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ags/tag2.xml" ContentType="application/vnd.openxmlformats-officedocument.presentationml.tags+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5.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6.xml" ContentType="application/vnd.openxmlformats-officedocument.presentationml.notesSlide+xml"/>
  <Override PartName="/ppt/embeddings/oleObject25.bin" ContentType="application/vnd.openxmlformats-officedocument.oleObject"/>
  <Override PartName="/ppt/notesSlides/notesSlide7.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8.xml" ContentType="application/vnd.openxmlformats-officedocument.presentationml.notesSlide+xml"/>
  <Override PartName="/ppt/embeddings/oleObject37.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38.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embeddings/oleObject3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61"/>
  </p:notesMasterIdLst>
  <p:handoutMasterIdLst>
    <p:handoutMasterId r:id="rId62"/>
  </p:handoutMasterIdLst>
  <p:sldIdLst>
    <p:sldId id="567" r:id="rId2"/>
    <p:sldId id="759" r:id="rId3"/>
    <p:sldId id="777" r:id="rId4"/>
    <p:sldId id="803" r:id="rId5"/>
    <p:sldId id="781" r:id="rId6"/>
    <p:sldId id="795" r:id="rId7"/>
    <p:sldId id="796" r:id="rId8"/>
    <p:sldId id="717" r:id="rId9"/>
    <p:sldId id="770" r:id="rId10"/>
    <p:sldId id="735" r:id="rId11"/>
    <p:sldId id="773" r:id="rId12"/>
    <p:sldId id="802" r:id="rId13"/>
    <p:sldId id="721" r:id="rId14"/>
    <p:sldId id="671" r:id="rId15"/>
    <p:sldId id="722" r:id="rId16"/>
    <p:sldId id="616" r:id="rId17"/>
    <p:sldId id="752" r:id="rId18"/>
    <p:sldId id="734" r:id="rId19"/>
    <p:sldId id="731" r:id="rId20"/>
    <p:sldId id="602" r:id="rId21"/>
    <p:sldId id="809" r:id="rId22"/>
    <p:sldId id="807" r:id="rId23"/>
    <p:sldId id="808" r:id="rId24"/>
    <p:sldId id="686" r:id="rId25"/>
    <p:sldId id="738" r:id="rId26"/>
    <p:sldId id="688" r:id="rId27"/>
    <p:sldId id="689" r:id="rId28"/>
    <p:sldId id="743" r:id="rId29"/>
    <p:sldId id="697" r:id="rId30"/>
    <p:sldId id="791" r:id="rId31"/>
    <p:sldId id="792" r:id="rId32"/>
    <p:sldId id="793" r:id="rId33"/>
    <p:sldId id="794" r:id="rId34"/>
    <p:sldId id="756" r:id="rId35"/>
    <p:sldId id="757" r:id="rId36"/>
    <p:sldId id="749" r:id="rId37"/>
    <p:sldId id="659" r:id="rId38"/>
    <p:sldId id="800" r:id="rId39"/>
    <p:sldId id="799" r:id="rId40"/>
    <p:sldId id="753" r:id="rId41"/>
    <p:sldId id="804" r:id="rId42"/>
    <p:sldId id="801" r:id="rId43"/>
    <p:sldId id="798" r:id="rId44"/>
    <p:sldId id="788" r:id="rId45"/>
    <p:sldId id="805" r:id="rId46"/>
    <p:sldId id="806" r:id="rId47"/>
    <p:sldId id="744" r:id="rId48"/>
    <p:sldId id="742" r:id="rId49"/>
    <p:sldId id="740" r:id="rId50"/>
    <p:sldId id="732" r:id="rId51"/>
    <p:sldId id="733" r:id="rId52"/>
    <p:sldId id="638" r:id="rId53"/>
    <p:sldId id="643" r:id="rId54"/>
    <p:sldId id="594" r:id="rId55"/>
    <p:sldId id="674" r:id="rId56"/>
    <p:sldId id="701" r:id="rId57"/>
    <p:sldId id="702" r:id="rId58"/>
    <p:sldId id="703" r:id="rId59"/>
    <p:sldId id="704" r:id="rId60"/>
  </p:sldIdLst>
  <p:sldSz cx="9144000" cy="6858000" type="screen4x3"/>
  <p:notesSz cx="6858000" cy="9144000"/>
  <p:defaultTex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66FF"/>
    <a:srgbClr val="FFFF00"/>
    <a:srgbClr val="FFFF66"/>
    <a:srgbClr val="66FFCC"/>
    <a:srgbClr val="FFF7CB"/>
    <a:srgbClr val="E3DD51"/>
    <a:srgbClr val="008040"/>
    <a:srgbClr val="0080FF"/>
    <a:srgbClr val="B3B3B3"/>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5" autoAdjust="0"/>
    <p:restoredTop sz="98943" autoAdjust="0"/>
  </p:normalViewPr>
  <p:slideViewPr>
    <p:cSldViewPr snapToGrid="0">
      <p:cViewPr varScale="1">
        <p:scale>
          <a:sx n="110" d="100"/>
          <a:sy n="110" d="100"/>
        </p:scale>
        <p:origin x="-648" y="-104"/>
      </p:cViewPr>
      <p:guideLst>
        <p:guide orient="horz" pos="212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254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3.emf"/></Relationships>
</file>

<file path=ppt/drawings/_rels/vmlDrawing2.vml.rels><?xml version="1.0" encoding="UTF-8" standalone="yes"?>
<Relationships xmlns="http://schemas.openxmlformats.org/package/2006/relationships"><Relationship Id="rId11" Type="http://schemas.openxmlformats.org/officeDocument/2006/relationships/image" Target="../media/image94.emf"/><Relationship Id="rId12" Type="http://schemas.openxmlformats.org/officeDocument/2006/relationships/image" Target="../media/image95.emf"/><Relationship Id="rId13" Type="http://schemas.openxmlformats.org/officeDocument/2006/relationships/image" Target="../media/image96.emf"/><Relationship Id="rId14" Type="http://schemas.openxmlformats.org/officeDocument/2006/relationships/image" Target="../media/image97.emf"/><Relationship Id="rId1" Type="http://schemas.openxmlformats.org/officeDocument/2006/relationships/image" Target="../media/image84.emf"/><Relationship Id="rId2" Type="http://schemas.openxmlformats.org/officeDocument/2006/relationships/image" Target="../media/image85.emf"/><Relationship Id="rId3" Type="http://schemas.openxmlformats.org/officeDocument/2006/relationships/image" Target="../media/image86.emf"/><Relationship Id="rId4" Type="http://schemas.openxmlformats.org/officeDocument/2006/relationships/image" Target="../media/image87.emf"/><Relationship Id="rId5" Type="http://schemas.openxmlformats.org/officeDocument/2006/relationships/image" Target="../media/image88.emf"/><Relationship Id="rId6" Type="http://schemas.openxmlformats.org/officeDocument/2006/relationships/image" Target="../media/image89.emf"/><Relationship Id="rId7" Type="http://schemas.openxmlformats.org/officeDocument/2006/relationships/image" Target="../media/image90.emf"/><Relationship Id="rId8" Type="http://schemas.openxmlformats.org/officeDocument/2006/relationships/image" Target="../media/image91.emf"/><Relationship Id="rId9" Type="http://schemas.openxmlformats.org/officeDocument/2006/relationships/image" Target="../media/image92.emf"/><Relationship Id="rId10" Type="http://schemas.openxmlformats.org/officeDocument/2006/relationships/image" Target="../media/image9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6.emf"/><Relationship Id="rId2" Type="http://schemas.openxmlformats.org/officeDocument/2006/relationships/image" Target="../media/image127.emf"/><Relationship Id="rId3" Type="http://schemas.openxmlformats.org/officeDocument/2006/relationships/image" Target="../media/image1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7.emf"/><Relationship Id="rId4" Type="http://schemas.openxmlformats.org/officeDocument/2006/relationships/image" Target="../media/image148.emf"/><Relationship Id="rId1" Type="http://schemas.openxmlformats.org/officeDocument/2006/relationships/image" Target="../media/image145.emf"/><Relationship Id="rId2" Type="http://schemas.openxmlformats.org/officeDocument/2006/relationships/image" Target="../media/image1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6.emf"/><Relationship Id="rId2" Type="http://schemas.openxmlformats.org/officeDocument/2006/relationships/image" Target="../media/image1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A46B7F-8DA1-7B48-A56A-4FDC9BE8D490}" type="datetimeFigureOut">
              <a:rPr lang="en-US" smtClean="0"/>
              <a:pPr/>
              <a:t>4/17/13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C3A5D9-9C7B-7E44-BC71-9BB7B7E41865}" type="slidenum">
              <a:rPr lang="en-US" smtClean="0"/>
              <a:pPr/>
              <a:t>‹#›</a:t>
            </a:fld>
            <a:endParaRPr lang="en-US"/>
          </a:p>
        </p:txBody>
      </p:sp>
    </p:spTree>
    <p:extLst>
      <p:ext uri="{BB962C8B-B14F-4D97-AF65-F5344CB8AC3E}">
        <p14:creationId xmlns:p14="http://schemas.microsoft.com/office/powerpoint/2010/main" val="5644544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Arial" charset="0"/>
              </a:defRPr>
            </a:lvl1pPr>
          </a:lstStyle>
          <a:p>
            <a:endParaRPr lang="en-GB"/>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Arial" charset="0"/>
              </a:defRPr>
            </a:lvl1pPr>
          </a:lstStyle>
          <a:p>
            <a:endParaRPr lang="en-GB"/>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Arial" charset="0"/>
              </a:defRPr>
            </a:lvl1pPr>
          </a:lstStyle>
          <a:p>
            <a:endParaRPr lang="en-GB"/>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latin typeface="Arial" charset="0"/>
              </a:defRPr>
            </a:lvl1pPr>
          </a:lstStyle>
          <a:p>
            <a:fld id="{1BA35DD8-EC9B-BA4D-8381-9F34597E6638}" type="slidenum">
              <a:rPr lang="en-GB"/>
              <a:pPr/>
              <a:t>‹#›</a:t>
            </a:fld>
            <a:endParaRPr lang="en-GB"/>
          </a:p>
        </p:txBody>
      </p:sp>
    </p:spTree>
    <p:extLst>
      <p:ext uri="{BB962C8B-B14F-4D97-AF65-F5344CB8AC3E}">
        <p14:creationId xmlns:p14="http://schemas.microsoft.com/office/powerpoint/2010/main" val="31599484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6CFD47D-414B-2447-AB5E-11017FA88DA0}" type="slidenum">
              <a:rPr lang="en-US">
                <a:latin typeface="Times" pitchFamily="-110" charset="0"/>
                <a:ea typeface="ＭＳ Ｐゴシック" pitchFamily="-110" charset="-128"/>
                <a:cs typeface="ＭＳ Ｐゴシック" pitchFamily="-110" charset="-128"/>
              </a:rPr>
              <a:pPr/>
              <a:t>2</a:t>
            </a:fld>
            <a:endParaRPr lang="en-US">
              <a:latin typeface="Times" pitchFamily="-110" charset="0"/>
              <a:ea typeface="ＭＳ Ｐゴシック" pitchFamily="-110" charset="-128"/>
              <a:cs typeface="ＭＳ Ｐゴシック" pitchFamily="-110" charset="-128"/>
            </a:endParaRPr>
          </a:p>
        </p:txBody>
      </p:sp>
      <p:sp>
        <p:nvSpPr>
          <p:cNvPr id="20483" name="Rectangle 2"/>
          <p:cNvSpPr>
            <a:spLocks noGrp="1" noRot="1" noChangeAspect="1" noChangeArrowheads="1" noTextEdit="1"/>
          </p:cNvSpPr>
          <p:nvPr>
            <p:ph type="sldImg"/>
          </p:nvPr>
        </p:nvSpPr>
        <p:spPr>
          <a:xfrm>
            <a:off x="1144588" y="684213"/>
            <a:ext cx="4572000" cy="3429000"/>
          </a:xfrm>
          <a:solidFill>
            <a:srgbClr val="FFFFFF"/>
          </a:solidFill>
          <a:ln/>
        </p:spPr>
      </p:sp>
      <p:sp>
        <p:nvSpPr>
          <p:cNvPr id="20484"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lIns="86493" tIns="43247" rIns="86493" bIns="43247"/>
          <a:lstStyle/>
          <a:p>
            <a:endParaRPr lang="en-US">
              <a:latin typeface="Times" pitchFamily="-110" charset="0"/>
              <a:ea typeface="ＭＳ Ｐゴシック" pitchFamily="-110" charset="-128"/>
              <a:cs typeface="ＭＳ Ｐゴシック"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223FD42-7A30-B641-823E-3445C1E1B930}" type="slidenum">
              <a:rPr lang="it-IT">
                <a:latin typeface="Times New Roman" pitchFamily="-65" charset="0"/>
              </a:rPr>
              <a:pPr/>
              <a:t>45</a:t>
            </a:fld>
            <a:endParaRPr lang="it-IT">
              <a:latin typeface="Times New Roman" pitchFamily="-65"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a:latin typeface="Times New Roman" pitchFamily="-65" charset="0"/>
                <a:ea typeface="ＭＳ Ｐゴシック" pitchFamily="-65" charset="-128"/>
                <a:cs typeface="ＭＳ Ｐゴシック" pitchFamily="-65" charset="-128"/>
              </a:rPr>
              <a:t>AHLT: Ahmad, Honkanen, Liuti, Taneja PRD75(2007)</a:t>
            </a:r>
            <a:endParaRPr lang="it-IT">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Monaco" charset="0"/>
                <a:cs typeface="Monaco" charset="0"/>
                <a:sym typeface="Monaco" charset="0"/>
              </a:rPr>
              <a:t>\begin{eqnarray*}\sigma_r =  \left( \frac{d^2 \sigma}{dx dQ^2}\right)\ \frac{x Q^4}{2 \pi \alpha^2 [1 + (1-y)^2]}</a:t>
            </a:r>
          </a:p>
          <a:p>
            <a:r>
              <a:rPr lang="en-US">
                <a:latin typeface="Monaco" charset="0"/>
                <a:cs typeface="Monaco" charset="0"/>
                <a:sym typeface="Monaco" charset="0"/>
              </a:rPr>
              <a:t>     &amp;=&amp;  F_2(x, Q^2) - \frac{y^2}{\color{red}{1+(1-y)^2}} F_L(x, Q^2) \\</a:t>
            </a:r>
          </a:p>
          <a:p>
            <a:r>
              <a:rPr lang="en-US">
                <a:latin typeface="Monaco" charset="0"/>
                <a:cs typeface="Monaco" charset="0"/>
                <a:sym typeface="Monaco" charset="0"/>
              </a:rPr>
              <a:t> {}  &amp;=&amp; F_2(x, Q^2) - \frac{y^2}{{\color{red}Y^+}} \ F_L(x, Q^2) \\\end{eqnarray*}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400">
                <a:solidFill>
                  <a:srgbClr val="000000"/>
                </a:solidFill>
                <a:latin typeface="Gill Sans" charset="0"/>
                <a:cs typeface="Gill Sans" charset="0"/>
                <a:sym typeface="Gill Sans" charset="0"/>
              </a:rPr>
              <a:t>Lowest value of x and Q</a:t>
            </a:r>
            <a:r>
              <a:rPr lang="en-US" sz="1600">
                <a:solidFill>
                  <a:srgbClr val="000000"/>
                </a:solidFill>
                <a:latin typeface="Gill Sans" charset="0"/>
                <a:cs typeface="Gill Sans" charset="0"/>
                <a:sym typeface="Gill Sans" charset="0"/>
              </a:rPr>
              <a:t>2 </a:t>
            </a:r>
            <a:r>
              <a:rPr lang="en-US" sz="2400">
                <a:solidFill>
                  <a:srgbClr val="000000"/>
                </a:solidFill>
                <a:latin typeface="Gill Sans" charset="0"/>
                <a:cs typeface="Gill Sans" charset="0"/>
                <a:sym typeface="Gill Sans" charset="0"/>
              </a:rPr>
              <a:t>:</a:t>
            </a:r>
          </a:p>
          <a:p>
            <a:r>
              <a:rPr lang="en-US" sz="2400">
                <a:solidFill>
                  <a:srgbClr val="000000"/>
                </a:solidFill>
                <a:latin typeface="Gill Sans" charset="0"/>
                <a:cs typeface="Gill Sans" charset="0"/>
                <a:sym typeface="Gill Sans" charset="0"/>
              </a:rPr>
              <a:t>y y</a:t>
            </a:r>
            <a:r>
              <a:rPr lang="en-US" sz="1600">
                <a:solidFill>
                  <a:srgbClr val="000000"/>
                </a:solidFill>
                <a:latin typeface="Gill Sans" charset="0"/>
                <a:cs typeface="Gill Sans" charset="0"/>
                <a:sym typeface="Gill Sans" charset="0"/>
              </a:rPr>
              <a:t>2</a:t>
            </a:r>
            <a:r>
              <a:rPr lang="en-US" sz="2400">
                <a:solidFill>
                  <a:srgbClr val="000000"/>
                </a:solidFill>
                <a:latin typeface="Gill Sans" charset="0"/>
                <a:cs typeface="Gill Sans" charset="0"/>
                <a:sym typeface="Gill Sans" charset="0"/>
              </a:rPr>
              <a:t>/Y</a:t>
            </a:r>
            <a:r>
              <a:rPr lang="en-US" sz="1600">
                <a:solidFill>
                  <a:srgbClr val="000000"/>
                </a:solidFill>
                <a:latin typeface="Gill Sans" charset="0"/>
                <a:cs typeface="Gill Sans" charset="0"/>
                <a:sym typeface="Gill Sans" charset="0"/>
              </a:rPr>
              <a:t>+ </a:t>
            </a:r>
            <a:r>
              <a:rPr lang="en-US" sz="2400">
                <a:solidFill>
                  <a:srgbClr val="000000"/>
                </a:solidFill>
                <a:latin typeface="Gill Sans" charset="0"/>
                <a:cs typeface="Gill Sans" charset="0"/>
                <a:sym typeface="Gill Sans" charset="0"/>
              </a:rPr>
              <a:t>proton p</a:t>
            </a:r>
          </a:p>
          <a:p>
            <a:r>
              <a:rPr lang="en-US" sz="2400">
                <a:solidFill>
                  <a:srgbClr val="000000"/>
                </a:solidFill>
                <a:latin typeface="Gill Sans" charset="0"/>
                <a:cs typeface="Gill Sans" charset="0"/>
                <a:sym typeface="Gill Sans" charset="0"/>
              </a:rPr>
              <a:t>0.7 0.44 100</a:t>
            </a:r>
          </a:p>
          <a:p>
            <a:r>
              <a:rPr lang="en-US" sz="2400">
                <a:solidFill>
                  <a:srgbClr val="000000"/>
                </a:solidFill>
                <a:latin typeface="Gill Sans" charset="0"/>
                <a:cs typeface="Gill Sans" charset="0"/>
                <a:sym typeface="Gill Sans" charset="0"/>
              </a:rPr>
              <a:t>0.54 0.24 130</a:t>
            </a:r>
          </a:p>
          <a:p>
            <a:r>
              <a:rPr lang="en-US" sz="2400">
                <a:solidFill>
                  <a:srgbClr val="000000"/>
                </a:solidFill>
                <a:latin typeface="Gill Sans" charset="0"/>
                <a:cs typeface="Gill Sans" charset="0"/>
                <a:sym typeface="Gill Sans" charset="0"/>
              </a:rPr>
              <a:t>0.28 0.28 250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CF406EA-6EE6-0A4F-BA30-06C99E6AE658}" type="slidenum">
              <a:rPr lang="it-IT">
                <a:latin typeface="Times New Roman" pitchFamily="-65" charset="0"/>
              </a:rPr>
              <a:pPr/>
              <a:t>54</a:t>
            </a:fld>
            <a:endParaRPr lang="it-IT">
              <a:latin typeface="Times New Roman" pitchFamily="-65"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1AE7A-D00F-BA43-98D1-E43B98DAA703}"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Counter-intuitively the best way is through an EM process: DIS</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a:latin typeface="Helvetica" charset="0"/>
                <a:ea typeface="Helvetica" charset="0"/>
                <a:cs typeface="Helvetica" charset="0"/>
                <a:sym typeface="Helvetica" charset="0"/>
              </a:rPr>
              <a:t>y = inelasticity = fraction of the incoming electron energy carried by photon in the rest frame of the nucleon </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structure function F2 is sensitive to the sum of quark and anti-quark momentum distribution in the nucleon.</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apparent scaling of the data with Q2 at large x in early DIS data from SLAC was termed “Bjorken scaling” and motivated the parton model.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In the parton model, FL = 0, while in QCD, it is directly proportional to the gluon structure function, FL(x,Q2) ~ aS xG(x,Q2), at low x.</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solidFill>
                  <a:srgbClr val="000000"/>
                </a:solidFill>
                <a:ea typeface="Arial" charset="0"/>
                <a:cs typeface="Arial" charset="0"/>
                <a:sym typeface="Arial" charset="0"/>
              </a:rPr>
              <a:t>DGLAP: fixed x -&gt; evolution along Q2</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sigma (gamma N) = sig_T + sig_L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sig_L ~ FL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sig_tot ~ F2/Q^2</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\frac{d^2 \sigma^{ep \rightarrow eX}}{dx dQ^2} = \frac{4 \pi \alpha^2_{e.m.}}{xQ^4} \left[ \left(1-y+\frac{y^2}{2} \right ) F_2(x,Q^2) - \frac{y^2}{2} F_L(x,Q^2) \right]</a:t>
            </a:r>
            <a:endParaRPr lang="en-US" sz="1100">
              <a:latin typeface="Helvetica" charset="0"/>
              <a:ea typeface="Helvetica" charset="0"/>
              <a:cs typeface="Helvetica" charset="0"/>
              <a:sym typeface="Helvetica" charset="0"/>
            </a:endParaRP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endParaRPr lang="en-US" sz="1100">
              <a:solidFill>
                <a:srgbClr val="000000"/>
              </a:solidFill>
              <a:ea typeface="Arial" charset="0"/>
              <a:cs typeface="Arial" charset="0"/>
              <a:sym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73F1C-0161-4442-B726-7D5A084F188D}" type="slidenum">
              <a:rPr lang="en-US"/>
              <a:pPr/>
              <a:t>10</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Monaco" charset="0"/>
                <a:cs typeface="Monaco" charset="0"/>
                <a:sym typeface="Monaco" charset="0"/>
              </a:rPr>
              <a:t>\frac{d^2 \sigma^{eA\rightarrow eX}}{dx dQ^2} = \frac{4 \pi \alpha^2}{x Q^4} \left[ \left(1-y+\frac{y^2}{2}\right) {\color{blue}F_2(x, Q^2)} - \frac{y^2}{2} {\color{red}F_L(x, Q^2)}\right]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latin typeface="Lucida Grande" charset="0"/>
                <a:cs typeface="Lucida Grande" charset="0"/>
                <a:sym typeface="Lucida Grande" charset="0"/>
              </a:rPr>
              <a:t>Raju:  Di-hadron correlations are a test of universality because the same measurement in p+A and e+A is sensitive to "dipole" and "quadrupole" operators which are the same for both processes.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latin typeface="Lucida Grande" charset="0"/>
                <a:cs typeface="Lucida Grande" charset="0"/>
                <a:sym typeface="Lucida Grande" charset="0"/>
              </a:rPr>
              <a:t>Raju:  Di-hadron correlations are a test of universality because the same measurement in p+A and e+A is sensitive to "dipole" and "quadrupole" operators which are the same for both processes.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2400" dirty="0">
                <a:latin typeface="Lucida Grande" pitchFamily="-109" charset="0"/>
                <a:ea typeface="Lucida Grande" pitchFamily="-109" charset="0"/>
                <a:cs typeface="Lucida Grande" pitchFamily="-109" charset="0"/>
                <a:sym typeface="Lucida Grande" pitchFamily="-109" charset="0"/>
              </a:rPr>
              <a:t>Example here is DIS in vacuum</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Propagating quark is colored, thus emits gluons. “Free.” “Lifetime of </a:t>
            </a:r>
            <a:r>
              <a:rPr lang="en-US" sz="2400" dirty="0" err="1">
                <a:latin typeface="Lucida Grande" pitchFamily="-109" charset="0"/>
                <a:ea typeface="Lucida Grande" pitchFamily="-109" charset="0"/>
                <a:cs typeface="Lucida Grande" pitchFamily="-109" charset="0"/>
                <a:sym typeface="Lucida Grande" pitchFamily="-109" charset="0"/>
              </a:rPr>
              <a:t>deconfined</a:t>
            </a:r>
            <a:r>
              <a:rPr lang="en-US" sz="2400" dirty="0">
                <a:latin typeface="Lucida Grande" pitchFamily="-109" charset="0"/>
                <a:ea typeface="Lucida Grande" pitchFamily="-109" charset="0"/>
                <a:cs typeface="Lucida Grande" pitchFamily="-109" charset="0"/>
                <a:sym typeface="Lucida Grande" pitchFamily="-109" charset="0"/>
              </a:rPr>
              <a:t> quark.” Universal for light quarks?</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Dipole is a color singlet object, thus no gluon emission. “</a:t>
            </a:r>
            <a:r>
              <a:rPr lang="en-US" sz="2400" dirty="0" err="1">
                <a:latin typeface="Lucida Grande" pitchFamily="-109" charset="0"/>
                <a:ea typeface="Lucida Grande" pitchFamily="-109" charset="0"/>
                <a:cs typeface="Lucida Grande" pitchFamily="-109" charset="0"/>
                <a:sym typeface="Lucida Grande" pitchFamily="-109" charset="0"/>
              </a:rPr>
              <a:t>Prehadron</a:t>
            </a:r>
            <a:r>
              <a:rPr lang="en-US" sz="2400" dirty="0">
                <a:latin typeface="Lucida Grande" pitchFamily="-109" charset="0"/>
                <a:ea typeface="Lucida Grande" pitchFamily="-109" charset="0"/>
                <a:cs typeface="Lucida Grande" pitchFamily="-109" charset="0"/>
                <a:sym typeface="Lucida Grande" pitchFamily="-109" charset="0"/>
              </a:rPr>
              <a:t>.” Formation time depends on hadron formed.</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Heuristic arguments and models: Formation time is longer, ~ 1 order of magnitude for </a:t>
            </a:r>
            <a:r>
              <a:rPr lang="en-US" sz="2400" dirty="0" err="1">
                <a:latin typeface="Lucida Grande" pitchFamily="-109" charset="0"/>
                <a:ea typeface="Lucida Grande" pitchFamily="-109" charset="0"/>
                <a:cs typeface="Lucida Grande" pitchFamily="-109" charset="0"/>
                <a:sym typeface="Lucida Grande" pitchFamily="-109" charset="0"/>
              </a:rPr>
              <a:t>pions</a:t>
            </a:r>
            <a:r>
              <a:rPr lang="en-US" sz="2400" dirty="0">
                <a:latin typeface="Lucida Grande" pitchFamily="-109" charset="0"/>
                <a:ea typeface="Lucida Grande" pitchFamily="-109" charset="0"/>
                <a:cs typeface="Lucida Grande" pitchFamily="-109" charset="0"/>
                <a:sym typeface="Lucida Grande" pitchFamily="-109" charset="0"/>
              </a:rPr>
              <a:t>.</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One of the goals of the studies I will be describing is to directly measure these two time parameters. Another is to understand the detailed mechanisms of how the hadron gets formed. The method of determining these quantities consists of studying this process embedded in a nuclear medium of well-known properties such as size and density. </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Make point here - whole process is hadronization? or make that point later?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3FA128-8A6F-1945-A013-7C92BD6F2B31}" type="slidenum">
              <a:rPr lang="en-US" sz="1200">
                <a:latin typeface="Times" charset="0"/>
              </a:rPr>
              <a:pPr eaLnBrk="1" hangingPunct="1"/>
              <a:t>41</a:t>
            </a:fld>
            <a:endParaRPr lang="en-US" sz="1200">
              <a:latin typeface="Times" charset="0"/>
            </a:endParaRPr>
          </a:p>
        </p:txBody>
      </p:sp>
      <p:sp>
        <p:nvSpPr>
          <p:cNvPr id="146434"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RBRC-Workshop, April 2013, BNL</a:t>
            </a:r>
            <a:endParaRPr lang="en-US"/>
          </a:p>
        </p:txBody>
      </p:sp>
      <p:sp>
        <p:nvSpPr>
          <p:cNvPr id="6" name="Rectangle 6"/>
          <p:cNvSpPr>
            <a:spLocks noGrp="1" noChangeArrowheads="1"/>
          </p:cNvSpPr>
          <p:nvPr>
            <p:ph type="sldNum" sz="quarter" idx="12"/>
          </p:nvPr>
        </p:nvSpPr>
        <p:spPr>
          <a:ln/>
        </p:spPr>
        <p:txBody>
          <a:bodyPr/>
          <a:lstStyle>
            <a:lvl1pPr>
              <a:defRPr/>
            </a:lvl1pPr>
          </a:lstStyle>
          <a:p>
            <a:fld id="{4AEEEB45-469B-C445-A2A6-597CC1D4FAC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RBRC-Workshop, April 2013, BNL</a:t>
            </a:r>
            <a:endParaRPr lang="en-US"/>
          </a:p>
        </p:txBody>
      </p:sp>
      <p:sp>
        <p:nvSpPr>
          <p:cNvPr id="6" name="Rectangle 6"/>
          <p:cNvSpPr>
            <a:spLocks noGrp="1" noChangeArrowheads="1"/>
          </p:cNvSpPr>
          <p:nvPr>
            <p:ph type="sldNum" sz="quarter" idx="12"/>
          </p:nvPr>
        </p:nvSpPr>
        <p:spPr>
          <a:ln/>
        </p:spPr>
        <p:txBody>
          <a:bodyPr/>
          <a:lstStyle>
            <a:lvl1pPr>
              <a:defRPr/>
            </a:lvl1pPr>
          </a:lstStyle>
          <a:p>
            <a:fld id="{1D98A5D4-C106-3B44-833F-F6948D88D3D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6" name="Rectangle 5"/>
          <p:cNvSpPr>
            <a:spLocks noGrp="1" noChangeArrowheads="1"/>
          </p:cNvSpPr>
          <p:nvPr>
            <p:ph type="ftr" sz="quarter" idx="11"/>
          </p:nvPr>
        </p:nvSpPr>
        <p:spPr>
          <a:ln/>
        </p:spPr>
        <p:txBody>
          <a:bodyPr/>
          <a:lstStyle>
            <a:lvl1pPr>
              <a:defRPr/>
            </a:lvl1pPr>
          </a:lstStyle>
          <a:p>
            <a:r>
              <a:rPr lang="cs-CZ" smtClean="0"/>
              <a:t>RBRC-Workshop, April 2013, BNL</a:t>
            </a:r>
            <a:endParaRPr lang="en-US"/>
          </a:p>
        </p:txBody>
      </p:sp>
      <p:sp>
        <p:nvSpPr>
          <p:cNvPr id="7" name="Rectangle 6"/>
          <p:cNvSpPr>
            <a:spLocks noGrp="1" noChangeArrowheads="1"/>
          </p:cNvSpPr>
          <p:nvPr>
            <p:ph type="sldNum" sz="quarter" idx="12"/>
          </p:nvPr>
        </p:nvSpPr>
        <p:spPr>
          <a:ln/>
        </p:spPr>
        <p:txBody>
          <a:bodyPr/>
          <a:lstStyle>
            <a:lvl1pPr>
              <a:defRPr/>
            </a:lvl1pPr>
          </a:lstStyle>
          <a:p>
            <a:fld id="{0B06856E-079A-7243-9D3B-2823E9335D6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4" name="Rectangle 5"/>
          <p:cNvSpPr>
            <a:spLocks noGrp="1" noChangeArrowheads="1"/>
          </p:cNvSpPr>
          <p:nvPr>
            <p:ph type="ftr" sz="quarter" idx="11"/>
          </p:nvPr>
        </p:nvSpPr>
        <p:spPr>
          <a:ln/>
        </p:spPr>
        <p:txBody>
          <a:bodyPr/>
          <a:lstStyle>
            <a:lvl1pPr>
              <a:defRPr/>
            </a:lvl1pPr>
          </a:lstStyle>
          <a:p>
            <a:r>
              <a:rPr lang="cs-CZ" smtClean="0"/>
              <a:t>RBRC-Workshop, April 2013, BNL</a:t>
            </a:r>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3" name="Rectangle 5"/>
          <p:cNvSpPr>
            <a:spLocks noGrp="1" noChangeArrowheads="1"/>
          </p:cNvSpPr>
          <p:nvPr>
            <p:ph type="ftr" sz="quarter" idx="11"/>
          </p:nvPr>
        </p:nvSpPr>
        <p:spPr>
          <a:ln/>
        </p:spPr>
        <p:txBody>
          <a:bodyPr/>
          <a:lstStyle>
            <a:lvl1pPr>
              <a:defRPr/>
            </a:lvl1pPr>
          </a:lstStyle>
          <a:p>
            <a:r>
              <a:rPr lang="cs-CZ" smtClean="0"/>
              <a:t>RBRC-Workshop, April 2013, BNL</a:t>
            </a:r>
            <a:endParaRPr lang="en-US"/>
          </a:p>
        </p:txBody>
      </p:sp>
      <p:sp>
        <p:nvSpPr>
          <p:cNvPr id="4" name="Rectangle 6"/>
          <p:cNvSpPr>
            <a:spLocks noGrp="1" noChangeArrowheads="1"/>
          </p:cNvSpPr>
          <p:nvPr>
            <p:ph type="sldNum" sz="quarter" idx="12"/>
          </p:nvPr>
        </p:nvSpPr>
        <p:spPr>
          <a:ln/>
        </p:spPr>
        <p:txBody>
          <a:bodyPr/>
          <a:lstStyle>
            <a:lvl1pPr>
              <a:defRPr/>
            </a:lvl1pPr>
          </a:lstStyle>
          <a:p>
            <a:fld id="{D7F278B1-1B8B-1E49-8C17-9FA8E63349F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RBRC-Workshop, April 2013, BNL</a:t>
            </a:r>
            <a:endParaRPr lang="en-US"/>
          </a:p>
        </p:txBody>
      </p:sp>
      <p:sp>
        <p:nvSpPr>
          <p:cNvPr id="6" name="Rectangle 6"/>
          <p:cNvSpPr>
            <a:spLocks noGrp="1" noChangeArrowheads="1"/>
          </p:cNvSpPr>
          <p:nvPr>
            <p:ph type="sldNum" sz="quarter" idx="12"/>
          </p:nvPr>
        </p:nvSpPr>
        <p:spPr>
          <a:ln/>
        </p:spPr>
        <p:txBody>
          <a:bodyPr/>
          <a:lstStyle>
            <a:lvl1pPr>
              <a:defRPr/>
            </a:lvl1pPr>
          </a:lstStyle>
          <a:p>
            <a:fld id="{E666AF53-9C22-8E40-908A-50D959F8CCB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userDrawn="1"/>
        </p:nvPicPr>
        <p:blipFill>
          <a:blip r:embed="rId9"/>
          <a:srcRect/>
          <a:stretch>
            <a:fillRect/>
          </a:stretch>
        </p:blipFill>
        <p:spPr bwMode="auto">
          <a:xfrm>
            <a:off x="0" y="10583"/>
            <a:ext cx="9145588" cy="6847417"/>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21166"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b="1">
                <a:solidFill>
                  <a:srgbClr val="0080FF"/>
                </a:solidFill>
                <a:latin typeface="Comic Sans MS"/>
                <a:cs typeface="Comic Sans MS"/>
              </a:defRPr>
            </a:lvl1pPr>
          </a:lstStyle>
          <a:p>
            <a:fld id="{646CCB68-4FAD-1042-A2AE-74D95A5F5F13}" type="slidenum">
              <a:rPr lang="en-US" smtClean="0"/>
              <a:pPr/>
              <a:t>‹#›</a:t>
            </a:fld>
            <a:endParaRPr lang="en-US" dirty="0"/>
          </a:p>
        </p:txBody>
      </p:sp>
      <p:sp>
        <p:nvSpPr>
          <p:cNvPr id="1028" name="Rectangle 4"/>
          <p:cNvSpPr>
            <a:spLocks noGrp="1" noChangeArrowheads="1"/>
          </p:cNvSpPr>
          <p:nvPr>
            <p:ph type="dt" sz="half" idx="2"/>
          </p:nvPr>
        </p:nvSpPr>
        <p:spPr bwMode="auto">
          <a:xfrm>
            <a:off x="7344833" y="648758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a:solidFill>
                  <a:srgbClr val="0080FF"/>
                </a:solidFill>
                <a:latin typeface="Comic Sans MS"/>
                <a:cs typeface="Comic Sans MS"/>
              </a:defRPr>
            </a:lvl1pPr>
          </a:lstStyle>
          <a:p>
            <a:r>
              <a:rPr lang="en-US" smtClean="0"/>
              <a:t>E.C. Aschenauer</a:t>
            </a:r>
            <a:endParaRPr lang="en-US" dirty="0"/>
          </a:p>
        </p:txBody>
      </p:sp>
      <p:sp>
        <p:nvSpPr>
          <p:cNvPr id="1029" name="Rectangle 5"/>
          <p:cNvSpPr>
            <a:spLocks noGrp="1" noChangeArrowheads="1"/>
          </p:cNvSpPr>
          <p:nvPr>
            <p:ph type="ftr" sz="quarter" idx="3"/>
          </p:nvPr>
        </p:nvSpPr>
        <p:spPr bwMode="auto">
          <a:xfrm>
            <a:off x="2741069" y="6483346"/>
            <a:ext cx="3835398"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200" b="1">
                <a:solidFill>
                  <a:srgbClr val="0080FF"/>
                </a:solidFill>
                <a:latin typeface="Comic Sans MS"/>
                <a:cs typeface="Comic Sans MS"/>
              </a:defRPr>
            </a:lvl1pPr>
          </a:lstStyle>
          <a:p>
            <a:r>
              <a:rPr lang="cs-CZ" smtClean="0"/>
              <a:t>RBRC-Workshop, April 2013, BNL</a:t>
            </a:r>
            <a:endParaRPr lang="en-US" dirty="0"/>
          </a:p>
        </p:txBody>
      </p:sp>
      <p:sp>
        <p:nvSpPr>
          <p:cNvPr id="1027" name="Rectangle 3"/>
          <p:cNvSpPr>
            <a:spLocks noGrp="1" noChangeArrowheads="1"/>
          </p:cNvSpPr>
          <p:nvPr>
            <p:ph type="body" idx="1"/>
          </p:nvPr>
        </p:nvSpPr>
        <p:spPr bwMode="auto">
          <a:xfrm>
            <a:off x="0" y="762000"/>
            <a:ext cx="9144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2"/>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hf hdr="0"/>
  <p:txStyles>
    <p:title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 Type="http://schemas.openxmlformats.org/officeDocument/2006/relationships/vmlDrawing" Target="../drawings/vmlDrawing1.vml"/><Relationship Id="rId2" Type="http://schemas.openxmlformats.org/officeDocument/2006/relationships/slideLayout" Target="../slideLayouts/slideLayout5.xml"/><Relationship Id="rId3" Type="http://schemas.openxmlformats.org/officeDocument/2006/relationships/notesSlide" Target="../notesSlides/notesSlide4.xml"/><Relationship Id="rId4" Type="http://schemas.openxmlformats.org/officeDocument/2006/relationships/image" Target="../media/image54.png"/><Relationship Id="rId5" Type="http://schemas.openxmlformats.org/officeDocument/2006/relationships/oleObject" Target="../embeddings/oleObject1.bin"/><Relationship Id="rId6" Type="http://schemas.openxmlformats.org/officeDocument/2006/relationships/image" Target="../media/image52.emf"/><Relationship Id="rId7" Type="http://schemas.openxmlformats.org/officeDocument/2006/relationships/oleObject" Target="../embeddings/oleObject2.bin"/><Relationship Id="rId8" Type="http://schemas.openxmlformats.org/officeDocument/2006/relationships/image" Target="../media/image53.emf"/><Relationship Id="rId9" Type="http://schemas.openxmlformats.org/officeDocument/2006/relationships/image" Target="../media/image55.png"/><Relationship Id="rId10" Type="http://schemas.openxmlformats.org/officeDocument/2006/relationships/image" Target="../media/image56.jpeg"/></Relationships>
</file>

<file path=ppt/slides/_rels/slide11.xml.rels><?xml version="1.0" encoding="UTF-8" standalone="yes"?>
<Relationships xmlns="http://schemas.openxmlformats.org/package/2006/relationships"><Relationship Id="rId9" Type="http://schemas.openxmlformats.org/officeDocument/2006/relationships/image" Target="../media/image68.png"/><Relationship Id="rId20" Type="http://schemas.openxmlformats.org/officeDocument/2006/relationships/image" Target="../media/image79.emf"/><Relationship Id="rId21" Type="http://schemas.openxmlformats.org/officeDocument/2006/relationships/image" Target="../media/image80.png"/><Relationship Id="rId22" Type="http://schemas.openxmlformats.org/officeDocument/2006/relationships/image" Target="../media/image81.emf"/><Relationship Id="rId10" Type="http://schemas.openxmlformats.org/officeDocument/2006/relationships/image" Target="../media/image6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74.png"/><Relationship Id="rId16" Type="http://schemas.openxmlformats.org/officeDocument/2006/relationships/image" Target="../media/image75.png"/><Relationship Id="rId17" Type="http://schemas.openxmlformats.org/officeDocument/2006/relationships/image" Target="../media/image76.png"/><Relationship Id="rId18" Type="http://schemas.openxmlformats.org/officeDocument/2006/relationships/image" Target="../media/image77.png"/><Relationship Id="rId19"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tags" Target="../tags/tag2.xml"/><Relationship Id="rId2"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0" Type="http://schemas.openxmlformats.org/officeDocument/2006/relationships/oleObject" Target="../embeddings/oleObject10.bin"/><Relationship Id="rId21" Type="http://schemas.openxmlformats.org/officeDocument/2006/relationships/image" Target="../media/image91.emf"/><Relationship Id="rId22" Type="http://schemas.openxmlformats.org/officeDocument/2006/relationships/oleObject" Target="../embeddings/oleObject11.bin"/><Relationship Id="rId23" Type="http://schemas.openxmlformats.org/officeDocument/2006/relationships/image" Target="../media/image92.emf"/><Relationship Id="rId24" Type="http://schemas.openxmlformats.org/officeDocument/2006/relationships/oleObject" Target="../embeddings/oleObject12.bin"/><Relationship Id="rId25" Type="http://schemas.openxmlformats.org/officeDocument/2006/relationships/image" Target="../media/image93.emf"/><Relationship Id="rId26" Type="http://schemas.openxmlformats.org/officeDocument/2006/relationships/oleObject" Target="../embeddings/oleObject13.bin"/><Relationship Id="rId27" Type="http://schemas.openxmlformats.org/officeDocument/2006/relationships/image" Target="../media/image94.emf"/><Relationship Id="rId28" Type="http://schemas.openxmlformats.org/officeDocument/2006/relationships/oleObject" Target="../embeddings/oleObject14.bin"/><Relationship Id="rId29" Type="http://schemas.openxmlformats.org/officeDocument/2006/relationships/image" Target="../media/image95.emf"/><Relationship Id="rId1" Type="http://schemas.openxmlformats.org/officeDocument/2006/relationships/vmlDrawing" Target="../drawings/vmlDrawing2.vml"/><Relationship Id="rId2" Type="http://schemas.openxmlformats.org/officeDocument/2006/relationships/slideLayout" Target="../slideLayouts/slideLayout5.xml"/><Relationship Id="rId3" Type="http://schemas.openxmlformats.org/officeDocument/2006/relationships/oleObject" Target="../embeddings/oleObject3.bin"/><Relationship Id="rId4" Type="http://schemas.openxmlformats.org/officeDocument/2006/relationships/image" Target="../media/image84.emf"/><Relationship Id="rId5" Type="http://schemas.openxmlformats.org/officeDocument/2006/relationships/oleObject" Target="../embeddings/oleObject4.bin"/><Relationship Id="rId30" Type="http://schemas.openxmlformats.org/officeDocument/2006/relationships/oleObject" Target="../embeddings/oleObject15.bin"/><Relationship Id="rId31" Type="http://schemas.openxmlformats.org/officeDocument/2006/relationships/image" Target="../media/image96.emf"/><Relationship Id="rId32" Type="http://schemas.openxmlformats.org/officeDocument/2006/relationships/oleObject" Target="../embeddings/oleObject16.bin"/><Relationship Id="rId9" Type="http://schemas.openxmlformats.org/officeDocument/2006/relationships/oleObject" Target="../embeddings/oleObject6.bin"/><Relationship Id="rId6" Type="http://schemas.openxmlformats.org/officeDocument/2006/relationships/image" Target="../media/image85.emf"/><Relationship Id="rId7" Type="http://schemas.openxmlformats.org/officeDocument/2006/relationships/oleObject" Target="../embeddings/oleObject5.bin"/><Relationship Id="rId8" Type="http://schemas.openxmlformats.org/officeDocument/2006/relationships/image" Target="../media/image86.emf"/><Relationship Id="rId33" Type="http://schemas.openxmlformats.org/officeDocument/2006/relationships/image" Target="../media/image97.emf"/><Relationship Id="rId10" Type="http://schemas.openxmlformats.org/officeDocument/2006/relationships/image" Target="../media/image87.emf"/><Relationship Id="rId11" Type="http://schemas.openxmlformats.org/officeDocument/2006/relationships/oleObject" Target="../embeddings/oleObject7.bin"/><Relationship Id="rId12" Type="http://schemas.openxmlformats.org/officeDocument/2006/relationships/image" Target="../media/image88.emf"/><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100.png"/><Relationship Id="rId16" Type="http://schemas.openxmlformats.org/officeDocument/2006/relationships/oleObject" Target="../embeddings/oleObject8.bin"/><Relationship Id="rId17" Type="http://schemas.openxmlformats.org/officeDocument/2006/relationships/image" Target="../media/image89.emf"/><Relationship Id="rId18" Type="http://schemas.openxmlformats.org/officeDocument/2006/relationships/oleObject" Target="../embeddings/oleObject9.bin"/><Relationship Id="rId19" Type="http://schemas.openxmlformats.org/officeDocument/2006/relationships/image" Target="../media/image9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1.emf"/></Relationships>
</file>

<file path=ppt/slides/_rels/slide15.x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oleObject" Target="../embeddings/oleObject17.bin"/><Relationship Id="rId5" Type="http://schemas.openxmlformats.org/officeDocument/2006/relationships/image" Target="../media/image102.emf"/><Relationship Id="rId6" Type="http://schemas.openxmlformats.org/officeDocument/2006/relationships/hyperlink" Target="http://arxiv.org/abs/arXiv:1304.0077" TargetMode="External"/><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emf"/><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emf"/><Relationship Id="rId5" Type="http://schemas.openxmlformats.org/officeDocument/2006/relationships/image" Target="../media/image110.emf"/><Relationship Id="rId1" Type="http://schemas.openxmlformats.org/officeDocument/2006/relationships/slideLayout" Target="../slideLayouts/slideLayout5.xml"/><Relationship Id="rId2" Type="http://schemas.openxmlformats.org/officeDocument/2006/relationships/image" Target="../media/image107.emf"/></Relationships>
</file>

<file path=ppt/slides/_rels/slide17.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5" Type="http://schemas.openxmlformats.org/officeDocument/2006/relationships/image" Target="../media/image114.emf"/><Relationship Id="rId1" Type="http://schemas.openxmlformats.org/officeDocument/2006/relationships/slideLayout" Target="../slideLayouts/slideLayout5.xml"/><Relationship Id="rId2" Type="http://schemas.openxmlformats.org/officeDocument/2006/relationships/image" Target="../media/image1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5.jpg"/><Relationship Id="rId3"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19.emf"/><Relationship Id="rId5" Type="http://schemas.openxmlformats.org/officeDocument/2006/relationships/image" Target="../media/image120.png"/><Relationship Id="rId1" Type="http://schemas.openxmlformats.org/officeDocument/2006/relationships/slideLayout" Target="../slideLayouts/slideLayout5.xml"/><Relationship Id="rId2" Type="http://schemas.openxmlformats.org/officeDocument/2006/relationships/image" Target="../media/image1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1.png"/></Relationships>
</file>

<file path=ppt/slides/_rels/slide21.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emf"/><Relationship Id="rId5" Type="http://schemas.openxmlformats.org/officeDocument/2006/relationships/oleObject" Target="../embeddings/oleObject18.bin"/><Relationship Id="rId6" Type="http://schemas.openxmlformats.org/officeDocument/2006/relationships/image" Target="../media/image122.emf"/><Relationship Id="rId7" Type="http://schemas.openxmlformats.org/officeDocument/2006/relationships/image" Target="../media/image125.png"/><Relationship Id="rId1" Type="http://schemas.openxmlformats.org/officeDocument/2006/relationships/vmlDrawing" Target="../drawings/vmlDrawing4.vml"/><Relationship Id="rId2"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1" Type="http://schemas.openxmlformats.org/officeDocument/2006/relationships/image" Target="../media/image127.emf"/><Relationship Id="rId12" Type="http://schemas.openxmlformats.org/officeDocument/2006/relationships/oleObject" Target="../embeddings/oleObject24.bin"/><Relationship Id="rId13" Type="http://schemas.openxmlformats.org/officeDocument/2006/relationships/image" Target="../media/image128.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image" Target="../media/image129.png"/><Relationship Id="rId5" Type="http://schemas.openxmlformats.org/officeDocument/2006/relationships/oleObject" Target="../embeddings/oleObject19.bin"/><Relationship Id="rId6" Type="http://schemas.openxmlformats.org/officeDocument/2006/relationships/image" Target="../media/image126.emf"/><Relationship Id="rId7" Type="http://schemas.openxmlformats.org/officeDocument/2006/relationships/oleObject" Target="../embeddings/oleObject20.bin"/><Relationship Id="rId8" Type="http://schemas.openxmlformats.org/officeDocument/2006/relationships/oleObject" Target="../embeddings/oleObject21.bin"/><Relationship Id="rId9" Type="http://schemas.openxmlformats.org/officeDocument/2006/relationships/oleObject" Target="../embeddings/oleObject22.bin"/><Relationship Id="rId10" Type="http://schemas.openxmlformats.org/officeDocument/2006/relationships/oleObject" Target="../embeddings/oleObject23.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31.png"/></Relationships>
</file>

<file path=ppt/slides/_rels/slide2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hyperlink" Target="http://arxiv.org/abs/1112.6021v1" TargetMode="External"/><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oleObject" Target="../embeddings/oleObject25.bin"/><Relationship Id="rId10" Type="http://schemas.openxmlformats.org/officeDocument/2006/relationships/image" Target="../media/image132.emf"/><Relationship Id="rId1" Type="http://schemas.openxmlformats.org/officeDocument/2006/relationships/vmlDrawing" Target="../drawings/vmlDrawing6.vml"/><Relationship Id="rId2"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9.emf"/><Relationship Id="rId3" Type="http://schemas.openxmlformats.org/officeDocument/2006/relationships/image" Target="../media/image140.emf"/></Relationships>
</file>

<file path=ppt/slides/_rels/slide2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1" Type="http://schemas.openxmlformats.org/officeDocument/2006/relationships/slideLayout" Target="../slideLayouts/slideLayout5.xml"/><Relationship Id="rId2" Type="http://schemas.openxmlformats.org/officeDocument/2006/relationships/image" Target="../media/image141.png"/></Relationships>
</file>

<file path=ppt/slides/_rels/slide29.xml.rels><?xml version="1.0" encoding="UTF-8" standalone="yes"?>
<Relationships xmlns="http://schemas.openxmlformats.org/package/2006/relationships"><Relationship Id="rId11" Type="http://schemas.openxmlformats.org/officeDocument/2006/relationships/image" Target="../media/image147.emf"/><Relationship Id="rId12" Type="http://schemas.openxmlformats.org/officeDocument/2006/relationships/oleObject" Target="../embeddings/oleObject30.bin"/><Relationship Id="rId13" Type="http://schemas.openxmlformats.org/officeDocument/2006/relationships/image" Target="../media/image148.emf"/><Relationship Id="rId1" Type="http://schemas.openxmlformats.org/officeDocument/2006/relationships/vmlDrawing" Target="../drawings/vmlDrawing7.vml"/><Relationship Id="rId2" Type="http://schemas.openxmlformats.org/officeDocument/2006/relationships/slideLayout" Target="../slideLayouts/slideLayout5.xml"/><Relationship Id="rId3" Type="http://schemas.openxmlformats.org/officeDocument/2006/relationships/image" Target="../media/image149.emf"/><Relationship Id="rId4" Type="http://schemas.openxmlformats.org/officeDocument/2006/relationships/image" Target="../media/image150.emf"/><Relationship Id="rId5" Type="http://schemas.openxmlformats.org/officeDocument/2006/relationships/oleObject" Target="../embeddings/oleObject26.bin"/><Relationship Id="rId6" Type="http://schemas.openxmlformats.org/officeDocument/2006/relationships/image" Target="../media/image145.emf"/><Relationship Id="rId7" Type="http://schemas.openxmlformats.org/officeDocument/2006/relationships/oleObject" Target="../embeddings/oleObject27.bin"/><Relationship Id="rId8" Type="http://schemas.openxmlformats.org/officeDocument/2006/relationships/oleObject" Target="../embeddings/oleObject28.bin"/><Relationship Id="rId9" Type="http://schemas.openxmlformats.org/officeDocument/2006/relationships/image" Target="../media/image146.emf"/><Relationship Id="rId10" Type="http://schemas.openxmlformats.org/officeDocument/2006/relationships/oleObject" Target="../embeddings/oleObject29.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emf"/><Relationship Id="rId1" Type="http://schemas.openxmlformats.org/officeDocument/2006/relationships/tags" Target="../tags/tag1.xml"/><Relationship Id="rId2"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31.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0.emf"/><Relationship Id="rId5" Type="http://schemas.openxmlformats.org/officeDocument/2006/relationships/oleObject" Target="../embeddings/oleObject31.bin"/><Relationship Id="rId6" Type="http://schemas.openxmlformats.org/officeDocument/2006/relationships/image" Target="../media/image152.emf"/><Relationship Id="rId7" Type="http://schemas.openxmlformats.org/officeDocument/2006/relationships/image" Target="../media/image154.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33.xml.rels><?xml version="1.0" encoding="UTF-8" standalone="yes"?>
<Relationships xmlns="http://schemas.openxmlformats.org/package/2006/relationships"><Relationship Id="rId11" Type="http://schemas.openxmlformats.org/officeDocument/2006/relationships/image" Target="../media/image166.png"/><Relationship Id="rId12" Type="http://schemas.openxmlformats.org/officeDocument/2006/relationships/oleObject" Target="../embeddings/oleObject32.bin"/><Relationship Id="rId13" Type="http://schemas.openxmlformats.org/officeDocument/2006/relationships/image" Target="../media/image156.emf"/><Relationship Id="rId14" Type="http://schemas.openxmlformats.org/officeDocument/2006/relationships/oleObject" Target="../embeddings/oleObject33.bin"/><Relationship Id="rId15" Type="http://schemas.openxmlformats.org/officeDocument/2006/relationships/image" Target="../media/image157.emf"/><Relationship Id="rId16" Type="http://schemas.openxmlformats.org/officeDocument/2006/relationships/oleObject" Target="../embeddings/oleObject34.bin"/><Relationship Id="rId17" Type="http://schemas.openxmlformats.org/officeDocument/2006/relationships/oleObject" Target="../embeddings/oleObject35.bin"/><Relationship Id="rId18" Type="http://schemas.openxmlformats.org/officeDocument/2006/relationships/oleObject" Target="../embeddings/oleObject36.bin"/><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0" Type="http://schemas.openxmlformats.org/officeDocument/2006/relationships/image" Target="../media/image16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37.bin"/><Relationship Id="rId5" Type="http://schemas.openxmlformats.org/officeDocument/2006/relationships/image" Target="../media/image167.emf"/><Relationship Id="rId6" Type="http://schemas.openxmlformats.org/officeDocument/2006/relationships/image" Target="../media/image168.jpeg"/><Relationship Id="rId1" Type="http://schemas.openxmlformats.org/officeDocument/2006/relationships/vmlDrawing" Target="../drawings/vmlDrawing10.vml"/><Relationship Id="rId2"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9.emf"/><Relationship Id="rId3" Type="http://schemas.openxmlformats.org/officeDocument/2006/relationships/image" Target="../media/image17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png"/><Relationship Id="rId1" Type="http://schemas.openxmlformats.org/officeDocument/2006/relationships/slideLayout" Target="../slideLayouts/slideLayout5.xml"/><Relationship Id="rId2" Type="http://schemas.openxmlformats.org/officeDocument/2006/relationships/image" Target="../media/image1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9.jpeg"/></Relationships>
</file>

<file path=ppt/slides/_rels/slide44.xml.rels><?xml version="1.0" encoding="UTF-8" standalone="yes"?>
<Relationships xmlns="http://schemas.openxmlformats.org/package/2006/relationships"><Relationship Id="rId3" Type="http://schemas.openxmlformats.org/officeDocument/2006/relationships/hyperlink" Target="http://inspirebeta.net/record/769609?ln=en" TargetMode="External"/><Relationship Id="rId4" Type="http://schemas.openxmlformats.org/officeDocument/2006/relationships/hyperlink" Target="http://inspirebeta.net/record/708248?ln=en" TargetMode="External"/><Relationship Id="rId5" Type="http://schemas.openxmlformats.org/officeDocument/2006/relationships/image" Target="../media/image181.png"/><Relationship Id="rId6" Type="http://schemas.openxmlformats.org/officeDocument/2006/relationships/image" Target="../media/image182.gif"/><Relationship Id="rId1" Type="http://schemas.openxmlformats.org/officeDocument/2006/relationships/slideLayout" Target="../slideLayouts/slideLayout5.xml"/><Relationship Id="rId2" Type="http://schemas.openxmlformats.org/officeDocument/2006/relationships/image" Target="../media/image18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84.png"/><Relationship Id="rId5" Type="http://schemas.openxmlformats.org/officeDocument/2006/relationships/oleObject" Target="../embeddings/oleObject38.bin"/><Relationship Id="rId6" Type="http://schemas.openxmlformats.org/officeDocument/2006/relationships/image" Target="../media/image183.emf"/><Relationship Id="rId7" Type="http://schemas.openxmlformats.org/officeDocument/2006/relationships/image" Target="../media/image185.emf"/><Relationship Id="rId1" Type="http://schemas.openxmlformats.org/officeDocument/2006/relationships/vmlDrawing" Target="../drawings/vmlDrawing11.vml"/><Relationship Id="rId2"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6.emf"/><Relationship Id="rId3" Type="http://schemas.openxmlformats.org/officeDocument/2006/relationships/hyperlink" Target="http://arxiv.org/abs/arXiv:1304.0077"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2.png"/><Relationship Id="rId5" Type="http://schemas.openxmlformats.org/officeDocument/2006/relationships/image" Target="../media/image144.png"/><Relationship Id="rId6" Type="http://schemas.openxmlformats.org/officeDocument/2006/relationships/image" Target="../media/image187.png"/><Relationship Id="rId7" Type="http://schemas.openxmlformats.org/officeDocument/2006/relationships/image" Target="../media/image188.png"/><Relationship Id="rId1" Type="http://schemas.openxmlformats.org/officeDocument/2006/relationships/slideLayout" Target="../slideLayouts/slideLayout5.xml"/><Relationship Id="rId2" Type="http://schemas.openxmlformats.org/officeDocument/2006/relationships/image" Target="../media/image1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9.png"/><Relationship Id="rId3" Type="http://schemas.openxmlformats.org/officeDocument/2006/relationships/image" Target="../media/image1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1.emf"/><Relationship Id="rId3" Type="http://schemas.openxmlformats.org/officeDocument/2006/relationships/image" Target="../media/image192.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emf"/><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gif"/><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emf"/><Relationship Id="rId1" Type="http://schemas.openxmlformats.org/officeDocument/2006/relationships/slideLayout" Target="../slideLayouts/slideLayout5.xml"/><Relationship Id="rId2"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image" Target="../media/image193.emf"/><Relationship Id="rId4" Type="http://schemas.openxmlformats.org/officeDocument/2006/relationships/image" Target="../media/image194.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51.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5" Type="http://schemas.openxmlformats.org/officeDocument/2006/relationships/image" Target="../media/image197.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1" Type="http://schemas.openxmlformats.org/officeDocument/2006/relationships/slideLayout" Target="../slideLayouts/slideLayout5.xml"/><Relationship Id="rId2" Type="http://schemas.openxmlformats.org/officeDocument/2006/relationships/image" Target="../media/image198.png"/></Relationships>
</file>

<file path=ppt/slides/_rels/slide53.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1" Type="http://schemas.openxmlformats.org/officeDocument/2006/relationships/tags" Target="../tags/tag3.xml"/><Relationship Id="rId2"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39.bin"/><Relationship Id="rId5" Type="http://schemas.openxmlformats.org/officeDocument/2006/relationships/image" Target="../media/image203.emf"/><Relationship Id="rId6" Type="http://schemas.openxmlformats.org/officeDocument/2006/relationships/image" Target="../media/image204.png"/><Relationship Id="rId1" Type="http://schemas.openxmlformats.org/officeDocument/2006/relationships/vmlDrawing" Target="../drawings/vmlDrawing12.vml"/><Relationship Id="rId2"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5.emf"/><Relationship Id="rId3" Type="http://schemas.openxmlformats.org/officeDocument/2006/relationships/image" Target="../media/image206.emf"/></Relationships>
</file>

<file path=ppt/slides/_rels/slide56.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1" Type="http://schemas.openxmlformats.org/officeDocument/2006/relationships/slideLayout" Target="../slideLayouts/slideLayout5.xml"/><Relationship Id="rId2" Type="http://schemas.openxmlformats.org/officeDocument/2006/relationships/image" Target="../media/image20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0.png"/><Relationship Id="rId3" Type="http://schemas.openxmlformats.org/officeDocument/2006/relationships/image" Target="../media/image211.png"/></Relationships>
</file>

<file path=ppt/slides/_rels/slide58.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1" Type="http://schemas.openxmlformats.org/officeDocument/2006/relationships/slideLayout" Target="../slideLayouts/slideLayout5.xml"/><Relationship Id="rId2" Type="http://schemas.openxmlformats.org/officeDocument/2006/relationships/image" Target="../media/image212.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7.pn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image" Target="../media/image2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emf"/></Relationships>
</file>

<file path=ppt/slides/_rels/slide7.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gif"/><Relationship Id="rId13"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9.xml.rels><?xml version="1.0" encoding="UTF-8" standalone="yes"?>
<Relationships xmlns="http://schemas.openxmlformats.org/package/2006/relationships"><Relationship Id="rId11" Type="http://schemas.openxmlformats.org/officeDocument/2006/relationships/image" Target="../media/image47.gif"/><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emf"/><Relationship Id="rId15" Type="http://schemas.openxmlformats.org/officeDocument/2006/relationships/image" Target="../media/image51.emf"/><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emf"/><Relationship Id="rId8" Type="http://schemas.openxmlformats.org/officeDocument/2006/relationships/image" Target="../media/image44.emf"/><Relationship Id="rId9" Type="http://schemas.openxmlformats.org/officeDocument/2006/relationships/image" Target="../media/image45.emf"/><Relationship Id="rId10" Type="http://schemas.openxmlformats.org/officeDocument/2006/relationships/image" Target="../media/image4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01700" y="319620"/>
            <a:ext cx="8242300" cy="15875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cap="none" dirty="0" err="1"/>
              <a:t>e</a:t>
            </a:r>
            <a:r>
              <a:rPr lang="en-US" sz="2400" dirty="0" err="1"/>
              <a:t>RHIC</a:t>
            </a:r>
            <a:r>
              <a:rPr lang="en-US" sz="2400" dirty="0" smtClean="0"/>
              <a:t>:</a:t>
            </a:r>
            <a:br>
              <a:rPr lang="en-US" sz="2400" dirty="0" smtClean="0"/>
            </a:br>
            <a:r>
              <a:rPr lang="en-US" sz="2400" dirty="0" smtClean="0"/>
              <a:t> </a:t>
            </a:r>
            <a:br>
              <a:rPr lang="en-US" sz="2400" dirty="0" smtClean="0"/>
            </a:br>
            <a:r>
              <a:rPr lang="en-US" sz="2400" dirty="0" smtClean="0"/>
              <a:t>as the Future </a:t>
            </a:r>
            <a:endParaRPr lang="en-US" sz="2400" dirty="0">
              <a:ln w="0"/>
              <a:effectLst>
                <a:reflection blurRad="12700" stA="50000" endPos="50000" dist="5000" dir="5400000" sy="-100000" rotWithShape="0"/>
              </a:effectLst>
            </a:endParaRPr>
          </a:p>
        </p:txBody>
      </p:sp>
      <p:sp>
        <p:nvSpPr>
          <p:cNvPr id="8" name="Subtitle 7"/>
          <p:cNvSpPr>
            <a:spLocks noGrp="1"/>
          </p:cNvSpPr>
          <p:nvPr>
            <p:ph type="subTitle" idx="1"/>
          </p:nvPr>
        </p:nvSpPr>
        <p:spPr>
          <a:xfrm>
            <a:off x="2971800" y="2222499"/>
            <a:ext cx="6172200" cy="1629833"/>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en-US" cap="all" dirty="0" smtClean="0">
              <a:ln w="0"/>
              <a:solidFill>
                <a:srgbClr val="FFFFFF"/>
              </a:solidFill>
              <a:effectLst>
                <a:reflection blurRad="12700" stA="50000" endPos="50000" dist="5000" dir="5400000" sy="-100000" rotWithShape="0"/>
              </a:effectLst>
            </a:endParaRPr>
          </a:p>
          <a:p>
            <a:r>
              <a:rPr lang="en-US" cap="all" dirty="0" smtClean="0">
                <a:ln w="0"/>
                <a:solidFill>
                  <a:srgbClr val="FFFFFF"/>
                </a:solidFill>
                <a:effectLst>
                  <a:reflection blurRad="12700" stA="50000" endPos="50000" dist="5000" dir="5400000" sy="-100000" rotWithShape="0"/>
                </a:effectLst>
              </a:rPr>
              <a:t>Thanks to</a:t>
            </a:r>
          </a:p>
          <a:p>
            <a:r>
              <a:rPr lang="en-US" cap="all" dirty="0" smtClean="0">
                <a:ln w="0"/>
                <a:solidFill>
                  <a:srgbClr val="FFFFFF"/>
                </a:solidFill>
                <a:effectLst>
                  <a:reflection blurRad="12700" stA="50000" endPos="50000" dist="5000" dir="5400000" sy="-100000" rotWithShape="0"/>
                </a:effectLst>
              </a:rPr>
              <a:t>BNL EIC-Taskforce  </a:t>
            </a:r>
          </a:p>
          <a:p>
            <a:r>
              <a:rPr lang="en-US" dirty="0" smtClean="0">
                <a:ln w="0"/>
                <a:solidFill>
                  <a:srgbClr val="FFFFFF"/>
                </a:solidFill>
                <a:effectLst>
                  <a:reflection blurRad="12700" stA="50000" endPos="50000" dist="5000" dir="5400000" sy="-100000" rotWithShape="0"/>
                </a:effectLst>
              </a:rPr>
              <a:t>and </a:t>
            </a:r>
            <a:r>
              <a:rPr lang="en-US" dirty="0" err="1" smtClean="0">
                <a:ln w="0"/>
                <a:solidFill>
                  <a:srgbClr val="FFFFFF"/>
                </a:solidFill>
                <a:effectLst>
                  <a:reflection blurRad="12700" stA="50000" endPos="50000" dist="5000" dir="5400000" sy="-100000" rotWithShape="0"/>
                </a:effectLst>
              </a:rPr>
              <a:t>e</a:t>
            </a:r>
            <a:r>
              <a:rPr lang="en-US" cap="all" dirty="0" err="1" smtClean="0">
                <a:ln w="0"/>
                <a:solidFill>
                  <a:srgbClr val="FFFFFF"/>
                </a:solidFill>
                <a:effectLst>
                  <a:reflection blurRad="12700" stA="50000" endPos="50000" dist="5000" dir="5400000" sy="-100000" rotWithShape="0"/>
                </a:effectLst>
              </a:rPr>
              <a:t>RHIC</a:t>
            </a:r>
            <a:r>
              <a:rPr lang="en-US" cap="all" dirty="0" smtClean="0">
                <a:ln w="0"/>
                <a:solidFill>
                  <a:srgbClr val="FFFFFF"/>
                </a:solidFill>
                <a:effectLst>
                  <a:reflection blurRad="12700" stA="50000" endPos="50000" dist="5000" dir="5400000" sy="-100000" rotWithShape="0"/>
                </a:effectLst>
              </a:rPr>
              <a:t> –CAD-TEAM  </a:t>
            </a:r>
            <a:endParaRPr lang="en-US" cap="all" dirty="0">
              <a:ln w="0"/>
              <a:solidFill>
                <a:srgbClr val="FFFFFF"/>
              </a:solidFill>
              <a:effectLst>
                <a:reflection blurRad="12700" stA="50000" endPos="50000" dist="5000" dir="5400000" sy="-100000" rotWithShape="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 y="1322896"/>
            <a:ext cx="4274820" cy="5532120"/>
          </a:xfrm>
          <a:prstGeom prst="rect">
            <a:avLst/>
          </a:prstGeom>
        </p:spPr>
      </p:pic>
      <p:sp>
        <p:nvSpPr>
          <p:cNvPr id="5" name="Rectangle 4"/>
          <p:cNvSpPr/>
          <p:nvPr/>
        </p:nvSpPr>
        <p:spPr>
          <a:xfrm>
            <a:off x="1338944" y="6550223"/>
            <a:ext cx="2976070" cy="307777"/>
          </a:xfrm>
          <a:prstGeom prst="rect">
            <a:avLst/>
          </a:prstGeom>
        </p:spPr>
        <p:txBody>
          <a:bodyPr wrap="none">
            <a:spAutoFit/>
          </a:bodyPr>
          <a:lstStyle/>
          <a:p>
            <a:r>
              <a:rPr lang="da-DK" sz="1400" dirty="0" err="1" smtClean="0">
                <a:solidFill>
                  <a:schemeClr val="bg1"/>
                </a:solidFill>
              </a:rPr>
              <a:t>arXiv</a:t>
            </a:r>
            <a:r>
              <a:rPr lang="da-DK" sz="1400" dirty="0" smtClean="0">
                <a:solidFill>
                  <a:schemeClr val="bg1"/>
                </a:solidFill>
              </a:rPr>
              <a:t>: 1212.1701 &amp; </a:t>
            </a:r>
            <a:r>
              <a:rPr lang="en-US" sz="1400" dirty="0">
                <a:solidFill>
                  <a:srgbClr val="FFFFFF"/>
                </a:solidFill>
              </a:rPr>
              <a:t>1108.1713</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cs-CZ" altLang="ja-JP" smtClean="0"/>
              <a:t>RBRC-Workshop, April 2013, BNL</a:t>
            </a:r>
            <a:endParaRPr lang="en-US" altLang="ja-JP" dirty="0"/>
          </a:p>
        </p:txBody>
      </p:sp>
      <p:sp>
        <p:nvSpPr>
          <p:cNvPr id="15" name="Title 14"/>
          <p:cNvSpPr>
            <a:spLocks noGrp="1"/>
          </p:cNvSpPr>
          <p:nvPr>
            <p:ph type="title"/>
          </p:nvPr>
        </p:nvSpPr>
        <p:spPr/>
        <p:txBody>
          <a:bodyPr/>
          <a:lstStyle/>
          <a:p>
            <a:r>
              <a:rPr lang="en-US" dirty="0" smtClean="0"/>
              <a:t>Deep Inelastic Scattering</a:t>
            </a:r>
            <a:endParaRPr lang="en-US" dirty="0"/>
          </a:p>
        </p:txBody>
      </p:sp>
      <p:sp>
        <p:nvSpPr>
          <p:cNvPr id="14" name="Slide Number Placeholder 3"/>
          <p:cNvSpPr>
            <a:spLocks noGrp="1"/>
          </p:cNvSpPr>
          <p:nvPr>
            <p:ph type="sldNum" sz="quarter" idx="12"/>
          </p:nvPr>
        </p:nvSpPr>
        <p:spPr/>
        <p:txBody>
          <a:bodyPr/>
          <a:lstStyle/>
          <a:p>
            <a:fld id="{B9C6A96A-431D-C54E-8415-31F30655DEA0}" type="slidenum">
              <a:rPr lang="en-US"/>
              <a:pPr/>
              <a:t>10</a:t>
            </a:fld>
            <a:endParaRPr lang="en-US"/>
          </a:p>
        </p:txBody>
      </p:sp>
      <p:pic>
        <p:nvPicPr>
          <p:cNvPr id="113667" name="Picture 3"/>
          <p:cNvPicPr>
            <a:picLocks noChangeAspect="1" noChangeArrowheads="1"/>
          </p:cNvPicPr>
          <p:nvPr/>
        </p:nvPicPr>
        <p:blipFill>
          <a:blip r:embed="rId4"/>
          <a:srcRect l="3337" t="5580" r="1112" b="697"/>
          <a:stretch>
            <a:fillRect/>
          </a:stretch>
        </p:blipFill>
        <p:spPr bwMode="auto">
          <a:xfrm>
            <a:off x="63501" y="999768"/>
            <a:ext cx="3401191" cy="2660519"/>
          </a:xfrm>
          <a:prstGeom prst="rect">
            <a:avLst/>
          </a:prstGeom>
          <a:noFill/>
          <a:ln w="9525">
            <a:noFill/>
            <a:miter lim="800000"/>
            <a:headEnd/>
            <a:tailEnd/>
          </a:ln>
        </p:spPr>
      </p:pic>
      <p:graphicFrame>
        <p:nvGraphicFramePr>
          <p:cNvPr id="113668" name="Object 4"/>
          <p:cNvGraphicFramePr>
            <a:graphicFrameLocks noChangeAspect="1"/>
          </p:cNvGraphicFramePr>
          <p:nvPr>
            <p:extLst>
              <p:ext uri="{D42A27DB-BD31-4B8C-83A1-F6EECF244321}">
                <p14:modId xmlns:p14="http://schemas.microsoft.com/office/powerpoint/2010/main" val="1956049904"/>
              </p:ext>
            </p:extLst>
          </p:nvPr>
        </p:nvGraphicFramePr>
        <p:xfrm>
          <a:off x="4192588" y="976313"/>
          <a:ext cx="2984500" cy="2581275"/>
        </p:xfrm>
        <a:graphic>
          <a:graphicData uri="http://schemas.openxmlformats.org/presentationml/2006/ole">
            <mc:AlternateContent xmlns:mc="http://schemas.openxmlformats.org/markup-compatibility/2006">
              <mc:Choice xmlns:v="urn:schemas-microsoft-com:vml" Requires="v">
                <p:oleObj spid="_x0000_s55481" name="Equation" r:id="rId5" imgW="1701800" imgH="1473200" progId="Equation.DSMT4">
                  <p:embed/>
                </p:oleObj>
              </mc:Choice>
              <mc:Fallback>
                <p:oleObj name="Equation" r:id="rId5" imgW="1701800" imgH="1473200" progId="Equation.DSMT4">
                  <p:embed/>
                  <p:pic>
                    <p:nvPicPr>
                      <p:cNvPr id="0" name=""/>
                      <p:cNvPicPr>
                        <a:picLocks noChangeAspect="1" noChangeArrowheads="1"/>
                      </p:cNvPicPr>
                      <p:nvPr/>
                    </p:nvPicPr>
                    <p:blipFill>
                      <a:blip r:embed="rId6"/>
                      <a:srcRect/>
                      <a:stretch>
                        <a:fillRect/>
                      </a:stretch>
                    </p:blipFill>
                    <p:spPr bwMode="auto">
                      <a:xfrm>
                        <a:off x="4192588" y="976313"/>
                        <a:ext cx="2984500" cy="258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669" name="Rectangle 5"/>
          <p:cNvSpPr>
            <a:spLocks/>
          </p:cNvSpPr>
          <p:nvPr/>
        </p:nvSpPr>
        <p:spPr bwMode="auto">
          <a:xfrm>
            <a:off x="7349066" y="999070"/>
            <a:ext cx="1231900" cy="778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resolution power</a:t>
            </a:r>
          </a:p>
        </p:txBody>
      </p:sp>
      <p:sp>
        <p:nvSpPr>
          <p:cNvPr id="113670" name="Rectangle 6"/>
          <p:cNvSpPr>
            <a:spLocks/>
          </p:cNvSpPr>
          <p:nvPr/>
        </p:nvSpPr>
        <p:spPr bwMode="auto">
          <a:xfrm>
            <a:off x="7344838" y="2044703"/>
            <a:ext cx="1231900" cy="546097"/>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inelasticity</a:t>
            </a:r>
          </a:p>
        </p:txBody>
      </p:sp>
      <p:sp>
        <p:nvSpPr>
          <p:cNvPr id="113671" name="Rectangle 7"/>
          <p:cNvSpPr>
            <a:spLocks/>
          </p:cNvSpPr>
          <p:nvPr/>
        </p:nvSpPr>
        <p:spPr bwMode="auto">
          <a:xfrm>
            <a:off x="7192432" y="2861735"/>
            <a:ext cx="1380068" cy="1032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momentum fraction of </a:t>
            </a:r>
            <a:r>
              <a:rPr lang="en-US" sz="1600" dirty="0" smtClean="0">
                <a:solidFill>
                  <a:srgbClr val="000000"/>
                </a:solidFill>
                <a:latin typeface="Comic Sans MS" charset="0"/>
                <a:sym typeface="Comic Sans MS" charset="0"/>
              </a:rPr>
              <a:t>struck quark</a:t>
            </a:r>
            <a:endParaRPr lang="en-US" sz="1600" dirty="0">
              <a:solidFill>
                <a:srgbClr val="000000"/>
              </a:solidFill>
              <a:latin typeface="Comic Sans MS" charset="0"/>
              <a:sym typeface="Comic Sans MS" charset="0"/>
            </a:endParaRPr>
          </a:p>
        </p:txBody>
      </p:sp>
      <p:sp>
        <p:nvSpPr>
          <p:cNvPr id="16" name="Date Placeholder 15"/>
          <p:cNvSpPr>
            <a:spLocks noGrp="1"/>
          </p:cNvSpPr>
          <p:nvPr>
            <p:ph type="dt" sz="half" idx="10"/>
          </p:nvPr>
        </p:nvSpPr>
        <p:spPr/>
        <p:txBody>
          <a:bodyPr/>
          <a:lstStyle/>
          <a:p>
            <a:r>
              <a:rPr lang="en-US" altLang="ja-JP" smtClean="0"/>
              <a:t>E.C. Aschenauer</a:t>
            </a:r>
            <a:endParaRPr lang="en-US" altLang="ja-JP"/>
          </a:p>
        </p:txBody>
      </p:sp>
      <p:graphicFrame>
        <p:nvGraphicFramePr>
          <p:cNvPr id="18" name="Object 17"/>
          <p:cNvGraphicFramePr>
            <a:graphicFrameLocks noChangeAspect="1"/>
          </p:cNvGraphicFramePr>
          <p:nvPr/>
        </p:nvGraphicFramePr>
        <p:xfrm>
          <a:off x="4508500" y="3327400"/>
          <a:ext cx="127000" cy="203200"/>
        </p:xfrm>
        <a:graphic>
          <a:graphicData uri="http://schemas.openxmlformats.org/presentationml/2006/ole">
            <mc:AlternateContent xmlns:mc="http://schemas.openxmlformats.org/markup-compatibility/2006">
              <mc:Choice xmlns:v="urn:schemas-microsoft-com:vml" Requires="v">
                <p:oleObj spid="_x0000_s55482" name="Equation" r:id="rId7" imgW="127000" imgH="203200" progId="Equation.DSMT4">
                  <p:embed/>
                </p:oleObj>
              </mc:Choice>
              <mc:Fallback>
                <p:oleObj name="Equation" r:id="rId7" imgW="127000" imgH="203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8500" y="3327400"/>
                        <a:ext cx="1270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63501" y="565090"/>
            <a:ext cx="1593180" cy="400110"/>
          </a:xfrm>
          <a:prstGeom prst="rect">
            <a:avLst/>
          </a:prstGeom>
          <a:noFill/>
        </p:spPr>
        <p:txBody>
          <a:bodyPr wrap="none" rtlCol="0">
            <a:spAutoFit/>
          </a:bodyPr>
          <a:lstStyle/>
          <a:p>
            <a:r>
              <a:rPr lang="en-US" sz="2000" b="1" u="sng" dirty="0" smtClean="0">
                <a:latin typeface="Comic Sans MS"/>
                <a:cs typeface="Comic Sans MS"/>
              </a:rPr>
              <a:t>Kinematics:</a:t>
            </a:r>
            <a:endParaRPr lang="en-US" sz="2000" b="1" u="sng" dirty="0">
              <a:latin typeface="Comic Sans MS"/>
              <a:cs typeface="Comic Sans MS"/>
            </a:endParaRPr>
          </a:p>
        </p:txBody>
      </p:sp>
      <p:pic>
        <p:nvPicPr>
          <p:cNvPr id="27" name="Picture 26"/>
          <p:cNvPicPr>
            <a:picLocks noChangeAspect="1"/>
          </p:cNvPicPr>
          <p:nvPr/>
        </p:nvPicPr>
        <p:blipFill>
          <a:blip r:embed="rId9"/>
          <a:srcRect/>
          <a:stretch>
            <a:fillRect/>
          </a:stretch>
        </p:blipFill>
        <p:spPr bwMode="auto">
          <a:xfrm>
            <a:off x="4038600" y="5451475"/>
            <a:ext cx="1219200" cy="1235075"/>
          </a:xfrm>
          <a:prstGeom prst="rect">
            <a:avLst/>
          </a:prstGeom>
          <a:noFill/>
          <a:ln w="9525">
            <a:noFill/>
            <a:miter lim="800000"/>
            <a:headEnd/>
            <a:tailEnd/>
          </a:ln>
        </p:spPr>
      </p:pic>
      <p:pic>
        <p:nvPicPr>
          <p:cNvPr id="29" name="Picture 28" descr="proton_hr_ger.jpg"/>
          <p:cNvPicPr>
            <a:picLocks noChangeAspect="1"/>
          </p:cNvPicPr>
          <p:nvPr/>
        </p:nvPicPr>
        <p:blipFill>
          <a:blip r:embed="rId10"/>
          <a:srcRect/>
          <a:stretch>
            <a:fillRect/>
          </a:stretch>
        </p:blipFill>
        <p:spPr bwMode="auto">
          <a:xfrm>
            <a:off x="4838700" y="4530725"/>
            <a:ext cx="1133475" cy="1131888"/>
          </a:xfrm>
          <a:prstGeom prst="rect">
            <a:avLst/>
          </a:prstGeom>
          <a:noFill/>
          <a:ln w="9525">
            <a:noFill/>
            <a:miter lim="800000"/>
            <a:headEnd/>
            <a:tailEnd/>
          </a:ln>
        </p:spPr>
      </p:pic>
      <p:sp>
        <p:nvSpPr>
          <p:cNvPr id="32" name="TextBox 31"/>
          <p:cNvSpPr txBox="1">
            <a:spLocks noChangeArrowheads="1"/>
          </p:cNvSpPr>
          <p:nvPr/>
        </p:nvSpPr>
        <p:spPr bwMode="auto">
          <a:xfrm>
            <a:off x="5701006" y="3981450"/>
            <a:ext cx="1204326" cy="830997"/>
          </a:xfrm>
          <a:prstGeom prst="rect">
            <a:avLst/>
          </a:prstGeom>
          <a:solidFill>
            <a:srgbClr val="FFFFDD"/>
          </a:solidFill>
          <a:ln w="9525">
            <a:noFill/>
            <a:miter lim="800000"/>
            <a:headEnd/>
            <a:tailEnd/>
          </a:ln>
        </p:spPr>
        <p:txBody>
          <a:bodyPr wrap="none">
            <a:prstTxWarp prst="textNoShape">
              <a:avLst/>
            </a:prstTxWarp>
            <a:spAutoFit/>
          </a:bodyPr>
          <a:lstStyle/>
          <a:p>
            <a:pPr algn="ctr"/>
            <a:r>
              <a:rPr lang="en-US" sz="1200" b="1" dirty="0">
                <a:solidFill>
                  <a:srgbClr val="000000"/>
                </a:solidFill>
                <a:latin typeface="Comic Sans MS"/>
                <a:cs typeface="Comic Sans MS"/>
              </a:rPr>
              <a:t>Quark splits</a:t>
            </a:r>
          </a:p>
          <a:p>
            <a:pPr algn="ctr"/>
            <a:r>
              <a:rPr lang="en-US" sz="1200" b="1" dirty="0">
                <a:solidFill>
                  <a:srgbClr val="000000"/>
                </a:solidFill>
                <a:latin typeface="Comic Sans MS"/>
                <a:cs typeface="Comic Sans MS"/>
              </a:rPr>
              <a:t>into gluon</a:t>
            </a:r>
          </a:p>
          <a:p>
            <a:pPr algn="ctr"/>
            <a:r>
              <a:rPr lang="en-US" sz="1200" b="1" dirty="0">
                <a:solidFill>
                  <a:srgbClr val="000000"/>
                </a:solidFill>
                <a:latin typeface="Comic Sans MS"/>
                <a:cs typeface="Comic Sans MS"/>
              </a:rPr>
              <a:t>splits</a:t>
            </a:r>
          </a:p>
          <a:p>
            <a:pPr algn="ctr"/>
            <a:r>
              <a:rPr lang="en-US" sz="1200" b="1" dirty="0">
                <a:solidFill>
                  <a:srgbClr val="000000"/>
                </a:solidFill>
                <a:latin typeface="Comic Sans MS"/>
                <a:cs typeface="Comic Sans MS"/>
              </a:rPr>
              <a:t>into quarks </a:t>
            </a:r>
            <a:r>
              <a:rPr lang="en-US" sz="1200" dirty="0"/>
              <a:t>…</a:t>
            </a:r>
          </a:p>
        </p:txBody>
      </p:sp>
      <p:pic>
        <p:nvPicPr>
          <p:cNvPr id="33" name="Picture 32"/>
          <p:cNvPicPr>
            <a:picLocks noChangeAspect="1"/>
          </p:cNvPicPr>
          <p:nvPr/>
        </p:nvPicPr>
        <p:blipFill>
          <a:blip r:embed="rId11"/>
          <a:srcRect/>
          <a:stretch>
            <a:fillRect/>
          </a:stretch>
        </p:blipFill>
        <p:spPr bwMode="auto">
          <a:xfrm>
            <a:off x="458788" y="4533900"/>
            <a:ext cx="1169987" cy="1123950"/>
          </a:xfrm>
          <a:prstGeom prst="rect">
            <a:avLst/>
          </a:prstGeom>
          <a:noFill/>
          <a:ln w="9525">
            <a:noFill/>
            <a:miter lim="800000"/>
            <a:headEnd/>
            <a:tailEnd/>
          </a:ln>
        </p:spPr>
      </p:pic>
      <p:pic>
        <p:nvPicPr>
          <p:cNvPr id="34" name="Picture 33"/>
          <p:cNvPicPr>
            <a:picLocks noChangeAspect="1"/>
          </p:cNvPicPr>
          <p:nvPr/>
        </p:nvPicPr>
        <p:blipFill>
          <a:blip r:embed="rId12"/>
          <a:srcRect/>
          <a:stretch>
            <a:fillRect/>
          </a:stretch>
        </p:blipFill>
        <p:spPr bwMode="auto">
          <a:xfrm>
            <a:off x="2179638" y="5108575"/>
            <a:ext cx="1295400" cy="1185863"/>
          </a:xfrm>
          <a:prstGeom prst="rect">
            <a:avLst/>
          </a:prstGeom>
          <a:noFill/>
          <a:ln w="9525">
            <a:noFill/>
            <a:miter lim="800000"/>
            <a:headEnd/>
            <a:tailEnd/>
          </a:ln>
        </p:spPr>
      </p:pic>
      <p:pic>
        <p:nvPicPr>
          <p:cNvPr id="35" name="Picture 34"/>
          <p:cNvPicPr>
            <a:picLocks noChangeAspect="1"/>
          </p:cNvPicPr>
          <p:nvPr/>
        </p:nvPicPr>
        <p:blipFill>
          <a:blip r:embed="rId13"/>
          <a:srcRect/>
          <a:stretch>
            <a:fillRect/>
          </a:stretch>
        </p:blipFill>
        <p:spPr bwMode="auto">
          <a:xfrm>
            <a:off x="1065213" y="3556000"/>
            <a:ext cx="1212850" cy="1152525"/>
          </a:xfrm>
          <a:prstGeom prst="rect">
            <a:avLst/>
          </a:prstGeom>
          <a:noFill/>
          <a:ln w="9525">
            <a:noFill/>
            <a:miter lim="800000"/>
            <a:headEnd/>
            <a:tailEnd/>
          </a:ln>
        </p:spPr>
      </p:pic>
      <p:pic>
        <p:nvPicPr>
          <p:cNvPr id="36" name="Picture 35"/>
          <p:cNvPicPr>
            <a:picLocks noChangeAspect="1"/>
          </p:cNvPicPr>
          <p:nvPr/>
        </p:nvPicPr>
        <p:blipFill>
          <a:blip r:embed="rId14"/>
          <a:srcRect r="43564"/>
          <a:stretch>
            <a:fillRect/>
          </a:stretch>
        </p:blipFill>
        <p:spPr bwMode="auto">
          <a:xfrm>
            <a:off x="2741613" y="4010025"/>
            <a:ext cx="1211262" cy="1168400"/>
          </a:xfrm>
          <a:prstGeom prst="rect">
            <a:avLst/>
          </a:prstGeom>
          <a:noFill/>
          <a:ln w="9525">
            <a:noFill/>
            <a:miter lim="800000"/>
            <a:headEnd/>
            <a:tailEnd/>
          </a:ln>
        </p:spPr>
      </p:pic>
      <p:sp>
        <p:nvSpPr>
          <p:cNvPr id="37" name="TextBox 36"/>
          <p:cNvSpPr txBox="1">
            <a:spLocks noChangeArrowheads="1"/>
          </p:cNvSpPr>
          <p:nvPr/>
        </p:nvSpPr>
        <p:spPr bwMode="auto">
          <a:xfrm>
            <a:off x="3783013" y="3994150"/>
            <a:ext cx="1029549" cy="461665"/>
          </a:xfrm>
          <a:prstGeom prst="rect">
            <a:avLst/>
          </a:prstGeom>
          <a:solidFill>
            <a:srgbClr val="FFFFDD"/>
          </a:solidFill>
          <a:ln w="9525">
            <a:noFill/>
            <a:miter lim="800000"/>
            <a:headEnd/>
            <a:tailEnd/>
          </a:ln>
        </p:spPr>
        <p:txBody>
          <a:bodyPr wrap="none">
            <a:prstTxWarp prst="textNoShape">
              <a:avLst/>
            </a:prstTxWarp>
            <a:spAutoFit/>
          </a:bodyPr>
          <a:lstStyle/>
          <a:p>
            <a:r>
              <a:rPr lang="en-US" sz="1200" b="1" dirty="0">
                <a:latin typeface="Comic Sans MS"/>
                <a:cs typeface="Comic Sans MS"/>
              </a:rPr>
              <a:t>Gluon splits</a:t>
            </a:r>
          </a:p>
          <a:p>
            <a:r>
              <a:rPr lang="en-US" sz="1200" b="1" dirty="0">
                <a:latin typeface="Comic Sans MS"/>
                <a:cs typeface="Comic Sans MS"/>
              </a:rPr>
              <a:t>into quarks</a:t>
            </a:r>
          </a:p>
        </p:txBody>
      </p:sp>
      <p:cxnSp>
        <p:nvCxnSpPr>
          <p:cNvPr id="38" name="Straight Arrow Connector 37"/>
          <p:cNvCxnSpPr>
            <a:cxnSpLocks noChangeShapeType="1"/>
          </p:cNvCxnSpPr>
          <p:nvPr/>
        </p:nvCxnSpPr>
        <p:spPr bwMode="auto">
          <a:xfrm>
            <a:off x="406400" y="4365625"/>
            <a:ext cx="6197600" cy="1739900"/>
          </a:xfrm>
          <a:prstGeom prst="straightConnector1">
            <a:avLst/>
          </a:prstGeom>
          <a:noFill/>
          <a:ln w="31750">
            <a:solidFill>
              <a:schemeClr val="tx1"/>
            </a:solidFill>
            <a:round/>
            <a:headEnd/>
            <a:tailEnd type="arrow" w="med" len="med"/>
          </a:ln>
        </p:spPr>
      </p:cxnSp>
      <p:sp>
        <p:nvSpPr>
          <p:cNvPr id="39" name="TextBox 38"/>
          <p:cNvSpPr txBox="1">
            <a:spLocks noChangeArrowheads="1"/>
          </p:cNvSpPr>
          <p:nvPr/>
        </p:nvSpPr>
        <p:spPr bwMode="auto">
          <a:xfrm>
            <a:off x="6069002" y="5970588"/>
            <a:ext cx="1955821" cy="523220"/>
          </a:xfrm>
          <a:prstGeom prst="rect">
            <a:avLst/>
          </a:prstGeom>
          <a:noFill/>
          <a:ln w="9525">
            <a:noFill/>
            <a:miter lim="800000"/>
            <a:headEnd/>
            <a:tailEnd/>
          </a:ln>
        </p:spPr>
        <p:txBody>
          <a:bodyPr wrap="none">
            <a:prstTxWarp prst="textNoShape">
              <a:avLst/>
            </a:prstTxWarp>
            <a:spAutoFit/>
          </a:bodyPr>
          <a:lstStyle/>
          <a:p>
            <a:pPr algn="ctr"/>
            <a:r>
              <a:rPr lang="en-US" sz="1400" b="1" dirty="0">
                <a:latin typeface="Comic Sans MS"/>
                <a:cs typeface="Comic Sans MS"/>
              </a:rPr>
              <a:t>higher √</a:t>
            </a:r>
            <a:r>
              <a:rPr lang="en-US" sz="1400" b="1" dirty="0" err="1">
                <a:latin typeface="Comic Sans MS"/>
                <a:cs typeface="Comic Sans MS"/>
              </a:rPr>
              <a:t>s</a:t>
            </a:r>
            <a:endParaRPr lang="en-US" sz="1400" b="1" dirty="0">
              <a:latin typeface="Comic Sans MS"/>
              <a:cs typeface="Comic Sans MS"/>
            </a:endParaRPr>
          </a:p>
          <a:p>
            <a:pPr algn="ctr"/>
            <a:r>
              <a:rPr lang="en-US" sz="1400" b="1" dirty="0">
                <a:latin typeface="Comic Sans MS"/>
                <a:cs typeface="Comic Sans MS"/>
              </a:rPr>
              <a:t>increases resolution</a:t>
            </a:r>
          </a:p>
        </p:txBody>
      </p:sp>
      <p:sp>
        <p:nvSpPr>
          <p:cNvPr id="40" name="TextBox 39"/>
          <p:cNvSpPr txBox="1">
            <a:spLocks noChangeArrowheads="1"/>
          </p:cNvSpPr>
          <p:nvPr/>
        </p:nvSpPr>
        <p:spPr bwMode="auto">
          <a:xfrm>
            <a:off x="5549900" y="5940425"/>
            <a:ext cx="844550" cy="339725"/>
          </a:xfrm>
          <a:prstGeom prst="rect">
            <a:avLst/>
          </a:prstGeom>
          <a:noFill/>
          <a:ln w="9525">
            <a:noFill/>
            <a:miter lim="800000"/>
            <a:headEnd/>
            <a:tailEnd/>
          </a:ln>
        </p:spPr>
        <p:txBody>
          <a:bodyPr wrap="none">
            <a:prstTxWarp prst="textNoShape">
              <a:avLst/>
            </a:prstTxWarp>
            <a:spAutoFit/>
          </a:bodyPr>
          <a:lstStyle/>
          <a:p>
            <a:r>
              <a:rPr lang="en-US" sz="1600"/>
              <a:t>10</a:t>
            </a:r>
            <a:r>
              <a:rPr lang="en-US" sz="1600" baseline="30000"/>
              <a:t>-19</a:t>
            </a:r>
            <a:r>
              <a:rPr lang="en-US" sz="1600"/>
              <a:t>m</a:t>
            </a:r>
          </a:p>
        </p:txBody>
      </p:sp>
      <p:cxnSp>
        <p:nvCxnSpPr>
          <p:cNvPr id="41" name="Straight Connector 40"/>
          <p:cNvCxnSpPr>
            <a:cxnSpLocks noChangeShapeType="1"/>
          </p:cNvCxnSpPr>
          <p:nvPr/>
        </p:nvCxnSpPr>
        <p:spPr bwMode="auto">
          <a:xfrm rot="5400000">
            <a:off x="5619751" y="5832475"/>
            <a:ext cx="317500" cy="3175"/>
          </a:xfrm>
          <a:prstGeom prst="line">
            <a:avLst/>
          </a:prstGeom>
          <a:noFill/>
          <a:ln w="25400">
            <a:solidFill>
              <a:schemeClr val="tx1"/>
            </a:solidFill>
            <a:round/>
            <a:headEnd/>
            <a:tailEnd/>
          </a:ln>
        </p:spPr>
      </p:cxnSp>
      <p:sp>
        <p:nvSpPr>
          <p:cNvPr id="42" name="TextBox 41"/>
          <p:cNvSpPr txBox="1">
            <a:spLocks noChangeArrowheads="1"/>
          </p:cNvSpPr>
          <p:nvPr/>
        </p:nvSpPr>
        <p:spPr bwMode="auto">
          <a:xfrm>
            <a:off x="1651000" y="4886325"/>
            <a:ext cx="844550" cy="339725"/>
          </a:xfrm>
          <a:prstGeom prst="rect">
            <a:avLst/>
          </a:prstGeom>
          <a:noFill/>
          <a:ln w="9525">
            <a:noFill/>
            <a:miter lim="800000"/>
            <a:headEnd/>
            <a:tailEnd/>
          </a:ln>
        </p:spPr>
        <p:txBody>
          <a:bodyPr wrap="none">
            <a:prstTxWarp prst="textNoShape">
              <a:avLst/>
            </a:prstTxWarp>
            <a:spAutoFit/>
          </a:bodyPr>
          <a:lstStyle/>
          <a:p>
            <a:r>
              <a:rPr lang="en-US" sz="1600"/>
              <a:t>10</a:t>
            </a:r>
            <a:r>
              <a:rPr lang="en-US" sz="1600" baseline="30000"/>
              <a:t>-16</a:t>
            </a:r>
            <a:r>
              <a:rPr lang="en-US" sz="1600"/>
              <a:t>m</a:t>
            </a:r>
          </a:p>
        </p:txBody>
      </p:sp>
      <p:cxnSp>
        <p:nvCxnSpPr>
          <p:cNvPr id="43" name="Straight Connector 42"/>
          <p:cNvCxnSpPr>
            <a:cxnSpLocks noChangeShapeType="1"/>
          </p:cNvCxnSpPr>
          <p:nvPr/>
        </p:nvCxnSpPr>
        <p:spPr bwMode="auto">
          <a:xfrm rot="5400000">
            <a:off x="1720851" y="4778375"/>
            <a:ext cx="317500" cy="3175"/>
          </a:xfrm>
          <a:prstGeom prst="line">
            <a:avLst/>
          </a:prstGeom>
          <a:noFill/>
          <a:ln w="25400">
            <a:solidFill>
              <a:schemeClr val="tx1"/>
            </a:solidFill>
            <a:round/>
            <a:headEnd/>
            <a:tailEnd/>
          </a:ln>
        </p:spPr>
      </p:cxnSp>
    </p:spTree>
    <p:extLst>
      <p:ext uri="{BB962C8B-B14F-4D97-AF65-F5344CB8AC3E}">
        <p14:creationId xmlns:p14="http://schemas.microsoft.com/office/powerpoint/2010/main" val="3470176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linds(horizontal)">
                                      <p:cBhvr>
                                        <p:cTn id="38" dur="500"/>
                                        <p:tgtEl>
                                          <p:spTgt spid="33"/>
                                        </p:tgtEl>
                                      </p:cBhvr>
                                    </p:animEffect>
                                  </p:childTnLst>
                                </p:cTn>
                              </p:par>
                            </p:childTnLst>
                          </p:cTn>
                        </p:par>
                        <p:par>
                          <p:cTn id="39" fill="hold">
                            <p:stCondLst>
                              <p:cond delay="1000"/>
                            </p:stCondLst>
                            <p:childTnLst>
                              <p:par>
                                <p:cTn id="40" presetID="3" presetClass="entr" presetSubtype="1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par>
                          <p:cTn id="43" fill="hold">
                            <p:stCondLst>
                              <p:cond delay="1500"/>
                            </p:stCondLst>
                            <p:childTnLst>
                              <p:par>
                                <p:cTn id="44" presetID="55"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strVal val="#ppt_w*0.70"/>
                                          </p:val>
                                        </p:tav>
                                        <p:tav tm="100000">
                                          <p:val>
                                            <p:strVal val="#ppt_w"/>
                                          </p:val>
                                        </p:tav>
                                      </p:tavLst>
                                    </p:anim>
                                    <p:anim calcmode="lin" valueType="num">
                                      <p:cBhvr>
                                        <p:cTn id="47" dur="500" fill="hold"/>
                                        <p:tgtEl>
                                          <p:spTgt spid="36"/>
                                        </p:tgtEl>
                                        <p:attrNameLst>
                                          <p:attrName>ppt_h</p:attrName>
                                        </p:attrNameLst>
                                      </p:cBhvr>
                                      <p:tavLst>
                                        <p:tav tm="0">
                                          <p:val>
                                            <p:strVal val="#ppt_h"/>
                                          </p:val>
                                        </p:tav>
                                        <p:tav tm="100000">
                                          <p:val>
                                            <p:strVal val="#ppt_h"/>
                                          </p:val>
                                        </p:tav>
                                      </p:tavLst>
                                    </p:anim>
                                    <p:animEffect transition="in" filter="fade">
                                      <p:cBhvr>
                                        <p:cTn id="48" dur="500"/>
                                        <p:tgtEl>
                                          <p:spTgt spid="36"/>
                                        </p:tgtEl>
                                      </p:cBhvr>
                                    </p:animEffect>
                                  </p:childTnLst>
                                </p:cTn>
                              </p:par>
                              <p:par>
                                <p:cTn id="49" presetID="55"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strVal val="#ppt_w*0.70"/>
                                          </p:val>
                                        </p:tav>
                                        <p:tav tm="100000">
                                          <p:val>
                                            <p:strVal val="#ppt_w"/>
                                          </p:val>
                                        </p:tav>
                                      </p:tavLst>
                                    </p:anim>
                                    <p:anim calcmode="lin" valueType="num">
                                      <p:cBhvr>
                                        <p:cTn id="52" dur="500" fill="hold"/>
                                        <p:tgtEl>
                                          <p:spTgt spid="34"/>
                                        </p:tgtEl>
                                        <p:attrNameLst>
                                          <p:attrName>ppt_h</p:attrName>
                                        </p:attrNameLst>
                                      </p:cBhvr>
                                      <p:tavLst>
                                        <p:tav tm="0">
                                          <p:val>
                                            <p:strVal val="#ppt_h"/>
                                          </p:val>
                                        </p:tav>
                                        <p:tav tm="100000">
                                          <p:val>
                                            <p:strVal val="#ppt_h"/>
                                          </p:val>
                                        </p:tav>
                                      </p:tavLst>
                                    </p:anim>
                                    <p:animEffect transition="in" filter="fade">
                                      <p:cBhvr>
                                        <p:cTn id="53" dur="500"/>
                                        <p:tgtEl>
                                          <p:spTgt spid="34"/>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strVal val="#ppt_w*0.70"/>
                                          </p:val>
                                        </p:tav>
                                        <p:tav tm="100000">
                                          <p:val>
                                            <p:strVal val="#ppt_w"/>
                                          </p:val>
                                        </p:tav>
                                      </p:tavLst>
                                    </p:anim>
                                    <p:anim calcmode="lin" valueType="num">
                                      <p:cBhvr>
                                        <p:cTn id="57" dur="500" fill="hold"/>
                                        <p:tgtEl>
                                          <p:spTgt spid="37"/>
                                        </p:tgtEl>
                                        <p:attrNameLst>
                                          <p:attrName>ppt_h</p:attrName>
                                        </p:attrNameLst>
                                      </p:cBhvr>
                                      <p:tavLst>
                                        <p:tav tm="0">
                                          <p:val>
                                            <p:strVal val="#ppt_h"/>
                                          </p:val>
                                        </p:tav>
                                        <p:tav tm="100000">
                                          <p:val>
                                            <p:strVal val="#ppt_h"/>
                                          </p:val>
                                        </p:tav>
                                      </p:tavLst>
                                    </p:anim>
                                    <p:animEffect transition="in" filter="fade">
                                      <p:cBhvr>
                                        <p:cTn id="58" dur="500"/>
                                        <p:tgtEl>
                                          <p:spTgt spid="3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strVal val="#ppt_w*0.70"/>
                                          </p:val>
                                        </p:tav>
                                        <p:tav tm="100000">
                                          <p:val>
                                            <p:strVal val="#ppt_w"/>
                                          </p:val>
                                        </p:tav>
                                      </p:tavLst>
                                    </p:anim>
                                    <p:anim calcmode="lin" valueType="num">
                                      <p:cBhvr>
                                        <p:cTn id="62" dur="500" fill="hold"/>
                                        <p:tgtEl>
                                          <p:spTgt spid="32"/>
                                        </p:tgtEl>
                                        <p:attrNameLst>
                                          <p:attrName>ppt_h</p:attrName>
                                        </p:attrNameLst>
                                      </p:cBhvr>
                                      <p:tavLst>
                                        <p:tav tm="0">
                                          <p:val>
                                            <p:strVal val="#ppt_h"/>
                                          </p:val>
                                        </p:tav>
                                        <p:tav tm="100000">
                                          <p:val>
                                            <p:strVal val="#ppt_h"/>
                                          </p:val>
                                        </p:tav>
                                      </p:tavLst>
                                    </p:anim>
                                    <p:animEffect transition="in" filter="fade">
                                      <p:cBhvr>
                                        <p:cTn id="63" dur="500"/>
                                        <p:tgtEl>
                                          <p:spTgt spid="32"/>
                                        </p:tgtEl>
                                      </p:cBhvr>
                                    </p:animEffect>
                                  </p:childTnLst>
                                </p:cTn>
                              </p:par>
                              <p:par>
                                <p:cTn id="64" presetID="55"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p:cTn id="66" dur="500" fill="hold"/>
                                        <p:tgtEl>
                                          <p:spTgt spid="29"/>
                                        </p:tgtEl>
                                        <p:attrNameLst>
                                          <p:attrName>ppt_w</p:attrName>
                                        </p:attrNameLst>
                                      </p:cBhvr>
                                      <p:tavLst>
                                        <p:tav tm="0">
                                          <p:val>
                                            <p:strVal val="#ppt_w*0.70"/>
                                          </p:val>
                                        </p:tav>
                                        <p:tav tm="100000">
                                          <p:val>
                                            <p:strVal val="#ppt_w"/>
                                          </p:val>
                                        </p:tav>
                                      </p:tavLst>
                                    </p:anim>
                                    <p:anim calcmode="lin" valueType="num">
                                      <p:cBhvr>
                                        <p:cTn id="67" dur="500" fill="hold"/>
                                        <p:tgtEl>
                                          <p:spTgt spid="29"/>
                                        </p:tgtEl>
                                        <p:attrNameLst>
                                          <p:attrName>ppt_h</p:attrName>
                                        </p:attrNameLst>
                                      </p:cBhvr>
                                      <p:tavLst>
                                        <p:tav tm="0">
                                          <p:val>
                                            <p:strVal val="#ppt_h"/>
                                          </p:val>
                                        </p:tav>
                                        <p:tav tm="100000">
                                          <p:val>
                                            <p:strVal val="#ppt_h"/>
                                          </p:val>
                                        </p:tav>
                                      </p:tavLst>
                                    </p:anim>
                                    <p:animEffect transition="in" filter="fade">
                                      <p:cBhvr>
                                        <p:cTn id="68" dur="500"/>
                                        <p:tgtEl>
                                          <p:spTgt spid="29"/>
                                        </p:tgtEl>
                                      </p:cBhvr>
                                    </p:animEffect>
                                  </p:childTnLst>
                                </p:cTn>
                              </p:par>
                              <p:par>
                                <p:cTn id="69" presetID="55"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9" grpId="0"/>
      <p:bldP spid="40"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34"/>
          <p:cNvGrpSpPr>
            <a:grpSpLocks/>
          </p:cNvGrpSpPr>
          <p:nvPr/>
        </p:nvGrpSpPr>
        <p:grpSpPr bwMode="auto">
          <a:xfrm>
            <a:off x="192615" y="3863446"/>
            <a:ext cx="8775700" cy="2008188"/>
            <a:chOff x="0" y="-49"/>
            <a:chExt cx="5528" cy="1265"/>
          </a:xfrm>
        </p:grpSpPr>
        <p:sp>
          <p:nvSpPr>
            <p:cNvPr id="136" name="Rectangle 27"/>
            <p:cNvSpPr>
              <a:spLocks/>
            </p:cNvSpPr>
            <p:nvPr/>
          </p:nvSpPr>
          <p:spPr bwMode="auto">
            <a:xfrm>
              <a:off x="0" y="0"/>
              <a:ext cx="5528" cy="1216"/>
            </a:xfrm>
            <a:prstGeom prst="rect">
              <a:avLst/>
            </a:prstGeom>
            <a:solidFill>
              <a:schemeClr val="accent1">
                <a:alpha val="39999"/>
              </a:scheme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137"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 y="312"/>
              <a:ext cx="55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8" name="Rectangle 29"/>
            <p:cNvSpPr>
              <a:spLocks/>
            </p:cNvSpPr>
            <p:nvPr/>
          </p:nvSpPr>
          <p:spPr bwMode="auto">
            <a:xfrm>
              <a:off x="464" y="480"/>
              <a:ext cx="10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transv. mom. dep. PDF</a:t>
              </a:r>
            </a:p>
          </p:txBody>
        </p:sp>
        <p:sp>
          <p:nvSpPr>
            <p:cNvPr id="139" name="Rectangle 30"/>
            <p:cNvSpPr>
              <a:spLocks/>
            </p:cNvSpPr>
            <p:nvPr/>
          </p:nvSpPr>
          <p:spPr bwMode="auto">
            <a:xfrm>
              <a:off x="16" y="504"/>
              <a:ext cx="3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smtClean="0">
                  <a:latin typeface="Corbel Bold" charset="0"/>
                  <a:ea typeface="ＭＳ Ｐゴシック" charset="0"/>
                  <a:cs typeface="Corbel Bold" charset="0"/>
                  <a:sym typeface="Corbel Bold" charset="0"/>
                </a:rPr>
                <a:t>2+1</a:t>
              </a:r>
              <a:r>
                <a:rPr lang="en-US" sz="1600" dirty="0" smtClean="0">
                  <a:solidFill>
                    <a:schemeClr val="tx1"/>
                  </a:solidFill>
                  <a:latin typeface="Corbel Bold" charset="0"/>
                  <a:ea typeface="ＭＳ Ｐゴシック" charset="0"/>
                  <a:cs typeface="Corbel Bold" charset="0"/>
                  <a:sym typeface="Corbel Bold" charset="0"/>
                </a:rPr>
                <a:t>-</a:t>
              </a:r>
              <a:r>
                <a:rPr lang="en-US" sz="1600" dirty="0">
                  <a:solidFill>
                    <a:schemeClr val="tx1"/>
                  </a:solidFill>
                  <a:latin typeface="Corbel Bold" charset="0"/>
                  <a:ea typeface="ＭＳ Ｐゴシック" charset="0"/>
                  <a:cs typeface="Corbel Bold" charset="0"/>
                  <a:sym typeface="Corbel Bold" charset="0"/>
                </a:rPr>
                <a:t>D</a:t>
              </a:r>
            </a:p>
          </p:txBody>
        </p:sp>
        <p:sp>
          <p:nvSpPr>
            <p:cNvPr id="140" name="Line 31"/>
            <p:cNvSpPr>
              <a:spLocks noChangeShapeType="1"/>
            </p:cNvSpPr>
            <p:nvPr/>
          </p:nvSpPr>
          <p:spPr bwMode="auto">
            <a:xfrm rot="10800000" flipV="1">
              <a:off x="1308" y="-49"/>
              <a:ext cx="172" cy="35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 y="11"/>
              <a:ext cx="35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2" name="Rectangle 33"/>
            <p:cNvSpPr>
              <a:spLocks/>
            </p:cNvSpPr>
            <p:nvPr/>
          </p:nvSpPr>
          <p:spPr bwMode="auto">
            <a:xfrm>
              <a:off x="544" y="616"/>
              <a:ext cx="76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semi-inclusive DIS</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
        <p:nvSpPr>
          <p:cNvPr id="4" name="Slide Number Placeholder 3"/>
          <p:cNvSpPr>
            <a:spLocks noGrp="1"/>
          </p:cNvSpPr>
          <p:nvPr>
            <p:ph type="sldNum" sz="quarter" idx="12"/>
          </p:nvPr>
        </p:nvSpPr>
        <p:spPr/>
        <p:txBody>
          <a:bodyPr/>
          <a:lstStyle/>
          <a:p>
            <a:fld id="{4AEEEB45-469B-C445-A2A6-597CC1D4FAC3}" type="slidenum">
              <a:rPr lang="en-US" smtClean="0"/>
              <a:pPr/>
              <a:t>11</a:t>
            </a:fld>
            <a:endParaRPr lang="en-US" dirty="0"/>
          </a:p>
        </p:txBody>
      </p:sp>
      <p:sp>
        <p:nvSpPr>
          <p:cNvPr id="27649" name="Rectangle 1"/>
          <p:cNvSpPr>
            <a:spLocks/>
          </p:cNvSpPr>
          <p:nvPr/>
        </p:nvSpPr>
        <p:spPr bwMode="auto">
          <a:xfrm>
            <a:off x="1057275" y="-222250"/>
            <a:ext cx="73279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b"/>
          <a:lstStyle/>
          <a:p>
            <a:pPr>
              <a:lnSpc>
                <a:spcPts val="5600"/>
              </a:lnSpc>
            </a:pPr>
            <a:endParaRPr lang="en-US" sz="2600" b="1" dirty="0">
              <a:solidFill>
                <a:srgbClr val="3F3F3F"/>
              </a:solidFill>
              <a:effectLst>
                <a:outerShdw blurRad="38100" dist="38100" dir="2700000" algn="tl">
                  <a:srgbClr val="DDDDDD"/>
                </a:outerShdw>
              </a:effectLst>
              <a:latin typeface="Comic Sans MS" charset="0"/>
              <a:ea typeface="ＭＳ Ｐゴシック" charset="0"/>
              <a:cs typeface="Comic Sans MS" charset="0"/>
              <a:sym typeface="Comic Sans MS" charset="0"/>
            </a:endParaRPr>
          </a:p>
        </p:txBody>
      </p:sp>
      <p:sp>
        <p:nvSpPr>
          <p:cNvPr id="27650" name="Rectangle 2"/>
          <p:cNvSpPr>
            <a:spLocks/>
          </p:cNvSpPr>
          <p:nvPr/>
        </p:nvSpPr>
        <p:spPr bwMode="auto">
          <a:xfrm>
            <a:off x="82550" y="556687"/>
            <a:ext cx="6718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PDFs </a:t>
            </a:r>
            <a:r>
              <a:rPr lang="en-US" sz="1400" dirty="0">
                <a:solidFill>
                  <a:schemeClr val="tx1"/>
                </a:solidFill>
                <a:latin typeface="Comic Sans MS"/>
                <a:ea typeface="ＭＳ Ｐゴシック" charset="0"/>
                <a:cs typeface="Comic Sans MS"/>
                <a:sym typeface="Corbel" charset="0"/>
              </a:rPr>
              <a:t>do not resolve transverse momenta or positions in the nucleon</a:t>
            </a:r>
          </a:p>
        </p:txBody>
      </p:sp>
      <p:sp>
        <p:nvSpPr>
          <p:cNvPr id="27651" name="Rectangle 3"/>
          <p:cNvSpPr>
            <a:spLocks/>
          </p:cNvSpPr>
          <p:nvPr/>
        </p:nvSpPr>
        <p:spPr bwMode="auto">
          <a:xfrm>
            <a:off x="82550" y="840323"/>
            <a:ext cx="7340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fast </a:t>
            </a:r>
            <a:r>
              <a:rPr lang="en-US" sz="1400" dirty="0">
                <a:solidFill>
                  <a:schemeClr val="tx1"/>
                </a:solidFill>
                <a:latin typeface="Comic Sans MS"/>
                <a:ea typeface="ＭＳ Ｐゴシック" charset="0"/>
                <a:cs typeface="Comic Sans MS"/>
                <a:sym typeface="Corbel" charset="0"/>
              </a:rPr>
              <a:t>moving nucleon turns into a `pizza</a:t>
            </a:r>
            <a:r>
              <a:rPr lang="ja-JP" altLang="en-US" sz="1400" dirty="0">
                <a:solidFill>
                  <a:schemeClr val="tx1"/>
                </a:solidFill>
                <a:latin typeface="Comic Sans MS"/>
                <a:ea typeface="ＭＳ Ｐゴシック" charset="0"/>
                <a:cs typeface="Comic Sans MS"/>
                <a:sym typeface="Corbel" charset="0"/>
              </a:rPr>
              <a:t>’</a:t>
            </a:r>
            <a:r>
              <a:rPr lang="en-US" sz="1400" dirty="0">
                <a:solidFill>
                  <a:schemeClr val="tx1"/>
                </a:solidFill>
                <a:latin typeface="Comic Sans MS"/>
                <a:ea typeface="ＭＳ Ｐゴシック" charset="0"/>
                <a:cs typeface="Comic Sans MS"/>
                <a:sym typeface="Corbel" charset="0"/>
              </a:rPr>
              <a:t> but transverse size remains about 1 </a:t>
            </a:r>
            <a:r>
              <a:rPr lang="en-US" sz="1400" dirty="0" err="1">
                <a:solidFill>
                  <a:schemeClr val="tx1"/>
                </a:solidFill>
                <a:latin typeface="Comic Sans MS"/>
                <a:ea typeface="ＭＳ Ｐゴシック" charset="0"/>
                <a:cs typeface="Comic Sans MS"/>
                <a:sym typeface="Corbel" charset="0"/>
              </a:rPr>
              <a:t>fm</a:t>
            </a:r>
            <a:endParaRPr lang="en-US" sz="1400" dirty="0">
              <a:solidFill>
                <a:schemeClr val="tx1"/>
              </a:solidFill>
              <a:latin typeface="Comic Sans MS"/>
              <a:ea typeface="ＭＳ Ｐゴシック" charset="0"/>
              <a:cs typeface="Comic Sans MS"/>
              <a:sym typeface="Corbel" charset="0"/>
            </a:endParaRPr>
          </a:p>
        </p:txBody>
      </p:sp>
      <p:grpSp>
        <p:nvGrpSpPr>
          <p:cNvPr id="27666" name="Group 18"/>
          <p:cNvGrpSpPr>
            <a:grpSpLocks/>
          </p:cNvGrpSpPr>
          <p:nvPr/>
        </p:nvGrpSpPr>
        <p:grpSpPr bwMode="auto">
          <a:xfrm>
            <a:off x="7394044" y="407454"/>
            <a:ext cx="1730375" cy="1958975"/>
            <a:chOff x="0" y="0"/>
            <a:chExt cx="1090" cy="1233"/>
          </a:xfrm>
        </p:grpSpPr>
        <p:grpSp>
          <p:nvGrpSpPr>
            <p:cNvPr id="27664" name="Group 16"/>
            <p:cNvGrpSpPr>
              <a:grpSpLocks/>
            </p:cNvGrpSpPr>
            <p:nvPr/>
          </p:nvGrpSpPr>
          <p:grpSpPr bwMode="auto">
            <a:xfrm>
              <a:off x="0" y="0"/>
              <a:ext cx="1090" cy="1233"/>
              <a:chOff x="0" y="0"/>
              <a:chExt cx="1090" cy="1233"/>
            </a:xfrm>
          </p:grpSpPr>
          <p:grpSp>
            <p:nvGrpSpPr>
              <p:cNvPr id="27660" name="Group 12"/>
              <p:cNvGrpSpPr>
                <a:grpSpLocks/>
              </p:cNvGrpSpPr>
              <p:nvPr/>
            </p:nvGrpSpPr>
            <p:grpSpPr bwMode="auto">
              <a:xfrm>
                <a:off x="0" y="225"/>
                <a:ext cx="1090" cy="1008"/>
                <a:chOff x="0" y="0"/>
                <a:chExt cx="1090" cy="1008"/>
              </a:xfrm>
            </p:grpSpPr>
            <p:pic>
              <p:nvPicPr>
                <p:cNvPr id="276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5" y="215"/>
                  <a:ext cx="100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9"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 y="407"/>
                  <a:ext cx="800" cy="136"/>
                </a:xfrm>
                <a:prstGeom prst="rect">
                  <a:avLst/>
                </a:prstGeom>
                <a:noFill/>
                <a:ln>
                  <a:noFill/>
                </a:ln>
                <a:effectLst>
                  <a:outerShdw blurRad="38100" dist="199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27661"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 y="385"/>
                <a:ext cx="41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62" name="Rectangle 14"/>
              <p:cNvSpPr>
                <a:spLocks/>
              </p:cNvSpPr>
              <p:nvPr/>
            </p:nvSpPr>
            <p:spPr bwMode="auto">
              <a:xfrm rot="2819999">
                <a:off x="314" y="126"/>
                <a:ext cx="46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flat">
                    <a:solidFill>
                      <a:schemeClr val="tx1"/>
                    </a:solidFill>
                    <a:miter lim="800000"/>
                    <a:headEnd type="none" w="med" len="med"/>
                    <a:tailEnd type="none" w="med" len="med"/>
                  </a14:hiddenLine>
                </a:ext>
              </a:extLst>
            </p:spPr>
            <p:txBody>
              <a:bodyPr wrap="none" lIns="0" tIns="0" rIns="0" bIns="0">
                <a:spAutoFit/>
              </a:bodyPr>
              <a:lstStyle/>
              <a:p>
                <a:pPr>
                  <a:lnSpc>
                    <a:spcPct val="90000"/>
                  </a:lnSpc>
                </a:pPr>
                <a:r>
                  <a:rPr lang="en-US" sz="1200">
                    <a:solidFill>
                      <a:srgbClr val="0044FE"/>
                    </a:solidFill>
                    <a:latin typeface="Corbel" charset="0"/>
                    <a:ea typeface="ＭＳ Ｐゴシック" charset="0"/>
                    <a:cs typeface="Corbel" charset="0"/>
                    <a:sym typeface="Corbel" charset="0"/>
                  </a:rPr>
                  <a:t>transverse</a:t>
                </a:r>
              </a:p>
              <a:p>
                <a:pPr>
                  <a:lnSpc>
                    <a:spcPct val="90000"/>
                  </a:lnSpc>
                </a:pPr>
                <a:r>
                  <a:rPr lang="en-US" sz="1200">
                    <a:solidFill>
                      <a:srgbClr val="0044FE"/>
                    </a:solidFill>
                    <a:latin typeface="Corbel" charset="0"/>
                    <a:ea typeface="ＭＳ Ｐゴシック" charset="0"/>
                    <a:cs typeface="Corbel" charset="0"/>
                    <a:sym typeface="Corbel" charset="0"/>
                  </a:rPr>
                  <a:t>plane</a:t>
                </a:r>
              </a:p>
            </p:txBody>
          </p:sp>
          <p:sp>
            <p:nvSpPr>
              <p:cNvPr id="27663" name="AutoShape 15"/>
              <p:cNvSpPr>
                <a:spLocks/>
              </p:cNvSpPr>
              <p:nvPr/>
            </p:nvSpPr>
            <p:spPr bwMode="auto">
              <a:xfrm rot="-7949950">
                <a:off x="155" y="287"/>
                <a:ext cx="384" cy="368"/>
              </a:xfrm>
              <a:prstGeom prst="rtTriangle">
                <a:avLst/>
              </a:prstGeom>
              <a:solidFill>
                <a:srgbClr val="2E6FFD">
                  <a:alpha val="50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grpSp>
        <p:pic>
          <p:nvPicPr>
            <p:cNvPr id="27665" name="Picture 1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6373">
              <a:off x="302" y="139"/>
              <a:ext cx="7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6" name="Group 5"/>
          <p:cNvGrpSpPr/>
          <p:nvPr/>
        </p:nvGrpSpPr>
        <p:grpSpPr>
          <a:xfrm>
            <a:off x="190494" y="3426884"/>
            <a:ext cx="8775700" cy="508000"/>
            <a:chOff x="0" y="3426884"/>
            <a:chExt cx="8775700" cy="508000"/>
          </a:xfrm>
        </p:grpSpPr>
        <p:sp>
          <p:nvSpPr>
            <p:cNvPr id="27667" name="Rectangle 19"/>
            <p:cNvSpPr>
              <a:spLocks/>
            </p:cNvSpPr>
            <p:nvPr/>
          </p:nvSpPr>
          <p:spPr bwMode="auto">
            <a:xfrm>
              <a:off x="0" y="3426884"/>
              <a:ext cx="8775700" cy="508000"/>
            </a:xfrm>
            <a:prstGeom prst="rect">
              <a:avLst/>
            </a:prstGeom>
            <a:solidFill>
              <a:srgbClr val="FFFA83">
                <a:alpha val="39999"/>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sz="1600">
                <a:latin typeface="Comic Sans MS"/>
                <a:cs typeface="Comic Sans MS"/>
              </a:endParaRPr>
            </a:p>
          </p:txBody>
        </p:sp>
        <p:grpSp>
          <p:nvGrpSpPr>
            <p:cNvPr id="27673" name="Group 25"/>
            <p:cNvGrpSpPr>
              <a:grpSpLocks/>
            </p:cNvGrpSpPr>
            <p:nvPr/>
          </p:nvGrpSpPr>
          <p:grpSpPr bwMode="auto">
            <a:xfrm>
              <a:off x="25400" y="3464984"/>
              <a:ext cx="3379788" cy="385763"/>
              <a:chOff x="0" y="0"/>
              <a:chExt cx="2129" cy="243"/>
            </a:xfrm>
          </p:grpSpPr>
          <p:pic>
            <p:nvPicPr>
              <p:cNvPr id="2767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8" y="0"/>
                <a:ext cx="2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71" name="Rectangle 23"/>
              <p:cNvSpPr>
                <a:spLocks/>
              </p:cNvSpPr>
              <p:nvPr/>
            </p:nvSpPr>
            <p:spPr bwMode="auto">
              <a:xfrm>
                <a:off x="1440" y="136"/>
                <a:ext cx="6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100">
                    <a:solidFill>
                      <a:schemeClr val="tx1"/>
                    </a:solidFill>
                    <a:latin typeface="Comic Sans MS"/>
                    <a:ea typeface="ＭＳ Ｐゴシック" charset="0"/>
                    <a:cs typeface="Comic Sans MS"/>
                    <a:sym typeface="Corbel Bold" charset="0"/>
                  </a:rPr>
                  <a:t>parton densities</a:t>
                </a:r>
              </a:p>
            </p:txBody>
          </p:sp>
          <p:sp>
            <p:nvSpPr>
              <p:cNvPr id="27672" name="Rectangle 24"/>
              <p:cNvSpPr>
                <a:spLocks/>
              </p:cNvSpPr>
              <p:nvPr/>
            </p:nvSpPr>
            <p:spPr bwMode="auto">
              <a:xfrm>
                <a:off x="0" y="40"/>
                <a:ext cx="22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dirty="0">
                    <a:solidFill>
                      <a:schemeClr val="tx1"/>
                    </a:solidFill>
                    <a:latin typeface="Comic Sans MS"/>
                    <a:ea typeface="ＭＳ Ｐゴシック" charset="0"/>
                    <a:cs typeface="Comic Sans MS"/>
                    <a:sym typeface="Corbel Bold" charset="0"/>
                  </a:rPr>
                  <a:t>1-D</a:t>
                </a:r>
              </a:p>
            </p:txBody>
          </p:sp>
        </p:grpSp>
      </p:grpSp>
      <p:sp>
        <p:nvSpPr>
          <p:cNvPr id="36" name="Title 1"/>
          <p:cNvSpPr>
            <a:spLocks noGrp="1"/>
          </p:cNvSpPr>
          <p:nvPr>
            <p:ph type="title"/>
          </p:nvPr>
        </p:nvSpPr>
        <p:spPr>
          <a:xfrm>
            <a:off x="0" y="0"/>
            <a:ext cx="9144000" cy="582083"/>
          </a:xfrm>
        </p:spPr>
        <p:txBody>
          <a:bodyPr anchor="ctr" anchorCtr="0">
            <a:noAutofit/>
          </a:bodyPr>
          <a:lstStyle/>
          <a:p>
            <a:r>
              <a:rPr lang="en-US" sz="2600" dirty="0">
                <a:effectLst>
                  <a:reflection stA="50000" endPos="50000" dist="5080" dir="5400000" sy="-100000" algn="bl" rotWithShape="0"/>
                </a:effectLst>
                <a:latin typeface="Comic Sans MS" charset="0"/>
                <a:ea typeface="ＭＳ Ｐゴシック" charset="0"/>
                <a:cs typeface="Comic Sans MS" charset="0"/>
                <a:sym typeface="Comic Sans MS" charset="0"/>
              </a:rPr>
              <a:t>the path to imaging quarks and gluons</a:t>
            </a:r>
          </a:p>
        </p:txBody>
      </p:sp>
      <p:grpSp>
        <p:nvGrpSpPr>
          <p:cNvPr id="90" name="Group 71"/>
          <p:cNvGrpSpPr>
            <a:grpSpLocks/>
          </p:cNvGrpSpPr>
          <p:nvPr/>
        </p:nvGrpSpPr>
        <p:grpSpPr bwMode="auto">
          <a:xfrm>
            <a:off x="192613" y="5132380"/>
            <a:ext cx="8775700" cy="1463675"/>
            <a:chOff x="0" y="-450"/>
            <a:chExt cx="5528" cy="922"/>
          </a:xfrm>
        </p:grpSpPr>
        <p:sp>
          <p:nvSpPr>
            <p:cNvPr id="91" name="Rectangle 59"/>
            <p:cNvSpPr>
              <a:spLocks/>
            </p:cNvSpPr>
            <p:nvPr/>
          </p:nvSpPr>
          <p:spPr bwMode="auto">
            <a:xfrm>
              <a:off x="0" y="16"/>
              <a:ext cx="5528" cy="456"/>
            </a:xfrm>
            <a:prstGeom prst="rect">
              <a:avLst/>
            </a:prstGeom>
            <a:solidFill>
              <a:srgbClr val="FF6FCF">
                <a:alpha val="25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92" name="Picture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2" y="168"/>
              <a:ext cx="95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3" name="Line 61"/>
            <p:cNvSpPr>
              <a:spLocks noChangeShapeType="1"/>
            </p:cNvSpPr>
            <p:nvPr/>
          </p:nvSpPr>
          <p:spPr bwMode="auto">
            <a:xfrm rot="10800000">
              <a:off x="1305" y="-450"/>
              <a:ext cx="181" cy="447"/>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 name="Line 62"/>
            <p:cNvSpPr>
              <a:spLocks noChangeShapeType="1"/>
            </p:cNvSpPr>
            <p:nvPr/>
          </p:nvSpPr>
          <p:spPr bwMode="auto">
            <a:xfrm rot="10800000" flipH="1">
              <a:off x="2102" y="-436"/>
              <a:ext cx="183" cy="421"/>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5"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 y="-412"/>
              <a:ext cx="35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6" name="Picture 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 y="-397"/>
              <a:ext cx="36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97" name="Group 70"/>
            <p:cNvGrpSpPr>
              <a:grpSpLocks/>
            </p:cNvGrpSpPr>
            <p:nvPr/>
          </p:nvGrpSpPr>
          <p:grpSpPr bwMode="auto">
            <a:xfrm>
              <a:off x="16" y="0"/>
              <a:ext cx="4414" cy="448"/>
              <a:chOff x="0" y="0"/>
              <a:chExt cx="4414" cy="448"/>
            </a:xfrm>
          </p:grpSpPr>
          <p:sp>
            <p:nvSpPr>
              <p:cNvPr id="98" name="Rectangle 65"/>
              <p:cNvSpPr>
                <a:spLocks/>
              </p:cNvSpPr>
              <p:nvPr/>
            </p:nvSpPr>
            <p:spPr bwMode="auto">
              <a:xfrm>
                <a:off x="0" y="128"/>
                <a:ext cx="3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smtClean="0">
                    <a:latin typeface="Corbel Bold" charset="0"/>
                    <a:ea typeface="ＭＳ Ｐゴシック" charset="0"/>
                    <a:cs typeface="Corbel Bold" charset="0"/>
                    <a:sym typeface="Corbel Bold" charset="0"/>
                  </a:rPr>
                  <a:t>4+1</a:t>
                </a:r>
                <a:r>
                  <a:rPr lang="en-US" sz="1600" dirty="0" smtClean="0">
                    <a:solidFill>
                      <a:schemeClr val="tx1"/>
                    </a:solidFill>
                    <a:latin typeface="Corbel Bold" charset="0"/>
                    <a:ea typeface="ＭＳ Ｐゴシック" charset="0"/>
                    <a:cs typeface="Corbel Bold" charset="0"/>
                    <a:sym typeface="Corbel Bold" charset="0"/>
                  </a:rPr>
                  <a:t>-</a:t>
                </a:r>
                <a:r>
                  <a:rPr lang="en-US" sz="1600" dirty="0">
                    <a:solidFill>
                      <a:schemeClr val="tx1"/>
                    </a:solidFill>
                    <a:latin typeface="Corbel Bold" charset="0"/>
                    <a:ea typeface="ＭＳ Ｐゴシック" charset="0"/>
                    <a:cs typeface="Corbel Bold" charset="0"/>
                    <a:sym typeface="Corbel Bold" charset="0"/>
                  </a:rPr>
                  <a:t>D</a:t>
                </a:r>
              </a:p>
            </p:txBody>
          </p:sp>
          <p:sp>
            <p:nvSpPr>
              <p:cNvPr id="99" name="Rectangle 66"/>
              <p:cNvSpPr>
                <a:spLocks/>
              </p:cNvSpPr>
              <p:nvPr/>
            </p:nvSpPr>
            <p:spPr bwMode="auto">
              <a:xfrm>
                <a:off x="1440" y="0"/>
                <a:ext cx="72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Wigner function</a:t>
                </a:r>
              </a:p>
            </p:txBody>
          </p:sp>
          <p:sp>
            <p:nvSpPr>
              <p:cNvPr id="100" name="Rectangle 67"/>
              <p:cNvSpPr>
                <a:spLocks/>
              </p:cNvSpPr>
              <p:nvPr/>
            </p:nvSpPr>
            <p:spPr bwMode="auto">
              <a:xfrm>
                <a:off x="2767" y="288"/>
                <a:ext cx="164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important in other branches of Physics</a:t>
                </a:r>
              </a:p>
            </p:txBody>
          </p:sp>
          <p:sp>
            <p:nvSpPr>
              <p:cNvPr id="101" name="Rectangle 68"/>
              <p:cNvSpPr>
                <a:spLocks/>
              </p:cNvSpPr>
              <p:nvPr/>
            </p:nvSpPr>
            <p:spPr bwMode="auto">
              <a:xfrm>
                <a:off x="2935" y="0"/>
                <a:ext cx="12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chemeClr val="tx1"/>
                    </a:solidFill>
                    <a:latin typeface="Corbel Bold" charset="0"/>
                    <a:ea typeface="ＭＳ Ｐゴシック" charset="0"/>
                    <a:cs typeface="Corbel Bold" charset="0"/>
                    <a:sym typeface="Corbel Bold" charset="0"/>
                  </a:rPr>
                  <a:t>high-level connection</a:t>
                </a:r>
              </a:p>
            </p:txBody>
          </p:sp>
          <p:sp>
            <p:nvSpPr>
              <p:cNvPr id="102" name="Rectangle 69"/>
              <p:cNvSpPr>
                <a:spLocks/>
              </p:cNvSpPr>
              <p:nvPr/>
            </p:nvSpPr>
            <p:spPr bwMode="auto">
              <a:xfrm>
                <a:off x="3231" y="160"/>
                <a:ext cx="5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measurable ?</a:t>
                </a:r>
              </a:p>
            </p:txBody>
          </p:sp>
        </p:grpSp>
      </p:grpSp>
      <p:grpSp>
        <p:nvGrpSpPr>
          <p:cNvPr id="111" name="Group 42"/>
          <p:cNvGrpSpPr>
            <a:grpSpLocks/>
          </p:cNvGrpSpPr>
          <p:nvPr/>
        </p:nvGrpSpPr>
        <p:grpSpPr bwMode="auto">
          <a:xfrm>
            <a:off x="2385483" y="3863458"/>
            <a:ext cx="2638425" cy="1093788"/>
            <a:chOff x="0" y="-289"/>
            <a:chExt cx="1661" cy="689"/>
          </a:xfrm>
        </p:grpSpPr>
        <p:pic>
          <p:nvPicPr>
            <p:cNvPr id="112"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7" y="72"/>
              <a:ext cx="56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3" name="Rectangle 36"/>
            <p:cNvSpPr>
              <a:spLocks/>
            </p:cNvSpPr>
            <p:nvPr/>
          </p:nvSpPr>
          <p:spPr bwMode="auto">
            <a:xfrm>
              <a:off x="743" y="240"/>
              <a:ext cx="91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impact par. dep. PDF</a:t>
              </a:r>
            </a:p>
          </p:txBody>
        </p:sp>
        <p:grpSp>
          <p:nvGrpSpPr>
            <p:cNvPr id="114" name="Group 41"/>
            <p:cNvGrpSpPr>
              <a:grpSpLocks/>
            </p:cNvGrpSpPr>
            <p:nvPr/>
          </p:nvGrpSpPr>
          <p:grpSpPr bwMode="auto">
            <a:xfrm>
              <a:off x="0" y="-289"/>
              <a:ext cx="1321" cy="569"/>
              <a:chOff x="0" y="-289"/>
              <a:chExt cx="1321" cy="569"/>
            </a:xfrm>
          </p:grpSpPr>
          <p:pic>
            <p:nvPicPr>
              <p:cNvPr id="115"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 y="-256"/>
                <a:ext cx="36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6" name="Line 38"/>
              <p:cNvSpPr>
                <a:spLocks noChangeShapeType="1"/>
              </p:cNvSpPr>
              <p:nvPr/>
            </p:nvSpPr>
            <p:spPr bwMode="auto">
              <a:xfrm rot="10800000" flipH="1" flipV="1">
                <a:off x="729" y="-289"/>
                <a:ext cx="159" cy="33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7" name="Line 39"/>
              <p:cNvSpPr>
                <a:spLocks noChangeShapeType="1"/>
              </p:cNvSpPr>
              <p:nvPr/>
            </p:nvSpPr>
            <p:spPr bwMode="auto">
              <a:xfrm>
                <a:off x="0" y="154"/>
                <a:ext cx="759" cy="5"/>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8" name="Rectangle 40"/>
              <p:cNvSpPr>
                <a:spLocks/>
              </p:cNvSpPr>
              <p:nvPr/>
            </p:nvSpPr>
            <p:spPr bwMode="auto">
              <a:xfrm>
                <a:off x="73" y="7"/>
                <a:ext cx="59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spcBef>
                    <a:spcPts val="200"/>
                  </a:spcBef>
                </a:pPr>
                <a:r>
                  <a:rPr lang="en-US" sz="1200" dirty="0">
                    <a:solidFill>
                      <a:srgbClr val="FF29FE"/>
                    </a:solidFill>
                    <a:latin typeface="Corbel Bold" charset="0"/>
                    <a:ea typeface="ＭＳ Ｐゴシック" charset="0"/>
                    <a:cs typeface="Corbel Bold" charset="0"/>
                    <a:sym typeface="Corbel Bold" charset="0"/>
                  </a:rPr>
                  <a:t>not</a:t>
                </a:r>
                <a:r>
                  <a:rPr lang="en-US" sz="1200" dirty="0">
                    <a:solidFill>
                      <a:schemeClr val="tx1"/>
                    </a:solidFill>
                    <a:latin typeface="Corbel Bold" charset="0"/>
                    <a:ea typeface="ＭＳ Ｐゴシック" charset="0"/>
                    <a:cs typeface="Corbel Bold" charset="0"/>
                    <a:sym typeface="Corbel Bold" charset="0"/>
                  </a:rPr>
                  <a:t> related by</a:t>
                </a:r>
              </a:p>
              <a:p>
                <a:pPr>
                  <a:spcBef>
                    <a:spcPts val="500"/>
                  </a:spcBef>
                </a:pPr>
                <a:r>
                  <a:rPr lang="en-US" sz="1200" dirty="0">
                    <a:solidFill>
                      <a:schemeClr val="tx1"/>
                    </a:solidFill>
                    <a:latin typeface="Corbel Bold" charset="0"/>
                    <a:ea typeface="ＭＳ Ｐゴシック" charset="0"/>
                    <a:cs typeface="Corbel Bold" charset="0"/>
                    <a:sym typeface="Corbel Bold" charset="0"/>
                  </a:rPr>
                  <a:t>Fourier transf.</a:t>
                </a:r>
              </a:p>
            </p:txBody>
          </p:sp>
        </p:grpSp>
      </p:grpSp>
      <p:grpSp>
        <p:nvGrpSpPr>
          <p:cNvPr id="119" name="Group 52"/>
          <p:cNvGrpSpPr>
            <a:grpSpLocks/>
          </p:cNvGrpSpPr>
          <p:nvPr/>
        </p:nvGrpSpPr>
        <p:grpSpPr bwMode="auto">
          <a:xfrm>
            <a:off x="4967812" y="3466052"/>
            <a:ext cx="1695450" cy="1216026"/>
            <a:chOff x="0" y="-526"/>
            <a:chExt cx="1067" cy="766"/>
          </a:xfrm>
        </p:grpSpPr>
        <p:grpSp>
          <p:nvGrpSpPr>
            <p:cNvPr id="120" name="Group 49"/>
            <p:cNvGrpSpPr>
              <a:grpSpLocks/>
            </p:cNvGrpSpPr>
            <p:nvPr/>
          </p:nvGrpSpPr>
          <p:grpSpPr bwMode="auto">
            <a:xfrm>
              <a:off x="483" y="-526"/>
              <a:ext cx="584" cy="766"/>
              <a:chOff x="0" y="-614"/>
              <a:chExt cx="584" cy="766"/>
            </a:xfrm>
          </p:grpSpPr>
          <p:pic>
            <p:nvPicPr>
              <p:cNvPr id="123" name="Picture 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 y="-614"/>
                <a:ext cx="27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4" name="Rectangle 44"/>
              <p:cNvSpPr>
                <a:spLocks/>
              </p:cNvSpPr>
              <p:nvPr/>
            </p:nvSpPr>
            <p:spPr bwMode="auto">
              <a:xfrm>
                <a:off x="43" y="-505"/>
                <a:ext cx="52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form factor</a:t>
                </a:r>
              </a:p>
            </p:txBody>
          </p:sp>
          <p:grpSp>
            <p:nvGrpSpPr>
              <p:cNvPr id="125" name="Group 48"/>
              <p:cNvGrpSpPr>
                <a:grpSpLocks/>
              </p:cNvGrpSpPr>
              <p:nvPr/>
            </p:nvGrpSpPr>
            <p:grpSpPr bwMode="auto">
              <a:xfrm>
                <a:off x="0" y="-384"/>
                <a:ext cx="584" cy="536"/>
                <a:chOff x="0" y="-384"/>
                <a:chExt cx="584" cy="536"/>
              </a:xfrm>
            </p:grpSpPr>
            <p:pic>
              <p:nvPicPr>
                <p:cNvPr id="126" name="Picture 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7" name="Picture 4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 y="-301"/>
                  <a:ext cx="239"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8" name="Line 47"/>
                <p:cNvSpPr>
                  <a:spLocks noChangeShapeType="1"/>
                </p:cNvSpPr>
                <p:nvPr/>
              </p:nvSpPr>
              <p:spPr bwMode="auto">
                <a:xfrm rot="10800000" flipH="1">
                  <a:off x="274" y="-384"/>
                  <a:ext cx="2" cy="373"/>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121" name="Line 50"/>
            <p:cNvSpPr>
              <a:spLocks noChangeShapeType="1"/>
            </p:cNvSpPr>
            <p:nvPr/>
          </p:nvSpPr>
          <p:spPr bwMode="auto">
            <a:xfrm flipH="1">
              <a:off x="0" y="166"/>
              <a:ext cx="425" cy="0"/>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22" name="Picture 5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 y="0"/>
              <a:ext cx="3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129" name="Group 58"/>
          <p:cNvGrpSpPr>
            <a:grpSpLocks/>
          </p:cNvGrpSpPr>
          <p:nvPr/>
        </p:nvGrpSpPr>
        <p:grpSpPr bwMode="auto">
          <a:xfrm>
            <a:off x="6780207" y="4303197"/>
            <a:ext cx="1879574" cy="806450"/>
            <a:chOff x="0" y="0"/>
            <a:chExt cx="1183" cy="508"/>
          </a:xfrm>
        </p:grpSpPr>
        <p:pic>
          <p:nvPicPr>
            <p:cNvPr id="130" name="Picture 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6" y="80"/>
              <a:ext cx="57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1" name="Rectangle 54"/>
            <p:cNvSpPr>
              <a:spLocks/>
            </p:cNvSpPr>
            <p:nvPr/>
          </p:nvSpPr>
          <p:spPr bwMode="auto">
            <a:xfrm>
              <a:off x="416" y="248"/>
              <a:ext cx="73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generalized PDF</a:t>
              </a:r>
            </a:p>
          </p:txBody>
        </p:sp>
        <p:sp>
          <p:nvSpPr>
            <p:cNvPr id="132" name="Rectangle 55"/>
            <p:cNvSpPr>
              <a:spLocks/>
            </p:cNvSpPr>
            <p:nvPr/>
          </p:nvSpPr>
          <p:spPr bwMode="auto">
            <a:xfrm>
              <a:off x="368" y="392"/>
              <a:ext cx="81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exclusive processes</a:t>
              </a:r>
            </a:p>
          </p:txBody>
        </p:sp>
        <p:sp>
          <p:nvSpPr>
            <p:cNvPr id="133" name="Line 56"/>
            <p:cNvSpPr>
              <a:spLocks noChangeShapeType="1"/>
            </p:cNvSpPr>
            <p:nvPr/>
          </p:nvSpPr>
          <p:spPr bwMode="auto">
            <a:xfrm rot="10800000" flipH="1">
              <a:off x="0" y="165"/>
              <a:ext cx="438" cy="0"/>
            </a:xfrm>
            <a:prstGeom prst="line">
              <a:avLst/>
            </a:prstGeom>
            <a:noFill/>
            <a:ln w="25400" cap="flat">
              <a:solidFill>
                <a:srgbClr val="FF29FE"/>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4" name="Picture 5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 y="0"/>
              <a:ext cx="3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77" name="Picture 7" descr="fig02-1"/>
          <p:cNvPicPr>
            <a:picLocks noChangeAspect="1" noChangeArrowheads="1"/>
          </p:cNvPicPr>
          <p:nvPr/>
        </p:nvPicPr>
        <p:blipFill>
          <a:blip r:embed="rId18"/>
          <a:srcRect/>
          <a:stretch>
            <a:fillRect/>
          </a:stretch>
        </p:blipFill>
        <p:spPr bwMode="auto">
          <a:xfrm>
            <a:off x="6572255" y="2793088"/>
            <a:ext cx="742950" cy="1152525"/>
          </a:xfrm>
          <a:prstGeom prst="rect">
            <a:avLst/>
          </a:prstGeom>
          <a:noFill/>
          <a:ln w="9525">
            <a:noFill/>
            <a:miter lim="800000"/>
            <a:headEnd/>
            <a:tailEnd/>
          </a:ln>
        </p:spPr>
      </p:pic>
      <p:pic>
        <p:nvPicPr>
          <p:cNvPr id="7" name="Picture 6"/>
          <p:cNvPicPr>
            <a:picLocks noChangeAspect="1"/>
          </p:cNvPicPr>
          <p:nvPr/>
        </p:nvPicPr>
        <p:blipFill>
          <a:blip r:embed="rId19"/>
          <a:stretch>
            <a:fillRect/>
          </a:stretch>
        </p:blipFill>
        <p:spPr>
          <a:xfrm>
            <a:off x="1375821" y="2967556"/>
            <a:ext cx="1097280" cy="925830"/>
          </a:xfrm>
          <a:prstGeom prst="rect">
            <a:avLst/>
          </a:prstGeom>
        </p:spPr>
      </p:pic>
      <p:pic>
        <p:nvPicPr>
          <p:cNvPr id="79" name="Picture 78" descr="plot-gpdHGb.eps"/>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51400" y="4920722"/>
            <a:ext cx="1047750" cy="688975"/>
          </a:xfrm>
          <a:prstGeom prst="rect">
            <a:avLst/>
          </a:prstGeom>
        </p:spPr>
      </p:pic>
      <p:pic>
        <p:nvPicPr>
          <p:cNvPr id="80" name="Picture 16" descr="spddt_fig"/>
          <p:cNvPicPr>
            <a:picLocks noChangeAspect="1" noChangeArrowheads="1"/>
          </p:cNvPicPr>
          <p:nvPr/>
        </p:nvPicPr>
        <p:blipFill>
          <a:blip r:embed="rId21"/>
          <a:srcRect t="5919" b="5919"/>
          <a:stretch>
            <a:fillRect/>
          </a:stretch>
        </p:blipFill>
        <p:spPr bwMode="auto">
          <a:xfrm>
            <a:off x="7192959" y="5123245"/>
            <a:ext cx="1570036" cy="1002334"/>
          </a:xfrm>
          <a:prstGeom prst="rect">
            <a:avLst/>
          </a:prstGeom>
          <a:noFill/>
        </p:spPr>
      </p:pic>
      <p:pic>
        <p:nvPicPr>
          <p:cNvPr id="8" name="Picture 7" descr="tmd_profile_final.eps"/>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617" y="4933950"/>
            <a:ext cx="1422400" cy="977900"/>
          </a:xfrm>
          <a:prstGeom prst="rect">
            <a:avLst/>
          </a:prstGeom>
        </p:spPr>
      </p:pic>
      <p:grpSp>
        <p:nvGrpSpPr>
          <p:cNvPr id="10" name="Group 9"/>
          <p:cNvGrpSpPr/>
          <p:nvPr/>
        </p:nvGrpSpPr>
        <p:grpSpPr>
          <a:xfrm>
            <a:off x="1159940" y="1181110"/>
            <a:ext cx="6848475" cy="1665288"/>
            <a:chOff x="1159940" y="1096446"/>
            <a:chExt cx="6848475" cy="1665288"/>
          </a:xfrm>
        </p:grpSpPr>
        <p:grpSp>
          <p:nvGrpSpPr>
            <p:cNvPr id="27657" name="Group 9"/>
            <p:cNvGrpSpPr>
              <a:grpSpLocks/>
            </p:cNvGrpSpPr>
            <p:nvPr/>
          </p:nvGrpSpPr>
          <p:grpSpPr bwMode="auto">
            <a:xfrm>
              <a:off x="1159940" y="1096446"/>
              <a:ext cx="6848475" cy="1665288"/>
              <a:chOff x="0" y="0"/>
              <a:chExt cx="4314" cy="1049"/>
            </a:xfrm>
          </p:grpSpPr>
          <p:sp>
            <p:nvSpPr>
              <p:cNvPr id="27652" name="AutoShape 4"/>
              <p:cNvSpPr>
                <a:spLocks/>
              </p:cNvSpPr>
              <p:nvPr/>
            </p:nvSpPr>
            <p:spPr bwMode="auto">
              <a:xfrm>
                <a:off x="0" y="0"/>
                <a:ext cx="3749" cy="1049"/>
              </a:xfrm>
              <a:prstGeom prst="roundRect">
                <a:avLst>
                  <a:gd name="adj" fmla="val 12500"/>
                </a:avLst>
              </a:prstGeom>
              <a:solidFill>
                <a:srgbClr val="CDCDCD"/>
              </a:solidFill>
              <a:ln w="31750" cap="flat">
                <a:solidFill>
                  <a:srgbClr val="FF29FE"/>
                </a:solidFill>
                <a:prstDash val="solid"/>
                <a:miter lim="800000"/>
                <a:headEnd type="none" w="med" len="med"/>
                <a:tailEnd type="none" w="med" len="med"/>
              </a:ln>
              <a:scene3d>
                <a:camera prst="orthographicFront"/>
                <a:lightRig rig="threePt" dir="t"/>
              </a:scene3d>
              <a:sp3d>
                <a:bevelT w="114300" prst="artDeco"/>
                <a:bevelB w="114300" prst="artDeco"/>
              </a:sp3d>
            </p:spPr>
            <p:txBody>
              <a:bodyPr lIns="0" tIns="0" rIns="0" bIns="0"/>
              <a:lstStyle/>
              <a:p>
                <a:pPr marL="285750" indent="-285750">
                  <a:buFont typeface="Wingdings" charset="2"/>
                  <a:buChar char="q"/>
                </a:pPr>
                <a:endParaRPr lang="en-US" sz="1600">
                  <a:latin typeface="Comic Sans MS"/>
                  <a:cs typeface="Comic Sans MS"/>
                </a:endParaRPr>
              </a:p>
            </p:txBody>
          </p:sp>
          <p:sp>
            <p:nvSpPr>
              <p:cNvPr id="27653" name="Rectangle 5"/>
              <p:cNvSpPr>
                <a:spLocks/>
              </p:cNvSpPr>
              <p:nvPr/>
            </p:nvSpPr>
            <p:spPr bwMode="auto">
              <a:xfrm>
                <a:off x="80" y="16"/>
                <a:ext cx="12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rgbClr val="3366FF"/>
                    </a:solidFill>
                    <a:latin typeface="Comic Sans MS"/>
                    <a:ea typeface="ＭＳ Ｐゴシック" charset="0"/>
                    <a:cs typeface="Comic Sans MS"/>
                    <a:sym typeface="Corbel Bold" charset="0"/>
                  </a:rPr>
                  <a:t>compelling questions</a:t>
                </a:r>
              </a:p>
            </p:txBody>
          </p:sp>
          <p:sp>
            <p:nvSpPr>
              <p:cNvPr id="27654" name="Rectangle 6"/>
              <p:cNvSpPr>
                <a:spLocks/>
              </p:cNvSpPr>
              <p:nvPr/>
            </p:nvSpPr>
            <p:spPr bwMode="auto">
              <a:xfrm>
                <a:off x="77" y="208"/>
                <a:ext cx="4237"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how </a:t>
                </a:r>
                <a:r>
                  <a:rPr lang="en-US" sz="1400" dirty="0">
                    <a:solidFill>
                      <a:schemeClr val="tx1"/>
                    </a:solidFill>
                    <a:latin typeface="Comic Sans MS"/>
                    <a:ea typeface="ＭＳ Ｐゴシック" charset="0"/>
                    <a:cs typeface="Comic Sans MS"/>
                    <a:sym typeface="Corbel" charset="0"/>
                  </a:rPr>
                  <a:t>are quarks and gluons spatially distributed  </a:t>
                </a:r>
              </a:p>
            </p:txBody>
          </p:sp>
          <p:sp>
            <p:nvSpPr>
              <p:cNvPr id="27655" name="Rectangle 7"/>
              <p:cNvSpPr>
                <a:spLocks/>
              </p:cNvSpPr>
              <p:nvPr/>
            </p:nvSpPr>
            <p:spPr bwMode="auto">
              <a:xfrm>
                <a:off x="80" y="432"/>
                <a:ext cx="4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how </a:t>
                </a:r>
                <a:r>
                  <a:rPr lang="en-US" sz="1400" dirty="0">
                    <a:solidFill>
                      <a:schemeClr val="tx1"/>
                    </a:solidFill>
                    <a:latin typeface="Comic Sans MS"/>
                    <a:ea typeface="ＭＳ Ｐゴシック" charset="0"/>
                    <a:cs typeface="Comic Sans MS"/>
                    <a:sym typeface="Corbel" charset="0"/>
                  </a:rPr>
                  <a:t>do they move in the transverse plane  </a:t>
                </a:r>
              </a:p>
            </p:txBody>
          </p:sp>
          <p:sp>
            <p:nvSpPr>
              <p:cNvPr id="27656" name="Rectangle 8"/>
              <p:cNvSpPr>
                <a:spLocks/>
              </p:cNvSpPr>
              <p:nvPr/>
            </p:nvSpPr>
            <p:spPr bwMode="auto">
              <a:xfrm>
                <a:off x="80" y="648"/>
                <a:ext cx="4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do </a:t>
                </a:r>
                <a:r>
                  <a:rPr lang="en-US" sz="1400" dirty="0">
                    <a:solidFill>
                      <a:schemeClr val="tx1"/>
                    </a:solidFill>
                    <a:latin typeface="Comic Sans MS"/>
                    <a:ea typeface="ＭＳ Ｐゴシック" charset="0"/>
                    <a:cs typeface="Comic Sans MS"/>
                    <a:sym typeface="Corbel" charset="0"/>
                  </a:rPr>
                  <a:t>they orbit and do we have access to spin-orbit correlations </a:t>
                </a:r>
              </a:p>
            </p:txBody>
          </p:sp>
        </p:grpSp>
        <p:sp>
          <p:nvSpPr>
            <p:cNvPr id="82" name="Rectangle 8"/>
            <p:cNvSpPr>
              <a:spLocks/>
            </p:cNvSpPr>
            <p:nvPr/>
          </p:nvSpPr>
          <p:spPr bwMode="auto">
            <a:xfrm>
              <a:off x="1291178" y="2398195"/>
              <a:ext cx="5175239" cy="355600"/>
            </a:xfrm>
            <a:prstGeom prst="rect">
              <a:avLst/>
            </a:prstGeom>
            <a:noFill/>
            <a:ln w="12700" cap="flat">
              <a:no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r>
                <a:rPr lang="en-US" sz="1400" dirty="0" smtClean="0">
                  <a:solidFill>
                    <a:srgbClr val="FF00FF"/>
                  </a:solidFill>
                  <a:latin typeface="Comic Sans MS"/>
                  <a:ea typeface="ＭＳ Ｐゴシック" charset="0"/>
                  <a:cs typeface="Comic Sans MS"/>
                  <a:sym typeface="Wingdings"/>
                </a:rPr>
                <a:t></a:t>
              </a:r>
              <a:r>
                <a:rPr lang="en-US" sz="1400" dirty="0" smtClean="0">
                  <a:latin typeface="Comic Sans MS"/>
                  <a:ea typeface="ＭＳ Ｐゴシック" charset="0"/>
                  <a:cs typeface="Comic Sans MS"/>
                  <a:sym typeface="Wingdings"/>
                </a:rPr>
                <a:t> </a:t>
              </a:r>
              <a:r>
                <a:rPr lang="en-US" sz="1400" dirty="0" smtClean="0">
                  <a:latin typeface="Comic Sans MS"/>
                  <a:ea typeface="ＭＳ Ｐゴシック" charset="0"/>
                  <a:cs typeface="Comic Sans MS"/>
                  <a:sym typeface="Corbel Bold" charset="0"/>
                </a:rPr>
                <a:t>required </a:t>
              </a:r>
              <a:r>
                <a:rPr lang="en-US" sz="1400" dirty="0">
                  <a:latin typeface="Comic Sans MS"/>
                  <a:ea typeface="ＭＳ Ｐゴシック" charset="0"/>
                  <a:cs typeface="Comic Sans MS"/>
                  <a:sym typeface="Corbel Bold" charset="0"/>
                </a:rPr>
                <a:t>set of measurements &amp; theoretical concepts</a:t>
              </a:r>
              <a:r>
                <a:rPr lang="en-US" sz="1400" dirty="0">
                  <a:latin typeface="Comic Sans MS"/>
                  <a:ea typeface="ＭＳ Ｐゴシック" charset="0"/>
                  <a:cs typeface="Comic Sans MS"/>
                  <a:sym typeface="Corbel" charset="0"/>
                </a:rPr>
                <a:t> </a:t>
              </a:r>
            </a:p>
          </p:txBody>
        </p:sp>
      </p:grpSp>
    </p:spTree>
    <p:extLst>
      <p:ext uri="{BB962C8B-B14F-4D97-AF65-F5344CB8AC3E}">
        <p14:creationId xmlns:p14="http://schemas.microsoft.com/office/powerpoint/2010/main" val="2043295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500" fill="hold"/>
                                        <p:tgtEl>
                                          <p:spTgt spid="135"/>
                                        </p:tgtEl>
                                        <p:attrNameLst>
                                          <p:attrName>ppt_x</p:attrName>
                                        </p:attrNameLst>
                                      </p:cBhvr>
                                      <p:tavLst>
                                        <p:tav tm="0">
                                          <p:val>
                                            <p:strVal val="0-#ppt_w/2"/>
                                          </p:val>
                                        </p:tav>
                                        <p:tav tm="100000">
                                          <p:val>
                                            <p:strVal val="#ppt_x"/>
                                          </p:val>
                                        </p:tav>
                                      </p:tavLst>
                                    </p:anim>
                                    <p:anim calcmode="lin" valueType="num">
                                      <p:cBhvr additive="base">
                                        <p:cTn id="22" dur="500" fill="hold"/>
                                        <p:tgtEl>
                                          <p:spTgt spid="135"/>
                                        </p:tgtEl>
                                        <p:attrNameLst>
                                          <p:attrName>ppt_y</p:attrName>
                                        </p:attrNameLst>
                                      </p:cBhvr>
                                      <p:tavLst>
                                        <p:tav tm="0">
                                          <p:val>
                                            <p:strVal val="#ppt_y"/>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6" presetClass="entr" presetSubtype="21" fill="hold"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6" presetClass="entr" presetSubtype="2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barn(inVertical)">
                                      <p:cBhvr>
                                        <p:cTn id="39" dur="500"/>
                                        <p:tgtEl>
                                          <p:spTgt spid="7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9"/>
                                        </p:tgtEl>
                                        <p:attrNameLst>
                                          <p:attrName>style.visibility</p:attrName>
                                        </p:attrNameLst>
                                      </p:cBhvr>
                                      <p:to>
                                        <p:strVal val="visible"/>
                                      </p:to>
                                    </p:set>
                                  </p:childTnLst>
                                </p:cTn>
                              </p:par>
                              <p:par>
                                <p:cTn id="44" presetID="16" presetClass="entr" presetSubtype="21" fill="hold"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arn(inVertical)">
                                      <p:cBhvr>
                                        <p:cTn id="46" dur="500"/>
                                        <p:tgtEl>
                                          <p:spTgt spid="8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fill="hold"/>
                                        <p:tgtEl>
                                          <p:spTgt spid="90"/>
                                        </p:tgtEl>
                                        <p:attrNameLst>
                                          <p:attrName>ppt_x</p:attrName>
                                        </p:attrNameLst>
                                      </p:cBhvr>
                                      <p:tavLst>
                                        <p:tav tm="0">
                                          <p:val>
                                            <p:strVal val="0-#ppt_w/2"/>
                                          </p:val>
                                        </p:tav>
                                        <p:tav tm="100000">
                                          <p:val>
                                            <p:strVal val="#ppt_x"/>
                                          </p:val>
                                        </p:tav>
                                      </p:tavLst>
                                    </p:anim>
                                    <p:anim calcmode="lin" valueType="num">
                                      <p:cBhvr additive="base">
                                        <p:cTn id="52"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74083" y="0"/>
            <a:ext cx="9218083" cy="609600"/>
          </a:xfrm>
        </p:spPr>
        <p:txBody>
          <a:bodyPr/>
          <a:lstStyle/>
          <a:p>
            <a:r>
              <a:rPr lang="en-US" sz="2400" dirty="0" smtClean="0"/>
              <a:t>Beyond form factors and quark distributions</a:t>
            </a:r>
            <a:endParaRPr lang="en-US" sz="2400" dirty="0"/>
          </a:p>
        </p:txBody>
      </p:sp>
      <p:sp>
        <p:nvSpPr>
          <p:cNvPr id="25" name="Footer Placeholder 24"/>
          <p:cNvSpPr>
            <a:spLocks noGrp="1"/>
          </p:cNvSpPr>
          <p:nvPr>
            <p:ph type="ftr" sz="quarter" idx="11"/>
          </p:nvPr>
        </p:nvSpPr>
        <p:spPr/>
        <p:txBody>
          <a:bodyPr/>
          <a:lstStyle/>
          <a:p>
            <a:r>
              <a:rPr lang="en-US" altLang="ja-JP" smtClean="0"/>
              <a:t>RBRC-Workshop, April 2013, BNL</a:t>
            </a:r>
            <a:endParaRPr lang="en-US" altLang="ja-JP"/>
          </a:p>
        </p:txBody>
      </p:sp>
      <p:sp>
        <p:nvSpPr>
          <p:cNvPr id="21" name="Slide Number Placeholder 2"/>
          <p:cNvSpPr>
            <a:spLocks noGrp="1"/>
          </p:cNvSpPr>
          <p:nvPr>
            <p:ph type="sldNum" sz="quarter" idx="12"/>
          </p:nvPr>
        </p:nvSpPr>
        <p:spPr/>
        <p:txBody>
          <a:bodyPr/>
          <a:lstStyle/>
          <a:p>
            <a:fld id="{AA6479CE-04EB-DA40-95B2-55F1030D4E53}" type="slidenum">
              <a:rPr lang="it-IT" smtClean="0"/>
              <a:pPr/>
              <a:t>12</a:t>
            </a:fld>
            <a:endParaRPr lang="it-IT"/>
          </a:p>
        </p:txBody>
      </p:sp>
      <p:sp>
        <p:nvSpPr>
          <p:cNvPr id="858114" name="Rectangle 2"/>
          <p:cNvSpPr>
            <a:spLocks noChangeArrowheads="1"/>
          </p:cNvSpPr>
          <p:nvPr/>
        </p:nvSpPr>
        <p:spPr bwMode="auto">
          <a:xfrm>
            <a:off x="1143000" y="52388"/>
            <a:ext cx="6907213" cy="581025"/>
          </a:xfrm>
          <a:prstGeom prst="rect">
            <a:avLst/>
          </a:prstGeom>
          <a:noFill/>
          <a:ln w="9525">
            <a:noFill/>
            <a:miter lim="800000"/>
            <a:headEnd/>
            <a:tailEnd/>
          </a:ln>
        </p:spPr>
        <p:txBody>
          <a:bodyPr>
            <a:prstTxWarp prst="textNoShape">
              <a:avLst/>
            </a:prstTxWarp>
          </a:bodyPr>
          <a:lstStyle/>
          <a:p>
            <a:endParaRPr lang="en-US" sz="2400" b="0" i="0">
              <a:solidFill>
                <a:schemeClr val="tx1"/>
              </a:solidFill>
              <a:effectLst/>
            </a:endParaRPr>
          </a:p>
        </p:txBody>
      </p:sp>
      <p:sp>
        <p:nvSpPr>
          <p:cNvPr id="858115" name="Text Box 3"/>
          <p:cNvSpPr txBox="1">
            <a:spLocks noChangeArrowheads="1"/>
          </p:cNvSpPr>
          <p:nvPr/>
        </p:nvSpPr>
        <p:spPr bwMode="auto">
          <a:xfrm>
            <a:off x="1581661" y="534459"/>
            <a:ext cx="5937919" cy="523220"/>
          </a:xfrm>
          <a:prstGeom prst="rect">
            <a:avLst/>
          </a:prstGeom>
          <a:noFill/>
          <a:ln w="9525">
            <a:noFill/>
            <a:miter lim="800000"/>
            <a:headEnd/>
            <a:tailEnd/>
          </a:ln>
        </p:spPr>
        <p:txBody>
          <a:bodyPr wrap="none">
            <a:prstTxWarp prst="textNoShape">
              <a:avLst/>
            </a:prstTxWarp>
            <a:spAutoFit/>
          </a:bodyPr>
          <a:lstStyle/>
          <a:p>
            <a:pPr algn="ctr"/>
            <a:r>
              <a:rPr lang="en-US" sz="2800" b="1" dirty="0" smtClean="0">
                <a:solidFill>
                  <a:srgbClr val="FF00FF"/>
                </a:solidFill>
                <a:effectLst>
                  <a:outerShdw blurRad="38100" dist="38100" dir="2700000" algn="tl">
                    <a:srgbClr val="DDDDDD"/>
                  </a:outerShdw>
                </a:effectLst>
                <a:latin typeface="Comic Sans MS"/>
                <a:cs typeface="Comic Sans MS"/>
              </a:rPr>
              <a:t>Generalized </a:t>
            </a:r>
            <a:r>
              <a:rPr lang="en-US" sz="2800" b="1" dirty="0">
                <a:solidFill>
                  <a:srgbClr val="FF00FF"/>
                </a:solidFill>
                <a:effectLst>
                  <a:outerShdw blurRad="38100" dist="38100" dir="2700000" algn="tl">
                    <a:srgbClr val="DDDDDD"/>
                  </a:outerShdw>
                </a:effectLst>
                <a:latin typeface="Comic Sans MS"/>
                <a:cs typeface="Comic Sans MS"/>
              </a:rPr>
              <a:t>Parton Distributions</a:t>
            </a:r>
          </a:p>
        </p:txBody>
      </p:sp>
      <p:grpSp>
        <p:nvGrpSpPr>
          <p:cNvPr id="2" name="Group 4"/>
          <p:cNvGrpSpPr>
            <a:grpSpLocks/>
          </p:cNvGrpSpPr>
          <p:nvPr/>
        </p:nvGrpSpPr>
        <p:grpSpPr bwMode="auto">
          <a:xfrm>
            <a:off x="304800" y="1295400"/>
            <a:ext cx="2362200" cy="4411663"/>
            <a:chOff x="288" y="720"/>
            <a:chExt cx="1488" cy="2779"/>
          </a:xfrm>
        </p:grpSpPr>
        <p:sp>
          <p:nvSpPr>
            <p:cNvPr id="858117" name="Rectangle 5"/>
            <p:cNvSpPr>
              <a:spLocks noChangeArrowheads="1"/>
            </p:cNvSpPr>
            <p:nvPr/>
          </p:nvSpPr>
          <p:spPr bwMode="auto">
            <a:xfrm>
              <a:off x="432" y="720"/>
              <a:ext cx="1200" cy="1968"/>
            </a:xfrm>
            <a:prstGeom prst="rect">
              <a:avLst/>
            </a:prstGeom>
            <a:solidFill>
              <a:schemeClr val="accent1"/>
            </a:solidFill>
            <a:ln w="9525">
              <a:solidFill>
                <a:srgbClr val="6666FF"/>
              </a:solidFill>
              <a:miter lim="800000"/>
              <a:headEnd/>
              <a:tailEnd/>
            </a:ln>
            <a:scene3d>
              <a:camera prst="orthographicFront"/>
              <a:lightRig rig="threePt" dir="t"/>
            </a:scene3d>
            <a:sp3d>
              <a:bevelT w="114300" prst="artDeco"/>
              <a:bevelB w="114300" prst="artDeco"/>
            </a:sp3d>
          </p:spPr>
          <p:txBody>
            <a:bodyPr wrap="none" anchor="ctr">
              <a:prstTxWarp prst="textNoShape">
                <a:avLst/>
              </a:prstTxWarp>
            </a:bodyPr>
            <a:lstStyle/>
            <a:p>
              <a:endParaRPr lang="en-US" sz="2400" b="0" i="0">
                <a:solidFill>
                  <a:schemeClr val="tx1"/>
                </a:solidFill>
                <a:effectLst/>
              </a:endParaRPr>
            </a:p>
          </p:txBody>
        </p:sp>
        <p:sp>
          <p:nvSpPr>
            <p:cNvPr id="858118" name="Text Box 6"/>
            <p:cNvSpPr txBox="1">
              <a:spLocks noChangeArrowheads="1"/>
            </p:cNvSpPr>
            <p:nvPr/>
          </p:nvSpPr>
          <p:spPr bwMode="auto">
            <a:xfrm>
              <a:off x="288" y="2976"/>
              <a:ext cx="1488" cy="523"/>
            </a:xfrm>
            <a:prstGeom prst="rect">
              <a:avLst/>
            </a:prstGeom>
            <a:noFill/>
            <a:ln w="9525">
              <a:noFill/>
              <a:miter lim="800000"/>
              <a:headEnd/>
              <a:tailEnd/>
            </a:ln>
          </p:spPr>
          <p:txBody>
            <a:bodyPr>
              <a:prstTxWarp prst="textNoShape">
                <a:avLst/>
              </a:prstTxWarp>
              <a:spAutoFit/>
            </a:bodyPr>
            <a:lstStyle/>
            <a:p>
              <a:r>
                <a:rPr lang="en-US" sz="1600" b="1" dirty="0">
                  <a:solidFill>
                    <a:schemeClr val="tx1"/>
                  </a:solidFill>
                  <a:effectLst>
                    <a:outerShdw blurRad="38100" dist="38100" dir="2700000" algn="tl">
                      <a:srgbClr val="DDDDDD"/>
                    </a:outerShdw>
                  </a:effectLst>
                  <a:latin typeface="Comic Sans MS"/>
                  <a:cs typeface="Comic Sans MS"/>
                </a:rPr>
                <a:t>Proton form factors, </a:t>
              </a:r>
              <a:r>
                <a:rPr lang="en-US" sz="1600" b="1" dirty="0">
                  <a:solidFill>
                    <a:srgbClr val="7EE02C"/>
                  </a:solidFill>
                  <a:effectLst>
                    <a:outerShdw blurRad="38100" dist="38100" dir="2700000" algn="tl">
                      <a:srgbClr val="DDDDDD"/>
                    </a:outerShdw>
                  </a:effectLst>
                  <a:latin typeface="Comic Sans MS"/>
                  <a:cs typeface="Comic Sans MS"/>
                </a:rPr>
                <a:t>transverse </a:t>
              </a:r>
              <a:r>
                <a:rPr lang="en-US" sz="1600" b="1" dirty="0">
                  <a:solidFill>
                    <a:schemeClr val="tx1"/>
                  </a:solidFill>
                  <a:effectLst>
                    <a:outerShdw blurRad="38100" dist="38100" dir="2700000" algn="tl">
                      <a:srgbClr val="DDDDDD"/>
                    </a:outerShdw>
                  </a:effectLst>
                  <a:latin typeface="Comic Sans MS"/>
                  <a:cs typeface="Comic Sans MS"/>
                </a:rPr>
                <a:t>charge &amp; current densities</a:t>
              </a:r>
            </a:p>
          </p:txBody>
        </p:sp>
        <p:pic>
          <p:nvPicPr>
            <p:cNvPr id="858119" name="Picture 7" descr="fig02-1"/>
            <p:cNvPicPr>
              <a:picLocks noChangeAspect="1" noChangeArrowheads="1"/>
            </p:cNvPicPr>
            <p:nvPr/>
          </p:nvPicPr>
          <p:blipFill>
            <a:blip r:embed="rId3"/>
            <a:srcRect/>
            <a:stretch>
              <a:fillRect/>
            </a:stretch>
          </p:blipFill>
          <p:spPr bwMode="auto">
            <a:xfrm>
              <a:off x="480" y="816"/>
              <a:ext cx="1065" cy="1802"/>
            </a:xfrm>
            <a:prstGeom prst="rect">
              <a:avLst/>
            </a:prstGeom>
            <a:noFill/>
            <a:ln w="9525">
              <a:noFill/>
              <a:miter lim="800000"/>
              <a:headEnd/>
              <a:tailEnd/>
            </a:ln>
          </p:spPr>
        </p:pic>
      </p:grpSp>
      <p:grpSp>
        <p:nvGrpSpPr>
          <p:cNvPr id="3" name="Group 8"/>
          <p:cNvGrpSpPr>
            <a:grpSpLocks/>
          </p:cNvGrpSpPr>
          <p:nvPr/>
        </p:nvGrpSpPr>
        <p:grpSpPr bwMode="auto">
          <a:xfrm>
            <a:off x="6705601" y="1295400"/>
            <a:ext cx="2236788" cy="4886325"/>
            <a:chOff x="4080" y="720"/>
            <a:chExt cx="1409" cy="3078"/>
          </a:xfrm>
        </p:grpSpPr>
        <p:sp>
          <p:nvSpPr>
            <p:cNvPr id="858121" name="Rectangle 9"/>
            <p:cNvSpPr>
              <a:spLocks noChangeArrowheads="1"/>
            </p:cNvSpPr>
            <p:nvPr/>
          </p:nvSpPr>
          <p:spPr bwMode="auto">
            <a:xfrm>
              <a:off x="4080" y="720"/>
              <a:ext cx="1248" cy="2160"/>
            </a:xfrm>
            <a:prstGeom prst="rect">
              <a:avLst/>
            </a:prstGeom>
            <a:solidFill>
              <a:schemeClr val="accent1"/>
            </a:solidFill>
            <a:ln w="9525">
              <a:solidFill>
                <a:srgbClr val="6666FF"/>
              </a:solidFill>
              <a:miter lim="800000"/>
              <a:headEnd/>
              <a:tailEnd/>
            </a:ln>
            <a:scene3d>
              <a:camera prst="orthographicFront"/>
              <a:lightRig rig="threePt" dir="t"/>
            </a:scene3d>
            <a:sp3d>
              <a:bevelT w="114300" prst="artDeco"/>
              <a:bevelB w="114300" prst="artDeco"/>
            </a:sp3d>
          </p:spPr>
          <p:txBody>
            <a:bodyPr wrap="none" anchor="ctr">
              <a:prstTxWarp prst="textNoShape">
                <a:avLst/>
              </a:prstTxWarp>
            </a:bodyPr>
            <a:lstStyle/>
            <a:p>
              <a:pPr algn="ctr"/>
              <a:endParaRPr lang="en-US" sz="2400" b="0" i="0">
                <a:solidFill>
                  <a:schemeClr val="hlink"/>
                </a:solidFill>
                <a:effectLst/>
              </a:endParaRPr>
            </a:p>
          </p:txBody>
        </p:sp>
        <p:sp>
          <p:nvSpPr>
            <p:cNvPr id="858122" name="Text Box 10"/>
            <p:cNvSpPr txBox="1">
              <a:spLocks noChangeArrowheads="1"/>
            </p:cNvSpPr>
            <p:nvPr/>
          </p:nvSpPr>
          <p:spPr bwMode="auto">
            <a:xfrm>
              <a:off x="4080" y="3119"/>
              <a:ext cx="1409" cy="679"/>
            </a:xfrm>
            <a:prstGeom prst="rect">
              <a:avLst/>
            </a:prstGeom>
            <a:noFill/>
            <a:ln w="9525">
              <a:noFill/>
              <a:miter lim="800000"/>
              <a:headEnd/>
              <a:tailEnd/>
            </a:ln>
          </p:spPr>
          <p:txBody>
            <a:bodyPr wrap="none">
              <a:prstTxWarp prst="textNoShape">
                <a:avLst/>
              </a:prstTxWarp>
              <a:spAutoFit/>
            </a:bodyPr>
            <a:lstStyle/>
            <a:p>
              <a:r>
                <a:rPr lang="en-US" sz="1600" b="1" dirty="0">
                  <a:solidFill>
                    <a:schemeClr val="tx1"/>
                  </a:solidFill>
                  <a:effectLst>
                    <a:outerShdw blurRad="38100" dist="38100" dir="2700000" algn="tl">
                      <a:srgbClr val="DDDDDD"/>
                    </a:outerShdw>
                  </a:effectLst>
                  <a:latin typeface="Comic Sans MS"/>
                  <a:cs typeface="Comic Sans MS"/>
                </a:rPr>
                <a:t>Structure functions,</a:t>
              </a:r>
            </a:p>
            <a:p>
              <a:r>
                <a:rPr lang="en-US" sz="1600" b="1" dirty="0">
                  <a:solidFill>
                    <a:schemeClr val="tx1"/>
                  </a:solidFill>
                  <a:effectLst>
                    <a:outerShdw blurRad="38100" dist="38100" dir="2700000" algn="tl">
                      <a:srgbClr val="DDDDDD"/>
                    </a:outerShdw>
                  </a:effectLst>
                  <a:latin typeface="Comic Sans MS"/>
                  <a:cs typeface="Comic Sans MS"/>
                </a:rPr>
                <a:t>quark </a:t>
              </a:r>
              <a:r>
                <a:rPr lang="en-US" sz="1600" b="1" dirty="0">
                  <a:solidFill>
                    <a:srgbClr val="7EE02C"/>
                  </a:solidFill>
                  <a:effectLst>
                    <a:outerShdw blurRad="38100" dist="38100" dir="2700000" algn="tl">
                      <a:srgbClr val="DDDDDD"/>
                    </a:outerShdw>
                  </a:effectLst>
                  <a:latin typeface="Comic Sans MS"/>
                  <a:cs typeface="Comic Sans MS"/>
                </a:rPr>
                <a:t>longitudinal</a:t>
              </a:r>
            </a:p>
            <a:p>
              <a:r>
                <a:rPr lang="en-US" sz="1600" b="1" dirty="0">
                  <a:solidFill>
                    <a:schemeClr val="tx1"/>
                  </a:solidFill>
                  <a:effectLst>
                    <a:outerShdw blurRad="38100" dist="38100" dir="2700000" algn="tl">
                      <a:srgbClr val="DDDDDD"/>
                    </a:outerShdw>
                  </a:effectLst>
                  <a:latin typeface="Comic Sans MS"/>
                  <a:cs typeface="Comic Sans MS"/>
                </a:rPr>
                <a:t>momentum &amp;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a:t>
              </a:r>
            </a:p>
            <a:p>
              <a:r>
                <a:rPr lang="en-US" sz="1600" b="1" dirty="0">
                  <a:solidFill>
                    <a:schemeClr val="tx1"/>
                  </a:solidFill>
                  <a:effectLst>
                    <a:outerShdw blurRad="38100" dist="38100" dir="2700000" algn="tl">
                      <a:srgbClr val="DDDDDD"/>
                    </a:outerShdw>
                  </a:effectLst>
                  <a:latin typeface="Comic Sans MS"/>
                  <a:cs typeface="Comic Sans MS"/>
                </a:rPr>
                <a:t>distributions</a:t>
              </a:r>
            </a:p>
          </p:txBody>
        </p:sp>
        <p:pic>
          <p:nvPicPr>
            <p:cNvPr id="858123" name="Picture 11" descr="fig02-2"/>
            <p:cNvPicPr>
              <a:picLocks noChangeAspect="1" noChangeArrowheads="1"/>
            </p:cNvPicPr>
            <p:nvPr/>
          </p:nvPicPr>
          <p:blipFill>
            <a:blip r:embed="rId4"/>
            <a:srcRect/>
            <a:stretch>
              <a:fillRect/>
            </a:stretch>
          </p:blipFill>
          <p:spPr bwMode="auto">
            <a:xfrm>
              <a:off x="4158" y="816"/>
              <a:ext cx="1074" cy="1975"/>
            </a:xfrm>
            <a:prstGeom prst="rect">
              <a:avLst/>
            </a:prstGeom>
            <a:noFill/>
            <a:ln w="9525">
              <a:noFill/>
              <a:miter lim="800000"/>
              <a:headEnd/>
              <a:tailEnd/>
            </a:ln>
          </p:spPr>
        </p:pic>
      </p:grpSp>
      <p:sp>
        <p:nvSpPr>
          <p:cNvPr id="858125" name="AutoShape 13"/>
          <p:cNvSpPr>
            <a:spLocks noChangeArrowheads="1"/>
          </p:cNvSpPr>
          <p:nvPr/>
        </p:nvSpPr>
        <p:spPr bwMode="auto">
          <a:xfrm rot="1611983">
            <a:off x="2204720" y="2695893"/>
            <a:ext cx="1092200" cy="509588"/>
          </a:xfrm>
          <a:prstGeom prst="rightArrow">
            <a:avLst>
              <a:gd name="adj1" fmla="val 50000"/>
              <a:gd name="adj2" fmla="val 53583"/>
            </a:avLst>
          </a:prstGeom>
          <a:gradFill flip="none" rotWithShape="1">
            <a:gsLst>
              <a:gs pos="0">
                <a:srgbClr val="FFFF66"/>
              </a:gs>
              <a:gs pos="100000">
                <a:srgbClr val="FFFF00"/>
              </a:gs>
              <a:gs pos="57000">
                <a:srgbClr val="FFFFFF"/>
              </a:gs>
            </a:gsLst>
            <a:path path="circle">
              <a:fillToRect l="100000" t="100000"/>
            </a:path>
            <a:tileRect r="-100000" b="-100000"/>
          </a:gradFill>
          <a:ln w="9525">
            <a:solidFill>
              <a:srgbClr val="FFFF00"/>
            </a:solidFill>
            <a:miter lim="800000"/>
            <a:headEnd/>
            <a:tailEnd/>
          </a:ln>
          <a:scene3d>
            <a:camera prst="orthographicFront"/>
            <a:lightRig rig="threePt" dir="t"/>
          </a:scene3d>
          <a:sp3d>
            <a:bevelT w="114300" prst="artDeco"/>
          </a:sp3d>
        </p:spPr>
        <p:txBody>
          <a:bodyPr wrap="none" anchor="ctr">
            <a:prstTxWarp prst="textNoShape">
              <a:avLst/>
            </a:prstTxWarp>
          </a:bodyPr>
          <a:lstStyle/>
          <a:p>
            <a:endParaRPr lang="en-US" sz="2400" b="0" i="0">
              <a:solidFill>
                <a:schemeClr val="tx1"/>
              </a:solidFill>
              <a:effectLst/>
            </a:endParaRPr>
          </a:p>
        </p:txBody>
      </p:sp>
      <p:grpSp>
        <p:nvGrpSpPr>
          <p:cNvPr id="4" name="Group 27"/>
          <p:cNvGrpSpPr/>
          <p:nvPr/>
        </p:nvGrpSpPr>
        <p:grpSpPr>
          <a:xfrm>
            <a:off x="3292475" y="1524000"/>
            <a:ext cx="2514600" cy="3703638"/>
            <a:chOff x="3292475" y="1524000"/>
            <a:chExt cx="2514600" cy="3703638"/>
          </a:xfrm>
        </p:grpSpPr>
        <p:sp>
          <p:nvSpPr>
            <p:cNvPr id="858126" name="Rectangle 14"/>
            <p:cNvSpPr>
              <a:spLocks noChangeArrowheads="1"/>
            </p:cNvSpPr>
            <p:nvPr/>
          </p:nvSpPr>
          <p:spPr bwMode="auto">
            <a:xfrm>
              <a:off x="3292475" y="1524000"/>
              <a:ext cx="2514600" cy="3703638"/>
            </a:xfrm>
            <a:prstGeom prst="rect">
              <a:avLst/>
            </a:prstGeom>
            <a:solidFill>
              <a:srgbClr val="F2FC24"/>
            </a:solidFill>
            <a:ln w="9525">
              <a:solidFill>
                <a:srgbClr val="FFFF00"/>
              </a:solidFill>
              <a:miter lim="800000"/>
              <a:headEnd/>
              <a:tailEnd/>
            </a:ln>
            <a:scene3d>
              <a:camera prst="orthographicFront"/>
              <a:lightRig rig="threePt" dir="t"/>
            </a:scene3d>
            <a:sp3d>
              <a:bevelT w="114300" prst="artDeco"/>
              <a:bevelB w="114300" prst="artDeco"/>
            </a:sp3d>
          </p:spPr>
          <p:txBody>
            <a:bodyPr wrap="none" anchor="ctr">
              <a:prstTxWarp prst="textNoShape">
                <a:avLst/>
              </a:prstTxWarp>
            </a:bodyPr>
            <a:lstStyle/>
            <a:p>
              <a:endParaRPr lang="en-US" sz="2400" b="0" i="0">
                <a:solidFill>
                  <a:schemeClr val="tx1"/>
                </a:solidFill>
                <a:effectLst/>
              </a:endParaRPr>
            </a:p>
          </p:txBody>
        </p:sp>
        <p:pic>
          <p:nvPicPr>
            <p:cNvPr id="858127" name="Picture 15" descr="fig02-3"/>
            <p:cNvPicPr>
              <a:picLocks noChangeAspect="1" noChangeArrowheads="1"/>
            </p:cNvPicPr>
            <p:nvPr/>
          </p:nvPicPr>
          <p:blipFill>
            <a:blip r:embed="rId5"/>
            <a:srcRect/>
            <a:stretch>
              <a:fillRect/>
            </a:stretch>
          </p:blipFill>
          <p:spPr bwMode="auto">
            <a:xfrm>
              <a:off x="3419475" y="1743075"/>
              <a:ext cx="2252663" cy="3267075"/>
            </a:xfrm>
            <a:prstGeom prst="rect">
              <a:avLst/>
            </a:prstGeom>
            <a:noFill/>
            <a:ln w="9525">
              <a:noFill/>
              <a:miter lim="800000"/>
              <a:headEnd/>
              <a:tailEnd/>
            </a:ln>
          </p:spPr>
        </p:pic>
      </p:grpSp>
      <p:sp>
        <p:nvSpPr>
          <p:cNvPr id="858128" name="AutoShape 16"/>
          <p:cNvSpPr>
            <a:spLocks noChangeArrowheads="1"/>
          </p:cNvSpPr>
          <p:nvPr/>
        </p:nvSpPr>
        <p:spPr bwMode="auto">
          <a:xfrm rot="19816077">
            <a:off x="5762943" y="2677160"/>
            <a:ext cx="1087438" cy="508000"/>
          </a:xfrm>
          <a:prstGeom prst="leftArrow">
            <a:avLst>
              <a:gd name="adj1" fmla="val 50000"/>
              <a:gd name="adj2" fmla="val 53516"/>
            </a:avLst>
          </a:prstGeom>
          <a:gradFill flip="none" rotWithShape="1">
            <a:gsLst>
              <a:gs pos="0">
                <a:srgbClr val="FFFF66"/>
              </a:gs>
              <a:gs pos="100000">
                <a:srgbClr val="FFFF66"/>
              </a:gs>
              <a:gs pos="50000">
                <a:schemeClr val="bg1"/>
              </a:gs>
            </a:gsLst>
            <a:path path="circle">
              <a:fillToRect l="100000" t="100000"/>
            </a:path>
            <a:tileRect r="-100000" b="-100000"/>
          </a:gradFill>
          <a:ln w="9525">
            <a:solidFill>
              <a:srgbClr val="FFFF00"/>
            </a:solidFill>
            <a:miter lim="800000"/>
            <a:headEnd/>
            <a:tailEnd/>
          </a:ln>
          <a:scene3d>
            <a:camera prst="orthographicFront"/>
            <a:lightRig rig="threePt" dir="t"/>
          </a:scene3d>
          <a:sp3d>
            <a:bevelT w="114300" prst="artDeco"/>
            <a:bevelB w="114300" prst="artDeco"/>
          </a:sp3d>
        </p:spPr>
        <p:txBody>
          <a:bodyPr wrap="none" anchor="ctr">
            <a:prstTxWarp prst="textNoShape">
              <a:avLst/>
            </a:prstTxWarp>
          </a:bodyPr>
          <a:lstStyle/>
          <a:p>
            <a:endParaRPr lang="en-US" sz="2400" b="0" i="0">
              <a:solidFill>
                <a:schemeClr val="tx1"/>
              </a:solidFill>
              <a:effectLst/>
            </a:endParaRPr>
          </a:p>
        </p:txBody>
      </p:sp>
      <p:grpSp>
        <p:nvGrpSpPr>
          <p:cNvPr id="5" name="Group 17"/>
          <p:cNvGrpSpPr>
            <a:grpSpLocks/>
          </p:cNvGrpSpPr>
          <p:nvPr/>
        </p:nvGrpSpPr>
        <p:grpSpPr bwMode="auto">
          <a:xfrm>
            <a:off x="2362200" y="708025"/>
            <a:ext cx="4943475" cy="587375"/>
            <a:chOff x="1536" y="209"/>
            <a:chExt cx="3114" cy="358"/>
          </a:xfrm>
        </p:grpSpPr>
        <p:sp>
          <p:nvSpPr>
            <p:cNvPr id="858130" name="Text Box 18"/>
            <p:cNvSpPr txBox="1">
              <a:spLocks noChangeArrowheads="1"/>
            </p:cNvSpPr>
            <p:nvPr/>
          </p:nvSpPr>
          <p:spPr bwMode="auto">
            <a:xfrm>
              <a:off x="1536" y="362"/>
              <a:ext cx="3114" cy="205"/>
            </a:xfrm>
            <a:prstGeom prst="rect">
              <a:avLst/>
            </a:prstGeom>
            <a:noFill/>
            <a:ln w="9525">
              <a:noFill/>
              <a:miter lim="800000"/>
              <a:headEnd/>
              <a:tailEnd/>
            </a:ln>
          </p:spPr>
          <p:txBody>
            <a:bodyPr wrap="none">
              <a:prstTxWarp prst="textNoShape">
                <a:avLst/>
              </a:prstTxWarp>
              <a:spAutoFit/>
            </a:bodyPr>
            <a:lstStyle/>
            <a:p>
              <a:r>
                <a:rPr lang="en-US" sz="1600" i="0">
                  <a:solidFill>
                    <a:schemeClr val="tx1"/>
                  </a:solidFill>
                  <a:effectLst>
                    <a:outerShdw blurRad="38100" dist="38100" dir="2700000" algn="tl">
                      <a:srgbClr val="DDDDDD"/>
                    </a:outerShdw>
                  </a:effectLst>
                </a:rPr>
                <a:t>X. Ji,  D. Mueller, A. Radyushkin (1994-1997)</a:t>
              </a:r>
            </a:p>
          </p:txBody>
        </p:sp>
        <p:sp>
          <p:nvSpPr>
            <p:cNvPr id="858131" name="Text Box 19"/>
            <p:cNvSpPr txBox="1">
              <a:spLocks noChangeArrowheads="1"/>
            </p:cNvSpPr>
            <p:nvPr/>
          </p:nvSpPr>
          <p:spPr bwMode="auto">
            <a:xfrm>
              <a:off x="2220" y="209"/>
              <a:ext cx="116" cy="279"/>
            </a:xfrm>
            <a:prstGeom prst="rect">
              <a:avLst/>
            </a:prstGeom>
            <a:noFill/>
            <a:ln w="9525">
              <a:noFill/>
              <a:miter lim="800000"/>
              <a:headEnd/>
              <a:tailEnd/>
            </a:ln>
          </p:spPr>
          <p:txBody>
            <a:bodyPr wrap="none">
              <a:prstTxWarp prst="textNoShape">
                <a:avLst/>
              </a:prstTxWarp>
              <a:spAutoFit/>
            </a:bodyPr>
            <a:lstStyle/>
            <a:p>
              <a:endParaRPr lang="en-US" sz="2400" i="0">
                <a:solidFill>
                  <a:schemeClr val="tx1"/>
                </a:solidFill>
                <a:effectLst/>
              </a:endParaRPr>
            </a:p>
          </p:txBody>
        </p:sp>
      </p:grpSp>
      <p:sp>
        <p:nvSpPr>
          <p:cNvPr id="858132" name="Text Box 20"/>
          <p:cNvSpPr txBox="1">
            <a:spLocks noChangeArrowheads="1"/>
          </p:cNvSpPr>
          <p:nvPr/>
        </p:nvSpPr>
        <p:spPr bwMode="auto">
          <a:xfrm>
            <a:off x="3048000" y="5378450"/>
            <a:ext cx="2959865" cy="830997"/>
          </a:xfrm>
          <a:prstGeom prst="rect">
            <a:avLst/>
          </a:prstGeom>
          <a:noFill/>
          <a:ln w="9525">
            <a:noFill/>
            <a:miter lim="800000"/>
            <a:headEnd/>
            <a:tailEnd/>
          </a:ln>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Correlated </a:t>
            </a:r>
            <a:r>
              <a:rPr lang="en-US" sz="1600" b="1" dirty="0">
                <a:solidFill>
                  <a:schemeClr val="tx1"/>
                </a:solidFill>
                <a:effectLst>
                  <a:outerShdw blurRad="38100" dist="38100" dir="2700000" algn="tl">
                    <a:srgbClr val="DDDDDD"/>
                  </a:outerShdw>
                </a:effectLst>
                <a:latin typeface="Comic Sans MS"/>
                <a:cs typeface="Comic Sans MS"/>
              </a:rPr>
              <a:t>quark momentum </a:t>
            </a:r>
          </a:p>
          <a:p>
            <a:r>
              <a:rPr lang="en-US" sz="1600" b="1" dirty="0">
                <a:solidFill>
                  <a:schemeClr val="tx1"/>
                </a:solidFill>
                <a:effectLst>
                  <a:outerShdw blurRad="38100" dist="38100" dir="2700000" algn="tl">
                    <a:srgbClr val="DDDDDD"/>
                  </a:outerShdw>
                </a:effectLst>
                <a:latin typeface="Comic Sans MS"/>
                <a:cs typeface="Comic Sans MS"/>
              </a:rPr>
              <a:t>and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distributions in </a:t>
            </a:r>
          </a:p>
          <a:p>
            <a:r>
              <a:rPr lang="en-US" sz="1600" b="1" dirty="0">
                <a:solidFill>
                  <a:srgbClr val="FF00FF"/>
                </a:solidFill>
                <a:effectLst>
                  <a:outerShdw blurRad="38100" dist="38100" dir="2700000" algn="tl">
                    <a:srgbClr val="DDDDDD"/>
                  </a:outerShdw>
                </a:effectLst>
                <a:latin typeface="Comic Sans MS"/>
                <a:cs typeface="Comic Sans MS"/>
              </a:rPr>
              <a:t>transverse space </a:t>
            </a:r>
            <a:r>
              <a:rPr lang="en-US" sz="1600" b="1" dirty="0">
                <a:solidFill>
                  <a:schemeClr val="tx1"/>
                </a:solidFill>
                <a:effectLst>
                  <a:outerShdw blurRad="38100" dist="38100" dir="2700000" algn="tl">
                    <a:srgbClr val="DDDDDD"/>
                  </a:outerShdw>
                </a:effectLst>
                <a:latin typeface="Comic Sans MS"/>
                <a:cs typeface="Comic Sans MS"/>
              </a:rPr>
              <a:t>- </a:t>
            </a:r>
            <a:r>
              <a:rPr lang="en-US" sz="1600" b="1" dirty="0" err="1">
                <a:effectLst>
                  <a:outerShdw blurRad="38100" dist="38100" dir="2700000" algn="tl">
                    <a:srgbClr val="DDDDDD"/>
                  </a:outerShdw>
                </a:effectLst>
                <a:latin typeface="Comic Sans MS"/>
                <a:cs typeface="Comic Sans MS"/>
              </a:rPr>
              <a:t>GPDs</a:t>
            </a:r>
            <a:endParaRPr lang="en-US" sz="1600" b="1" dirty="0">
              <a:effectLst>
                <a:outerShdw blurRad="38100" dist="38100" dir="2700000" algn="tl">
                  <a:srgbClr val="DDDDDD"/>
                </a:outerShdw>
              </a:effectLst>
              <a:latin typeface="Comic Sans MS"/>
              <a:cs typeface="Comic Sans MS"/>
            </a:endParaRPr>
          </a:p>
        </p:txBody>
      </p:sp>
      <p:sp>
        <p:nvSpPr>
          <p:cNvPr id="6" name="Date Placeholder 5"/>
          <p:cNvSpPr>
            <a:spLocks noGrp="1"/>
          </p:cNvSpPr>
          <p:nvPr>
            <p:ph type="dt" sz="half" idx="10"/>
          </p:nvPr>
        </p:nvSpPr>
        <p:spPr/>
        <p:txBody>
          <a:bodyPr/>
          <a:lstStyle/>
          <a:p>
            <a:r>
              <a:rPr lang="en-US" smtClean="0"/>
              <a:t>E.C. Aschenauer</a:t>
            </a:r>
            <a:endParaRPr lang="en-US"/>
          </a:p>
        </p:txBody>
      </p:sp>
    </p:spTree>
    <p:custDataLst>
      <p:tags r:id="rId1"/>
    </p:custDataLst>
    <p:extLst>
      <p:ext uri="{BB962C8B-B14F-4D97-AF65-F5344CB8AC3E}">
        <p14:creationId xmlns:p14="http://schemas.microsoft.com/office/powerpoint/2010/main" val="1039289195"/>
      </p:ext>
    </p:extLst>
  </p:cSld>
  <p:clrMapOvr>
    <a:masterClrMapping/>
  </p:clrMapOvr>
  <mc:AlternateContent xmlns:mc="http://schemas.openxmlformats.org/markup-compatibility/2006" xmlns:p14="http://schemas.microsoft.com/office/powerpoint/2010/main">
    <mc:Choice Requires="p14">
      <p:transition spd="slow" p14:dur="2000" advTm="110896">
        <p14:prism isContent="1"/>
      </p:transition>
    </mc:Choice>
    <mc:Fallback xmlns="">
      <p:transition xmlns:p14="http://schemas.microsoft.com/office/powerpoint/2010/main" spd="slow" advTm="11089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58128"/>
                                        </p:tgtEl>
                                        <p:attrNameLst>
                                          <p:attrName>style.visibility</p:attrName>
                                        </p:attrNameLst>
                                      </p:cBhvr>
                                      <p:to>
                                        <p:strVal val="visible"/>
                                      </p:to>
                                    </p:set>
                                    <p:anim calcmode="lin" valueType="num">
                                      <p:cBhvr>
                                        <p:cTn id="7" dur="1000" fill="hold"/>
                                        <p:tgtEl>
                                          <p:spTgt spid="858128"/>
                                        </p:tgtEl>
                                        <p:attrNameLst>
                                          <p:attrName>ppt_w</p:attrName>
                                        </p:attrNameLst>
                                      </p:cBhvr>
                                      <p:tavLst>
                                        <p:tav tm="0">
                                          <p:val>
                                            <p:strVal val="#ppt_w*0.70"/>
                                          </p:val>
                                        </p:tav>
                                        <p:tav tm="100000">
                                          <p:val>
                                            <p:strVal val="#ppt_w"/>
                                          </p:val>
                                        </p:tav>
                                      </p:tavLst>
                                    </p:anim>
                                    <p:anim calcmode="lin" valueType="num">
                                      <p:cBhvr>
                                        <p:cTn id="8" dur="1000" fill="hold"/>
                                        <p:tgtEl>
                                          <p:spTgt spid="858128"/>
                                        </p:tgtEl>
                                        <p:attrNameLst>
                                          <p:attrName>ppt_h</p:attrName>
                                        </p:attrNameLst>
                                      </p:cBhvr>
                                      <p:tavLst>
                                        <p:tav tm="0">
                                          <p:val>
                                            <p:strVal val="#ppt_h"/>
                                          </p:val>
                                        </p:tav>
                                        <p:tav tm="100000">
                                          <p:val>
                                            <p:strVal val="#ppt_h"/>
                                          </p:val>
                                        </p:tav>
                                      </p:tavLst>
                                    </p:anim>
                                    <p:animEffect transition="in" filter="fade">
                                      <p:cBhvr>
                                        <p:cTn id="9" dur="1000"/>
                                        <p:tgtEl>
                                          <p:spTgt spid="85812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58125"/>
                                        </p:tgtEl>
                                        <p:attrNameLst>
                                          <p:attrName>style.visibility</p:attrName>
                                        </p:attrNameLst>
                                      </p:cBhvr>
                                      <p:to>
                                        <p:strVal val="visible"/>
                                      </p:to>
                                    </p:set>
                                    <p:anim calcmode="lin" valueType="num">
                                      <p:cBhvr>
                                        <p:cTn id="12" dur="1000" fill="hold"/>
                                        <p:tgtEl>
                                          <p:spTgt spid="858125"/>
                                        </p:tgtEl>
                                        <p:attrNameLst>
                                          <p:attrName>ppt_w</p:attrName>
                                        </p:attrNameLst>
                                      </p:cBhvr>
                                      <p:tavLst>
                                        <p:tav tm="0">
                                          <p:val>
                                            <p:strVal val="#ppt_w*0.70"/>
                                          </p:val>
                                        </p:tav>
                                        <p:tav tm="100000">
                                          <p:val>
                                            <p:strVal val="#ppt_w"/>
                                          </p:val>
                                        </p:tav>
                                      </p:tavLst>
                                    </p:anim>
                                    <p:anim calcmode="lin" valueType="num">
                                      <p:cBhvr>
                                        <p:cTn id="13" dur="1000" fill="hold"/>
                                        <p:tgtEl>
                                          <p:spTgt spid="858125"/>
                                        </p:tgtEl>
                                        <p:attrNameLst>
                                          <p:attrName>ppt_h</p:attrName>
                                        </p:attrNameLst>
                                      </p:cBhvr>
                                      <p:tavLst>
                                        <p:tav tm="0">
                                          <p:val>
                                            <p:strVal val="#ppt_h"/>
                                          </p:val>
                                        </p:tav>
                                        <p:tav tm="100000">
                                          <p:val>
                                            <p:strVal val="#ppt_h"/>
                                          </p:val>
                                        </p:tav>
                                      </p:tavLst>
                                    </p:anim>
                                    <p:animEffect transition="in" filter="fade">
                                      <p:cBhvr>
                                        <p:cTn id="14" dur="1000"/>
                                        <p:tgtEl>
                                          <p:spTgt spid="858125"/>
                                        </p:tgtEl>
                                      </p:cBhvr>
                                    </p:animEffect>
                                  </p:childTnLst>
                                </p:cTn>
                              </p:par>
                              <p:par>
                                <p:cTn id="15" presetID="3"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58132"/>
                                        </p:tgtEl>
                                        <p:attrNameLst>
                                          <p:attrName>style.visibility</p:attrName>
                                        </p:attrNameLst>
                                      </p:cBhvr>
                                      <p:to>
                                        <p:strVal val="visible"/>
                                      </p:to>
                                    </p:set>
                                    <p:animEffect transition="in" filter="blinds(horizontal)">
                                      <p:cBhvr>
                                        <p:cTn id="20" dur="500"/>
                                        <p:tgtEl>
                                          <p:spTgt spid="85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25" grpId="0" animBg="1"/>
      <p:bldP spid="858128" grpId="0" animBg="1"/>
      <p:bldP spid="8581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r>
              <a:rPr lang="en-US" dirty="0" smtClean="0"/>
              <a:t>SMALL GPD Primer</a:t>
            </a:r>
            <a:endParaRPr lang="en-US" dirty="0"/>
          </a:p>
        </p:txBody>
      </p:sp>
      <p:sp>
        <p:nvSpPr>
          <p:cNvPr id="45" name="Footer Placeholder 44"/>
          <p:cNvSpPr>
            <a:spLocks noGrp="1"/>
          </p:cNvSpPr>
          <p:nvPr>
            <p:ph type="ftr" sz="quarter" idx="11"/>
          </p:nvPr>
        </p:nvSpPr>
        <p:spPr/>
        <p:txBody>
          <a:bodyPr/>
          <a:lstStyle/>
          <a:p>
            <a:r>
              <a:rPr lang="cs-CZ" smtClean="0"/>
              <a:t>RBRC-Workshop, April 2013, BNL</a:t>
            </a:r>
            <a:endParaRPr lang="it-IT"/>
          </a:p>
        </p:txBody>
      </p:sp>
      <p:sp>
        <p:nvSpPr>
          <p:cNvPr id="39" name="Slide Number Placeholder 2"/>
          <p:cNvSpPr>
            <a:spLocks noGrp="1"/>
          </p:cNvSpPr>
          <p:nvPr>
            <p:ph type="sldNum" sz="quarter" idx="12"/>
          </p:nvPr>
        </p:nvSpPr>
        <p:spPr/>
        <p:txBody>
          <a:bodyPr/>
          <a:lstStyle/>
          <a:p>
            <a:fld id="{8F91B7AF-2393-2140-8C81-CE544D5462B6}" type="slidenum">
              <a:rPr lang="it-IT" smtClean="0"/>
              <a:pPr/>
              <a:t>13</a:t>
            </a:fld>
            <a:endParaRPr lang="it-IT"/>
          </a:p>
        </p:txBody>
      </p:sp>
      <p:sp>
        <p:nvSpPr>
          <p:cNvPr id="611331" name="Text Box 3"/>
          <p:cNvSpPr txBox="1">
            <a:spLocks noChangeArrowheads="1"/>
          </p:cNvSpPr>
          <p:nvPr/>
        </p:nvSpPr>
        <p:spPr bwMode="auto">
          <a:xfrm>
            <a:off x="44224" y="554256"/>
            <a:ext cx="3539400"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smtClean="0">
                <a:effectLst>
                  <a:outerShdw blurRad="38100" dist="38100" dir="2700000" algn="tl">
                    <a:srgbClr val="DDDDDD"/>
                  </a:outerShdw>
                </a:effectLst>
                <a:latin typeface="Comic Sans MS" charset="0"/>
              </a:rPr>
              <a:t>How are</a:t>
            </a:r>
            <a:r>
              <a:rPr lang="en-US" sz="1800" b="1" dirty="0" smtClean="0">
                <a:effectLst>
                  <a:outerShdw blurRad="38100" dist="38100" dir="2700000" algn="tl">
                    <a:srgbClr val="DDDDDD"/>
                  </a:outerShdw>
                </a:effectLst>
                <a:latin typeface="Comic Sans MS" charset="0"/>
              </a:rPr>
              <a:t> </a:t>
            </a:r>
            <a:r>
              <a:rPr lang="en-US" sz="1800" b="1" dirty="0" err="1">
                <a:effectLst>
                  <a:outerShdw blurRad="38100" dist="38100" dir="2700000" algn="tl">
                    <a:srgbClr val="DDDDDD"/>
                  </a:outerShdw>
                </a:effectLst>
                <a:latin typeface="Comic Sans MS" charset="0"/>
              </a:rPr>
              <a:t>GPDs</a:t>
            </a:r>
            <a:r>
              <a:rPr lang="en-US" sz="1800" b="1" dirty="0" smtClean="0">
                <a:effectLst>
                  <a:outerShdw blurRad="38100" dist="38100" dir="2700000" algn="tl">
                    <a:srgbClr val="DDDDDD"/>
                  </a:outerShdw>
                </a:effectLst>
                <a:latin typeface="Comic Sans MS" charset="0"/>
              </a:rPr>
              <a:t> characterized?</a:t>
            </a:r>
            <a:endParaRPr lang="en-US" sz="1800" b="1" dirty="0">
              <a:effectLst>
                <a:outerShdw blurRad="38100" dist="38100" dir="2700000" algn="tl">
                  <a:srgbClr val="DDDDDD"/>
                </a:outerShdw>
              </a:effectLst>
              <a:latin typeface="Comic Sans MS" charset="0"/>
            </a:endParaRPr>
          </a:p>
        </p:txBody>
      </p:sp>
      <p:grpSp>
        <p:nvGrpSpPr>
          <p:cNvPr id="2" name="Group 4"/>
          <p:cNvGrpSpPr>
            <a:grpSpLocks/>
          </p:cNvGrpSpPr>
          <p:nvPr/>
        </p:nvGrpSpPr>
        <p:grpSpPr bwMode="auto">
          <a:xfrm>
            <a:off x="2150836" y="919381"/>
            <a:ext cx="3027363" cy="1497013"/>
            <a:chOff x="1435" y="845"/>
            <a:chExt cx="1907" cy="943"/>
          </a:xfrm>
        </p:grpSpPr>
        <p:sp>
          <p:nvSpPr>
            <p:cNvPr id="611333" name="Text Box 5"/>
            <p:cNvSpPr txBox="1">
              <a:spLocks noChangeArrowheads="1"/>
            </p:cNvSpPr>
            <p:nvPr/>
          </p:nvSpPr>
          <p:spPr bwMode="auto">
            <a:xfrm>
              <a:off x="1435" y="845"/>
              <a:ext cx="1907" cy="233"/>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err="1">
                  <a:solidFill>
                    <a:srgbClr val="CC66FF"/>
                  </a:solidFill>
                  <a:effectLst>
                    <a:outerShdw blurRad="38100" dist="38100" dir="2700000" algn="tl">
                      <a:srgbClr val="DDDDDD"/>
                    </a:outerShdw>
                  </a:effectLst>
                  <a:latin typeface="Comic Sans MS" charset="0"/>
                </a:rPr>
                <a:t>unpolarized</a:t>
              </a:r>
              <a:r>
                <a:rPr lang="en-US" sz="1800" b="1" dirty="0">
                  <a:solidFill>
                    <a:srgbClr val="CC66FF"/>
                  </a:solidFill>
                  <a:effectLst>
                    <a:outerShdw blurRad="38100" dist="38100" dir="2700000" algn="tl">
                      <a:srgbClr val="DDDDDD"/>
                    </a:outerShdw>
                  </a:effectLst>
                  <a:latin typeface="Comic Sans MS" charset="0"/>
                </a:rPr>
                <a:t> </a:t>
              </a:r>
              <a:r>
                <a:rPr lang="en-US" sz="1800" dirty="0">
                  <a:effectLst>
                    <a:outerShdw blurRad="38100" dist="38100" dir="2700000" algn="tl">
                      <a:srgbClr val="DDDDDD"/>
                    </a:outerShdw>
                  </a:effectLst>
                  <a:latin typeface="Comic Sans MS" charset="0"/>
                </a:rPr>
                <a:t>     </a:t>
              </a:r>
              <a:r>
                <a:rPr lang="en-US" sz="1800" b="1" dirty="0">
                  <a:solidFill>
                    <a:srgbClr val="0000FF"/>
                  </a:solidFill>
                  <a:effectLst>
                    <a:outerShdw blurRad="38100" dist="38100" dir="2700000" algn="tl">
                      <a:srgbClr val="DDDDDD"/>
                    </a:outerShdw>
                  </a:effectLst>
                  <a:latin typeface="Comic Sans MS" charset="0"/>
                </a:rPr>
                <a:t>polarized</a:t>
              </a:r>
            </a:p>
          </p:txBody>
        </p:sp>
        <p:graphicFrame>
          <p:nvGraphicFramePr>
            <p:cNvPr id="65545" name="Object 9"/>
            <p:cNvGraphicFramePr>
              <a:graphicFrameLocks noChangeAspect="1"/>
            </p:cNvGraphicFramePr>
            <p:nvPr/>
          </p:nvGraphicFramePr>
          <p:xfrm>
            <a:off x="1487" y="1096"/>
            <a:ext cx="808" cy="288"/>
          </p:xfrm>
          <a:graphic>
            <a:graphicData uri="http://schemas.openxmlformats.org/presentationml/2006/ole">
              <mc:AlternateContent xmlns:mc="http://schemas.openxmlformats.org/markup-compatibility/2006">
                <mc:Choice xmlns:v="urn:schemas-microsoft-com:vml" Requires="v">
                  <p:oleObj spid="_x0000_s115925" name="Equation" r:id="rId3" imgW="1282700" imgH="457200" progId="Equation.DSMT4">
                    <p:embed/>
                  </p:oleObj>
                </mc:Choice>
                <mc:Fallback>
                  <p:oleObj name="Equation" r:id="rId3" imgW="12827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 y="1096"/>
                          <a:ext cx="808"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6" name="Object 10"/>
            <p:cNvGraphicFramePr>
              <a:graphicFrameLocks noChangeAspect="1"/>
            </p:cNvGraphicFramePr>
            <p:nvPr>
              <p:extLst>
                <p:ext uri="{D42A27DB-BD31-4B8C-83A1-F6EECF244321}">
                  <p14:modId xmlns:p14="http://schemas.microsoft.com/office/powerpoint/2010/main" val="2636123114"/>
                </p:ext>
              </p:extLst>
            </p:nvPr>
          </p:nvGraphicFramePr>
          <p:xfrm>
            <a:off x="2427" y="1096"/>
            <a:ext cx="816" cy="296"/>
          </p:xfrm>
          <a:graphic>
            <a:graphicData uri="http://schemas.openxmlformats.org/presentationml/2006/ole">
              <mc:AlternateContent xmlns:mc="http://schemas.openxmlformats.org/markup-compatibility/2006">
                <mc:Choice xmlns:v="urn:schemas-microsoft-com:vml" Requires="v">
                  <p:oleObj spid="_x0000_s115926" name="Equation" r:id="rId5" imgW="1295400" imgH="469900" progId="Equation.DSMT4">
                    <p:embed/>
                  </p:oleObj>
                </mc:Choice>
                <mc:Fallback>
                  <p:oleObj name="Equation" r:id="rId5" imgW="1295400" imgH="469900" progId="Equation.DSMT4">
                    <p:embed/>
                    <p:pic>
                      <p:nvPicPr>
                        <p:cNvPr id="0" name=""/>
                        <p:cNvPicPr>
                          <a:picLocks noChangeAspect="1" noChangeArrowheads="1"/>
                        </p:cNvPicPr>
                        <p:nvPr/>
                      </p:nvPicPr>
                      <p:blipFill>
                        <a:blip r:embed="rId6"/>
                        <a:srcRect/>
                        <a:stretch>
                          <a:fillRect/>
                        </a:stretch>
                      </p:blipFill>
                      <p:spPr bwMode="auto">
                        <a:xfrm>
                          <a:off x="2427" y="1096"/>
                          <a:ext cx="816" cy="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7" name="Object 11"/>
            <p:cNvGraphicFramePr>
              <a:graphicFrameLocks noChangeAspect="1"/>
            </p:cNvGraphicFramePr>
            <p:nvPr>
              <p:extLst>
                <p:ext uri="{D42A27DB-BD31-4B8C-83A1-F6EECF244321}">
                  <p14:modId xmlns:p14="http://schemas.microsoft.com/office/powerpoint/2010/main" val="1848396670"/>
                </p:ext>
              </p:extLst>
            </p:nvPr>
          </p:nvGraphicFramePr>
          <p:xfrm>
            <a:off x="2422" y="1466"/>
            <a:ext cx="792" cy="296"/>
          </p:xfrm>
          <a:graphic>
            <a:graphicData uri="http://schemas.openxmlformats.org/presentationml/2006/ole">
              <mc:AlternateContent xmlns:mc="http://schemas.openxmlformats.org/markup-compatibility/2006">
                <mc:Choice xmlns:v="urn:schemas-microsoft-com:vml" Requires="v">
                  <p:oleObj spid="_x0000_s115927" name="Equation" r:id="rId7" imgW="1257300" imgH="469900" progId="Equation.DSMT4">
                    <p:embed/>
                  </p:oleObj>
                </mc:Choice>
                <mc:Fallback>
                  <p:oleObj name="Equation" r:id="rId7" imgW="1257300" imgH="469900" progId="Equation.DSMT4">
                    <p:embed/>
                    <p:pic>
                      <p:nvPicPr>
                        <p:cNvPr id="0" name=""/>
                        <p:cNvPicPr>
                          <a:picLocks noChangeAspect="1" noChangeArrowheads="1"/>
                        </p:cNvPicPr>
                        <p:nvPr/>
                      </p:nvPicPr>
                      <p:blipFill>
                        <a:blip r:embed="rId8"/>
                        <a:srcRect/>
                        <a:stretch>
                          <a:fillRect/>
                        </a:stretch>
                      </p:blipFill>
                      <p:spPr bwMode="auto">
                        <a:xfrm>
                          <a:off x="2422" y="1466"/>
                          <a:ext cx="792" cy="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8" name="Object 12"/>
            <p:cNvGraphicFramePr>
              <a:graphicFrameLocks noChangeAspect="1"/>
            </p:cNvGraphicFramePr>
            <p:nvPr/>
          </p:nvGraphicFramePr>
          <p:xfrm>
            <a:off x="1487" y="1500"/>
            <a:ext cx="784" cy="288"/>
          </p:xfrm>
          <a:graphic>
            <a:graphicData uri="http://schemas.openxmlformats.org/presentationml/2006/ole">
              <mc:AlternateContent xmlns:mc="http://schemas.openxmlformats.org/markup-compatibility/2006">
                <mc:Choice xmlns:v="urn:schemas-microsoft-com:vml" Requires="v">
                  <p:oleObj spid="_x0000_s115928" name="Equation" r:id="rId9" imgW="1244600" imgH="457200" progId="Equation.DSMT4">
                    <p:embed/>
                  </p:oleObj>
                </mc:Choice>
                <mc:Fallback>
                  <p:oleObj name="Equation" r:id="rId9" imgW="124460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7" y="1500"/>
                          <a:ext cx="784"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1338" name="Text Box 10"/>
          <p:cNvSpPr txBox="1">
            <a:spLocks noChangeArrowheads="1"/>
          </p:cNvSpPr>
          <p:nvPr/>
        </p:nvSpPr>
        <p:spPr bwMode="auto">
          <a:xfrm>
            <a:off x="5068344" y="1140046"/>
            <a:ext cx="3023309" cy="369332"/>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conserve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p:txBody>
      </p:sp>
      <p:graphicFrame>
        <p:nvGraphicFramePr>
          <p:cNvPr id="65538" name="Object 2"/>
          <p:cNvGraphicFramePr>
            <a:graphicFrameLocks noChangeAspect="1"/>
          </p:cNvGraphicFramePr>
          <p:nvPr>
            <p:extLst>
              <p:ext uri="{D42A27DB-BD31-4B8C-83A1-F6EECF244321}">
                <p14:modId xmlns:p14="http://schemas.microsoft.com/office/powerpoint/2010/main" val="131218740"/>
              </p:ext>
            </p:extLst>
          </p:nvPr>
        </p:nvGraphicFramePr>
        <p:xfrm>
          <a:off x="5034174" y="1397001"/>
          <a:ext cx="3619500" cy="406400"/>
        </p:xfrm>
        <a:graphic>
          <a:graphicData uri="http://schemas.openxmlformats.org/presentationml/2006/ole">
            <mc:AlternateContent xmlns:mc="http://schemas.openxmlformats.org/markup-compatibility/2006">
              <mc:Choice xmlns:v="urn:schemas-microsoft-com:vml" Requires="v">
                <p:oleObj spid="_x0000_s115929" name="Equation" r:id="rId11" imgW="3619500" imgH="406400" progId="Equation.DSMT4">
                  <p:embed/>
                </p:oleObj>
              </mc:Choice>
              <mc:Fallback>
                <p:oleObj name="Equation" r:id="rId11" imgW="3619500" imgH="406400" progId="Equation.DSMT4">
                  <p:embed/>
                  <p:pic>
                    <p:nvPicPr>
                      <p:cNvPr id="0" name=""/>
                      <p:cNvPicPr>
                        <a:picLocks noChangeAspect="1" noChangeArrowheads="1"/>
                      </p:cNvPicPr>
                      <p:nvPr/>
                    </p:nvPicPr>
                    <p:blipFill>
                      <a:blip r:embed="rId12"/>
                      <a:srcRect/>
                      <a:stretch>
                        <a:fillRect/>
                      </a:stretch>
                    </p:blipFill>
                    <p:spPr bwMode="auto">
                      <a:xfrm>
                        <a:off x="5034174" y="1397001"/>
                        <a:ext cx="36195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40" name="Text Box 12"/>
          <p:cNvSpPr txBox="1">
            <a:spLocks noChangeArrowheads="1"/>
          </p:cNvSpPr>
          <p:nvPr/>
        </p:nvSpPr>
        <p:spPr bwMode="auto">
          <a:xfrm>
            <a:off x="5029387" y="1840132"/>
            <a:ext cx="2587329" cy="646331"/>
          </a:xfrm>
          <a:prstGeom prst="rect">
            <a:avLst/>
          </a:prstGeom>
          <a:noFill/>
          <a:ln w="9525">
            <a:noFill/>
            <a:miter lim="800000"/>
            <a:headEnd/>
            <a:tailEnd/>
          </a:ln>
          <a:effectLst/>
        </p:spPr>
        <p:txBody>
          <a:bodyPr wrap="none">
            <a:prstTxWarp prst="textNoShape">
              <a:avLst/>
            </a:prstTxWarp>
            <a:spAutoFit/>
          </a:bodyPr>
          <a:lstStyle/>
          <a:p>
            <a:pPr algn="ctr">
              <a:defRPr/>
            </a:pPr>
            <a:r>
              <a:rPr lang="en-US" sz="1800" b="1" dirty="0">
                <a:effectLst>
                  <a:outerShdw blurRad="38100" dist="38100" dir="2700000" algn="tl">
                    <a:srgbClr val="DDDDDD"/>
                  </a:outerShdw>
                </a:effectLst>
                <a:latin typeface="Comic Sans MS" charset="0"/>
              </a:rPr>
              <a:t>flip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a:p>
            <a:pPr algn="ctr">
              <a:defRPr/>
            </a:pPr>
            <a:r>
              <a:rPr lang="en-US" sz="1800" b="1" dirty="0">
                <a:effectLst>
                  <a:outerShdw blurRad="38100" dist="38100" dir="2700000" algn="tl">
                    <a:srgbClr val="DDDDDD"/>
                  </a:outerShdw>
                </a:effectLst>
                <a:latin typeface="Comic Sans MS" charset="0"/>
              </a:rPr>
              <a:t>not accessible in DIS</a:t>
            </a:r>
          </a:p>
        </p:txBody>
      </p:sp>
      <p:grpSp>
        <p:nvGrpSpPr>
          <p:cNvPr id="3" name="Group 44"/>
          <p:cNvGrpSpPr>
            <a:grpSpLocks/>
          </p:cNvGrpSpPr>
          <p:nvPr/>
        </p:nvGrpSpPr>
        <p:grpSpPr bwMode="auto">
          <a:xfrm>
            <a:off x="419789" y="2487831"/>
            <a:ext cx="8376533" cy="2408019"/>
            <a:chOff x="242888" y="2968625"/>
            <a:chExt cx="8377237" cy="2408302"/>
          </a:xfrm>
        </p:grpSpPr>
        <p:sp>
          <p:nvSpPr>
            <p:cNvPr id="611342" name="Text Box 14"/>
            <p:cNvSpPr txBox="1">
              <a:spLocks noChangeArrowheads="1"/>
            </p:cNvSpPr>
            <p:nvPr/>
          </p:nvSpPr>
          <p:spPr bwMode="auto">
            <a:xfrm>
              <a:off x="730964" y="4777000"/>
              <a:ext cx="80994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D</a:t>
              </a:r>
              <a:r>
                <a:rPr lang="en-US" sz="1800" b="1" dirty="0">
                  <a:solidFill>
                    <a:srgbClr val="0000FF"/>
                  </a:solidFill>
                  <a:effectLst>
                    <a:outerShdw blurRad="38100" dist="38100" dir="2700000" algn="tl">
                      <a:srgbClr val="DDDDDD"/>
                    </a:outerShdw>
                  </a:effectLst>
                  <a:latin typeface="Comic Sans MS"/>
                  <a:cs typeface="Comic Sans MS"/>
                </a:rPr>
                <a:t>V</a:t>
              </a:r>
              <a:r>
                <a:rPr lang="en-US" sz="1800" b="1" dirty="0">
                  <a:solidFill>
                    <a:srgbClr val="CC66FF"/>
                  </a:solidFill>
                  <a:effectLst>
                    <a:outerShdw blurRad="38100" dist="38100" dir="2700000" algn="tl">
                      <a:srgbClr val="DDDDDD"/>
                    </a:outerShdw>
                  </a:effectLst>
                  <a:latin typeface="Comic Sans MS"/>
                  <a:cs typeface="Comic Sans MS"/>
                </a:rPr>
                <a:t>C</a:t>
              </a:r>
              <a:r>
                <a:rPr lang="en-US" sz="1800" b="1" dirty="0">
                  <a:solidFill>
                    <a:srgbClr val="0000FF"/>
                  </a:solidFill>
                  <a:effectLst>
                    <a:outerShdw blurRad="38100" dist="38100" dir="2700000" algn="tl">
                      <a:srgbClr val="DDDDDD"/>
                    </a:outerShdw>
                  </a:effectLst>
                  <a:latin typeface="Comic Sans MS"/>
                  <a:cs typeface="Comic Sans MS"/>
                </a:rPr>
                <a:t>S</a:t>
              </a:r>
            </a:p>
          </p:txBody>
        </p:sp>
        <p:pic>
          <p:nvPicPr>
            <p:cNvPr id="65558" name="Picture 16" descr="gnome"/>
            <p:cNvPicPr>
              <a:picLocks noChangeAspect="1" noChangeArrowheads="1"/>
            </p:cNvPicPr>
            <p:nvPr/>
          </p:nvPicPr>
          <p:blipFill>
            <a:blip r:embed="rId13"/>
            <a:srcRect/>
            <a:stretch>
              <a:fillRect/>
            </a:stretch>
          </p:blipFill>
          <p:spPr bwMode="auto">
            <a:xfrm>
              <a:off x="242888" y="3392488"/>
              <a:ext cx="1701800" cy="1352550"/>
            </a:xfrm>
            <a:prstGeom prst="rect">
              <a:avLst/>
            </a:prstGeom>
            <a:noFill/>
            <a:ln w="9525">
              <a:noFill/>
              <a:miter lim="800000"/>
              <a:headEnd/>
              <a:tailEnd/>
            </a:ln>
            <a:effectLst/>
          </p:spPr>
        </p:pic>
        <p:sp>
          <p:nvSpPr>
            <p:cNvPr id="611345" name="Text Box 17"/>
            <p:cNvSpPr txBox="1">
              <a:spLocks noChangeArrowheads="1"/>
            </p:cNvSpPr>
            <p:nvPr/>
          </p:nvSpPr>
          <p:spPr bwMode="auto">
            <a:xfrm>
              <a:off x="1015150" y="2968625"/>
              <a:ext cx="715487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quantum numbers of final state           select different GPD</a:t>
              </a:r>
            </a:p>
          </p:txBody>
        </p:sp>
        <p:pic>
          <p:nvPicPr>
            <p:cNvPr id="65561" name="Picture 19" descr="gnome"/>
            <p:cNvPicPr>
              <a:picLocks noChangeAspect="1" noChangeArrowheads="1"/>
            </p:cNvPicPr>
            <p:nvPr/>
          </p:nvPicPr>
          <p:blipFill>
            <a:blip r:embed="rId14"/>
            <a:srcRect/>
            <a:stretch>
              <a:fillRect/>
            </a:stretch>
          </p:blipFill>
          <p:spPr bwMode="auto">
            <a:xfrm>
              <a:off x="3556000" y="3367088"/>
              <a:ext cx="1727200" cy="1352550"/>
            </a:xfrm>
            <a:prstGeom prst="rect">
              <a:avLst/>
            </a:prstGeom>
            <a:noFill/>
            <a:ln w="9525">
              <a:noFill/>
              <a:miter lim="800000"/>
              <a:headEnd/>
              <a:tailEnd/>
            </a:ln>
            <a:effectLst/>
          </p:spPr>
        </p:pic>
        <p:pic>
          <p:nvPicPr>
            <p:cNvPr id="65563" name="Picture 21" descr="gnome"/>
            <p:cNvPicPr>
              <a:picLocks noChangeAspect="1" noChangeArrowheads="1"/>
            </p:cNvPicPr>
            <p:nvPr/>
          </p:nvPicPr>
          <p:blipFill>
            <a:blip r:embed="rId15"/>
            <a:srcRect/>
            <a:stretch>
              <a:fillRect/>
            </a:stretch>
          </p:blipFill>
          <p:spPr bwMode="auto">
            <a:xfrm>
              <a:off x="6842125" y="3365500"/>
              <a:ext cx="1778000" cy="1390650"/>
            </a:xfrm>
            <a:prstGeom prst="rect">
              <a:avLst/>
            </a:prstGeom>
            <a:noFill/>
            <a:ln w="9525">
              <a:noFill/>
              <a:miter lim="800000"/>
              <a:headEnd/>
              <a:tailEnd/>
            </a:ln>
            <a:effectLst/>
          </p:spPr>
        </p:pic>
        <p:sp>
          <p:nvSpPr>
            <p:cNvPr id="65564" name="Line 22"/>
            <p:cNvSpPr>
              <a:spLocks noChangeShapeType="1"/>
            </p:cNvSpPr>
            <p:nvPr/>
          </p:nvSpPr>
          <p:spPr bwMode="auto">
            <a:xfrm>
              <a:off x="4875213" y="3159125"/>
              <a:ext cx="539750" cy="0"/>
            </a:xfrm>
            <a:prstGeom prst="line">
              <a:avLst/>
            </a:prstGeom>
            <a:noFill/>
            <a:ln w="76200" cmpd="tri">
              <a:solidFill>
                <a:srgbClr val="CC66FF"/>
              </a:solidFill>
              <a:round/>
              <a:headEnd/>
              <a:tailEnd type="triangle" w="med" len="sm"/>
            </a:ln>
          </p:spPr>
          <p:txBody>
            <a:bodyPr>
              <a:prstTxWarp prst="textNoShape">
                <a:avLst/>
              </a:prstTxWarp>
            </a:bodyPr>
            <a:lstStyle/>
            <a:p>
              <a:endParaRPr lang="en-US"/>
            </a:p>
          </p:txBody>
        </p:sp>
        <p:graphicFrame>
          <p:nvGraphicFramePr>
            <p:cNvPr id="65539" name="Object 3"/>
            <p:cNvGraphicFramePr>
              <a:graphicFrameLocks noChangeAspect="1"/>
            </p:cNvGraphicFramePr>
            <p:nvPr>
              <p:extLst>
                <p:ext uri="{D42A27DB-BD31-4B8C-83A1-F6EECF244321}">
                  <p14:modId xmlns:p14="http://schemas.microsoft.com/office/powerpoint/2010/main" val="1662871895"/>
                </p:ext>
              </p:extLst>
            </p:nvPr>
          </p:nvGraphicFramePr>
          <p:xfrm>
            <a:off x="4028705" y="5021285"/>
            <a:ext cx="774765" cy="355642"/>
          </p:xfrm>
          <a:graphic>
            <a:graphicData uri="http://schemas.openxmlformats.org/presentationml/2006/ole">
              <mc:AlternateContent xmlns:mc="http://schemas.openxmlformats.org/markup-compatibility/2006">
                <mc:Choice xmlns:v="urn:schemas-microsoft-com:vml" Requires="v">
                  <p:oleObj spid="_x0000_s115930" name="Equation" r:id="rId16" imgW="774700" imgH="355600" progId="Equation.DSMT4">
                    <p:embed/>
                  </p:oleObj>
                </mc:Choice>
                <mc:Fallback>
                  <p:oleObj name="Equation" r:id="rId16" imgW="774700" imgH="355600" progId="Equation.DSMT4">
                    <p:embed/>
                    <p:pic>
                      <p:nvPicPr>
                        <p:cNvPr id="0" name=""/>
                        <p:cNvPicPr>
                          <a:picLocks noChangeAspect="1" noChangeArrowheads="1"/>
                        </p:cNvPicPr>
                        <p:nvPr/>
                      </p:nvPicPr>
                      <p:blipFill>
                        <a:blip r:embed="rId17"/>
                        <a:srcRect/>
                        <a:stretch>
                          <a:fillRect/>
                        </a:stretch>
                      </p:blipFill>
                      <p:spPr bwMode="auto">
                        <a:xfrm>
                          <a:off x="4028705" y="5021285"/>
                          <a:ext cx="774765" cy="3556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52" name="Text Box 24"/>
            <p:cNvSpPr txBox="1">
              <a:spLocks noChangeArrowheads="1"/>
            </p:cNvSpPr>
            <p:nvPr/>
          </p:nvSpPr>
          <p:spPr bwMode="auto">
            <a:xfrm>
              <a:off x="3069548" y="4724606"/>
              <a:ext cx="2695245"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0000FF"/>
                  </a:solidFill>
                  <a:effectLst>
                    <a:outerShdw blurRad="38100" dist="38100" dir="2700000" algn="tl">
                      <a:srgbClr val="DDDDDD"/>
                    </a:outerShdw>
                  </a:effectLst>
                  <a:latin typeface="Comic Sans MS"/>
                  <a:cs typeface="Comic Sans MS"/>
                </a:rPr>
                <a:t>pseudo-</a:t>
              </a:r>
              <a:r>
                <a:rPr lang="en-US" sz="1800" b="1" dirty="0" err="1">
                  <a:solidFill>
                    <a:srgbClr val="0000FF"/>
                  </a:solidFill>
                  <a:effectLst>
                    <a:outerShdw blurRad="38100" dist="38100" dir="2700000" algn="tl">
                      <a:srgbClr val="DDDDDD"/>
                    </a:outerShdw>
                  </a:effectLst>
                  <a:latin typeface="Comic Sans MS"/>
                  <a:cs typeface="Comic Sans MS"/>
                </a:rPr>
                <a:t>scaler</a:t>
              </a:r>
              <a:r>
                <a:rPr lang="en-US" sz="1800" b="1" dirty="0">
                  <a:solidFill>
                    <a:srgbClr val="0000FF"/>
                  </a:solidFill>
                  <a:effectLst>
                    <a:outerShdw blurRad="38100" dist="38100" dir="2700000" algn="tl">
                      <a:srgbClr val="DDDDDD"/>
                    </a:outerShdw>
                  </a:effectLst>
                  <a:latin typeface="Comic Sans MS"/>
                  <a:cs typeface="Comic Sans MS"/>
                </a:rPr>
                <a:t> mesons</a:t>
              </a:r>
            </a:p>
          </p:txBody>
        </p:sp>
        <p:graphicFrame>
          <p:nvGraphicFramePr>
            <p:cNvPr id="65540" name="Object 4"/>
            <p:cNvGraphicFramePr>
              <a:graphicFrameLocks noChangeAspect="1"/>
            </p:cNvGraphicFramePr>
            <p:nvPr/>
          </p:nvGraphicFramePr>
          <p:xfrm>
            <a:off x="7348220" y="4984987"/>
            <a:ext cx="787466" cy="355642"/>
          </p:xfrm>
          <a:graphic>
            <a:graphicData uri="http://schemas.openxmlformats.org/presentationml/2006/ole">
              <mc:AlternateContent xmlns:mc="http://schemas.openxmlformats.org/markup-compatibility/2006">
                <mc:Choice xmlns:v="urn:schemas-microsoft-com:vml" Requires="v">
                  <p:oleObj spid="_x0000_s115931" name="Equation" r:id="rId18" imgW="787400" imgH="355600" progId="Equation.DSMT4">
                    <p:embed/>
                  </p:oleObj>
                </mc:Choice>
                <mc:Fallback>
                  <p:oleObj name="Equation" r:id="rId18" imgW="787400" imgH="355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8220" y="4984987"/>
                          <a:ext cx="787466" cy="3556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54" name="Text Box 26"/>
            <p:cNvSpPr txBox="1">
              <a:spLocks noChangeArrowheads="1"/>
            </p:cNvSpPr>
            <p:nvPr/>
          </p:nvSpPr>
          <p:spPr bwMode="auto">
            <a:xfrm>
              <a:off x="6851290" y="4713493"/>
              <a:ext cx="1761192"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vector mesons</a:t>
              </a:r>
            </a:p>
          </p:txBody>
        </p:sp>
        <p:graphicFrame>
          <p:nvGraphicFramePr>
            <p:cNvPr id="65541" name="Object 5"/>
            <p:cNvGraphicFramePr>
              <a:graphicFrameLocks noChangeAspect="1"/>
            </p:cNvGraphicFramePr>
            <p:nvPr>
              <p:extLst>
                <p:ext uri="{D42A27DB-BD31-4B8C-83A1-F6EECF244321}">
                  <p14:modId xmlns:p14="http://schemas.microsoft.com/office/powerpoint/2010/main" val="3017620467"/>
                </p:ext>
              </p:extLst>
            </p:nvPr>
          </p:nvGraphicFramePr>
          <p:xfrm>
            <a:off x="1747049" y="5059609"/>
            <a:ext cx="330228" cy="304836"/>
          </p:xfrm>
          <a:graphic>
            <a:graphicData uri="http://schemas.openxmlformats.org/presentationml/2006/ole">
              <mc:AlternateContent xmlns:mc="http://schemas.openxmlformats.org/markup-compatibility/2006">
                <mc:Choice xmlns:v="urn:schemas-microsoft-com:vml" Requires="v">
                  <p:oleObj spid="_x0000_s115932" name="Equation" r:id="rId20" imgW="330200" imgH="304800" progId="Equation.DSMT4">
                    <p:embed/>
                  </p:oleObj>
                </mc:Choice>
                <mc:Fallback>
                  <p:oleObj name="Equation" r:id="rId20" imgW="330200" imgH="304800" progId="Equation.DSMT4">
                    <p:embed/>
                    <p:pic>
                      <p:nvPicPr>
                        <p:cNvPr id="0" name=""/>
                        <p:cNvPicPr>
                          <a:picLocks noChangeAspect="1" noChangeArrowheads="1"/>
                        </p:cNvPicPr>
                        <p:nvPr/>
                      </p:nvPicPr>
                      <p:blipFill>
                        <a:blip r:embed="rId21"/>
                        <a:srcRect/>
                        <a:stretch>
                          <a:fillRect/>
                        </a:stretch>
                      </p:blipFill>
                      <p:spPr bwMode="auto">
                        <a:xfrm>
                          <a:off x="1747049" y="5059609"/>
                          <a:ext cx="330228"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2" name="Object 6"/>
            <p:cNvGraphicFramePr>
              <a:graphicFrameLocks noChangeAspect="1"/>
            </p:cNvGraphicFramePr>
            <p:nvPr>
              <p:extLst>
                <p:ext uri="{D42A27DB-BD31-4B8C-83A1-F6EECF244321}">
                  <p14:modId xmlns:p14="http://schemas.microsoft.com/office/powerpoint/2010/main" val="3407468709"/>
                </p:ext>
              </p:extLst>
            </p:nvPr>
          </p:nvGraphicFramePr>
          <p:xfrm>
            <a:off x="1235831" y="5056433"/>
            <a:ext cx="368331" cy="304836"/>
          </p:xfrm>
          <a:graphic>
            <a:graphicData uri="http://schemas.openxmlformats.org/presentationml/2006/ole">
              <mc:AlternateContent xmlns:mc="http://schemas.openxmlformats.org/markup-compatibility/2006">
                <mc:Choice xmlns:v="urn:schemas-microsoft-com:vml" Requires="v">
                  <p:oleObj spid="_x0000_s115933" name="Equation" r:id="rId22" imgW="368300" imgH="304800" progId="Equation.DSMT4">
                    <p:embed/>
                  </p:oleObj>
                </mc:Choice>
                <mc:Fallback>
                  <p:oleObj name="Equation" r:id="rId22" imgW="368300" imgH="304800" progId="Equation.DSMT4">
                    <p:embed/>
                    <p:pic>
                      <p:nvPicPr>
                        <p:cNvPr id="0" name=""/>
                        <p:cNvPicPr>
                          <a:picLocks noChangeAspect="1" noChangeArrowheads="1"/>
                        </p:cNvPicPr>
                        <p:nvPr/>
                      </p:nvPicPr>
                      <p:blipFill>
                        <a:blip r:embed="rId23"/>
                        <a:srcRect/>
                        <a:stretch>
                          <a:fillRect/>
                        </a:stretch>
                      </p:blipFill>
                      <p:spPr bwMode="auto">
                        <a:xfrm>
                          <a:off x="1235831" y="5056433"/>
                          <a:ext cx="368331"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3" name="Object 7"/>
            <p:cNvGraphicFramePr>
              <a:graphicFrameLocks noChangeAspect="1"/>
            </p:cNvGraphicFramePr>
            <p:nvPr/>
          </p:nvGraphicFramePr>
          <p:xfrm>
            <a:off x="745825" y="5054845"/>
            <a:ext cx="330228" cy="304836"/>
          </p:xfrm>
          <a:graphic>
            <a:graphicData uri="http://schemas.openxmlformats.org/presentationml/2006/ole">
              <mc:AlternateContent xmlns:mc="http://schemas.openxmlformats.org/markup-compatibility/2006">
                <mc:Choice xmlns:v="urn:schemas-microsoft-com:vml" Requires="v">
                  <p:oleObj spid="_x0000_s115934" name="Equation" r:id="rId24" imgW="330200" imgH="304800" progId="Equation.DSMT4">
                    <p:embed/>
                  </p:oleObj>
                </mc:Choice>
                <mc:Fallback>
                  <p:oleObj name="Equation" r:id="rId24" imgW="330200" imgH="3048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5825" y="5054845"/>
                          <a:ext cx="330228"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4" name="Object 8"/>
            <p:cNvGraphicFramePr>
              <a:graphicFrameLocks noChangeAspect="1"/>
            </p:cNvGraphicFramePr>
            <p:nvPr/>
          </p:nvGraphicFramePr>
          <p:xfrm>
            <a:off x="297540" y="5059609"/>
            <a:ext cx="368331" cy="304836"/>
          </p:xfrm>
          <a:graphic>
            <a:graphicData uri="http://schemas.openxmlformats.org/presentationml/2006/ole">
              <mc:AlternateContent xmlns:mc="http://schemas.openxmlformats.org/markup-compatibility/2006">
                <mc:Choice xmlns:v="urn:schemas-microsoft-com:vml" Requires="v">
                  <p:oleObj spid="_x0000_s115935" name="Equation" r:id="rId26" imgW="368300" imgH="304800" progId="Equation.DSMT4">
                    <p:embed/>
                  </p:oleObj>
                </mc:Choice>
                <mc:Fallback>
                  <p:oleObj name="Equation" r:id="rId26" imgW="368300" imgH="3048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7540" y="5059609"/>
                          <a:ext cx="368331"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6" name="Group 149"/>
          <p:cNvGraphicFramePr>
            <a:graphicFrameLocks noGrp="1"/>
          </p:cNvGraphicFramePr>
          <p:nvPr>
            <p:extLst>
              <p:ext uri="{D42A27DB-BD31-4B8C-83A1-F6EECF244321}">
                <p14:modId xmlns:p14="http://schemas.microsoft.com/office/powerpoint/2010/main" val="429615571"/>
              </p:ext>
            </p:extLst>
          </p:nvPr>
        </p:nvGraphicFramePr>
        <p:xfrm>
          <a:off x="6399213" y="4873734"/>
          <a:ext cx="2744787" cy="1879601"/>
        </p:xfrm>
        <a:graphic>
          <a:graphicData uri="http://schemas.openxmlformats.org/drawingml/2006/table">
            <a:tbl>
              <a:tblPr/>
              <a:tblGrid>
                <a:gridCol w="1273175"/>
                <a:gridCol w="1471612"/>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rgbClr val="CC66FF"/>
                          </a:solidFill>
                          <a:effectLst/>
                          <a:latin typeface="Comic Sans MS"/>
                          <a:ea typeface="Times New Roman" charset="0"/>
                          <a:cs typeface="Comic Sans MS"/>
                        </a:rPr>
                        <a:t>ρ</a:t>
                      </a:r>
                      <a:r>
                        <a:rPr kumimoji="0" lang="en-US" sz="1800" b="1" i="0" u="none" strike="noStrike" cap="none" normalizeH="0" baseline="30000" dirty="0">
                          <a:ln>
                            <a:noFill/>
                          </a:ln>
                          <a:solidFill>
                            <a:srgbClr val="CC66FF"/>
                          </a:solidFill>
                          <a:effectLst/>
                          <a:latin typeface="Comic Sans MS"/>
                          <a:ea typeface="Times New Roman" charset="0"/>
                          <a:cs typeface="Comic Sans MS"/>
                        </a:rPr>
                        <a:t>0</a:t>
                      </a:r>
                      <a:endParaRPr kumimoji="0" lang="el-GR" sz="1800" b="1" i="0" u="none" strike="noStrike" cap="none" normalizeH="0" baseline="30000" dirty="0">
                        <a:ln>
                          <a:noFill/>
                        </a:ln>
                        <a:solidFill>
                          <a:srgbClr val="CC66FF"/>
                        </a:solidFill>
                        <a:effectLst/>
                        <a:latin typeface="Comic Sans MS"/>
                        <a:ea typeface="Times New Roman" charset="0"/>
                        <a:cs typeface="Comic Sans MS"/>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Comic Sans MS"/>
                          <a:cs typeface="Comic Sans MS"/>
                        </a:rPr>
                        <a:t>2u+d</a:t>
                      </a:r>
                      <a:r>
                        <a:rPr kumimoji="0" lang="en-US" sz="1800" b="1" i="0" u="none" strike="noStrike" cap="none" normalizeH="0" baseline="0" dirty="0">
                          <a:ln>
                            <a:noFill/>
                          </a:ln>
                          <a:solidFill>
                            <a:schemeClr val="tx1"/>
                          </a:solidFill>
                          <a:effectLst/>
                          <a:latin typeface="Comic Sans MS"/>
                          <a:cs typeface="Comic Sans MS"/>
                        </a:rPr>
                        <a:t>,</a:t>
                      </a:r>
                      <a:r>
                        <a:rPr kumimoji="0" lang="en-US" sz="1800" b="1" i="0" u="none" strike="noStrike" cap="none" normalizeH="0" baseline="0" dirty="0">
                          <a:ln>
                            <a:noFill/>
                          </a:ln>
                          <a:solidFill>
                            <a:srgbClr val="80FF00"/>
                          </a:solidFill>
                          <a:effectLst/>
                          <a:latin typeface="Comic Sans MS"/>
                          <a:cs typeface="Comic Sans MS"/>
                        </a:rPr>
                        <a:t> </a:t>
                      </a:r>
                      <a:r>
                        <a:rPr kumimoji="0" lang="en-US" sz="1800" b="1" i="0" u="none" strike="noStrike" cap="none" normalizeH="0" baseline="0" dirty="0">
                          <a:ln>
                            <a:noFill/>
                          </a:ln>
                          <a:solidFill>
                            <a:srgbClr val="00FF00"/>
                          </a:solidFill>
                          <a:effectLst/>
                          <a:latin typeface="Comic Sans MS"/>
                          <a:cs typeface="Comic Sans MS"/>
                        </a:rPr>
                        <a:t>9g/4</a:t>
                      </a:r>
                      <a:endParaRPr kumimoji="0" lang="fr-FR" sz="1800" b="1" i="0" u="none" strike="noStrike" cap="none" normalizeH="0" baseline="0" dirty="0">
                        <a:ln>
                          <a:noFill/>
                        </a:ln>
                        <a:solidFill>
                          <a:srgbClr val="00FF00"/>
                        </a:solidFill>
                        <a:effectLst/>
                        <a:latin typeface="Comic Sans MS"/>
                        <a:cs typeface="Comic Sans M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rgbClr val="CC66FF"/>
                          </a:solidFill>
                          <a:effectLst/>
                          <a:latin typeface="Comic Sans MS"/>
                          <a:ea typeface="Times New Roman" charset="0"/>
                          <a:cs typeface="Comic Sans MS"/>
                        </a:rPr>
                        <a:t>ω</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Comic Sans MS"/>
                          <a:cs typeface="Comic Sans MS"/>
                        </a:rPr>
                        <a:t>2u-d, </a:t>
                      </a:r>
                      <a:r>
                        <a:rPr kumimoji="0" lang="en-US" sz="1800" b="1" i="0" u="none" strike="noStrike" cap="none" normalizeH="0" baseline="0" dirty="0">
                          <a:ln>
                            <a:noFill/>
                          </a:ln>
                          <a:solidFill>
                            <a:srgbClr val="00FF00"/>
                          </a:solidFill>
                          <a:effectLst/>
                          <a:latin typeface="Comic Sans MS"/>
                          <a:cs typeface="Comic Sans MS"/>
                        </a:rPr>
                        <a:t>3g/4</a:t>
                      </a:r>
                      <a:endParaRPr kumimoji="0" lang="fr-FR" sz="1800" b="1" i="0" u="none" strike="noStrike" cap="none" normalizeH="0" baseline="0" dirty="0">
                        <a:ln>
                          <a:noFill/>
                        </a:ln>
                        <a:solidFill>
                          <a:srgbClr val="00FF00"/>
                        </a:solidFill>
                        <a:effectLst/>
                        <a:latin typeface="Comic Sans MS"/>
                        <a:cs typeface="Comic Sans M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CC66FF"/>
                          </a:solidFill>
                          <a:effectLst/>
                          <a:latin typeface="Symbol" charset="2"/>
                          <a:ea typeface="Times New Roman" charset="0"/>
                          <a:cs typeface="Symbol" charset="2"/>
                        </a:rPr>
                        <a:t>f</a:t>
                      </a:r>
                      <a:endParaRPr kumimoji="0" lang="el-GR" sz="1800" b="1" i="0" u="none" strike="noStrike" cap="none" normalizeH="0" baseline="0" dirty="0">
                        <a:ln>
                          <a:noFill/>
                        </a:ln>
                        <a:solidFill>
                          <a:srgbClr val="CC66FF"/>
                        </a:solidFill>
                        <a:effectLst/>
                        <a:latin typeface="Symbol" charset="2"/>
                        <a:ea typeface="Times New Roman" charset="0"/>
                        <a:cs typeface="Symbol" charset="2"/>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FF"/>
                          </a:solidFill>
                          <a:effectLst/>
                          <a:latin typeface="Comic Sans MS"/>
                          <a:cs typeface="Comic Sans MS"/>
                        </a:rPr>
                        <a:t>s</a:t>
                      </a:r>
                      <a:r>
                        <a:rPr kumimoji="0" lang="en-US" sz="1800" b="0" i="0" u="none" strike="noStrike" cap="none" normalizeH="0" baseline="0" dirty="0">
                          <a:ln>
                            <a:noFill/>
                          </a:ln>
                          <a:solidFill>
                            <a:srgbClr val="0000FF"/>
                          </a:solidFill>
                          <a:effectLst/>
                          <a:latin typeface="Comic Sans MS"/>
                          <a:cs typeface="Comic Sans MS"/>
                        </a:rPr>
                        <a:t>, </a:t>
                      </a:r>
                      <a:r>
                        <a:rPr kumimoji="0" lang="en-US" sz="1800" b="1" i="0" u="none" strike="noStrike" cap="none" normalizeH="0" baseline="0" dirty="0" err="1">
                          <a:ln>
                            <a:noFill/>
                          </a:ln>
                          <a:solidFill>
                            <a:srgbClr val="00FF00"/>
                          </a:solidFill>
                          <a:effectLst/>
                          <a:latin typeface="Comic Sans MS"/>
                          <a:cs typeface="Comic Sans MS"/>
                        </a:rPr>
                        <a:t>g</a:t>
                      </a:r>
                      <a:endParaRPr kumimoji="0" lang="fr-FR" sz="1800" b="1" i="0" u="none" strike="noStrike" cap="none" normalizeH="0" baseline="0" dirty="0">
                        <a:ln>
                          <a:noFill/>
                        </a:ln>
                        <a:solidFill>
                          <a:srgbClr val="00FF00"/>
                        </a:solidFill>
                        <a:effectLst/>
                        <a:latin typeface="Comic Sans MS"/>
                        <a:cs typeface="Comic Sans M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rgbClr val="CC66FF"/>
                          </a:solidFill>
                          <a:effectLst/>
                          <a:latin typeface="Comic Sans MS"/>
                          <a:ea typeface="Times New Roman" charset="0"/>
                          <a:cs typeface="Comic Sans MS"/>
                        </a:rPr>
                        <a:t>ρ</a:t>
                      </a:r>
                      <a:r>
                        <a:rPr kumimoji="0" lang="en-US" sz="1800" b="1" i="0" u="none" strike="noStrike" cap="none" normalizeH="0" baseline="30000" dirty="0">
                          <a:ln>
                            <a:noFill/>
                          </a:ln>
                          <a:solidFill>
                            <a:srgbClr val="CC66FF"/>
                          </a:solidFill>
                          <a:effectLst/>
                          <a:latin typeface="Comic Sans MS"/>
                          <a:ea typeface="Times New Roman" charset="0"/>
                          <a:cs typeface="Comic Sans MS"/>
                        </a:rPr>
                        <a:t>+</a:t>
                      </a:r>
                      <a:endParaRPr kumimoji="0" lang="el-GR" sz="1800" b="1" i="0" u="none" strike="noStrike" cap="none" normalizeH="0" baseline="30000" dirty="0">
                        <a:ln>
                          <a:noFill/>
                        </a:ln>
                        <a:solidFill>
                          <a:srgbClr val="CC66FF"/>
                        </a:solidFill>
                        <a:effectLst/>
                        <a:latin typeface="Comic Sans MS"/>
                        <a:ea typeface="Times New Roman" charset="0"/>
                        <a:cs typeface="Comic Sans MS"/>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omic Sans MS"/>
                          <a:cs typeface="Comic Sans MS"/>
                        </a:rPr>
                        <a:t>u-d</a:t>
                      </a:r>
                      <a:endParaRPr kumimoji="0" lang="fr-FR" sz="1800" b="1" i="0" u="none" strike="noStrike" cap="none" normalizeH="0" baseline="0" dirty="0">
                        <a:ln>
                          <a:noFill/>
                        </a:ln>
                        <a:solidFill>
                          <a:schemeClr val="tx1"/>
                        </a:solidFill>
                        <a:effectLst/>
                        <a:latin typeface="Comic Sans MS"/>
                        <a:cs typeface="Comic Sans M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800" b="1" i="0" u="none" strike="noStrike" cap="none" normalizeH="0" baseline="0" dirty="0">
                          <a:ln>
                            <a:noFill/>
                          </a:ln>
                          <a:solidFill>
                            <a:srgbClr val="CC66FF"/>
                          </a:solidFill>
                          <a:effectLst/>
                          <a:latin typeface="Comic Sans MS"/>
                          <a:ea typeface="Times New Roman" charset="0"/>
                          <a:cs typeface="Comic Sans MS"/>
                        </a:rPr>
                        <a:t>J/</a:t>
                      </a:r>
                      <a:r>
                        <a:rPr kumimoji="0" lang="el-GR" sz="1800" b="1" i="0" u="none" strike="noStrike" cap="none" normalizeH="0" baseline="0" dirty="0">
                          <a:ln>
                            <a:noFill/>
                          </a:ln>
                          <a:solidFill>
                            <a:srgbClr val="CC66FF"/>
                          </a:solidFill>
                          <a:effectLst/>
                          <a:latin typeface="Comic Sans MS"/>
                          <a:ea typeface="Times New Roman" charset="0"/>
                          <a:cs typeface="Comic Sans MS"/>
                        </a:rPr>
                        <a:t>ψ</a:t>
                      </a:r>
                      <a:endParaRPr kumimoji="0" lang="el-GR" sz="1800" b="1" i="0" u="none" strike="noStrike" cap="none" normalizeH="0" baseline="30000" dirty="0">
                        <a:ln>
                          <a:noFill/>
                        </a:ln>
                        <a:solidFill>
                          <a:srgbClr val="CC66FF"/>
                        </a:solidFill>
                        <a:effectLst/>
                        <a:latin typeface="Comic Sans MS"/>
                        <a:ea typeface="Times New Roman" charset="0"/>
                        <a:cs typeface="Comic Sans MS"/>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00FF00"/>
                          </a:solidFill>
                          <a:effectLst/>
                          <a:latin typeface="Comic Sans MS"/>
                          <a:cs typeface="Comic Sans MS"/>
                        </a:rPr>
                        <a:t>g</a:t>
                      </a:r>
                      <a:endParaRPr kumimoji="0" lang="fr-FR" sz="1800" b="1" i="0" u="none" strike="noStrike" cap="none" normalizeH="0" baseline="0" dirty="0">
                        <a:ln>
                          <a:noFill/>
                        </a:ln>
                        <a:solidFill>
                          <a:srgbClr val="00FF00"/>
                        </a:solidFill>
                        <a:effectLst/>
                        <a:latin typeface="Comic Sans MS"/>
                        <a:cs typeface="Comic Sans M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7" name="Group 135"/>
          <p:cNvGraphicFramePr>
            <a:graphicFrameLocks noGrp="1"/>
          </p:cNvGraphicFramePr>
          <p:nvPr>
            <p:extLst>
              <p:ext uri="{D42A27DB-BD31-4B8C-83A1-F6EECF244321}">
                <p14:modId xmlns:p14="http://schemas.microsoft.com/office/powerpoint/2010/main" val="4203452629"/>
              </p:ext>
            </p:extLst>
          </p:nvPr>
        </p:nvGraphicFramePr>
        <p:xfrm>
          <a:off x="3169682" y="4953635"/>
          <a:ext cx="2744787" cy="682626"/>
        </p:xfrm>
        <a:graphic>
          <a:graphicData uri="http://schemas.openxmlformats.org/drawingml/2006/table">
            <a:tbl>
              <a:tblPr/>
              <a:tblGrid>
                <a:gridCol w="1273175"/>
                <a:gridCol w="1471612"/>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Symbol" charset="2"/>
                          <a:ea typeface="Times New Roman" charset="0"/>
                          <a:cs typeface="Times New Roman" charset="0"/>
                        </a:rPr>
                        <a:t>p</a:t>
                      </a:r>
                      <a:r>
                        <a:rPr kumimoji="0" lang="en-US" sz="1800" b="0" i="0" u="none" strike="noStrike" cap="none" normalizeH="0" baseline="30000" dirty="0">
                          <a:ln>
                            <a:noFill/>
                          </a:ln>
                          <a:solidFill>
                            <a:schemeClr val="tx1"/>
                          </a:solidFill>
                          <a:effectLst/>
                          <a:latin typeface="Arial" charset="0"/>
                          <a:ea typeface="Times New Roman" charset="0"/>
                          <a:cs typeface="Times New Roman" charset="0"/>
                        </a:rPr>
                        <a:t>0</a:t>
                      </a:r>
                      <a:endParaRPr kumimoji="0" lang="el-GR" sz="1800" b="0" i="0" u="none" strike="noStrike" cap="none" normalizeH="0" baseline="30000" dirty="0">
                        <a:ln>
                          <a:noFill/>
                        </a:ln>
                        <a:solidFill>
                          <a:schemeClr val="tx1"/>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Comic Sans MS"/>
                          <a:cs typeface="Comic Sans MS"/>
                        </a:rPr>
                        <a:t>2</a:t>
                      </a:r>
                      <a:r>
                        <a:rPr kumimoji="0" lang="en-US" sz="1800" b="1" i="0" u="none" strike="noStrike" cap="none" normalizeH="0" baseline="0" dirty="0">
                          <a:ln>
                            <a:noFill/>
                          </a:ln>
                          <a:solidFill>
                            <a:srgbClr val="0000FF"/>
                          </a:solidFill>
                          <a:effectLst/>
                          <a:latin typeface="Symbol" charset="2"/>
                          <a:cs typeface="Symbol" charset="2"/>
                        </a:rPr>
                        <a:t>D</a:t>
                      </a:r>
                      <a:r>
                        <a:rPr kumimoji="0" lang="en-US" sz="1800" b="1" i="0" u="none" strike="noStrike" cap="none" normalizeH="0" baseline="0" dirty="0">
                          <a:ln>
                            <a:noFill/>
                          </a:ln>
                          <a:solidFill>
                            <a:srgbClr val="0000FF"/>
                          </a:solidFill>
                          <a:effectLst/>
                          <a:latin typeface="Comic Sans MS"/>
                          <a:cs typeface="Comic Sans MS"/>
                        </a:rPr>
                        <a:t>u+</a:t>
                      </a:r>
                      <a:r>
                        <a:rPr kumimoji="0" lang="en-US" sz="1800" b="1" i="0" u="none" strike="noStrike" cap="none" normalizeH="0" baseline="0" dirty="0">
                          <a:ln>
                            <a:noFill/>
                          </a:ln>
                          <a:solidFill>
                            <a:srgbClr val="0000FF"/>
                          </a:solidFill>
                          <a:effectLst/>
                          <a:latin typeface="Symbol" charset="2"/>
                          <a:cs typeface="Symbol" charset="2"/>
                        </a:rPr>
                        <a:t>D</a:t>
                      </a:r>
                      <a:r>
                        <a:rPr kumimoji="0" lang="en-US" sz="1800" b="1" i="0" u="none" strike="noStrike" cap="none" normalizeH="0" baseline="0" dirty="0">
                          <a:ln>
                            <a:noFill/>
                          </a:ln>
                          <a:solidFill>
                            <a:srgbClr val="0000FF"/>
                          </a:solidFill>
                          <a:effectLst/>
                          <a:latin typeface="Comic Sans MS"/>
                          <a:cs typeface="Comic Sans MS"/>
                        </a:rPr>
                        <a:t>d</a:t>
                      </a:r>
                      <a:endParaRPr kumimoji="0" lang="fr-FR" sz="1800" b="1" i="0" u="none" strike="noStrike" cap="none" normalizeH="0" baseline="0" dirty="0">
                        <a:ln>
                          <a:noFill/>
                        </a:ln>
                        <a:solidFill>
                          <a:srgbClr val="0000FF"/>
                        </a:solidFill>
                        <a:effectLst/>
                        <a:latin typeface="Comic Sans MS"/>
                        <a:cs typeface="Comic Sans M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FF"/>
                          </a:solidFill>
                          <a:effectLst/>
                          <a:latin typeface="Symbol" charset="2"/>
                          <a:ea typeface="Times New Roman" charset="0"/>
                          <a:cs typeface="Times New Roman" charset="0"/>
                        </a:rPr>
                        <a:t>h</a:t>
                      </a:r>
                      <a:endParaRPr kumimoji="0" lang="el-GR" sz="1800" b="0" i="0" u="none" strike="noStrike" cap="none" normalizeH="0" baseline="0" dirty="0">
                        <a:ln>
                          <a:noFill/>
                        </a:ln>
                        <a:solidFill>
                          <a:srgbClr val="0000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Comic Sans MS"/>
                          <a:cs typeface="Comic Sans MS"/>
                        </a:rPr>
                        <a:t>2</a:t>
                      </a:r>
                      <a:r>
                        <a:rPr kumimoji="0" lang="en-US" sz="1800" b="1" i="0" u="none" strike="noStrike" cap="none" normalizeH="0" baseline="0" dirty="0">
                          <a:ln>
                            <a:noFill/>
                          </a:ln>
                          <a:solidFill>
                            <a:srgbClr val="0000FF"/>
                          </a:solidFill>
                          <a:effectLst/>
                          <a:latin typeface="Symbol" charset="2"/>
                          <a:cs typeface="Symbol" charset="2"/>
                        </a:rPr>
                        <a:t>D</a:t>
                      </a:r>
                      <a:r>
                        <a:rPr kumimoji="0" lang="en-US" sz="1800" b="1" i="0" u="none" strike="noStrike" cap="none" normalizeH="0" baseline="0" dirty="0">
                          <a:ln>
                            <a:noFill/>
                          </a:ln>
                          <a:solidFill>
                            <a:srgbClr val="0000FF"/>
                          </a:solidFill>
                          <a:effectLst/>
                          <a:latin typeface="Comic Sans MS"/>
                          <a:cs typeface="Comic Sans MS"/>
                        </a:rPr>
                        <a:t>u-</a:t>
                      </a:r>
                      <a:r>
                        <a:rPr kumimoji="0" lang="en-US" sz="1800" b="1" i="0" u="none" strike="noStrike" cap="none" normalizeH="0" baseline="0" dirty="0">
                          <a:ln>
                            <a:noFill/>
                          </a:ln>
                          <a:solidFill>
                            <a:srgbClr val="0000FF"/>
                          </a:solidFill>
                          <a:effectLst/>
                          <a:latin typeface="Symbol" charset="2"/>
                          <a:cs typeface="Symbol" charset="2"/>
                        </a:rPr>
                        <a:t>D</a:t>
                      </a:r>
                      <a:r>
                        <a:rPr kumimoji="0" lang="en-US" sz="1800" b="1" i="0" u="none" strike="noStrike" cap="none" normalizeH="0" baseline="0" dirty="0">
                          <a:ln>
                            <a:noFill/>
                          </a:ln>
                          <a:solidFill>
                            <a:srgbClr val="0000FF"/>
                          </a:solidFill>
                          <a:effectLst/>
                          <a:latin typeface="Comic Sans MS"/>
                          <a:cs typeface="Comic Sans MS"/>
                        </a:rPr>
                        <a:t>d</a:t>
                      </a:r>
                      <a:endParaRPr kumimoji="0" lang="fr-FR" sz="1800" b="1" i="0" u="none" strike="noStrike" cap="none" normalizeH="0" baseline="0" dirty="0">
                        <a:ln>
                          <a:noFill/>
                        </a:ln>
                        <a:solidFill>
                          <a:srgbClr val="0000FF"/>
                        </a:solidFill>
                        <a:effectLst/>
                        <a:latin typeface="Comic Sans MS"/>
                        <a:cs typeface="Comic Sans M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 name="Text Box 217"/>
          <p:cNvSpPr txBox="1">
            <a:spLocks noChangeArrowheads="1"/>
          </p:cNvSpPr>
          <p:nvPr/>
        </p:nvSpPr>
        <p:spPr bwMode="auto">
          <a:xfrm>
            <a:off x="474436" y="5031680"/>
            <a:ext cx="2377574" cy="1384995"/>
          </a:xfrm>
          <a:prstGeom prst="rect">
            <a:avLst/>
          </a:prstGeom>
          <a:noFill/>
          <a:ln w="9525">
            <a:noFill/>
            <a:miter lim="800000"/>
            <a:headEnd/>
            <a:tailEnd/>
          </a:ln>
          <a:effectLst/>
        </p:spPr>
        <p:txBody>
          <a:bodyPr wrap="none">
            <a:prstTxWarp prst="textNoShape">
              <a:avLst/>
            </a:prstTxWarp>
            <a:spAutoFit/>
          </a:bodyPr>
          <a:lstStyle/>
          <a:p>
            <a:pPr>
              <a:buClr>
                <a:srgbClr val="CC66FF"/>
              </a:buClr>
              <a:buFont typeface="Wingdings" charset="2"/>
              <a:buChar char="q"/>
            </a:pPr>
            <a:r>
              <a:rPr lang="en-US" sz="1400" b="1" dirty="0">
                <a:latin typeface="Times New Roman" pitchFamily="-112" charset="0"/>
              </a:rPr>
              <a:t> Q</a:t>
            </a:r>
            <a:r>
              <a:rPr lang="en-US" sz="1400" b="1" baseline="30000" dirty="0">
                <a:latin typeface="Times New Roman" pitchFamily="-112" charset="0"/>
              </a:rPr>
              <a:t>2</a:t>
            </a:r>
            <a:r>
              <a:rPr lang="en-US" sz="1400" b="1" dirty="0">
                <a:latin typeface="Times New Roman" pitchFamily="-112" charset="0"/>
              </a:rPr>
              <a:t>=</a:t>
            </a:r>
            <a:r>
              <a:rPr lang="en-US" sz="1400" b="1" dirty="0" smtClean="0">
                <a:latin typeface="Times New Roman" pitchFamily="-112" charset="0"/>
              </a:rPr>
              <a:t> 2E</a:t>
            </a:r>
            <a:r>
              <a:rPr lang="en-US" sz="1400" b="1" baseline="-25000" dirty="0" smtClean="0">
                <a:latin typeface="Times New Roman" pitchFamily="-112" charset="0"/>
              </a:rPr>
              <a:t>e</a:t>
            </a:r>
            <a:r>
              <a:rPr lang="en-US" sz="1400" b="1" dirty="0" smtClean="0">
                <a:latin typeface="Times New Roman" pitchFamily="-112" charset="0"/>
              </a:rPr>
              <a:t>E</a:t>
            </a:r>
            <a:r>
              <a:rPr lang="en-US" sz="1400" b="1" baseline="-25000" dirty="0" smtClean="0">
                <a:latin typeface="Times New Roman" pitchFamily="-112" charset="0"/>
              </a:rPr>
              <a:t>e</a:t>
            </a:r>
            <a:r>
              <a:rPr lang="en-US" sz="1400" b="1" dirty="0" smtClean="0">
                <a:latin typeface="Times New Roman" pitchFamily="-112" charset="0"/>
              </a:rPr>
              <a:t>’(1-cos</a:t>
            </a:r>
            <a:r>
              <a:rPr lang="en-US" sz="1400" b="1" dirty="0" smtClean="0">
                <a:latin typeface="Symbol" charset="2"/>
                <a:cs typeface="Symbol" charset="2"/>
              </a:rPr>
              <a:t>q</a:t>
            </a:r>
            <a:r>
              <a:rPr lang="en-US" sz="1400" b="1" baseline="-25000" dirty="0" smtClean="0">
                <a:latin typeface="Times New Roman" pitchFamily="-112" charset="0"/>
              </a:rPr>
              <a:t>e’</a:t>
            </a:r>
            <a:r>
              <a:rPr lang="en-US" sz="1400" b="1" dirty="0" smtClean="0">
                <a:latin typeface="Times New Roman" pitchFamily="-112" charset="0"/>
              </a:rPr>
              <a:t>)</a:t>
            </a:r>
            <a:endParaRPr lang="en-US" sz="1400" b="1" baseline="30000" dirty="0" smtClean="0">
              <a:latin typeface="Times New Roman" pitchFamily="-112" charset="0"/>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x</a:t>
            </a:r>
            <a:r>
              <a:rPr lang="en-US" sz="1400" b="1" baseline="-25000" dirty="0" err="1">
                <a:latin typeface="Times New Roman" pitchFamily="-112" charset="0"/>
              </a:rPr>
              <a:t>B</a:t>
            </a:r>
            <a:r>
              <a:rPr lang="en-US" sz="1400" b="1" dirty="0">
                <a:latin typeface="Times New Roman" pitchFamily="-112" charset="0"/>
              </a:rPr>
              <a:t> = Q</a:t>
            </a:r>
            <a:r>
              <a:rPr lang="en-US" sz="1400" b="1" baseline="30000" dirty="0">
                <a:latin typeface="Times New Roman" pitchFamily="-112" charset="0"/>
              </a:rPr>
              <a:t>2</a:t>
            </a:r>
            <a:r>
              <a:rPr lang="en-US" sz="1400" b="1" dirty="0">
                <a:latin typeface="Times New Roman" pitchFamily="-112" charset="0"/>
              </a:rPr>
              <a:t>/2M</a:t>
            </a:r>
            <a:r>
              <a:rPr lang="en-US" sz="1400" b="1" dirty="0">
                <a:latin typeface="Symbol" pitchFamily="-112" charset="2"/>
              </a:rPr>
              <a:t>n   </a:t>
            </a:r>
            <a:r>
              <a:rPr lang="en-US" sz="1400" b="1" dirty="0" err="1">
                <a:latin typeface="Symbol" pitchFamily="-112" charset="2"/>
              </a:rPr>
              <a:t>n</a:t>
            </a:r>
            <a:r>
              <a:rPr lang="en-US" sz="1400" b="1" dirty="0">
                <a:latin typeface="Times New Roman" pitchFamily="-112" charset="0"/>
              </a:rPr>
              <a:t>=</a:t>
            </a:r>
            <a:r>
              <a:rPr lang="en-US" sz="1400" b="1" dirty="0" err="1">
                <a:latin typeface="Times New Roman" pitchFamily="-112" charset="0"/>
              </a:rPr>
              <a:t>E</a:t>
            </a:r>
            <a:r>
              <a:rPr lang="en-US" sz="1400" b="1" baseline="-25000" dirty="0" err="1">
                <a:latin typeface="Times New Roman" pitchFamily="-112" charset="0"/>
              </a:rPr>
              <a:t>e</a:t>
            </a:r>
            <a:r>
              <a:rPr lang="en-US" sz="1400" b="1" dirty="0" err="1">
                <a:latin typeface="Times New Roman" pitchFamily="-112" charset="0"/>
              </a:rPr>
              <a:t>-E</a:t>
            </a:r>
            <a:r>
              <a:rPr lang="en-US" sz="1400" b="1" baseline="-25000" dirty="0" err="1">
                <a:latin typeface="Times New Roman" pitchFamily="-112" charset="0"/>
              </a:rPr>
              <a:t>e</a:t>
            </a:r>
            <a:r>
              <a:rPr lang="en-US" sz="1400" b="1" baseline="-25000" dirty="0">
                <a:latin typeface="Times New Roman" pitchFamily="-112" charset="0"/>
              </a:rPr>
              <a:t>’</a:t>
            </a:r>
          </a:p>
          <a:p>
            <a:pPr>
              <a:buClr>
                <a:srgbClr val="CC66FF"/>
              </a:buClr>
              <a:buFont typeface="Wingdings" charset="2"/>
              <a:buChar char="q"/>
            </a:pPr>
            <a:endParaRPr lang="en-US" sz="1400" b="1" dirty="0">
              <a:latin typeface="Symbol" pitchFamily="-112" charset="2"/>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smtClean="0">
                <a:latin typeface="Times New Roman" pitchFamily="-112" charset="0"/>
                <a:ea typeface="Times New Roman" pitchFamily="-112" charset="0"/>
                <a:cs typeface="Times New Roman" pitchFamily="-112" charset="0"/>
              </a:rPr>
              <a:t>long. mom. </a:t>
            </a:r>
            <a:r>
              <a:rPr lang="en-US" sz="1400" b="1" dirty="0" err="1" smtClean="0">
                <a:latin typeface="Times New Roman" pitchFamily="-112" charset="0"/>
                <a:ea typeface="Times New Roman" pitchFamily="-112" charset="0"/>
                <a:cs typeface="Times New Roman" pitchFamily="-112" charset="0"/>
              </a:rPr>
              <a:t>fract</a:t>
            </a:r>
            <a:r>
              <a:rPr lang="en-US" sz="1400" b="1" dirty="0" smtClean="0">
                <a:latin typeface="Times New Roman" pitchFamily="-112" charset="0"/>
                <a:ea typeface="Times New Roman" pitchFamily="-112" charset="0"/>
                <a:cs typeface="Times New Roman" pitchFamily="-112" charset="0"/>
              </a:rPr>
              <a:t>.</a:t>
            </a: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t</a:t>
            </a:r>
            <a:r>
              <a:rPr lang="en-US" sz="1400" b="1" dirty="0">
                <a:latin typeface="Times New Roman" pitchFamily="-112" charset="0"/>
              </a:rPr>
              <a:t> = (p-p’)</a:t>
            </a:r>
            <a:r>
              <a:rPr lang="en-US" sz="1400" b="1" baseline="30000" dirty="0">
                <a:latin typeface="Times New Roman" pitchFamily="-112" charset="0"/>
              </a:rPr>
              <a:t>2</a:t>
            </a:r>
            <a:endParaRPr lang="en-US" sz="1400" b="1" dirty="0">
              <a:latin typeface="Times New Roman" pitchFamily="-112" charset="0"/>
              <a:ea typeface="Times New Roman" pitchFamily="-112" charset="0"/>
              <a:cs typeface="Times New Roman" pitchFamily="-112" charset="0"/>
            </a:endParaRPr>
          </a:p>
          <a:p>
            <a:pPr>
              <a:buClr>
                <a:srgbClr val="CC66FF"/>
              </a:buClr>
              <a:buFont typeface="Wingdings" charset="2"/>
              <a:buChar char="q"/>
            </a:pPr>
            <a:r>
              <a:rPr lang="en-US" sz="1400" b="1" dirty="0">
                <a:latin typeface="Times New Roman" pitchFamily="-112" charset="0"/>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rPr>
              <a:t>x</a:t>
            </a:r>
            <a:r>
              <a:rPr lang="en-US" sz="1400" b="1" dirty="0">
                <a:latin typeface="Symbol" pitchFamily="-112" charset="2"/>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sym typeface="Symbol" pitchFamily="-112" charset="2"/>
              </a:rPr>
              <a:t></a:t>
            </a:r>
            <a:r>
              <a:rPr lang="en-US" sz="1400" b="1" dirty="0">
                <a:latin typeface="Symbol" pitchFamily="-112" charset="2"/>
                <a:ea typeface="Times New Roman" pitchFamily="-112" charset="0"/>
                <a:cs typeface="Times New Roman" pitchFamily="-112" charset="0"/>
                <a:sym typeface="Symbol" pitchFamily="-112" charset="2"/>
              </a:rPr>
              <a:t> </a:t>
            </a:r>
            <a:r>
              <a:rPr lang="en-US" sz="1400" b="1" dirty="0">
                <a:latin typeface="Times New Roman" pitchFamily="-112" charset="0"/>
                <a:ea typeface="Times New Roman" pitchFamily="-112" charset="0"/>
                <a:cs typeface="Times New Roman" pitchFamily="-112" charset="0"/>
                <a:sym typeface="Symbol" pitchFamily="-112" charset="2"/>
              </a:rPr>
              <a:t>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/(2-x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a:t>
            </a:r>
          </a:p>
        </p:txBody>
      </p:sp>
      <p:sp>
        <p:nvSpPr>
          <p:cNvPr id="4" name="Date Placeholder 3"/>
          <p:cNvSpPr>
            <a:spLocks noGrp="1"/>
          </p:cNvSpPr>
          <p:nvPr>
            <p:ph type="dt" sz="half" idx="10"/>
          </p:nvPr>
        </p:nvSpPr>
        <p:spPr/>
        <p:txBody>
          <a:bodyPr/>
          <a:lstStyle/>
          <a:p>
            <a:r>
              <a:rPr lang="en-US" smtClean="0"/>
              <a:t>E.C. Aschenauer</a:t>
            </a:r>
            <a:endParaRPr lang="en-US"/>
          </a:p>
        </p:txBody>
      </p:sp>
      <p:grpSp>
        <p:nvGrpSpPr>
          <p:cNvPr id="6" name="Group 5"/>
          <p:cNvGrpSpPr/>
          <p:nvPr/>
        </p:nvGrpSpPr>
        <p:grpSpPr>
          <a:xfrm>
            <a:off x="2145665" y="2544868"/>
            <a:ext cx="4697942" cy="2953808"/>
            <a:chOff x="1800225" y="3491442"/>
            <a:chExt cx="4697942" cy="2953808"/>
          </a:xfrm>
        </p:grpSpPr>
        <p:grpSp>
          <p:nvGrpSpPr>
            <p:cNvPr id="35" name="Group 25"/>
            <p:cNvGrpSpPr/>
            <p:nvPr/>
          </p:nvGrpSpPr>
          <p:grpSpPr>
            <a:xfrm>
              <a:off x="1800225" y="3491442"/>
              <a:ext cx="4697942" cy="2953808"/>
              <a:chOff x="178858" y="4405842"/>
              <a:chExt cx="4697942" cy="2953808"/>
            </a:xfrm>
          </p:grpSpPr>
          <p:sp>
            <p:nvSpPr>
              <p:cNvPr id="36" name="Rectangle 10"/>
              <p:cNvSpPr>
                <a:spLocks noChangeArrowheads="1"/>
              </p:cNvSpPr>
              <p:nvPr/>
            </p:nvSpPr>
            <p:spPr bwMode="auto">
              <a:xfrm>
                <a:off x="178858" y="4405842"/>
                <a:ext cx="4697942" cy="2953808"/>
              </a:xfrm>
              <a:prstGeom prst="rect">
                <a:avLst/>
              </a:prstGeom>
              <a:solidFill>
                <a:schemeClr val="bg1">
                  <a:lumMod val="85000"/>
                </a:schemeClr>
              </a:solidFill>
              <a:ln w="9525">
                <a:solidFill>
                  <a:schemeClr val="bg1"/>
                </a:solidFill>
                <a:miter lim="800000"/>
                <a:headEnd/>
                <a:tailEnd/>
              </a:ln>
              <a:effectLst>
                <a:glow rad="101600">
                  <a:schemeClr val="tx1">
                    <a:lumMod val="85000"/>
                    <a:alpha val="75000"/>
                  </a:schemeClr>
                </a:glow>
              </a:effectLst>
              <a:scene3d>
                <a:camera prst="orthographicFront"/>
                <a:lightRig rig="threePt" dir="t"/>
              </a:scene3d>
              <a:sp3d>
                <a:bevelT w="114300" prst="artDeco"/>
                <a:bevelB w="114300" prst="artDeco"/>
              </a:sp3d>
            </p:spPr>
            <p:txBody>
              <a:bodyPr wrap="none" anchor="ctr">
                <a:prstTxWarp prst="textNoShape">
                  <a:avLst/>
                </a:prstTxWarp>
              </a:bodyPr>
              <a:lstStyle/>
              <a:p>
                <a:endParaRPr lang="en-US" dirty="0"/>
              </a:p>
            </p:txBody>
          </p:sp>
          <p:graphicFrame>
            <p:nvGraphicFramePr>
              <p:cNvPr id="37" name="Object 11"/>
              <p:cNvGraphicFramePr>
                <a:graphicFrameLocks noChangeAspect="1"/>
              </p:cNvGraphicFramePr>
              <p:nvPr>
                <p:extLst>
                  <p:ext uri="{D42A27DB-BD31-4B8C-83A1-F6EECF244321}">
                    <p14:modId xmlns:p14="http://schemas.microsoft.com/office/powerpoint/2010/main" val="2260051098"/>
                  </p:ext>
                </p:extLst>
              </p:nvPr>
            </p:nvGraphicFramePr>
            <p:xfrm>
              <a:off x="415930" y="6396038"/>
              <a:ext cx="4292600" cy="787400"/>
            </p:xfrm>
            <a:graphic>
              <a:graphicData uri="http://schemas.openxmlformats.org/presentationml/2006/ole">
                <mc:AlternateContent xmlns:mc="http://schemas.openxmlformats.org/markup-compatibility/2006">
                  <mc:Choice xmlns:v="urn:schemas-microsoft-com:vml" Requires="v">
                    <p:oleObj spid="_x0000_s115936" name="Equation" r:id="rId28" imgW="4292600" imgH="787400" progId="Equation.DSMT4">
                      <p:embed/>
                    </p:oleObj>
                  </mc:Choice>
                  <mc:Fallback>
                    <p:oleObj name="Equation" r:id="rId28" imgW="4292600" imgH="787400" progId="Equation.DSMT4">
                      <p:embed/>
                      <p:pic>
                        <p:nvPicPr>
                          <p:cNvPr id="0" name=""/>
                          <p:cNvPicPr>
                            <a:picLocks noChangeAspect="1" noChangeArrowheads="1"/>
                          </p:cNvPicPr>
                          <p:nvPr/>
                        </p:nvPicPr>
                        <p:blipFill>
                          <a:blip r:embed="rId29"/>
                          <a:srcRect/>
                          <a:stretch>
                            <a:fillRect/>
                          </a:stretch>
                        </p:blipFill>
                        <p:spPr bwMode="auto">
                          <a:xfrm>
                            <a:off x="415930" y="6396038"/>
                            <a:ext cx="42926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2"/>
              <p:cNvGraphicFramePr>
                <a:graphicFrameLocks noChangeAspect="1"/>
              </p:cNvGraphicFramePr>
              <p:nvPr>
                <p:extLst>
                  <p:ext uri="{D42A27DB-BD31-4B8C-83A1-F6EECF244321}">
                    <p14:modId xmlns:p14="http://schemas.microsoft.com/office/powerpoint/2010/main" val="3079920001"/>
                  </p:ext>
                </p:extLst>
              </p:nvPr>
            </p:nvGraphicFramePr>
            <p:xfrm>
              <a:off x="840846" y="5543023"/>
              <a:ext cx="2641600" cy="876300"/>
            </p:xfrm>
            <a:graphic>
              <a:graphicData uri="http://schemas.openxmlformats.org/presentationml/2006/ole">
                <mc:AlternateContent xmlns:mc="http://schemas.openxmlformats.org/markup-compatibility/2006">
                  <mc:Choice xmlns:v="urn:schemas-microsoft-com:vml" Requires="v">
                    <p:oleObj spid="_x0000_s115937" name="Equation" r:id="rId30" imgW="2641600" imgH="876300" progId="Equation.DSMT4">
                      <p:embed/>
                    </p:oleObj>
                  </mc:Choice>
                  <mc:Fallback>
                    <p:oleObj name="Equation" r:id="rId30" imgW="2641600" imgH="876300" progId="Equation.DSMT4">
                      <p:embed/>
                      <p:pic>
                        <p:nvPicPr>
                          <p:cNvPr id="0" name=""/>
                          <p:cNvPicPr>
                            <a:picLocks noChangeAspect="1" noChangeArrowheads="1"/>
                          </p:cNvPicPr>
                          <p:nvPr/>
                        </p:nvPicPr>
                        <p:blipFill>
                          <a:blip r:embed="rId31"/>
                          <a:srcRect/>
                          <a:stretch>
                            <a:fillRect/>
                          </a:stretch>
                        </p:blipFill>
                        <p:spPr bwMode="auto">
                          <a:xfrm>
                            <a:off x="840846" y="5543023"/>
                            <a:ext cx="26416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2"/>
              <p:cNvGraphicFramePr>
                <a:graphicFrameLocks noChangeAspect="1"/>
              </p:cNvGraphicFramePr>
              <p:nvPr>
                <p:extLst>
                  <p:ext uri="{D42A27DB-BD31-4B8C-83A1-F6EECF244321}">
                    <p14:modId xmlns:p14="http://schemas.microsoft.com/office/powerpoint/2010/main" val="3572816202"/>
                  </p:ext>
                </p:extLst>
              </p:nvPr>
            </p:nvGraphicFramePr>
            <p:xfrm>
              <a:off x="334963" y="4922824"/>
              <a:ext cx="4330700" cy="876300"/>
            </p:xfrm>
            <a:graphic>
              <a:graphicData uri="http://schemas.openxmlformats.org/presentationml/2006/ole">
                <mc:AlternateContent xmlns:mc="http://schemas.openxmlformats.org/markup-compatibility/2006">
                  <mc:Choice xmlns:v="urn:schemas-microsoft-com:vml" Requires="v">
                    <p:oleObj spid="_x0000_s115938" name="Equation" r:id="rId32" imgW="4330700" imgH="876300" progId="Equation.DSMT4">
                      <p:embed/>
                    </p:oleObj>
                  </mc:Choice>
                  <mc:Fallback>
                    <p:oleObj name="Equation" r:id="rId32" imgW="4330700" imgH="87630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4963" y="4922824"/>
                            <a:ext cx="43307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TextBox 4"/>
            <p:cNvSpPr txBox="1"/>
            <p:nvPr/>
          </p:nvSpPr>
          <p:spPr>
            <a:xfrm>
              <a:off x="1862667" y="3587750"/>
              <a:ext cx="2751549" cy="369332"/>
            </a:xfrm>
            <a:prstGeom prst="rect">
              <a:avLst/>
            </a:prstGeom>
            <a:noFill/>
          </p:spPr>
          <p:txBody>
            <a:bodyPr wrap="none" rtlCol="0">
              <a:spAutoFit/>
            </a:bodyPr>
            <a:lstStyle/>
            <a:p>
              <a:r>
                <a:rPr lang="en-US" dirty="0" smtClean="0"/>
                <a:t>Spin-Sum-Rule in PRF:</a:t>
              </a:r>
              <a:endParaRPr lang="en-US" dirty="0"/>
            </a:p>
          </p:txBody>
        </p:sp>
        <p:sp>
          <p:nvSpPr>
            <p:cNvPr id="43" name="Text Box 22"/>
            <p:cNvSpPr txBox="1">
              <a:spLocks noChangeArrowheads="1"/>
            </p:cNvSpPr>
            <p:nvPr/>
          </p:nvSpPr>
          <p:spPr bwMode="auto">
            <a:xfrm>
              <a:off x="4939264" y="3733802"/>
              <a:ext cx="936207" cy="338554"/>
            </a:xfrm>
            <a:prstGeom prst="rect">
              <a:avLst/>
            </a:prstGeom>
            <a:noFill/>
            <a:ln w="9525">
              <a:noFill/>
              <a:miter lim="800000"/>
              <a:headEnd/>
              <a:tailEnd/>
            </a:ln>
            <a:effectLst/>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f</a:t>
              </a:r>
              <a:r>
                <a:rPr lang="en-US" sz="1600" b="1" dirty="0" smtClean="0">
                  <a:effectLst>
                    <a:outerShdw blurRad="38100" dist="38100" dir="2700000" algn="tl">
                      <a:srgbClr val="DDDDDD"/>
                    </a:outerShdw>
                  </a:effectLst>
                  <a:latin typeface="Comic Sans MS"/>
                  <a:cs typeface="Comic Sans MS"/>
                </a:rPr>
                <a:t>rom </a:t>
              </a:r>
              <a:r>
                <a:rPr lang="en-US" sz="1600" dirty="0" smtClean="0">
                  <a:effectLst>
                    <a:outerShdw blurRad="38100" dist="38100" dir="2700000" algn="tl">
                      <a:srgbClr val="DDDDDD"/>
                    </a:outerShdw>
                  </a:effectLst>
                  <a:latin typeface="Comic Sans MS"/>
                  <a:cs typeface="Comic Sans MS"/>
                </a:rPr>
                <a:t>g</a:t>
              </a:r>
              <a:r>
                <a:rPr lang="en-US" sz="1600" baseline="-25000" dirty="0" smtClean="0">
                  <a:effectLst>
                    <a:outerShdw blurRad="38100" dist="38100" dir="2700000" algn="tl">
                      <a:srgbClr val="DDDDDD"/>
                    </a:outerShdw>
                  </a:effectLst>
                  <a:latin typeface="Comic Sans MS"/>
                  <a:cs typeface="Comic Sans MS"/>
                </a:rPr>
                <a:t>1</a:t>
              </a:r>
              <a:endParaRPr lang="en-US" sz="1600" b="1" baseline="-25000" dirty="0">
                <a:effectLst>
                  <a:outerShdw blurRad="38100" dist="38100" dir="2700000" algn="tl">
                    <a:srgbClr val="DDDDDD"/>
                  </a:outerShdw>
                </a:effectLst>
                <a:latin typeface="Comic Sans MS"/>
                <a:cs typeface="Comic Sans MS"/>
              </a:endParaRPr>
            </a:p>
          </p:txBody>
        </p:sp>
        <p:sp>
          <p:nvSpPr>
            <p:cNvPr id="44" name="Bent Arrow 43"/>
            <p:cNvSpPr/>
            <p:nvPr/>
          </p:nvSpPr>
          <p:spPr>
            <a:xfrm>
              <a:off x="4540218" y="3835389"/>
              <a:ext cx="402199" cy="472016"/>
            </a:xfrm>
            <a:prstGeom prst="bentArrow">
              <a:avLst>
                <a:gd name="adj1" fmla="val 25000"/>
                <a:gd name="adj2" fmla="val 25000"/>
                <a:gd name="adj3" fmla="val 25000"/>
                <a:gd name="adj4" fmla="val 43750"/>
              </a:avLst>
            </a:prstGeom>
            <a:gradFill flip="none" rotWithShape="1">
              <a:gsLst>
                <a:gs pos="1000">
                  <a:srgbClr val="CC66FF"/>
                </a:gs>
                <a:gs pos="96000">
                  <a:srgbClr val="FFFFFF"/>
                </a:gs>
                <a:gs pos="0">
                  <a:srgbClr val="CC66FF"/>
                </a:gs>
              </a:gsLst>
              <a:path path="circle">
                <a:fillToRect l="100000" t="100000"/>
              </a:path>
              <a:tileRect r="-100000" b="-100000"/>
            </a:gradFill>
            <a:ln>
              <a:solidFill>
                <a:srgbClr val="8000FF"/>
              </a:solidFill>
            </a:ln>
            <a:effectLst>
              <a:glow rad="63500">
                <a:srgbClr val="CC66FF">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01335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4" presetClass="entr" presetSubtype="32"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ox(out)">
                                      <p:cBhvr>
                                        <p:cTn id="13" dur="500"/>
                                        <p:tgtEl>
                                          <p:spTgt spid="46"/>
                                        </p:tgtEl>
                                      </p:cBhvr>
                                    </p:animEffect>
                                  </p:childTnLst>
                                </p:cTn>
                              </p:par>
                            </p:childTnLst>
                          </p:cTn>
                        </p:par>
                        <p:par>
                          <p:cTn id="14" fill="hold">
                            <p:stCondLst>
                              <p:cond delay="1500"/>
                            </p:stCondLst>
                            <p:childTnLst>
                              <p:par>
                                <p:cTn id="15" presetID="4" presetClass="entr" presetSubtype="32"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ox(out)">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68" y="984368"/>
            <a:ext cx="7830185" cy="5622290"/>
          </a:xfrm>
          <a:prstGeom prst="rect">
            <a:avLst/>
          </a:prstGeom>
        </p:spPr>
      </p:pic>
      <p:sp>
        <p:nvSpPr>
          <p:cNvPr id="7" name="Title 6"/>
          <p:cNvSpPr>
            <a:spLocks noGrp="1"/>
          </p:cNvSpPr>
          <p:nvPr>
            <p:ph type="title"/>
          </p:nvPr>
        </p:nvSpPr>
        <p:spPr/>
        <p:txBody>
          <a:bodyPr/>
          <a:lstStyle/>
          <a:p>
            <a:r>
              <a:rPr lang="en-US" dirty="0" smtClean="0"/>
              <a:t>The DVCS Phase Space</a:t>
            </a:r>
            <a:endParaRPr lang="en-US" dirty="0"/>
          </a:p>
        </p:txBody>
      </p:sp>
      <p:sp>
        <p:nvSpPr>
          <p:cNvPr id="4" name="Slide Number Placeholder 3"/>
          <p:cNvSpPr>
            <a:spLocks noGrp="1"/>
          </p:cNvSpPr>
          <p:nvPr>
            <p:ph type="sldNum" sz="quarter" idx="12"/>
          </p:nvPr>
        </p:nvSpPr>
        <p:spPr/>
        <p:txBody>
          <a:bodyPr/>
          <a:lstStyle/>
          <a:p>
            <a:fld id="{5BBAB1DB-3EEE-774A-AAE9-210163023056}" type="slidenum">
              <a:rPr lang="en-US" smtClean="0"/>
              <a:pPr/>
              <a:t>14</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15" name="Rectangle 4"/>
          <p:cNvSpPr>
            <a:spLocks/>
          </p:cNvSpPr>
          <p:nvPr/>
        </p:nvSpPr>
        <p:spPr bwMode="auto">
          <a:xfrm>
            <a:off x="6692755" y="3481928"/>
            <a:ext cx="1448338" cy="553998"/>
          </a:xfrm>
          <a:prstGeom prst="rect">
            <a:avLst/>
          </a:prstGeom>
          <a:solidFill>
            <a:srgbClr val="86CD4D"/>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200" dirty="0" smtClean="0">
                <a:solidFill>
                  <a:schemeClr val="tx1"/>
                </a:solidFill>
                <a:latin typeface="Comic Sans MS"/>
                <a:ea typeface="ＭＳ Ｐゴシック" charset="0"/>
                <a:cs typeface="Comic Sans MS"/>
                <a:sym typeface="Corbel" charset="0"/>
              </a:rPr>
              <a:t> </a:t>
            </a:r>
            <a:r>
              <a:rPr lang="en-US" sz="1200" dirty="0">
                <a:solidFill>
                  <a:schemeClr val="tx1"/>
                </a:solidFill>
                <a:latin typeface="Comic Sans MS"/>
                <a:ea typeface="ＭＳ Ｐゴシック" charset="0"/>
                <a:cs typeface="Comic Sans MS"/>
                <a:sym typeface="Corbel" charset="0"/>
              </a:rPr>
              <a:t>imaging </a:t>
            </a:r>
            <a:r>
              <a:rPr lang="en-US" sz="1200" dirty="0" smtClean="0">
                <a:solidFill>
                  <a:schemeClr val="tx1"/>
                </a:solidFill>
                <a:latin typeface="Comic Sans MS"/>
                <a:ea typeface="ＭＳ Ｐゴシック" charset="0"/>
                <a:cs typeface="Comic Sans MS"/>
                <a:sym typeface="Corbel" charset="0"/>
              </a:rPr>
              <a:t>in </a:t>
            </a:r>
          </a:p>
          <a:p>
            <a:pPr algn="ctr"/>
            <a:r>
              <a:rPr lang="en-US" sz="1200" dirty="0" smtClean="0">
                <a:solidFill>
                  <a:schemeClr val="tx1"/>
                </a:solidFill>
                <a:latin typeface="Comic Sans MS"/>
                <a:ea typeface="ＭＳ Ｐゴシック" charset="0"/>
                <a:cs typeface="Comic Sans MS"/>
                <a:sym typeface="Corbel" charset="0"/>
              </a:rPr>
              <a:t>valence region</a:t>
            </a:r>
          </a:p>
          <a:p>
            <a:pPr algn="ctr"/>
            <a:r>
              <a:rPr lang="en-US" sz="1200" dirty="0" smtClean="0">
                <a:latin typeface="Comic Sans MS"/>
                <a:ea typeface="ＭＳ Ｐゴシック" charset="0"/>
                <a:cs typeface="Comic Sans MS"/>
                <a:sym typeface="Corbel" charset="0"/>
              </a:rPr>
              <a:t>but limited t-range</a:t>
            </a:r>
            <a:endParaRPr lang="en-US" sz="1200" dirty="0">
              <a:solidFill>
                <a:schemeClr val="tx1"/>
              </a:solidFill>
              <a:latin typeface="Comic Sans MS"/>
              <a:ea typeface="ＭＳ Ｐゴシック" charset="0"/>
              <a:cs typeface="Comic Sans MS"/>
              <a:sym typeface="Corbel" charset="0"/>
            </a:endParaRPr>
          </a:p>
        </p:txBody>
      </p:sp>
      <p:sp>
        <p:nvSpPr>
          <p:cNvPr id="16" name="Rectangle 3"/>
          <p:cNvSpPr>
            <a:spLocks/>
          </p:cNvSpPr>
          <p:nvPr/>
        </p:nvSpPr>
        <p:spPr bwMode="auto">
          <a:xfrm>
            <a:off x="1511898" y="3604697"/>
            <a:ext cx="1664067" cy="553998"/>
          </a:xfrm>
          <a:prstGeom prst="rect">
            <a:avLst/>
          </a:prstGeom>
          <a:solidFill>
            <a:srgbClr val="B3B3B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200" dirty="0">
                <a:solidFill>
                  <a:schemeClr val="tx1"/>
                </a:solidFill>
                <a:latin typeface="Comic Sans MS"/>
                <a:ea typeface="ＭＳ Ｐゴシック" charset="0"/>
                <a:cs typeface="Comic Sans MS"/>
                <a:sym typeface="Corbel" charset="0"/>
              </a:rPr>
              <a:t>HERA results on </a:t>
            </a:r>
            <a:r>
              <a:rPr lang="en-US" sz="1200" dirty="0" smtClean="0">
                <a:solidFill>
                  <a:schemeClr val="tx1"/>
                </a:solidFill>
                <a:latin typeface="Comic Sans MS"/>
                <a:ea typeface="ＭＳ Ｐゴシック" charset="0"/>
                <a:cs typeface="Comic Sans MS"/>
                <a:sym typeface="Corbel" charset="0"/>
              </a:rPr>
              <a:t>GPDs</a:t>
            </a:r>
            <a:endParaRPr lang="en-US" sz="1200" dirty="0">
              <a:solidFill>
                <a:schemeClr val="tx1"/>
              </a:solidFill>
              <a:latin typeface="Comic Sans MS"/>
              <a:ea typeface="ＭＳ Ｐゴシック" charset="0"/>
              <a:cs typeface="Comic Sans MS"/>
              <a:sym typeface="Corbel" charset="0"/>
            </a:endParaRPr>
          </a:p>
          <a:p>
            <a:pPr algn="ctr"/>
            <a:r>
              <a:rPr lang="en-US" sz="1200" dirty="0">
                <a:solidFill>
                  <a:schemeClr val="tx1"/>
                </a:solidFill>
                <a:latin typeface="Comic Sans MS"/>
                <a:ea typeface="ＭＳ Ｐゴシック" charset="0"/>
                <a:cs typeface="Comic Sans MS"/>
                <a:sym typeface="Corbel" charset="0"/>
              </a:rPr>
              <a:t>very much limited by</a:t>
            </a:r>
          </a:p>
          <a:p>
            <a:pPr algn="ctr"/>
            <a:r>
              <a:rPr lang="en-US" sz="1200" dirty="0">
                <a:solidFill>
                  <a:schemeClr val="tx1"/>
                </a:solidFill>
                <a:latin typeface="Comic Sans MS"/>
                <a:ea typeface="ＭＳ Ｐゴシック" charset="0"/>
                <a:cs typeface="Comic Sans MS"/>
                <a:sym typeface="Corbel" charset="0"/>
              </a:rPr>
              <a:t>lack of statistics</a:t>
            </a:r>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3732707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ot-X20x250.eps"/>
          <p:cNvPicPr>
            <a:picLocks noChangeAspect="1"/>
          </p:cNvPicPr>
          <p:nvPr/>
        </p:nvPicPr>
        <p:blipFill rotWithShape="1">
          <a:blip r:embed="rId3">
            <a:extLst>
              <a:ext uri="{28A0092B-C50C-407E-A947-70E740481C1C}">
                <a14:useLocalDpi xmlns:a14="http://schemas.microsoft.com/office/drawing/2010/main" val="0"/>
              </a:ext>
            </a:extLst>
          </a:blip>
          <a:srcRect t="8761" b="9359"/>
          <a:stretch/>
        </p:blipFill>
        <p:spPr>
          <a:xfrm>
            <a:off x="253986" y="2899833"/>
            <a:ext cx="7741920" cy="3718597"/>
          </a:xfrm>
          <a:prstGeom prst="rect">
            <a:avLst/>
          </a:prstGeom>
        </p:spPr>
      </p:pic>
      <p:grpSp>
        <p:nvGrpSpPr>
          <p:cNvPr id="2" name="Group 23"/>
          <p:cNvGrpSpPr/>
          <p:nvPr/>
        </p:nvGrpSpPr>
        <p:grpSpPr>
          <a:xfrm>
            <a:off x="3290364" y="439925"/>
            <a:ext cx="4764160" cy="1477328"/>
            <a:chOff x="5873080" y="5954183"/>
            <a:chExt cx="4764160" cy="1477328"/>
          </a:xfrm>
        </p:grpSpPr>
        <p:sp>
          <p:nvSpPr>
            <p:cNvPr id="27" name="TextBox 26"/>
            <p:cNvSpPr txBox="1"/>
            <p:nvPr/>
          </p:nvSpPr>
          <p:spPr>
            <a:xfrm>
              <a:off x="6293871" y="5954183"/>
              <a:ext cx="4343369" cy="1477328"/>
            </a:xfrm>
            <a:prstGeom prst="rect">
              <a:avLst/>
            </a:prstGeom>
            <a:noFill/>
          </p:spPr>
          <p:txBody>
            <a:bodyPr wrap="none" rtlCol="0">
              <a:spAutoFit/>
            </a:bodyPr>
            <a:lstStyle/>
            <a:p>
              <a:r>
                <a:rPr lang="en-US" dirty="0" smtClean="0">
                  <a:solidFill>
                    <a:srgbClr val="0000FF"/>
                  </a:solidFill>
                  <a:latin typeface="Comic Sans MS"/>
                  <a:cs typeface="Comic Sans MS"/>
                </a:rPr>
                <a:t>DVCS</a:t>
              </a:r>
              <a:r>
                <a:rPr lang="en-US" b="1" dirty="0" smtClean="0">
                  <a:solidFill>
                    <a:srgbClr val="0000FF"/>
                  </a:solidFill>
                  <a:latin typeface="Comic Sans MS"/>
                  <a:cs typeface="Comic Sans MS"/>
                </a:rPr>
                <a:t>:</a:t>
              </a:r>
              <a:r>
                <a:rPr lang="en-US" b="1" dirty="0" smtClean="0">
                  <a:latin typeface="Comic Sans MS"/>
                  <a:cs typeface="Comic Sans MS"/>
                </a:rPr>
                <a:t> Golden channel</a:t>
              </a:r>
            </a:p>
            <a:p>
              <a:r>
                <a:rPr lang="en-US" dirty="0">
                  <a:latin typeface="Comic Sans MS"/>
                  <a:cs typeface="Comic Sans MS"/>
                </a:rPr>
                <a:t> </a:t>
              </a:r>
              <a:r>
                <a:rPr lang="en-US" dirty="0" smtClean="0">
                  <a:latin typeface="Comic Sans MS"/>
                  <a:cs typeface="Comic Sans MS"/>
                </a:rPr>
                <a:t>       theoretically clean </a:t>
              </a:r>
            </a:p>
            <a:p>
              <a:r>
                <a:rPr lang="en-US" b="1" dirty="0">
                  <a:latin typeface="Comic Sans MS"/>
                  <a:cs typeface="Comic Sans MS"/>
                </a:rPr>
                <a:t> </a:t>
              </a:r>
              <a:r>
                <a:rPr lang="en-US" b="1" dirty="0" smtClean="0">
                  <a:latin typeface="Comic Sans MS"/>
                  <a:cs typeface="Comic Sans MS"/>
                </a:rPr>
                <a:t>       wide range of observables </a:t>
              </a:r>
            </a:p>
            <a:p>
              <a:r>
                <a:rPr lang="en-US" dirty="0">
                  <a:latin typeface="Comic Sans MS"/>
                  <a:cs typeface="Comic Sans MS"/>
                </a:rPr>
                <a:t> </a:t>
              </a:r>
              <a:r>
                <a:rPr lang="en-US" dirty="0" smtClean="0">
                  <a:latin typeface="Comic Sans MS"/>
                  <a:cs typeface="Comic Sans MS"/>
                </a:rPr>
                <a:t>       </a:t>
              </a:r>
              <a:r>
                <a:rPr lang="en-US" b="1" dirty="0" smtClean="0">
                  <a:latin typeface="Comic Sans MS"/>
                  <a:cs typeface="Comic Sans MS"/>
                </a:rPr>
                <a:t>(</a:t>
              </a:r>
              <a:r>
                <a:rPr lang="en-US" b="1" dirty="0" smtClean="0">
                  <a:latin typeface="Symbol" charset="2"/>
                  <a:cs typeface="Symbol" charset="2"/>
                </a:rPr>
                <a:t>s</a:t>
              </a:r>
              <a:r>
                <a:rPr lang="en-US" b="1" dirty="0" smtClean="0">
                  <a:latin typeface="Comic Sans MS"/>
                  <a:cs typeface="Comic Sans MS"/>
                </a:rPr>
                <a:t>, A</a:t>
              </a:r>
              <a:r>
                <a:rPr lang="en-US" b="1" baseline="-25000" dirty="0" smtClean="0">
                  <a:latin typeface="Comic Sans MS"/>
                  <a:cs typeface="Comic Sans MS"/>
                </a:rPr>
                <a:t>UT</a:t>
              </a:r>
              <a:r>
                <a:rPr lang="en-US" b="1" dirty="0" smtClean="0">
                  <a:latin typeface="Comic Sans MS"/>
                  <a:cs typeface="Comic Sans MS"/>
                </a:rPr>
                <a:t>, A</a:t>
              </a:r>
              <a:r>
                <a:rPr lang="en-US" b="1" baseline="-25000" dirty="0" smtClean="0">
                  <a:latin typeface="Comic Sans MS"/>
                  <a:cs typeface="Comic Sans MS"/>
                </a:rPr>
                <a:t>LU</a:t>
              </a:r>
              <a:r>
                <a:rPr lang="en-US" b="1" dirty="0" smtClean="0">
                  <a:latin typeface="Comic Sans MS"/>
                  <a:cs typeface="Comic Sans MS"/>
                </a:rPr>
                <a:t>, A</a:t>
              </a:r>
              <a:r>
                <a:rPr lang="en-US" b="1" baseline="-25000" dirty="0" smtClean="0">
                  <a:latin typeface="Comic Sans MS"/>
                  <a:cs typeface="Comic Sans MS"/>
                </a:rPr>
                <a:t>UL</a:t>
              </a:r>
              <a:r>
                <a:rPr lang="en-US" b="1" dirty="0" smtClean="0">
                  <a:latin typeface="Comic Sans MS"/>
                  <a:cs typeface="Comic Sans MS"/>
                </a:rPr>
                <a:t>, A</a:t>
              </a:r>
              <a:r>
                <a:rPr lang="en-US" b="1" baseline="-25000" dirty="0" smtClean="0">
                  <a:latin typeface="Comic Sans MS"/>
                  <a:cs typeface="Comic Sans MS"/>
                </a:rPr>
                <a:t>C</a:t>
              </a:r>
              <a:r>
                <a:rPr lang="en-US" dirty="0" smtClean="0">
                  <a:latin typeface="Comic Sans MS"/>
                  <a:cs typeface="Comic Sans MS"/>
                </a:rPr>
                <a:t>)</a:t>
              </a:r>
            </a:p>
            <a:p>
              <a:r>
                <a:rPr lang="en-US" b="1" dirty="0">
                  <a:latin typeface="Comic Sans MS"/>
                  <a:cs typeface="Comic Sans MS"/>
                </a:rPr>
                <a:t> </a:t>
              </a:r>
              <a:r>
                <a:rPr lang="en-US" b="1" dirty="0" smtClean="0">
                  <a:latin typeface="Comic Sans MS"/>
                  <a:cs typeface="Comic Sans MS"/>
                </a:rPr>
                <a:t>       to disentangle </a:t>
              </a:r>
              <a:r>
                <a:rPr lang="en-US" dirty="0" smtClean="0">
                  <a:latin typeface="Comic Sans MS"/>
                  <a:cs typeface="Comic Sans MS"/>
                </a:rPr>
                <a:t>different GPDs</a:t>
              </a:r>
            </a:p>
          </p:txBody>
        </p:sp>
        <p:graphicFrame>
          <p:nvGraphicFramePr>
            <p:cNvPr id="23" name="Object 22"/>
            <p:cNvGraphicFramePr>
              <a:graphicFrameLocks noChangeAspect="1"/>
            </p:cNvGraphicFramePr>
            <p:nvPr>
              <p:extLst>
                <p:ext uri="{D42A27DB-BD31-4B8C-83A1-F6EECF244321}">
                  <p14:modId xmlns:p14="http://schemas.microsoft.com/office/powerpoint/2010/main" val="339614191"/>
                </p:ext>
              </p:extLst>
            </p:nvPr>
          </p:nvGraphicFramePr>
          <p:xfrm>
            <a:off x="5873080" y="6306766"/>
            <a:ext cx="215900" cy="215900"/>
          </p:xfrm>
          <a:graphic>
            <a:graphicData uri="http://schemas.openxmlformats.org/presentationml/2006/ole">
              <mc:AlternateContent xmlns:mc="http://schemas.openxmlformats.org/markup-compatibility/2006">
                <mc:Choice xmlns:v="urn:schemas-microsoft-com:vml" Requires="v">
                  <p:oleObj spid="_x0000_s40050" name="Equation" r:id="rId4" imgW="215900" imgH="215900" progId="Equation.DSMT4">
                    <p:embed/>
                  </p:oleObj>
                </mc:Choice>
                <mc:Fallback>
                  <p:oleObj name="Equation" r:id="rId4" imgW="215900" imgH="215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080" y="6306766"/>
                          <a:ext cx="2159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 name="Title 16"/>
          <p:cNvSpPr>
            <a:spLocks noGrp="1"/>
          </p:cNvSpPr>
          <p:nvPr>
            <p:ph type="title"/>
          </p:nvPr>
        </p:nvSpPr>
        <p:spPr/>
        <p:txBody>
          <a:bodyPr/>
          <a:lstStyle/>
          <a:p>
            <a:r>
              <a:rPr lang="en-US" dirty="0" smtClean="0"/>
              <a:t>DVCS at </a:t>
            </a:r>
            <a:r>
              <a:rPr lang="en-US" cap="none" dirty="0" err="1" smtClean="0"/>
              <a:t>e</a:t>
            </a:r>
            <a:r>
              <a:rPr lang="en-US" dirty="0" err="1" smtClean="0"/>
              <a:t>RHIC</a:t>
            </a:r>
            <a:endParaRPr lang="en-US" dirty="0"/>
          </a:p>
        </p:txBody>
      </p:sp>
      <p:sp>
        <p:nvSpPr>
          <p:cNvPr id="22" name="Footer Placeholder 21"/>
          <p:cNvSpPr>
            <a:spLocks noGrp="1"/>
          </p:cNvSpPr>
          <p:nvPr>
            <p:ph type="ftr" sz="quarter" idx="11"/>
          </p:nvPr>
        </p:nvSpPr>
        <p:spPr/>
        <p:txBody>
          <a:bodyPr/>
          <a:lstStyle/>
          <a:p>
            <a:pPr>
              <a:defRPr/>
            </a:pPr>
            <a:r>
              <a:rPr lang="cs-CZ" smtClean="0"/>
              <a:t>RBRC-Workshop, April 2013, BNL</a:t>
            </a:r>
            <a:endParaRPr lang="en-GB"/>
          </a:p>
        </p:txBody>
      </p:sp>
      <p:sp>
        <p:nvSpPr>
          <p:cNvPr id="21" name="Slide Number Placeholder 20"/>
          <p:cNvSpPr>
            <a:spLocks noGrp="1"/>
          </p:cNvSpPr>
          <p:nvPr>
            <p:ph type="sldNum" sz="quarter" idx="12"/>
          </p:nvPr>
        </p:nvSpPr>
        <p:spPr/>
        <p:txBody>
          <a:bodyPr/>
          <a:lstStyle/>
          <a:p>
            <a:pPr>
              <a:defRPr/>
            </a:pPr>
            <a:fld id="{0F51DF0F-645F-AF4A-9BBB-E3E763818CCA}" type="slidenum">
              <a:rPr lang="en-GB" smtClean="0"/>
              <a:pPr>
                <a:defRPr/>
              </a:pPr>
              <a:t>15</a:t>
            </a:fld>
            <a:endParaRPr lang="en-GB"/>
          </a:p>
        </p:txBody>
      </p:sp>
      <p:grpSp>
        <p:nvGrpSpPr>
          <p:cNvPr id="81" name="Group 80"/>
          <p:cNvGrpSpPr/>
          <p:nvPr/>
        </p:nvGrpSpPr>
        <p:grpSpPr>
          <a:xfrm>
            <a:off x="0" y="52916"/>
            <a:ext cx="3640662" cy="1661587"/>
            <a:chOff x="4775200" y="609052"/>
            <a:chExt cx="4343097" cy="2332152"/>
          </a:xfrm>
        </p:grpSpPr>
        <p:grpSp>
          <p:nvGrpSpPr>
            <p:cNvPr id="24" name="Group 23"/>
            <p:cNvGrpSpPr/>
            <p:nvPr/>
          </p:nvGrpSpPr>
          <p:grpSpPr>
            <a:xfrm>
              <a:off x="4775200" y="609052"/>
              <a:ext cx="4343097" cy="2100616"/>
              <a:chOff x="158750" y="982320"/>
              <a:chExt cx="4343097" cy="2100616"/>
            </a:xfrm>
          </p:grpSpPr>
          <p:grpSp>
            <p:nvGrpSpPr>
              <p:cNvPr id="30" name="Group 159"/>
              <p:cNvGrpSpPr>
                <a:grpSpLocks noChangeAspect="1"/>
              </p:cNvGrpSpPr>
              <p:nvPr/>
            </p:nvGrpSpPr>
            <p:grpSpPr bwMode="auto">
              <a:xfrm rot="-2865258">
                <a:off x="1467654" y="1456538"/>
                <a:ext cx="128587" cy="546105"/>
                <a:chOff x="1324" y="1002"/>
                <a:chExt cx="146" cy="462"/>
              </a:xfrm>
            </p:grpSpPr>
            <p:sp>
              <p:nvSpPr>
                <p:cNvPr id="72"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3"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4"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5"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6"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1"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2"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3"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5"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36"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8" name="Group 344"/>
              <p:cNvGrpSpPr>
                <a:grpSpLocks/>
              </p:cNvGrpSpPr>
              <p:nvPr/>
            </p:nvGrpSpPr>
            <p:grpSpPr bwMode="auto">
              <a:xfrm>
                <a:off x="385763" y="1125541"/>
                <a:ext cx="3825887" cy="1957395"/>
                <a:chOff x="243" y="709"/>
                <a:chExt cx="2410" cy="1233"/>
              </a:xfrm>
            </p:grpSpPr>
            <p:sp>
              <p:nvSpPr>
                <p:cNvPr id="43"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4" name="Group 184"/>
                <p:cNvGrpSpPr>
                  <a:grpSpLocks/>
                </p:cNvGrpSpPr>
                <p:nvPr/>
              </p:nvGrpSpPr>
              <p:grpSpPr bwMode="auto">
                <a:xfrm>
                  <a:off x="243" y="757"/>
                  <a:ext cx="2410" cy="1185"/>
                  <a:chOff x="100" y="699"/>
                  <a:chExt cx="2410" cy="1185"/>
                </a:xfrm>
              </p:grpSpPr>
              <p:sp>
                <p:nvSpPr>
                  <p:cNvPr id="54"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55"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56"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57" name="Group 188"/>
                  <p:cNvGrpSpPr>
                    <a:grpSpLocks/>
                  </p:cNvGrpSpPr>
                  <p:nvPr/>
                </p:nvGrpSpPr>
                <p:grpSpPr bwMode="auto">
                  <a:xfrm>
                    <a:off x="158" y="1253"/>
                    <a:ext cx="2352" cy="631"/>
                    <a:chOff x="158" y="1253"/>
                    <a:chExt cx="2352" cy="631"/>
                  </a:xfrm>
                </p:grpSpPr>
                <p:sp>
                  <p:nvSpPr>
                    <p:cNvPr id="58"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59"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0"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1"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2" name="Group 193"/>
                    <p:cNvGrpSpPr>
                      <a:grpSpLocks/>
                    </p:cNvGrpSpPr>
                    <p:nvPr/>
                  </p:nvGrpSpPr>
                  <p:grpSpPr bwMode="auto">
                    <a:xfrm>
                      <a:off x="158" y="1417"/>
                      <a:ext cx="1928" cy="467"/>
                      <a:chOff x="158" y="1417"/>
                      <a:chExt cx="1928" cy="467"/>
                    </a:xfrm>
                  </p:grpSpPr>
                  <p:grpSp>
                    <p:nvGrpSpPr>
                      <p:cNvPr id="63" name="Group 194"/>
                      <p:cNvGrpSpPr>
                        <a:grpSpLocks/>
                      </p:cNvGrpSpPr>
                      <p:nvPr/>
                    </p:nvGrpSpPr>
                    <p:grpSpPr bwMode="auto">
                      <a:xfrm>
                        <a:off x="158" y="1424"/>
                        <a:ext cx="1928" cy="460"/>
                        <a:chOff x="240" y="670"/>
                        <a:chExt cx="1928" cy="460"/>
                      </a:xfrm>
                    </p:grpSpPr>
                    <p:grpSp>
                      <p:nvGrpSpPr>
                        <p:cNvPr id="65" name="Group 195"/>
                        <p:cNvGrpSpPr>
                          <a:grpSpLocks/>
                        </p:cNvGrpSpPr>
                        <p:nvPr/>
                      </p:nvGrpSpPr>
                      <p:grpSpPr bwMode="auto">
                        <a:xfrm>
                          <a:off x="241" y="670"/>
                          <a:ext cx="1927" cy="460"/>
                          <a:chOff x="241" y="670"/>
                          <a:chExt cx="1927" cy="460"/>
                        </a:xfrm>
                      </p:grpSpPr>
                      <p:grpSp>
                        <p:nvGrpSpPr>
                          <p:cNvPr id="67" name="Group 196"/>
                          <p:cNvGrpSpPr>
                            <a:grpSpLocks/>
                          </p:cNvGrpSpPr>
                          <p:nvPr/>
                        </p:nvGrpSpPr>
                        <p:grpSpPr bwMode="auto">
                          <a:xfrm>
                            <a:off x="632" y="670"/>
                            <a:ext cx="1536" cy="460"/>
                            <a:chOff x="632" y="670"/>
                            <a:chExt cx="1536" cy="460"/>
                          </a:xfrm>
                        </p:grpSpPr>
                        <p:sp>
                          <p:nvSpPr>
                            <p:cNvPr id="69"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0"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71" name="Text Box 199"/>
                            <p:cNvSpPr txBox="1">
                              <a:spLocks noChangeArrowheads="1"/>
                            </p:cNvSpPr>
                            <p:nvPr/>
                          </p:nvSpPr>
                          <p:spPr bwMode="auto">
                            <a:xfrm>
                              <a:off x="1320"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8"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6" name="Line 201"/>
                        <p:cNvSpPr>
                          <a:spLocks noChangeShapeType="1"/>
                        </p:cNvSpPr>
                        <p:nvPr/>
                      </p:nvSpPr>
                      <p:spPr bwMode="auto">
                        <a:xfrm flipV="1">
                          <a:off x="240" y="98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4" name="Text Box 202"/>
                      <p:cNvSpPr txBox="1">
                        <a:spLocks noChangeArrowheads="1"/>
                      </p:cNvSpPr>
                      <p:nvPr/>
                    </p:nvSpPr>
                    <p:spPr bwMode="auto">
                      <a:xfrm>
                        <a:off x="910"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5" name="Group 205"/>
                <p:cNvGrpSpPr>
                  <a:grpSpLocks noChangeAspect="1"/>
                </p:cNvGrpSpPr>
                <p:nvPr/>
              </p:nvGrpSpPr>
              <p:grpSpPr bwMode="auto">
                <a:xfrm rot="2775006">
                  <a:off x="1826" y="897"/>
                  <a:ext cx="81" cy="345"/>
                  <a:chOff x="1324" y="1002"/>
                  <a:chExt cx="146" cy="462"/>
                </a:xfrm>
              </p:grpSpPr>
              <p:sp>
                <p:nvSpPr>
                  <p:cNvPr id="47"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8"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9"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0"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1"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6"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39"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40"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79"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80" name="Text Box 175"/>
            <p:cNvSpPr txBox="1">
              <a:spLocks noChangeArrowheads="1"/>
            </p:cNvSpPr>
            <p:nvPr/>
          </p:nvSpPr>
          <p:spPr bwMode="auto">
            <a:xfrm>
              <a:off x="7820390" y="2604653"/>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87" name="TextBox 86"/>
          <p:cNvSpPr txBox="1"/>
          <p:nvPr/>
        </p:nvSpPr>
        <p:spPr>
          <a:xfrm>
            <a:off x="6187983" y="2345453"/>
            <a:ext cx="1764626" cy="553998"/>
          </a:xfrm>
          <a:prstGeom prst="rect">
            <a:avLst/>
          </a:prstGeom>
          <a:noFill/>
        </p:spPr>
        <p:txBody>
          <a:bodyPr wrap="none" rtlCol="0">
            <a:spAutoFit/>
          </a:bodyPr>
          <a:lstStyle/>
          <a:p>
            <a:r>
              <a:rPr lang="en-US" sz="1000" b="1" dirty="0" smtClean="0">
                <a:latin typeface="Comic Sans MS"/>
                <a:cs typeface="Comic Sans MS"/>
              </a:rPr>
              <a:t>D. Mueller</a:t>
            </a:r>
            <a:r>
              <a:rPr lang="en-US" sz="1000" b="1" dirty="0">
                <a:latin typeface="Comic Sans MS"/>
                <a:cs typeface="Comic Sans MS"/>
              </a:rPr>
              <a:t>, K. </a:t>
            </a:r>
            <a:r>
              <a:rPr lang="en-US" sz="1000" b="1" dirty="0" err="1" smtClean="0">
                <a:latin typeface="Comic Sans MS"/>
                <a:cs typeface="Comic Sans MS"/>
              </a:rPr>
              <a:t>Kumericki</a:t>
            </a:r>
            <a:endParaRPr lang="en-US" sz="1000" b="1" dirty="0" smtClean="0">
              <a:latin typeface="Comic Sans MS"/>
              <a:cs typeface="Comic Sans MS"/>
            </a:endParaRPr>
          </a:p>
          <a:p>
            <a:r>
              <a:rPr lang="en-US" sz="1000" b="1" dirty="0" smtClean="0">
                <a:latin typeface="Comic Sans MS"/>
                <a:cs typeface="Comic Sans MS"/>
              </a:rPr>
              <a:t>S. Fazio, and ECA</a:t>
            </a:r>
          </a:p>
          <a:p>
            <a:r>
              <a:rPr lang="en-US" sz="1000" u="sng" dirty="0">
                <a:hlinkClick r:id="rId6"/>
              </a:rPr>
              <a:t>arXiv:1304.0077</a:t>
            </a:r>
            <a:endParaRPr lang="en-US" sz="1000" b="1" dirty="0">
              <a:latin typeface="Comic Sans MS"/>
              <a:cs typeface="Comic Sans MS"/>
            </a:endParaRPr>
          </a:p>
        </p:txBody>
      </p:sp>
      <p:sp>
        <p:nvSpPr>
          <p:cNvPr id="3" name="Date Placeholder 2"/>
          <p:cNvSpPr>
            <a:spLocks noGrp="1"/>
          </p:cNvSpPr>
          <p:nvPr>
            <p:ph type="dt" sz="half" idx="10"/>
          </p:nvPr>
        </p:nvSpPr>
        <p:spPr/>
        <p:txBody>
          <a:bodyPr/>
          <a:lstStyle/>
          <a:p>
            <a:pPr>
              <a:defRPr/>
            </a:pPr>
            <a:r>
              <a:rPr lang="en-US" smtClean="0"/>
              <a:t>E.C. Aschenauer</a:t>
            </a:r>
            <a:endParaRPr lang="en-US" dirty="0"/>
          </a:p>
        </p:txBody>
      </p:sp>
      <p:pic>
        <p:nvPicPr>
          <p:cNvPr id="88" name="Picture 32"/>
          <p:cNvPicPr>
            <a:picLocks noChangeAspect="1" noChangeArrowheads="1"/>
          </p:cNvPicPr>
          <p:nvPr/>
        </p:nvPicPr>
        <p:blipFill>
          <a:blip r:embed="rId7"/>
          <a:srcRect/>
          <a:stretch>
            <a:fillRect/>
          </a:stretch>
        </p:blipFill>
        <p:spPr bwMode="auto">
          <a:xfrm>
            <a:off x="620859" y="2315932"/>
            <a:ext cx="742950" cy="536575"/>
          </a:xfrm>
          <a:prstGeom prst="rect">
            <a:avLst/>
          </a:prstGeom>
          <a:noFill/>
          <a:ln w="25400">
            <a:noFill/>
            <a:miter lim="800000"/>
            <a:headEnd/>
            <a:tailEnd/>
          </a:ln>
        </p:spPr>
      </p:pic>
      <p:pic>
        <p:nvPicPr>
          <p:cNvPr id="89" name="Picture 36"/>
          <p:cNvPicPr>
            <a:picLocks noChangeAspect="1" noChangeArrowheads="1"/>
          </p:cNvPicPr>
          <p:nvPr/>
        </p:nvPicPr>
        <p:blipFill>
          <a:blip r:embed="rId8"/>
          <a:srcRect/>
          <a:stretch>
            <a:fillRect/>
          </a:stretch>
        </p:blipFill>
        <p:spPr bwMode="auto">
          <a:xfrm>
            <a:off x="49359" y="2312343"/>
            <a:ext cx="571500" cy="565150"/>
          </a:xfrm>
          <a:prstGeom prst="rect">
            <a:avLst/>
          </a:prstGeom>
          <a:noFill/>
          <a:ln w="25400">
            <a:noFill/>
            <a:miter lim="800000"/>
            <a:headEnd/>
            <a:tailEnd/>
          </a:ln>
        </p:spPr>
      </p:pic>
      <p:sp>
        <p:nvSpPr>
          <p:cNvPr id="5" name="TextBox 4"/>
          <p:cNvSpPr txBox="1"/>
          <p:nvPr/>
        </p:nvSpPr>
        <p:spPr>
          <a:xfrm>
            <a:off x="1317788" y="2495525"/>
            <a:ext cx="3390634" cy="369332"/>
          </a:xfrm>
          <a:prstGeom prst="rect">
            <a:avLst/>
          </a:prstGeom>
          <a:noFill/>
        </p:spPr>
        <p:txBody>
          <a:bodyPr wrap="none" rtlCol="0">
            <a:spAutoFit/>
          </a:bodyPr>
          <a:lstStyle/>
          <a:p>
            <a:r>
              <a:rPr lang="en-US" b="1" dirty="0" smtClean="0">
                <a:latin typeface="Comic Sans MS"/>
                <a:cs typeface="Comic Sans MS"/>
              </a:rPr>
              <a:t>DVCS data at end of HERA</a:t>
            </a:r>
            <a:endParaRPr lang="en-US" b="1" dirty="0">
              <a:latin typeface="Comic Sans MS"/>
              <a:cs typeface="Comic Sans MS"/>
            </a:endParaRPr>
          </a:p>
        </p:txBody>
      </p:sp>
      <p:sp>
        <p:nvSpPr>
          <p:cNvPr id="6" name="Oval 5"/>
          <p:cNvSpPr/>
          <p:nvPr/>
        </p:nvSpPr>
        <p:spPr>
          <a:xfrm>
            <a:off x="5979586" y="3029281"/>
            <a:ext cx="1818218" cy="346801"/>
          </a:xfrm>
          <a:prstGeom prst="ellipse">
            <a:avLst/>
          </a:prstGeom>
          <a:noFill/>
          <a:ln>
            <a:solidFill>
              <a:srgbClr val="FF0000"/>
            </a:solidFill>
          </a:ln>
          <a:effectLst>
            <a:glow rad="63500">
              <a:srgbClr val="FF0000">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5258524" y="3489325"/>
            <a:ext cx="3761984" cy="2660650"/>
            <a:chOff x="5142108" y="3394075"/>
            <a:chExt cx="3761984" cy="2660650"/>
          </a:xfrm>
        </p:grpSpPr>
        <p:pic>
          <p:nvPicPr>
            <p:cNvPr id="95" name="Picture 1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142108" y="3394075"/>
              <a:ext cx="3761984"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TextBox 11"/>
            <p:cNvSpPr txBox="1"/>
            <p:nvPr/>
          </p:nvSpPr>
          <p:spPr>
            <a:xfrm>
              <a:off x="7778750" y="5090583"/>
              <a:ext cx="856024" cy="338554"/>
            </a:xfrm>
            <a:prstGeom prst="rect">
              <a:avLst/>
            </a:prstGeom>
            <a:noFill/>
          </p:spPr>
          <p:txBody>
            <a:bodyPr wrap="none" rtlCol="0">
              <a:spAutoFit/>
            </a:bodyPr>
            <a:lstStyle/>
            <a:p>
              <a:r>
                <a:rPr lang="en-US" sz="1600" dirty="0" smtClean="0"/>
                <a:t>small t</a:t>
              </a:r>
              <a:endParaRPr lang="en-US" sz="1600" dirty="0"/>
            </a:p>
          </p:txBody>
        </p:sp>
        <p:sp>
          <p:nvSpPr>
            <p:cNvPr id="96" name="TextBox 95"/>
            <p:cNvSpPr txBox="1"/>
            <p:nvPr/>
          </p:nvSpPr>
          <p:spPr>
            <a:xfrm>
              <a:off x="5877984" y="4660900"/>
              <a:ext cx="862736" cy="338554"/>
            </a:xfrm>
            <a:prstGeom prst="rect">
              <a:avLst/>
            </a:prstGeom>
            <a:noFill/>
          </p:spPr>
          <p:txBody>
            <a:bodyPr wrap="none" rtlCol="0">
              <a:spAutoFit/>
            </a:bodyPr>
            <a:lstStyle/>
            <a:p>
              <a:r>
                <a:rPr lang="en-US" sz="1600" dirty="0" smtClean="0"/>
                <a:t>large t</a:t>
              </a:r>
              <a:endParaRPr lang="en-US" sz="1600" dirty="0"/>
            </a:p>
          </p:txBody>
        </p:sp>
      </p:grpSp>
      <p:grpSp>
        <p:nvGrpSpPr>
          <p:cNvPr id="14" name="Group 13"/>
          <p:cNvGrpSpPr/>
          <p:nvPr/>
        </p:nvGrpSpPr>
        <p:grpSpPr>
          <a:xfrm>
            <a:off x="3968941" y="4318714"/>
            <a:ext cx="1252690" cy="729533"/>
            <a:chOff x="6324599" y="2032718"/>
            <a:chExt cx="1252690" cy="729533"/>
          </a:xfrm>
        </p:grpSpPr>
        <p:sp>
          <p:nvSpPr>
            <p:cNvPr id="26"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3" name="TextBox 12"/>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smtClean="0">
                  <a:solidFill>
                    <a:srgbClr val="0000FF"/>
                  </a:solidFill>
                </a:rPr>
                <a:t>Fourier</a:t>
              </a:r>
              <a:endParaRPr lang="en-US" dirty="0">
                <a:solidFill>
                  <a:srgbClr val="0000FF"/>
                </a:solidFill>
              </a:endParaRPr>
            </a:p>
          </p:txBody>
        </p:sp>
        <p:sp>
          <p:nvSpPr>
            <p:cNvPr id="97" name="TextBox 96"/>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smtClean="0">
                  <a:solidFill>
                    <a:srgbClr val="0000FF"/>
                  </a:solidFill>
                </a:rPr>
                <a:t>Transform</a:t>
              </a:r>
              <a:endParaRPr lang="en-US" dirty="0">
                <a:solidFill>
                  <a:srgbClr val="0000FF"/>
                </a:solidFill>
              </a:endParaRPr>
            </a:p>
          </p:txBody>
        </p:sp>
      </p:grpSp>
      <p:grpSp>
        <p:nvGrpSpPr>
          <p:cNvPr id="9" name="Group 8"/>
          <p:cNvGrpSpPr/>
          <p:nvPr/>
        </p:nvGrpSpPr>
        <p:grpSpPr>
          <a:xfrm>
            <a:off x="-21165" y="2893483"/>
            <a:ext cx="3968760" cy="3808421"/>
            <a:chOff x="-21165" y="2893483"/>
            <a:chExt cx="3968760" cy="3808421"/>
          </a:xfrm>
        </p:grpSpPr>
        <p:pic>
          <p:nvPicPr>
            <p:cNvPr id="83" name="Picture 82" descr="plot-X20x250.eps"/>
            <p:cNvPicPr>
              <a:picLocks noChangeAspect="1"/>
            </p:cNvPicPr>
            <p:nvPr/>
          </p:nvPicPr>
          <p:blipFill rotWithShape="1">
            <a:blip r:embed="rId3">
              <a:extLst>
                <a:ext uri="{28A0092B-C50C-407E-A947-70E740481C1C}">
                  <a14:useLocalDpi xmlns:a14="http://schemas.microsoft.com/office/drawing/2010/main" val="0"/>
                </a:ext>
              </a:extLst>
            </a:blip>
            <a:srcRect l="53124" t="8080" r="1" b="7377"/>
            <a:stretch/>
          </p:blipFill>
          <p:spPr>
            <a:xfrm>
              <a:off x="349261" y="2893483"/>
              <a:ext cx="3598334" cy="3807066"/>
            </a:xfrm>
            <a:prstGeom prst="rect">
              <a:avLst/>
            </a:prstGeom>
          </p:spPr>
        </p:pic>
        <p:pic>
          <p:nvPicPr>
            <p:cNvPr id="84" name="Picture 83" descr="plot-X20x250.eps"/>
            <p:cNvPicPr>
              <a:picLocks noChangeAspect="1"/>
            </p:cNvPicPr>
            <p:nvPr/>
          </p:nvPicPr>
          <p:blipFill rotWithShape="1">
            <a:blip r:embed="rId3">
              <a:extLst>
                <a:ext uri="{28A0092B-C50C-407E-A947-70E740481C1C}">
                  <a14:useLocalDpi xmlns:a14="http://schemas.microsoft.com/office/drawing/2010/main" val="0"/>
                </a:ext>
              </a:extLst>
            </a:blip>
            <a:srcRect t="8080" r="93770" b="7377"/>
            <a:stretch/>
          </p:blipFill>
          <p:spPr>
            <a:xfrm>
              <a:off x="-21165" y="2910361"/>
              <a:ext cx="476250" cy="3791543"/>
            </a:xfrm>
            <a:prstGeom prst="rect">
              <a:avLst/>
            </a:prstGeom>
          </p:spPr>
        </p:pic>
      </p:grpSp>
    </p:spTree>
    <p:extLst>
      <p:ext uri="{BB962C8B-B14F-4D97-AF65-F5344CB8AC3E}">
        <p14:creationId xmlns:p14="http://schemas.microsoft.com/office/powerpoint/2010/main" val="96124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55"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par>
                          <p:cTn id="23" fill="hold">
                            <p:stCondLst>
                              <p:cond delay="1000"/>
                            </p:stCondLst>
                            <p:childTnLst>
                              <p:par>
                                <p:cTn id="24" presetID="55"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ppt_w*0.70"/>
                                          </p:val>
                                        </p:tav>
                                        <p:tav tm="100000">
                                          <p:val>
                                            <p:strVal val="#ppt_w"/>
                                          </p:val>
                                        </p:tav>
                                      </p:tavLst>
                                    </p:anim>
                                    <p:anim calcmode="lin" valueType="num">
                                      <p:cBhvr>
                                        <p:cTn id="27" dur="500" fill="hold"/>
                                        <p:tgtEl>
                                          <p:spTgt spid="15"/>
                                        </p:tgtEl>
                                        <p:attrNameLst>
                                          <p:attrName>ppt_h</p:attrName>
                                        </p:attrNameLst>
                                      </p:cBhvr>
                                      <p:tavLst>
                                        <p:tav tm="0">
                                          <p:val>
                                            <p:strVal val="#ppt_h"/>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2" y="8468"/>
            <a:ext cx="9664700" cy="609264"/>
          </a:xfrm>
        </p:spPr>
        <p:txBody>
          <a:bodyPr/>
          <a:lstStyle/>
          <a:p>
            <a:r>
              <a:rPr lang="en-US" sz="2000" dirty="0" smtClean="0"/>
              <a:t>What will we learn about 2d+1 structure of the proton</a:t>
            </a:r>
            <a:endParaRPr lang="en-US" sz="2000" dirty="0"/>
          </a:p>
        </p:txBody>
      </p:sp>
      <p:sp>
        <p:nvSpPr>
          <p:cNvPr id="5" name="Slide Number Placeholder 4"/>
          <p:cNvSpPr>
            <a:spLocks noGrp="1"/>
          </p:cNvSpPr>
          <p:nvPr>
            <p:ph type="sldNum" sz="quarter" idx="12"/>
          </p:nvPr>
        </p:nvSpPr>
        <p:spPr/>
        <p:txBody>
          <a:bodyPr/>
          <a:lstStyle/>
          <a:p>
            <a:fld id="{5CB51F1B-CFB1-C34C-B14F-6886EAB095EE}" type="slidenum">
              <a:rPr lang="en-US" smtClean="0"/>
              <a:pPr/>
              <a:t>16</a:t>
            </a:fld>
            <a:endParaRPr lang="en-US"/>
          </a:p>
        </p:txBody>
      </p:sp>
      <p:pic>
        <p:nvPicPr>
          <p:cNvPr id="8" name="Picture 7" descr="plotGPDHse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3657600" cy="2438400"/>
          </a:xfrm>
          <a:prstGeom prst="rect">
            <a:avLst/>
          </a:prstGeom>
          <a:solidFill>
            <a:schemeClr val="bg1">
              <a:lumMod val="95000"/>
            </a:schemeClr>
          </a:solidFill>
        </p:spPr>
      </p:pic>
      <p:pic>
        <p:nvPicPr>
          <p:cNvPr id="9" name="Picture 8" descr="plotGPDH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3657600" cy="2438400"/>
          </a:xfrm>
          <a:prstGeom prst="rect">
            <a:avLst/>
          </a:prstGeom>
          <a:solidFill>
            <a:schemeClr val="bg1">
              <a:lumMod val="95000"/>
            </a:schemeClr>
          </a:solidFill>
        </p:spPr>
      </p:pic>
      <p:pic>
        <p:nvPicPr>
          <p:cNvPr id="10" name="Picture 9" descr="plotGPDEse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300" y="3492500"/>
            <a:ext cx="3657600" cy="2438400"/>
          </a:xfrm>
          <a:prstGeom prst="rect">
            <a:avLst/>
          </a:prstGeom>
          <a:solidFill>
            <a:schemeClr val="bg1">
              <a:lumMod val="95000"/>
            </a:schemeClr>
          </a:solidFill>
        </p:spPr>
      </p:pic>
      <p:sp>
        <p:nvSpPr>
          <p:cNvPr id="11" name="TextBox 10"/>
          <p:cNvSpPr txBox="1"/>
          <p:nvPr/>
        </p:nvSpPr>
        <p:spPr>
          <a:xfrm>
            <a:off x="38100" y="646668"/>
            <a:ext cx="4782943" cy="369332"/>
          </a:xfrm>
          <a:prstGeom prst="rect">
            <a:avLst/>
          </a:prstGeom>
          <a:noFill/>
        </p:spPr>
        <p:txBody>
          <a:bodyPr wrap="none" rtlCol="0">
            <a:spAutoFit/>
          </a:bodyPr>
          <a:lstStyle/>
          <a:p>
            <a:r>
              <a:rPr lang="en-US" b="1" dirty="0" smtClean="0">
                <a:latin typeface="Comic Sans MS"/>
                <a:cs typeface="Comic Sans MS"/>
              </a:rPr>
              <a:t>GPD H and E as function of t, x and Q</a:t>
            </a:r>
            <a:r>
              <a:rPr lang="en-US" b="1" baseline="30000" dirty="0" smtClean="0">
                <a:latin typeface="Comic Sans MS"/>
                <a:cs typeface="Comic Sans MS"/>
              </a:rPr>
              <a:t>2</a:t>
            </a:r>
            <a:endParaRPr lang="en-US" b="1" baseline="30000" dirty="0">
              <a:latin typeface="Comic Sans MS"/>
              <a:cs typeface="Comic Sans MS"/>
            </a:endParaRPr>
          </a:p>
        </p:txBody>
      </p:sp>
      <p:sp>
        <p:nvSpPr>
          <p:cNvPr id="12" name="TextBox 11"/>
          <p:cNvSpPr txBox="1"/>
          <p:nvPr/>
        </p:nvSpPr>
        <p:spPr>
          <a:xfrm>
            <a:off x="38100" y="646668"/>
            <a:ext cx="2295858" cy="369332"/>
          </a:xfrm>
          <a:prstGeom prst="rect">
            <a:avLst/>
          </a:prstGeom>
          <a:noFill/>
        </p:spPr>
        <p:txBody>
          <a:bodyPr wrap="none" rtlCol="0">
            <a:spAutoFit/>
          </a:bodyPr>
          <a:lstStyle/>
          <a:p>
            <a:r>
              <a:rPr lang="en-US" b="1" dirty="0" smtClean="0">
                <a:latin typeface="Comic Sans MS"/>
                <a:cs typeface="Comic Sans MS"/>
              </a:rPr>
              <a:t>GPD H and E 1d+1</a:t>
            </a:r>
            <a:endParaRPr lang="en-US" b="1" dirty="0">
              <a:latin typeface="Comic Sans MS"/>
              <a:cs typeface="Comic Sans MS"/>
            </a:endParaRPr>
          </a:p>
        </p:txBody>
      </p:sp>
      <p:sp>
        <p:nvSpPr>
          <p:cNvPr id="13" name="TextBox 12"/>
          <p:cNvSpPr txBox="1"/>
          <p:nvPr/>
        </p:nvSpPr>
        <p:spPr>
          <a:xfrm>
            <a:off x="0" y="5682223"/>
            <a:ext cx="6457266" cy="369332"/>
          </a:xfrm>
          <a:prstGeom prst="rect">
            <a:avLst/>
          </a:prstGeom>
          <a:noFill/>
        </p:spPr>
        <p:txBody>
          <a:bodyPr wrap="none" rtlCol="0">
            <a:spAutoFit/>
          </a:bodyPr>
          <a:lstStyle/>
          <a:p>
            <a:r>
              <a:rPr lang="en-US" b="1" dirty="0" smtClean="0">
                <a:latin typeface="Comic Sans MS"/>
                <a:cs typeface="Comic Sans MS"/>
              </a:rPr>
              <a:t>GPD H and E 2d+1 structure for sea-quarks and gluons</a:t>
            </a:r>
            <a:endParaRPr lang="en-US" b="1" dirty="0">
              <a:latin typeface="Comic Sans MS"/>
              <a:cs typeface="Comic Sans MS"/>
            </a:endParaRPr>
          </a:p>
        </p:txBody>
      </p:sp>
      <p:sp>
        <p:nvSpPr>
          <p:cNvPr id="26" name="TextBox 25"/>
          <p:cNvSpPr txBox="1"/>
          <p:nvPr/>
        </p:nvSpPr>
        <p:spPr>
          <a:xfrm>
            <a:off x="89979" y="3859695"/>
            <a:ext cx="3857604" cy="2677656"/>
          </a:xfrm>
          <a:prstGeom prst="rect">
            <a:avLst/>
          </a:prstGeom>
          <a:noFill/>
        </p:spPr>
        <p:txBody>
          <a:bodyPr wrap="square" rtlCol="0">
            <a:spAutoFit/>
          </a:bodyPr>
          <a:lstStyle/>
          <a:p>
            <a:pPr marL="228600" indent="-228600">
              <a:buFont typeface="Wingdings" charset="2"/>
              <a:buChar char="Ø"/>
            </a:pPr>
            <a:r>
              <a:rPr lang="en-US" sz="1400" b="1" dirty="0" smtClean="0"/>
              <a:t>A global fit over all </a:t>
            </a:r>
            <a:r>
              <a:rPr lang="en-US" sz="1400" dirty="0" smtClean="0"/>
              <a:t>pseudo</a:t>
            </a:r>
            <a:r>
              <a:rPr lang="en-US" sz="1400" b="1" dirty="0" smtClean="0"/>
              <a:t> data was done, based on the GPDs-based model:</a:t>
            </a:r>
          </a:p>
          <a:p>
            <a:pPr marL="228600" indent="-228600"/>
            <a:r>
              <a:rPr lang="en-US" sz="1400" b="1" dirty="0" smtClean="0"/>
              <a:t>   </a:t>
            </a:r>
            <a:r>
              <a:rPr lang="en-US" sz="1400" b="1" dirty="0" smtClean="0">
                <a:solidFill>
                  <a:srgbClr val="0000FF"/>
                </a:solidFill>
              </a:rPr>
              <a:t>[K. </a:t>
            </a:r>
            <a:r>
              <a:rPr lang="en-US" sz="1400" b="1" dirty="0" err="1" smtClean="0">
                <a:solidFill>
                  <a:srgbClr val="0000FF"/>
                </a:solidFill>
              </a:rPr>
              <a:t>Kumerički</a:t>
            </a:r>
            <a:r>
              <a:rPr lang="en-US" sz="1400" b="1" dirty="0" smtClean="0">
                <a:solidFill>
                  <a:srgbClr val="0000FF"/>
                </a:solidFill>
              </a:rPr>
              <a:t>, D </a:t>
            </a:r>
            <a:r>
              <a:rPr lang="en-US" sz="1400" b="1" dirty="0" err="1" smtClean="0">
                <a:solidFill>
                  <a:srgbClr val="0000FF"/>
                </a:solidFill>
              </a:rPr>
              <a:t>Müller</a:t>
            </a:r>
            <a:r>
              <a:rPr lang="en-US" sz="1400" b="1" dirty="0" smtClean="0">
                <a:solidFill>
                  <a:srgbClr val="0000FF"/>
                </a:solidFill>
              </a:rPr>
              <a:t>, K. </a:t>
            </a:r>
            <a:r>
              <a:rPr lang="en-US" sz="1400" b="1" dirty="0" err="1" smtClean="0">
                <a:solidFill>
                  <a:srgbClr val="0000FF"/>
                </a:solidFill>
              </a:rPr>
              <a:t>Passek-Kumerički</a:t>
            </a:r>
            <a:r>
              <a:rPr lang="en-US" sz="1400" b="1" dirty="0" smtClean="0">
                <a:solidFill>
                  <a:srgbClr val="0000FF"/>
                </a:solidFill>
              </a:rPr>
              <a:t> 2007]</a:t>
            </a:r>
          </a:p>
          <a:p>
            <a:pPr marL="228600" indent="-228600"/>
            <a:endParaRPr lang="en-US" sz="1400" b="1" dirty="0" smtClean="0">
              <a:solidFill>
                <a:srgbClr val="0000FF"/>
              </a:solidFill>
            </a:endParaRPr>
          </a:p>
          <a:p>
            <a:pPr marL="228600" indent="-228600">
              <a:buFont typeface="Wingdings" charset="2"/>
              <a:buChar char="Ø"/>
            </a:pPr>
            <a:r>
              <a:rPr lang="en-US" sz="1400" b="1" dirty="0" smtClean="0"/>
              <a:t>Known values </a:t>
            </a:r>
            <a:r>
              <a:rPr lang="en-US" sz="1400" b="1" i="1" dirty="0" smtClean="0"/>
              <a:t>q(x)</a:t>
            </a:r>
            <a:r>
              <a:rPr lang="en-US" sz="1400" b="1" dirty="0" smtClean="0"/>
              <a:t>, </a:t>
            </a:r>
            <a:r>
              <a:rPr lang="en-US" sz="1400" b="1" i="1" dirty="0" smtClean="0"/>
              <a:t>g(x)</a:t>
            </a:r>
            <a:r>
              <a:rPr lang="en-US" sz="1400" b="1" dirty="0" smtClean="0"/>
              <a:t> are assumed for </a:t>
            </a:r>
            <a:r>
              <a:rPr lang="en-US" sz="1400" b="1" i="1" dirty="0" err="1" smtClean="0"/>
              <a:t>H</a:t>
            </a:r>
            <a:r>
              <a:rPr lang="en-US" sz="1400" b="1" i="1" baseline="30000" dirty="0" err="1" smtClean="0"/>
              <a:t>q</a:t>
            </a:r>
            <a:r>
              <a:rPr lang="en-US" sz="1400" b="1" i="1" dirty="0" smtClean="0"/>
              <a:t>, H</a:t>
            </a:r>
            <a:r>
              <a:rPr lang="en-US" sz="1400" b="1" i="1" baseline="30000" dirty="0" smtClean="0"/>
              <a:t>g </a:t>
            </a:r>
            <a:r>
              <a:rPr lang="en-US" sz="1400" b="1" dirty="0" smtClean="0"/>
              <a:t>(at </a:t>
            </a:r>
            <a:r>
              <a:rPr lang="en-US" sz="1400" b="1" dirty="0" smtClean="0">
                <a:latin typeface="Symbol" charset="2"/>
                <a:cs typeface="Symbol" charset="2"/>
              </a:rPr>
              <a:t>x</a:t>
            </a:r>
            <a:r>
              <a:rPr lang="en-US" sz="1400" b="1" dirty="0" smtClean="0"/>
              <a:t>=0, t=0 forward limits </a:t>
            </a:r>
            <a:r>
              <a:rPr lang="en-US" sz="1400" b="1" i="1" dirty="0" err="1" smtClean="0"/>
              <a:t>E</a:t>
            </a:r>
            <a:r>
              <a:rPr lang="en-US" sz="1400" b="1" i="1" baseline="30000" dirty="0" err="1" smtClean="0"/>
              <a:t>q</a:t>
            </a:r>
            <a:r>
              <a:rPr lang="en-US" sz="1400" b="1" i="1" dirty="0" smtClean="0"/>
              <a:t>, </a:t>
            </a:r>
            <a:r>
              <a:rPr lang="en-US" sz="1400" b="1" i="1" dirty="0" err="1" smtClean="0"/>
              <a:t>E</a:t>
            </a:r>
            <a:r>
              <a:rPr lang="en-US" sz="1400" b="1" i="1" baseline="30000" dirty="0" err="1" smtClean="0"/>
              <a:t>g</a:t>
            </a:r>
            <a:r>
              <a:rPr lang="en-US" sz="1400" b="1" i="1" baseline="30000" dirty="0" smtClean="0"/>
              <a:t> </a:t>
            </a:r>
            <a:r>
              <a:rPr lang="en-US" sz="1400" b="1" baseline="30000" dirty="0" smtClean="0"/>
              <a:t> </a:t>
            </a:r>
            <a:r>
              <a:rPr lang="en-US" sz="1400" b="1" dirty="0" smtClean="0"/>
              <a:t>are unknown)</a:t>
            </a:r>
          </a:p>
          <a:p>
            <a:pPr marL="228600" indent="-228600"/>
            <a:endParaRPr lang="en-US" sz="1400" b="1" dirty="0" smtClean="0"/>
          </a:p>
          <a:p>
            <a:pPr marL="228600" indent="-228600">
              <a:buFont typeface="Wingdings" charset="2"/>
              <a:buChar char="Ø"/>
            </a:pPr>
            <a:r>
              <a:rPr lang="en-US" sz="1400" b="1" dirty="0" smtClean="0"/>
              <a:t>Excellent reconstruction of </a:t>
            </a:r>
            <a:r>
              <a:rPr lang="en-US" sz="1400" b="1" i="1" dirty="0" err="1" smtClean="0"/>
              <a:t>H</a:t>
            </a:r>
            <a:r>
              <a:rPr lang="en-US" sz="1400" b="1" i="1" baseline="30000" dirty="0" err="1" smtClean="0"/>
              <a:t>sea</a:t>
            </a:r>
            <a:r>
              <a:rPr lang="en-US" sz="1400" b="1" i="1" dirty="0" smtClean="0"/>
              <a:t>, </a:t>
            </a:r>
            <a:r>
              <a:rPr lang="en-US" sz="1400" b="1" i="1" dirty="0" err="1" smtClean="0"/>
              <a:t>H</a:t>
            </a:r>
            <a:r>
              <a:rPr lang="en-US" sz="1400" b="1" i="1" baseline="30000" dirty="0" err="1" smtClean="0"/>
              <a:t>sea</a:t>
            </a:r>
            <a:r>
              <a:rPr lang="en-US" sz="1400" b="1" i="1" baseline="30000" dirty="0" smtClean="0"/>
              <a:t> </a:t>
            </a:r>
            <a:r>
              <a:rPr lang="en-US" sz="1400" b="1" baseline="30000" dirty="0" smtClean="0"/>
              <a:t> </a:t>
            </a:r>
            <a:r>
              <a:rPr lang="en-US" sz="1400" b="1" dirty="0" smtClean="0"/>
              <a:t>and good reconstruction of </a:t>
            </a:r>
            <a:r>
              <a:rPr lang="en-US" sz="1400" b="1" i="1" dirty="0" smtClean="0"/>
              <a:t>H</a:t>
            </a:r>
            <a:r>
              <a:rPr lang="en-US" sz="1400" b="1" i="1" baseline="30000" dirty="0" smtClean="0"/>
              <a:t>g</a:t>
            </a:r>
            <a:r>
              <a:rPr lang="en-US" sz="1400" b="1" i="1" dirty="0" smtClean="0"/>
              <a:t> </a:t>
            </a:r>
            <a:r>
              <a:rPr lang="en-US" sz="1400" b="1" dirty="0" smtClean="0"/>
              <a:t>(from </a:t>
            </a:r>
            <a:r>
              <a:rPr lang="en-US" sz="1400" b="1" i="1" dirty="0" err="1" smtClean="0"/>
              <a:t>dσ/dt</a:t>
            </a:r>
            <a:r>
              <a:rPr lang="en-US" sz="1400" b="1" dirty="0" smtClean="0"/>
              <a:t>)</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7" name="Footer Placeholder 16"/>
          <p:cNvSpPr>
            <a:spLocks noGrp="1"/>
          </p:cNvSpPr>
          <p:nvPr>
            <p:ph type="ftr" sz="quarter" idx="11"/>
          </p:nvPr>
        </p:nvSpPr>
        <p:spPr/>
        <p:txBody>
          <a:bodyPr/>
          <a:lstStyle/>
          <a:p>
            <a:r>
              <a:rPr lang="cs-CZ" smtClean="0"/>
              <a:t>RBRC-Workshop, April 2013, BNL</a:t>
            </a:r>
            <a:endParaRPr lang="en-US"/>
          </a:p>
        </p:txBody>
      </p:sp>
      <p:grpSp>
        <p:nvGrpSpPr>
          <p:cNvPr id="18" name="Group 17"/>
          <p:cNvGrpSpPr/>
          <p:nvPr/>
        </p:nvGrpSpPr>
        <p:grpSpPr>
          <a:xfrm>
            <a:off x="0" y="1092198"/>
            <a:ext cx="9144000" cy="4587489"/>
            <a:chOff x="0" y="1092198"/>
            <a:chExt cx="9144000" cy="4587489"/>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 r="3248"/>
            <a:stretch/>
          </p:blipFill>
          <p:spPr>
            <a:xfrm>
              <a:off x="0" y="1092198"/>
              <a:ext cx="9144000" cy="4587489"/>
            </a:xfrm>
            <a:prstGeom prst="rect">
              <a:avLst/>
            </a:prstGeom>
            <a:solidFill>
              <a:schemeClr val="bg1">
                <a:lumMod val="95000"/>
              </a:schemeClr>
            </a:solidFill>
          </p:spPr>
        </p:pic>
        <p:cxnSp>
          <p:nvCxnSpPr>
            <p:cNvPr id="6" name="Straight Connector 5"/>
            <p:cNvCxnSpPr/>
            <p:nvPr/>
          </p:nvCxnSpPr>
          <p:spPr bwMode="auto">
            <a:xfrm>
              <a:off x="402167" y="4074583"/>
              <a:ext cx="7323666" cy="2116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5" name="Straight Connector 14"/>
            <p:cNvCxnSpPr/>
            <p:nvPr/>
          </p:nvCxnSpPr>
          <p:spPr bwMode="auto">
            <a:xfrm flipH="1">
              <a:off x="1608667" y="2857500"/>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9" name="Straight Connector 18"/>
            <p:cNvCxnSpPr/>
            <p:nvPr/>
          </p:nvCxnSpPr>
          <p:spPr bwMode="auto">
            <a:xfrm flipH="1">
              <a:off x="4057650" y="2840567"/>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0" name="Straight Connector 19"/>
            <p:cNvCxnSpPr/>
            <p:nvPr/>
          </p:nvCxnSpPr>
          <p:spPr bwMode="auto">
            <a:xfrm flipH="1">
              <a:off x="6485466" y="2887134"/>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grpSp>
    </p:spTree>
    <p:extLst>
      <p:ext uri="{BB962C8B-B14F-4D97-AF65-F5344CB8AC3E}">
        <p14:creationId xmlns:p14="http://schemas.microsoft.com/office/powerpoint/2010/main" val="1948888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GPD H</a:t>
            </a:r>
            <a:r>
              <a:rPr lang="en-US" cap="none" baseline="30000" dirty="0"/>
              <a:t>g</a:t>
            </a:r>
            <a:r>
              <a:rPr lang="en-US" dirty="0" smtClean="0"/>
              <a:t>: J/</a:t>
            </a:r>
            <a:r>
              <a:rPr lang="en-US" dirty="0" err="1" smtClean="0"/>
              <a:t>ψ</a:t>
            </a:r>
            <a:endParaRPr lang="en-US" dirty="0"/>
          </a:p>
        </p:txBody>
      </p:sp>
      <p:sp>
        <p:nvSpPr>
          <p:cNvPr id="6" name="Slide Number Placeholder 5"/>
          <p:cNvSpPr>
            <a:spLocks noGrp="1"/>
          </p:cNvSpPr>
          <p:nvPr>
            <p:ph type="sldNum" sz="quarter" idx="12"/>
          </p:nvPr>
        </p:nvSpPr>
        <p:spPr/>
        <p:txBody>
          <a:bodyPr/>
          <a:lstStyle/>
          <a:p>
            <a:fld id="{5BBAB1DB-3EEE-774A-AAE9-210163023056}" type="slidenum">
              <a:rPr lang="en-US" smtClean="0"/>
              <a:pPr/>
              <a:t>17</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338" y="801059"/>
            <a:ext cx="2509810" cy="17224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912" y="791387"/>
            <a:ext cx="2508478" cy="1721505"/>
          </a:xfrm>
          <a:prstGeom prst="rect">
            <a:avLst/>
          </a:prstGeom>
        </p:spPr>
      </p:pic>
      <p:sp>
        <p:nvSpPr>
          <p:cNvPr id="18" name="Rectangle 17"/>
          <p:cNvSpPr/>
          <p:nvPr/>
        </p:nvSpPr>
        <p:spPr>
          <a:xfrm>
            <a:off x="0" y="345559"/>
            <a:ext cx="1952540" cy="369332"/>
          </a:xfrm>
          <a:prstGeom prst="rect">
            <a:avLst/>
          </a:prstGeom>
        </p:spPr>
        <p:txBody>
          <a:bodyPr wrap="none">
            <a:spAutoFit/>
          </a:bodyPr>
          <a:lstStyle/>
          <a:p>
            <a:r>
              <a:rPr lang="en-US" dirty="0" smtClean="0"/>
              <a:t>M. Diehl &amp; ECA </a:t>
            </a:r>
            <a:endParaRPr lang="en-US" dirty="0"/>
          </a:p>
        </p:txBody>
      </p:sp>
      <p:sp>
        <p:nvSpPr>
          <p:cNvPr id="5" name="TextBox 4"/>
          <p:cNvSpPr txBox="1"/>
          <p:nvPr/>
        </p:nvSpPr>
        <p:spPr>
          <a:xfrm>
            <a:off x="222250" y="751417"/>
            <a:ext cx="3413502" cy="1477328"/>
          </a:xfrm>
          <a:prstGeom prst="rect">
            <a:avLst/>
          </a:prstGeom>
          <a:noFill/>
        </p:spPr>
        <p:txBody>
          <a:bodyPr wrap="none" rtlCol="0">
            <a:spAutoFit/>
          </a:bodyPr>
          <a:lstStyle/>
          <a:p>
            <a:r>
              <a:rPr lang="en-US" dirty="0" smtClean="0"/>
              <a:t>To improve imaging on gluons</a:t>
            </a:r>
          </a:p>
          <a:p>
            <a:r>
              <a:rPr lang="en-US" dirty="0" smtClean="0"/>
              <a:t>add </a:t>
            </a:r>
            <a:r>
              <a:rPr lang="en-US" dirty="0"/>
              <a:t>J/</a:t>
            </a:r>
            <a:r>
              <a:rPr lang="en-US" dirty="0" err="1" smtClean="0"/>
              <a:t>ψ</a:t>
            </a:r>
            <a:r>
              <a:rPr lang="en-US" dirty="0" smtClean="0"/>
              <a:t> observables</a:t>
            </a:r>
          </a:p>
          <a:p>
            <a:pPr marL="285750" indent="-285750">
              <a:buClr>
                <a:srgbClr val="0000FF"/>
              </a:buClr>
              <a:buFont typeface="Wingdings" charset="2"/>
              <a:buChar char="q"/>
            </a:pPr>
            <a:r>
              <a:rPr lang="en-US" dirty="0" smtClean="0"/>
              <a:t>cross section</a:t>
            </a:r>
          </a:p>
          <a:p>
            <a:pPr marL="285750" indent="-285750">
              <a:buClr>
                <a:srgbClr val="0000FF"/>
              </a:buClr>
              <a:buFont typeface="Wingdings" charset="2"/>
              <a:buChar char="q"/>
            </a:pPr>
            <a:r>
              <a:rPr lang="en-US" dirty="0" smtClean="0"/>
              <a:t>A</a:t>
            </a:r>
            <a:r>
              <a:rPr lang="en-US" baseline="-25000" dirty="0" smtClean="0"/>
              <a:t>UT</a:t>
            </a:r>
            <a:r>
              <a:rPr lang="en-US" dirty="0" smtClean="0"/>
              <a:t> </a:t>
            </a:r>
          </a:p>
          <a:p>
            <a:pPr marL="285750" indent="-285750">
              <a:buClr>
                <a:srgbClr val="0000FF"/>
              </a:buClr>
              <a:buFont typeface="Wingdings" charset="2"/>
              <a:buChar char="q"/>
            </a:pPr>
            <a:r>
              <a:rPr lang="en-US" dirty="0" smtClean="0"/>
              <a:t>…..</a:t>
            </a:r>
          </a:p>
        </p:txBody>
      </p:sp>
      <p:sp>
        <p:nvSpPr>
          <p:cNvPr id="3" name="Date Placeholder 2"/>
          <p:cNvSpPr>
            <a:spLocks noGrp="1"/>
          </p:cNvSpPr>
          <p:nvPr>
            <p:ph type="dt" sz="half" idx="10"/>
          </p:nvPr>
        </p:nvSpPr>
        <p:spPr/>
        <p:txBody>
          <a:bodyPr/>
          <a:lstStyle/>
          <a:p>
            <a:r>
              <a:rPr lang="en-US" smtClean="0"/>
              <a:t>E.C. Aschenauer</a:t>
            </a:r>
            <a:endParaRPr lang="en-US"/>
          </a:p>
        </p:txBody>
      </p:sp>
      <p:pic>
        <p:nvPicPr>
          <p:cNvPr id="4" name="Picture 3" descr="xFb-JPsi-hilow.eps"/>
          <p:cNvPicPr>
            <a:picLocks noChangeAspect="1"/>
          </p:cNvPicPr>
          <p:nvPr/>
        </p:nvPicPr>
        <p:blipFill rotWithShape="1">
          <a:blip r:embed="rId4">
            <a:extLst>
              <a:ext uri="{28A0092B-C50C-407E-A947-70E740481C1C}">
                <a14:useLocalDpi xmlns:a14="http://schemas.microsoft.com/office/drawing/2010/main" val="0"/>
              </a:ext>
            </a:extLst>
          </a:blip>
          <a:srcRect r="50694" b="54036"/>
          <a:stretch/>
        </p:blipFill>
        <p:spPr>
          <a:xfrm>
            <a:off x="0" y="2241549"/>
            <a:ext cx="3226111" cy="2137083"/>
          </a:xfrm>
          <a:prstGeom prst="rect">
            <a:avLst/>
          </a:prstGeom>
        </p:spPr>
      </p:pic>
      <p:pic>
        <p:nvPicPr>
          <p:cNvPr id="13" name="Picture 12" descr="xFb-JPsi-hilow.eps"/>
          <p:cNvPicPr>
            <a:picLocks noChangeAspect="1"/>
          </p:cNvPicPr>
          <p:nvPr/>
        </p:nvPicPr>
        <p:blipFill rotWithShape="1">
          <a:blip r:embed="rId4">
            <a:extLst>
              <a:ext uri="{28A0092B-C50C-407E-A947-70E740481C1C}">
                <a14:useLocalDpi xmlns:a14="http://schemas.microsoft.com/office/drawing/2010/main" val="0"/>
              </a:ext>
            </a:extLst>
          </a:blip>
          <a:srcRect l="51013" b="54036"/>
          <a:stretch/>
        </p:blipFill>
        <p:spPr>
          <a:xfrm>
            <a:off x="10589" y="4394201"/>
            <a:ext cx="3205239" cy="2137083"/>
          </a:xfrm>
          <a:prstGeom prst="rect">
            <a:avLst/>
          </a:prstGeom>
        </p:spPr>
      </p:pic>
      <p:grpSp>
        <p:nvGrpSpPr>
          <p:cNvPr id="14" name="Group 13"/>
          <p:cNvGrpSpPr/>
          <p:nvPr/>
        </p:nvGrpSpPr>
        <p:grpSpPr>
          <a:xfrm>
            <a:off x="3566764" y="2572462"/>
            <a:ext cx="1252690" cy="729533"/>
            <a:chOff x="6324599" y="2032718"/>
            <a:chExt cx="1252690" cy="729533"/>
          </a:xfrm>
        </p:grpSpPr>
        <p:sp>
          <p:nvSpPr>
            <p:cNvPr id="15"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9" name="TextBox 18"/>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smtClean="0">
                  <a:solidFill>
                    <a:srgbClr val="0000FF"/>
                  </a:solidFill>
                </a:rPr>
                <a:t>Fourier</a:t>
              </a:r>
              <a:endParaRPr lang="en-US" dirty="0">
                <a:solidFill>
                  <a:srgbClr val="0000FF"/>
                </a:solidFill>
              </a:endParaRPr>
            </a:p>
          </p:txBody>
        </p:sp>
        <p:sp>
          <p:nvSpPr>
            <p:cNvPr id="20" name="TextBox 19"/>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smtClean="0">
                  <a:solidFill>
                    <a:srgbClr val="0000FF"/>
                  </a:solidFill>
                </a:rPr>
                <a:t>Transform</a:t>
              </a:r>
              <a:endParaRPr lang="en-US" dirty="0">
                <a:solidFill>
                  <a:srgbClr val="0000FF"/>
                </a:solidFill>
              </a:endParaRPr>
            </a:p>
          </p:txBody>
        </p:sp>
      </p:grpSp>
      <p:sp>
        <p:nvSpPr>
          <p:cNvPr id="8" name="Footer Placeholder 7"/>
          <p:cNvSpPr>
            <a:spLocks noGrp="1"/>
          </p:cNvSpPr>
          <p:nvPr>
            <p:ph type="ftr" sz="quarter" idx="11"/>
          </p:nvPr>
        </p:nvSpPr>
        <p:spPr/>
        <p:txBody>
          <a:bodyPr/>
          <a:lstStyle/>
          <a:p>
            <a:r>
              <a:rPr lang="cs-CZ" smtClean="0"/>
              <a:t>RBRC-Workshop, April 2013, BNL</a:t>
            </a: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549" y="2971802"/>
            <a:ext cx="5958454" cy="3587750"/>
          </a:xfrm>
          <a:prstGeom prst="rect">
            <a:avLst/>
          </a:prstGeom>
        </p:spPr>
      </p:pic>
    </p:spTree>
    <p:extLst>
      <p:ext uri="{BB962C8B-B14F-4D97-AF65-F5344CB8AC3E}">
        <p14:creationId xmlns:p14="http://schemas.microsoft.com/office/powerpoint/2010/main" val="697784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16" presetClass="entr" presetSubtype="37"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err="1" smtClean="0"/>
              <a:t>e</a:t>
            </a:r>
            <a:r>
              <a:rPr lang="en-US" dirty="0" err="1" smtClean="0"/>
              <a:t>A</a:t>
            </a:r>
            <a:r>
              <a:rPr lang="en-US" dirty="0" smtClean="0"/>
              <a:t> Physics program</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18</a:t>
            </a:fld>
            <a:endParaRPr lang="en-US"/>
          </a:p>
        </p:txBody>
      </p:sp>
      <p:pic>
        <p:nvPicPr>
          <p:cNvPr id="6" name="Picture 5" descr="51vLIYT9yLL._SL500_AA300_.jpg"/>
          <p:cNvPicPr>
            <a:picLocks noChangeAspect="1"/>
          </p:cNvPicPr>
          <p:nvPr/>
        </p:nvPicPr>
        <p:blipFill rotWithShape="1">
          <a:blip r:embed="rId2">
            <a:extLst>
              <a:ext uri="{28A0092B-C50C-407E-A947-70E740481C1C}">
                <a14:useLocalDpi xmlns:a14="http://schemas.microsoft.com/office/drawing/2010/main" val="0"/>
              </a:ext>
            </a:extLst>
          </a:blip>
          <a:srcRect l="14166" r="14722"/>
          <a:stretch/>
        </p:blipFill>
        <p:spPr>
          <a:xfrm>
            <a:off x="75422" y="772593"/>
            <a:ext cx="3642547" cy="5122333"/>
          </a:xfrm>
          <a:prstGeom prst="rect">
            <a:avLst/>
          </a:prstGeom>
        </p:spPr>
      </p:pic>
      <p:sp>
        <p:nvSpPr>
          <p:cNvPr id="7" name="TextBox 6"/>
          <p:cNvSpPr txBox="1"/>
          <p:nvPr/>
        </p:nvSpPr>
        <p:spPr>
          <a:xfrm rot="20820000">
            <a:off x="8378" y="3514638"/>
            <a:ext cx="3938448" cy="523220"/>
          </a:xfrm>
          <a:prstGeom prst="rect">
            <a:avLst/>
          </a:prstGeom>
          <a:solidFill>
            <a:schemeClr val="bg1">
              <a:alpha val="71000"/>
            </a:schemeClr>
          </a:solidFill>
        </p:spPr>
        <p:txBody>
          <a:bodyPr wrap="none" rtlCol="0">
            <a:spAutoFit/>
          </a:bodyPr>
          <a:lstStyle/>
          <a:p>
            <a:r>
              <a:rPr lang="en-US" sz="2800" dirty="0" smtClean="0">
                <a:solidFill>
                  <a:srgbClr val="FF0000"/>
                </a:solidFill>
              </a:rPr>
              <a:t>The Initial Conditions</a:t>
            </a:r>
            <a:endParaRPr lang="en-US" sz="2800" dirty="0">
              <a:solidFill>
                <a:srgbClr val="FF0000"/>
              </a:solidFill>
            </a:endParaRPr>
          </a:p>
        </p:txBody>
      </p:sp>
      <p:grpSp>
        <p:nvGrpSpPr>
          <p:cNvPr id="32" name="Group 31"/>
          <p:cNvGrpSpPr/>
          <p:nvPr/>
        </p:nvGrpSpPr>
        <p:grpSpPr>
          <a:xfrm>
            <a:off x="3683913" y="728130"/>
            <a:ext cx="5674401" cy="2309295"/>
            <a:chOff x="3683913" y="971539"/>
            <a:chExt cx="5674401" cy="2309295"/>
          </a:xfrm>
        </p:grpSpPr>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4" y="971539"/>
              <a:ext cx="5651500" cy="158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3" name="TextBox 12"/>
            <p:cNvSpPr txBox="1"/>
            <p:nvPr/>
          </p:nvSpPr>
          <p:spPr>
            <a:xfrm>
              <a:off x="8605736" y="2201336"/>
              <a:ext cx="559430" cy="307777"/>
            </a:xfrm>
            <a:prstGeom prst="rect">
              <a:avLst/>
            </a:prstGeom>
            <a:noFill/>
          </p:spPr>
          <p:txBody>
            <a:bodyPr wrap="none" rtlCol="0">
              <a:spAutoFit/>
            </a:bodyPr>
            <a:lstStyle/>
            <a:p>
              <a:r>
                <a:rPr lang="en-US" sz="1400" dirty="0" smtClean="0">
                  <a:solidFill>
                    <a:srgbClr val="008040"/>
                  </a:solidFill>
                </a:rPr>
                <a:t>time</a:t>
              </a:r>
              <a:endParaRPr lang="en-US" sz="1400" dirty="0">
                <a:solidFill>
                  <a:srgbClr val="008040"/>
                </a:solidFill>
              </a:endParaRPr>
            </a:p>
          </p:txBody>
        </p:sp>
        <p:grpSp>
          <p:nvGrpSpPr>
            <p:cNvPr id="14" name="Group 20"/>
            <p:cNvGrpSpPr>
              <a:grpSpLocks/>
            </p:cNvGrpSpPr>
            <p:nvPr/>
          </p:nvGrpSpPr>
          <p:grpSpPr bwMode="auto">
            <a:xfrm>
              <a:off x="3683913" y="2381153"/>
              <a:ext cx="5099937" cy="899681"/>
              <a:chOff x="-50" y="-29"/>
              <a:chExt cx="4666" cy="1227"/>
            </a:xfrm>
          </p:grpSpPr>
          <p:grpSp>
            <p:nvGrpSpPr>
              <p:cNvPr id="15" name="Group 18"/>
              <p:cNvGrpSpPr>
                <a:grpSpLocks/>
              </p:cNvGrpSpPr>
              <p:nvPr/>
            </p:nvGrpSpPr>
            <p:grpSpPr bwMode="auto">
              <a:xfrm>
                <a:off x="-50" y="-29"/>
                <a:ext cx="4666" cy="1227"/>
                <a:chOff x="-50" y="-29"/>
                <a:chExt cx="4666" cy="1227"/>
              </a:xfrm>
            </p:grpSpPr>
            <p:sp>
              <p:nvSpPr>
                <p:cNvPr id="17" name="Line 5"/>
                <p:cNvSpPr>
                  <a:spLocks noChangeShapeType="1"/>
                </p:cNvSpPr>
                <p:nvPr/>
              </p:nvSpPr>
              <p:spPr bwMode="auto">
                <a:xfrm>
                  <a:off x="1345" y="0"/>
                  <a:ext cx="0" cy="304"/>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Rectangle 6"/>
                <p:cNvSpPr>
                  <a:spLocks/>
                </p:cNvSpPr>
                <p:nvPr/>
              </p:nvSpPr>
              <p:spPr bwMode="auto">
                <a:xfrm>
                  <a:off x="-50" y="579"/>
                  <a:ext cx="1218"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CGC</a:t>
                  </a:r>
                </a:p>
                <a:p>
                  <a:pPr marL="39688" algn="ctr"/>
                  <a:r>
                    <a:rPr lang="en-US" sz="1200" dirty="0">
                      <a:solidFill>
                        <a:schemeClr val="tx1"/>
                      </a:solidFill>
                      <a:latin typeface="Arial" charset="0"/>
                      <a:ea typeface="ＭＳ Ｐゴシック" charset="0"/>
                      <a:cs typeface="Arial" charset="0"/>
                      <a:sym typeface="Arial" charset="0"/>
                    </a:rPr>
                    <a:t>JIMWLK/BK</a:t>
                  </a:r>
                </a:p>
              </p:txBody>
            </p:sp>
            <p:sp>
              <p:nvSpPr>
                <p:cNvPr id="19" name="Line 7"/>
                <p:cNvSpPr>
                  <a:spLocks noChangeShapeType="1"/>
                </p:cNvSpPr>
                <p:nvPr/>
              </p:nvSpPr>
              <p:spPr bwMode="auto">
                <a:xfrm>
                  <a:off x="536" y="-29"/>
                  <a:ext cx="11" cy="608"/>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Rectangle 9"/>
                <p:cNvSpPr>
                  <a:spLocks/>
                </p:cNvSpPr>
                <p:nvPr/>
              </p:nvSpPr>
              <p:spPr bwMode="auto">
                <a:xfrm>
                  <a:off x="2755" y="785"/>
                  <a:ext cx="97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1200" dirty="0">
                      <a:solidFill>
                        <a:schemeClr val="tx1"/>
                      </a:solidFill>
                      <a:latin typeface="Arial" charset="0"/>
                      <a:ea typeface="ＭＳ Ｐゴシック" charset="0"/>
                      <a:cs typeface="Arial" charset="0"/>
                      <a:sym typeface="Arial" charset="0"/>
                    </a:rPr>
                    <a:t>Hydro (</a:t>
                  </a:r>
                  <a:r>
                    <a:rPr lang="en-US" sz="1200" dirty="0" err="1">
                      <a:solidFill>
                        <a:schemeClr val="tx1"/>
                      </a:solidFill>
                      <a:latin typeface="Arial" charset="0"/>
                      <a:ea typeface="ＭＳ Ｐゴシック" charset="0"/>
                      <a:cs typeface="Arial" charset="0"/>
                      <a:sym typeface="Arial" charset="0"/>
                    </a:rPr>
                    <a:t>EoS</a:t>
                  </a:r>
                  <a:r>
                    <a:rPr lang="en-US" sz="1200" dirty="0">
                      <a:solidFill>
                        <a:schemeClr val="tx1"/>
                      </a:solidFill>
                      <a:latin typeface="Arial" charset="0"/>
                      <a:ea typeface="ＭＳ Ｐゴシック" charset="0"/>
                      <a:cs typeface="Arial" charset="0"/>
                      <a:sym typeface="Arial" charset="0"/>
                    </a:rPr>
                    <a:t>)</a:t>
                  </a:r>
                </a:p>
              </p:txBody>
            </p:sp>
            <p:sp>
              <p:nvSpPr>
                <p:cNvPr id="22" name="Rectangle 10"/>
                <p:cNvSpPr>
                  <a:spLocks/>
                </p:cNvSpPr>
                <p:nvPr/>
              </p:nvSpPr>
              <p:spPr bwMode="auto">
                <a:xfrm>
                  <a:off x="894" y="241"/>
                  <a:ext cx="1127" cy="582"/>
                </a:xfrm>
                <a:prstGeom prst="rect">
                  <a:avLst/>
                </a:prstGeom>
                <a:no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Hard Processes </a:t>
                  </a:r>
                  <a:endParaRPr lang="en-US" sz="1200" dirty="0" smtClean="0">
                    <a:solidFill>
                      <a:schemeClr val="tx1"/>
                    </a:solidFill>
                    <a:latin typeface="Arial" charset="0"/>
                    <a:ea typeface="ＭＳ Ｐゴシック" charset="0"/>
                    <a:cs typeface="Arial" charset="0"/>
                    <a:sym typeface="Arial" charset="0"/>
                  </a:endParaRPr>
                </a:p>
                <a:p>
                  <a:pPr marL="39688" algn="ctr"/>
                  <a:r>
                    <a:rPr lang="en-US" sz="1200" dirty="0" smtClean="0">
                      <a:solidFill>
                        <a:schemeClr val="tx1"/>
                      </a:solidFill>
                      <a:latin typeface="Arial" charset="0"/>
                      <a:ea typeface="ＭＳ Ｐゴシック" charset="0"/>
                      <a:cs typeface="Arial" charset="0"/>
                      <a:sym typeface="Arial" charset="0"/>
                    </a:rPr>
                    <a:t>(</a:t>
                  </a:r>
                  <a:r>
                    <a:rPr lang="en-US" sz="1200" dirty="0" err="1">
                      <a:solidFill>
                        <a:schemeClr val="tx1"/>
                      </a:solidFill>
                      <a:latin typeface="Arial" charset="0"/>
                      <a:ea typeface="ＭＳ Ｐゴシック" charset="0"/>
                      <a:cs typeface="Arial" charset="0"/>
                      <a:sym typeface="Arial" charset="0"/>
                    </a:rPr>
                    <a:t>pQCD</a:t>
                  </a:r>
                  <a:r>
                    <a:rPr lang="en-US" sz="1200" dirty="0">
                      <a:solidFill>
                        <a:schemeClr val="tx1"/>
                      </a:solidFill>
                      <a:latin typeface="Arial" charset="0"/>
                      <a:ea typeface="ＭＳ Ｐゴシック" charset="0"/>
                      <a:cs typeface="Arial" charset="0"/>
                      <a:sym typeface="Arial" charset="0"/>
                    </a:rPr>
                    <a:t>)</a:t>
                  </a:r>
                </a:p>
              </p:txBody>
            </p:sp>
            <p:sp>
              <p:nvSpPr>
                <p:cNvPr id="23" name="Line 11"/>
                <p:cNvSpPr>
                  <a:spLocks noChangeShapeType="1"/>
                </p:cNvSpPr>
                <p:nvPr/>
              </p:nvSpPr>
              <p:spPr bwMode="auto">
                <a:xfrm>
                  <a:off x="3746" y="-24"/>
                  <a:ext cx="0" cy="305"/>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Rectangle 12"/>
                <p:cNvSpPr>
                  <a:spLocks/>
                </p:cNvSpPr>
                <p:nvPr/>
              </p:nvSpPr>
              <p:spPr bwMode="auto">
                <a:xfrm>
                  <a:off x="3457" y="295"/>
                  <a:ext cx="60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1200" dirty="0">
                      <a:solidFill>
                        <a:schemeClr val="tx1"/>
                      </a:solidFill>
                      <a:latin typeface="Arial" charset="0"/>
                      <a:ea typeface="ＭＳ Ｐゴシック" charset="0"/>
                      <a:cs typeface="Arial" charset="0"/>
                      <a:sym typeface="Arial" charset="0"/>
                    </a:rPr>
                    <a:t>FF/coal.</a:t>
                  </a:r>
                </a:p>
              </p:txBody>
            </p:sp>
            <p:sp>
              <p:nvSpPr>
                <p:cNvPr id="25" name="Line 13"/>
                <p:cNvSpPr>
                  <a:spLocks noChangeShapeType="1"/>
                </p:cNvSpPr>
                <p:nvPr/>
              </p:nvSpPr>
              <p:spPr bwMode="auto">
                <a:xfrm>
                  <a:off x="4230" y="5"/>
                  <a:ext cx="9" cy="616"/>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Rectangle 14"/>
                <p:cNvSpPr>
                  <a:spLocks/>
                </p:cNvSpPr>
                <p:nvPr/>
              </p:nvSpPr>
              <p:spPr bwMode="auto">
                <a:xfrm>
                  <a:off x="3840" y="578"/>
                  <a:ext cx="776"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Hadron </a:t>
                  </a:r>
                  <a:endParaRPr lang="en-US" sz="1200" dirty="0" smtClean="0">
                    <a:solidFill>
                      <a:schemeClr val="tx1"/>
                    </a:solidFill>
                    <a:latin typeface="Arial" charset="0"/>
                    <a:ea typeface="ＭＳ Ｐゴシック" charset="0"/>
                    <a:cs typeface="Arial" charset="0"/>
                    <a:sym typeface="Arial" charset="0"/>
                  </a:endParaRPr>
                </a:p>
                <a:p>
                  <a:pPr marL="39688" algn="ctr"/>
                  <a:r>
                    <a:rPr lang="en-US" sz="1200" dirty="0" smtClean="0">
                      <a:solidFill>
                        <a:schemeClr val="tx1"/>
                      </a:solidFill>
                      <a:latin typeface="Arial" charset="0"/>
                      <a:ea typeface="ＭＳ Ｐゴシック" charset="0"/>
                      <a:cs typeface="Arial" charset="0"/>
                      <a:sym typeface="Arial" charset="0"/>
                    </a:rPr>
                    <a:t>Transport </a:t>
                  </a:r>
                  <a:endParaRPr lang="en-US" sz="1200" dirty="0">
                    <a:solidFill>
                      <a:schemeClr val="tx1"/>
                    </a:solidFill>
                    <a:latin typeface="Arial" charset="0"/>
                    <a:ea typeface="ＭＳ Ｐゴシック" charset="0"/>
                    <a:cs typeface="Arial" charset="0"/>
                    <a:sym typeface="Arial" charset="0"/>
                  </a:endParaRPr>
                </a:p>
              </p:txBody>
            </p:sp>
            <p:grpSp>
              <p:nvGrpSpPr>
                <p:cNvPr id="27" name="Group 17"/>
                <p:cNvGrpSpPr>
                  <a:grpSpLocks/>
                </p:cNvGrpSpPr>
                <p:nvPr/>
              </p:nvGrpSpPr>
              <p:grpSpPr bwMode="auto">
                <a:xfrm>
                  <a:off x="1009" y="689"/>
                  <a:ext cx="1840" cy="344"/>
                  <a:chOff x="-571" y="-155"/>
                  <a:chExt cx="1840" cy="343"/>
                </a:xfrm>
              </p:grpSpPr>
              <p:sp>
                <p:nvSpPr>
                  <p:cNvPr id="28" name="Line 15"/>
                  <p:cNvSpPr>
                    <a:spLocks noChangeShapeType="1"/>
                  </p:cNvSpPr>
                  <p:nvPr/>
                </p:nvSpPr>
                <p:spPr bwMode="auto">
                  <a:xfrm flipH="1">
                    <a:off x="-571" y="108"/>
                    <a:ext cx="1671" cy="1"/>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Rectangle 16"/>
                  <p:cNvSpPr>
                    <a:spLocks/>
                  </p:cNvSpPr>
                  <p:nvPr/>
                </p:nvSpPr>
                <p:spPr bwMode="auto">
                  <a:xfrm>
                    <a:off x="1054" y="-155"/>
                    <a:ext cx="215"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2400" dirty="0">
                        <a:solidFill>
                          <a:schemeClr val="tx1"/>
                        </a:solidFill>
                        <a:latin typeface="Arial" charset="0"/>
                        <a:ea typeface="ＭＳ Ｐゴシック" charset="0"/>
                        <a:cs typeface="Arial" charset="0"/>
                        <a:sym typeface="Arial" charset="0"/>
                      </a:rPr>
                      <a:t>I</a:t>
                    </a:r>
                  </a:p>
                </p:txBody>
              </p:sp>
            </p:grpSp>
          </p:grpSp>
          <p:sp>
            <p:nvSpPr>
              <p:cNvPr id="16" name="Line 19"/>
              <p:cNvSpPr>
                <a:spLocks noChangeShapeType="1"/>
              </p:cNvSpPr>
              <p:nvPr/>
            </p:nvSpPr>
            <p:spPr bwMode="auto">
              <a:xfrm>
                <a:off x="3185" y="-5"/>
                <a:ext cx="0" cy="757"/>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30" name="TextBox 29"/>
          <p:cNvSpPr txBox="1"/>
          <p:nvPr/>
        </p:nvSpPr>
        <p:spPr>
          <a:xfrm>
            <a:off x="3989917" y="3577167"/>
            <a:ext cx="184666" cy="369332"/>
          </a:xfrm>
          <a:prstGeom prst="rect">
            <a:avLst/>
          </a:prstGeom>
          <a:noFill/>
        </p:spPr>
        <p:txBody>
          <a:bodyPr wrap="none" rtlCol="0">
            <a:spAutoFit/>
          </a:bodyPr>
          <a:lstStyle/>
          <a:p>
            <a:endParaRPr lang="en-US" dirty="0"/>
          </a:p>
        </p:txBody>
      </p:sp>
      <p:sp>
        <p:nvSpPr>
          <p:cNvPr id="31" name="TextBox 30"/>
          <p:cNvSpPr txBox="1"/>
          <p:nvPr/>
        </p:nvSpPr>
        <p:spPr>
          <a:xfrm>
            <a:off x="4368354" y="3143258"/>
            <a:ext cx="4165323" cy="1077218"/>
          </a:xfrm>
          <a:prstGeom prst="rect">
            <a:avLst/>
          </a:prstGeom>
          <a:noFill/>
        </p:spPr>
        <p:txBody>
          <a:bodyPr wrap="none" rtlCol="0">
            <a:spAutoFit/>
          </a:bodyPr>
          <a:lstStyle/>
          <a:p>
            <a:pPr algn="ctr"/>
            <a:r>
              <a:rPr lang="en-US" sz="1600" dirty="0">
                <a:ea typeface="ＭＳ Ｐゴシック" charset="0"/>
                <a:cs typeface="Gill Sans" charset="0"/>
              </a:rPr>
              <a:t>Our understanding of some </a:t>
            </a:r>
            <a:r>
              <a:rPr lang="en-US" sz="1600" dirty="0">
                <a:solidFill>
                  <a:srgbClr val="FF00FF"/>
                </a:solidFill>
                <a:ea typeface="ＭＳ Ｐゴシック" charset="0"/>
                <a:cs typeface="Gill Sans" charset="0"/>
              </a:rPr>
              <a:t>fundamental </a:t>
            </a:r>
            <a:endParaRPr lang="en-US" sz="1600" dirty="0" smtClean="0">
              <a:solidFill>
                <a:srgbClr val="FF00FF"/>
              </a:solidFill>
              <a:ea typeface="ＭＳ Ｐゴシック" charset="0"/>
              <a:cs typeface="Gill Sans" charset="0"/>
            </a:endParaRPr>
          </a:p>
          <a:p>
            <a:pPr algn="ctr"/>
            <a:r>
              <a:rPr lang="en-US" sz="1600" dirty="0" smtClean="0">
                <a:ea typeface="ＭＳ Ｐゴシック" charset="0"/>
                <a:cs typeface="Gill Sans" charset="0"/>
              </a:rPr>
              <a:t>properties </a:t>
            </a:r>
            <a:r>
              <a:rPr lang="en-US" sz="1600" dirty="0">
                <a:ea typeface="ＭＳ Ｐゴシック" charset="0"/>
                <a:cs typeface="Gill Sans" charset="0"/>
              </a:rPr>
              <a:t>of the </a:t>
            </a:r>
            <a:r>
              <a:rPr lang="en-US" sz="1600" dirty="0" err="1">
                <a:ea typeface="ＭＳ Ｐゴシック" charset="0"/>
                <a:cs typeface="Gill Sans" charset="0"/>
              </a:rPr>
              <a:t>Glasma</a:t>
            </a:r>
            <a:r>
              <a:rPr lang="en-US" sz="1600" dirty="0">
                <a:ea typeface="ＭＳ Ｐゴシック" charset="0"/>
                <a:cs typeface="Gill Sans" charset="0"/>
              </a:rPr>
              <a:t>, </a:t>
            </a:r>
            <a:r>
              <a:rPr lang="en-US" sz="1600" dirty="0" err="1">
                <a:ea typeface="ＭＳ Ｐゴシック" charset="0"/>
                <a:cs typeface="Gill Sans" charset="0"/>
              </a:rPr>
              <a:t>sQGP</a:t>
            </a:r>
            <a:r>
              <a:rPr lang="en-US" sz="1600" dirty="0">
                <a:ea typeface="ＭＳ Ｐゴシック" charset="0"/>
                <a:cs typeface="Gill Sans" charset="0"/>
              </a:rPr>
              <a:t> and </a:t>
            </a:r>
            <a:endParaRPr lang="en-US" sz="1600" dirty="0" smtClean="0">
              <a:ea typeface="ＭＳ Ｐゴシック" charset="0"/>
              <a:cs typeface="Gill Sans" charset="0"/>
            </a:endParaRPr>
          </a:p>
          <a:p>
            <a:pPr algn="ctr"/>
            <a:r>
              <a:rPr lang="en-US" sz="1600" dirty="0" smtClean="0">
                <a:ea typeface="ＭＳ Ｐゴシック" charset="0"/>
                <a:cs typeface="Gill Sans" charset="0"/>
              </a:rPr>
              <a:t>Hadron </a:t>
            </a:r>
            <a:r>
              <a:rPr lang="en-US" sz="1600" dirty="0">
                <a:ea typeface="ＭＳ Ｐゴシック" charset="0"/>
                <a:cs typeface="Gill Sans" charset="0"/>
              </a:rPr>
              <a:t>Gas depend </a:t>
            </a:r>
            <a:r>
              <a:rPr lang="en-US" sz="1600" dirty="0" smtClean="0">
                <a:solidFill>
                  <a:srgbClr val="FF00FF"/>
                </a:solidFill>
                <a:ea typeface="ＭＳ Ｐゴシック" charset="0"/>
                <a:cs typeface="Gill Sans" charset="0"/>
              </a:rPr>
              <a:t>strongly</a:t>
            </a:r>
            <a:r>
              <a:rPr lang="en-US" sz="1600" dirty="0" smtClean="0">
                <a:ea typeface="ＭＳ Ｐゴシック" charset="0"/>
                <a:cs typeface="Gill Sans" charset="0"/>
              </a:rPr>
              <a:t> </a:t>
            </a:r>
            <a:r>
              <a:rPr lang="en-US" sz="1600" dirty="0">
                <a:ea typeface="ＭＳ Ｐゴシック" charset="0"/>
                <a:cs typeface="Gill Sans" charset="0"/>
              </a:rPr>
              <a:t>on our </a:t>
            </a:r>
            <a:endParaRPr lang="en-US" sz="1600" dirty="0" smtClean="0">
              <a:ea typeface="ＭＳ Ｐゴシック" charset="0"/>
              <a:cs typeface="Gill Sans" charset="0"/>
            </a:endParaRPr>
          </a:p>
          <a:p>
            <a:pPr algn="ctr"/>
            <a:r>
              <a:rPr lang="en-US" sz="1600" dirty="0" smtClean="0">
                <a:ea typeface="ＭＳ Ｐゴシック" charset="0"/>
                <a:cs typeface="Gill Sans" charset="0"/>
              </a:rPr>
              <a:t>knowledge </a:t>
            </a:r>
            <a:r>
              <a:rPr lang="en-US" sz="1600" dirty="0">
                <a:ea typeface="ＭＳ Ｐゴシック" charset="0"/>
                <a:cs typeface="Gill Sans" charset="0"/>
              </a:rPr>
              <a:t>of the initial state</a:t>
            </a:r>
            <a:r>
              <a:rPr lang="en-US" sz="1600" dirty="0" smtClean="0">
                <a:ea typeface="ＭＳ Ｐゴシック" charset="0"/>
                <a:cs typeface="Gill Sans" charset="0"/>
              </a:rPr>
              <a:t>!</a:t>
            </a:r>
            <a:endParaRPr lang="en-US" sz="1600" dirty="0">
              <a:ea typeface="ＭＳ Ｐゴシック" charset="0"/>
              <a:cs typeface="Gill Sans" charset="0"/>
            </a:endParaRPr>
          </a:p>
        </p:txBody>
      </p:sp>
      <p:sp>
        <p:nvSpPr>
          <p:cNvPr id="34" name="AutoShape 49"/>
          <p:cNvSpPr>
            <a:spLocks noChangeArrowheads="1"/>
          </p:cNvSpPr>
          <p:nvPr/>
        </p:nvSpPr>
        <p:spPr bwMode="auto">
          <a:xfrm>
            <a:off x="3926415" y="4308139"/>
            <a:ext cx="779271" cy="41203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37" name="TextBox 36"/>
          <p:cNvSpPr txBox="1"/>
          <p:nvPr/>
        </p:nvSpPr>
        <p:spPr>
          <a:xfrm>
            <a:off x="5196417" y="4783667"/>
            <a:ext cx="184666" cy="369332"/>
          </a:xfrm>
          <a:prstGeom prst="rect">
            <a:avLst/>
          </a:prstGeom>
          <a:noFill/>
        </p:spPr>
        <p:txBody>
          <a:bodyPr wrap="none" rtlCol="0">
            <a:spAutoFit/>
          </a:bodyPr>
          <a:lstStyle/>
          <a:p>
            <a:endParaRPr lang="en-US" dirty="0"/>
          </a:p>
        </p:txBody>
      </p:sp>
      <p:sp>
        <p:nvSpPr>
          <p:cNvPr id="38" name="TextBox 37"/>
          <p:cNvSpPr txBox="1"/>
          <p:nvPr/>
        </p:nvSpPr>
        <p:spPr>
          <a:xfrm>
            <a:off x="4652768" y="4402674"/>
            <a:ext cx="4106333" cy="369332"/>
          </a:xfrm>
          <a:prstGeom prst="rect">
            <a:avLst/>
          </a:prstGeom>
          <a:noFill/>
        </p:spPr>
        <p:txBody>
          <a:bodyPr wrap="square" rtlCol="0">
            <a:spAutoFit/>
          </a:bodyPr>
          <a:lstStyle/>
          <a:p>
            <a:r>
              <a:rPr lang="en-US" dirty="0">
                <a:solidFill>
                  <a:srgbClr val="0000FF"/>
                </a:solidFill>
                <a:ea typeface="ＭＳ Ｐゴシック" charset="0"/>
                <a:cs typeface="Gill Sans" charset="0"/>
              </a:rPr>
              <a:t>3 conundrums of the </a:t>
            </a:r>
            <a:r>
              <a:rPr lang="en-US" dirty="0" smtClean="0">
                <a:solidFill>
                  <a:srgbClr val="0000FF"/>
                </a:solidFill>
                <a:ea typeface="ＭＳ Ｐゴシック" charset="0"/>
                <a:cs typeface="Gill Sans" charset="0"/>
              </a:rPr>
              <a:t>initial </a:t>
            </a:r>
            <a:r>
              <a:rPr lang="en-US" dirty="0">
                <a:solidFill>
                  <a:srgbClr val="0000FF"/>
                </a:solidFill>
                <a:ea typeface="ＭＳ Ｐゴシック" charset="0"/>
                <a:cs typeface="Gill Sans" charset="0"/>
              </a:rPr>
              <a:t>state</a:t>
            </a:r>
            <a:r>
              <a:rPr lang="en-US" dirty="0" smtClean="0">
                <a:solidFill>
                  <a:srgbClr val="0000FF"/>
                </a:solidFill>
                <a:ea typeface="ＭＳ Ｐゴシック" charset="0"/>
                <a:cs typeface="Gill Sans" charset="0"/>
              </a:rPr>
              <a:t>:</a:t>
            </a:r>
            <a:endParaRPr lang="en-US" dirty="0">
              <a:solidFill>
                <a:srgbClr val="0000FF"/>
              </a:solidFill>
              <a:ea typeface="ＭＳ Ｐゴシック" charset="0"/>
              <a:cs typeface="Gill Sans" charset="0"/>
            </a:endParaRPr>
          </a:p>
        </p:txBody>
      </p:sp>
      <p:sp>
        <p:nvSpPr>
          <p:cNvPr id="39" name="TextBox 38"/>
          <p:cNvSpPr txBox="1"/>
          <p:nvPr/>
        </p:nvSpPr>
        <p:spPr>
          <a:xfrm>
            <a:off x="4049520" y="4751320"/>
            <a:ext cx="4903907" cy="1569660"/>
          </a:xfrm>
          <a:prstGeom prst="rect">
            <a:avLst/>
          </a:prstGeom>
          <a:noFill/>
        </p:spPr>
        <p:txBody>
          <a:bodyPr wrap="none" rtlCol="0">
            <a:spAutoFit/>
          </a:bodyPr>
          <a:lstStyle/>
          <a:p>
            <a:pPr marL="342900" indent="-342900">
              <a:buAutoNum type="arabicPeriod"/>
            </a:pPr>
            <a:r>
              <a:rPr lang="en-US" sz="1600" dirty="0" smtClean="0">
                <a:ea typeface="ＭＳ Ｐゴシック" charset="0"/>
                <a:cs typeface="Gill Sans" charset="0"/>
              </a:rPr>
              <a:t>What </a:t>
            </a:r>
            <a:r>
              <a:rPr lang="en-US" sz="1600" dirty="0">
                <a:ea typeface="ＭＳ Ｐゴシック" charset="0"/>
                <a:cs typeface="Gill Sans" charset="0"/>
              </a:rPr>
              <a:t>is the spatial transverse </a:t>
            </a:r>
            <a:r>
              <a:rPr lang="en-US" sz="1600" dirty="0" smtClean="0">
                <a:ea typeface="ＭＳ Ｐゴシック" charset="0"/>
                <a:cs typeface="Gill Sans" charset="0"/>
              </a:rPr>
              <a:t>distributions </a:t>
            </a:r>
            <a:r>
              <a:rPr lang="en-US" sz="1600" dirty="0">
                <a:ea typeface="ＭＳ Ｐゴシック" charset="0"/>
                <a:cs typeface="Gill Sans" charset="0"/>
              </a:rPr>
              <a:t/>
            </a:r>
            <a:br>
              <a:rPr lang="en-US" sz="1600" dirty="0">
                <a:ea typeface="ＭＳ Ｐゴシック" charset="0"/>
                <a:cs typeface="Gill Sans" charset="0"/>
              </a:rPr>
            </a:br>
            <a:r>
              <a:rPr lang="en-US" sz="1600" dirty="0">
                <a:ea typeface="ＭＳ Ｐゴシック" charset="0"/>
                <a:cs typeface="Gill Sans" charset="0"/>
              </a:rPr>
              <a:t>of nucleons and gluons?</a:t>
            </a:r>
          </a:p>
          <a:p>
            <a:r>
              <a:rPr lang="en-US" sz="1600" dirty="0">
                <a:ea typeface="ＭＳ Ｐゴシック" charset="0"/>
                <a:cs typeface="Gill Sans" charset="0"/>
              </a:rPr>
              <a:t>2. How much does the spatial distribution </a:t>
            </a:r>
            <a:endParaRPr lang="en-US" sz="1600" dirty="0" smtClean="0">
              <a:ea typeface="ＭＳ Ｐゴシック" charset="0"/>
              <a:cs typeface="Gill Sans" charset="0"/>
            </a:endParaRPr>
          </a:p>
          <a:p>
            <a:r>
              <a:rPr lang="en-US" sz="1600" dirty="0">
                <a:ea typeface="ＭＳ Ｐゴシック" charset="0"/>
                <a:cs typeface="Gill Sans" charset="0"/>
              </a:rPr>
              <a:t> </a:t>
            </a:r>
            <a:r>
              <a:rPr lang="en-US" sz="1600" dirty="0" smtClean="0">
                <a:ea typeface="ＭＳ Ｐゴシック" charset="0"/>
                <a:cs typeface="Gill Sans" charset="0"/>
              </a:rPr>
              <a:t>   fluctuate</a:t>
            </a:r>
            <a:r>
              <a:rPr lang="en-US" sz="1600" dirty="0">
                <a:ea typeface="ＭＳ Ｐゴシック" charset="0"/>
                <a:cs typeface="Gill Sans" charset="0"/>
              </a:rPr>
              <a:t>? Lumpiness, hot-spots etc.</a:t>
            </a:r>
          </a:p>
          <a:p>
            <a:r>
              <a:rPr lang="en-US" sz="1600" dirty="0">
                <a:ea typeface="ＭＳ Ｐゴシック" charset="0"/>
                <a:cs typeface="Gill Sans" charset="0"/>
              </a:rPr>
              <a:t>3. How saturated is the initial state of the </a:t>
            </a:r>
            <a:endParaRPr lang="en-US" sz="1600" dirty="0" smtClean="0">
              <a:ea typeface="ＭＳ Ｐゴシック" charset="0"/>
              <a:cs typeface="Gill Sans" charset="0"/>
            </a:endParaRPr>
          </a:p>
          <a:p>
            <a:r>
              <a:rPr lang="en-US" sz="1600" dirty="0">
                <a:ea typeface="ＭＳ Ｐゴシック" charset="0"/>
                <a:cs typeface="Gill Sans" charset="0"/>
              </a:rPr>
              <a:t> </a:t>
            </a:r>
            <a:r>
              <a:rPr lang="en-US" sz="1600" dirty="0" smtClean="0">
                <a:ea typeface="ＭＳ Ｐゴシック" charset="0"/>
                <a:cs typeface="Gill Sans" charset="0"/>
              </a:rPr>
              <a:t>   nucleus?</a:t>
            </a:r>
            <a:endParaRPr lang="en-US" sz="1600" dirty="0">
              <a:ea typeface="ＭＳ Ｐゴシック" charset="0"/>
              <a:cs typeface="Gill Sans" charset="0"/>
            </a:endParaRPr>
          </a:p>
        </p:txBody>
      </p:sp>
    </p:spTree>
    <p:extLst>
      <p:ext uri="{BB962C8B-B14F-4D97-AF65-F5344CB8AC3E}">
        <p14:creationId xmlns:p14="http://schemas.microsoft.com/office/powerpoint/2010/main" val="1892946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strVal val="#ppt_w*0.70"/>
                                          </p:val>
                                        </p:tav>
                                        <p:tav tm="100000">
                                          <p:val>
                                            <p:strVal val="#ppt_w"/>
                                          </p:val>
                                        </p:tav>
                                      </p:tavLst>
                                    </p:anim>
                                    <p:anim calcmode="lin" valueType="num">
                                      <p:cBhvr>
                                        <p:cTn id="13" dur="1000" fill="hold"/>
                                        <p:tgtEl>
                                          <p:spTgt spid="32"/>
                                        </p:tgtEl>
                                        <p:attrNameLst>
                                          <p:attrName>ppt_h</p:attrName>
                                        </p:attrNameLst>
                                      </p:cBhvr>
                                      <p:tavLst>
                                        <p:tav tm="0">
                                          <p:val>
                                            <p:strVal val="#ppt_h"/>
                                          </p:val>
                                        </p:tav>
                                        <p:tav tm="100000">
                                          <p:val>
                                            <p:strVal val="#ppt_h"/>
                                          </p:val>
                                        </p:tav>
                                      </p:tavLst>
                                    </p:anim>
                                    <p:animEffect transition="in" filter="fade">
                                      <p:cBhvr>
                                        <p:cTn id="14" dur="1000"/>
                                        <p:tgtEl>
                                          <p:spTgt spid="3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0.70"/>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strVal val="#ppt_w*0.70"/>
                                          </p:val>
                                        </p:tav>
                                        <p:tav tm="100000">
                                          <p:val>
                                            <p:strVal val="#ppt_w"/>
                                          </p:val>
                                        </p:tav>
                                      </p:tavLst>
                                    </p:anim>
                                    <p:anim calcmode="lin" valueType="num">
                                      <p:cBhvr>
                                        <p:cTn id="25" dur="1000" fill="hold"/>
                                        <p:tgtEl>
                                          <p:spTgt spid="34"/>
                                        </p:tgtEl>
                                        <p:attrNameLst>
                                          <p:attrName>ppt_h</p:attrName>
                                        </p:attrNameLst>
                                      </p:cBhvr>
                                      <p:tavLst>
                                        <p:tav tm="0">
                                          <p:val>
                                            <p:strVal val="#ppt_h"/>
                                          </p:val>
                                        </p:tav>
                                        <p:tav tm="100000">
                                          <p:val>
                                            <p:strVal val="#ppt_h"/>
                                          </p:val>
                                        </p:tav>
                                      </p:tavLst>
                                    </p:anim>
                                    <p:animEffect transition="in" filter="fade">
                                      <p:cBhvr>
                                        <p:cTn id="26" dur="1000"/>
                                        <p:tgtEl>
                                          <p:spTgt spid="3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1000" fill="hold"/>
                                        <p:tgtEl>
                                          <p:spTgt spid="38"/>
                                        </p:tgtEl>
                                        <p:attrNameLst>
                                          <p:attrName>ppt_w</p:attrName>
                                        </p:attrNameLst>
                                      </p:cBhvr>
                                      <p:tavLst>
                                        <p:tav tm="0">
                                          <p:val>
                                            <p:strVal val="#ppt_w*0.70"/>
                                          </p:val>
                                        </p:tav>
                                        <p:tav tm="100000">
                                          <p:val>
                                            <p:strVal val="#ppt_w"/>
                                          </p:val>
                                        </p:tav>
                                      </p:tavLst>
                                    </p:anim>
                                    <p:anim calcmode="lin" valueType="num">
                                      <p:cBhvr>
                                        <p:cTn id="30" dur="1000" fill="hold"/>
                                        <p:tgtEl>
                                          <p:spTgt spid="38"/>
                                        </p:tgtEl>
                                        <p:attrNameLst>
                                          <p:attrName>ppt_h</p:attrName>
                                        </p:attrNameLst>
                                      </p:cBhvr>
                                      <p:tavLst>
                                        <p:tav tm="0">
                                          <p:val>
                                            <p:strVal val="#ppt_h"/>
                                          </p:val>
                                        </p:tav>
                                        <p:tav tm="100000">
                                          <p:val>
                                            <p:strVal val="#ppt_h"/>
                                          </p:val>
                                        </p:tav>
                                      </p:tavLst>
                                    </p:anim>
                                    <p:animEffect transition="in" filter="fade">
                                      <p:cBhvr>
                                        <p:cTn id="31" dur="1000"/>
                                        <p:tgtEl>
                                          <p:spTgt spid="3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p:cTn id="34" dur="1000" fill="hold"/>
                                        <p:tgtEl>
                                          <p:spTgt spid="39"/>
                                        </p:tgtEl>
                                        <p:attrNameLst>
                                          <p:attrName>ppt_w</p:attrName>
                                        </p:attrNameLst>
                                      </p:cBhvr>
                                      <p:tavLst>
                                        <p:tav tm="0">
                                          <p:val>
                                            <p:strVal val="#ppt_w*0.70"/>
                                          </p:val>
                                        </p:tav>
                                        <p:tav tm="100000">
                                          <p:val>
                                            <p:strVal val="#ppt_w"/>
                                          </p:val>
                                        </p:tav>
                                      </p:tavLst>
                                    </p:anim>
                                    <p:anim calcmode="lin" valueType="num">
                                      <p:cBhvr>
                                        <p:cTn id="35" dur="1000" fill="hold"/>
                                        <p:tgtEl>
                                          <p:spTgt spid="39"/>
                                        </p:tgtEl>
                                        <p:attrNameLst>
                                          <p:attrName>ppt_h</p:attrName>
                                        </p:attrNameLst>
                                      </p:cBhvr>
                                      <p:tavLst>
                                        <p:tav tm="0">
                                          <p:val>
                                            <p:strVal val="#ppt_h"/>
                                          </p:val>
                                        </p:tav>
                                        <p:tav tm="100000">
                                          <p:val>
                                            <p:strVal val="#ppt_h"/>
                                          </p:val>
                                        </p:tav>
                                      </p:tavLst>
                                    </p:anim>
                                    <p:animEffect transition="in" filter="fade">
                                      <p:cBhvr>
                                        <p:cTn id="3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P spid="34" grpId="0" animBg="1"/>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0" y="0"/>
            <a:ext cx="9144000" cy="609600"/>
          </a:xfrm>
          <a:ln/>
        </p:spPr>
        <p:txBody>
          <a:bodyPr rIns="133350"/>
          <a:lstStyle/>
          <a:p>
            <a:r>
              <a:rPr lang="en-US" dirty="0"/>
              <a:t>What Do We Know About </a:t>
            </a:r>
            <a:r>
              <a:rPr lang="en-US" cap="none" dirty="0" err="1"/>
              <a:t>x</a:t>
            </a:r>
            <a:r>
              <a:rPr lang="en-US" dirty="0" err="1"/>
              <a:t>G</a:t>
            </a:r>
            <a:r>
              <a:rPr lang="en-US" dirty="0"/>
              <a:t> in Nuclei?</a:t>
            </a:r>
          </a:p>
        </p:txBody>
      </p:sp>
      <p:sp>
        <p:nvSpPr>
          <p:cNvPr id="7" name="Slide Number Placeholder 3"/>
          <p:cNvSpPr>
            <a:spLocks noGrp="1"/>
          </p:cNvSpPr>
          <p:nvPr>
            <p:ph type="sldNum" sz="quarter" idx="12"/>
          </p:nvPr>
        </p:nvSpPr>
        <p:spPr/>
        <p:txBody>
          <a:bodyPr/>
          <a:lstStyle/>
          <a:p>
            <a:fld id="{0AB49407-61D0-674C-8945-BD65CF1CC592}" type="slidenum">
              <a:rPr lang="en-US"/>
              <a:pPr/>
              <a:t>19</a:t>
            </a:fld>
            <a:endParaRPr lang="en-US"/>
          </a:p>
        </p:txBody>
      </p:sp>
      <p:sp>
        <p:nvSpPr>
          <p:cNvPr id="38917" name="Rectangle 5"/>
          <p:cNvSpPr>
            <a:spLocks/>
          </p:cNvSpPr>
          <p:nvPr/>
        </p:nvSpPr>
        <p:spPr bwMode="auto">
          <a:xfrm>
            <a:off x="99484" y="3314732"/>
            <a:ext cx="4028016" cy="101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Other than in p: </a:t>
            </a:r>
            <a:endParaRPr lang="en-US" dirty="0" smtClean="0">
              <a:solidFill>
                <a:srgbClr val="FF0000"/>
              </a:solidFill>
              <a:latin typeface="Comic Sans MS"/>
              <a:ea typeface="ＭＳ Ｐゴシック" charset="0"/>
              <a:cs typeface="Comic Sans MS"/>
              <a:sym typeface="Arial" charset="0"/>
            </a:endParaRPr>
          </a:p>
          <a:p>
            <a:pPr marL="39688"/>
            <a:r>
              <a:rPr lang="en-US" dirty="0" smtClean="0">
                <a:solidFill>
                  <a:srgbClr val="FF0000"/>
                </a:solidFill>
                <a:latin typeface="Comic Sans MS"/>
                <a:ea typeface="ＭＳ Ｐゴシック" charset="0"/>
                <a:cs typeface="Comic Sans MS"/>
                <a:sym typeface="Arial" charset="0"/>
              </a:rPr>
              <a:t>G</a:t>
            </a:r>
            <a:r>
              <a:rPr lang="en-US" dirty="0">
                <a:solidFill>
                  <a:srgbClr val="FF0000"/>
                </a:solidFill>
                <a:latin typeface="Comic Sans MS"/>
                <a:ea typeface="ＭＳ Ｐゴシック" charset="0"/>
                <a:cs typeface="Comic Sans MS"/>
                <a:sym typeface="Arial" charset="0"/>
              </a:rPr>
              <a:t>(x,Q</a:t>
            </a:r>
            <a:r>
              <a:rPr lang="en-US" baseline="32000" dirty="0">
                <a:solidFill>
                  <a:srgbClr val="FF0000"/>
                </a:solidFill>
                <a:latin typeface="Comic Sans MS"/>
                <a:ea typeface="ＭＳ Ｐゴシック" charset="0"/>
                <a:cs typeface="Comic Sans MS"/>
                <a:sym typeface="Arial" charset="0"/>
              </a:rPr>
              <a:t>2</a:t>
            </a:r>
            <a:r>
              <a:rPr lang="en-US" dirty="0">
                <a:solidFill>
                  <a:srgbClr val="FF0000"/>
                </a:solidFill>
                <a:latin typeface="Comic Sans MS"/>
                <a:ea typeface="ＭＳ Ｐゴシック" charset="0"/>
                <a:cs typeface="Comic Sans MS"/>
                <a:sym typeface="Arial" charset="0"/>
              </a:rPr>
              <a:t>) for nuclei is little known</a:t>
            </a:r>
          </a:p>
          <a:p>
            <a:pPr marL="39688">
              <a:spcBef>
                <a:spcPts val="450"/>
              </a:spcBef>
            </a:pPr>
            <a:r>
              <a:rPr lang="en-US" dirty="0">
                <a:solidFill>
                  <a:srgbClr val="0000FF"/>
                </a:solidFill>
                <a:latin typeface="Comic Sans MS"/>
                <a:ea typeface="ＭＳ Ｐゴシック" charset="0"/>
                <a:cs typeface="Comic Sans MS"/>
                <a:sym typeface="Arial" charset="0"/>
              </a:rPr>
              <a:t>Key:</a:t>
            </a:r>
            <a:r>
              <a:rPr lang="en-US" dirty="0">
                <a:solidFill>
                  <a:srgbClr val="0000FF"/>
                </a:solidFill>
                <a:latin typeface="Comic Sans MS"/>
                <a:ea typeface="ＭＳ Ｐゴシック" charset="0"/>
                <a:cs typeface="Comic Sans MS"/>
                <a:sym typeface="Times New Roman Italic" charset="0"/>
              </a:rPr>
              <a:t> F</a:t>
            </a:r>
            <a:r>
              <a:rPr lang="en-US" baseline="-25000" dirty="0">
                <a:solidFill>
                  <a:srgbClr val="0000FF"/>
                </a:solidFill>
                <a:latin typeface="Comic Sans MS"/>
                <a:ea typeface="ＭＳ Ｐゴシック" charset="0"/>
                <a:cs typeface="Comic Sans MS"/>
                <a:sym typeface="Times New Roman Italic" charset="0"/>
              </a:rPr>
              <a:t>L</a:t>
            </a:r>
            <a:r>
              <a:rPr lang="en-US" dirty="0">
                <a:solidFill>
                  <a:srgbClr val="0000FF"/>
                </a:solidFill>
                <a:latin typeface="Comic Sans MS"/>
                <a:ea typeface="ＭＳ Ｐゴシック" charset="0"/>
                <a:cs typeface="Comic Sans MS"/>
                <a:sym typeface="Times New Roman Italic" charset="0"/>
              </a:rPr>
              <a:t> (x,Q</a:t>
            </a:r>
            <a:r>
              <a:rPr lang="en-US" baseline="32000" dirty="0">
                <a:solidFill>
                  <a:srgbClr val="0000FF"/>
                </a:solidFill>
                <a:latin typeface="Comic Sans MS"/>
                <a:ea typeface="ＭＳ Ｐゴシック" charset="0"/>
                <a:cs typeface="Comic Sans MS"/>
                <a:sym typeface="Times New Roman Italic" charset="0"/>
              </a:rPr>
              <a:t>2</a:t>
            </a:r>
            <a:r>
              <a:rPr lang="en-US" dirty="0">
                <a:solidFill>
                  <a:srgbClr val="0000FF"/>
                </a:solidFill>
                <a:latin typeface="Comic Sans MS"/>
                <a:ea typeface="ＭＳ Ｐゴシック" charset="0"/>
                <a:cs typeface="Comic Sans MS"/>
                <a:sym typeface="Times New Roman Italic" charset="0"/>
              </a:rPr>
              <a:t>) ~ </a:t>
            </a:r>
            <a:r>
              <a:rPr lang="en-US" dirty="0" err="1">
                <a:solidFill>
                  <a:srgbClr val="0000FF"/>
                </a:solidFill>
                <a:latin typeface="Comic Sans MS"/>
                <a:ea typeface="ＭＳ Ｐゴシック" charset="0"/>
                <a:cs typeface="Comic Sans MS"/>
                <a:sym typeface="Times New Roman Italic" charset="0"/>
              </a:rPr>
              <a:t>xG</a:t>
            </a:r>
            <a:r>
              <a:rPr lang="en-US" dirty="0">
                <a:solidFill>
                  <a:srgbClr val="0000FF"/>
                </a:solidFill>
                <a:latin typeface="Comic Sans MS"/>
                <a:ea typeface="ＭＳ Ｐゴシック" charset="0"/>
                <a:cs typeface="Comic Sans MS"/>
                <a:sym typeface="Times New Roman Italic" charset="0"/>
              </a:rPr>
              <a:t>(x,Q</a:t>
            </a:r>
            <a:r>
              <a:rPr lang="en-US" baseline="32000" dirty="0">
                <a:solidFill>
                  <a:srgbClr val="0000FF"/>
                </a:solidFill>
                <a:latin typeface="Comic Sans MS"/>
                <a:ea typeface="ＭＳ Ｐゴシック" charset="0"/>
                <a:cs typeface="Comic Sans MS"/>
                <a:sym typeface="Times New Roman Italic" charset="0"/>
              </a:rPr>
              <a:t>2</a:t>
            </a:r>
            <a:r>
              <a:rPr lang="en-US" dirty="0">
                <a:solidFill>
                  <a:srgbClr val="0000FF"/>
                </a:solidFill>
                <a:latin typeface="Comic Sans MS"/>
                <a:ea typeface="ＭＳ Ｐゴシック" charset="0"/>
                <a:cs typeface="Comic Sans MS"/>
                <a:sym typeface="Times New Roman Italic" charset="0"/>
              </a:rPr>
              <a:t>)</a:t>
            </a:r>
          </a:p>
        </p:txBody>
      </p:sp>
      <p:pic>
        <p:nvPicPr>
          <p:cNvPr id="2" name="Picture 1"/>
          <p:cNvPicPr>
            <a:picLocks noChangeAspect="1"/>
          </p:cNvPicPr>
          <p:nvPr/>
        </p:nvPicPr>
        <p:blipFill>
          <a:blip r:embed="rId2"/>
          <a:stretch>
            <a:fillRect/>
          </a:stretch>
        </p:blipFill>
        <p:spPr>
          <a:xfrm>
            <a:off x="4165600" y="1985504"/>
            <a:ext cx="4978400" cy="2628900"/>
          </a:xfrm>
          <a:prstGeom prst="rect">
            <a:avLst/>
          </a:prstGeom>
        </p:spPr>
      </p:pic>
      <p:pic>
        <p:nvPicPr>
          <p:cNvPr id="3" name="Picture 2"/>
          <p:cNvPicPr>
            <a:picLocks noChangeAspect="1"/>
          </p:cNvPicPr>
          <p:nvPr/>
        </p:nvPicPr>
        <p:blipFill>
          <a:blip r:embed="rId3"/>
          <a:stretch>
            <a:fillRect/>
          </a:stretch>
        </p:blipFill>
        <p:spPr>
          <a:xfrm>
            <a:off x="148173" y="4300582"/>
            <a:ext cx="3714750" cy="520065"/>
          </a:xfrm>
          <a:prstGeom prst="rect">
            <a:avLst/>
          </a:prstGeom>
        </p:spPr>
      </p:pic>
      <p:pic>
        <p:nvPicPr>
          <p:cNvPr id="4" name="Picture 3"/>
          <p:cNvPicPr>
            <a:picLocks noChangeAspect="1"/>
          </p:cNvPicPr>
          <p:nvPr/>
        </p:nvPicPr>
        <p:blipFill rotWithShape="1">
          <a:blip r:embed="rId4"/>
          <a:srcRect l="3672" t="2830" r="5711" b="2830"/>
          <a:stretch/>
        </p:blipFill>
        <p:spPr>
          <a:xfrm>
            <a:off x="232834" y="698508"/>
            <a:ext cx="3291391" cy="2540010"/>
          </a:xfrm>
          <a:prstGeom prst="rect">
            <a:avLst/>
          </a:prstGeom>
        </p:spPr>
      </p:pic>
      <p:sp>
        <p:nvSpPr>
          <p:cNvPr id="5" name="TextBox 4"/>
          <p:cNvSpPr txBox="1"/>
          <p:nvPr/>
        </p:nvSpPr>
        <p:spPr>
          <a:xfrm>
            <a:off x="3661834" y="857257"/>
            <a:ext cx="3846680" cy="677108"/>
          </a:xfrm>
          <a:prstGeom prst="rect">
            <a:avLst/>
          </a:prstGeom>
          <a:noFill/>
        </p:spPr>
        <p:txBody>
          <a:bodyPr wrap="none" rtlCol="0">
            <a:spAutoFit/>
          </a:bodyPr>
          <a:lstStyle/>
          <a:p>
            <a:r>
              <a:rPr lang="en-US" dirty="0" smtClean="0"/>
              <a:t>99% of all h</a:t>
            </a:r>
            <a:r>
              <a:rPr lang="en-US" sz="2000" baseline="30000" dirty="0" smtClean="0"/>
              <a:t>±</a:t>
            </a:r>
            <a:r>
              <a:rPr lang="en-US" dirty="0" smtClean="0"/>
              <a:t> have </a:t>
            </a:r>
            <a:r>
              <a:rPr lang="en-US" dirty="0" err="1" smtClean="0"/>
              <a:t>p</a:t>
            </a:r>
            <a:r>
              <a:rPr lang="en-US" baseline="-25000" dirty="0" err="1" smtClean="0"/>
              <a:t>t</a:t>
            </a:r>
            <a:r>
              <a:rPr lang="en-US" dirty="0" smtClean="0"/>
              <a:t> &lt; 2 </a:t>
            </a:r>
            <a:r>
              <a:rPr lang="en-US" dirty="0" err="1" smtClean="0"/>
              <a:t>GeV</a:t>
            </a:r>
            <a:r>
              <a:rPr lang="en-US" dirty="0" smtClean="0"/>
              <a:t>/c</a:t>
            </a:r>
          </a:p>
          <a:p>
            <a:r>
              <a:rPr lang="en-US" sz="2000" dirty="0" smtClean="0"/>
              <a:t>“Bulk Matter” </a:t>
            </a:r>
            <a:r>
              <a:rPr lang="en-US" sz="2000" dirty="0" smtClean="0">
                <a:sym typeface="Wingdings"/>
              </a:rPr>
              <a:t> x &lt; 0.01</a:t>
            </a:r>
            <a:endParaRPr lang="en-US" sz="2000" dirty="0"/>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8" name="Footer Placeholder 7"/>
          <p:cNvSpPr>
            <a:spLocks noGrp="1"/>
          </p:cNvSpPr>
          <p:nvPr>
            <p:ph type="ftr" sz="quarter" idx="11"/>
          </p:nvPr>
        </p:nvSpPr>
        <p:spPr/>
        <p:txBody>
          <a:bodyPr/>
          <a:lstStyle/>
          <a:p>
            <a:r>
              <a:rPr lang="cs-CZ" smtClean="0"/>
              <a:t>RBRC-Workshop, April 2013, BNL</a:t>
            </a:r>
            <a:endParaRPr lang="en-US"/>
          </a:p>
        </p:txBody>
      </p:sp>
      <p:pic>
        <p:nvPicPr>
          <p:cNvPr id="11"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8114"/>
          <a:stretch/>
        </p:blipFill>
        <p:spPr bwMode="auto">
          <a:xfrm>
            <a:off x="518583" y="805391"/>
            <a:ext cx="8168665" cy="5803900"/>
          </a:xfrm>
          <a:prstGeom prst="rect">
            <a:avLst/>
          </a:prstGeom>
          <a:solidFill>
            <a:schemeClr val="bg1">
              <a:lumMod val="95000"/>
            </a:schemeClr>
          </a:solidFill>
          <a:ln>
            <a:noFill/>
          </a:ln>
        </p:spPr>
      </p:pic>
    </p:spTree>
    <p:extLst>
      <p:ext uri="{BB962C8B-B14F-4D97-AF65-F5344CB8AC3E}">
        <p14:creationId xmlns:p14="http://schemas.microsoft.com/office/powerpoint/2010/main" val="4280303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What is </a:t>
            </a:r>
            <a:r>
              <a:rPr lang="en-US" cap="none" dirty="0" err="1" smtClean="0"/>
              <a:t>e</a:t>
            </a:r>
            <a:r>
              <a:rPr lang="en-US" dirty="0" err="1" smtClean="0"/>
              <a:t>RHIC</a:t>
            </a:r>
            <a:r>
              <a:rPr lang="en-US" dirty="0" smtClean="0"/>
              <a:t> </a:t>
            </a:r>
            <a:endParaRPr lang="en-US" dirty="0"/>
          </a:p>
        </p:txBody>
      </p:sp>
      <p:sp>
        <p:nvSpPr>
          <p:cNvPr id="19459" name="Oval 4"/>
          <p:cNvSpPr>
            <a:spLocks noChangeAspect="1" noChangeArrowheads="1"/>
          </p:cNvSpPr>
          <p:nvPr/>
        </p:nvSpPr>
        <p:spPr bwMode="auto">
          <a:xfrm>
            <a:off x="2311400" y="2487751"/>
            <a:ext cx="304800" cy="304800"/>
          </a:xfrm>
          <a:prstGeom prst="ellipse">
            <a:avLst/>
          </a:prstGeom>
          <a:solidFill>
            <a:srgbClr val="84AC84"/>
          </a:solidFill>
          <a:ln w="9525">
            <a:solidFill>
              <a:schemeClr val="tx1"/>
            </a:solidFill>
            <a:round/>
            <a:headEnd/>
            <a:tailEnd/>
          </a:ln>
        </p:spPr>
        <p:txBody>
          <a:bodyPr wrap="none" anchor="ctr">
            <a:prstTxWarp prst="textNoShape">
              <a:avLst/>
            </a:prstTxWarp>
          </a:bodyPr>
          <a:lstStyle/>
          <a:p>
            <a:pPr algn="ctr" eaLnBrk="0" hangingPunct="0"/>
            <a:r>
              <a:rPr lang="en-US" sz="1800">
                <a:solidFill>
                  <a:schemeClr val="tx1"/>
                </a:solidFill>
                <a:latin typeface="Comic Sans MS"/>
                <a:cs typeface="Comic Sans MS"/>
              </a:rPr>
              <a:t>e</a:t>
            </a:r>
            <a:r>
              <a:rPr lang="en-US" sz="1800" baseline="30000">
                <a:solidFill>
                  <a:schemeClr val="tx1"/>
                </a:solidFill>
                <a:latin typeface="Comic Sans MS"/>
                <a:cs typeface="Comic Sans MS"/>
              </a:rPr>
              <a:t>-</a:t>
            </a:r>
          </a:p>
        </p:txBody>
      </p:sp>
      <p:sp>
        <p:nvSpPr>
          <p:cNvPr id="19460" name="Oval 5"/>
          <p:cNvSpPr>
            <a:spLocks noChangeAspect="1" noChangeArrowheads="1"/>
          </p:cNvSpPr>
          <p:nvPr/>
        </p:nvSpPr>
        <p:spPr bwMode="auto">
          <a:xfrm>
            <a:off x="2311400" y="3046551"/>
            <a:ext cx="304800" cy="304800"/>
          </a:xfrm>
          <a:prstGeom prst="ellipse">
            <a:avLst/>
          </a:prstGeom>
          <a:solidFill>
            <a:srgbClr val="62D15F"/>
          </a:solidFill>
          <a:ln w="9525">
            <a:solidFill>
              <a:schemeClr val="tx1"/>
            </a:solidFill>
            <a:round/>
            <a:headEnd/>
            <a:tailEnd/>
          </a:ln>
        </p:spPr>
        <p:txBody>
          <a:bodyPr wrap="none" anchor="ctr">
            <a:prstTxWarp prst="textNoShape">
              <a:avLst/>
            </a:prstTxWarp>
          </a:bodyPr>
          <a:lstStyle/>
          <a:p>
            <a:pPr algn="ctr" eaLnBrk="0" hangingPunct="0"/>
            <a:r>
              <a:rPr lang="en-US" sz="1800">
                <a:solidFill>
                  <a:schemeClr val="tx1"/>
                </a:solidFill>
                <a:latin typeface="Comic Sans MS"/>
                <a:cs typeface="Comic Sans MS"/>
              </a:rPr>
              <a:t>e</a:t>
            </a:r>
            <a:r>
              <a:rPr lang="en-US" sz="1800" baseline="30000">
                <a:solidFill>
                  <a:schemeClr val="tx1"/>
                </a:solidFill>
                <a:latin typeface="Comic Sans MS"/>
                <a:cs typeface="Comic Sans MS"/>
              </a:rPr>
              <a:t>+</a:t>
            </a:r>
          </a:p>
        </p:txBody>
      </p:sp>
      <p:grpSp>
        <p:nvGrpSpPr>
          <p:cNvPr id="2" name="Group 6"/>
          <p:cNvGrpSpPr>
            <a:grpSpLocks/>
          </p:cNvGrpSpPr>
          <p:nvPr/>
        </p:nvGrpSpPr>
        <p:grpSpPr bwMode="auto">
          <a:xfrm>
            <a:off x="5473700" y="1382851"/>
            <a:ext cx="990600" cy="2819400"/>
            <a:chOff x="3264" y="1536"/>
            <a:chExt cx="624" cy="1776"/>
          </a:xfrm>
        </p:grpSpPr>
        <p:sp>
          <p:nvSpPr>
            <p:cNvPr id="19481" name="Oval 7"/>
            <p:cNvSpPr>
              <a:spLocks noChangeAspect="1" noChangeArrowheads="1"/>
            </p:cNvSpPr>
            <p:nvPr/>
          </p:nvSpPr>
          <p:spPr bwMode="auto">
            <a:xfrm>
              <a:off x="3456" y="153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bg1"/>
                  </a:solidFill>
                  <a:latin typeface="Comic Sans MS"/>
                  <a:cs typeface="Comic Sans MS"/>
                </a:rPr>
                <a:t>p</a:t>
              </a:r>
              <a:endParaRPr lang="en-US" sz="1800" dirty="0">
                <a:solidFill>
                  <a:schemeClr val="bg1"/>
                </a:solidFill>
                <a:latin typeface="Comic Sans MS"/>
                <a:cs typeface="Comic Sans MS"/>
              </a:endParaRPr>
            </a:p>
          </p:txBody>
        </p:sp>
        <p:grpSp>
          <p:nvGrpSpPr>
            <p:cNvPr id="3" name="Group 8"/>
            <p:cNvGrpSpPr>
              <a:grpSpLocks/>
            </p:cNvGrpSpPr>
            <p:nvPr/>
          </p:nvGrpSpPr>
          <p:grpSpPr bwMode="auto">
            <a:xfrm>
              <a:off x="3264" y="2064"/>
              <a:ext cx="624" cy="576"/>
              <a:chOff x="3264" y="2064"/>
              <a:chExt cx="624" cy="576"/>
            </a:xfrm>
          </p:grpSpPr>
          <p:sp>
            <p:nvSpPr>
              <p:cNvPr id="19487" name="Oval 9"/>
              <p:cNvSpPr>
                <a:spLocks noChangeAspect="1" noChangeArrowheads="1"/>
              </p:cNvSpPr>
              <p:nvPr/>
            </p:nvSpPr>
            <p:spPr bwMode="auto">
              <a:xfrm>
                <a:off x="3360" y="206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8" name="Oval 10"/>
              <p:cNvSpPr>
                <a:spLocks noChangeAspect="1" noChangeArrowheads="1"/>
              </p:cNvSpPr>
              <p:nvPr/>
            </p:nvSpPr>
            <p:spPr bwMode="auto">
              <a:xfrm>
                <a:off x="3648"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9" name="Oval 11"/>
              <p:cNvSpPr>
                <a:spLocks noChangeAspect="1" noChangeArrowheads="1"/>
              </p:cNvSpPr>
              <p:nvPr/>
            </p:nvSpPr>
            <p:spPr bwMode="auto">
              <a:xfrm>
                <a:off x="3648" y="2112"/>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0" name="Oval 12"/>
              <p:cNvSpPr>
                <a:spLocks noChangeAspect="1" noChangeArrowheads="1"/>
              </p:cNvSpPr>
              <p:nvPr/>
            </p:nvSpPr>
            <p:spPr bwMode="auto">
              <a:xfrm>
                <a:off x="3504" y="2400"/>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1" name="Oval 13"/>
              <p:cNvSpPr>
                <a:spLocks noChangeAspect="1" noChangeArrowheads="1"/>
              </p:cNvSpPr>
              <p:nvPr/>
            </p:nvSpPr>
            <p:spPr bwMode="auto">
              <a:xfrm>
                <a:off x="3360"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2" name="Oval 14"/>
              <p:cNvSpPr>
                <a:spLocks noChangeAspect="1" noChangeArrowheads="1"/>
              </p:cNvSpPr>
              <p:nvPr/>
            </p:nvSpPr>
            <p:spPr bwMode="auto">
              <a:xfrm>
                <a:off x="3264" y="230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3" name="Oval 15"/>
              <p:cNvSpPr>
                <a:spLocks noChangeAspect="1" noChangeArrowheads="1"/>
              </p:cNvSpPr>
              <p:nvPr/>
            </p:nvSpPr>
            <p:spPr bwMode="auto">
              <a:xfrm>
                <a:off x="3264" y="216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4" name="Oval 16"/>
              <p:cNvSpPr>
                <a:spLocks noChangeAspect="1" noChangeArrowheads="1"/>
              </p:cNvSpPr>
              <p:nvPr/>
            </p:nvSpPr>
            <p:spPr bwMode="auto">
              <a:xfrm>
                <a:off x="3552" y="2064"/>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5" name="Oval 17"/>
              <p:cNvSpPr>
                <a:spLocks noChangeAspect="1" noChangeArrowheads="1"/>
              </p:cNvSpPr>
              <p:nvPr/>
            </p:nvSpPr>
            <p:spPr bwMode="auto">
              <a:xfrm>
                <a:off x="3648" y="225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6" name="Oval 18"/>
              <p:cNvSpPr>
                <a:spLocks noChangeAspect="1" noChangeArrowheads="1"/>
              </p:cNvSpPr>
              <p:nvPr/>
            </p:nvSpPr>
            <p:spPr bwMode="auto">
              <a:xfrm>
                <a:off x="3456" y="2208"/>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nvGrpSpPr>
            <p:cNvPr id="4" name="Group 19"/>
            <p:cNvGrpSpPr>
              <a:grpSpLocks/>
            </p:cNvGrpSpPr>
            <p:nvPr/>
          </p:nvGrpSpPr>
          <p:grpSpPr bwMode="auto">
            <a:xfrm>
              <a:off x="3360" y="2880"/>
              <a:ext cx="384" cy="432"/>
              <a:chOff x="3504" y="2784"/>
              <a:chExt cx="384" cy="432"/>
            </a:xfrm>
          </p:grpSpPr>
          <p:sp>
            <p:nvSpPr>
              <p:cNvPr id="19484" name="Oval 20"/>
              <p:cNvSpPr>
                <a:spLocks noChangeAspect="1" noChangeArrowheads="1"/>
              </p:cNvSpPr>
              <p:nvPr/>
            </p:nvSpPr>
            <p:spPr bwMode="auto">
              <a:xfrm>
                <a:off x="3504" y="2928"/>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5" name="Oval 21"/>
              <p:cNvSpPr>
                <a:spLocks noChangeAspect="1" noChangeArrowheads="1"/>
              </p:cNvSpPr>
              <p:nvPr/>
            </p:nvSpPr>
            <p:spPr bwMode="auto">
              <a:xfrm>
                <a:off x="3648" y="2976"/>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6" name="Oval 22"/>
              <p:cNvSpPr>
                <a:spLocks noChangeAspect="1" noChangeArrowheads="1"/>
              </p:cNvSpPr>
              <p:nvPr/>
            </p:nvSpPr>
            <p:spPr bwMode="auto">
              <a:xfrm>
                <a:off x="3600" y="278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sp>
        <p:nvSpPr>
          <p:cNvPr id="19462" name="Text Box 23"/>
          <p:cNvSpPr txBox="1">
            <a:spLocks noChangeArrowheads="1"/>
          </p:cNvSpPr>
          <p:nvPr/>
        </p:nvSpPr>
        <p:spPr bwMode="auto">
          <a:xfrm>
            <a:off x="88900" y="2044839"/>
            <a:ext cx="2065338" cy="923925"/>
          </a:xfrm>
          <a:prstGeom prst="rect">
            <a:avLst/>
          </a:prstGeom>
          <a:noFill/>
          <a:ln w="9525">
            <a:noFill/>
            <a:miter lim="800000"/>
            <a:headEnd/>
            <a:tailEnd/>
          </a:ln>
        </p:spPr>
        <p:txBody>
          <a:bodyPr wrap="none">
            <a:prstTxWarp prst="textNoShape">
              <a:avLst/>
            </a:prstTxWarp>
            <a:spAutoFit/>
          </a:bodyPr>
          <a:lstStyle/>
          <a:p>
            <a:pPr eaLnBrk="0" hangingPunct="0"/>
            <a:r>
              <a:rPr lang="en-US" sz="1800" dirty="0" err="1">
                <a:solidFill>
                  <a:schemeClr val="tx1"/>
                </a:solidFill>
                <a:latin typeface="Comic Sans MS"/>
                <a:cs typeface="Comic Sans MS"/>
              </a:rPr>
              <a:t>Unpolarized</a:t>
            </a:r>
            <a:r>
              <a:rPr lang="en-US" sz="1800" dirty="0">
                <a:solidFill>
                  <a:schemeClr val="tx1"/>
                </a:solidFill>
                <a:latin typeface="Comic Sans MS"/>
                <a:cs typeface="Comic Sans MS"/>
              </a:rPr>
              <a:t> and</a:t>
            </a:r>
          </a:p>
          <a:p>
            <a:pPr eaLnBrk="0" hangingPunct="0"/>
            <a:r>
              <a:rPr lang="en-US" sz="1800" dirty="0">
                <a:solidFill>
                  <a:schemeClr val="tx1"/>
                </a:solidFill>
                <a:latin typeface="Comic Sans MS"/>
                <a:cs typeface="Comic Sans MS"/>
              </a:rPr>
              <a:t>polarized leptons</a:t>
            </a:r>
            <a:endParaRPr lang="en-US" sz="1800" dirty="0" smtClean="0">
              <a:solidFill>
                <a:schemeClr val="tx1"/>
              </a:solidFill>
              <a:latin typeface="Comic Sans MS"/>
              <a:cs typeface="Comic Sans MS"/>
            </a:endParaRPr>
          </a:p>
          <a:p>
            <a:pPr eaLnBrk="0" hangingPunct="0"/>
            <a:r>
              <a:rPr lang="en-US" dirty="0">
                <a:latin typeface="Comic Sans MS"/>
                <a:cs typeface="Comic Sans MS"/>
              </a:rPr>
              <a:t>5</a:t>
            </a:r>
            <a:r>
              <a:rPr lang="en-US" sz="1800" dirty="0" smtClean="0">
                <a:solidFill>
                  <a:schemeClr val="tx1"/>
                </a:solidFill>
                <a:latin typeface="Comic Sans MS"/>
                <a:cs typeface="Comic Sans MS"/>
              </a:rPr>
              <a:t>-</a:t>
            </a:r>
            <a:r>
              <a:rPr lang="en-US" sz="1800" dirty="0">
                <a:solidFill>
                  <a:schemeClr val="tx1"/>
                </a:solidFill>
                <a:latin typeface="Comic Sans MS"/>
                <a:cs typeface="Comic Sans MS"/>
              </a:rPr>
              <a:t>20 (</a:t>
            </a:r>
            <a:r>
              <a:rPr lang="en-US" sz="1800" dirty="0">
                <a:latin typeface="Comic Sans MS"/>
                <a:cs typeface="Comic Sans MS"/>
              </a:rPr>
              <a:t>30)</a:t>
            </a:r>
            <a:r>
              <a:rPr lang="en-US" sz="1800" dirty="0">
                <a:solidFill>
                  <a:schemeClr val="tx1"/>
                </a:solidFill>
                <a:latin typeface="Comic Sans MS"/>
                <a:cs typeface="Comic Sans MS"/>
              </a:rPr>
              <a:t> </a:t>
            </a:r>
            <a:r>
              <a:rPr lang="en-US" sz="1800" dirty="0" err="1">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9463" name="Text Box 24"/>
          <p:cNvSpPr txBox="1">
            <a:spLocks noChangeArrowheads="1"/>
          </p:cNvSpPr>
          <p:nvPr/>
        </p:nvSpPr>
        <p:spPr bwMode="auto">
          <a:xfrm>
            <a:off x="6548438" y="3484701"/>
            <a:ext cx="2327275" cy="646331"/>
          </a:xfrm>
          <a:prstGeom prst="rect">
            <a:avLst/>
          </a:prstGeom>
          <a:noFill/>
          <a:ln w="9525">
            <a:noFill/>
            <a:miter lim="800000"/>
            <a:headEnd/>
            <a:tailEnd/>
          </a:ln>
        </p:spPr>
        <p:txBody>
          <a:bodyPr>
            <a:prstTxWarp prst="textNoShape">
              <a:avLst/>
            </a:prstTxWarp>
            <a:spAutoFit/>
          </a:bodyPr>
          <a:lstStyle/>
          <a:p>
            <a:pPr eaLnBrk="0" hangingPunct="0"/>
            <a:r>
              <a:rPr lang="en-US" sz="1800" dirty="0">
                <a:solidFill>
                  <a:schemeClr val="tx1"/>
                </a:solidFill>
                <a:latin typeface="Comic Sans MS"/>
                <a:cs typeface="Comic Sans MS"/>
              </a:rPr>
              <a:t>Polarized light ions</a:t>
            </a:r>
            <a:r>
              <a:rPr lang="en-US" sz="1800" dirty="0" smtClean="0">
                <a:solidFill>
                  <a:schemeClr val="tx1"/>
                </a:solidFill>
                <a:latin typeface="Comic Sans MS"/>
                <a:cs typeface="Comic Sans MS"/>
              </a:rPr>
              <a:t> </a:t>
            </a:r>
            <a:r>
              <a:rPr lang="en-US" sz="1800" smtClean="0">
                <a:solidFill>
                  <a:schemeClr val="tx1"/>
                </a:solidFill>
                <a:latin typeface="Comic Sans MS"/>
                <a:cs typeface="Comic Sans MS"/>
              </a:rPr>
              <a:t>He</a:t>
            </a:r>
            <a:r>
              <a:rPr lang="en-US" sz="1800" baseline="30000" smtClean="0">
                <a:solidFill>
                  <a:schemeClr val="tx1"/>
                </a:solidFill>
                <a:latin typeface="Comic Sans MS"/>
                <a:cs typeface="Comic Sans MS"/>
              </a:rPr>
              <a:t>3</a:t>
            </a:r>
            <a:r>
              <a:rPr lang="en-US" sz="1800" smtClean="0">
                <a:solidFill>
                  <a:schemeClr val="tx1"/>
                </a:solidFill>
                <a:latin typeface="Comic Sans MS"/>
                <a:cs typeface="Comic Sans MS"/>
              </a:rPr>
              <a:t> 166 </a:t>
            </a:r>
            <a:r>
              <a:rPr lang="en-US" sz="1800" dirty="0" err="1">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9464" name="Text Box 25"/>
          <p:cNvSpPr txBox="1">
            <a:spLocks noChangeArrowheads="1"/>
          </p:cNvSpPr>
          <p:nvPr/>
        </p:nvSpPr>
        <p:spPr bwMode="auto">
          <a:xfrm>
            <a:off x="6530975" y="2271851"/>
            <a:ext cx="2778125" cy="923330"/>
          </a:xfrm>
          <a:prstGeom prst="rect">
            <a:avLst/>
          </a:prstGeom>
          <a:noFill/>
          <a:ln w="9525">
            <a:noFill/>
            <a:miter lim="800000"/>
            <a:headEnd/>
            <a:tailEnd/>
          </a:ln>
        </p:spPr>
        <p:txBody>
          <a:bodyPr wrap="square">
            <a:prstTxWarp prst="textNoShape">
              <a:avLst/>
            </a:prstTxWarp>
            <a:spAutoFit/>
          </a:bodyPr>
          <a:lstStyle/>
          <a:p>
            <a:pPr eaLnBrk="0" hangingPunct="0"/>
            <a:r>
              <a:rPr lang="en-US" dirty="0" smtClean="0">
                <a:latin typeface="Comic Sans MS"/>
                <a:cs typeface="Comic Sans MS"/>
              </a:rPr>
              <a:t>Light ions (</a:t>
            </a:r>
            <a:r>
              <a:rPr lang="en-US" dirty="0" err="1" smtClean="0">
                <a:latin typeface="Comic Sans MS"/>
                <a:cs typeface="Comic Sans MS"/>
              </a:rPr>
              <a:t>d,Si,Cu</a:t>
            </a:r>
            <a:r>
              <a:rPr lang="en-US" dirty="0" smtClean="0">
                <a:latin typeface="Comic Sans MS"/>
                <a:cs typeface="Comic Sans MS"/>
              </a:rPr>
              <a:t>)</a:t>
            </a:r>
          </a:p>
          <a:p>
            <a:pPr eaLnBrk="0" hangingPunct="0"/>
            <a:r>
              <a:rPr lang="en-US" sz="1800" dirty="0" smtClean="0">
                <a:solidFill>
                  <a:schemeClr val="tx1"/>
                </a:solidFill>
                <a:latin typeface="Comic Sans MS"/>
                <a:cs typeface="Comic Sans MS"/>
              </a:rPr>
              <a:t>Heavy </a:t>
            </a:r>
            <a:r>
              <a:rPr lang="en-US" sz="1800" dirty="0">
                <a:solidFill>
                  <a:schemeClr val="tx1"/>
                </a:solidFill>
                <a:latin typeface="Comic Sans MS"/>
                <a:cs typeface="Comic Sans MS"/>
              </a:rPr>
              <a:t>ions (</a:t>
            </a:r>
            <a:r>
              <a:rPr lang="en-US" sz="1800" dirty="0" err="1" smtClean="0">
                <a:solidFill>
                  <a:schemeClr val="tx1"/>
                </a:solidFill>
                <a:latin typeface="Comic Sans MS"/>
                <a:cs typeface="Comic Sans MS"/>
              </a:rPr>
              <a:t>Au,U</a:t>
            </a:r>
            <a:r>
              <a:rPr lang="en-US" sz="1800" dirty="0" smtClean="0">
                <a:solidFill>
                  <a:schemeClr val="tx1"/>
                </a:solidFill>
                <a:latin typeface="Comic Sans MS"/>
                <a:cs typeface="Comic Sans MS"/>
              </a:rPr>
              <a:t>)</a:t>
            </a:r>
            <a:endParaRPr lang="en-US" sz="1800" dirty="0">
              <a:solidFill>
                <a:schemeClr val="tx1"/>
              </a:solidFill>
              <a:latin typeface="Comic Sans MS"/>
              <a:cs typeface="Comic Sans MS"/>
            </a:endParaRPr>
          </a:p>
          <a:p>
            <a:pPr eaLnBrk="0" hangingPunct="0"/>
            <a:r>
              <a:rPr lang="en-US" sz="1800" dirty="0">
                <a:solidFill>
                  <a:schemeClr val="tx1"/>
                </a:solidFill>
                <a:latin typeface="Comic Sans MS"/>
                <a:cs typeface="Comic Sans MS"/>
              </a:rPr>
              <a:t>50</a:t>
            </a:r>
            <a:r>
              <a:rPr lang="en-US" sz="1800" dirty="0" smtClean="0">
                <a:solidFill>
                  <a:schemeClr val="tx1"/>
                </a:solidFill>
                <a:latin typeface="Comic Sans MS"/>
                <a:cs typeface="Comic Sans MS"/>
              </a:rPr>
              <a:t>-</a:t>
            </a:r>
            <a:r>
              <a:rPr lang="en-US" sz="1800" dirty="0" smtClean="0">
                <a:latin typeface="Comic Sans MS"/>
                <a:cs typeface="Comic Sans MS"/>
              </a:rPr>
              <a:t>100</a:t>
            </a:r>
            <a:r>
              <a:rPr lang="en-US" sz="1800" dirty="0" smtClean="0">
                <a:solidFill>
                  <a:schemeClr val="tx1"/>
                </a:solidFill>
                <a:latin typeface="Comic Sans MS"/>
                <a:cs typeface="Comic Sans MS"/>
              </a:rPr>
              <a:t> </a:t>
            </a:r>
            <a:r>
              <a:rPr lang="en-US" sz="1800" dirty="0" err="1">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9465" name="Text Box 26"/>
          <p:cNvSpPr txBox="1">
            <a:spLocks noChangeArrowheads="1"/>
          </p:cNvSpPr>
          <p:nvPr/>
        </p:nvSpPr>
        <p:spPr bwMode="auto">
          <a:xfrm>
            <a:off x="6427788" y="1303476"/>
            <a:ext cx="2104137" cy="646331"/>
          </a:xfrm>
          <a:prstGeom prst="rect">
            <a:avLst/>
          </a:prstGeom>
          <a:noFill/>
          <a:ln w="9525">
            <a:noFill/>
            <a:miter lim="800000"/>
            <a:headEnd/>
            <a:tailEnd/>
          </a:ln>
        </p:spPr>
        <p:txBody>
          <a:bodyPr wrap="none">
            <a:prstTxWarp prst="textNoShape">
              <a:avLst/>
            </a:prstTxWarp>
            <a:spAutoFit/>
          </a:bodyPr>
          <a:lstStyle/>
          <a:p>
            <a:pPr eaLnBrk="0" hangingPunct="0"/>
            <a:r>
              <a:rPr lang="en-US" sz="1800" dirty="0">
                <a:solidFill>
                  <a:schemeClr val="tx1"/>
                </a:solidFill>
                <a:latin typeface="Comic Sans MS"/>
                <a:cs typeface="Comic Sans MS"/>
              </a:rPr>
              <a:t>Polarized protons</a:t>
            </a:r>
            <a:endParaRPr lang="en-US" sz="1800" dirty="0" smtClean="0">
              <a:solidFill>
                <a:schemeClr val="tx1"/>
              </a:solidFill>
              <a:latin typeface="Comic Sans MS"/>
              <a:cs typeface="Comic Sans MS"/>
            </a:endParaRPr>
          </a:p>
          <a:p>
            <a:pPr eaLnBrk="0" hangingPunct="0"/>
            <a:r>
              <a:rPr lang="en-US" sz="1800" dirty="0" smtClean="0">
                <a:solidFill>
                  <a:schemeClr val="tx1"/>
                </a:solidFill>
                <a:latin typeface="Comic Sans MS"/>
                <a:cs typeface="Comic Sans MS"/>
              </a:rPr>
              <a:t>50-</a:t>
            </a:r>
            <a:r>
              <a:rPr lang="en-US" dirty="0" smtClean="0">
                <a:latin typeface="Comic Sans MS"/>
                <a:cs typeface="Comic Sans MS"/>
              </a:rPr>
              <a:t>2</a:t>
            </a:r>
            <a:r>
              <a:rPr lang="en-US" sz="1800" dirty="0" smtClean="0">
                <a:latin typeface="Comic Sans MS"/>
                <a:cs typeface="Comic Sans MS"/>
              </a:rPr>
              <a:t>50</a:t>
            </a:r>
            <a:r>
              <a:rPr lang="en-US" sz="1800" dirty="0" smtClean="0">
                <a:solidFill>
                  <a:schemeClr val="tx1"/>
                </a:solidFill>
                <a:latin typeface="Comic Sans MS"/>
                <a:cs typeface="Comic Sans MS"/>
              </a:rPr>
              <a:t> </a:t>
            </a:r>
            <a:r>
              <a:rPr lang="en-US" sz="1800" dirty="0" err="1">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9466" name="AutoShape 27"/>
          <p:cNvSpPr>
            <a:spLocks/>
          </p:cNvSpPr>
          <p:nvPr/>
        </p:nvSpPr>
        <p:spPr bwMode="auto">
          <a:xfrm>
            <a:off x="2806700" y="1916251"/>
            <a:ext cx="76200" cy="1447800"/>
          </a:xfrm>
          <a:prstGeom prst="rightBrace">
            <a:avLst>
              <a:gd name="adj1" fmla="val 158333"/>
              <a:gd name="adj2" fmla="val 50000"/>
            </a:avLst>
          </a:prstGeom>
          <a:noFill/>
          <a:ln w="28575">
            <a:solidFill>
              <a:schemeClr val="folHlink"/>
            </a:solidFill>
            <a:round/>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67" name="AutoShape 28"/>
          <p:cNvSpPr>
            <a:spLocks/>
          </p:cNvSpPr>
          <p:nvPr/>
        </p:nvSpPr>
        <p:spPr bwMode="auto">
          <a:xfrm>
            <a:off x="5321300" y="1154251"/>
            <a:ext cx="76200" cy="2971800"/>
          </a:xfrm>
          <a:prstGeom prst="leftBrace">
            <a:avLst>
              <a:gd name="adj1" fmla="val 325000"/>
              <a:gd name="adj2" fmla="val 50000"/>
            </a:avLst>
          </a:prstGeom>
          <a:noFill/>
          <a:ln w="28575">
            <a:solidFill>
              <a:schemeClr val="folHlink"/>
            </a:solidFill>
            <a:round/>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68" name="Line 29"/>
          <p:cNvSpPr>
            <a:spLocks noChangeShapeType="1"/>
          </p:cNvSpPr>
          <p:nvPr/>
        </p:nvSpPr>
        <p:spPr bwMode="auto">
          <a:xfrm>
            <a:off x="2959100" y="2678251"/>
            <a:ext cx="838200" cy="0"/>
          </a:xfrm>
          <a:prstGeom prst="line">
            <a:avLst/>
          </a:prstGeom>
          <a:noFill/>
          <a:ln w="38100">
            <a:solidFill>
              <a:schemeClr val="hlink"/>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69" name="Line 30"/>
          <p:cNvSpPr>
            <a:spLocks noChangeShapeType="1"/>
          </p:cNvSpPr>
          <p:nvPr/>
        </p:nvSpPr>
        <p:spPr bwMode="auto">
          <a:xfrm flipH="1">
            <a:off x="4330700" y="2678251"/>
            <a:ext cx="838200" cy="0"/>
          </a:xfrm>
          <a:prstGeom prst="line">
            <a:avLst/>
          </a:prstGeom>
          <a:noFill/>
          <a:ln w="38100">
            <a:solidFill>
              <a:schemeClr val="hlink"/>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0" name="Line 31"/>
          <p:cNvSpPr>
            <a:spLocks noChangeShapeType="1"/>
          </p:cNvSpPr>
          <p:nvPr/>
        </p:nvSpPr>
        <p:spPr bwMode="auto">
          <a:xfrm flipV="1">
            <a:off x="2159000" y="2525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1" name="Line 32"/>
          <p:cNvSpPr>
            <a:spLocks noChangeShapeType="1"/>
          </p:cNvSpPr>
          <p:nvPr/>
        </p:nvSpPr>
        <p:spPr bwMode="auto">
          <a:xfrm flipV="1">
            <a:off x="2146300" y="3046551"/>
            <a:ext cx="0" cy="304800"/>
          </a:xfrm>
          <a:prstGeom prst="line">
            <a:avLst/>
          </a:prstGeom>
          <a:noFill/>
          <a:ln w="28575">
            <a:solidFill>
              <a:schemeClr val="bg1">
                <a:lumMod val="75000"/>
              </a:schemeClr>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2" name="Line 33"/>
          <p:cNvSpPr>
            <a:spLocks noChangeShapeType="1"/>
          </p:cNvSpPr>
          <p:nvPr/>
        </p:nvSpPr>
        <p:spPr bwMode="auto">
          <a:xfrm flipV="1">
            <a:off x="6235700" y="1382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3" name="Line 34"/>
          <p:cNvSpPr>
            <a:spLocks noChangeShapeType="1"/>
          </p:cNvSpPr>
          <p:nvPr/>
        </p:nvSpPr>
        <p:spPr bwMode="auto">
          <a:xfrm flipV="1">
            <a:off x="6311900" y="3668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4" name="Text Box 35"/>
          <p:cNvSpPr txBox="1">
            <a:spLocks noChangeArrowheads="1"/>
          </p:cNvSpPr>
          <p:nvPr/>
        </p:nvSpPr>
        <p:spPr bwMode="auto">
          <a:xfrm>
            <a:off x="230188" y="724039"/>
            <a:ext cx="3737521" cy="830997"/>
          </a:xfrm>
          <a:prstGeom prst="rect">
            <a:avLst/>
          </a:prstGeom>
          <a:noFill/>
          <a:ln w="9525">
            <a:noFill/>
            <a:miter lim="800000"/>
            <a:headEnd/>
            <a:tailEnd/>
          </a:ln>
        </p:spPr>
        <p:txBody>
          <a:bodyPr wrap="none">
            <a:prstTxWarp prst="textNoShape">
              <a:avLst/>
            </a:prstTxWarp>
            <a:spAutoFit/>
          </a:bodyPr>
          <a:lstStyle/>
          <a:p>
            <a:pPr eaLnBrk="0" hangingPunct="0"/>
            <a:r>
              <a:rPr lang="en-US" sz="2800" b="1" dirty="0">
                <a:solidFill>
                  <a:srgbClr val="FF00FF"/>
                </a:solidFill>
                <a:latin typeface="Comic Sans MS"/>
                <a:cs typeface="Comic Sans MS"/>
              </a:rPr>
              <a:t>Electron </a:t>
            </a:r>
            <a:r>
              <a:rPr lang="en-US" sz="2800" b="1" dirty="0" smtClean="0">
                <a:solidFill>
                  <a:srgbClr val="FF00FF"/>
                </a:solidFill>
                <a:latin typeface="Comic Sans MS"/>
                <a:cs typeface="Comic Sans MS"/>
              </a:rPr>
              <a:t>accelerator</a:t>
            </a:r>
          </a:p>
          <a:p>
            <a:pPr eaLnBrk="0" hangingPunct="0"/>
            <a:endParaRPr lang="en-US" sz="800" dirty="0" smtClean="0">
              <a:solidFill>
                <a:srgbClr val="FF00FF"/>
              </a:solidFill>
              <a:latin typeface="Comic Sans MS"/>
              <a:cs typeface="Comic Sans MS"/>
            </a:endParaRPr>
          </a:p>
          <a:p>
            <a:pPr eaLnBrk="0" hangingPunct="0"/>
            <a:r>
              <a:rPr lang="en-US" sz="1200" dirty="0" smtClean="0">
                <a:solidFill>
                  <a:srgbClr val="FF00FF"/>
                </a:solidFill>
                <a:latin typeface="Comic Sans MS"/>
                <a:cs typeface="Comic Sans MS"/>
              </a:rPr>
              <a:t>to be build</a:t>
            </a:r>
            <a:endParaRPr lang="en-US" sz="1200" dirty="0">
              <a:solidFill>
                <a:srgbClr val="FF00FF"/>
              </a:solidFill>
              <a:latin typeface="Comic Sans MS"/>
              <a:cs typeface="Comic Sans MS"/>
            </a:endParaRPr>
          </a:p>
        </p:txBody>
      </p:sp>
      <p:sp>
        <p:nvSpPr>
          <p:cNvPr id="19475" name="Text Box 36"/>
          <p:cNvSpPr txBox="1">
            <a:spLocks noChangeArrowheads="1"/>
          </p:cNvSpPr>
          <p:nvPr/>
        </p:nvSpPr>
        <p:spPr bwMode="auto">
          <a:xfrm>
            <a:off x="6692900" y="536714"/>
            <a:ext cx="1485900" cy="830997"/>
          </a:xfrm>
          <a:prstGeom prst="rect">
            <a:avLst/>
          </a:prstGeom>
          <a:noFill/>
          <a:ln w="9525">
            <a:noFill/>
            <a:miter lim="800000"/>
            <a:headEnd/>
            <a:tailEnd/>
          </a:ln>
        </p:spPr>
        <p:txBody>
          <a:bodyPr wrap="square">
            <a:prstTxWarp prst="textNoShape">
              <a:avLst/>
            </a:prstTxWarp>
            <a:spAutoFit/>
          </a:bodyPr>
          <a:lstStyle/>
          <a:p>
            <a:pPr eaLnBrk="0" hangingPunct="0"/>
            <a:r>
              <a:rPr lang="en-US" sz="2800" b="1" dirty="0" smtClean="0">
                <a:solidFill>
                  <a:srgbClr val="FF00FF"/>
                </a:solidFill>
                <a:latin typeface="Comic Sans MS"/>
                <a:cs typeface="Comic Sans MS"/>
              </a:rPr>
              <a:t>RHIC</a:t>
            </a:r>
          </a:p>
          <a:p>
            <a:pPr eaLnBrk="0" hangingPunct="0"/>
            <a:endParaRPr lang="en-US" sz="800" b="1" dirty="0" smtClean="0">
              <a:solidFill>
                <a:srgbClr val="FF00FF"/>
              </a:solidFill>
              <a:latin typeface="Comic Sans MS"/>
              <a:cs typeface="Comic Sans MS"/>
            </a:endParaRPr>
          </a:p>
          <a:p>
            <a:pPr eaLnBrk="0" hangingPunct="0"/>
            <a:r>
              <a:rPr lang="en-US" sz="1200" dirty="0" smtClean="0">
                <a:solidFill>
                  <a:srgbClr val="FF00FF"/>
                </a:solidFill>
                <a:latin typeface="Comic Sans MS"/>
                <a:cs typeface="Comic Sans MS"/>
              </a:rPr>
              <a:t>Existing = $2B</a:t>
            </a:r>
            <a:endParaRPr lang="en-US" sz="1200" b="1" dirty="0">
              <a:solidFill>
                <a:srgbClr val="FF00FF"/>
              </a:solidFill>
              <a:latin typeface="Comic Sans MS"/>
              <a:cs typeface="Comic Sans MS"/>
            </a:endParaRPr>
          </a:p>
        </p:txBody>
      </p:sp>
      <p:sp>
        <p:nvSpPr>
          <p:cNvPr id="19476" name="AutoShape 37"/>
          <p:cNvSpPr>
            <a:spLocks noChangeArrowheads="1"/>
          </p:cNvSpPr>
          <p:nvPr/>
        </p:nvSpPr>
        <p:spPr bwMode="auto">
          <a:xfrm>
            <a:off x="3797300" y="2373451"/>
            <a:ext cx="533400" cy="609600"/>
          </a:xfrm>
          <a:prstGeom prst="irregularSeal1">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77" name="Text Box 38"/>
          <p:cNvSpPr txBox="1">
            <a:spLocks noChangeArrowheads="1"/>
          </p:cNvSpPr>
          <p:nvPr/>
        </p:nvSpPr>
        <p:spPr bwMode="auto">
          <a:xfrm>
            <a:off x="63500" y="3516451"/>
            <a:ext cx="3657600" cy="669414"/>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800" dirty="0">
                <a:solidFill>
                  <a:schemeClr val="tx1"/>
                </a:solidFill>
                <a:latin typeface="Comic Sans MS"/>
                <a:cs typeface="Comic Sans MS"/>
              </a:rPr>
              <a:t>70</a:t>
            </a:r>
            <a:r>
              <a:rPr lang="en-US" sz="1800" dirty="0" smtClean="0">
                <a:solidFill>
                  <a:schemeClr val="tx1"/>
                </a:solidFill>
                <a:latin typeface="Comic Sans MS"/>
                <a:cs typeface="Comic Sans MS"/>
              </a:rPr>
              <a:t>% </a:t>
            </a:r>
            <a:r>
              <a:rPr lang="en-US" sz="1800" dirty="0" err="1" smtClean="0">
                <a:solidFill>
                  <a:schemeClr val="tx1"/>
                </a:solidFill>
                <a:latin typeface="Comic Sans MS"/>
                <a:cs typeface="Comic Sans MS"/>
              </a:rPr>
              <a:t>e</a:t>
            </a:r>
            <a:r>
              <a:rPr lang="en-US" sz="1800" baseline="30000" dirty="0" smtClean="0">
                <a:solidFill>
                  <a:schemeClr val="tx1"/>
                </a:solidFill>
                <a:latin typeface="Comic Sans MS"/>
                <a:cs typeface="Comic Sans MS"/>
              </a:rPr>
              <a:t>-</a:t>
            </a:r>
            <a:r>
              <a:rPr lang="en-US" sz="1800" dirty="0" smtClean="0">
                <a:solidFill>
                  <a:schemeClr val="tx1"/>
                </a:solidFill>
                <a:latin typeface="Comic Sans MS"/>
                <a:cs typeface="Comic Sans MS"/>
              </a:rPr>
              <a:t> </a:t>
            </a:r>
            <a:r>
              <a:rPr lang="en-US" sz="1800" dirty="0">
                <a:solidFill>
                  <a:schemeClr val="tx1"/>
                </a:solidFill>
                <a:latin typeface="Comic Sans MS"/>
                <a:cs typeface="Comic Sans MS"/>
              </a:rPr>
              <a:t>beam polarization goal</a:t>
            </a:r>
            <a:endParaRPr lang="en-US" sz="1800" dirty="0" smtClean="0">
              <a:solidFill>
                <a:schemeClr val="tx1"/>
              </a:solidFill>
              <a:latin typeface="Comic Sans MS"/>
              <a:cs typeface="Comic Sans MS"/>
            </a:endParaRPr>
          </a:p>
          <a:p>
            <a:pPr eaLnBrk="0" hangingPunct="0">
              <a:lnSpc>
                <a:spcPct val="50000"/>
              </a:lnSpc>
              <a:spcBef>
                <a:spcPct val="50000"/>
              </a:spcBef>
            </a:pPr>
            <a:r>
              <a:rPr lang="en-US" sz="1800" dirty="0" smtClean="0">
                <a:solidFill>
                  <a:schemeClr val="tx1"/>
                </a:solidFill>
                <a:latin typeface="Comic Sans MS"/>
                <a:cs typeface="Comic Sans MS"/>
              </a:rPr>
              <a:t>polarized positrons?</a:t>
            </a:r>
            <a:endParaRPr lang="en-US" sz="1800" dirty="0">
              <a:solidFill>
                <a:schemeClr val="tx1"/>
              </a:solidFill>
              <a:latin typeface="Comic Sans MS"/>
              <a:cs typeface="Comic Sans MS"/>
            </a:endParaRPr>
          </a:p>
        </p:txBody>
      </p:sp>
      <p:sp>
        <p:nvSpPr>
          <p:cNvPr id="19478" name="Text Box 39"/>
          <p:cNvSpPr txBox="1">
            <a:spLocks noChangeArrowheads="1"/>
          </p:cNvSpPr>
          <p:nvPr/>
        </p:nvSpPr>
        <p:spPr bwMode="auto">
          <a:xfrm>
            <a:off x="406399" y="4438789"/>
            <a:ext cx="8331201" cy="707886"/>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dirty="0">
                <a:solidFill>
                  <a:srgbClr val="0000FF"/>
                </a:solidFill>
                <a:latin typeface="Comic Sans MS"/>
                <a:cs typeface="Comic Sans MS"/>
              </a:rPr>
              <a:t>Center mass energy range:</a:t>
            </a:r>
            <a:r>
              <a:rPr lang="en-US" sz="2000" dirty="0" smtClean="0">
                <a:solidFill>
                  <a:srgbClr val="0000FF"/>
                </a:solidFill>
                <a:latin typeface="Comic Sans MS"/>
                <a:cs typeface="Comic Sans MS"/>
              </a:rPr>
              <a:t> √</a:t>
            </a:r>
            <a:r>
              <a:rPr lang="en-US" sz="2000" dirty="0" err="1" smtClean="0">
                <a:solidFill>
                  <a:srgbClr val="0000FF"/>
                </a:solidFill>
                <a:latin typeface="Comic Sans MS"/>
                <a:cs typeface="Comic Sans MS"/>
              </a:rPr>
              <a:t>s</a:t>
            </a:r>
            <a:r>
              <a:rPr lang="en-US" sz="2000" dirty="0" smtClean="0">
                <a:solidFill>
                  <a:srgbClr val="0000FF"/>
                </a:solidFill>
                <a:latin typeface="Comic Sans MS"/>
                <a:cs typeface="Comic Sans MS"/>
              </a:rPr>
              <a:t>=30-</a:t>
            </a:r>
            <a:r>
              <a:rPr lang="en-US" sz="2000" dirty="0">
                <a:solidFill>
                  <a:srgbClr val="0000FF"/>
                </a:solidFill>
                <a:latin typeface="Comic Sans MS"/>
                <a:cs typeface="Comic Sans MS"/>
              </a:rPr>
              <a:t>200</a:t>
            </a:r>
            <a:r>
              <a:rPr lang="en-US" sz="2000" dirty="0">
                <a:solidFill>
                  <a:srgbClr val="0000FF"/>
                </a:solidFill>
                <a:latin typeface="Comic Sans MS"/>
                <a:cs typeface="Comic Sans MS"/>
                <a:sym typeface="Monotype Sorts" pitchFamily="-110" charset="2"/>
              </a:rPr>
              <a:t> </a:t>
            </a:r>
            <a:r>
              <a:rPr lang="en-US" sz="2000" dirty="0" err="1" smtClean="0">
                <a:solidFill>
                  <a:srgbClr val="0000FF"/>
                </a:solidFill>
                <a:latin typeface="Comic Sans MS"/>
                <a:cs typeface="Comic Sans MS"/>
              </a:rPr>
              <a:t>GeV</a:t>
            </a:r>
            <a:r>
              <a:rPr lang="en-US" sz="2000" dirty="0" smtClean="0">
                <a:solidFill>
                  <a:srgbClr val="0000FF"/>
                </a:solidFill>
                <a:latin typeface="Comic Sans MS"/>
                <a:cs typeface="Comic Sans MS"/>
              </a:rPr>
              <a:t>; L~100-1000xHera</a:t>
            </a:r>
          </a:p>
          <a:p>
            <a:pPr algn="ctr" eaLnBrk="0" hangingPunct="0"/>
            <a:r>
              <a:rPr lang="en-US" sz="2000" dirty="0" smtClean="0">
                <a:solidFill>
                  <a:srgbClr val="0000FF"/>
                </a:solidFill>
                <a:latin typeface="Comic Sans MS"/>
                <a:cs typeface="Comic Sans MS"/>
              </a:rPr>
              <a:t>longitudinal and transverse polarization for p/He</a:t>
            </a:r>
            <a:r>
              <a:rPr lang="en-US" sz="2000" baseline="30000" dirty="0" smtClean="0">
                <a:solidFill>
                  <a:srgbClr val="0000FF"/>
                </a:solidFill>
                <a:latin typeface="Comic Sans MS"/>
                <a:cs typeface="Comic Sans MS"/>
              </a:rPr>
              <a:t>3</a:t>
            </a:r>
            <a:r>
              <a:rPr lang="en-US" sz="2000" dirty="0" smtClean="0">
                <a:solidFill>
                  <a:srgbClr val="0000FF"/>
                </a:solidFill>
                <a:latin typeface="Comic Sans MS"/>
                <a:cs typeface="Comic Sans MS"/>
              </a:rPr>
              <a:t> possible</a:t>
            </a:r>
          </a:p>
        </p:txBody>
      </p:sp>
      <p:sp>
        <p:nvSpPr>
          <p:cNvPr id="19479" name="Oval 40"/>
          <p:cNvSpPr>
            <a:spLocks noChangeAspect="1" noChangeArrowheads="1"/>
          </p:cNvSpPr>
          <p:nvPr/>
        </p:nvSpPr>
        <p:spPr bwMode="auto">
          <a:xfrm>
            <a:off x="2324100" y="1979751"/>
            <a:ext cx="304800" cy="304800"/>
          </a:xfrm>
          <a:prstGeom prst="ellipse">
            <a:avLst/>
          </a:prstGeom>
          <a:solidFill>
            <a:srgbClr val="84AC84"/>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tx1"/>
                </a:solidFill>
                <a:latin typeface="Comic Sans MS"/>
                <a:cs typeface="Comic Sans MS"/>
              </a:rPr>
              <a:t>e</a:t>
            </a:r>
            <a:r>
              <a:rPr lang="en-US" sz="1800" baseline="30000" dirty="0">
                <a:solidFill>
                  <a:schemeClr val="tx1"/>
                </a:solidFill>
                <a:latin typeface="Comic Sans MS"/>
                <a:cs typeface="Comic Sans MS"/>
              </a:rPr>
              <a:t>-</a:t>
            </a:r>
          </a:p>
        </p:txBody>
      </p:sp>
      <p:pic>
        <p:nvPicPr>
          <p:cNvPr id="42" name="Picture 23"/>
          <p:cNvPicPr>
            <a:picLocks noChangeAspect="1" noChangeArrowheads="1"/>
          </p:cNvPicPr>
          <p:nvPr/>
        </p:nvPicPr>
        <p:blipFill>
          <a:blip r:embed="rId3"/>
          <a:srcRect/>
          <a:stretch>
            <a:fillRect/>
          </a:stretch>
        </p:blipFill>
        <p:spPr bwMode="auto">
          <a:xfrm>
            <a:off x="5451193" y="599835"/>
            <a:ext cx="1053166" cy="523575"/>
          </a:xfrm>
          <a:prstGeom prst="rect">
            <a:avLst/>
          </a:prstGeom>
          <a:noFill/>
          <a:ln w="9525">
            <a:noFill/>
            <a:miter lim="800000"/>
            <a:headEnd/>
            <a:tailEnd/>
          </a:ln>
        </p:spPr>
      </p:pic>
      <p:sp>
        <p:nvSpPr>
          <p:cNvPr id="45" name="Date Placeholder 44"/>
          <p:cNvSpPr>
            <a:spLocks noGrp="1"/>
          </p:cNvSpPr>
          <p:nvPr>
            <p:ph type="dt" sz="half" idx="10"/>
          </p:nvPr>
        </p:nvSpPr>
        <p:spPr/>
        <p:txBody>
          <a:bodyPr/>
          <a:lstStyle/>
          <a:p>
            <a:r>
              <a:rPr lang="en-US" altLang="ja-JP" smtClean="0"/>
              <a:t>E.C. Aschenauer</a:t>
            </a:r>
            <a:endParaRPr lang="en-US" altLang="ja-JP"/>
          </a:p>
        </p:txBody>
      </p:sp>
      <p:sp>
        <p:nvSpPr>
          <p:cNvPr id="46" name="Footer Placeholder 45"/>
          <p:cNvSpPr>
            <a:spLocks noGrp="1"/>
          </p:cNvSpPr>
          <p:nvPr>
            <p:ph type="ftr" sz="quarter" idx="11"/>
          </p:nvPr>
        </p:nvSpPr>
        <p:spPr/>
        <p:txBody>
          <a:bodyPr/>
          <a:lstStyle/>
          <a:p>
            <a:r>
              <a:rPr lang="cs-CZ" altLang="ja-JP" smtClean="0"/>
              <a:t>RBRC-Workshop, April 2013, BNL</a:t>
            </a:r>
            <a:endParaRPr lang="en-US" altLang="ja-JP" dirty="0"/>
          </a:p>
        </p:txBody>
      </p:sp>
      <p:sp>
        <p:nvSpPr>
          <p:cNvPr id="47" name="Slide Number Placeholder 46"/>
          <p:cNvSpPr>
            <a:spLocks noGrp="1"/>
          </p:cNvSpPr>
          <p:nvPr>
            <p:ph type="sldNum" sz="quarter" idx="12"/>
          </p:nvPr>
        </p:nvSpPr>
        <p:spPr/>
        <p:txBody>
          <a:bodyPr/>
          <a:lstStyle/>
          <a:p>
            <a:fld id="{1EC7F85B-340E-9941-AF39-030851572DD6}" type="slidenum">
              <a:rPr lang="en-US" altLang="ja-JP" smtClean="0"/>
              <a:pPr/>
              <a:t>2</a:t>
            </a:fld>
            <a:endParaRPr lang="en-US" altLang="ja-JP"/>
          </a:p>
        </p:txBody>
      </p:sp>
      <p:grpSp>
        <p:nvGrpSpPr>
          <p:cNvPr id="49" name="Group 203"/>
          <p:cNvGrpSpPr>
            <a:grpSpLocks/>
          </p:cNvGrpSpPr>
          <p:nvPr/>
        </p:nvGrpSpPr>
        <p:grpSpPr bwMode="auto">
          <a:xfrm flipH="1">
            <a:off x="633413" y="5095875"/>
            <a:ext cx="7888287" cy="1182688"/>
            <a:chOff x="263385" y="1120049"/>
            <a:chExt cx="8760615" cy="1373200"/>
          </a:xfrm>
        </p:grpSpPr>
        <p:sp>
          <p:nvSpPr>
            <p:cNvPr id="50" name="Oval 49"/>
            <p:cNvSpPr/>
            <p:nvPr/>
          </p:nvSpPr>
          <p:spPr>
            <a:xfrm>
              <a:off x="263385" y="167117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1" name="Oval 50"/>
            <p:cNvSpPr/>
            <p:nvPr/>
          </p:nvSpPr>
          <p:spPr>
            <a:xfrm>
              <a:off x="787011" y="1667486"/>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2" name="Oval 51"/>
            <p:cNvSpPr/>
            <p:nvPr/>
          </p:nvSpPr>
          <p:spPr>
            <a:xfrm>
              <a:off x="1360005" y="1673015"/>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3" name="Oval 52"/>
            <p:cNvSpPr/>
            <p:nvPr/>
          </p:nvSpPr>
          <p:spPr>
            <a:xfrm>
              <a:off x="1892447" y="1680388"/>
              <a:ext cx="410791"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54" name="Straight Arrow Connector 53"/>
            <p:cNvCxnSpPr/>
            <p:nvPr/>
          </p:nvCxnSpPr>
          <p:spPr>
            <a:xfrm>
              <a:off x="302172" y="1591913"/>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432289" y="1588227"/>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816984" y="1588227"/>
              <a:ext cx="320876"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1925944" y="1575325"/>
              <a:ext cx="322639"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4857904" y="1907105"/>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9" name="Oval 58"/>
            <p:cNvSpPr/>
            <p:nvPr/>
          </p:nvSpPr>
          <p:spPr>
            <a:xfrm>
              <a:off x="5381530" y="1903418"/>
              <a:ext cx="410792"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0" name="Oval 59"/>
            <p:cNvSpPr/>
            <p:nvPr/>
          </p:nvSpPr>
          <p:spPr>
            <a:xfrm>
              <a:off x="7008830" y="1899732"/>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1" name="Oval 60"/>
            <p:cNvSpPr/>
            <p:nvPr/>
          </p:nvSpPr>
          <p:spPr>
            <a:xfrm>
              <a:off x="7543035" y="1905261"/>
              <a:ext cx="410792"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62" name="Straight Arrow Connector 61"/>
            <p:cNvCxnSpPr/>
            <p:nvPr/>
          </p:nvCxnSpPr>
          <p:spPr>
            <a:xfrm>
              <a:off x="7613557" y="1818630"/>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7081114" y="1814944"/>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4845562" y="1814944"/>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5416791" y="1820473"/>
              <a:ext cx="322639"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949234" y="1921851"/>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7" name="Oval 66"/>
            <p:cNvSpPr/>
            <p:nvPr/>
          </p:nvSpPr>
          <p:spPr>
            <a:xfrm>
              <a:off x="6472861" y="1918164"/>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68" name="Straight Arrow Connector 67"/>
            <p:cNvCxnSpPr/>
            <p:nvPr/>
          </p:nvCxnSpPr>
          <p:spPr>
            <a:xfrm flipH="1">
              <a:off x="5935129"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6508122" y="1837062"/>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8080767" y="1914478"/>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1" name="Oval 70"/>
            <p:cNvSpPr/>
            <p:nvPr/>
          </p:nvSpPr>
          <p:spPr>
            <a:xfrm>
              <a:off x="8613209" y="1921851"/>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2" name="Straight Arrow Connector 71"/>
            <p:cNvCxnSpPr/>
            <p:nvPr/>
          </p:nvCxnSpPr>
          <p:spPr>
            <a:xfrm>
              <a:off x="8683731" y="1835219"/>
              <a:ext cx="322638"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8153051"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2391391" y="1663800"/>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5" name="Oval 74"/>
            <p:cNvSpPr/>
            <p:nvPr/>
          </p:nvSpPr>
          <p:spPr>
            <a:xfrm>
              <a:off x="2915018" y="166011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6" name="Oval 75"/>
            <p:cNvSpPr/>
            <p:nvPr/>
          </p:nvSpPr>
          <p:spPr>
            <a:xfrm>
              <a:off x="3488010" y="1665642"/>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7" name="Oval 76"/>
            <p:cNvSpPr/>
            <p:nvPr/>
          </p:nvSpPr>
          <p:spPr>
            <a:xfrm>
              <a:off x="4020453" y="1671173"/>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8" name="Straight Arrow Connector 77"/>
            <p:cNvCxnSpPr/>
            <p:nvPr/>
          </p:nvCxnSpPr>
          <p:spPr>
            <a:xfrm>
              <a:off x="2430178" y="1584541"/>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560296" y="1580854"/>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2944990" y="1580854"/>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4053951" y="1567952"/>
              <a:ext cx="322638"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2" name="TextBox 236"/>
            <p:cNvSpPr txBox="1">
              <a:spLocks noChangeArrowheads="1"/>
            </p:cNvSpPr>
            <p:nvPr/>
          </p:nvSpPr>
          <p:spPr bwMode="auto">
            <a:xfrm>
              <a:off x="1520044" y="1120049"/>
              <a:ext cx="1447570" cy="4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latin typeface="Comic Sans MS" charset="0"/>
                  <a:cs typeface="Comic Sans MS" charset="0"/>
                </a:rPr>
                <a:t>protons</a:t>
              </a:r>
            </a:p>
          </p:txBody>
        </p:sp>
        <p:sp>
          <p:nvSpPr>
            <p:cNvPr id="83" name="TextBox 237"/>
            <p:cNvSpPr txBox="1">
              <a:spLocks noChangeArrowheads="1"/>
            </p:cNvSpPr>
            <p:nvPr/>
          </p:nvSpPr>
          <p:spPr bwMode="auto">
            <a:xfrm>
              <a:off x="5792557" y="1312459"/>
              <a:ext cx="1750441" cy="4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3366FF"/>
                  </a:solidFill>
                  <a:latin typeface="Comic Sans MS" charset="0"/>
                  <a:cs typeface="Comic Sans MS" charset="0"/>
                </a:rPr>
                <a:t>electrons</a:t>
              </a:r>
            </a:p>
          </p:txBody>
        </p:sp>
        <p:sp>
          <p:nvSpPr>
            <p:cNvPr id="84" name="Oval 83"/>
            <p:cNvSpPr/>
            <p:nvPr/>
          </p:nvSpPr>
          <p:spPr>
            <a:xfrm>
              <a:off x="316277" y="2084054"/>
              <a:ext cx="409029"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5" name="Oval 84"/>
            <p:cNvSpPr/>
            <p:nvPr/>
          </p:nvSpPr>
          <p:spPr>
            <a:xfrm>
              <a:off x="839903" y="2078524"/>
              <a:ext cx="409029"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6" name="Oval 85"/>
            <p:cNvSpPr/>
            <p:nvPr/>
          </p:nvSpPr>
          <p:spPr>
            <a:xfrm>
              <a:off x="1411133" y="2085897"/>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7" name="Oval 86"/>
            <p:cNvSpPr/>
            <p:nvPr/>
          </p:nvSpPr>
          <p:spPr>
            <a:xfrm>
              <a:off x="1945339" y="2091427"/>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88" name="Straight Arrow Connector 87"/>
            <p:cNvCxnSpPr/>
            <p:nvPr/>
          </p:nvCxnSpPr>
          <p:spPr>
            <a:xfrm rot="16200000">
              <a:off x="355101" y="2004835"/>
              <a:ext cx="322563"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16200000" flipH="1">
              <a:off x="889306" y="233108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0" name="Oval 89"/>
            <p:cNvSpPr/>
            <p:nvPr/>
          </p:nvSpPr>
          <p:spPr>
            <a:xfrm>
              <a:off x="2444282" y="2074837"/>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1" name="Oval 90"/>
            <p:cNvSpPr/>
            <p:nvPr/>
          </p:nvSpPr>
          <p:spPr>
            <a:xfrm>
              <a:off x="2967910" y="2071151"/>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2" name="Oval 91"/>
            <p:cNvSpPr/>
            <p:nvPr/>
          </p:nvSpPr>
          <p:spPr>
            <a:xfrm>
              <a:off x="3540902" y="2078524"/>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3" name="Oval 92"/>
            <p:cNvSpPr/>
            <p:nvPr/>
          </p:nvSpPr>
          <p:spPr>
            <a:xfrm>
              <a:off x="4073344" y="2084054"/>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94" name="Straight Arrow Connector 93"/>
            <p:cNvCxnSpPr/>
            <p:nvPr/>
          </p:nvCxnSpPr>
          <p:spPr>
            <a:xfrm rot="16200000">
              <a:off x="1446431" y="1977187"/>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rot="16200000">
              <a:off x="2469003" y="199930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rot="16200000">
              <a:off x="3560334" y="2010365"/>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rot="16200000" flipH="1">
              <a:off x="2002716" y="2313575"/>
              <a:ext cx="320720"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rot="16200000" flipH="1">
              <a:off x="3011143" y="2274827"/>
              <a:ext cx="32256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16200000" flipH="1">
              <a:off x="4110407" y="2283162"/>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02000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187"/>
          <p:cNvSpPr>
            <a:spLocks noGrp="1"/>
          </p:cNvSpPr>
          <p:nvPr>
            <p:ph type="title"/>
          </p:nvPr>
        </p:nvSpPr>
        <p:spPr>
          <a:xfrm>
            <a:off x="-211667" y="0"/>
            <a:ext cx="9355667" cy="609600"/>
          </a:xfrm>
        </p:spPr>
        <p:txBody>
          <a:bodyPr/>
          <a:lstStyle/>
          <a:p>
            <a:r>
              <a:rPr lang="en-US" sz="2500" dirty="0" smtClean="0"/>
              <a:t>How many gluons have space in A proton?</a:t>
            </a:r>
            <a:endParaRPr lang="en-US" sz="2500" dirty="0"/>
          </a:p>
        </p:txBody>
      </p:sp>
      <p:sp>
        <p:nvSpPr>
          <p:cNvPr id="208" name="Slide Number Placeholder 207"/>
          <p:cNvSpPr>
            <a:spLocks noGrp="1"/>
          </p:cNvSpPr>
          <p:nvPr>
            <p:ph type="sldNum" sz="quarter" idx="12"/>
          </p:nvPr>
        </p:nvSpPr>
        <p:spPr/>
        <p:txBody>
          <a:bodyPr/>
          <a:lstStyle/>
          <a:p>
            <a:fld id="{1EC7F85B-340E-9941-AF39-030851572DD6}" type="slidenum">
              <a:rPr lang="en-US" altLang="ja-JP" smtClean="0"/>
              <a:pPr/>
              <a:t>20</a:t>
            </a:fld>
            <a:endParaRPr lang="en-US" altLang="ja-JP"/>
          </a:p>
        </p:txBody>
      </p:sp>
      <p:sp>
        <p:nvSpPr>
          <p:cNvPr id="18436" name="Oval 17"/>
          <p:cNvSpPr>
            <a:spLocks noChangeArrowheads="1"/>
          </p:cNvSpPr>
          <p:nvPr/>
        </p:nvSpPr>
        <p:spPr bwMode="auto">
          <a:xfrm>
            <a:off x="4516438" y="1489598"/>
            <a:ext cx="754062" cy="3154362"/>
          </a:xfrm>
          <a:prstGeom prst="ellipse">
            <a:avLst/>
          </a:prstGeom>
          <a:solidFill>
            <a:srgbClr val="FFFEE7"/>
          </a:solidFill>
          <a:ln w="31750">
            <a:solidFill>
              <a:srgbClr val="FFFF66"/>
            </a:solidFill>
            <a:round/>
            <a:headEnd/>
            <a:tailEnd/>
          </a:ln>
          <a:effectLst>
            <a:glow rad="101600">
              <a:schemeClr val="bg1">
                <a:lumMod val="75000"/>
                <a:alpha val="75000"/>
              </a:schemeClr>
            </a:glow>
          </a:effectLst>
          <a:scene3d>
            <a:camera prst="orthographicFront"/>
            <a:lightRig rig="threePt" dir="t"/>
          </a:scene3d>
          <a:sp3d>
            <a:bevelT w="114300" prst="artDeco"/>
            <a:bevelB w="114300" prst="artDeco"/>
          </a:sp3d>
        </p:spPr>
        <p:txBody>
          <a:bodyPr/>
          <a:lstStyle/>
          <a:p>
            <a:endParaRPr lang="en-US"/>
          </a:p>
        </p:txBody>
      </p:sp>
      <p:cxnSp>
        <p:nvCxnSpPr>
          <p:cNvPr id="18437" name="Straight Connector 22"/>
          <p:cNvCxnSpPr>
            <a:cxnSpLocks noChangeShapeType="1"/>
          </p:cNvCxnSpPr>
          <p:nvPr/>
        </p:nvCxnSpPr>
        <p:spPr bwMode="auto">
          <a:xfrm>
            <a:off x="4800600" y="3754960"/>
            <a:ext cx="3314700" cy="50800"/>
          </a:xfrm>
          <a:prstGeom prst="line">
            <a:avLst/>
          </a:prstGeom>
          <a:noFill/>
          <a:ln w="9525">
            <a:solidFill>
              <a:schemeClr val="tx1"/>
            </a:solidFill>
            <a:round/>
            <a:headEnd/>
            <a:tailEnd/>
          </a:ln>
        </p:spPr>
      </p:cxnSp>
      <p:cxnSp>
        <p:nvCxnSpPr>
          <p:cNvPr id="18438" name="Straight Connector 84"/>
          <p:cNvCxnSpPr>
            <a:cxnSpLocks noChangeShapeType="1"/>
          </p:cNvCxnSpPr>
          <p:nvPr/>
        </p:nvCxnSpPr>
        <p:spPr bwMode="auto">
          <a:xfrm flipV="1">
            <a:off x="6650038" y="4364560"/>
            <a:ext cx="779462" cy="134938"/>
          </a:xfrm>
          <a:prstGeom prst="line">
            <a:avLst/>
          </a:prstGeom>
          <a:noFill/>
          <a:ln w="9525">
            <a:solidFill>
              <a:schemeClr val="tx1"/>
            </a:solidFill>
            <a:round/>
            <a:headEnd/>
            <a:tailEnd/>
          </a:ln>
        </p:spPr>
      </p:cxnSp>
      <p:cxnSp>
        <p:nvCxnSpPr>
          <p:cNvPr id="18439" name="Straight Connector 86"/>
          <p:cNvCxnSpPr>
            <a:cxnSpLocks noChangeShapeType="1"/>
          </p:cNvCxnSpPr>
          <p:nvPr/>
        </p:nvCxnSpPr>
        <p:spPr bwMode="auto">
          <a:xfrm rot="16200000" flipH="1">
            <a:off x="6927850" y="4231211"/>
            <a:ext cx="185737" cy="741362"/>
          </a:xfrm>
          <a:prstGeom prst="line">
            <a:avLst/>
          </a:prstGeom>
          <a:noFill/>
          <a:ln w="9525">
            <a:solidFill>
              <a:schemeClr val="tx1"/>
            </a:solidFill>
            <a:round/>
            <a:headEnd/>
            <a:tailEnd/>
          </a:ln>
        </p:spPr>
      </p:cxnSp>
      <p:grpSp>
        <p:nvGrpSpPr>
          <p:cNvPr id="2" name="Group 206"/>
          <p:cNvGrpSpPr>
            <a:grpSpLocks/>
          </p:cNvGrpSpPr>
          <p:nvPr/>
        </p:nvGrpSpPr>
        <p:grpSpPr bwMode="auto">
          <a:xfrm rot="171537">
            <a:off x="6826250" y="1875360"/>
            <a:ext cx="1225550" cy="139700"/>
            <a:chOff x="-674511" y="1463036"/>
            <a:chExt cx="10366912" cy="1478290"/>
          </a:xfrm>
        </p:grpSpPr>
        <p:sp>
          <p:nvSpPr>
            <p:cNvPr id="5" name="Arc 4"/>
            <p:cNvSpPr/>
            <p:nvPr/>
          </p:nvSpPr>
          <p:spPr bwMode="auto">
            <a:xfrm>
              <a:off x="4441862" y="1061664"/>
              <a:ext cx="2215730"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6" name="Arc 5"/>
            <p:cNvSpPr/>
            <p:nvPr/>
          </p:nvSpPr>
          <p:spPr bwMode="auto">
            <a:xfrm>
              <a:off x="5865727" y="1099957"/>
              <a:ext cx="832576" cy="1444693"/>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7" name="Arc 6"/>
            <p:cNvSpPr/>
            <p:nvPr/>
          </p:nvSpPr>
          <p:spPr bwMode="auto">
            <a:xfrm>
              <a:off x="5906437" y="1037027"/>
              <a:ext cx="2229155"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8" name="Arc 7"/>
            <p:cNvSpPr/>
            <p:nvPr/>
          </p:nvSpPr>
          <p:spPr bwMode="auto">
            <a:xfrm>
              <a:off x="7303152" y="1060621"/>
              <a:ext cx="832576" cy="146149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9" name="Arc 8"/>
            <p:cNvSpPr/>
            <p:nvPr/>
          </p:nvSpPr>
          <p:spPr bwMode="auto">
            <a:xfrm>
              <a:off x="7210404" y="1056452"/>
              <a:ext cx="2229155" cy="14950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0" name="Arc 9"/>
            <p:cNvSpPr/>
            <p:nvPr/>
          </p:nvSpPr>
          <p:spPr bwMode="auto">
            <a:xfrm>
              <a:off x="3015493" y="1032201"/>
              <a:ext cx="2242588"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1" name="Arc 10"/>
            <p:cNvSpPr/>
            <p:nvPr/>
          </p:nvSpPr>
          <p:spPr bwMode="auto">
            <a:xfrm>
              <a:off x="4471196" y="1085036"/>
              <a:ext cx="872866" cy="166307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2" name="Arc 11"/>
            <p:cNvSpPr/>
            <p:nvPr/>
          </p:nvSpPr>
          <p:spPr bwMode="auto">
            <a:xfrm>
              <a:off x="1710186" y="979221"/>
              <a:ext cx="2242579" cy="159587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3" name="Arc 12"/>
            <p:cNvSpPr/>
            <p:nvPr/>
          </p:nvSpPr>
          <p:spPr bwMode="auto">
            <a:xfrm>
              <a:off x="3085762" y="1104687"/>
              <a:ext cx="859433" cy="159587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4" name="Arc 13"/>
            <p:cNvSpPr/>
            <p:nvPr/>
          </p:nvSpPr>
          <p:spPr bwMode="auto">
            <a:xfrm>
              <a:off x="338837" y="981628"/>
              <a:ext cx="2215722" cy="15958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5" name="Arc 14"/>
            <p:cNvSpPr/>
            <p:nvPr/>
          </p:nvSpPr>
          <p:spPr bwMode="auto">
            <a:xfrm>
              <a:off x="1752300" y="1104654"/>
              <a:ext cx="832576" cy="147829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6" name="Arc 15"/>
            <p:cNvSpPr/>
            <p:nvPr/>
          </p:nvSpPr>
          <p:spPr bwMode="auto">
            <a:xfrm>
              <a:off x="-1031214" y="1015507"/>
              <a:ext cx="2256012" cy="159587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7" name="Arc 16"/>
            <p:cNvSpPr/>
            <p:nvPr/>
          </p:nvSpPr>
          <p:spPr bwMode="auto">
            <a:xfrm>
              <a:off x="367192" y="1090277"/>
              <a:ext cx="832576" cy="1495094"/>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sp>
        <p:nvSpPr>
          <p:cNvPr id="18441" name="Text Box 20"/>
          <p:cNvSpPr txBox="1">
            <a:spLocks noChangeArrowheads="1"/>
          </p:cNvSpPr>
          <p:nvPr/>
        </p:nvSpPr>
        <p:spPr bwMode="auto">
          <a:xfrm>
            <a:off x="4572000" y="4694760"/>
            <a:ext cx="2417490" cy="707886"/>
          </a:xfrm>
          <a:prstGeom prst="rect">
            <a:avLst/>
          </a:prstGeom>
          <a:noFill/>
          <a:ln w="9525">
            <a:noFill/>
            <a:miter lim="800000"/>
            <a:headEnd/>
            <a:tailEnd/>
          </a:ln>
        </p:spPr>
        <p:txBody>
          <a:bodyPr wrap="none">
            <a:spAutoFit/>
          </a:bodyPr>
          <a:lstStyle/>
          <a:p>
            <a:r>
              <a:rPr lang="en-US" sz="2000" dirty="0" err="1">
                <a:solidFill>
                  <a:srgbClr val="0000FF"/>
                </a:solidFill>
                <a:latin typeface="Comic Sans MS"/>
                <a:cs typeface="Comic Sans MS"/>
              </a:rPr>
              <a:t>Bremsstrahlung</a:t>
            </a:r>
            <a:endParaRPr lang="en-US" sz="2000" dirty="0">
              <a:solidFill>
                <a:srgbClr val="0000FF"/>
              </a:solidFill>
              <a:latin typeface="Comic Sans MS"/>
              <a:cs typeface="Comic Sans MS"/>
            </a:endParaRPr>
          </a:p>
          <a:p>
            <a:r>
              <a:rPr lang="en-US" sz="2000" dirty="0">
                <a:solidFill>
                  <a:srgbClr val="0000FF"/>
                </a:solidFill>
                <a:latin typeface="+mn-lt"/>
              </a:rPr>
              <a:t>	~ </a:t>
            </a:r>
            <a:r>
              <a:rPr lang="en-US" sz="2000" dirty="0">
                <a:solidFill>
                  <a:srgbClr val="0000FF"/>
                </a:solidFill>
                <a:latin typeface="Symbol" charset="2"/>
                <a:cs typeface="Symbol" charset="2"/>
              </a:rPr>
              <a:t>a</a:t>
            </a:r>
            <a:r>
              <a:rPr lang="en-US" sz="2000" baseline="-25000" dirty="0">
                <a:solidFill>
                  <a:srgbClr val="0000FF"/>
                </a:solidFill>
                <a:latin typeface="+mn-lt"/>
              </a:rPr>
              <a:t>s</a:t>
            </a:r>
            <a:r>
              <a:rPr lang="en-US" sz="2000" dirty="0">
                <a:solidFill>
                  <a:srgbClr val="0000FF"/>
                </a:solidFill>
                <a:latin typeface="Comic Sans MS"/>
                <a:cs typeface="Comic Sans MS"/>
              </a:rPr>
              <a:t>ln(1/x)</a:t>
            </a:r>
          </a:p>
        </p:txBody>
      </p:sp>
      <p:sp>
        <p:nvSpPr>
          <p:cNvPr id="18442" name="Oval 266"/>
          <p:cNvSpPr>
            <a:spLocks noChangeArrowheads="1"/>
          </p:cNvSpPr>
          <p:nvPr/>
        </p:nvSpPr>
        <p:spPr bwMode="auto">
          <a:xfrm>
            <a:off x="6370638" y="1591198"/>
            <a:ext cx="690562" cy="665162"/>
          </a:xfrm>
          <a:prstGeom prst="ellipse">
            <a:avLst/>
          </a:prstGeom>
          <a:noFill/>
          <a:ln w="57150">
            <a:solidFill>
              <a:srgbClr val="0000FF"/>
            </a:solidFill>
            <a:round/>
            <a:headEnd/>
            <a:tailEnd/>
          </a:ln>
        </p:spPr>
        <p:txBody>
          <a:bodyPr/>
          <a:lstStyle/>
          <a:p>
            <a:endParaRPr lang="en-US"/>
          </a:p>
        </p:txBody>
      </p:sp>
      <p:cxnSp>
        <p:nvCxnSpPr>
          <p:cNvPr id="18443" name="Straight Connector 18"/>
          <p:cNvCxnSpPr>
            <a:cxnSpLocks noChangeShapeType="1"/>
          </p:cNvCxnSpPr>
          <p:nvPr/>
        </p:nvCxnSpPr>
        <p:spPr bwMode="auto">
          <a:xfrm>
            <a:off x="4749800" y="2319860"/>
            <a:ext cx="2781300" cy="50800"/>
          </a:xfrm>
          <a:prstGeom prst="line">
            <a:avLst/>
          </a:prstGeom>
          <a:noFill/>
          <a:ln w="9525">
            <a:solidFill>
              <a:schemeClr val="tx1"/>
            </a:solidFill>
            <a:round/>
            <a:headEnd/>
            <a:tailEnd/>
          </a:ln>
        </p:spPr>
      </p:cxnSp>
      <p:cxnSp>
        <p:nvCxnSpPr>
          <p:cNvPr id="18444" name="Straight Connector 21"/>
          <p:cNvCxnSpPr>
            <a:cxnSpLocks noChangeShapeType="1"/>
          </p:cNvCxnSpPr>
          <p:nvPr/>
        </p:nvCxnSpPr>
        <p:spPr bwMode="auto">
          <a:xfrm>
            <a:off x="4711700" y="3005660"/>
            <a:ext cx="2755900" cy="50800"/>
          </a:xfrm>
          <a:prstGeom prst="line">
            <a:avLst/>
          </a:prstGeom>
          <a:noFill/>
          <a:ln w="9525">
            <a:solidFill>
              <a:schemeClr val="tx1"/>
            </a:solidFill>
            <a:round/>
            <a:headEnd/>
            <a:tailEnd/>
          </a:ln>
        </p:spPr>
      </p:cxnSp>
      <p:grpSp>
        <p:nvGrpSpPr>
          <p:cNvPr id="3" name="Group 195"/>
          <p:cNvGrpSpPr>
            <a:grpSpLocks/>
          </p:cNvGrpSpPr>
          <p:nvPr/>
        </p:nvGrpSpPr>
        <p:grpSpPr bwMode="auto">
          <a:xfrm>
            <a:off x="4635500" y="770460"/>
            <a:ext cx="4667816" cy="734540"/>
            <a:chOff x="4635500" y="558800"/>
            <a:chExt cx="4667816" cy="734540"/>
          </a:xfrm>
        </p:grpSpPr>
        <p:cxnSp>
          <p:nvCxnSpPr>
            <p:cNvPr id="18602" name="Straight Arrow Connector 199"/>
            <p:cNvCxnSpPr>
              <a:cxnSpLocks noChangeShapeType="1"/>
              <a:stCxn id="18604" idx="3"/>
            </p:cNvCxnSpPr>
            <p:nvPr/>
          </p:nvCxnSpPr>
          <p:spPr bwMode="auto">
            <a:xfrm>
              <a:off x="6871716" y="1093285"/>
              <a:ext cx="2069084" cy="3145"/>
            </a:xfrm>
            <a:prstGeom prst="straightConnector1">
              <a:avLst/>
            </a:prstGeom>
            <a:noFill/>
            <a:ln w="44450">
              <a:solidFill>
                <a:srgbClr val="FF00FF"/>
              </a:solidFill>
              <a:round/>
              <a:headEnd/>
              <a:tailEnd type="arrow" w="med" len="med"/>
            </a:ln>
          </p:spPr>
        </p:cxnSp>
        <p:grpSp>
          <p:nvGrpSpPr>
            <p:cNvPr id="4" name="Group 194"/>
            <p:cNvGrpSpPr>
              <a:grpSpLocks/>
            </p:cNvGrpSpPr>
            <p:nvPr/>
          </p:nvGrpSpPr>
          <p:grpSpPr bwMode="auto">
            <a:xfrm>
              <a:off x="4635500" y="558800"/>
              <a:ext cx="4667816" cy="734540"/>
              <a:chOff x="4635500" y="558800"/>
              <a:chExt cx="4667816" cy="734540"/>
            </a:xfrm>
          </p:grpSpPr>
          <p:sp>
            <p:nvSpPr>
              <p:cNvPr id="18604" name="Text Box 20"/>
              <p:cNvSpPr txBox="1">
                <a:spLocks noChangeArrowheads="1"/>
              </p:cNvSpPr>
              <p:nvPr/>
            </p:nvSpPr>
            <p:spPr bwMode="auto">
              <a:xfrm>
                <a:off x="4635500" y="893230"/>
                <a:ext cx="2236216" cy="400110"/>
              </a:xfrm>
              <a:prstGeom prst="rect">
                <a:avLst/>
              </a:prstGeom>
              <a:noFill/>
              <a:ln w="9525">
                <a:noFill/>
                <a:miter lim="800000"/>
                <a:headEnd/>
                <a:tailEnd/>
              </a:ln>
            </p:spPr>
            <p:txBody>
              <a:bodyPr wrap="none">
                <a:spAutoFit/>
              </a:bodyPr>
              <a:lstStyle/>
              <a:p>
                <a:r>
                  <a:rPr lang="en-US" sz="2000" dirty="0" err="1">
                    <a:solidFill>
                      <a:srgbClr val="0000FF"/>
                    </a:solidFill>
                  </a:rPr>
                  <a:t>x</a:t>
                </a:r>
                <a:r>
                  <a:rPr lang="en-US" sz="2000" dirty="0">
                    <a:solidFill>
                      <a:srgbClr val="0000FF"/>
                    </a:solidFill>
                  </a:rPr>
                  <a:t> = </a:t>
                </a:r>
                <a:r>
                  <a:rPr lang="en-US" sz="2000" dirty="0" err="1">
                    <a:solidFill>
                      <a:srgbClr val="0000FF"/>
                    </a:solidFill>
                  </a:rPr>
                  <a:t>P</a:t>
                </a:r>
                <a:r>
                  <a:rPr lang="en-US" sz="2000" baseline="-25000" dirty="0" err="1">
                    <a:solidFill>
                      <a:srgbClr val="0000FF"/>
                    </a:solidFill>
                  </a:rPr>
                  <a:t>parton</a:t>
                </a:r>
                <a:r>
                  <a:rPr lang="en-US" sz="2000" dirty="0" err="1">
                    <a:solidFill>
                      <a:srgbClr val="0000FF"/>
                    </a:solidFill>
                  </a:rPr>
                  <a:t>/P</a:t>
                </a:r>
                <a:r>
                  <a:rPr lang="en-US" sz="2000" baseline="-25000" dirty="0" err="1">
                    <a:solidFill>
                      <a:srgbClr val="0000FF"/>
                    </a:solidFill>
                  </a:rPr>
                  <a:t>nucleon</a:t>
                </a:r>
                <a:endParaRPr lang="en-US" sz="2000" baseline="-25000" dirty="0">
                  <a:solidFill>
                    <a:srgbClr val="0000FF"/>
                  </a:solidFill>
                </a:endParaRPr>
              </a:p>
            </p:txBody>
          </p:sp>
          <p:sp>
            <p:nvSpPr>
              <p:cNvPr id="18605" name="Text Box 20"/>
              <p:cNvSpPr txBox="1">
                <a:spLocks noChangeArrowheads="1"/>
              </p:cNvSpPr>
              <p:nvPr/>
            </p:nvSpPr>
            <p:spPr bwMode="auto">
              <a:xfrm>
                <a:off x="6013450" y="558800"/>
                <a:ext cx="3289866" cy="400110"/>
              </a:xfrm>
              <a:prstGeom prst="rect">
                <a:avLst/>
              </a:prstGeom>
              <a:noFill/>
              <a:ln w="9525">
                <a:noFill/>
                <a:miter lim="800000"/>
                <a:headEnd/>
                <a:tailEnd/>
              </a:ln>
            </p:spPr>
            <p:txBody>
              <a:bodyPr wrap="none">
                <a:spAutoFit/>
              </a:bodyPr>
              <a:lstStyle/>
              <a:p>
                <a:r>
                  <a:rPr lang="en-US" sz="2000" b="1" dirty="0">
                    <a:solidFill>
                      <a:srgbClr val="FF00FF"/>
                    </a:solidFill>
                    <a:latin typeface="Comic Sans MS"/>
                    <a:cs typeface="Comic Sans MS"/>
                  </a:rPr>
                  <a:t> small </a:t>
                </a:r>
                <a:r>
                  <a:rPr lang="en-US" sz="2000" b="1" dirty="0" err="1" smtClean="0">
                    <a:solidFill>
                      <a:srgbClr val="FF00FF"/>
                    </a:solidFill>
                    <a:latin typeface="Comic Sans MS"/>
                    <a:cs typeface="Comic Sans MS"/>
                  </a:rPr>
                  <a:t>x</a:t>
                </a:r>
                <a:r>
                  <a:rPr lang="en-US" sz="2000" b="1" dirty="0" smtClean="0">
                    <a:solidFill>
                      <a:srgbClr val="FF00FF"/>
                    </a:solidFill>
                    <a:latin typeface="Comic Sans MS"/>
                    <a:cs typeface="Comic Sans MS"/>
                  </a:rPr>
                  <a:t> / higher energy</a:t>
                </a:r>
                <a:endParaRPr lang="en-US" sz="2000" b="1" baseline="-25000" dirty="0">
                  <a:solidFill>
                    <a:srgbClr val="FF00FF"/>
                  </a:solidFill>
                  <a:latin typeface="Comic Sans MS"/>
                  <a:cs typeface="Comic Sans MS"/>
                </a:endParaRPr>
              </a:p>
            </p:txBody>
          </p:sp>
        </p:grpSp>
      </p:grpSp>
      <p:grpSp>
        <p:nvGrpSpPr>
          <p:cNvPr id="18" name="Group 291"/>
          <p:cNvGrpSpPr>
            <a:grpSpLocks/>
          </p:cNvGrpSpPr>
          <p:nvPr/>
        </p:nvGrpSpPr>
        <p:grpSpPr bwMode="auto">
          <a:xfrm rot="4099353">
            <a:off x="6122194" y="4066904"/>
            <a:ext cx="779463" cy="200025"/>
            <a:chOff x="215936" y="644546"/>
            <a:chExt cx="6576508" cy="4079854"/>
          </a:xfrm>
        </p:grpSpPr>
        <p:sp>
          <p:nvSpPr>
            <p:cNvPr id="197" name="Arc 196"/>
            <p:cNvSpPr/>
            <p:nvPr/>
          </p:nvSpPr>
          <p:spPr bwMode="auto">
            <a:xfrm rot="10800000">
              <a:off x="2138622" y="847130"/>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98" name="Arc 197"/>
            <p:cNvSpPr/>
            <p:nvPr/>
          </p:nvSpPr>
          <p:spPr bwMode="auto">
            <a:xfrm rot="10800000">
              <a:off x="2129773" y="908552"/>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99" name="Arc 198"/>
            <p:cNvSpPr/>
            <p:nvPr/>
          </p:nvSpPr>
          <p:spPr bwMode="auto">
            <a:xfrm rot="10800000">
              <a:off x="1045846" y="957303"/>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0" name="Arc 199"/>
            <p:cNvSpPr/>
            <p:nvPr/>
          </p:nvSpPr>
          <p:spPr bwMode="auto">
            <a:xfrm rot="10800000">
              <a:off x="1097679" y="849752"/>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1" name="Arc 200"/>
            <p:cNvSpPr/>
            <p:nvPr/>
          </p:nvSpPr>
          <p:spPr bwMode="auto">
            <a:xfrm rot="10800000">
              <a:off x="167925" y="1020864"/>
              <a:ext cx="1526928"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2" name="Arc 201"/>
            <p:cNvSpPr/>
            <p:nvPr/>
          </p:nvSpPr>
          <p:spPr bwMode="auto">
            <a:xfrm rot="10800000">
              <a:off x="3129698" y="1143197"/>
              <a:ext cx="1540326"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3" name="Arc 202"/>
            <p:cNvSpPr/>
            <p:nvPr/>
          </p:nvSpPr>
          <p:spPr bwMode="auto">
            <a:xfrm rot="10800000">
              <a:off x="3108138" y="663426"/>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4" name="Arc 203"/>
            <p:cNvSpPr/>
            <p:nvPr/>
          </p:nvSpPr>
          <p:spPr bwMode="auto">
            <a:xfrm rot="10800000">
              <a:off x="4287741" y="997071"/>
              <a:ext cx="1500139"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5" name="Arc 204"/>
            <p:cNvSpPr/>
            <p:nvPr/>
          </p:nvSpPr>
          <p:spPr bwMode="auto">
            <a:xfrm rot="10800000">
              <a:off x="4260334" y="1091256"/>
              <a:ext cx="388433"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6" name="Arc 205"/>
            <p:cNvSpPr/>
            <p:nvPr/>
          </p:nvSpPr>
          <p:spPr bwMode="auto">
            <a:xfrm rot="10800000">
              <a:off x="5260728" y="852183"/>
              <a:ext cx="575951"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7" name="Arc 206"/>
            <p:cNvSpPr/>
            <p:nvPr/>
          </p:nvSpPr>
          <p:spPr bwMode="auto">
            <a:xfrm rot="10800000">
              <a:off x="5199505" y="909224"/>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19" name="Group 291"/>
          <p:cNvGrpSpPr>
            <a:grpSpLocks/>
          </p:cNvGrpSpPr>
          <p:nvPr/>
        </p:nvGrpSpPr>
        <p:grpSpPr bwMode="auto">
          <a:xfrm rot="9018591">
            <a:off x="6045200" y="1997598"/>
            <a:ext cx="779463" cy="200025"/>
            <a:chOff x="215936" y="644546"/>
            <a:chExt cx="6576508" cy="4079854"/>
          </a:xfrm>
        </p:grpSpPr>
        <p:sp>
          <p:nvSpPr>
            <p:cNvPr id="209" name="Arc 208"/>
            <p:cNvSpPr/>
            <p:nvPr/>
          </p:nvSpPr>
          <p:spPr bwMode="auto">
            <a:xfrm rot="10800000">
              <a:off x="2133657" y="85558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3" name="Arc 222"/>
            <p:cNvSpPr/>
            <p:nvPr/>
          </p:nvSpPr>
          <p:spPr bwMode="auto">
            <a:xfrm rot="10800000">
              <a:off x="2131724" y="933545"/>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4" name="Arc 223"/>
            <p:cNvSpPr/>
            <p:nvPr/>
          </p:nvSpPr>
          <p:spPr bwMode="auto">
            <a:xfrm rot="10800000">
              <a:off x="1057029" y="950657"/>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5" name="Arc 224"/>
            <p:cNvSpPr/>
            <p:nvPr/>
          </p:nvSpPr>
          <p:spPr bwMode="auto">
            <a:xfrm rot="10800000">
              <a:off x="1101145" y="867744"/>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6" name="Arc 225"/>
            <p:cNvSpPr/>
            <p:nvPr/>
          </p:nvSpPr>
          <p:spPr bwMode="auto">
            <a:xfrm rot="10800000">
              <a:off x="158286" y="1018871"/>
              <a:ext cx="1526928"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7" name="Arc 226"/>
            <p:cNvSpPr/>
            <p:nvPr/>
          </p:nvSpPr>
          <p:spPr bwMode="auto">
            <a:xfrm rot="10800000">
              <a:off x="3139487" y="1161819"/>
              <a:ext cx="1540326"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8" name="Arc 227"/>
            <p:cNvSpPr/>
            <p:nvPr/>
          </p:nvSpPr>
          <p:spPr bwMode="auto">
            <a:xfrm rot="10800000">
              <a:off x="3125269" y="668977"/>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9" name="Arc 228"/>
            <p:cNvSpPr/>
            <p:nvPr/>
          </p:nvSpPr>
          <p:spPr bwMode="auto">
            <a:xfrm rot="10800000">
              <a:off x="4286808" y="993063"/>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0" name="Arc 229"/>
            <p:cNvSpPr/>
            <p:nvPr/>
          </p:nvSpPr>
          <p:spPr bwMode="auto">
            <a:xfrm rot="10800000">
              <a:off x="4272004" y="1123637"/>
              <a:ext cx="388433" cy="372368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1" name="Arc 230"/>
            <p:cNvSpPr/>
            <p:nvPr/>
          </p:nvSpPr>
          <p:spPr bwMode="auto">
            <a:xfrm rot="10800000">
              <a:off x="5261329" y="862224"/>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2" name="Arc 231"/>
            <p:cNvSpPr/>
            <p:nvPr/>
          </p:nvSpPr>
          <p:spPr bwMode="auto">
            <a:xfrm rot="10800000">
              <a:off x="5202067" y="928791"/>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0" name="Group 291"/>
          <p:cNvGrpSpPr>
            <a:grpSpLocks/>
          </p:cNvGrpSpPr>
          <p:nvPr/>
        </p:nvGrpSpPr>
        <p:grpSpPr bwMode="auto">
          <a:xfrm rot="8310677">
            <a:off x="6654800" y="1489598"/>
            <a:ext cx="779463" cy="200025"/>
            <a:chOff x="215936" y="644546"/>
            <a:chExt cx="6576508" cy="4079854"/>
          </a:xfrm>
        </p:grpSpPr>
        <p:sp>
          <p:nvSpPr>
            <p:cNvPr id="246" name="Arc 245"/>
            <p:cNvSpPr/>
            <p:nvPr/>
          </p:nvSpPr>
          <p:spPr bwMode="auto">
            <a:xfrm rot="10800000">
              <a:off x="2135222" y="84496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7" name="Arc 246"/>
            <p:cNvSpPr/>
            <p:nvPr/>
          </p:nvSpPr>
          <p:spPr bwMode="auto">
            <a:xfrm rot="10800000">
              <a:off x="2139751" y="926214"/>
              <a:ext cx="495578"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8" name="Arc 247"/>
            <p:cNvSpPr/>
            <p:nvPr/>
          </p:nvSpPr>
          <p:spPr bwMode="auto">
            <a:xfrm rot="10800000">
              <a:off x="1041834" y="945790"/>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9" name="Arc 248"/>
            <p:cNvSpPr/>
            <p:nvPr/>
          </p:nvSpPr>
          <p:spPr bwMode="auto">
            <a:xfrm rot="10800000">
              <a:off x="1102744" y="873087"/>
              <a:ext cx="62952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0" name="Arc 249"/>
            <p:cNvSpPr/>
            <p:nvPr/>
          </p:nvSpPr>
          <p:spPr bwMode="auto">
            <a:xfrm rot="10800000">
              <a:off x="156501" y="1003588"/>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1" name="Arc 250"/>
            <p:cNvSpPr/>
            <p:nvPr/>
          </p:nvSpPr>
          <p:spPr bwMode="auto">
            <a:xfrm rot="10800000">
              <a:off x="3133592" y="1147241"/>
              <a:ext cx="1540317"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2" name="Arc 251"/>
            <p:cNvSpPr/>
            <p:nvPr/>
          </p:nvSpPr>
          <p:spPr bwMode="auto">
            <a:xfrm rot="10800000">
              <a:off x="3118539" y="666982"/>
              <a:ext cx="468798"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3" name="Arc 252"/>
            <p:cNvSpPr/>
            <p:nvPr/>
          </p:nvSpPr>
          <p:spPr bwMode="auto">
            <a:xfrm rot="10800000">
              <a:off x="4288860" y="1002509"/>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4" name="Arc 253"/>
            <p:cNvSpPr/>
            <p:nvPr/>
          </p:nvSpPr>
          <p:spPr bwMode="auto">
            <a:xfrm rot="10800000">
              <a:off x="4271342" y="1127349"/>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5" name="Arc 254"/>
            <p:cNvSpPr/>
            <p:nvPr/>
          </p:nvSpPr>
          <p:spPr bwMode="auto">
            <a:xfrm rot="10800000">
              <a:off x="5266245" y="855885"/>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6" name="Arc 255"/>
            <p:cNvSpPr/>
            <p:nvPr/>
          </p:nvSpPr>
          <p:spPr bwMode="auto">
            <a:xfrm rot="10800000">
              <a:off x="5207479" y="914847"/>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1" name="Group 206"/>
          <p:cNvGrpSpPr>
            <a:grpSpLocks/>
          </p:cNvGrpSpPr>
          <p:nvPr/>
        </p:nvGrpSpPr>
        <p:grpSpPr bwMode="auto">
          <a:xfrm>
            <a:off x="7029450" y="2624660"/>
            <a:ext cx="1352550" cy="152400"/>
            <a:chOff x="-674511" y="1463036"/>
            <a:chExt cx="10366912" cy="1478290"/>
          </a:xfrm>
        </p:grpSpPr>
        <p:sp>
          <p:nvSpPr>
            <p:cNvPr id="270" name="Arc 269"/>
            <p:cNvSpPr/>
            <p:nvPr/>
          </p:nvSpPr>
          <p:spPr bwMode="auto">
            <a:xfrm>
              <a:off x="4448110" y="1062666"/>
              <a:ext cx="2226692" cy="1555289"/>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1" name="Arc 270"/>
            <p:cNvSpPr/>
            <p:nvPr/>
          </p:nvSpPr>
          <p:spPr bwMode="auto">
            <a:xfrm>
              <a:off x="5871732" y="1108867"/>
              <a:ext cx="839578" cy="1447492"/>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2" name="Arc 271"/>
            <p:cNvSpPr/>
            <p:nvPr/>
          </p:nvSpPr>
          <p:spPr bwMode="auto">
            <a:xfrm>
              <a:off x="5920403" y="1047272"/>
              <a:ext cx="2226700" cy="15398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3" name="Arc 272"/>
            <p:cNvSpPr/>
            <p:nvPr/>
          </p:nvSpPr>
          <p:spPr bwMode="auto">
            <a:xfrm>
              <a:off x="7319696" y="1078069"/>
              <a:ext cx="827406" cy="146288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4" name="Arc 273"/>
            <p:cNvSpPr/>
            <p:nvPr/>
          </p:nvSpPr>
          <p:spPr bwMode="auto">
            <a:xfrm>
              <a:off x="7222354" y="1062666"/>
              <a:ext cx="2226692" cy="14936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5" name="Arc 274"/>
            <p:cNvSpPr/>
            <p:nvPr/>
          </p:nvSpPr>
          <p:spPr bwMode="auto">
            <a:xfrm>
              <a:off x="3012317" y="1047272"/>
              <a:ext cx="2238864" cy="15398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6" name="Arc 275"/>
            <p:cNvSpPr/>
            <p:nvPr/>
          </p:nvSpPr>
          <p:spPr bwMode="auto">
            <a:xfrm>
              <a:off x="4484610" y="1093463"/>
              <a:ext cx="876077" cy="166307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7" name="Arc 276"/>
            <p:cNvSpPr/>
            <p:nvPr/>
          </p:nvSpPr>
          <p:spPr bwMode="auto">
            <a:xfrm>
              <a:off x="1722537" y="985676"/>
              <a:ext cx="2238864"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8" name="Arc 277"/>
            <p:cNvSpPr/>
            <p:nvPr/>
          </p:nvSpPr>
          <p:spPr bwMode="auto">
            <a:xfrm>
              <a:off x="3097487" y="1108867"/>
              <a:ext cx="863913" cy="160148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9" name="Arc 278"/>
            <p:cNvSpPr/>
            <p:nvPr/>
          </p:nvSpPr>
          <p:spPr bwMode="auto">
            <a:xfrm>
              <a:off x="347579" y="985676"/>
              <a:ext cx="2214528"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0" name="Arc 279"/>
            <p:cNvSpPr/>
            <p:nvPr/>
          </p:nvSpPr>
          <p:spPr bwMode="auto">
            <a:xfrm>
              <a:off x="1759036" y="1108867"/>
              <a:ext cx="839578" cy="147829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1" name="Arc 280"/>
            <p:cNvSpPr/>
            <p:nvPr/>
          </p:nvSpPr>
          <p:spPr bwMode="auto">
            <a:xfrm>
              <a:off x="-1027372" y="1016474"/>
              <a:ext cx="2263199"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2" name="Arc 281"/>
            <p:cNvSpPr/>
            <p:nvPr/>
          </p:nvSpPr>
          <p:spPr bwMode="auto">
            <a:xfrm>
              <a:off x="371914" y="1093463"/>
              <a:ext cx="839578" cy="1493694"/>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2" name="Group 291"/>
          <p:cNvGrpSpPr>
            <a:grpSpLocks/>
          </p:cNvGrpSpPr>
          <p:nvPr/>
        </p:nvGrpSpPr>
        <p:grpSpPr bwMode="auto">
          <a:xfrm rot="9657783">
            <a:off x="5876925" y="2784998"/>
            <a:ext cx="1074738" cy="109537"/>
            <a:chOff x="215936" y="644546"/>
            <a:chExt cx="6576508" cy="4079854"/>
          </a:xfrm>
        </p:grpSpPr>
        <p:sp>
          <p:nvSpPr>
            <p:cNvPr id="284" name="Arc 283"/>
            <p:cNvSpPr/>
            <p:nvPr/>
          </p:nvSpPr>
          <p:spPr bwMode="auto">
            <a:xfrm rot="10800000">
              <a:off x="2132510" y="768132"/>
              <a:ext cx="1495985"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5" name="Arc 284"/>
            <p:cNvSpPr/>
            <p:nvPr/>
          </p:nvSpPr>
          <p:spPr bwMode="auto">
            <a:xfrm rot="10800000">
              <a:off x="2133551" y="842076"/>
              <a:ext cx="495427" cy="378423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6" name="Arc 285"/>
            <p:cNvSpPr/>
            <p:nvPr/>
          </p:nvSpPr>
          <p:spPr bwMode="auto">
            <a:xfrm rot="10800000">
              <a:off x="1063881" y="992086"/>
              <a:ext cx="1525130" cy="3843340"/>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7" name="Arc 286"/>
            <p:cNvSpPr/>
            <p:nvPr/>
          </p:nvSpPr>
          <p:spPr bwMode="auto">
            <a:xfrm rot="10800000">
              <a:off x="1099384" y="875313"/>
              <a:ext cx="631419" cy="3725082"/>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8" name="Arc 287"/>
            <p:cNvSpPr/>
            <p:nvPr/>
          </p:nvSpPr>
          <p:spPr bwMode="auto">
            <a:xfrm rot="10800000">
              <a:off x="183847" y="896888"/>
              <a:ext cx="1525130"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9" name="Arc 288"/>
            <p:cNvSpPr/>
            <p:nvPr/>
          </p:nvSpPr>
          <p:spPr bwMode="auto">
            <a:xfrm rot="10800000">
              <a:off x="3144848" y="1058561"/>
              <a:ext cx="1544559" cy="354771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0" name="Arc 289"/>
            <p:cNvSpPr/>
            <p:nvPr/>
          </p:nvSpPr>
          <p:spPr bwMode="auto">
            <a:xfrm rot="10800000">
              <a:off x="3122053" y="644345"/>
              <a:ext cx="466281" cy="4079891"/>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1" name="Arc 290"/>
            <p:cNvSpPr/>
            <p:nvPr/>
          </p:nvSpPr>
          <p:spPr bwMode="auto">
            <a:xfrm rot="10800000">
              <a:off x="4301084" y="944223"/>
              <a:ext cx="1495985"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2" name="Arc 291"/>
            <p:cNvSpPr/>
            <p:nvPr/>
          </p:nvSpPr>
          <p:spPr bwMode="auto">
            <a:xfrm rot="10800000">
              <a:off x="4266412" y="1079431"/>
              <a:ext cx="388568" cy="3725120"/>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3" name="Arc 292"/>
            <p:cNvSpPr/>
            <p:nvPr/>
          </p:nvSpPr>
          <p:spPr bwMode="auto">
            <a:xfrm rot="10800000">
              <a:off x="5252618" y="851048"/>
              <a:ext cx="582851" cy="3665973"/>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4" name="Arc 293"/>
            <p:cNvSpPr/>
            <p:nvPr/>
          </p:nvSpPr>
          <p:spPr bwMode="auto">
            <a:xfrm rot="10800000">
              <a:off x="5222124" y="845134"/>
              <a:ext cx="1525130"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3" name="Group 291"/>
          <p:cNvGrpSpPr>
            <a:grpSpLocks/>
          </p:cNvGrpSpPr>
          <p:nvPr/>
        </p:nvGrpSpPr>
        <p:grpSpPr bwMode="auto">
          <a:xfrm rot="8310677">
            <a:off x="6832600" y="2264298"/>
            <a:ext cx="779463" cy="200025"/>
            <a:chOff x="215936" y="644546"/>
            <a:chExt cx="6576508" cy="4079854"/>
          </a:xfrm>
        </p:grpSpPr>
        <p:sp>
          <p:nvSpPr>
            <p:cNvPr id="296" name="Arc 295"/>
            <p:cNvSpPr/>
            <p:nvPr/>
          </p:nvSpPr>
          <p:spPr bwMode="auto">
            <a:xfrm rot="10800000">
              <a:off x="2135222" y="84496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7" name="Arc 296"/>
            <p:cNvSpPr/>
            <p:nvPr/>
          </p:nvSpPr>
          <p:spPr bwMode="auto">
            <a:xfrm rot="10800000">
              <a:off x="2139751" y="926214"/>
              <a:ext cx="495578"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8" name="Arc 297"/>
            <p:cNvSpPr/>
            <p:nvPr/>
          </p:nvSpPr>
          <p:spPr bwMode="auto">
            <a:xfrm rot="10800000">
              <a:off x="1041834" y="945790"/>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9" name="Arc 298"/>
            <p:cNvSpPr/>
            <p:nvPr/>
          </p:nvSpPr>
          <p:spPr bwMode="auto">
            <a:xfrm rot="10800000">
              <a:off x="1102744" y="873087"/>
              <a:ext cx="62952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0" name="Arc 299"/>
            <p:cNvSpPr/>
            <p:nvPr/>
          </p:nvSpPr>
          <p:spPr bwMode="auto">
            <a:xfrm rot="10800000">
              <a:off x="156501" y="1003588"/>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1" name="Arc 300"/>
            <p:cNvSpPr/>
            <p:nvPr/>
          </p:nvSpPr>
          <p:spPr bwMode="auto">
            <a:xfrm rot="10800000">
              <a:off x="3133592" y="1147241"/>
              <a:ext cx="1540317"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2" name="Arc 301"/>
            <p:cNvSpPr/>
            <p:nvPr/>
          </p:nvSpPr>
          <p:spPr bwMode="auto">
            <a:xfrm rot="10800000">
              <a:off x="3118539" y="666982"/>
              <a:ext cx="468798"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3" name="Arc 302"/>
            <p:cNvSpPr/>
            <p:nvPr/>
          </p:nvSpPr>
          <p:spPr bwMode="auto">
            <a:xfrm rot="10800000">
              <a:off x="4288860" y="1002509"/>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4" name="Arc 303"/>
            <p:cNvSpPr/>
            <p:nvPr/>
          </p:nvSpPr>
          <p:spPr bwMode="auto">
            <a:xfrm rot="10800000">
              <a:off x="4271342" y="1127349"/>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5" name="Arc 304"/>
            <p:cNvSpPr/>
            <p:nvPr/>
          </p:nvSpPr>
          <p:spPr bwMode="auto">
            <a:xfrm rot="10800000">
              <a:off x="5266245" y="855885"/>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6" name="Arc 305"/>
            <p:cNvSpPr/>
            <p:nvPr/>
          </p:nvSpPr>
          <p:spPr bwMode="auto">
            <a:xfrm rot="10800000">
              <a:off x="5207479" y="914847"/>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4" name="Group 291"/>
          <p:cNvGrpSpPr>
            <a:grpSpLocks/>
          </p:cNvGrpSpPr>
          <p:nvPr/>
        </p:nvGrpSpPr>
        <p:grpSpPr bwMode="auto">
          <a:xfrm rot="3233430">
            <a:off x="6490494" y="3266804"/>
            <a:ext cx="779463" cy="200025"/>
            <a:chOff x="215936" y="644546"/>
            <a:chExt cx="6576508" cy="4079854"/>
          </a:xfrm>
        </p:grpSpPr>
        <p:sp>
          <p:nvSpPr>
            <p:cNvPr id="308" name="Arc 307"/>
            <p:cNvSpPr/>
            <p:nvPr/>
          </p:nvSpPr>
          <p:spPr bwMode="auto">
            <a:xfrm rot="10800000">
              <a:off x="2133164" y="849047"/>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9" name="Arc 308"/>
            <p:cNvSpPr/>
            <p:nvPr/>
          </p:nvSpPr>
          <p:spPr bwMode="auto">
            <a:xfrm rot="10800000">
              <a:off x="2120924" y="888221"/>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0" name="Arc 309"/>
            <p:cNvSpPr/>
            <p:nvPr/>
          </p:nvSpPr>
          <p:spPr bwMode="auto">
            <a:xfrm rot="10800000">
              <a:off x="1051264" y="961046"/>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1" name="Arc 310"/>
            <p:cNvSpPr/>
            <p:nvPr/>
          </p:nvSpPr>
          <p:spPr bwMode="auto">
            <a:xfrm rot="10800000">
              <a:off x="1088957" y="822010"/>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2" name="Arc 311"/>
            <p:cNvSpPr/>
            <p:nvPr/>
          </p:nvSpPr>
          <p:spPr bwMode="auto">
            <a:xfrm rot="10800000">
              <a:off x="168886" y="1012042"/>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3" name="Arc 312"/>
            <p:cNvSpPr/>
            <p:nvPr/>
          </p:nvSpPr>
          <p:spPr bwMode="auto">
            <a:xfrm rot="10800000">
              <a:off x="3116972" y="1134161"/>
              <a:ext cx="1540317"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4" name="Arc 313"/>
            <p:cNvSpPr/>
            <p:nvPr/>
          </p:nvSpPr>
          <p:spPr bwMode="auto">
            <a:xfrm rot="10800000">
              <a:off x="3117148" y="655914"/>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5" name="Arc 314"/>
            <p:cNvSpPr/>
            <p:nvPr/>
          </p:nvSpPr>
          <p:spPr bwMode="auto">
            <a:xfrm rot="10800000">
              <a:off x="4286727" y="1003388"/>
              <a:ext cx="1500139"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6" name="Arc 315"/>
            <p:cNvSpPr/>
            <p:nvPr/>
          </p:nvSpPr>
          <p:spPr bwMode="auto">
            <a:xfrm rot="10800000">
              <a:off x="4253206" y="1103268"/>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7" name="Arc 316"/>
            <p:cNvSpPr/>
            <p:nvPr/>
          </p:nvSpPr>
          <p:spPr bwMode="auto">
            <a:xfrm rot="10800000">
              <a:off x="5257619" y="831601"/>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8" name="Arc 317"/>
            <p:cNvSpPr/>
            <p:nvPr/>
          </p:nvSpPr>
          <p:spPr bwMode="auto">
            <a:xfrm rot="10800000">
              <a:off x="5201032" y="912112"/>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5" name="Group 383"/>
          <p:cNvGrpSpPr>
            <a:grpSpLocks/>
          </p:cNvGrpSpPr>
          <p:nvPr/>
        </p:nvGrpSpPr>
        <p:grpSpPr bwMode="auto">
          <a:xfrm>
            <a:off x="7018502" y="1591198"/>
            <a:ext cx="2582698" cy="3822573"/>
            <a:chOff x="7018502" y="1378744"/>
            <a:chExt cx="2582699" cy="3823344"/>
          </a:xfrm>
        </p:grpSpPr>
        <p:sp>
          <p:nvSpPr>
            <p:cNvPr id="18457" name="Rectangle 257"/>
            <p:cNvSpPr>
              <a:spLocks noChangeArrowheads="1"/>
            </p:cNvSpPr>
            <p:nvPr/>
          </p:nvSpPr>
          <p:spPr bwMode="auto">
            <a:xfrm>
              <a:off x="7018502" y="4494059"/>
              <a:ext cx="1920794" cy="708029"/>
            </a:xfrm>
            <a:prstGeom prst="rect">
              <a:avLst/>
            </a:prstGeom>
            <a:noFill/>
            <a:ln w="9525">
              <a:noFill/>
              <a:miter lim="800000"/>
              <a:headEnd/>
              <a:tailEnd/>
            </a:ln>
          </p:spPr>
          <p:txBody>
            <a:bodyPr wrap="none">
              <a:spAutoFit/>
            </a:bodyPr>
            <a:lstStyle/>
            <a:p>
              <a:r>
                <a:rPr lang="en-US" sz="2000" dirty="0">
                  <a:solidFill>
                    <a:srgbClr val="FF00FF"/>
                  </a:solidFill>
                  <a:latin typeface="Comic Sans MS"/>
                  <a:cs typeface="Comic Sans MS"/>
                </a:rPr>
                <a:t>Recombination</a:t>
              </a:r>
            </a:p>
            <a:p>
              <a:r>
                <a:rPr lang="en-US" sz="2000" dirty="0">
                  <a:solidFill>
                    <a:srgbClr val="FF00FF"/>
                  </a:solidFill>
                  <a:latin typeface="+mn-lt"/>
                </a:rPr>
                <a:t>	~ </a:t>
              </a:r>
              <a:r>
                <a:rPr lang="en-US" sz="2000" dirty="0" err="1">
                  <a:solidFill>
                    <a:srgbClr val="FF00FF"/>
                  </a:solidFill>
                  <a:latin typeface="Symbol" charset="2"/>
                  <a:cs typeface="Symbol" charset="2"/>
                </a:rPr>
                <a:t>a</a:t>
              </a:r>
              <a:r>
                <a:rPr lang="en-US" sz="2000" baseline="-25000" dirty="0" err="1">
                  <a:solidFill>
                    <a:srgbClr val="FF00FF"/>
                  </a:solidFill>
                  <a:latin typeface="+mn-lt"/>
                </a:rPr>
                <a:t>s</a:t>
              </a:r>
              <a:r>
                <a:rPr lang="en-US" sz="2000" dirty="0" err="1">
                  <a:solidFill>
                    <a:srgbClr val="FF00FF"/>
                  </a:solidFill>
                  <a:latin typeface="Symbol" charset="2"/>
                  <a:cs typeface="Symbol" charset="2"/>
                </a:rPr>
                <a:t>r</a:t>
              </a:r>
              <a:endParaRPr lang="en-US" sz="2000" dirty="0">
                <a:solidFill>
                  <a:srgbClr val="FF00FF"/>
                </a:solidFill>
                <a:latin typeface="Symbol" charset="2"/>
                <a:cs typeface="Symbol" charset="2"/>
              </a:endParaRPr>
            </a:p>
          </p:txBody>
        </p:sp>
        <p:sp>
          <p:nvSpPr>
            <p:cNvPr id="18458" name="Oval 259"/>
            <p:cNvSpPr>
              <a:spLocks noChangeArrowheads="1"/>
            </p:cNvSpPr>
            <p:nvPr/>
          </p:nvSpPr>
          <p:spPr bwMode="auto">
            <a:xfrm>
              <a:off x="8033585" y="2191671"/>
              <a:ext cx="691066" cy="665734"/>
            </a:xfrm>
            <a:prstGeom prst="ellipse">
              <a:avLst/>
            </a:prstGeom>
            <a:noFill/>
            <a:ln w="57150">
              <a:solidFill>
                <a:srgbClr val="FF00FF"/>
              </a:solidFill>
              <a:round/>
              <a:headEnd/>
              <a:tailEnd/>
            </a:ln>
          </p:spPr>
          <p:txBody>
            <a:bodyPr/>
            <a:lstStyle/>
            <a:p>
              <a:endParaRPr lang="en-US"/>
            </a:p>
          </p:txBody>
        </p:sp>
        <p:grpSp>
          <p:nvGrpSpPr>
            <p:cNvPr id="26" name="Group 206"/>
            <p:cNvGrpSpPr>
              <a:grpSpLocks/>
            </p:cNvGrpSpPr>
            <p:nvPr/>
          </p:nvGrpSpPr>
          <p:grpSpPr bwMode="auto">
            <a:xfrm rot="-606596">
              <a:off x="7157146" y="3264659"/>
              <a:ext cx="1224854" cy="139236"/>
              <a:chOff x="-674511" y="1463036"/>
              <a:chExt cx="10366912" cy="1478290"/>
            </a:xfrm>
          </p:grpSpPr>
          <p:sp>
            <p:nvSpPr>
              <p:cNvPr id="320" name="Arc 319"/>
              <p:cNvSpPr/>
              <p:nvPr/>
            </p:nvSpPr>
            <p:spPr bwMode="auto">
              <a:xfrm>
                <a:off x="4452536" y="1069726"/>
                <a:ext cx="2216981" cy="15340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1" name="Arc 320"/>
              <p:cNvSpPr/>
              <p:nvPr/>
            </p:nvSpPr>
            <p:spPr bwMode="auto">
              <a:xfrm>
                <a:off x="5878124" y="1096059"/>
                <a:ext cx="833049" cy="143294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2" name="Arc 321"/>
              <p:cNvSpPr/>
              <p:nvPr/>
            </p:nvSpPr>
            <p:spPr bwMode="auto">
              <a:xfrm>
                <a:off x="5916136" y="1039194"/>
                <a:ext cx="2230421"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3" name="Arc 322"/>
              <p:cNvSpPr/>
              <p:nvPr/>
            </p:nvSpPr>
            <p:spPr bwMode="auto">
              <a:xfrm>
                <a:off x="7311843" y="1091453"/>
                <a:ext cx="833049" cy="14329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4" name="Arc 323"/>
              <p:cNvSpPr/>
              <p:nvPr/>
            </p:nvSpPr>
            <p:spPr bwMode="auto">
              <a:xfrm>
                <a:off x="7214042" y="1055172"/>
                <a:ext cx="2230421" cy="150036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5" name="Arc 324"/>
              <p:cNvSpPr/>
              <p:nvPr/>
            </p:nvSpPr>
            <p:spPr bwMode="auto">
              <a:xfrm>
                <a:off x="3010102" y="1041150"/>
                <a:ext cx="2243853" cy="153408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6" name="Arc 325"/>
              <p:cNvSpPr/>
              <p:nvPr/>
            </p:nvSpPr>
            <p:spPr bwMode="auto">
              <a:xfrm>
                <a:off x="4473164" y="1079098"/>
                <a:ext cx="873362" cy="16520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7" name="Arc 326"/>
              <p:cNvSpPr/>
              <p:nvPr/>
            </p:nvSpPr>
            <p:spPr bwMode="auto">
              <a:xfrm>
                <a:off x="1703690" y="989020"/>
                <a:ext cx="2243853"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8" name="Arc 327"/>
              <p:cNvSpPr/>
              <p:nvPr/>
            </p:nvSpPr>
            <p:spPr bwMode="auto">
              <a:xfrm>
                <a:off x="3093647" y="1111057"/>
                <a:ext cx="859921" cy="160151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9" name="Arc 328"/>
              <p:cNvSpPr/>
              <p:nvPr/>
            </p:nvSpPr>
            <p:spPr bwMode="auto">
              <a:xfrm>
                <a:off x="338680" y="988873"/>
                <a:ext cx="2216981"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0" name="Arc 329"/>
              <p:cNvSpPr/>
              <p:nvPr/>
            </p:nvSpPr>
            <p:spPr bwMode="auto">
              <a:xfrm>
                <a:off x="1752475" y="1098182"/>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1" name="Arc 330"/>
              <p:cNvSpPr/>
              <p:nvPr/>
            </p:nvSpPr>
            <p:spPr bwMode="auto">
              <a:xfrm>
                <a:off x="-1029210" y="1012714"/>
                <a:ext cx="2257294"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2" name="Arc 331"/>
              <p:cNvSpPr/>
              <p:nvPr/>
            </p:nvSpPr>
            <p:spPr bwMode="auto">
              <a:xfrm>
                <a:off x="363158" y="1078484"/>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7" name="Group 291"/>
            <p:cNvGrpSpPr>
              <a:grpSpLocks/>
            </p:cNvGrpSpPr>
            <p:nvPr/>
          </p:nvGrpSpPr>
          <p:grpSpPr bwMode="auto">
            <a:xfrm rot="3233430">
              <a:off x="7011192" y="3715545"/>
              <a:ext cx="779463" cy="200025"/>
              <a:chOff x="215936" y="644546"/>
              <a:chExt cx="6576508" cy="4079854"/>
            </a:xfrm>
          </p:grpSpPr>
          <p:sp>
            <p:nvSpPr>
              <p:cNvPr id="334" name="Arc 333"/>
              <p:cNvSpPr/>
              <p:nvPr/>
            </p:nvSpPr>
            <p:spPr bwMode="auto">
              <a:xfrm rot="10800000">
                <a:off x="2130828" y="845352"/>
                <a:ext cx="1500442"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5" name="Arc 334"/>
              <p:cNvSpPr/>
              <p:nvPr/>
            </p:nvSpPr>
            <p:spPr bwMode="auto">
              <a:xfrm rot="10800000">
                <a:off x="2118585" y="884525"/>
                <a:ext cx="4956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6" name="Arc 335"/>
              <p:cNvSpPr/>
              <p:nvPr/>
            </p:nvSpPr>
            <p:spPr bwMode="auto">
              <a:xfrm rot="10800000">
                <a:off x="1048710" y="957350"/>
                <a:ext cx="1527235"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7" name="Arc 336"/>
              <p:cNvSpPr/>
              <p:nvPr/>
            </p:nvSpPr>
            <p:spPr bwMode="auto">
              <a:xfrm rot="10800000">
                <a:off x="1086411" y="818314"/>
                <a:ext cx="629645"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8" name="Arc 337"/>
              <p:cNvSpPr/>
              <p:nvPr/>
            </p:nvSpPr>
            <p:spPr bwMode="auto">
              <a:xfrm rot="10800000">
                <a:off x="166154" y="1008346"/>
                <a:ext cx="1527235"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9" name="Arc 338"/>
              <p:cNvSpPr/>
              <p:nvPr/>
            </p:nvSpPr>
            <p:spPr bwMode="auto">
              <a:xfrm rot="10800000">
                <a:off x="3114833" y="1130466"/>
                <a:ext cx="1540628"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0" name="Arc 339"/>
              <p:cNvSpPr/>
              <p:nvPr/>
            </p:nvSpPr>
            <p:spPr bwMode="auto">
              <a:xfrm rot="10800000">
                <a:off x="3115010" y="652219"/>
                <a:ext cx="468884"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1" name="Arc 340"/>
              <p:cNvSpPr/>
              <p:nvPr/>
            </p:nvSpPr>
            <p:spPr bwMode="auto">
              <a:xfrm rot="10800000">
                <a:off x="4284825" y="999693"/>
                <a:ext cx="1500442"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2" name="Arc 341"/>
              <p:cNvSpPr/>
              <p:nvPr/>
            </p:nvSpPr>
            <p:spPr bwMode="auto">
              <a:xfrm rot="10800000">
                <a:off x="4251297" y="1099573"/>
                <a:ext cx="388503"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3" name="Arc 342"/>
              <p:cNvSpPr/>
              <p:nvPr/>
            </p:nvSpPr>
            <p:spPr bwMode="auto">
              <a:xfrm rot="10800000">
                <a:off x="5255912" y="827905"/>
                <a:ext cx="576058"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4" name="Arc 343"/>
              <p:cNvSpPr/>
              <p:nvPr/>
            </p:nvSpPr>
            <p:spPr bwMode="auto">
              <a:xfrm rot="10800000">
                <a:off x="5199314" y="908416"/>
                <a:ext cx="1527235"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8" name="Group 291"/>
            <p:cNvGrpSpPr>
              <a:grpSpLocks/>
            </p:cNvGrpSpPr>
            <p:nvPr/>
          </p:nvGrpSpPr>
          <p:grpSpPr bwMode="auto">
            <a:xfrm rot="3785808">
              <a:off x="7773192" y="2026444"/>
              <a:ext cx="779463" cy="200025"/>
              <a:chOff x="215936" y="644546"/>
              <a:chExt cx="6576508" cy="4079854"/>
            </a:xfrm>
          </p:grpSpPr>
          <p:sp>
            <p:nvSpPr>
              <p:cNvPr id="347" name="Arc 346"/>
              <p:cNvSpPr/>
              <p:nvPr/>
            </p:nvSpPr>
            <p:spPr bwMode="auto">
              <a:xfrm rot="10800000">
                <a:off x="2131749" y="849993"/>
                <a:ext cx="1500442"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8" name="Arc 347"/>
              <p:cNvSpPr/>
              <p:nvPr/>
            </p:nvSpPr>
            <p:spPr bwMode="auto">
              <a:xfrm rot="10800000">
                <a:off x="2118918" y="900170"/>
                <a:ext cx="495677"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9" name="Arc 348"/>
              <p:cNvSpPr/>
              <p:nvPr/>
            </p:nvSpPr>
            <p:spPr bwMode="auto">
              <a:xfrm rot="10800000">
                <a:off x="1039775" y="939383"/>
                <a:ext cx="1527235"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0" name="Arc 349"/>
              <p:cNvSpPr/>
              <p:nvPr/>
            </p:nvSpPr>
            <p:spPr bwMode="auto">
              <a:xfrm rot="10800000">
                <a:off x="1081576" y="831818"/>
                <a:ext cx="629654"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1" name="Arc 350"/>
              <p:cNvSpPr/>
              <p:nvPr/>
            </p:nvSpPr>
            <p:spPr bwMode="auto">
              <a:xfrm rot="10800000">
                <a:off x="149844" y="1011865"/>
                <a:ext cx="1527235"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2" name="Arc 351"/>
              <p:cNvSpPr/>
              <p:nvPr/>
            </p:nvSpPr>
            <p:spPr bwMode="auto">
              <a:xfrm rot="10800000">
                <a:off x="3120968" y="1122114"/>
                <a:ext cx="1540628"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3" name="Arc 352"/>
              <p:cNvSpPr/>
              <p:nvPr/>
            </p:nvSpPr>
            <p:spPr bwMode="auto">
              <a:xfrm rot="10800000">
                <a:off x="3115134" y="636439"/>
                <a:ext cx="468892"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4" name="Arc 353"/>
              <p:cNvSpPr/>
              <p:nvPr/>
            </p:nvSpPr>
            <p:spPr bwMode="auto">
              <a:xfrm rot="10800000">
                <a:off x="4285170" y="1023799"/>
                <a:ext cx="1500442"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5" name="Arc 354"/>
              <p:cNvSpPr/>
              <p:nvPr/>
            </p:nvSpPr>
            <p:spPr bwMode="auto">
              <a:xfrm rot="10800000">
                <a:off x="4254061" y="1090858"/>
                <a:ext cx="388511"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6" name="Arc 355"/>
              <p:cNvSpPr/>
              <p:nvPr/>
            </p:nvSpPr>
            <p:spPr bwMode="auto">
              <a:xfrm rot="10800000">
                <a:off x="5254370" y="833036"/>
                <a:ext cx="57606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7" name="Arc 356"/>
              <p:cNvSpPr/>
              <p:nvPr/>
            </p:nvSpPr>
            <p:spPr bwMode="auto">
              <a:xfrm rot="10800000">
                <a:off x="5197727" y="922900"/>
                <a:ext cx="1527235"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9" name="Group 291"/>
            <p:cNvGrpSpPr>
              <a:grpSpLocks/>
            </p:cNvGrpSpPr>
            <p:nvPr/>
          </p:nvGrpSpPr>
          <p:grpSpPr bwMode="auto">
            <a:xfrm rot="8310677">
              <a:off x="7925592" y="1378744"/>
              <a:ext cx="779463" cy="200025"/>
              <a:chOff x="215936" y="644546"/>
              <a:chExt cx="6576508" cy="4079854"/>
            </a:xfrm>
          </p:grpSpPr>
          <p:sp>
            <p:nvSpPr>
              <p:cNvPr id="359" name="Arc 358"/>
              <p:cNvSpPr/>
              <p:nvPr/>
            </p:nvSpPr>
            <p:spPr bwMode="auto">
              <a:xfrm rot="10800000">
                <a:off x="2140339" y="854994"/>
                <a:ext cx="1500139" cy="3886352"/>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0" name="Arc 359"/>
              <p:cNvSpPr/>
              <p:nvPr/>
            </p:nvSpPr>
            <p:spPr bwMode="auto">
              <a:xfrm rot="10800000">
                <a:off x="2144869" y="936261"/>
                <a:ext cx="495578" cy="375680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1" name="Arc 360"/>
              <p:cNvSpPr/>
              <p:nvPr/>
            </p:nvSpPr>
            <p:spPr bwMode="auto">
              <a:xfrm rot="10800000">
                <a:off x="1046951" y="955840"/>
                <a:ext cx="1526928" cy="3821580"/>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2" name="Arc 361"/>
              <p:cNvSpPr/>
              <p:nvPr/>
            </p:nvSpPr>
            <p:spPr bwMode="auto">
              <a:xfrm rot="10800000">
                <a:off x="1107862" y="883123"/>
                <a:ext cx="629527" cy="36920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3" name="Arc 362"/>
              <p:cNvSpPr/>
              <p:nvPr/>
            </p:nvSpPr>
            <p:spPr bwMode="auto">
              <a:xfrm rot="10800000">
                <a:off x="161618" y="1013650"/>
                <a:ext cx="1526928" cy="385395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4" name="Arc 363"/>
              <p:cNvSpPr/>
              <p:nvPr/>
            </p:nvSpPr>
            <p:spPr bwMode="auto">
              <a:xfrm rot="10800000">
                <a:off x="3138709" y="1157332"/>
                <a:ext cx="1540317" cy="353011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5" name="Arc 364"/>
              <p:cNvSpPr/>
              <p:nvPr/>
            </p:nvSpPr>
            <p:spPr bwMode="auto">
              <a:xfrm rot="10800000">
                <a:off x="3123656" y="676977"/>
                <a:ext cx="468798" cy="4080670"/>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6" name="Arc 365"/>
              <p:cNvSpPr/>
              <p:nvPr/>
            </p:nvSpPr>
            <p:spPr bwMode="auto">
              <a:xfrm rot="10800000">
                <a:off x="4293977" y="1012571"/>
                <a:ext cx="1500139" cy="391872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7" name="Arc 366"/>
              <p:cNvSpPr/>
              <p:nvPr/>
            </p:nvSpPr>
            <p:spPr bwMode="auto">
              <a:xfrm rot="10800000">
                <a:off x="4276459" y="1137436"/>
                <a:ext cx="388425" cy="3724411"/>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8" name="Arc 367"/>
              <p:cNvSpPr/>
              <p:nvPr/>
            </p:nvSpPr>
            <p:spPr bwMode="auto">
              <a:xfrm rot="10800000">
                <a:off x="5271363" y="865917"/>
                <a:ext cx="575942" cy="36920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9" name="Arc 368"/>
              <p:cNvSpPr/>
              <p:nvPr/>
            </p:nvSpPr>
            <p:spPr bwMode="auto">
              <a:xfrm rot="10800000">
                <a:off x="5212597" y="924891"/>
                <a:ext cx="1526928" cy="3886352"/>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30" name="Group 206"/>
            <p:cNvGrpSpPr>
              <a:grpSpLocks/>
            </p:cNvGrpSpPr>
            <p:nvPr/>
          </p:nvGrpSpPr>
          <p:grpSpPr bwMode="auto">
            <a:xfrm rot="171537">
              <a:off x="8376347" y="2451859"/>
              <a:ext cx="1224854" cy="139236"/>
              <a:chOff x="-674511" y="1463036"/>
              <a:chExt cx="10366912" cy="1478290"/>
            </a:xfrm>
          </p:grpSpPr>
          <p:sp>
            <p:nvSpPr>
              <p:cNvPr id="371" name="Arc 370"/>
              <p:cNvSpPr/>
              <p:nvPr/>
            </p:nvSpPr>
            <p:spPr bwMode="auto">
              <a:xfrm>
                <a:off x="4439092" y="1063088"/>
                <a:ext cx="2216989"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2" name="Arc 371"/>
              <p:cNvSpPr/>
              <p:nvPr/>
            </p:nvSpPr>
            <p:spPr bwMode="auto">
              <a:xfrm>
                <a:off x="5863766" y="1101506"/>
                <a:ext cx="833049" cy="1449798"/>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3" name="Arc 372"/>
              <p:cNvSpPr/>
              <p:nvPr/>
            </p:nvSpPr>
            <p:spPr bwMode="auto">
              <a:xfrm>
                <a:off x="5904500" y="1038365"/>
                <a:ext cx="2230421"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4" name="Arc 373"/>
              <p:cNvSpPr/>
              <p:nvPr/>
            </p:nvSpPr>
            <p:spPr bwMode="auto">
              <a:xfrm>
                <a:off x="7302008" y="1062042"/>
                <a:ext cx="833049" cy="146665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5" name="Arc 374"/>
              <p:cNvSpPr/>
              <p:nvPr/>
            </p:nvSpPr>
            <p:spPr bwMode="auto">
              <a:xfrm>
                <a:off x="7209207" y="1057858"/>
                <a:ext cx="2230421" cy="150036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6" name="Arc 375"/>
              <p:cNvSpPr/>
              <p:nvPr/>
            </p:nvSpPr>
            <p:spPr bwMode="auto">
              <a:xfrm>
                <a:off x="3011912" y="1033511"/>
                <a:ext cx="2243862"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7" name="Arc 376"/>
              <p:cNvSpPr/>
              <p:nvPr/>
            </p:nvSpPr>
            <p:spPr bwMode="auto">
              <a:xfrm>
                <a:off x="4468443" y="1086533"/>
                <a:ext cx="873362" cy="1668959"/>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8" name="Arc 377"/>
              <p:cNvSpPr/>
              <p:nvPr/>
            </p:nvSpPr>
            <p:spPr bwMode="auto">
              <a:xfrm>
                <a:off x="1705864" y="980344"/>
                <a:ext cx="2243853" cy="160152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9" name="Arc 378"/>
              <p:cNvSpPr/>
              <p:nvPr/>
            </p:nvSpPr>
            <p:spPr bwMode="auto">
              <a:xfrm>
                <a:off x="3082221" y="1106253"/>
                <a:ext cx="859921" cy="160152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0" name="Arc 379"/>
              <p:cNvSpPr/>
              <p:nvPr/>
            </p:nvSpPr>
            <p:spPr bwMode="auto">
              <a:xfrm>
                <a:off x="333736" y="982770"/>
                <a:ext cx="2216981" cy="16015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1" name="Arc 380"/>
              <p:cNvSpPr/>
              <p:nvPr/>
            </p:nvSpPr>
            <p:spPr bwMode="auto">
              <a:xfrm>
                <a:off x="1748002" y="1106230"/>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2" name="Arc 381"/>
              <p:cNvSpPr/>
              <p:nvPr/>
            </p:nvSpPr>
            <p:spPr bwMode="auto">
              <a:xfrm>
                <a:off x="-1037094" y="1016758"/>
                <a:ext cx="2257294" cy="160152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3" name="Arc 382"/>
              <p:cNvSpPr/>
              <p:nvPr/>
            </p:nvSpPr>
            <p:spPr bwMode="auto">
              <a:xfrm>
                <a:off x="362106" y="1091803"/>
                <a:ext cx="833049" cy="1500368"/>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grpSp>
        <p:nvGrpSpPr>
          <p:cNvPr id="190" name="Group 189"/>
          <p:cNvGrpSpPr/>
          <p:nvPr/>
        </p:nvGrpSpPr>
        <p:grpSpPr>
          <a:xfrm>
            <a:off x="335590" y="3422629"/>
            <a:ext cx="3420291" cy="2960370"/>
            <a:chOff x="5191223" y="825500"/>
            <a:chExt cx="3420291" cy="2960370"/>
          </a:xfrm>
          <a:solidFill>
            <a:schemeClr val="bg1"/>
          </a:solidFill>
        </p:grpSpPr>
        <p:pic>
          <p:nvPicPr>
            <p:cNvPr id="191" name="Picture 190"/>
            <p:cNvPicPr>
              <a:picLocks noChangeAspect="1"/>
            </p:cNvPicPr>
            <p:nvPr/>
          </p:nvPicPr>
          <p:blipFill>
            <a:blip r:embed="rId2"/>
            <a:srcRect l="3317" r="3317"/>
            <a:stretch>
              <a:fillRect/>
            </a:stretch>
          </p:blipFill>
          <p:spPr>
            <a:xfrm>
              <a:off x="5191223" y="825500"/>
              <a:ext cx="3420291" cy="2960370"/>
            </a:xfrm>
            <a:prstGeom prst="rect">
              <a:avLst/>
            </a:prstGeom>
            <a:grpFill/>
          </p:spPr>
        </p:pic>
        <p:grpSp>
          <p:nvGrpSpPr>
            <p:cNvPr id="192" name="Group 19"/>
            <p:cNvGrpSpPr/>
            <p:nvPr/>
          </p:nvGrpSpPr>
          <p:grpSpPr>
            <a:xfrm>
              <a:off x="6159500" y="3505200"/>
              <a:ext cx="1882496" cy="276999"/>
              <a:chOff x="5626100" y="3949700"/>
              <a:chExt cx="1882496" cy="276999"/>
            </a:xfrm>
            <a:grpFill/>
          </p:grpSpPr>
          <p:sp>
            <p:nvSpPr>
              <p:cNvPr id="193" name="TextBox 192"/>
              <p:cNvSpPr txBox="1"/>
              <p:nvPr/>
            </p:nvSpPr>
            <p:spPr>
              <a:xfrm>
                <a:off x="5626100" y="3949700"/>
                <a:ext cx="1882496" cy="276999"/>
              </a:xfrm>
              <a:prstGeom prst="rect">
                <a:avLst/>
              </a:prstGeom>
              <a:solidFill>
                <a:schemeClr val="bg1"/>
              </a:solidFill>
            </p:spPr>
            <p:txBody>
              <a:bodyPr wrap="none" rtlCol="0">
                <a:spAutoFit/>
              </a:bodyPr>
              <a:lstStyle/>
              <a:p>
                <a:r>
                  <a:rPr lang="en-US" sz="1200" dirty="0" smtClean="0">
                    <a:latin typeface="Symbol" charset="2"/>
                    <a:cs typeface="Symbol" charset="2"/>
                  </a:rPr>
                  <a:t>a</a:t>
                </a:r>
                <a:r>
                  <a:rPr lang="en-US" sz="1200" baseline="-25000" dirty="0" smtClean="0"/>
                  <a:t>s</a:t>
                </a:r>
                <a:r>
                  <a:rPr lang="en-US" sz="1200" dirty="0" smtClean="0"/>
                  <a:t>~1            </a:t>
                </a:r>
                <a:r>
                  <a:rPr lang="en-US" sz="1200" dirty="0" smtClean="0">
                    <a:latin typeface="Symbol" charset="2"/>
                    <a:cs typeface="Symbol" charset="2"/>
                  </a:rPr>
                  <a:t>a</a:t>
                </a:r>
                <a:r>
                  <a:rPr lang="en-US" sz="1200" baseline="-25000" dirty="0" smtClean="0"/>
                  <a:t>s</a:t>
                </a:r>
                <a:r>
                  <a:rPr lang="en-US" sz="1200" dirty="0" smtClean="0"/>
                  <a:t> &lt;&lt; 1 </a:t>
                </a:r>
                <a:endParaRPr lang="en-US" sz="1200" dirty="0"/>
              </a:p>
            </p:txBody>
          </p:sp>
          <p:cxnSp>
            <p:nvCxnSpPr>
              <p:cNvPr id="194" name="Straight Arrow Connector 193"/>
              <p:cNvCxnSpPr/>
              <p:nvPr/>
            </p:nvCxnSpPr>
            <p:spPr bwMode="auto">
              <a:xfrm>
                <a:off x="6070600" y="4114800"/>
                <a:ext cx="787400" cy="12700"/>
              </a:xfrm>
              <a:prstGeom prst="straightConnector1">
                <a:avLst/>
              </a:prstGeom>
              <a:grpFill/>
              <a:ln w="9525" cap="flat" cmpd="sng" algn="ctr">
                <a:solidFill>
                  <a:schemeClr val="tx1"/>
                </a:solidFill>
                <a:prstDash val="solid"/>
                <a:round/>
                <a:headEnd type="none" w="med" len="med"/>
                <a:tailEnd type="arrow"/>
              </a:ln>
              <a:effectLst/>
            </p:spPr>
          </p:cxnSp>
        </p:grpSp>
      </p:grpSp>
      <p:sp>
        <p:nvSpPr>
          <p:cNvPr id="18446" name="Text Box 10"/>
          <p:cNvSpPr txBox="1">
            <a:spLocks noChangeArrowheads="1"/>
          </p:cNvSpPr>
          <p:nvPr/>
        </p:nvSpPr>
        <p:spPr bwMode="auto">
          <a:xfrm>
            <a:off x="5143500" y="5426133"/>
            <a:ext cx="3517900" cy="687881"/>
          </a:xfrm>
          <a:prstGeom prst="rect">
            <a:avLst/>
          </a:prstGeom>
          <a:solidFill>
            <a:schemeClr val="bg1">
              <a:lumMod val="85000"/>
            </a:schemeClr>
          </a:solidFill>
          <a:ln w="9525">
            <a:solidFill>
              <a:schemeClr val="tx1">
                <a:lumMod val="50000"/>
              </a:schemeClr>
            </a:solidFill>
            <a:miter lim="800000"/>
            <a:headEnd/>
            <a:tailEnd/>
          </a:ln>
          <a:scene3d>
            <a:camera prst="orthographicFront"/>
            <a:lightRig rig="threePt" dir="t"/>
          </a:scene3d>
          <a:sp3d>
            <a:bevelT w="152400" h="50800" prst="softRound"/>
            <a:bevelB w="152400" h="50800" prst="softRound"/>
          </a:sp3d>
        </p:spPr>
        <p:txBody>
          <a:bodyPr wrap="square">
            <a:spAutoFit/>
          </a:bodyPr>
          <a:lstStyle/>
          <a:p>
            <a:pPr algn="ctr" eaLnBrk="0" hangingPunct="0">
              <a:spcBef>
                <a:spcPct val="15000"/>
              </a:spcBef>
            </a:pPr>
            <a:r>
              <a:rPr lang="en-US" b="1" dirty="0">
                <a:solidFill>
                  <a:srgbClr val="0000FF"/>
                </a:solidFill>
                <a:latin typeface="Comic Sans MS"/>
                <a:cs typeface="Comic Sans MS"/>
              </a:rPr>
              <a:t>Saturation must set in at</a:t>
            </a:r>
            <a:r>
              <a:rPr lang="en-US" b="1" dirty="0" smtClean="0">
                <a:solidFill>
                  <a:srgbClr val="0000FF"/>
                </a:solidFill>
                <a:latin typeface="Comic Sans MS"/>
                <a:cs typeface="Comic Sans MS"/>
              </a:rPr>
              <a:t> </a:t>
            </a:r>
          </a:p>
          <a:p>
            <a:pPr algn="ctr" eaLnBrk="0" hangingPunct="0">
              <a:spcBef>
                <a:spcPct val="15000"/>
              </a:spcBef>
            </a:pPr>
            <a:r>
              <a:rPr lang="en-US" b="1" dirty="0" smtClean="0">
                <a:solidFill>
                  <a:srgbClr val="0000FF"/>
                </a:solidFill>
                <a:latin typeface="Comic Sans MS"/>
                <a:cs typeface="Comic Sans MS"/>
              </a:rPr>
              <a:t>low x </a:t>
            </a:r>
            <a:r>
              <a:rPr lang="en-US" b="1" dirty="0" smtClean="0">
                <a:solidFill>
                  <a:srgbClr val="FF00FF"/>
                </a:solidFill>
                <a:latin typeface="Comic Sans MS"/>
                <a:cs typeface="Comic Sans MS"/>
                <a:sym typeface="Wingdings"/>
              </a:rPr>
              <a:t> high occupancy </a:t>
            </a:r>
            <a:endParaRPr lang="en-US" b="1" dirty="0" smtClean="0">
              <a:solidFill>
                <a:srgbClr val="FF00FF"/>
              </a:solidFill>
              <a:latin typeface="Comic Sans MS"/>
              <a:cs typeface="Comic Sans MS"/>
            </a:endParaRPr>
          </a:p>
        </p:txBody>
      </p:sp>
      <p:grpSp>
        <p:nvGrpSpPr>
          <p:cNvPr id="233" name="Group 232"/>
          <p:cNvGrpSpPr/>
          <p:nvPr/>
        </p:nvGrpSpPr>
        <p:grpSpPr>
          <a:xfrm>
            <a:off x="516467" y="3651229"/>
            <a:ext cx="2247900" cy="1435100"/>
            <a:chOff x="516467" y="3651229"/>
            <a:chExt cx="2247900" cy="1435100"/>
          </a:xfrm>
        </p:grpSpPr>
        <p:sp>
          <p:nvSpPr>
            <p:cNvPr id="213" name="Right Triangle 212"/>
            <p:cNvSpPr/>
            <p:nvPr/>
          </p:nvSpPr>
          <p:spPr bwMode="auto">
            <a:xfrm flipV="1">
              <a:off x="630767" y="3651229"/>
              <a:ext cx="2133600" cy="1435100"/>
            </a:xfrm>
            <a:prstGeom prst="rtTriangle">
              <a:avLst/>
            </a:prstGeom>
            <a:solidFill>
              <a:srgbClr val="3366FF">
                <a:alpha val="7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4" name="TextBox 213"/>
            <p:cNvSpPr txBox="1"/>
            <p:nvPr/>
          </p:nvSpPr>
          <p:spPr>
            <a:xfrm rot="19680000">
              <a:off x="516467" y="3968729"/>
              <a:ext cx="1956485" cy="369332"/>
            </a:xfrm>
            <a:prstGeom prst="rect">
              <a:avLst/>
            </a:prstGeom>
            <a:noFill/>
          </p:spPr>
          <p:txBody>
            <a:bodyPr wrap="none" rtlCol="0">
              <a:spAutoFit/>
            </a:bodyPr>
            <a:lstStyle/>
            <a:p>
              <a:r>
                <a:rPr lang="en-US" dirty="0" smtClean="0">
                  <a:solidFill>
                    <a:srgbClr val="FF0000"/>
                  </a:solidFill>
                </a:rPr>
                <a:t>Terra Incognita</a:t>
              </a:r>
              <a:endParaRPr lang="en-US" dirty="0">
                <a:solidFill>
                  <a:srgbClr val="FF0000"/>
                </a:solidFill>
              </a:endParaRPr>
            </a:p>
          </p:txBody>
        </p:sp>
      </p:grpSp>
      <p:sp>
        <p:nvSpPr>
          <p:cNvPr id="215" name="Rectangle 3"/>
          <p:cNvSpPr txBox="1">
            <a:spLocks noChangeArrowheads="1"/>
          </p:cNvSpPr>
          <p:nvPr/>
        </p:nvSpPr>
        <p:spPr bwMode="auto">
          <a:xfrm>
            <a:off x="0" y="687916"/>
            <a:ext cx="6096000" cy="2019300"/>
          </a:xfrm>
          <a:prstGeom prst="rect">
            <a:avLst/>
          </a:prstGeom>
          <a:noFill/>
          <a:ln w="9525">
            <a:noFill/>
            <a:miter lim="800000"/>
            <a:headEnd/>
            <a:tailEnd/>
          </a:ln>
          <a:effectLst/>
        </p:spPr>
        <p:txBody>
          <a:bodyPr vert="horz" wrap="square" lIns="91440" tIns="45720" rIns="133350" bIns="45720" numCol="1" anchor="t" anchorCtr="0" compatLnSpc="1">
            <a:prstTxWarp prst="textNoShape">
              <a:avLst/>
            </a:prstTxWarp>
          </a:bodyPr>
          <a:lstStyle/>
          <a:p>
            <a:pPr marL="266700" lvl="0" indent="-227013">
              <a:buClr>
                <a:srgbClr val="0000FF"/>
              </a:buClr>
              <a:buFont typeface="Wingdings" charset="2"/>
              <a:buChar char="q"/>
              <a:defRPr/>
            </a:pPr>
            <a:r>
              <a:rPr lang="en-US" kern="0" dirty="0" smtClean="0">
                <a:effectLst>
                  <a:outerShdw blurRad="38100" dist="38100" dir="2700000" algn="tl">
                    <a:srgbClr val="DDDDDD"/>
                  </a:outerShdw>
                </a:effectLst>
                <a:latin typeface="Comic Sans MS"/>
                <a:cs typeface="Comic Sans MS"/>
              </a:rPr>
              <a:t> at </a:t>
            </a:r>
            <a:r>
              <a:rPr lang="en-US" kern="0" dirty="0">
                <a:effectLst>
                  <a:outerShdw blurRad="38100" dist="38100" dir="2700000" algn="tl">
                    <a:srgbClr val="DDDDDD"/>
                  </a:outerShdw>
                </a:effectLst>
                <a:latin typeface="Comic Sans MS"/>
                <a:cs typeface="Comic Sans MS"/>
              </a:rPr>
              <a:t>small x linear evolution </a:t>
            </a:r>
            <a:r>
              <a:rPr lang="en-US" kern="0" dirty="0" smtClean="0">
                <a:effectLst>
                  <a:outerShdw blurRad="38100" dist="38100" dir="2700000" algn="tl">
                    <a:srgbClr val="DDDDDD"/>
                  </a:outerShdw>
                </a:effectLst>
                <a:latin typeface="Comic Sans MS"/>
                <a:cs typeface="Comic Sans MS"/>
              </a:rPr>
              <a:t>gives strongly </a:t>
            </a:r>
          </a:p>
          <a:p>
            <a:pPr marL="39687" lvl="0">
              <a:buClr>
                <a:srgbClr val="0000FF"/>
              </a:buClr>
              <a:defRPr/>
            </a:pPr>
            <a:r>
              <a:rPr lang="en-US" kern="0" dirty="0">
                <a:effectLst>
                  <a:outerShdw blurRad="38100" dist="38100" dir="2700000" algn="tl">
                    <a:srgbClr val="DDDDDD"/>
                  </a:outerShdw>
                </a:effectLst>
                <a:latin typeface="Comic Sans MS"/>
                <a:cs typeface="Comic Sans MS"/>
              </a:rPr>
              <a:t> </a:t>
            </a:r>
            <a:r>
              <a:rPr lang="en-US" kern="0" dirty="0" smtClean="0">
                <a:effectLst>
                  <a:outerShdw blurRad="38100" dist="38100" dir="2700000" algn="tl">
                    <a:srgbClr val="DDDDDD"/>
                  </a:outerShdw>
                </a:effectLst>
                <a:latin typeface="Comic Sans MS"/>
                <a:cs typeface="Comic Sans MS"/>
              </a:rPr>
              <a:t>  rising </a:t>
            </a:r>
            <a:r>
              <a:rPr lang="en-US" kern="0" dirty="0">
                <a:effectLst>
                  <a:outerShdw blurRad="38100" dist="38100" dir="2700000" algn="tl">
                    <a:srgbClr val="DDDDDD"/>
                  </a:outerShdw>
                </a:effectLst>
                <a:latin typeface="Comic Sans MS"/>
                <a:cs typeface="Comic Sans MS"/>
              </a:rPr>
              <a:t>g(x</a:t>
            </a:r>
            <a:r>
              <a:rPr lang="en-US" kern="0" dirty="0" smtClean="0">
                <a:effectLst>
                  <a:outerShdw blurRad="38100" dist="38100" dir="2700000" algn="tl">
                    <a:srgbClr val="DDDDDD"/>
                  </a:outerShdw>
                </a:effectLst>
                <a:latin typeface="Comic Sans MS"/>
                <a:cs typeface="Comic Sans MS"/>
              </a:rPr>
              <a:t>)</a:t>
            </a:r>
          </a:p>
          <a:p>
            <a:pPr marL="782637" lvl="1" indent="-285750">
              <a:buClr>
                <a:srgbClr val="0000FF"/>
              </a:buClr>
              <a:buFont typeface="Wingdings" charset="2"/>
              <a:buChar char="Ø"/>
              <a:defRPr/>
            </a:pPr>
            <a:r>
              <a:rPr lang="en-US" kern="0" dirty="0" smtClean="0">
                <a:effectLst>
                  <a:outerShdw blurRad="38100" dist="38100" dir="2700000" algn="tl">
                    <a:srgbClr val="DDDDDD"/>
                  </a:outerShdw>
                </a:effectLst>
                <a:latin typeface="Comic Sans MS"/>
                <a:cs typeface="Comic Sans MS"/>
              </a:rPr>
              <a:t>cannot go on forever</a:t>
            </a:r>
            <a:r>
              <a:rPr lang="en-US" dirty="0" smtClean="0">
                <a:effectLst/>
              </a:rPr>
              <a:t> </a:t>
            </a:r>
          </a:p>
          <a:p>
            <a:pPr marL="266700" lvl="0" indent="-227013">
              <a:lnSpc>
                <a:spcPct val="150000"/>
              </a:lnSpc>
              <a:buClr>
                <a:srgbClr val="0000FF"/>
              </a:buClr>
              <a:buFont typeface="Wingdings" charset="2"/>
              <a:buChar char="q"/>
              <a:defRPr/>
            </a:pPr>
            <a:r>
              <a:rPr lang="en-US" kern="0" dirty="0" smtClean="0">
                <a:effectLst>
                  <a:outerShdw blurRad="38100" dist="38100" dir="2700000" algn="tl">
                    <a:srgbClr val="DDDDDD"/>
                  </a:outerShdw>
                </a:effectLst>
                <a:latin typeface="Comic Sans MS"/>
                <a:cs typeface="Comic Sans MS"/>
              </a:rPr>
              <a:t>BK</a:t>
            </a:r>
            <a:r>
              <a:rPr lang="en-US" kern="0" dirty="0">
                <a:effectLst>
                  <a:outerShdw blurRad="38100" dist="38100" dir="2700000" algn="tl">
                    <a:srgbClr val="DDDDDD"/>
                  </a:outerShdw>
                </a:effectLst>
                <a:latin typeface="Comic Sans MS"/>
                <a:cs typeface="Comic Sans MS"/>
              </a:rPr>
              <a:t>/JIMWLK </a:t>
            </a:r>
            <a:r>
              <a:rPr lang="en-US" kern="0" dirty="0">
                <a:solidFill>
                  <a:srgbClr val="FF00FF"/>
                </a:solidFill>
                <a:effectLst>
                  <a:outerShdw blurRad="38100" dist="38100" dir="2700000" algn="tl">
                    <a:srgbClr val="DDDDDD"/>
                  </a:outerShdw>
                </a:effectLst>
                <a:latin typeface="Comic Sans MS"/>
                <a:cs typeface="Comic Sans MS"/>
              </a:rPr>
              <a:t>non-linear </a:t>
            </a:r>
            <a:r>
              <a:rPr lang="en-US" kern="0" dirty="0">
                <a:effectLst>
                  <a:outerShdw blurRad="38100" dist="38100" dir="2700000" algn="tl">
                    <a:srgbClr val="DDDDDD"/>
                  </a:outerShdw>
                </a:effectLst>
                <a:latin typeface="Comic Sans MS"/>
                <a:cs typeface="Comic Sans MS"/>
              </a:rPr>
              <a:t>evolution includes </a:t>
            </a:r>
          </a:p>
          <a:p>
            <a:pPr marL="266700" lvl="0" indent="-227013">
              <a:buClr>
                <a:srgbClr val="0000FF"/>
              </a:buClr>
              <a:defRPr/>
            </a:pPr>
            <a:r>
              <a:rPr lang="en-US" kern="0" dirty="0">
                <a:solidFill>
                  <a:srgbClr val="FF66FF"/>
                </a:solidFill>
                <a:effectLst>
                  <a:outerShdw blurRad="38100" dist="38100" dir="2700000" algn="tl">
                    <a:srgbClr val="DDDDDD"/>
                  </a:outerShdw>
                </a:effectLst>
                <a:latin typeface="Comic Sans MS"/>
                <a:cs typeface="Comic Sans MS"/>
              </a:rPr>
              <a:t>   </a:t>
            </a:r>
            <a:r>
              <a:rPr lang="en-US" kern="0" dirty="0">
                <a:solidFill>
                  <a:srgbClr val="FF00FF"/>
                </a:solidFill>
                <a:effectLst>
                  <a:outerShdw blurRad="38100" dist="38100" dir="2700000" algn="tl">
                    <a:srgbClr val="DDDDDD"/>
                  </a:outerShdw>
                </a:effectLst>
                <a:latin typeface="Comic Sans MS"/>
                <a:cs typeface="Comic Sans MS"/>
              </a:rPr>
              <a:t>recombination</a:t>
            </a:r>
            <a:r>
              <a:rPr lang="en-US" kern="0" dirty="0">
                <a:effectLst>
                  <a:outerShdw blurRad="38100" dist="38100" dir="2700000" algn="tl">
                    <a:srgbClr val="DDDDDD"/>
                  </a:outerShdw>
                </a:effectLst>
                <a:latin typeface="Comic Sans MS"/>
                <a:cs typeface="Comic Sans MS"/>
              </a:rPr>
              <a:t> effects </a:t>
            </a:r>
            <a:r>
              <a:rPr lang="en-US" kern="0" dirty="0">
                <a:effectLst>
                  <a:outerShdw blurRad="38100" dist="38100" dir="2700000" algn="tl">
                    <a:srgbClr val="DDDDDD"/>
                  </a:outerShdw>
                </a:effectLst>
                <a:latin typeface="Comic Sans MS"/>
                <a:cs typeface="Comic Sans MS"/>
                <a:sym typeface="Wingdings"/>
              </a:rPr>
              <a:t> </a:t>
            </a:r>
            <a:r>
              <a:rPr lang="en-US" kern="0" dirty="0">
                <a:solidFill>
                  <a:srgbClr val="FF00FF"/>
                </a:solidFill>
                <a:effectLst>
                  <a:outerShdw blurRad="38100" dist="38100" dir="2700000" algn="tl">
                    <a:srgbClr val="DDDDDD"/>
                  </a:outerShdw>
                </a:effectLst>
                <a:latin typeface="Comic Sans MS"/>
                <a:cs typeface="Comic Sans MS"/>
              </a:rPr>
              <a:t>saturation</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Char char="Ø"/>
              <a:tabLst/>
              <a:defRPr/>
            </a:pPr>
            <a:r>
              <a:rPr kumimoji="1" lang="en-US" sz="1600" b="1" i="0" u="none" strike="noStrike" kern="0" cap="none" spc="0" normalizeH="0" baseline="0" noProof="0" dirty="0" smtClean="0">
                <a:ln>
                  <a:noFill/>
                </a:ln>
                <a:solidFill>
                  <a:schemeClr val="tx1"/>
                </a:solidFill>
                <a:effectLst>
                  <a:outerShdw blurRad="38100" dist="38100" dir="2700000" algn="tl">
                    <a:srgbClr val="DDDDDD"/>
                  </a:outerShdw>
                </a:effectLst>
                <a:uLnTx/>
                <a:uFillTx/>
                <a:latin typeface="Comic Sans MS"/>
                <a:ea typeface="+mn-ea"/>
                <a:cs typeface="Comic Sans MS"/>
              </a:rPr>
              <a:t>Dynamically generated scale</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None/>
              <a:tabLst/>
              <a:defRPr/>
            </a:pPr>
            <a:r>
              <a:rPr kumimoji="1" lang="en-US" sz="1600" b="1" i="0" u="none" strike="noStrike" kern="0" cap="none" spc="0" normalizeH="0" baseline="0" noProof="0" dirty="0" smtClean="0">
                <a:ln>
                  <a:noFill/>
                </a:ln>
                <a:solidFill>
                  <a:schemeClr val="tx1"/>
                </a:solidFill>
                <a:effectLst>
                  <a:outerShdw blurRad="38100" dist="38100" dir="2700000" algn="tl">
                    <a:srgbClr val="DDDDDD"/>
                  </a:outerShdw>
                </a:effectLst>
                <a:uLnTx/>
                <a:uFillTx/>
                <a:latin typeface="Comic Sans MS"/>
                <a:ea typeface="+mn-ea"/>
                <a:cs typeface="Comic Sans MS"/>
              </a:rPr>
              <a:t>   </a:t>
            </a:r>
            <a:r>
              <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Saturation Scale: Q</a:t>
            </a:r>
            <a:r>
              <a:rPr kumimoji="1" lang="en-US" sz="1600" b="1" i="0" u="none" strike="noStrike" kern="0" cap="none" spc="0" normalizeH="0" baseline="3000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2</a:t>
            </a:r>
            <a:r>
              <a:rPr kumimoji="1" lang="en-US" sz="1600" b="1" i="0" u="none" strike="noStrike" kern="0" cap="none" spc="0" normalizeH="0" baseline="-2500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s</a:t>
            </a:r>
            <a:r>
              <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(x</a:t>
            </a:r>
            <a:r>
              <a:rPr lang="en-US" sz="1600" kern="0" dirty="0" smtClean="0">
                <a:solidFill>
                  <a:srgbClr val="FF00FF"/>
                </a:solidFill>
                <a:effectLst>
                  <a:outerShdw blurRad="38100" dist="38100" dir="2700000" algn="tl">
                    <a:srgbClr val="DDDDDD"/>
                  </a:outerShdw>
                </a:effectLst>
                <a:latin typeface="Comic Sans MS"/>
                <a:ea typeface="+mn-ea"/>
                <a:cs typeface="Comic Sans MS"/>
              </a:rPr>
              <a:t>)</a:t>
            </a:r>
          </a:p>
          <a:p>
            <a:pPr marL="1066800" lvl="2" indent="-227013">
              <a:spcBef>
                <a:spcPct val="20000"/>
              </a:spcBef>
              <a:buClr>
                <a:srgbClr val="0000FF"/>
              </a:buClr>
              <a:buSzPct val="100000"/>
              <a:buFont typeface="Wingdings" charset="2"/>
              <a:buChar char="§"/>
              <a:defRPr/>
            </a:pPr>
            <a:r>
              <a:rPr lang="en-US" sz="1400" kern="0" dirty="0">
                <a:effectLst>
                  <a:outerShdw blurRad="38100" dist="38100" dir="2700000" algn="tl">
                    <a:srgbClr val="DDDDDD"/>
                  </a:outerShdw>
                </a:effectLst>
                <a:latin typeface="Comic Sans MS"/>
                <a:cs typeface="Comic Sans MS"/>
              </a:rPr>
              <a:t>Increases with energy or decreasing x</a:t>
            </a:r>
          </a:p>
          <a:p>
            <a:pPr marL="666750" lvl="1" indent="-227013">
              <a:spcBef>
                <a:spcPct val="20000"/>
              </a:spcBef>
              <a:buClr>
                <a:srgbClr val="0000FF"/>
              </a:buClr>
              <a:buSzPct val="100000"/>
              <a:buFont typeface="Wingdings" charset="2"/>
              <a:buChar char="Ø"/>
              <a:defRPr/>
            </a:pPr>
            <a:r>
              <a:rPr lang="en-US" sz="1600" kern="0" dirty="0">
                <a:effectLst>
                  <a:outerShdw blurRad="38100" dist="38100" dir="2700000" algn="tl">
                    <a:srgbClr val="DDDDDD"/>
                  </a:outerShdw>
                </a:effectLst>
                <a:latin typeface="Comic Sans MS"/>
                <a:cs typeface="Comic Sans MS"/>
              </a:rPr>
              <a:t>Scale with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baseline="-25000" dirty="0">
                <a:effectLst>
                  <a:outerShdw blurRad="38100" dist="38100" dir="2700000" algn="tl">
                    <a:srgbClr val="DDDDDD"/>
                  </a:outerShdw>
                </a:effectLst>
                <a:latin typeface="Comic Sans MS"/>
                <a:ea typeface="Times New Roman" charset="0"/>
                <a:cs typeface="Comic Sans MS"/>
                <a:sym typeface="Times New Roman" charset="0"/>
              </a:rPr>
              <a:t>s</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(x)</a:t>
            </a:r>
            <a:r>
              <a:rPr lang="en-US" sz="1600" kern="0" dirty="0">
                <a:effectLst>
                  <a:outerShdw blurRad="38100" dist="38100" dir="2700000" algn="tl">
                    <a:srgbClr val="DDDDDD"/>
                  </a:outerShdw>
                </a:effectLst>
                <a:latin typeface="Comic Sans MS"/>
                <a:cs typeface="Comic Sans MS"/>
              </a:rPr>
              <a:t> instead of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x</a:t>
            </a:r>
            <a:r>
              <a:rPr lang="en-US" sz="1600" kern="0" dirty="0">
                <a:effectLst>
                  <a:outerShdw blurRad="38100" dist="38100" dir="2700000" algn="tl">
                    <a:srgbClr val="DDDDDD"/>
                  </a:outerShdw>
                </a:effectLst>
                <a:latin typeface="Comic Sans MS"/>
                <a:cs typeface="Comic Sans MS"/>
              </a:rPr>
              <a:t> and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dirty="0">
                <a:effectLst>
                  <a:outerShdw blurRad="38100" dist="38100" dir="2700000" algn="tl">
                    <a:srgbClr val="DDDDDD"/>
                  </a:outerShdw>
                </a:effectLst>
                <a:latin typeface="Comic Sans MS"/>
                <a:cs typeface="Comic Sans MS"/>
              </a:rPr>
              <a:t> </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None/>
              <a:tabLst/>
              <a:defRPr/>
            </a:pPr>
            <a:endPar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endParaRPr>
          </a:p>
        </p:txBody>
      </p:sp>
      <p:sp>
        <p:nvSpPr>
          <p:cNvPr id="31" name="Date Placeholder 30"/>
          <p:cNvSpPr>
            <a:spLocks noGrp="1"/>
          </p:cNvSpPr>
          <p:nvPr>
            <p:ph type="dt" sz="half" idx="10"/>
          </p:nvPr>
        </p:nvSpPr>
        <p:spPr/>
        <p:txBody>
          <a:bodyPr/>
          <a:lstStyle/>
          <a:p>
            <a:r>
              <a:rPr lang="en-US" smtClean="0"/>
              <a:t>E.C. Aschenauer</a:t>
            </a:r>
            <a:endParaRPr lang="en-US"/>
          </a:p>
        </p:txBody>
      </p:sp>
      <p:sp>
        <p:nvSpPr>
          <p:cNvPr id="18592" name="Footer Placeholder 18591"/>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4220811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blinds(horizontal)">
                                      <p:cBhvr>
                                        <p:cTn id="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96333" y="0"/>
            <a:ext cx="9440333" cy="609600"/>
          </a:xfrm>
          <a:ln/>
        </p:spPr>
        <p:txBody>
          <a:bodyPr rIns="133350"/>
          <a:lstStyle/>
          <a:p>
            <a:r>
              <a:rPr lang="en-US" cap="none" dirty="0" err="1" smtClean="0"/>
              <a:t>e</a:t>
            </a:r>
            <a:r>
              <a:rPr lang="en-US" dirty="0" err="1" smtClean="0"/>
              <a:t>RHIC</a:t>
            </a:r>
            <a:r>
              <a:rPr lang="en-US" dirty="0" smtClean="0"/>
              <a:t>: Reaching </a:t>
            </a:r>
            <a:r>
              <a:rPr lang="en-US" dirty="0"/>
              <a:t>the Saturation Region</a:t>
            </a:r>
          </a:p>
        </p:txBody>
      </p:sp>
      <p:sp>
        <p:nvSpPr>
          <p:cNvPr id="13" name="Slide Number Placeholder 3"/>
          <p:cNvSpPr>
            <a:spLocks noGrp="1"/>
          </p:cNvSpPr>
          <p:nvPr>
            <p:ph type="sldNum" sz="quarter" idx="12"/>
          </p:nvPr>
        </p:nvSpPr>
        <p:spPr/>
        <p:txBody>
          <a:bodyPr/>
          <a:lstStyle/>
          <a:p>
            <a:fld id="{86C17752-9400-D147-BCB7-CC31313D714A}" type="slidenum">
              <a:rPr lang="en-US"/>
              <a:pPr/>
              <a:t>21</a:t>
            </a:fld>
            <a:endParaRPr lang="en-US"/>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7" y="577850"/>
            <a:ext cx="4046220" cy="38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31748" name="Rectangle 4"/>
          <p:cNvSpPr>
            <a:spLocks/>
          </p:cNvSpPr>
          <p:nvPr/>
        </p:nvSpPr>
        <p:spPr bwMode="auto">
          <a:xfrm>
            <a:off x="103715" y="4449237"/>
            <a:ext cx="4775201" cy="230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41275">
              <a:spcBef>
                <a:spcPts val="450"/>
              </a:spcBef>
            </a:pPr>
            <a:r>
              <a:rPr lang="en-US" sz="1600" dirty="0">
                <a:solidFill>
                  <a:srgbClr val="0000FF"/>
                </a:solidFill>
                <a:latin typeface="Comic Sans MS"/>
                <a:ea typeface="ＭＳ Ｐゴシック" charset="0"/>
                <a:cs typeface="Comic Sans MS"/>
                <a:sym typeface="Arial" charset="0"/>
              </a:rPr>
              <a:t>HERA (</a:t>
            </a:r>
            <a:r>
              <a:rPr lang="en-US" sz="1600" dirty="0" err="1">
                <a:solidFill>
                  <a:srgbClr val="0000FF"/>
                </a:solidFill>
                <a:latin typeface="Comic Sans MS"/>
                <a:ea typeface="ＭＳ Ｐゴシック" charset="0"/>
                <a:cs typeface="Comic Sans MS"/>
                <a:sym typeface="Arial" charset="0"/>
              </a:rPr>
              <a:t>ep</a:t>
            </a:r>
            <a:r>
              <a:rPr lang="en-US" sz="1600" dirty="0">
                <a:solidFill>
                  <a:srgbClr val="0000FF"/>
                </a:solidFill>
                <a:latin typeface="Comic Sans MS"/>
                <a:ea typeface="ＭＳ Ｐゴシック" charset="0"/>
                <a:cs typeface="Comic Sans MS"/>
                <a:sym typeface="Arial" charset="0"/>
              </a:rPr>
              <a:t>):</a:t>
            </a:r>
          </a:p>
          <a:p>
            <a:pPr marL="41275">
              <a:spcBef>
                <a:spcPts val="450"/>
              </a:spcBef>
            </a:pPr>
            <a:r>
              <a:rPr lang="en-US" sz="1600" dirty="0">
                <a:solidFill>
                  <a:schemeClr val="tx1"/>
                </a:solidFill>
                <a:latin typeface="Comic Sans MS"/>
                <a:ea typeface="ＭＳ Ｐゴシック" charset="0"/>
                <a:cs typeface="Comic Sans MS"/>
                <a:sym typeface="Arial" charset="0"/>
              </a:rPr>
              <a:t>Despite high energy range:</a:t>
            </a:r>
          </a:p>
          <a:p>
            <a:pPr marL="327025" indent="-285750">
              <a:spcBef>
                <a:spcPts val="450"/>
              </a:spcBef>
              <a:buClr>
                <a:srgbClr val="0000FF"/>
              </a:buClr>
              <a:buSzPct val="100000"/>
              <a:buFont typeface="Wingdings" charset="2"/>
              <a:buChar char="q"/>
            </a:pPr>
            <a:r>
              <a:rPr lang="en-US" sz="1600" dirty="0" smtClean="0">
                <a:solidFill>
                  <a:schemeClr val="tx1"/>
                </a:solidFill>
                <a:latin typeface="Comic Sans MS"/>
                <a:ea typeface="ＭＳ Ｐゴシック" charset="0"/>
                <a:cs typeface="Comic Sans MS"/>
                <a:sym typeface="Arial" charset="0"/>
              </a:rPr>
              <a:t> F</a:t>
            </a:r>
            <a:r>
              <a:rPr lang="en-US" sz="1600" baseline="-6000" dirty="0" smtClean="0">
                <a:solidFill>
                  <a:schemeClr val="tx1"/>
                </a:solidFill>
                <a:latin typeface="Comic Sans MS"/>
                <a:ea typeface="ＭＳ Ｐゴシック" charset="0"/>
                <a:cs typeface="Comic Sans MS"/>
                <a:sym typeface="Arial" charset="0"/>
              </a:rPr>
              <a:t>2</a:t>
            </a:r>
            <a:r>
              <a:rPr lang="en-US" sz="1600" dirty="0">
                <a:solidFill>
                  <a:schemeClr val="tx1"/>
                </a:solidFill>
                <a:latin typeface="Comic Sans MS"/>
                <a:ea typeface="ＭＳ Ｐゴシック" charset="0"/>
                <a:cs typeface="Comic Sans MS"/>
                <a:sym typeface="Arial" charset="0"/>
              </a:rPr>
              <a:t>, </a:t>
            </a:r>
            <a:r>
              <a:rPr lang="en-US" sz="1600" dirty="0" err="1">
                <a:solidFill>
                  <a:schemeClr val="tx1"/>
                </a:solidFill>
                <a:latin typeface="Comic Sans MS"/>
                <a:ea typeface="ＭＳ Ｐゴシック" charset="0"/>
                <a:cs typeface="Comic Sans MS"/>
                <a:sym typeface="Arial" charset="0"/>
              </a:rPr>
              <a:t>G</a:t>
            </a:r>
            <a:r>
              <a:rPr lang="en-US" sz="1600" baseline="-6000" dirty="0" err="1">
                <a:solidFill>
                  <a:schemeClr val="tx1"/>
                </a:solidFill>
                <a:latin typeface="Comic Sans MS"/>
                <a:ea typeface="ＭＳ Ｐゴシック" charset="0"/>
                <a:cs typeface="Comic Sans MS"/>
                <a:sym typeface="Arial" charset="0"/>
              </a:rPr>
              <a:t>p</a:t>
            </a:r>
            <a:r>
              <a:rPr lang="en-US" sz="1600" dirty="0">
                <a:solidFill>
                  <a:schemeClr val="tx1"/>
                </a:solidFill>
                <a:latin typeface="Comic Sans MS"/>
                <a:ea typeface="ＭＳ Ｐゴシック" charset="0"/>
                <a:cs typeface="Comic Sans MS"/>
                <a:sym typeface="Arial" charset="0"/>
              </a:rPr>
              <a:t>(x, Q</a:t>
            </a:r>
            <a:r>
              <a:rPr lang="en-US" sz="1600" baseline="32000" dirty="0">
                <a:solidFill>
                  <a:schemeClr val="tx1"/>
                </a:solidFill>
                <a:latin typeface="Comic Sans MS"/>
                <a:ea typeface="ＭＳ Ｐゴシック" charset="0"/>
                <a:cs typeface="Comic Sans MS"/>
                <a:sym typeface="Arial" charset="0"/>
              </a:rPr>
              <a:t>2</a:t>
            </a:r>
            <a:r>
              <a:rPr lang="en-US" sz="1600" dirty="0">
                <a:solidFill>
                  <a:schemeClr val="tx1"/>
                </a:solidFill>
                <a:latin typeface="Comic Sans MS"/>
                <a:ea typeface="ＭＳ Ｐゴシック" charset="0"/>
                <a:cs typeface="Comic Sans MS"/>
                <a:sym typeface="Arial" charset="0"/>
              </a:rPr>
              <a:t>) outside the </a:t>
            </a:r>
            <a:r>
              <a:rPr lang="en-US" sz="1600" dirty="0" smtClean="0">
                <a:solidFill>
                  <a:schemeClr val="tx1"/>
                </a:solidFill>
                <a:latin typeface="Comic Sans MS"/>
                <a:ea typeface="ＭＳ Ｐゴシック" charset="0"/>
                <a:cs typeface="Comic Sans MS"/>
                <a:sym typeface="Arial" charset="0"/>
              </a:rPr>
              <a:t>saturation </a:t>
            </a:r>
            <a:r>
              <a:rPr lang="en-US" sz="1600" dirty="0">
                <a:solidFill>
                  <a:schemeClr val="tx1"/>
                </a:solidFill>
                <a:latin typeface="Comic Sans MS"/>
                <a:ea typeface="ＭＳ Ｐゴシック" charset="0"/>
                <a:cs typeface="Comic Sans MS"/>
                <a:sym typeface="Arial" charset="0"/>
              </a:rPr>
              <a:t>regime </a:t>
            </a:r>
          </a:p>
          <a:p>
            <a:pPr marL="327025" indent="-285750">
              <a:spcBef>
                <a:spcPts val="450"/>
              </a:spcBef>
              <a:buClr>
                <a:srgbClr val="0000FF"/>
              </a:buClr>
              <a:buSzPct val="100000"/>
              <a:buFont typeface="Wingdings" charset="2"/>
              <a:buChar char="q"/>
            </a:pPr>
            <a:r>
              <a:rPr lang="en-US" sz="1600" dirty="0" smtClean="0">
                <a:solidFill>
                  <a:srgbClr val="0000FF"/>
                </a:solidFill>
                <a:latin typeface="Comic Sans MS"/>
                <a:ea typeface="ＭＳ Ｐゴシック" charset="0"/>
                <a:cs typeface="Comic Sans MS"/>
                <a:sym typeface="Arial" charset="0"/>
              </a:rPr>
              <a:t> Need </a:t>
            </a:r>
            <a:r>
              <a:rPr lang="en-US" sz="1600" dirty="0">
                <a:solidFill>
                  <a:srgbClr val="0000FF"/>
                </a:solidFill>
                <a:latin typeface="Comic Sans MS"/>
                <a:ea typeface="ＭＳ Ｐゴシック" charset="0"/>
                <a:cs typeface="Comic Sans MS"/>
                <a:sym typeface="Arial" charset="0"/>
              </a:rPr>
              <a:t>also Q</a:t>
            </a:r>
            <a:r>
              <a:rPr lang="en-US" sz="1600" baseline="32000" dirty="0">
                <a:solidFill>
                  <a:srgbClr val="0000FF"/>
                </a:solidFill>
                <a:latin typeface="Comic Sans MS"/>
                <a:ea typeface="ＭＳ Ｐゴシック" charset="0"/>
                <a:cs typeface="Comic Sans MS"/>
                <a:sym typeface="Arial" charset="0"/>
              </a:rPr>
              <a:t>2</a:t>
            </a:r>
            <a:r>
              <a:rPr lang="en-US" sz="1600" dirty="0">
                <a:solidFill>
                  <a:srgbClr val="0000FF"/>
                </a:solidFill>
                <a:latin typeface="Comic Sans MS"/>
                <a:ea typeface="ＭＳ Ｐゴシック" charset="0"/>
                <a:cs typeface="Comic Sans MS"/>
                <a:sym typeface="Arial" charset="0"/>
              </a:rPr>
              <a:t> lever arm! </a:t>
            </a:r>
          </a:p>
          <a:p>
            <a:pPr marL="327025" indent="-285750">
              <a:spcBef>
                <a:spcPts val="450"/>
              </a:spcBef>
              <a:buClr>
                <a:srgbClr val="0000FF"/>
              </a:buClr>
              <a:buSzPct val="100000"/>
              <a:buFont typeface="Wingdings" charset="2"/>
              <a:buChar char="q"/>
            </a:pPr>
            <a:r>
              <a:rPr lang="en-US" sz="1600" dirty="0" smtClean="0">
                <a:solidFill>
                  <a:schemeClr val="tx1"/>
                </a:solidFill>
                <a:latin typeface="Comic Sans MS"/>
                <a:ea typeface="ＭＳ Ｐゴシック" charset="0"/>
                <a:cs typeface="Comic Sans MS"/>
                <a:sym typeface="Arial" charset="0"/>
              </a:rPr>
              <a:t> Only </a:t>
            </a:r>
            <a:r>
              <a:rPr lang="en-US" sz="1600" dirty="0">
                <a:solidFill>
                  <a:schemeClr val="tx1"/>
                </a:solidFill>
                <a:latin typeface="Comic Sans MS"/>
                <a:ea typeface="ＭＳ Ｐゴシック" charset="0"/>
                <a:cs typeface="Comic Sans MS"/>
                <a:sym typeface="Arial" charset="0"/>
              </a:rPr>
              <a:t>way in </a:t>
            </a:r>
            <a:r>
              <a:rPr lang="en-US" sz="1600" dirty="0" err="1">
                <a:solidFill>
                  <a:schemeClr val="tx1"/>
                </a:solidFill>
                <a:latin typeface="Comic Sans MS"/>
                <a:ea typeface="ＭＳ Ｐゴシック" charset="0"/>
                <a:cs typeface="Comic Sans MS"/>
                <a:sym typeface="Arial" charset="0"/>
              </a:rPr>
              <a:t>ep</a:t>
            </a:r>
            <a:r>
              <a:rPr lang="en-US" sz="1600" dirty="0">
                <a:solidFill>
                  <a:schemeClr val="tx1"/>
                </a:solidFill>
                <a:latin typeface="Comic Sans MS"/>
                <a:ea typeface="ＭＳ Ｐゴシック" charset="0"/>
                <a:cs typeface="Comic Sans MS"/>
                <a:sym typeface="Arial" charset="0"/>
              </a:rPr>
              <a:t> is to </a:t>
            </a:r>
            <a:r>
              <a:rPr lang="en-US" sz="1600" dirty="0" smtClean="0">
                <a:solidFill>
                  <a:schemeClr val="tx1"/>
                </a:solidFill>
                <a:latin typeface="Comic Sans MS"/>
                <a:ea typeface="ＭＳ Ｐゴシック" charset="0"/>
                <a:cs typeface="Comic Sans MS"/>
                <a:sym typeface="Arial" charset="0"/>
              </a:rPr>
              <a:t>increase </a:t>
            </a:r>
            <a:r>
              <a:rPr lang="en-US" sz="1600" dirty="0">
                <a:solidFill>
                  <a:schemeClr val="tx1"/>
                </a:solidFill>
                <a:latin typeface="Comic Sans MS"/>
                <a:ea typeface="ＭＳ Ｐゴシック" charset="0"/>
                <a:cs typeface="Comic Sans MS"/>
                <a:sym typeface="Symbol" charset="0"/>
              </a:rPr>
              <a:t>√</a:t>
            </a:r>
            <a:r>
              <a:rPr lang="en-US" sz="1600" dirty="0">
                <a:solidFill>
                  <a:schemeClr val="tx1"/>
                </a:solidFill>
                <a:latin typeface="Comic Sans MS"/>
                <a:ea typeface="ＭＳ Ｐゴシック" charset="0"/>
                <a:cs typeface="Comic Sans MS"/>
                <a:sym typeface="Arial" charset="0"/>
              </a:rPr>
              <a:t>s</a:t>
            </a:r>
          </a:p>
          <a:p>
            <a:pPr marL="327025" indent="-285750">
              <a:spcBef>
                <a:spcPts val="450"/>
              </a:spcBef>
              <a:buClr>
                <a:srgbClr val="0000FF"/>
              </a:buClr>
              <a:buSzPct val="100000"/>
              <a:buFont typeface="Wingdings" charset="2"/>
              <a:buChar char="q"/>
            </a:pPr>
            <a:r>
              <a:rPr lang="en-US" sz="1600" dirty="0" smtClean="0">
                <a:solidFill>
                  <a:schemeClr val="tx1"/>
                </a:solidFill>
                <a:latin typeface="Comic Sans MS"/>
                <a:ea typeface="ＭＳ Ｐゴシック" charset="0"/>
                <a:cs typeface="Comic Sans MS"/>
                <a:sym typeface="Arial" charset="0"/>
              </a:rPr>
              <a:t> Would </a:t>
            </a:r>
            <a:r>
              <a:rPr lang="en-US" sz="1600" dirty="0">
                <a:solidFill>
                  <a:schemeClr val="tx1"/>
                </a:solidFill>
                <a:latin typeface="Comic Sans MS"/>
                <a:ea typeface="ＭＳ Ｐゴシック" charset="0"/>
                <a:cs typeface="Comic Sans MS"/>
                <a:sym typeface="Arial" charset="0"/>
              </a:rPr>
              <a:t>require an </a:t>
            </a:r>
            <a:r>
              <a:rPr lang="en-US" sz="1600" dirty="0" err="1" smtClean="0">
                <a:solidFill>
                  <a:schemeClr val="tx1"/>
                </a:solidFill>
                <a:latin typeface="Comic Sans MS"/>
                <a:ea typeface="ＭＳ Ｐゴシック" charset="0"/>
                <a:cs typeface="Comic Sans MS"/>
                <a:sym typeface="Arial" charset="0"/>
              </a:rPr>
              <a:t>ep</a:t>
            </a:r>
            <a:r>
              <a:rPr lang="en-US" sz="1600" dirty="0" smtClean="0">
                <a:solidFill>
                  <a:schemeClr val="tx1"/>
                </a:solidFill>
                <a:latin typeface="Comic Sans MS"/>
                <a:ea typeface="ＭＳ Ｐゴシック" charset="0"/>
                <a:cs typeface="Comic Sans MS"/>
                <a:sym typeface="Arial" charset="0"/>
              </a:rPr>
              <a:t> collider </a:t>
            </a:r>
            <a:r>
              <a:rPr lang="en-US" sz="1600" dirty="0">
                <a:solidFill>
                  <a:schemeClr val="tx1"/>
                </a:solidFill>
                <a:latin typeface="Comic Sans MS"/>
                <a:ea typeface="ＭＳ Ｐゴシック" charset="0"/>
                <a:cs typeface="Comic Sans MS"/>
                <a:sym typeface="Arial" charset="0"/>
              </a:rPr>
              <a:t>at </a:t>
            </a:r>
            <a:endParaRPr lang="en-US" sz="1600" dirty="0">
              <a:latin typeface="Comic Sans MS"/>
              <a:ea typeface="ＭＳ Ｐゴシック" charset="0"/>
              <a:cs typeface="Comic Sans MS"/>
              <a:sym typeface="Arial" charset="0"/>
            </a:endParaRPr>
          </a:p>
          <a:p>
            <a:pPr marL="41275">
              <a:spcBef>
                <a:spcPts val="450"/>
              </a:spcBef>
              <a:buClr>
                <a:srgbClr val="0000FF"/>
              </a:buClr>
              <a:buSzPct val="100000"/>
            </a:pPr>
            <a:r>
              <a:rPr lang="en-US" sz="1600" dirty="0" smtClean="0">
                <a:solidFill>
                  <a:srgbClr val="FF29FE"/>
                </a:solidFill>
                <a:latin typeface="Comic Sans MS"/>
                <a:ea typeface="ＭＳ Ｐゴシック" charset="0"/>
                <a:cs typeface="Comic Sans MS"/>
                <a:sym typeface="Arial" charset="0"/>
              </a:rPr>
              <a:t>     </a:t>
            </a:r>
            <a:r>
              <a:rPr lang="en-US" sz="1600" dirty="0" smtClean="0">
                <a:solidFill>
                  <a:srgbClr val="FF29FE"/>
                </a:solidFill>
                <a:latin typeface="Comic Sans MS"/>
                <a:ea typeface="ＭＳ Ｐゴシック" charset="0"/>
                <a:cs typeface="Comic Sans MS"/>
                <a:sym typeface="Symbol" charset="0"/>
              </a:rPr>
              <a:t>√</a:t>
            </a:r>
            <a:r>
              <a:rPr lang="en-US" sz="1600" dirty="0">
                <a:solidFill>
                  <a:srgbClr val="FF29FE"/>
                </a:solidFill>
                <a:latin typeface="Comic Sans MS"/>
                <a:ea typeface="ＭＳ Ｐゴシック" charset="0"/>
                <a:cs typeface="Comic Sans MS"/>
                <a:sym typeface="Arial" charset="0"/>
              </a:rPr>
              <a:t>s ~ 1-2 </a:t>
            </a:r>
            <a:r>
              <a:rPr lang="en-US" sz="1600" dirty="0" err="1" smtClean="0">
                <a:solidFill>
                  <a:srgbClr val="FF29FE"/>
                </a:solidFill>
                <a:latin typeface="Comic Sans MS"/>
                <a:ea typeface="ＭＳ Ｐゴシック" charset="0"/>
                <a:cs typeface="Comic Sans MS"/>
                <a:sym typeface="Arial" charset="0"/>
              </a:rPr>
              <a:t>TeV</a:t>
            </a:r>
            <a:r>
              <a:rPr lang="en-US" sz="1600" dirty="0" smtClean="0">
                <a:solidFill>
                  <a:srgbClr val="FF29FE"/>
                </a:solidFill>
                <a:latin typeface="Comic Sans MS"/>
                <a:ea typeface="ＭＳ Ｐゴシック" charset="0"/>
                <a:cs typeface="Comic Sans MS"/>
                <a:sym typeface="Arial" charset="0"/>
              </a:rPr>
              <a:t> </a:t>
            </a:r>
            <a:r>
              <a:rPr lang="en-US" sz="1600" dirty="0" smtClean="0">
                <a:solidFill>
                  <a:srgbClr val="FF29FE"/>
                </a:solidFill>
                <a:latin typeface="Comic Sans MS"/>
                <a:ea typeface="ＭＳ Ｐゴシック" charset="0"/>
                <a:cs typeface="Comic Sans MS"/>
                <a:sym typeface="Wingdings"/>
              </a:rPr>
              <a:t> </a:t>
            </a:r>
            <a:r>
              <a:rPr lang="en-US" sz="1600" dirty="0" err="1" smtClean="0">
                <a:solidFill>
                  <a:srgbClr val="FF29FE"/>
                </a:solidFill>
                <a:latin typeface="Comic Sans MS"/>
                <a:ea typeface="ＭＳ Ｐゴシック" charset="0"/>
                <a:cs typeface="Comic Sans MS"/>
                <a:sym typeface="Wingdings"/>
              </a:rPr>
              <a:t>LHeC</a:t>
            </a:r>
            <a:r>
              <a:rPr lang="en-US" sz="1600" dirty="0" smtClean="0">
                <a:solidFill>
                  <a:srgbClr val="FF29FE"/>
                </a:solidFill>
                <a:latin typeface="Comic Sans MS"/>
                <a:ea typeface="ＭＳ Ｐゴシック" charset="0"/>
                <a:cs typeface="Comic Sans MS"/>
                <a:sym typeface="Arial" charset="0"/>
              </a:rPr>
              <a:t> </a:t>
            </a:r>
            <a:endParaRPr lang="en-US" sz="1600" dirty="0">
              <a:solidFill>
                <a:srgbClr val="FF29FE"/>
              </a:solidFill>
              <a:latin typeface="Comic Sans MS"/>
              <a:ea typeface="ＭＳ Ｐゴシック" charset="0"/>
              <a:cs typeface="Comic Sans MS"/>
              <a:sym typeface="Arial" charset="0"/>
            </a:endParaRPr>
          </a:p>
        </p:txBody>
      </p:sp>
      <p:sp>
        <p:nvSpPr>
          <p:cNvPr id="31749" name="Line 5"/>
          <p:cNvSpPr>
            <a:spLocks noChangeShapeType="1"/>
          </p:cNvSpPr>
          <p:nvPr/>
        </p:nvSpPr>
        <p:spPr bwMode="auto">
          <a:xfrm rot="10800000" flipH="1">
            <a:off x="311147" y="306927"/>
            <a:ext cx="3822700" cy="3869267"/>
          </a:xfrm>
          <a:prstGeom prst="line">
            <a:avLst/>
          </a:prstGeom>
          <a:noFill/>
          <a:ln w="25400" cap="flat">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50" name="Line 6"/>
          <p:cNvSpPr>
            <a:spLocks noChangeShapeType="1"/>
          </p:cNvSpPr>
          <p:nvPr/>
        </p:nvSpPr>
        <p:spPr bwMode="auto">
          <a:xfrm>
            <a:off x="1488019" y="1993905"/>
            <a:ext cx="482600" cy="482600"/>
          </a:xfrm>
          <a:prstGeom prst="line">
            <a:avLst/>
          </a:prstGeom>
          <a:noFill/>
          <a:ln w="508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pic>
        <p:nvPicPr>
          <p:cNvPr id="17" name="Picture 16"/>
          <p:cNvPicPr>
            <a:picLocks noChangeAspect="1"/>
          </p:cNvPicPr>
          <p:nvPr/>
        </p:nvPicPr>
        <p:blipFill>
          <a:blip r:embed="rId4"/>
          <a:stretch>
            <a:fillRect/>
          </a:stretch>
        </p:blipFill>
        <p:spPr>
          <a:xfrm>
            <a:off x="5164450" y="601128"/>
            <a:ext cx="3590290" cy="3646170"/>
          </a:xfrm>
          <a:prstGeom prst="rect">
            <a:avLst/>
          </a:prstGeom>
        </p:spPr>
      </p:pic>
      <p:sp>
        <p:nvSpPr>
          <p:cNvPr id="18" name="Rectangle 7"/>
          <p:cNvSpPr>
            <a:spLocks/>
          </p:cNvSpPr>
          <p:nvPr/>
        </p:nvSpPr>
        <p:spPr bwMode="auto">
          <a:xfrm>
            <a:off x="5115983" y="4193134"/>
            <a:ext cx="3810000" cy="33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a:spcBef>
                <a:spcPts val="450"/>
              </a:spcBef>
            </a:pPr>
            <a:r>
              <a:rPr lang="en-US" sz="1600" dirty="0" err="1" smtClean="0">
                <a:solidFill>
                  <a:srgbClr val="0000FF"/>
                </a:solidFill>
                <a:latin typeface="Comic Sans MS"/>
                <a:ea typeface="ＭＳ Ｐゴシック" charset="0"/>
                <a:cs typeface="Comic Sans MS"/>
                <a:sym typeface="Arial" charset="0"/>
              </a:rPr>
              <a:t>eRHIC</a:t>
            </a:r>
            <a:r>
              <a:rPr lang="en-US" sz="1600" dirty="0" smtClean="0">
                <a:solidFill>
                  <a:srgbClr val="0000FF"/>
                </a:solidFill>
                <a:latin typeface="Comic Sans MS"/>
                <a:ea typeface="ＭＳ Ｐゴシック" charset="0"/>
                <a:cs typeface="Comic Sans MS"/>
                <a:sym typeface="Arial" charset="0"/>
              </a:rPr>
              <a:t> </a:t>
            </a:r>
            <a:r>
              <a:rPr lang="en-US" sz="1600" dirty="0">
                <a:solidFill>
                  <a:srgbClr val="0000FF"/>
                </a:solidFill>
                <a:latin typeface="Comic Sans MS"/>
                <a:ea typeface="ＭＳ Ｐゴシック" charset="0"/>
                <a:cs typeface="Comic Sans MS"/>
                <a:sym typeface="Arial" charset="0"/>
              </a:rPr>
              <a:t>(</a:t>
            </a:r>
            <a:r>
              <a:rPr lang="en-US" sz="1600" dirty="0" err="1">
                <a:solidFill>
                  <a:srgbClr val="0000FF"/>
                </a:solidFill>
                <a:latin typeface="Comic Sans MS"/>
                <a:ea typeface="ＭＳ Ｐゴシック" charset="0"/>
                <a:cs typeface="Comic Sans MS"/>
                <a:sym typeface="Arial" charset="0"/>
              </a:rPr>
              <a:t>eA</a:t>
            </a:r>
            <a:r>
              <a:rPr lang="en-US" sz="1600" dirty="0">
                <a:solidFill>
                  <a:srgbClr val="0000FF"/>
                </a:solidFill>
                <a:latin typeface="Comic Sans MS"/>
                <a:ea typeface="ＭＳ Ｐゴシック" charset="0"/>
                <a:cs typeface="Comic Sans MS"/>
                <a:sym typeface="Arial" charset="0"/>
              </a:rPr>
              <a:t>):</a:t>
            </a:r>
          </a:p>
        </p:txBody>
      </p:sp>
      <p:graphicFrame>
        <p:nvGraphicFramePr>
          <p:cNvPr id="6" name="Object 5"/>
          <p:cNvGraphicFramePr>
            <a:graphicFrameLocks noChangeAspect="1"/>
          </p:cNvGraphicFramePr>
          <p:nvPr>
            <p:extLst>
              <p:ext uri="{D42A27DB-BD31-4B8C-83A1-F6EECF244321}">
                <p14:modId xmlns:p14="http://schemas.microsoft.com/office/powerpoint/2010/main" val="80511336"/>
              </p:ext>
            </p:extLst>
          </p:nvPr>
        </p:nvGraphicFramePr>
        <p:xfrm>
          <a:off x="6148913" y="4468298"/>
          <a:ext cx="1536700" cy="596900"/>
        </p:xfrm>
        <a:graphic>
          <a:graphicData uri="http://schemas.openxmlformats.org/presentationml/2006/ole">
            <mc:AlternateContent xmlns:mc="http://schemas.openxmlformats.org/markup-compatibility/2006">
              <mc:Choice xmlns:v="urn:schemas-microsoft-com:vml" Requires="v">
                <p:oleObj spid="_x0000_s132110" name="Equation" r:id="rId5" imgW="1536700" imgH="596900" progId="Equation.DSMT4">
                  <p:embed/>
                </p:oleObj>
              </mc:Choice>
              <mc:Fallback>
                <p:oleObj name="Equation" r:id="rId5" imgW="1536700" imgH="596900" progId="Equation.DSMT4">
                  <p:embed/>
                  <p:pic>
                    <p:nvPicPr>
                      <p:cNvPr id="0" name=""/>
                      <p:cNvPicPr/>
                      <p:nvPr/>
                    </p:nvPicPr>
                    <p:blipFill>
                      <a:blip r:embed="rId6"/>
                      <a:stretch>
                        <a:fillRect/>
                      </a:stretch>
                    </p:blipFill>
                    <p:spPr>
                      <a:xfrm>
                        <a:off x="6148913" y="4468298"/>
                        <a:ext cx="1536700" cy="596900"/>
                      </a:xfrm>
                      <a:prstGeom prst="rect">
                        <a:avLst/>
                      </a:prstGeom>
                    </p:spPr>
                  </p:pic>
                </p:oleObj>
              </mc:Fallback>
            </mc:AlternateContent>
          </a:graphicData>
        </a:graphic>
      </p:graphicFrame>
      <p:grpSp>
        <p:nvGrpSpPr>
          <p:cNvPr id="21" name="Group 11"/>
          <p:cNvGrpSpPr>
            <a:grpSpLocks/>
          </p:cNvGrpSpPr>
          <p:nvPr/>
        </p:nvGrpSpPr>
        <p:grpSpPr bwMode="auto">
          <a:xfrm>
            <a:off x="5044541" y="4845073"/>
            <a:ext cx="4084640" cy="1290638"/>
            <a:chOff x="1183" y="664"/>
            <a:chExt cx="2573" cy="813"/>
          </a:xfrm>
        </p:grpSpPr>
        <p:pic>
          <p:nvPicPr>
            <p:cNvPr id="2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 y="664"/>
              <a:ext cx="598"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 name="Rectangle 10"/>
            <p:cNvSpPr>
              <a:spLocks/>
            </p:cNvSpPr>
            <p:nvPr/>
          </p:nvSpPr>
          <p:spPr bwMode="auto">
            <a:xfrm>
              <a:off x="1428" y="805"/>
              <a:ext cx="23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41275" algn="ctr">
                <a:spcBef>
                  <a:spcPts val="450"/>
                </a:spcBef>
              </a:pPr>
              <a:r>
                <a:rPr lang="en-US" sz="1600" dirty="0">
                  <a:solidFill>
                    <a:schemeClr val="tx1"/>
                  </a:solidFill>
                  <a:latin typeface="Comic Sans MS Bold"/>
                  <a:ea typeface="ＭＳ Ｐゴシック" charset="0"/>
                  <a:cs typeface="Comic Sans MS Bold"/>
                  <a:sym typeface="Times New Roman Italic" charset="0"/>
                </a:rPr>
                <a:t>L</a:t>
              </a:r>
              <a:r>
                <a:rPr lang="en-US" sz="1600" dirty="0">
                  <a:solidFill>
                    <a:schemeClr val="tx1"/>
                  </a:solidFill>
                  <a:latin typeface="Comic Sans MS Bold"/>
                  <a:ea typeface="ＭＳ Ｐゴシック" charset="0"/>
                  <a:cs typeface="Comic Sans MS Bold"/>
                  <a:sym typeface="Arial" charset="0"/>
                </a:rPr>
                <a:t> ~ (2</a:t>
              </a:r>
              <a:r>
                <a:rPr lang="en-US" sz="1600" dirty="0">
                  <a:solidFill>
                    <a:schemeClr val="tx1"/>
                  </a:solidFill>
                  <a:latin typeface="Comic Sans MS Bold"/>
                  <a:ea typeface="ＭＳ Ｐゴシック" charset="0"/>
                  <a:cs typeface="Comic Sans MS Bold"/>
                  <a:sym typeface="Times New Roman Italic" charset="0"/>
                </a:rPr>
                <a:t>m</a:t>
              </a:r>
              <a:r>
                <a:rPr lang="en-US" sz="1600" baseline="-23000" dirty="0">
                  <a:solidFill>
                    <a:schemeClr val="tx1"/>
                  </a:solidFill>
                  <a:latin typeface="Comic Sans MS Bold"/>
                  <a:ea typeface="ＭＳ Ｐゴシック" charset="0"/>
                  <a:cs typeface="Comic Sans MS Bold"/>
                  <a:sym typeface="Times New Roman Italic" charset="0"/>
                </a:rPr>
                <a:t>N </a:t>
              </a:r>
              <a:r>
                <a:rPr lang="en-US" sz="1600" dirty="0">
                  <a:solidFill>
                    <a:schemeClr val="tx1"/>
                  </a:solidFill>
                  <a:latin typeface="Comic Sans MS Bold"/>
                  <a:ea typeface="ＭＳ Ｐゴシック" charset="0"/>
                  <a:cs typeface="Comic Sans MS Bold"/>
                  <a:sym typeface="Times New Roman Italic" charset="0"/>
                </a:rPr>
                <a:t>x</a:t>
              </a:r>
              <a:r>
                <a:rPr lang="en-US" sz="1600" dirty="0">
                  <a:solidFill>
                    <a:schemeClr val="tx1"/>
                  </a:solidFill>
                  <a:latin typeface="Comic Sans MS Bold"/>
                  <a:ea typeface="ＭＳ Ｐゴシック" charset="0"/>
                  <a:cs typeface="Comic Sans MS Bold"/>
                  <a:sym typeface="Arial" charset="0"/>
                </a:rPr>
                <a:t>)</a:t>
              </a:r>
              <a:r>
                <a:rPr lang="en-US" sz="1600" baseline="30000" dirty="0">
                  <a:solidFill>
                    <a:schemeClr val="tx1"/>
                  </a:solidFill>
                  <a:latin typeface="Comic Sans MS Bold"/>
                  <a:ea typeface="ＭＳ Ｐゴシック" charset="0"/>
                  <a:cs typeface="Comic Sans MS Bold"/>
                  <a:sym typeface="Arial" charset="0"/>
                </a:rPr>
                <a:t>-1</a:t>
              </a:r>
              <a:r>
                <a:rPr lang="en-US" sz="1600" dirty="0">
                  <a:solidFill>
                    <a:schemeClr val="tx1"/>
                  </a:solidFill>
                  <a:latin typeface="Comic Sans MS Bold"/>
                  <a:ea typeface="ＭＳ Ｐゴシック" charset="0"/>
                  <a:cs typeface="Comic Sans MS Bold"/>
                  <a:sym typeface="Arial" charset="0"/>
                </a:rPr>
                <a:t> &gt; 2 R</a:t>
              </a:r>
              <a:r>
                <a:rPr lang="en-US" sz="1600" baseline="-23000" dirty="0">
                  <a:solidFill>
                    <a:schemeClr val="tx1"/>
                  </a:solidFill>
                  <a:latin typeface="Comic Sans MS Bold"/>
                  <a:ea typeface="ＭＳ Ｐゴシック" charset="0"/>
                  <a:cs typeface="Comic Sans MS Bold"/>
                  <a:sym typeface="Arial" charset="0"/>
                </a:rPr>
                <a:t>A</a:t>
              </a:r>
              <a:r>
                <a:rPr lang="en-US" sz="1600" dirty="0">
                  <a:solidFill>
                    <a:schemeClr val="tx1"/>
                  </a:solidFill>
                  <a:latin typeface="Comic Sans MS Bold"/>
                  <a:ea typeface="ＭＳ Ｐゴシック" charset="0"/>
                  <a:cs typeface="Comic Sans MS Bold"/>
                  <a:sym typeface="Arial" charset="0"/>
                </a:rPr>
                <a:t> ~ A</a:t>
              </a:r>
              <a:r>
                <a:rPr lang="en-US" sz="1600" baseline="30000" dirty="0">
                  <a:solidFill>
                    <a:schemeClr val="tx1"/>
                  </a:solidFill>
                  <a:latin typeface="Comic Sans MS Bold"/>
                  <a:ea typeface="ＭＳ Ｐゴシック" charset="0"/>
                  <a:cs typeface="Comic Sans MS Bold"/>
                  <a:sym typeface="Arial" charset="0"/>
                </a:rPr>
                <a:t>1/3</a:t>
              </a:r>
            </a:p>
            <a:p>
              <a:pPr marL="41275" algn="ctr">
                <a:spcBef>
                  <a:spcPts val="450"/>
                </a:spcBef>
              </a:pPr>
              <a:r>
                <a:rPr lang="en-US" sz="1600" dirty="0">
                  <a:solidFill>
                    <a:schemeClr val="tx1"/>
                  </a:solidFill>
                  <a:latin typeface="Comic Sans MS Bold"/>
                  <a:ea typeface="ＭＳ Ｐゴシック" charset="0"/>
                  <a:cs typeface="Comic Sans MS Bold"/>
                  <a:sym typeface="Arial" charset="0"/>
                </a:rPr>
                <a:t>Probe interacts </a:t>
              </a:r>
              <a:endParaRPr lang="en-US" sz="1600" dirty="0" smtClean="0">
                <a:solidFill>
                  <a:schemeClr val="tx1"/>
                </a:solidFill>
                <a:latin typeface="Comic Sans MS Bold"/>
                <a:ea typeface="ＭＳ Ｐゴシック" charset="0"/>
                <a:cs typeface="Comic Sans MS Bold"/>
                <a:sym typeface="Arial" charset="0"/>
              </a:endParaRPr>
            </a:p>
            <a:p>
              <a:pPr marL="41275" algn="ctr">
                <a:spcBef>
                  <a:spcPts val="450"/>
                </a:spcBef>
              </a:pPr>
              <a:r>
                <a:rPr lang="en-US" sz="1600" dirty="0" smtClean="0">
                  <a:solidFill>
                    <a:srgbClr val="0000DA"/>
                  </a:solidFill>
                  <a:latin typeface="Comic Sans MS Bold"/>
                  <a:ea typeface="ＭＳ Ｐゴシック" charset="0"/>
                  <a:cs typeface="Comic Sans MS Bold"/>
                  <a:sym typeface="Times New Roman Bold Italic" charset="0"/>
                </a:rPr>
                <a:t>coherently</a:t>
              </a:r>
              <a:r>
                <a:rPr lang="en-US" sz="1600" dirty="0" smtClean="0">
                  <a:solidFill>
                    <a:schemeClr val="tx1"/>
                  </a:solidFill>
                  <a:latin typeface="Comic Sans MS Bold"/>
                  <a:ea typeface="ＭＳ Ｐゴシック" charset="0"/>
                  <a:cs typeface="Comic Sans MS Bold"/>
                  <a:sym typeface="Arial" charset="0"/>
                </a:rPr>
                <a:t> </a:t>
              </a:r>
              <a:r>
                <a:rPr lang="en-US" sz="1600" dirty="0">
                  <a:solidFill>
                    <a:schemeClr val="tx1"/>
                  </a:solidFill>
                  <a:latin typeface="Comic Sans MS Bold"/>
                  <a:ea typeface="ＭＳ Ｐゴシック" charset="0"/>
                  <a:cs typeface="Comic Sans MS Bold"/>
                  <a:sym typeface="Arial" charset="0"/>
                </a:rPr>
                <a:t>with all nucleons</a:t>
              </a:r>
            </a:p>
          </p:txBody>
        </p:sp>
      </p:grpSp>
      <p:sp>
        <p:nvSpPr>
          <p:cNvPr id="24" name="TextBox 23"/>
          <p:cNvSpPr txBox="1"/>
          <p:nvPr/>
        </p:nvSpPr>
        <p:spPr>
          <a:xfrm>
            <a:off x="5331320" y="6097083"/>
            <a:ext cx="3916457" cy="338554"/>
          </a:xfrm>
          <a:prstGeom prst="rect">
            <a:avLst/>
          </a:prstGeom>
          <a:noFill/>
        </p:spPr>
        <p:txBody>
          <a:bodyPr wrap="none" rtlCol="0">
            <a:spAutoFit/>
          </a:bodyPr>
          <a:lstStyle/>
          <a:p>
            <a:r>
              <a:rPr lang="en-US" sz="1600" dirty="0"/>
              <a:t>Gold</a:t>
            </a:r>
            <a:r>
              <a:rPr lang="en-US" sz="1600" dirty="0" smtClean="0"/>
              <a:t>: </a:t>
            </a:r>
            <a:r>
              <a:rPr lang="en-US" sz="1600" dirty="0" smtClean="0">
                <a:solidFill>
                  <a:srgbClr val="0000FF"/>
                </a:solidFill>
              </a:rPr>
              <a:t>197 </a:t>
            </a:r>
            <a:r>
              <a:rPr lang="en-US" sz="1600" dirty="0">
                <a:solidFill>
                  <a:srgbClr val="0000FF"/>
                </a:solidFill>
              </a:rPr>
              <a:t>times </a:t>
            </a:r>
            <a:r>
              <a:rPr lang="en-US" sz="1600" dirty="0" smtClean="0">
                <a:solidFill>
                  <a:srgbClr val="0000FF"/>
                </a:solidFill>
              </a:rPr>
              <a:t>smaller effective</a:t>
            </a:r>
            <a:r>
              <a:rPr lang="en-US" sz="1600" dirty="0" smtClean="0"/>
              <a:t> </a:t>
            </a:r>
            <a:r>
              <a:rPr lang="en-US" sz="1600" i="1" dirty="0" smtClean="0">
                <a:solidFill>
                  <a:srgbClr val="0000FF"/>
                </a:solidFill>
              </a:rPr>
              <a:t>x </a:t>
            </a:r>
            <a:r>
              <a:rPr lang="en-US" sz="1600" dirty="0" smtClean="0">
                <a:solidFill>
                  <a:srgbClr val="0000FF"/>
                </a:solidFill>
              </a:rPr>
              <a:t>!</a:t>
            </a:r>
            <a:endParaRPr lang="en-US" sz="1600" dirty="0">
              <a:solidFill>
                <a:srgbClr val="0000FF"/>
              </a:solidFill>
            </a:endParaRPr>
          </a:p>
        </p:txBody>
      </p:sp>
    </p:spTree>
    <p:extLst>
      <p:ext uri="{BB962C8B-B14F-4D97-AF65-F5344CB8AC3E}">
        <p14:creationId xmlns:p14="http://schemas.microsoft.com/office/powerpoint/2010/main" val="1508174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1750"/>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04861 -0.06944 " pathEditMode="relative" ptsTypes="AA">
                                      <p:cBhvr>
                                        <p:cTn id="8" dur="2000" fill="hold"/>
                                        <p:tgtEl>
                                          <p:spTgt spid="31749"/>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 presetClass="entr" presetSubtype="0" fill="hold" grpId="0" nodeType="withEffect">
                                  <p:stCondLst>
                                    <p:cond delay="0"/>
                                  </p:stCondLst>
                                  <p:childTnLst>
                                    <p:set>
                                      <p:cBhvr>
                                        <p:cTn id="15" dur="1" fill="hold">
                                          <p:stCondLst>
                                            <p:cond delay="499"/>
                                          </p:stCondLst>
                                        </p:cTn>
                                        <p:tgtEl>
                                          <p:spTgt spid="18"/>
                                        </p:tgtEl>
                                        <p:attrNameLst>
                                          <p:attrName>style.visibility</p:attrName>
                                        </p:attrNameLst>
                                      </p:cBhvr>
                                      <p:to>
                                        <p:strVal val="visible"/>
                                      </p:to>
                                    </p:se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 presetClass="entr" presetSubtype="0" fill="hold" nodeType="withEffect">
                                  <p:stCondLst>
                                    <p:cond delay="0"/>
                                  </p:stCondLst>
                                  <p:childTnLst>
                                    <p:set>
                                      <p:cBhvr>
                                        <p:cTn id="20" dur="1" fill="hold">
                                          <p:stCondLst>
                                            <p:cond delay="4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1" animBg="1"/>
      <p:bldP spid="31750" grpId="1" animBg="1"/>
      <p:bldP spid="18" grpId="0" autoUpdateAnimBg="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C1D7F7A-317E-1241-9E5F-E127130AB4D5}" type="slidenum">
              <a:rPr lang="en-US"/>
              <a:pPr/>
              <a:t>22</a:t>
            </a:fld>
            <a:endParaRPr lang="en-US"/>
          </a:p>
        </p:txBody>
      </p:sp>
      <p:sp>
        <p:nvSpPr>
          <p:cNvPr id="21506" name="Line 2"/>
          <p:cNvSpPr>
            <a:spLocks noChangeShapeType="1"/>
          </p:cNvSpPr>
          <p:nvPr/>
        </p:nvSpPr>
        <p:spPr bwMode="auto">
          <a:xfrm>
            <a:off x="152400" y="685800"/>
            <a:ext cx="8839200" cy="1588"/>
          </a:xfrm>
          <a:prstGeom prst="line">
            <a:avLst/>
          </a:prstGeom>
          <a:noFill/>
          <a:ln w="38100" cap="flat">
            <a:solidFill>
              <a:srgbClr val="0000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07" name="Rectangle 3"/>
          <p:cNvSpPr>
            <a:spLocks noGrp="1" noChangeArrowheads="1"/>
          </p:cNvSpPr>
          <p:nvPr>
            <p:ph type="title"/>
          </p:nvPr>
        </p:nvSpPr>
        <p:spPr>
          <a:ln/>
        </p:spPr>
        <p:txBody>
          <a:bodyPr rIns="133350"/>
          <a:lstStyle/>
          <a:p>
            <a:r>
              <a:rPr lang="en-US"/>
              <a:t>Inclusive DIS in eA:</a:t>
            </a:r>
            <a:r>
              <a:rPr lang="en-US">
                <a:solidFill>
                  <a:srgbClr val="FF0000"/>
                </a:solidFill>
              </a:rPr>
              <a:t> </a:t>
            </a:r>
            <a:r>
              <a:rPr lang="en-US"/>
              <a:t>Nuclear PDFs</a:t>
            </a:r>
          </a:p>
        </p:txBody>
      </p:sp>
      <p:sp>
        <p:nvSpPr>
          <p:cNvPr id="21508" name="Rectangle 4"/>
          <p:cNvSpPr>
            <a:spLocks noGrp="1" noChangeArrowheads="1"/>
          </p:cNvSpPr>
          <p:nvPr>
            <p:ph type="body" idx="1"/>
          </p:nvPr>
        </p:nvSpPr>
        <p:spPr>
          <a:xfrm>
            <a:off x="88900" y="2235200"/>
            <a:ext cx="8407400" cy="508000"/>
          </a:xfrm>
          <a:ln/>
        </p:spPr>
        <p:txBody>
          <a:bodyPr rIns="133350"/>
          <a:lstStyle/>
          <a:p>
            <a:pPr marL="508000" lvl="1"/>
            <a:r>
              <a:rPr lang="en-US" sz="2400" dirty="0">
                <a:solidFill>
                  <a:srgbClr val="0000FF"/>
                </a:solidFill>
              </a:rPr>
              <a:t>Expect strong non-linear effects in F</a:t>
            </a:r>
            <a:r>
              <a:rPr lang="en-US" sz="2400" baseline="-6000" dirty="0">
                <a:solidFill>
                  <a:srgbClr val="0000FF"/>
                </a:solidFill>
              </a:rPr>
              <a:t>L</a:t>
            </a:r>
          </a:p>
        </p:txBody>
      </p:sp>
      <p:sp>
        <p:nvSpPr>
          <p:cNvPr id="21509" name="Rectangle 5"/>
          <p:cNvSpPr>
            <a:spLocks/>
          </p:cNvSpPr>
          <p:nvPr/>
        </p:nvSpPr>
        <p:spPr bwMode="auto">
          <a:xfrm>
            <a:off x="3014114" y="1719264"/>
            <a:ext cx="19531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srgbClr val="0000FF"/>
                </a:solidFill>
                <a:latin typeface="Comic Sans MS"/>
                <a:ea typeface="Arial Bold" charset="0"/>
                <a:cs typeface="Comic Sans MS"/>
                <a:sym typeface="Arial Bold" charset="0"/>
              </a:rPr>
              <a:t>quark+anti-quark</a:t>
            </a:r>
            <a:endParaRPr lang="en-US" sz="1800" dirty="0">
              <a:solidFill>
                <a:srgbClr val="0000FF"/>
              </a:solidFill>
              <a:latin typeface="Comic Sans MS"/>
              <a:ea typeface="Arial Bold" charset="0"/>
              <a:cs typeface="Comic Sans MS"/>
              <a:sym typeface="Arial Bold" charset="0"/>
            </a:endParaRPr>
          </a:p>
        </p:txBody>
      </p:sp>
      <p:sp>
        <p:nvSpPr>
          <p:cNvPr id="21510" name="Rectangle 6"/>
          <p:cNvSpPr>
            <a:spLocks/>
          </p:cNvSpPr>
          <p:nvPr/>
        </p:nvSpPr>
        <p:spPr bwMode="auto">
          <a:xfrm>
            <a:off x="6263216" y="1706033"/>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800" dirty="0">
                <a:solidFill>
                  <a:srgbClr val="FF0000"/>
                </a:solidFill>
                <a:latin typeface="Comic Sans MS"/>
                <a:ea typeface="Arial Bold" charset="0"/>
                <a:cs typeface="Comic Sans MS"/>
                <a:sym typeface="Arial Bold" charset="0"/>
              </a:rPr>
              <a:t>gluon</a:t>
            </a:r>
          </a:p>
        </p:txBody>
      </p:sp>
      <p:sp>
        <p:nvSpPr>
          <p:cNvPr id="21511" name="Line 7"/>
          <p:cNvSpPr>
            <a:spLocks noChangeShapeType="1"/>
          </p:cNvSpPr>
          <p:nvPr/>
        </p:nvSpPr>
        <p:spPr bwMode="auto">
          <a:xfrm rot="10800000" flipH="1">
            <a:off x="4340225" y="1460500"/>
            <a:ext cx="460375" cy="331788"/>
          </a:xfrm>
          <a:prstGeom prst="line">
            <a:avLst/>
          </a:prstGeom>
          <a:noFill/>
          <a:ln w="25400" cap="flat">
            <a:solidFill>
              <a:srgbClr val="0044FE"/>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12" name="Line 8"/>
          <p:cNvSpPr>
            <a:spLocks noChangeShapeType="1"/>
          </p:cNvSpPr>
          <p:nvPr/>
        </p:nvSpPr>
        <p:spPr bwMode="auto">
          <a:xfrm rot="10800000">
            <a:off x="6400800" y="1435100"/>
            <a:ext cx="228600" cy="342900"/>
          </a:xfrm>
          <a:prstGeom prst="line">
            <a:avLst/>
          </a:prstGeom>
          <a:noFill/>
          <a:ln w="25400" cap="flat">
            <a:solidFill>
              <a:srgbClr val="D90B00"/>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21516" name="Group 12"/>
          <p:cNvGrpSpPr>
            <a:grpSpLocks/>
          </p:cNvGrpSpPr>
          <p:nvPr/>
        </p:nvGrpSpPr>
        <p:grpSpPr bwMode="auto">
          <a:xfrm>
            <a:off x="139700" y="2798763"/>
            <a:ext cx="8928100" cy="3660740"/>
            <a:chOff x="0" y="0"/>
            <a:chExt cx="5624" cy="2305"/>
          </a:xfrm>
        </p:grpSpPr>
        <p:pic>
          <p:nvPicPr>
            <p:cNvPr id="215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36" cy="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1514" name="Rectangle 10"/>
            <p:cNvSpPr>
              <a:spLocks/>
            </p:cNvSpPr>
            <p:nvPr/>
          </p:nvSpPr>
          <p:spPr bwMode="auto">
            <a:xfrm>
              <a:off x="4200" y="60"/>
              <a:ext cx="1424"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dirty="0">
                  <a:solidFill>
                    <a:schemeClr val="tx1"/>
                  </a:solidFill>
                  <a:latin typeface="Comic Sans MS"/>
                  <a:ea typeface="ＭＳ Ｐゴシック" charset="0"/>
                  <a:cs typeface="Comic Sans MS"/>
                  <a:sym typeface="Arial" charset="0"/>
                </a:rPr>
                <a:t>Relative contributions of higher twist</a:t>
              </a:r>
            </a:p>
            <a:p>
              <a:pPr marL="39688"/>
              <a:r>
                <a:rPr lang="en-US" sz="2000" dirty="0">
                  <a:solidFill>
                    <a:schemeClr val="tx1"/>
                  </a:solidFill>
                  <a:latin typeface="Comic Sans MS"/>
                  <a:ea typeface="ＭＳ Ｐゴシック" charset="0"/>
                  <a:cs typeface="Comic Sans MS"/>
                  <a:sym typeface="Arial" charset="0"/>
                </a:rPr>
                <a:t>effects to </a:t>
              </a:r>
              <a:r>
                <a:rPr lang="en-US" sz="2000" dirty="0">
                  <a:solidFill>
                    <a:srgbClr val="FF0000"/>
                  </a:solidFill>
                  <a:latin typeface="Comic Sans MS"/>
                  <a:ea typeface="ＭＳ Ｐゴシック" charset="0"/>
                  <a:cs typeface="Comic Sans MS"/>
                  <a:sym typeface="Arial" charset="0"/>
                </a:rPr>
                <a:t>F</a:t>
              </a:r>
              <a:r>
                <a:rPr lang="en-US" sz="2000" baseline="-6000" dirty="0">
                  <a:solidFill>
                    <a:srgbClr val="FF0000"/>
                  </a:solidFill>
                  <a:latin typeface="Comic Sans MS"/>
                  <a:ea typeface="ＭＳ Ｐゴシック" charset="0"/>
                  <a:cs typeface="Comic Sans MS"/>
                  <a:sym typeface="Arial" charset="0"/>
                </a:rPr>
                <a:t>L</a:t>
              </a:r>
              <a:r>
                <a:rPr lang="en-US" sz="2000" dirty="0">
                  <a:solidFill>
                    <a:schemeClr val="tx1"/>
                  </a:solidFill>
                  <a:latin typeface="Comic Sans MS"/>
                  <a:ea typeface="ＭＳ Ｐゴシック" charset="0"/>
                  <a:cs typeface="Comic Sans MS"/>
                  <a:sym typeface="Arial" charset="0"/>
                </a:rPr>
                <a:t> amplified in </a:t>
              </a:r>
              <a:r>
                <a:rPr lang="en-US" sz="2000" dirty="0" err="1">
                  <a:solidFill>
                    <a:schemeClr val="tx1"/>
                  </a:solidFill>
                  <a:latin typeface="Comic Sans MS"/>
                  <a:ea typeface="ＭＳ Ｐゴシック" charset="0"/>
                  <a:cs typeface="Comic Sans MS"/>
                  <a:sym typeface="Arial" charset="0"/>
                </a:rPr>
                <a:t>eA</a:t>
              </a:r>
              <a:endParaRPr lang="en-US" sz="2000" dirty="0">
                <a:solidFill>
                  <a:schemeClr val="tx1"/>
                </a:solidFill>
                <a:latin typeface="Comic Sans MS"/>
                <a:ea typeface="ＭＳ Ｐゴシック" charset="0"/>
                <a:cs typeface="Comic Sans MS"/>
                <a:sym typeface="Arial" charset="0"/>
              </a:endParaRPr>
            </a:p>
          </p:txBody>
        </p:sp>
        <p:sp>
          <p:nvSpPr>
            <p:cNvPr id="21515" name="Rectangle 11"/>
            <p:cNvSpPr>
              <a:spLocks/>
            </p:cNvSpPr>
            <p:nvPr/>
          </p:nvSpPr>
          <p:spPr bwMode="auto">
            <a:xfrm>
              <a:off x="24" y="2140"/>
              <a:ext cx="213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700">
                  <a:solidFill>
                    <a:schemeClr val="tx1"/>
                  </a:solidFill>
                  <a:latin typeface="Comic Sans MS"/>
                  <a:ea typeface="ＭＳ Ｐゴシック" charset="0"/>
                  <a:cs typeface="Comic Sans MS"/>
                  <a:sym typeface="Arial" charset="0"/>
                </a:rPr>
                <a:t>Dipole model (J. Bartels </a:t>
              </a:r>
              <a:r>
                <a:rPr lang="en-US" sz="1700">
                  <a:solidFill>
                    <a:schemeClr val="tx1"/>
                  </a:solidFill>
                  <a:latin typeface="Comic Sans MS"/>
                  <a:ea typeface="Arial Italic" charset="0"/>
                  <a:cs typeface="Comic Sans MS"/>
                  <a:sym typeface="Arial Italic" charset="0"/>
                </a:rPr>
                <a:t>et al.</a:t>
              </a:r>
              <a:r>
                <a:rPr lang="en-US" sz="1700">
                  <a:solidFill>
                    <a:schemeClr val="tx1"/>
                  </a:solidFill>
                  <a:latin typeface="Comic Sans MS"/>
                  <a:ea typeface="ＭＳ Ｐゴシック" charset="0"/>
                  <a:cs typeface="Comic Sans MS"/>
                  <a:sym typeface="Arial" charset="0"/>
                </a:rPr>
                <a:t>) </a:t>
              </a:r>
            </a:p>
          </p:txBody>
        </p:sp>
      </p:grpSp>
      <p:graphicFrame>
        <p:nvGraphicFramePr>
          <p:cNvPr id="2" name="Object 1"/>
          <p:cNvGraphicFramePr>
            <a:graphicFrameLocks noChangeAspect="1"/>
          </p:cNvGraphicFramePr>
          <p:nvPr>
            <p:extLst>
              <p:ext uri="{D42A27DB-BD31-4B8C-83A1-F6EECF244321}">
                <p14:modId xmlns:p14="http://schemas.microsoft.com/office/powerpoint/2010/main" val="2671168272"/>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29081" name="Equation" r:id="rId5" imgW="114300" imgH="165100" progId="Equation.DSMT4">
                  <p:embed/>
                </p:oleObj>
              </mc:Choice>
              <mc:Fallback>
                <p:oleObj name="Equation" r:id="rId5" imgW="114300" imgH="165100" progId="Equation.DSMT4">
                  <p:embed/>
                  <p:pic>
                    <p:nvPicPr>
                      <p:cNvPr id="0" name=""/>
                      <p:cNvPicPr/>
                      <p:nvPr/>
                    </p:nvPicPr>
                    <p:blipFill>
                      <a:blip r:embed="rId6"/>
                      <a:stretch>
                        <a:fillRect/>
                      </a:stretch>
                    </p:blipFill>
                    <p:spPr>
                      <a:xfrm>
                        <a:off x="5092700" y="3721100"/>
                        <a:ext cx="114300" cy="1651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46272448"/>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29082" name="Equation" r:id="rId7" imgW="114300" imgH="165100" progId="Equation.DSMT4">
                  <p:embed/>
                </p:oleObj>
              </mc:Choice>
              <mc:Fallback>
                <p:oleObj name="Equation" r:id="rId7" imgW="114300" imgH="165100" progId="Equation.DSMT4">
                  <p:embed/>
                  <p:pic>
                    <p:nvPicPr>
                      <p:cNvPr id="0" name=""/>
                      <p:cNvPicPr/>
                      <p:nvPr/>
                    </p:nvPicPr>
                    <p:blipFill>
                      <a:blip r:embed="rId6"/>
                      <a:stretch>
                        <a:fillRect/>
                      </a:stretch>
                    </p:blipFill>
                    <p:spPr>
                      <a:xfrm>
                        <a:off x="5092700" y="3721100"/>
                        <a:ext cx="114300" cy="1651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0114264"/>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29083" name="Equation" r:id="rId8" imgW="114300" imgH="165100" progId="Equation.DSMT4">
                  <p:embed/>
                </p:oleObj>
              </mc:Choice>
              <mc:Fallback>
                <p:oleObj name="Equation" r:id="rId8" imgW="114300" imgH="165100" progId="Equation.DSMT4">
                  <p:embed/>
                  <p:pic>
                    <p:nvPicPr>
                      <p:cNvPr id="0" name=""/>
                      <p:cNvPicPr/>
                      <p:nvPr/>
                    </p:nvPicPr>
                    <p:blipFill>
                      <a:blip r:embed="rId6"/>
                      <a:stretch>
                        <a:fillRect/>
                      </a:stretch>
                    </p:blipFill>
                    <p:spPr>
                      <a:xfrm>
                        <a:off x="5092700" y="3721100"/>
                        <a:ext cx="114300" cy="1651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93512719"/>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29084" name="Equation" r:id="rId9" imgW="114300" imgH="165100" progId="Equation.DSMT4">
                  <p:embed/>
                </p:oleObj>
              </mc:Choice>
              <mc:Fallback>
                <p:oleObj name="Equation" r:id="rId9" imgW="114300" imgH="165100" progId="Equation.DSMT4">
                  <p:embed/>
                  <p:pic>
                    <p:nvPicPr>
                      <p:cNvPr id="0" name=""/>
                      <p:cNvPicPr/>
                      <p:nvPr/>
                    </p:nvPicPr>
                    <p:blipFill>
                      <a:blip r:embed="rId6"/>
                      <a:stretch>
                        <a:fillRect/>
                      </a:stretch>
                    </p:blipFill>
                    <p:spPr>
                      <a:xfrm>
                        <a:off x="5092700" y="372110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21430305"/>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29085" name="Equation" r:id="rId10" imgW="114300" imgH="165100" progId="Equation.DSMT4">
                  <p:embed/>
                </p:oleObj>
              </mc:Choice>
              <mc:Fallback>
                <p:oleObj name="Equation" r:id="rId10" imgW="114300" imgH="165100" progId="Equation.DSMT4">
                  <p:embed/>
                  <p:pic>
                    <p:nvPicPr>
                      <p:cNvPr id="0" name=""/>
                      <p:cNvPicPr/>
                      <p:nvPr/>
                    </p:nvPicPr>
                    <p:blipFill>
                      <a:blip r:embed="rId11"/>
                      <a:stretch>
                        <a:fillRect/>
                      </a:stretch>
                    </p:blipFill>
                    <p:spPr>
                      <a:xfrm>
                        <a:off x="5092700" y="3721100"/>
                        <a:ext cx="114300" cy="1651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946809436"/>
              </p:ext>
            </p:extLst>
          </p:nvPr>
        </p:nvGraphicFramePr>
        <p:xfrm>
          <a:off x="1638829" y="839258"/>
          <a:ext cx="5372100" cy="838200"/>
        </p:xfrm>
        <a:graphic>
          <a:graphicData uri="http://schemas.openxmlformats.org/presentationml/2006/ole">
            <mc:AlternateContent xmlns:mc="http://schemas.openxmlformats.org/markup-compatibility/2006">
              <mc:Choice xmlns:v="urn:schemas-microsoft-com:vml" Requires="v">
                <p:oleObj spid="_x0000_s129086" name="Equation" r:id="rId12" imgW="5372100" imgH="838200" progId="Equation.DSMT4">
                  <p:embed/>
                </p:oleObj>
              </mc:Choice>
              <mc:Fallback>
                <p:oleObj name="Equation" r:id="rId12" imgW="5372100" imgH="838200" progId="Equation.DSMT4">
                  <p:embed/>
                  <p:pic>
                    <p:nvPicPr>
                      <p:cNvPr id="0" name=""/>
                      <p:cNvPicPr>
                        <a:picLocks noChangeAspect="1" noChangeArrowheads="1"/>
                      </p:cNvPicPr>
                      <p:nvPr/>
                    </p:nvPicPr>
                    <p:blipFill>
                      <a:blip r:embed="rId13"/>
                      <a:srcRect/>
                      <a:stretch>
                        <a:fillRect/>
                      </a:stretch>
                    </p:blipFill>
                    <p:spPr bwMode="auto">
                      <a:xfrm>
                        <a:off x="1638829" y="839258"/>
                        <a:ext cx="53721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p:cNvSpPr>
            <a:spLocks noGrp="1"/>
          </p:cNvSpPr>
          <p:nvPr>
            <p:ph type="dt" sz="half" idx="10"/>
          </p:nvPr>
        </p:nvSpPr>
        <p:spPr/>
        <p:txBody>
          <a:bodyPr/>
          <a:lstStyle/>
          <a:p>
            <a:r>
              <a:rPr lang="en-US" smtClean="0"/>
              <a:t>E.C. Aschenauer</a:t>
            </a:r>
            <a:endParaRPr lang="en-US"/>
          </a:p>
        </p:txBody>
      </p:sp>
      <p:sp>
        <p:nvSpPr>
          <p:cNvPr id="8" name="Footer Placeholder 7"/>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93181280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F2CE8122-B971-584F-B811-025CB078F8DA}" type="slidenum">
              <a:rPr lang="en-US"/>
              <a:pPr/>
              <a:t>23</a:t>
            </a:fld>
            <a:endParaRPr lang="en-US"/>
          </a:p>
        </p:txBody>
      </p:sp>
      <p:sp>
        <p:nvSpPr>
          <p:cNvPr id="23553" name="Line 1"/>
          <p:cNvSpPr>
            <a:spLocks noChangeShapeType="1"/>
          </p:cNvSpPr>
          <p:nvPr/>
        </p:nvSpPr>
        <p:spPr bwMode="auto">
          <a:xfrm>
            <a:off x="152400" y="685800"/>
            <a:ext cx="8839200" cy="1588"/>
          </a:xfrm>
          <a:prstGeom prst="line">
            <a:avLst/>
          </a:prstGeom>
          <a:noFill/>
          <a:ln w="38100" cap="flat">
            <a:solidFill>
              <a:srgbClr val="0000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75" y="1066799"/>
            <a:ext cx="8763000" cy="324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3555" name="Rectangle 3"/>
          <p:cNvSpPr>
            <a:spLocks noGrp="1" noChangeArrowheads="1"/>
          </p:cNvSpPr>
          <p:nvPr>
            <p:ph type="title"/>
          </p:nvPr>
        </p:nvSpPr>
        <p:spPr>
          <a:ln/>
        </p:spPr>
        <p:txBody>
          <a:bodyPr rIns="133350"/>
          <a:lstStyle/>
          <a:p>
            <a:r>
              <a:rPr lang="en-US"/>
              <a:t>Inclusive DIS in eA: Nuclear PDFs</a:t>
            </a:r>
          </a:p>
        </p:txBody>
      </p:sp>
      <p:sp>
        <p:nvSpPr>
          <p:cNvPr id="23556" name="Rectangle 4"/>
          <p:cNvSpPr>
            <a:spLocks noGrp="1" noChangeArrowheads="1"/>
          </p:cNvSpPr>
          <p:nvPr>
            <p:ph type="body" idx="1"/>
          </p:nvPr>
        </p:nvSpPr>
        <p:spPr>
          <a:xfrm>
            <a:off x="43575" y="4510960"/>
            <a:ext cx="8966200" cy="2070100"/>
          </a:xfrm>
          <a:ln/>
        </p:spPr>
        <p:txBody>
          <a:bodyPr rIns="133350"/>
          <a:lstStyle/>
          <a:p>
            <a:pPr marL="508000" lvl="1"/>
            <a:r>
              <a:rPr lang="en-US" dirty="0"/>
              <a:t>measurement of F</a:t>
            </a:r>
            <a:r>
              <a:rPr lang="en-US" baseline="-6000" dirty="0"/>
              <a:t>L</a:t>
            </a:r>
            <a:r>
              <a:rPr lang="en-US" dirty="0"/>
              <a:t> requires running at different </a:t>
            </a:r>
            <a:r>
              <a:rPr lang="en-US" dirty="0">
                <a:latin typeface="Symbol" charset="0"/>
                <a:cs typeface="Symbol" charset="0"/>
                <a:sym typeface="Symbol" charset="0"/>
              </a:rPr>
              <a:t>√</a:t>
            </a:r>
            <a:r>
              <a:rPr lang="en-US" dirty="0"/>
              <a:t>s </a:t>
            </a:r>
          </a:p>
          <a:p>
            <a:pPr marL="508000" lvl="1"/>
            <a:r>
              <a:rPr lang="en-US" dirty="0"/>
              <a:t>F</a:t>
            </a:r>
            <a:r>
              <a:rPr lang="en-US" baseline="-6000" dirty="0"/>
              <a:t>2</a:t>
            </a:r>
            <a:r>
              <a:rPr lang="en-US" dirty="0"/>
              <a:t>, F</a:t>
            </a:r>
            <a:r>
              <a:rPr lang="en-US" baseline="-6000" dirty="0"/>
              <a:t>L</a:t>
            </a:r>
            <a:r>
              <a:rPr lang="en-US" dirty="0"/>
              <a:t>: negligible stat. error, </a:t>
            </a:r>
            <a:r>
              <a:rPr lang="en-US" dirty="0">
                <a:solidFill>
                  <a:srgbClr val="0000FF"/>
                </a:solidFill>
              </a:rPr>
              <a:t>systematics dominated</a:t>
            </a:r>
          </a:p>
          <a:p>
            <a:pPr marL="508000" lvl="1"/>
            <a:r>
              <a:rPr lang="en-US" dirty="0"/>
              <a:t>A dependence helps to </a:t>
            </a:r>
            <a:r>
              <a:rPr lang="en-US" dirty="0">
                <a:solidFill>
                  <a:srgbClr val="0000FF"/>
                </a:solidFill>
              </a:rPr>
              <a:t>discriminate between linear and non-linear (saturation) models</a:t>
            </a:r>
          </a:p>
          <a:p>
            <a:pPr marL="508000" lvl="1"/>
            <a:r>
              <a:rPr lang="en-US" dirty="0"/>
              <a:t>Precision </a:t>
            </a:r>
            <a:r>
              <a:rPr lang="en-US" dirty="0" err="1"/>
              <a:t>nPDF</a:t>
            </a:r>
            <a:r>
              <a:rPr lang="en-US" dirty="0"/>
              <a:t>: Huge impact on </a:t>
            </a:r>
            <a:r>
              <a:rPr lang="en-US" dirty="0" err="1"/>
              <a:t>pA</a:t>
            </a:r>
            <a:r>
              <a:rPr lang="en-US" dirty="0"/>
              <a:t>, AA programs</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46346394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10" name="Rectangle 6"/>
          <p:cNvSpPr>
            <a:spLocks noGrp="1" noChangeArrowheads="1"/>
          </p:cNvSpPr>
          <p:nvPr>
            <p:ph type="title"/>
          </p:nvPr>
        </p:nvSpPr>
        <p:spPr>
          <a:xfrm>
            <a:off x="0" y="0"/>
            <a:ext cx="9144000" cy="609600"/>
          </a:xfrm>
          <a:ln/>
        </p:spPr>
        <p:txBody>
          <a:bodyPr rIns="133350"/>
          <a:lstStyle/>
          <a:p>
            <a:r>
              <a:rPr lang="en-US" cap="none" dirty="0">
                <a:latin typeface="Comic Sans MS"/>
                <a:cs typeface="Comic Sans MS"/>
                <a:sym typeface="Arial Italic" charset="0"/>
              </a:rPr>
              <a:t>h</a:t>
            </a:r>
            <a:r>
              <a:rPr lang="en-US" cap="none" dirty="0">
                <a:latin typeface="Comic Sans MS"/>
                <a:cs typeface="Comic Sans MS"/>
              </a:rPr>
              <a:t>-</a:t>
            </a:r>
            <a:r>
              <a:rPr lang="en-US" cap="none" dirty="0">
                <a:latin typeface="Comic Sans MS"/>
                <a:cs typeface="Comic Sans MS"/>
                <a:sym typeface="Arial Italic" charset="0"/>
              </a:rPr>
              <a:t>h</a:t>
            </a:r>
            <a:r>
              <a:rPr lang="en-US" dirty="0"/>
              <a:t> Forward Correlation in </a:t>
            </a:r>
            <a:r>
              <a:rPr lang="en-US" cap="none" dirty="0"/>
              <a:t>p(d</a:t>
            </a:r>
            <a:r>
              <a:rPr lang="en-US" dirty="0"/>
              <a:t>)A at RHIC</a:t>
            </a:r>
          </a:p>
        </p:txBody>
      </p:sp>
      <p:sp>
        <p:nvSpPr>
          <p:cNvPr id="73" name="Slide Number Placeholder 3"/>
          <p:cNvSpPr>
            <a:spLocks noGrp="1"/>
          </p:cNvSpPr>
          <p:nvPr>
            <p:ph type="sldNum" sz="quarter" idx="12"/>
          </p:nvPr>
        </p:nvSpPr>
        <p:spPr/>
        <p:txBody>
          <a:bodyPr/>
          <a:lstStyle/>
          <a:p>
            <a:fld id="{01337550-F2AA-A540-81AD-9119D45AEF5F}" type="slidenum">
              <a:rPr lang="en-US"/>
              <a:pPr/>
              <a:t>24</a:t>
            </a:fld>
            <a:endParaRPr lang="en-US"/>
          </a:p>
        </p:txBody>
      </p:sp>
      <p:sp>
        <p:nvSpPr>
          <p:cNvPr id="47111" name="Rectangle 7"/>
          <p:cNvSpPr>
            <a:spLocks noGrp="1" noChangeArrowheads="1"/>
          </p:cNvSpPr>
          <p:nvPr>
            <p:ph type="body" idx="4294967295"/>
          </p:nvPr>
        </p:nvSpPr>
        <p:spPr>
          <a:xfrm>
            <a:off x="381000" y="4221163"/>
            <a:ext cx="8763000" cy="1866900"/>
          </a:xfrm>
          <a:ln/>
        </p:spPr>
        <p:txBody>
          <a:bodyPr rIns="133350"/>
          <a:lstStyle/>
          <a:p>
            <a:pPr marL="508000" lvl="1"/>
            <a:r>
              <a:rPr lang="en-US" dirty="0">
                <a:latin typeface="Comic Sans MS"/>
                <a:cs typeface="Comic Sans MS"/>
              </a:rPr>
              <a:t>Small-x evolution ↔ multiple emissions</a:t>
            </a:r>
          </a:p>
          <a:p>
            <a:pPr marL="508000" lvl="1"/>
            <a:r>
              <a:rPr lang="en-US" dirty="0">
                <a:latin typeface="Comic Sans MS"/>
                <a:cs typeface="Comic Sans MS"/>
              </a:rPr>
              <a:t>Multiple emissions → broadening</a:t>
            </a:r>
          </a:p>
          <a:p>
            <a:pPr marL="508000" lvl="1"/>
            <a:r>
              <a:rPr lang="en-US" dirty="0">
                <a:latin typeface="Comic Sans MS"/>
                <a:cs typeface="Comic Sans MS"/>
              </a:rPr>
              <a:t>Back-to-back jets (here leading hadrons) may get broadening in </a:t>
            </a:r>
            <a:r>
              <a:rPr lang="en-US" dirty="0" err="1">
                <a:latin typeface="Comic Sans MS"/>
                <a:cs typeface="Comic Sans MS"/>
              </a:rPr>
              <a:t>p</a:t>
            </a:r>
            <a:r>
              <a:rPr lang="en-US" baseline="-6000" dirty="0" err="1">
                <a:latin typeface="Comic Sans MS"/>
                <a:cs typeface="Comic Sans MS"/>
              </a:rPr>
              <a:t>T</a:t>
            </a:r>
            <a:r>
              <a:rPr lang="en-US" dirty="0">
                <a:latin typeface="Comic Sans MS"/>
                <a:cs typeface="Comic Sans MS"/>
              </a:rPr>
              <a:t> with a spread of the order of Q</a:t>
            </a:r>
            <a:r>
              <a:rPr lang="en-US" baseline="-6000" dirty="0">
                <a:latin typeface="Comic Sans MS"/>
                <a:cs typeface="Comic Sans MS"/>
              </a:rPr>
              <a:t>S</a:t>
            </a:r>
          </a:p>
        </p:txBody>
      </p:sp>
      <p:grpSp>
        <p:nvGrpSpPr>
          <p:cNvPr id="47108" name="Group 4"/>
          <p:cNvGrpSpPr>
            <a:grpSpLocks/>
          </p:cNvGrpSpPr>
          <p:nvPr/>
        </p:nvGrpSpPr>
        <p:grpSpPr bwMode="auto">
          <a:xfrm>
            <a:off x="1566863" y="1546225"/>
            <a:ext cx="1870075" cy="931863"/>
            <a:chOff x="0" y="0"/>
            <a:chExt cx="1178" cy="587"/>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766">
              <a:off x="10" y="5"/>
              <a:ext cx="31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7106" name="Line 2"/>
            <p:cNvSpPr>
              <a:spLocks noChangeShapeType="1"/>
            </p:cNvSpPr>
            <p:nvPr/>
          </p:nvSpPr>
          <p:spPr bwMode="auto">
            <a:xfrm>
              <a:off x="322" y="295"/>
              <a:ext cx="856"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07" name="Rectangle 3"/>
            <p:cNvSpPr>
              <a:spLocks/>
            </p:cNvSpPr>
            <p:nvPr/>
          </p:nvSpPr>
          <p:spPr bwMode="auto">
            <a:xfrm>
              <a:off x="644" y="41"/>
              <a:ext cx="22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A</a:t>
              </a:r>
            </a:p>
          </p:txBody>
        </p:sp>
      </p:grpSp>
      <p:sp>
        <p:nvSpPr>
          <p:cNvPr id="47112" name="Line 8"/>
          <p:cNvSpPr>
            <a:spLocks noChangeShapeType="1"/>
          </p:cNvSpPr>
          <p:nvPr/>
        </p:nvSpPr>
        <p:spPr bwMode="auto">
          <a:xfrm flipH="1">
            <a:off x="338138" y="2014538"/>
            <a:ext cx="1227137" cy="0"/>
          </a:xfrm>
          <a:prstGeom prst="line">
            <a:avLst/>
          </a:prstGeom>
          <a:noFill/>
          <a:ln w="381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3" name="Line 9"/>
          <p:cNvSpPr>
            <a:spLocks noChangeShapeType="1"/>
          </p:cNvSpPr>
          <p:nvPr/>
        </p:nvSpPr>
        <p:spPr bwMode="auto">
          <a:xfrm flipH="1">
            <a:off x="1671638" y="1346200"/>
            <a:ext cx="1604962" cy="630238"/>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4" name="Rectangle 10"/>
          <p:cNvSpPr>
            <a:spLocks/>
          </p:cNvSpPr>
          <p:nvPr/>
        </p:nvSpPr>
        <p:spPr bwMode="auto">
          <a:xfrm>
            <a:off x="774700" y="1498600"/>
            <a:ext cx="3238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p</a:t>
            </a:r>
          </a:p>
        </p:txBody>
      </p:sp>
      <p:grpSp>
        <p:nvGrpSpPr>
          <p:cNvPr id="47117" name="Group 13"/>
          <p:cNvGrpSpPr>
            <a:grpSpLocks/>
          </p:cNvGrpSpPr>
          <p:nvPr/>
        </p:nvGrpSpPr>
        <p:grpSpPr bwMode="auto">
          <a:xfrm>
            <a:off x="1800225" y="1549400"/>
            <a:ext cx="1357313" cy="465138"/>
            <a:chOff x="0" y="0"/>
            <a:chExt cx="855" cy="293"/>
          </a:xfrm>
        </p:grpSpPr>
        <p:sp>
          <p:nvSpPr>
            <p:cNvPr id="47115" name="Line 11"/>
            <p:cNvSpPr>
              <a:spLocks noChangeShapeType="1"/>
            </p:cNvSpPr>
            <p:nvPr/>
          </p:nvSpPr>
          <p:spPr bwMode="auto">
            <a:xfrm>
              <a:off x="0" y="293"/>
              <a:ext cx="855"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6" name="Rectangle 12"/>
            <p:cNvSpPr>
              <a:spLocks/>
            </p:cNvSpPr>
            <p:nvPr/>
          </p:nvSpPr>
          <p:spPr bwMode="auto">
            <a:xfrm>
              <a:off x="449" y="0"/>
              <a:ext cx="20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p</a:t>
              </a:r>
            </a:p>
          </p:txBody>
        </p:sp>
      </p:grpSp>
      <p:sp>
        <p:nvSpPr>
          <p:cNvPr id="47118" name="Rectangle 14"/>
          <p:cNvSpPr>
            <a:spLocks/>
          </p:cNvSpPr>
          <p:nvPr/>
        </p:nvSpPr>
        <p:spPr bwMode="auto">
          <a:xfrm>
            <a:off x="3390900" y="1168400"/>
            <a:ext cx="27198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900">
                <a:solidFill>
                  <a:srgbClr val="FF0000"/>
                </a:solidFill>
                <a:latin typeface="Comic Sans MS"/>
                <a:ea typeface="ＭＳ Ｐゴシック" charset="0"/>
                <a:cs typeface="Comic Sans MS"/>
                <a:sym typeface="Arial" charset="0"/>
              </a:rPr>
              <a:t>large-x</a:t>
            </a:r>
            <a:r>
              <a:rPr lang="en-US" sz="1900" baseline="-6000">
                <a:solidFill>
                  <a:srgbClr val="FF0000"/>
                </a:solidFill>
                <a:latin typeface="Comic Sans MS"/>
                <a:ea typeface="ＭＳ Ｐゴシック" charset="0"/>
                <a:cs typeface="Comic Sans MS"/>
                <a:sym typeface="Arial" charset="0"/>
              </a:rPr>
              <a:t>1</a:t>
            </a:r>
            <a:r>
              <a:rPr lang="en-US" sz="1900">
                <a:solidFill>
                  <a:srgbClr val="FF0000"/>
                </a:solidFill>
                <a:latin typeface="Comic Sans MS"/>
                <a:ea typeface="ＭＳ Ｐゴシック" charset="0"/>
                <a:cs typeface="Comic Sans MS"/>
                <a:sym typeface="Arial" charset="0"/>
              </a:rPr>
              <a:t> (q dominated)</a:t>
            </a:r>
          </a:p>
        </p:txBody>
      </p:sp>
      <p:sp>
        <p:nvSpPr>
          <p:cNvPr id="47119" name="Rectangle 15"/>
          <p:cNvSpPr>
            <a:spLocks/>
          </p:cNvSpPr>
          <p:nvPr/>
        </p:nvSpPr>
        <p:spPr bwMode="auto">
          <a:xfrm>
            <a:off x="3403600" y="2387600"/>
            <a:ext cx="249929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900" dirty="0">
                <a:solidFill>
                  <a:srgbClr val="0000FF"/>
                </a:solidFill>
                <a:latin typeface="Comic Sans MS"/>
                <a:ea typeface="ＭＳ Ｐゴシック" charset="0"/>
                <a:cs typeface="Comic Sans MS"/>
                <a:sym typeface="Arial" charset="0"/>
              </a:rPr>
              <a:t>low-x</a:t>
            </a:r>
            <a:r>
              <a:rPr lang="en-US" sz="1900" baseline="-6000" dirty="0">
                <a:solidFill>
                  <a:srgbClr val="0000FF"/>
                </a:solidFill>
                <a:latin typeface="Comic Sans MS"/>
                <a:ea typeface="ＭＳ Ｐゴシック" charset="0"/>
                <a:cs typeface="Comic Sans MS"/>
                <a:sym typeface="Arial" charset="0"/>
              </a:rPr>
              <a:t>2</a:t>
            </a:r>
            <a:r>
              <a:rPr lang="en-US" sz="1900" dirty="0">
                <a:solidFill>
                  <a:srgbClr val="0000FF"/>
                </a:solidFill>
                <a:latin typeface="Comic Sans MS"/>
                <a:ea typeface="ＭＳ Ｐゴシック" charset="0"/>
                <a:cs typeface="Comic Sans MS"/>
                <a:sym typeface="Arial" charset="0"/>
              </a:rPr>
              <a:t> (g dominated)</a:t>
            </a:r>
          </a:p>
        </p:txBody>
      </p:sp>
      <p:sp>
        <p:nvSpPr>
          <p:cNvPr id="47120" name="Rectangle 16"/>
          <p:cNvSpPr>
            <a:spLocks/>
          </p:cNvSpPr>
          <p:nvPr/>
        </p:nvSpPr>
        <p:spPr bwMode="auto">
          <a:xfrm>
            <a:off x="977900" y="774700"/>
            <a:ext cx="10926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side-view</a:t>
            </a:r>
          </a:p>
        </p:txBody>
      </p:sp>
      <p:sp>
        <p:nvSpPr>
          <p:cNvPr id="47121" name="Rectangle 17"/>
          <p:cNvSpPr>
            <a:spLocks/>
          </p:cNvSpPr>
          <p:nvPr/>
        </p:nvSpPr>
        <p:spPr bwMode="auto">
          <a:xfrm>
            <a:off x="6692900" y="774700"/>
            <a:ext cx="1233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beam-view</a:t>
            </a:r>
          </a:p>
        </p:txBody>
      </p:sp>
      <p:sp>
        <p:nvSpPr>
          <p:cNvPr id="47122" name="Line 18"/>
          <p:cNvSpPr>
            <a:spLocks noChangeShapeType="1"/>
          </p:cNvSpPr>
          <p:nvPr/>
        </p:nvSpPr>
        <p:spPr bwMode="auto">
          <a:xfrm rot="10800000" flipH="1">
            <a:off x="6813550" y="2055813"/>
            <a:ext cx="671513" cy="530225"/>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3" name="Line 19"/>
          <p:cNvSpPr>
            <a:spLocks noChangeShapeType="1"/>
          </p:cNvSpPr>
          <p:nvPr/>
        </p:nvSpPr>
        <p:spPr bwMode="auto">
          <a:xfrm flipH="1">
            <a:off x="7497763" y="1423988"/>
            <a:ext cx="796925" cy="619125"/>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26" name="Group 22"/>
          <p:cNvGrpSpPr>
            <a:grpSpLocks/>
          </p:cNvGrpSpPr>
          <p:nvPr/>
        </p:nvGrpSpPr>
        <p:grpSpPr bwMode="auto">
          <a:xfrm>
            <a:off x="7010400" y="1536700"/>
            <a:ext cx="1016000" cy="1016000"/>
            <a:chOff x="0" y="0"/>
            <a:chExt cx="640" cy="640"/>
          </a:xfrm>
        </p:grpSpPr>
        <p:sp>
          <p:nvSpPr>
            <p:cNvPr id="47124" name="Oval 20"/>
            <p:cNvSpPr>
              <a:spLocks/>
            </p:cNvSpPr>
            <p:nvPr/>
          </p:nvSpPr>
          <p:spPr bwMode="auto">
            <a:xfrm>
              <a:off x="0" y="0"/>
              <a:ext cx="640" cy="640"/>
            </a:xfrm>
            <a:prstGeom prst="ellips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5" name="Oval 21"/>
            <p:cNvSpPr>
              <a:spLocks/>
            </p:cNvSpPr>
            <p:nvPr/>
          </p:nvSpPr>
          <p:spPr bwMode="auto">
            <a:xfrm>
              <a:off x="288" y="288"/>
              <a:ext cx="64" cy="64"/>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47127" name="Freeform 23"/>
          <p:cNvSpPr>
            <a:spLocks/>
          </p:cNvSpPr>
          <p:nvPr/>
        </p:nvSpPr>
        <p:spPr bwMode="auto">
          <a:xfrm rot="215653">
            <a:off x="7294563" y="1839913"/>
            <a:ext cx="509587" cy="488950"/>
          </a:xfrm>
          <a:custGeom>
            <a:avLst/>
            <a:gdLst>
              <a:gd name="T0" fmla="*/ 15632 w 18128"/>
              <a:gd name="T1" fmla="*/ 0 h 15887"/>
              <a:gd name="T2" fmla="*/ 0 w 18128"/>
              <a:gd name="T3" fmla="*/ 13793 h 15887"/>
            </a:gdLst>
            <a:ahLst/>
            <a:cxnLst>
              <a:cxn ang="0">
                <a:pos x="T0" y="T1"/>
              </a:cxn>
              <a:cxn ang="0">
                <a:pos x="T2" y="T3"/>
              </a:cxn>
            </a:cxnLst>
            <a:rect l="0" t="0" r="r" b="b"/>
            <a:pathLst>
              <a:path w="18128" h="15887">
                <a:moveTo>
                  <a:pt x="15632" y="0"/>
                </a:moveTo>
                <a:cubicBezTo>
                  <a:pt x="21600" y="5465"/>
                  <a:pt x="17053" y="21600"/>
                  <a:pt x="0" y="13793"/>
                </a:cubicBezTo>
              </a:path>
            </a:pathLst>
          </a:cu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8" name="Rectangle 24"/>
          <p:cNvSpPr>
            <a:spLocks/>
          </p:cNvSpPr>
          <p:nvPr/>
        </p:nvSpPr>
        <p:spPr bwMode="auto">
          <a:xfrm>
            <a:off x="7442200" y="1968500"/>
            <a:ext cx="320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Symbol" charset="0"/>
                <a:ea typeface="ＭＳ Ｐゴシック" charset="0"/>
                <a:cs typeface="Symbol" charset="0"/>
                <a:sym typeface="Symbol" charset="0"/>
              </a:rPr>
              <a:t>π</a:t>
            </a:r>
          </a:p>
        </p:txBody>
      </p:sp>
      <p:sp>
        <p:nvSpPr>
          <p:cNvPr id="47129" name="Rectangle 25"/>
          <p:cNvSpPr>
            <a:spLocks/>
          </p:cNvSpPr>
          <p:nvPr/>
        </p:nvSpPr>
        <p:spPr bwMode="auto">
          <a:xfrm>
            <a:off x="279400" y="3111500"/>
            <a:ext cx="34925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Low gluon density (</a:t>
            </a:r>
            <a:r>
              <a:rPr lang="en-US" dirty="0" err="1">
                <a:solidFill>
                  <a:srgbClr val="0000FF"/>
                </a:solidFill>
                <a:latin typeface="Comic Sans MS"/>
                <a:ea typeface="ＭＳ Ｐゴシック" charset="0"/>
                <a:cs typeface="Comic Sans MS"/>
                <a:sym typeface="Arial" charset="0"/>
              </a:rPr>
              <a:t>pp</a:t>
            </a:r>
            <a:r>
              <a:rPr lang="en-US" dirty="0">
                <a:solidFill>
                  <a:srgbClr val="0000FF"/>
                </a:solidFill>
                <a:latin typeface="Comic Sans MS"/>
                <a:ea typeface="ＭＳ Ｐゴシック" charset="0"/>
                <a:cs typeface="Comic Sans MS"/>
                <a:sym typeface="Arial" charset="0"/>
              </a:rPr>
              <a:t>):</a:t>
            </a:r>
          </a:p>
          <a:p>
            <a:pPr marL="39688"/>
            <a:r>
              <a:rPr lang="en-US" dirty="0" err="1">
                <a:solidFill>
                  <a:schemeClr val="tx1"/>
                </a:solidFill>
                <a:latin typeface="Comic Sans MS"/>
                <a:ea typeface="ＭＳ Ｐゴシック" charset="0"/>
                <a:cs typeface="Comic Sans MS"/>
                <a:sym typeface="Arial" charset="0"/>
              </a:rPr>
              <a:t>pQCD</a:t>
            </a:r>
            <a:r>
              <a:rPr lang="en-US" dirty="0">
                <a:solidFill>
                  <a:schemeClr val="tx1"/>
                </a:solidFill>
                <a:latin typeface="Comic Sans MS"/>
                <a:ea typeface="ＭＳ Ｐゴシック" charset="0"/>
                <a:cs typeface="Comic Sans MS"/>
                <a:sym typeface="Arial" charset="0"/>
              </a:rPr>
              <a:t> predicts 2→2 process </a:t>
            </a:r>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 back-to-back di-jet</a:t>
            </a:r>
          </a:p>
        </p:txBody>
      </p:sp>
      <p:sp>
        <p:nvSpPr>
          <p:cNvPr id="47130" name="Line 26"/>
          <p:cNvSpPr>
            <a:spLocks noChangeShapeType="1"/>
          </p:cNvSpPr>
          <p:nvPr/>
        </p:nvSpPr>
        <p:spPr bwMode="auto">
          <a:xfrm rot="10800000">
            <a:off x="1684338" y="2065338"/>
            <a:ext cx="1638300" cy="48736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69" name="Group 65"/>
          <p:cNvGrpSpPr>
            <a:grpSpLocks/>
          </p:cNvGrpSpPr>
          <p:nvPr/>
        </p:nvGrpSpPr>
        <p:grpSpPr bwMode="auto">
          <a:xfrm>
            <a:off x="1677988" y="2044700"/>
            <a:ext cx="835025" cy="585788"/>
            <a:chOff x="0" y="0"/>
            <a:chExt cx="526" cy="369"/>
          </a:xfrm>
        </p:grpSpPr>
        <p:grpSp>
          <p:nvGrpSpPr>
            <p:cNvPr id="47167" name="Group 63"/>
            <p:cNvGrpSpPr>
              <a:grpSpLocks/>
            </p:cNvGrpSpPr>
            <p:nvPr/>
          </p:nvGrpSpPr>
          <p:grpSpPr bwMode="auto">
            <a:xfrm>
              <a:off x="0" y="0"/>
              <a:ext cx="526" cy="369"/>
              <a:chOff x="0" y="0"/>
              <a:chExt cx="526" cy="369"/>
            </a:xfrm>
          </p:grpSpPr>
          <p:sp>
            <p:nvSpPr>
              <p:cNvPr id="47131" name="Line 27"/>
              <p:cNvSpPr>
                <a:spLocks noChangeShapeType="1"/>
              </p:cNvSpPr>
              <p:nvPr/>
            </p:nvSpPr>
            <p:spPr bwMode="auto">
              <a:xfrm rot="10800000">
                <a:off x="12" y="13"/>
                <a:ext cx="364" cy="160"/>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42" name="Group 38"/>
              <p:cNvGrpSpPr>
                <a:grpSpLocks/>
              </p:cNvGrpSpPr>
              <p:nvPr/>
            </p:nvGrpSpPr>
            <p:grpSpPr bwMode="auto">
              <a:xfrm rot="-7463806">
                <a:off x="100" y="139"/>
                <a:ext cx="200" cy="63"/>
                <a:chOff x="0" y="0"/>
                <a:chExt cx="200" cy="62"/>
              </a:xfrm>
            </p:grpSpPr>
            <p:sp>
              <p:nvSpPr>
                <p:cNvPr id="47132" name="AutoShape 28"/>
                <p:cNvSpPr>
                  <a:spLocks/>
                </p:cNvSpPr>
                <p:nvPr/>
              </p:nvSpPr>
              <p:spPr bwMode="auto">
                <a:xfrm>
                  <a:off x="73" y="31"/>
                  <a:ext cx="56" cy="30"/>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3" name="AutoShape 29"/>
                <p:cNvSpPr>
                  <a:spLocks/>
                </p:cNvSpPr>
                <p:nvPr/>
              </p:nvSpPr>
              <p:spPr bwMode="auto">
                <a:xfrm>
                  <a:off x="103" y="5"/>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4" name="AutoShape 30"/>
                <p:cNvSpPr>
                  <a:spLocks/>
                </p:cNvSpPr>
                <p:nvPr/>
              </p:nvSpPr>
              <p:spPr bwMode="auto">
                <a:xfrm>
                  <a:off x="110" y="31"/>
                  <a:ext cx="57" cy="30"/>
                </a:xfrm>
                <a:custGeom>
                  <a:avLst/>
                  <a:gdLst/>
                  <a:ahLst/>
                  <a:cxnLst/>
                  <a:rect l="0" t="0" r="r" b="b"/>
                  <a:pathLst>
                    <a:path w="21546" h="21495">
                      <a:moveTo>
                        <a:pt x="21546" y="56"/>
                      </a:moveTo>
                      <a:lnTo>
                        <a:pt x="21546" y="56"/>
                      </a:lnTo>
                      <a:cubicBezTo>
                        <a:pt x="21600" y="11789"/>
                        <a:pt x="16821" y="21387"/>
                        <a:pt x="10871" y="21494"/>
                      </a:cubicBezTo>
                      <a:cubicBezTo>
                        <a:pt x="4921" y="21600"/>
                        <a:pt x="55" y="12175"/>
                        <a:pt x="1" y="442"/>
                      </a:cubicBezTo>
                      <a:cubicBezTo>
                        <a:pt x="0" y="294"/>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5" name="AutoShape 31"/>
                <p:cNvSpPr>
                  <a:spLocks/>
                </p:cNvSpPr>
                <p:nvPr/>
              </p:nvSpPr>
              <p:spPr bwMode="auto">
                <a:xfrm>
                  <a:off x="140" y="4"/>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6" name="AutoShape 32"/>
                <p:cNvSpPr>
                  <a:spLocks/>
                </p:cNvSpPr>
                <p:nvPr/>
              </p:nvSpPr>
              <p:spPr bwMode="auto">
                <a:xfrm>
                  <a:off x="143"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1"/>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7" name="AutoShape 33"/>
                <p:cNvSpPr>
                  <a:spLocks/>
                </p:cNvSpPr>
                <p:nvPr/>
              </p:nvSpPr>
              <p:spPr bwMode="auto">
                <a:xfrm>
                  <a:off x="33" y="32"/>
                  <a:ext cx="57" cy="26"/>
                </a:xfrm>
                <a:custGeom>
                  <a:avLst/>
                  <a:gdLst/>
                  <a:ahLst/>
                  <a:cxnLst/>
                  <a:rect l="0" t="0" r="r" b="b"/>
                  <a:pathLst>
                    <a:path w="21538" h="21479">
                      <a:moveTo>
                        <a:pt x="21538" y="64"/>
                      </a:moveTo>
                      <a:lnTo>
                        <a:pt x="21538" y="64"/>
                      </a:lnTo>
                      <a:cubicBezTo>
                        <a:pt x="21600" y="11769"/>
                        <a:pt x="16829" y="21357"/>
                        <a:pt x="10881" y="21478"/>
                      </a:cubicBezTo>
                      <a:cubicBezTo>
                        <a:pt x="4934" y="21600"/>
                        <a:pt x="63" y="12210"/>
                        <a:pt x="1" y="505"/>
                      </a:cubicBezTo>
                      <a:cubicBezTo>
                        <a:pt x="0" y="337"/>
                        <a:pt x="0" y="168"/>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8" name="AutoShape 34"/>
                <p:cNvSpPr>
                  <a:spLocks/>
                </p:cNvSpPr>
                <p:nvPr/>
              </p:nvSpPr>
              <p:spPr bwMode="auto">
                <a:xfrm>
                  <a:off x="73" y="0"/>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9" name="AutoShape 35"/>
                <p:cNvSpPr>
                  <a:spLocks/>
                </p:cNvSpPr>
                <p:nvPr/>
              </p:nvSpPr>
              <p:spPr bwMode="auto">
                <a:xfrm>
                  <a:off x="3" y="31"/>
                  <a:ext cx="56" cy="29"/>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0" name="AutoShape 36"/>
                <p:cNvSpPr>
                  <a:spLocks/>
                </p:cNvSpPr>
                <p:nvPr/>
              </p:nvSpPr>
              <p:spPr bwMode="auto">
                <a:xfrm>
                  <a:off x="46" y="3"/>
                  <a:ext cx="22" cy="25"/>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1" name="AutoShape 37"/>
                <p:cNvSpPr>
                  <a:spLocks/>
                </p:cNvSpPr>
                <p:nvPr/>
              </p:nvSpPr>
              <p:spPr bwMode="auto">
                <a:xfrm>
                  <a:off x="0"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53" name="Group 49"/>
              <p:cNvGrpSpPr>
                <a:grpSpLocks/>
              </p:cNvGrpSpPr>
              <p:nvPr/>
            </p:nvGrpSpPr>
            <p:grpSpPr bwMode="auto">
              <a:xfrm rot="3356602">
                <a:off x="-17" y="96"/>
                <a:ext cx="200" cy="64"/>
                <a:chOff x="0" y="0"/>
                <a:chExt cx="201" cy="64"/>
              </a:xfrm>
            </p:grpSpPr>
            <p:sp>
              <p:nvSpPr>
                <p:cNvPr id="47143" name="AutoShape 39"/>
                <p:cNvSpPr>
                  <a:spLocks/>
                </p:cNvSpPr>
                <p:nvPr/>
              </p:nvSpPr>
              <p:spPr bwMode="auto">
                <a:xfrm>
                  <a:off x="73" y="30"/>
                  <a:ext cx="56"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4" name="AutoShape 40"/>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5" name="AutoShape 41"/>
                <p:cNvSpPr>
                  <a:spLocks/>
                </p:cNvSpPr>
                <p:nvPr/>
              </p:nvSpPr>
              <p:spPr bwMode="auto">
                <a:xfrm>
                  <a:off x="111" y="32"/>
                  <a:ext cx="57" cy="30"/>
                </a:xfrm>
                <a:custGeom>
                  <a:avLst/>
                  <a:gdLst/>
                  <a:ahLst/>
                  <a:cxnLst/>
                  <a:rect l="0" t="0" r="r" b="b"/>
                  <a:pathLst>
                    <a:path w="21547" h="21495">
                      <a:moveTo>
                        <a:pt x="21547" y="56"/>
                      </a:moveTo>
                      <a:lnTo>
                        <a:pt x="21547" y="56"/>
                      </a:lnTo>
                      <a:cubicBezTo>
                        <a:pt x="21600" y="11791"/>
                        <a:pt x="16820" y="21389"/>
                        <a:pt x="10870" y="21495"/>
                      </a:cubicBezTo>
                      <a:cubicBezTo>
                        <a:pt x="4921" y="21600"/>
                        <a:pt x="54" y="12172"/>
                        <a:pt x="1" y="438"/>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6" name="AutoShape 42"/>
                <p:cNvSpPr>
                  <a:spLocks/>
                </p:cNvSpPr>
                <p:nvPr/>
              </p:nvSpPr>
              <p:spPr bwMode="auto">
                <a:xfrm>
                  <a:off x="142" y="2"/>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7" name="AutoShape 43"/>
                <p:cNvSpPr>
                  <a:spLocks/>
                </p:cNvSpPr>
                <p:nvPr/>
              </p:nvSpPr>
              <p:spPr bwMode="auto">
                <a:xfrm>
                  <a:off x="144" y="29"/>
                  <a:ext cx="57" cy="30"/>
                </a:xfrm>
                <a:custGeom>
                  <a:avLst/>
                  <a:gdLst/>
                  <a:ahLst/>
                  <a:cxnLst/>
                  <a:rect l="0" t="0" r="r" b="b"/>
                  <a:pathLst>
                    <a:path w="21546" h="21494">
                      <a:moveTo>
                        <a:pt x="21546" y="56"/>
                      </a:moveTo>
                      <a:lnTo>
                        <a:pt x="21546" y="56"/>
                      </a:lnTo>
                      <a:cubicBezTo>
                        <a:pt x="21600" y="11789"/>
                        <a:pt x="16821" y="21387"/>
                        <a:pt x="10871" y="21493"/>
                      </a:cubicBezTo>
                      <a:cubicBezTo>
                        <a:pt x="4922" y="21600"/>
                        <a:pt x="55" y="12175"/>
                        <a:pt x="1" y="442"/>
                      </a:cubicBezTo>
                      <a:cubicBezTo>
                        <a:pt x="0" y="295"/>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8" name="AutoShape 44"/>
                <p:cNvSpPr>
                  <a:spLocks/>
                </p:cNvSpPr>
                <p:nvPr/>
              </p:nvSpPr>
              <p:spPr bwMode="auto">
                <a:xfrm>
                  <a:off x="33" y="34"/>
                  <a:ext cx="58" cy="30"/>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9" name="AutoShape 45"/>
                <p:cNvSpPr>
                  <a:spLocks/>
                </p:cNvSpPr>
                <p:nvPr/>
              </p:nvSpPr>
              <p:spPr bwMode="auto">
                <a:xfrm>
                  <a:off x="72" y="3"/>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0" name="AutoShape 46"/>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1" name="AutoShape 47"/>
                <p:cNvSpPr>
                  <a:spLocks/>
                </p:cNvSpPr>
                <p:nvPr/>
              </p:nvSpPr>
              <p:spPr bwMode="auto">
                <a:xfrm>
                  <a:off x="36" y="7"/>
                  <a:ext cx="22"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2" name="AutoShape 48"/>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64" name="Group 60"/>
              <p:cNvGrpSpPr>
                <a:grpSpLocks/>
              </p:cNvGrpSpPr>
              <p:nvPr/>
            </p:nvGrpSpPr>
            <p:grpSpPr bwMode="auto">
              <a:xfrm rot="-10373744">
                <a:off x="87" y="12"/>
                <a:ext cx="201" cy="63"/>
                <a:chOff x="0" y="0"/>
                <a:chExt cx="200" cy="62"/>
              </a:xfrm>
            </p:grpSpPr>
            <p:sp>
              <p:nvSpPr>
                <p:cNvPr id="47154" name="AutoShape 50"/>
                <p:cNvSpPr>
                  <a:spLocks/>
                </p:cNvSpPr>
                <p:nvPr/>
              </p:nvSpPr>
              <p:spPr bwMode="auto">
                <a:xfrm>
                  <a:off x="72" y="33"/>
                  <a:ext cx="57" cy="29"/>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5" name="AutoShape 51"/>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6" name="AutoShape 52"/>
                <p:cNvSpPr>
                  <a:spLocks/>
                </p:cNvSpPr>
                <p:nvPr/>
              </p:nvSpPr>
              <p:spPr bwMode="auto">
                <a:xfrm>
                  <a:off x="110"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7" name="AutoShape 53"/>
                <p:cNvSpPr>
                  <a:spLocks/>
                </p:cNvSpPr>
                <p:nvPr/>
              </p:nvSpPr>
              <p:spPr bwMode="auto">
                <a:xfrm>
                  <a:off x="141" y="7"/>
                  <a:ext cx="23"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8" name="AutoShape 54"/>
                <p:cNvSpPr>
                  <a:spLocks/>
                </p:cNvSpPr>
                <p:nvPr/>
              </p:nvSpPr>
              <p:spPr bwMode="auto">
                <a:xfrm>
                  <a:off x="144" y="30"/>
                  <a:ext cx="56" cy="24"/>
                </a:xfrm>
                <a:custGeom>
                  <a:avLst/>
                  <a:gdLst/>
                  <a:ahLst/>
                  <a:cxnLst/>
                  <a:rect l="0" t="0" r="r" b="b"/>
                  <a:pathLst>
                    <a:path w="21537" h="21476">
                      <a:moveTo>
                        <a:pt x="21536" y="66"/>
                      </a:moveTo>
                      <a:lnTo>
                        <a:pt x="21536" y="66"/>
                      </a:lnTo>
                      <a:cubicBezTo>
                        <a:pt x="21600" y="11765"/>
                        <a:pt x="16831" y="21350"/>
                        <a:pt x="10884" y="21475"/>
                      </a:cubicBezTo>
                      <a:cubicBezTo>
                        <a:pt x="4937" y="21600"/>
                        <a:pt x="64" y="12218"/>
                        <a:pt x="1" y="519"/>
                      </a:cubicBezTo>
                      <a:cubicBezTo>
                        <a:pt x="0" y="346"/>
                        <a:pt x="0" y="173"/>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9" name="AutoShape 55"/>
                <p:cNvSpPr>
                  <a:spLocks/>
                </p:cNvSpPr>
                <p:nvPr/>
              </p:nvSpPr>
              <p:spPr bwMode="auto">
                <a:xfrm>
                  <a:off x="31" y="33"/>
                  <a:ext cx="58" cy="28"/>
                </a:xfrm>
                <a:custGeom>
                  <a:avLst/>
                  <a:gdLst/>
                  <a:ahLst/>
                  <a:cxnLst/>
                  <a:rect l="0" t="0" r="r" b="b"/>
                  <a:pathLst>
                    <a:path w="21543" h="21489">
                      <a:moveTo>
                        <a:pt x="21543" y="59"/>
                      </a:moveTo>
                      <a:lnTo>
                        <a:pt x="21543" y="59"/>
                      </a:lnTo>
                      <a:cubicBezTo>
                        <a:pt x="21600" y="11782"/>
                        <a:pt x="16824" y="21375"/>
                        <a:pt x="10875" y="21488"/>
                      </a:cubicBezTo>
                      <a:cubicBezTo>
                        <a:pt x="4926" y="21600"/>
                        <a:pt x="58" y="12188"/>
                        <a:pt x="1" y="466"/>
                      </a:cubicBezTo>
                      <a:cubicBezTo>
                        <a:pt x="0" y="311"/>
                        <a:pt x="0" y="155"/>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0" name="AutoShape 56"/>
                <p:cNvSpPr>
                  <a:spLocks/>
                </p:cNvSpPr>
                <p:nvPr/>
              </p:nvSpPr>
              <p:spPr bwMode="auto">
                <a:xfrm>
                  <a:off x="70" y="4"/>
                  <a:ext cx="23" cy="26"/>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1" name="AutoShape 57"/>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2" name="AutoShape 58"/>
                <p:cNvSpPr>
                  <a:spLocks/>
                </p:cNvSpPr>
                <p:nvPr/>
              </p:nvSpPr>
              <p:spPr bwMode="auto">
                <a:xfrm>
                  <a:off x="36" y="2"/>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3" name="AutoShape 59"/>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65" name="Line 61"/>
              <p:cNvSpPr>
                <a:spLocks noChangeShapeType="1"/>
              </p:cNvSpPr>
              <p:nvPr/>
            </p:nvSpPr>
            <p:spPr bwMode="auto">
              <a:xfrm rot="10800000">
                <a:off x="244" y="45"/>
                <a:ext cx="282" cy="53"/>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6" name="Line 62"/>
              <p:cNvSpPr>
                <a:spLocks noChangeShapeType="1"/>
              </p:cNvSpPr>
              <p:nvPr/>
            </p:nvSpPr>
            <p:spPr bwMode="auto">
              <a:xfrm rot="10800000">
                <a:off x="249" y="243"/>
                <a:ext cx="87" cy="12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68" name="Line 64"/>
            <p:cNvSpPr>
              <a:spLocks noChangeShapeType="1"/>
            </p:cNvSpPr>
            <p:nvPr/>
          </p:nvSpPr>
          <p:spPr bwMode="auto">
            <a:xfrm rot="10800000">
              <a:off x="137" y="209"/>
              <a:ext cx="106" cy="14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73" name="Group 69"/>
          <p:cNvGrpSpPr>
            <a:grpSpLocks/>
          </p:cNvGrpSpPr>
          <p:nvPr/>
        </p:nvGrpSpPr>
        <p:grpSpPr bwMode="auto">
          <a:xfrm>
            <a:off x="7046913" y="1935163"/>
            <a:ext cx="512762" cy="471487"/>
            <a:chOff x="0" y="0"/>
            <a:chExt cx="323" cy="297"/>
          </a:xfrm>
        </p:grpSpPr>
        <p:sp>
          <p:nvSpPr>
            <p:cNvPr id="47170" name="Line 66"/>
            <p:cNvSpPr>
              <a:spLocks noChangeShapeType="1"/>
            </p:cNvSpPr>
            <p:nvPr/>
          </p:nvSpPr>
          <p:spPr bwMode="auto">
            <a:xfrm rot="10800000" flipH="1">
              <a:off x="0" y="92"/>
              <a:ext cx="268" cy="194"/>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71" name="Line 67"/>
            <p:cNvSpPr>
              <a:spLocks noChangeShapeType="1"/>
            </p:cNvSpPr>
            <p:nvPr/>
          </p:nvSpPr>
          <p:spPr bwMode="auto">
            <a:xfrm rot="10800000" flipH="1">
              <a:off x="0" y="89"/>
              <a:ext cx="267" cy="6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72" name="Line 68"/>
            <p:cNvSpPr>
              <a:spLocks noChangeShapeType="1"/>
            </p:cNvSpPr>
            <p:nvPr/>
          </p:nvSpPr>
          <p:spPr bwMode="auto">
            <a:xfrm rot="10800000" flipH="1">
              <a:off x="136" y="84"/>
              <a:ext cx="136" cy="21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74" name="Rectangle 70"/>
          <p:cNvSpPr>
            <a:spLocks/>
          </p:cNvSpPr>
          <p:nvPr/>
        </p:nvSpPr>
        <p:spPr bwMode="auto">
          <a:xfrm>
            <a:off x="4320117" y="3107266"/>
            <a:ext cx="4267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High gluon density (</a:t>
            </a:r>
            <a:r>
              <a:rPr lang="en-US" dirty="0" err="1">
                <a:solidFill>
                  <a:srgbClr val="0000FF"/>
                </a:solidFill>
                <a:latin typeface="Comic Sans MS"/>
                <a:ea typeface="ＭＳ Ｐゴシック" charset="0"/>
                <a:cs typeface="Comic Sans MS"/>
                <a:sym typeface="Arial" charset="0"/>
              </a:rPr>
              <a:t>pA</a:t>
            </a:r>
            <a:r>
              <a:rPr lang="en-US" dirty="0">
                <a:solidFill>
                  <a:srgbClr val="0000FF"/>
                </a:solidFill>
                <a:latin typeface="Comic Sans MS"/>
                <a:ea typeface="ＭＳ Ｐゴシック" charset="0"/>
                <a:cs typeface="Comic Sans MS"/>
                <a:sym typeface="Arial" charset="0"/>
              </a:rPr>
              <a:t>):</a:t>
            </a:r>
          </a:p>
          <a:p>
            <a:pPr marL="39688"/>
            <a:r>
              <a:rPr lang="en-US" dirty="0" smtClean="0">
                <a:solidFill>
                  <a:schemeClr val="tx1"/>
                </a:solidFill>
                <a:latin typeface="Comic Sans MS"/>
                <a:ea typeface="ＭＳ Ｐゴシック" charset="0"/>
                <a:cs typeface="Comic Sans MS"/>
                <a:sym typeface="Arial" charset="0"/>
              </a:rPr>
              <a:t>2 → many </a:t>
            </a:r>
            <a:r>
              <a:rPr lang="en-US" dirty="0">
                <a:solidFill>
                  <a:schemeClr val="tx1"/>
                </a:solidFill>
                <a:latin typeface="Comic Sans MS"/>
                <a:ea typeface="ＭＳ Ｐゴシック" charset="0"/>
                <a:cs typeface="Comic Sans MS"/>
                <a:sym typeface="Arial" charset="0"/>
              </a:rPr>
              <a:t>process</a:t>
            </a:r>
          </a:p>
          <a:p>
            <a:pPr marL="39688"/>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 expect broadening of away-side</a:t>
            </a:r>
          </a:p>
        </p:txBody>
      </p:sp>
      <p:sp>
        <p:nvSpPr>
          <p:cNvPr id="47175" name="Rectangle 71"/>
          <p:cNvSpPr>
            <a:spLocks/>
          </p:cNvSpPr>
          <p:nvPr/>
        </p:nvSpPr>
        <p:spPr bwMode="auto">
          <a:xfrm>
            <a:off x="131233" y="5813425"/>
            <a:ext cx="55984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dirty="0">
                <a:solidFill>
                  <a:srgbClr val="0000FF"/>
                </a:solidFill>
                <a:latin typeface="Comic Sans MS"/>
                <a:ea typeface="ＭＳ Ｐゴシック" charset="0"/>
                <a:cs typeface="Comic Sans MS"/>
                <a:sym typeface="Arial Bold" charset="0"/>
              </a:rPr>
              <a:t>First prediction by: C. </a:t>
            </a:r>
            <a:r>
              <a:rPr lang="en-US" sz="1400" dirty="0" err="1">
                <a:solidFill>
                  <a:srgbClr val="0000FF"/>
                </a:solidFill>
                <a:latin typeface="Comic Sans MS"/>
                <a:ea typeface="ＭＳ Ｐゴシック" charset="0"/>
                <a:cs typeface="Comic Sans MS"/>
                <a:sym typeface="Arial Bold" charset="0"/>
              </a:rPr>
              <a:t>Marquet</a:t>
            </a:r>
            <a:r>
              <a:rPr lang="en-US" sz="1400" dirty="0">
                <a:solidFill>
                  <a:srgbClr val="0000FF"/>
                </a:solidFill>
                <a:latin typeface="Comic Sans MS"/>
                <a:ea typeface="ＭＳ Ｐゴシック" charset="0"/>
                <a:cs typeface="Comic Sans MS"/>
                <a:sym typeface="Arial Bold" charset="0"/>
              </a:rPr>
              <a:t> (</a:t>
            </a:r>
            <a:r>
              <a:rPr lang="ja-JP" altLang="en-US" sz="1400" dirty="0">
                <a:solidFill>
                  <a:srgbClr val="0000FF"/>
                </a:solidFill>
                <a:latin typeface="Comic Sans MS"/>
                <a:ea typeface="ＭＳ Ｐゴシック" charset="0"/>
                <a:cs typeface="Comic Sans MS"/>
                <a:sym typeface="Arial Bold" charset="0"/>
              </a:rPr>
              <a:t>’</a:t>
            </a:r>
            <a:r>
              <a:rPr lang="en-US" sz="1400" dirty="0">
                <a:solidFill>
                  <a:srgbClr val="0000FF"/>
                </a:solidFill>
                <a:latin typeface="Comic Sans MS"/>
                <a:ea typeface="ＭＳ Ｐゴシック" charset="0"/>
                <a:cs typeface="Comic Sans MS"/>
                <a:sym typeface="Arial Bold" charset="0"/>
              </a:rPr>
              <a:t>07)</a:t>
            </a:r>
          </a:p>
          <a:p>
            <a:pPr marL="39688"/>
            <a:r>
              <a:rPr lang="en-US" sz="1400" dirty="0">
                <a:solidFill>
                  <a:srgbClr val="0000FF"/>
                </a:solidFill>
                <a:latin typeface="Comic Sans MS"/>
                <a:ea typeface="ＭＳ Ｐゴシック" charset="0"/>
                <a:cs typeface="Comic Sans MS"/>
                <a:sym typeface="Arial Bold" charset="0"/>
              </a:rPr>
              <a:t>Latest review: </a:t>
            </a:r>
            <a:r>
              <a:rPr lang="en-US" sz="1400" dirty="0" err="1">
                <a:solidFill>
                  <a:srgbClr val="0000FF"/>
                </a:solidFill>
                <a:latin typeface="Comic Sans MS"/>
                <a:ea typeface="ＭＳ Ｐゴシック" charset="0"/>
                <a:cs typeface="Comic Sans MS"/>
                <a:sym typeface="Arial Bold" charset="0"/>
              </a:rPr>
              <a:t>Stasto</a:t>
            </a:r>
            <a:r>
              <a:rPr lang="en-US" sz="1400" dirty="0">
                <a:solidFill>
                  <a:srgbClr val="0000FF"/>
                </a:solidFill>
                <a:latin typeface="Comic Sans MS"/>
                <a:ea typeface="ＭＳ Ｐゴシック" charset="0"/>
                <a:cs typeface="Comic Sans MS"/>
                <a:sym typeface="Arial Bold" charset="0"/>
              </a:rPr>
              <a:t>, Xiao, Yuan arXiv:1109.1817 (Sep. </a:t>
            </a:r>
            <a:r>
              <a:rPr lang="ja-JP" altLang="en-US" sz="1400" dirty="0">
                <a:solidFill>
                  <a:srgbClr val="0000FF"/>
                </a:solidFill>
                <a:latin typeface="Comic Sans MS"/>
                <a:ea typeface="ＭＳ Ｐゴシック" charset="0"/>
                <a:cs typeface="Comic Sans MS"/>
                <a:sym typeface="Arial Bold" charset="0"/>
              </a:rPr>
              <a:t>’</a:t>
            </a:r>
            <a:r>
              <a:rPr lang="en-US" sz="1400" dirty="0">
                <a:solidFill>
                  <a:srgbClr val="0000FF"/>
                </a:solidFill>
                <a:latin typeface="Comic Sans MS"/>
                <a:ea typeface="ＭＳ Ｐゴシック" charset="0"/>
                <a:cs typeface="Comic Sans MS"/>
                <a:sym typeface="Arial Bold" charset="0"/>
              </a:rPr>
              <a:t>11)</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1266540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71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499"/>
                                          </p:stCondLst>
                                        </p:cTn>
                                        <p:tgtEl>
                                          <p:spTgt spid="471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499"/>
                                          </p:stCondLst>
                                        </p:cTn>
                                        <p:tgtEl>
                                          <p:spTgt spid="4712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499"/>
                                          </p:stCondLst>
                                        </p:cTn>
                                        <p:tgtEl>
                                          <p:spTgt spid="47108"/>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47173"/>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499"/>
                                          </p:stCondLst>
                                        </p:cTn>
                                        <p:tgtEl>
                                          <p:spTgt spid="47169"/>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47174"/>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499"/>
                                          </p:stCondLst>
                                        </p:cTn>
                                        <p:tgtEl>
                                          <p:spTgt spid="47111"/>
                                        </p:tgtEl>
                                        <p:attrNameLst>
                                          <p:attrName>style.visibility</p:attrName>
                                        </p:attrNameLst>
                                      </p:cBhvr>
                                      <p:to>
                                        <p:strVal val="visible"/>
                                      </p:to>
                                    </p:set>
                                  </p:childTnLst>
                                </p:cTn>
                              </p:par>
                            </p:childTnLst>
                          </p:cTn>
                        </p:par>
                        <p:par>
                          <p:cTn id="25" fill="hold" nodeType="afterGroup">
                            <p:stCondLst>
                              <p:cond delay="2500"/>
                            </p:stCondLst>
                            <p:childTnLst>
                              <p:par>
                                <p:cTn id="26" presetID="1" presetClass="entr" presetSubtype="0" fill="hold" grpId="0" nodeType="afterEffect">
                                  <p:stCondLst>
                                    <p:cond delay="0"/>
                                  </p:stCondLst>
                                  <p:childTnLst>
                                    <p:set>
                                      <p:cBhvr>
                                        <p:cTn id="27" dur="1" fill="hold">
                                          <p:stCondLst>
                                            <p:cond delay="499"/>
                                          </p:stCondLst>
                                        </p:cTn>
                                        <p:tgtEl>
                                          <p:spTgt spid="4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utoUpdateAnimBg="0"/>
      <p:bldP spid="47122" grpId="0" animBg="1"/>
      <p:bldP spid="47130" grpId="0" animBg="1"/>
      <p:bldP spid="47174" grpId="0" autoUpdateAnimBg="0"/>
      <p:bldP spid="4717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a:t>
            </a:r>
            <a:r>
              <a:rPr lang="en-US" dirty="0" smtClean="0"/>
              <a:t>Correlations </a:t>
            </a:r>
            <a:r>
              <a:rPr lang="en-US" dirty="0"/>
              <a:t>in </a:t>
            </a:r>
            <a:r>
              <a:rPr lang="en-US" cap="none" dirty="0" err="1"/>
              <a:t>d</a:t>
            </a:r>
            <a:r>
              <a:rPr lang="en-US" dirty="0" err="1"/>
              <a:t>A</a:t>
            </a:r>
            <a:r>
              <a:rPr lang="en-US" dirty="0"/>
              <a:t> at RHIC</a:t>
            </a:r>
          </a:p>
        </p:txBody>
      </p:sp>
      <p:sp>
        <p:nvSpPr>
          <p:cNvPr id="14" name="Slide Number Placeholder 3"/>
          <p:cNvSpPr>
            <a:spLocks noGrp="1"/>
          </p:cNvSpPr>
          <p:nvPr>
            <p:ph type="sldNum" sz="quarter" idx="12"/>
          </p:nvPr>
        </p:nvSpPr>
        <p:spPr/>
        <p:txBody>
          <a:bodyPr/>
          <a:lstStyle/>
          <a:p>
            <a:fld id="{D1C4B320-0C38-5E4D-8C5B-95CC8316C5A9}" type="slidenum">
              <a:rPr lang="en-US"/>
              <a:pPr/>
              <a:t>25</a:t>
            </a:fld>
            <a:endParaRPr lang="en-US"/>
          </a:p>
        </p:txBody>
      </p:sp>
      <p:pic>
        <p:nvPicPr>
          <p:cNvPr id="532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707" y="1785937"/>
            <a:ext cx="4146724" cy="372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67" y="1774775"/>
            <a:ext cx="4137794"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3251" name="Rectangle 3"/>
          <p:cNvSpPr>
            <a:spLocks/>
          </p:cNvSpPr>
          <p:nvPr/>
        </p:nvSpPr>
        <p:spPr bwMode="auto">
          <a:xfrm>
            <a:off x="241102" y="1859608"/>
            <a:ext cx="2550542" cy="4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pPr algn="l"/>
            <a:r>
              <a:rPr lang="en-US" sz="800">
                <a:solidFill>
                  <a:srgbClr val="FF6600"/>
                </a:solidFill>
                <a:latin typeface="Calibri Bold" charset="0"/>
                <a:ea typeface="ＭＳ Ｐゴシック" charset="0"/>
                <a:cs typeface="Calibri Bold" charset="0"/>
                <a:sym typeface="Calibri Bold" charset="0"/>
              </a:rPr>
              <a:t>Away side parton randomized </a:t>
            </a:r>
            <a:endParaRPr lang="en-US" sz="1300">
              <a:latin typeface="Calibri" charset="0"/>
              <a:ea typeface="ＭＳ Ｐゴシック" charset="0"/>
              <a:cs typeface="Calibri" charset="0"/>
              <a:sym typeface="Calibri" charset="0"/>
            </a:endParaRPr>
          </a:p>
          <a:p>
            <a:pPr algn="l"/>
            <a:r>
              <a:rPr lang="en-US" sz="800">
                <a:solidFill>
                  <a:srgbClr val="FF6600"/>
                </a:solidFill>
                <a:latin typeface="Calibri Bold" charset="0"/>
                <a:ea typeface="ＭＳ Ｐゴシック" charset="0"/>
                <a:cs typeface="Calibri Bold" charset="0"/>
                <a:sym typeface="Calibri Bold" charset="0"/>
              </a:rPr>
              <a:t>by strong color field</a:t>
            </a:r>
          </a:p>
        </p:txBody>
      </p:sp>
      <p:pic>
        <p:nvPicPr>
          <p:cNvPr id="532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557" y="5578078"/>
            <a:ext cx="3839766"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3253" name="Rectangle 5"/>
          <p:cNvSpPr>
            <a:spLocks/>
          </p:cNvSpPr>
          <p:nvPr/>
        </p:nvSpPr>
        <p:spPr bwMode="auto">
          <a:xfrm>
            <a:off x="7003024" y="3062240"/>
            <a:ext cx="6155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dirty="0">
                <a:ea typeface="ＭＳ Ｐゴシック" charset="0"/>
                <a:cs typeface="Gill Sans" charset="0"/>
              </a:rPr>
              <a:t>+offset</a:t>
            </a:r>
          </a:p>
        </p:txBody>
      </p:sp>
      <p:sp>
        <p:nvSpPr>
          <p:cNvPr id="53254" name="Rectangle 6"/>
          <p:cNvSpPr>
            <a:spLocks/>
          </p:cNvSpPr>
          <p:nvPr/>
        </p:nvSpPr>
        <p:spPr bwMode="auto">
          <a:xfrm>
            <a:off x="5438180" y="4708095"/>
            <a:ext cx="3536156"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dirty="0">
                <a:ea typeface="ＭＳ Ｐゴシック" charset="0"/>
                <a:cs typeface="Gill Sans" charset="0"/>
              </a:rPr>
              <a:t>Kang, </a:t>
            </a:r>
            <a:r>
              <a:rPr lang="en-US" sz="1400" dirty="0" err="1">
                <a:ea typeface="ＭＳ Ｐゴシック" charset="0"/>
                <a:cs typeface="Gill Sans" charset="0"/>
              </a:rPr>
              <a:t>Vitev</a:t>
            </a:r>
            <a:r>
              <a:rPr lang="en-US" sz="1400" dirty="0">
                <a:ea typeface="ＭＳ Ｐゴシック" charset="0"/>
                <a:cs typeface="Gill Sans" charset="0"/>
              </a:rPr>
              <a:t>, Xing </a:t>
            </a:r>
            <a:r>
              <a:rPr lang="en-US" sz="1400" u="sng" dirty="0">
                <a:ea typeface="ＭＳ Ｐゴシック" charset="0"/>
                <a:cs typeface="Gill Sans" charset="0"/>
                <a:hlinkClick r:id="rId6"/>
              </a:rPr>
              <a:t>arXiv:1112.6021v1</a:t>
            </a:r>
            <a:endParaRPr lang="en-US" sz="1400" u="sng" dirty="0">
              <a:ea typeface="ＭＳ Ｐゴシック" charset="0"/>
              <a:cs typeface="Gill Sans" charset="0"/>
            </a:endParaRPr>
          </a:p>
        </p:txBody>
      </p:sp>
      <p:sp>
        <p:nvSpPr>
          <p:cNvPr id="53255" name="Rectangle 7"/>
          <p:cNvSpPr>
            <a:spLocks/>
          </p:cNvSpPr>
          <p:nvPr/>
        </p:nvSpPr>
        <p:spPr bwMode="auto">
          <a:xfrm>
            <a:off x="2585841" y="1825555"/>
            <a:ext cx="16362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ea typeface="ＭＳ Ｐゴシック" charset="0"/>
                <a:cs typeface="Gill Sans" charset="0"/>
              </a:rPr>
              <a:t>Albacete, </a:t>
            </a:r>
            <a:r>
              <a:rPr lang="en-US" sz="1400" dirty="0" err="1">
                <a:ea typeface="ＭＳ Ｐゴシック" charset="0"/>
                <a:cs typeface="Gill Sans" charset="0"/>
              </a:rPr>
              <a:t>Marquet</a:t>
            </a:r>
            <a:endParaRPr lang="en-US" sz="1400" dirty="0">
              <a:ea typeface="ＭＳ Ｐゴシック" charset="0"/>
              <a:cs typeface="Gill Sans" charset="0"/>
            </a:endParaRPr>
          </a:p>
        </p:txBody>
      </p:sp>
      <p:sp>
        <p:nvSpPr>
          <p:cNvPr id="53256" name="Rectangle 8"/>
          <p:cNvSpPr>
            <a:spLocks/>
          </p:cNvSpPr>
          <p:nvPr/>
        </p:nvSpPr>
        <p:spPr bwMode="auto">
          <a:xfrm>
            <a:off x="182563" y="642276"/>
            <a:ext cx="2801937" cy="5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u="sng" dirty="0">
                <a:solidFill>
                  <a:srgbClr val="FF00FF"/>
                </a:solidFill>
                <a:ea typeface="ＭＳ Ｐゴシック" charset="0"/>
                <a:cs typeface="Gill Sans" charset="0"/>
              </a:rPr>
              <a:t>1 question, 2 </a:t>
            </a:r>
            <a:r>
              <a:rPr lang="en-US" sz="2000" u="sng" dirty="0" smtClean="0">
                <a:solidFill>
                  <a:srgbClr val="FF00FF"/>
                </a:solidFill>
                <a:ea typeface="ＭＳ Ｐゴシック" charset="0"/>
                <a:cs typeface="Gill Sans" charset="0"/>
              </a:rPr>
              <a:t>answers </a:t>
            </a:r>
            <a:endParaRPr lang="en-US" sz="2000" u="sng" dirty="0">
              <a:solidFill>
                <a:srgbClr val="FF00FF"/>
              </a:solidFill>
              <a:ea typeface="ＭＳ Ｐゴシック" charset="0"/>
              <a:cs typeface="Gill Sans" charset="0"/>
            </a:endParaRPr>
          </a:p>
        </p:txBody>
      </p:sp>
      <p:sp>
        <p:nvSpPr>
          <p:cNvPr id="53257" name="Rectangle 9"/>
          <p:cNvSpPr>
            <a:spLocks/>
          </p:cNvSpPr>
          <p:nvPr/>
        </p:nvSpPr>
        <p:spPr bwMode="auto">
          <a:xfrm>
            <a:off x="2010832" y="6161152"/>
            <a:ext cx="5302251"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2400" dirty="0">
                <a:solidFill>
                  <a:srgbClr val="0000FF"/>
                </a:solidFill>
                <a:ea typeface="ＭＳ Ｐゴシック" charset="0"/>
                <a:cs typeface="Gill Sans" charset="0"/>
              </a:rPr>
              <a:t>How saturated is the initial state?</a:t>
            </a:r>
          </a:p>
        </p:txBody>
      </p:sp>
      <p:sp>
        <p:nvSpPr>
          <p:cNvPr id="53258" name="Rectangle 10"/>
          <p:cNvSpPr>
            <a:spLocks/>
          </p:cNvSpPr>
          <p:nvPr/>
        </p:nvSpPr>
        <p:spPr bwMode="auto">
          <a:xfrm>
            <a:off x="351896" y="1336066"/>
            <a:ext cx="3405187" cy="36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0000FF"/>
                </a:solidFill>
                <a:ea typeface="ＭＳ Ｐゴシック" charset="0"/>
                <a:cs typeface="Gill Sans" charset="0"/>
              </a:rPr>
              <a:t>Initial state saturation model</a:t>
            </a:r>
          </a:p>
        </p:txBody>
      </p:sp>
      <p:sp>
        <p:nvSpPr>
          <p:cNvPr id="53259" name="Rectangle 11"/>
          <p:cNvSpPr>
            <a:spLocks/>
          </p:cNvSpPr>
          <p:nvPr/>
        </p:nvSpPr>
        <p:spPr bwMode="auto">
          <a:xfrm>
            <a:off x="5144490" y="1322915"/>
            <a:ext cx="4063008" cy="52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smtClean="0">
                <a:solidFill>
                  <a:srgbClr val="0000FF"/>
                </a:solidFill>
                <a:ea typeface="ＭＳ Ｐゴシック" charset="0"/>
                <a:cs typeface="Gill Sans" charset="0"/>
              </a:rPr>
              <a:t>“Non</a:t>
            </a:r>
            <a:r>
              <a:rPr lang="en-US" dirty="0">
                <a:solidFill>
                  <a:srgbClr val="0000FF"/>
                </a:solidFill>
                <a:ea typeface="ＭＳ Ｐゴシック" charset="0"/>
                <a:cs typeface="Gill Sans" charset="0"/>
              </a:rPr>
              <a:t>-initial </a:t>
            </a:r>
            <a:r>
              <a:rPr lang="en-US" dirty="0" smtClean="0">
                <a:solidFill>
                  <a:srgbClr val="0000FF"/>
                </a:solidFill>
                <a:ea typeface="ＭＳ Ｐゴシック" charset="0"/>
                <a:cs typeface="Gill Sans" charset="0"/>
              </a:rPr>
              <a:t>state” </a:t>
            </a:r>
            <a:r>
              <a:rPr lang="en-US" dirty="0">
                <a:solidFill>
                  <a:srgbClr val="0000FF"/>
                </a:solidFill>
                <a:ea typeface="ＭＳ Ｐゴシック" charset="0"/>
                <a:cs typeface="Gill Sans" charset="0"/>
              </a:rPr>
              <a:t>shadowing model</a:t>
            </a:r>
          </a:p>
        </p:txBody>
      </p:sp>
      <p:sp>
        <p:nvSpPr>
          <p:cNvPr id="53260" name="Rectangle 12"/>
          <p:cNvSpPr>
            <a:spLocks/>
          </p:cNvSpPr>
          <p:nvPr/>
        </p:nvSpPr>
        <p:spPr bwMode="auto">
          <a:xfrm>
            <a:off x="7427184" y="2847928"/>
            <a:ext cx="6155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dirty="0">
                <a:ea typeface="ＭＳ Ｐゴシック" charset="0"/>
                <a:cs typeface="Gill Sans" charset="0"/>
              </a:rPr>
              <a:t>+offset</a:t>
            </a:r>
          </a:p>
        </p:txBody>
      </p:sp>
      <p:pic>
        <p:nvPicPr>
          <p:cNvPr id="16" name="Picture 15"/>
          <p:cNvPicPr>
            <a:picLocks noChangeAspect="1"/>
          </p:cNvPicPr>
          <p:nvPr/>
        </p:nvPicPr>
        <p:blipFill>
          <a:blip r:embed="rId7"/>
          <a:stretch>
            <a:fillRect/>
          </a:stretch>
        </p:blipFill>
        <p:spPr>
          <a:xfrm>
            <a:off x="4297648" y="1856317"/>
            <a:ext cx="4846352" cy="3350684"/>
          </a:xfrm>
          <a:prstGeom prst="rect">
            <a:avLst/>
          </a:prstGeom>
        </p:spPr>
      </p:pic>
      <p:pic>
        <p:nvPicPr>
          <p:cNvPr id="18"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3282" r="-1600" b="9652"/>
          <a:stretch/>
        </p:blipFill>
        <p:spPr bwMode="auto">
          <a:xfrm>
            <a:off x="31745" y="1820328"/>
            <a:ext cx="4479926" cy="307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9" name="Rectangle 4"/>
          <p:cNvSpPr>
            <a:spLocks/>
          </p:cNvSpPr>
          <p:nvPr/>
        </p:nvSpPr>
        <p:spPr bwMode="auto">
          <a:xfrm>
            <a:off x="152399" y="4889498"/>
            <a:ext cx="1667934" cy="20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smtClean="0">
                <a:latin typeface="Comic Sans MS"/>
                <a:ea typeface="ＭＳ Ｐゴシック" charset="0"/>
                <a:cs typeface="Comic Sans MS"/>
                <a:sym typeface="Arial" charset="0"/>
              </a:rPr>
              <a:t>B. Xiao et al. 2012</a:t>
            </a:r>
            <a:endParaRPr lang="en-US" sz="1200" dirty="0">
              <a:latin typeface="Comic Sans MS"/>
              <a:ea typeface="ＭＳ Ｐゴシック" charset="0"/>
              <a:cs typeface="Comic Sans MS"/>
              <a:sym typeface="Arial" charset="0"/>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009087055"/>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34152" name="Equation" r:id="rId9" imgW="114300" imgH="165100" progId="Equation.DSMT4">
                  <p:embed/>
                </p:oleObj>
              </mc:Choice>
              <mc:Fallback>
                <p:oleObj name="Equation" r:id="rId9" imgW="114300" imgH="165100" progId="Equation.DSMT4">
                  <p:embed/>
                  <p:pic>
                    <p:nvPicPr>
                      <p:cNvPr id="0" name=""/>
                      <p:cNvPicPr/>
                      <p:nvPr/>
                    </p:nvPicPr>
                    <p:blipFill>
                      <a:blip r:embed="rId10"/>
                      <a:stretch>
                        <a:fillRect/>
                      </a:stretch>
                    </p:blipFill>
                    <p:spPr>
                      <a:xfrm>
                        <a:off x="5092700" y="3721100"/>
                        <a:ext cx="114300" cy="165100"/>
                      </a:xfrm>
                      <a:prstGeom prst="rect">
                        <a:avLst/>
                      </a:prstGeom>
                    </p:spPr>
                  </p:pic>
                </p:oleObj>
              </mc:Fallback>
            </mc:AlternateContent>
          </a:graphicData>
        </a:graphic>
      </p:graphicFrame>
    </p:spTree>
    <p:extLst>
      <p:ext uri="{BB962C8B-B14F-4D97-AF65-F5344CB8AC3E}">
        <p14:creationId xmlns:p14="http://schemas.microsoft.com/office/powerpoint/2010/main" val="2573142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325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3255"/>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53249"/>
                                        </p:tgtEl>
                                        <p:attrNameLst>
                                          <p:attrName>style.visibility</p:attrName>
                                        </p:attrNameLst>
                                      </p:cBhvr>
                                      <p:to>
                                        <p:strVal val="hidden"/>
                                      </p:to>
                                    </p:set>
                                  </p:childTnLst>
                                </p:cTn>
                              </p:par>
                              <p:par>
                                <p:cTn id="20" presetID="55"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P spid="53255"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ln/>
        </p:spPr>
        <p:txBody>
          <a:bodyPr rIns="133350"/>
          <a:lstStyle/>
          <a:p>
            <a:r>
              <a:rPr lang="en-US" dirty="0" err="1"/>
              <a:t>Dihadron</a:t>
            </a:r>
            <a:r>
              <a:rPr lang="en-US" dirty="0"/>
              <a:t> Correlations in </a:t>
            </a:r>
            <a:r>
              <a:rPr lang="en-US" cap="none" dirty="0" err="1"/>
              <a:t>e</a:t>
            </a:r>
            <a:r>
              <a:rPr lang="en-US" dirty="0" err="1"/>
              <a:t>A</a:t>
            </a:r>
            <a:r>
              <a:rPr lang="en-US" dirty="0"/>
              <a:t> at EIC</a:t>
            </a:r>
          </a:p>
        </p:txBody>
      </p:sp>
      <p:sp>
        <p:nvSpPr>
          <p:cNvPr id="8" name="Slide Number Placeholder 3"/>
          <p:cNvSpPr>
            <a:spLocks noGrp="1"/>
          </p:cNvSpPr>
          <p:nvPr>
            <p:ph type="sldNum" sz="quarter" idx="12"/>
          </p:nvPr>
        </p:nvSpPr>
        <p:spPr/>
        <p:txBody>
          <a:bodyPr/>
          <a:lstStyle/>
          <a:p>
            <a:fld id="{D310E22F-AD9E-5547-911E-6D537BAF6A0B}" type="slidenum">
              <a:rPr lang="en-US"/>
              <a:pPr/>
              <a:t>26</a:t>
            </a:fld>
            <a:endParaRPr lang="en-US"/>
          </a:p>
        </p:txBody>
      </p:sp>
      <p:sp>
        <p:nvSpPr>
          <p:cNvPr id="50182" name="Rectangle 6"/>
          <p:cNvSpPr>
            <a:spLocks noGrp="1" noChangeArrowheads="1"/>
          </p:cNvSpPr>
          <p:nvPr>
            <p:ph type="body" idx="4294967295"/>
          </p:nvPr>
        </p:nvSpPr>
        <p:spPr>
          <a:xfrm>
            <a:off x="-1" y="787400"/>
            <a:ext cx="5132917" cy="6019800"/>
          </a:xfrm>
          <a:ln/>
        </p:spPr>
        <p:txBody>
          <a:bodyPr rIns="133350"/>
          <a:lstStyle/>
          <a:p>
            <a:pPr marL="0" indent="0">
              <a:spcBef>
                <a:spcPct val="0"/>
              </a:spcBef>
              <a:buNone/>
            </a:pPr>
            <a:r>
              <a:rPr lang="en-US" sz="2400" dirty="0">
                <a:solidFill>
                  <a:srgbClr val="0000FF"/>
                </a:solidFill>
              </a:rPr>
              <a:t>EIC:</a:t>
            </a:r>
            <a:r>
              <a:rPr lang="en-US" sz="2400" dirty="0">
                <a:solidFill>
                  <a:srgbClr val="000099"/>
                </a:solidFill>
              </a:rPr>
              <a:t> </a:t>
            </a:r>
          </a:p>
          <a:p>
            <a:pPr marL="254000" lvl="1">
              <a:spcBef>
                <a:spcPts val="1600"/>
              </a:spcBef>
            </a:pPr>
            <a:r>
              <a:rPr lang="en-US" sz="2200" dirty="0"/>
              <a:t>Extract the spatial multi-gluon correlations and study their non-linear evolution</a:t>
            </a:r>
          </a:p>
          <a:p>
            <a:pPr marL="460375" lvl="2">
              <a:spcBef>
                <a:spcPts val="1600"/>
              </a:spcBef>
            </a:pPr>
            <a:r>
              <a:rPr lang="en-US" sz="2000" dirty="0"/>
              <a:t>essential for understanding the transition from a </a:t>
            </a:r>
            <a:r>
              <a:rPr lang="en-US" sz="2000" dirty="0" err="1"/>
              <a:t>deconfined</a:t>
            </a:r>
            <a:r>
              <a:rPr lang="en-US" sz="2000" dirty="0"/>
              <a:t> into a confined state.</a:t>
            </a:r>
          </a:p>
          <a:p>
            <a:pPr marL="0" indent="0">
              <a:spcBef>
                <a:spcPts val="1600"/>
              </a:spcBef>
              <a:buNone/>
            </a:pPr>
            <a:r>
              <a:rPr lang="en-US" sz="2400" dirty="0">
                <a:solidFill>
                  <a:srgbClr val="0000FF"/>
                </a:solidFill>
              </a:rPr>
              <a:t>Advantage over p(d)A:</a:t>
            </a:r>
          </a:p>
          <a:p>
            <a:pPr marL="254000" lvl="1">
              <a:spcBef>
                <a:spcPts val="1600"/>
              </a:spcBef>
            </a:pPr>
            <a:r>
              <a:rPr lang="en-US" sz="2200" dirty="0" err="1"/>
              <a:t>eA</a:t>
            </a:r>
            <a:r>
              <a:rPr lang="en-US" sz="2200" dirty="0"/>
              <a:t> experimentally much cleaner</a:t>
            </a:r>
          </a:p>
          <a:p>
            <a:pPr marL="460375" lvl="2">
              <a:spcBef>
                <a:spcPts val="1600"/>
              </a:spcBef>
            </a:pPr>
            <a:r>
              <a:rPr lang="en-US" sz="2000" dirty="0"/>
              <a:t>no </a:t>
            </a:r>
            <a:r>
              <a:rPr lang="ja-JP" altLang="en-US" sz="2000" dirty="0">
                <a:latin typeface="Arial"/>
              </a:rPr>
              <a:t>“</a:t>
            </a:r>
            <a:r>
              <a:rPr lang="en-US" sz="2000" dirty="0"/>
              <a:t>spectator</a:t>
            </a:r>
            <a:r>
              <a:rPr lang="ja-JP" altLang="en-US" sz="2000" dirty="0">
                <a:latin typeface="Arial"/>
              </a:rPr>
              <a:t>”</a:t>
            </a:r>
            <a:r>
              <a:rPr lang="en-US" sz="2000" dirty="0"/>
              <a:t> background to subtract </a:t>
            </a:r>
          </a:p>
          <a:p>
            <a:pPr marL="460375" lvl="2">
              <a:spcBef>
                <a:spcPts val="1600"/>
              </a:spcBef>
            </a:pPr>
            <a:r>
              <a:rPr lang="en-US" sz="2000" dirty="0"/>
              <a:t>Access to the exact kinematics of the DIS process (x, Q</a:t>
            </a:r>
            <a:r>
              <a:rPr lang="en-US" sz="2000" baseline="32000" dirty="0"/>
              <a:t>2</a:t>
            </a:r>
            <a:r>
              <a:rPr lang="en-US" sz="2000" dirty="0"/>
              <a:t>)</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384300"/>
            <a:ext cx="3022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0180" name="Rectangle 4"/>
          <p:cNvSpPr>
            <a:spLocks/>
          </p:cNvSpPr>
          <p:nvPr/>
        </p:nvSpPr>
        <p:spPr bwMode="auto">
          <a:xfrm>
            <a:off x="5101163" y="4068238"/>
            <a:ext cx="3869267" cy="6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rgbClr val="0000FF"/>
                </a:solidFill>
                <a:latin typeface="Comic Sans MS"/>
                <a:ea typeface="ＭＳ Ｐゴシック" charset="0"/>
                <a:cs typeface="Comic Sans MS"/>
                <a:sym typeface="Arial" charset="0"/>
              </a:rPr>
              <a:t>Either jets or use leading hadrons from jets (</a:t>
            </a:r>
            <a:r>
              <a:rPr lang="en-US" sz="1900" dirty="0" err="1">
                <a:solidFill>
                  <a:srgbClr val="0000FF"/>
                </a:solidFill>
                <a:latin typeface="Comic Sans MS"/>
                <a:ea typeface="ＭＳ Ｐゴシック" charset="0"/>
                <a:cs typeface="Comic Sans MS"/>
                <a:sym typeface="Arial" charset="0"/>
              </a:rPr>
              <a:t>dihadrons</a:t>
            </a:r>
            <a:r>
              <a:rPr lang="en-US" sz="1900" dirty="0">
                <a:solidFill>
                  <a:srgbClr val="0000FF"/>
                </a:solidFill>
                <a:latin typeface="Comic Sans MS"/>
                <a:ea typeface="ＭＳ Ｐゴシック" charset="0"/>
                <a:cs typeface="Comic Sans MS"/>
                <a:sym typeface="Arial" charset="0"/>
              </a:rPr>
              <a:t>)</a:t>
            </a:r>
          </a:p>
        </p:txBody>
      </p:sp>
      <p:sp>
        <p:nvSpPr>
          <p:cNvPr id="50181" name="Rectangle 5"/>
          <p:cNvSpPr>
            <a:spLocks/>
          </p:cNvSpPr>
          <p:nvPr/>
        </p:nvSpPr>
        <p:spPr bwMode="auto">
          <a:xfrm>
            <a:off x="4951413" y="863600"/>
            <a:ext cx="3319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Perfect saturation signature:</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369228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ihadrons_dphi.eps"/>
          <p:cNvPicPr>
            <a:picLocks noChangeAspect="1"/>
          </p:cNvPicPr>
          <p:nvPr/>
        </p:nvPicPr>
        <p:blipFill rotWithShape="1">
          <a:blip r:embed="rId2">
            <a:extLst>
              <a:ext uri="{28A0092B-C50C-407E-A947-70E740481C1C}">
                <a14:useLocalDpi xmlns:a14="http://schemas.microsoft.com/office/drawing/2010/main" val="0"/>
              </a:ext>
            </a:extLst>
          </a:blip>
          <a:srcRect l="48496"/>
          <a:stretch/>
        </p:blipFill>
        <p:spPr>
          <a:xfrm>
            <a:off x="4434417" y="1805516"/>
            <a:ext cx="4709583" cy="3727538"/>
          </a:xfrm>
          <a:prstGeom prst="rect">
            <a:avLst/>
          </a:prstGeom>
        </p:spPr>
      </p:pic>
      <p:pic>
        <p:nvPicPr>
          <p:cNvPr id="15" name="Picture 14" descr="dihadrons_dphi.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7" y="1794899"/>
            <a:ext cx="9144000" cy="3727538"/>
          </a:xfrm>
          <a:prstGeom prst="rect">
            <a:avLst/>
          </a:prstGeom>
        </p:spPr>
      </p:pic>
      <p:sp>
        <p:nvSpPr>
          <p:cNvPr id="52226" name="Rectangle 2"/>
          <p:cNvSpPr>
            <a:spLocks noGrp="1" noChangeArrowheads="1"/>
          </p:cNvSpPr>
          <p:nvPr>
            <p:ph type="title"/>
          </p:nvPr>
        </p:nvSpPr>
        <p:spPr>
          <a:xfrm>
            <a:off x="0" y="0"/>
            <a:ext cx="9144000" cy="609600"/>
          </a:xfrm>
          <a:ln/>
        </p:spPr>
        <p:txBody>
          <a:bodyPr rIns="133350"/>
          <a:lstStyle/>
          <a:p>
            <a:r>
              <a:rPr lang="en-US" dirty="0" smtClean="0"/>
              <a:t>EIC: </a:t>
            </a:r>
            <a:r>
              <a:rPr lang="en-US" cap="none" dirty="0" err="1"/>
              <a:t>e</a:t>
            </a:r>
            <a:r>
              <a:rPr lang="en-US" dirty="0" err="1"/>
              <a:t>A</a:t>
            </a:r>
            <a:r>
              <a:rPr lang="en-US" dirty="0"/>
              <a:t> </a:t>
            </a:r>
            <a:r>
              <a:rPr lang="en-US" dirty="0" err="1"/>
              <a:t>Dihadron</a:t>
            </a:r>
            <a:r>
              <a:rPr lang="en-US" dirty="0"/>
              <a:t> Correlations Studies</a:t>
            </a:r>
          </a:p>
        </p:txBody>
      </p:sp>
      <p:sp>
        <p:nvSpPr>
          <p:cNvPr id="10" name="Slide Number Placeholder 3"/>
          <p:cNvSpPr>
            <a:spLocks noGrp="1"/>
          </p:cNvSpPr>
          <p:nvPr>
            <p:ph type="sldNum" sz="quarter" idx="12"/>
          </p:nvPr>
        </p:nvSpPr>
        <p:spPr/>
        <p:txBody>
          <a:bodyPr/>
          <a:lstStyle/>
          <a:p>
            <a:fld id="{96BB2B7B-BE68-2449-A99F-8BDFB2829519}" type="slidenum">
              <a:rPr lang="en-US"/>
              <a:pPr/>
              <a:t>27</a:t>
            </a:fld>
            <a:endParaRPr lang="en-US"/>
          </a:p>
        </p:txBody>
      </p:sp>
      <p:sp>
        <p:nvSpPr>
          <p:cNvPr id="52228" name="Rectangle 4"/>
          <p:cNvSpPr>
            <a:spLocks/>
          </p:cNvSpPr>
          <p:nvPr/>
        </p:nvSpPr>
        <p:spPr bwMode="auto">
          <a:xfrm>
            <a:off x="893232" y="1511307"/>
            <a:ext cx="336126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a:latin typeface="Comic Sans MS"/>
                <a:ea typeface="ＭＳ Ｐゴシック" charset="0"/>
                <a:cs typeface="Comic Sans MS"/>
                <a:sym typeface="Arial" charset="0"/>
              </a:rPr>
              <a:t>Dominguez, Xiao, </a:t>
            </a:r>
            <a:r>
              <a:rPr lang="en-US" sz="1200" dirty="0" smtClean="0">
                <a:latin typeface="Comic Sans MS"/>
                <a:ea typeface="ＭＳ Ｐゴシック" charset="0"/>
                <a:cs typeface="Comic Sans MS"/>
                <a:sym typeface="Arial" charset="0"/>
              </a:rPr>
              <a:t>Yuan, Lee, </a:t>
            </a:r>
            <a:r>
              <a:rPr lang="en-US" sz="1200" dirty="0" err="1" smtClean="0">
                <a:latin typeface="Comic Sans MS"/>
                <a:ea typeface="ＭＳ Ｐゴシック" charset="0"/>
                <a:cs typeface="Comic Sans MS"/>
                <a:sym typeface="Arial" charset="0"/>
              </a:rPr>
              <a:t>Zheng</a:t>
            </a:r>
            <a:r>
              <a:rPr lang="en-US" sz="1200" dirty="0" smtClean="0">
                <a:latin typeface="Comic Sans MS"/>
                <a:ea typeface="ＭＳ Ｐゴシック" charset="0"/>
                <a:cs typeface="Comic Sans MS"/>
                <a:sym typeface="Arial" charset="0"/>
              </a:rPr>
              <a:t> ‘11/12 </a:t>
            </a:r>
            <a:endParaRPr lang="en-US" sz="1200" dirty="0">
              <a:latin typeface="Comic Sans MS"/>
              <a:ea typeface="ＭＳ Ｐゴシック" charset="0"/>
              <a:cs typeface="Comic Sans MS"/>
              <a:sym typeface="Arial" charset="0"/>
            </a:endParaRPr>
          </a:p>
        </p:txBody>
      </p:sp>
      <p:sp>
        <p:nvSpPr>
          <p:cNvPr id="52229" name="Rectangle 5"/>
          <p:cNvSpPr>
            <a:spLocks/>
          </p:cNvSpPr>
          <p:nvPr/>
        </p:nvSpPr>
        <p:spPr bwMode="auto">
          <a:xfrm>
            <a:off x="1155700" y="1172640"/>
            <a:ext cx="21960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Comic Sans MS"/>
                <a:ea typeface="ＭＳ Ｐゴシック" charset="0"/>
                <a:cs typeface="Comic Sans MS"/>
                <a:sym typeface="Arial" charset="0"/>
              </a:rPr>
              <a:t>Theory: </a:t>
            </a:r>
            <a:r>
              <a:rPr lang="en-US" dirty="0">
                <a:solidFill>
                  <a:schemeClr val="tx1"/>
                </a:solidFill>
                <a:latin typeface="Comic Sans MS"/>
                <a:ea typeface="ＭＳ Ｐゴシック" charset="0"/>
                <a:cs typeface="Comic Sans MS"/>
                <a:sym typeface="Arial" charset="0"/>
              </a:rPr>
              <a:t>Saturation</a:t>
            </a:r>
          </a:p>
        </p:txBody>
      </p:sp>
      <p:sp>
        <p:nvSpPr>
          <p:cNvPr id="52230" name="Rectangle 6"/>
          <p:cNvSpPr>
            <a:spLocks/>
          </p:cNvSpPr>
          <p:nvPr/>
        </p:nvSpPr>
        <p:spPr bwMode="auto">
          <a:xfrm>
            <a:off x="5450941" y="1005419"/>
            <a:ext cx="2614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err="1">
                <a:solidFill>
                  <a:srgbClr val="0000FF"/>
                </a:solidFill>
                <a:latin typeface="Comic Sans MS"/>
                <a:ea typeface="ＭＳ Ｐゴシック" charset="0"/>
                <a:cs typeface="Comic Sans MS"/>
                <a:sym typeface="Arial" charset="0"/>
              </a:rPr>
              <a:t>Exp</a:t>
            </a:r>
            <a:r>
              <a:rPr lang="en-US" dirty="0">
                <a:solidFill>
                  <a:srgbClr val="0000FF"/>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Saturation versus</a:t>
            </a:r>
          </a:p>
          <a:p>
            <a:pPr marL="39688"/>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conventional</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scenario</a:t>
            </a:r>
          </a:p>
        </p:txBody>
      </p:sp>
      <p:sp>
        <p:nvSpPr>
          <p:cNvPr id="52231" name="Rectangle 7"/>
          <p:cNvSpPr>
            <a:spLocks/>
          </p:cNvSpPr>
          <p:nvPr/>
        </p:nvSpPr>
        <p:spPr bwMode="auto">
          <a:xfrm>
            <a:off x="137395" y="5609551"/>
            <a:ext cx="89027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Clr>
                <a:srgbClr val="0000FF"/>
              </a:buClr>
              <a:buSzPct val="100000"/>
              <a:buFont typeface="Wingdings" charset="2"/>
              <a:buChar char="q"/>
            </a:pPr>
            <a:r>
              <a:rPr lang="en-US" sz="1600" dirty="0" err="1" smtClean="0">
                <a:latin typeface="Comic Sans MS"/>
                <a:ea typeface="ＭＳ Ｐゴシック" charset="0"/>
                <a:cs typeface="Comic Sans MS"/>
                <a:sym typeface="Arial" charset="0"/>
              </a:rPr>
              <a:t>eA</a:t>
            </a:r>
            <a:r>
              <a:rPr lang="en-US" sz="1600" dirty="0" smtClean="0">
                <a:latin typeface="Comic Sans MS"/>
                <a:ea typeface="ＭＳ Ｐゴシック" charset="0"/>
                <a:cs typeface="Comic Sans MS"/>
                <a:sym typeface="Arial" charset="0"/>
              </a:rPr>
              <a:t>-MC: Pythia6.4 </a:t>
            </a:r>
            <a:r>
              <a:rPr lang="en-US" sz="1600" dirty="0">
                <a:latin typeface="Comic Sans MS"/>
                <a:ea typeface="ＭＳ Ｐゴシック" charset="0"/>
                <a:cs typeface="Comic Sans MS"/>
                <a:sym typeface="Arial" charset="0"/>
              </a:rPr>
              <a:t>+ </a:t>
            </a:r>
            <a:r>
              <a:rPr lang="en-US" sz="1600" dirty="0" err="1">
                <a:latin typeface="Comic Sans MS"/>
                <a:ea typeface="ＭＳ Ｐゴシック" charset="0"/>
                <a:cs typeface="Comic Sans MS"/>
                <a:sym typeface="Arial" charset="0"/>
              </a:rPr>
              <a:t>nPDF</a:t>
            </a:r>
            <a:r>
              <a:rPr lang="en-US" sz="1600" dirty="0">
                <a:latin typeface="Comic Sans MS"/>
                <a:ea typeface="ＭＳ Ｐゴシック" charset="0"/>
                <a:cs typeface="Comic Sans MS"/>
                <a:sym typeface="Arial" charset="0"/>
              </a:rPr>
              <a:t> (EPS09) </a:t>
            </a:r>
            <a:r>
              <a:rPr lang="en-US" sz="1600" dirty="0" smtClean="0">
                <a:latin typeface="Comic Sans MS"/>
                <a:ea typeface="ＭＳ Ｐゴシック" charset="0"/>
                <a:cs typeface="Comic Sans MS"/>
                <a:sym typeface="Arial" charset="0"/>
              </a:rPr>
              <a:t>+ nuclear </a:t>
            </a:r>
            <a:r>
              <a:rPr lang="en-US" sz="1600" dirty="0">
                <a:latin typeface="Comic Sans MS"/>
                <a:ea typeface="ＭＳ Ｐゴシック" charset="0"/>
                <a:cs typeface="Comic Sans MS"/>
                <a:sym typeface="Arial" charset="0"/>
              </a:rPr>
              <a:t>geometry from </a:t>
            </a:r>
            <a:r>
              <a:rPr lang="en-US" sz="1600" dirty="0" err="1" smtClean="0">
                <a:latin typeface="Comic Sans MS"/>
                <a:ea typeface="ＭＳ Ｐゴシック" charset="0"/>
                <a:cs typeface="Comic Sans MS"/>
                <a:sym typeface="Arial" charset="0"/>
              </a:rPr>
              <a:t>DPMJetIII</a:t>
            </a:r>
            <a:r>
              <a:rPr lang="en-US" sz="1600" dirty="0" smtClean="0">
                <a:latin typeface="Comic Sans MS"/>
                <a:ea typeface="ＭＳ Ｐゴシック" charset="0"/>
                <a:cs typeface="Comic Sans MS"/>
                <a:sym typeface="Arial" charset="0"/>
              </a:rPr>
              <a:t> without PS</a:t>
            </a:r>
            <a:endParaRPr lang="en-US" sz="1600" dirty="0">
              <a:latin typeface="Comic Sans MS"/>
              <a:ea typeface="ＭＳ Ｐゴシック" charset="0"/>
              <a:cs typeface="Comic Sans MS"/>
              <a:sym typeface="Arial" charset="0"/>
            </a:endParaRPr>
          </a:p>
          <a:p>
            <a:pPr marL="325438" indent="-285750">
              <a:buClr>
                <a:srgbClr val="0000FF"/>
              </a:buClr>
              <a:buSzPct val="100000"/>
              <a:buFont typeface="Wingdings" charset="2"/>
              <a:buChar char="q"/>
            </a:pPr>
            <a:r>
              <a:rPr lang="en-US" sz="1600" dirty="0">
                <a:latin typeface="Comic Sans MS"/>
                <a:ea typeface="ＭＳ Ｐゴシック" charset="0"/>
                <a:cs typeface="Comic Sans MS"/>
                <a:sym typeface="Arial" charset="0"/>
              </a:rPr>
              <a:t>Here for 10 fb</a:t>
            </a:r>
            <a:r>
              <a:rPr lang="en-US" sz="1600" baseline="32000" dirty="0">
                <a:latin typeface="Comic Sans MS"/>
                <a:ea typeface="ＭＳ Ｐゴシック" charset="0"/>
                <a:cs typeface="Comic Sans MS"/>
                <a:sym typeface="Arial" charset="0"/>
              </a:rPr>
              <a:t>-1</a:t>
            </a:r>
            <a:r>
              <a:rPr lang="en-US" sz="1600" dirty="0">
                <a:latin typeface="Comic Sans MS"/>
                <a:ea typeface="ＭＳ Ｐゴシック" charset="0"/>
                <a:cs typeface="Comic Sans MS"/>
                <a:sym typeface="Arial" charset="0"/>
              </a:rPr>
              <a:t>/A (~ 20 weeks), std. experimental cuts</a:t>
            </a:r>
          </a:p>
          <a:p>
            <a:pPr marL="325438" indent="-285750">
              <a:buClr>
                <a:srgbClr val="0000FF"/>
              </a:buClr>
              <a:buSzPct val="100000"/>
              <a:buFont typeface="Wingdings" charset="2"/>
              <a:buChar char="q"/>
            </a:pPr>
            <a:r>
              <a:rPr lang="en-US" sz="1600" dirty="0">
                <a:solidFill>
                  <a:srgbClr val="FF29FE"/>
                </a:solidFill>
                <a:latin typeface="Comic Sans MS"/>
                <a:ea typeface="ＭＳ Ｐゴシック" charset="0"/>
                <a:cs typeface="Comic Sans MS"/>
                <a:sym typeface="Arial" charset="0"/>
              </a:rPr>
              <a:t>Clear signal, pronounced differences between sat and no-sat</a:t>
            </a:r>
          </a:p>
        </p:txBody>
      </p:sp>
      <p:sp>
        <p:nvSpPr>
          <p:cNvPr id="52232" name="Line 8"/>
          <p:cNvSpPr>
            <a:spLocks noChangeShapeType="1"/>
          </p:cNvSpPr>
          <p:nvPr/>
        </p:nvSpPr>
        <p:spPr bwMode="auto">
          <a:xfrm rot="10800000">
            <a:off x="2776537" y="3773483"/>
            <a:ext cx="3785129" cy="248184"/>
          </a:xfrm>
          <a:prstGeom prst="line">
            <a:avLst/>
          </a:prstGeom>
          <a:noFill/>
          <a:ln w="28575" cap="flat" cmpd="sng">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
        <p:nvSpPr>
          <p:cNvPr id="14" name="Rectangle 4"/>
          <p:cNvSpPr>
            <a:spLocks/>
          </p:cNvSpPr>
          <p:nvPr/>
        </p:nvSpPr>
        <p:spPr bwMode="auto">
          <a:xfrm>
            <a:off x="5088465" y="1526123"/>
            <a:ext cx="336126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smtClean="0">
                <a:latin typeface="Comic Sans MS"/>
                <a:ea typeface="ＭＳ Ｐゴシック" charset="0"/>
                <a:cs typeface="Comic Sans MS"/>
                <a:sym typeface="Arial" charset="0"/>
              </a:rPr>
              <a:t>J.H. Lee, L. </a:t>
            </a:r>
            <a:r>
              <a:rPr lang="en-US" sz="1200" dirty="0" err="1" smtClean="0">
                <a:latin typeface="Comic Sans MS"/>
                <a:ea typeface="ＭＳ Ｐゴシック" charset="0"/>
                <a:cs typeface="Comic Sans MS"/>
                <a:sym typeface="Arial" charset="0"/>
              </a:rPr>
              <a:t>Zheng</a:t>
            </a:r>
            <a:r>
              <a:rPr lang="en-US" sz="1200" dirty="0" smtClean="0">
                <a:latin typeface="Comic Sans MS"/>
                <a:ea typeface="ＭＳ Ｐゴシック" charset="0"/>
                <a:cs typeface="Comic Sans MS"/>
                <a:sym typeface="Arial" charset="0"/>
              </a:rPr>
              <a:t> (CCNU) ‘11/12 </a:t>
            </a:r>
            <a:endParaRPr lang="en-US" sz="1200" dirty="0">
              <a:latin typeface="Comic Sans MS"/>
              <a:ea typeface="ＭＳ Ｐゴシック" charset="0"/>
              <a:cs typeface="Comic Sans MS"/>
              <a:sym typeface="Arial" charset="0"/>
            </a:endParaRPr>
          </a:p>
        </p:txBody>
      </p:sp>
      <p:pic>
        <p:nvPicPr>
          <p:cNvPr id="17" name="Picture 16" descr="dihadrons_J.eps"/>
          <p:cNvPicPr>
            <a:picLocks noChangeAspect="1"/>
          </p:cNvPicPr>
          <p:nvPr/>
        </p:nvPicPr>
        <p:blipFill rotWithShape="1">
          <a:blip r:embed="rId3">
            <a:extLst>
              <a:ext uri="{28A0092B-C50C-407E-A947-70E740481C1C}">
                <a14:useLocalDpi xmlns:a14="http://schemas.microsoft.com/office/drawing/2010/main" val="0"/>
              </a:ext>
            </a:extLst>
          </a:blip>
          <a:srcRect r="52083"/>
          <a:stretch/>
        </p:blipFill>
        <p:spPr>
          <a:xfrm>
            <a:off x="42332" y="1816096"/>
            <a:ext cx="4381500" cy="3464284"/>
          </a:xfrm>
          <a:prstGeom prst="rect">
            <a:avLst/>
          </a:prstGeom>
        </p:spPr>
      </p:pic>
      <p:cxnSp>
        <p:nvCxnSpPr>
          <p:cNvPr id="5" name="Straight Arrow Connector 4"/>
          <p:cNvCxnSpPr/>
          <p:nvPr/>
        </p:nvCxnSpPr>
        <p:spPr bwMode="auto">
          <a:xfrm>
            <a:off x="2423583" y="1957917"/>
            <a:ext cx="10584" cy="1534583"/>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7" name="Straight Arrow Connector 6"/>
          <p:cNvCxnSpPr/>
          <p:nvPr/>
        </p:nvCxnSpPr>
        <p:spPr bwMode="auto">
          <a:xfrm>
            <a:off x="7143749" y="2084917"/>
            <a:ext cx="21167" cy="1672166"/>
          </a:xfrm>
          <a:prstGeom prst="straightConnector1">
            <a:avLst/>
          </a:prstGeom>
          <a:solidFill>
            <a:schemeClr val="accent1"/>
          </a:solidFill>
          <a:ln w="9525"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75900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2" nodeType="afterEffect">
                                  <p:stCondLst>
                                    <p:cond delay="0"/>
                                  </p:stCondLst>
                                  <p:childTnLst>
                                    <p:set>
                                      <p:cBhvr>
                                        <p:cTn id="10" dur="1" fill="hold">
                                          <p:stCondLst>
                                            <p:cond delay="0"/>
                                          </p:stCondLst>
                                        </p:cTn>
                                        <p:tgtEl>
                                          <p:spTgt spid="52232"/>
                                        </p:tgtEl>
                                        <p:attrNameLst>
                                          <p:attrName>style.visibility</p:attrName>
                                        </p:attrNameLst>
                                      </p:cBhvr>
                                      <p:to>
                                        <p:strVal val="visible"/>
                                      </p:to>
                                    </p:set>
                                    <p:animEffect transition="in" filter="barn(inVertical)">
                                      <p:cBhvr>
                                        <p:cTn id="11" dur="500"/>
                                        <p:tgtEl>
                                          <p:spTgt spid="5223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grpId="3" nodeType="withEffect">
                                  <p:stCondLst>
                                    <p:cond delay="0"/>
                                  </p:stCondLst>
                                  <p:childTnLst>
                                    <p:set>
                                      <p:cBhvr>
                                        <p:cTn id="23" dur="1" fill="hold">
                                          <p:stCondLst>
                                            <p:cond delay="0"/>
                                          </p:stCondLst>
                                        </p:cTn>
                                        <p:tgtEl>
                                          <p:spTgt spid="5223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0"/>
                            </p:stCondLst>
                            <p:childTnLst>
                              <p:par>
                                <p:cTn id="29" presetID="16" presetClass="entr" presetSubtype="2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2" animBg="1"/>
      <p:bldP spid="52232" grpId="3"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594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394" name="Rectangle 2"/>
          <p:cNvSpPr>
            <a:spLocks noGrp="1" noChangeArrowheads="1"/>
          </p:cNvSpPr>
          <p:nvPr>
            <p:ph type="title"/>
          </p:nvPr>
        </p:nvSpPr>
        <p:spPr>
          <a:ln/>
        </p:spPr>
        <p:txBody>
          <a:bodyPr rIns="133350"/>
          <a:lstStyle/>
          <a:p>
            <a:r>
              <a:rPr lang="en-US"/>
              <a:t>Hard Diffraction in DIS at Small </a:t>
            </a:r>
            <a:r>
              <a:rPr lang="en-US">
                <a:latin typeface="Arial Italic" charset="0"/>
                <a:cs typeface="Arial Italic" charset="0"/>
                <a:sym typeface="Arial Italic" charset="0"/>
              </a:rPr>
              <a:t>x</a:t>
            </a:r>
            <a:endParaRPr lang="en-US">
              <a:latin typeface="Arial Italic" charset="0"/>
              <a:sym typeface="Arial Italic" charset="0"/>
            </a:endParaRPr>
          </a:p>
        </p:txBody>
      </p:sp>
      <p:sp>
        <p:nvSpPr>
          <p:cNvPr id="18" name="Slide Number Placeholder 3"/>
          <p:cNvSpPr>
            <a:spLocks noGrp="1"/>
          </p:cNvSpPr>
          <p:nvPr>
            <p:ph type="sldNum" sz="quarter" idx="12"/>
          </p:nvPr>
        </p:nvSpPr>
        <p:spPr/>
        <p:txBody>
          <a:bodyPr/>
          <a:lstStyle/>
          <a:p>
            <a:fld id="{56DB75B8-C7AE-C242-A9FA-1D54CCE3519D}" type="slidenum">
              <a:rPr lang="en-US"/>
              <a:pPr/>
              <a:t>28</a:t>
            </a:fld>
            <a:endParaRPr lang="en-US"/>
          </a:p>
        </p:txBody>
      </p:sp>
      <p:sp>
        <p:nvSpPr>
          <p:cNvPr id="59396" name="Rectangle 4"/>
          <p:cNvSpPr>
            <a:spLocks/>
          </p:cNvSpPr>
          <p:nvPr/>
        </p:nvSpPr>
        <p:spPr bwMode="auto">
          <a:xfrm>
            <a:off x="101600" y="5003800"/>
            <a:ext cx="3949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508000" lvl="1"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a:t>
            </a:r>
            <a:endParaRPr lang="en-US" sz="2600" dirty="0">
              <a:solidFill>
                <a:schemeClr val="tx1"/>
              </a:solidFill>
              <a:latin typeface="Comic Sans MS"/>
              <a:ea typeface="ＭＳ Ｐゴシック" charset="0"/>
              <a:cs typeface="Comic Sans MS"/>
              <a:sym typeface="Arial" charset="0"/>
            </a:endParaRPr>
          </a:p>
          <a:p>
            <a:pPr marL="800100" lvl="2"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a:t>
            </a:r>
            <a:r>
              <a:rPr lang="en-US" sz="1800" dirty="0">
                <a:solidFill>
                  <a:schemeClr val="tx1"/>
                </a:solidFill>
                <a:latin typeface="Comic Sans MS"/>
                <a:ea typeface="ＭＳ Ｐゴシック" charset="0"/>
                <a:cs typeface="Comic Sans MS"/>
                <a:sym typeface="Symbol" charset="0"/>
              </a:rPr>
              <a:t>⇔</a:t>
            </a:r>
            <a:r>
              <a:rPr lang="en-US" sz="1800" dirty="0">
                <a:solidFill>
                  <a:schemeClr val="tx1"/>
                </a:solidFill>
                <a:latin typeface="Comic Sans MS"/>
                <a:ea typeface="ＭＳ Ｐゴシック" charset="0"/>
                <a:cs typeface="Comic Sans MS"/>
                <a:sym typeface="Arial" charset="0"/>
              </a:rPr>
              <a:t> p intact</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a:t>
            </a:r>
            <a:r>
              <a:rPr lang="en-US" sz="1800" dirty="0">
                <a:solidFill>
                  <a:schemeClr val="tx1"/>
                </a:solidFill>
                <a:latin typeface="Comic Sans MS"/>
                <a:ea typeface="ＭＳ Ｐゴシック" charset="0"/>
                <a:cs typeface="Comic Sans MS"/>
                <a:sym typeface="Symbol" charset="0"/>
              </a:rPr>
              <a:t>⇔ </a:t>
            </a:r>
            <a:r>
              <a:rPr lang="en-US" sz="1800" dirty="0">
                <a:solidFill>
                  <a:schemeClr val="tx1"/>
                </a:solidFill>
                <a:latin typeface="Comic Sans MS"/>
                <a:ea typeface="ＭＳ Ｐゴシック" charset="0"/>
                <a:cs typeface="Comic Sans MS"/>
                <a:sym typeface="Arial" charset="0"/>
              </a:rPr>
              <a:t>breakup of p</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4659313" y="817034"/>
            <a:ext cx="3441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t = (</a:t>
            </a:r>
            <a:r>
              <a:rPr lang="en-US" sz="1800" dirty="0">
                <a:solidFill>
                  <a:schemeClr val="tx1"/>
                </a:solidFill>
                <a:latin typeface="Comic Sans MS"/>
                <a:ea typeface="ＭＳ Ｐゴシック" charset="0"/>
                <a:cs typeface="Comic Sans MS"/>
                <a:sym typeface="Arial Bold" charset="0"/>
              </a:rPr>
              <a:t>p</a:t>
            </a:r>
            <a:r>
              <a:rPr 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Bold" charset="0"/>
              </a:rPr>
              <a:t>p</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a:t>
            </a:r>
            <a:r>
              <a:rPr lang="en-US" sz="180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β is the momentum fraction of the struck </a:t>
            </a:r>
            <a:r>
              <a:rPr lang="en-US" sz="1800" dirty="0" err="1">
                <a:solidFill>
                  <a:schemeClr val="tx1"/>
                </a:solidFill>
                <a:latin typeface="Comic Sans MS"/>
                <a:ea typeface="ＭＳ Ｐゴシック" charset="0"/>
                <a:cs typeface="Comic Sans MS"/>
                <a:sym typeface="Arial" charset="0"/>
              </a:rPr>
              <a:t>parton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a:t>
            </a:r>
            <a:r>
              <a:rPr lang="en-US" sz="1800" dirty="0" err="1">
                <a:solidFill>
                  <a:schemeClr val="tx1"/>
                </a:solidFill>
                <a:latin typeface="Comic Sans MS"/>
                <a:ea typeface="ＭＳ Ｐゴシック" charset="0"/>
                <a:cs typeface="Comic Sans MS"/>
                <a:sym typeface="Arial" charset="0"/>
              </a:rPr>
              <a:t>Pomeron</a:t>
            </a:r>
            <a:endParaRPr lang="en-US" sz="180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dirty="0" err="1">
                <a:solidFill>
                  <a:schemeClr val="tx1"/>
                </a:solidFill>
                <a:latin typeface="Comic Sans MS"/>
                <a:ea typeface="ＭＳ Ｐゴシック" charset="0"/>
                <a:cs typeface="Comic Sans MS"/>
                <a:sym typeface="Arial" charset="0"/>
              </a:rPr>
              <a:t>x</a:t>
            </a:r>
            <a:r>
              <a:rPr lang="en-US" sz="1800" baseline="-25000" dirty="0" err="1">
                <a:solidFill>
                  <a:schemeClr val="tx1"/>
                </a:solidFill>
                <a:latin typeface="Comic Sans MS"/>
                <a:ea typeface="ＭＳ Ｐゴシック" charset="0"/>
                <a:cs typeface="Comic Sans MS"/>
                <a:sym typeface="Arial" charset="0"/>
              </a:rPr>
              <a:t>IP</a:t>
            </a:r>
            <a:r>
              <a:rPr lang="en-US" sz="1800" dirty="0">
                <a:solidFill>
                  <a:schemeClr val="tx1"/>
                </a:solidFill>
                <a:latin typeface="Comic Sans MS"/>
                <a:ea typeface="ＭＳ Ｐゴシック" charset="0"/>
                <a:cs typeface="Comic Sans MS"/>
                <a:sym typeface="Arial" charset="0"/>
              </a:rPr>
              <a:t> = x/β: momentum fraction of the exchanged object (</a:t>
            </a:r>
            <a:r>
              <a:rPr lang="en-US" sz="1800" dirty="0" err="1">
                <a:solidFill>
                  <a:schemeClr val="tx1"/>
                </a:solidFill>
                <a:latin typeface="Comic Sans MS"/>
                <a:ea typeface="ＭＳ Ｐゴシック" charset="0"/>
                <a:cs typeface="Comic Sans MS"/>
                <a:sym typeface="Arial" charset="0"/>
              </a:rPr>
              <a:t>Pomeron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9" name="Rectangle 7"/>
          <p:cNvSpPr>
            <a:spLocks/>
          </p:cNvSpPr>
          <p:nvPr/>
        </p:nvSpPr>
        <p:spPr bwMode="auto">
          <a:xfrm>
            <a:off x="4203700" y="4991100"/>
            <a:ext cx="52451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p>
          <a:p>
            <a:pPr marL="482600" lvl="1"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diffraction (nuclei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breakup into nucleons (nucleons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diffraction</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Predictions: </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diff</a:t>
            </a:r>
            <a:r>
              <a:rPr lang="en-US" sz="1800" dirty="0">
                <a:solidFill>
                  <a:schemeClr val="tx1"/>
                </a:solidFill>
                <a:latin typeface="Comic Sans MS"/>
                <a:ea typeface="ＭＳ Ｐゴシック" charset="0"/>
                <a:cs typeface="Comic Sans MS"/>
                <a:sym typeface="Arial" charset="0"/>
              </a:rPr>
              <a:t>/</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tot</a:t>
            </a:r>
            <a:r>
              <a:rPr lang="en-US" sz="1800" dirty="0">
                <a:solidFill>
                  <a:schemeClr val="tx1"/>
                </a:solidFill>
                <a:latin typeface="Comic Sans MS"/>
                <a:ea typeface="ＭＳ Ｐゴシック" charset="0"/>
                <a:cs typeface="Comic Sans MS"/>
                <a:sym typeface="Arial" charset="0"/>
              </a:rPr>
              <a:t> in </a:t>
            </a:r>
            <a:r>
              <a:rPr lang="en-US" sz="1800" dirty="0" err="1">
                <a:solidFill>
                  <a:schemeClr val="tx1"/>
                </a:solidFill>
                <a:latin typeface="Comic Sans MS"/>
                <a:ea typeface="ＭＳ Ｐゴシック" charset="0"/>
                <a:cs typeface="Comic Sans MS"/>
                <a:sym typeface="Arial" charset="0"/>
              </a:rPr>
              <a:t>e+A</a:t>
            </a:r>
            <a:r>
              <a:rPr lang="en-US" sz="1800" dirty="0">
                <a:solidFill>
                  <a:schemeClr val="tx1"/>
                </a:solidFill>
                <a:latin typeface="Comic Sans MS"/>
                <a:ea typeface="ＭＳ Ｐゴシック" charset="0"/>
                <a:cs typeface="Comic Sans MS"/>
                <a:sym typeface="Arial" charset="0"/>
              </a:rPr>
              <a:t> ~25-40% </a:t>
            </a:r>
            <a:r>
              <a:rPr lang="en-US" sz="1800" dirty="0">
                <a:solidFill>
                  <a:schemeClr val="tx1"/>
                </a:solidFill>
                <a:latin typeface="Comic Sans MS"/>
                <a:ea typeface="ヒラギノ角ゴ ProN W3" charset="0"/>
                <a:cs typeface="Comic Sans MS"/>
                <a:sym typeface="Arial" charset="0"/>
              </a:rPr>
              <a:t/>
            </a:r>
            <a:br>
              <a:rPr lang="en-US" sz="1800" dirty="0">
                <a:solidFill>
                  <a:schemeClr val="tx1"/>
                </a:solidFill>
                <a:latin typeface="Comic Sans MS"/>
                <a:ea typeface="ヒラギノ角ゴ ProN W3" charset="0"/>
                <a:cs typeface="Comic Sans MS"/>
                <a:sym typeface="Arial" charset="0"/>
              </a:rPr>
            </a:br>
            <a:endParaRPr lang="en-US" sz="1800" dirty="0">
              <a:solidFill>
                <a:schemeClr val="tx1"/>
              </a:solidFill>
              <a:latin typeface="Comic Sans MS"/>
              <a:ea typeface="ヒラギノ角ゴ ProN W3" charset="0"/>
              <a:cs typeface="Comic Sans MS"/>
              <a:sym typeface="Arial" charset="0"/>
            </a:endParaRPr>
          </a:p>
        </p:txBody>
      </p:sp>
      <p:grpSp>
        <p:nvGrpSpPr>
          <p:cNvPr id="4" name="Group 3"/>
          <p:cNvGrpSpPr/>
          <p:nvPr/>
        </p:nvGrpSpPr>
        <p:grpSpPr>
          <a:xfrm>
            <a:off x="927100" y="744538"/>
            <a:ext cx="2438400" cy="4232275"/>
            <a:chOff x="927100" y="744538"/>
            <a:chExt cx="2438400" cy="4232275"/>
          </a:xfrm>
        </p:grpSpPr>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1" name="Rectangle 9"/>
            <p:cNvSpPr>
              <a:spLocks/>
            </p:cNvSpPr>
            <p:nvPr/>
          </p:nvSpPr>
          <p:spPr bwMode="auto">
            <a:xfrm>
              <a:off x="2616200" y="850900"/>
              <a:ext cx="585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dirty="0" err="1">
                  <a:solidFill>
                    <a:schemeClr val="tx1"/>
                  </a:solidFill>
                  <a:latin typeface="Arial" charset="0"/>
                  <a:ea typeface="ＭＳ Ｐゴシック" charset="0"/>
                  <a:cs typeface="Arial" charset="0"/>
                  <a:sym typeface="Arial" charset="0"/>
                </a:rPr>
                <a:t>e+p</a:t>
              </a:r>
              <a:endParaRPr lang="en-US" sz="2000" dirty="0">
                <a:solidFill>
                  <a:schemeClr val="tx1"/>
                </a:solidFill>
                <a:latin typeface="Arial" charset="0"/>
                <a:ea typeface="ＭＳ Ｐゴシック" charset="0"/>
                <a:cs typeface="Arial" charset="0"/>
                <a:sym typeface="Arial" charset="0"/>
              </a:endParaRP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32874399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939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939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939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499"/>
                                          </p:stCondLst>
                                        </p:cTn>
                                        <p:tgtEl>
                                          <p:spTgt spid="593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9"/>
                                        </p:tgtEl>
                                        <p:attrNameLst>
                                          <p:attrName>style.visibility</p:attrName>
                                        </p:attrNameLst>
                                      </p:cBhvr>
                                      <p:to>
                                        <p:strVal val="visible"/>
                                      </p:to>
                                    </p:set>
                                  </p:childTnLst>
                                </p:cTn>
                              </p:par>
                              <p:par>
                                <p:cTn id="15" presetID="16" presetClass="entr" presetSubtype="37"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37" fill="hold" nodeType="withEffect">
                                  <p:stCondLst>
                                    <p:cond delay="0"/>
                                  </p:stCondLst>
                                  <p:childTnLst>
                                    <p:set>
                                      <p:cBhvr>
                                        <p:cTn id="19" dur="1" fill="hold">
                                          <p:stCondLst>
                                            <p:cond delay="0"/>
                                          </p:stCondLst>
                                        </p:cTn>
                                        <p:tgtEl>
                                          <p:spTgt spid="59400"/>
                                        </p:tgtEl>
                                        <p:attrNameLst>
                                          <p:attrName>style.visibility</p:attrName>
                                        </p:attrNameLst>
                                      </p:cBhvr>
                                      <p:to>
                                        <p:strVal val="visible"/>
                                      </p:to>
                                    </p:set>
                                    <p:animEffect transition="in" filter="barn(outVertical)">
                                      <p:cBhvr>
                                        <p:cTn id="20" dur="5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1"/>
      <p:bldP spid="59399"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t>
            </a:r>
            <a:r>
              <a:rPr lang="en-US" dirty="0" err="1" smtClean="0"/>
              <a:t>DiFfraction</a:t>
            </a:r>
            <a:r>
              <a:rPr lang="en-US" dirty="0" smtClean="0"/>
              <a:t> So Important</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29</a:t>
            </a:fld>
            <a:endParaRPr lang="en-US"/>
          </a:p>
        </p:txBody>
      </p:sp>
      <p:pic>
        <p:nvPicPr>
          <p:cNvPr id="6" name="Picture 5"/>
          <p:cNvPicPr>
            <a:picLocks noChangeAspect="1"/>
          </p:cNvPicPr>
          <p:nvPr/>
        </p:nvPicPr>
        <p:blipFill>
          <a:blip r:embed="rId3"/>
          <a:stretch>
            <a:fillRect/>
          </a:stretch>
        </p:blipFill>
        <p:spPr>
          <a:xfrm>
            <a:off x="6457950" y="698500"/>
            <a:ext cx="2509520" cy="3103880"/>
          </a:xfrm>
          <a:prstGeom prst="rect">
            <a:avLst/>
          </a:prstGeom>
        </p:spPr>
      </p:pic>
      <p:pic>
        <p:nvPicPr>
          <p:cNvPr id="7" name="Picture 6"/>
          <p:cNvPicPr>
            <a:picLocks noChangeAspect="1"/>
          </p:cNvPicPr>
          <p:nvPr/>
        </p:nvPicPr>
        <p:blipFill>
          <a:blip r:embed="rId4"/>
          <a:stretch>
            <a:fillRect/>
          </a:stretch>
        </p:blipFill>
        <p:spPr>
          <a:xfrm>
            <a:off x="5107516" y="4099983"/>
            <a:ext cx="3956050" cy="2070100"/>
          </a:xfrm>
          <a:prstGeom prst="rect">
            <a:avLst/>
          </a:prstGeom>
        </p:spPr>
      </p:pic>
      <p:sp>
        <p:nvSpPr>
          <p:cNvPr id="13" name="TextBox 12"/>
          <p:cNvSpPr txBox="1"/>
          <p:nvPr/>
        </p:nvSpPr>
        <p:spPr>
          <a:xfrm>
            <a:off x="179916" y="730251"/>
            <a:ext cx="6391493" cy="2862323"/>
          </a:xfrm>
          <a:prstGeom prst="rect">
            <a:avLst/>
          </a:prstGeom>
          <a:noFill/>
        </p:spPr>
        <p:txBody>
          <a:bodyPr wrap="none" rtlCol="0">
            <a:spAutoFit/>
          </a:bodyPr>
          <a:lstStyle/>
          <a:p>
            <a:pPr marL="285750" indent="-285750">
              <a:buClr>
                <a:srgbClr val="0000FF"/>
              </a:buClr>
              <a:buFont typeface="Wingdings" charset="2"/>
              <a:buChar char="q"/>
            </a:pPr>
            <a:r>
              <a:rPr lang="en-US" dirty="0" smtClean="0"/>
              <a:t>Sensitive to </a:t>
            </a:r>
            <a:r>
              <a:rPr lang="en-US" dirty="0" smtClean="0">
                <a:solidFill>
                  <a:srgbClr val="0000FF"/>
                </a:solidFill>
              </a:rPr>
              <a:t>spatial</a:t>
            </a:r>
            <a:r>
              <a:rPr lang="en-US" dirty="0" smtClean="0"/>
              <a:t> gluon distribution</a:t>
            </a:r>
          </a:p>
          <a:p>
            <a:endParaRPr lang="en-US" dirty="0"/>
          </a:p>
          <a:p>
            <a:endParaRPr lang="en-US" dirty="0" smtClean="0"/>
          </a:p>
          <a:p>
            <a:endParaRPr lang="en-US" dirty="0"/>
          </a:p>
          <a:p>
            <a:endParaRPr lang="en-US" dirty="0" smtClean="0"/>
          </a:p>
          <a:p>
            <a:pPr marL="742950" lvl="1" indent="-285750">
              <a:buClr>
                <a:srgbClr val="0000FF"/>
              </a:buClr>
              <a:buFont typeface="Wingdings" charset="2"/>
              <a:buChar char="q"/>
            </a:pPr>
            <a:r>
              <a:rPr lang="en-US" dirty="0" smtClean="0"/>
              <a:t>Hot topic:</a:t>
            </a:r>
          </a:p>
          <a:p>
            <a:pPr marL="1200150" lvl="2" indent="-285750">
              <a:buClr>
                <a:srgbClr val="0000FF"/>
              </a:buClr>
              <a:buFont typeface="Wingdings" charset="2"/>
              <a:buChar char="Ø"/>
            </a:pPr>
            <a:r>
              <a:rPr lang="en-US" dirty="0" smtClean="0"/>
              <a:t>Lumpiness?</a:t>
            </a:r>
          </a:p>
          <a:p>
            <a:pPr marL="1200150" lvl="2" indent="-285750">
              <a:buClr>
                <a:srgbClr val="0000FF"/>
              </a:buClr>
              <a:buFont typeface="Wingdings" charset="2"/>
              <a:buChar char="Ø"/>
            </a:pPr>
            <a:r>
              <a:rPr lang="en-US" dirty="0" smtClean="0"/>
              <a:t>Just </a:t>
            </a:r>
            <a:r>
              <a:rPr lang="en-US" dirty="0" err="1" smtClean="0"/>
              <a:t>Wood-Saxon+nucleon</a:t>
            </a:r>
            <a:r>
              <a:rPr lang="en-US" dirty="0" smtClean="0"/>
              <a:t> g(b)</a:t>
            </a:r>
          </a:p>
          <a:p>
            <a:pPr marL="742950" lvl="1" indent="-285750">
              <a:buClr>
                <a:srgbClr val="0000FF"/>
              </a:buClr>
              <a:buFont typeface="Wingdings" charset="2"/>
              <a:buChar char="q"/>
            </a:pPr>
            <a:r>
              <a:rPr lang="en-US" dirty="0" smtClean="0"/>
              <a:t>Incoherent case: measure fluctuations/lumpiness </a:t>
            </a:r>
            <a:endParaRPr lang="en-US" dirty="0"/>
          </a:p>
          <a:p>
            <a:pPr lvl="1">
              <a:buClr>
                <a:srgbClr val="0000FF"/>
              </a:buClr>
            </a:pPr>
            <a:r>
              <a:rPr lang="en-US" dirty="0"/>
              <a:t> </a:t>
            </a:r>
            <a:r>
              <a:rPr lang="en-US" dirty="0" smtClean="0"/>
              <a:t>  in </a:t>
            </a:r>
            <a:r>
              <a:rPr lang="en-US" dirty="0" err="1" smtClean="0"/>
              <a:t>g</a:t>
            </a:r>
            <a:r>
              <a:rPr lang="en-US" baseline="-25000" dirty="0" err="1" smtClean="0"/>
              <a:t>A</a:t>
            </a:r>
            <a:r>
              <a:rPr lang="en-US" dirty="0" smtClean="0"/>
              <a:t>(b)</a:t>
            </a:r>
            <a:endParaRPr lang="en-US" dirty="0"/>
          </a:p>
        </p:txBody>
      </p:sp>
      <p:sp>
        <p:nvSpPr>
          <p:cNvPr id="14" name="TextBox 13"/>
          <p:cNvSpPr txBox="1"/>
          <p:nvPr/>
        </p:nvSpPr>
        <p:spPr>
          <a:xfrm>
            <a:off x="232835" y="3704072"/>
            <a:ext cx="5160387" cy="646331"/>
          </a:xfrm>
          <a:prstGeom prst="rect">
            <a:avLst/>
          </a:prstGeom>
          <a:noFill/>
        </p:spPr>
        <p:txBody>
          <a:bodyPr wrap="none" rtlCol="0">
            <a:spAutoFit/>
          </a:bodyPr>
          <a:lstStyle/>
          <a:p>
            <a:pPr marL="285750" indent="-285750">
              <a:buClr>
                <a:srgbClr val="0000FF"/>
              </a:buClr>
              <a:buFont typeface="Wingdings" charset="2"/>
              <a:buChar char="q"/>
            </a:pPr>
            <a:r>
              <a:rPr lang="en-US" dirty="0" smtClean="0"/>
              <a:t>Sensitive to gluon momentum distributions</a:t>
            </a:r>
          </a:p>
          <a:p>
            <a:pPr marL="742950" lvl="1" indent="-285750">
              <a:buClr>
                <a:srgbClr val="0000FF"/>
              </a:buClr>
              <a:buFont typeface="Wingdings" charset="2"/>
              <a:buChar char="Ø"/>
            </a:pPr>
            <a:r>
              <a:rPr lang="en-US" dirty="0" smtClean="0">
                <a:latin typeface="Symbol" charset="2"/>
                <a:cs typeface="Symbol" charset="2"/>
              </a:rPr>
              <a:t>s</a:t>
            </a:r>
            <a:r>
              <a:rPr lang="en-US" dirty="0" smtClean="0"/>
              <a:t> ~ g(x,Q</a:t>
            </a:r>
            <a:r>
              <a:rPr lang="en-US" baseline="30000" dirty="0" smtClean="0"/>
              <a:t>2</a:t>
            </a:r>
            <a:r>
              <a:rPr lang="en-US" dirty="0" smtClean="0"/>
              <a:t>)</a:t>
            </a:r>
            <a:r>
              <a:rPr lang="en-US" baseline="30000" dirty="0" smtClean="0">
                <a:solidFill>
                  <a:srgbClr val="FF29FE"/>
                </a:solidFill>
              </a:rPr>
              <a:t>2</a:t>
            </a:r>
            <a:r>
              <a:rPr lang="en-US" dirty="0" smtClean="0"/>
              <a:t> </a:t>
            </a:r>
            <a:endParaRPr lang="en-US" dirty="0"/>
          </a:p>
        </p:txBody>
      </p:sp>
      <p:sp>
        <p:nvSpPr>
          <p:cNvPr id="15" name="Date Placeholder 14"/>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663720870"/>
              </p:ext>
            </p:extLst>
          </p:nvPr>
        </p:nvGraphicFramePr>
        <p:xfrm>
          <a:off x="4927600" y="3556000"/>
          <a:ext cx="152400" cy="241300"/>
        </p:xfrm>
        <a:graphic>
          <a:graphicData uri="http://schemas.openxmlformats.org/presentationml/2006/ole">
            <mc:AlternateContent xmlns:mc="http://schemas.openxmlformats.org/markup-compatibility/2006">
              <mc:Choice xmlns:v="urn:schemas-microsoft-com:vml" Requires="v">
                <p:oleObj spid="_x0000_s63726" name="Equation" r:id="rId5" imgW="152400" imgH="241300" progId="Equation.DSMT4">
                  <p:embed/>
                </p:oleObj>
              </mc:Choice>
              <mc:Fallback>
                <p:oleObj name="Equation" r:id="rId5" imgW="152400" imgH="241300" progId="Equation.DSMT4">
                  <p:embed/>
                  <p:pic>
                    <p:nvPicPr>
                      <p:cNvPr id="0" name=""/>
                      <p:cNvPicPr/>
                      <p:nvPr/>
                    </p:nvPicPr>
                    <p:blipFill>
                      <a:blip r:embed="rId6"/>
                      <a:stretch>
                        <a:fillRect/>
                      </a:stretch>
                    </p:blipFill>
                    <p:spPr>
                      <a:xfrm>
                        <a:off x="4927600" y="3556000"/>
                        <a:ext cx="152400" cy="241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83109291"/>
              </p:ext>
            </p:extLst>
          </p:nvPr>
        </p:nvGraphicFramePr>
        <p:xfrm>
          <a:off x="4927600" y="3556000"/>
          <a:ext cx="152400" cy="241300"/>
        </p:xfrm>
        <a:graphic>
          <a:graphicData uri="http://schemas.openxmlformats.org/presentationml/2006/ole">
            <mc:AlternateContent xmlns:mc="http://schemas.openxmlformats.org/markup-compatibility/2006">
              <mc:Choice xmlns:v="urn:schemas-microsoft-com:vml" Requires="v">
                <p:oleObj spid="_x0000_s63727" name="Equation" r:id="rId7" imgW="152400" imgH="241300" progId="Equation.DSMT4">
                  <p:embed/>
                </p:oleObj>
              </mc:Choice>
              <mc:Fallback>
                <p:oleObj name="Equation" r:id="rId7" imgW="152400" imgH="241300" progId="Equation.DSMT4">
                  <p:embed/>
                  <p:pic>
                    <p:nvPicPr>
                      <p:cNvPr id="0" name=""/>
                      <p:cNvPicPr/>
                      <p:nvPr/>
                    </p:nvPicPr>
                    <p:blipFill>
                      <a:blip r:embed="rId6"/>
                      <a:stretch>
                        <a:fillRect/>
                      </a:stretch>
                    </p:blipFill>
                    <p:spPr>
                      <a:xfrm>
                        <a:off x="4927600" y="3556000"/>
                        <a:ext cx="152400" cy="2413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78203291"/>
              </p:ext>
            </p:extLst>
          </p:nvPr>
        </p:nvGraphicFramePr>
        <p:xfrm>
          <a:off x="430213" y="1239838"/>
          <a:ext cx="3581400" cy="723900"/>
        </p:xfrm>
        <a:graphic>
          <a:graphicData uri="http://schemas.openxmlformats.org/presentationml/2006/ole">
            <mc:AlternateContent xmlns:mc="http://schemas.openxmlformats.org/markup-compatibility/2006">
              <mc:Choice xmlns:v="urn:schemas-microsoft-com:vml" Requires="v">
                <p:oleObj spid="_x0000_s63728" name="Equation" r:id="rId8" imgW="3581400" imgH="723900" progId="Equation.DSMT4">
                  <p:embed/>
                </p:oleObj>
              </mc:Choice>
              <mc:Fallback>
                <p:oleObj name="Equation" r:id="rId8" imgW="3581400" imgH="723900" progId="Equation.DSMT4">
                  <p:embed/>
                  <p:pic>
                    <p:nvPicPr>
                      <p:cNvPr id="0" name=""/>
                      <p:cNvPicPr/>
                      <p:nvPr/>
                    </p:nvPicPr>
                    <p:blipFill>
                      <a:blip r:embed="rId9"/>
                      <a:stretch>
                        <a:fillRect/>
                      </a:stretch>
                    </p:blipFill>
                    <p:spPr>
                      <a:xfrm>
                        <a:off x="430213" y="1239838"/>
                        <a:ext cx="3581400" cy="7239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23089446"/>
              </p:ext>
            </p:extLst>
          </p:nvPr>
        </p:nvGraphicFramePr>
        <p:xfrm>
          <a:off x="795867" y="4404783"/>
          <a:ext cx="2971800" cy="787400"/>
        </p:xfrm>
        <a:graphic>
          <a:graphicData uri="http://schemas.openxmlformats.org/presentationml/2006/ole">
            <mc:AlternateContent xmlns:mc="http://schemas.openxmlformats.org/markup-compatibility/2006">
              <mc:Choice xmlns:v="urn:schemas-microsoft-com:vml" Requires="v">
                <p:oleObj spid="_x0000_s63729" name="Equation" r:id="rId10" imgW="2971800" imgH="787400" progId="Equation.DSMT4">
                  <p:embed/>
                </p:oleObj>
              </mc:Choice>
              <mc:Fallback>
                <p:oleObj name="Equation" r:id="rId10" imgW="2971800" imgH="787400" progId="Equation.DSMT4">
                  <p:embed/>
                  <p:pic>
                    <p:nvPicPr>
                      <p:cNvPr id="0" name=""/>
                      <p:cNvPicPr/>
                      <p:nvPr/>
                    </p:nvPicPr>
                    <p:blipFill>
                      <a:blip r:embed="rId11"/>
                      <a:stretch>
                        <a:fillRect/>
                      </a:stretch>
                    </p:blipFill>
                    <p:spPr>
                      <a:xfrm>
                        <a:off x="795867" y="4404783"/>
                        <a:ext cx="2971800" cy="7874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193308453"/>
              </p:ext>
            </p:extLst>
          </p:nvPr>
        </p:nvGraphicFramePr>
        <p:xfrm>
          <a:off x="802216" y="5262034"/>
          <a:ext cx="2387600" cy="533400"/>
        </p:xfrm>
        <a:graphic>
          <a:graphicData uri="http://schemas.openxmlformats.org/presentationml/2006/ole">
            <mc:AlternateContent xmlns:mc="http://schemas.openxmlformats.org/markup-compatibility/2006">
              <mc:Choice xmlns:v="urn:schemas-microsoft-com:vml" Requires="v">
                <p:oleObj spid="_x0000_s63730" name="Equation" r:id="rId12" imgW="2387600" imgH="533400" progId="Equation.DSMT4">
                  <p:embed/>
                </p:oleObj>
              </mc:Choice>
              <mc:Fallback>
                <p:oleObj name="Equation" r:id="rId12" imgW="2387600" imgH="533400" progId="Equation.DSMT4">
                  <p:embed/>
                  <p:pic>
                    <p:nvPicPr>
                      <p:cNvPr id="0" name=""/>
                      <p:cNvPicPr/>
                      <p:nvPr/>
                    </p:nvPicPr>
                    <p:blipFill>
                      <a:blip r:embed="rId13"/>
                      <a:stretch>
                        <a:fillRect/>
                      </a:stretch>
                    </p:blipFill>
                    <p:spPr>
                      <a:xfrm>
                        <a:off x="802216" y="5262034"/>
                        <a:ext cx="2387600" cy="533400"/>
                      </a:xfrm>
                      <a:prstGeom prst="rect">
                        <a:avLst/>
                      </a:prstGeom>
                    </p:spPr>
                  </p:pic>
                </p:oleObj>
              </mc:Fallback>
            </mc:AlternateContent>
          </a:graphicData>
        </a:graphic>
      </p:graphicFrame>
    </p:spTree>
    <p:extLst>
      <p:ext uri="{BB962C8B-B14F-4D97-AF65-F5344CB8AC3E}">
        <p14:creationId xmlns:p14="http://schemas.microsoft.com/office/powerpoint/2010/main" val="978606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Arc 119"/>
          <p:cNvSpPr/>
          <p:nvPr/>
        </p:nvSpPr>
        <p:spPr>
          <a:xfrm>
            <a:off x="3173413" y="6216650"/>
            <a:ext cx="1041400" cy="1206500"/>
          </a:xfrm>
          <a:prstGeom prst="arc">
            <a:avLst>
              <a:gd name="adj1" fmla="val 16200000"/>
              <a:gd name="adj2" fmla="val 21320030"/>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1" name="Arc 120"/>
          <p:cNvSpPr/>
          <p:nvPr/>
        </p:nvSpPr>
        <p:spPr>
          <a:xfrm flipH="1">
            <a:off x="4595813" y="6210300"/>
            <a:ext cx="1041400" cy="1206500"/>
          </a:xfrm>
          <a:prstGeom prst="arc">
            <a:avLst>
              <a:gd name="adj1" fmla="val 16200000"/>
              <a:gd name="adj2" fmla="val 2132003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37" name="Arc 236"/>
          <p:cNvSpPr>
            <a:spLocks noChangeAspect="1"/>
          </p:cNvSpPr>
          <p:nvPr/>
        </p:nvSpPr>
        <p:spPr>
          <a:xfrm rot="18146531">
            <a:off x="1539833" y="1110779"/>
            <a:ext cx="4490346" cy="3825875"/>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90" name="Arc 289"/>
          <p:cNvSpPr>
            <a:spLocks noChangeAspect="1"/>
          </p:cNvSpPr>
          <p:nvPr/>
        </p:nvSpPr>
        <p:spPr>
          <a:xfrm rot="7277956">
            <a:off x="2842486" y="2432768"/>
            <a:ext cx="3890142" cy="3911311"/>
          </a:xfrm>
          <a:prstGeom prst="arc">
            <a:avLst>
              <a:gd name="adj1" fmla="val 16200000"/>
              <a:gd name="adj2" fmla="val 19504192"/>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29" name="Text Box 110"/>
          <p:cNvSpPr txBox="1">
            <a:spLocks noChangeArrowheads="1"/>
          </p:cNvSpPr>
          <p:nvPr/>
        </p:nvSpPr>
        <p:spPr bwMode="auto">
          <a:xfrm>
            <a:off x="3962271" y="5693669"/>
            <a:ext cx="857827"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FF0000"/>
                </a:solidFill>
                <a:latin typeface="Comic Sans MS" pitchFamily="-110" charset="0"/>
                <a:ea typeface="Comic Sans MS" pitchFamily="-110" charset="0"/>
                <a:cs typeface="Comic Sans MS" pitchFamily="-110" charset="0"/>
              </a:rPr>
              <a:t>eSTAR</a:t>
            </a:r>
            <a:endParaRPr lang="en-US" sz="1600" dirty="0">
              <a:solidFill>
                <a:srgbClr val="FF0000"/>
              </a:solidFill>
              <a:latin typeface="Comic Sans MS" pitchFamily="-110" charset="0"/>
              <a:ea typeface="Comic Sans MS" pitchFamily="-110" charset="0"/>
              <a:cs typeface="Comic Sans MS" pitchFamily="-110" charset="0"/>
            </a:endParaRPr>
          </a:p>
        </p:txBody>
      </p:sp>
      <p:sp>
        <p:nvSpPr>
          <p:cNvPr id="26630" name="Text Box 111"/>
          <p:cNvSpPr txBox="1">
            <a:spLocks noChangeArrowheads="1"/>
          </p:cNvSpPr>
          <p:nvPr/>
        </p:nvSpPr>
        <p:spPr bwMode="auto">
          <a:xfrm rot="3600000">
            <a:off x="1955602" y="4640923"/>
            <a:ext cx="1113706"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FF0000"/>
                </a:solidFill>
                <a:latin typeface="Comic Sans MS" pitchFamily="-110" charset="0"/>
                <a:ea typeface="Comic Sans MS" pitchFamily="-110" charset="0"/>
                <a:cs typeface="Comic Sans MS" pitchFamily="-110" charset="0"/>
              </a:rPr>
              <a:t>ePHENIX</a:t>
            </a:r>
            <a:endParaRPr lang="en-US" sz="1600" dirty="0">
              <a:solidFill>
                <a:srgbClr val="FF0000"/>
              </a:solidFill>
              <a:latin typeface="Comic Sans MS" pitchFamily="-110" charset="0"/>
              <a:ea typeface="Comic Sans MS" pitchFamily="-110" charset="0"/>
              <a:cs typeface="Comic Sans MS" pitchFamily="-110" charset="0"/>
            </a:endParaRPr>
          </a:p>
        </p:txBody>
      </p:sp>
      <p:sp>
        <p:nvSpPr>
          <p:cNvPr id="146" name="Arc 145"/>
          <p:cNvSpPr>
            <a:spLocks noChangeAspect="1"/>
          </p:cNvSpPr>
          <p:nvPr/>
        </p:nvSpPr>
        <p:spPr>
          <a:xfrm>
            <a:off x="2992438" y="1074738"/>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3" name="Arc 152"/>
          <p:cNvSpPr>
            <a:spLocks noChangeAspect="1"/>
          </p:cNvSpPr>
          <p:nvPr/>
        </p:nvSpPr>
        <p:spPr>
          <a:xfrm>
            <a:off x="3008313" y="10350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4" name="Arc 153"/>
          <p:cNvSpPr>
            <a:spLocks noChangeAspect="1"/>
          </p:cNvSpPr>
          <p:nvPr/>
        </p:nvSpPr>
        <p:spPr>
          <a:xfrm rot="18000000">
            <a:off x="2117725" y="103346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7" name="Arc 156"/>
          <p:cNvSpPr>
            <a:spLocks noChangeAspect="1"/>
          </p:cNvSpPr>
          <p:nvPr/>
        </p:nvSpPr>
        <p:spPr>
          <a:xfrm rot="14400000">
            <a:off x="1677988" y="18034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9" name="Arc 158"/>
          <p:cNvSpPr>
            <a:spLocks noChangeAspect="1"/>
          </p:cNvSpPr>
          <p:nvPr/>
        </p:nvSpPr>
        <p:spPr>
          <a:xfrm rot="10800000">
            <a:off x="2114550" y="257175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1" name="Arc 160"/>
          <p:cNvSpPr>
            <a:spLocks noChangeAspect="1"/>
          </p:cNvSpPr>
          <p:nvPr/>
        </p:nvSpPr>
        <p:spPr>
          <a:xfrm rot="7200000">
            <a:off x="3005138" y="2568575"/>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2" name="Arc 161"/>
          <p:cNvSpPr>
            <a:spLocks noChangeAspect="1"/>
          </p:cNvSpPr>
          <p:nvPr/>
        </p:nvSpPr>
        <p:spPr>
          <a:xfrm rot="3600000">
            <a:off x="3452813" y="180181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5" name="Arc 164"/>
          <p:cNvSpPr>
            <a:spLocks noChangeAspect="1"/>
          </p:cNvSpPr>
          <p:nvPr/>
        </p:nvSpPr>
        <p:spPr>
          <a:xfrm rot="18000000">
            <a:off x="2144713" y="1068388"/>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6" name="Arc 165"/>
          <p:cNvSpPr>
            <a:spLocks noChangeAspect="1"/>
          </p:cNvSpPr>
          <p:nvPr/>
        </p:nvSpPr>
        <p:spPr>
          <a:xfrm rot="14400000">
            <a:off x="1722438" y="180340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7" name="Arc 166"/>
          <p:cNvSpPr>
            <a:spLocks noChangeAspect="1"/>
          </p:cNvSpPr>
          <p:nvPr/>
        </p:nvSpPr>
        <p:spPr>
          <a:xfrm rot="10800000">
            <a:off x="2143125" y="25336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9" name="Arc 168"/>
          <p:cNvSpPr>
            <a:spLocks noChangeAspect="1"/>
          </p:cNvSpPr>
          <p:nvPr/>
        </p:nvSpPr>
        <p:spPr>
          <a:xfrm rot="7200000">
            <a:off x="2984500" y="2530475"/>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47" name="Arc 146"/>
          <p:cNvSpPr>
            <a:spLocks noChangeAspect="1"/>
          </p:cNvSpPr>
          <p:nvPr/>
        </p:nvSpPr>
        <p:spPr>
          <a:xfrm rot="7200000" flipH="1">
            <a:off x="3409950" y="17907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45" name="Line 184"/>
          <p:cNvSpPr>
            <a:spLocks noChangeShapeType="1"/>
          </p:cNvSpPr>
          <p:nvPr/>
        </p:nvSpPr>
        <p:spPr bwMode="auto">
          <a:xfrm rot="18000000" flipV="1">
            <a:off x="6175375" y="490378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7" name="Line 184"/>
          <p:cNvSpPr>
            <a:spLocks noChangeShapeType="1"/>
          </p:cNvSpPr>
          <p:nvPr/>
        </p:nvSpPr>
        <p:spPr bwMode="auto">
          <a:xfrm flipV="1">
            <a:off x="3919538" y="105410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9" name="Line 184"/>
          <p:cNvSpPr>
            <a:spLocks noChangeShapeType="1"/>
          </p:cNvSpPr>
          <p:nvPr/>
        </p:nvSpPr>
        <p:spPr bwMode="auto">
          <a:xfrm rot="14400000" flipV="1">
            <a:off x="1709738" y="493553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0" name="Line 184"/>
          <p:cNvSpPr>
            <a:spLocks noChangeShapeType="1"/>
          </p:cNvSpPr>
          <p:nvPr/>
        </p:nvSpPr>
        <p:spPr bwMode="auto">
          <a:xfrm flipV="1">
            <a:off x="3948113" y="620871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1" name="Rectangle 13"/>
          <p:cNvSpPr>
            <a:spLocks noChangeArrowheads="1"/>
          </p:cNvSpPr>
          <p:nvPr/>
        </p:nvSpPr>
        <p:spPr bwMode="auto">
          <a:xfrm rot="10800000">
            <a:off x="4249738" y="6079587"/>
            <a:ext cx="271896" cy="231261"/>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0"/>
            <a:tileRect/>
          </a:grad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26652" name="Rectangle 136"/>
          <p:cNvSpPr>
            <a:spLocks noChangeArrowheads="1"/>
          </p:cNvSpPr>
          <p:nvPr/>
        </p:nvSpPr>
        <p:spPr bwMode="auto">
          <a:xfrm rot="3600000">
            <a:off x="2058862" y="4826685"/>
            <a:ext cx="228636" cy="217234"/>
          </a:xfrm>
          <a:prstGeom prst="rect">
            <a:avLst/>
          </a:prstGeom>
          <a:blipFill dpi="0" rotWithShape="1">
            <a:blip r:embed="rId4" cstate="print"/>
            <a:srcRect/>
            <a:tile tx="0" ty="0" sx="100000" sy="100000" flip="none" algn="tl"/>
          </a:blip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112" name="Oval 111"/>
          <p:cNvSpPr/>
          <p:nvPr/>
        </p:nvSpPr>
        <p:spPr>
          <a:xfrm>
            <a:off x="6253149" y="1342222"/>
            <a:ext cx="1504433" cy="1828800"/>
          </a:xfrm>
          <a:prstGeom prst="ellipse">
            <a:avLst/>
          </a:prstGeom>
          <a:noFill/>
          <a:ln w="38100" cap="flat" cmpd="dbl" algn="ctr">
            <a:solidFill>
              <a:srgbClr val="66FFCC">
                <a:alpha val="44000"/>
              </a:srgb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Arc 235"/>
          <p:cNvSpPr>
            <a:spLocks noChangeAspect="1"/>
          </p:cNvSpPr>
          <p:nvPr/>
        </p:nvSpPr>
        <p:spPr>
          <a:xfrm rot="577047">
            <a:off x="2286479" y="862943"/>
            <a:ext cx="4529907" cy="3880888"/>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61" name="Straight Connector 260"/>
          <p:cNvCxnSpPr>
            <a:stCxn id="237" idx="2"/>
            <a:endCxn id="236" idx="0"/>
          </p:cNvCxnSpPr>
          <p:nvPr/>
        </p:nvCxnSpPr>
        <p:spPr>
          <a:xfrm>
            <a:off x="3840494" y="883643"/>
            <a:ext cx="1035129" cy="6573"/>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66" name="Arc 265"/>
          <p:cNvSpPr>
            <a:spLocks noChangeAspect="1"/>
          </p:cNvSpPr>
          <p:nvPr/>
        </p:nvSpPr>
        <p:spPr>
          <a:xfrm rot="14995628">
            <a:off x="1197943" y="2034373"/>
            <a:ext cx="4721515" cy="3767184"/>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74" name="Arc 273"/>
          <p:cNvSpPr>
            <a:spLocks noChangeAspect="1"/>
          </p:cNvSpPr>
          <p:nvPr/>
        </p:nvSpPr>
        <p:spPr>
          <a:xfrm rot="11169758">
            <a:off x="1828086" y="2592650"/>
            <a:ext cx="4721515" cy="3767184"/>
          </a:xfrm>
          <a:prstGeom prst="arc">
            <a:avLst>
              <a:gd name="adj1" fmla="val 16200000"/>
              <a:gd name="adj2" fmla="val 19361024"/>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86" name="Straight Connector 285"/>
          <p:cNvCxnSpPr>
            <a:stCxn id="266" idx="0"/>
            <a:endCxn id="274" idx="2"/>
          </p:cNvCxnSpPr>
          <p:nvPr/>
        </p:nvCxnSpPr>
        <p:spPr>
          <a:xfrm rot="16200000" flipH="1">
            <a:off x="1559694" y="4794271"/>
            <a:ext cx="1022176" cy="562517"/>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89" name="Arc 288"/>
          <p:cNvSpPr>
            <a:spLocks noChangeAspect="1"/>
          </p:cNvSpPr>
          <p:nvPr/>
        </p:nvSpPr>
        <p:spPr>
          <a:xfrm rot="3574480">
            <a:off x="2987577" y="1497163"/>
            <a:ext cx="4357039" cy="3923383"/>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91" name="Straight Connector 290"/>
          <p:cNvCxnSpPr>
            <a:stCxn id="289" idx="2"/>
            <a:endCxn id="290" idx="0"/>
          </p:cNvCxnSpPr>
          <p:nvPr/>
        </p:nvCxnSpPr>
        <p:spPr>
          <a:xfrm rot="5400000">
            <a:off x="6273874" y="4656220"/>
            <a:ext cx="932907" cy="563459"/>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grpSp>
        <p:nvGrpSpPr>
          <p:cNvPr id="3" name="Group 191"/>
          <p:cNvGrpSpPr>
            <a:grpSpLocks noChangeAspect="1"/>
          </p:cNvGrpSpPr>
          <p:nvPr/>
        </p:nvGrpSpPr>
        <p:grpSpPr bwMode="auto">
          <a:xfrm rot="3651754">
            <a:off x="6410634" y="2196896"/>
            <a:ext cx="623480" cy="136260"/>
            <a:chOff x="786993" y="1745932"/>
            <a:chExt cx="740248" cy="161824"/>
          </a:xfrm>
        </p:grpSpPr>
        <p:grpSp>
          <p:nvGrpSpPr>
            <p:cNvPr id="4" name="Group 102"/>
            <p:cNvGrpSpPr>
              <a:grpSpLocks/>
            </p:cNvGrpSpPr>
            <p:nvPr/>
          </p:nvGrpSpPr>
          <p:grpSpPr bwMode="auto">
            <a:xfrm>
              <a:off x="1335274" y="1746533"/>
              <a:ext cx="191967" cy="158541"/>
              <a:chOff x="1338874" y="1146562"/>
              <a:chExt cx="191967" cy="158541"/>
            </a:xfrm>
          </p:grpSpPr>
          <p:sp>
            <p:nvSpPr>
              <p:cNvPr id="255"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6"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7"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8"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5" name="Group 103"/>
            <p:cNvGrpSpPr>
              <a:grpSpLocks/>
            </p:cNvGrpSpPr>
            <p:nvPr/>
          </p:nvGrpSpPr>
          <p:grpSpPr bwMode="auto">
            <a:xfrm>
              <a:off x="1155938" y="1745932"/>
              <a:ext cx="189214" cy="159104"/>
              <a:chOff x="1343464" y="1144477"/>
              <a:chExt cx="189214" cy="159104"/>
            </a:xfrm>
          </p:grpSpPr>
          <p:sp>
            <p:nvSpPr>
              <p:cNvPr id="251"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2"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3"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4"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6" name="Group 108"/>
            <p:cNvGrpSpPr>
              <a:grpSpLocks/>
            </p:cNvGrpSpPr>
            <p:nvPr/>
          </p:nvGrpSpPr>
          <p:grpSpPr bwMode="auto">
            <a:xfrm>
              <a:off x="970671" y="1748853"/>
              <a:ext cx="191965" cy="158540"/>
              <a:chOff x="1342123" y="1145914"/>
              <a:chExt cx="191965" cy="158540"/>
            </a:xfrm>
          </p:grpSpPr>
          <p:sp>
            <p:nvSpPr>
              <p:cNvPr id="247"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8"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9"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0"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7" name="Group 118"/>
            <p:cNvGrpSpPr>
              <a:grpSpLocks/>
            </p:cNvGrpSpPr>
            <p:nvPr/>
          </p:nvGrpSpPr>
          <p:grpSpPr bwMode="auto">
            <a:xfrm>
              <a:off x="786993" y="1749218"/>
              <a:ext cx="191965" cy="158538"/>
              <a:chOff x="1342461" y="1144795"/>
              <a:chExt cx="191965" cy="158538"/>
            </a:xfrm>
          </p:grpSpPr>
          <p:sp>
            <p:nvSpPr>
              <p:cNvPr id="243"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4"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5"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6"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749" name="Text Box 19"/>
          <p:cNvSpPr txBox="1">
            <a:spLocks noChangeArrowheads="1"/>
          </p:cNvSpPr>
          <p:nvPr/>
        </p:nvSpPr>
        <p:spPr bwMode="auto">
          <a:xfrm rot="17993261">
            <a:off x="1423189" y="2430892"/>
            <a:ext cx="185571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1513D7"/>
                </a:solidFill>
                <a:latin typeface="Comic Sans MS"/>
                <a:cs typeface="Comic Sans MS"/>
              </a:rPr>
              <a:t>Coherent e-cooler</a:t>
            </a:r>
            <a:endParaRPr lang="en-US" sz="1200" i="0" dirty="0">
              <a:solidFill>
                <a:srgbClr val="1513D7"/>
              </a:solidFill>
              <a:latin typeface="Comic Sans MS"/>
              <a:cs typeface="Comic Sans MS"/>
            </a:endParaRPr>
          </a:p>
        </p:txBody>
      </p:sp>
      <p:sp>
        <p:nvSpPr>
          <p:cNvPr id="751" name="Freeform 750"/>
          <p:cNvSpPr/>
          <p:nvPr/>
        </p:nvSpPr>
        <p:spPr>
          <a:xfrm>
            <a:off x="4948518" y="1203960"/>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00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2" name="Freeform 751"/>
          <p:cNvSpPr/>
          <p:nvPr/>
        </p:nvSpPr>
        <p:spPr>
          <a:xfrm rot="15409430">
            <a:off x="1239203" y="3555088"/>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4" name="Line 184"/>
          <p:cNvSpPr>
            <a:spLocks noChangeShapeType="1"/>
          </p:cNvSpPr>
          <p:nvPr/>
        </p:nvSpPr>
        <p:spPr bwMode="auto">
          <a:xfrm rot="14400000" flipV="1">
            <a:off x="6168465" y="2334585"/>
            <a:ext cx="914400" cy="0"/>
          </a:xfrm>
          <a:prstGeom prst="line">
            <a:avLst/>
          </a:prstGeom>
          <a:noFill/>
          <a:ln w="76200">
            <a:solidFill>
              <a:srgbClr val="29FF11"/>
            </a:solidFill>
            <a:round/>
            <a:headEnd/>
            <a:tailEnd/>
          </a:ln>
        </p:spPr>
        <p:txBody>
          <a:bodyPr wrap="none" anchor="ctr">
            <a:prstTxWarp prst="textNoShape">
              <a:avLst/>
            </a:prstTxWarp>
          </a:bodyPr>
          <a:lstStyle/>
          <a:p>
            <a:endParaRPr lang="en-US" dirty="0"/>
          </a:p>
        </p:txBody>
      </p:sp>
      <p:sp>
        <p:nvSpPr>
          <p:cNvPr id="757" name="Freeform 756"/>
          <p:cNvSpPr/>
          <p:nvPr/>
        </p:nvSpPr>
        <p:spPr>
          <a:xfrm>
            <a:off x="4918038" y="1281057"/>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FFFF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648" name="Line 184"/>
          <p:cNvSpPr>
            <a:spLocks noChangeShapeType="1"/>
          </p:cNvSpPr>
          <p:nvPr/>
        </p:nvSpPr>
        <p:spPr bwMode="auto">
          <a:xfrm rot="18000000" flipV="1">
            <a:off x="1697038" y="235585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grpSp>
        <p:nvGrpSpPr>
          <p:cNvPr id="8" name="Group 191"/>
          <p:cNvGrpSpPr>
            <a:grpSpLocks noChangeAspect="1"/>
          </p:cNvGrpSpPr>
          <p:nvPr/>
        </p:nvGrpSpPr>
        <p:grpSpPr bwMode="auto">
          <a:xfrm rot="7165234">
            <a:off x="1695758" y="2191068"/>
            <a:ext cx="623480" cy="136260"/>
            <a:chOff x="786993" y="1745932"/>
            <a:chExt cx="740248" cy="161824"/>
          </a:xfrm>
        </p:grpSpPr>
        <p:grpSp>
          <p:nvGrpSpPr>
            <p:cNvPr id="9" name="Group 102"/>
            <p:cNvGrpSpPr>
              <a:grpSpLocks/>
            </p:cNvGrpSpPr>
            <p:nvPr/>
          </p:nvGrpSpPr>
          <p:grpSpPr bwMode="auto">
            <a:xfrm>
              <a:off x="1335274" y="1746533"/>
              <a:ext cx="191967" cy="158541"/>
              <a:chOff x="1338874" y="1146562"/>
              <a:chExt cx="191967" cy="158541"/>
            </a:xfrm>
          </p:grpSpPr>
          <p:sp>
            <p:nvSpPr>
              <p:cNvPr id="193"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4"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5"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6"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0" name="Group 103"/>
            <p:cNvGrpSpPr>
              <a:grpSpLocks/>
            </p:cNvGrpSpPr>
            <p:nvPr/>
          </p:nvGrpSpPr>
          <p:grpSpPr bwMode="auto">
            <a:xfrm>
              <a:off x="1155938" y="1745932"/>
              <a:ext cx="189214" cy="159104"/>
              <a:chOff x="1343464" y="1144477"/>
              <a:chExt cx="189214" cy="159104"/>
            </a:xfrm>
          </p:grpSpPr>
          <p:sp>
            <p:nvSpPr>
              <p:cNvPr id="188"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9"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0"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2"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1" name="Group 108"/>
            <p:cNvGrpSpPr>
              <a:grpSpLocks/>
            </p:cNvGrpSpPr>
            <p:nvPr/>
          </p:nvGrpSpPr>
          <p:grpSpPr bwMode="auto">
            <a:xfrm>
              <a:off x="970671" y="1748853"/>
              <a:ext cx="191965" cy="158540"/>
              <a:chOff x="1342123" y="1145914"/>
              <a:chExt cx="191965" cy="158540"/>
            </a:xfrm>
          </p:grpSpPr>
          <p:sp>
            <p:nvSpPr>
              <p:cNvPr id="184"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5"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6"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7"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2" name="Group 118"/>
            <p:cNvGrpSpPr>
              <a:grpSpLocks/>
            </p:cNvGrpSpPr>
            <p:nvPr/>
          </p:nvGrpSpPr>
          <p:grpSpPr bwMode="auto">
            <a:xfrm>
              <a:off x="786993" y="1749218"/>
              <a:ext cx="191965" cy="158538"/>
              <a:chOff x="1342461" y="1144795"/>
              <a:chExt cx="191965" cy="158538"/>
            </a:xfrm>
          </p:grpSpPr>
          <p:sp>
            <p:nvSpPr>
              <p:cNvPr id="180"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1"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2"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3"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296" name="Oval 295"/>
          <p:cNvSpPr/>
          <p:nvPr/>
        </p:nvSpPr>
        <p:spPr>
          <a:xfrm>
            <a:off x="1333500" y="1461058"/>
            <a:ext cx="1521378" cy="1737360"/>
          </a:xfrm>
          <a:prstGeom prst="ellipse">
            <a:avLst/>
          </a:prstGeom>
          <a:noFill/>
          <a:ln w="38100" cap="flat" cmpd="tri" algn="ctr">
            <a:solidFill>
              <a:srgbClr val="66FFCC">
                <a:alpha val="46000"/>
              </a:srgb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3" name="Line 184"/>
          <p:cNvSpPr>
            <a:spLocks noChangeShapeType="1"/>
          </p:cNvSpPr>
          <p:nvPr/>
        </p:nvSpPr>
        <p:spPr bwMode="auto">
          <a:xfrm rot="18000000" flipV="1">
            <a:off x="1698831" y="235764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487" name="Rectangle 136"/>
          <p:cNvSpPr>
            <a:spLocks noChangeArrowheads="1"/>
          </p:cNvSpPr>
          <p:nvPr/>
        </p:nvSpPr>
        <p:spPr bwMode="auto">
          <a:xfrm>
            <a:off x="4262436" y="951740"/>
            <a:ext cx="190103" cy="194972"/>
          </a:xfrm>
          <a:prstGeom prst="rect">
            <a:avLst/>
          </a:prstGeom>
          <a:blipFill dpi="0" rotWithShape="1">
            <a:blip r:embed="rId5" cstate="print"/>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488" name="Text Box 110"/>
          <p:cNvSpPr txBox="1">
            <a:spLocks noChangeArrowheads="1"/>
          </p:cNvSpPr>
          <p:nvPr/>
        </p:nvSpPr>
        <p:spPr bwMode="auto">
          <a:xfrm>
            <a:off x="3534776" y="1180513"/>
            <a:ext cx="1602771" cy="584776"/>
          </a:xfrm>
          <a:prstGeom prst="rect">
            <a:avLst/>
          </a:prstGeom>
          <a:noFill/>
          <a:ln w="9525">
            <a:noFill/>
            <a:miter lim="800000"/>
            <a:headEnd/>
            <a:tailEnd/>
          </a:ln>
        </p:spPr>
        <p:txBody>
          <a:bodyPr wrap="square">
            <a:prstTxWarp prst="textNoShape">
              <a:avLst/>
            </a:prstTxWarp>
            <a:spAutoFit/>
          </a:bodyPr>
          <a:lstStyle/>
          <a:p>
            <a:pPr algn="ctr" eaLnBrk="0" hangingPunct="0"/>
            <a:r>
              <a:rPr lang="en-US" sz="1600" dirty="0" smtClean="0">
                <a:solidFill>
                  <a:srgbClr val="000090"/>
                </a:solidFill>
                <a:latin typeface="Comic Sans MS" pitchFamily="-110" charset="0"/>
                <a:ea typeface="Comic Sans MS" pitchFamily="-110" charset="0"/>
                <a:cs typeface="Comic Sans MS" pitchFamily="-110" charset="0"/>
              </a:rPr>
              <a:t>New </a:t>
            </a:r>
          </a:p>
          <a:p>
            <a:pPr algn="ctr" eaLnBrk="0" hangingPunct="0"/>
            <a:r>
              <a:rPr lang="en-US" sz="1600" dirty="0" smtClean="0">
                <a:solidFill>
                  <a:srgbClr val="000090"/>
                </a:solidFill>
                <a:latin typeface="Comic Sans MS" pitchFamily="-110" charset="0"/>
                <a:ea typeface="Comic Sans MS" pitchFamily="-110" charset="0"/>
                <a:cs typeface="Comic Sans MS" pitchFamily="-110" charset="0"/>
              </a:rPr>
              <a:t>detector</a:t>
            </a:r>
            <a:endParaRPr lang="en-US" sz="1600" dirty="0">
              <a:solidFill>
                <a:srgbClr val="000090"/>
              </a:solidFill>
              <a:latin typeface="Comic Sans MS" pitchFamily="-110" charset="0"/>
              <a:ea typeface="Comic Sans MS" pitchFamily="-110" charset="0"/>
              <a:cs typeface="Comic Sans MS" pitchFamily="-110" charset="0"/>
            </a:endParaRPr>
          </a:p>
        </p:txBody>
      </p:sp>
      <p:sp>
        <p:nvSpPr>
          <p:cNvPr id="489" name="Arc 488"/>
          <p:cNvSpPr/>
          <p:nvPr/>
        </p:nvSpPr>
        <p:spPr>
          <a:xfrm rot="16200000" flipH="1" flipV="1">
            <a:off x="4125184" y="-102720"/>
            <a:ext cx="452567" cy="1861073"/>
          </a:xfrm>
          <a:prstGeom prst="arc">
            <a:avLst>
              <a:gd name="adj1" fmla="val 16803933"/>
              <a:gd name="adj2" fmla="val 4913040"/>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90" name="Arc 489"/>
          <p:cNvSpPr/>
          <p:nvPr/>
        </p:nvSpPr>
        <p:spPr>
          <a:xfrm rot="5400000" flipH="1">
            <a:off x="4166274" y="5487042"/>
            <a:ext cx="470434" cy="1891552"/>
          </a:xfrm>
          <a:prstGeom prst="arc">
            <a:avLst>
              <a:gd name="adj1" fmla="val 16802610"/>
              <a:gd name="adj2" fmla="val 4705417"/>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25" name="Arc 424"/>
          <p:cNvSpPr/>
          <p:nvPr/>
        </p:nvSpPr>
        <p:spPr>
          <a:xfrm rot="9000000" flipH="1" flipV="1">
            <a:off x="1786584" y="4186645"/>
            <a:ext cx="436693" cy="1861073"/>
          </a:xfrm>
          <a:prstGeom prst="arc">
            <a:avLst>
              <a:gd name="adj1" fmla="val 16803933"/>
              <a:gd name="adj2" fmla="val 4817061"/>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443" name="Straight Connector 442"/>
          <p:cNvCxnSpPr>
            <a:stCxn id="290" idx="2"/>
            <a:endCxn id="274" idx="0"/>
          </p:cNvCxnSpPr>
          <p:nvPr/>
        </p:nvCxnSpPr>
        <p:spPr>
          <a:xfrm rot="10800000" flipV="1">
            <a:off x="3986639" y="6333035"/>
            <a:ext cx="924314" cy="15914"/>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516" name="Rounded Rectangle 515"/>
          <p:cNvSpPr/>
          <p:nvPr/>
        </p:nvSpPr>
        <p:spPr>
          <a:xfrm rot="18000000">
            <a:off x="1809936" y="2317122"/>
            <a:ext cx="825500" cy="151092"/>
          </a:xfrm>
          <a:prstGeom prst="roundRect">
            <a:avLst/>
          </a:prstGeom>
          <a:noFill/>
          <a:ln w="76200" cap="flat" cmpd="tri" algn="ctr">
            <a:solidFill>
              <a:schemeClr val="accent5">
                <a:lumMod val="7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02"/>
          <p:cNvGrpSpPr>
            <a:grpSpLocks/>
          </p:cNvGrpSpPr>
          <p:nvPr/>
        </p:nvGrpSpPr>
        <p:grpSpPr bwMode="auto">
          <a:xfrm flipV="1">
            <a:off x="4620783" y="826601"/>
            <a:ext cx="124677" cy="108170"/>
            <a:chOff x="1348913" y="1142862"/>
            <a:chExt cx="190276" cy="155817"/>
          </a:xfrm>
        </p:grpSpPr>
        <p:sp>
          <p:nvSpPr>
            <p:cNvPr id="463"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4"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465"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6"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sp>
        <p:nvSpPr>
          <p:cNvPr id="526" name="Text Box 113"/>
          <p:cNvSpPr txBox="1">
            <a:spLocks noChangeAspect="1" noChangeArrowheads="1"/>
          </p:cNvSpPr>
          <p:nvPr/>
        </p:nvSpPr>
        <p:spPr bwMode="auto">
          <a:xfrm rot="19800000" flipH="1">
            <a:off x="2343196" y="834639"/>
            <a:ext cx="605473"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0.6 GeV </a:t>
            </a:r>
            <a:endParaRPr lang="en-US" sz="900" dirty="0">
              <a:solidFill>
                <a:srgbClr val="FF0000"/>
              </a:solidFill>
              <a:latin typeface="Comic Sans MS"/>
              <a:cs typeface="Comic Sans MS"/>
            </a:endParaRPr>
          </a:p>
        </p:txBody>
      </p:sp>
      <p:sp>
        <p:nvSpPr>
          <p:cNvPr id="450" name="Text Box 113"/>
          <p:cNvSpPr txBox="1">
            <a:spLocks noChangeAspect="1" noChangeArrowheads="1"/>
          </p:cNvSpPr>
          <p:nvPr/>
        </p:nvSpPr>
        <p:spPr bwMode="auto">
          <a:xfrm rot="3778540">
            <a:off x="1683985" y="4474856"/>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sp>
        <p:nvSpPr>
          <p:cNvPr id="452" name="Text Box 113"/>
          <p:cNvSpPr txBox="1">
            <a:spLocks noChangeAspect="1" noChangeArrowheads="1"/>
          </p:cNvSpPr>
          <p:nvPr/>
        </p:nvSpPr>
        <p:spPr bwMode="auto">
          <a:xfrm>
            <a:off x="3471358" y="5966769"/>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sp>
        <p:nvSpPr>
          <p:cNvPr id="359" name="Text Box 19"/>
          <p:cNvSpPr txBox="1">
            <a:spLocks noChangeArrowheads="1"/>
          </p:cNvSpPr>
          <p:nvPr/>
        </p:nvSpPr>
        <p:spPr bwMode="auto">
          <a:xfrm rot="17993261">
            <a:off x="1078235" y="1920819"/>
            <a:ext cx="133616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FF0000"/>
                </a:solidFill>
                <a:latin typeface="Comic Sans MS"/>
                <a:cs typeface="Comic Sans MS"/>
              </a:rPr>
              <a:t>Linac 2.45 GeV</a:t>
            </a:r>
            <a:endParaRPr lang="en-US" sz="1200" i="0" dirty="0">
              <a:solidFill>
                <a:srgbClr val="FF0000"/>
              </a:solidFill>
              <a:latin typeface="Comic Sans MS"/>
              <a:cs typeface="Comic Sans MS"/>
            </a:endParaRPr>
          </a:p>
        </p:txBody>
      </p:sp>
      <p:sp>
        <p:nvSpPr>
          <p:cNvPr id="366" name="Text Box 19"/>
          <p:cNvSpPr txBox="1">
            <a:spLocks noChangeArrowheads="1"/>
          </p:cNvSpPr>
          <p:nvPr/>
        </p:nvSpPr>
        <p:spPr bwMode="auto">
          <a:xfrm rot="3600000">
            <a:off x="5869107" y="2520525"/>
            <a:ext cx="1465344"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FF0000"/>
                </a:solidFill>
                <a:latin typeface="Comic Sans MS"/>
                <a:cs typeface="Comic Sans MS"/>
              </a:rPr>
              <a:t>Linac 2.45 GeV</a:t>
            </a:r>
            <a:endParaRPr lang="en-US" sz="1200" i="0" dirty="0">
              <a:solidFill>
                <a:srgbClr val="FF0000"/>
              </a:solidFill>
              <a:latin typeface="Comic Sans MS"/>
              <a:cs typeface="Comic Sans MS"/>
            </a:endParaRPr>
          </a:p>
        </p:txBody>
      </p:sp>
      <p:grpSp>
        <p:nvGrpSpPr>
          <p:cNvPr id="14" name="Group 373"/>
          <p:cNvGrpSpPr/>
          <p:nvPr/>
        </p:nvGrpSpPr>
        <p:grpSpPr>
          <a:xfrm>
            <a:off x="2896285" y="5309920"/>
            <a:ext cx="1032733" cy="323166"/>
            <a:chOff x="4641972" y="4692927"/>
            <a:chExt cx="1032733" cy="323166"/>
          </a:xfrm>
        </p:grpSpPr>
        <p:sp>
          <p:nvSpPr>
            <p:cNvPr id="142" name="TextBox 141"/>
            <p:cNvSpPr txBox="1"/>
            <p:nvPr/>
          </p:nvSpPr>
          <p:spPr>
            <a:xfrm>
              <a:off x="4641972" y="4692927"/>
              <a:ext cx="1032733" cy="276999"/>
            </a:xfrm>
            <a:prstGeom prst="rect">
              <a:avLst/>
            </a:prstGeom>
            <a:noFill/>
          </p:spPr>
          <p:txBody>
            <a:bodyPr wrap="square" rtlCol="0">
              <a:spAutoFit/>
            </a:bodyPr>
            <a:lstStyle/>
            <a:p>
              <a:pPr algn="ctr"/>
              <a:r>
                <a:rPr lang="en-US" sz="1200" dirty="0" smtClean="0">
                  <a:latin typeface="Comic Sans MS"/>
                  <a:cs typeface="Comic Sans MS"/>
                </a:rPr>
                <a:t>100 m</a:t>
              </a:r>
              <a:endParaRPr lang="en-US" sz="1200" dirty="0">
                <a:latin typeface="Comic Sans MS"/>
                <a:cs typeface="Comic Sans MS"/>
              </a:endParaRPr>
            </a:p>
          </p:txBody>
        </p:sp>
        <p:cxnSp>
          <p:nvCxnSpPr>
            <p:cNvPr id="369" name="Straight Connector 368"/>
            <p:cNvCxnSpPr/>
            <p:nvPr/>
          </p:nvCxnSpPr>
          <p:spPr>
            <a:xfrm flipV="1">
              <a:off x="4928523" y="5016093"/>
              <a:ext cx="457200" cy="0"/>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15" name="Group 480"/>
          <p:cNvGrpSpPr>
            <a:grpSpLocks noChangeAspect="1"/>
          </p:cNvGrpSpPr>
          <p:nvPr/>
        </p:nvGrpSpPr>
        <p:grpSpPr>
          <a:xfrm>
            <a:off x="6045733" y="786707"/>
            <a:ext cx="629867" cy="330065"/>
            <a:chOff x="4166066" y="3056387"/>
            <a:chExt cx="2519466" cy="1320268"/>
          </a:xfrm>
        </p:grpSpPr>
        <p:grpSp>
          <p:nvGrpSpPr>
            <p:cNvPr id="16" name="Group 86"/>
            <p:cNvGrpSpPr>
              <a:grpSpLocks noChangeAspect="1"/>
            </p:cNvGrpSpPr>
            <p:nvPr/>
          </p:nvGrpSpPr>
          <p:grpSpPr bwMode="auto">
            <a:xfrm>
              <a:off x="4166066" y="3056387"/>
              <a:ext cx="1406168" cy="1320268"/>
              <a:chOff x="1815" y="2475"/>
              <a:chExt cx="492" cy="547"/>
            </a:xfrm>
          </p:grpSpPr>
          <p:grpSp>
            <p:nvGrpSpPr>
              <p:cNvPr id="17" name="Group 87"/>
              <p:cNvGrpSpPr>
                <a:grpSpLocks noChangeAspect="1"/>
              </p:cNvGrpSpPr>
              <p:nvPr/>
            </p:nvGrpSpPr>
            <p:grpSpPr bwMode="auto">
              <a:xfrm>
                <a:off x="1815" y="2475"/>
                <a:ext cx="492" cy="273"/>
                <a:chOff x="1815" y="2475"/>
                <a:chExt cx="492" cy="273"/>
              </a:xfrm>
            </p:grpSpPr>
            <p:sp>
              <p:nvSpPr>
                <p:cNvPr id="38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8" name="Group 91"/>
              <p:cNvGrpSpPr>
                <a:grpSpLocks noChangeAspect="1"/>
              </p:cNvGrpSpPr>
              <p:nvPr/>
            </p:nvGrpSpPr>
            <p:grpSpPr bwMode="auto">
              <a:xfrm flipV="1">
                <a:off x="1815" y="2749"/>
                <a:ext cx="492" cy="273"/>
                <a:chOff x="1813" y="2475"/>
                <a:chExt cx="492" cy="273"/>
              </a:xfrm>
            </p:grpSpPr>
            <p:sp>
              <p:nvSpPr>
                <p:cNvPr id="379"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51" name="Block Arc 35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2" name="Rounded Rectangle 35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3" name="Rounded Rectangle 35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8" name="Oval 35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05" name="Text Box 113"/>
          <p:cNvSpPr txBox="1">
            <a:spLocks noChangeAspect="1" noChangeArrowheads="1"/>
          </p:cNvSpPr>
          <p:nvPr/>
        </p:nvSpPr>
        <p:spPr bwMode="auto">
          <a:xfrm flipH="1">
            <a:off x="4427140" y="1035050"/>
            <a:ext cx="697627" cy="215444"/>
          </a:xfrm>
          <a:prstGeom prst="rect">
            <a:avLst/>
          </a:prstGeom>
          <a:noFill/>
          <a:ln w="9525">
            <a:noFill/>
            <a:miter lim="800000"/>
            <a:headEnd/>
            <a:tailEnd/>
          </a:ln>
        </p:spPr>
        <p:txBody>
          <a:bodyPr wrap="none">
            <a:prstTxWarp prst="textNoShape">
              <a:avLst/>
            </a:prstTxWarp>
            <a:spAutoFit/>
          </a:bodyPr>
          <a:lstStyle/>
          <a:p>
            <a:pPr eaLnBrk="0" hangingPunct="0"/>
            <a:r>
              <a:rPr lang="en-US" sz="800" dirty="0" smtClean="0">
                <a:solidFill>
                  <a:srgbClr val="FF0000"/>
                </a:solidFill>
                <a:latin typeface="Comic Sans MS"/>
                <a:cs typeface="Comic Sans MS"/>
              </a:rPr>
              <a:t>27.55 GeV </a:t>
            </a:r>
            <a:endParaRPr lang="en-US" sz="800" dirty="0">
              <a:solidFill>
                <a:srgbClr val="FF0000"/>
              </a:solidFill>
              <a:latin typeface="Comic Sans MS"/>
              <a:cs typeface="Comic Sans MS"/>
            </a:endParaRPr>
          </a:p>
        </p:txBody>
      </p:sp>
      <p:sp>
        <p:nvSpPr>
          <p:cNvPr id="317" name="Arc 316"/>
          <p:cNvSpPr/>
          <p:nvPr/>
        </p:nvSpPr>
        <p:spPr>
          <a:xfrm rot="3600000">
            <a:off x="6931034" y="2529459"/>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4" name="Arc 323"/>
          <p:cNvSpPr>
            <a:spLocks noChangeAspect="1"/>
          </p:cNvSpPr>
          <p:nvPr/>
        </p:nvSpPr>
        <p:spPr>
          <a:xfrm rot="577047">
            <a:off x="2440398" y="756480"/>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19" name="Group 1"/>
          <p:cNvGrpSpPr/>
          <p:nvPr/>
        </p:nvGrpSpPr>
        <p:grpSpPr>
          <a:xfrm rot="3600000">
            <a:off x="4111490" y="845190"/>
            <a:ext cx="3806676" cy="2284552"/>
            <a:chOff x="1719314" y="51753"/>
            <a:chExt cx="3806676" cy="2284552"/>
          </a:xfrm>
        </p:grpSpPr>
        <p:sp>
          <p:nvSpPr>
            <p:cNvPr id="26662" name="Text Box 19"/>
            <p:cNvSpPr txBox="1">
              <a:spLocks noChangeArrowheads="1"/>
            </p:cNvSpPr>
            <p:nvPr/>
          </p:nvSpPr>
          <p:spPr bwMode="auto">
            <a:xfrm>
              <a:off x="4723544" y="51753"/>
              <a:ext cx="802446"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Beam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dump</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26661" name="Text Box 19"/>
            <p:cNvSpPr txBox="1">
              <a:spLocks noChangeArrowheads="1"/>
            </p:cNvSpPr>
            <p:nvPr/>
          </p:nvSpPr>
          <p:spPr bwMode="auto">
            <a:xfrm>
              <a:off x="3457810" y="99167"/>
              <a:ext cx="769110"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Polarized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e-gun</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152" name="Can 151"/>
            <p:cNvSpPr/>
            <p:nvPr/>
          </p:nvSpPr>
          <p:spPr bwMode="auto">
            <a:xfrm rot="16200000">
              <a:off x="4626195" y="352863"/>
              <a:ext cx="156584" cy="180056"/>
            </a:xfrm>
            <a:prstGeom prst="can">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69" name="Freeform 468"/>
            <p:cNvSpPr/>
            <p:nvPr/>
          </p:nvSpPr>
          <p:spPr>
            <a:xfrm rot="21439852" flipH="1">
              <a:off x="4092908" y="425986"/>
              <a:ext cx="261845" cy="123074"/>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0" name="Freeform 469"/>
            <p:cNvSpPr/>
            <p:nvPr/>
          </p:nvSpPr>
          <p:spPr>
            <a:xfrm rot="21439852">
              <a:off x="4340091" y="458559"/>
              <a:ext cx="289548" cy="86128"/>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1" name="Oval 470"/>
            <p:cNvSpPr/>
            <p:nvPr/>
          </p:nvSpPr>
          <p:spPr>
            <a:xfrm rot="16039852">
              <a:off x="3988783" y="390452"/>
              <a:ext cx="170232" cy="87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0" name="Text Box 113"/>
            <p:cNvSpPr txBox="1">
              <a:spLocks noChangeAspect="1" noChangeArrowheads="1"/>
            </p:cNvSpPr>
            <p:nvPr/>
          </p:nvSpPr>
          <p:spPr bwMode="auto">
            <a:xfrm flipH="1">
              <a:off x="4089908" y="160876"/>
              <a:ext cx="639963"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0.6  GeV </a:t>
              </a:r>
              <a:endParaRPr lang="en-US" sz="900" dirty="0">
                <a:solidFill>
                  <a:srgbClr val="FF0000"/>
                </a:solidFill>
                <a:latin typeface="Comic Sans MS"/>
                <a:cs typeface="Comic Sans MS"/>
              </a:endParaRPr>
            </a:p>
          </p:txBody>
        </p:sp>
        <p:cxnSp>
          <p:nvCxnSpPr>
            <p:cNvPr id="334" name="Straight Connector 333"/>
            <p:cNvCxnSpPr>
              <a:stCxn id="324" idx="0"/>
              <a:endCxn id="348" idx="2"/>
            </p:cNvCxnSpPr>
            <p:nvPr/>
          </p:nvCxnSpPr>
          <p:spPr>
            <a:xfrm rot="18000000" flipH="1">
              <a:off x="1396650" y="2011319"/>
              <a:ext cx="647650" cy="232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343" name="Straight Connector 342"/>
          <p:cNvCxnSpPr>
            <a:stCxn id="317" idx="0"/>
          </p:cNvCxnSpPr>
          <p:nvPr/>
        </p:nvCxnSpPr>
        <p:spPr>
          <a:xfrm rot="16200000" flipV="1">
            <a:off x="6561351" y="2026960"/>
            <a:ext cx="684244" cy="39823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7" name="Arc 346"/>
          <p:cNvSpPr/>
          <p:nvPr/>
        </p:nvSpPr>
        <p:spPr>
          <a:xfrm rot="7200000">
            <a:off x="1632176" y="24845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8" name="Arc 347"/>
          <p:cNvSpPr>
            <a:spLocks noChangeAspect="1"/>
          </p:cNvSpPr>
          <p:nvPr/>
        </p:nvSpPr>
        <p:spPr>
          <a:xfrm rot="18600000">
            <a:off x="1443967" y="946917"/>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368" name="Straight Connector 367"/>
          <p:cNvCxnSpPr>
            <a:stCxn id="347" idx="2"/>
            <a:endCxn id="348" idx="0"/>
          </p:cNvCxnSpPr>
          <p:nvPr/>
        </p:nvCxnSpPr>
        <p:spPr>
          <a:xfrm rot="5400000" flipH="1" flipV="1">
            <a:off x="1552182" y="2049518"/>
            <a:ext cx="587019" cy="337358"/>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4" name="Freeform 373"/>
          <p:cNvSpPr/>
          <p:nvPr/>
        </p:nvSpPr>
        <p:spPr>
          <a:xfrm rot="15409430" flipH="1" flipV="1">
            <a:off x="6962125" y="3606837"/>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1" name="Freeform 450"/>
          <p:cNvSpPr/>
          <p:nvPr/>
        </p:nvSpPr>
        <p:spPr>
          <a:xfrm rot="9050523" flipV="1">
            <a:off x="2446378" y="1066756"/>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6" name="Freeform 455"/>
          <p:cNvSpPr/>
          <p:nvPr/>
        </p:nvSpPr>
        <p:spPr>
          <a:xfrm rot="12458037" flipV="1">
            <a:off x="5335083" y="814735"/>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7" name="Text Box 113"/>
          <p:cNvSpPr txBox="1">
            <a:spLocks noChangeAspect="1" noChangeArrowheads="1"/>
          </p:cNvSpPr>
          <p:nvPr/>
        </p:nvSpPr>
        <p:spPr bwMode="auto">
          <a:xfrm flipH="1">
            <a:off x="5773533" y="539649"/>
            <a:ext cx="710407"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0.60  GeV </a:t>
            </a:r>
            <a:endParaRPr lang="en-US" sz="900" dirty="0">
              <a:solidFill>
                <a:srgbClr val="FF0000"/>
              </a:solidFill>
              <a:latin typeface="Comic Sans MS"/>
              <a:cs typeface="Comic Sans MS"/>
            </a:endParaRPr>
          </a:p>
        </p:txBody>
      </p:sp>
      <p:cxnSp>
        <p:nvCxnSpPr>
          <p:cNvPr id="109" name="Straight Connector 108"/>
          <p:cNvCxnSpPr>
            <a:stCxn id="348" idx="2"/>
            <a:endCxn id="324" idx="0"/>
          </p:cNvCxnSpPr>
          <p:nvPr/>
        </p:nvCxnSpPr>
        <p:spPr>
          <a:xfrm flipV="1">
            <a:off x="4031115" y="748197"/>
            <a:ext cx="647650" cy="232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20" name="Group 102"/>
          <p:cNvGrpSpPr>
            <a:grpSpLocks/>
          </p:cNvGrpSpPr>
          <p:nvPr/>
        </p:nvGrpSpPr>
        <p:grpSpPr bwMode="auto">
          <a:xfrm rot="3600000" flipV="1">
            <a:off x="6882443" y="2231996"/>
            <a:ext cx="124677" cy="108170"/>
            <a:chOff x="1348913" y="1142862"/>
            <a:chExt cx="190276" cy="155817"/>
          </a:xfrm>
        </p:grpSpPr>
        <p:sp>
          <p:nvSpPr>
            <p:cNvPr id="335"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2"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46"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9"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50" name="Group 417"/>
          <p:cNvGrpSpPr/>
          <p:nvPr/>
        </p:nvGrpSpPr>
        <p:grpSpPr>
          <a:xfrm>
            <a:off x="4497021" y="2389660"/>
            <a:ext cx="1683136" cy="2107569"/>
            <a:chOff x="4084278" y="2186460"/>
            <a:chExt cx="1683136" cy="2107569"/>
          </a:xfrm>
        </p:grpSpPr>
        <p:grpSp>
          <p:nvGrpSpPr>
            <p:cNvPr id="151" name="Group 394"/>
            <p:cNvGrpSpPr/>
            <p:nvPr/>
          </p:nvGrpSpPr>
          <p:grpSpPr>
            <a:xfrm>
              <a:off x="4084278" y="2224628"/>
              <a:ext cx="1118104" cy="2069401"/>
              <a:chOff x="6427840" y="452655"/>
              <a:chExt cx="1118104" cy="2069401"/>
            </a:xfrm>
          </p:grpSpPr>
          <p:sp>
            <p:nvSpPr>
              <p:cNvPr id="284" name="Text Box 113"/>
              <p:cNvSpPr txBox="1">
                <a:spLocks noChangeAspect="1" noChangeArrowheads="1"/>
              </p:cNvSpPr>
              <p:nvPr/>
            </p:nvSpPr>
            <p:spPr bwMode="auto">
              <a:xfrm flipH="1">
                <a:off x="6427840" y="2152724"/>
                <a:ext cx="1082348"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0.9183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85" name="Text Box 117"/>
              <p:cNvSpPr txBox="1">
                <a:spLocks noChangeAspect="1" noChangeArrowheads="1"/>
              </p:cNvSpPr>
              <p:nvPr/>
            </p:nvSpPr>
            <p:spPr bwMode="auto">
              <a:xfrm flipH="1">
                <a:off x="6459702" y="1812916"/>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0.7550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a:solidFill>
                      <a:srgbClr val="FF0000"/>
                    </a:solidFill>
                    <a:latin typeface="Comic Sans MS"/>
                    <a:cs typeface="Comic Sans MS"/>
                  </a:rPr>
                  <a:t>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87" name="Text Box 118"/>
              <p:cNvSpPr txBox="1">
                <a:spLocks noChangeAspect="1" noChangeArrowheads="1"/>
              </p:cNvSpPr>
              <p:nvPr/>
            </p:nvSpPr>
            <p:spPr bwMode="auto">
              <a:xfrm flipH="1">
                <a:off x="6459589" y="1477362"/>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0.5917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a:solidFill>
                      <a:srgbClr val="FF0000"/>
                    </a:solidFill>
                    <a:latin typeface="Comic Sans MS"/>
                    <a:cs typeface="Comic Sans MS"/>
                  </a:rPr>
                  <a:t>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88" name="Text Box 119"/>
              <p:cNvSpPr txBox="1">
                <a:spLocks noChangeAspect="1" noChangeArrowheads="1"/>
              </p:cNvSpPr>
              <p:nvPr/>
            </p:nvSpPr>
            <p:spPr bwMode="auto">
              <a:xfrm flipH="1">
                <a:off x="6467491" y="1131248"/>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0.4283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a:solidFill>
                      <a:srgbClr val="FF0000"/>
                    </a:solidFill>
                    <a:latin typeface="Comic Sans MS"/>
                    <a:cs typeface="Comic Sans MS"/>
                  </a:rPr>
                  <a:t>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92" name="Text Box 113"/>
              <p:cNvSpPr txBox="1">
                <a:spLocks noChangeAspect="1" noChangeArrowheads="1"/>
              </p:cNvSpPr>
              <p:nvPr/>
            </p:nvSpPr>
            <p:spPr bwMode="auto">
              <a:xfrm flipH="1">
                <a:off x="6495544" y="452655"/>
                <a:ext cx="1050400"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0.1017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E</a:t>
                </a:r>
                <a:r>
                  <a:rPr lang="en-US" sz="900" baseline="-25000" dirty="0" smtClean="0">
                    <a:solidFill>
                      <a:srgbClr val="FF0000"/>
                    </a:solidFill>
                    <a:latin typeface="Comic Sans MS"/>
                    <a:cs typeface="Comic Sans MS"/>
                  </a:rPr>
                  <a:t>0</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93" name="Text Box 119"/>
              <p:cNvSpPr txBox="1">
                <a:spLocks noChangeAspect="1" noChangeArrowheads="1"/>
              </p:cNvSpPr>
              <p:nvPr/>
            </p:nvSpPr>
            <p:spPr bwMode="auto">
              <a:xfrm flipH="1">
                <a:off x="6495427" y="797247"/>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0.2650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endParaRPr lang="en-US" sz="900" dirty="0">
                  <a:solidFill>
                    <a:srgbClr val="FF0000"/>
                  </a:solidFill>
                  <a:latin typeface="Comic Sans MS"/>
                  <a:cs typeface="Comic Sans MS"/>
                </a:endParaRPr>
              </a:p>
            </p:txBody>
          </p:sp>
        </p:grpSp>
        <p:grpSp>
          <p:nvGrpSpPr>
            <p:cNvPr id="155" name="Group 480"/>
            <p:cNvGrpSpPr>
              <a:grpSpLocks noChangeAspect="1"/>
            </p:cNvGrpSpPr>
            <p:nvPr/>
          </p:nvGrpSpPr>
          <p:grpSpPr>
            <a:xfrm>
              <a:off x="5134689" y="2864537"/>
              <a:ext cx="629867" cy="330065"/>
              <a:chOff x="4166066" y="3056387"/>
              <a:chExt cx="2519466" cy="1320268"/>
            </a:xfrm>
          </p:grpSpPr>
          <p:grpSp>
            <p:nvGrpSpPr>
              <p:cNvPr id="270" name="Group 86"/>
              <p:cNvGrpSpPr>
                <a:grpSpLocks noChangeAspect="1"/>
              </p:cNvGrpSpPr>
              <p:nvPr/>
            </p:nvGrpSpPr>
            <p:grpSpPr bwMode="auto">
              <a:xfrm>
                <a:off x="4166066" y="3056387"/>
                <a:ext cx="1406168" cy="1320268"/>
                <a:chOff x="1815" y="2475"/>
                <a:chExt cx="492" cy="547"/>
              </a:xfrm>
            </p:grpSpPr>
            <p:grpSp>
              <p:nvGrpSpPr>
                <p:cNvPr id="276" name="Group 87"/>
                <p:cNvGrpSpPr>
                  <a:grpSpLocks noChangeAspect="1"/>
                </p:cNvGrpSpPr>
                <p:nvPr/>
              </p:nvGrpSpPr>
              <p:grpSpPr bwMode="auto">
                <a:xfrm>
                  <a:off x="1815" y="2475"/>
                  <a:ext cx="492" cy="273"/>
                  <a:chOff x="1815" y="2475"/>
                  <a:chExt cx="492" cy="273"/>
                </a:xfrm>
              </p:grpSpPr>
              <p:sp>
                <p:nvSpPr>
                  <p:cNvPr id="28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77" name="Group 91"/>
                <p:cNvGrpSpPr>
                  <a:grpSpLocks noChangeAspect="1"/>
                </p:cNvGrpSpPr>
                <p:nvPr/>
              </p:nvGrpSpPr>
              <p:grpSpPr bwMode="auto">
                <a:xfrm flipV="1">
                  <a:off x="1815" y="2749"/>
                  <a:ext cx="492" cy="273"/>
                  <a:chOff x="1813" y="2475"/>
                  <a:chExt cx="492" cy="273"/>
                </a:xfrm>
              </p:grpSpPr>
              <p:sp>
                <p:nvSpPr>
                  <p:cNvPr id="27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71" name="Block Arc 27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2" name="Rounded Rectangle 27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3" name="Rounded Rectangle 27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5" name="Oval 27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6" name="Group 480"/>
            <p:cNvGrpSpPr>
              <a:grpSpLocks noChangeAspect="1"/>
            </p:cNvGrpSpPr>
            <p:nvPr/>
          </p:nvGrpSpPr>
          <p:grpSpPr>
            <a:xfrm>
              <a:off x="5131831" y="2524729"/>
              <a:ext cx="629867" cy="330065"/>
              <a:chOff x="4166066" y="3056387"/>
              <a:chExt cx="2519466" cy="1320268"/>
            </a:xfrm>
          </p:grpSpPr>
          <p:grpSp>
            <p:nvGrpSpPr>
              <p:cNvPr id="239" name="Group 86"/>
              <p:cNvGrpSpPr>
                <a:grpSpLocks noChangeAspect="1"/>
              </p:cNvGrpSpPr>
              <p:nvPr/>
            </p:nvGrpSpPr>
            <p:grpSpPr bwMode="auto">
              <a:xfrm>
                <a:off x="4166066" y="3056387"/>
                <a:ext cx="1406168" cy="1320268"/>
                <a:chOff x="1815" y="2475"/>
                <a:chExt cx="492" cy="547"/>
              </a:xfrm>
            </p:grpSpPr>
            <p:grpSp>
              <p:nvGrpSpPr>
                <p:cNvPr id="260" name="Group 87"/>
                <p:cNvGrpSpPr>
                  <a:grpSpLocks noChangeAspect="1"/>
                </p:cNvGrpSpPr>
                <p:nvPr/>
              </p:nvGrpSpPr>
              <p:grpSpPr bwMode="auto">
                <a:xfrm>
                  <a:off x="1815" y="2475"/>
                  <a:ext cx="492" cy="273"/>
                  <a:chOff x="1815" y="2475"/>
                  <a:chExt cx="492" cy="273"/>
                </a:xfrm>
              </p:grpSpPr>
              <p:sp>
                <p:nvSpPr>
                  <p:cNvPr id="26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62" name="Group 91"/>
                <p:cNvGrpSpPr>
                  <a:grpSpLocks noChangeAspect="1"/>
                </p:cNvGrpSpPr>
                <p:nvPr/>
              </p:nvGrpSpPr>
              <p:grpSpPr bwMode="auto">
                <a:xfrm flipV="1">
                  <a:off x="1815" y="2749"/>
                  <a:ext cx="492" cy="273"/>
                  <a:chOff x="1813" y="2475"/>
                  <a:chExt cx="492" cy="273"/>
                </a:xfrm>
              </p:grpSpPr>
              <p:sp>
                <p:nvSpPr>
                  <p:cNvPr id="263"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4"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5"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40" name="Block Arc 23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1" name="Rounded Rectangle 24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Rounded Rectangle 24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9" name="Oval 258"/>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8" name="Group 480"/>
            <p:cNvGrpSpPr>
              <a:grpSpLocks noChangeAspect="1"/>
            </p:cNvGrpSpPr>
            <p:nvPr/>
          </p:nvGrpSpPr>
          <p:grpSpPr>
            <a:xfrm>
              <a:off x="5131831" y="2186460"/>
              <a:ext cx="629867" cy="330065"/>
              <a:chOff x="4166066" y="3056387"/>
              <a:chExt cx="2519466" cy="1320268"/>
            </a:xfrm>
          </p:grpSpPr>
          <p:grpSp>
            <p:nvGrpSpPr>
              <p:cNvPr id="224" name="Group 86"/>
              <p:cNvGrpSpPr>
                <a:grpSpLocks noChangeAspect="1"/>
              </p:cNvGrpSpPr>
              <p:nvPr/>
            </p:nvGrpSpPr>
            <p:grpSpPr bwMode="auto">
              <a:xfrm>
                <a:off x="4166066" y="3056387"/>
                <a:ext cx="1406168" cy="1320268"/>
                <a:chOff x="1815" y="2475"/>
                <a:chExt cx="492" cy="547"/>
              </a:xfrm>
            </p:grpSpPr>
            <p:grpSp>
              <p:nvGrpSpPr>
                <p:cNvPr id="229" name="Group 87"/>
                <p:cNvGrpSpPr>
                  <a:grpSpLocks noChangeAspect="1"/>
                </p:cNvGrpSpPr>
                <p:nvPr/>
              </p:nvGrpSpPr>
              <p:grpSpPr bwMode="auto">
                <a:xfrm>
                  <a:off x="1815" y="2475"/>
                  <a:ext cx="492" cy="273"/>
                  <a:chOff x="1815" y="2475"/>
                  <a:chExt cx="492" cy="273"/>
                </a:xfrm>
              </p:grpSpPr>
              <p:sp>
                <p:nvSpPr>
                  <p:cNvPr id="23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8"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30" name="Group 91"/>
                <p:cNvGrpSpPr>
                  <a:grpSpLocks noChangeAspect="1"/>
                </p:cNvGrpSpPr>
                <p:nvPr/>
              </p:nvGrpSpPr>
              <p:grpSpPr bwMode="auto">
                <a:xfrm flipV="1">
                  <a:off x="1815" y="2749"/>
                  <a:ext cx="492" cy="273"/>
                  <a:chOff x="1813" y="2475"/>
                  <a:chExt cx="492" cy="273"/>
                </a:xfrm>
              </p:grpSpPr>
              <p:sp>
                <p:nvSpPr>
                  <p:cNvPr id="231"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2"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3"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25" name="Block Arc 224"/>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6" name="Rounded Rectangle 225"/>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7" name="Rounded Rectangle 226"/>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Oval 22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0" name="Group 480"/>
            <p:cNvGrpSpPr>
              <a:grpSpLocks noChangeAspect="1"/>
            </p:cNvGrpSpPr>
            <p:nvPr/>
          </p:nvGrpSpPr>
          <p:grpSpPr>
            <a:xfrm>
              <a:off x="5137547" y="3874774"/>
              <a:ext cx="629867" cy="330065"/>
              <a:chOff x="4166066" y="3056387"/>
              <a:chExt cx="2519466" cy="1320268"/>
            </a:xfrm>
          </p:grpSpPr>
          <p:grpSp>
            <p:nvGrpSpPr>
              <p:cNvPr id="211" name="Group 86"/>
              <p:cNvGrpSpPr>
                <a:grpSpLocks noChangeAspect="1"/>
              </p:cNvGrpSpPr>
              <p:nvPr/>
            </p:nvGrpSpPr>
            <p:grpSpPr bwMode="auto">
              <a:xfrm>
                <a:off x="4166066" y="3056387"/>
                <a:ext cx="1406168" cy="1320268"/>
                <a:chOff x="1815" y="2475"/>
                <a:chExt cx="492" cy="547"/>
              </a:xfrm>
            </p:grpSpPr>
            <p:grpSp>
              <p:nvGrpSpPr>
                <p:cNvPr id="216" name="Group 87"/>
                <p:cNvGrpSpPr>
                  <a:grpSpLocks noChangeAspect="1"/>
                </p:cNvGrpSpPr>
                <p:nvPr/>
              </p:nvGrpSpPr>
              <p:grpSpPr bwMode="auto">
                <a:xfrm>
                  <a:off x="1815" y="2475"/>
                  <a:ext cx="492" cy="273"/>
                  <a:chOff x="1815" y="2475"/>
                  <a:chExt cx="492" cy="273"/>
                </a:xfrm>
              </p:grpSpPr>
              <p:sp>
                <p:nvSpPr>
                  <p:cNvPr id="22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17" name="Group 91"/>
                <p:cNvGrpSpPr>
                  <a:grpSpLocks noChangeAspect="1"/>
                </p:cNvGrpSpPr>
                <p:nvPr/>
              </p:nvGrpSpPr>
              <p:grpSpPr bwMode="auto">
                <a:xfrm flipV="1">
                  <a:off x="1815" y="2749"/>
                  <a:ext cx="492" cy="273"/>
                  <a:chOff x="1813" y="2475"/>
                  <a:chExt cx="492" cy="273"/>
                </a:xfrm>
              </p:grpSpPr>
              <p:sp>
                <p:nvSpPr>
                  <p:cNvPr id="21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12" name="Block Arc 21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3" name="Rounded Rectangle 21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4" name="Rounded Rectangle 21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5" name="Oval 21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3" name="Group 480"/>
            <p:cNvGrpSpPr>
              <a:grpSpLocks noChangeAspect="1"/>
            </p:cNvGrpSpPr>
            <p:nvPr/>
          </p:nvGrpSpPr>
          <p:grpSpPr>
            <a:xfrm>
              <a:off x="5134689" y="3534966"/>
              <a:ext cx="629867" cy="330065"/>
              <a:chOff x="4166066" y="3056387"/>
              <a:chExt cx="2519466" cy="1320268"/>
            </a:xfrm>
          </p:grpSpPr>
          <p:grpSp>
            <p:nvGrpSpPr>
              <p:cNvPr id="198" name="Group 86"/>
              <p:cNvGrpSpPr>
                <a:grpSpLocks noChangeAspect="1"/>
              </p:cNvGrpSpPr>
              <p:nvPr/>
            </p:nvGrpSpPr>
            <p:grpSpPr bwMode="auto">
              <a:xfrm>
                <a:off x="4166066" y="3056387"/>
                <a:ext cx="1406168" cy="1320268"/>
                <a:chOff x="1815" y="2475"/>
                <a:chExt cx="492" cy="547"/>
              </a:xfrm>
            </p:grpSpPr>
            <p:grpSp>
              <p:nvGrpSpPr>
                <p:cNvPr id="203" name="Group 87"/>
                <p:cNvGrpSpPr>
                  <a:grpSpLocks noChangeAspect="1"/>
                </p:cNvGrpSpPr>
                <p:nvPr/>
              </p:nvGrpSpPr>
              <p:grpSpPr bwMode="auto">
                <a:xfrm>
                  <a:off x="1815" y="2475"/>
                  <a:ext cx="492" cy="273"/>
                  <a:chOff x="1815" y="2475"/>
                  <a:chExt cx="492" cy="273"/>
                </a:xfrm>
              </p:grpSpPr>
              <p:sp>
                <p:nvSpPr>
                  <p:cNvPr id="208"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9"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0"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04" name="Group 91"/>
                <p:cNvGrpSpPr>
                  <a:grpSpLocks noChangeAspect="1"/>
                </p:cNvGrpSpPr>
                <p:nvPr/>
              </p:nvGrpSpPr>
              <p:grpSpPr bwMode="auto">
                <a:xfrm flipV="1">
                  <a:off x="1815" y="2749"/>
                  <a:ext cx="492" cy="273"/>
                  <a:chOff x="1813" y="2475"/>
                  <a:chExt cx="492" cy="273"/>
                </a:xfrm>
              </p:grpSpPr>
              <p:sp>
                <p:nvSpPr>
                  <p:cNvPr id="20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6"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7"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99" name="Block Arc 198"/>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00" name="Rounded Rectangle 19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1" name="Rounded Rectangle 20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Oval 20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480"/>
            <p:cNvGrpSpPr>
              <a:grpSpLocks noChangeAspect="1"/>
            </p:cNvGrpSpPr>
            <p:nvPr/>
          </p:nvGrpSpPr>
          <p:grpSpPr>
            <a:xfrm>
              <a:off x="5134689" y="3196697"/>
              <a:ext cx="629867" cy="330065"/>
              <a:chOff x="4166066" y="3056387"/>
              <a:chExt cx="2519466" cy="1320268"/>
            </a:xfrm>
          </p:grpSpPr>
          <p:grpSp>
            <p:nvGrpSpPr>
              <p:cNvPr id="168" name="Group 86"/>
              <p:cNvGrpSpPr>
                <a:grpSpLocks noChangeAspect="1"/>
              </p:cNvGrpSpPr>
              <p:nvPr/>
            </p:nvGrpSpPr>
            <p:grpSpPr bwMode="auto">
              <a:xfrm>
                <a:off x="4166066" y="3056387"/>
                <a:ext cx="1406168" cy="1320268"/>
                <a:chOff x="1815" y="2475"/>
                <a:chExt cx="492" cy="547"/>
              </a:xfrm>
            </p:grpSpPr>
            <p:grpSp>
              <p:nvGrpSpPr>
                <p:cNvPr id="174" name="Group 87"/>
                <p:cNvGrpSpPr>
                  <a:grpSpLocks noChangeAspect="1"/>
                </p:cNvGrpSpPr>
                <p:nvPr/>
              </p:nvGrpSpPr>
              <p:grpSpPr bwMode="auto">
                <a:xfrm>
                  <a:off x="1815" y="2475"/>
                  <a:ext cx="492" cy="273"/>
                  <a:chOff x="1815" y="2475"/>
                  <a:chExt cx="492" cy="273"/>
                </a:xfrm>
              </p:grpSpPr>
              <p:sp>
                <p:nvSpPr>
                  <p:cNvPr id="179"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75" name="Group 91"/>
                <p:cNvGrpSpPr>
                  <a:grpSpLocks noChangeAspect="1"/>
                </p:cNvGrpSpPr>
                <p:nvPr/>
              </p:nvGrpSpPr>
              <p:grpSpPr bwMode="auto">
                <a:xfrm flipV="1">
                  <a:off x="1815" y="2749"/>
                  <a:ext cx="492" cy="273"/>
                  <a:chOff x="1813" y="2475"/>
                  <a:chExt cx="492" cy="273"/>
                </a:xfrm>
              </p:grpSpPr>
              <p:sp>
                <p:nvSpPr>
                  <p:cNvPr id="176"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8"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70" name="Block Arc 16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1" name="Rounded Rectangle 17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2" name="Rounded Rectangle 17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3" name="Oval 17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cxnSp>
        <p:nvCxnSpPr>
          <p:cNvPr id="294" name="Straight Arrow Connector 293"/>
          <p:cNvCxnSpPr>
            <a:stCxn id="238" idx="0"/>
            <a:endCxn id="236" idx="2"/>
          </p:cNvCxnSpPr>
          <p:nvPr/>
        </p:nvCxnSpPr>
        <p:spPr>
          <a:xfrm flipV="1">
            <a:off x="5829924" y="2016070"/>
            <a:ext cx="736755" cy="376788"/>
          </a:xfrm>
          <a:prstGeom prst="straightConnector1">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a:off x="6781800" y="19050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9" name="Straight Arrow Connector 298"/>
          <p:cNvCxnSpPr>
            <a:stCxn id="426" idx="6"/>
            <a:endCxn id="354" idx="3"/>
          </p:cNvCxnSpPr>
          <p:nvPr/>
        </p:nvCxnSpPr>
        <p:spPr>
          <a:xfrm>
            <a:off x="1905000" y="2514600"/>
            <a:ext cx="1279196" cy="2277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24" name="Group 423"/>
          <p:cNvGrpSpPr/>
          <p:nvPr/>
        </p:nvGrpSpPr>
        <p:grpSpPr>
          <a:xfrm>
            <a:off x="2808697" y="2733344"/>
            <a:ext cx="1837388" cy="2018379"/>
            <a:chOff x="2808697" y="2733344"/>
            <a:chExt cx="1837388" cy="2018379"/>
          </a:xfrm>
        </p:grpSpPr>
        <p:grpSp>
          <p:nvGrpSpPr>
            <p:cNvPr id="300" name="Group 480"/>
            <p:cNvGrpSpPr>
              <a:grpSpLocks noChangeAspect="1"/>
            </p:cNvGrpSpPr>
            <p:nvPr/>
          </p:nvGrpSpPr>
          <p:grpSpPr>
            <a:xfrm flipH="1">
              <a:off x="2811555" y="3411421"/>
              <a:ext cx="629867" cy="330065"/>
              <a:chOff x="4166066" y="3056387"/>
              <a:chExt cx="2519466" cy="1320268"/>
            </a:xfrm>
          </p:grpSpPr>
          <p:grpSp>
            <p:nvGrpSpPr>
              <p:cNvPr id="301" name="Group 86"/>
              <p:cNvGrpSpPr>
                <a:grpSpLocks noChangeAspect="1"/>
              </p:cNvGrpSpPr>
              <p:nvPr/>
            </p:nvGrpSpPr>
            <p:grpSpPr bwMode="auto">
              <a:xfrm>
                <a:off x="4166066" y="3056387"/>
                <a:ext cx="1406168" cy="1320268"/>
                <a:chOff x="1815" y="2475"/>
                <a:chExt cx="492" cy="547"/>
              </a:xfrm>
            </p:grpSpPr>
            <p:grpSp>
              <p:nvGrpSpPr>
                <p:cNvPr id="306" name="Group 87"/>
                <p:cNvGrpSpPr>
                  <a:grpSpLocks noChangeAspect="1"/>
                </p:cNvGrpSpPr>
                <p:nvPr/>
              </p:nvGrpSpPr>
              <p:grpSpPr bwMode="auto">
                <a:xfrm>
                  <a:off x="1815" y="2475"/>
                  <a:ext cx="492" cy="273"/>
                  <a:chOff x="1815" y="2475"/>
                  <a:chExt cx="492" cy="273"/>
                </a:xfrm>
              </p:grpSpPr>
              <p:sp>
                <p:nvSpPr>
                  <p:cNvPr id="31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07" name="Group 91"/>
                <p:cNvGrpSpPr>
                  <a:grpSpLocks noChangeAspect="1"/>
                </p:cNvGrpSpPr>
                <p:nvPr/>
              </p:nvGrpSpPr>
              <p:grpSpPr bwMode="auto">
                <a:xfrm flipV="1">
                  <a:off x="1815" y="2749"/>
                  <a:ext cx="492" cy="273"/>
                  <a:chOff x="1813" y="2475"/>
                  <a:chExt cx="492" cy="273"/>
                </a:xfrm>
              </p:grpSpPr>
              <p:sp>
                <p:nvSpPr>
                  <p:cNvPr id="30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02" name="Block Arc 30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3" name="Rounded Rectangle 30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4" name="Rounded Rectangle 30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5" name="Oval 30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4" name="Group 480"/>
            <p:cNvGrpSpPr>
              <a:grpSpLocks noChangeAspect="1"/>
            </p:cNvGrpSpPr>
            <p:nvPr/>
          </p:nvGrpSpPr>
          <p:grpSpPr>
            <a:xfrm flipH="1">
              <a:off x="2814413" y="3071613"/>
              <a:ext cx="629867" cy="330065"/>
              <a:chOff x="4166066" y="3056387"/>
              <a:chExt cx="2519466" cy="1320268"/>
            </a:xfrm>
          </p:grpSpPr>
          <p:grpSp>
            <p:nvGrpSpPr>
              <p:cNvPr id="315" name="Group 86"/>
              <p:cNvGrpSpPr>
                <a:grpSpLocks noChangeAspect="1"/>
              </p:cNvGrpSpPr>
              <p:nvPr/>
            </p:nvGrpSpPr>
            <p:grpSpPr bwMode="auto">
              <a:xfrm>
                <a:off x="4166066" y="3056387"/>
                <a:ext cx="1406168" cy="1320268"/>
                <a:chOff x="1815" y="2475"/>
                <a:chExt cx="492" cy="547"/>
              </a:xfrm>
            </p:grpSpPr>
            <p:grpSp>
              <p:nvGrpSpPr>
                <p:cNvPr id="321" name="Group 87"/>
                <p:cNvGrpSpPr>
                  <a:grpSpLocks noChangeAspect="1"/>
                </p:cNvGrpSpPr>
                <p:nvPr/>
              </p:nvGrpSpPr>
              <p:grpSpPr bwMode="auto">
                <a:xfrm>
                  <a:off x="1815" y="2475"/>
                  <a:ext cx="492" cy="273"/>
                  <a:chOff x="1815" y="2475"/>
                  <a:chExt cx="492" cy="273"/>
                </a:xfrm>
              </p:grpSpPr>
              <p:sp>
                <p:nvSpPr>
                  <p:cNvPr id="32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22" name="Group 91"/>
                <p:cNvGrpSpPr>
                  <a:grpSpLocks noChangeAspect="1"/>
                </p:cNvGrpSpPr>
                <p:nvPr/>
              </p:nvGrpSpPr>
              <p:grpSpPr bwMode="auto">
                <a:xfrm flipV="1">
                  <a:off x="1815" y="2749"/>
                  <a:ext cx="492" cy="273"/>
                  <a:chOff x="1813" y="2475"/>
                  <a:chExt cx="492" cy="273"/>
                </a:xfrm>
              </p:grpSpPr>
              <p:sp>
                <p:nvSpPr>
                  <p:cNvPr id="323"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16" name="Block Arc 315"/>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8" name="Rounded Rectangle 317"/>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9" name="Rounded Rectangle 318"/>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0" name="Oval 319"/>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30" name="Group 480"/>
            <p:cNvGrpSpPr>
              <a:grpSpLocks noChangeAspect="1"/>
            </p:cNvGrpSpPr>
            <p:nvPr/>
          </p:nvGrpSpPr>
          <p:grpSpPr>
            <a:xfrm flipH="1">
              <a:off x="2814413" y="2733344"/>
              <a:ext cx="629867" cy="330065"/>
              <a:chOff x="4166066" y="3056387"/>
              <a:chExt cx="2519466" cy="1320268"/>
            </a:xfrm>
          </p:grpSpPr>
          <p:grpSp>
            <p:nvGrpSpPr>
              <p:cNvPr id="331" name="Group 86"/>
              <p:cNvGrpSpPr>
                <a:grpSpLocks noChangeAspect="1"/>
              </p:cNvGrpSpPr>
              <p:nvPr/>
            </p:nvGrpSpPr>
            <p:grpSpPr bwMode="auto">
              <a:xfrm>
                <a:off x="4166066" y="3056387"/>
                <a:ext cx="1406168" cy="1320268"/>
                <a:chOff x="1815" y="2475"/>
                <a:chExt cx="492" cy="547"/>
              </a:xfrm>
            </p:grpSpPr>
            <p:grpSp>
              <p:nvGrpSpPr>
                <p:cNvPr id="338" name="Group 87"/>
                <p:cNvGrpSpPr>
                  <a:grpSpLocks noChangeAspect="1"/>
                </p:cNvGrpSpPr>
                <p:nvPr/>
              </p:nvGrpSpPr>
              <p:grpSpPr bwMode="auto">
                <a:xfrm>
                  <a:off x="1815" y="2475"/>
                  <a:ext cx="492" cy="273"/>
                  <a:chOff x="1815" y="2475"/>
                  <a:chExt cx="492" cy="273"/>
                </a:xfrm>
              </p:grpSpPr>
              <p:sp>
                <p:nvSpPr>
                  <p:cNvPr id="345"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39" name="Group 91"/>
                <p:cNvGrpSpPr>
                  <a:grpSpLocks noChangeAspect="1"/>
                </p:cNvGrpSpPr>
                <p:nvPr/>
              </p:nvGrpSpPr>
              <p:grpSpPr bwMode="auto">
                <a:xfrm flipV="1">
                  <a:off x="1815" y="2749"/>
                  <a:ext cx="492" cy="273"/>
                  <a:chOff x="1813" y="2475"/>
                  <a:chExt cx="492" cy="273"/>
                </a:xfrm>
              </p:grpSpPr>
              <p:sp>
                <p:nvSpPr>
                  <p:cNvPr id="34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4"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32" name="Block Arc 33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3" name="Rounded Rectangle 33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6" name="Rounded Rectangle 33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7" name="Oval 33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56" name="Group 480"/>
            <p:cNvGrpSpPr>
              <a:grpSpLocks noChangeAspect="1"/>
            </p:cNvGrpSpPr>
            <p:nvPr/>
          </p:nvGrpSpPr>
          <p:grpSpPr>
            <a:xfrm flipH="1">
              <a:off x="2808697" y="4421658"/>
              <a:ext cx="629867" cy="330065"/>
              <a:chOff x="4166066" y="3056387"/>
              <a:chExt cx="2519466" cy="1320268"/>
            </a:xfrm>
          </p:grpSpPr>
          <p:grpSp>
            <p:nvGrpSpPr>
              <p:cNvPr id="357" name="Group 86"/>
              <p:cNvGrpSpPr>
                <a:grpSpLocks noChangeAspect="1"/>
              </p:cNvGrpSpPr>
              <p:nvPr/>
            </p:nvGrpSpPr>
            <p:grpSpPr bwMode="auto">
              <a:xfrm>
                <a:off x="4166066" y="3056387"/>
                <a:ext cx="1406168" cy="1320268"/>
                <a:chOff x="1815" y="2475"/>
                <a:chExt cx="492" cy="547"/>
              </a:xfrm>
            </p:grpSpPr>
            <p:grpSp>
              <p:nvGrpSpPr>
                <p:cNvPr id="364" name="Group 87"/>
                <p:cNvGrpSpPr>
                  <a:grpSpLocks noChangeAspect="1"/>
                </p:cNvGrpSpPr>
                <p:nvPr/>
              </p:nvGrpSpPr>
              <p:grpSpPr bwMode="auto">
                <a:xfrm>
                  <a:off x="1815" y="2475"/>
                  <a:ext cx="492" cy="273"/>
                  <a:chOff x="1815" y="2475"/>
                  <a:chExt cx="492" cy="273"/>
                </a:xfrm>
              </p:grpSpPr>
              <p:sp>
                <p:nvSpPr>
                  <p:cNvPr id="37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65" name="Group 91"/>
                <p:cNvGrpSpPr>
                  <a:grpSpLocks noChangeAspect="1"/>
                </p:cNvGrpSpPr>
                <p:nvPr/>
              </p:nvGrpSpPr>
              <p:grpSpPr bwMode="auto">
                <a:xfrm flipV="1">
                  <a:off x="1815" y="2749"/>
                  <a:ext cx="492" cy="273"/>
                  <a:chOff x="1813" y="2475"/>
                  <a:chExt cx="492" cy="273"/>
                </a:xfrm>
              </p:grpSpPr>
              <p:sp>
                <p:nvSpPr>
                  <p:cNvPr id="36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60" name="Block Arc 35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61" name="Rounded Rectangle 36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2" name="Rounded Rectangle 36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3" name="Oval 36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77" name="Group 480"/>
            <p:cNvGrpSpPr>
              <a:grpSpLocks noChangeAspect="1"/>
            </p:cNvGrpSpPr>
            <p:nvPr/>
          </p:nvGrpSpPr>
          <p:grpSpPr>
            <a:xfrm flipH="1">
              <a:off x="2811555" y="4081850"/>
              <a:ext cx="629867" cy="330065"/>
              <a:chOff x="4166066" y="3056387"/>
              <a:chExt cx="2519466" cy="1320268"/>
            </a:xfrm>
          </p:grpSpPr>
          <p:grpSp>
            <p:nvGrpSpPr>
              <p:cNvPr id="384" name="Group 86"/>
              <p:cNvGrpSpPr>
                <a:grpSpLocks noChangeAspect="1"/>
              </p:cNvGrpSpPr>
              <p:nvPr/>
            </p:nvGrpSpPr>
            <p:grpSpPr bwMode="auto">
              <a:xfrm>
                <a:off x="4166066" y="3056387"/>
                <a:ext cx="1406168" cy="1320268"/>
                <a:chOff x="1815" y="2475"/>
                <a:chExt cx="492" cy="547"/>
              </a:xfrm>
            </p:grpSpPr>
            <p:grpSp>
              <p:nvGrpSpPr>
                <p:cNvPr id="390" name="Group 87"/>
                <p:cNvGrpSpPr>
                  <a:grpSpLocks noChangeAspect="1"/>
                </p:cNvGrpSpPr>
                <p:nvPr/>
              </p:nvGrpSpPr>
              <p:grpSpPr bwMode="auto">
                <a:xfrm>
                  <a:off x="1815" y="2475"/>
                  <a:ext cx="492" cy="273"/>
                  <a:chOff x="1815" y="2475"/>
                  <a:chExt cx="492" cy="273"/>
                </a:xfrm>
              </p:grpSpPr>
              <p:sp>
                <p:nvSpPr>
                  <p:cNvPr id="395"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6"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91" name="Group 91"/>
                <p:cNvGrpSpPr>
                  <a:grpSpLocks noChangeAspect="1"/>
                </p:cNvGrpSpPr>
                <p:nvPr/>
              </p:nvGrpSpPr>
              <p:grpSpPr bwMode="auto">
                <a:xfrm flipV="1">
                  <a:off x="1815" y="2749"/>
                  <a:ext cx="492" cy="273"/>
                  <a:chOff x="1813" y="2475"/>
                  <a:chExt cx="492" cy="273"/>
                </a:xfrm>
              </p:grpSpPr>
              <p:sp>
                <p:nvSpPr>
                  <p:cNvPr id="392"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3"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4"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85" name="Block Arc 384"/>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86" name="Rounded Rectangle 385"/>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8" name="Rounded Rectangle 387"/>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9" name="Oval 388"/>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8" name="Group 480"/>
            <p:cNvGrpSpPr>
              <a:grpSpLocks noChangeAspect="1"/>
            </p:cNvGrpSpPr>
            <p:nvPr/>
          </p:nvGrpSpPr>
          <p:grpSpPr>
            <a:xfrm flipH="1">
              <a:off x="2811555" y="3743581"/>
              <a:ext cx="629867" cy="330065"/>
              <a:chOff x="4166066" y="3056387"/>
              <a:chExt cx="2519466" cy="1320268"/>
            </a:xfrm>
          </p:grpSpPr>
          <p:grpSp>
            <p:nvGrpSpPr>
              <p:cNvPr id="399" name="Group 86"/>
              <p:cNvGrpSpPr>
                <a:grpSpLocks noChangeAspect="1"/>
              </p:cNvGrpSpPr>
              <p:nvPr/>
            </p:nvGrpSpPr>
            <p:grpSpPr bwMode="auto">
              <a:xfrm>
                <a:off x="4166066" y="3056387"/>
                <a:ext cx="1406168" cy="1320268"/>
                <a:chOff x="1815" y="2475"/>
                <a:chExt cx="492" cy="547"/>
              </a:xfrm>
            </p:grpSpPr>
            <p:grpSp>
              <p:nvGrpSpPr>
                <p:cNvPr id="404" name="Group 87"/>
                <p:cNvGrpSpPr>
                  <a:grpSpLocks noChangeAspect="1"/>
                </p:cNvGrpSpPr>
                <p:nvPr/>
              </p:nvGrpSpPr>
              <p:grpSpPr bwMode="auto">
                <a:xfrm>
                  <a:off x="1815" y="2475"/>
                  <a:ext cx="492" cy="273"/>
                  <a:chOff x="1815" y="2475"/>
                  <a:chExt cx="492" cy="273"/>
                </a:xfrm>
              </p:grpSpPr>
              <p:sp>
                <p:nvSpPr>
                  <p:cNvPr id="41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406" name="Group 91"/>
                <p:cNvGrpSpPr>
                  <a:grpSpLocks noChangeAspect="1"/>
                </p:cNvGrpSpPr>
                <p:nvPr/>
              </p:nvGrpSpPr>
              <p:grpSpPr bwMode="auto">
                <a:xfrm flipV="1">
                  <a:off x="1815" y="2749"/>
                  <a:ext cx="492" cy="273"/>
                  <a:chOff x="1813" y="2475"/>
                  <a:chExt cx="492" cy="273"/>
                </a:xfrm>
              </p:grpSpPr>
              <p:sp>
                <p:nvSpPr>
                  <p:cNvPr id="40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00" name="Block Arc 39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01" name="Rounded Rectangle 40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2" name="Rounded Rectangle 40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3" name="Oval 40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14" name="Text Box 113"/>
            <p:cNvSpPr txBox="1">
              <a:spLocks noChangeAspect="1" noChangeArrowheads="1"/>
            </p:cNvSpPr>
            <p:nvPr/>
          </p:nvSpPr>
          <p:spPr bwMode="auto">
            <a:xfrm>
              <a:off x="3367340" y="4131165"/>
              <a:ext cx="1278745"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0.8367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a:solidFill>
                    <a:srgbClr val="FF0000"/>
                  </a:solidFill>
                  <a:latin typeface="Comic Sans MS"/>
                  <a:cs typeface="Comic Sans MS"/>
                </a:rPr>
                <a:t>E</a:t>
              </a:r>
              <a:r>
                <a:rPr lang="en-US" sz="900" baseline="-25000" dirty="0">
                  <a:solidFill>
                    <a:srgbClr val="FF0000"/>
                  </a:solidFill>
                  <a:latin typeface="Comic Sans MS"/>
                  <a:cs typeface="Comic Sans MS"/>
                </a:rPr>
                <a:t>0</a:t>
              </a:r>
              <a:endParaRPr lang="en-US" sz="900" dirty="0">
                <a:solidFill>
                  <a:srgbClr val="FF0000"/>
                </a:solidFill>
                <a:latin typeface="Comic Sans MS"/>
                <a:cs typeface="Comic Sans MS"/>
              </a:endParaRPr>
            </a:p>
          </p:txBody>
        </p:sp>
        <p:sp>
          <p:nvSpPr>
            <p:cNvPr id="415" name="Text Box 117"/>
            <p:cNvSpPr txBox="1">
              <a:spLocks noChangeAspect="1" noChangeArrowheads="1"/>
            </p:cNvSpPr>
            <p:nvPr/>
          </p:nvSpPr>
          <p:spPr bwMode="auto">
            <a:xfrm>
              <a:off x="3362147" y="3790181"/>
              <a:ext cx="1040522"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0.6733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416" name="Text Box 118"/>
            <p:cNvSpPr txBox="1">
              <a:spLocks noChangeAspect="1" noChangeArrowheads="1"/>
            </p:cNvSpPr>
            <p:nvPr/>
          </p:nvSpPr>
          <p:spPr bwMode="auto">
            <a:xfrm>
              <a:off x="3370199" y="3455431"/>
              <a:ext cx="1117137"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0.5100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417" name="Text Box 119"/>
            <p:cNvSpPr txBox="1">
              <a:spLocks noChangeAspect="1" noChangeArrowheads="1"/>
            </p:cNvSpPr>
            <p:nvPr/>
          </p:nvSpPr>
          <p:spPr bwMode="auto">
            <a:xfrm>
              <a:off x="3370198" y="3120928"/>
              <a:ext cx="1138303"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0.3467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419" name="Text Box 113"/>
            <p:cNvSpPr txBox="1">
              <a:spLocks noChangeAspect="1" noChangeArrowheads="1"/>
            </p:cNvSpPr>
            <p:nvPr/>
          </p:nvSpPr>
          <p:spPr bwMode="auto">
            <a:xfrm>
              <a:off x="3364482" y="4470973"/>
              <a:ext cx="1091103"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1.0000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endParaRPr lang="en-US" sz="900" dirty="0">
                <a:solidFill>
                  <a:srgbClr val="FF0000"/>
                </a:solidFill>
                <a:latin typeface="Comic Sans MS"/>
                <a:cs typeface="Comic Sans MS"/>
              </a:endParaRPr>
            </a:p>
          </p:txBody>
        </p:sp>
        <p:sp>
          <p:nvSpPr>
            <p:cNvPr id="420" name="Text Box 119"/>
            <p:cNvSpPr txBox="1">
              <a:spLocks noChangeAspect="1" noChangeArrowheads="1"/>
            </p:cNvSpPr>
            <p:nvPr/>
          </p:nvSpPr>
          <p:spPr bwMode="auto">
            <a:xfrm>
              <a:off x="3362146" y="2782659"/>
              <a:ext cx="1093439"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0.1833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err="1" smtClean="0">
                  <a:solidFill>
                    <a:srgbClr val="FF0000"/>
                  </a:solidFill>
                  <a:latin typeface="Comic Sans MS"/>
                  <a:cs typeface="Comic Sans MS"/>
                </a:rPr>
                <a:t>Eo</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grpSp>
      <p:sp>
        <p:nvSpPr>
          <p:cNvPr id="421" name="Arc 420"/>
          <p:cNvSpPr/>
          <p:nvPr/>
        </p:nvSpPr>
        <p:spPr>
          <a:xfrm rot="7200000">
            <a:off x="1784576" y="26369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6" name="Oval 425"/>
          <p:cNvSpPr/>
          <p:nvPr/>
        </p:nvSpPr>
        <p:spPr>
          <a:xfrm>
            <a:off x="1752600" y="2438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7" name="Straight Arrow Connector 426"/>
          <p:cNvCxnSpPr>
            <a:stCxn id="426" idx="4"/>
            <a:endCxn id="371" idx="0"/>
          </p:cNvCxnSpPr>
          <p:nvPr/>
        </p:nvCxnSpPr>
        <p:spPr>
          <a:xfrm rot="16200000" flipH="1">
            <a:off x="1411430" y="3008169"/>
            <a:ext cx="2157725" cy="13229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4" name="Oval 433"/>
          <p:cNvSpPr/>
          <p:nvPr/>
        </p:nvSpPr>
        <p:spPr>
          <a:xfrm>
            <a:off x="1752600" y="2438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2819400" y="6488668"/>
            <a:ext cx="3270472" cy="369332"/>
          </a:xfrm>
          <a:prstGeom prst="rect">
            <a:avLst/>
          </a:prstGeom>
        </p:spPr>
        <p:txBody>
          <a:bodyPr wrap="none">
            <a:spAutoFit/>
          </a:bodyPr>
          <a:lstStyle/>
          <a:p>
            <a:r>
              <a:rPr lang="en-US" dirty="0" smtClean="0">
                <a:solidFill>
                  <a:srgbClr val="000090"/>
                </a:solidFill>
                <a:latin typeface="Comic Sans MS" pitchFamily="-110" charset="0"/>
                <a:ea typeface="Comic Sans MS" pitchFamily="-110" charset="0"/>
                <a:cs typeface="Comic Sans MS" pitchFamily="-110" charset="0"/>
              </a:rPr>
              <a:t>Animation is by N. Tsoupas</a:t>
            </a:r>
            <a:endParaRPr lang="en-US" dirty="0"/>
          </a:p>
        </p:txBody>
      </p:sp>
      <p:sp>
        <p:nvSpPr>
          <p:cNvPr id="2" name="Title 1"/>
          <p:cNvSpPr>
            <a:spLocks noGrp="1"/>
          </p:cNvSpPr>
          <p:nvPr>
            <p:ph type="title"/>
          </p:nvPr>
        </p:nvSpPr>
        <p:spPr>
          <a:xfrm>
            <a:off x="-74083" y="0"/>
            <a:ext cx="9218083" cy="609600"/>
          </a:xfrm>
        </p:spPr>
        <p:txBody>
          <a:bodyPr/>
          <a:lstStyle/>
          <a:p>
            <a:r>
              <a:rPr lang="en-US" dirty="0">
                <a:latin typeface="Comic Sans MS" pitchFamily="66" charset="0"/>
              </a:rPr>
              <a:t>Electron beam evolution </a:t>
            </a:r>
            <a:r>
              <a:rPr lang="en-US" sz="3200" dirty="0">
                <a:latin typeface="Comic Sans MS" pitchFamily="66" charset="0"/>
              </a:rPr>
              <a:t>in </a:t>
            </a:r>
            <a:r>
              <a:rPr lang="en-US" sz="3200" cap="none" dirty="0" err="1">
                <a:latin typeface="Comic Sans MS" pitchFamily="66" charset="0"/>
              </a:rPr>
              <a:t>e</a:t>
            </a:r>
            <a:r>
              <a:rPr lang="en-US" sz="3200" dirty="0" err="1">
                <a:latin typeface="Comic Sans MS" pitchFamily="66" charset="0"/>
              </a:rPr>
              <a:t>RHIC’s</a:t>
            </a:r>
            <a:r>
              <a:rPr lang="en-US" sz="3200" dirty="0">
                <a:latin typeface="Comic Sans MS" pitchFamily="66" charset="0"/>
              </a:rPr>
              <a:t> </a:t>
            </a:r>
            <a:r>
              <a:rPr lang="en-US" sz="3200" dirty="0" smtClean="0">
                <a:latin typeface="Comic Sans MS" pitchFamily="66" charset="0"/>
              </a:rPr>
              <a:t>ERL</a:t>
            </a:r>
            <a:endParaRPr lang="en-US" dirty="0"/>
          </a:p>
        </p:txBody>
      </p:sp>
      <p:sp>
        <p:nvSpPr>
          <p:cNvPr id="22" name="Slide Number Placeholder 21"/>
          <p:cNvSpPr>
            <a:spLocks noGrp="1"/>
          </p:cNvSpPr>
          <p:nvPr>
            <p:ph type="sldNum" sz="quarter" idx="12"/>
          </p:nvPr>
        </p:nvSpPr>
        <p:spPr/>
        <p:txBody>
          <a:bodyPr/>
          <a:lstStyle/>
          <a:p>
            <a:fld id="{E7C2DFF1-6A7E-5841-980E-96BA788216E4}" type="slidenum">
              <a:rPr lang="en-US" smtClean="0"/>
              <a:pPr/>
              <a:t>3</a:t>
            </a:fld>
            <a:endParaRPr lang="en-US"/>
          </a:p>
        </p:txBody>
      </p:sp>
      <p:sp>
        <p:nvSpPr>
          <p:cNvPr id="23" name="TextBox 22"/>
          <p:cNvSpPr txBox="1"/>
          <p:nvPr/>
        </p:nvSpPr>
        <p:spPr>
          <a:xfrm>
            <a:off x="6635750" y="5355167"/>
            <a:ext cx="2580116" cy="646331"/>
          </a:xfrm>
          <a:prstGeom prst="rect">
            <a:avLst/>
          </a:prstGeom>
          <a:noFill/>
        </p:spPr>
        <p:txBody>
          <a:bodyPr wrap="none" rtlCol="0">
            <a:spAutoFit/>
          </a:bodyPr>
          <a:lstStyle/>
          <a:p>
            <a:r>
              <a:rPr lang="en-US" dirty="0" smtClean="0">
                <a:solidFill>
                  <a:srgbClr val="0000FF"/>
                </a:solidFill>
              </a:rPr>
              <a:t>ERL: </a:t>
            </a:r>
          </a:p>
          <a:p>
            <a:r>
              <a:rPr lang="en-US" dirty="0" smtClean="0">
                <a:solidFill>
                  <a:srgbClr val="0000FF"/>
                </a:solidFill>
              </a:rPr>
              <a:t>energy recovery </a:t>
            </a:r>
            <a:r>
              <a:rPr lang="en-US" dirty="0" err="1" smtClean="0">
                <a:solidFill>
                  <a:srgbClr val="0000FF"/>
                </a:solidFill>
              </a:rPr>
              <a:t>linac</a:t>
            </a:r>
            <a:endParaRPr lang="en-US" dirty="0">
              <a:solidFill>
                <a:srgbClr val="0000FF"/>
              </a:solidFill>
            </a:endParaRPr>
          </a:p>
        </p:txBody>
      </p:sp>
      <p:sp>
        <p:nvSpPr>
          <p:cNvPr id="21" name="Date Placeholder 20"/>
          <p:cNvSpPr>
            <a:spLocks noGrp="1"/>
          </p:cNvSpPr>
          <p:nvPr>
            <p:ph type="dt" sz="half" idx="10"/>
          </p:nvPr>
        </p:nvSpPr>
        <p:spPr/>
        <p:txBody>
          <a:bodyPr/>
          <a:lstStyle/>
          <a:p>
            <a:r>
              <a:rPr lang="en-US" smtClean="0"/>
              <a:t>E.C. Aschenauer</a:t>
            </a:r>
            <a:endParaRPr lang="en-US"/>
          </a:p>
        </p:txBody>
      </p:sp>
      <p:sp>
        <p:nvSpPr>
          <p:cNvPr id="378" name="Text Box 110"/>
          <p:cNvSpPr txBox="1">
            <a:spLocks noChangeArrowheads="1"/>
          </p:cNvSpPr>
          <p:nvPr/>
        </p:nvSpPr>
        <p:spPr bwMode="auto">
          <a:xfrm>
            <a:off x="0" y="854082"/>
            <a:ext cx="2279650" cy="95410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i="1" dirty="0" smtClean="0">
                <a:solidFill>
                  <a:srgbClr val="0000FF"/>
                </a:solidFill>
                <a:latin typeface="Comic Sans MS" charset="0"/>
                <a:cs typeface="Comic Sans MS" charset="0"/>
              </a:rPr>
              <a:t>All </a:t>
            </a:r>
            <a:r>
              <a:rPr lang="en-US" sz="1400" i="1" dirty="0">
                <a:solidFill>
                  <a:srgbClr val="0000FF"/>
                </a:solidFill>
                <a:latin typeface="Comic Sans MS" charset="0"/>
                <a:cs typeface="Comic Sans MS" charset="0"/>
              </a:rPr>
              <a:t>energies scale proportionally </a:t>
            </a:r>
            <a:r>
              <a:rPr lang="en-US" sz="1400" i="1" dirty="0" smtClean="0">
                <a:solidFill>
                  <a:srgbClr val="0000FF"/>
                </a:solidFill>
                <a:latin typeface="Comic Sans MS" charset="0"/>
                <a:cs typeface="Comic Sans MS" charset="0"/>
              </a:rPr>
              <a:t>by adding SRF cavities to the injector</a:t>
            </a:r>
            <a:endParaRPr lang="en-US" sz="1400" i="1" dirty="0">
              <a:solidFill>
                <a:srgbClr val="0000FF"/>
              </a:solidFill>
              <a:latin typeface="Comic Sans MS" charset="0"/>
              <a:cs typeface="Comic Sans MS" charset="0"/>
            </a:endParaRPr>
          </a:p>
        </p:txBody>
      </p:sp>
      <p:pic>
        <p:nvPicPr>
          <p:cNvPr id="413" name="Picture 412" descr="hi_hat_insert.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641600"/>
            <a:ext cx="1491676" cy="965201"/>
          </a:xfrm>
          <a:prstGeom prst="rect">
            <a:avLst/>
          </a:prstGeom>
        </p:spPr>
      </p:pic>
      <p:pic>
        <p:nvPicPr>
          <p:cNvPr id="418" name="Picture 417" descr="Macintosh HD:Users:sergeybelomestnykh:Journals:RAST:hi-beta-srf:figures:fig34_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29280" y="941954"/>
            <a:ext cx="1377743" cy="2481411"/>
          </a:xfrm>
          <a:prstGeom prst="rect">
            <a:avLst/>
          </a:prstGeom>
          <a:noFill/>
          <a:ln w="38100" cmpd="sng">
            <a:solidFill>
              <a:srgbClr val="FFFFFF"/>
            </a:solidFill>
          </a:ln>
        </p:spPr>
      </p:pic>
      <p:pic>
        <p:nvPicPr>
          <p:cNvPr id="422" name="Picture 42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40597" y="3824818"/>
            <a:ext cx="1822450" cy="1670051"/>
          </a:xfrm>
          <a:prstGeom prst="rect">
            <a:avLst/>
          </a:prstGeom>
          <a:noFill/>
          <a:ln w="9525">
            <a:noFill/>
            <a:miter lim="800000"/>
            <a:headEnd/>
            <a:tailEnd/>
          </a:ln>
        </p:spPr>
      </p:pic>
      <p:graphicFrame>
        <p:nvGraphicFramePr>
          <p:cNvPr id="423" name="Table 422"/>
          <p:cNvGraphicFramePr>
            <a:graphicFrameLocks noGrp="1"/>
          </p:cNvGraphicFramePr>
          <p:nvPr>
            <p:extLst>
              <p:ext uri="{D42A27DB-BD31-4B8C-83A1-F6EECF244321}">
                <p14:modId xmlns:p14="http://schemas.microsoft.com/office/powerpoint/2010/main" val="1117277692"/>
              </p:ext>
            </p:extLst>
          </p:nvPr>
        </p:nvGraphicFramePr>
        <p:xfrm>
          <a:off x="8015816" y="1041400"/>
          <a:ext cx="825500" cy="2738120"/>
        </p:xfrm>
        <a:graphic>
          <a:graphicData uri="http://schemas.openxmlformats.org/drawingml/2006/table">
            <a:tbl>
              <a:tblPr/>
              <a:tblGrid>
                <a:gridCol w="825500"/>
              </a:tblGrid>
              <a:tr h="192034">
                <a:tc>
                  <a:txBody>
                    <a:bodyPr/>
                    <a:lstStyle/>
                    <a:p>
                      <a:pPr algn="ctr" fontAlgn="b"/>
                      <a:r>
                        <a:rPr lang="en-US" sz="1200" b="0" i="0" u="none" strike="noStrike" dirty="0">
                          <a:solidFill>
                            <a:srgbClr val="000000"/>
                          </a:solidFill>
                          <a:effectLst/>
                          <a:latin typeface="Calibri"/>
                        </a:rPr>
                        <a:t>E/</a:t>
                      </a:r>
                      <a:r>
                        <a:rPr lang="en-US" sz="1200" b="0" i="0" u="none" strike="noStrike" dirty="0" err="1">
                          <a:solidFill>
                            <a:srgbClr val="000000"/>
                          </a:solidFill>
                          <a:effectLst/>
                          <a:latin typeface="Calibri"/>
                        </a:rPr>
                        <a:t>Eo</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smtClean="0">
                          <a:solidFill>
                            <a:srgbClr val="000000"/>
                          </a:solidFill>
                          <a:effectLst/>
                          <a:latin typeface="Calibri"/>
                        </a:rPr>
                        <a:t>0.0200</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0.1017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0.1833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0.2650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0.3467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0.4283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0.5100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0.5917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0.6733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0.7550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0.8367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0.9183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1.0000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35" name="Text Box 110"/>
          <p:cNvSpPr txBox="1">
            <a:spLocks noChangeArrowheads="1"/>
          </p:cNvSpPr>
          <p:nvPr/>
        </p:nvSpPr>
        <p:spPr bwMode="auto">
          <a:xfrm>
            <a:off x="2796120" y="4841881"/>
            <a:ext cx="3644900" cy="646331"/>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i="1" dirty="0" smtClean="0">
                <a:solidFill>
                  <a:srgbClr val="0000FF"/>
                </a:solidFill>
                <a:latin typeface="Comic Sans MS" charset="0"/>
                <a:cs typeface="Comic Sans MS" charset="0"/>
              </a:rPr>
              <a:t>All magnets would be installed from the day one and we would be cranking power supplies up as energy is increasing</a:t>
            </a:r>
            <a:endParaRPr lang="en-US" sz="1200" i="1" dirty="0">
              <a:solidFill>
                <a:srgbClr val="0000FF"/>
              </a:solidFill>
              <a:latin typeface="Comic Sans MS" charset="0"/>
              <a:cs typeface="Comic Sans MS" charset="0"/>
            </a:endParaRPr>
          </a:p>
        </p:txBody>
      </p:sp>
      <p:sp>
        <p:nvSpPr>
          <p:cNvPr id="24" name="Footer Placeholder 23"/>
          <p:cNvSpPr>
            <a:spLocks noGrp="1"/>
          </p:cNvSpPr>
          <p:nvPr>
            <p:ph type="ftr" sz="quarter" idx="11"/>
          </p:nvPr>
        </p:nvSpPr>
        <p:spPr/>
        <p:txBody>
          <a:bodyPr/>
          <a:lstStyle/>
          <a:p>
            <a:r>
              <a:rPr lang="cs-CZ" smtClean="0"/>
              <a:t>RBRC-Workshop, April 2013, BNL</a:t>
            </a:r>
            <a:endParaRPr lang="en-US"/>
          </a:p>
        </p:txBody>
      </p:sp>
    </p:spTree>
    <p:custDataLst>
      <p:tags r:id="rId1"/>
    </p:custDataLst>
    <p:extLst>
      <p:ext uri="{BB962C8B-B14F-4D97-AF65-F5344CB8AC3E}">
        <p14:creationId xmlns:p14="http://schemas.microsoft.com/office/powerpoint/2010/main" val="2063723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box(in)">
                                      <p:cBhvr>
                                        <p:cTn id="7" dur="5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1.11022E-16 1.11111E-6 C 0.0026 0.0037 0.00521 0.00741 0.00677 0.01042 C 0.00833 0.01342 0.0099 0.01643 0.0099 0.01875 C 0.0099 0.02106 0.00764 0.02315 0.00677 0.025 C 0.0059 0.02685 0.00469 0.02824 0.00417 0.02986 C 0.00365 0.03148 0.00226 0.03079 0.00365 0.03472 C 0.00503 0.03866 0.01042 0.04954 0.0125 0.05417 C 0.01458 0.0588 0.01476 0.05949 0.01615 0.0625 C 0.01753 0.06551 0.01875 0.06667 0.02083 0.07222 C 0.02292 0.07778 0.02813 0.08981 0.02865 0.09514 C 0.02917 0.10046 0.02604 0.10301 0.02396 0.10417 C 0.02188 0.10532 0.01892 0.10417 0.01615 0.10208 C 0.01337 0.1 0.00938 0.09467 0.00729 0.09097 C 0.00521 0.08727 0.00382 0.08171 0.00313 0.07986 " pathEditMode="relative" rAng="0" ptsTypes="aaaaaaaaaaaaaa">
                                      <p:cBhvr>
                                        <p:cTn id="11" dur="2000" fill="hold"/>
                                        <p:tgtEl>
                                          <p:spTgt spid="297"/>
                                        </p:tgtEl>
                                        <p:attrNameLst>
                                          <p:attrName>ppt_x</p:attrName>
                                          <p:attrName>ppt_y</p:attrName>
                                        </p:attrNameLst>
                                      </p:cBhvr>
                                      <p:rCtr x="1500" y="5300"/>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2" nodeType="clickEffect">
                                  <p:stCondLst>
                                    <p:cond delay="0"/>
                                  </p:stCondLst>
                                  <p:childTnLst>
                                    <p:animMotion origin="layout" path="M 0.00313 0.07986 C -0.00139 0.07014 -0.0059 0.06042 -0.01042 0.05 C -0.01493 0.03958 -0.02066 0.02546 -0.02448 0.01736 C -0.0283 0.00926 -0.0309 0.00532 -0.03333 0.00139 " pathEditMode="relative" rAng="0" ptsTypes="aaaA">
                                      <p:cBhvr>
                                        <p:cTn id="15" dur="2000" fill="hold"/>
                                        <p:tgtEl>
                                          <p:spTgt spid="297"/>
                                        </p:tgtEl>
                                        <p:attrNameLst>
                                          <p:attrName>ppt_x</p:attrName>
                                          <p:attrName>ppt_y</p:attrName>
                                        </p:attrNameLst>
                                      </p:cBhvr>
                                      <p:rCtr x="-1800" y="-3900"/>
                                    </p:animMotion>
                                  </p:childTnLst>
                                </p:cTn>
                              </p:par>
                            </p:childTnLst>
                          </p:cTn>
                        </p:par>
                        <p:par>
                          <p:cTn id="16" fill="hold">
                            <p:stCondLst>
                              <p:cond delay="2000"/>
                            </p:stCondLst>
                            <p:childTnLst>
                              <p:par>
                                <p:cTn id="17" presetID="4" presetClass="entr" presetSubtype="16" fill="hold" nodeType="after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box(in)">
                                      <p:cBhvr>
                                        <p:cTn id="19" dur="500"/>
                                        <p:tgtEl>
                                          <p:spTgt spid="150"/>
                                        </p:tgtEl>
                                      </p:cBhvr>
                                    </p:animEffect>
                                  </p:childTnLst>
                                </p:cTn>
                              </p:par>
                            </p:childTnLst>
                          </p:cTn>
                        </p:par>
                        <p:par>
                          <p:cTn id="20" fill="hold">
                            <p:stCondLst>
                              <p:cond delay="2500"/>
                            </p:stCondLst>
                            <p:childTnLst>
                              <p:par>
                                <p:cTn id="21" presetID="4" presetClass="entr" presetSubtype="16" fill="hold" nodeType="afterEffect">
                                  <p:stCondLst>
                                    <p:cond delay="0"/>
                                  </p:stCondLst>
                                  <p:childTnLst>
                                    <p:set>
                                      <p:cBhvr>
                                        <p:cTn id="22" dur="1" fill="hold">
                                          <p:stCondLst>
                                            <p:cond delay="0"/>
                                          </p:stCondLst>
                                        </p:cTn>
                                        <p:tgtEl>
                                          <p:spTgt spid="294"/>
                                        </p:tgtEl>
                                        <p:attrNameLst>
                                          <p:attrName>style.visibility</p:attrName>
                                        </p:attrNameLst>
                                      </p:cBhvr>
                                      <p:to>
                                        <p:strVal val="visible"/>
                                      </p:to>
                                    </p:set>
                                    <p:animEffect transition="in" filter="box(in)">
                                      <p:cBhvr>
                                        <p:cTn id="23" dur="500"/>
                                        <p:tgtEl>
                                          <p:spTgt spid="294"/>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3" nodeType="clickEffect">
                                  <p:stCondLst>
                                    <p:cond delay="0"/>
                                  </p:stCondLst>
                                  <p:childTnLst>
                                    <p:animMotion origin="layout" path="M -0.03333 0.00139 C -0.0382 -0.01042 -0.04305 -0.02199 -0.05105 -0.03472 C -0.05902 -0.04745 -0.06962 -0.06227 -0.08177 -0.0757 C -0.09392 -0.08912 -0.10764 -0.10324 -0.12344 -0.11528 C -0.13924 -0.12732 -0.1606 -0.13982 -0.17605 -0.14722 C -0.1915 -0.15463 -0.20834 -0.15764 -0.21615 -0.15972 C -0.22396 -0.16181 -0.21632 -0.15972 -0.22292 -0.15972 C -0.22952 -0.15972 -0.23976 -0.15972 -0.25625 -0.15972 C -0.27275 -0.15972 -0.30938 -0.15972 -0.32188 -0.15972 C -0.33438 -0.15972 -0.32587 -0.16065 -0.33125 -0.15972 C -0.33664 -0.1588 -0.34688 -0.15602 -0.35469 -0.15347 C -0.3625 -0.15093 -0.36945 -0.14838 -0.37865 -0.14375 C -0.38785 -0.13912 -0.40018 -0.13264 -0.4099 -0.1257 C -0.41962 -0.11875 -0.42813 -0.11065 -0.4375 -0.10139 C -0.44688 -0.09213 -0.45643 -0.08218 -0.46615 -0.07014 C -0.47587 -0.0581 -0.48785 -0.0412 -0.49532 -0.02917 C -0.50278 -0.01713 -0.50886 -0.00324 -0.51146 0.00208 " pathEditMode="relative" rAng="0" ptsTypes="aaaaaaaaaaaaaaaaA">
                                      <p:cBhvr>
                                        <p:cTn id="27" dur="2000" fill="hold"/>
                                        <p:tgtEl>
                                          <p:spTgt spid="297"/>
                                        </p:tgtEl>
                                        <p:attrNameLst>
                                          <p:attrName>ppt_x</p:attrName>
                                          <p:attrName>ppt_y</p:attrName>
                                        </p:attrNameLst>
                                      </p:cBhvr>
                                      <p:rCtr x="-23900" y="-8100"/>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4" nodeType="clickEffect">
                                  <p:stCondLst>
                                    <p:cond delay="0"/>
                                  </p:stCondLst>
                                  <p:childTnLst>
                                    <p:animMotion origin="layout" path="M -0.51146 0.00208 C -0.51754 0.01388 -0.52344 0.02569 -0.52865 0.0375 C -0.53386 0.0493 -0.53958 0.06504 -0.54288 0.07291 C -0.54618 0.08078 -0.54757 0.0824 -0.54896 0.08425 " pathEditMode="relative" rAng="0" ptsTypes="aaaA">
                                      <p:cBhvr>
                                        <p:cTn id="31" dur="2000" fill="hold"/>
                                        <p:tgtEl>
                                          <p:spTgt spid="297"/>
                                        </p:tgtEl>
                                        <p:attrNameLst>
                                          <p:attrName>ppt_x</p:attrName>
                                          <p:attrName>ppt_y</p:attrName>
                                        </p:attrNameLst>
                                      </p:cBhvr>
                                      <p:rCtr x="-1900" y="4100"/>
                                    </p:animMotion>
                                  </p:childTnLst>
                                </p:cTn>
                              </p:par>
                            </p:childTnLst>
                          </p:cTn>
                        </p:par>
                        <p:par>
                          <p:cTn id="32" fill="hold">
                            <p:stCondLst>
                              <p:cond delay="2000"/>
                            </p:stCondLst>
                            <p:childTnLst>
                              <p:par>
                                <p:cTn id="33" presetID="4" presetClass="entr" presetSubtype="16" fill="hold" nodeType="afterEffect">
                                  <p:stCondLst>
                                    <p:cond delay="0"/>
                                  </p:stCondLst>
                                  <p:childTnLst>
                                    <p:set>
                                      <p:cBhvr>
                                        <p:cTn id="34" dur="1" fill="hold">
                                          <p:stCondLst>
                                            <p:cond delay="0"/>
                                          </p:stCondLst>
                                        </p:cTn>
                                        <p:tgtEl>
                                          <p:spTgt spid="424"/>
                                        </p:tgtEl>
                                        <p:attrNameLst>
                                          <p:attrName>style.visibility</p:attrName>
                                        </p:attrNameLst>
                                      </p:cBhvr>
                                      <p:to>
                                        <p:strVal val="visible"/>
                                      </p:to>
                                    </p:set>
                                    <p:animEffect transition="in" filter="box(in)">
                                      <p:cBhvr>
                                        <p:cTn id="35" dur="500"/>
                                        <p:tgtEl>
                                          <p:spTgt spid="424"/>
                                        </p:tgtEl>
                                      </p:cBhvr>
                                    </p:animEffect>
                                  </p:childTnLst>
                                </p:cTn>
                              </p:par>
                            </p:childTnLst>
                          </p:cTn>
                        </p:par>
                        <p:par>
                          <p:cTn id="36" fill="hold">
                            <p:stCondLst>
                              <p:cond delay="2500"/>
                            </p:stCondLst>
                            <p:childTnLst>
                              <p:par>
                                <p:cTn id="37" presetID="4" presetClass="entr" presetSubtype="16" fill="hold" nodeType="afterEffect">
                                  <p:stCondLst>
                                    <p:cond delay="0"/>
                                  </p:stCondLst>
                                  <p:childTnLst>
                                    <p:set>
                                      <p:cBhvr>
                                        <p:cTn id="38" dur="1" fill="hold">
                                          <p:stCondLst>
                                            <p:cond delay="0"/>
                                          </p:stCondLst>
                                        </p:cTn>
                                        <p:tgtEl>
                                          <p:spTgt spid="299"/>
                                        </p:tgtEl>
                                        <p:attrNameLst>
                                          <p:attrName>style.visibility</p:attrName>
                                        </p:attrNameLst>
                                      </p:cBhvr>
                                      <p:to>
                                        <p:strVal val="visible"/>
                                      </p:to>
                                    </p:set>
                                    <p:animEffect transition="in" filter="box(in)">
                                      <p:cBhvr>
                                        <p:cTn id="39" dur="500"/>
                                        <p:tgtEl>
                                          <p:spTgt spid="299"/>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5" nodeType="clickEffect">
                                  <p:stCondLst>
                                    <p:cond delay="0"/>
                                  </p:stCondLst>
                                  <p:childTnLst>
                                    <p:animMotion origin="layout" path="M -0.54896 0.08426 C -0.55382 0.09884 -0.55868 0.11342 -0.5625 0.13148 C -0.56632 0.14953 -0.57014 0.16828 -0.57188 0.19259 C -0.57361 0.2169 -0.57483 0.24977 -0.57292 0.27731 C -0.57101 0.30486 -0.56493 0.33703 -0.56042 0.35787 C -0.55591 0.3787 -0.55556 0.37801 -0.54584 0.40231 C -0.53611 0.42662 -0.51111 0.48217 -0.50209 0.5037 C -0.49306 0.52523 -0.50052 0.51944 -0.49167 0.53148 C -0.48282 0.54352 -0.46389 0.56296 -0.44896 0.57592 C -0.43403 0.58889 -0.42396 0.59861 -0.40209 0.60926 C -0.38021 0.6199 -0.35348 0.63565 -0.31771 0.63981 C -0.28195 0.64398 -0.22292 0.64259 -0.1875 0.63426 C -0.15209 0.62592 -0.12813 0.60903 -0.10521 0.58981 C -0.0823 0.5706 -0.06684 0.54768 -0.05 0.51898 C -0.03316 0.49028 -0.01598 0.44421 -0.00417 0.41759 C 0.00764 0.39097 0.01493 0.37754 0.02083 0.35926 C 0.02673 0.34097 0.02847 0.32754 0.03125 0.30787 C 0.03402 0.28819 0.03819 0.2669 0.0375 0.2412 C 0.0368 0.21551 0.0309 0.17639 0.02708 0.1537 C 0.02326 0.13102 0.01823 0.1162 0.01458 0.10509 C 0.01093 0.09398 0.00798 0.09051 0.0052 0.08703 " pathEditMode="relative" rAng="0" ptsTypes="aaaaaaaaaaaaaaaaaaaaA">
                                      <p:cBhvr>
                                        <p:cTn id="43" dur="2000" fill="hold"/>
                                        <p:tgtEl>
                                          <p:spTgt spid="297"/>
                                        </p:tgtEl>
                                        <p:attrNameLst>
                                          <p:attrName>ppt_x</p:attrName>
                                          <p:attrName>ppt_y</p:attrName>
                                        </p:attrNameLst>
                                      </p:cBhvr>
                                      <p:rCtr x="28100" y="28000"/>
                                    </p:animMotion>
                                  </p:childTnLst>
                                </p:cTn>
                              </p:par>
                            </p:childTnLst>
                          </p:cTn>
                        </p:par>
                      </p:childTnLst>
                    </p:cTn>
                  </p:par>
                  <p:par>
                    <p:cTn id="44" fill="hold">
                      <p:stCondLst>
                        <p:cond delay="indefinite"/>
                      </p:stCondLst>
                      <p:childTnLst>
                        <p:par>
                          <p:cTn id="45" fill="hold">
                            <p:stCondLst>
                              <p:cond delay="0"/>
                            </p:stCondLst>
                            <p:childTnLst>
                              <p:par>
                                <p:cTn id="46" presetID="4" presetClass="exit" presetSubtype="16" fill="hold" grpId="6" nodeType="clickEffect">
                                  <p:stCondLst>
                                    <p:cond delay="0"/>
                                  </p:stCondLst>
                                  <p:childTnLst>
                                    <p:animEffect transition="out" filter="box(in)">
                                      <p:cBhvr>
                                        <p:cTn id="47" dur="500"/>
                                        <p:tgtEl>
                                          <p:spTgt spid="297"/>
                                        </p:tgtEl>
                                      </p:cBhvr>
                                    </p:animEffect>
                                    <p:set>
                                      <p:cBhvr>
                                        <p:cTn id="48" dur="1" fill="hold">
                                          <p:stCondLst>
                                            <p:cond delay="499"/>
                                          </p:stCondLst>
                                        </p:cTn>
                                        <p:tgtEl>
                                          <p:spTgt spid="297"/>
                                        </p:tgtEl>
                                        <p:attrNameLst>
                                          <p:attrName>style.visibility</p:attrName>
                                        </p:attrNameLst>
                                      </p:cBhvr>
                                      <p:to>
                                        <p:strVal val="hidden"/>
                                      </p:to>
                                    </p:set>
                                  </p:childTnLst>
                                </p:cTn>
                              </p:par>
                            </p:childTnLst>
                          </p:cTn>
                        </p:par>
                        <p:par>
                          <p:cTn id="49" fill="hold">
                            <p:stCondLst>
                              <p:cond delay="500"/>
                            </p:stCondLst>
                            <p:childTnLst>
                              <p:par>
                                <p:cTn id="50" presetID="4" presetClass="entr" presetSubtype="16" fill="hold" grpId="0" nodeType="afterEffect">
                                  <p:stCondLst>
                                    <p:cond delay="0"/>
                                  </p:stCondLst>
                                  <p:childTnLst>
                                    <p:set>
                                      <p:cBhvr>
                                        <p:cTn id="51" dur="1" fill="hold">
                                          <p:stCondLst>
                                            <p:cond delay="0"/>
                                          </p:stCondLst>
                                        </p:cTn>
                                        <p:tgtEl>
                                          <p:spTgt spid="426"/>
                                        </p:tgtEl>
                                        <p:attrNameLst>
                                          <p:attrName>style.visibility</p:attrName>
                                        </p:attrNameLst>
                                      </p:cBhvr>
                                      <p:to>
                                        <p:strVal val="visible"/>
                                      </p:to>
                                    </p:set>
                                    <p:animEffect transition="in" filter="box(in)">
                                      <p:cBhvr>
                                        <p:cTn id="52" dur="500"/>
                                        <p:tgtEl>
                                          <p:spTgt spid="426"/>
                                        </p:tgtEl>
                                      </p:cBhvr>
                                    </p:animEffect>
                                  </p:childTnLst>
                                </p:cTn>
                              </p:par>
                            </p:childTnLst>
                          </p:cTn>
                        </p:par>
                        <p:par>
                          <p:cTn id="53" fill="hold">
                            <p:stCondLst>
                              <p:cond delay="1000"/>
                            </p:stCondLst>
                            <p:childTnLst>
                              <p:par>
                                <p:cTn id="54" presetID="4" presetClass="exit" presetSubtype="16" fill="hold" nodeType="afterEffect">
                                  <p:stCondLst>
                                    <p:cond delay="0"/>
                                  </p:stCondLst>
                                  <p:childTnLst>
                                    <p:animEffect transition="out" filter="box(in)">
                                      <p:cBhvr>
                                        <p:cTn id="55" dur="500"/>
                                        <p:tgtEl>
                                          <p:spTgt spid="299"/>
                                        </p:tgtEl>
                                      </p:cBhvr>
                                    </p:animEffect>
                                    <p:set>
                                      <p:cBhvr>
                                        <p:cTn id="56" dur="1" fill="hold">
                                          <p:stCondLst>
                                            <p:cond delay="499"/>
                                          </p:stCondLst>
                                        </p:cTn>
                                        <p:tgtEl>
                                          <p:spTgt spid="299"/>
                                        </p:tgtEl>
                                        <p:attrNameLst>
                                          <p:attrName>style.visibility</p:attrName>
                                        </p:attrNameLst>
                                      </p:cBhvr>
                                      <p:to>
                                        <p:strVal val="hidden"/>
                                      </p:to>
                                    </p:set>
                                  </p:childTnLst>
                                </p:cTn>
                              </p:par>
                            </p:childTnLst>
                          </p:cTn>
                        </p:par>
                        <p:par>
                          <p:cTn id="57" fill="hold">
                            <p:stCondLst>
                              <p:cond delay="1500"/>
                            </p:stCondLst>
                            <p:childTnLst>
                              <p:par>
                                <p:cTn id="58" presetID="4" presetClass="entr" presetSubtype="16" fill="hold" nodeType="afterEffect">
                                  <p:stCondLst>
                                    <p:cond delay="0"/>
                                  </p:stCondLst>
                                  <p:childTnLst>
                                    <p:set>
                                      <p:cBhvr>
                                        <p:cTn id="59" dur="1" fill="hold">
                                          <p:stCondLst>
                                            <p:cond delay="0"/>
                                          </p:stCondLst>
                                        </p:cTn>
                                        <p:tgtEl>
                                          <p:spTgt spid="427"/>
                                        </p:tgtEl>
                                        <p:attrNameLst>
                                          <p:attrName>style.visibility</p:attrName>
                                        </p:attrNameLst>
                                      </p:cBhvr>
                                      <p:to>
                                        <p:strVal val="visible"/>
                                      </p:to>
                                    </p:set>
                                    <p:animEffect transition="in" filter="box(in)">
                                      <p:cBhvr>
                                        <p:cTn id="60" dur="500"/>
                                        <p:tgtEl>
                                          <p:spTgt spid="427"/>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1" nodeType="clickEffect">
                                  <p:stCondLst>
                                    <p:cond delay="0"/>
                                  </p:stCondLst>
                                  <p:childTnLst>
                                    <p:animMotion origin="layout" path="M 0 0 C -0.00434 0.01389 -0.00868 0.02778 -0.0125 0.04445 C -0.01632 0.06111 -0.02066 0.07986 -0.02291 0.1 C -0.02517 0.12014 -0.02639 0.14491 -0.02604 0.16528 C -0.02569 0.18565 -0.02326 0.20556 -0.02083 0.22222 C -0.0184 0.23889 -0.0151 0.25486 -0.01146 0.26528 C -0.00781 0.2757 -0.00451 0.27454 0.00104 0.28472 C 0.0066 0.29491 0.01615 0.31505 0.02188 0.32639 C 0.02761 0.33773 0.03143 0.34514 0.03542 0.35278 " pathEditMode="relative" ptsTypes="aaaaaaaaA">
                                      <p:cBhvr>
                                        <p:cTn id="64" dur="2000" fill="hold"/>
                                        <p:tgtEl>
                                          <p:spTgt spid="426"/>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3" nodeType="clickEffect">
                                  <p:stCondLst>
                                    <p:cond delay="0"/>
                                  </p:stCondLst>
                                  <p:childTnLst>
                                    <p:animMotion origin="layout" path="M 0.03541 0.35278 C 0.03993 0.36181 0.04444 0.37107 0.04791 0.37917 C 0.05139 0.38727 0.05382 0.39422 0.05625 0.40139 C 0.05868 0.40857 0.06041 0.41528 0.0625 0.42223 C 0.06458 0.42917 0.06736 0.43612 0.06875 0.44306 C 0.07014 0.45 0.06771 0.45695 0.07083 0.46389 C 0.07396 0.47084 0.07968 0.47686 0.0875 0.48473 C 0.09531 0.4926 0.10503 0.50186 0.11771 0.51112 C 0.13038 0.52037 0.15225 0.53426 0.16354 0.54028 C 0.17482 0.5463 0.17882 0.54537 0.18541 0.54723 C 0.19201 0.54908 0.19896 0.55116 0.20312 0.55139 C 0.20729 0.55162 0.20555 0.55 0.21041 0.54862 C 0.21527 0.54723 0.22396 0.54445 0.23229 0.54306 C 0.24062 0.54167 0.25295 0.54121 0.26041 0.54028 C 0.26788 0.53936 0.27326 0.53797 0.27708 0.5375 C 0.2809 0.53704 0.28211 0.53727 0.28333 0.5375 " pathEditMode="relative" rAng="0" ptsTypes="aaaaaaaaaaaaaaaA">
                                      <p:cBhvr>
                                        <p:cTn id="68" dur="2000" fill="hold"/>
                                        <p:tgtEl>
                                          <p:spTgt spid="426"/>
                                        </p:tgtEl>
                                        <p:attrNameLst>
                                          <p:attrName>ppt_x</p:attrName>
                                          <p:attrName>ppt_y</p:attrName>
                                        </p:attrNameLst>
                                      </p:cBhvr>
                                      <p:rCtr x="12400" y="9900"/>
                                    </p:animMotion>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2" nodeType="clickEffect">
                                  <p:stCondLst>
                                    <p:cond delay="0"/>
                                  </p:stCondLst>
                                  <p:childTnLst>
                                    <p:animMotion origin="layout" path="M 0.27813 0.53403 C 0.28525 0.53426 0.29254 0.53472 0.29896 0.53542 C 0.30539 0.53611 0.3099 0.53681 0.31667 0.53819 C 0.32344 0.53958 0.33212 0.5419 0.33959 0.54375 C 0.34705 0.5456 0.35608 0.54861 0.36146 0.54931 C 0.36684 0.55 0.36389 0.55093 0.37188 0.54792 C 0.37986 0.54491 0.39532 0.54051 0.40938 0.53125 C 0.42344 0.52199 0.44115 0.50949 0.45625 0.49236 C 0.47136 0.47523 0.48681 0.45185 0.5 0.42847 C 0.5132 0.40509 0.52414 0.37708 0.53542 0.35208 C 0.5467 0.32708 0.56146 0.29444 0.56771 0.27847 C 0.57396 0.2625 0.57032 0.275 0.57292 0.25625 C 0.57552 0.2375 0.58264 0.19421 0.58334 0.16597 C 0.58403 0.13773 0.58021 0.10833 0.57709 0.08681 C 0.57396 0.06528 0.56858 0.05093 0.56459 0.03681 C 0.56059 0.02269 0.55677 0.01227 0.55313 0.00208 " pathEditMode="relative" ptsTypes="aaaaaaaaaaaaaaaA">
                                      <p:cBhvr>
                                        <p:cTn id="72" dur="2000" fill="hold"/>
                                        <p:tgtEl>
                                          <p:spTgt spid="426"/>
                                        </p:tgtEl>
                                        <p:attrNameLst>
                                          <p:attrName>ppt_x</p:attrName>
                                          <p:attrName>ppt_y</p:attrName>
                                        </p:attrNameLst>
                                      </p:cBhvr>
                                    </p:animMotion>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434"/>
                                        </p:tgtEl>
                                        <p:attrNameLst>
                                          <p:attrName>style.visibility</p:attrName>
                                        </p:attrNameLst>
                                      </p:cBhvr>
                                      <p:to>
                                        <p:strVal val="visible"/>
                                      </p:to>
                                    </p:set>
                                    <p:animEffect transition="in" filter="box(in)">
                                      <p:cBhvr>
                                        <p:cTn id="77" dur="500"/>
                                        <p:tgtEl>
                                          <p:spTgt spid="434"/>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grpId="4" nodeType="clickEffect">
                                  <p:stCondLst>
                                    <p:cond delay="0"/>
                                  </p:stCondLst>
                                  <p:childTnLst>
                                    <p:animMotion origin="layout" path="M 0 3.33333E-6 C -0.00069 0.0037 -0.00139 0.00717 -0.00208 0.01018 C -0.00278 0.01342 -0.00312 0.01666 -0.00469 0.01852 C -0.00625 0.02037 -0.00972 0.02152 -0.01198 0.02152 C -0.01424 0.02152 -0.01753 0.02083 -0.01875 0.01805 C -0.01997 0.01481 -0.02101 0.01134 -0.01927 0.00532 C -0.01753 -0.00023 -0.01319 -0.00579 -0.00833 -0.01667 C -0.00347 -0.02778 0.00434 -0.04769 0.0099 -0.06111 C 0.01545 -0.07454 0.01806 -0.08311 0.02552 -0.09723 C 0.03299 -0.11135 0.04167 -0.12824 0.05521 -0.14584 C 0.06875 -0.16343 0.09167 -0.18866 0.10625 -0.20209 C 0.12083 -0.21551 0.12882 -0.21945 0.14271 -0.22709 C 0.1566 -0.23473 0.17847 -0.24306 0.18958 -0.24792 C 0.20069 -0.25278 0.1967 -0.2551 0.2099 -0.25625 C 0.22309 -0.25741 0.25122 -0.25533 0.26875 -0.25556 C 0.28628 -0.25579 0.29792 -0.25996 0.31545 -0.25834 C 0.33333 -0.25672 0.35521 -0.25324 0.37465 -0.24584 C 0.39444 -0.23843 0.41927 -0.22315 0.4342 -0.21389 C 0.44896 -0.20463 0.45417 -0.19815 0.46337 -0.19028 C 0.4724 -0.18241 0.48073 -0.17593 0.48837 -0.16667 C 0.49601 -0.15741 0.5033 -0.14468 0.50938 -0.13473 C 0.51545 -0.12477 0.52101 -0.11436 0.525 -0.10695 C 0.52899 -0.09954 0.52951 -0.09815 0.53333 -0.09028 C 0.53715 -0.08241 0.54392 -0.06875 0.54792 -0.05973 C 0.55191 -0.0507 0.55451 -0.04306 0.55729 -0.03611 C 0.56007 -0.02917 0.56163 -0.0213 0.56458 -0.01806 C 0.56753 -0.01482 0.57222 -0.01875 0.575 -0.01667 C 0.57778 -0.01459 0.57847 -0.01042 0.58125 -0.00556 C 0.58403 -0.0007 0.58958 0.00879 0.59167 0.0125 " pathEditMode="relative" rAng="0" ptsTypes="aaaaaaaaaaaaaaaaaaaaaaaaaaaaa">
                                      <p:cBhvr>
                                        <p:cTn id="81" dur="3000" fill="hold"/>
                                        <p:tgtEl>
                                          <p:spTgt spid="426"/>
                                        </p:tgtEl>
                                        <p:attrNameLst>
                                          <p:attrName>ppt_x</p:attrName>
                                          <p:attrName>ppt_y</p:attrName>
                                        </p:attrNameLst>
                                      </p:cBhvr>
                                      <p:rCtr x="28500" y="-11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p:bldP spid="297" grpId="1" animBg="1"/>
      <p:bldP spid="297" grpId="2" animBg="1"/>
      <p:bldP spid="297" grpId="3" animBg="1"/>
      <p:bldP spid="297" grpId="4" animBg="1"/>
      <p:bldP spid="297" grpId="5" animBg="1"/>
      <p:bldP spid="297" grpId="6" animBg="1"/>
      <p:bldP spid="426" grpId="0" animBg="1"/>
      <p:bldP spid="426" grpId="1" animBg="1"/>
      <p:bldP spid="426" grpId="2" animBg="1"/>
      <p:bldP spid="426" grpId="3" animBg="1"/>
      <p:bldP spid="426" grpId="4" animBg="1"/>
      <p:bldP spid="4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A517883A-C21B-BB46-9446-FDC6F1777702}" type="slidenum">
              <a:rPr lang="en-US"/>
              <a:pPr/>
              <a:t>30</a:t>
            </a:fld>
            <a:endParaRPr lang="en-US"/>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2373317"/>
            <a:ext cx="84074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39939" name="Rectangle 3"/>
          <p:cNvSpPr>
            <a:spLocks noGrp="1" noChangeArrowheads="1"/>
          </p:cNvSpPr>
          <p:nvPr>
            <p:ph type="title"/>
          </p:nvPr>
        </p:nvSpPr>
        <p:spPr>
          <a:xfrm>
            <a:off x="0" y="0"/>
            <a:ext cx="9144000" cy="609600"/>
          </a:xfrm>
          <a:ln/>
        </p:spPr>
        <p:txBody>
          <a:bodyPr rIns="133350"/>
          <a:lstStyle/>
          <a:p>
            <a:r>
              <a:rPr lang="en-US" sz="2400" dirty="0"/>
              <a:t>Ratio of Diffractive to Total Cross-Section </a:t>
            </a:r>
          </a:p>
        </p:txBody>
      </p:sp>
      <p:sp>
        <p:nvSpPr>
          <p:cNvPr id="39940" name="Rectangle 4"/>
          <p:cNvSpPr>
            <a:spLocks/>
          </p:cNvSpPr>
          <p:nvPr/>
        </p:nvSpPr>
        <p:spPr bwMode="auto">
          <a:xfrm>
            <a:off x="152400" y="774700"/>
            <a:ext cx="873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Clr>
                <a:srgbClr val="0000FF"/>
              </a:buClr>
              <a:buSzPct val="100000"/>
              <a:buFont typeface="Wingdings" charset="2"/>
              <a:buChar char="q"/>
            </a:pPr>
            <a:r>
              <a:rPr lang="en-US" sz="2000" dirty="0">
                <a:solidFill>
                  <a:schemeClr val="tx1"/>
                </a:solidFill>
                <a:latin typeface="Comic Sans MS"/>
                <a:ea typeface="ＭＳ Ｐゴシック" charset="0"/>
                <a:cs typeface="Comic Sans MS"/>
                <a:sym typeface="Arial" charset="0"/>
              </a:rPr>
              <a:t>Black disc limit characterized by </a:t>
            </a:r>
            <a:r>
              <a:rPr lang="en-US" sz="2000" dirty="0" err="1">
                <a:solidFill>
                  <a:schemeClr val="tx1"/>
                </a:solidFill>
                <a:latin typeface="Comic Sans MS"/>
                <a:ea typeface="ＭＳ Ｐゴシック" charset="0"/>
                <a:cs typeface="Comic Sans MS"/>
                <a:sym typeface="Symbol" charset="0"/>
              </a:rPr>
              <a:t>σ</a:t>
            </a:r>
            <a:r>
              <a:rPr lang="en-US" sz="2000" baseline="-6000" dirty="0" err="1">
                <a:solidFill>
                  <a:schemeClr val="tx1"/>
                </a:solidFill>
                <a:latin typeface="Comic Sans MS"/>
                <a:ea typeface="ＭＳ Ｐゴシック" charset="0"/>
                <a:cs typeface="Comic Sans MS"/>
                <a:sym typeface="Arial" charset="0"/>
              </a:rPr>
              <a:t>diff</a:t>
            </a:r>
            <a:r>
              <a:rPr lang="en-US" sz="2000" dirty="0">
                <a:solidFill>
                  <a:schemeClr val="tx1"/>
                </a:solidFill>
                <a:latin typeface="Comic Sans MS"/>
                <a:ea typeface="ＭＳ Ｐゴシック" charset="0"/>
                <a:cs typeface="Comic Sans MS"/>
                <a:sym typeface="Arial" charset="0"/>
              </a:rPr>
              <a:t>/</a:t>
            </a:r>
            <a:r>
              <a:rPr lang="en-US" sz="2000" dirty="0" err="1">
                <a:solidFill>
                  <a:schemeClr val="tx1"/>
                </a:solidFill>
                <a:latin typeface="Comic Sans MS"/>
                <a:ea typeface="ＭＳ Ｐゴシック" charset="0"/>
                <a:cs typeface="Comic Sans MS"/>
                <a:sym typeface="Symbol" charset="0"/>
              </a:rPr>
              <a:t>σ</a:t>
            </a:r>
            <a:r>
              <a:rPr lang="en-US" sz="2000" baseline="-6000" dirty="0" err="1">
                <a:solidFill>
                  <a:schemeClr val="tx1"/>
                </a:solidFill>
                <a:latin typeface="Comic Sans MS"/>
                <a:ea typeface="ＭＳ Ｐゴシック" charset="0"/>
                <a:cs typeface="Comic Sans MS"/>
                <a:sym typeface="Arial" charset="0"/>
              </a:rPr>
              <a:t>tot</a:t>
            </a:r>
            <a:r>
              <a:rPr lang="en-US" sz="2000" baseline="-6000" dirty="0">
                <a:solidFill>
                  <a:schemeClr val="tx1"/>
                </a:solidFill>
                <a:latin typeface="Comic Sans MS"/>
                <a:ea typeface="ＭＳ Ｐゴシック" charset="0"/>
                <a:cs typeface="Comic Sans MS"/>
                <a:sym typeface="Arial" charset="0"/>
              </a:rPr>
              <a:t> </a:t>
            </a:r>
            <a:r>
              <a:rPr lang="en-US" sz="2000" dirty="0">
                <a:solidFill>
                  <a:schemeClr val="tx1"/>
                </a:solidFill>
                <a:latin typeface="Comic Sans MS"/>
                <a:ea typeface="ＭＳ Ｐゴシック" charset="0"/>
                <a:cs typeface="Comic Sans MS"/>
                <a:sym typeface="Arial" charset="0"/>
              </a:rPr>
              <a:t>= 1/2  (Hera sees 1/7)</a:t>
            </a:r>
            <a:r>
              <a:rPr lang="en-US" sz="2000" baseline="-6000" dirty="0">
                <a:solidFill>
                  <a:schemeClr val="tx1"/>
                </a:solidFill>
                <a:latin typeface="Comic Sans MS"/>
                <a:ea typeface="ＭＳ Ｐゴシック" charset="0"/>
                <a:cs typeface="Comic Sans MS"/>
                <a:sym typeface="Arial" charset="0"/>
              </a:rPr>
              <a:t> </a:t>
            </a:r>
          </a:p>
          <a:p>
            <a:pPr marL="382588" indent="-342900">
              <a:buClr>
                <a:srgbClr val="0000FF"/>
              </a:buClr>
              <a:buSzPct val="100000"/>
              <a:buFont typeface="Wingdings" charset="2"/>
              <a:buChar char="q"/>
            </a:pPr>
            <a:r>
              <a:rPr lang="en-US" sz="2000" dirty="0">
                <a:solidFill>
                  <a:schemeClr val="tx1"/>
                </a:solidFill>
                <a:latin typeface="Comic Sans MS"/>
                <a:ea typeface="ＭＳ Ｐゴシック" charset="0"/>
                <a:cs typeface="Comic Sans MS"/>
                <a:sym typeface="Arial" charset="0"/>
              </a:rPr>
              <a:t>Large fraction of diffractive event is </a:t>
            </a:r>
            <a:r>
              <a:rPr lang="en-US" sz="2000" dirty="0">
                <a:solidFill>
                  <a:srgbClr val="0000FF"/>
                </a:solidFill>
                <a:latin typeface="Comic Sans MS"/>
                <a:ea typeface="ＭＳ Ｐゴシック" charset="0"/>
                <a:cs typeface="Comic Sans MS"/>
                <a:sym typeface="Arial" charset="0"/>
              </a:rPr>
              <a:t>unambiguous</a:t>
            </a:r>
            <a:r>
              <a:rPr lang="en-US" sz="2000" dirty="0">
                <a:solidFill>
                  <a:schemeClr val="tx1"/>
                </a:solidFill>
                <a:latin typeface="Comic Sans MS"/>
                <a:ea typeface="ＭＳ Ｐゴシック" charset="0"/>
                <a:cs typeface="Comic Sans MS"/>
                <a:sym typeface="Arial" charset="0"/>
              </a:rPr>
              <a:t> signature for reaching the </a:t>
            </a:r>
            <a:r>
              <a:rPr lang="en-US" sz="2000" dirty="0">
                <a:solidFill>
                  <a:srgbClr val="0000FF"/>
                </a:solidFill>
                <a:latin typeface="Comic Sans MS"/>
                <a:ea typeface="ＭＳ Ｐゴシック" charset="0"/>
                <a:cs typeface="Comic Sans MS"/>
                <a:sym typeface="Arial" charset="0"/>
              </a:rPr>
              <a:t>saturated limit</a:t>
            </a:r>
          </a:p>
        </p:txBody>
      </p:sp>
      <p:sp>
        <p:nvSpPr>
          <p:cNvPr id="39941" name="Rectangle 5"/>
          <p:cNvSpPr>
            <a:spLocks/>
          </p:cNvSpPr>
          <p:nvPr/>
        </p:nvSpPr>
        <p:spPr bwMode="auto">
          <a:xfrm>
            <a:off x="139700" y="5602823"/>
            <a:ext cx="5758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38100" tIns="38100" rIns="38100" bIns="38100">
            <a:spAutoFit/>
          </a:bodyPr>
          <a:lstStyle/>
          <a:p>
            <a:r>
              <a:rPr lang="en-US" sz="1600" dirty="0">
                <a:solidFill>
                  <a:srgbClr val="0000FF"/>
                </a:solidFill>
                <a:latin typeface="Comic Sans MS"/>
                <a:ea typeface="ＭＳ Ｐゴシック" charset="0"/>
                <a:cs typeface="Comic Sans MS"/>
                <a:sym typeface="Arial Bold" charset="0"/>
              </a:rPr>
              <a:t>Find:</a:t>
            </a:r>
          </a:p>
        </p:txBody>
      </p:sp>
      <p:sp>
        <p:nvSpPr>
          <p:cNvPr id="39942" name="Rectangle 6"/>
          <p:cNvSpPr>
            <a:spLocks/>
          </p:cNvSpPr>
          <p:nvPr/>
        </p:nvSpPr>
        <p:spPr bwMode="auto">
          <a:xfrm>
            <a:off x="135470" y="1875370"/>
            <a:ext cx="8902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lstStyle/>
          <a:p>
            <a:pPr algn="ctr"/>
            <a:r>
              <a:rPr lang="en-US" sz="2000" dirty="0">
                <a:solidFill>
                  <a:srgbClr val="0000FF"/>
                </a:solidFill>
                <a:latin typeface="Comic Sans MS"/>
                <a:ea typeface="ＭＳ Ｐゴシック" charset="0"/>
                <a:cs typeface="Comic Sans MS"/>
                <a:sym typeface="Arial" charset="0"/>
              </a:rPr>
              <a:t>Fraction of low-mass coherent diffraction in </a:t>
            </a:r>
            <a:r>
              <a:rPr lang="en-US" sz="2000" dirty="0" err="1">
                <a:solidFill>
                  <a:srgbClr val="0000FF"/>
                </a:solidFill>
                <a:latin typeface="Comic Sans MS"/>
                <a:ea typeface="ＭＳ Ｐゴシック" charset="0"/>
                <a:cs typeface="Comic Sans MS"/>
                <a:sym typeface="Arial" charset="0"/>
              </a:rPr>
              <a:t>ep</a:t>
            </a:r>
            <a:r>
              <a:rPr lang="en-US" sz="2000" dirty="0">
                <a:solidFill>
                  <a:srgbClr val="0000FF"/>
                </a:solidFill>
                <a:latin typeface="Comic Sans MS"/>
                <a:ea typeface="ＭＳ Ｐゴシック" charset="0"/>
                <a:cs typeface="Comic Sans MS"/>
                <a:sym typeface="Arial" charset="0"/>
              </a:rPr>
              <a:t> and </a:t>
            </a:r>
            <a:r>
              <a:rPr lang="en-US" sz="2000" dirty="0" err="1">
                <a:solidFill>
                  <a:srgbClr val="0000FF"/>
                </a:solidFill>
                <a:latin typeface="Comic Sans MS"/>
                <a:ea typeface="ＭＳ Ｐゴシック" charset="0"/>
                <a:cs typeface="Comic Sans MS"/>
                <a:sym typeface="Arial" charset="0"/>
              </a:rPr>
              <a:t>eA</a:t>
            </a:r>
            <a:r>
              <a:rPr lang="en-US" sz="2000" dirty="0">
                <a:solidFill>
                  <a:srgbClr val="0000FF"/>
                </a:solidFill>
                <a:latin typeface="Comic Sans MS"/>
                <a:ea typeface="ＭＳ Ｐゴシック" charset="0"/>
                <a:cs typeface="Comic Sans MS"/>
                <a:sym typeface="Arial" charset="0"/>
              </a:rPr>
              <a:t> at EIC:</a:t>
            </a:r>
          </a:p>
        </p:txBody>
      </p:sp>
      <p:sp>
        <p:nvSpPr>
          <p:cNvPr id="39943" name="Rectangle 7"/>
          <p:cNvSpPr>
            <a:spLocks/>
          </p:cNvSpPr>
          <p:nvPr/>
        </p:nvSpPr>
        <p:spPr bwMode="auto">
          <a:xfrm>
            <a:off x="114300" y="5894923"/>
            <a:ext cx="628377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38100" tIns="38100" rIns="38100" bIns="38100">
            <a:spAutoFit/>
          </a:bodyPr>
          <a:lstStyle/>
          <a:p>
            <a:pPr>
              <a:buClr>
                <a:srgbClr val="000000"/>
              </a:buClr>
              <a:buSzPct val="125000"/>
              <a:buFont typeface="Arial" charset="0"/>
              <a:buChar char="•"/>
            </a:pPr>
            <a:r>
              <a:rPr lang="en-US" dirty="0">
                <a:solidFill>
                  <a:schemeClr val="tx1"/>
                </a:solidFill>
                <a:latin typeface="Comic Sans MS"/>
                <a:ea typeface="ＭＳ Ｐゴシック" charset="0"/>
                <a:cs typeface="Comic Sans MS"/>
                <a:sym typeface="Arial" charset="0"/>
              </a:rPr>
              <a:t> w/o non-linear effects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 ratio stays roughly one</a:t>
            </a:r>
          </a:p>
        </p:txBody>
      </p:sp>
      <p:sp>
        <p:nvSpPr>
          <p:cNvPr id="39944" name="Rectangle 8"/>
          <p:cNvSpPr>
            <a:spLocks/>
          </p:cNvSpPr>
          <p:nvPr/>
        </p:nvSpPr>
        <p:spPr bwMode="auto">
          <a:xfrm>
            <a:off x="114300" y="6225123"/>
            <a:ext cx="577081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38100" tIns="38100" rIns="38100" bIns="38100">
            <a:spAutoFit/>
          </a:bodyPr>
          <a:lstStyle/>
          <a:p>
            <a:pPr>
              <a:buClr>
                <a:srgbClr val="000000"/>
              </a:buClr>
              <a:buSzPct val="125000"/>
              <a:buFont typeface="Arial" charset="0"/>
              <a:buChar char="•"/>
            </a:pPr>
            <a:r>
              <a:rPr lang="en-US" dirty="0">
                <a:solidFill>
                  <a:schemeClr val="tx1"/>
                </a:solidFill>
                <a:latin typeface="Comic Sans MS"/>
                <a:ea typeface="ＭＳ Ｐゴシック" charset="0"/>
                <a:cs typeface="Comic Sans MS"/>
                <a:sym typeface="Arial" charset="0"/>
              </a:rPr>
              <a:t> non-linear effects enhance </a:t>
            </a:r>
            <a:r>
              <a:rPr lang="en-US" dirty="0" err="1">
                <a:solidFill>
                  <a:schemeClr val="tx1"/>
                </a:solidFill>
                <a:latin typeface="Comic Sans MS"/>
                <a:ea typeface="ＭＳ Ｐゴシック" charset="0"/>
                <a:cs typeface="Comic Sans MS"/>
                <a:sym typeface="Arial" charset="0"/>
              </a:rPr>
              <a:t>σ</a:t>
            </a:r>
            <a:r>
              <a:rPr lang="en-US" baseline="-6000" dirty="0" err="1">
                <a:solidFill>
                  <a:schemeClr val="tx1"/>
                </a:solidFill>
                <a:latin typeface="Comic Sans MS"/>
                <a:ea typeface="ＭＳ Ｐゴシック" charset="0"/>
                <a:cs typeface="Comic Sans MS"/>
                <a:sym typeface="Arial" charset="0"/>
              </a:rPr>
              <a:t>diff</a:t>
            </a:r>
            <a:r>
              <a:rPr lang="en-US" baseline="-6000" dirty="0">
                <a:solidFill>
                  <a:schemeClr val="tx1"/>
                </a:solidFill>
                <a:latin typeface="Comic Sans MS"/>
                <a:ea typeface="ＭＳ Ｐゴシック" charset="0"/>
                <a:cs typeface="Comic Sans MS"/>
                <a:sym typeface="Arial" charset="0"/>
              </a:rPr>
              <a:t>  </a:t>
            </a:r>
            <a:r>
              <a:rPr lang="en-US" dirty="0">
                <a:solidFill>
                  <a:schemeClr val="tx1"/>
                </a:solidFill>
                <a:latin typeface="Comic Sans MS"/>
                <a:ea typeface="ＭＳ Ｐゴシック" charset="0"/>
                <a:cs typeface="Comic Sans MS"/>
                <a:sym typeface="Arial" charset="0"/>
              </a:rPr>
              <a:t>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 scattering</a:t>
            </a:r>
          </a:p>
        </p:txBody>
      </p:sp>
      <p:sp>
        <p:nvSpPr>
          <p:cNvPr id="39945" name="Rectangle 9"/>
          <p:cNvSpPr>
            <a:spLocks/>
          </p:cNvSpPr>
          <p:nvPr/>
        </p:nvSpPr>
        <p:spPr bwMode="auto">
          <a:xfrm>
            <a:off x="6737350" y="5818717"/>
            <a:ext cx="2197100" cy="615950"/>
          </a:xfrm>
          <a:prstGeom prst="rect">
            <a:avLst/>
          </a:prstGeom>
          <a:gradFill flip="none" rotWithShape="1">
            <a:gsLst>
              <a:gs pos="0">
                <a:srgbClr val="3366FF"/>
              </a:gs>
              <a:gs pos="100000">
                <a:srgbClr val="FFFFFF"/>
              </a:gs>
            </a:gsLst>
            <a:path path="shape">
              <a:fillToRect l="50000" t="50000" r="50000" b="50000"/>
            </a:path>
            <a:tileRect/>
          </a:gradFill>
          <a:ln w="12700" cap="flat">
            <a:solidFill>
              <a:srgbClr val="0000FF"/>
            </a:solidFill>
            <a:prstDash val="solid"/>
            <a:miter lim="800000"/>
            <a:headEnd type="none" w="med" len="med"/>
            <a:tailEnd type="none" w="med" len="med"/>
          </a:ln>
        </p:spPr>
        <p:txBody>
          <a:bodyPr lIns="0" tIns="0" rIns="40639" bIns="0"/>
          <a:lstStyle/>
          <a:p>
            <a:pPr marL="39688" algn="ctr"/>
            <a:r>
              <a:rPr lang="en-US" dirty="0">
                <a:solidFill>
                  <a:schemeClr val="tx1"/>
                </a:solidFill>
                <a:latin typeface="Comic Sans MS"/>
                <a:ea typeface="ＭＳ Ｐゴシック" charset="0"/>
                <a:cs typeface="Comic Sans MS"/>
                <a:sym typeface="Arial" charset="0"/>
              </a:rPr>
              <a:t>Day-1 signature for Saturation</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166046815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341BD2BE-07F8-3C45-9798-BCCC9AB16A2C}" type="slidenum">
              <a:rPr lang="en-US"/>
              <a:pPr/>
              <a:t>31</a:t>
            </a:fld>
            <a:endParaRPr lang="en-US"/>
          </a:p>
        </p:txBody>
      </p:sp>
      <p:sp>
        <p:nvSpPr>
          <p:cNvPr id="40962" name="Rectangle 2"/>
          <p:cNvSpPr>
            <a:spLocks noGrp="1" noChangeArrowheads="1"/>
          </p:cNvSpPr>
          <p:nvPr>
            <p:ph type="title"/>
          </p:nvPr>
        </p:nvSpPr>
        <p:spPr>
          <a:ln/>
        </p:spPr>
        <p:txBody>
          <a:bodyPr rIns="133350"/>
          <a:lstStyle/>
          <a:p>
            <a:r>
              <a:rPr lang="en-US"/>
              <a:t>Exclusive Vector Meson Production</a:t>
            </a:r>
          </a:p>
        </p:txBody>
      </p:sp>
      <p:sp>
        <p:nvSpPr>
          <p:cNvPr id="40963" name="Rectangle 3"/>
          <p:cNvSpPr>
            <a:spLocks noGrp="1" noChangeArrowheads="1"/>
          </p:cNvSpPr>
          <p:nvPr>
            <p:ph type="body" idx="1"/>
          </p:nvPr>
        </p:nvSpPr>
        <p:spPr>
          <a:xfrm>
            <a:off x="42336" y="675221"/>
            <a:ext cx="9101664" cy="1113362"/>
          </a:xfrm>
          <a:ln/>
        </p:spPr>
        <p:txBody>
          <a:bodyPr rIns="133350"/>
          <a:lstStyle/>
          <a:p>
            <a:pPr marL="508000" lvl="1"/>
            <a:r>
              <a:rPr lang="en-US" dirty="0"/>
              <a:t>Unique probe - allows to measure momentum transfer t in </a:t>
            </a:r>
            <a:r>
              <a:rPr lang="en-US" dirty="0" err="1"/>
              <a:t>eA</a:t>
            </a:r>
            <a:r>
              <a:rPr lang="en-US" dirty="0"/>
              <a:t> </a:t>
            </a:r>
            <a:r>
              <a:rPr lang="en-US" dirty="0" smtClean="0"/>
              <a:t>diffraction</a:t>
            </a:r>
          </a:p>
          <a:p>
            <a:pPr marL="555625" lvl="1" indent="0">
              <a:buNone/>
            </a:pPr>
            <a:r>
              <a:rPr lang="en-US" sz="1800" dirty="0" smtClean="0">
                <a:solidFill>
                  <a:srgbClr val="0000FF"/>
                </a:solidFill>
                <a:sym typeface="Wingdings"/>
              </a:rPr>
              <a:t> </a:t>
            </a:r>
            <a:r>
              <a:rPr lang="en-US" sz="1800" dirty="0" smtClean="0"/>
              <a:t>in general, one cannot detect the outgoing nucleus and its momentum</a:t>
            </a:r>
            <a:endParaRPr lang="en-US" sz="1800" dirty="0"/>
          </a:p>
        </p:txBody>
      </p:sp>
      <p:grpSp>
        <p:nvGrpSpPr>
          <p:cNvPr id="40970" name="Group 10"/>
          <p:cNvGrpSpPr>
            <a:grpSpLocks/>
          </p:cNvGrpSpPr>
          <p:nvPr/>
        </p:nvGrpSpPr>
        <p:grpSpPr bwMode="auto">
          <a:xfrm>
            <a:off x="5314950" y="2048419"/>
            <a:ext cx="3668713" cy="4183062"/>
            <a:chOff x="0" y="0"/>
            <a:chExt cx="2310" cy="2634"/>
          </a:xfrm>
        </p:grpSpPr>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
              <a:ext cx="2180" cy="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0965" name="Rectangle 5"/>
            <p:cNvSpPr>
              <a:spLocks/>
            </p:cNvSpPr>
            <p:nvPr/>
          </p:nvSpPr>
          <p:spPr bwMode="auto">
            <a:xfrm>
              <a:off x="221" y="0"/>
              <a:ext cx="208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rgbClr val="0000FF"/>
                  </a:solidFill>
                  <a:latin typeface="Comic Sans MS"/>
                  <a:ea typeface="ＭＳ Ｐゴシック" charset="0"/>
                  <a:cs typeface="Comic Sans MS"/>
                  <a:sym typeface="Arial" charset="0"/>
                </a:rPr>
                <a:t>Dipole Cross-Section:</a:t>
              </a:r>
            </a:p>
          </p:txBody>
        </p:sp>
        <p:sp>
          <p:nvSpPr>
            <p:cNvPr id="40966" name="Line 6"/>
            <p:cNvSpPr>
              <a:spLocks noChangeShapeType="1"/>
            </p:cNvSpPr>
            <p:nvPr/>
          </p:nvSpPr>
          <p:spPr bwMode="auto">
            <a:xfrm rot="10800000" flipH="1">
              <a:off x="320" y="2334"/>
              <a:ext cx="611" cy="0"/>
            </a:xfrm>
            <a:prstGeom prst="line">
              <a:avLst/>
            </a:prstGeom>
            <a:noFill/>
            <a:ln w="12700" cap="flat">
              <a:solidFill>
                <a:schemeClr val="tx1"/>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7" name="Line 7"/>
            <p:cNvSpPr>
              <a:spLocks noChangeShapeType="1"/>
            </p:cNvSpPr>
            <p:nvPr/>
          </p:nvSpPr>
          <p:spPr bwMode="auto">
            <a:xfrm rot="10800000" flipH="1">
              <a:off x="311" y="2624"/>
              <a:ext cx="1183" cy="0"/>
            </a:xfrm>
            <a:prstGeom prst="line">
              <a:avLst/>
            </a:prstGeom>
            <a:noFill/>
            <a:ln w="12700" cap="flat">
              <a:solidFill>
                <a:schemeClr val="tx1"/>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8" name="Rectangle 8"/>
            <p:cNvSpPr>
              <a:spLocks/>
            </p:cNvSpPr>
            <p:nvPr/>
          </p:nvSpPr>
          <p:spPr bwMode="auto">
            <a:xfrm>
              <a:off x="414" y="2104"/>
              <a:ext cx="355"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a:solidFill>
                    <a:schemeClr val="tx1"/>
                  </a:solidFill>
                  <a:latin typeface="Arial" charset="0"/>
                  <a:ea typeface="ＭＳ Ｐゴシック" charset="0"/>
                  <a:cs typeface="Arial" charset="0"/>
                  <a:sym typeface="Arial" charset="0"/>
                </a:rPr>
                <a:t>J/</a:t>
              </a:r>
              <a:r>
                <a:rPr lang="en-US" sz="2000">
                  <a:solidFill>
                    <a:schemeClr val="tx1"/>
                  </a:solidFill>
                  <a:latin typeface="Symbol" charset="0"/>
                  <a:ea typeface="ＭＳ Ｐゴシック" charset="0"/>
                  <a:cs typeface="Symbol" charset="0"/>
                  <a:sym typeface="Symbol" charset="0"/>
                </a:rPr>
                <a:t>ψ</a:t>
              </a:r>
            </a:p>
          </p:txBody>
        </p:sp>
        <p:sp>
          <p:nvSpPr>
            <p:cNvPr id="40969" name="Rectangle 9"/>
            <p:cNvSpPr>
              <a:spLocks/>
            </p:cNvSpPr>
            <p:nvPr/>
          </p:nvSpPr>
          <p:spPr bwMode="auto">
            <a:xfrm>
              <a:off x="739" y="2361"/>
              <a:ext cx="228"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latin typeface="Symbol" charset="0"/>
                  <a:ea typeface="ＭＳ Ｐゴシック" charset="0"/>
                  <a:cs typeface="Symbol" charset="0"/>
                  <a:sym typeface="Symbol" charset="0"/>
                </a:rPr>
                <a:t>ϕ</a:t>
              </a:r>
            </a:p>
          </p:txBody>
        </p:sp>
      </p:grpSp>
      <p:grpSp>
        <p:nvGrpSpPr>
          <p:cNvPr id="3" name="Group 2"/>
          <p:cNvGrpSpPr/>
          <p:nvPr/>
        </p:nvGrpSpPr>
        <p:grpSpPr>
          <a:xfrm>
            <a:off x="93664" y="1898661"/>
            <a:ext cx="5562600" cy="4125383"/>
            <a:chOff x="93664" y="2237317"/>
            <a:chExt cx="5562600" cy="4125383"/>
          </a:xfrm>
        </p:grpSpPr>
        <p:sp>
          <p:nvSpPr>
            <p:cNvPr id="40973" name="Rectangle 13"/>
            <p:cNvSpPr>
              <a:spLocks/>
            </p:cNvSpPr>
            <p:nvPr/>
          </p:nvSpPr>
          <p:spPr bwMode="auto">
            <a:xfrm>
              <a:off x="93664" y="5499100"/>
              <a:ext cx="5562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lstStyle/>
            <a:p>
              <a:pPr marL="285750" indent="-285750">
                <a:buClr>
                  <a:srgbClr val="0000FF"/>
                </a:buClr>
                <a:buSzPct val="100000"/>
                <a:buFont typeface="Wingdings" charset="2"/>
                <a:buChar char="q"/>
              </a:pPr>
              <a:r>
                <a:rPr lang="en-US" sz="1800" dirty="0">
                  <a:solidFill>
                    <a:schemeClr val="tx1"/>
                  </a:solidFill>
                  <a:latin typeface="Comic Sans MS"/>
                  <a:ea typeface="ＭＳ Ｐゴシック" charset="0"/>
                  <a:cs typeface="Comic Sans MS"/>
                  <a:sym typeface="Arial Bold" charset="0"/>
                </a:rPr>
                <a:t>small size (J/</a:t>
              </a:r>
              <a:r>
                <a:rPr lang="en-US" sz="1800" dirty="0" err="1">
                  <a:solidFill>
                    <a:schemeClr val="tx1"/>
                  </a:solidFill>
                  <a:latin typeface="Comic Sans MS"/>
                  <a:ea typeface="ＭＳ Ｐゴシック" charset="0"/>
                  <a:cs typeface="Comic Sans MS"/>
                  <a:sym typeface="Arial Bold" charset="0"/>
                </a:rPr>
                <a:t>Ψ</a:t>
              </a:r>
              <a:r>
                <a:rPr lang="en-US" sz="1800" dirty="0">
                  <a:solidFill>
                    <a:schemeClr val="tx1"/>
                  </a:solidFill>
                  <a:latin typeface="Comic Sans MS"/>
                  <a:ea typeface="ＭＳ Ｐゴシック" charset="0"/>
                  <a:cs typeface="Comic Sans MS"/>
                  <a:sym typeface="Arial Bold" charset="0"/>
                </a:rPr>
                <a:t>)</a:t>
              </a:r>
              <a:r>
                <a:rPr lang="en-US" sz="1800" dirty="0">
                  <a:solidFill>
                    <a:schemeClr val="tx1"/>
                  </a:solidFill>
                  <a:latin typeface="Comic Sans MS"/>
                  <a:ea typeface="ＭＳ Ｐゴシック" charset="0"/>
                  <a:cs typeface="Comic Sans MS"/>
                  <a:sym typeface="Arial" charset="0"/>
                </a:rPr>
                <a:t>: cuts off saturation region</a:t>
              </a:r>
            </a:p>
            <a:p>
              <a:pPr marL="285750" indent="-285750">
                <a:buClr>
                  <a:srgbClr val="0000FF"/>
                </a:buClr>
                <a:buSzPct val="100000"/>
                <a:buFont typeface="Wingdings" charset="2"/>
                <a:buChar char="q"/>
              </a:pPr>
              <a:r>
                <a:rPr lang="en-US" sz="1800" dirty="0">
                  <a:solidFill>
                    <a:schemeClr val="tx1"/>
                  </a:solidFill>
                  <a:latin typeface="Comic Sans MS"/>
                  <a:ea typeface="ＭＳ Ｐゴシック" charset="0"/>
                  <a:cs typeface="Comic Sans MS"/>
                  <a:sym typeface="Arial Bold" charset="0"/>
                </a:rPr>
                <a:t>large size (</a:t>
              </a:r>
              <a:r>
                <a:rPr lang="en-US" sz="1800" dirty="0" err="1">
                  <a:solidFill>
                    <a:schemeClr val="tx1"/>
                  </a:solidFill>
                  <a:latin typeface="Comic Sans MS"/>
                  <a:ea typeface="ＭＳ Ｐゴシック" charset="0"/>
                  <a:cs typeface="Comic Sans MS"/>
                  <a:sym typeface="Arial Bold" charset="0"/>
                </a:rPr>
                <a:t>φ,ρ</a:t>
              </a:r>
              <a:r>
                <a:rPr lang="en-US" sz="1800" dirty="0">
                  <a:solidFill>
                    <a:schemeClr val="tx1"/>
                  </a:solidFill>
                  <a:latin typeface="Comic Sans MS"/>
                  <a:ea typeface="ＭＳ Ｐゴシック" charset="0"/>
                  <a:cs typeface="Comic Sans MS"/>
                  <a:sym typeface="Arial Bold" charset="0"/>
                </a:rPr>
                <a:t>, ...)</a:t>
              </a:r>
              <a:r>
                <a:rPr lang="en-US" sz="1800" dirty="0">
                  <a:solidFill>
                    <a:schemeClr val="tx1"/>
                  </a:solidFill>
                  <a:latin typeface="Comic Sans MS"/>
                  <a:ea typeface="ＭＳ Ｐゴシック" charset="0"/>
                  <a:cs typeface="Comic Sans MS"/>
                  <a:sym typeface="Arial" charset="0"/>
                </a:rPr>
                <a:t>: </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sees more of dipole amplitude</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 → more sensitive to saturation</a:t>
              </a:r>
            </a:p>
          </p:txBody>
        </p:sp>
        <p:pic>
          <p:nvPicPr>
            <p:cNvPr id="18" name="Picture 17"/>
            <p:cNvPicPr>
              <a:picLocks noChangeAspect="1"/>
            </p:cNvPicPr>
            <p:nvPr/>
          </p:nvPicPr>
          <p:blipFill>
            <a:blip r:embed="rId4"/>
            <a:stretch>
              <a:fillRect/>
            </a:stretch>
          </p:blipFill>
          <p:spPr>
            <a:xfrm>
              <a:off x="281515" y="2861733"/>
              <a:ext cx="4809067" cy="251646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933626163"/>
                </p:ext>
              </p:extLst>
            </p:nvPr>
          </p:nvGraphicFramePr>
          <p:xfrm>
            <a:off x="1043518" y="2237317"/>
            <a:ext cx="2641600" cy="419100"/>
          </p:xfrm>
          <a:graphic>
            <a:graphicData uri="http://schemas.openxmlformats.org/presentationml/2006/ole">
              <mc:AlternateContent xmlns:mc="http://schemas.openxmlformats.org/markup-compatibility/2006">
                <mc:Choice xmlns:v="urn:schemas-microsoft-com:vml" Requires="v">
                  <p:oleObj spid="_x0000_s98336" name="Equation" r:id="rId5" imgW="2641600" imgH="419100" progId="Equation.DSMT4">
                    <p:embed/>
                  </p:oleObj>
                </mc:Choice>
                <mc:Fallback>
                  <p:oleObj name="Equation" r:id="rId5" imgW="2641600" imgH="419100" progId="Equation.DSMT4">
                    <p:embed/>
                    <p:pic>
                      <p:nvPicPr>
                        <p:cNvPr id="0" name=""/>
                        <p:cNvPicPr/>
                        <p:nvPr/>
                      </p:nvPicPr>
                      <p:blipFill>
                        <a:blip r:embed="rId6"/>
                        <a:stretch>
                          <a:fillRect/>
                        </a:stretch>
                      </p:blipFill>
                      <p:spPr>
                        <a:xfrm>
                          <a:off x="1043518" y="2237317"/>
                          <a:ext cx="2641600" cy="419100"/>
                        </a:xfrm>
                        <a:prstGeom prst="rect">
                          <a:avLst/>
                        </a:prstGeom>
                      </p:spPr>
                    </p:pic>
                  </p:oleObj>
                </mc:Fallback>
              </mc:AlternateContent>
            </a:graphicData>
          </a:graphic>
        </p:graphicFrame>
      </p:grpSp>
      <p:pic>
        <p:nvPicPr>
          <p:cNvPr id="4097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3" y="1807634"/>
            <a:ext cx="4620154" cy="489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63428027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499"/>
                                          </p:stCondLst>
                                        </p:cTn>
                                        <p:tgtEl>
                                          <p:spTgt spid="40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1B21DA97-794D-1A42-9469-97D848225DBF}" type="slidenum">
              <a:rPr lang="en-US"/>
              <a:pPr/>
              <a:t>32</a:t>
            </a:fld>
            <a:endParaRPr lang="en-US"/>
          </a:p>
        </p:txBody>
      </p:sp>
      <p:pic>
        <p:nvPicPr>
          <p:cNvPr id="419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811213"/>
            <a:ext cx="7975600"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87" name="Rectangle 3"/>
          <p:cNvSpPr>
            <a:spLocks noGrp="1" noChangeArrowheads="1"/>
          </p:cNvSpPr>
          <p:nvPr>
            <p:ph type="title"/>
          </p:nvPr>
        </p:nvSpPr>
        <p:spPr>
          <a:xfrm>
            <a:off x="0" y="0"/>
            <a:ext cx="9144000" cy="609600"/>
          </a:xfrm>
          <a:ln/>
        </p:spPr>
        <p:txBody>
          <a:bodyPr rIns="133350"/>
          <a:lstStyle/>
          <a:p>
            <a:r>
              <a:rPr lang="en-US" sz="2400" dirty="0"/>
              <a:t>Spatial Gluon Distribution Through Diffraction </a:t>
            </a:r>
          </a:p>
        </p:txBody>
      </p:sp>
      <p:sp>
        <p:nvSpPr>
          <p:cNvPr id="41988" name="Rectangle 4"/>
          <p:cNvSpPr>
            <a:spLocks noGrp="1" noChangeArrowheads="1"/>
          </p:cNvSpPr>
          <p:nvPr>
            <p:ph type="body" idx="1"/>
          </p:nvPr>
        </p:nvSpPr>
        <p:spPr>
          <a:xfrm>
            <a:off x="21168" y="4533898"/>
            <a:ext cx="9080500" cy="2209800"/>
          </a:xfrm>
          <a:ln/>
        </p:spPr>
        <p:txBody>
          <a:bodyPr rIns="133350"/>
          <a:lstStyle/>
          <a:p>
            <a:pPr marL="508000" lvl="1"/>
            <a:r>
              <a:rPr lang="en-US" dirty="0">
                <a:latin typeface="Comic Sans MS"/>
                <a:cs typeface="Comic Sans MS"/>
              </a:rPr>
              <a:t>Goal: going after the </a:t>
            </a:r>
            <a:r>
              <a:rPr lang="en-US" dirty="0">
                <a:solidFill>
                  <a:srgbClr val="0000FF"/>
                </a:solidFill>
                <a:latin typeface="Comic Sans MS"/>
                <a:cs typeface="Comic Sans MS"/>
              </a:rPr>
              <a:t>source distribution </a:t>
            </a:r>
            <a:r>
              <a:rPr lang="en-US" dirty="0">
                <a:latin typeface="Comic Sans MS"/>
                <a:cs typeface="Comic Sans MS"/>
              </a:rPr>
              <a:t>of gluons </a:t>
            </a:r>
            <a:r>
              <a:rPr lang="en-US" dirty="0">
                <a:solidFill>
                  <a:srgbClr val="FF00FF"/>
                </a:solidFill>
                <a:latin typeface="Comic Sans MS"/>
                <a:cs typeface="Comic Sans MS"/>
              </a:rPr>
              <a:t>through Fourier transform of </a:t>
            </a:r>
            <a:r>
              <a:rPr lang="en-US" dirty="0" err="1">
                <a:solidFill>
                  <a:srgbClr val="FF00FF"/>
                </a:solidFill>
                <a:latin typeface="Comic Sans MS"/>
                <a:cs typeface="Comic Sans MS"/>
              </a:rPr>
              <a:t>d</a:t>
            </a:r>
            <a:r>
              <a:rPr lang="en-US" dirty="0" err="1">
                <a:solidFill>
                  <a:srgbClr val="FF00FF"/>
                </a:solidFill>
                <a:latin typeface="Comic Sans MS"/>
                <a:cs typeface="Comic Sans MS"/>
                <a:sym typeface="Symbol" charset="0"/>
              </a:rPr>
              <a:t>σ</a:t>
            </a:r>
            <a:r>
              <a:rPr lang="en-US" dirty="0">
                <a:solidFill>
                  <a:srgbClr val="FF00FF"/>
                </a:solidFill>
                <a:latin typeface="Comic Sans MS"/>
                <a:cs typeface="Comic Sans MS"/>
              </a:rPr>
              <a:t>/</a:t>
            </a:r>
            <a:r>
              <a:rPr lang="en-US" dirty="0" err="1">
                <a:solidFill>
                  <a:srgbClr val="FF00FF"/>
                </a:solidFill>
                <a:latin typeface="Comic Sans MS"/>
                <a:cs typeface="Comic Sans MS"/>
              </a:rPr>
              <a:t>dt</a:t>
            </a:r>
            <a:endParaRPr lang="en-US" dirty="0">
              <a:solidFill>
                <a:srgbClr val="FF00FF"/>
              </a:solidFill>
              <a:latin typeface="Comic Sans MS"/>
              <a:cs typeface="Comic Sans MS"/>
            </a:endParaRPr>
          </a:p>
          <a:p>
            <a:pPr marL="508000" lvl="1"/>
            <a:r>
              <a:rPr lang="en-US" dirty="0">
                <a:latin typeface="Comic Sans MS"/>
                <a:cs typeface="Comic Sans MS"/>
              </a:rPr>
              <a:t>Find: Typical diffractive pattern for coherent (non-breakup) part</a:t>
            </a:r>
          </a:p>
          <a:p>
            <a:pPr marL="508000" lvl="1"/>
            <a:r>
              <a:rPr lang="en-US" dirty="0">
                <a:latin typeface="Comic Sans MS"/>
                <a:cs typeface="Comic Sans MS"/>
              </a:rPr>
              <a:t>As expected: J/</a:t>
            </a:r>
            <a:r>
              <a:rPr lang="en-US" dirty="0" err="1">
                <a:latin typeface="Comic Sans MS"/>
                <a:cs typeface="Comic Sans MS"/>
                <a:sym typeface="Symbol" charset="0"/>
              </a:rPr>
              <a:t>Ψ</a:t>
            </a:r>
            <a:r>
              <a:rPr lang="en-US" dirty="0">
                <a:latin typeface="Comic Sans MS"/>
                <a:cs typeface="Comic Sans MS"/>
              </a:rPr>
              <a:t> less sensitive to saturation effects than larger </a:t>
            </a:r>
            <a:r>
              <a:rPr lang="en-US" dirty="0" smtClean="0">
                <a:latin typeface="Symbol" charset="2"/>
                <a:cs typeface="Symbol" charset="2"/>
                <a:sym typeface="Symbol" charset="0"/>
              </a:rPr>
              <a:t>F</a:t>
            </a:r>
            <a:r>
              <a:rPr lang="en-US" dirty="0">
                <a:latin typeface="Comic Sans MS"/>
                <a:cs typeface="Comic Sans MS"/>
                <a:sym typeface="Symbol" charset="0"/>
              </a:rPr>
              <a:t>-</a:t>
            </a:r>
            <a:r>
              <a:rPr lang="en-US" dirty="0" smtClean="0">
                <a:latin typeface="Comic Sans MS"/>
                <a:cs typeface="Comic Sans MS"/>
              </a:rPr>
              <a:t>meson</a:t>
            </a:r>
            <a:endParaRPr lang="en-US" dirty="0">
              <a:latin typeface="Comic Sans MS"/>
              <a:cs typeface="Comic Sans MS"/>
            </a:endParaRP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325040912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a:spLocks noGrp="1"/>
          </p:cNvSpPr>
          <p:nvPr>
            <p:ph type="sldNum" sz="quarter" idx="10"/>
          </p:nvPr>
        </p:nvSpPr>
        <p:spPr/>
        <p:txBody>
          <a:bodyPr/>
          <a:lstStyle/>
          <a:p>
            <a:fld id="{1A3343CA-1B35-FE40-B89B-4BFA3269DA5C}" type="slidenum">
              <a:rPr lang="en-US"/>
              <a:pPr/>
              <a:t>33</a:t>
            </a:fld>
            <a:endParaRPr lang="en-US"/>
          </a:p>
        </p:txBody>
      </p:sp>
      <p:sp>
        <p:nvSpPr>
          <p:cNvPr id="43013" name="Rectangle 5"/>
          <p:cNvSpPr>
            <a:spLocks noGrp="1" noChangeArrowheads="1"/>
          </p:cNvSpPr>
          <p:nvPr>
            <p:ph type="title"/>
          </p:nvPr>
        </p:nvSpPr>
        <p:spPr>
          <a:xfrm>
            <a:off x="0" y="0"/>
            <a:ext cx="9144000" cy="609600"/>
          </a:xfrm>
          <a:ln/>
        </p:spPr>
        <p:txBody>
          <a:bodyPr rIns="133350"/>
          <a:lstStyle/>
          <a:p>
            <a:r>
              <a:rPr lang="en-US" sz="2400" dirty="0"/>
              <a:t>Spatial Gluon Distribution Through Diffraction </a:t>
            </a:r>
          </a:p>
        </p:txBody>
      </p:sp>
      <p:sp>
        <p:nvSpPr>
          <p:cNvPr id="43014" name="Rectangle 6"/>
          <p:cNvSpPr>
            <a:spLocks noGrp="1" noChangeArrowheads="1"/>
          </p:cNvSpPr>
          <p:nvPr>
            <p:ph type="body" idx="1"/>
          </p:nvPr>
        </p:nvSpPr>
        <p:spPr>
          <a:xfrm>
            <a:off x="152400" y="762000"/>
            <a:ext cx="8763000" cy="1418167"/>
          </a:xfrm>
          <a:ln/>
        </p:spPr>
        <p:txBody>
          <a:bodyPr rIns="133350"/>
          <a:lstStyle/>
          <a:p>
            <a:pPr marL="254000" lvl="1">
              <a:spcBef>
                <a:spcPct val="0"/>
              </a:spcBef>
            </a:pPr>
            <a:r>
              <a:rPr lang="en-US" dirty="0">
                <a:latin typeface="Comic Sans MS"/>
                <a:cs typeface="Comic Sans MS"/>
                <a:sym typeface="Arial Bold" charset="0"/>
              </a:rPr>
              <a:t>Idea</a:t>
            </a:r>
            <a:r>
              <a:rPr lang="en-US" dirty="0">
                <a:latin typeface="Comic Sans MS"/>
                <a:cs typeface="Comic Sans MS"/>
              </a:rPr>
              <a:t>: momentum transfer </a:t>
            </a:r>
            <a:r>
              <a:rPr lang="en-US" dirty="0">
                <a:latin typeface="Comic Sans MS"/>
                <a:cs typeface="Comic Sans MS"/>
                <a:sym typeface="Arial Italic" charset="0"/>
              </a:rPr>
              <a:t>t</a:t>
            </a:r>
            <a:r>
              <a:rPr lang="en-US" dirty="0">
                <a:latin typeface="Comic Sans MS"/>
                <a:cs typeface="Comic Sans MS"/>
              </a:rPr>
              <a:t> conjugate to transverse position (</a:t>
            </a:r>
            <a:r>
              <a:rPr lang="en-US" dirty="0" err="1" smtClean="0">
                <a:latin typeface="Comic Sans MS"/>
                <a:cs typeface="Comic Sans MS"/>
                <a:sym typeface="Arial Italic" charset="0"/>
              </a:rPr>
              <a:t>b</a:t>
            </a:r>
            <a:r>
              <a:rPr lang="en-US" baseline="-25000" dirty="0" err="1" smtClean="0">
                <a:latin typeface="Comic Sans MS"/>
                <a:cs typeface="Comic Sans MS"/>
                <a:sym typeface="Arial Italic" charset="0"/>
              </a:rPr>
              <a:t>T</a:t>
            </a:r>
            <a:r>
              <a:rPr lang="en-US" dirty="0" smtClean="0">
                <a:latin typeface="Comic Sans MS"/>
                <a:cs typeface="Comic Sans MS"/>
              </a:rPr>
              <a:t>) </a:t>
            </a:r>
            <a:endParaRPr lang="en-US" dirty="0">
              <a:solidFill>
                <a:srgbClr val="FF0000"/>
              </a:solidFill>
              <a:latin typeface="Comic Sans MS"/>
              <a:cs typeface="Comic Sans MS"/>
            </a:endParaRPr>
          </a:p>
          <a:p>
            <a:pPr marL="561975" lvl="2">
              <a:spcBef>
                <a:spcPts val="900"/>
              </a:spcBef>
            </a:pPr>
            <a:r>
              <a:rPr lang="en-US" sz="2000" dirty="0">
                <a:latin typeface="Comic Sans MS"/>
                <a:cs typeface="Comic Sans MS"/>
              </a:rPr>
              <a:t>coherent part probes </a:t>
            </a:r>
            <a:r>
              <a:rPr lang="ja-JP" altLang="en-US" sz="2000" dirty="0">
                <a:latin typeface="Comic Sans MS"/>
                <a:cs typeface="Comic Sans MS"/>
              </a:rPr>
              <a:t>“</a:t>
            </a:r>
            <a:r>
              <a:rPr lang="en-US" sz="2000" dirty="0">
                <a:latin typeface="Comic Sans MS"/>
                <a:cs typeface="Comic Sans MS"/>
              </a:rPr>
              <a:t>shape of black disc</a:t>
            </a:r>
            <a:r>
              <a:rPr lang="ja-JP" altLang="en-US" sz="2000" dirty="0">
                <a:latin typeface="Comic Sans MS"/>
                <a:cs typeface="Comic Sans MS"/>
              </a:rPr>
              <a:t>”</a:t>
            </a:r>
            <a:endParaRPr lang="en-US" sz="2000" dirty="0">
              <a:latin typeface="Comic Sans MS"/>
              <a:cs typeface="Comic Sans MS"/>
            </a:endParaRPr>
          </a:p>
          <a:p>
            <a:pPr marL="561975" lvl="2">
              <a:spcBef>
                <a:spcPts val="900"/>
              </a:spcBef>
            </a:pPr>
            <a:r>
              <a:rPr lang="en-US" sz="2000" dirty="0">
                <a:latin typeface="Comic Sans MS"/>
                <a:cs typeface="Comic Sans MS"/>
              </a:rPr>
              <a:t>incoherent part (dominant at large </a:t>
            </a:r>
            <a:r>
              <a:rPr lang="en-US" sz="2000" dirty="0">
                <a:latin typeface="Comic Sans MS"/>
                <a:cs typeface="Comic Sans MS"/>
                <a:sym typeface="Arial Italic" charset="0"/>
              </a:rPr>
              <a:t>t</a:t>
            </a:r>
            <a:r>
              <a:rPr lang="en-US" sz="2000" dirty="0">
                <a:latin typeface="Comic Sans MS"/>
                <a:cs typeface="Comic Sans MS"/>
              </a:rPr>
              <a:t>) sensitive to                     </a:t>
            </a:r>
            <a:r>
              <a:rPr lang="ja-JP" altLang="en-US" sz="2000" dirty="0">
                <a:latin typeface="Comic Sans MS"/>
                <a:cs typeface="Comic Sans MS"/>
              </a:rPr>
              <a:t>“</a:t>
            </a:r>
            <a:r>
              <a:rPr lang="en-US" sz="2000" dirty="0">
                <a:latin typeface="Comic Sans MS"/>
                <a:cs typeface="Comic Sans MS"/>
              </a:rPr>
              <a:t>lumpiness</a:t>
            </a:r>
            <a:r>
              <a:rPr lang="ja-JP" altLang="en-US" sz="2000" dirty="0">
                <a:latin typeface="Comic Sans MS"/>
                <a:cs typeface="Comic Sans MS"/>
              </a:rPr>
              <a:t>”</a:t>
            </a:r>
            <a:r>
              <a:rPr lang="en-US" sz="2000" dirty="0">
                <a:latin typeface="Comic Sans MS"/>
                <a:cs typeface="Comic Sans MS"/>
              </a:rPr>
              <a:t> of the source (fluctuations, hot spots, ...) </a:t>
            </a:r>
          </a:p>
        </p:txBody>
      </p:sp>
      <p:sp>
        <p:nvSpPr>
          <p:cNvPr id="43015" name="Rectangle 7"/>
          <p:cNvSpPr>
            <a:spLocks/>
          </p:cNvSpPr>
          <p:nvPr/>
        </p:nvSpPr>
        <p:spPr bwMode="auto">
          <a:xfrm>
            <a:off x="165100" y="2548474"/>
            <a:ext cx="37804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41275">
              <a:spcBef>
                <a:spcPts val="450"/>
              </a:spcBef>
            </a:pPr>
            <a:r>
              <a:rPr lang="en-US" sz="2200" dirty="0">
                <a:solidFill>
                  <a:schemeClr val="tx1"/>
                </a:solidFill>
                <a:latin typeface="Comic Sans MS"/>
                <a:ea typeface="ＭＳ Ｐゴシック" charset="0"/>
                <a:cs typeface="Comic Sans MS"/>
                <a:sym typeface="Arial" charset="0"/>
              </a:rPr>
              <a:t>Spatial source distribution:</a:t>
            </a:r>
          </a:p>
        </p:txBody>
      </p:sp>
      <p:sp>
        <p:nvSpPr>
          <p:cNvPr id="43016" name="Rectangle 8"/>
          <p:cNvSpPr>
            <a:spLocks/>
          </p:cNvSpPr>
          <p:nvPr/>
        </p:nvSpPr>
        <p:spPr bwMode="auto">
          <a:xfrm>
            <a:off x="5295013" y="3096683"/>
            <a:ext cx="36796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700" dirty="0">
                <a:solidFill>
                  <a:schemeClr val="tx1"/>
                </a:solidFill>
                <a:latin typeface="Comic Sans MS"/>
                <a:ea typeface="ＭＳ Ｐゴシック" charset="0"/>
                <a:cs typeface="Comic Sans MS"/>
                <a:sym typeface="Arial" charset="0"/>
              </a:rPr>
              <a:t>t =  Δ</a:t>
            </a:r>
            <a:r>
              <a:rPr lang="en-US" sz="1700" baseline="32000" dirty="0">
                <a:solidFill>
                  <a:schemeClr val="tx1"/>
                </a:solidFill>
                <a:latin typeface="Comic Sans MS"/>
                <a:ea typeface="ＭＳ Ｐゴシック" charset="0"/>
                <a:cs typeface="Comic Sans MS"/>
                <a:sym typeface="Arial" charset="0"/>
              </a:rPr>
              <a:t>2</a:t>
            </a:r>
            <a:r>
              <a:rPr lang="en-US" sz="1700" dirty="0">
                <a:solidFill>
                  <a:schemeClr val="tx1"/>
                </a:solidFill>
                <a:latin typeface="Comic Sans MS"/>
                <a:ea typeface="ＭＳ Ｐゴシック" charset="0"/>
                <a:cs typeface="Comic Sans MS"/>
                <a:sym typeface="Arial" charset="0"/>
              </a:rPr>
              <a:t>/(1-x) ≈ Δ</a:t>
            </a:r>
            <a:r>
              <a:rPr lang="en-US" sz="1700" baseline="32000" dirty="0">
                <a:solidFill>
                  <a:schemeClr val="tx1"/>
                </a:solidFill>
                <a:latin typeface="Comic Sans MS"/>
                <a:ea typeface="ＭＳ Ｐゴシック" charset="0"/>
                <a:cs typeface="Comic Sans MS"/>
                <a:sym typeface="Arial" charset="0"/>
              </a:rPr>
              <a:t>2</a:t>
            </a:r>
            <a:r>
              <a:rPr lang="en-US" sz="1700" dirty="0">
                <a:solidFill>
                  <a:schemeClr val="tx1"/>
                </a:solidFill>
                <a:latin typeface="Comic Sans MS"/>
                <a:ea typeface="ＭＳ Ｐゴシック" charset="0"/>
                <a:cs typeface="Comic Sans MS"/>
                <a:sym typeface="Arial" charset="0"/>
              </a:rPr>
              <a:t>   (for small x) </a:t>
            </a:r>
          </a:p>
        </p:txBody>
      </p:sp>
      <p:pic>
        <p:nvPicPr>
          <p:cNvPr id="43017" name="Picture 9"/>
          <p:cNvPicPr>
            <a:picLocks noChangeAspect="1" noChangeArrowheads="1"/>
          </p:cNvPicPr>
          <p:nvPr/>
        </p:nvPicPr>
        <p:blipFill>
          <a:blip r:embed="rId3">
            <a:extLst>
              <a:ext uri="{28A0092B-C50C-407E-A947-70E740481C1C}">
                <a14:useLocalDpi xmlns:a14="http://schemas.microsoft.com/office/drawing/2010/main" val="0"/>
              </a:ext>
            </a:extLst>
          </a:blip>
          <a:srcRect l="2437" t="5267" r="52502" b="50645"/>
          <a:stretch>
            <a:fillRect/>
          </a:stretch>
        </p:blipFill>
        <p:spPr bwMode="auto">
          <a:xfrm>
            <a:off x="285750" y="3416300"/>
            <a:ext cx="36068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1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5"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3026" name="Rectangle 18"/>
          <p:cNvSpPr>
            <a:spLocks/>
          </p:cNvSpPr>
          <p:nvPr/>
        </p:nvSpPr>
        <p:spPr bwMode="auto">
          <a:xfrm>
            <a:off x="635000" y="3467100"/>
            <a:ext cx="190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7" name="Rectangle 19"/>
          <p:cNvSpPr>
            <a:spLocks/>
          </p:cNvSpPr>
          <p:nvPr/>
        </p:nvSpPr>
        <p:spPr bwMode="auto">
          <a:xfrm>
            <a:off x="635000" y="3467100"/>
            <a:ext cx="3937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8" name="Rectangle 20"/>
          <p:cNvSpPr>
            <a:spLocks/>
          </p:cNvSpPr>
          <p:nvPr/>
        </p:nvSpPr>
        <p:spPr bwMode="auto">
          <a:xfrm>
            <a:off x="635000" y="3467100"/>
            <a:ext cx="825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9" name="Rectangle 21"/>
          <p:cNvSpPr>
            <a:spLocks/>
          </p:cNvSpPr>
          <p:nvPr/>
        </p:nvSpPr>
        <p:spPr bwMode="auto">
          <a:xfrm>
            <a:off x="635000" y="3467100"/>
            <a:ext cx="12319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0" name="Rectangle 22"/>
          <p:cNvSpPr>
            <a:spLocks/>
          </p:cNvSpPr>
          <p:nvPr/>
        </p:nvSpPr>
        <p:spPr bwMode="auto">
          <a:xfrm>
            <a:off x="635000" y="3467100"/>
            <a:ext cx="16637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1" name="Rectangle 23"/>
          <p:cNvSpPr>
            <a:spLocks/>
          </p:cNvSpPr>
          <p:nvPr/>
        </p:nvSpPr>
        <p:spPr bwMode="auto">
          <a:xfrm>
            <a:off x="635000" y="3467100"/>
            <a:ext cx="20574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2" name="Rectangle 24"/>
          <p:cNvSpPr>
            <a:spLocks/>
          </p:cNvSpPr>
          <p:nvPr/>
        </p:nvSpPr>
        <p:spPr bwMode="auto">
          <a:xfrm>
            <a:off x="635000" y="3467100"/>
            <a:ext cx="2984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3" name="Rectangle 25"/>
          <p:cNvSpPr>
            <a:spLocks/>
          </p:cNvSpPr>
          <p:nvPr/>
        </p:nvSpPr>
        <p:spPr bwMode="auto">
          <a:xfrm>
            <a:off x="6030913" y="5219700"/>
            <a:ext cx="12414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ϕ, nosat</a:t>
            </a:r>
          </a:p>
        </p:txBody>
      </p:sp>
      <p:sp>
        <p:nvSpPr>
          <p:cNvPr id="43034" name="Rectangle 26"/>
          <p:cNvSpPr>
            <a:spLocks/>
          </p:cNvSpPr>
          <p:nvPr/>
        </p:nvSpPr>
        <p:spPr bwMode="auto">
          <a:xfrm>
            <a:off x="4330699" y="6286500"/>
            <a:ext cx="4813301" cy="307777"/>
          </a:xfrm>
          <a:prstGeom prst="rect">
            <a:avLst/>
          </a:prstGeom>
          <a:gradFill flip="none" rotWithShape="1">
            <a:gsLst>
              <a:gs pos="0">
                <a:srgbClr val="3366FF"/>
              </a:gs>
              <a:gs pos="100000">
                <a:srgbClr val="FFFFFF"/>
              </a:gs>
            </a:gsLst>
            <a:path path="shape">
              <a:fillToRect l="50000" t="50000" r="50000" b="50000"/>
            </a:path>
            <a:tileRect/>
          </a:gradFill>
          <a:ln w="12700" cap="flat">
            <a:solidFill>
              <a:srgbClr val="0000FF"/>
            </a:solidFill>
            <a:prstDash val="solid"/>
            <a:miter lim="800000"/>
            <a:headEnd type="none" w="med" len="med"/>
            <a:tailEnd type="none" w="med" len="med"/>
          </a:ln>
        </p:spPr>
        <p:txBody>
          <a:bodyPr wrap="square" lIns="0" tIns="0" rIns="40639" bIns="0">
            <a:spAutoFit/>
          </a:bodyPr>
          <a:lstStyle/>
          <a:p>
            <a:pPr marL="39688" algn="ctr"/>
            <a:r>
              <a:rPr lang="en-US" sz="2000">
                <a:solidFill>
                  <a:schemeClr val="tx1"/>
                </a:solidFill>
                <a:latin typeface="Comic Sans MS"/>
                <a:ea typeface="ＭＳ Ｐゴシック" charset="0"/>
                <a:cs typeface="Comic Sans MS"/>
                <a:sym typeface="Arial" charset="0"/>
              </a:rPr>
              <a:t>Golden eA measurement for EIC</a:t>
            </a:r>
          </a:p>
        </p:txBody>
      </p:sp>
      <p:graphicFrame>
        <p:nvGraphicFramePr>
          <p:cNvPr id="2" name="Object 1"/>
          <p:cNvGraphicFramePr>
            <a:graphicFrameLocks noChangeAspect="1"/>
          </p:cNvGraphicFramePr>
          <p:nvPr>
            <p:extLst>
              <p:ext uri="{D42A27DB-BD31-4B8C-83A1-F6EECF244321}">
                <p14:modId xmlns:p14="http://schemas.microsoft.com/office/powerpoint/2010/main" val="1470526391"/>
              </p:ext>
            </p:extLst>
          </p:nvPr>
        </p:nvGraphicFramePr>
        <p:xfrm>
          <a:off x="4150784" y="2482850"/>
          <a:ext cx="2882900" cy="520700"/>
        </p:xfrm>
        <a:graphic>
          <a:graphicData uri="http://schemas.openxmlformats.org/presentationml/2006/ole">
            <mc:AlternateContent xmlns:mc="http://schemas.openxmlformats.org/markup-compatibility/2006">
              <mc:Choice xmlns:v="urn:schemas-microsoft-com:vml" Requires="v">
                <p:oleObj spid="_x0000_s100401" name="Equation" r:id="rId12" imgW="2882900" imgH="520700" progId="Equation.DSMT4">
                  <p:embed/>
                </p:oleObj>
              </mc:Choice>
              <mc:Fallback>
                <p:oleObj name="Equation" r:id="rId12" imgW="2882900" imgH="520700" progId="Equation.DSMT4">
                  <p:embed/>
                  <p:pic>
                    <p:nvPicPr>
                      <p:cNvPr id="0" name=""/>
                      <p:cNvPicPr/>
                      <p:nvPr/>
                    </p:nvPicPr>
                    <p:blipFill>
                      <a:blip r:embed="rId13"/>
                      <a:stretch>
                        <a:fillRect/>
                      </a:stretch>
                    </p:blipFill>
                    <p:spPr>
                      <a:xfrm>
                        <a:off x="4150784" y="2482850"/>
                        <a:ext cx="2882900" cy="520700"/>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167016765"/>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00402" name="Equation" r:id="rId14" imgW="114300" imgH="165100" progId="Equation.DSMT4">
                  <p:embed/>
                </p:oleObj>
              </mc:Choice>
              <mc:Fallback>
                <p:oleObj name="Equation" r:id="rId14" imgW="114300" imgH="165100" progId="Equation.DSMT4">
                  <p:embed/>
                  <p:pic>
                    <p:nvPicPr>
                      <p:cNvPr id="0" name=""/>
                      <p:cNvPicPr/>
                      <p:nvPr/>
                    </p:nvPicPr>
                    <p:blipFill>
                      <a:blip r:embed="rId15"/>
                      <a:stretch>
                        <a:fillRect/>
                      </a:stretch>
                    </p:blipFill>
                    <p:spPr>
                      <a:xfrm>
                        <a:off x="5092700" y="372110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06342102"/>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00403" name="Equation" r:id="rId16" imgW="114300" imgH="165100" progId="Equation.DSMT4">
                  <p:embed/>
                </p:oleObj>
              </mc:Choice>
              <mc:Fallback>
                <p:oleObj name="Equation" r:id="rId16" imgW="114300" imgH="165100" progId="Equation.DSMT4">
                  <p:embed/>
                  <p:pic>
                    <p:nvPicPr>
                      <p:cNvPr id="0" name=""/>
                      <p:cNvPicPr/>
                      <p:nvPr/>
                    </p:nvPicPr>
                    <p:blipFill>
                      <a:blip r:embed="rId15"/>
                      <a:stretch>
                        <a:fillRect/>
                      </a:stretch>
                    </p:blipFill>
                    <p:spPr>
                      <a:xfrm>
                        <a:off x="5092700" y="3721100"/>
                        <a:ext cx="114300" cy="165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63424300"/>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00404" name="Equation" r:id="rId17" imgW="114300" imgH="165100" progId="Equation.DSMT4">
                  <p:embed/>
                </p:oleObj>
              </mc:Choice>
              <mc:Fallback>
                <p:oleObj name="Equation" r:id="rId17" imgW="114300" imgH="165100" progId="Equation.DSMT4">
                  <p:embed/>
                  <p:pic>
                    <p:nvPicPr>
                      <p:cNvPr id="0" name=""/>
                      <p:cNvPicPr/>
                      <p:nvPr/>
                    </p:nvPicPr>
                    <p:blipFill>
                      <a:blip r:embed="rId15"/>
                      <a:stretch>
                        <a:fillRect/>
                      </a:stretch>
                    </p:blipFill>
                    <p:spPr>
                      <a:xfrm>
                        <a:off x="5092700" y="3721100"/>
                        <a:ext cx="114300" cy="165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30730006"/>
              </p:ext>
            </p:extLst>
          </p:nvPr>
        </p:nvGraphicFramePr>
        <p:xfrm>
          <a:off x="5092700" y="3721100"/>
          <a:ext cx="114300" cy="165100"/>
        </p:xfrm>
        <a:graphic>
          <a:graphicData uri="http://schemas.openxmlformats.org/presentationml/2006/ole">
            <mc:AlternateContent xmlns:mc="http://schemas.openxmlformats.org/markup-compatibility/2006">
              <mc:Choice xmlns:v="urn:schemas-microsoft-com:vml" Requires="v">
                <p:oleObj spid="_x0000_s100405" name="Equation" r:id="rId18" imgW="114300" imgH="165100" progId="Equation.DSMT4">
                  <p:embed/>
                </p:oleObj>
              </mc:Choice>
              <mc:Fallback>
                <p:oleObj name="Equation" r:id="rId18" imgW="114300" imgH="165100" progId="Equation.DSMT4">
                  <p:embed/>
                  <p:pic>
                    <p:nvPicPr>
                      <p:cNvPr id="0" name=""/>
                      <p:cNvPicPr/>
                      <p:nvPr/>
                    </p:nvPicPr>
                    <p:blipFill>
                      <a:blip r:embed="rId15"/>
                      <a:stretch>
                        <a:fillRect/>
                      </a:stretch>
                    </p:blipFill>
                    <p:spPr>
                      <a:xfrm>
                        <a:off x="5092700" y="3721100"/>
                        <a:ext cx="114300" cy="165100"/>
                      </a:xfrm>
                      <a:prstGeom prst="rect">
                        <a:avLst/>
                      </a:prstGeom>
                    </p:spPr>
                  </p:pic>
                </p:oleObj>
              </mc:Fallback>
            </mc:AlternateContent>
          </a:graphicData>
        </a:graphic>
      </p:graphicFrame>
    </p:spTree>
    <p:extLst>
      <p:ext uri="{BB962C8B-B14F-4D97-AF65-F5344CB8AC3E}">
        <p14:creationId xmlns:p14="http://schemas.microsoft.com/office/powerpoint/2010/main" val="165891552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30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3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430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499"/>
                                          </p:stCondLst>
                                        </p:cTn>
                                        <p:tgtEl>
                                          <p:spTgt spid="4301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499"/>
                                          </p:stCondLst>
                                        </p:cTn>
                                        <p:tgtEl>
                                          <p:spTgt spid="43026"/>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4302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499"/>
                                          </p:stCondLst>
                                        </p:cTn>
                                        <p:tgtEl>
                                          <p:spTgt spid="4302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499"/>
                                          </p:stCondLst>
                                        </p:cTn>
                                        <p:tgtEl>
                                          <p:spTgt spid="43020"/>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499"/>
                                          </p:stCondLst>
                                        </p:cTn>
                                        <p:tgtEl>
                                          <p:spTgt spid="43027"/>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43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499"/>
                                          </p:stCondLst>
                                        </p:cTn>
                                        <p:tgtEl>
                                          <p:spTgt spid="4302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499"/>
                                          </p:stCondLst>
                                        </p:cTn>
                                        <p:tgtEl>
                                          <p:spTgt spid="4302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499"/>
                                          </p:stCondLst>
                                        </p:cTn>
                                        <p:tgtEl>
                                          <p:spTgt spid="43028"/>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499"/>
                                          </p:stCondLst>
                                        </p:cTn>
                                        <p:tgtEl>
                                          <p:spTgt spid="4302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499"/>
                                          </p:stCondLst>
                                        </p:cTn>
                                        <p:tgtEl>
                                          <p:spTgt spid="4302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xit" presetSubtype="0" fill="hold" nodeType="clickEffect">
                                  <p:stCondLst>
                                    <p:cond delay="0"/>
                                  </p:stCondLst>
                                  <p:childTnLst>
                                    <p:set>
                                      <p:cBhvr>
                                        <p:cTn id="47" dur="1" fill="hold">
                                          <p:stCondLst>
                                            <p:cond delay="499"/>
                                          </p:stCondLst>
                                        </p:cTn>
                                        <p:tgtEl>
                                          <p:spTgt spid="4302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499"/>
                                          </p:stCondLst>
                                        </p:cTn>
                                        <p:tgtEl>
                                          <p:spTgt spid="43029"/>
                                        </p:tgtEl>
                                        <p:attrNameLst>
                                          <p:attrName>style.visibility</p:attrName>
                                        </p:attrNameLst>
                                      </p:cBhvr>
                                      <p:to>
                                        <p:strVal val="hidden"/>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499"/>
                                          </p:stCondLst>
                                        </p:cTn>
                                        <p:tgtEl>
                                          <p:spTgt spid="430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499"/>
                                          </p:stCondLst>
                                        </p:cTn>
                                        <p:tgtEl>
                                          <p:spTgt spid="430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499"/>
                                          </p:stCondLst>
                                        </p:cTn>
                                        <p:tgtEl>
                                          <p:spTgt spid="430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499"/>
                                          </p:stCondLst>
                                        </p:cTn>
                                        <p:tgtEl>
                                          <p:spTgt spid="43030"/>
                                        </p:tgtEl>
                                        <p:attrNameLst>
                                          <p:attrName>style.visibility</p:attrName>
                                        </p:attrNameLst>
                                      </p:cBhvr>
                                      <p:to>
                                        <p:strVal val="hidden"/>
                                      </p:to>
                                    </p:se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499"/>
                                          </p:stCondLst>
                                        </p:cTn>
                                        <p:tgtEl>
                                          <p:spTgt spid="4303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499"/>
                                          </p:stCondLst>
                                        </p:cTn>
                                        <p:tgtEl>
                                          <p:spTgt spid="43024"/>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499"/>
                                          </p:stCondLst>
                                        </p:cTn>
                                        <p:tgtEl>
                                          <p:spTgt spid="43024"/>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499"/>
                                          </p:stCondLst>
                                        </p:cTn>
                                        <p:tgtEl>
                                          <p:spTgt spid="43031"/>
                                        </p:tgtEl>
                                        <p:attrNameLst>
                                          <p:attrName>style.visibility</p:attrName>
                                        </p:attrNameLst>
                                      </p:cBhvr>
                                      <p:to>
                                        <p:strVal val="hidden"/>
                                      </p:to>
                                    </p:se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499"/>
                                          </p:stCondLst>
                                        </p:cTn>
                                        <p:tgtEl>
                                          <p:spTgt spid="430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499"/>
                                          </p:stCondLst>
                                        </p:cTn>
                                        <p:tgtEl>
                                          <p:spTgt spid="43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6" grpId="0" animBg="1"/>
      <p:bldP spid="43026" grpId="1" animBg="1"/>
      <p:bldP spid="43027" grpId="0" animBg="1"/>
      <p:bldP spid="43027" grpId="1" animBg="1"/>
      <p:bldP spid="43028" grpId="0" animBg="1"/>
      <p:bldP spid="43028" grpId="1" animBg="1"/>
      <p:bldP spid="43029" grpId="0" animBg="1"/>
      <p:bldP spid="43029" grpId="1" animBg="1"/>
      <p:bldP spid="43030" grpId="0" animBg="1"/>
      <p:bldP spid="43030" grpId="1" animBg="1"/>
      <p:bldP spid="43031" grpId="0" animBg="1"/>
      <p:bldP spid="43031" grpId="1" animBg="1"/>
      <p:bldP spid="430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ln/>
        </p:spPr>
        <p:txBody>
          <a:bodyPr/>
          <a:lstStyle/>
          <a:p>
            <a:r>
              <a:rPr lang="en-US" dirty="0"/>
              <a:t>Deep Inelastic Scattering - Vacuum</a:t>
            </a:r>
          </a:p>
        </p:txBody>
      </p:sp>
      <p:sp>
        <p:nvSpPr>
          <p:cNvPr id="46" name="AutoShape 49"/>
          <p:cNvSpPr>
            <a:spLocks noChangeArrowheads="1"/>
          </p:cNvSpPr>
          <p:nvPr/>
        </p:nvSpPr>
        <p:spPr bwMode="auto">
          <a:xfrm>
            <a:off x="133632" y="3975422"/>
            <a:ext cx="923925" cy="55562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7" name="TextBox 46"/>
          <p:cNvSpPr txBox="1"/>
          <p:nvPr/>
        </p:nvSpPr>
        <p:spPr>
          <a:xfrm>
            <a:off x="1184557" y="4124647"/>
            <a:ext cx="6660146" cy="461665"/>
          </a:xfrm>
          <a:prstGeom prst="rect">
            <a:avLst/>
          </a:prstGeom>
          <a:noFill/>
        </p:spPr>
        <p:txBody>
          <a:bodyPr wrap="none" rtlCol="0">
            <a:spAutoFit/>
          </a:bodyPr>
          <a:lstStyle/>
          <a:p>
            <a:r>
              <a:rPr lang="en-US" sz="2400" b="1" dirty="0" smtClean="0">
                <a:latin typeface="Comic Sans MS"/>
                <a:cs typeface="Comic Sans MS"/>
              </a:rPr>
              <a:t>What happens if we add a nuclear medium </a:t>
            </a:r>
            <a:endParaRPr lang="en-US" sz="2400" b="1" dirty="0">
              <a:latin typeface="Comic Sans MS"/>
              <a:cs typeface="Comic Sans MS"/>
            </a:endParaRPr>
          </a:p>
        </p:txBody>
      </p:sp>
      <p:sp>
        <p:nvSpPr>
          <p:cNvPr id="75" name="Date Placeholder 74"/>
          <p:cNvSpPr>
            <a:spLocks noGrp="1"/>
          </p:cNvSpPr>
          <p:nvPr>
            <p:ph type="dt" sz="half" idx="10"/>
          </p:nvPr>
        </p:nvSpPr>
        <p:spPr/>
        <p:txBody>
          <a:bodyPr/>
          <a:lstStyle/>
          <a:p>
            <a:r>
              <a:rPr lang="en-US" altLang="ja-JP" smtClean="0"/>
              <a:t>E.C. Aschenauer</a:t>
            </a:r>
            <a:endParaRPr lang="en-US" altLang="ja-JP"/>
          </a:p>
        </p:txBody>
      </p:sp>
      <p:sp>
        <p:nvSpPr>
          <p:cNvPr id="76" name="Slide Number Placeholder 75"/>
          <p:cNvSpPr>
            <a:spLocks noGrp="1"/>
          </p:cNvSpPr>
          <p:nvPr>
            <p:ph type="sldNum" sz="quarter" idx="12"/>
          </p:nvPr>
        </p:nvSpPr>
        <p:spPr/>
        <p:txBody>
          <a:bodyPr/>
          <a:lstStyle/>
          <a:p>
            <a:fld id="{1EC7F85B-340E-9941-AF39-030851572DD6}" type="slidenum">
              <a:rPr lang="en-US" altLang="ja-JP" smtClean="0"/>
              <a:pPr/>
              <a:t>34</a:t>
            </a:fld>
            <a:endParaRPr lang="en-US" altLang="ja-JP"/>
          </a:p>
        </p:txBody>
      </p:sp>
      <p:sp>
        <p:nvSpPr>
          <p:cNvPr id="77" name="Footer Placeholder 76"/>
          <p:cNvSpPr>
            <a:spLocks noGrp="1"/>
          </p:cNvSpPr>
          <p:nvPr>
            <p:ph type="ftr" sz="quarter" idx="11"/>
          </p:nvPr>
        </p:nvSpPr>
        <p:spPr/>
        <p:txBody>
          <a:bodyPr/>
          <a:lstStyle/>
          <a:p>
            <a:r>
              <a:rPr lang="cs-CZ" altLang="ja-JP" smtClean="0"/>
              <a:t>RBRC-Workshop, April 2013, BNL</a:t>
            </a:r>
            <a:endParaRPr lang="en-US" altLang="ja-JP"/>
          </a:p>
        </p:txBody>
      </p:sp>
      <p:sp>
        <p:nvSpPr>
          <p:cNvPr id="106" name="TextBox 105"/>
          <p:cNvSpPr txBox="1"/>
          <p:nvPr/>
        </p:nvSpPr>
        <p:spPr>
          <a:xfrm>
            <a:off x="279150" y="4567747"/>
            <a:ext cx="1640443" cy="1138773"/>
          </a:xfrm>
          <a:prstGeom prst="rect">
            <a:avLst/>
          </a:prstGeom>
          <a:noFill/>
        </p:spPr>
        <p:txBody>
          <a:bodyPr wrap="none" rtlCol="0">
            <a:spAutoFit/>
          </a:bodyPr>
          <a:lstStyle/>
          <a:p>
            <a:r>
              <a:rPr lang="en-US" b="1" dirty="0" smtClean="0">
                <a:solidFill>
                  <a:srgbClr val="FF00FF"/>
                </a:solidFill>
                <a:latin typeface="Comic Sans MS"/>
                <a:cs typeface="Comic Sans MS"/>
              </a:rPr>
              <a:t>Observables:</a:t>
            </a:r>
          </a:p>
          <a:p>
            <a:r>
              <a:rPr lang="en-US" b="1" dirty="0" smtClean="0">
                <a:latin typeface="Comic Sans MS"/>
                <a:cs typeface="Comic Sans MS"/>
              </a:rPr>
              <a:t>Broadening:</a:t>
            </a:r>
          </a:p>
          <a:p>
            <a:endParaRPr lang="en-US" sz="1200" b="1" dirty="0" smtClean="0">
              <a:latin typeface="Comic Sans MS"/>
              <a:cs typeface="Comic Sans MS"/>
            </a:endParaRPr>
          </a:p>
          <a:p>
            <a:r>
              <a:rPr lang="en-US" b="1" dirty="0" smtClean="0">
                <a:latin typeface="Comic Sans MS"/>
                <a:cs typeface="Comic Sans MS"/>
              </a:rPr>
              <a:t>Attenuation:</a:t>
            </a:r>
            <a:endParaRPr lang="en-US" b="1" dirty="0">
              <a:latin typeface="Comic Sans MS"/>
              <a:cs typeface="Comic Sans MS"/>
            </a:endParaRPr>
          </a:p>
        </p:txBody>
      </p:sp>
      <p:graphicFrame>
        <p:nvGraphicFramePr>
          <p:cNvPr id="107" name="Object 106"/>
          <p:cNvGraphicFramePr>
            <a:graphicFrameLocks noChangeAspect="1"/>
          </p:cNvGraphicFramePr>
          <p:nvPr>
            <p:extLst>
              <p:ext uri="{D42A27DB-BD31-4B8C-83A1-F6EECF244321}">
                <p14:modId xmlns:p14="http://schemas.microsoft.com/office/powerpoint/2010/main" val="1849635552"/>
              </p:ext>
            </p:extLst>
          </p:nvPr>
        </p:nvGraphicFramePr>
        <p:xfrm>
          <a:off x="7129463" y="4841875"/>
          <a:ext cx="1778000" cy="812800"/>
        </p:xfrm>
        <a:graphic>
          <a:graphicData uri="http://schemas.openxmlformats.org/presentationml/2006/ole">
            <mc:AlternateContent xmlns:mc="http://schemas.openxmlformats.org/markup-compatibility/2006">
              <mc:Choice xmlns:v="urn:schemas-microsoft-com:vml" Requires="v">
                <p:oleObj spid="_x0000_s64595" name="Equation" r:id="rId4" imgW="1778000" imgH="812800" progId="Equation.DSMT4">
                  <p:embed/>
                </p:oleObj>
              </mc:Choice>
              <mc:Fallback>
                <p:oleObj name="Equation" r:id="rId4" imgW="1778000" imgH="812800" progId="Equation.DSMT4">
                  <p:embed/>
                  <p:pic>
                    <p:nvPicPr>
                      <p:cNvPr id="0" name=""/>
                      <p:cNvPicPr>
                        <a:picLocks noChangeAspect="1" noChangeArrowheads="1"/>
                      </p:cNvPicPr>
                      <p:nvPr/>
                    </p:nvPicPr>
                    <p:blipFill>
                      <a:blip r:embed="rId5"/>
                      <a:srcRect/>
                      <a:stretch>
                        <a:fillRect/>
                      </a:stretch>
                    </p:blipFill>
                    <p:spPr bwMode="auto">
                      <a:xfrm>
                        <a:off x="7129463" y="4841875"/>
                        <a:ext cx="17780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TextBox 107"/>
          <p:cNvSpPr txBox="1"/>
          <p:nvPr/>
        </p:nvSpPr>
        <p:spPr>
          <a:xfrm>
            <a:off x="2250862" y="4842408"/>
            <a:ext cx="4753149" cy="369332"/>
          </a:xfrm>
          <a:prstGeom prst="rect">
            <a:avLst/>
          </a:prstGeom>
          <a:noFill/>
        </p:spPr>
        <p:txBody>
          <a:bodyPr wrap="none" rtlCol="0">
            <a:spAutoFit/>
          </a:bodyPr>
          <a:lstStyle/>
          <a:p>
            <a:r>
              <a:rPr lang="en-US" b="1" dirty="0" smtClean="0">
                <a:latin typeface="Symbol" charset="2"/>
                <a:cs typeface="Symbol" charset="2"/>
              </a:rPr>
              <a:t>D</a:t>
            </a:r>
            <a:r>
              <a:rPr lang="en-US" b="1" dirty="0" smtClean="0">
                <a:latin typeface="Comic Sans MS"/>
                <a:cs typeface="Comic Sans MS"/>
              </a:rPr>
              <a:t>p</a:t>
            </a:r>
            <a:r>
              <a:rPr lang="en-US" b="1" baseline="-25000" dirty="0" smtClean="0">
                <a:latin typeface="Comic Sans MS"/>
                <a:cs typeface="Comic Sans MS"/>
              </a:rPr>
              <a:t>t</a:t>
            </a:r>
            <a:r>
              <a:rPr lang="en-US" b="1" baseline="30000" dirty="0" smtClean="0">
                <a:latin typeface="Comic Sans MS"/>
                <a:cs typeface="Comic Sans MS"/>
              </a:rPr>
              <a:t>2</a:t>
            </a:r>
            <a:r>
              <a:rPr lang="en-US" b="1" dirty="0" smtClean="0">
                <a:latin typeface="Comic Sans MS"/>
                <a:cs typeface="Comic Sans MS"/>
              </a:rPr>
              <a:t> linked directly with saturation scale</a:t>
            </a:r>
            <a:endParaRPr lang="en-US" b="1" dirty="0">
              <a:latin typeface="Comic Sans MS"/>
              <a:cs typeface="Comic Sans MS"/>
            </a:endParaRPr>
          </a:p>
        </p:txBody>
      </p:sp>
      <p:sp>
        <p:nvSpPr>
          <p:cNvPr id="54" name="TextBox 53"/>
          <p:cNvSpPr txBox="1"/>
          <p:nvPr/>
        </p:nvSpPr>
        <p:spPr>
          <a:xfrm>
            <a:off x="2250862" y="5274208"/>
            <a:ext cx="4274052" cy="646331"/>
          </a:xfrm>
          <a:prstGeom prst="rect">
            <a:avLst/>
          </a:prstGeom>
          <a:noFill/>
        </p:spPr>
        <p:txBody>
          <a:bodyPr wrap="none" rtlCol="0">
            <a:spAutoFit/>
          </a:bodyPr>
          <a:lstStyle/>
          <a:p>
            <a:r>
              <a:rPr lang="en-US" b="1" dirty="0" smtClean="0">
                <a:latin typeface="Comic Sans MS"/>
                <a:cs typeface="Comic Sans MS"/>
              </a:rPr>
              <a:t>ratio of hadron production in A to d</a:t>
            </a:r>
          </a:p>
          <a:p>
            <a:r>
              <a:rPr lang="en-US" b="1" dirty="0" smtClean="0">
                <a:latin typeface="Comic Sans MS"/>
                <a:cs typeface="Comic Sans MS"/>
              </a:rPr>
              <a:t>modifications of </a:t>
            </a:r>
            <a:r>
              <a:rPr lang="en-US" b="1" dirty="0" err="1" smtClean="0">
                <a:latin typeface="Comic Sans MS"/>
                <a:cs typeface="Comic Sans MS"/>
              </a:rPr>
              <a:t>nPDF</a:t>
            </a:r>
            <a:r>
              <a:rPr lang="en-US" b="1" dirty="0" smtClean="0">
                <a:latin typeface="Comic Sans MS"/>
                <a:cs typeface="Comic Sans MS"/>
              </a:rPr>
              <a:t> cancel out</a:t>
            </a:r>
            <a:endParaRPr lang="en-US" b="1" dirty="0">
              <a:latin typeface="Comic Sans MS"/>
              <a:cs typeface="Comic Sans MS"/>
            </a:endParaRPr>
          </a:p>
        </p:txBody>
      </p:sp>
      <p:grpSp>
        <p:nvGrpSpPr>
          <p:cNvPr id="2" name="Group 1"/>
          <p:cNvGrpSpPr/>
          <p:nvPr/>
        </p:nvGrpSpPr>
        <p:grpSpPr>
          <a:xfrm>
            <a:off x="597273" y="756410"/>
            <a:ext cx="7801894" cy="1562696"/>
            <a:chOff x="692540" y="2206330"/>
            <a:chExt cx="7801894" cy="1562696"/>
          </a:xfrm>
        </p:grpSpPr>
        <p:grpSp>
          <p:nvGrpSpPr>
            <p:cNvPr id="56" name="Group 3"/>
            <p:cNvGrpSpPr>
              <a:grpSpLocks/>
            </p:cNvGrpSpPr>
            <p:nvPr/>
          </p:nvGrpSpPr>
          <p:grpSpPr bwMode="auto">
            <a:xfrm>
              <a:off x="2059898" y="2813548"/>
              <a:ext cx="580431" cy="571499"/>
              <a:chOff x="0" y="0"/>
              <a:chExt cx="520" cy="512"/>
            </a:xfrm>
          </p:grpSpPr>
          <p:sp>
            <p:nvSpPr>
              <p:cNvPr id="121" name="Oval 4"/>
              <p:cNvSpPr>
                <a:spLocks/>
              </p:cNvSpPr>
              <p:nvPr/>
            </p:nvSpPr>
            <p:spPr bwMode="auto">
              <a:xfrm>
                <a:off x="104" y="176"/>
                <a:ext cx="168" cy="168"/>
              </a:xfrm>
              <a:prstGeom prst="ellipse">
                <a:avLst/>
              </a:prstGeom>
              <a:solidFill>
                <a:srgbClr val="66CC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122" name="Oval 5"/>
              <p:cNvSpPr>
                <a:spLocks/>
              </p:cNvSpPr>
              <p:nvPr/>
            </p:nvSpPr>
            <p:spPr bwMode="auto">
              <a:xfrm>
                <a:off x="264" y="304"/>
                <a:ext cx="168" cy="168"/>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3" name="Oval 6"/>
              <p:cNvSpPr>
                <a:spLocks/>
              </p:cNvSpPr>
              <p:nvPr/>
            </p:nvSpPr>
            <p:spPr bwMode="auto">
              <a:xfrm>
                <a:off x="264" y="64"/>
                <a:ext cx="168" cy="168"/>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4" name="Oval 7"/>
              <p:cNvSpPr>
                <a:spLocks/>
              </p:cNvSpPr>
              <p:nvPr/>
            </p:nvSpPr>
            <p:spPr bwMode="auto">
              <a:xfrm>
                <a:off x="0" y="0"/>
                <a:ext cx="520" cy="512"/>
              </a:xfrm>
              <a:prstGeom prst="ellipse">
                <a:avLst/>
              </a:pr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7" name="Group 8"/>
            <p:cNvGrpSpPr>
              <a:grpSpLocks/>
            </p:cNvGrpSpPr>
            <p:nvPr/>
          </p:nvGrpSpPr>
          <p:grpSpPr bwMode="auto">
            <a:xfrm>
              <a:off x="692540" y="2206330"/>
              <a:ext cx="1607343" cy="1562696"/>
              <a:chOff x="0" y="0"/>
              <a:chExt cx="1439" cy="1400"/>
            </a:xfrm>
          </p:grpSpPr>
          <p:sp>
            <p:nvSpPr>
              <p:cNvPr id="118" name="Line 9"/>
              <p:cNvSpPr>
                <a:spLocks noChangeShapeType="1"/>
              </p:cNvSpPr>
              <p:nvPr/>
            </p:nvSpPr>
            <p:spPr bwMode="auto">
              <a:xfrm>
                <a:off x="288" y="0"/>
                <a:ext cx="800" cy="800"/>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19" name="Line 10"/>
              <p:cNvSpPr>
                <a:spLocks noChangeShapeType="1"/>
              </p:cNvSpPr>
              <p:nvPr/>
            </p:nvSpPr>
            <p:spPr bwMode="auto">
              <a:xfrm flipH="1">
                <a:off x="0" y="828"/>
                <a:ext cx="1100" cy="572"/>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20" name="Freeform 11"/>
              <p:cNvSpPr>
                <a:spLocks/>
              </p:cNvSpPr>
              <p:nvPr/>
            </p:nvSpPr>
            <p:spPr bwMode="auto">
              <a:xfrm>
                <a:off x="1079" y="749"/>
                <a:ext cx="360" cy="104"/>
              </a:xfrm>
              <a:custGeom>
                <a:avLst/>
                <a:gdLst/>
                <a:ahLst/>
                <a:cxnLst>
                  <a:cxn ang="0">
                    <a:pos x="0" y="7305"/>
                  </a:cxn>
                  <a:cxn ang="0">
                    <a:pos x="3979" y="16436"/>
                  </a:cxn>
                  <a:cxn ang="0">
                    <a:pos x="7389" y="0"/>
                  </a:cxn>
                  <a:cxn ang="0">
                    <a:pos x="10800" y="14610"/>
                  </a:cxn>
                  <a:cxn ang="0">
                    <a:pos x="13642" y="0"/>
                  </a:cxn>
                  <a:cxn ang="0">
                    <a:pos x="17053" y="20089"/>
                  </a:cxn>
                  <a:cxn ang="0">
                    <a:pos x="21600" y="0"/>
                  </a:cxn>
                </a:cxnLst>
                <a:rect l="0" t="0" r="r" b="b"/>
                <a:pathLst>
                  <a:path w="21600" h="20089">
                    <a:moveTo>
                      <a:pt x="0" y="7305"/>
                    </a:moveTo>
                    <a:cubicBezTo>
                      <a:pt x="1326" y="10349"/>
                      <a:pt x="2421" y="17977"/>
                      <a:pt x="3979" y="16436"/>
                    </a:cubicBezTo>
                    <a:cubicBezTo>
                      <a:pt x="5938" y="14500"/>
                      <a:pt x="5347" y="547"/>
                      <a:pt x="7389" y="0"/>
                    </a:cubicBezTo>
                    <a:cubicBezTo>
                      <a:pt x="9278" y="-505"/>
                      <a:pt x="8905" y="14610"/>
                      <a:pt x="10800" y="14610"/>
                    </a:cubicBezTo>
                    <a:cubicBezTo>
                      <a:pt x="12587" y="14610"/>
                      <a:pt x="11918" y="-1511"/>
                      <a:pt x="13642" y="0"/>
                    </a:cubicBezTo>
                    <a:cubicBezTo>
                      <a:pt x="15933" y="2007"/>
                      <a:pt x="14679" y="20089"/>
                      <a:pt x="17053" y="20089"/>
                    </a:cubicBezTo>
                    <a:cubicBezTo>
                      <a:pt x="19630" y="20089"/>
                      <a:pt x="20084" y="6696"/>
                      <a:pt x="21600" y="0"/>
                    </a:cubicBezTo>
                  </a:path>
                </a:pathLst>
              </a:custGeom>
              <a:noFill/>
              <a:ln w="127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8" name="Group 22"/>
            <p:cNvGrpSpPr>
              <a:grpSpLocks/>
            </p:cNvGrpSpPr>
            <p:nvPr/>
          </p:nvGrpSpPr>
          <p:grpSpPr bwMode="auto">
            <a:xfrm>
              <a:off x="2584518" y="2736528"/>
              <a:ext cx="3091904" cy="822651"/>
              <a:chOff x="0" y="-2"/>
              <a:chExt cx="2769" cy="736"/>
            </a:xfrm>
          </p:grpSpPr>
          <p:grpSp>
            <p:nvGrpSpPr>
              <p:cNvPr id="111" name="Group 23"/>
              <p:cNvGrpSpPr>
                <a:grpSpLocks/>
              </p:cNvGrpSpPr>
              <p:nvPr/>
            </p:nvGrpSpPr>
            <p:grpSpPr bwMode="auto">
              <a:xfrm>
                <a:off x="0" y="-2"/>
                <a:ext cx="2754" cy="736"/>
                <a:chOff x="0" y="-2"/>
                <a:chExt cx="2754" cy="736"/>
              </a:xfrm>
            </p:grpSpPr>
            <p:sp>
              <p:nvSpPr>
                <p:cNvPr id="113" name="Freeform 24"/>
                <p:cNvSpPr>
                  <a:spLocks/>
                </p:cNvSpPr>
                <p:nvPr/>
              </p:nvSpPr>
              <p:spPr bwMode="auto">
                <a:xfrm>
                  <a:off x="0" y="177"/>
                  <a:ext cx="2754" cy="236"/>
                </a:xfrm>
                <a:custGeom>
                  <a:avLst/>
                  <a:gdLst/>
                  <a:ahLst/>
                  <a:cxnLst>
                    <a:cxn ang="0">
                      <a:pos x="0" y="13824"/>
                    </a:cxn>
                    <a:cxn ang="0">
                      <a:pos x="4305" y="21600"/>
                    </a:cxn>
                    <a:cxn ang="0">
                      <a:pos x="8610" y="12096"/>
                    </a:cxn>
                    <a:cxn ang="0">
                      <a:pos x="11951" y="20736"/>
                    </a:cxn>
                    <a:cxn ang="0">
                      <a:pos x="14994" y="9504"/>
                    </a:cxn>
                    <a:cxn ang="0">
                      <a:pos x="17740" y="0"/>
                    </a:cxn>
                    <a:cxn ang="0">
                      <a:pos x="21600" y="11232"/>
                    </a:cxn>
                  </a:cxnLst>
                  <a:rect l="0" t="0" r="r" b="b"/>
                  <a:pathLst>
                    <a:path w="21600" h="21600">
                      <a:moveTo>
                        <a:pt x="0" y="13824"/>
                      </a:moveTo>
                      <a:lnTo>
                        <a:pt x="4305" y="21600"/>
                      </a:lnTo>
                      <a:lnTo>
                        <a:pt x="8610" y="12096"/>
                      </a:lnTo>
                      <a:lnTo>
                        <a:pt x="11951" y="20736"/>
                      </a:lnTo>
                      <a:lnTo>
                        <a:pt x="14994" y="9504"/>
                      </a:lnTo>
                      <a:lnTo>
                        <a:pt x="17740" y="0"/>
                      </a:lnTo>
                      <a:lnTo>
                        <a:pt x="21600" y="11232"/>
                      </a:lnTo>
                    </a:path>
                  </a:pathLst>
                </a:custGeom>
                <a:noFill/>
                <a:ln w="63500" cap="flat">
                  <a:solidFill>
                    <a:srgbClr val="FFFF33"/>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4" name="Freeform 25"/>
                <p:cNvSpPr>
                  <a:spLocks/>
                </p:cNvSpPr>
                <p:nvPr/>
              </p:nvSpPr>
              <p:spPr bwMode="auto">
                <a:xfrm rot="1791383">
                  <a:off x="539" y="46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5" name="Freeform 26"/>
                <p:cNvSpPr>
                  <a:spLocks/>
                </p:cNvSpPr>
                <p:nvPr/>
              </p:nvSpPr>
              <p:spPr bwMode="auto">
                <a:xfrm rot="7867030">
                  <a:off x="995" y="126"/>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6" name="Freeform 27"/>
                <p:cNvSpPr>
                  <a:spLocks/>
                </p:cNvSpPr>
                <p:nvPr/>
              </p:nvSpPr>
              <p:spPr bwMode="auto">
                <a:xfrm rot="14128668" flipH="1">
                  <a:off x="1435" y="50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7" name="Freeform 28"/>
                <p:cNvSpPr>
                  <a:spLocks/>
                </p:cNvSpPr>
                <p:nvPr/>
              </p:nvSpPr>
              <p:spPr bwMode="auto">
                <a:xfrm rot="20477346" flipH="1">
                  <a:off x="2259" y="54"/>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112" name="Oval 29"/>
              <p:cNvSpPr>
                <a:spLocks/>
              </p:cNvSpPr>
              <p:nvPr/>
            </p:nvSpPr>
            <p:spPr bwMode="auto">
              <a:xfrm>
                <a:off x="2705" y="266"/>
                <a:ext cx="64" cy="72"/>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65" name="Group 32"/>
            <p:cNvGrpSpPr>
              <a:grpSpLocks/>
            </p:cNvGrpSpPr>
            <p:nvPr/>
          </p:nvGrpSpPr>
          <p:grpSpPr bwMode="auto">
            <a:xfrm>
              <a:off x="5572198" y="2977631"/>
              <a:ext cx="230027" cy="164083"/>
              <a:chOff x="13" y="38"/>
              <a:chExt cx="206" cy="147"/>
            </a:xfrm>
          </p:grpSpPr>
          <p:sp>
            <p:nvSpPr>
              <p:cNvPr id="74" name="Oval 33"/>
              <p:cNvSpPr>
                <a:spLocks/>
              </p:cNvSpPr>
              <p:nvPr/>
            </p:nvSpPr>
            <p:spPr bwMode="auto">
              <a:xfrm>
                <a:off x="109" y="75"/>
                <a:ext cx="68" cy="85"/>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09" name="AutoShape 34"/>
              <p:cNvSpPr>
                <a:spLocks/>
              </p:cNvSpPr>
              <p:nvPr/>
            </p:nvSpPr>
            <p:spPr bwMode="auto">
              <a:xfrm rot="5977430">
                <a:off x="26" y="110"/>
                <a:ext cx="82" cy="68"/>
              </a:xfrm>
              <a:custGeom>
                <a:avLst/>
                <a:gdLst>
                  <a:gd name="T0" fmla="+- 0 10800 1314"/>
                  <a:gd name="T1" fmla="*/ T0 w 19521"/>
                  <a:gd name="T2" fmla="+- 0 10800 1381"/>
                  <a:gd name="T3" fmla="*/ 10800 h 19491"/>
                </a:gdLst>
                <a:ahLst/>
                <a:cxnLst>
                  <a:cxn ang="0">
                    <a:pos x="T1" y="T3"/>
                  </a:cxn>
                </a:cxnLst>
                <a:rect l="0" t="0" r="r" b="b"/>
                <a:pathLst>
                  <a:path w="19521" h="19491">
                    <a:moveTo>
                      <a:pt x="16581" y="2297"/>
                    </a:moveTo>
                    <a:cubicBezTo>
                      <a:pt x="20286" y="5976"/>
                      <a:pt x="20112" y="12146"/>
                      <a:pt x="16194" y="16079"/>
                    </a:cubicBezTo>
                    <a:cubicBezTo>
                      <a:pt x="12275" y="20012"/>
                      <a:pt x="6095" y="20219"/>
                      <a:pt x="2391" y="16541"/>
                    </a:cubicBezTo>
                    <a:cubicBezTo>
                      <a:pt x="-1314" y="12862"/>
                      <a:pt x="-1140" y="6692"/>
                      <a:pt x="2778" y="2759"/>
                    </a:cubicBezTo>
                    <a:cubicBezTo>
                      <a:pt x="6697" y="-1174"/>
                      <a:pt x="12877" y="-1381"/>
                      <a:pt x="16581" y="2297"/>
                    </a:cubicBezTo>
                  </a:path>
                </a:pathLst>
              </a:cu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10" name="AutoShape 35"/>
              <p:cNvSpPr>
                <a:spLocks/>
              </p:cNvSpPr>
              <p:nvPr/>
            </p:nvSpPr>
            <p:spPr bwMode="auto">
              <a:xfrm rot="3784549">
                <a:off x="44" y="7"/>
                <a:ext cx="143" cy="206"/>
              </a:xfrm>
              <a:custGeom>
                <a:avLst/>
                <a:gdLst>
                  <a:gd name="T0" fmla="+- 0 10800 189"/>
                  <a:gd name="T1" fmla="*/ T0 w 19053"/>
                  <a:gd name="T2" fmla="+- 0 10800 620"/>
                  <a:gd name="T3" fmla="*/ 10800 h 19403"/>
                </a:gdLst>
                <a:ahLst/>
                <a:cxnLst>
                  <a:cxn ang="0">
                    <a:pos x="T1" y="T3"/>
                  </a:cxn>
                </a:cxnLst>
                <a:rect l="0" t="0" r="r" b="b"/>
                <a:pathLst>
                  <a:path w="19053" h="19403">
                    <a:moveTo>
                      <a:pt x="16580" y="3658"/>
                    </a:moveTo>
                    <a:cubicBezTo>
                      <a:pt x="20724" y="7634"/>
                      <a:pt x="21411" y="13776"/>
                      <a:pt x="18114" y="17378"/>
                    </a:cubicBezTo>
                    <a:cubicBezTo>
                      <a:pt x="14818" y="20980"/>
                      <a:pt x="8786" y="20677"/>
                      <a:pt x="4642" y="16702"/>
                    </a:cubicBezTo>
                    <a:cubicBezTo>
                      <a:pt x="498" y="12726"/>
                      <a:pt x="-189" y="6584"/>
                      <a:pt x="3108" y="2982"/>
                    </a:cubicBezTo>
                    <a:cubicBezTo>
                      <a:pt x="6404" y="-620"/>
                      <a:pt x="12436" y="-317"/>
                      <a:pt x="16580" y="3658"/>
                    </a:cubicBezTo>
                  </a:path>
                </a:pathLst>
              </a:cu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6" name="Oval 36"/>
            <p:cNvSpPr>
              <a:spLocks/>
            </p:cNvSpPr>
            <p:nvPr/>
          </p:nvSpPr>
          <p:spPr bwMode="auto">
            <a:xfrm>
              <a:off x="8190709" y="3107111"/>
              <a:ext cx="187595" cy="187523"/>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67" name="Oval 37"/>
            <p:cNvSpPr>
              <a:spLocks/>
            </p:cNvSpPr>
            <p:nvPr/>
          </p:nvSpPr>
          <p:spPr bwMode="auto">
            <a:xfrm>
              <a:off x="8271107" y="3276775"/>
              <a:ext cx="187595" cy="187523"/>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68" name="Oval 38"/>
            <p:cNvSpPr>
              <a:spLocks/>
            </p:cNvSpPr>
            <p:nvPr/>
          </p:nvSpPr>
          <p:spPr bwMode="auto">
            <a:xfrm>
              <a:off x="8154977" y="3008885"/>
              <a:ext cx="339457" cy="544711"/>
            </a:xfrm>
            <a:prstGeom prst="ellipse">
              <a:avLst/>
            </a:pr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9" name="Oval 39"/>
            <p:cNvSpPr>
              <a:spLocks/>
            </p:cNvSpPr>
            <p:nvPr/>
          </p:nvSpPr>
          <p:spPr bwMode="auto">
            <a:xfrm rot="4053831">
              <a:off x="6617396" y="3145038"/>
              <a:ext cx="139526" cy="130646"/>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70" name="AutoShape 40"/>
            <p:cNvSpPr>
              <a:spLocks/>
            </p:cNvSpPr>
            <p:nvPr/>
          </p:nvSpPr>
          <p:spPr bwMode="auto">
            <a:xfrm rot="10031265">
              <a:off x="6531388" y="3015582"/>
              <a:ext cx="126180" cy="138410"/>
            </a:xfrm>
            <a:custGeom>
              <a:avLst/>
              <a:gdLst>
                <a:gd name="T0" fmla="+- 0 10800 834"/>
                <a:gd name="T1" fmla="*/ T0 w 19576"/>
                <a:gd name="T2" fmla="+- 0 10800 846"/>
                <a:gd name="T3" fmla="*/ 10800 h 19586"/>
              </a:gdLst>
              <a:ahLst/>
              <a:cxnLst>
                <a:cxn ang="0">
                  <a:pos x="T1" y="T3"/>
                </a:cxn>
              </a:cxnLst>
              <a:rect l="0" t="0" r="r" b="b"/>
              <a:pathLst>
                <a:path w="19576" h="19586">
                  <a:moveTo>
                    <a:pt x="16762" y="3143"/>
                  </a:moveTo>
                  <a:cubicBezTo>
                    <a:pt x="20654" y="7030"/>
                    <a:pt x="20766" y="13231"/>
                    <a:pt x="17013" y="16993"/>
                  </a:cubicBezTo>
                  <a:cubicBezTo>
                    <a:pt x="13260" y="20754"/>
                    <a:pt x="7062" y="20652"/>
                    <a:pt x="3170" y="16765"/>
                  </a:cubicBezTo>
                  <a:cubicBezTo>
                    <a:pt x="-722" y="12878"/>
                    <a:pt x="-834" y="6677"/>
                    <a:pt x="2919" y="2915"/>
                  </a:cubicBezTo>
                  <a:cubicBezTo>
                    <a:pt x="6672" y="-846"/>
                    <a:pt x="12870" y="-744"/>
                    <a:pt x="16762" y="3143"/>
                  </a:cubicBezTo>
                </a:path>
              </a:pathLst>
            </a:cu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71" name="AutoShape 41"/>
            <p:cNvSpPr>
              <a:spLocks/>
            </p:cNvSpPr>
            <p:nvPr/>
          </p:nvSpPr>
          <p:spPr bwMode="auto">
            <a:xfrm rot="7838383">
              <a:off x="6526424" y="2953585"/>
              <a:ext cx="231056" cy="395289"/>
            </a:xfrm>
            <a:custGeom>
              <a:avLst/>
              <a:gdLst>
                <a:gd name="T0" fmla="+- 0 10800 1831"/>
                <a:gd name="T1" fmla="*/ T0 w 19289"/>
                <a:gd name="T2" fmla="+- 0 10800 1282"/>
                <a:gd name="T3" fmla="*/ 10800 h 19535"/>
              </a:gdLst>
              <a:ahLst/>
              <a:cxnLst>
                <a:cxn ang="0">
                  <a:pos x="T1" y="T3"/>
                </a:cxn>
              </a:cxnLst>
              <a:rect l="0" t="0" r="r" b="b"/>
              <a:pathLst>
                <a:path w="19289" h="19535">
                  <a:moveTo>
                    <a:pt x="16266" y="2435"/>
                  </a:moveTo>
                  <a:cubicBezTo>
                    <a:pt x="19769" y="6152"/>
                    <a:pt x="19342" y="12336"/>
                    <a:pt x="15311" y="16248"/>
                  </a:cubicBezTo>
                  <a:cubicBezTo>
                    <a:pt x="11281" y="20160"/>
                    <a:pt x="5175" y="20318"/>
                    <a:pt x="1672" y="16601"/>
                  </a:cubicBezTo>
                  <a:cubicBezTo>
                    <a:pt x="-1831" y="12884"/>
                    <a:pt x="-1404" y="6700"/>
                    <a:pt x="2627" y="2788"/>
                  </a:cubicBezTo>
                  <a:cubicBezTo>
                    <a:pt x="6657" y="-1124"/>
                    <a:pt x="12763" y="-1282"/>
                    <a:pt x="16266" y="2435"/>
                  </a:cubicBezTo>
                </a:path>
              </a:pathLst>
            </a:cu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2" name="Line 42"/>
            <p:cNvSpPr>
              <a:spLocks noChangeShapeType="1"/>
            </p:cNvSpPr>
            <p:nvPr/>
          </p:nvSpPr>
          <p:spPr bwMode="auto">
            <a:xfrm>
              <a:off x="5784359" y="2967585"/>
              <a:ext cx="2442083" cy="21208"/>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73" name="Line 43"/>
            <p:cNvSpPr>
              <a:spLocks noChangeShapeType="1"/>
            </p:cNvSpPr>
            <p:nvPr/>
          </p:nvSpPr>
          <p:spPr bwMode="auto">
            <a:xfrm>
              <a:off x="5625797" y="3168503"/>
              <a:ext cx="2674343" cy="401836"/>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64" name="Oval 44"/>
            <p:cNvSpPr>
              <a:spLocks/>
            </p:cNvSpPr>
            <p:nvPr/>
          </p:nvSpPr>
          <p:spPr bwMode="auto">
            <a:xfrm>
              <a:off x="5591181" y="3035674"/>
              <a:ext cx="98264" cy="98227"/>
            </a:xfrm>
            <a:prstGeom prst="ellipse">
              <a:avLst/>
            </a:prstGeom>
            <a:solidFill>
              <a:srgbClr val="3366FF"/>
            </a:solidFill>
            <a:ln w="254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125" name="Group 2"/>
          <p:cNvGrpSpPr>
            <a:grpSpLocks/>
          </p:cNvGrpSpPr>
          <p:nvPr/>
        </p:nvGrpSpPr>
        <p:grpSpPr bwMode="auto">
          <a:xfrm>
            <a:off x="1715987" y="628107"/>
            <a:ext cx="5668963" cy="3278188"/>
            <a:chOff x="0" y="125"/>
            <a:chExt cx="3571" cy="2065"/>
          </a:xfrm>
        </p:grpSpPr>
        <p:grpSp>
          <p:nvGrpSpPr>
            <p:cNvPr id="126" name="Group 3"/>
            <p:cNvGrpSpPr>
              <a:grpSpLocks/>
            </p:cNvGrpSpPr>
            <p:nvPr/>
          </p:nvGrpSpPr>
          <p:grpSpPr bwMode="auto">
            <a:xfrm>
              <a:off x="879" y="130"/>
              <a:ext cx="2058" cy="2060"/>
              <a:chOff x="0" y="0"/>
              <a:chExt cx="2058" cy="2060"/>
            </a:xfrm>
          </p:grpSpPr>
          <p:sp>
            <p:nvSpPr>
              <p:cNvPr id="162" name="Oval 4"/>
              <p:cNvSpPr>
                <a:spLocks/>
              </p:cNvSpPr>
              <p:nvPr/>
            </p:nvSpPr>
            <p:spPr bwMode="auto">
              <a:xfrm>
                <a:off x="395" y="107"/>
                <a:ext cx="625"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3" name="Oval 5"/>
              <p:cNvSpPr>
                <a:spLocks/>
              </p:cNvSpPr>
              <p:nvPr/>
            </p:nvSpPr>
            <p:spPr bwMode="auto">
              <a:xfrm>
                <a:off x="588" y="396"/>
                <a:ext cx="630"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4" name="Oval 6"/>
              <p:cNvSpPr>
                <a:spLocks/>
              </p:cNvSpPr>
              <p:nvPr/>
            </p:nvSpPr>
            <p:spPr bwMode="auto">
              <a:xfrm>
                <a:off x="114" y="399"/>
                <a:ext cx="627"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5" name="Oval 7"/>
              <p:cNvSpPr>
                <a:spLocks/>
              </p:cNvSpPr>
              <p:nvPr/>
            </p:nvSpPr>
            <p:spPr bwMode="auto">
              <a:xfrm>
                <a:off x="1286" y="892"/>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6" name="Oval 8"/>
              <p:cNvSpPr>
                <a:spLocks/>
              </p:cNvSpPr>
              <p:nvPr/>
            </p:nvSpPr>
            <p:spPr bwMode="auto">
              <a:xfrm>
                <a:off x="842" y="1436"/>
                <a:ext cx="628"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7" name="Oval 9"/>
              <p:cNvSpPr>
                <a:spLocks/>
              </p:cNvSpPr>
              <p:nvPr/>
            </p:nvSpPr>
            <p:spPr bwMode="auto">
              <a:xfrm>
                <a:off x="1119" y="128"/>
                <a:ext cx="626"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8" name="Oval 10"/>
              <p:cNvSpPr>
                <a:spLocks/>
              </p:cNvSpPr>
              <p:nvPr/>
            </p:nvSpPr>
            <p:spPr bwMode="auto">
              <a:xfrm>
                <a:off x="752" y="0"/>
                <a:ext cx="632"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9" name="Oval 11"/>
              <p:cNvSpPr>
                <a:spLocks/>
              </p:cNvSpPr>
              <p:nvPr/>
            </p:nvSpPr>
            <p:spPr bwMode="auto">
              <a:xfrm>
                <a:off x="1430" y="490"/>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0" name="Oval 12"/>
              <p:cNvSpPr>
                <a:spLocks/>
              </p:cNvSpPr>
              <p:nvPr/>
            </p:nvSpPr>
            <p:spPr bwMode="auto">
              <a:xfrm>
                <a:off x="424" y="791"/>
                <a:ext cx="632"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1" name="Oval 13"/>
              <p:cNvSpPr>
                <a:spLocks/>
              </p:cNvSpPr>
              <p:nvPr/>
            </p:nvSpPr>
            <p:spPr bwMode="auto">
              <a:xfrm>
                <a:off x="0" y="891"/>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2" name="Oval 14"/>
              <p:cNvSpPr>
                <a:spLocks/>
              </p:cNvSpPr>
              <p:nvPr/>
            </p:nvSpPr>
            <p:spPr bwMode="auto">
              <a:xfrm>
                <a:off x="351" y="1326"/>
                <a:ext cx="628" cy="622"/>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3" name="Oval 15"/>
              <p:cNvSpPr>
                <a:spLocks/>
              </p:cNvSpPr>
              <p:nvPr/>
            </p:nvSpPr>
            <p:spPr bwMode="auto">
              <a:xfrm>
                <a:off x="842" y="1128"/>
                <a:ext cx="628"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4" name="Oval 16"/>
              <p:cNvSpPr>
                <a:spLocks/>
              </p:cNvSpPr>
              <p:nvPr/>
            </p:nvSpPr>
            <p:spPr bwMode="auto">
              <a:xfrm>
                <a:off x="917" y="672"/>
                <a:ext cx="632"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5" name="Oval 17"/>
              <p:cNvSpPr>
                <a:spLocks/>
              </p:cNvSpPr>
              <p:nvPr/>
            </p:nvSpPr>
            <p:spPr bwMode="auto">
              <a:xfrm>
                <a:off x="1245" y="1229"/>
                <a:ext cx="631"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grpSp>
        <p:grpSp>
          <p:nvGrpSpPr>
            <p:cNvPr id="127" name="Group 18"/>
            <p:cNvGrpSpPr>
              <a:grpSpLocks/>
            </p:cNvGrpSpPr>
            <p:nvPr/>
          </p:nvGrpSpPr>
          <p:grpSpPr bwMode="auto">
            <a:xfrm>
              <a:off x="1272" y="165"/>
              <a:ext cx="1568" cy="1879"/>
              <a:chOff x="0" y="0"/>
              <a:chExt cx="1568" cy="1878"/>
            </a:xfrm>
          </p:grpSpPr>
          <p:sp>
            <p:nvSpPr>
              <p:cNvPr id="140" name="Freeform 19"/>
              <p:cNvSpPr>
                <a:spLocks/>
              </p:cNvSpPr>
              <p:nvPr/>
            </p:nvSpPr>
            <p:spPr bwMode="auto">
              <a:xfrm rot="-660000">
                <a:off x="437" y="499"/>
                <a:ext cx="527" cy="369"/>
              </a:xfrm>
              <a:custGeom>
                <a:avLst/>
                <a:gdLst>
                  <a:gd name="T0" fmla="*/ 0 w 19443"/>
                  <a:gd name="T1" fmla="*/ 369 h 21600"/>
                  <a:gd name="T2" fmla="*/ 172 w 19443"/>
                  <a:gd name="T3" fmla="*/ 265 h 21600"/>
                  <a:gd name="T4" fmla="*/ 143 w 19443"/>
                  <a:gd name="T5" fmla="*/ 333 h 21600"/>
                  <a:gd name="T6" fmla="*/ 78 w 19443"/>
                  <a:gd name="T7" fmla="*/ 330 h 21600"/>
                  <a:gd name="T8" fmla="*/ 168 w 19443"/>
                  <a:gd name="T9" fmla="*/ 212 h 21600"/>
                  <a:gd name="T10" fmla="*/ 323 w 19443"/>
                  <a:gd name="T11" fmla="*/ 174 h 21600"/>
                  <a:gd name="T12" fmla="*/ 297 w 19443"/>
                  <a:gd name="T13" fmla="*/ 231 h 21600"/>
                  <a:gd name="T14" fmla="*/ 234 w 19443"/>
                  <a:gd name="T15" fmla="*/ 210 h 21600"/>
                  <a:gd name="T16" fmla="*/ 326 w 19443"/>
                  <a:gd name="T17" fmla="*/ 117 h 21600"/>
                  <a:gd name="T18" fmla="*/ 484 w 19443"/>
                  <a:gd name="T19" fmla="*/ 77 h 21600"/>
                  <a:gd name="T20" fmla="*/ 448 w 19443"/>
                  <a:gd name="T21" fmla="*/ 139 h 21600"/>
                  <a:gd name="T22" fmla="*/ 390 w 19443"/>
                  <a:gd name="T23" fmla="*/ 124 h 21600"/>
                  <a:gd name="T24" fmla="*/ 52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1" name="Freeform 20"/>
              <p:cNvSpPr>
                <a:spLocks/>
              </p:cNvSpPr>
              <p:nvPr/>
            </p:nvSpPr>
            <p:spPr bwMode="auto">
              <a:xfrm>
                <a:off x="947" y="869"/>
                <a:ext cx="621" cy="298"/>
              </a:xfrm>
              <a:custGeom>
                <a:avLst/>
                <a:gdLst>
                  <a:gd name="T0" fmla="*/ 0 w 19898"/>
                  <a:gd name="T1" fmla="*/ 0 h 21600"/>
                  <a:gd name="T2" fmla="*/ 200 w 19898"/>
                  <a:gd name="T3" fmla="*/ 79 h 21600"/>
                  <a:gd name="T4" fmla="*/ 157 w 19898"/>
                  <a:gd name="T5" fmla="*/ 12 h 21600"/>
                  <a:gd name="T6" fmla="*/ 92 w 19898"/>
                  <a:gd name="T7" fmla="*/ 33 h 21600"/>
                  <a:gd name="T8" fmla="*/ 204 w 19898"/>
                  <a:gd name="T9" fmla="*/ 136 h 21600"/>
                  <a:gd name="T10" fmla="*/ 375 w 19898"/>
                  <a:gd name="T11" fmla="*/ 150 h 21600"/>
                  <a:gd name="T12" fmla="*/ 338 w 19898"/>
                  <a:gd name="T13" fmla="*/ 94 h 21600"/>
                  <a:gd name="T14" fmla="*/ 275 w 19898"/>
                  <a:gd name="T15" fmla="*/ 126 h 21600"/>
                  <a:gd name="T16" fmla="*/ 388 w 19898"/>
                  <a:gd name="T17" fmla="*/ 208 h 21600"/>
                  <a:gd name="T18" fmla="*/ 564 w 19898"/>
                  <a:gd name="T19" fmla="*/ 228 h 21600"/>
                  <a:gd name="T20" fmla="*/ 514 w 19898"/>
                  <a:gd name="T21" fmla="*/ 164 h 21600"/>
                  <a:gd name="T22" fmla="*/ 455 w 19898"/>
                  <a:gd name="T23" fmla="*/ 191 h 21600"/>
                  <a:gd name="T24" fmla="*/ 621 w 19898"/>
                  <a:gd name="T25" fmla="*/ 29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8" h="21600">
                    <a:moveTo>
                      <a:pt x="0" y="0"/>
                    </a:moveTo>
                    <a:cubicBezTo>
                      <a:pt x="2302" y="6426"/>
                      <a:pt x="5335" y="7238"/>
                      <a:pt x="6396" y="5727"/>
                    </a:cubicBezTo>
                    <a:cubicBezTo>
                      <a:pt x="7457" y="4216"/>
                      <a:pt x="5025" y="857"/>
                      <a:pt x="5025" y="857"/>
                    </a:cubicBezTo>
                    <a:cubicBezTo>
                      <a:pt x="5025" y="857"/>
                      <a:pt x="3003" y="0"/>
                      <a:pt x="2953" y="2367"/>
                    </a:cubicBezTo>
                    <a:cubicBezTo>
                      <a:pt x="2903" y="4735"/>
                      <a:pt x="6546" y="9830"/>
                      <a:pt x="6546" y="9830"/>
                    </a:cubicBezTo>
                    <a:cubicBezTo>
                      <a:pt x="6546" y="9830"/>
                      <a:pt x="12422" y="13393"/>
                      <a:pt x="12031" y="10845"/>
                    </a:cubicBezTo>
                    <a:cubicBezTo>
                      <a:pt x="11641" y="8297"/>
                      <a:pt x="12572" y="8387"/>
                      <a:pt x="10830" y="6832"/>
                    </a:cubicBezTo>
                    <a:cubicBezTo>
                      <a:pt x="9088" y="5276"/>
                      <a:pt x="8818" y="9154"/>
                      <a:pt x="8818" y="9154"/>
                    </a:cubicBezTo>
                    <a:cubicBezTo>
                      <a:pt x="8818" y="9154"/>
                      <a:pt x="10490" y="14069"/>
                      <a:pt x="12442" y="15106"/>
                    </a:cubicBezTo>
                    <a:cubicBezTo>
                      <a:pt x="14393" y="16144"/>
                      <a:pt x="14573" y="17046"/>
                      <a:pt x="18087" y="16549"/>
                    </a:cubicBezTo>
                    <a:cubicBezTo>
                      <a:pt x="21600" y="16053"/>
                      <a:pt x="16465" y="11905"/>
                      <a:pt x="16465" y="11905"/>
                    </a:cubicBezTo>
                    <a:cubicBezTo>
                      <a:pt x="16465" y="11905"/>
                      <a:pt x="14573" y="10665"/>
                      <a:pt x="14573" y="13866"/>
                    </a:cubicBezTo>
                    <a:cubicBezTo>
                      <a:pt x="14573" y="17068"/>
                      <a:pt x="19778" y="20969"/>
                      <a:pt x="19898" y="2160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2" name="Freeform 21"/>
              <p:cNvSpPr>
                <a:spLocks/>
              </p:cNvSpPr>
              <p:nvPr/>
            </p:nvSpPr>
            <p:spPr bwMode="auto">
              <a:xfrm>
                <a:off x="0" y="760"/>
                <a:ext cx="1156" cy="240"/>
              </a:xfrm>
              <a:custGeom>
                <a:avLst/>
                <a:gdLst>
                  <a:gd name="T0" fmla="*/ 0 w 21600"/>
                  <a:gd name="T1" fmla="*/ 240 h 21600"/>
                  <a:gd name="T2" fmla="*/ 282 w 21600"/>
                  <a:gd name="T3" fmla="*/ 240 h 21600"/>
                  <a:gd name="T4" fmla="*/ 488 w 21600"/>
                  <a:gd name="T5" fmla="*/ 144 h 21600"/>
                  <a:gd name="T6" fmla="*/ 688 w 21600"/>
                  <a:gd name="T7" fmla="*/ 165 h 21600"/>
                  <a:gd name="T8" fmla="*/ 929 w 21600"/>
                  <a:gd name="T9" fmla="*/ 123 h 21600"/>
                  <a:gd name="T10" fmla="*/ 115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72" y="21600"/>
                    </a:lnTo>
                    <a:lnTo>
                      <a:pt x="9126" y="12971"/>
                    </a:lnTo>
                    <a:lnTo>
                      <a:pt x="12853" y="14820"/>
                    </a:lnTo>
                    <a:lnTo>
                      <a:pt x="17355" y="11094"/>
                    </a:lnTo>
                    <a:lnTo>
                      <a:pt x="21600" y="0"/>
                    </a:lnTo>
                  </a:path>
                </a:pathLst>
              </a:custGeom>
              <a:noFill/>
              <a:ln w="3672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43" name="Group 22"/>
              <p:cNvGrpSpPr>
                <a:grpSpLocks/>
              </p:cNvGrpSpPr>
              <p:nvPr/>
            </p:nvGrpSpPr>
            <p:grpSpPr bwMode="auto">
              <a:xfrm>
                <a:off x="78" y="994"/>
                <a:ext cx="443" cy="852"/>
                <a:chOff x="0" y="0"/>
                <a:chExt cx="443" cy="852"/>
              </a:xfrm>
            </p:grpSpPr>
            <p:sp>
              <p:nvSpPr>
                <p:cNvPr id="160" name="Freeform 23"/>
                <p:cNvSpPr>
                  <a:spLocks/>
                </p:cNvSpPr>
                <p:nvPr/>
              </p:nvSpPr>
              <p:spPr bwMode="auto">
                <a:xfrm>
                  <a:off x="149" y="0"/>
                  <a:ext cx="145" cy="560"/>
                </a:xfrm>
                <a:custGeom>
                  <a:avLst/>
                  <a:gdLst>
                    <a:gd name="T0" fmla="*/ 41 w 16954"/>
                    <a:gd name="T1" fmla="*/ 0 h 21225"/>
                    <a:gd name="T2" fmla="*/ 64 w 16954"/>
                    <a:gd name="T3" fmla="*/ 175 h 21225"/>
                    <a:gd name="T4" fmla="*/ 116 w 16954"/>
                    <a:gd name="T5" fmla="*/ 117 h 21225"/>
                    <a:gd name="T6" fmla="*/ 56 w 16954"/>
                    <a:gd name="T7" fmla="*/ 79 h 21225"/>
                    <a:gd name="T8" fmla="*/ 0 w 16954"/>
                    <a:gd name="T9" fmla="*/ 199 h 21225"/>
                    <a:gd name="T10" fmla="*/ 79 w 16954"/>
                    <a:gd name="T11" fmla="*/ 328 h 21225"/>
                    <a:gd name="T12" fmla="*/ 122 w 16954"/>
                    <a:gd name="T13" fmla="*/ 280 h 21225"/>
                    <a:gd name="T14" fmla="*/ 50 w 16954"/>
                    <a:gd name="T15" fmla="*/ 247 h 21225"/>
                    <a:gd name="T16" fmla="*/ 20 w 16954"/>
                    <a:gd name="T17" fmla="*/ 358 h 21225"/>
                    <a:gd name="T18" fmla="*/ 95 w 16954"/>
                    <a:gd name="T19" fmla="*/ 493 h 21225"/>
                    <a:gd name="T20" fmla="*/ 141 w 16954"/>
                    <a:gd name="T21" fmla="*/ 432 h 21225"/>
                    <a:gd name="T22" fmla="*/ 77 w 16954"/>
                    <a:gd name="T23" fmla="*/ 400 h 21225"/>
                    <a:gd name="T24" fmla="*/ 47 w 16954"/>
                    <a:gd name="T25" fmla="*/ 560 h 21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54" h="21225">
                      <a:moveTo>
                        <a:pt x="4842" y="0"/>
                      </a:moveTo>
                      <a:cubicBezTo>
                        <a:pt x="-2279" y="3232"/>
                        <a:pt x="2373" y="5972"/>
                        <a:pt x="7453" y="6618"/>
                      </a:cubicBezTo>
                      <a:cubicBezTo>
                        <a:pt x="12532" y="7265"/>
                        <a:pt x="13529" y="4447"/>
                        <a:pt x="13529" y="4447"/>
                      </a:cubicBezTo>
                      <a:cubicBezTo>
                        <a:pt x="13529" y="4447"/>
                        <a:pt x="10918" y="2585"/>
                        <a:pt x="6551" y="2999"/>
                      </a:cubicBezTo>
                      <a:cubicBezTo>
                        <a:pt x="2136" y="3413"/>
                        <a:pt x="0" y="7536"/>
                        <a:pt x="0" y="7536"/>
                      </a:cubicBezTo>
                      <a:cubicBezTo>
                        <a:pt x="0" y="7536"/>
                        <a:pt x="5412" y="13262"/>
                        <a:pt x="9257" y="12422"/>
                      </a:cubicBezTo>
                      <a:cubicBezTo>
                        <a:pt x="13102" y="11569"/>
                        <a:pt x="15048" y="12409"/>
                        <a:pt x="14241" y="10600"/>
                      </a:cubicBezTo>
                      <a:cubicBezTo>
                        <a:pt x="13482" y="8790"/>
                        <a:pt x="5886" y="9346"/>
                        <a:pt x="5886" y="9346"/>
                      </a:cubicBezTo>
                      <a:cubicBezTo>
                        <a:pt x="5886" y="9346"/>
                        <a:pt x="332" y="11750"/>
                        <a:pt x="2326" y="13573"/>
                      </a:cubicBezTo>
                      <a:cubicBezTo>
                        <a:pt x="4367" y="15408"/>
                        <a:pt x="2990" y="15809"/>
                        <a:pt x="11156" y="18704"/>
                      </a:cubicBezTo>
                      <a:cubicBezTo>
                        <a:pt x="19321" y="21600"/>
                        <a:pt x="16473" y="16365"/>
                        <a:pt x="16473" y="16365"/>
                      </a:cubicBezTo>
                      <a:cubicBezTo>
                        <a:pt x="16473" y="16365"/>
                        <a:pt x="14859" y="14490"/>
                        <a:pt x="9019" y="15176"/>
                      </a:cubicBezTo>
                      <a:cubicBezTo>
                        <a:pt x="3180" y="15874"/>
                        <a:pt x="6408" y="20992"/>
                        <a:pt x="5459" y="21225"/>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1" name="AutoShape 24"/>
                <p:cNvSpPr>
                  <a:spLocks/>
                </p:cNvSpPr>
                <p:nvPr/>
              </p:nvSpPr>
              <p:spPr bwMode="auto">
                <a:xfrm rot="2700000">
                  <a:off x="90" y="447"/>
                  <a:ext cx="261"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4" name="Group 25"/>
              <p:cNvGrpSpPr>
                <a:grpSpLocks/>
              </p:cNvGrpSpPr>
              <p:nvPr/>
            </p:nvGrpSpPr>
            <p:grpSpPr bwMode="auto">
              <a:xfrm>
                <a:off x="505" y="925"/>
                <a:ext cx="443" cy="832"/>
                <a:chOff x="0" y="0"/>
                <a:chExt cx="442" cy="832"/>
              </a:xfrm>
            </p:grpSpPr>
            <p:sp>
              <p:nvSpPr>
                <p:cNvPr id="158" name="Freeform 26"/>
                <p:cNvSpPr>
                  <a:spLocks/>
                </p:cNvSpPr>
                <p:nvPr/>
              </p:nvSpPr>
              <p:spPr bwMode="auto">
                <a:xfrm>
                  <a:off x="133" y="0"/>
                  <a:ext cx="146" cy="560"/>
                </a:xfrm>
                <a:custGeom>
                  <a:avLst/>
                  <a:gdLst>
                    <a:gd name="T0" fmla="*/ 42 w 16914"/>
                    <a:gd name="T1" fmla="*/ 0 h 21238"/>
                    <a:gd name="T2" fmla="*/ 63 w 16914"/>
                    <a:gd name="T3" fmla="*/ 174 h 21238"/>
                    <a:gd name="T4" fmla="*/ 118 w 16914"/>
                    <a:gd name="T5" fmla="*/ 117 h 21238"/>
                    <a:gd name="T6" fmla="*/ 57 w 16914"/>
                    <a:gd name="T7" fmla="*/ 78 h 21238"/>
                    <a:gd name="T8" fmla="*/ 0 w 16914"/>
                    <a:gd name="T9" fmla="*/ 198 h 21238"/>
                    <a:gd name="T10" fmla="*/ 80 w 16914"/>
                    <a:gd name="T11" fmla="*/ 327 h 21238"/>
                    <a:gd name="T12" fmla="*/ 124 w 16914"/>
                    <a:gd name="T13" fmla="*/ 279 h 21238"/>
                    <a:gd name="T14" fmla="*/ 51 w 16914"/>
                    <a:gd name="T15" fmla="*/ 246 h 21238"/>
                    <a:gd name="T16" fmla="*/ 20 w 16914"/>
                    <a:gd name="T17" fmla="*/ 358 h 21238"/>
                    <a:gd name="T18" fmla="*/ 96 w 16914"/>
                    <a:gd name="T19" fmla="*/ 493 h 21238"/>
                    <a:gd name="T20" fmla="*/ 142 w 16914"/>
                    <a:gd name="T21" fmla="*/ 430 h 21238"/>
                    <a:gd name="T22" fmla="*/ 78 w 16914"/>
                    <a:gd name="T23" fmla="*/ 398 h 21238"/>
                    <a:gd name="T24" fmla="*/ 47 w 16914"/>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9" name="AutoShape 27"/>
                <p:cNvSpPr>
                  <a:spLocks/>
                </p:cNvSpPr>
                <p:nvPr/>
              </p:nvSpPr>
              <p:spPr bwMode="auto">
                <a:xfrm rot="2700000">
                  <a:off x="91" y="427"/>
                  <a:ext cx="260"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5" name="Rectangle 28"/>
              <p:cNvSpPr>
                <a:spLocks/>
              </p:cNvSpPr>
              <p:nvPr/>
            </p:nvSpPr>
            <p:spPr bwMode="auto">
              <a:xfrm>
                <a:off x="149" y="710"/>
                <a:ext cx="21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800" b="1" dirty="0">
                    <a:solidFill>
                      <a:schemeClr val="tx1"/>
                    </a:solidFill>
                    <a:latin typeface="Comic Sans MS"/>
                    <a:ea typeface="ＭＳ Ｐゴシック" charset="0"/>
                    <a:cs typeface="Comic Sans MS"/>
                    <a:sym typeface="Times New Roman" charset="0"/>
                  </a:rPr>
                  <a:t>q</a:t>
                </a:r>
              </a:p>
            </p:txBody>
          </p:sp>
          <p:grpSp>
            <p:nvGrpSpPr>
              <p:cNvPr id="146" name="Group 29"/>
              <p:cNvGrpSpPr>
                <a:grpSpLocks/>
              </p:cNvGrpSpPr>
              <p:nvPr/>
            </p:nvGrpSpPr>
            <p:grpSpPr bwMode="auto">
              <a:xfrm>
                <a:off x="1004" y="1046"/>
                <a:ext cx="441" cy="832"/>
                <a:chOff x="0" y="0"/>
                <a:chExt cx="441" cy="832"/>
              </a:xfrm>
            </p:grpSpPr>
            <p:sp>
              <p:nvSpPr>
                <p:cNvPr id="156" name="Freeform 30"/>
                <p:cNvSpPr>
                  <a:spLocks/>
                </p:cNvSpPr>
                <p:nvPr/>
              </p:nvSpPr>
              <p:spPr bwMode="auto">
                <a:xfrm>
                  <a:off x="131" y="0"/>
                  <a:ext cx="145" cy="560"/>
                </a:xfrm>
                <a:custGeom>
                  <a:avLst/>
                  <a:gdLst>
                    <a:gd name="T0" fmla="*/ 42 w 16891"/>
                    <a:gd name="T1" fmla="*/ 0 h 21238"/>
                    <a:gd name="T2" fmla="*/ 62 w 16891"/>
                    <a:gd name="T3" fmla="*/ 174 h 21238"/>
                    <a:gd name="T4" fmla="*/ 117 w 16891"/>
                    <a:gd name="T5" fmla="*/ 117 h 21238"/>
                    <a:gd name="T6" fmla="*/ 56 w 16891"/>
                    <a:gd name="T7" fmla="*/ 78 h 21238"/>
                    <a:gd name="T8" fmla="*/ 0 w 16891"/>
                    <a:gd name="T9" fmla="*/ 198 h 21238"/>
                    <a:gd name="T10" fmla="*/ 80 w 16891"/>
                    <a:gd name="T11" fmla="*/ 327 h 21238"/>
                    <a:gd name="T12" fmla="*/ 123 w 16891"/>
                    <a:gd name="T13" fmla="*/ 279 h 21238"/>
                    <a:gd name="T14" fmla="*/ 51 w 16891"/>
                    <a:gd name="T15" fmla="*/ 246 h 21238"/>
                    <a:gd name="T16" fmla="*/ 20 w 16891"/>
                    <a:gd name="T17" fmla="*/ 358 h 21238"/>
                    <a:gd name="T18" fmla="*/ 95 w 16891"/>
                    <a:gd name="T19" fmla="*/ 493 h 21238"/>
                    <a:gd name="T20" fmla="*/ 141 w 16891"/>
                    <a:gd name="T21" fmla="*/ 430 h 21238"/>
                    <a:gd name="T22" fmla="*/ 77 w 16891"/>
                    <a:gd name="T23" fmla="*/ 398 h 21238"/>
                    <a:gd name="T24" fmla="*/ 47 w 16891"/>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91" h="21238">
                      <a:moveTo>
                        <a:pt x="4842" y="0"/>
                      </a:moveTo>
                      <a:cubicBezTo>
                        <a:pt x="-2279" y="3208"/>
                        <a:pt x="2373" y="5976"/>
                        <a:pt x="7216" y="6609"/>
                      </a:cubicBezTo>
                      <a:cubicBezTo>
                        <a:pt x="12010" y="7256"/>
                        <a:pt x="13624" y="4423"/>
                        <a:pt x="13624" y="4423"/>
                      </a:cubicBezTo>
                      <a:cubicBezTo>
                        <a:pt x="13624" y="4423"/>
                        <a:pt x="11108" y="2548"/>
                        <a:pt x="6551" y="2962"/>
                      </a:cubicBezTo>
                      <a:cubicBezTo>
                        <a:pt x="1994" y="3389"/>
                        <a:pt x="0" y="7528"/>
                        <a:pt x="0" y="7528"/>
                      </a:cubicBezTo>
                      <a:cubicBezTo>
                        <a:pt x="0" y="7528"/>
                        <a:pt x="5412" y="13232"/>
                        <a:pt x="9304" y="12391"/>
                      </a:cubicBezTo>
                      <a:cubicBezTo>
                        <a:pt x="13150" y="11550"/>
                        <a:pt x="14954" y="12339"/>
                        <a:pt x="14289" y="10580"/>
                      </a:cubicBezTo>
                      <a:cubicBezTo>
                        <a:pt x="13672" y="8834"/>
                        <a:pt x="5886" y="9338"/>
                        <a:pt x="5886" y="9338"/>
                      </a:cubicBezTo>
                      <a:cubicBezTo>
                        <a:pt x="5886" y="9338"/>
                        <a:pt x="142" y="11731"/>
                        <a:pt x="2326" y="13581"/>
                      </a:cubicBezTo>
                      <a:cubicBezTo>
                        <a:pt x="4557" y="15443"/>
                        <a:pt x="2896" y="15793"/>
                        <a:pt x="11108" y="18703"/>
                      </a:cubicBezTo>
                      <a:cubicBezTo>
                        <a:pt x="19321" y="21600"/>
                        <a:pt x="16378" y="16323"/>
                        <a:pt x="16378" y="16323"/>
                      </a:cubicBezTo>
                      <a:cubicBezTo>
                        <a:pt x="16378" y="16323"/>
                        <a:pt x="14859" y="14525"/>
                        <a:pt x="8972" y="15107"/>
                      </a:cubicBezTo>
                      <a:cubicBezTo>
                        <a:pt x="3085" y="15715"/>
                        <a:pt x="6503" y="20966"/>
                        <a:pt x="5459"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7" name="AutoShape 31"/>
                <p:cNvSpPr>
                  <a:spLocks/>
                </p:cNvSpPr>
                <p:nvPr/>
              </p:nvSpPr>
              <p:spPr bwMode="auto">
                <a:xfrm rot="2700000">
                  <a:off x="90" y="430"/>
                  <a:ext cx="260" cy="364"/>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7" name="Group 32"/>
              <p:cNvGrpSpPr>
                <a:grpSpLocks/>
              </p:cNvGrpSpPr>
              <p:nvPr/>
            </p:nvGrpSpPr>
            <p:grpSpPr bwMode="auto">
              <a:xfrm>
                <a:off x="429" y="324"/>
                <a:ext cx="253" cy="475"/>
                <a:chOff x="0" y="0"/>
                <a:chExt cx="253" cy="475"/>
              </a:xfrm>
            </p:grpSpPr>
            <p:sp>
              <p:nvSpPr>
                <p:cNvPr id="154" name="Freeform 33"/>
                <p:cNvSpPr>
                  <a:spLocks/>
                </p:cNvSpPr>
                <p:nvPr/>
              </p:nvSpPr>
              <p:spPr bwMode="auto">
                <a:xfrm rot="-10680000">
                  <a:off x="86" y="155"/>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5" name="AutoShape 34"/>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8" name="Freeform 35"/>
              <p:cNvSpPr>
                <a:spLocks/>
              </p:cNvSpPr>
              <p:nvPr/>
            </p:nvSpPr>
            <p:spPr bwMode="auto">
              <a:xfrm rot="-2400000">
                <a:off x="610" y="300"/>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9" name="Freeform 36"/>
              <p:cNvSpPr>
                <a:spLocks/>
              </p:cNvSpPr>
              <p:nvPr/>
            </p:nvSpPr>
            <p:spPr bwMode="auto">
              <a:xfrm rot="479999">
                <a:off x="944" y="216"/>
                <a:ext cx="367" cy="256"/>
              </a:xfrm>
              <a:custGeom>
                <a:avLst/>
                <a:gdLst>
                  <a:gd name="T0" fmla="*/ 0 w 19443"/>
                  <a:gd name="T1" fmla="*/ 256 h 21600"/>
                  <a:gd name="T2" fmla="*/ 120 w 19443"/>
                  <a:gd name="T3" fmla="*/ 184 h 21600"/>
                  <a:gd name="T4" fmla="*/ 99 w 19443"/>
                  <a:gd name="T5" fmla="*/ 231 h 21600"/>
                  <a:gd name="T6" fmla="*/ 54 w 19443"/>
                  <a:gd name="T7" fmla="*/ 229 h 21600"/>
                  <a:gd name="T8" fmla="*/ 117 w 19443"/>
                  <a:gd name="T9" fmla="*/ 147 h 21600"/>
                  <a:gd name="T10" fmla="*/ 225 w 19443"/>
                  <a:gd name="T11" fmla="*/ 120 h 21600"/>
                  <a:gd name="T12" fmla="*/ 207 w 19443"/>
                  <a:gd name="T13" fmla="*/ 161 h 21600"/>
                  <a:gd name="T14" fmla="*/ 163 w 19443"/>
                  <a:gd name="T15" fmla="*/ 146 h 21600"/>
                  <a:gd name="T16" fmla="*/ 227 w 19443"/>
                  <a:gd name="T17" fmla="*/ 81 h 21600"/>
                  <a:gd name="T18" fmla="*/ 337 w 19443"/>
                  <a:gd name="T19" fmla="*/ 53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0" name="Freeform 37"/>
              <p:cNvSpPr>
                <a:spLocks/>
              </p:cNvSpPr>
              <p:nvPr/>
            </p:nvSpPr>
            <p:spPr bwMode="auto">
              <a:xfrm rot="-1739999">
                <a:off x="830" y="129"/>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51" name="Group 38"/>
              <p:cNvGrpSpPr>
                <a:grpSpLocks/>
              </p:cNvGrpSpPr>
              <p:nvPr/>
            </p:nvGrpSpPr>
            <p:grpSpPr bwMode="auto">
              <a:xfrm>
                <a:off x="622" y="0"/>
                <a:ext cx="253" cy="476"/>
                <a:chOff x="0" y="0"/>
                <a:chExt cx="253" cy="476"/>
              </a:xfrm>
            </p:grpSpPr>
            <p:sp>
              <p:nvSpPr>
                <p:cNvPr id="152" name="Freeform 39"/>
                <p:cNvSpPr>
                  <a:spLocks/>
                </p:cNvSpPr>
                <p:nvPr/>
              </p:nvSpPr>
              <p:spPr bwMode="auto">
                <a:xfrm rot="-10680000">
                  <a:off x="86" y="156"/>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 name="AutoShape 40"/>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grpSp>
          <p:nvGrpSpPr>
            <p:cNvPr id="128" name="Group 41"/>
            <p:cNvGrpSpPr>
              <a:grpSpLocks/>
            </p:cNvGrpSpPr>
            <p:nvPr/>
          </p:nvGrpSpPr>
          <p:grpSpPr bwMode="auto">
            <a:xfrm>
              <a:off x="2260" y="125"/>
              <a:ext cx="1311" cy="837"/>
              <a:chOff x="17" y="125"/>
              <a:chExt cx="1310" cy="837"/>
            </a:xfrm>
          </p:grpSpPr>
          <p:sp>
            <p:nvSpPr>
              <p:cNvPr id="136" name="Line 42"/>
              <p:cNvSpPr>
                <a:spLocks noChangeShapeType="1"/>
              </p:cNvSpPr>
              <p:nvPr/>
            </p:nvSpPr>
            <p:spPr bwMode="auto">
              <a:xfrm rot="10800000" flipH="1">
                <a:off x="242" y="125"/>
                <a:ext cx="1085" cy="789"/>
              </a:xfrm>
              <a:prstGeom prst="line">
                <a:avLst/>
              </a:prstGeom>
              <a:noFill/>
              <a:ln w="54000">
                <a:solidFill>
                  <a:srgbClr val="66CCFF"/>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7" name="Oval 43"/>
              <p:cNvSpPr>
                <a:spLocks/>
              </p:cNvSpPr>
              <p:nvPr/>
            </p:nvSpPr>
            <p:spPr bwMode="auto">
              <a:xfrm rot="-1860000">
                <a:off x="17" y="535"/>
                <a:ext cx="964" cy="336"/>
              </a:xfrm>
              <a:prstGeom prst="ellipse">
                <a:avLst/>
              </a:prstGeom>
              <a:solidFill>
                <a:srgbClr val="C0C0C0"/>
              </a:solidFill>
              <a:ln w="9360">
                <a:solidFill>
                  <a:schemeClr val="tx1"/>
                </a:solidFill>
                <a:miter lim="800000"/>
                <a:headEnd/>
                <a:tailEnd/>
              </a:ln>
            </p:spPr>
            <p:txBody>
              <a:bodyPr lIns="0" tIns="0" rIns="0" bIns="0"/>
              <a:lstStyle/>
              <a:p>
                <a:endParaRPr lang="en-US"/>
              </a:p>
            </p:txBody>
          </p:sp>
          <p:sp>
            <p:nvSpPr>
              <p:cNvPr id="138" name="AutoShape 44"/>
              <p:cNvSpPr>
                <a:spLocks/>
              </p:cNvSpPr>
              <p:nvPr/>
            </p:nvSpPr>
            <p:spPr bwMode="auto">
              <a:xfrm rot="-2700000">
                <a:off x="203" y="637"/>
                <a:ext cx="325" cy="325"/>
              </a:xfrm>
              <a:prstGeom prst="star4">
                <a:avLst>
                  <a:gd name="adj" fmla="val 12500"/>
                </a:avLst>
              </a:prstGeom>
              <a:solidFill>
                <a:srgbClr val="FF0000"/>
              </a:solidFill>
              <a:ln w="9360">
                <a:solidFill>
                  <a:schemeClr val="tx1"/>
                </a:solidFill>
                <a:round/>
                <a:headEnd/>
                <a:tailEnd/>
              </a:ln>
            </p:spPr>
            <p:txBody>
              <a:bodyPr lIns="0" tIns="0" rIns="0" bIns="0"/>
              <a:lstStyle/>
              <a:p>
                <a:endParaRPr lang="en-US"/>
              </a:p>
            </p:txBody>
          </p:sp>
          <p:sp>
            <p:nvSpPr>
              <p:cNvPr id="139" name="Rectangle 45"/>
              <p:cNvSpPr>
                <a:spLocks/>
              </p:cNvSpPr>
              <p:nvPr/>
            </p:nvSpPr>
            <p:spPr bwMode="auto">
              <a:xfrm>
                <a:off x="878" y="168"/>
                <a:ext cx="31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b="1" dirty="0">
                    <a:solidFill>
                      <a:srgbClr val="66CCFF"/>
                    </a:solidFill>
                    <a:latin typeface="Comic Sans MS"/>
                    <a:ea typeface="ＭＳ Ｐゴシック" charset="0"/>
                    <a:cs typeface="Comic Sans MS"/>
                    <a:sym typeface="Times New Roman" charset="0"/>
                  </a:rPr>
                  <a:t>h</a:t>
                </a:r>
              </a:p>
            </p:txBody>
          </p:sp>
        </p:grpSp>
        <p:grpSp>
          <p:nvGrpSpPr>
            <p:cNvPr id="129" name="Group 46"/>
            <p:cNvGrpSpPr>
              <a:grpSpLocks/>
            </p:cNvGrpSpPr>
            <p:nvPr/>
          </p:nvGrpSpPr>
          <p:grpSpPr bwMode="auto">
            <a:xfrm>
              <a:off x="0" y="453"/>
              <a:ext cx="1431" cy="1572"/>
              <a:chOff x="0" y="297"/>
              <a:chExt cx="1431" cy="1572"/>
            </a:xfrm>
          </p:grpSpPr>
          <p:sp>
            <p:nvSpPr>
              <p:cNvPr id="130" name="Rectangle 47"/>
              <p:cNvSpPr>
                <a:spLocks/>
              </p:cNvSpPr>
              <p:nvPr/>
            </p:nvSpPr>
            <p:spPr bwMode="auto">
              <a:xfrm>
                <a:off x="582" y="508"/>
                <a:ext cx="512" cy="2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39200" bIns="0"/>
              <a:lstStyle/>
              <a:p>
                <a:pPr marL="38100" algn="l">
                  <a:lnSpc>
                    <a:spcPct val="119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a:solidFill>
                      <a:srgbClr val="66CCFF"/>
                    </a:solidFill>
                    <a:latin typeface="Symbol" charset="2"/>
                    <a:ea typeface="ＭＳ Ｐゴシック" charset="0"/>
                    <a:cs typeface="Symbol" charset="2"/>
                    <a:sym typeface="Lucida Grande" charset="0"/>
                  </a:rPr>
                  <a:t>g</a:t>
                </a:r>
                <a:r>
                  <a:rPr lang="en-US" sz="2200" dirty="0">
                    <a:solidFill>
                      <a:srgbClr val="66CCFF"/>
                    </a:solidFill>
                    <a:latin typeface="Times New Roman" charset="0"/>
                    <a:ea typeface="ＭＳ Ｐゴシック" charset="0"/>
                    <a:sym typeface="Times New Roman" charset="0"/>
                  </a:rPr>
                  <a:t>*</a:t>
                </a:r>
              </a:p>
            </p:txBody>
          </p:sp>
          <p:sp>
            <p:nvSpPr>
              <p:cNvPr id="131" name="Freeform 48"/>
              <p:cNvSpPr>
                <a:spLocks/>
              </p:cNvSpPr>
              <p:nvPr/>
            </p:nvSpPr>
            <p:spPr bwMode="auto">
              <a:xfrm>
                <a:off x="552" y="834"/>
                <a:ext cx="714" cy="319"/>
              </a:xfrm>
              <a:custGeom>
                <a:avLst/>
                <a:gdLst>
                  <a:gd name="T0" fmla="*/ 0 w 21600"/>
                  <a:gd name="T1" fmla="*/ 281 h 10609"/>
                  <a:gd name="T2" fmla="*/ 181 w 21600"/>
                  <a:gd name="T3" fmla="*/ 261 h 10609"/>
                  <a:gd name="T4" fmla="*/ 358 w 21600"/>
                  <a:gd name="T5" fmla="*/ 240 h 10609"/>
                  <a:gd name="T6" fmla="*/ 539 w 21600"/>
                  <a:gd name="T7" fmla="*/ 218 h 10609"/>
                  <a:gd name="T8" fmla="*/ 714 w 21600"/>
                  <a:gd name="T9" fmla="*/ 194 h 10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0609">
                    <a:moveTo>
                      <a:pt x="0" y="6366"/>
                    </a:moveTo>
                    <a:cubicBezTo>
                      <a:pt x="2928" y="-2979"/>
                      <a:pt x="3891" y="-1014"/>
                      <a:pt x="5468" y="5690"/>
                    </a:cubicBezTo>
                    <a:cubicBezTo>
                      <a:pt x="7046" y="12883"/>
                      <a:pt x="8245" y="11781"/>
                      <a:pt x="10833" y="5014"/>
                    </a:cubicBezTo>
                    <a:cubicBezTo>
                      <a:pt x="13657" y="-2470"/>
                      <a:pt x="15593" y="-474"/>
                      <a:pt x="16311" y="4276"/>
                    </a:cubicBezTo>
                    <a:cubicBezTo>
                      <a:pt x="18455" y="18621"/>
                      <a:pt x="21600" y="3486"/>
                      <a:pt x="21600" y="3486"/>
                    </a:cubicBezTo>
                  </a:path>
                </a:pathLst>
              </a:custGeom>
              <a:noFill/>
              <a:ln w="36720" cap="flat">
                <a:solidFill>
                  <a:srgbClr val="66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2" name="Freeform 49"/>
              <p:cNvSpPr>
                <a:spLocks/>
              </p:cNvSpPr>
              <p:nvPr/>
            </p:nvSpPr>
            <p:spPr bwMode="auto">
              <a:xfrm>
                <a:off x="1148" y="821"/>
                <a:ext cx="283" cy="324"/>
              </a:xfrm>
              <a:custGeom>
                <a:avLst/>
                <a:gdLst>
                  <a:gd name="T0" fmla="*/ 142 w 21600"/>
                  <a:gd name="T1" fmla="*/ 87 h 21600"/>
                  <a:gd name="T2" fmla="*/ 110 w 21600"/>
                  <a:gd name="T3" fmla="*/ 35 h 21600"/>
                  <a:gd name="T4" fmla="*/ 96 w 21600"/>
                  <a:gd name="T5" fmla="*/ 96 h 21600"/>
                  <a:gd name="T6" fmla="*/ 5 w 21600"/>
                  <a:gd name="T7" fmla="*/ 35 h 21600"/>
                  <a:gd name="T8" fmla="*/ 62 w 21600"/>
                  <a:gd name="T9" fmla="*/ 115 h 21600"/>
                  <a:gd name="T10" fmla="*/ 0 w 21600"/>
                  <a:gd name="T11" fmla="*/ 130 h 21600"/>
                  <a:gd name="T12" fmla="*/ 50 w 21600"/>
                  <a:gd name="T13" fmla="*/ 177 h 21600"/>
                  <a:gd name="T14" fmla="*/ 3 w 21600"/>
                  <a:gd name="T15" fmla="*/ 220 h 21600"/>
                  <a:gd name="T16" fmla="*/ 75 w 21600"/>
                  <a:gd name="T17" fmla="*/ 211 h 21600"/>
                  <a:gd name="T18" fmla="*/ 64 w 21600"/>
                  <a:gd name="T19" fmla="*/ 267 h 21600"/>
                  <a:gd name="T20" fmla="*/ 102 w 21600"/>
                  <a:gd name="T21" fmla="*/ 236 h 21600"/>
                  <a:gd name="T22" fmla="*/ 112 w 21600"/>
                  <a:gd name="T23" fmla="*/ 324 h 21600"/>
                  <a:gd name="T24" fmla="*/ 139 w 21600"/>
                  <a:gd name="T25" fmla="*/ 225 h 21600"/>
                  <a:gd name="T26" fmla="*/ 175 w 21600"/>
                  <a:gd name="T27" fmla="*/ 298 h 21600"/>
                  <a:gd name="T28" fmla="*/ 185 w 21600"/>
                  <a:gd name="T29" fmla="*/ 218 h 21600"/>
                  <a:gd name="T30" fmla="*/ 239 w 21600"/>
                  <a:gd name="T31" fmla="*/ 273 h 21600"/>
                  <a:gd name="T32" fmla="*/ 221 w 21600"/>
                  <a:gd name="T33" fmla="*/ 195 h 21600"/>
                  <a:gd name="T34" fmla="*/ 283 w 21600"/>
                  <a:gd name="T35" fmla="*/ 201 h 21600"/>
                  <a:gd name="T36" fmla="*/ 232 w 21600"/>
                  <a:gd name="T37" fmla="*/ 158 h 21600"/>
                  <a:gd name="T38" fmla="*/ 278 w 21600"/>
                  <a:gd name="T39" fmla="*/ 122 h 21600"/>
                  <a:gd name="T40" fmla="*/ 220 w 21600"/>
                  <a:gd name="T41" fmla="*/ 110 h 21600"/>
                  <a:gd name="T42" fmla="*/ 242 w 21600"/>
                  <a:gd name="T43" fmla="*/ 67 h 21600"/>
                  <a:gd name="T44" fmla="*/ 186 w 21600"/>
                  <a:gd name="T45" fmla="*/ 80 h 21600"/>
                  <a:gd name="T46" fmla="*/ 191 w 21600"/>
                  <a:gd name="T47" fmla="*/ 0 h 21600"/>
                  <a:gd name="T48" fmla="*/ 142 w 21600"/>
                  <a:gd name="T49" fmla="*/ 8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0848" y="5800"/>
                    </a:moveTo>
                    <a:lnTo>
                      <a:pt x="8374" y="2308"/>
                    </a:lnTo>
                    <a:lnTo>
                      <a:pt x="7327" y="6382"/>
                    </a:lnTo>
                    <a:lnTo>
                      <a:pt x="404" y="2308"/>
                    </a:lnTo>
                    <a:lnTo>
                      <a:pt x="4734" y="7650"/>
                    </a:lnTo>
                    <a:lnTo>
                      <a:pt x="0" y="8669"/>
                    </a:lnTo>
                    <a:lnTo>
                      <a:pt x="3806" y="11829"/>
                    </a:lnTo>
                    <a:lnTo>
                      <a:pt x="214" y="14677"/>
                    </a:lnTo>
                    <a:lnTo>
                      <a:pt x="5757" y="14054"/>
                    </a:lnTo>
                    <a:lnTo>
                      <a:pt x="4853" y="17796"/>
                    </a:lnTo>
                    <a:lnTo>
                      <a:pt x="7755" y="15717"/>
                    </a:lnTo>
                    <a:lnTo>
                      <a:pt x="8564" y="21600"/>
                    </a:lnTo>
                    <a:lnTo>
                      <a:pt x="10633" y="15010"/>
                    </a:lnTo>
                    <a:lnTo>
                      <a:pt x="13322" y="19874"/>
                    </a:lnTo>
                    <a:lnTo>
                      <a:pt x="14107" y="14552"/>
                    </a:lnTo>
                    <a:lnTo>
                      <a:pt x="18222" y="18211"/>
                    </a:lnTo>
                    <a:lnTo>
                      <a:pt x="16890" y="12993"/>
                    </a:lnTo>
                    <a:lnTo>
                      <a:pt x="21600" y="13388"/>
                    </a:lnTo>
                    <a:lnTo>
                      <a:pt x="17675" y="10561"/>
                    </a:lnTo>
                    <a:lnTo>
                      <a:pt x="21243" y="8149"/>
                    </a:lnTo>
                    <a:lnTo>
                      <a:pt x="16819" y="7339"/>
                    </a:lnTo>
                    <a:lnTo>
                      <a:pt x="18484" y="4470"/>
                    </a:lnTo>
                    <a:lnTo>
                      <a:pt x="14226" y="5322"/>
                    </a:lnTo>
                    <a:lnTo>
                      <a:pt x="14606" y="0"/>
                    </a:lnTo>
                    <a:lnTo>
                      <a:pt x="10848" y="5800"/>
                    </a:lnTo>
                  </a:path>
                </a:pathLst>
              </a:custGeom>
              <a:solidFill>
                <a:srgbClr val="FF9900"/>
              </a:solidFill>
              <a:ln w="15840" cap="flat">
                <a:solidFill>
                  <a:srgbClr val="FF9900"/>
                </a:solidFill>
                <a:prstDash val="solid"/>
                <a:round/>
                <a:headEnd type="none" w="med" len="med"/>
                <a:tailEnd type="none" w="med" len="med"/>
              </a:ln>
            </p:spPr>
            <p:txBody>
              <a:bodyPr lIns="0" tIns="0" rIns="0" bIns="0"/>
              <a:lstStyle/>
              <a:p>
                <a:endParaRPr lang="en-US"/>
              </a:p>
            </p:txBody>
          </p:sp>
          <p:sp>
            <p:nvSpPr>
              <p:cNvPr id="133" name="Freeform 50"/>
              <p:cNvSpPr>
                <a:spLocks/>
              </p:cNvSpPr>
              <p:nvPr/>
            </p:nvSpPr>
            <p:spPr bwMode="auto">
              <a:xfrm>
                <a:off x="0" y="351"/>
                <a:ext cx="547" cy="1400"/>
              </a:xfrm>
              <a:custGeom>
                <a:avLst/>
                <a:gdLst>
                  <a:gd name="T0" fmla="*/ 0 w 21600"/>
                  <a:gd name="T1" fmla="*/ 1400 h 21600"/>
                  <a:gd name="T2" fmla="*/ 547 w 21600"/>
                  <a:gd name="T3" fmla="*/ 649 h 21600"/>
                  <a:gd name="T4" fmla="*/ 34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10013"/>
                    </a:lnTo>
                    <a:lnTo>
                      <a:pt x="1356" y="0"/>
                    </a:lnTo>
                  </a:path>
                </a:pathLst>
              </a:custGeom>
              <a:noFill/>
              <a:ln w="3672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 name="Rectangle 51"/>
              <p:cNvSpPr>
                <a:spLocks/>
              </p:cNvSpPr>
              <p:nvPr/>
            </p:nvSpPr>
            <p:spPr bwMode="auto">
              <a:xfrm>
                <a:off x="116" y="297"/>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smtClean="0">
                    <a:solidFill>
                      <a:srgbClr val="800000"/>
                    </a:solidFill>
                    <a:latin typeface="Times New Roman" charset="0"/>
                    <a:ea typeface="ＭＳ Ｐゴシック" charset="0"/>
                    <a:sym typeface="Times New Roman" charset="0"/>
                  </a:rPr>
                  <a:t>e</a:t>
                </a:r>
                <a:r>
                  <a:rPr lang="en-US" sz="2200" baseline="33000" dirty="0" smtClean="0">
                    <a:solidFill>
                      <a:srgbClr val="800000"/>
                    </a:solidFill>
                    <a:latin typeface="Lucida Grande" charset="0"/>
                    <a:ea typeface="ＭＳ Ｐゴシック" charset="0"/>
                    <a:sym typeface="Lucida Grande" charset="0"/>
                  </a:rPr>
                  <a:t>’</a:t>
                </a:r>
                <a:endParaRPr lang="en-US" sz="2200" baseline="33000" dirty="0">
                  <a:solidFill>
                    <a:srgbClr val="800000"/>
                  </a:solidFill>
                  <a:latin typeface="Lucida Grande" charset="0"/>
                  <a:ea typeface="ＭＳ Ｐゴシック" charset="0"/>
                  <a:sym typeface="Lucida Grande" charset="0"/>
                </a:endParaRPr>
              </a:p>
            </p:txBody>
          </p:sp>
          <p:sp>
            <p:nvSpPr>
              <p:cNvPr id="135" name="Rectangle 52"/>
              <p:cNvSpPr>
                <a:spLocks/>
              </p:cNvSpPr>
              <p:nvPr/>
            </p:nvSpPr>
            <p:spPr bwMode="auto">
              <a:xfrm>
                <a:off x="116" y="1589"/>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smtClean="0">
                    <a:solidFill>
                      <a:srgbClr val="800000"/>
                    </a:solidFill>
                    <a:latin typeface="Times New Roman" charset="0"/>
                    <a:ea typeface="ＭＳ Ｐゴシック" charset="0"/>
                    <a:sym typeface="Times New Roman" charset="0"/>
                  </a:rPr>
                  <a:t>e</a:t>
                </a:r>
                <a:endParaRPr lang="en-US" sz="2200" baseline="33000" dirty="0">
                  <a:solidFill>
                    <a:srgbClr val="800000"/>
                  </a:solidFill>
                  <a:latin typeface="Lucida Grande" charset="0"/>
                  <a:ea typeface="ＭＳ Ｐゴシック" charset="0"/>
                  <a:sym typeface="Lucida Grande" charset="0"/>
                </a:endParaRPr>
              </a:p>
            </p:txBody>
          </p:sp>
        </p:grpSp>
      </p:grpSp>
    </p:spTree>
    <p:extLst>
      <p:ext uri="{BB962C8B-B14F-4D97-AF65-F5344CB8AC3E}">
        <p14:creationId xmlns:p14="http://schemas.microsoft.com/office/powerpoint/2010/main" val="1600006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dissolve">
                                      <p:cBhvr>
                                        <p:cTn id="9" dur="500"/>
                                        <p:tgtEl>
                                          <p:spTgt spid="46"/>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par>
                                <p:cTn id="13" presetID="6" presetClass="entr" presetSubtype="16" fill="hold"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circle(in)">
                                      <p:cBhvr>
                                        <p:cTn id="15" dur="1000"/>
                                        <p:tgtEl>
                                          <p:spTgt spid="12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blinds(horizontal)">
                                      <p:cBhvr>
                                        <p:cTn id="18" dur="1000"/>
                                        <p:tgtEl>
                                          <p:spTgt spid="10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blinds(horizontal)">
                                      <p:cBhvr>
                                        <p:cTn id="21" dur="500"/>
                                        <p:tgtEl>
                                          <p:spTgt spid="10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blinds(horizontal)">
                                      <p:cBhvr>
                                        <p:cTn id="24" dur="500"/>
                                        <p:tgtEl>
                                          <p:spTgt spid="54"/>
                                        </p:tgtEl>
                                      </p:cBhvr>
                                    </p:animEffect>
                                  </p:childTnLst>
                                </p:cTn>
                              </p:par>
                              <p:par>
                                <p:cTn id="25" presetID="16" presetClass="entr" presetSubtype="21"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barn(inVertical)">
                                      <p:cBhvr>
                                        <p:cTn id="2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106" grpId="0"/>
      <p:bldP spid="108" grpId="0"/>
      <p:bldP spid="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What do we know and what can EIC do</a:t>
            </a:r>
            <a:endParaRPr lang="en-US" sz="2600" dirty="0"/>
          </a:p>
        </p:txBody>
      </p:sp>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4" name="Footer Placeholder 3"/>
          <p:cNvSpPr>
            <a:spLocks noGrp="1"/>
          </p:cNvSpPr>
          <p:nvPr>
            <p:ph type="ftr" sz="quarter" idx="11"/>
          </p:nvPr>
        </p:nvSpPr>
        <p:spPr/>
        <p:txBody>
          <a:bodyPr/>
          <a:lstStyle/>
          <a:p>
            <a:r>
              <a:rPr lang="cs-CZ" altLang="ja-JP" smtClean="0"/>
              <a:t>RBRC-Workshop, April 2013, BNL</a:t>
            </a:r>
            <a:endParaRPr lang="en-US" altLang="ja-JP" dirty="0"/>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35</a:t>
            </a:fld>
            <a:endParaRPr lang="en-US" altLang="ja-JP"/>
          </a:p>
        </p:txBody>
      </p:sp>
      <p:pic>
        <p:nvPicPr>
          <p:cNvPr id="13" name="Picture 2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6051" y="1909563"/>
            <a:ext cx="3751580" cy="4187190"/>
          </a:xfrm>
          <a:prstGeom prst="rect">
            <a:avLst/>
          </a:prstGeom>
          <a:noFill/>
          <a:ln w="12700" cap="flat">
            <a:noFill/>
            <a:miter lim="800000"/>
            <a:headEnd/>
            <a:tailEnd/>
          </a:ln>
        </p:spPr>
      </p:pic>
      <p:sp>
        <p:nvSpPr>
          <p:cNvPr id="26" name="Text Box 5"/>
          <p:cNvSpPr txBox="1">
            <a:spLocks noChangeArrowheads="1"/>
          </p:cNvSpPr>
          <p:nvPr/>
        </p:nvSpPr>
        <p:spPr bwMode="auto">
          <a:xfrm>
            <a:off x="341313" y="1163638"/>
            <a:ext cx="3338429" cy="276999"/>
          </a:xfrm>
          <a:prstGeom prst="rect">
            <a:avLst/>
          </a:prstGeom>
          <a:noFill/>
          <a:ln w="9525">
            <a:noFill/>
            <a:miter lim="800000"/>
            <a:headEnd/>
            <a:tailEnd/>
          </a:ln>
        </p:spPr>
        <p:txBody>
          <a:bodyPr wrap="none" lIns="0" tIns="0" rIns="0" bIns="0">
            <a:spAutoFit/>
          </a:bodyPr>
          <a:lstStyle/>
          <a:p>
            <a:pPr defTabSz="828675" hangingPunct="0">
              <a:buClr>
                <a:srgbClr val="000000"/>
              </a:buClr>
              <a:buSzPct val="45000"/>
              <a:buFont typeface="StarSymbol" charset="0"/>
              <a:buNone/>
              <a:tabLst>
                <a:tab pos="657225" algn="l"/>
                <a:tab pos="1312863" algn="l"/>
                <a:tab pos="1970088" algn="l"/>
                <a:tab pos="2627313" algn="l"/>
              </a:tabLst>
            </a:pPr>
            <a:r>
              <a:rPr lang="en-GB" b="1" dirty="0" err="1" smtClean="0">
                <a:effectLst>
                  <a:outerShdw blurRad="38100" dist="38100" dir="2700000" algn="tl">
                    <a:srgbClr val="C0C0C0"/>
                  </a:outerShdw>
                </a:effectLst>
                <a:latin typeface="Comic Sans MS"/>
                <a:cs typeface="Comic Sans MS"/>
              </a:rPr>
              <a:t>E</a:t>
            </a:r>
            <a:r>
              <a:rPr lang="en-GB" b="1" baseline="-25000" dirty="0" err="1" smtClean="0">
                <a:effectLst>
                  <a:outerShdw blurRad="38100" dist="38100" dir="2700000" algn="tl">
                    <a:srgbClr val="C0C0C0"/>
                  </a:outerShdw>
                </a:effectLst>
                <a:latin typeface="Comic Sans MS"/>
                <a:cs typeface="Comic Sans MS"/>
              </a:rPr>
              <a:t>e</a:t>
            </a:r>
            <a:r>
              <a:rPr lang="en-GB" b="1" dirty="0" smtClean="0">
                <a:effectLst>
                  <a:outerShdw blurRad="38100" dist="38100" dir="2700000" algn="tl">
                    <a:srgbClr val="C0C0C0"/>
                  </a:outerShdw>
                </a:effectLst>
                <a:latin typeface="Comic Sans MS"/>
                <a:cs typeface="Comic Sans MS"/>
              </a:rPr>
              <a:t> = 27 </a:t>
            </a:r>
            <a:r>
              <a:rPr lang="en-GB" b="1" dirty="0" err="1" smtClean="0">
                <a:effectLst>
                  <a:outerShdw blurRad="38100" dist="38100" dir="2700000" algn="tl">
                    <a:srgbClr val="C0C0C0"/>
                  </a:outerShdw>
                </a:effectLst>
                <a:latin typeface="Comic Sans MS"/>
                <a:cs typeface="Comic Sans MS"/>
              </a:rPr>
              <a:t>GeV</a:t>
            </a:r>
            <a:r>
              <a:rPr lang="en-GB" b="1" dirty="0" smtClean="0">
                <a:effectLst>
                  <a:outerShdw blurRad="38100" dist="38100" dir="2700000" algn="tl">
                    <a:srgbClr val="C0C0C0"/>
                  </a:outerShdw>
                </a:effectLst>
                <a:latin typeface="Comic Sans MS"/>
                <a:cs typeface="Comic Sans MS"/>
              </a:rPr>
              <a:t> </a:t>
            </a:r>
            <a:r>
              <a:rPr lang="en-GB" b="1" dirty="0" smtClean="0">
                <a:effectLst>
                  <a:outerShdw blurRad="38100" dist="38100" dir="2700000" algn="tl">
                    <a:srgbClr val="C0C0C0"/>
                  </a:outerShdw>
                </a:effectLst>
                <a:latin typeface="Comic Sans MS"/>
                <a:cs typeface="Comic Sans MS"/>
                <a:sym typeface="Wingdings"/>
              </a:rPr>
              <a:t> √s = 7.2 </a:t>
            </a:r>
            <a:r>
              <a:rPr lang="en-GB" b="1" dirty="0" err="1" smtClean="0">
                <a:effectLst>
                  <a:outerShdw blurRad="38100" dist="38100" dir="2700000" algn="tl">
                    <a:srgbClr val="C0C0C0"/>
                  </a:outerShdw>
                </a:effectLst>
                <a:latin typeface="Comic Sans MS"/>
                <a:cs typeface="Comic Sans MS"/>
                <a:sym typeface="Wingdings"/>
              </a:rPr>
              <a:t>GeV</a:t>
            </a:r>
            <a:endParaRPr lang="en-GB" b="1" dirty="0">
              <a:effectLst>
                <a:outerShdw blurRad="38100" dist="38100" dir="2700000" algn="tl">
                  <a:srgbClr val="C0C0C0"/>
                </a:outerShdw>
              </a:effectLst>
              <a:latin typeface="Comic Sans MS"/>
              <a:cs typeface="Comic Sans MS"/>
            </a:endParaRPr>
          </a:p>
        </p:txBody>
      </p:sp>
      <p:sp>
        <p:nvSpPr>
          <p:cNvPr id="27" name="Text Box 6"/>
          <p:cNvSpPr txBox="1">
            <a:spLocks noChangeArrowheads="1"/>
          </p:cNvSpPr>
          <p:nvPr/>
        </p:nvSpPr>
        <p:spPr bwMode="auto">
          <a:xfrm>
            <a:off x="333374" y="1509713"/>
            <a:ext cx="3044825" cy="276999"/>
          </a:xfrm>
          <a:prstGeom prst="rect">
            <a:avLst/>
          </a:prstGeom>
          <a:noFill/>
          <a:ln w="9525">
            <a:noFill/>
            <a:miter lim="800000"/>
            <a:headEnd/>
            <a:tailEnd/>
          </a:ln>
        </p:spPr>
        <p:txBody>
          <a:bodyPr wrap="square" lIns="0" tIns="0" rIns="0" bIns="0">
            <a:spAutoFit/>
          </a:bodyPr>
          <a:lstStyle/>
          <a:p>
            <a:pPr defTabSz="828675" hangingPunct="0">
              <a:buClr>
                <a:srgbClr val="000000"/>
              </a:buClr>
              <a:buSzPct val="45000"/>
              <a:buFont typeface="StarSymbol" charset="0"/>
              <a:buNone/>
              <a:tabLst>
                <a:tab pos="1066800" algn="l"/>
                <a:tab pos="1312863" algn="l"/>
                <a:tab pos="1970088" algn="l"/>
                <a:tab pos="2627313" algn="l"/>
              </a:tabLst>
            </a:pPr>
            <a:r>
              <a:rPr lang="en-GB" b="1" dirty="0" smtClean="0">
                <a:solidFill>
                  <a:srgbClr val="FF00FF"/>
                </a:solidFill>
                <a:effectLst>
                  <a:outerShdw blurRad="38100" dist="38100" dir="2700000" algn="tl">
                    <a:srgbClr val="C0C0C0"/>
                  </a:outerShdw>
                </a:effectLst>
                <a:latin typeface="Comic Sans MS"/>
                <a:cs typeface="Comic Sans MS"/>
              </a:rPr>
              <a:t>E</a:t>
            </a:r>
            <a:r>
              <a:rPr lang="en-GB" b="1" baseline="-33000" dirty="0" smtClean="0">
                <a:solidFill>
                  <a:srgbClr val="FF00FF"/>
                </a:solidFill>
                <a:effectLst>
                  <a:outerShdw blurRad="38100" dist="38100" dir="2700000" algn="tl">
                    <a:srgbClr val="C0C0C0"/>
                  </a:outerShdw>
                </a:effectLst>
                <a:latin typeface="Comic Sans MS"/>
                <a:cs typeface="Comic Sans MS"/>
              </a:rPr>
              <a:t>h</a:t>
            </a:r>
            <a:r>
              <a:rPr lang="en-GB" b="1" dirty="0" smtClean="0">
                <a:solidFill>
                  <a:srgbClr val="FF00FF"/>
                </a:solidFill>
                <a:effectLst>
                  <a:outerShdw blurRad="38100" dist="38100" dir="2700000" algn="tl">
                    <a:srgbClr val="C0C0C0"/>
                  </a:outerShdw>
                </a:effectLst>
                <a:latin typeface="Comic Sans MS"/>
                <a:cs typeface="Comic Sans MS"/>
              </a:rPr>
              <a:t> </a:t>
            </a:r>
            <a:r>
              <a:rPr lang="en-GB" b="1" dirty="0">
                <a:solidFill>
                  <a:srgbClr val="FF00FF"/>
                </a:solidFill>
                <a:effectLst>
                  <a:outerShdw blurRad="38100" dist="38100" dir="2700000" algn="tl">
                    <a:srgbClr val="C0C0C0"/>
                  </a:outerShdw>
                </a:effectLst>
                <a:latin typeface="Comic Sans MS"/>
                <a:cs typeface="Comic Sans MS"/>
              </a:rPr>
              <a:t>= </a:t>
            </a:r>
            <a:r>
              <a:rPr lang="en-GB" b="1" dirty="0" smtClean="0">
                <a:solidFill>
                  <a:srgbClr val="FF00FF"/>
                </a:solidFill>
                <a:effectLst>
                  <a:outerShdw blurRad="38100" dist="38100" dir="2700000" algn="tl">
                    <a:srgbClr val="C0C0C0"/>
                  </a:outerShdw>
                </a:effectLst>
                <a:latin typeface="Comic Sans MS"/>
                <a:cs typeface="Comic Sans MS"/>
              </a:rPr>
              <a:t>2-15 </a:t>
            </a:r>
            <a:r>
              <a:rPr lang="en-GB" b="1" dirty="0" err="1">
                <a:solidFill>
                  <a:srgbClr val="FF00FF"/>
                </a:solidFill>
                <a:effectLst>
                  <a:outerShdw blurRad="38100" dist="38100" dir="2700000" algn="tl">
                    <a:srgbClr val="C0C0C0"/>
                  </a:outerShdw>
                </a:effectLst>
                <a:latin typeface="Comic Sans MS"/>
                <a:cs typeface="Comic Sans MS"/>
              </a:rPr>
              <a:t>GeV</a:t>
            </a:r>
            <a:r>
              <a:rPr lang="en-GB" b="1" dirty="0">
                <a:solidFill>
                  <a:srgbClr val="FF00FF"/>
                </a:solidFill>
                <a:effectLst/>
                <a:latin typeface="Comic Sans MS"/>
                <a:cs typeface="Comic Sans MS"/>
              </a:rPr>
              <a:t> </a:t>
            </a:r>
          </a:p>
        </p:txBody>
      </p:sp>
      <p:sp>
        <p:nvSpPr>
          <p:cNvPr id="28" name="TextBox 27"/>
          <p:cNvSpPr txBox="1"/>
          <p:nvPr/>
        </p:nvSpPr>
        <p:spPr>
          <a:xfrm>
            <a:off x="266700" y="711200"/>
            <a:ext cx="1435459" cy="461665"/>
          </a:xfrm>
          <a:prstGeom prst="rect">
            <a:avLst/>
          </a:prstGeom>
          <a:noFill/>
        </p:spPr>
        <p:txBody>
          <a:bodyPr wrap="none" rtlCol="0">
            <a:spAutoFit/>
          </a:bodyPr>
          <a:lstStyle/>
          <a:p>
            <a:r>
              <a:rPr lang="en-US" sz="2400" b="1" dirty="0" smtClean="0">
                <a:solidFill>
                  <a:srgbClr val="FF00FF"/>
                </a:solidFill>
                <a:latin typeface="Comic Sans MS"/>
                <a:cs typeface="Comic Sans MS"/>
              </a:rPr>
              <a:t>Hermes:</a:t>
            </a:r>
            <a:endParaRPr lang="en-US" sz="2400" b="1" dirty="0">
              <a:solidFill>
                <a:srgbClr val="FF00FF"/>
              </a:solidFill>
              <a:latin typeface="Comic Sans MS"/>
              <a:cs typeface="Comic Sans MS"/>
            </a:endParaRPr>
          </a:p>
        </p:txBody>
      </p:sp>
      <p:sp>
        <p:nvSpPr>
          <p:cNvPr id="35" name="TextBox 34"/>
          <p:cNvSpPr txBox="1"/>
          <p:nvPr/>
        </p:nvSpPr>
        <p:spPr>
          <a:xfrm rot="19500000">
            <a:off x="-88032" y="2207737"/>
            <a:ext cx="4780508" cy="1477328"/>
          </a:xfrm>
          <a:prstGeom prst="rect">
            <a:avLst/>
          </a:prstGeom>
          <a:solidFill>
            <a:schemeClr val="bg1">
              <a:lumMod val="6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b="1" dirty="0" smtClean="0">
                <a:solidFill>
                  <a:schemeClr val="bg1"/>
                </a:solidFill>
                <a:latin typeface="Comic Sans MS"/>
                <a:cs typeface="Comic Sans MS"/>
              </a:rPr>
              <a:t>Unprecedented precision to distinguish between different </a:t>
            </a:r>
            <a:r>
              <a:rPr lang="en-US" dirty="0" smtClean="0">
                <a:solidFill>
                  <a:schemeClr val="bg1"/>
                </a:solidFill>
                <a:latin typeface="Comic Sans MS"/>
                <a:cs typeface="Comic Sans MS"/>
              </a:rPr>
              <a:t>models</a:t>
            </a:r>
            <a:endParaRPr lang="en-US" b="1" dirty="0" smtClean="0">
              <a:solidFill>
                <a:schemeClr val="bg1"/>
              </a:solidFill>
              <a:latin typeface="Comic Sans MS"/>
              <a:cs typeface="Comic Sans MS"/>
            </a:endParaRPr>
          </a:p>
          <a:p>
            <a:pPr algn="ctr"/>
            <a:r>
              <a:rPr lang="en-US" b="1" dirty="0" smtClean="0">
                <a:solidFill>
                  <a:srgbClr val="FF00FF"/>
                </a:solidFill>
                <a:latin typeface="Comic Sans MS"/>
                <a:cs typeface="Comic Sans MS"/>
              </a:rPr>
              <a:t>large </a:t>
            </a:r>
            <a:r>
              <a:rPr lang="en-US" b="1" dirty="0" smtClean="0">
                <a:solidFill>
                  <a:srgbClr val="FF00FF"/>
                </a:solidFill>
                <a:latin typeface="Symbol" charset="2"/>
                <a:cs typeface="Symbol" charset="2"/>
              </a:rPr>
              <a:t>n</a:t>
            </a:r>
            <a:r>
              <a:rPr lang="en-US" b="1" dirty="0" smtClean="0">
                <a:solidFill>
                  <a:srgbClr val="FF00FF"/>
                </a:solidFill>
                <a:latin typeface="Comic Sans MS"/>
                <a:cs typeface="Comic Sans MS"/>
              </a:rPr>
              <a:t> range</a:t>
            </a:r>
          </a:p>
          <a:p>
            <a:pPr marL="285750" indent="-285750" algn="ctr">
              <a:buFont typeface="Wingdings" charset="0"/>
              <a:buChar char="à"/>
            </a:pPr>
            <a:r>
              <a:rPr lang="en-US" b="1" dirty="0" err="1" smtClean="0">
                <a:solidFill>
                  <a:schemeClr val="bg1"/>
                </a:solidFill>
                <a:latin typeface="Comic Sans MS"/>
                <a:cs typeface="Comic Sans MS"/>
                <a:sym typeface="Wingdings"/>
              </a:rPr>
              <a:t>hadronization</a:t>
            </a:r>
            <a:r>
              <a:rPr lang="en-US" b="1" dirty="0" smtClean="0">
                <a:solidFill>
                  <a:schemeClr val="bg1"/>
                </a:solidFill>
                <a:latin typeface="Comic Sans MS"/>
                <a:cs typeface="Comic Sans MS"/>
                <a:sym typeface="Wingdings"/>
              </a:rPr>
              <a:t> in and out of nucleus</a:t>
            </a:r>
          </a:p>
          <a:p>
            <a:pPr marL="285750" indent="-285750" algn="ctr">
              <a:buFont typeface="Wingdings" charset="0"/>
              <a:buChar char="à"/>
            </a:pPr>
            <a:r>
              <a:rPr lang="en-US" dirty="0" smtClean="0">
                <a:solidFill>
                  <a:schemeClr val="bg1"/>
                </a:solidFill>
                <a:latin typeface="Comic Sans MS"/>
                <a:cs typeface="Comic Sans MS"/>
                <a:sym typeface="Wingdings"/>
              </a:rPr>
              <a:t>first time for charm</a:t>
            </a:r>
            <a:endParaRPr lang="en-US" b="1" dirty="0" smtClean="0">
              <a:solidFill>
                <a:schemeClr val="bg1"/>
              </a:solidFill>
              <a:latin typeface="Comic Sans MS"/>
              <a:cs typeface="Comic Sans MS"/>
            </a:endParaRPr>
          </a:p>
        </p:txBody>
      </p:sp>
      <p:pic>
        <p:nvPicPr>
          <p:cNvPr id="19" name="Picture 18" descr="MR35_145.eps"/>
          <p:cNvPicPr>
            <a:picLocks noChangeAspect="1"/>
          </p:cNvPicPr>
          <p:nvPr/>
        </p:nvPicPr>
        <p:blipFill rotWithShape="1">
          <a:blip r:embed="rId3">
            <a:extLst>
              <a:ext uri="{28A0092B-C50C-407E-A947-70E740481C1C}">
                <a14:useLocalDpi xmlns:a14="http://schemas.microsoft.com/office/drawing/2010/main" val="0"/>
              </a:ext>
            </a:extLst>
          </a:blip>
          <a:srcRect r="51765"/>
          <a:stretch/>
        </p:blipFill>
        <p:spPr>
          <a:xfrm>
            <a:off x="4550831" y="691449"/>
            <a:ext cx="4495270" cy="3241915"/>
          </a:xfrm>
          <a:prstGeom prst="rect">
            <a:avLst/>
          </a:prstGeom>
          <a:solidFill>
            <a:schemeClr val="bg1">
              <a:lumMod val="85000"/>
            </a:schemeClr>
          </a:solidFill>
        </p:spPr>
      </p:pic>
      <p:pic>
        <p:nvPicPr>
          <p:cNvPr id="21" name="Picture 20" descr="MR35_145.eps"/>
          <p:cNvPicPr>
            <a:picLocks noChangeAspect="1"/>
          </p:cNvPicPr>
          <p:nvPr/>
        </p:nvPicPr>
        <p:blipFill rotWithShape="1">
          <a:blip r:embed="rId3">
            <a:extLst>
              <a:ext uri="{28A0092B-C50C-407E-A947-70E740481C1C}">
                <a14:useLocalDpi xmlns:a14="http://schemas.microsoft.com/office/drawing/2010/main" val="0"/>
              </a:ext>
            </a:extLst>
          </a:blip>
          <a:srcRect l="50955"/>
          <a:stretch/>
        </p:blipFill>
        <p:spPr>
          <a:xfrm>
            <a:off x="4564063" y="3437503"/>
            <a:ext cx="4484687" cy="3180855"/>
          </a:xfrm>
          <a:prstGeom prst="rect">
            <a:avLst/>
          </a:prstGeom>
          <a:solidFill>
            <a:schemeClr val="bg1">
              <a:lumMod val="85000"/>
            </a:schemeClr>
          </a:solidFill>
        </p:spPr>
      </p:pic>
      <p:sp>
        <p:nvSpPr>
          <p:cNvPr id="29" name="TextBox 28"/>
          <p:cNvSpPr txBox="1"/>
          <p:nvPr/>
        </p:nvSpPr>
        <p:spPr>
          <a:xfrm>
            <a:off x="7936436" y="5715000"/>
            <a:ext cx="868898" cy="461665"/>
          </a:xfrm>
          <a:prstGeom prst="rect">
            <a:avLst/>
          </a:prstGeom>
          <a:noFill/>
        </p:spPr>
        <p:txBody>
          <a:bodyPr wrap="none" rtlCol="0">
            <a:spAutoFit/>
          </a:bodyPr>
          <a:lstStyle/>
          <a:p>
            <a:r>
              <a:rPr lang="en-US" sz="2400" b="1" dirty="0" smtClean="0">
                <a:solidFill>
                  <a:srgbClr val="FF00FF"/>
                </a:solidFill>
                <a:latin typeface="Comic Sans MS"/>
                <a:cs typeface="Comic Sans MS"/>
              </a:rPr>
              <a:t>EIC:</a:t>
            </a:r>
            <a:endParaRPr lang="en-US" sz="2400" b="1" dirty="0">
              <a:solidFill>
                <a:srgbClr val="FF00FF"/>
              </a:solidFill>
              <a:latin typeface="Comic Sans MS"/>
              <a:cs typeface="Comic Sans MS"/>
            </a:endParaRPr>
          </a:p>
        </p:txBody>
      </p:sp>
    </p:spTree>
    <p:extLst>
      <p:ext uri="{BB962C8B-B14F-4D97-AF65-F5344CB8AC3E}">
        <p14:creationId xmlns:p14="http://schemas.microsoft.com/office/powerpoint/2010/main" val="93839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 Message</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36</a:t>
            </a:fld>
            <a:endParaRPr lang="en-US"/>
          </a:p>
        </p:txBody>
      </p:sp>
      <p:pic>
        <p:nvPicPr>
          <p:cNvPr id="6" name="Picture 5" descr="mission-impossible-ii-mobile-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2" y="529164"/>
            <a:ext cx="4064000" cy="6096000"/>
          </a:xfrm>
          <a:prstGeom prst="rect">
            <a:avLst/>
          </a:prstGeom>
        </p:spPr>
      </p:pic>
      <p:sp>
        <p:nvSpPr>
          <p:cNvPr id="7" name="TextBox 6"/>
          <p:cNvSpPr txBox="1"/>
          <p:nvPr/>
        </p:nvSpPr>
        <p:spPr>
          <a:xfrm>
            <a:off x="4098403" y="1969553"/>
            <a:ext cx="5330268" cy="4524316"/>
          </a:xfrm>
          <a:prstGeom prst="rect">
            <a:avLst/>
          </a:prstGeom>
          <a:noFill/>
        </p:spPr>
        <p:txBody>
          <a:bodyPr wrap="none" rtlCol="0">
            <a:spAutoFit/>
          </a:bodyPr>
          <a:lstStyle/>
          <a:p>
            <a:pPr marL="0" lvl="1">
              <a:spcBef>
                <a:spcPts val="0"/>
              </a:spcBef>
              <a:buClr>
                <a:srgbClr val="0000FF"/>
              </a:buClr>
              <a:buFont typeface="Wingdings" charset="2"/>
              <a:buChar char="q"/>
            </a:pPr>
            <a:r>
              <a:rPr lang="en-US" dirty="0" smtClean="0">
                <a:latin typeface="Arial Bold" charset="0"/>
                <a:cs typeface="Arial Bold" charset="0"/>
                <a:sym typeface="Arial Bold" charset="0"/>
              </a:rPr>
              <a:t> </a:t>
            </a:r>
            <a:r>
              <a:rPr lang="en-US" dirty="0" err="1" smtClean="0">
                <a:solidFill>
                  <a:srgbClr val="0000FF"/>
                </a:solidFill>
                <a:latin typeface="Comic Sans MS"/>
                <a:cs typeface="Comic Sans MS"/>
                <a:sym typeface="Arial Bold" charset="0"/>
              </a:rPr>
              <a:t>ep</a:t>
            </a:r>
            <a:r>
              <a:rPr lang="en-US" dirty="0">
                <a:solidFill>
                  <a:srgbClr val="0000FF"/>
                </a:solidFill>
                <a:latin typeface="Comic Sans MS"/>
                <a:cs typeface="Comic Sans MS"/>
                <a:sym typeface="Arial Bold" charset="0"/>
              </a:rPr>
              <a:t>:</a:t>
            </a:r>
            <a:r>
              <a:rPr lang="en-US" dirty="0">
                <a:solidFill>
                  <a:srgbClr val="0000FF"/>
                </a:solidFill>
                <a:latin typeface="Comic Sans MS"/>
                <a:cs typeface="Comic Sans MS"/>
              </a:rPr>
              <a:t> </a:t>
            </a:r>
            <a:r>
              <a:rPr lang="en-US" dirty="0"/>
              <a:t>precision studies of PDFs, </a:t>
            </a:r>
            <a:r>
              <a:rPr lang="en-US" dirty="0" smtClean="0"/>
              <a:t>TMDs</a:t>
            </a:r>
            <a:r>
              <a:rPr lang="en-US" dirty="0"/>
              <a:t>, </a:t>
            </a:r>
            <a:endParaRPr lang="en-US" dirty="0" smtClean="0"/>
          </a:p>
          <a:p>
            <a:pPr marL="0" lvl="1">
              <a:spcBef>
                <a:spcPts val="0"/>
              </a:spcBef>
              <a:buClr>
                <a:srgbClr val="0000FF"/>
              </a:buClr>
            </a:pPr>
            <a:r>
              <a:rPr lang="en-US" dirty="0"/>
              <a:t> </a:t>
            </a:r>
            <a:r>
              <a:rPr lang="en-US" dirty="0" smtClean="0"/>
              <a:t>  and </a:t>
            </a:r>
            <a:r>
              <a:rPr lang="en-US" dirty="0"/>
              <a:t>GPDs will lead </a:t>
            </a:r>
            <a:r>
              <a:rPr lang="en-US" dirty="0" smtClean="0"/>
              <a:t>to </a:t>
            </a:r>
            <a:r>
              <a:rPr lang="en-US" dirty="0"/>
              <a:t>the most </a:t>
            </a:r>
            <a:endParaRPr lang="en-US" dirty="0" smtClean="0"/>
          </a:p>
          <a:p>
            <a:pPr marL="0" lvl="1">
              <a:spcBef>
                <a:spcPts val="0"/>
              </a:spcBef>
              <a:buClr>
                <a:srgbClr val="0000FF"/>
              </a:buClr>
            </a:pPr>
            <a:r>
              <a:rPr lang="en-US" dirty="0"/>
              <a:t> </a:t>
            </a:r>
            <a:r>
              <a:rPr lang="en-US" dirty="0" smtClean="0"/>
              <a:t>  comprehensive picture </a:t>
            </a:r>
            <a:r>
              <a:rPr lang="en-US" dirty="0"/>
              <a:t>of the nucleon ever: </a:t>
            </a:r>
            <a:endParaRPr lang="en-US" dirty="0" smtClean="0"/>
          </a:p>
          <a:p>
            <a:pPr marL="0" lvl="1">
              <a:spcBef>
                <a:spcPts val="0"/>
              </a:spcBef>
              <a:buClr>
                <a:srgbClr val="0000FF"/>
              </a:buClr>
            </a:pPr>
            <a:r>
              <a:rPr lang="en-US" dirty="0" smtClean="0"/>
              <a:t>   its </a:t>
            </a:r>
            <a:r>
              <a:rPr lang="en-US" dirty="0">
                <a:solidFill>
                  <a:srgbClr val="0000FF"/>
                </a:solidFill>
              </a:rPr>
              <a:t>flavor, spin, and spatial structure </a:t>
            </a:r>
            <a:endParaRPr lang="en-US" dirty="0" smtClean="0">
              <a:solidFill>
                <a:srgbClr val="0000FF"/>
              </a:solidFill>
            </a:endParaRPr>
          </a:p>
          <a:p>
            <a:pPr marL="0" lvl="1">
              <a:spcBef>
                <a:spcPts val="0"/>
              </a:spcBef>
              <a:buClr>
                <a:srgbClr val="0000FF"/>
              </a:buClr>
            </a:pPr>
            <a:endParaRPr lang="en-US" dirty="0">
              <a:solidFill>
                <a:srgbClr val="0000FF"/>
              </a:solidFill>
            </a:endParaRPr>
          </a:p>
          <a:p>
            <a:pPr marL="285750" lvl="1" indent="-285750">
              <a:spcBef>
                <a:spcPts val="0"/>
              </a:spcBef>
              <a:buClr>
                <a:srgbClr val="0000FF"/>
              </a:buClr>
              <a:buFont typeface="Wingdings" charset="2"/>
              <a:buChar char="q"/>
            </a:pPr>
            <a:r>
              <a:rPr lang="en-US" dirty="0" err="1">
                <a:solidFill>
                  <a:srgbClr val="0000FF"/>
                </a:solidFill>
                <a:latin typeface="Comic Sans MS"/>
                <a:cs typeface="Comic Sans MS"/>
                <a:sym typeface="Arial Bold" charset="0"/>
              </a:rPr>
              <a:t>eA</a:t>
            </a:r>
            <a:r>
              <a:rPr lang="en-US" dirty="0">
                <a:solidFill>
                  <a:srgbClr val="0000FF"/>
                </a:solidFill>
                <a:latin typeface="Comic Sans MS"/>
                <a:cs typeface="Comic Sans MS"/>
                <a:sym typeface="Arial Bold" charset="0"/>
              </a:rPr>
              <a:t>:</a:t>
            </a:r>
            <a:r>
              <a:rPr lang="en-US" dirty="0">
                <a:latin typeface="Comic Sans MS"/>
                <a:cs typeface="Comic Sans MS"/>
              </a:rPr>
              <a:t> </a:t>
            </a:r>
            <a:r>
              <a:rPr lang="en-US" dirty="0"/>
              <a:t>unprecedented study of </a:t>
            </a:r>
            <a:r>
              <a:rPr lang="en-US" dirty="0" smtClean="0"/>
              <a:t>matter </a:t>
            </a:r>
            <a:r>
              <a:rPr lang="en-US" dirty="0"/>
              <a:t>in </a:t>
            </a:r>
          </a:p>
          <a:p>
            <a:pPr marL="0" lvl="1">
              <a:spcBef>
                <a:spcPts val="0"/>
              </a:spcBef>
              <a:buClr>
                <a:srgbClr val="0000FF"/>
              </a:buClr>
            </a:pPr>
            <a:r>
              <a:rPr lang="en-US" dirty="0" smtClean="0"/>
              <a:t>   a </a:t>
            </a:r>
            <a:r>
              <a:rPr lang="en-US" dirty="0"/>
              <a:t>new regime where physics is not </a:t>
            </a:r>
            <a:endParaRPr lang="en-US" dirty="0" smtClean="0"/>
          </a:p>
          <a:p>
            <a:pPr marL="0" lvl="1">
              <a:spcBef>
                <a:spcPts val="0"/>
              </a:spcBef>
              <a:buClr>
                <a:srgbClr val="0000FF"/>
              </a:buClr>
            </a:pPr>
            <a:r>
              <a:rPr lang="en-US" dirty="0" smtClean="0"/>
              <a:t>   described </a:t>
            </a:r>
            <a:r>
              <a:rPr lang="en-US" dirty="0"/>
              <a:t>by </a:t>
            </a:r>
            <a:r>
              <a:rPr lang="ja-JP" altLang="en-US" dirty="0">
                <a:latin typeface="Arial"/>
              </a:rPr>
              <a:t>“</a:t>
            </a:r>
            <a:r>
              <a:rPr lang="en-US" dirty="0"/>
              <a:t>ordinary</a:t>
            </a:r>
            <a:r>
              <a:rPr lang="ja-JP" altLang="en-US" dirty="0">
                <a:latin typeface="Arial"/>
              </a:rPr>
              <a:t>”</a:t>
            </a:r>
            <a:r>
              <a:rPr lang="en-US" dirty="0"/>
              <a:t> </a:t>
            </a:r>
            <a:r>
              <a:rPr lang="en-US" dirty="0" smtClean="0"/>
              <a:t>QCD</a:t>
            </a:r>
            <a:r>
              <a:rPr lang="en-US" dirty="0"/>
              <a:t>:   </a:t>
            </a:r>
            <a:endParaRPr lang="en-US" dirty="0" smtClean="0"/>
          </a:p>
          <a:p>
            <a:pPr marL="0" lvl="1">
              <a:spcBef>
                <a:spcPts val="0"/>
              </a:spcBef>
              <a:buClr>
                <a:srgbClr val="0000FF"/>
              </a:buClr>
            </a:pPr>
            <a:r>
              <a:rPr lang="en-US" dirty="0" smtClean="0"/>
              <a:t>   non</a:t>
            </a:r>
            <a:r>
              <a:rPr lang="en-US" dirty="0"/>
              <a:t>-linear QCD/</a:t>
            </a:r>
            <a:r>
              <a:rPr lang="en-US" dirty="0">
                <a:solidFill>
                  <a:srgbClr val="0000FF"/>
                </a:solidFill>
              </a:rPr>
              <a:t>saturation</a:t>
            </a:r>
            <a:r>
              <a:rPr lang="en-US" dirty="0"/>
              <a:t>/higher twist </a:t>
            </a:r>
          </a:p>
          <a:p>
            <a:pPr marL="0" lvl="1">
              <a:spcBef>
                <a:spcPts val="0"/>
              </a:spcBef>
              <a:buClr>
                <a:srgbClr val="0000FF"/>
              </a:buClr>
            </a:pPr>
            <a:r>
              <a:rPr lang="en-US" dirty="0" smtClean="0"/>
              <a:t>   effects</a:t>
            </a:r>
            <a:r>
              <a:rPr lang="en-US" dirty="0"/>
              <a:t>, </a:t>
            </a:r>
            <a:r>
              <a:rPr lang="en-US" dirty="0">
                <a:solidFill>
                  <a:srgbClr val="0000FF"/>
                </a:solidFill>
              </a:rPr>
              <a:t>properties of glue </a:t>
            </a:r>
            <a:endParaRPr lang="en-US" dirty="0" smtClean="0">
              <a:solidFill>
                <a:srgbClr val="0000FF"/>
              </a:solidFill>
            </a:endParaRPr>
          </a:p>
          <a:p>
            <a:pPr marL="0" lvl="1">
              <a:spcBef>
                <a:spcPts val="0"/>
              </a:spcBef>
              <a:buClr>
                <a:srgbClr val="0000FF"/>
              </a:buClr>
            </a:pPr>
            <a:r>
              <a:rPr lang="en-US" dirty="0" smtClean="0"/>
              <a:t>   (</a:t>
            </a:r>
            <a:r>
              <a:rPr lang="en-US" dirty="0"/>
              <a:t>momentum &amp; space-time), </a:t>
            </a:r>
            <a:endParaRPr lang="en-US" dirty="0" smtClean="0"/>
          </a:p>
          <a:p>
            <a:pPr marL="0" lvl="1">
              <a:spcBef>
                <a:spcPts val="0"/>
              </a:spcBef>
              <a:buClr>
                <a:srgbClr val="0000FF"/>
              </a:buClr>
            </a:pPr>
            <a:r>
              <a:rPr lang="en-US" dirty="0" smtClean="0"/>
              <a:t>   understand </a:t>
            </a:r>
            <a:r>
              <a:rPr lang="en-US" dirty="0"/>
              <a:t>how fast </a:t>
            </a:r>
            <a:r>
              <a:rPr lang="en-US" dirty="0" err="1"/>
              <a:t>partons</a:t>
            </a:r>
            <a:r>
              <a:rPr lang="en-US" dirty="0"/>
              <a:t> interact </a:t>
            </a:r>
          </a:p>
          <a:p>
            <a:pPr marL="0" lvl="1">
              <a:spcBef>
                <a:spcPts val="0"/>
              </a:spcBef>
              <a:buClr>
                <a:srgbClr val="0000FF"/>
              </a:buClr>
            </a:pPr>
            <a:r>
              <a:rPr lang="en-US" dirty="0" smtClean="0"/>
              <a:t>   as </a:t>
            </a:r>
            <a:r>
              <a:rPr lang="en-US" dirty="0"/>
              <a:t>they traverse nuclear matter, </a:t>
            </a:r>
          </a:p>
          <a:p>
            <a:pPr marL="0" lvl="1">
              <a:spcBef>
                <a:spcPts val="0"/>
              </a:spcBef>
              <a:buClr>
                <a:srgbClr val="0000FF"/>
              </a:buClr>
            </a:pPr>
            <a:r>
              <a:rPr lang="en-US" dirty="0" smtClean="0"/>
              <a:t>   new </a:t>
            </a:r>
            <a:r>
              <a:rPr lang="en-US" dirty="0"/>
              <a:t>insight into fragmentation processes, </a:t>
            </a:r>
            <a:endParaRPr lang="en-US" dirty="0" smtClean="0"/>
          </a:p>
          <a:p>
            <a:pPr marL="0" lvl="1">
              <a:spcBef>
                <a:spcPts val="0"/>
              </a:spcBef>
              <a:buClr>
                <a:srgbClr val="0000FF"/>
              </a:buClr>
            </a:pPr>
            <a:r>
              <a:rPr lang="en-US" dirty="0" smtClean="0"/>
              <a:t>   clarification </a:t>
            </a:r>
            <a:r>
              <a:rPr lang="en-US" dirty="0"/>
              <a:t>of the nature of </a:t>
            </a:r>
            <a:r>
              <a:rPr lang="en-US" dirty="0" err="1"/>
              <a:t>pomerons</a:t>
            </a:r>
            <a:r>
              <a:rPr lang="en-US" dirty="0"/>
              <a:t>.</a:t>
            </a:r>
          </a:p>
          <a:p>
            <a:pPr marL="285750" lvl="1" indent="-285750">
              <a:spcBef>
                <a:spcPts val="0"/>
              </a:spcBef>
              <a:buClr>
                <a:srgbClr val="0000FF"/>
              </a:buClr>
              <a:buFont typeface="Wingdings" charset="2"/>
              <a:buChar char="q"/>
            </a:pPr>
            <a:endParaRPr lang="en-US" dirty="0">
              <a:solidFill>
                <a:srgbClr val="0000FF"/>
              </a:solidFill>
            </a:endParaRPr>
          </a:p>
        </p:txBody>
      </p:sp>
      <p:sp>
        <p:nvSpPr>
          <p:cNvPr id="8" name="TextBox 7"/>
          <p:cNvSpPr txBox="1"/>
          <p:nvPr/>
        </p:nvSpPr>
        <p:spPr>
          <a:xfrm rot="20400000">
            <a:off x="-21126" y="1930651"/>
            <a:ext cx="3726802" cy="1938992"/>
          </a:xfrm>
          <a:prstGeom prst="rect">
            <a:avLst/>
          </a:prstGeom>
          <a:noFill/>
        </p:spPr>
        <p:txBody>
          <a:bodyPr wrap="none" rtlCol="0">
            <a:spAutoFit/>
          </a:bodyPr>
          <a:lstStyle/>
          <a:p>
            <a:pPr algn="ctr"/>
            <a:r>
              <a:rPr lang="en-US" sz="4000" dirty="0" smtClean="0">
                <a:solidFill>
                  <a:schemeClr val="bg1"/>
                </a:solidFill>
              </a:rPr>
              <a:t>ACHIEVED</a:t>
            </a:r>
          </a:p>
          <a:p>
            <a:pPr algn="ctr"/>
            <a:r>
              <a:rPr lang="en-US" sz="4000" dirty="0" smtClean="0">
                <a:solidFill>
                  <a:schemeClr val="bg1"/>
                </a:solidFill>
              </a:rPr>
              <a:t>if </a:t>
            </a:r>
          </a:p>
          <a:p>
            <a:pPr algn="ctr"/>
            <a:r>
              <a:rPr lang="en-US" sz="4000" dirty="0" err="1" smtClean="0">
                <a:solidFill>
                  <a:schemeClr val="bg1"/>
                </a:solidFill>
              </a:rPr>
              <a:t>eRHIC</a:t>
            </a:r>
            <a:r>
              <a:rPr lang="en-US" sz="4000" dirty="0" smtClean="0">
                <a:solidFill>
                  <a:schemeClr val="bg1"/>
                </a:solidFill>
              </a:rPr>
              <a:t> is built</a:t>
            </a:r>
            <a:endParaRPr lang="en-US" sz="4000" dirty="0">
              <a:solidFill>
                <a:schemeClr val="bg1"/>
              </a:solidFill>
            </a:endParaRPr>
          </a:p>
        </p:txBody>
      </p:sp>
      <p:sp>
        <p:nvSpPr>
          <p:cNvPr id="10" name="TextBox 9"/>
          <p:cNvSpPr txBox="1"/>
          <p:nvPr/>
        </p:nvSpPr>
        <p:spPr>
          <a:xfrm>
            <a:off x="4420129" y="530225"/>
            <a:ext cx="4724370" cy="1323439"/>
          </a:xfrm>
          <a:prstGeom prst="rect">
            <a:avLst/>
          </a:prstGeom>
          <a:noFill/>
        </p:spPr>
        <p:txBody>
          <a:bodyPr wrap="none" rtlCol="0">
            <a:spAutoFit/>
          </a:bodyPr>
          <a:lstStyle/>
          <a:p>
            <a:pPr algn="ctr"/>
            <a:r>
              <a:rPr lang="en-US" sz="2000" dirty="0" smtClean="0">
                <a:solidFill>
                  <a:srgbClr val="FF00FF"/>
                </a:solidFill>
              </a:rPr>
              <a:t>  </a:t>
            </a:r>
            <a:r>
              <a:rPr lang="en-US" sz="2000" dirty="0">
                <a:solidFill>
                  <a:srgbClr val="FF00FF"/>
                </a:solidFill>
              </a:rPr>
              <a:t>The EIC will profoundly </a:t>
            </a:r>
            <a:r>
              <a:rPr lang="en-US" sz="2000" dirty="0" smtClean="0">
                <a:solidFill>
                  <a:srgbClr val="FF00FF"/>
                </a:solidFill>
              </a:rPr>
              <a:t>impact </a:t>
            </a:r>
          </a:p>
          <a:p>
            <a:pPr algn="ctr"/>
            <a:r>
              <a:rPr lang="en-US" sz="2000" dirty="0" smtClean="0">
                <a:solidFill>
                  <a:srgbClr val="FF00FF"/>
                </a:solidFill>
              </a:rPr>
              <a:t>our </a:t>
            </a:r>
            <a:r>
              <a:rPr lang="en-US" sz="2000" dirty="0">
                <a:solidFill>
                  <a:srgbClr val="FF00FF"/>
                </a:solidFill>
              </a:rPr>
              <a:t>understanding of </a:t>
            </a:r>
            <a:r>
              <a:rPr lang="en-US" sz="2000" dirty="0" smtClean="0">
                <a:solidFill>
                  <a:srgbClr val="FF00FF"/>
                </a:solidFill>
              </a:rPr>
              <a:t>QCD </a:t>
            </a:r>
          </a:p>
          <a:p>
            <a:pPr algn="ctr"/>
            <a:r>
              <a:rPr lang="en-US" sz="2000" dirty="0" smtClean="0">
                <a:solidFill>
                  <a:srgbClr val="FF00FF"/>
                </a:solidFill>
              </a:rPr>
              <a:t>with </a:t>
            </a:r>
            <a:r>
              <a:rPr lang="en-US" sz="2000" dirty="0">
                <a:solidFill>
                  <a:srgbClr val="FF00FF"/>
                </a:solidFill>
              </a:rPr>
              <a:t>its high energy, </a:t>
            </a:r>
            <a:r>
              <a:rPr lang="en-US" sz="2000" dirty="0" smtClean="0">
                <a:solidFill>
                  <a:srgbClr val="FF00FF"/>
                </a:solidFill>
              </a:rPr>
              <a:t>high </a:t>
            </a:r>
            <a:r>
              <a:rPr lang="en-US" sz="2000" dirty="0">
                <a:solidFill>
                  <a:srgbClr val="FF00FF"/>
                </a:solidFill>
              </a:rPr>
              <a:t>luminosity </a:t>
            </a:r>
            <a:endParaRPr lang="en-US" sz="2000" dirty="0" smtClean="0">
              <a:solidFill>
                <a:srgbClr val="FF00FF"/>
              </a:solidFill>
            </a:endParaRPr>
          </a:p>
          <a:p>
            <a:pPr algn="ctr"/>
            <a:r>
              <a:rPr lang="en-US" sz="2000" dirty="0" err="1" smtClean="0">
                <a:solidFill>
                  <a:srgbClr val="FF00FF"/>
                </a:solidFill>
              </a:rPr>
              <a:t>eA</a:t>
            </a:r>
            <a:r>
              <a:rPr lang="en-US" sz="2000" dirty="0" smtClean="0">
                <a:solidFill>
                  <a:srgbClr val="FF00FF"/>
                </a:solidFill>
              </a:rPr>
              <a:t> </a:t>
            </a:r>
            <a:r>
              <a:rPr lang="en-US" sz="2000" dirty="0">
                <a:solidFill>
                  <a:srgbClr val="FF00FF"/>
                </a:solidFill>
              </a:rPr>
              <a:t>and polarized </a:t>
            </a:r>
            <a:r>
              <a:rPr lang="en-US" sz="2000" dirty="0" err="1">
                <a:solidFill>
                  <a:srgbClr val="FF00FF"/>
                </a:solidFill>
              </a:rPr>
              <a:t>ep</a:t>
            </a:r>
            <a:r>
              <a:rPr lang="en-US" sz="2000" dirty="0">
                <a:solidFill>
                  <a:srgbClr val="FF00FF"/>
                </a:solidFill>
              </a:rPr>
              <a:t> collisions</a:t>
            </a:r>
          </a:p>
        </p:txBody>
      </p:sp>
      <p:sp>
        <p:nvSpPr>
          <p:cNvPr id="13" name="TextBox 12"/>
          <p:cNvSpPr txBox="1"/>
          <p:nvPr/>
        </p:nvSpPr>
        <p:spPr>
          <a:xfrm rot="20700000">
            <a:off x="999187" y="2830428"/>
            <a:ext cx="6952444" cy="1200328"/>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2400" dirty="0" smtClean="0">
                <a:solidFill>
                  <a:srgbClr val="0000FF"/>
                </a:solidFill>
              </a:rPr>
              <a:t>entire science</a:t>
            </a:r>
            <a:r>
              <a:rPr lang="en-US" sz="2400" dirty="0">
                <a:solidFill>
                  <a:srgbClr val="0000FF"/>
                </a:solidFill>
              </a:rPr>
              <a:t> </a:t>
            </a:r>
            <a:r>
              <a:rPr lang="en-US" sz="2400" dirty="0" smtClean="0">
                <a:solidFill>
                  <a:srgbClr val="0000FF"/>
                </a:solidFill>
              </a:rPr>
              <a:t>program</a:t>
            </a:r>
            <a:r>
              <a:rPr lang="en-US" sz="2400" dirty="0">
                <a:solidFill>
                  <a:srgbClr val="0000FF"/>
                </a:solidFill>
              </a:rPr>
              <a:t> </a:t>
            </a:r>
            <a:r>
              <a:rPr lang="en-US" sz="2400" dirty="0" smtClean="0">
                <a:solidFill>
                  <a:srgbClr val="0000FF"/>
                </a:solidFill>
              </a:rPr>
              <a:t>uniquely</a:t>
            </a:r>
            <a:r>
              <a:rPr lang="en-US" sz="2400" dirty="0">
                <a:solidFill>
                  <a:srgbClr val="0000FF"/>
                </a:solidFill>
              </a:rPr>
              <a:t> </a:t>
            </a:r>
            <a:r>
              <a:rPr lang="en-US" sz="2400" dirty="0" smtClean="0">
                <a:solidFill>
                  <a:srgbClr val="0000FF"/>
                </a:solidFill>
              </a:rPr>
              <a:t>tied</a:t>
            </a:r>
            <a:r>
              <a:rPr lang="en-US" sz="2400" dirty="0">
                <a:solidFill>
                  <a:srgbClr val="0000FF"/>
                </a:solidFill>
              </a:rPr>
              <a:t> </a:t>
            </a:r>
            <a:r>
              <a:rPr lang="en-US" sz="2400" dirty="0" smtClean="0">
                <a:solidFill>
                  <a:srgbClr val="0000FF"/>
                </a:solidFill>
              </a:rPr>
              <a:t>to</a:t>
            </a:r>
            <a:r>
              <a:rPr lang="en-US" sz="2400" dirty="0">
                <a:solidFill>
                  <a:srgbClr val="0000FF"/>
                </a:solidFill>
              </a:rPr>
              <a:t> </a:t>
            </a:r>
            <a:r>
              <a:rPr lang="en-US" sz="2400" dirty="0" smtClean="0">
                <a:solidFill>
                  <a:srgbClr val="0000FF"/>
                </a:solidFill>
              </a:rPr>
              <a:t>a</a:t>
            </a:r>
            <a:endParaRPr lang="en-US" sz="2400" dirty="0">
              <a:solidFill>
                <a:srgbClr val="0000FF"/>
              </a:solidFill>
            </a:endParaRPr>
          </a:p>
          <a:p>
            <a:pPr algn="ctr"/>
            <a:r>
              <a:rPr lang="en-US" sz="2400" dirty="0" smtClean="0">
                <a:solidFill>
                  <a:srgbClr val="0000FF"/>
                </a:solidFill>
              </a:rPr>
              <a:t>future high energy</a:t>
            </a:r>
            <a:r>
              <a:rPr lang="en-US" sz="2400" dirty="0">
                <a:solidFill>
                  <a:srgbClr val="0000FF"/>
                </a:solidFill>
              </a:rPr>
              <a:t> </a:t>
            </a:r>
            <a:r>
              <a:rPr lang="en-US" sz="2400" dirty="0" smtClean="0">
                <a:solidFill>
                  <a:srgbClr val="0000FF"/>
                </a:solidFill>
              </a:rPr>
              <a:t>electron ion</a:t>
            </a:r>
            <a:r>
              <a:rPr lang="en-US" sz="2400" dirty="0">
                <a:solidFill>
                  <a:srgbClr val="0000FF"/>
                </a:solidFill>
              </a:rPr>
              <a:t> </a:t>
            </a:r>
            <a:r>
              <a:rPr lang="en-US" sz="2400" dirty="0" smtClean="0">
                <a:solidFill>
                  <a:srgbClr val="0000FF"/>
                </a:solidFill>
              </a:rPr>
              <a:t>collider</a:t>
            </a:r>
            <a:endParaRPr lang="en-US" sz="2400" dirty="0">
              <a:solidFill>
                <a:srgbClr val="0000FF"/>
              </a:solidFill>
            </a:endParaRPr>
          </a:p>
          <a:p>
            <a:pPr algn="ctr"/>
            <a:r>
              <a:rPr lang="en-US" sz="2400" dirty="0" smtClean="0">
                <a:solidFill>
                  <a:srgbClr val="FF00FF"/>
                </a:solidFill>
              </a:rPr>
              <a:t>never been measured before &amp; never without</a:t>
            </a:r>
            <a:endParaRPr lang="en-US" sz="2400" dirty="0" smtClean="0">
              <a:solidFill>
                <a:srgbClr val="FF00FF"/>
              </a:solidFill>
              <a:latin typeface="Comic Sans MS"/>
              <a:cs typeface="Comic Sans MS"/>
            </a:endParaRPr>
          </a:p>
        </p:txBody>
      </p:sp>
    </p:spTree>
    <p:extLst>
      <p:ext uri="{BB962C8B-B14F-4D97-AF65-F5344CB8AC3E}">
        <p14:creationId xmlns:p14="http://schemas.microsoft.com/office/powerpoint/2010/main" val="806254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7C2DFF1-6A7E-5841-980E-96BA788216E4}" type="slidenum">
              <a:rPr lang="en-US" smtClean="0"/>
              <a:pPr/>
              <a:t>37</a:t>
            </a:fld>
            <a:endParaRPr lang="en-US"/>
          </a:p>
        </p:txBody>
      </p:sp>
      <p:sp>
        <p:nvSpPr>
          <p:cNvPr id="4" name="TextBox 3"/>
          <p:cNvSpPr txBox="1"/>
          <p:nvPr/>
        </p:nvSpPr>
        <p:spPr>
          <a:xfrm>
            <a:off x="3481922" y="3069174"/>
            <a:ext cx="2363172" cy="769441"/>
          </a:xfrm>
          <a:prstGeom prst="rect">
            <a:avLst/>
          </a:prstGeom>
          <a:noFill/>
        </p:spPr>
        <p:txBody>
          <a:bodyPr wrap="none" rtlCol="0">
            <a:spAutoFit/>
          </a:bodyPr>
          <a:lstStyle/>
          <a:p>
            <a:r>
              <a:rPr lang="en-US" sz="4400" dirty="0" smtClean="0">
                <a:solidFill>
                  <a:srgbClr val="0000FF"/>
                </a:solidFill>
              </a:rPr>
              <a:t>BACKUP</a:t>
            </a:r>
            <a:endParaRPr lang="en-US" sz="4400" dirty="0">
              <a:solidFill>
                <a:srgbClr val="0000FF"/>
              </a:solidFill>
            </a:endParaRPr>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86575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Schedule To Realize </a:t>
            </a:r>
            <a:r>
              <a:rPr lang="en-US" cap="none" dirty="0" err="1" smtClean="0"/>
              <a:t>e</a:t>
            </a:r>
            <a:r>
              <a:rPr lang="en-US" dirty="0" err="1" smtClean="0"/>
              <a:t>RHIC</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38</a:t>
            </a:fld>
            <a:endParaRPr lang="en-US"/>
          </a:p>
        </p:txBody>
      </p:sp>
      <p:pic>
        <p:nvPicPr>
          <p:cNvPr id="6" name="Picture 5"/>
          <p:cNvPicPr>
            <a:picLocks noChangeAspect="1"/>
          </p:cNvPicPr>
          <p:nvPr/>
        </p:nvPicPr>
        <p:blipFill>
          <a:blip r:embed="rId2"/>
          <a:stretch>
            <a:fillRect/>
          </a:stretch>
        </p:blipFill>
        <p:spPr>
          <a:xfrm>
            <a:off x="0" y="825500"/>
            <a:ext cx="9144000" cy="5200073"/>
          </a:xfrm>
          <a:prstGeom prst="rect">
            <a:avLst/>
          </a:prstGeom>
        </p:spPr>
      </p:pic>
    </p:spTree>
    <p:extLst>
      <p:ext uri="{BB962C8B-B14F-4D97-AF65-F5344CB8AC3E}">
        <p14:creationId xmlns:p14="http://schemas.microsoft.com/office/powerpoint/2010/main" val="407809933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context</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39</a:t>
            </a:fld>
            <a:endParaRPr lang="en-US"/>
          </a:p>
        </p:txBody>
      </p:sp>
      <p:pic>
        <p:nvPicPr>
          <p:cNvPr id="6" name="Picture 5"/>
          <p:cNvPicPr>
            <a:picLocks noChangeAspect="1"/>
          </p:cNvPicPr>
          <p:nvPr/>
        </p:nvPicPr>
        <p:blipFill>
          <a:blip r:embed="rId2"/>
          <a:stretch>
            <a:fillRect/>
          </a:stretch>
        </p:blipFill>
        <p:spPr>
          <a:xfrm>
            <a:off x="0" y="1511300"/>
            <a:ext cx="9144000" cy="3818626"/>
          </a:xfrm>
          <a:prstGeom prst="rect">
            <a:avLst/>
          </a:prstGeom>
        </p:spPr>
      </p:pic>
      <p:sp>
        <p:nvSpPr>
          <p:cNvPr id="7" name="TextBox 6"/>
          <p:cNvSpPr txBox="1"/>
          <p:nvPr/>
        </p:nvSpPr>
        <p:spPr>
          <a:xfrm>
            <a:off x="232833" y="1005422"/>
            <a:ext cx="5550956" cy="369332"/>
          </a:xfrm>
          <a:prstGeom prst="rect">
            <a:avLst/>
          </a:prstGeom>
          <a:noFill/>
        </p:spPr>
        <p:txBody>
          <a:bodyPr wrap="none" rtlCol="0">
            <a:spAutoFit/>
          </a:bodyPr>
          <a:lstStyle/>
          <a:p>
            <a:r>
              <a:rPr lang="en-US" dirty="0" smtClean="0">
                <a:solidFill>
                  <a:srgbClr val="0000FF"/>
                </a:solidFill>
              </a:rPr>
              <a:t>Electron-“</a:t>
            </a:r>
            <a:r>
              <a:rPr lang="en-US" dirty="0">
                <a:solidFill>
                  <a:srgbClr val="0000FF"/>
                </a:solidFill>
              </a:rPr>
              <a:t>I</a:t>
            </a:r>
            <a:r>
              <a:rPr lang="en-US" dirty="0" smtClean="0">
                <a:solidFill>
                  <a:srgbClr val="0000FF"/>
                </a:solidFill>
              </a:rPr>
              <a:t>on” colliders in the past and future:</a:t>
            </a:r>
            <a:endParaRPr lang="en-US" dirty="0">
              <a:solidFill>
                <a:srgbClr val="0000FF"/>
              </a:solidFill>
            </a:endParaRPr>
          </a:p>
        </p:txBody>
      </p:sp>
    </p:spTree>
    <p:extLst>
      <p:ext uri="{BB962C8B-B14F-4D97-AF65-F5344CB8AC3E}">
        <p14:creationId xmlns:p14="http://schemas.microsoft.com/office/powerpoint/2010/main" val="420189328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a:latin typeface="Comic Sans MS" charset="0"/>
                <a:cs typeface="Comic Sans MS" charset="0"/>
              </a:rPr>
              <a:t>e</a:t>
            </a:r>
            <a:r>
              <a:rPr lang="en-US" dirty="0" err="1">
                <a:latin typeface="Comic Sans MS" charset="0"/>
                <a:cs typeface="Comic Sans MS" charset="0"/>
              </a:rPr>
              <a:t>RHIC</a:t>
            </a:r>
            <a:r>
              <a:rPr lang="en-US" dirty="0">
                <a:latin typeface="Comic Sans MS" charset="0"/>
                <a:cs typeface="Comic Sans MS" charset="0"/>
              </a:rPr>
              <a:t> R&amp;D </a:t>
            </a:r>
            <a:r>
              <a:rPr lang="en-US" dirty="0" smtClean="0">
                <a:latin typeface="Comic Sans MS" charset="0"/>
                <a:cs typeface="Comic Sans MS" charset="0"/>
              </a:rPr>
              <a:t>highlights and Luminosity</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31136630"/>
              </p:ext>
            </p:extLst>
          </p:nvPr>
        </p:nvGraphicFramePr>
        <p:xfrm>
          <a:off x="0" y="590976"/>
          <a:ext cx="6333484" cy="3798144"/>
        </p:xfrm>
        <a:graphic>
          <a:graphicData uri="http://schemas.openxmlformats.org/drawingml/2006/table">
            <a:tbl>
              <a:tblPr firstRow="1" bandRow="1">
                <a:tableStyleId>{5C22544A-7EE6-4342-B048-85BDC9FD1C3A}</a:tableStyleId>
              </a:tblPr>
              <a:tblGrid>
                <a:gridCol w="2993254"/>
                <a:gridCol w="3340230"/>
              </a:tblGrid>
              <a:tr h="648544">
                <a:tc>
                  <a:txBody>
                    <a:bodyPr/>
                    <a:lstStyle/>
                    <a:p>
                      <a:pPr algn="ctr"/>
                      <a:r>
                        <a:rPr lang="en-US" sz="1800" dirty="0" smtClean="0">
                          <a:solidFill>
                            <a:schemeClr val="tx1"/>
                          </a:solidFill>
                          <a:latin typeface="Comic Sans MS"/>
                          <a:cs typeface="Comic Sans MS"/>
                        </a:rPr>
                        <a:t>Challenge</a:t>
                      </a:r>
                      <a:endParaRPr lang="en-US" sz="1800" dirty="0">
                        <a:solidFill>
                          <a:schemeClr val="tx1"/>
                        </a:solidFill>
                        <a:latin typeface="Comic Sans MS"/>
                        <a:cs typeface="Comic Sans MS"/>
                      </a:endParaRPr>
                    </a:p>
                  </a:txBody>
                  <a:tcPr>
                    <a:solidFill>
                      <a:schemeClr val="bg1">
                        <a:lumMod val="85000"/>
                      </a:schemeClr>
                    </a:solidFill>
                  </a:tcPr>
                </a:tc>
                <a:tc>
                  <a:txBody>
                    <a:bodyPr/>
                    <a:lstStyle/>
                    <a:p>
                      <a:pPr algn="ctr"/>
                      <a:r>
                        <a:rPr lang="en-US" sz="1800" b="1" cap="none" dirty="0" smtClean="0">
                          <a:solidFill>
                            <a:srgbClr val="0000FF"/>
                          </a:solidFill>
                          <a:latin typeface="Comic Sans MS"/>
                          <a:cs typeface="Comic Sans MS"/>
                        </a:rPr>
                        <a:t>Increase/reduction beyond the state of the art</a:t>
                      </a:r>
                      <a:endParaRPr lang="en-US" sz="1800" dirty="0">
                        <a:solidFill>
                          <a:srgbClr val="0000FF"/>
                        </a:solidFill>
                        <a:latin typeface="Comic Sans MS"/>
                        <a:cs typeface="Comic Sans MS"/>
                      </a:endParaRPr>
                    </a:p>
                  </a:txBody>
                  <a:tcPr>
                    <a:solidFill>
                      <a:schemeClr val="bg1">
                        <a:lumMod val="85000"/>
                      </a:schemeClr>
                    </a:solidFill>
                  </a:tcPr>
                </a:tc>
              </a:tr>
              <a:tr h="294960">
                <a:tc>
                  <a:txBody>
                    <a:bodyPr/>
                    <a:lstStyle/>
                    <a:p>
                      <a:r>
                        <a:rPr lang="en-US" sz="1200" b="1" dirty="0" smtClean="0">
                          <a:latin typeface="Comic Sans MS"/>
                          <a:cs typeface="Comic Sans MS"/>
                        </a:rPr>
                        <a:t>Polarized electron gun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smtClean="0">
                          <a:solidFill>
                            <a:srgbClr val="0000FF"/>
                          </a:solidFill>
                          <a:latin typeface="Comic Sans MS"/>
                          <a:cs typeface="Comic Sans MS"/>
                        </a:rPr>
                        <a:t>10 x</a:t>
                      </a:r>
                      <a:r>
                        <a:rPr lang="en-US" sz="1200" b="1" baseline="0" dirty="0" smtClean="0">
                          <a:solidFill>
                            <a:srgbClr val="0000FF"/>
                          </a:solidFill>
                          <a:latin typeface="Comic Sans MS"/>
                          <a:cs typeface="Comic Sans MS"/>
                        </a:rPr>
                        <a:t> increase</a:t>
                      </a:r>
                      <a:r>
                        <a:rPr lang="en-US" sz="1200" b="1" dirty="0" smtClean="0">
                          <a:solidFill>
                            <a:srgbClr val="0000FF"/>
                          </a:solidFill>
                          <a:latin typeface="Comic Sans MS"/>
                          <a:cs typeface="Comic Sans MS"/>
                        </a:rPr>
                        <a:t> </a:t>
                      </a:r>
                      <a:endParaRPr lang="en-US" sz="1200" b="1" dirty="0">
                        <a:solidFill>
                          <a:srgbClr val="0000FF"/>
                        </a:solidFill>
                        <a:latin typeface="Comic Sans MS"/>
                        <a:cs typeface="Comic Sans MS"/>
                      </a:endParaRPr>
                    </a:p>
                  </a:txBody>
                  <a:tcPr>
                    <a:solidFill>
                      <a:schemeClr val="bg1">
                        <a:lumMod val="85000"/>
                      </a:schemeClr>
                    </a:solidFill>
                  </a:tcPr>
                </a:tc>
              </a:tr>
              <a:tr h="294960">
                <a:tc>
                  <a:txBody>
                    <a:bodyPr/>
                    <a:lstStyle/>
                    <a:p>
                      <a:r>
                        <a:rPr lang="en-US" sz="1200" b="1" dirty="0" smtClean="0">
                          <a:latin typeface="Comic Sans MS"/>
                          <a:cs typeface="Comic Sans MS"/>
                        </a:rPr>
                        <a:t>Coherent Electron</a:t>
                      </a:r>
                      <a:r>
                        <a:rPr lang="en-US" sz="1200" b="1" baseline="0" dirty="0" smtClean="0">
                          <a:latin typeface="Comic Sans MS"/>
                          <a:cs typeface="Comic Sans MS"/>
                        </a:rPr>
                        <a:t> Cooling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smtClean="0">
                          <a:solidFill>
                            <a:srgbClr val="0000FF"/>
                          </a:solidFill>
                          <a:latin typeface="Comic Sans MS"/>
                          <a:cs typeface="Comic Sans MS"/>
                        </a:rPr>
                        <a:t> New concept</a:t>
                      </a:r>
                      <a:endParaRPr lang="en-US" sz="1200" b="1" dirty="0">
                        <a:solidFill>
                          <a:srgbClr val="0000FF"/>
                        </a:solidFill>
                        <a:latin typeface="Comic Sans MS"/>
                        <a:cs typeface="Comic Sans MS"/>
                      </a:endParaRPr>
                    </a:p>
                  </a:txBody>
                  <a:tcPr>
                    <a:solidFill>
                      <a:schemeClr val="bg1">
                        <a:lumMod val="85000"/>
                      </a:schemeClr>
                    </a:solidFill>
                  </a:tcPr>
                </a:tc>
              </a:tr>
              <a:tr h="5094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latin typeface="Comic Sans MS"/>
                          <a:cs typeface="Comic Sans MS"/>
                        </a:rPr>
                        <a:t>Multi-pass SRF ERL </a:t>
                      </a:r>
                    </a:p>
                  </a:txBody>
                  <a:tcPr>
                    <a:solidFill>
                      <a:schemeClr val="bg1">
                        <a:lumMod val="95000"/>
                      </a:schemeClr>
                    </a:solidFill>
                  </a:tcPr>
                </a:tc>
                <a:tc>
                  <a:txBody>
                    <a:bodyPr/>
                    <a:lstStyle/>
                    <a:p>
                      <a:pPr algn="ctr"/>
                      <a:r>
                        <a:rPr lang="en-US" sz="1200" b="1" dirty="0" smtClean="0">
                          <a:solidFill>
                            <a:srgbClr val="0000FF"/>
                          </a:solidFill>
                          <a:latin typeface="Comic Sans MS"/>
                          <a:cs typeface="Comic Sans MS"/>
                        </a:rPr>
                        <a:t>5 x</a:t>
                      </a:r>
                      <a:r>
                        <a:rPr lang="en-US" sz="1200" b="1" baseline="0" dirty="0" smtClean="0">
                          <a:solidFill>
                            <a:srgbClr val="0000FF"/>
                          </a:solidFill>
                          <a:latin typeface="Comic Sans MS"/>
                          <a:cs typeface="Comic Sans MS"/>
                        </a:rPr>
                        <a:t> increase in current    </a:t>
                      </a:r>
                    </a:p>
                    <a:p>
                      <a:pPr algn="ctr"/>
                      <a:r>
                        <a:rPr lang="en-US" sz="1200" b="1" baseline="0" dirty="0" smtClean="0">
                          <a:solidFill>
                            <a:srgbClr val="0000FF"/>
                          </a:solidFill>
                          <a:latin typeface="Comic Sans MS"/>
                          <a:cs typeface="Comic Sans MS"/>
                        </a:rPr>
                        <a:t>30 x increase in energy</a:t>
                      </a:r>
                    </a:p>
                  </a:txBody>
                  <a:tcPr>
                    <a:solidFill>
                      <a:schemeClr val="bg1">
                        <a:lumMod val="85000"/>
                      </a:schemeClr>
                    </a:solidFill>
                  </a:tcPr>
                </a:tc>
              </a:tr>
              <a:tr h="294960">
                <a:tc>
                  <a:txBody>
                    <a:bodyPr/>
                    <a:lstStyle/>
                    <a:p>
                      <a:r>
                        <a:rPr lang="en-US" sz="1200" b="1" dirty="0" smtClean="0">
                          <a:solidFill>
                            <a:schemeClr val="tx1"/>
                          </a:solidFill>
                          <a:latin typeface="Comic Sans MS"/>
                          <a:cs typeface="Comic Sans MS"/>
                        </a:rPr>
                        <a:t>Crab crossing</a:t>
                      </a:r>
                      <a:r>
                        <a:rPr lang="en-US" sz="1200" b="1" baseline="30000" dirty="0" smtClean="0">
                          <a:solidFill>
                            <a:schemeClr val="tx1"/>
                          </a:solidFill>
                          <a:latin typeface="Comic Sans MS"/>
                          <a:cs typeface="Comic Sans MS"/>
                        </a:rPr>
                        <a:t>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smtClean="0">
                          <a:solidFill>
                            <a:srgbClr val="0000FF"/>
                          </a:solidFill>
                          <a:latin typeface="Comic Sans MS"/>
                          <a:cs typeface="Comic Sans MS"/>
                        </a:rPr>
                        <a:t>New</a:t>
                      </a:r>
                      <a:r>
                        <a:rPr lang="en-US" sz="1200" b="1" baseline="0" dirty="0" smtClean="0">
                          <a:solidFill>
                            <a:srgbClr val="0000FF"/>
                          </a:solidFill>
                          <a:latin typeface="Comic Sans MS"/>
                          <a:cs typeface="Comic Sans MS"/>
                        </a:rPr>
                        <a:t> for hadron colliders</a:t>
                      </a:r>
                      <a:endParaRPr lang="en-US" sz="1200" b="1" dirty="0" smtClean="0">
                        <a:solidFill>
                          <a:srgbClr val="0000FF"/>
                        </a:solidFill>
                        <a:latin typeface="Comic Sans MS"/>
                        <a:cs typeface="Comic Sans MS"/>
                      </a:endParaRPr>
                    </a:p>
                  </a:txBody>
                  <a:tcPr>
                    <a:solidFill>
                      <a:schemeClr val="bg1">
                        <a:lumMod val="85000"/>
                      </a:schemeClr>
                    </a:solidFill>
                  </a:tcPr>
                </a:tc>
              </a:tr>
              <a:tr h="332844">
                <a:tc>
                  <a:txBody>
                    <a:bodyPr/>
                    <a:lstStyle/>
                    <a:p>
                      <a:r>
                        <a:rPr lang="en-US" sz="1200" b="1" baseline="0" dirty="0" smtClean="0">
                          <a:latin typeface="Comic Sans MS"/>
                          <a:cs typeface="Comic Sans MS"/>
                        </a:rPr>
                        <a:t>Understanding beam-beam effects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smtClean="0">
                          <a:solidFill>
                            <a:srgbClr val="0000FF"/>
                          </a:solidFill>
                          <a:latin typeface="Comic Sans MS"/>
                          <a:cs typeface="Comic Sans MS"/>
                        </a:rPr>
                        <a:t>New</a:t>
                      </a:r>
                      <a:r>
                        <a:rPr lang="en-US" sz="1200" b="1" baseline="0" dirty="0" smtClean="0">
                          <a:solidFill>
                            <a:srgbClr val="0000FF"/>
                          </a:solidFill>
                          <a:latin typeface="Comic Sans MS"/>
                          <a:cs typeface="Comic Sans MS"/>
                        </a:rPr>
                        <a:t> type of collider</a:t>
                      </a:r>
                      <a:endParaRPr lang="en-US" sz="1200" b="1" dirty="0" smtClean="0">
                        <a:solidFill>
                          <a:srgbClr val="0000FF"/>
                        </a:solidFill>
                        <a:latin typeface="Comic Sans MS"/>
                        <a:cs typeface="Comic Sans MS"/>
                      </a:endParaRPr>
                    </a:p>
                  </a:txBody>
                  <a:tcPr>
                    <a:solidFill>
                      <a:schemeClr val="bg1">
                        <a:lumMod val="85000"/>
                      </a:schemeClr>
                    </a:solidFill>
                  </a:tcPr>
                </a:tc>
              </a:tr>
              <a:tr h="294960">
                <a:tc>
                  <a:txBody>
                    <a:bodyPr/>
                    <a:lstStyle/>
                    <a:p>
                      <a:r>
                        <a:rPr lang="en-US" sz="1200" b="1" dirty="0" smtClean="0">
                          <a:latin typeface="Comic Sans MS"/>
                          <a:cs typeface="Comic Sans MS"/>
                        </a:rPr>
                        <a:t>β*=5 cm</a:t>
                      </a:r>
                      <a:r>
                        <a:rPr lang="en-US" sz="1200" b="1" baseline="0" dirty="0" smtClean="0">
                          <a:latin typeface="Comic Sans MS"/>
                          <a:cs typeface="Comic Sans MS"/>
                        </a:rPr>
                        <a:t>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smtClean="0">
                          <a:solidFill>
                            <a:srgbClr val="0000FF"/>
                          </a:solidFill>
                          <a:latin typeface="Comic Sans MS"/>
                          <a:cs typeface="Comic Sans MS"/>
                        </a:rPr>
                        <a:t>5x reduction</a:t>
                      </a:r>
                    </a:p>
                  </a:txBody>
                  <a:tcPr>
                    <a:solidFill>
                      <a:schemeClr val="bg1">
                        <a:lumMod val="85000"/>
                      </a:schemeClr>
                    </a:solidFill>
                  </a:tcPr>
                </a:tc>
              </a:tr>
              <a:tr h="294960">
                <a:tc>
                  <a:txBody>
                    <a:bodyPr/>
                    <a:lstStyle/>
                    <a:p>
                      <a:r>
                        <a:rPr lang="en-US" sz="1200" b="1" baseline="0" dirty="0" smtClean="0">
                          <a:latin typeface="Comic Sans MS"/>
                          <a:cs typeface="Comic Sans MS"/>
                        </a:rPr>
                        <a:t>Multi-pass SRF ERL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smtClean="0">
                          <a:solidFill>
                            <a:srgbClr val="0000FF"/>
                          </a:solidFill>
                          <a:latin typeface="Comic Sans MS"/>
                          <a:cs typeface="Comic Sans MS"/>
                        </a:rPr>
                        <a:t>2-3 x in # of passes</a:t>
                      </a:r>
                      <a:endParaRPr lang="en-US" sz="1200" b="1" dirty="0" smtClean="0">
                        <a:solidFill>
                          <a:srgbClr val="0000FF"/>
                        </a:solidFill>
                        <a:latin typeface="Comic Sans MS"/>
                        <a:cs typeface="Comic Sans MS"/>
                      </a:endParaRPr>
                    </a:p>
                  </a:txBody>
                  <a:tcPr>
                    <a:solidFill>
                      <a:schemeClr val="bg1">
                        <a:lumMod val="85000"/>
                      </a:schemeClr>
                    </a:solidFill>
                  </a:tcPr>
                </a:tc>
              </a:tr>
              <a:tr h="509476">
                <a:tc>
                  <a:txBody>
                    <a:bodyPr/>
                    <a:lstStyle/>
                    <a:p>
                      <a:r>
                        <a:rPr lang="en-US" sz="1200" b="1" baseline="0" dirty="0" smtClean="0">
                          <a:latin typeface="Comic Sans MS"/>
                          <a:cs typeface="Comic Sans MS"/>
                        </a:rPr>
                        <a:t>Feedback for kink instability suppression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smtClean="0">
                          <a:solidFill>
                            <a:srgbClr val="0000FF"/>
                          </a:solidFill>
                          <a:latin typeface="Comic Sans MS"/>
                          <a:cs typeface="Comic Sans MS"/>
                        </a:rPr>
                        <a:t>Novel concept</a:t>
                      </a:r>
                      <a:endParaRPr lang="en-US" sz="1200" b="1" dirty="0" smtClean="0">
                        <a:solidFill>
                          <a:srgbClr val="0000FF"/>
                        </a:solidFill>
                        <a:latin typeface="Comic Sans MS"/>
                        <a:cs typeface="Comic Sans MS"/>
                      </a:endParaRPr>
                    </a:p>
                  </a:txBody>
                  <a:tcPr>
                    <a:solidFill>
                      <a:schemeClr val="bg1">
                        <a:lumMod val="85000"/>
                      </a:schemeClr>
                    </a:solidFill>
                  </a:tcPr>
                </a:tc>
              </a:tr>
              <a:tr h="323004">
                <a:tc>
                  <a:txBody>
                    <a:bodyPr/>
                    <a:lstStyle/>
                    <a:p>
                      <a:r>
                        <a:rPr lang="en-US" sz="1200" b="1" dirty="0" smtClean="0">
                          <a:latin typeface="Comic Sans MS"/>
                          <a:cs typeface="Comic Sans MS"/>
                        </a:rPr>
                        <a:t>Space charge effect compensation</a:t>
                      </a:r>
                      <a:endParaRPr lang="en-US" sz="1200" b="1" dirty="0">
                        <a:latin typeface="Comic Sans MS"/>
                        <a:cs typeface="Comic Sans MS"/>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baseline="0" dirty="0" smtClean="0">
                          <a:solidFill>
                            <a:srgbClr val="0000FF"/>
                          </a:solidFill>
                          <a:latin typeface="Comic Sans MS"/>
                          <a:cs typeface="Comic Sans MS"/>
                        </a:rPr>
                        <a:t>Novel concept</a:t>
                      </a:r>
                      <a:endParaRPr lang="en-US" sz="1200" b="1" dirty="0" smtClean="0">
                        <a:solidFill>
                          <a:srgbClr val="0000FF"/>
                        </a:solidFill>
                        <a:latin typeface="Comic Sans MS"/>
                        <a:cs typeface="Comic Sans MS"/>
                      </a:endParaRPr>
                    </a:p>
                  </a:txBody>
                  <a:tcPr>
                    <a:solidFill>
                      <a:schemeClr val="bg1">
                        <a:lumMod val="85000"/>
                      </a:schemeClr>
                    </a:solidFill>
                  </a:tcPr>
                </a:tc>
              </a:tr>
            </a:tbl>
          </a:graphicData>
        </a:graphic>
      </p:graphicFrame>
      <p:sp>
        <p:nvSpPr>
          <p:cNvPr id="7" name="TextBox 8"/>
          <p:cNvSpPr txBox="1">
            <a:spLocks noChangeArrowheads="1"/>
          </p:cNvSpPr>
          <p:nvPr/>
        </p:nvSpPr>
        <p:spPr bwMode="auto">
          <a:xfrm>
            <a:off x="17942" y="5291619"/>
            <a:ext cx="897089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Clr>
                <a:srgbClr val="0000FF"/>
              </a:buClr>
              <a:buFont typeface="Wingdings" charset="2"/>
              <a:buChar char="q"/>
            </a:pPr>
            <a:r>
              <a:rPr lang="en-US" sz="1400" dirty="0">
                <a:solidFill>
                  <a:srgbClr val="0000FF"/>
                </a:solidFill>
                <a:latin typeface="Comic Sans MS"/>
                <a:cs typeface="Comic Sans MS"/>
              </a:rPr>
              <a:t>Hourglass </a:t>
            </a:r>
            <a:r>
              <a:rPr lang="en-US" sz="1400" dirty="0" smtClean="0">
                <a:solidFill>
                  <a:srgbClr val="0000FF"/>
                </a:solidFill>
                <a:latin typeface="Comic Sans MS"/>
                <a:cs typeface="Comic Sans MS"/>
              </a:rPr>
              <a:t>the pinch effects are </a:t>
            </a:r>
            <a:r>
              <a:rPr lang="en-US" sz="1400" dirty="0">
                <a:solidFill>
                  <a:srgbClr val="0000FF"/>
                </a:solidFill>
                <a:latin typeface="Comic Sans MS"/>
                <a:cs typeface="Comic Sans MS"/>
              </a:rPr>
              <a:t>included. Space charge effects are </a:t>
            </a:r>
            <a:r>
              <a:rPr lang="en-US" sz="1400" dirty="0" smtClean="0">
                <a:solidFill>
                  <a:srgbClr val="0000FF"/>
                </a:solidFill>
                <a:latin typeface="Comic Sans MS"/>
                <a:cs typeface="Comic Sans MS"/>
              </a:rPr>
              <a:t>compensated.</a:t>
            </a:r>
          </a:p>
          <a:p>
            <a:pPr marL="285750" indent="-285750" eaLnBrk="1" hangingPunct="1">
              <a:buClr>
                <a:srgbClr val="0000FF"/>
              </a:buClr>
              <a:buFont typeface="Wingdings" charset="2"/>
              <a:buChar char="q"/>
            </a:pPr>
            <a:r>
              <a:rPr lang="en-US" sz="1400" dirty="0" smtClean="0">
                <a:latin typeface="Comic Sans MS"/>
                <a:cs typeface="Comic Sans MS"/>
              </a:rPr>
              <a:t>Energy of electrons can be selected at any desirable value at or below 30 GeV</a:t>
            </a:r>
          </a:p>
          <a:p>
            <a:pPr marL="285750" indent="-285750" eaLnBrk="1" hangingPunct="1">
              <a:buClr>
                <a:srgbClr val="0000FF"/>
              </a:buClr>
              <a:buFont typeface="Wingdings" charset="2"/>
              <a:buChar char="q"/>
            </a:pPr>
            <a:r>
              <a:rPr lang="en-US" sz="1400" dirty="0" smtClean="0">
                <a:latin typeface="Comic Sans MS"/>
                <a:cs typeface="Comic Sans MS"/>
              </a:rPr>
              <a:t>The luminosity does not depend on the electron beam energy below or at 20 GeV</a:t>
            </a:r>
          </a:p>
          <a:p>
            <a:pPr marL="285750" indent="-285750" eaLnBrk="1" hangingPunct="1">
              <a:buClr>
                <a:srgbClr val="0000FF"/>
              </a:buClr>
              <a:buFont typeface="Wingdings" charset="2"/>
              <a:buChar char="q"/>
            </a:pPr>
            <a:r>
              <a:rPr lang="en-US" sz="1400" dirty="0" smtClean="0">
                <a:latin typeface="Comic Sans MS"/>
                <a:cs typeface="Comic Sans MS"/>
              </a:rPr>
              <a:t>The luminosity falls as E</a:t>
            </a:r>
            <a:r>
              <a:rPr lang="en-US" sz="1400" baseline="-25000" dirty="0" smtClean="0">
                <a:latin typeface="Comic Sans MS"/>
                <a:cs typeface="Comic Sans MS"/>
              </a:rPr>
              <a:t>e</a:t>
            </a:r>
            <a:r>
              <a:rPr lang="en-US" sz="1400" baseline="30000" dirty="0" smtClean="0">
                <a:latin typeface="Comic Sans MS"/>
                <a:cs typeface="Comic Sans MS"/>
              </a:rPr>
              <a:t>-4</a:t>
            </a:r>
            <a:r>
              <a:rPr lang="en-US" sz="1400" dirty="0" smtClean="0">
                <a:latin typeface="Comic Sans MS"/>
                <a:cs typeface="Comic Sans MS"/>
              </a:rPr>
              <a:t> at energies above 20 GeV</a:t>
            </a:r>
          </a:p>
          <a:p>
            <a:pPr marL="285750" indent="-285750" eaLnBrk="1" hangingPunct="1">
              <a:buClr>
                <a:srgbClr val="0000FF"/>
              </a:buClr>
              <a:buFont typeface="Wingdings" charset="2"/>
              <a:buChar char="q"/>
            </a:pPr>
            <a:r>
              <a:rPr lang="en-US" sz="1400" dirty="0" smtClean="0">
                <a:latin typeface="Comic Sans MS"/>
                <a:cs typeface="Comic Sans MS"/>
              </a:rPr>
              <a:t>The </a:t>
            </a:r>
            <a:r>
              <a:rPr lang="en-US" sz="1400" dirty="0">
                <a:latin typeface="Comic Sans MS"/>
                <a:cs typeface="Comic Sans MS"/>
              </a:rPr>
              <a:t>luminosity </a:t>
            </a:r>
            <a:r>
              <a:rPr lang="en-US" sz="1400" dirty="0" smtClean="0">
                <a:latin typeface="Comic Sans MS"/>
                <a:cs typeface="Comic Sans MS"/>
              </a:rPr>
              <a:t>is proportional to the </a:t>
            </a:r>
            <a:r>
              <a:rPr lang="en-US" sz="1400" dirty="0">
                <a:latin typeface="Comic Sans MS"/>
                <a:cs typeface="Comic Sans MS"/>
              </a:rPr>
              <a:t>hadron </a:t>
            </a:r>
            <a:r>
              <a:rPr lang="en-US" sz="1400" dirty="0" smtClean="0">
                <a:latin typeface="Comic Sans MS"/>
                <a:cs typeface="Comic Sans MS"/>
              </a:rPr>
              <a:t>beam energy: L ~ E</a:t>
            </a:r>
            <a:r>
              <a:rPr lang="en-US" sz="1400" baseline="-25000" dirty="0" smtClean="0">
                <a:latin typeface="Comic Sans MS"/>
                <a:cs typeface="Comic Sans MS"/>
              </a:rPr>
              <a:t>h</a:t>
            </a:r>
            <a:r>
              <a:rPr lang="en-US" sz="1400" dirty="0" smtClean="0">
                <a:latin typeface="Comic Sans MS"/>
                <a:cs typeface="Comic Sans MS"/>
              </a:rPr>
              <a:t>/</a:t>
            </a:r>
            <a:r>
              <a:rPr lang="en-US" sz="1400" dirty="0" err="1" smtClean="0">
                <a:latin typeface="Comic Sans MS"/>
                <a:cs typeface="Comic Sans MS"/>
              </a:rPr>
              <a:t>E</a:t>
            </a:r>
            <a:r>
              <a:rPr lang="en-US" sz="1400" baseline="-25000" dirty="0" err="1" smtClean="0">
                <a:latin typeface="Comic Sans MS"/>
                <a:cs typeface="Comic Sans MS"/>
              </a:rPr>
              <a:t>top</a:t>
            </a:r>
            <a:endParaRPr lang="en-US" sz="1400" baseline="-25000" dirty="0" smtClean="0">
              <a:latin typeface="Comic Sans MS"/>
              <a:cs typeface="Comic Sans MS"/>
            </a:endParaRPr>
          </a:p>
        </p:txBody>
      </p:sp>
      <p:grpSp>
        <p:nvGrpSpPr>
          <p:cNvPr id="8" name="Group 7"/>
          <p:cNvGrpSpPr>
            <a:grpSpLocks noChangeAspect="1"/>
          </p:cNvGrpSpPr>
          <p:nvPr/>
        </p:nvGrpSpPr>
        <p:grpSpPr>
          <a:xfrm>
            <a:off x="4489116" y="1247140"/>
            <a:ext cx="4654884" cy="4062730"/>
            <a:chOff x="1181100" y="698500"/>
            <a:chExt cx="6649834" cy="5803900"/>
          </a:xfrm>
        </p:grpSpPr>
        <p:sp>
          <p:nvSpPr>
            <p:cNvPr id="9" name="Rectangle 8"/>
            <p:cNvSpPr/>
            <p:nvPr/>
          </p:nvSpPr>
          <p:spPr bwMode="auto">
            <a:xfrm>
              <a:off x="1181100" y="698500"/>
              <a:ext cx="6591300" cy="5803900"/>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a:scene3d>
              <a:camera prst="orthographicFront"/>
              <a:lightRig rig="threePt" dir="t"/>
            </a:scene3d>
            <a:sp3d>
              <a:bevelT w="114300" prst="artDeco"/>
              <a:bevelB w="114300" prst="artDeco"/>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grpSp>
          <p:nvGrpSpPr>
            <p:cNvPr id="10" name="Group 9"/>
            <p:cNvGrpSpPr/>
            <p:nvPr/>
          </p:nvGrpSpPr>
          <p:grpSpPr>
            <a:xfrm>
              <a:off x="1331008" y="845582"/>
              <a:ext cx="6499926" cy="5601200"/>
              <a:chOff x="1331008" y="540782"/>
              <a:chExt cx="6499926" cy="5601200"/>
            </a:xfrm>
          </p:grpSpPr>
          <p:pic>
            <p:nvPicPr>
              <p:cNvPr id="11" name="Picture 10" descr="eRHIC Phase 1 vs Ee Ep.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2142" y="976606"/>
                <a:ext cx="4732044" cy="4732044"/>
              </a:xfrm>
              <a:prstGeom prst="rect">
                <a:avLst/>
              </a:prstGeom>
            </p:spPr>
          </p:pic>
          <p:sp>
            <p:nvSpPr>
              <p:cNvPr id="12" name="TextBox 11"/>
              <p:cNvSpPr txBox="1"/>
              <p:nvPr/>
            </p:nvSpPr>
            <p:spPr>
              <a:xfrm>
                <a:off x="1331008" y="540782"/>
                <a:ext cx="1244270" cy="439681"/>
              </a:xfrm>
              <a:prstGeom prst="rect">
                <a:avLst/>
              </a:prstGeom>
              <a:noFill/>
            </p:spPr>
            <p:txBody>
              <a:bodyPr wrap="none" rtlCol="0">
                <a:spAutoFit/>
              </a:bodyPr>
              <a:lstStyle/>
              <a:p>
                <a:r>
                  <a:rPr lang="en-US" sz="1400" dirty="0" err="1" smtClean="0">
                    <a:solidFill>
                      <a:srgbClr val="000090"/>
                    </a:solidFill>
                    <a:latin typeface="Times New Roman"/>
                    <a:cs typeface="Times New Roman"/>
                  </a:rPr>
                  <a:t>E</a:t>
                </a:r>
                <a:r>
                  <a:rPr lang="en-US" sz="1400" baseline="-25000" dirty="0" err="1" smtClean="0">
                    <a:solidFill>
                      <a:srgbClr val="000090"/>
                    </a:solidFill>
                    <a:latin typeface="Times New Roman"/>
                    <a:cs typeface="Times New Roman"/>
                  </a:rPr>
                  <a:t>e</a:t>
                </a:r>
                <a:r>
                  <a:rPr lang="en-US" sz="1400" dirty="0">
                    <a:solidFill>
                      <a:srgbClr val="000090"/>
                    </a:solidFill>
                    <a:latin typeface="Times New Roman"/>
                    <a:cs typeface="Times New Roman"/>
                  </a:rPr>
                  <a:t> </a:t>
                </a:r>
                <a:r>
                  <a:rPr lang="en-US" sz="1400" dirty="0" smtClean="0">
                    <a:solidFill>
                      <a:srgbClr val="000090"/>
                    </a:solidFill>
                    <a:latin typeface="Times New Roman"/>
                    <a:cs typeface="Times New Roman"/>
                  </a:rPr>
                  <a:t>(</a:t>
                </a:r>
                <a:r>
                  <a:rPr lang="en-US" sz="1400" dirty="0" err="1" smtClean="0">
                    <a:solidFill>
                      <a:srgbClr val="000090"/>
                    </a:solidFill>
                    <a:latin typeface="Times New Roman"/>
                    <a:cs typeface="Times New Roman"/>
                  </a:rPr>
                  <a:t>GeV</a:t>
                </a:r>
                <a:r>
                  <a:rPr lang="en-US" sz="1400" dirty="0" smtClean="0">
                    <a:solidFill>
                      <a:srgbClr val="000090"/>
                    </a:solidFill>
                    <a:latin typeface="Times New Roman"/>
                    <a:cs typeface="Times New Roman"/>
                  </a:rPr>
                  <a:t>)</a:t>
                </a:r>
                <a:endParaRPr lang="en-US" sz="1400" baseline="-25000" dirty="0">
                  <a:solidFill>
                    <a:srgbClr val="000090"/>
                  </a:solidFill>
                  <a:latin typeface="Times New Roman"/>
                  <a:cs typeface="Times New Roman"/>
                </a:endParaRPr>
              </a:p>
            </p:txBody>
          </p:sp>
          <p:sp>
            <p:nvSpPr>
              <p:cNvPr id="13" name="TextBox 12"/>
              <p:cNvSpPr txBox="1"/>
              <p:nvPr/>
            </p:nvSpPr>
            <p:spPr>
              <a:xfrm>
                <a:off x="5522912" y="5702301"/>
                <a:ext cx="1263473" cy="439681"/>
              </a:xfrm>
              <a:prstGeom prst="rect">
                <a:avLst/>
              </a:prstGeom>
              <a:noFill/>
            </p:spPr>
            <p:txBody>
              <a:bodyPr wrap="none" rtlCol="0">
                <a:spAutoFit/>
              </a:bodyPr>
              <a:lstStyle/>
              <a:p>
                <a:r>
                  <a:rPr lang="en-US" sz="1400" dirty="0" err="1" smtClean="0">
                    <a:solidFill>
                      <a:srgbClr val="000090"/>
                    </a:solidFill>
                    <a:latin typeface="Times New Roman"/>
                    <a:cs typeface="Times New Roman"/>
                  </a:rPr>
                  <a:t>E</a:t>
                </a:r>
                <a:r>
                  <a:rPr lang="en-US" sz="1400" baseline="-25000" dirty="0" err="1" smtClean="0">
                    <a:solidFill>
                      <a:srgbClr val="000090"/>
                    </a:solidFill>
                    <a:latin typeface="Times New Roman"/>
                    <a:cs typeface="Times New Roman"/>
                  </a:rPr>
                  <a:t>p</a:t>
                </a:r>
                <a:r>
                  <a:rPr lang="en-US" sz="1400" dirty="0">
                    <a:solidFill>
                      <a:srgbClr val="000090"/>
                    </a:solidFill>
                    <a:latin typeface="Times New Roman"/>
                    <a:cs typeface="Times New Roman"/>
                  </a:rPr>
                  <a:t> </a:t>
                </a:r>
                <a:r>
                  <a:rPr lang="en-US" sz="1400" dirty="0" smtClean="0">
                    <a:solidFill>
                      <a:srgbClr val="000090"/>
                    </a:solidFill>
                    <a:latin typeface="Times New Roman"/>
                    <a:cs typeface="Times New Roman"/>
                  </a:rPr>
                  <a:t>(</a:t>
                </a:r>
                <a:r>
                  <a:rPr lang="en-US" sz="1400" dirty="0" err="1" smtClean="0">
                    <a:solidFill>
                      <a:srgbClr val="000090"/>
                    </a:solidFill>
                    <a:latin typeface="Times New Roman"/>
                    <a:cs typeface="Times New Roman"/>
                  </a:rPr>
                  <a:t>GeV</a:t>
                </a:r>
                <a:r>
                  <a:rPr lang="en-US" sz="1400" dirty="0" smtClean="0">
                    <a:solidFill>
                      <a:srgbClr val="000090"/>
                    </a:solidFill>
                    <a:latin typeface="Times New Roman"/>
                    <a:cs typeface="Times New Roman"/>
                  </a:rPr>
                  <a:t>)</a:t>
                </a:r>
                <a:endParaRPr lang="en-US" sz="1400" dirty="0">
                  <a:solidFill>
                    <a:srgbClr val="000090"/>
                  </a:solidFill>
                  <a:latin typeface="Times New Roman"/>
                  <a:cs typeface="Times New Roman"/>
                </a:endParaRPr>
              </a:p>
            </p:txBody>
          </p:sp>
          <p:sp>
            <p:nvSpPr>
              <p:cNvPr id="14" name="Rectangle 13"/>
              <p:cNvSpPr/>
              <p:nvPr/>
            </p:nvSpPr>
            <p:spPr>
              <a:xfrm>
                <a:off x="1823528" y="4081345"/>
                <a:ext cx="3350658" cy="1377314"/>
              </a:xfrm>
              <a:prstGeom prst="rect">
                <a:avLst/>
              </a:prstGeom>
              <a:noFill/>
              <a:ln w="38100" cmpd="dbl">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178525" y="552966"/>
                <a:ext cx="1652409" cy="4650661"/>
                <a:chOff x="6311875" y="686316"/>
                <a:chExt cx="1652409" cy="4650661"/>
              </a:xfrm>
            </p:grpSpPr>
            <p:sp>
              <p:nvSpPr>
                <p:cNvPr id="25" name="TextBox 24"/>
                <p:cNvSpPr txBox="1"/>
                <p:nvPr/>
              </p:nvSpPr>
              <p:spPr>
                <a:xfrm>
                  <a:off x="6972222" y="1171196"/>
                  <a:ext cx="704836" cy="307777"/>
                </a:xfrm>
                <a:prstGeom prst="rect">
                  <a:avLst/>
                </a:prstGeom>
                <a:noFill/>
              </p:spPr>
              <p:txBody>
                <a:bodyPr wrap="none" rtlCol="0">
                  <a:spAutoFit/>
                </a:bodyPr>
                <a:lstStyle/>
                <a:p>
                  <a:pPr algn="ctr"/>
                  <a:r>
                    <a:rPr lang="en-US" sz="1400" dirty="0" smtClean="0">
                      <a:latin typeface="Times New Roman"/>
                      <a:cs typeface="Times New Roman"/>
                    </a:rPr>
                    <a:t>&gt;3</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26" name="TextBox 25"/>
                <p:cNvSpPr txBox="1"/>
                <p:nvPr/>
              </p:nvSpPr>
              <p:spPr>
                <a:xfrm>
                  <a:off x="7013675" y="1555977"/>
                  <a:ext cx="603584" cy="307777"/>
                </a:xfrm>
                <a:prstGeom prst="rect">
                  <a:avLst/>
                </a:prstGeom>
                <a:noFill/>
              </p:spPr>
              <p:txBody>
                <a:bodyPr wrap="none" rtlCol="0">
                  <a:spAutoFit/>
                </a:bodyPr>
                <a:lstStyle/>
                <a:p>
                  <a:pPr algn="ctr"/>
                  <a:r>
                    <a:rPr lang="en-US" sz="1400" dirty="0" smtClean="0">
                      <a:latin typeface="Times New Roman"/>
                      <a:cs typeface="Times New Roman"/>
                    </a:rPr>
                    <a:t>3</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27" name="TextBox 26"/>
                <p:cNvSpPr txBox="1"/>
                <p:nvPr/>
              </p:nvSpPr>
              <p:spPr>
                <a:xfrm>
                  <a:off x="6940472" y="2092305"/>
                  <a:ext cx="738236" cy="307777"/>
                </a:xfrm>
                <a:prstGeom prst="rect">
                  <a:avLst/>
                </a:prstGeom>
                <a:noFill/>
              </p:spPr>
              <p:txBody>
                <a:bodyPr wrap="none" rtlCol="0">
                  <a:spAutoFit/>
                </a:bodyPr>
                <a:lstStyle/>
                <a:p>
                  <a:pPr algn="ctr"/>
                  <a:r>
                    <a:rPr lang="en-US" sz="1400" dirty="0" smtClean="0">
                      <a:latin typeface="Times New Roman"/>
                      <a:cs typeface="Times New Roman"/>
                    </a:rPr>
                    <a:t>2.5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28" name="TextBox 27"/>
                <p:cNvSpPr txBox="1"/>
                <p:nvPr/>
              </p:nvSpPr>
              <p:spPr>
                <a:xfrm>
                  <a:off x="6972222" y="2543888"/>
                  <a:ext cx="603584" cy="307777"/>
                </a:xfrm>
                <a:prstGeom prst="rect">
                  <a:avLst/>
                </a:prstGeom>
                <a:noFill/>
              </p:spPr>
              <p:txBody>
                <a:bodyPr wrap="none" rtlCol="0">
                  <a:spAutoFit/>
                </a:bodyPr>
                <a:lstStyle/>
                <a:p>
                  <a:pPr algn="ctr"/>
                  <a:r>
                    <a:rPr lang="en-US" sz="1400" dirty="0" smtClean="0">
                      <a:latin typeface="Times New Roman"/>
                      <a:cs typeface="Times New Roman"/>
                    </a:rPr>
                    <a:t>2</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29" name="TextBox 28"/>
                <p:cNvSpPr txBox="1"/>
                <p:nvPr/>
              </p:nvSpPr>
              <p:spPr>
                <a:xfrm>
                  <a:off x="6939918" y="3042682"/>
                  <a:ext cx="738236" cy="307777"/>
                </a:xfrm>
                <a:prstGeom prst="rect">
                  <a:avLst/>
                </a:prstGeom>
                <a:noFill/>
              </p:spPr>
              <p:txBody>
                <a:bodyPr wrap="none" rtlCol="0">
                  <a:spAutoFit/>
                </a:bodyPr>
                <a:lstStyle/>
                <a:p>
                  <a:pPr algn="ctr"/>
                  <a:r>
                    <a:rPr lang="en-US" sz="1400" dirty="0" smtClean="0">
                      <a:latin typeface="Times New Roman"/>
                      <a:cs typeface="Times New Roman"/>
                    </a:rPr>
                    <a:t>1.5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30" name="TextBox 29"/>
                <p:cNvSpPr txBox="1"/>
                <p:nvPr/>
              </p:nvSpPr>
              <p:spPr>
                <a:xfrm>
                  <a:off x="6946900" y="4060806"/>
                  <a:ext cx="738236" cy="307777"/>
                </a:xfrm>
                <a:prstGeom prst="rect">
                  <a:avLst/>
                </a:prstGeom>
                <a:noFill/>
              </p:spPr>
              <p:txBody>
                <a:bodyPr wrap="none" rtlCol="0">
                  <a:spAutoFit/>
                </a:bodyPr>
                <a:lstStyle/>
                <a:p>
                  <a:pPr algn="ctr"/>
                  <a:r>
                    <a:rPr lang="en-US" sz="1400" dirty="0" smtClean="0">
                      <a:latin typeface="Times New Roman"/>
                      <a:cs typeface="Times New Roman"/>
                    </a:rPr>
                    <a:t>0.5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31" name="TextBox 30"/>
                <p:cNvSpPr txBox="1"/>
                <p:nvPr/>
              </p:nvSpPr>
              <p:spPr>
                <a:xfrm>
                  <a:off x="6959522" y="3555027"/>
                  <a:ext cx="603584" cy="307777"/>
                </a:xfrm>
                <a:prstGeom prst="rect">
                  <a:avLst/>
                </a:prstGeom>
                <a:noFill/>
              </p:spPr>
              <p:txBody>
                <a:bodyPr wrap="none" rtlCol="0">
                  <a:spAutoFit/>
                </a:bodyPr>
                <a:lstStyle/>
                <a:p>
                  <a:pPr algn="ctr"/>
                  <a:r>
                    <a:rPr lang="en-US" sz="1400" dirty="0">
                      <a:latin typeface="Times New Roman"/>
                      <a:cs typeface="Times New Roman"/>
                    </a:rPr>
                    <a:t>1</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32" name="TextBox 31"/>
                <p:cNvSpPr txBox="1"/>
                <p:nvPr/>
              </p:nvSpPr>
              <p:spPr>
                <a:xfrm>
                  <a:off x="6946900" y="4567163"/>
                  <a:ext cx="828004" cy="307777"/>
                </a:xfrm>
                <a:prstGeom prst="rect">
                  <a:avLst/>
                </a:prstGeom>
                <a:noFill/>
              </p:spPr>
              <p:txBody>
                <a:bodyPr wrap="none" rtlCol="0">
                  <a:spAutoFit/>
                </a:bodyPr>
                <a:lstStyle/>
                <a:p>
                  <a:pPr algn="ctr"/>
                  <a:r>
                    <a:rPr lang="en-US" sz="1400" dirty="0" smtClean="0">
                      <a:latin typeface="Times New Roman"/>
                      <a:cs typeface="Times New Roman"/>
                    </a:rPr>
                    <a:t>0.25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33" name="TextBox 32"/>
                <p:cNvSpPr txBox="1"/>
                <p:nvPr/>
              </p:nvSpPr>
              <p:spPr>
                <a:xfrm>
                  <a:off x="6959522" y="5029200"/>
                  <a:ext cx="738236" cy="307777"/>
                </a:xfrm>
                <a:prstGeom prst="rect">
                  <a:avLst/>
                </a:prstGeom>
                <a:noFill/>
              </p:spPr>
              <p:txBody>
                <a:bodyPr wrap="none" rtlCol="0">
                  <a:spAutoFit/>
                </a:bodyPr>
                <a:lstStyle/>
                <a:p>
                  <a:pPr algn="ctr"/>
                  <a:r>
                    <a:rPr lang="en-US" sz="1400" dirty="0" smtClean="0">
                      <a:latin typeface="Times New Roman"/>
                      <a:cs typeface="Times New Roman"/>
                    </a:rPr>
                    <a:t>0.1</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34" name="TextBox 33"/>
                <p:cNvSpPr txBox="1"/>
                <p:nvPr/>
              </p:nvSpPr>
              <p:spPr>
                <a:xfrm>
                  <a:off x="6311875" y="686316"/>
                  <a:ext cx="1652409" cy="439681"/>
                </a:xfrm>
                <a:prstGeom prst="rect">
                  <a:avLst/>
                </a:prstGeom>
                <a:noFill/>
              </p:spPr>
              <p:txBody>
                <a:bodyPr wrap="none" rtlCol="0">
                  <a:spAutoFit/>
                </a:bodyPr>
                <a:lstStyle/>
                <a:p>
                  <a:r>
                    <a:rPr lang="en-US" sz="1400" dirty="0" smtClean="0">
                      <a:solidFill>
                        <a:srgbClr val="000090"/>
                      </a:solidFill>
                      <a:latin typeface="Times New Roman"/>
                      <a:cs typeface="Times New Roman"/>
                    </a:rPr>
                    <a:t>L</a:t>
                  </a:r>
                  <a:r>
                    <a:rPr lang="en-US" sz="1400" baseline="-25000" dirty="0" smtClean="0">
                      <a:solidFill>
                        <a:srgbClr val="000090"/>
                      </a:solidFill>
                      <a:latin typeface="Times New Roman"/>
                      <a:cs typeface="Times New Roman"/>
                    </a:rPr>
                    <a:t>.</a:t>
                  </a:r>
                  <a:r>
                    <a:rPr lang="en-US" sz="1400" dirty="0" smtClean="0">
                      <a:solidFill>
                        <a:srgbClr val="000090"/>
                      </a:solidFill>
                      <a:latin typeface="Times New Roman"/>
                      <a:cs typeface="Times New Roman"/>
                    </a:rPr>
                    <a:t>(cm</a:t>
                  </a:r>
                  <a:r>
                    <a:rPr lang="en-US" sz="1400" baseline="30000" dirty="0" smtClean="0">
                      <a:solidFill>
                        <a:srgbClr val="000090"/>
                      </a:solidFill>
                      <a:latin typeface="Times New Roman"/>
                      <a:cs typeface="Times New Roman"/>
                    </a:rPr>
                    <a:t>-2</a:t>
                  </a:r>
                  <a:r>
                    <a:rPr lang="en-US" sz="1400" dirty="0" smtClean="0">
                      <a:solidFill>
                        <a:srgbClr val="000090"/>
                      </a:solidFill>
                      <a:latin typeface="Times New Roman"/>
                      <a:cs typeface="Times New Roman"/>
                    </a:rPr>
                    <a:t> sec</a:t>
                  </a:r>
                  <a:r>
                    <a:rPr lang="en-US" sz="1400" baseline="30000" dirty="0" smtClean="0">
                      <a:solidFill>
                        <a:srgbClr val="000090"/>
                      </a:solidFill>
                      <a:latin typeface="Times New Roman"/>
                      <a:cs typeface="Times New Roman"/>
                    </a:rPr>
                    <a:t>-1</a:t>
                  </a:r>
                  <a:r>
                    <a:rPr lang="en-US" sz="1400" dirty="0" smtClean="0">
                      <a:solidFill>
                        <a:srgbClr val="000090"/>
                      </a:solidFill>
                      <a:latin typeface="Times New Roman"/>
                      <a:cs typeface="Times New Roman"/>
                    </a:rPr>
                    <a:t>)</a:t>
                  </a:r>
                  <a:endParaRPr lang="en-US" sz="1400" dirty="0">
                    <a:solidFill>
                      <a:srgbClr val="000090"/>
                    </a:solidFill>
                    <a:latin typeface="Times New Roman"/>
                    <a:cs typeface="Times New Roman"/>
                  </a:endParaRPr>
                </a:p>
              </p:txBody>
            </p:sp>
          </p:grpSp>
          <p:sp>
            <p:nvSpPr>
              <p:cNvPr id="16" name="TextBox 15"/>
              <p:cNvSpPr txBox="1"/>
              <p:nvPr/>
            </p:nvSpPr>
            <p:spPr>
              <a:xfrm>
                <a:off x="5278271" y="3665954"/>
                <a:ext cx="603584" cy="307777"/>
              </a:xfrm>
              <a:prstGeom prst="rect">
                <a:avLst/>
              </a:prstGeom>
              <a:noFill/>
            </p:spPr>
            <p:txBody>
              <a:bodyPr wrap="none" rtlCol="0">
                <a:spAutoFit/>
              </a:bodyPr>
              <a:lstStyle/>
              <a:p>
                <a:pPr algn="ctr"/>
                <a:r>
                  <a:rPr lang="en-US" sz="1400" dirty="0" smtClean="0">
                    <a:latin typeface="Times New Roman"/>
                    <a:cs typeface="Times New Roman"/>
                  </a:rPr>
                  <a:t>3</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17" name="TextBox 16"/>
              <p:cNvSpPr txBox="1"/>
              <p:nvPr/>
            </p:nvSpPr>
            <p:spPr>
              <a:xfrm>
                <a:off x="4423250" y="3665954"/>
                <a:ext cx="738236" cy="307777"/>
              </a:xfrm>
              <a:prstGeom prst="rect">
                <a:avLst/>
              </a:prstGeom>
              <a:noFill/>
            </p:spPr>
            <p:txBody>
              <a:bodyPr wrap="none" rtlCol="0">
                <a:spAutoFit/>
              </a:bodyPr>
              <a:lstStyle/>
              <a:p>
                <a:pPr algn="ctr"/>
                <a:r>
                  <a:rPr lang="en-US" sz="1400" dirty="0" smtClean="0">
                    <a:latin typeface="Times New Roman"/>
                    <a:cs typeface="Times New Roman"/>
                  </a:rPr>
                  <a:t>2.5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18" name="TextBox 17"/>
              <p:cNvSpPr txBox="1"/>
              <p:nvPr/>
            </p:nvSpPr>
            <p:spPr>
              <a:xfrm>
                <a:off x="3819666" y="3678654"/>
                <a:ext cx="603584" cy="307777"/>
              </a:xfrm>
              <a:prstGeom prst="rect">
                <a:avLst/>
              </a:prstGeom>
              <a:noFill/>
            </p:spPr>
            <p:txBody>
              <a:bodyPr wrap="none" rtlCol="0">
                <a:spAutoFit/>
              </a:bodyPr>
              <a:lstStyle/>
              <a:p>
                <a:pPr algn="ctr"/>
                <a:r>
                  <a:rPr lang="en-US" sz="1400" dirty="0" smtClean="0">
                    <a:latin typeface="Times New Roman"/>
                    <a:cs typeface="Times New Roman"/>
                  </a:rPr>
                  <a:t>2</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19" name="TextBox 18"/>
              <p:cNvSpPr txBox="1"/>
              <p:nvPr/>
            </p:nvSpPr>
            <p:spPr>
              <a:xfrm>
                <a:off x="2961209" y="3678654"/>
                <a:ext cx="738236" cy="307777"/>
              </a:xfrm>
              <a:prstGeom prst="rect">
                <a:avLst/>
              </a:prstGeom>
              <a:noFill/>
            </p:spPr>
            <p:txBody>
              <a:bodyPr wrap="none" rtlCol="0">
                <a:spAutoFit/>
              </a:bodyPr>
              <a:lstStyle/>
              <a:p>
                <a:pPr algn="ctr"/>
                <a:r>
                  <a:rPr lang="en-US" sz="1400" dirty="0" smtClean="0">
                    <a:latin typeface="Times New Roman"/>
                    <a:cs typeface="Times New Roman"/>
                  </a:rPr>
                  <a:t>1.5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20" name="TextBox 19"/>
              <p:cNvSpPr txBox="1"/>
              <p:nvPr/>
            </p:nvSpPr>
            <p:spPr>
              <a:xfrm>
                <a:off x="2365149" y="3659604"/>
                <a:ext cx="603584" cy="307777"/>
              </a:xfrm>
              <a:prstGeom prst="rect">
                <a:avLst/>
              </a:prstGeom>
              <a:noFill/>
            </p:spPr>
            <p:txBody>
              <a:bodyPr wrap="none" rtlCol="0">
                <a:spAutoFit/>
              </a:bodyPr>
              <a:lstStyle/>
              <a:p>
                <a:pPr algn="ctr"/>
                <a:r>
                  <a:rPr lang="en-US" sz="1400" dirty="0">
                    <a:latin typeface="Times New Roman"/>
                    <a:cs typeface="Times New Roman"/>
                  </a:rPr>
                  <a:t>1</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pic>
            <p:nvPicPr>
              <p:cNvPr id="21" name="Picture 20" descr="Lumiplot eRHIC Phase 1.bmp"/>
              <p:cNvPicPr>
                <a:picLocks noChangeAspect="1"/>
              </p:cNvPicPr>
              <p:nvPr/>
            </p:nvPicPr>
            <p:blipFill>
              <a:blip r:embed="rId3"/>
              <a:stretch>
                <a:fillRect/>
              </a:stretch>
            </p:blipFill>
            <p:spPr>
              <a:xfrm>
                <a:off x="6499286" y="1037846"/>
                <a:ext cx="314264" cy="4606276"/>
              </a:xfrm>
              <a:prstGeom prst="rect">
                <a:avLst/>
              </a:prstGeom>
            </p:spPr>
          </p:pic>
          <p:sp>
            <p:nvSpPr>
              <p:cNvPr id="22" name="TextBox 21"/>
              <p:cNvSpPr txBox="1"/>
              <p:nvPr/>
            </p:nvSpPr>
            <p:spPr>
              <a:xfrm>
                <a:off x="3685014" y="2228632"/>
                <a:ext cx="738236" cy="307777"/>
              </a:xfrm>
              <a:prstGeom prst="rect">
                <a:avLst/>
              </a:prstGeom>
              <a:noFill/>
            </p:spPr>
            <p:txBody>
              <a:bodyPr wrap="none" rtlCol="0">
                <a:spAutoFit/>
              </a:bodyPr>
              <a:lstStyle/>
              <a:p>
                <a:pPr algn="ctr"/>
                <a:r>
                  <a:rPr lang="en-US" sz="1400" dirty="0" smtClean="0">
                    <a:latin typeface="Times New Roman"/>
                    <a:cs typeface="Times New Roman"/>
                  </a:rPr>
                  <a:t>0.5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23" name="TextBox 22"/>
              <p:cNvSpPr txBox="1"/>
              <p:nvPr/>
            </p:nvSpPr>
            <p:spPr>
              <a:xfrm>
                <a:off x="2721646" y="1946255"/>
                <a:ext cx="828004" cy="307777"/>
              </a:xfrm>
              <a:prstGeom prst="rect">
                <a:avLst/>
              </a:prstGeom>
              <a:noFill/>
            </p:spPr>
            <p:txBody>
              <a:bodyPr wrap="none" rtlCol="0">
                <a:spAutoFit/>
              </a:bodyPr>
              <a:lstStyle/>
              <a:p>
                <a:pPr algn="ctr"/>
                <a:r>
                  <a:rPr lang="en-US" sz="1400" dirty="0" smtClean="0">
                    <a:latin typeface="Times New Roman"/>
                    <a:cs typeface="Times New Roman"/>
                  </a:rPr>
                  <a:t>0.25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24" name="TextBox 23"/>
              <p:cNvSpPr txBox="1"/>
              <p:nvPr/>
            </p:nvSpPr>
            <p:spPr>
              <a:xfrm>
                <a:off x="2216623" y="1409927"/>
                <a:ext cx="738236" cy="307777"/>
              </a:xfrm>
              <a:prstGeom prst="rect">
                <a:avLst/>
              </a:prstGeom>
              <a:noFill/>
            </p:spPr>
            <p:txBody>
              <a:bodyPr wrap="none" rtlCol="0">
                <a:spAutoFit/>
              </a:bodyPr>
              <a:lstStyle/>
              <a:p>
                <a:pPr algn="ctr"/>
                <a:r>
                  <a:rPr lang="en-US" sz="1400" dirty="0" smtClean="0">
                    <a:latin typeface="Times New Roman"/>
                    <a:cs typeface="Times New Roman"/>
                  </a:rPr>
                  <a:t>0.1</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grpSp>
      </p:grpSp>
    </p:spTree>
    <p:extLst>
      <p:ext uri="{BB962C8B-B14F-4D97-AF65-F5344CB8AC3E}">
        <p14:creationId xmlns:p14="http://schemas.microsoft.com/office/powerpoint/2010/main" val="419576811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Electron Ion Collider in the US</a:t>
            </a:r>
            <a:endParaRPr lang="en-US" dirty="0"/>
          </a:p>
        </p:txBody>
      </p:sp>
      <p:sp>
        <p:nvSpPr>
          <p:cNvPr id="6" name="Slide Number Placeholder 5"/>
          <p:cNvSpPr>
            <a:spLocks noGrp="1"/>
          </p:cNvSpPr>
          <p:nvPr>
            <p:ph type="sldNum" sz="quarter" idx="12"/>
          </p:nvPr>
        </p:nvSpPr>
        <p:spPr/>
        <p:txBody>
          <a:bodyPr/>
          <a:lstStyle/>
          <a:p>
            <a:fld id="{4AEEEB45-469B-C445-A2A6-597CC1D4FAC3}" type="slidenum">
              <a:rPr lang="en-US" smtClean="0"/>
              <a:pPr/>
              <a:t>40</a:t>
            </a:fld>
            <a:endParaRPr lang="en-US"/>
          </a:p>
        </p:txBody>
      </p:sp>
      <p:sp>
        <p:nvSpPr>
          <p:cNvPr id="2" name="TextBox 1"/>
          <p:cNvSpPr txBox="1"/>
          <p:nvPr/>
        </p:nvSpPr>
        <p:spPr>
          <a:xfrm>
            <a:off x="289984" y="988483"/>
            <a:ext cx="7994496" cy="3293209"/>
          </a:xfrm>
          <a:prstGeom prst="rect">
            <a:avLst/>
          </a:prstGeom>
          <a:noFill/>
        </p:spPr>
        <p:txBody>
          <a:bodyPr wrap="none" rtlCol="0">
            <a:spAutoFit/>
          </a:bodyPr>
          <a:lstStyle/>
          <a:p>
            <a:pPr>
              <a:buClr>
                <a:srgbClr val="0000FF"/>
              </a:buClr>
            </a:pPr>
            <a:r>
              <a:rPr lang="en-US" sz="2400" u="sng" dirty="0" smtClean="0">
                <a:solidFill>
                  <a:srgbClr val="0000FF"/>
                </a:solidFill>
              </a:rPr>
              <a:t>Requirements:</a:t>
            </a:r>
          </a:p>
          <a:p>
            <a:pPr>
              <a:buClr>
                <a:srgbClr val="0000FF"/>
              </a:buClr>
            </a:pPr>
            <a:endParaRPr lang="en-US" sz="2400" u="sng" dirty="0" smtClean="0">
              <a:solidFill>
                <a:srgbClr val="0000FF"/>
              </a:solidFill>
            </a:endParaRPr>
          </a:p>
          <a:p>
            <a:pPr marL="285750" indent="-285750">
              <a:buClr>
                <a:srgbClr val="0000FF"/>
              </a:buClr>
              <a:buFont typeface="Wingdings" charset="2"/>
              <a:buChar char="q"/>
            </a:pPr>
            <a:r>
              <a:rPr lang="en-US" sz="2000" dirty="0" smtClean="0"/>
              <a:t>High Luminosity &gt; 10</a:t>
            </a:r>
            <a:r>
              <a:rPr lang="en-US" sz="2000" baseline="30000" dirty="0" smtClean="0"/>
              <a:t>33 </a:t>
            </a:r>
            <a:r>
              <a:rPr lang="en-US" sz="2000" dirty="0" smtClean="0"/>
              <a:t>cm</a:t>
            </a:r>
            <a:r>
              <a:rPr lang="en-US" sz="2000" baseline="30000" dirty="0" smtClean="0"/>
              <a:t>-2</a:t>
            </a:r>
            <a:r>
              <a:rPr lang="en-US" sz="2000" dirty="0" smtClean="0"/>
              <a:t>s</a:t>
            </a:r>
            <a:r>
              <a:rPr lang="en-US" sz="2000" baseline="30000" dirty="0" smtClean="0"/>
              <a:t>-1</a:t>
            </a:r>
          </a:p>
          <a:p>
            <a:pPr marL="285750" indent="-285750">
              <a:buClr>
                <a:srgbClr val="0000FF"/>
              </a:buClr>
              <a:buFont typeface="Wingdings" charset="2"/>
              <a:buChar char="q"/>
            </a:pPr>
            <a:r>
              <a:rPr lang="en-US" sz="2000" dirty="0" smtClean="0"/>
              <a:t>Flexible center of mass energies</a:t>
            </a:r>
          </a:p>
          <a:p>
            <a:pPr marL="285750" indent="-285750">
              <a:buClr>
                <a:srgbClr val="0000FF"/>
              </a:buClr>
              <a:buFont typeface="Wingdings" charset="2"/>
              <a:buChar char="q"/>
            </a:pPr>
            <a:r>
              <a:rPr lang="en-US" sz="2000" dirty="0" smtClean="0"/>
              <a:t>Electrons and protons/light nuclei </a:t>
            </a:r>
            <a:r>
              <a:rPr lang="en-US" sz="2000" dirty="0" err="1" smtClean="0"/>
              <a:t>polarised</a:t>
            </a:r>
            <a:endParaRPr lang="en-US" sz="2000" dirty="0" smtClean="0"/>
          </a:p>
          <a:p>
            <a:pPr marL="285750" indent="-285750">
              <a:buClr>
                <a:srgbClr val="0000FF"/>
              </a:buClr>
              <a:buFont typeface="Wingdings" charset="2"/>
              <a:buChar char="q"/>
            </a:pPr>
            <a:r>
              <a:rPr lang="en-US" sz="2000" dirty="0" smtClean="0"/>
              <a:t>Wide range of nuclear beams</a:t>
            </a:r>
          </a:p>
          <a:p>
            <a:pPr marL="285750" indent="-285750">
              <a:buClr>
                <a:srgbClr val="0000FF"/>
              </a:buClr>
              <a:buFont typeface="Wingdings" charset="2"/>
              <a:buChar char="q"/>
            </a:pPr>
            <a:r>
              <a:rPr lang="en-US" sz="2000" dirty="0" smtClean="0"/>
              <a:t>a wide acceptance detector with good PID (e/h and </a:t>
            </a:r>
            <a:r>
              <a:rPr lang="en-US" sz="2000" dirty="0" smtClean="0">
                <a:latin typeface="Symbol" charset="2"/>
                <a:cs typeface="Symbol" charset="2"/>
              </a:rPr>
              <a:t>p</a:t>
            </a:r>
            <a:r>
              <a:rPr lang="en-US" sz="2000" dirty="0" smtClean="0"/>
              <a:t>, K, p)</a:t>
            </a:r>
          </a:p>
          <a:p>
            <a:pPr marL="285750" indent="-285750">
              <a:buClr>
                <a:srgbClr val="0000FF"/>
              </a:buClr>
              <a:buFont typeface="Wingdings" charset="2"/>
              <a:buChar char="q"/>
            </a:pPr>
            <a:r>
              <a:rPr lang="en-US" sz="2000" dirty="0" smtClean="0"/>
              <a:t>wide acceptance for protons from elastic reactions and</a:t>
            </a:r>
          </a:p>
          <a:p>
            <a:pPr>
              <a:buClr>
                <a:srgbClr val="0000FF"/>
              </a:buClr>
            </a:pPr>
            <a:r>
              <a:rPr lang="en-US" sz="2000" dirty="0"/>
              <a:t> </a:t>
            </a:r>
            <a:r>
              <a:rPr lang="en-US" sz="2000" dirty="0" smtClean="0"/>
              <a:t>  neutrons from nuclear breakup</a:t>
            </a:r>
          </a:p>
          <a:p>
            <a:pPr marL="285750" indent="-285750">
              <a:buClr>
                <a:srgbClr val="0000FF"/>
              </a:buClr>
              <a:buFont typeface="Wingdings" charset="2"/>
              <a:buChar char="q"/>
            </a:pPr>
            <a:endParaRPr lang="en-US" sz="20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3038229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Box 7"/>
          <p:cNvSpPr txBox="1">
            <a:spLocks noChangeArrowheads="1"/>
          </p:cNvSpPr>
          <p:nvPr/>
        </p:nvSpPr>
        <p:spPr bwMode="auto">
          <a:xfrm>
            <a:off x="1490663" y="45085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latin typeface="Calibri" charset="0"/>
            </a:endParaRPr>
          </a:p>
        </p:txBody>
      </p:sp>
      <p:sp>
        <p:nvSpPr>
          <p:cNvPr id="145410" name="Title 10"/>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cap="none" dirty="0" err="1" smtClean="0">
                <a:solidFill>
                  <a:srgbClr val="0000FF"/>
                </a:solidFill>
              </a:rPr>
              <a:t>eRHIC</a:t>
            </a:r>
            <a:r>
              <a:rPr lang="en-US" sz="3600" b="1" cap="none" dirty="0" smtClean="0">
                <a:solidFill>
                  <a:srgbClr val="0000FF"/>
                </a:solidFill>
              </a:rPr>
              <a:t>: design luminosity</a:t>
            </a:r>
            <a:endParaRPr lang="en-US" sz="2400" b="1" cap="none" dirty="0">
              <a:solidFill>
                <a:srgbClr val="0000FF"/>
              </a:solidFill>
            </a:endParaRPr>
          </a:p>
        </p:txBody>
      </p:sp>
      <p:sp>
        <p:nvSpPr>
          <p:cNvPr id="6" name="Footer Placeholder 1"/>
          <p:cNvSpPr>
            <a:spLocks noGrp="1"/>
          </p:cNvSpPr>
          <p:nvPr>
            <p:ph type="ftr" sz="quarter" idx="11"/>
          </p:nvPr>
        </p:nvSpPr>
        <p:spPr>
          <a:xfrm>
            <a:off x="2741069" y="6493929"/>
            <a:ext cx="3835398" cy="368300"/>
          </a:xfrm>
          <a:prstGeom prst="rect">
            <a:avLst/>
          </a:prstGeom>
        </p:spPr>
        <p:txBody>
          <a:bodyPr vert="horz" lIns="91440" tIns="45720" rIns="91440" bIns="45720" rtlCol="0" anchor="ctr"/>
          <a:lstStyle>
            <a:lvl1pPr algn="ctr">
              <a:defRPr sz="1200">
                <a:solidFill>
                  <a:srgbClr val="000090"/>
                </a:solidFill>
              </a:defRPr>
            </a:lvl1pPr>
          </a:lstStyle>
          <a:p>
            <a:r>
              <a:rPr lang="en-US" smtClean="0">
                <a:solidFill>
                  <a:srgbClr val="3366FF"/>
                </a:solidFill>
              </a:rPr>
              <a:t>RBRC-Workshop, April 2013, BNL</a:t>
            </a:r>
            <a:endParaRPr lang="en-US" dirty="0">
              <a:solidFill>
                <a:srgbClr val="3366FF"/>
              </a:solidFill>
            </a:endParaRPr>
          </a:p>
        </p:txBody>
      </p:sp>
      <p:sp>
        <p:nvSpPr>
          <p:cNvPr id="145411" name="TextBox 8"/>
          <p:cNvSpPr txBox="1">
            <a:spLocks noChangeArrowheads="1"/>
          </p:cNvSpPr>
          <p:nvPr/>
        </p:nvSpPr>
        <p:spPr bwMode="auto">
          <a:xfrm>
            <a:off x="67552" y="5261856"/>
            <a:ext cx="89708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FF"/>
                </a:solidFill>
                <a:latin typeface="Comic Sans MS"/>
                <a:cs typeface="Comic Sans MS"/>
              </a:rPr>
              <a:t>Hourglass </a:t>
            </a:r>
            <a:r>
              <a:rPr lang="en-US" sz="1600" dirty="0" smtClean="0">
                <a:solidFill>
                  <a:srgbClr val="0000FF"/>
                </a:solidFill>
                <a:latin typeface="Comic Sans MS"/>
                <a:cs typeface="Comic Sans MS"/>
              </a:rPr>
              <a:t>the pinch effects are </a:t>
            </a:r>
            <a:r>
              <a:rPr lang="en-US" sz="1600" dirty="0">
                <a:solidFill>
                  <a:srgbClr val="0000FF"/>
                </a:solidFill>
                <a:latin typeface="Comic Sans MS"/>
                <a:cs typeface="Comic Sans MS"/>
              </a:rPr>
              <a:t>included. Space charge effects are </a:t>
            </a:r>
            <a:r>
              <a:rPr lang="en-US" sz="1600" dirty="0" smtClean="0">
                <a:solidFill>
                  <a:srgbClr val="0000FF"/>
                </a:solidFill>
                <a:latin typeface="Comic Sans MS"/>
                <a:cs typeface="Comic Sans MS"/>
              </a:rPr>
              <a:t>compensated.</a:t>
            </a:r>
          </a:p>
          <a:p>
            <a:pPr eaLnBrk="1" hangingPunct="1"/>
            <a:r>
              <a:rPr lang="en-US" sz="1600" dirty="0" smtClean="0">
                <a:latin typeface="Comic Sans MS"/>
                <a:cs typeface="Comic Sans MS"/>
              </a:rPr>
              <a:t>Energy of electrons can be selected at any desirable value at or below 30 GeV</a:t>
            </a:r>
          </a:p>
          <a:p>
            <a:pPr eaLnBrk="1" hangingPunct="1"/>
            <a:r>
              <a:rPr lang="en-US" sz="1600" dirty="0" smtClean="0">
                <a:latin typeface="Comic Sans MS"/>
                <a:cs typeface="Comic Sans MS"/>
              </a:rPr>
              <a:t>The luminosity does not depend on the electron beam energy below or at 20 GeV</a:t>
            </a:r>
          </a:p>
          <a:p>
            <a:pPr eaLnBrk="1" hangingPunct="1"/>
            <a:r>
              <a:rPr lang="en-US" sz="1600" dirty="0" smtClean="0">
                <a:latin typeface="Comic Sans MS"/>
                <a:cs typeface="Comic Sans MS"/>
              </a:rPr>
              <a:t>The luminosity falls as E</a:t>
            </a:r>
            <a:r>
              <a:rPr lang="en-US" sz="1600" baseline="-25000" dirty="0" smtClean="0">
                <a:latin typeface="Comic Sans MS"/>
                <a:cs typeface="Comic Sans MS"/>
              </a:rPr>
              <a:t>e</a:t>
            </a:r>
            <a:r>
              <a:rPr lang="en-US" sz="1600" baseline="30000" dirty="0" smtClean="0">
                <a:latin typeface="Comic Sans MS"/>
                <a:cs typeface="Comic Sans MS"/>
              </a:rPr>
              <a:t>-4</a:t>
            </a:r>
            <a:r>
              <a:rPr lang="en-US" sz="1600" dirty="0" smtClean="0">
                <a:latin typeface="Comic Sans MS"/>
                <a:cs typeface="Comic Sans MS"/>
              </a:rPr>
              <a:t> at energies above 20 GeV</a:t>
            </a:r>
          </a:p>
          <a:p>
            <a:pPr eaLnBrk="1" hangingPunct="1"/>
            <a:r>
              <a:rPr lang="en-US" sz="1600" dirty="0" smtClean="0">
                <a:latin typeface="Comic Sans MS"/>
                <a:cs typeface="Comic Sans MS"/>
              </a:rPr>
              <a:t>The </a:t>
            </a:r>
            <a:r>
              <a:rPr lang="en-US" sz="1600" dirty="0">
                <a:latin typeface="Comic Sans MS"/>
                <a:cs typeface="Comic Sans MS"/>
              </a:rPr>
              <a:t>luminosity </a:t>
            </a:r>
            <a:r>
              <a:rPr lang="en-US" sz="1600" dirty="0" smtClean="0">
                <a:latin typeface="Comic Sans MS"/>
                <a:cs typeface="Comic Sans MS"/>
              </a:rPr>
              <a:t>is proportional to the </a:t>
            </a:r>
            <a:r>
              <a:rPr lang="en-US" sz="1600" dirty="0">
                <a:latin typeface="Comic Sans MS"/>
                <a:cs typeface="Comic Sans MS"/>
              </a:rPr>
              <a:t>hadron </a:t>
            </a:r>
            <a:r>
              <a:rPr lang="en-US" sz="1600" dirty="0" smtClean="0">
                <a:latin typeface="Comic Sans MS"/>
                <a:cs typeface="Comic Sans MS"/>
              </a:rPr>
              <a:t>beam energy: L ~ E</a:t>
            </a:r>
            <a:r>
              <a:rPr lang="en-US" sz="1600" baseline="-25000" dirty="0" smtClean="0">
                <a:latin typeface="Comic Sans MS"/>
                <a:cs typeface="Comic Sans MS"/>
              </a:rPr>
              <a:t>h</a:t>
            </a:r>
            <a:r>
              <a:rPr lang="en-US" sz="1600" dirty="0" smtClean="0">
                <a:latin typeface="Comic Sans MS"/>
                <a:cs typeface="Comic Sans MS"/>
              </a:rPr>
              <a:t>/</a:t>
            </a:r>
            <a:r>
              <a:rPr lang="en-US" sz="1600" dirty="0" err="1" smtClean="0">
                <a:latin typeface="Comic Sans MS"/>
                <a:cs typeface="Comic Sans MS"/>
              </a:rPr>
              <a:t>E</a:t>
            </a:r>
            <a:r>
              <a:rPr lang="en-US" sz="1600" baseline="-25000" dirty="0" err="1" smtClean="0">
                <a:latin typeface="Comic Sans MS"/>
                <a:cs typeface="Comic Sans MS"/>
              </a:rPr>
              <a:t>top</a:t>
            </a:r>
            <a:endParaRPr lang="en-US" sz="1600" baseline="-25000" dirty="0" smtClean="0">
              <a:latin typeface="Comic Sans MS"/>
              <a:cs typeface="Comic Sans MS"/>
            </a:endParaRPr>
          </a:p>
        </p:txBody>
      </p:sp>
      <p:graphicFrame>
        <p:nvGraphicFramePr>
          <p:cNvPr id="13" name="Table 12"/>
          <p:cNvGraphicFramePr>
            <a:graphicFrameLocks noGrp="1"/>
          </p:cNvGraphicFramePr>
          <p:nvPr>
            <p:extLst>
              <p:ext uri="{D42A27DB-BD31-4B8C-83A1-F6EECF244321}">
                <p14:modId xmlns:p14="http://schemas.microsoft.com/office/powerpoint/2010/main" val="3597770722"/>
              </p:ext>
            </p:extLst>
          </p:nvPr>
        </p:nvGraphicFramePr>
        <p:xfrm>
          <a:off x="211138" y="728663"/>
          <a:ext cx="8721724" cy="4484689"/>
        </p:xfrm>
        <a:graphic>
          <a:graphicData uri="http://schemas.openxmlformats.org/drawingml/2006/table">
            <a:tbl>
              <a:tblPr/>
              <a:tblGrid>
                <a:gridCol w="3862018"/>
                <a:gridCol w="879892"/>
                <a:gridCol w="793649"/>
                <a:gridCol w="976232"/>
                <a:gridCol w="1233701"/>
                <a:gridCol w="976232"/>
              </a:tblGrid>
              <a:tr h="426465">
                <a:tc>
                  <a:txBody>
                    <a:bodyPr/>
                    <a:lstStyle/>
                    <a:p>
                      <a:pPr algn="ctr" fontAlgn="b"/>
                      <a:r>
                        <a:rPr lang="en-US" sz="1600" b="0" i="0" u="none" strike="noStrike" dirty="0">
                          <a:latin typeface="Comic Sans MS"/>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90"/>
                          </a:solidFill>
                          <a:latin typeface="Comic Sans MS"/>
                        </a:rPr>
                        <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90"/>
                          </a:solidFill>
                          <a:latin typeface="Comic Sans MS"/>
                        </a:rPr>
                        <a:t>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dirty="0">
                          <a:solidFill>
                            <a:srgbClr val="000090"/>
                          </a:solidFill>
                          <a:latin typeface="Comic Sans MS"/>
                        </a:rPr>
                        <a:t>2</a:t>
                      </a:r>
                      <a:r>
                        <a:rPr lang="en-US" sz="1600" b="1" i="0" u="none" strike="noStrike" dirty="0">
                          <a:solidFill>
                            <a:srgbClr val="000090"/>
                          </a:solidFill>
                          <a:latin typeface="Comic Sans MS"/>
                        </a:rPr>
                        <a:t>He</a:t>
                      </a:r>
                      <a:r>
                        <a:rPr lang="en-US" sz="1600" b="1" i="0" u="none" strike="noStrike" baseline="30000" dirty="0">
                          <a:solidFill>
                            <a:srgbClr val="000090"/>
                          </a:solidFill>
                          <a:latin typeface="Comic Sans MS"/>
                        </a:rPr>
                        <a:t>3</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a:solidFill>
                            <a:srgbClr val="000090"/>
                          </a:solidFill>
                          <a:latin typeface="Comic Sans MS"/>
                        </a:rPr>
                        <a:t>79</a:t>
                      </a:r>
                      <a:r>
                        <a:rPr lang="en-US" sz="1600" b="1" i="0" u="none" strike="noStrike">
                          <a:solidFill>
                            <a:srgbClr val="000090"/>
                          </a:solidFill>
                          <a:latin typeface="Comic Sans MS"/>
                        </a:rPr>
                        <a:t>Au</a:t>
                      </a:r>
                      <a:r>
                        <a:rPr lang="en-US" sz="1600" b="1" i="0" u="none" strike="noStrike" baseline="30000">
                          <a:solidFill>
                            <a:srgbClr val="000090"/>
                          </a:solidFill>
                          <a:latin typeface="Comic Sans MS"/>
                        </a:rPr>
                        <a:t>197</a:t>
                      </a:r>
                      <a:endParaRPr lang="en-US" sz="1600" b="1" i="0" u="none" strike="noStrike">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dirty="0">
                          <a:solidFill>
                            <a:srgbClr val="000090"/>
                          </a:solidFill>
                          <a:latin typeface="Comic Sans MS"/>
                        </a:rPr>
                        <a:t>92</a:t>
                      </a:r>
                      <a:r>
                        <a:rPr lang="en-US" sz="1600" b="1" i="0" u="none" strike="noStrike" dirty="0">
                          <a:solidFill>
                            <a:srgbClr val="000090"/>
                          </a:solidFill>
                          <a:latin typeface="Comic Sans MS"/>
                        </a:rPr>
                        <a:t>U</a:t>
                      </a:r>
                      <a:r>
                        <a:rPr lang="en-US" sz="1600" b="1" i="0" u="none" strike="noStrike" baseline="30000" dirty="0">
                          <a:solidFill>
                            <a:srgbClr val="000090"/>
                          </a:solidFill>
                          <a:latin typeface="Comic Sans MS"/>
                        </a:rPr>
                        <a:t>238</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400" b="1" i="0" u="none" strike="noStrike" dirty="0" smtClean="0">
                          <a:solidFill>
                            <a:srgbClr val="4600A5"/>
                          </a:solidFill>
                          <a:latin typeface="Comic Sans MS"/>
                        </a:rPr>
                        <a:t>Energy, </a:t>
                      </a:r>
                      <a:r>
                        <a:rPr lang="en-US" sz="1400" b="1" i="0" u="none" strike="noStrike" dirty="0">
                          <a:solidFill>
                            <a:srgbClr val="4600A5"/>
                          </a:solidFill>
                          <a:latin typeface="Comic Sans MS"/>
                        </a:rPr>
                        <a:t>GeV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DD0806"/>
                          </a:solidFill>
                          <a:latin typeface="Comic Sans MS"/>
                        </a:rPr>
                        <a:t>20</a:t>
                      </a:r>
                      <a:endParaRPr lang="en-US" sz="14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250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167</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100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100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600" b="1" i="0" u="none" strike="noStrike" dirty="0">
                          <a:solidFill>
                            <a:srgbClr val="4600A5"/>
                          </a:solidFill>
                          <a:latin typeface="Comic Sans MS"/>
                        </a:rPr>
                        <a:t>CM energy, GeV</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smtClean="0">
                          <a:solidFill>
                            <a:srgbClr val="DD0806"/>
                          </a:solidFill>
                          <a:latin typeface="Comic Sans MS"/>
                        </a:rPr>
                        <a:t>100</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smtClean="0">
                          <a:solidFill>
                            <a:srgbClr val="DD0806"/>
                          </a:solidFill>
                          <a:latin typeface="Comic Sans MS"/>
                        </a:rPr>
                        <a:t>82</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smtClean="0">
                          <a:solidFill>
                            <a:srgbClr val="DD0806"/>
                          </a:solidFill>
                          <a:latin typeface="Comic Sans MS"/>
                        </a:rPr>
                        <a:t>63</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smtClean="0">
                          <a:solidFill>
                            <a:srgbClr val="DD0806"/>
                          </a:solidFill>
                          <a:latin typeface="Comic Sans MS"/>
                        </a:rPr>
                        <a:t>63</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Number of bunches/distance between bunches</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107 </a:t>
                      </a:r>
                      <a:r>
                        <a:rPr lang="en-US" sz="1200" b="1" i="0" u="none" strike="noStrike" dirty="0" err="1">
                          <a:solidFill>
                            <a:srgbClr val="000090"/>
                          </a:solidFill>
                          <a:latin typeface="Comic Sans MS"/>
                        </a:rPr>
                        <a:t>nsec</a:t>
                      </a:r>
                      <a:r>
                        <a:rPr lang="en-US" sz="1200" b="1" i="0" u="none" strike="noStrike" dirty="0">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111</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111</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111</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111</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369">
                <a:tc>
                  <a:txBody>
                    <a:bodyPr/>
                    <a:lstStyle/>
                    <a:p>
                      <a:pPr algn="ctr" fontAlgn="ctr"/>
                      <a:r>
                        <a:rPr lang="en-US" sz="1200" b="1" i="0" u="none" strike="noStrike" dirty="0">
                          <a:solidFill>
                            <a:srgbClr val="4600A5"/>
                          </a:solidFill>
                          <a:latin typeface="Comic Sans MS"/>
                        </a:rPr>
                        <a:t>Bunch intensity (nucleons) ,10</a:t>
                      </a:r>
                      <a:r>
                        <a:rPr lang="en-US" sz="1200" b="1" i="0" u="none" strike="noStrike" baseline="30000" dirty="0">
                          <a:solidFill>
                            <a:srgbClr val="4600A5"/>
                          </a:solidFill>
                          <a:latin typeface="Comic Sans MS"/>
                        </a:rPr>
                        <a:t>11</a:t>
                      </a:r>
                      <a:r>
                        <a:rPr lang="en-US" sz="1200" b="1" i="0" u="none" strike="noStrike" dirty="0">
                          <a:solidFill>
                            <a:srgbClr val="4600A5"/>
                          </a:solidFill>
                          <a:latin typeface="Comic Sans MS"/>
                        </a:rPr>
                        <a:t>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0.36</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4</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Bunch charge, nC</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5.8</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64</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39</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40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a:solidFill>
                            <a:srgbClr val="4600A5"/>
                          </a:solidFill>
                          <a:latin typeface="Comic Sans MS"/>
                        </a:rPr>
                        <a:t>Beam current, mA</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DD0806"/>
                          </a:solidFill>
                          <a:latin typeface="Comic Sans MS"/>
                        </a:rPr>
                        <a:t>50 </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556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556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335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338</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Normalized emittance of hadrons , 95% , 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DD0806"/>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000090"/>
                          </a:solidFill>
                          <a:latin typeface="Comic Sans MS"/>
                        </a:rPr>
                        <a:t>Normalized emittance of electrons,</a:t>
                      </a:r>
                      <a:r>
                        <a:rPr lang="en-US" sz="1200" b="1" i="0" u="none" strike="noStrike" dirty="0" smtClean="0">
                          <a:solidFill>
                            <a:srgbClr val="000090"/>
                          </a:solidFill>
                          <a:latin typeface="Comic Sans MS"/>
                        </a:rPr>
                        <a:t> rms, </a:t>
                      </a:r>
                      <a:r>
                        <a:rPr lang="en-US" sz="1200" b="1" i="0" u="none" strike="noStrike" dirty="0">
                          <a:solidFill>
                            <a:srgbClr val="000090"/>
                          </a:solidFill>
                          <a:latin typeface="Comic Sans MS"/>
                        </a:rPr>
                        <a:t>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 </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24</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40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40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Polarization,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90"/>
                          </a:solidFill>
                          <a:latin typeface="Comic Sans MS"/>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rms bunch length,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400" b="1" i="0" u="none" strike="noStrike" dirty="0" err="1">
                          <a:solidFill>
                            <a:srgbClr val="4600A5"/>
                          </a:solidFill>
                          <a:latin typeface="Comic Sans MS"/>
                        </a:rPr>
                        <a:t>β</a:t>
                      </a:r>
                      <a:r>
                        <a:rPr lang="en-US" sz="1400" b="1" i="0" u="none" strike="noStrike" dirty="0">
                          <a:solidFill>
                            <a:srgbClr val="4600A5"/>
                          </a:solidFill>
                          <a:latin typeface="Comic Sans MS"/>
                        </a:rPr>
                        <a:t>*,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5</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409095">
                <a:tc>
                  <a:txBody>
                    <a:bodyPr/>
                    <a:lstStyle/>
                    <a:p>
                      <a:pPr algn="ctr" fontAlgn="b"/>
                      <a:r>
                        <a:rPr lang="en-US" sz="1600" b="1" i="0" u="none" strike="noStrike" dirty="0">
                          <a:solidFill>
                            <a:srgbClr val="000090"/>
                          </a:solidFill>
                          <a:latin typeface="Comic Sans MS"/>
                        </a:rPr>
                        <a:t>Luminosity per </a:t>
                      </a:r>
                      <a:r>
                        <a:rPr lang="en-US" sz="1600" b="1" i="0" u="none" strike="noStrike" dirty="0" smtClean="0">
                          <a:solidFill>
                            <a:srgbClr val="000090"/>
                          </a:solidFill>
                          <a:latin typeface="Comic Sans MS"/>
                        </a:rPr>
                        <a:t>nucleon, </a:t>
                      </a:r>
                      <a:r>
                        <a:rPr lang="en-US" sz="1600" b="1" i="0" u="none" strike="noStrike" dirty="0" smtClean="0">
                          <a:solidFill>
                            <a:srgbClr val="DD0806"/>
                          </a:solidFill>
                          <a:latin typeface="Comic Sans MS"/>
                        </a:rPr>
                        <a:t>x 10</a:t>
                      </a:r>
                      <a:r>
                        <a:rPr lang="en-US" sz="1600" b="1" i="0" u="none" strike="noStrike" baseline="30000" dirty="0" smtClean="0">
                          <a:solidFill>
                            <a:srgbClr val="DD0806"/>
                          </a:solidFill>
                          <a:latin typeface="Comic Sans MS"/>
                        </a:rPr>
                        <a:t>34</a:t>
                      </a:r>
                      <a:r>
                        <a:rPr lang="en-US" sz="1600" b="1" i="0" u="none" strike="noStrike" dirty="0" smtClean="0">
                          <a:solidFill>
                            <a:srgbClr val="DD0806"/>
                          </a:solidFill>
                          <a:latin typeface="Comic Sans MS"/>
                        </a:rPr>
                        <a:t> </a:t>
                      </a:r>
                      <a:r>
                        <a:rPr lang="en-US" sz="1600" b="1" i="0" u="none" strike="noStrike" dirty="0" smtClean="0">
                          <a:solidFill>
                            <a:srgbClr val="000090"/>
                          </a:solidFill>
                          <a:latin typeface="Comic Sans MS"/>
                        </a:rPr>
                        <a:t>cm</a:t>
                      </a:r>
                      <a:r>
                        <a:rPr lang="en-US" sz="1600" b="1" i="0" u="none" strike="noStrike" baseline="30000" dirty="0" smtClean="0">
                          <a:solidFill>
                            <a:srgbClr val="000090"/>
                          </a:solidFill>
                          <a:latin typeface="Comic Sans MS"/>
                        </a:rPr>
                        <a:t>-2</a:t>
                      </a:r>
                      <a:r>
                        <a:rPr lang="en-US" sz="1600" b="1" i="0" u="none" strike="noStrike" dirty="0" smtClean="0">
                          <a:solidFill>
                            <a:srgbClr val="000090"/>
                          </a:solidFill>
                          <a:latin typeface="Comic Sans MS"/>
                        </a:rPr>
                        <a:t>s</a:t>
                      </a:r>
                      <a:r>
                        <a:rPr lang="en-US" sz="1600" b="1" i="0" u="none" strike="noStrike" baseline="30000" dirty="0" smtClean="0">
                          <a:solidFill>
                            <a:srgbClr val="000090"/>
                          </a:solidFill>
                          <a:latin typeface="Comic Sans MS"/>
                        </a:rPr>
                        <a:t>-1</a:t>
                      </a:r>
                      <a:r>
                        <a:rPr lang="en-US" sz="1600" b="1" i="0" u="none" strike="noStrike" dirty="0" smtClean="0">
                          <a:solidFill>
                            <a:srgbClr val="000090"/>
                          </a:solidFill>
                          <a:latin typeface="Comic Sans MS"/>
                        </a:rPr>
                        <a:t> </a:t>
                      </a:r>
                      <a:endParaRPr lang="en-US" sz="1600" b="1" i="0" u="none" strike="noStrike" dirty="0">
                        <a:solidFill>
                          <a:srgbClr val="00009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 </a:t>
                      </a:r>
                      <a:endParaRPr lang="en-US" sz="1400" b="1" i="0" u="none" strike="noStrike" dirty="0">
                        <a:solidFill>
                          <a:srgbClr val="00009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smtClean="0">
                          <a:solidFill>
                            <a:srgbClr val="FF0000"/>
                          </a:solidFill>
                          <a:latin typeface="Comic Sans MS"/>
                        </a:rPr>
                        <a:t>2.7</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smtClean="0">
                          <a:solidFill>
                            <a:srgbClr val="FF0000"/>
                          </a:solidFill>
                          <a:latin typeface="Comic Sans MS"/>
                        </a:rPr>
                        <a:t>2.7</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smtClean="0">
                          <a:solidFill>
                            <a:srgbClr val="FF0000"/>
                          </a:solidFill>
                          <a:latin typeface="Comic Sans MS"/>
                        </a:rPr>
                        <a:t>1.6</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smtClean="0">
                          <a:solidFill>
                            <a:srgbClr val="FF0000"/>
                          </a:solidFill>
                          <a:latin typeface="Comic Sans MS"/>
                        </a:rPr>
                        <a:t>1.7</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bl>
          </a:graphicData>
        </a:graphic>
      </p:graphicFrame>
      <p:sp>
        <p:nvSpPr>
          <p:cNvPr id="2" name="Date Placeholder 1"/>
          <p:cNvSpPr>
            <a:spLocks noGrp="1"/>
          </p:cNvSpPr>
          <p:nvPr>
            <p:ph type="dt" sz="half" idx="10"/>
          </p:nvPr>
        </p:nvSpPr>
        <p:spPr/>
        <p:txBody>
          <a:bodyPr/>
          <a:lstStyle/>
          <a:p>
            <a:r>
              <a:rPr lang="en-US" altLang="ja-JP" smtClean="0"/>
              <a:t>E.C. Aschenauer</a:t>
            </a:r>
            <a:endParaRPr lang="en-US" altLang="ja-JP"/>
          </a:p>
        </p:txBody>
      </p:sp>
      <p:sp>
        <p:nvSpPr>
          <p:cNvPr id="3" name="Slide Number Placeholder 2"/>
          <p:cNvSpPr>
            <a:spLocks noGrp="1"/>
          </p:cNvSpPr>
          <p:nvPr>
            <p:ph type="sldNum" sz="quarter" idx="12"/>
          </p:nvPr>
        </p:nvSpPr>
        <p:spPr/>
        <p:txBody>
          <a:bodyPr/>
          <a:lstStyle/>
          <a:p>
            <a:fld id="{1EC7F85B-340E-9941-AF39-030851572DD6}" type="slidenum">
              <a:rPr lang="en-US" altLang="ja-JP" smtClean="0"/>
              <a:pPr/>
              <a:t>41</a:t>
            </a:fld>
            <a:endParaRPr lang="en-US" altLang="ja-JP"/>
          </a:p>
        </p:txBody>
      </p:sp>
    </p:spTree>
    <p:extLst>
      <p:ext uri="{BB962C8B-B14F-4D97-AF65-F5344CB8AC3E}">
        <p14:creationId xmlns:p14="http://schemas.microsoft.com/office/powerpoint/2010/main" val="823205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the Detector in </a:t>
            </a:r>
            <a:r>
              <a:rPr lang="en-US" dirty="0" err="1" smtClean="0"/>
              <a:t>Geant</a:t>
            </a:r>
            <a:endParaRPr lang="en-US" dirty="0"/>
          </a:p>
        </p:txBody>
      </p:sp>
      <p:sp>
        <p:nvSpPr>
          <p:cNvPr id="3" name="Slide Number Placeholder 2"/>
          <p:cNvSpPr>
            <a:spLocks noGrp="1"/>
          </p:cNvSpPr>
          <p:nvPr>
            <p:ph type="sldNum" sz="quarter" idx="12"/>
          </p:nvPr>
        </p:nvSpPr>
        <p:spPr/>
        <p:txBody>
          <a:bodyPr/>
          <a:lstStyle/>
          <a:p>
            <a:fld id="{1EC7F85B-340E-9941-AF39-030851572DD6}" type="slidenum">
              <a:rPr lang="en-US" altLang="ja-JP" smtClean="0"/>
              <a:pPr/>
              <a:t>42</a:t>
            </a:fld>
            <a:endParaRPr lang="en-US" altLang="ja-JP"/>
          </a:p>
        </p:txBody>
      </p:sp>
      <p:sp>
        <p:nvSpPr>
          <p:cNvPr id="10" name="Rectangle 3"/>
          <p:cNvSpPr txBox="1">
            <a:spLocks noChangeArrowheads="1"/>
          </p:cNvSpPr>
          <p:nvPr/>
        </p:nvSpPr>
        <p:spPr bwMode="auto">
          <a:xfrm>
            <a:off x="25400" y="749300"/>
            <a:ext cx="8839200" cy="14478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60000"/>
            </a:pPr>
            <a:r>
              <a:rPr lang="en-US" sz="2000" dirty="0" smtClean="0">
                <a:solidFill>
                  <a:srgbClr val="0000FF"/>
                </a:solidFill>
                <a:latin typeface="Symbol" charset="2"/>
                <a:cs typeface="Symbol" charset="2"/>
              </a:rPr>
              <a:t>m</a:t>
            </a:r>
            <a:r>
              <a:rPr lang="en-US" sz="2000" dirty="0" smtClean="0">
                <a:solidFill>
                  <a:srgbClr val="0000FF"/>
                </a:solidFill>
                <a:latin typeface="+mn-lt"/>
              </a:rPr>
              <a:t>-vertex detector:</a:t>
            </a:r>
          </a:p>
          <a:p>
            <a:pPr eaLnBrk="1" hangingPunct="1">
              <a:spcBef>
                <a:spcPct val="20000"/>
              </a:spcBef>
              <a:buClr>
                <a:schemeClr val="folHlink"/>
              </a:buClr>
              <a:buSzPct val="100000"/>
              <a:buFont typeface="Wingdings" charset="2"/>
              <a:buChar char="q"/>
            </a:pPr>
            <a:r>
              <a:rPr lang="en-US" sz="1600" dirty="0" smtClean="0">
                <a:solidFill>
                  <a:schemeClr val="tx1"/>
                </a:solidFill>
                <a:latin typeface="+mn-lt"/>
              </a:rPr>
              <a:t>6 </a:t>
            </a:r>
            <a:r>
              <a:rPr lang="en-US" sz="1600" dirty="0">
                <a:solidFill>
                  <a:schemeClr val="tx1"/>
                </a:solidFill>
                <a:latin typeface="+mn-lt"/>
              </a:rPr>
              <a:t>layers with [30..160] mm radius</a:t>
            </a:r>
          </a:p>
          <a:p>
            <a:pPr eaLnBrk="1" hangingPunct="1">
              <a:spcBef>
                <a:spcPct val="20000"/>
              </a:spcBef>
              <a:buClr>
                <a:schemeClr val="folHlink"/>
              </a:buClr>
              <a:buSzPct val="100000"/>
              <a:buFont typeface="Wingdings" charset="2"/>
              <a:buChar char="q"/>
            </a:pPr>
            <a:r>
              <a:rPr lang="en-US" sz="1600" dirty="0">
                <a:solidFill>
                  <a:schemeClr val="tx1"/>
                </a:solidFill>
                <a:latin typeface="+mn-lt"/>
              </a:rPr>
              <a:t>0.37% X</a:t>
            </a:r>
            <a:r>
              <a:rPr lang="en-US" sz="1600" baseline="-25000" dirty="0">
                <a:solidFill>
                  <a:schemeClr val="tx1"/>
                </a:solidFill>
                <a:latin typeface="+mn-lt"/>
              </a:rPr>
              <a:t>0</a:t>
            </a:r>
            <a:r>
              <a:rPr lang="en-US" sz="1600" dirty="0">
                <a:solidFill>
                  <a:schemeClr val="tx1"/>
                </a:solidFill>
                <a:latin typeface="+mn-lt"/>
              </a:rPr>
              <a:t> in acceptance per layer simulated precisely;</a:t>
            </a:r>
          </a:p>
          <a:p>
            <a:pPr eaLnBrk="1" hangingPunct="1">
              <a:spcBef>
                <a:spcPct val="20000"/>
              </a:spcBef>
              <a:buClr>
                <a:schemeClr val="folHlink"/>
              </a:buClr>
              <a:buSzPct val="100000"/>
              <a:buFont typeface="Wingdings" charset="2"/>
              <a:buChar char="q"/>
            </a:pPr>
            <a:r>
              <a:rPr lang="en-US" sz="1600" dirty="0">
                <a:solidFill>
                  <a:schemeClr val="tx1"/>
                </a:solidFill>
                <a:latin typeface="+mn-lt"/>
              </a:rPr>
              <a:t>digitization: single discrete pixels, one-to-one from MC points</a:t>
            </a:r>
          </a:p>
        </p:txBody>
      </p:sp>
      <p:pic>
        <p:nvPicPr>
          <p:cNvPr id="37894" name="Picture 8" descr="sit-1.png"/>
          <p:cNvPicPr>
            <a:picLocks noChangeAspect="1"/>
          </p:cNvPicPr>
          <p:nvPr/>
        </p:nvPicPr>
        <p:blipFill>
          <a:blip r:embed="rId2">
            <a:extLst>
              <a:ext uri="{28A0092B-C50C-407E-A947-70E740481C1C}">
                <a14:useLocalDpi xmlns:a14="http://schemas.microsoft.com/office/drawing/2010/main" val="0"/>
              </a:ext>
            </a:extLst>
          </a:blip>
          <a:srcRect l="26250" t="13333" r="11250" b="14000"/>
          <a:stretch>
            <a:fillRect/>
          </a:stretch>
        </p:blipFill>
        <p:spPr bwMode="auto">
          <a:xfrm>
            <a:off x="0" y="2057401"/>
            <a:ext cx="421451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descr="sit-2.png"/>
          <p:cNvPicPr>
            <a:picLocks noChangeAspect="1"/>
          </p:cNvPicPr>
          <p:nvPr/>
        </p:nvPicPr>
        <p:blipFill>
          <a:blip r:embed="rId3">
            <a:extLst>
              <a:ext uri="{28A0092B-C50C-407E-A947-70E740481C1C}">
                <a14:useLocalDpi xmlns:a14="http://schemas.microsoft.com/office/drawing/2010/main" val="0"/>
              </a:ext>
            </a:extLst>
          </a:blip>
          <a:srcRect l="37500" t="26666" r="9375" b="26666"/>
          <a:stretch>
            <a:fillRect/>
          </a:stretch>
        </p:blipFill>
        <p:spPr bwMode="auto">
          <a:xfrm>
            <a:off x="3973513" y="2082800"/>
            <a:ext cx="277177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0" y="2070100"/>
            <a:ext cx="8839200" cy="14478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60000"/>
            </a:pPr>
            <a:r>
              <a:rPr lang="en-US" sz="2000" dirty="0" smtClean="0">
                <a:solidFill>
                  <a:srgbClr val="0000FF"/>
                </a:solidFill>
                <a:latin typeface="+mn-lt"/>
                <a:cs typeface="Symbol" charset="2"/>
              </a:rPr>
              <a:t>Forward/backward </a:t>
            </a:r>
            <a:r>
              <a:rPr lang="en-US" sz="2000" dirty="0" smtClean="0">
                <a:solidFill>
                  <a:srgbClr val="0000FF"/>
                </a:solidFill>
                <a:latin typeface="Symbol" charset="2"/>
                <a:cs typeface="Symbol" charset="2"/>
              </a:rPr>
              <a:t>m</a:t>
            </a:r>
            <a:r>
              <a:rPr lang="en-US" sz="2000" dirty="0" smtClean="0">
                <a:solidFill>
                  <a:srgbClr val="0000FF"/>
                </a:solidFill>
                <a:latin typeface="+mn-lt"/>
              </a:rPr>
              <a:t>-vertex detector:</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3+5+3 silicon disks with up to 280 mm radius</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N sectors per disk; 200</a:t>
            </a:r>
            <a:r>
              <a:rPr lang="ru-RU" sz="1600" kern="0" dirty="0">
                <a:solidFill>
                  <a:srgbClr val="000000"/>
                </a:solidFill>
                <a:latin typeface="+mn-lt"/>
                <a:ea typeface="ＭＳ Ｐゴシック" pitchFamily="-1" charset="-128"/>
                <a:cs typeface="ＭＳ Ｐゴシック" pitchFamily="-1" charset="-128"/>
              </a:rPr>
              <a:t> </a:t>
            </a:r>
            <a:r>
              <a:rPr lang="en-US" sz="1600" kern="0" dirty="0">
                <a:solidFill>
                  <a:srgbClr val="000000"/>
                </a:solidFill>
                <a:latin typeface="Symbol" charset="2"/>
                <a:ea typeface="ＭＳ Ｐゴシック" pitchFamily="-1" charset="-128"/>
                <a:cs typeface="Symbol" charset="2"/>
              </a:rPr>
              <a:t>m</a:t>
            </a:r>
            <a:r>
              <a:rPr lang="en-US" sz="1600" kern="0" dirty="0">
                <a:solidFill>
                  <a:srgbClr val="000000"/>
                </a:solidFill>
                <a:latin typeface="+mn-lt"/>
                <a:ea typeface="ＭＳ Ｐゴシック" pitchFamily="-1" charset="-128"/>
                <a:cs typeface="ＭＳ Ｐゴシック" pitchFamily="-1" charset="-128"/>
              </a:rPr>
              <a:t>m silicon-equivalent thickness</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digitization: discrete ~20x20</a:t>
            </a:r>
            <a:r>
              <a:rPr lang="ru-RU" sz="1600" kern="0" dirty="0">
                <a:solidFill>
                  <a:srgbClr val="000000"/>
                </a:solidFill>
                <a:latin typeface="+mn-lt"/>
                <a:ea typeface="ＭＳ Ｐゴシック" pitchFamily="-1" charset="-128"/>
                <a:cs typeface="ＭＳ Ｐゴシック" pitchFamily="-1" charset="-128"/>
              </a:rPr>
              <a:t> </a:t>
            </a:r>
            <a:r>
              <a:rPr lang="en-US" sz="1600" kern="0" dirty="0">
                <a:solidFill>
                  <a:srgbClr val="000000"/>
                </a:solidFill>
                <a:latin typeface="Symbol" charset="2"/>
                <a:ea typeface="ＭＳ Ｐゴシック" pitchFamily="-1" charset="-128"/>
                <a:cs typeface="Symbol" charset="2"/>
              </a:rPr>
              <a:t>m</a:t>
            </a:r>
            <a:r>
              <a:rPr lang="en-US" sz="1600" kern="0" dirty="0">
                <a:solidFill>
                  <a:srgbClr val="000000"/>
                </a:solidFill>
                <a:latin typeface="+mn-lt"/>
                <a:ea typeface="ＭＳ Ｐゴシック" pitchFamily="-1" charset="-128"/>
                <a:cs typeface="ＭＳ Ｐゴシック" pitchFamily="-1" charset="-128"/>
              </a:rPr>
              <a:t>m</a:t>
            </a:r>
            <a:r>
              <a:rPr lang="en-US" sz="1600" kern="0" baseline="30000" dirty="0">
                <a:solidFill>
                  <a:srgbClr val="000000"/>
                </a:solidFill>
                <a:latin typeface="+mn-lt"/>
                <a:ea typeface="ＭＳ Ｐゴシック" pitchFamily="-1" charset="-128"/>
                <a:cs typeface="ＭＳ Ｐゴシック" pitchFamily="-1" charset="-128"/>
              </a:rPr>
              <a:t>2</a:t>
            </a:r>
            <a:r>
              <a:rPr lang="en-US" sz="1600" kern="0" dirty="0">
                <a:solidFill>
                  <a:srgbClr val="000000"/>
                </a:solidFill>
                <a:latin typeface="+mn-lt"/>
                <a:ea typeface="ＭＳ Ｐゴシック" pitchFamily="-1" charset="-128"/>
                <a:cs typeface="ＭＳ Ｐゴシック" pitchFamily="-1" charset="-128"/>
              </a:rPr>
              <a:t> pixels</a:t>
            </a:r>
          </a:p>
        </p:txBody>
      </p:sp>
      <p:pic>
        <p:nvPicPr>
          <p:cNvPr id="11" name="Picture 13" descr="trs-1.png"/>
          <p:cNvPicPr>
            <a:picLocks noChangeAspect="1"/>
          </p:cNvPicPr>
          <p:nvPr/>
        </p:nvPicPr>
        <p:blipFill>
          <a:blip r:embed="rId4">
            <a:extLst>
              <a:ext uri="{28A0092B-C50C-407E-A947-70E740481C1C}">
                <a14:useLocalDpi xmlns:a14="http://schemas.microsoft.com/office/drawing/2010/main" val="0"/>
              </a:ext>
            </a:extLst>
          </a:blip>
          <a:srcRect l="14999" t="13333" r="2625" b="14667"/>
          <a:stretch>
            <a:fillRect/>
          </a:stretch>
        </p:blipFill>
        <p:spPr bwMode="auto">
          <a:xfrm>
            <a:off x="2336800" y="3425825"/>
            <a:ext cx="6465888"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bwMode="auto">
          <a:xfrm>
            <a:off x="88900" y="5168900"/>
            <a:ext cx="8534400" cy="1066800"/>
          </a:xfrm>
          <a:prstGeom prst="rect">
            <a:avLst/>
          </a:prstGeom>
          <a:noFill/>
          <a:ln w="9525">
            <a:noFill/>
            <a:miter lim="800000"/>
            <a:headEnd/>
            <a:tailEnd/>
          </a:ln>
        </p:spPr>
        <p:txBody>
          <a:bodyPr/>
          <a:lstStyle/>
          <a:p>
            <a:pPr>
              <a:spcBef>
                <a:spcPct val="20000"/>
              </a:spcBef>
              <a:buClr>
                <a:schemeClr val="folHlink"/>
              </a:buClr>
              <a:buSzPct val="100000"/>
              <a:defRPr/>
            </a:pPr>
            <a:r>
              <a:rPr lang="en-US" sz="2000" kern="0" dirty="0" smtClean="0">
                <a:solidFill>
                  <a:srgbClr val="0000FF"/>
                </a:solidFill>
                <a:latin typeface="+mn-lt"/>
                <a:ea typeface="ＭＳ Ｐゴシック" pitchFamily="-1" charset="-128"/>
                <a:cs typeface="ＭＳ Ｐゴシック" pitchFamily="-1" charset="-128"/>
              </a:rPr>
              <a:t>Forward tracking:</a:t>
            </a:r>
          </a:p>
          <a:p>
            <a:pPr marL="342900" indent="-342900">
              <a:spcBef>
                <a:spcPct val="20000"/>
              </a:spcBef>
              <a:buClr>
                <a:schemeClr val="folHlink"/>
              </a:buClr>
              <a:buSzPct val="100000"/>
              <a:buFont typeface="Wingdings" charset="2"/>
              <a:buChar char="q"/>
              <a:defRPr/>
            </a:pPr>
            <a:r>
              <a:rPr lang="en-US" kern="0" dirty="0" smtClean="0">
                <a:latin typeface="+mn-lt"/>
                <a:ea typeface="ＭＳ Ｐゴシック" pitchFamily="-1" charset="-128"/>
                <a:cs typeface="ＭＳ Ｐゴシック" pitchFamily="-1" charset="-128"/>
              </a:rPr>
              <a:t>3 </a:t>
            </a:r>
            <a:r>
              <a:rPr lang="en-US" kern="0" dirty="0">
                <a:latin typeface="+mn-lt"/>
                <a:ea typeface="ＭＳ Ｐゴシック" pitchFamily="-1" charset="-128"/>
                <a:cs typeface="ＭＳ Ｐゴシック" pitchFamily="-1" charset="-128"/>
              </a:rPr>
              <a:t>disks behind the TPC endcap</a:t>
            </a:r>
          </a:p>
          <a:p>
            <a:pPr marL="342900" indent="-342900">
              <a:spcBef>
                <a:spcPct val="20000"/>
              </a:spcBef>
              <a:buClr>
                <a:schemeClr val="folHlink"/>
              </a:buClr>
              <a:buSzPct val="100000"/>
              <a:buFont typeface="Wingdings" charset="2"/>
              <a:buChar char="q"/>
              <a:defRPr/>
            </a:pPr>
            <a:r>
              <a:rPr lang="en-US" kern="0" dirty="0">
                <a:latin typeface="+mn-lt"/>
                <a:ea typeface="ＭＳ Ｐゴシック" pitchFamily="-1" charset="-128"/>
                <a:cs typeface="ＭＳ Ｐゴシック" pitchFamily="-1" charset="-128"/>
              </a:rPr>
              <a:t>rather precise START FGT design </a:t>
            </a:r>
            <a:r>
              <a:rPr lang="en-US" kern="0" dirty="0" smtClean="0">
                <a:latin typeface="+mn-lt"/>
                <a:ea typeface="ＭＳ Ｐゴシック" pitchFamily="-1" charset="-128"/>
                <a:cs typeface="ＭＳ Ｐゴシック" pitchFamily="-1" charset="-128"/>
              </a:rPr>
              <a:t>implemented</a:t>
            </a:r>
            <a:endParaRPr lang="en-US" kern="0" dirty="0">
              <a:latin typeface="+mn-lt"/>
              <a:ea typeface="ＭＳ Ｐゴシック" pitchFamily="-1" charset="-128"/>
              <a:cs typeface="ＭＳ Ｐゴシック" pitchFamily="-1" charset="-128"/>
            </a:endParaRPr>
          </a:p>
          <a:p>
            <a:pPr marL="342900" indent="-342900">
              <a:spcBef>
                <a:spcPct val="20000"/>
              </a:spcBef>
              <a:buClr>
                <a:schemeClr val="folHlink"/>
              </a:buClr>
              <a:buSzPct val="100000"/>
              <a:buFont typeface="Wingdings" charset="2"/>
              <a:buChar char="q"/>
              <a:defRPr/>
            </a:pPr>
            <a:r>
              <a:rPr lang="en-US" kern="0" dirty="0">
                <a:latin typeface="+mn-lt"/>
                <a:ea typeface="ＭＳ Ｐゴシック" pitchFamily="-1" charset="-128"/>
                <a:cs typeface="ＭＳ Ｐゴシック" pitchFamily="-1" charset="-128"/>
              </a:rPr>
              <a:t>digitization: 100</a:t>
            </a:r>
            <a:r>
              <a:rPr lang="ru-RU" kern="0" dirty="0">
                <a:latin typeface="+mn-lt"/>
                <a:ea typeface="ＭＳ Ｐゴシック" pitchFamily="-1" charset="-128"/>
                <a:cs typeface="ＭＳ Ｐゴシック" pitchFamily="-1" charset="-128"/>
              </a:rPr>
              <a:t> </a:t>
            </a:r>
            <a:r>
              <a:rPr lang="en-US" kern="0" dirty="0">
                <a:latin typeface="Symbol" charset="2"/>
                <a:ea typeface="ＭＳ Ｐゴシック" pitchFamily="-1" charset="-128"/>
                <a:cs typeface="Symbol" charset="2"/>
              </a:rPr>
              <a:t>m</a:t>
            </a:r>
            <a:r>
              <a:rPr lang="en-US" kern="0" dirty="0">
                <a:latin typeface="+mn-lt"/>
                <a:ea typeface="ＭＳ Ｐゴシック" pitchFamily="-1" charset="-128"/>
                <a:cs typeface="ＭＳ Ｐゴシック" pitchFamily="-1" charset="-128"/>
              </a:rPr>
              <a:t>m resolution in X&amp;Y; gaussian smearing</a:t>
            </a:r>
          </a:p>
        </p:txBody>
      </p:sp>
      <p:pic>
        <p:nvPicPr>
          <p:cNvPr id="14" name="Picture 5" descr="tpc-1.png"/>
          <p:cNvPicPr>
            <a:picLocks noChangeAspect="1"/>
          </p:cNvPicPr>
          <p:nvPr/>
        </p:nvPicPr>
        <p:blipFill rotWithShape="1">
          <a:blip r:embed="rId5">
            <a:extLst>
              <a:ext uri="{28A0092B-C50C-407E-A947-70E740481C1C}">
                <a14:useLocalDpi xmlns:a14="http://schemas.microsoft.com/office/drawing/2010/main" val="0"/>
              </a:ext>
            </a:extLst>
          </a:blip>
          <a:srcRect l="31315" t="14000" r="18972" b="14000"/>
          <a:stretch/>
        </p:blipFill>
        <p:spPr bwMode="auto">
          <a:xfrm>
            <a:off x="5507395" y="3895344"/>
            <a:ext cx="3636605" cy="296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txBox="1">
            <a:spLocks noChangeArrowheads="1"/>
          </p:cNvSpPr>
          <p:nvPr/>
        </p:nvSpPr>
        <p:spPr bwMode="auto">
          <a:xfrm>
            <a:off x="101600" y="3473450"/>
            <a:ext cx="8686800" cy="17399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100000"/>
            </a:pPr>
            <a:r>
              <a:rPr lang="en-US" sz="2000" dirty="0" smtClean="0">
                <a:solidFill>
                  <a:srgbClr val="0000FF"/>
                </a:solidFill>
                <a:latin typeface="+mn-lt"/>
              </a:rPr>
              <a:t>TPC</a:t>
            </a:r>
          </a:p>
          <a:p>
            <a:pPr eaLnBrk="1" hangingPunct="1">
              <a:spcBef>
                <a:spcPct val="20000"/>
              </a:spcBef>
              <a:buClr>
                <a:schemeClr val="folHlink"/>
              </a:buClr>
              <a:buSzPct val="100000"/>
              <a:buFont typeface="Wingdings" charset="2"/>
              <a:buChar char="q"/>
            </a:pPr>
            <a:r>
              <a:rPr lang="en-US" sz="1800" dirty="0" smtClean="0">
                <a:solidFill>
                  <a:schemeClr val="tx1"/>
                </a:solidFill>
                <a:latin typeface="+mn-lt"/>
              </a:rPr>
              <a:t>~</a:t>
            </a:r>
            <a:r>
              <a:rPr lang="en-US" sz="1800" dirty="0">
                <a:solidFill>
                  <a:schemeClr val="tx1"/>
                </a:solidFill>
                <a:latin typeface="+mn-lt"/>
              </a:rPr>
              <a:t>2m long; gas volume radius [300..800] mm</a:t>
            </a:r>
          </a:p>
          <a:p>
            <a:pPr eaLnBrk="1" hangingPunct="1">
              <a:spcBef>
                <a:spcPct val="20000"/>
              </a:spcBef>
              <a:buClr>
                <a:schemeClr val="folHlink"/>
              </a:buClr>
              <a:buSzPct val="100000"/>
              <a:buFont typeface="Wingdings" charset="2"/>
              <a:buChar char="q"/>
            </a:pPr>
            <a:r>
              <a:rPr lang="en-US" sz="1800" dirty="0">
                <a:solidFill>
                  <a:schemeClr val="tx1"/>
                </a:solidFill>
                <a:latin typeface="+mn-lt"/>
              </a:rPr>
              <a:t>1.2% X</a:t>
            </a:r>
            <a:r>
              <a:rPr lang="en-US" sz="1800" baseline="-25000" dirty="0">
                <a:solidFill>
                  <a:schemeClr val="tx1"/>
                </a:solidFill>
                <a:latin typeface="+mn-lt"/>
              </a:rPr>
              <a:t>0</a:t>
            </a:r>
            <a:r>
              <a:rPr lang="en-US" sz="1800" dirty="0">
                <a:solidFill>
                  <a:schemeClr val="tx1"/>
                </a:solidFill>
                <a:latin typeface="+mn-lt"/>
              </a:rPr>
              <a:t> IFC, 4.0% X</a:t>
            </a:r>
            <a:r>
              <a:rPr lang="en-US" sz="1800" baseline="-25000" dirty="0">
                <a:solidFill>
                  <a:schemeClr val="tx1"/>
                </a:solidFill>
                <a:latin typeface="+mn-lt"/>
              </a:rPr>
              <a:t>0</a:t>
            </a:r>
            <a:r>
              <a:rPr lang="en-US" sz="1800" dirty="0">
                <a:solidFill>
                  <a:schemeClr val="tx1"/>
                </a:solidFill>
                <a:latin typeface="+mn-lt"/>
              </a:rPr>
              <a:t> OFC; 15.0% X</a:t>
            </a:r>
            <a:r>
              <a:rPr lang="en-US" sz="1800" baseline="-25000" dirty="0">
                <a:solidFill>
                  <a:schemeClr val="tx1"/>
                </a:solidFill>
                <a:latin typeface="+mn-lt"/>
              </a:rPr>
              <a:t>0 </a:t>
            </a:r>
            <a:r>
              <a:rPr lang="en-US" sz="1800" dirty="0">
                <a:solidFill>
                  <a:schemeClr val="tx1"/>
                </a:solidFill>
                <a:latin typeface="+mn-lt"/>
              </a:rPr>
              <a:t> aluminum </a:t>
            </a:r>
            <a:r>
              <a:rPr lang="en-US" sz="1800" dirty="0" err="1" smtClean="0">
                <a:solidFill>
                  <a:schemeClr val="tx1"/>
                </a:solidFill>
                <a:latin typeface="+mn-lt"/>
              </a:rPr>
              <a:t>endcap</a:t>
            </a:r>
            <a:endParaRPr lang="en-US" sz="1800" dirty="0">
              <a:solidFill>
                <a:schemeClr val="tx1"/>
              </a:solidFill>
              <a:latin typeface="+mn-lt"/>
            </a:endParaRPr>
          </a:p>
          <a:p>
            <a:pPr eaLnBrk="1" hangingPunct="1">
              <a:spcBef>
                <a:spcPct val="20000"/>
              </a:spcBef>
              <a:buClr>
                <a:schemeClr val="folHlink"/>
              </a:buClr>
              <a:buSzPct val="100000"/>
              <a:buFont typeface="Wingdings" charset="2"/>
              <a:buChar char="q"/>
            </a:pPr>
            <a:r>
              <a:rPr lang="en-US" sz="1800" dirty="0">
                <a:solidFill>
                  <a:schemeClr val="tx1"/>
                </a:solidFill>
                <a:latin typeface="+mn-lt"/>
              </a:rPr>
              <a:t>digitization: assume known (</a:t>
            </a:r>
            <a:r>
              <a:rPr lang="en-US" sz="1800" dirty="0" err="1">
                <a:solidFill>
                  <a:schemeClr val="tx1"/>
                </a:solidFill>
                <a:latin typeface="+mn-lt"/>
              </a:rPr>
              <a:t>gaussian</a:t>
            </a:r>
            <a:r>
              <a:rPr lang="en-US" sz="1800" dirty="0">
                <a:solidFill>
                  <a:schemeClr val="tx1"/>
                </a:solidFill>
                <a:latin typeface="+mn-lt"/>
              </a:rPr>
              <a:t>) resolutions in </a:t>
            </a:r>
            <a:r>
              <a:rPr lang="ja-JP" altLang="en-US" sz="1800" dirty="0">
                <a:solidFill>
                  <a:schemeClr val="tx1"/>
                </a:solidFill>
                <a:latin typeface="+mn-lt"/>
              </a:rPr>
              <a:t>“</a:t>
            </a:r>
            <a:r>
              <a:rPr lang="en-US" sz="1800" dirty="0" err="1">
                <a:solidFill>
                  <a:schemeClr val="tx1"/>
                </a:solidFill>
                <a:latin typeface="+mn-lt"/>
              </a:rPr>
              <a:t>r</a:t>
            </a:r>
            <a:r>
              <a:rPr lang="en-US" sz="1800" dirty="0" err="1">
                <a:solidFill>
                  <a:schemeClr val="tx1"/>
                </a:solidFill>
                <a:latin typeface="Symbol" charset="2"/>
                <a:cs typeface="Symbol" charset="2"/>
              </a:rPr>
              <a:t>f</a:t>
            </a:r>
            <a:r>
              <a:rPr lang="ja-JP" altLang="en-US" sz="1800" dirty="0">
                <a:solidFill>
                  <a:schemeClr val="tx1"/>
                </a:solidFill>
                <a:latin typeface="+mn-lt"/>
              </a:rPr>
              <a:t>”</a:t>
            </a:r>
            <a:r>
              <a:rPr lang="en-US" sz="1800" dirty="0">
                <a:solidFill>
                  <a:schemeClr val="tx1"/>
                </a:solidFill>
                <a:latin typeface="+mn-lt"/>
              </a:rPr>
              <a:t> and </a:t>
            </a:r>
            <a:r>
              <a:rPr lang="ja-JP" altLang="en-US" sz="1800" dirty="0">
                <a:solidFill>
                  <a:schemeClr val="tx1"/>
                </a:solidFill>
                <a:latin typeface="+mn-lt"/>
              </a:rPr>
              <a:t>“</a:t>
            </a:r>
            <a:r>
              <a:rPr lang="en-US" sz="1800" dirty="0">
                <a:solidFill>
                  <a:schemeClr val="tx1"/>
                </a:solidFill>
                <a:latin typeface="+mn-lt"/>
              </a:rPr>
              <a:t>Z</a:t>
            </a:r>
            <a:r>
              <a:rPr lang="ja-JP" altLang="en-US" sz="1800" dirty="0">
                <a:solidFill>
                  <a:schemeClr val="tx1"/>
                </a:solidFill>
                <a:latin typeface="+mn-lt"/>
              </a:rPr>
              <a:t>”</a:t>
            </a:r>
            <a:r>
              <a:rPr lang="en-US" sz="1800" dirty="0">
                <a:solidFill>
                  <a:schemeClr val="tx1"/>
                </a:solidFill>
                <a:latin typeface="+mn-lt"/>
              </a:rPr>
              <a:t> and 1x5 mm GEM pads (up to 100 points per track) </a:t>
            </a:r>
          </a:p>
        </p:txBody>
      </p:sp>
      <p:pic>
        <p:nvPicPr>
          <p:cNvPr id="15" name="Picture 5" descr="fgt-1.png"/>
          <p:cNvPicPr>
            <a:picLocks noChangeAspect="1"/>
          </p:cNvPicPr>
          <p:nvPr/>
        </p:nvPicPr>
        <p:blipFill>
          <a:blip r:embed="rId6">
            <a:extLst>
              <a:ext uri="{28A0092B-C50C-407E-A947-70E740481C1C}">
                <a14:useLocalDpi xmlns:a14="http://schemas.microsoft.com/office/drawing/2010/main" val="0"/>
              </a:ext>
            </a:extLst>
          </a:blip>
          <a:srcRect l="20625" t="14000" r="7500" b="14000"/>
          <a:stretch>
            <a:fillRect/>
          </a:stretch>
        </p:blipFill>
        <p:spPr bwMode="auto">
          <a:xfrm>
            <a:off x="1314450" y="1905000"/>
            <a:ext cx="657225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4181808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7895"/>
                                        </p:tgtEl>
                                        <p:attrNameLst>
                                          <p:attrName>style.visibility</p:attrName>
                                        </p:attrNameLst>
                                      </p:cBhvr>
                                      <p:to>
                                        <p:strVal val="hidden"/>
                                      </p:to>
                                    </p:set>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609600"/>
          </a:xfrm>
        </p:spPr>
        <p:txBody>
          <a:bodyPr/>
          <a:lstStyle/>
          <a:p>
            <a:r>
              <a:rPr lang="en-US" sz="2600" dirty="0" smtClean="0"/>
              <a:t>The Pillars of the </a:t>
            </a:r>
            <a:r>
              <a:rPr lang="en-US" sz="2600" cap="none" dirty="0" err="1" smtClean="0"/>
              <a:t>e</a:t>
            </a:r>
            <a:r>
              <a:rPr lang="en-US" sz="2600" dirty="0" err="1" smtClean="0"/>
              <a:t>RHIC</a:t>
            </a:r>
            <a:r>
              <a:rPr lang="en-US" sz="2600" dirty="0" smtClean="0"/>
              <a:t> Physics program</a:t>
            </a:r>
            <a:endParaRPr lang="en-US" sz="2600" dirty="0"/>
          </a:p>
        </p:txBody>
      </p:sp>
      <p:sp>
        <p:nvSpPr>
          <p:cNvPr id="4" name="Date Placeholder 3"/>
          <p:cNvSpPr>
            <a:spLocks noGrp="1"/>
          </p:cNvSpPr>
          <p:nvPr>
            <p:ph type="dt" sz="half" idx="10"/>
          </p:nvPr>
        </p:nvSpPr>
        <p:spPr/>
        <p:txBody>
          <a:bodyPr/>
          <a:lstStyle/>
          <a:p>
            <a:r>
              <a:rPr lang="en-US" altLang="ja-JP" smtClean="0"/>
              <a:t>E.C. Aschenauer</a:t>
            </a:r>
            <a:endParaRPr lang="en-US" altLang="ja-JP"/>
          </a:p>
        </p:txBody>
      </p:sp>
      <p:sp>
        <p:nvSpPr>
          <p:cNvPr id="5" name="Footer Placeholder 4"/>
          <p:cNvSpPr>
            <a:spLocks noGrp="1"/>
          </p:cNvSpPr>
          <p:nvPr>
            <p:ph type="ftr" sz="quarter" idx="11"/>
          </p:nvPr>
        </p:nvSpPr>
        <p:spPr/>
        <p:txBody>
          <a:bodyPr/>
          <a:lstStyle/>
          <a:p>
            <a:r>
              <a:rPr lang="cs-CZ" altLang="ja-JP" smtClean="0"/>
              <a:t>RBRC-Workshop, April 2013, BNL</a:t>
            </a:r>
            <a:endParaRPr lang="en-US" altLang="ja-JP"/>
          </a:p>
        </p:txBody>
      </p:sp>
      <p:sp>
        <p:nvSpPr>
          <p:cNvPr id="6" name="Slide Number Placeholder 5"/>
          <p:cNvSpPr>
            <a:spLocks noGrp="1"/>
          </p:cNvSpPr>
          <p:nvPr>
            <p:ph type="sldNum" sz="quarter" idx="12"/>
          </p:nvPr>
        </p:nvSpPr>
        <p:spPr/>
        <p:txBody>
          <a:bodyPr/>
          <a:lstStyle/>
          <a:p>
            <a:fld id="{A7B1A700-7212-524C-82CA-F704C367C37F}" type="slidenum">
              <a:rPr lang="en-US" altLang="ja-JP" smtClean="0"/>
              <a:pPr/>
              <a:t>43</a:t>
            </a:fld>
            <a:endParaRPr lang="en-US" altLang="ja-JP"/>
          </a:p>
        </p:txBody>
      </p:sp>
      <p:pic>
        <p:nvPicPr>
          <p:cNvPr id="8" name="Picture 7" descr="roman-temple.jpg"/>
          <p:cNvPicPr>
            <a:picLocks noChangeAspect="1"/>
          </p:cNvPicPr>
          <p:nvPr/>
        </p:nvPicPr>
        <p:blipFill>
          <a:blip r:embed="rId2"/>
          <a:stretch>
            <a:fillRect/>
          </a:stretch>
        </p:blipFill>
        <p:spPr>
          <a:xfrm>
            <a:off x="1327150" y="800100"/>
            <a:ext cx="6229350" cy="4762500"/>
          </a:xfrm>
          <a:prstGeom prst="rect">
            <a:avLst/>
          </a:prstGeom>
        </p:spPr>
      </p:pic>
      <p:sp>
        <p:nvSpPr>
          <p:cNvPr id="11" name="TextBox 10"/>
          <p:cNvSpPr txBox="1"/>
          <p:nvPr/>
        </p:nvSpPr>
        <p:spPr>
          <a:xfrm>
            <a:off x="6860139" y="2391509"/>
            <a:ext cx="492443" cy="2525892"/>
          </a:xfrm>
          <a:prstGeom prst="rect">
            <a:avLst/>
          </a:prstGeom>
          <a:solidFill>
            <a:schemeClr val="tx1">
              <a:lumMod val="85000"/>
            </a:schemeClr>
          </a:solidFill>
          <a:ln>
            <a:solidFill>
              <a:schemeClr val="tx1">
                <a:lumMod val="50000"/>
              </a:schemeClr>
            </a:solidFill>
          </a:ln>
          <a:effectLst>
            <a:glow rad="101600">
              <a:srgbClr val="80FF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err="1" smtClean="0">
                <a:solidFill>
                  <a:srgbClr val="00FF00"/>
                </a:solidFill>
                <a:latin typeface="Comic Sans MS"/>
                <a:cs typeface="Comic Sans MS"/>
              </a:rPr>
              <a:t>Hadronisation</a:t>
            </a:r>
            <a:endParaRPr lang="en-US" sz="2000" b="1" dirty="0">
              <a:solidFill>
                <a:srgbClr val="00FF00"/>
              </a:solidFill>
              <a:latin typeface="Comic Sans MS"/>
              <a:cs typeface="Comic Sans MS"/>
            </a:endParaRPr>
          </a:p>
        </p:txBody>
      </p:sp>
      <p:sp>
        <p:nvSpPr>
          <p:cNvPr id="12" name="TextBox 11"/>
          <p:cNvSpPr txBox="1"/>
          <p:nvPr/>
        </p:nvSpPr>
        <p:spPr>
          <a:xfrm>
            <a:off x="4345539" y="2239109"/>
            <a:ext cx="492443" cy="2454007"/>
          </a:xfrm>
          <a:prstGeom prst="rect">
            <a:avLst/>
          </a:prstGeom>
          <a:solidFill>
            <a:schemeClr val="tx1">
              <a:lumMod val="85000"/>
            </a:schemeClr>
          </a:solidFill>
          <a:ln>
            <a:solidFill>
              <a:schemeClr val="tx1">
                <a:lumMod val="50000"/>
              </a:schemeClr>
            </a:solidFill>
          </a:ln>
          <a:effectLst>
            <a:glow rad="101600">
              <a:srgbClr val="FF00FF">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smtClean="0">
                <a:solidFill>
                  <a:srgbClr val="FF00FF"/>
                </a:solidFill>
                <a:latin typeface="Comic Sans MS"/>
                <a:cs typeface="Comic Sans MS"/>
              </a:rPr>
              <a:t>spin Physics</a:t>
            </a:r>
          </a:p>
        </p:txBody>
      </p:sp>
      <p:sp>
        <p:nvSpPr>
          <p:cNvPr id="13" name="TextBox 12"/>
          <p:cNvSpPr txBox="1"/>
          <p:nvPr/>
        </p:nvSpPr>
        <p:spPr>
          <a:xfrm>
            <a:off x="5628239" y="2292032"/>
            <a:ext cx="492443" cy="2454132"/>
          </a:xfrm>
          <a:prstGeom prst="rect">
            <a:avLst/>
          </a:prstGeom>
          <a:solidFill>
            <a:schemeClr val="tx1">
              <a:lumMod val="85000"/>
            </a:schemeClr>
          </a:solidFill>
          <a:ln>
            <a:solidFill>
              <a:schemeClr val="tx1">
                <a:lumMod val="50000"/>
              </a:schemeClr>
            </a:solidFill>
          </a:ln>
          <a:effectLst>
            <a:glow rad="101600">
              <a:srgbClr val="0000FF">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dirty="0" smtClean="0">
                <a:solidFill>
                  <a:srgbClr val="0000FF"/>
                </a:solidFill>
                <a:latin typeface="Comic Sans MS"/>
                <a:cs typeface="Comic Sans MS"/>
              </a:rPr>
              <a:t>2</a:t>
            </a:r>
            <a:r>
              <a:rPr lang="en-US" sz="2000" b="1" dirty="0" smtClean="0">
                <a:solidFill>
                  <a:srgbClr val="0000FF"/>
                </a:solidFill>
                <a:latin typeface="Comic Sans MS"/>
                <a:cs typeface="Comic Sans MS"/>
              </a:rPr>
              <a:t>D+1 </a:t>
            </a:r>
            <a:r>
              <a:rPr lang="en-US" sz="2000" b="1" dirty="0" err="1" smtClean="0">
                <a:solidFill>
                  <a:srgbClr val="0000FF"/>
                </a:solidFill>
                <a:latin typeface="Comic Sans MS"/>
                <a:cs typeface="Comic Sans MS"/>
              </a:rPr>
              <a:t>Imiging</a:t>
            </a:r>
            <a:endParaRPr lang="en-US" sz="2000" b="1" dirty="0" smtClean="0">
              <a:solidFill>
                <a:srgbClr val="0000FF"/>
              </a:solidFill>
              <a:latin typeface="Comic Sans MS"/>
              <a:cs typeface="Comic Sans MS"/>
            </a:endParaRPr>
          </a:p>
        </p:txBody>
      </p:sp>
      <p:sp>
        <p:nvSpPr>
          <p:cNvPr id="14" name="TextBox 13"/>
          <p:cNvSpPr txBox="1"/>
          <p:nvPr/>
        </p:nvSpPr>
        <p:spPr>
          <a:xfrm>
            <a:off x="2554839" y="2313032"/>
            <a:ext cx="1107996" cy="2248497"/>
          </a:xfrm>
          <a:prstGeom prst="rect">
            <a:avLst/>
          </a:prstGeom>
          <a:solidFill>
            <a:schemeClr val="tx1">
              <a:lumMod val="85000"/>
            </a:schemeClr>
          </a:solidFill>
          <a:ln>
            <a:solidFill>
              <a:schemeClr val="tx1">
                <a:lumMod val="50000"/>
              </a:schemeClr>
            </a:solidFill>
          </a:ln>
          <a:effectLst>
            <a:glow rad="101600">
              <a:srgbClr val="FF80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algn="ctr"/>
            <a:r>
              <a:rPr lang="en-US" sz="2000" b="1" dirty="0" smtClean="0">
                <a:solidFill>
                  <a:srgbClr val="FF8000"/>
                </a:solidFill>
                <a:latin typeface="Comic Sans MS"/>
                <a:cs typeface="Comic Sans MS"/>
              </a:rPr>
              <a:t>physics of </a:t>
            </a:r>
          </a:p>
          <a:p>
            <a:pPr algn="ctr"/>
            <a:r>
              <a:rPr lang="en-US" sz="2000" b="1" dirty="0" smtClean="0">
                <a:solidFill>
                  <a:srgbClr val="FF8000"/>
                </a:solidFill>
                <a:latin typeface="Comic Sans MS"/>
                <a:cs typeface="Comic Sans MS"/>
              </a:rPr>
              <a:t>strong color </a:t>
            </a:r>
          </a:p>
          <a:p>
            <a:pPr algn="ctr"/>
            <a:r>
              <a:rPr lang="en-US" sz="2000" b="1" dirty="0" smtClean="0">
                <a:solidFill>
                  <a:srgbClr val="FF8000"/>
                </a:solidFill>
                <a:latin typeface="Comic Sans MS"/>
                <a:cs typeface="Comic Sans MS"/>
              </a:rPr>
              <a:t>fields</a:t>
            </a:r>
            <a:endParaRPr lang="en-US" sz="2000" b="1" dirty="0">
              <a:solidFill>
                <a:srgbClr val="FF8000"/>
              </a:solidFill>
              <a:latin typeface="Comic Sans MS"/>
              <a:cs typeface="Comic Sans MS"/>
            </a:endParaRPr>
          </a:p>
        </p:txBody>
      </p:sp>
      <p:sp>
        <p:nvSpPr>
          <p:cNvPr id="15" name="TextBox 14"/>
          <p:cNvSpPr txBox="1"/>
          <p:nvPr/>
        </p:nvSpPr>
        <p:spPr>
          <a:xfrm>
            <a:off x="1500739" y="2315309"/>
            <a:ext cx="492443" cy="2327270"/>
          </a:xfrm>
          <a:prstGeom prst="rect">
            <a:avLst/>
          </a:prstGeom>
          <a:solidFill>
            <a:schemeClr val="tx1">
              <a:lumMod val="85000"/>
            </a:schemeClr>
          </a:solidFill>
          <a:ln>
            <a:solidFill>
              <a:schemeClr val="tx1">
                <a:lumMod val="50000"/>
              </a:schemeClr>
            </a:solidFill>
          </a:ln>
          <a:effectLst>
            <a:glow rad="101600">
              <a:schemeClr val="bg1">
                <a:alpha val="75000"/>
              </a:scheme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smtClean="0">
                <a:solidFill>
                  <a:schemeClr val="bg1"/>
                </a:solidFill>
                <a:latin typeface="Comic Sans MS"/>
                <a:cs typeface="Comic Sans MS"/>
              </a:rPr>
              <a:t>Electro Weak</a:t>
            </a:r>
          </a:p>
        </p:txBody>
      </p:sp>
      <p:sp>
        <p:nvSpPr>
          <p:cNvPr id="16" name="Curved Right Arrow 15"/>
          <p:cNvSpPr/>
          <p:nvPr/>
        </p:nvSpPr>
        <p:spPr bwMode="auto">
          <a:xfrm>
            <a:off x="393700" y="5397500"/>
            <a:ext cx="749300" cy="4318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254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sp>
        <p:nvSpPr>
          <p:cNvPr id="17" name="TextBox 16"/>
          <p:cNvSpPr txBox="1"/>
          <p:nvPr/>
        </p:nvSpPr>
        <p:spPr>
          <a:xfrm>
            <a:off x="177800" y="5892800"/>
            <a:ext cx="9123862" cy="353943"/>
          </a:xfrm>
          <a:prstGeom prst="rect">
            <a:avLst/>
          </a:prstGeom>
          <a:noFill/>
        </p:spPr>
        <p:txBody>
          <a:bodyPr wrap="none" rtlCol="0">
            <a:spAutoFit/>
          </a:bodyPr>
          <a:lstStyle/>
          <a:p>
            <a:r>
              <a:rPr lang="en-US" sz="1700" b="1" dirty="0" smtClean="0">
                <a:latin typeface="Comic Sans MS"/>
                <a:cs typeface="Comic Sans MS"/>
              </a:rPr>
              <a:t>Wide physics program with </a:t>
            </a:r>
            <a:r>
              <a:rPr lang="en-US" sz="1700" b="1" dirty="0" smtClean="0">
                <a:solidFill>
                  <a:srgbClr val="FF00FF"/>
                </a:solidFill>
                <a:latin typeface="Comic Sans MS"/>
                <a:cs typeface="Comic Sans MS"/>
              </a:rPr>
              <a:t>high requirements </a:t>
            </a:r>
            <a:r>
              <a:rPr lang="en-US" sz="1700" b="1" dirty="0" smtClean="0">
                <a:latin typeface="Comic Sans MS"/>
                <a:cs typeface="Comic Sans MS"/>
              </a:rPr>
              <a:t>on detector and machine performance</a:t>
            </a:r>
            <a:endParaRPr lang="en-US" sz="1700" b="1" dirty="0">
              <a:latin typeface="Comic Sans MS"/>
              <a:cs typeface="Comic Sans MS"/>
            </a:endParaRPr>
          </a:p>
        </p:txBody>
      </p:sp>
    </p:spTree>
    <p:extLst>
      <p:ext uri="{BB962C8B-B14F-4D97-AF65-F5344CB8AC3E}">
        <p14:creationId xmlns:p14="http://schemas.microsoft.com/office/powerpoint/2010/main" val="1066509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1000"/>
                                        <p:tgtEl>
                                          <p:spTgt spid="14"/>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1000"/>
                                        <p:tgtEl>
                                          <p:spTgt spid="12"/>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par>
                          <p:cTn id="20" fill="hold">
                            <p:stCondLst>
                              <p:cond delay="4000"/>
                            </p:stCondLst>
                            <p:childTnLst>
                              <p:par>
                                <p:cTn id="21" presetID="6" presetClass="entr" presetSubtype="16" fill="hold" grpId="0" nodeType="afterEffect">
                                  <p:stCondLst>
                                    <p:cond delay="0"/>
                                  </p:stCondLst>
                                  <p:iterate type="lt">
                                    <p:tmPct val="0"/>
                                  </p:iterate>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ppt_x</p:attrName>
                                        </p:attrNameLst>
                                      </p:cBhvr>
                                      <p:tavLst>
                                        <p:tav tm="0">
                                          <p:val>
                                            <p:strVal val="#ppt_x-.2"/>
                                          </p:val>
                                        </p:tav>
                                        <p:tav tm="100000">
                                          <p:val>
                                            <p:strVal val="#ppt_x"/>
                                          </p:val>
                                        </p:tav>
                                      </p:tavLst>
                                    </p:anim>
                                    <p:anim calcmode="lin" valueType="num">
                                      <p:cBhvr>
                                        <p:cTn id="2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Hadronic</a:t>
            </a:r>
            <a:r>
              <a:rPr lang="en-US" dirty="0"/>
              <a:t> Mass Puzzle</a:t>
            </a:r>
            <a:endParaRPr lang="en-US" i="1" dirty="0">
              <a:latin typeface="Trebuchet MS" pitchFamily="34" charset="0"/>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44</a:t>
            </a:fld>
            <a:endParaRPr lang="en-US">
              <a:solidFill>
                <a:srgbClr val="404040"/>
              </a:solidFill>
            </a:endParaRPr>
          </a:p>
        </p:txBody>
      </p:sp>
      <p:grpSp>
        <p:nvGrpSpPr>
          <p:cNvPr id="6" name="Group 5"/>
          <p:cNvGrpSpPr/>
          <p:nvPr/>
        </p:nvGrpSpPr>
        <p:grpSpPr>
          <a:xfrm>
            <a:off x="5694556" y="1216680"/>
            <a:ext cx="3449444" cy="2956746"/>
            <a:chOff x="5694556" y="1216680"/>
            <a:chExt cx="3449444" cy="2956746"/>
          </a:xfrm>
        </p:grpSpPr>
        <p:pic>
          <p:nvPicPr>
            <p:cNvPr id="9" name="Picture 8" descr="InHadronLF.jpg"/>
            <p:cNvPicPr>
              <a:picLocks noChangeAspect="1"/>
            </p:cNvPicPr>
            <p:nvPr/>
          </p:nvPicPr>
          <p:blipFill>
            <a:blip r:embed="rId2" cstate="print"/>
            <a:stretch>
              <a:fillRect/>
            </a:stretch>
          </p:blipFill>
          <p:spPr>
            <a:xfrm>
              <a:off x="5758428" y="1546485"/>
              <a:ext cx="3385572" cy="2626941"/>
            </a:xfrm>
            <a:prstGeom prst="rect">
              <a:avLst/>
            </a:prstGeom>
          </p:spPr>
        </p:pic>
        <p:cxnSp>
          <p:nvCxnSpPr>
            <p:cNvPr id="14" name="Curved Connector 13"/>
            <p:cNvCxnSpPr/>
            <p:nvPr/>
          </p:nvCxnSpPr>
          <p:spPr bwMode="auto">
            <a:xfrm rot="5400000">
              <a:off x="6682317" y="2156884"/>
              <a:ext cx="1162050" cy="1128183"/>
            </a:xfrm>
            <a:prstGeom prst="curvedConnector3">
              <a:avLst>
                <a:gd name="adj1" fmla="val 50000"/>
              </a:avLst>
            </a:prstGeom>
            <a:noFill/>
            <a:ln w="28575" cap="flat" cmpd="sng" algn="ctr">
              <a:solidFill>
                <a:srgbClr val="FF0000"/>
              </a:solidFill>
              <a:prstDash val="dash"/>
              <a:round/>
              <a:headEnd type="arrow"/>
              <a:tailEnd type="arrow"/>
            </a:ln>
            <a:effectLst/>
          </p:spPr>
        </p:cxnSp>
        <p:sp>
          <p:nvSpPr>
            <p:cNvPr id="16" name="TextBox 15"/>
            <p:cNvSpPr txBox="1"/>
            <p:nvPr/>
          </p:nvSpPr>
          <p:spPr>
            <a:xfrm>
              <a:off x="7239287" y="1877482"/>
              <a:ext cx="1904713" cy="307777"/>
            </a:xfrm>
            <a:prstGeom prst="rect">
              <a:avLst/>
            </a:prstGeom>
            <a:noFill/>
          </p:spPr>
          <p:txBody>
            <a:bodyPr wrap="none" rtlCol="0">
              <a:spAutoFit/>
            </a:bodyPr>
            <a:lstStyle/>
            <a:p>
              <a:r>
                <a:rPr lang="en-US" sz="1400" b="1" i="1" dirty="0" smtClean="0">
                  <a:solidFill>
                    <a:srgbClr val="FF0000"/>
                  </a:solidFill>
                </a:rPr>
                <a:t>Mass from nothing!</a:t>
              </a:r>
              <a:endParaRPr lang="en-US" sz="1400" b="1" i="1" dirty="0">
                <a:solidFill>
                  <a:srgbClr val="FF0000"/>
                </a:solidFill>
              </a:endParaRPr>
            </a:p>
          </p:txBody>
        </p:sp>
        <p:sp>
          <p:nvSpPr>
            <p:cNvPr id="17" name="TextBox 16"/>
            <p:cNvSpPr txBox="1"/>
            <p:nvPr/>
          </p:nvSpPr>
          <p:spPr>
            <a:xfrm>
              <a:off x="5694556" y="1216680"/>
              <a:ext cx="3449444" cy="338554"/>
            </a:xfrm>
            <a:prstGeom prst="rect">
              <a:avLst/>
            </a:prstGeom>
            <a:noFill/>
          </p:spPr>
          <p:txBody>
            <a:bodyPr wrap="none" rtlCol="0">
              <a:spAutoFit/>
            </a:bodyPr>
            <a:lstStyle/>
            <a:p>
              <a:r>
                <a:rPr lang="en-US" sz="800" i="1" dirty="0" smtClean="0">
                  <a:solidFill>
                    <a:srgbClr val="322F31"/>
                  </a:solidFill>
                </a:rPr>
                <a:t>C.D. Roberts, </a:t>
              </a:r>
              <a:r>
                <a:rPr lang="en-US" sz="800" i="1" dirty="0" err="1" smtClean="0">
                  <a:solidFill>
                    <a:srgbClr val="322F31"/>
                  </a:solidFill>
                  <a:hlinkClick r:id="rId3"/>
                </a:rPr>
                <a:t>Prog</a:t>
              </a:r>
              <a:r>
                <a:rPr lang="en-US" sz="800" i="1" dirty="0" smtClean="0">
                  <a:solidFill>
                    <a:srgbClr val="322F31"/>
                  </a:solidFill>
                  <a:hlinkClick r:id="rId3"/>
                </a:rPr>
                <a:t>. Part. </a:t>
              </a:r>
              <a:r>
                <a:rPr lang="en-US" sz="800" i="1" dirty="0" err="1" smtClean="0">
                  <a:solidFill>
                    <a:srgbClr val="322F31"/>
                  </a:solidFill>
                  <a:hlinkClick r:id="rId3"/>
                </a:rPr>
                <a:t>Nucl</a:t>
              </a:r>
              <a:r>
                <a:rPr lang="en-US" sz="800" i="1" dirty="0" smtClean="0">
                  <a:solidFill>
                    <a:srgbClr val="322F31"/>
                  </a:solidFill>
                  <a:hlinkClick r:id="rId3"/>
                </a:rPr>
                <a:t>. Phys. 61 (2008) 50</a:t>
              </a:r>
              <a:endParaRPr lang="en-US" sz="800" i="1" dirty="0" smtClean="0">
                <a:solidFill>
                  <a:srgbClr val="322F31"/>
                </a:solidFill>
              </a:endParaRPr>
            </a:p>
            <a:p>
              <a:r>
                <a:rPr lang="en-US" sz="800" i="1" dirty="0" smtClean="0">
                  <a:solidFill>
                    <a:srgbClr val="322F31"/>
                  </a:solidFill>
                </a:rPr>
                <a:t>M. </a:t>
              </a:r>
              <a:r>
                <a:rPr lang="en-US" sz="800" i="1" dirty="0" err="1" smtClean="0">
                  <a:solidFill>
                    <a:srgbClr val="322F31"/>
                  </a:solidFill>
                </a:rPr>
                <a:t>Bhagwat</a:t>
              </a:r>
              <a:r>
                <a:rPr lang="en-US" sz="800" i="1" dirty="0" smtClean="0">
                  <a:solidFill>
                    <a:srgbClr val="322F31"/>
                  </a:solidFill>
                </a:rPr>
                <a:t> &amp; P.C. Tandy, </a:t>
              </a:r>
              <a:r>
                <a:rPr lang="it-IT" sz="800" i="1" dirty="0" smtClean="0">
                  <a:solidFill>
                    <a:srgbClr val="322F31"/>
                  </a:solidFill>
                  <a:hlinkClick r:id="rId4"/>
                </a:rPr>
                <a:t>AIP Conf.Proc. 842 (2006) 225-227</a:t>
              </a:r>
              <a:endParaRPr lang="en-US" sz="800" i="1" dirty="0">
                <a:solidFill>
                  <a:srgbClr val="322F31"/>
                </a:solidFill>
              </a:endParaRPr>
            </a:p>
          </p:txBody>
        </p:sp>
      </p:grpSp>
      <p:sp>
        <p:nvSpPr>
          <p:cNvPr id="18" name="Content Placeholder 2"/>
          <p:cNvSpPr txBox="1">
            <a:spLocks/>
          </p:cNvSpPr>
          <p:nvPr/>
        </p:nvSpPr>
        <p:spPr bwMode="auto">
          <a:xfrm>
            <a:off x="0" y="1610784"/>
            <a:ext cx="5662084" cy="505671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lang="en-US" b="0" kern="0" dirty="0" smtClean="0">
                <a:solidFill>
                  <a:schemeClr val="tx2">
                    <a:lumMod val="75000"/>
                  </a:schemeClr>
                </a:solidFill>
                <a:latin typeface="Comic Sans MS"/>
                <a:cs typeface="Comic Sans MS"/>
              </a:rPr>
              <a:t>In </a:t>
            </a:r>
            <a:r>
              <a:rPr lang="en-US" b="0" kern="0" dirty="0" smtClean="0">
                <a:solidFill>
                  <a:srgbClr val="FF0000"/>
                </a:solidFill>
                <a:latin typeface="Comic Sans MS"/>
                <a:cs typeface="Comic Sans MS"/>
              </a:rPr>
              <a:t>Q</a:t>
            </a:r>
            <a:r>
              <a:rPr lang="en-US" b="0" kern="0" dirty="0" smtClean="0">
                <a:solidFill>
                  <a:srgbClr val="008000"/>
                </a:solidFill>
                <a:latin typeface="Comic Sans MS"/>
                <a:cs typeface="Comic Sans MS"/>
              </a:rPr>
              <a:t>C</a:t>
            </a:r>
            <a:r>
              <a:rPr lang="en-US" b="0" kern="0" dirty="0" smtClean="0">
                <a:solidFill>
                  <a:srgbClr val="0000FF"/>
                </a:solidFill>
                <a:latin typeface="Comic Sans MS"/>
                <a:cs typeface="Comic Sans MS"/>
              </a:rPr>
              <a:t>D</a:t>
            </a:r>
            <a:r>
              <a:rPr lang="en-US" b="0" kern="0" dirty="0" smtClean="0">
                <a:solidFill>
                  <a:schemeClr val="tx2">
                    <a:lumMod val="75000"/>
                  </a:schemeClr>
                </a:solidFill>
                <a:latin typeface="Comic Sans MS"/>
                <a:cs typeface="Comic Sans MS"/>
              </a:rPr>
              <a:t>, all “constants” of quantum mechanics are actually </a:t>
            </a:r>
            <a:r>
              <a:rPr lang="en-US" b="0" kern="0" dirty="0" smtClean="0">
                <a:solidFill>
                  <a:srgbClr val="0000FF"/>
                </a:solidFill>
                <a:latin typeface="Comic Sans MS"/>
                <a:cs typeface="Comic Sans MS"/>
              </a:rPr>
              <a:t>strongly </a:t>
            </a:r>
            <a:r>
              <a:rPr lang="en-US" b="0" kern="0" dirty="0" smtClean="0">
                <a:solidFill>
                  <a:schemeClr val="tx2">
                    <a:lumMod val="75000"/>
                  </a:schemeClr>
                </a:solidFill>
                <a:latin typeface="Comic Sans MS"/>
                <a:cs typeface="Comic Sans MS"/>
              </a:rPr>
              <a:t>momentum dependent: couplings, number density, mass, etc.</a:t>
            </a:r>
          </a:p>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lang="en-US" b="0" kern="0" dirty="0" smtClean="0">
                <a:solidFill>
                  <a:schemeClr val="tx2">
                    <a:lumMod val="75000"/>
                  </a:schemeClr>
                </a:solidFill>
                <a:latin typeface="Comic Sans MS"/>
                <a:cs typeface="Comic Sans MS"/>
              </a:rPr>
              <a:t>So, a quark’s mass depends on its momentum.</a:t>
            </a:r>
            <a:endParaRPr kumimoji="0" lang="en-US" b="0" u="none" strike="noStrike" kern="0" cap="none" spc="0" normalizeH="0" baseline="0" noProof="0" dirty="0" smtClean="0">
              <a:ln>
                <a:noFill/>
              </a:ln>
              <a:effectLst/>
              <a:uLnTx/>
              <a:uFillTx/>
              <a:latin typeface="Comic Sans MS Bold"/>
              <a:ea typeface="+mn-ea"/>
              <a:cs typeface="Comic Sans MS Bold"/>
            </a:endParaRPr>
          </a:p>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kumimoji="0" lang="en-US" b="0" u="none" strike="noStrike" kern="0" cap="none" spc="0" normalizeH="0" baseline="0" noProof="0" dirty="0" smtClean="0">
                <a:ln>
                  <a:noFill/>
                </a:ln>
                <a:effectLst/>
                <a:uLnTx/>
                <a:uFillTx/>
                <a:latin typeface="Comic Sans MS Bold"/>
                <a:ea typeface="+mn-ea"/>
                <a:cs typeface="Comic Sans MS Bold"/>
              </a:rPr>
              <a:t>Mass function can calculated and is depicted here</a:t>
            </a:r>
            <a:r>
              <a:rPr kumimoji="0" lang="en-US" b="0" u="none" strike="noStrike" kern="0" cap="none" spc="0" normalizeH="0" baseline="0" noProof="0" dirty="0" smtClean="0">
                <a:ln>
                  <a:noFill/>
                </a:ln>
                <a:solidFill>
                  <a:schemeClr val="tx2">
                    <a:lumMod val="75000"/>
                  </a:schemeClr>
                </a:solidFill>
                <a:effectLst/>
                <a:uLnTx/>
                <a:uFillTx/>
                <a:latin typeface="Comic Sans MS Bold"/>
                <a:ea typeface="+mn-ea"/>
                <a:cs typeface="Comic Sans MS Bold"/>
              </a:rPr>
              <a:t>.</a:t>
            </a:r>
          </a:p>
          <a:p>
            <a:pPr>
              <a:spcBef>
                <a:spcPct val="20000"/>
              </a:spcBef>
              <a:buClr>
                <a:srgbClr val="0000FF"/>
              </a:buClr>
              <a:defRPr/>
            </a:pPr>
            <a:r>
              <a:rPr lang="en-US" b="0" kern="0" dirty="0">
                <a:solidFill>
                  <a:srgbClr val="0000FF"/>
                </a:solidFill>
                <a:latin typeface="Comic Sans MS"/>
                <a:cs typeface="Comic Sans MS"/>
              </a:rPr>
              <a:t>in agreement: </a:t>
            </a:r>
            <a:r>
              <a:rPr lang="en-US" b="0" kern="0" dirty="0">
                <a:solidFill>
                  <a:schemeClr val="tx2">
                    <a:lumMod val="75000"/>
                  </a:schemeClr>
                </a:solidFill>
                <a:latin typeface="Comic Sans MS"/>
                <a:cs typeface="Comic Sans MS"/>
              </a:rPr>
              <a:t>the vast bulk of the light-quark mass comes from a cloud of gluons, dragged along by the quark as it propagates</a:t>
            </a:r>
            <a:r>
              <a:rPr lang="en-US" b="0" kern="0" dirty="0" smtClean="0">
                <a:solidFill>
                  <a:schemeClr val="tx2">
                    <a:lumMod val="75000"/>
                  </a:schemeClr>
                </a:solidFill>
                <a:latin typeface="Comic Sans MS"/>
                <a:cs typeface="Comic Sans MS"/>
              </a:rPr>
              <a:t>.</a:t>
            </a:r>
            <a:endParaRPr kumimoji="0" lang="en-US" b="0" u="none" strike="noStrike" kern="0" cap="none" spc="0" normalizeH="0" baseline="0" noProof="0" dirty="0" smtClean="0">
              <a:ln>
                <a:noFill/>
              </a:ln>
              <a:solidFill>
                <a:schemeClr val="tx2">
                  <a:lumMod val="75000"/>
                </a:schemeClr>
              </a:solidFill>
              <a:effectLst/>
              <a:uLnTx/>
              <a:uFillTx/>
              <a:latin typeface="Comic Sans MS"/>
              <a:ea typeface="+mn-ea"/>
              <a:cs typeface="Comic Sans MS"/>
            </a:endParaRPr>
          </a:p>
          <a:p>
            <a:pPr marL="342900" lvl="0" indent="-342900" fontAlgn="base">
              <a:spcBef>
                <a:spcPct val="20000"/>
              </a:spcBef>
              <a:spcAft>
                <a:spcPct val="0"/>
              </a:spcAft>
              <a:buClr>
                <a:srgbClr val="0000FF"/>
              </a:buClr>
              <a:buFont typeface="Wingdings" charset="2"/>
              <a:buChar char="q"/>
              <a:defRPr/>
            </a:pPr>
            <a:r>
              <a:rPr lang="en-US" b="0" kern="0" dirty="0" smtClean="0">
                <a:solidFill>
                  <a:schemeClr val="tx2">
                    <a:lumMod val="75000"/>
                  </a:schemeClr>
                </a:solidFill>
                <a:latin typeface="Comic Sans MS"/>
                <a:cs typeface="Comic Sans MS"/>
              </a:rPr>
              <a:t>Continuum- and Lattice-</a:t>
            </a:r>
            <a:r>
              <a:rPr lang="en-US" b="0" kern="0" dirty="0" smtClean="0">
                <a:solidFill>
                  <a:srgbClr val="FF0000"/>
                </a:solidFill>
                <a:latin typeface="Comic Sans MS"/>
                <a:cs typeface="Comic Sans MS"/>
              </a:rPr>
              <a:t>Q</a:t>
            </a:r>
            <a:r>
              <a:rPr lang="en-US" b="0" kern="0" dirty="0" smtClean="0">
                <a:solidFill>
                  <a:srgbClr val="008000"/>
                </a:solidFill>
                <a:latin typeface="Comic Sans MS"/>
                <a:cs typeface="Comic Sans MS"/>
              </a:rPr>
              <a:t>C</a:t>
            </a:r>
            <a:r>
              <a:rPr lang="en-US" b="0" kern="0" dirty="0" smtClean="0">
                <a:solidFill>
                  <a:srgbClr val="0000FF"/>
                </a:solidFill>
                <a:latin typeface="Comic Sans MS"/>
                <a:cs typeface="Comic Sans MS"/>
              </a:rPr>
              <a:t>D</a:t>
            </a:r>
          </a:p>
          <a:p>
            <a:pPr marL="342900" lvl="0" indent="-342900">
              <a:spcBef>
                <a:spcPct val="20000"/>
              </a:spcBef>
              <a:buClr>
                <a:srgbClr val="0000FF"/>
              </a:buClr>
              <a:buFont typeface="Wingdings" charset="2"/>
              <a:buChar char="q"/>
              <a:defRPr/>
            </a:pPr>
            <a:r>
              <a:rPr lang="en-US" b="0" kern="0" dirty="0">
                <a:solidFill>
                  <a:schemeClr val="tx2">
                    <a:lumMod val="75000"/>
                  </a:schemeClr>
                </a:solidFill>
              </a:rPr>
              <a:t>Running gluon </a:t>
            </a:r>
            <a:r>
              <a:rPr lang="en-US" b="0" kern="0" dirty="0" smtClean="0">
                <a:solidFill>
                  <a:schemeClr val="tx2">
                    <a:lumMod val="75000"/>
                  </a:schemeClr>
                </a:solidFill>
              </a:rPr>
              <a:t>mass</a:t>
            </a:r>
          </a:p>
          <a:p>
            <a:pPr marL="742950" lvl="1" indent="-285750">
              <a:spcBef>
                <a:spcPct val="20000"/>
              </a:spcBef>
              <a:buClr>
                <a:srgbClr val="0000FF"/>
              </a:buClr>
              <a:buFont typeface="Wingdings" charset="2"/>
              <a:buChar char="q"/>
              <a:defRPr/>
            </a:pPr>
            <a:r>
              <a:rPr lang="en-US" sz="1600" b="0" kern="0" dirty="0" smtClean="0">
                <a:solidFill>
                  <a:schemeClr val="tx2">
                    <a:lumMod val="75000"/>
                  </a:schemeClr>
                </a:solidFill>
              </a:rPr>
              <a:t>Gluon </a:t>
            </a:r>
            <a:r>
              <a:rPr lang="en-US" sz="1600" b="0" kern="0" dirty="0">
                <a:solidFill>
                  <a:schemeClr val="tx2">
                    <a:lumMod val="75000"/>
                  </a:schemeClr>
                </a:solidFill>
              </a:rPr>
              <a:t>is massless in UV, in agreement </a:t>
            </a:r>
            <a:r>
              <a:rPr lang="en-US" sz="1600" b="0" kern="0" dirty="0" smtClean="0">
                <a:solidFill>
                  <a:schemeClr val="tx2">
                    <a:lumMod val="75000"/>
                  </a:schemeClr>
                </a:solidFill>
              </a:rPr>
              <a:t>with </a:t>
            </a:r>
            <a:r>
              <a:rPr lang="en-US" sz="1600" b="0" kern="0" dirty="0" err="1" smtClean="0">
                <a:solidFill>
                  <a:schemeClr val="tx2">
                    <a:lumMod val="75000"/>
                  </a:schemeClr>
                </a:solidFill>
              </a:rPr>
              <a:t>p</a:t>
            </a:r>
            <a:r>
              <a:rPr lang="en-US" sz="1600" b="0" kern="0" dirty="0" err="1" smtClean="0">
                <a:solidFill>
                  <a:srgbClr val="FF0000"/>
                </a:solidFill>
              </a:rPr>
              <a:t>Q</a:t>
            </a:r>
            <a:r>
              <a:rPr lang="en-US" sz="1600" b="0" kern="0" dirty="0" err="1" smtClean="0">
                <a:solidFill>
                  <a:srgbClr val="00B050"/>
                </a:solidFill>
              </a:rPr>
              <a:t>C</a:t>
            </a:r>
            <a:r>
              <a:rPr lang="en-US" sz="1600" b="0" kern="0" dirty="0" err="1" smtClean="0">
                <a:solidFill>
                  <a:srgbClr val="0000FF"/>
                </a:solidFill>
              </a:rPr>
              <a:t>D</a:t>
            </a:r>
            <a:endParaRPr lang="en-US" sz="1600" b="0" kern="0" dirty="0">
              <a:solidFill>
                <a:schemeClr val="tx2">
                  <a:lumMod val="75000"/>
                </a:schemeClr>
              </a:solidFill>
            </a:endParaRPr>
          </a:p>
          <a:p>
            <a:pPr marL="742950" lvl="1" indent="-285750">
              <a:spcBef>
                <a:spcPct val="20000"/>
              </a:spcBef>
              <a:buClr>
                <a:srgbClr val="0000FF"/>
              </a:buClr>
              <a:buFont typeface="Wingdings" charset="2"/>
              <a:buChar char="q"/>
              <a:defRPr/>
            </a:pPr>
            <a:r>
              <a:rPr lang="en-US" sz="1600" b="0" kern="0" dirty="0">
                <a:solidFill>
                  <a:schemeClr val="tx2">
                    <a:lumMod val="75000"/>
                  </a:schemeClr>
                </a:solidFill>
              </a:rPr>
              <a:t>Massive in infrared</a:t>
            </a:r>
          </a:p>
          <a:p>
            <a:pPr marL="1200150" lvl="2" indent="-285750">
              <a:spcBef>
                <a:spcPct val="20000"/>
              </a:spcBef>
              <a:buClr>
                <a:srgbClr val="0000FF"/>
              </a:buClr>
              <a:buFont typeface="Wingdings" charset="2"/>
              <a:buChar char="q"/>
              <a:defRPr/>
            </a:pPr>
            <a:r>
              <a:rPr lang="en-US" sz="1400" b="0" kern="0" dirty="0" err="1">
                <a:solidFill>
                  <a:schemeClr val="tx2">
                    <a:lumMod val="75000"/>
                  </a:schemeClr>
                </a:solidFill>
              </a:rPr>
              <a:t>m</a:t>
            </a:r>
            <a:r>
              <a:rPr lang="en-US" sz="1400" b="0" kern="0" baseline="-25000" dirty="0" err="1">
                <a:solidFill>
                  <a:schemeClr val="tx2">
                    <a:lumMod val="75000"/>
                  </a:schemeClr>
                </a:solidFill>
              </a:rPr>
              <a:t>G</a:t>
            </a:r>
            <a:r>
              <a:rPr lang="en-US" sz="1400" b="0" kern="0" dirty="0">
                <a:solidFill>
                  <a:schemeClr val="tx2">
                    <a:lumMod val="75000"/>
                  </a:schemeClr>
                </a:solidFill>
              </a:rPr>
              <a:t>(0) = 0.67-0.81 </a:t>
            </a:r>
            <a:r>
              <a:rPr lang="en-US" sz="1400" b="0" kern="0" dirty="0" err="1">
                <a:solidFill>
                  <a:schemeClr val="tx2">
                    <a:lumMod val="75000"/>
                  </a:schemeClr>
                </a:solidFill>
              </a:rPr>
              <a:t>GeV</a:t>
            </a:r>
            <a:endParaRPr lang="en-US" sz="1400" b="0" kern="0" dirty="0">
              <a:solidFill>
                <a:schemeClr val="tx2">
                  <a:lumMod val="75000"/>
                </a:schemeClr>
              </a:solidFill>
            </a:endParaRPr>
          </a:p>
          <a:p>
            <a:pPr marL="1200150" lvl="2" indent="-285750">
              <a:spcBef>
                <a:spcPct val="20000"/>
              </a:spcBef>
              <a:buClr>
                <a:srgbClr val="0000FF"/>
              </a:buClr>
              <a:buFont typeface="Wingdings" charset="2"/>
              <a:buChar char="q"/>
              <a:defRPr/>
            </a:pPr>
            <a:r>
              <a:rPr lang="en-US" sz="1400" b="0" kern="0" dirty="0" err="1">
                <a:solidFill>
                  <a:schemeClr val="tx2">
                    <a:lumMod val="75000"/>
                  </a:schemeClr>
                </a:solidFill>
              </a:rPr>
              <a:t>m</a:t>
            </a:r>
            <a:r>
              <a:rPr lang="en-US" sz="1400" b="0" kern="0" baseline="-25000" dirty="0" err="1">
                <a:solidFill>
                  <a:schemeClr val="tx2">
                    <a:lumMod val="75000"/>
                  </a:schemeClr>
                </a:solidFill>
              </a:rPr>
              <a:t>G</a:t>
            </a:r>
            <a:r>
              <a:rPr lang="en-US" sz="1400" b="0" kern="0" dirty="0">
                <a:solidFill>
                  <a:schemeClr val="tx2">
                    <a:lumMod val="75000"/>
                  </a:schemeClr>
                </a:solidFill>
              </a:rPr>
              <a:t>(m</a:t>
            </a:r>
            <a:r>
              <a:rPr lang="en-US" sz="1400" b="0" kern="0" baseline="-25000" dirty="0">
                <a:solidFill>
                  <a:schemeClr val="tx2">
                    <a:lumMod val="75000"/>
                  </a:schemeClr>
                </a:solidFill>
              </a:rPr>
              <a:t>G</a:t>
            </a:r>
            <a:r>
              <a:rPr lang="en-US" sz="1400" b="0" kern="0" baseline="30000" dirty="0">
                <a:solidFill>
                  <a:schemeClr val="tx2">
                    <a:lumMod val="75000"/>
                  </a:schemeClr>
                </a:solidFill>
              </a:rPr>
              <a:t>2</a:t>
            </a:r>
            <a:r>
              <a:rPr lang="en-US" sz="1400" b="0" kern="0" dirty="0">
                <a:solidFill>
                  <a:schemeClr val="tx2">
                    <a:lumMod val="75000"/>
                  </a:schemeClr>
                </a:solidFill>
              </a:rPr>
              <a:t>) = 0.53-0.64 </a:t>
            </a:r>
            <a:r>
              <a:rPr lang="en-US" sz="1400" b="0" kern="0" dirty="0" err="1">
                <a:solidFill>
                  <a:schemeClr val="tx2">
                    <a:lumMod val="75000"/>
                  </a:schemeClr>
                </a:solidFill>
              </a:rPr>
              <a:t>GeV</a:t>
            </a:r>
            <a:endParaRPr lang="en-US" sz="1400" b="0" kern="0" dirty="0">
              <a:solidFill>
                <a:schemeClr val="tx2">
                  <a:lumMod val="75000"/>
                </a:schemeClr>
              </a:solidFill>
            </a:endParaRPr>
          </a:p>
          <a:p>
            <a:pPr marL="285750" indent="-285750">
              <a:spcBef>
                <a:spcPct val="20000"/>
              </a:spcBef>
              <a:buClr>
                <a:srgbClr val="0000FF"/>
              </a:buClr>
              <a:buFont typeface="Wingdings" charset="2"/>
              <a:buChar char="q"/>
              <a:defRPr/>
            </a:pPr>
            <a:r>
              <a:rPr lang="en-US" b="0" kern="0" dirty="0">
                <a:solidFill>
                  <a:schemeClr val="tx2">
                    <a:lumMod val="75000"/>
                  </a:schemeClr>
                </a:solidFill>
              </a:rPr>
              <a:t>DSE prediction confirmed by numerical simulations of lattice-</a:t>
            </a:r>
            <a:r>
              <a:rPr lang="en-US" b="0" kern="0" dirty="0" err="1">
                <a:solidFill>
                  <a:schemeClr val="tx2">
                    <a:lumMod val="75000"/>
                  </a:schemeClr>
                </a:solidFill>
              </a:rPr>
              <a:t>regularised</a:t>
            </a:r>
            <a:r>
              <a:rPr lang="en-US" b="0" kern="0" dirty="0">
                <a:solidFill>
                  <a:schemeClr val="tx2">
                    <a:lumMod val="75000"/>
                  </a:schemeClr>
                </a:solidFill>
              </a:rPr>
              <a:t> </a:t>
            </a:r>
            <a:r>
              <a:rPr lang="en-US" b="0" kern="0" dirty="0" smtClean="0">
                <a:solidFill>
                  <a:srgbClr val="FF0000"/>
                </a:solidFill>
              </a:rPr>
              <a:t>Q</a:t>
            </a:r>
            <a:r>
              <a:rPr lang="en-US" b="0" kern="0" dirty="0" smtClean="0">
                <a:solidFill>
                  <a:srgbClr val="00B050"/>
                </a:solidFill>
              </a:rPr>
              <a:t>C</a:t>
            </a:r>
            <a:r>
              <a:rPr lang="en-US" b="0" kern="0" dirty="0">
                <a:solidFill>
                  <a:srgbClr val="0000FF"/>
                </a:solidFill>
              </a:rPr>
              <a:t>D</a:t>
            </a:r>
            <a:r>
              <a:rPr lang="en-US" b="0" kern="0" dirty="0" smtClean="0">
                <a:solidFill>
                  <a:schemeClr val="tx2">
                    <a:lumMod val="75000"/>
                  </a:schemeClr>
                </a:solidFill>
                <a:latin typeface="Comic Sans MS"/>
                <a:cs typeface="Comic Sans MS"/>
              </a:rPr>
              <a:t> </a:t>
            </a:r>
            <a:endParaRPr kumimoji="0" lang="en-US" b="0" u="none" strike="noStrike" kern="0" cap="none" spc="0" normalizeH="0" baseline="0" noProof="0" dirty="0" smtClean="0">
              <a:ln>
                <a:noFill/>
              </a:ln>
              <a:solidFill>
                <a:schemeClr val="tx2">
                  <a:lumMod val="75000"/>
                </a:schemeClr>
              </a:solidFill>
              <a:effectLst/>
              <a:uLnTx/>
              <a:uFillTx/>
              <a:latin typeface="Comic Sans MS"/>
              <a:ea typeface="+mn-ea"/>
              <a:cs typeface="Comic Sans MS"/>
            </a:endParaRPr>
          </a:p>
        </p:txBody>
      </p:sp>
      <p:sp>
        <p:nvSpPr>
          <p:cNvPr id="19" name="Content Placeholder 2"/>
          <p:cNvSpPr txBox="1">
            <a:spLocks/>
          </p:cNvSpPr>
          <p:nvPr/>
        </p:nvSpPr>
        <p:spPr bwMode="auto">
          <a:xfrm>
            <a:off x="1058334" y="162984"/>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1F497D"/>
              </a:buClr>
              <a:buSzTx/>
              <a:tabLst/>
              <a:defRPr/>
            </a:pPr>
            <a:r>
              <a:rPr lang="en-US" sz="2000" kern="0" dirty="0" smtClean="0">
                <a:solidFill>
                  <a:schemeClr val="tx2">
                    <a:lumMod val="75000"/>
                  </a:schemeClr>
                </a:solidFill>
              </a:rPr>
              <a:t>	are</a:t>
            </a:r>
            <a:endParaRPr kumimoji="0" lang="en-US" sz="2000" b="0" i="0" u="none" strike="noStrike" kern="0" cap="none" spc="0" normalizeH="0" baseline="0" noProof="0" dirty="0">
              <a:ln>
                <a:noFill/>
              </a:ln>
              <a:solidFill>
                <a:schemeClr val="tx2">
                  <a:lumMod val="75000"/>
                </a:schemeClr>
              </a:solidFill>
              <a:effectLst/>
              <a:uLnTx/>
              <a:uFillTx/>
              <a:latin typeface="+mn-lt"/>
            </a:endParaRPr>
          </a:p>
        </p:txBody>
      </p:sp>
      <p:pic>
        <p:nvPicPr>
          <p:cNvPr id="13" name="Picture 4"/>
          <p:cNvPicPr>
            <a:picLocks noChangeArrowheads="1"/>
          </p:cNvPicPr>
          <p:nvPr/>
        </p:nvPicPr>
        <p:blipFill>
          <a:blip r:embed="rId5">
            <a:extLst>
              <a:ext uri="{28A0092B-C50C-407E-A947-70E740481C1C}">
                <a14:useLocalDpi xmlns:a14="http://schemas.microsoft.com/office/drawing/2010/main" val="0"/>
              </a:ext>
            </a:extLst>
          </a:blip>
          <a:srcRect t="9360" r="7866" b="31360"/>
          <a:stretch>
            <a:fillRect/>
          </a:stretch>
        </p:blipFill>
        <p:spPr bwMode="auto">
          <a:xfrm>
            <a:off x="0" y="-8463"/>
            <a:ext cx="1955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8" name="Group 7"/>
          <p:cNvGrpSpPr/>
          <p:nvPr/>
        </p:nvGrpSpPr>
        <p:grpSpPr>
          <a:xfrm>
            <a:off x="5820831" y="4231215"/>
            <a:ext cx="3481902" cy="2439205"/>
            <a:chOff x="5820831" y="4231215"/>
            <a:chExt cx="3481902" cy="2439205"/>
          </a:xfrm>
        </p:grpSpPr>
        <p:pic>
          <p:nvPicPr>
            <p:cNvPr id="20" name="Picture 19" descr="gluonmassfunction.jpg"/>
            <p:cNvPicPr>
              <a:picLocks noChangeAspect="1"/>
            </p:cNvPicPr>
            <p:nvPr/>
          </p:nvPicPr>
          <p:blipFill>
            <a:blip r:embed="rId6" cstate="print"/>
            <a:stretch>
              <a:fillRect/>
            </a:stretch>
          </p:blipFill>
          <p:spPr>
            <a:xfrm>
              <a:off x="5820831" y="4231215"/>
              <a:ext cx="3331632" cy="2230343"/>
            </a:xfrm>
            <a:prstGeom prst="rect">
              <a:avLst/>
            </a:prstGeom>
          </p:spPr>
        </p:pic>
        <p:sp>
          <p:nvSpPr>
            <p:cNvPr id="21" name="Rectangle 20"/>
            <p:cNvSpPr/>
            <p:nvPr/>
          </p:nvSpPr>
          <p:spPr bwMode="auto">
            <a:xfrm>
              <a:off x="6944782" y="4328583"/>
              <a:ext cx="2093385" cy="3598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i="1" dirty="0" smtClean="0">
                  <a:solidFill>
                    <a:srgbClr val="0000FF"/>
                  </a:solidFill>
                  <a:latin typeface="Calibri" pitchFamily="34" charset="0"/>
                </a:rPr>
                <a:t>m</a:t>
              </a:r>
              <a:r>
                <a:rPr kumimoji="0" lang="en-US" sz="1600" b="0" i="1" u="none" strike="noStrike" cap="none" normalizeH="0" baseline="-25000" dirty="0" smtClean="0">
                  <a:ln>
                    <a:noFill/>
                  </a:ln>
                  <a:solidFill>
                    <a:srgbClr val="0000FF"/>
                  </a:solidFill>
                  <a:effectLst/>
                  <a:latin typeface="Calibri" pitchFamily="34" charset="0"/>
                </a:rPr>
                <a:t>G</a:t>
              </a:r>
              <a:r>
                <a:rPr kumimoji="0" lang="en-US" sz="1600" b="0" i="1" u="none" strike="noStrike" cap="none" normalizeH="0" baseline="30000" dirty="0" smtClean="0">
                  <a:ln>
                    <a:noFill/>
                  </a:ln>
                  <a:solidFill>
                    <a:srgbClr val="0000FF"/>
                  </a:solidFill>
                  <a:effectLst/>
                  <a:latin typeface="Calibri" pitchFamily="34" charset="0"/>
                </a:rPr>
                <a:t>2</a:t>
              </a:r>
              <a:r>
                <a:rPr kumimoji="0" lang="en-US" sz="1600" b="0" i="1" u="none" strike="noStrike" cap="none" normalizeH="0" baseline="0" dirty="0" smtClean="0">
                  <a:ln>
                    <a:noFill/>
                  </a:ln>
                  <a:solidFill>
                    <a:srgbClr val="0000FF"/>
                  </a:solidFill>
                  <a:effectLst/>
                  <a:latin typeface="Calibri" pitchFamily="34" charset="0"/>
                </a:rPr>
                <a:t>(k</a:t>
              </a:r>
              <a:r>
                <a:rPr kumimoji="0" lang="en-US" sz="1600" b="0" i="1" u="none" strike="noStrike" cap="none" normalizeH="0" baseline="30000" dirty="0" smtClean="0">
                  <a:ln>
                    <a:noFill/>
                  </a:ln>
                  <a:solidFill>
                    <a:srgbClr val="0000FF"/>
                  </a:solidFill>
                  <a:effectLst/>
                  <a:latin typeface="Calibri" pitchFamily="34" charset="0"/>
                </a:rPr>
                <a:t>2</a:t>
              </a:r>
              <a:r>
                <a:rPr kumimoji="0" lang="en-US" sz="1600" b="0" i="1" u="none" strike="noStrike" cap="none" normalizeH="0" baseline="0" dirty="0" smtClean="0">
                  <a:ln>
                    <a:noFill/>
                  </a:ln>
                  <a:solidFill>
                    <a:srgbClr val="0000FF"/>
                  </a:solidFill>
                  <a:effectLst/>
                  <a:latin typeface="Calibri" pitchFamily="34" charset="0"/>
                </a:rPr>
                <a:t>) ≈ m</a:t>
              </a:r>
              <a:r>
                <a:rPr kumimoji="0" lang="en-US" sz="1600" b="0" i="1" u="none" strike="noStrike" cap="none" normalizeH="0" baseline="-25000" dirty="0" smtClean="0">
                  <a:ln>
                    <a:noFill/>
                  </a:ln>
                  <a:solidFill>
                    <a:srgbClr val="0000FF"/>
                  </a:solidFill>
                  <a:effectLst/>
                  <a:latin typeface="Calibri" pitchFamily="34" charset="0"/>
                </a:rPr>
                <a:t>G</a:t>
              </a:r>
              <a:r>
                <a:rPr kumimoji="0" lang="en-US" sz="1600" b="0" i="1" u="none" strike="noStrike" cap="none" normalizeH="0" baseline="30000" dirty="0" smtClean="0">
                  <a:ln>
                    <a:noFill/>
                  </a:ln>
                  <a:solidFill>
                    <a:srgbClr val="0000FF"/>
                  </a:solidFill>
                  <a:effectLst/>
                  <a:latin typeface="Calibri" pitchFamily="34" charset="0"/>
                </a:rPr>
                <a:t>4</a:t>
              </a:r>
              <a:r>
                <a:rPr kumimoji="0" lang="en-US" sz="1600" b="0" i="1" u="none" strike="noStrike" cap="none" normalizeH="0" baseline="0" dirty="0" smtClean="0">
                  <a:ln>
                    <a:noFill/>
                  </a:ln>
                  <a:solidFill>
                    <a:srgbClr val="0000FF"/>
                  </a:solidFill>
                  <a:effectLst/>
                  <a:latin typeface="Calibri" pitchFamily="34" charset="0"/>
                </a:rPr>
                <a:t>/(k</a:t>
              </a:r>
              <a:r>
                <a:rPr kumimoji="0" lang="en-US" sz="1600" b="0" i="1" u="none" strike="noStrike" cap="none" normalizeH="0" baseline="30000" dirty="0" smtClean="0">
                  <a:ln>
                    <a:noFill/>
                  </a:ln>
                  <a:solidFill>
                    <a:srgbClr val="0000FF"/>
                  </a:solidFill>
                  <a:effectLst/>
                  <a:latin typeface="Calibri" pitchFamily="34" charset="0"/>
                </a:rPr>
                <a:t>2</a:t>
              </a:r>
              <a:r>
                <a:rPr kumimoji="0" lang="en-US" sz="1600" b="0" i="1" u="none" strike="noStrike" cap="none" normalizeH="0" baseline="0" dirty="0" smtClean="0">
                  <a:ln>
                    <a:noFill/>
                  </a:ln>
                  <a:solidFill>
                    <a:srgbClr val="0000FF"/>
                  </a:solidFill>
                  <a:effectLst/>
                  <a:latin typeface="Calibri" pitchFamily="34" charset="0"/>
                </a:rPr>
                <a:t>+m</a:t>
              </a:r>
              <a:r>
                <a:rPr kumimoji="0" lang="en-US" sz="1600" b="0" i="1" u="none" strike="noStrike" cap="none" normalizeH="0" baseline="-25000" dirty="0" smtClean="0">
                  <a:ln>
                    <a:noFill/>
                  </a:ln>
                  <a:solidFill>
                    <a:srgbClr val="0000FF"/>
                  </a:solidFill>
                  <a:effectLst/>
                  <a:latin typeface="Calibri" pitchFamily="34" charset="0"/>
                </a:rPr>
                <a:t>G</a:t>
              </a:r>
              <a:r>
                <a:rPr kumimoji="0" lang="en-US" sz="1600" b="0" i="1" u="none" strike="noStrike" cap="none" normalizeH="0" baseline="30000" dirty="0" smtClean="0">
                  <a:ln>
                    <a:noFill/>
                  </a:ln>
                  <a:solidFill>
                    <a:srgbClr val="0000FF"/>
                  </a:solidFill>
                  <a:effectLst/>
                  <a:latin typeface="Calibri" pitchFamily="34" charset="0"/>
                </a:rPr>
                <a:t>2</a:t>
              </a:r>
              <a:r>
                <a:rPr kumimoji="0" lang="en-US" sz="1600" b="0" i="1" u="none" strike="noStrike" cap="none" normalizeH="0" baseline="0" dirty="0" smtClean="0">
                  <a:ln>
                    <a:noFill/>
                  </a:ln>
                  <a:solidFill>
                    <a:srgbClr val="0000FF"/>
                  </a:solidFill>
                  <a:effectLst/>
                  <a:latin typeface="Calibri" pitchFamily="34" charset="0"/>
                </a:rPr>
                <a:t>)</a:t>
              </a:r>
            </a:p>
          </p:txBody>
        </p:sp>
        <p:sp>
          <p:nvSpPr>
            <p:cNvPr id="22" name="TextBox 21"/>
            <p:cNvSpPr txBox="1"/>
            <p:nvPr/>
          </p:nvSpPr>
          <p:spPr>
            <a:xfrm>
              <a:off x="5826304" y="6424199"/>
              <a:ext cx="3476429" cy="246221"/>
            </a:xfrm>
            <a:prstGeom prst="rect">
              <a:avLst/>
            </a:prstGeom>
            <a:solidFill>
              <a:schemeClr val="bg1"/>
            </a:solidFill>
          </p:spPr>
          <p:txBody>
            <a:bodyPr wrap="square" rtlCol="0">
              <a:spAutoFit/>
            </a:bodyPr>
            <a:lstStyle/>
            <a:p>
              <a:r>
                <a:rPr lang="en-US" sz="1000" i="1" dirty="0" smtClean="0">
                  <a:solidFill>
                    <a:srgbClr val="322F31"/>
                  </a:solidFill>
                </a:rPr>
                <a:t>Qin </a:t>
              </a:r>
              <a:r>
                <a:rPr lang="en-US" sz="1000" dirty="0" smtClean="0">
                  <a:solidFill>
                    <a:srgbClr val="322F31"/>
                  </a:solidFill>
                </a:rPr>
                <a:t>et al</a:t>
              </a:r>
              <a:r>
                <a:rPr lang="en-US" sz="1000" i="1" dirty="0" smtClean="0">
                  <a:solidFill>
                    <a:srgbClr val="322F31"/>
                  </a:solidFill>
                </a:rPr>
                <a:t>., </a:t>
              </a:r>
              <a:r>
                <a:rPr lang="pt-BR" sz="1000" i="1" dirty="0" smtClean="0">
                  <a:solidFill>
                    <a:srgbClr val="322F31"/>
                  </a:solidFill>
                </a:rPr>
                <a:t>Phys. Rev. C 84 042202 (Rapid Comm.)</a:t>
              </a:r>
            </a:p>
          </p:txBody>
        </p:sp>
      </p:gr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8974239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barn(inVertical)">
                                      <p:cBhvr>
                                        <p:cTn id="13" dur="500"/>
                                        <p:tgtEl>
                                          <p:spTgt spid="1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barn(inVertical)">
                                      <p:cBhvr>
                                        <p:cTn id="16" dur="500"/>
                                        <p:tgtEl>
                                          <p:spTgt spid="18">
                                            <p:txEl>
                                              <p:pRg st="3" end="3"/>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4" end="4"/>
                                            </p:txEl>
                                          </p:spTgt>
                                        </p:tgtEl>
                                        <p:attrNameLst>
                                          <p:attrName>style.visibility</p:attrName>
                                        </p:attrNameLst>
                                      </p:cBhvr>
                                      <p:to>
                                        <p:strVal val="visible"/>
                                      </p:to>
                                    </p:set>
                                    <p:animEffect transition="in" filter="barn(inVertical)">
                                      <p:cBhvr>
                                        <p:cTn id="24" dur="500"/>
                                        <p:tgtEl>
                                          <p:spTgt spid="18">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barn(inVertical)">
                                      <p:cBhvr>
                                        <p:cTn id="27" dur="500"/>
                                        <p:tgtEl>
                                          <p:spTgt spid="18">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xEl>
                                              <p:pRg st="6" end="6"/>
                                            </p:txEl>
                                          </p:spTgt>
                                        </p:tgtEl>
                                        <p:attrNameLst>
                                          <p:attrName>style.visibility</p:attrName>
                                        </p:attrNameLst>
                                      </p:cBhvr>
                                      <p:to>
                                        <p:strVal val="visible"/>
                                      </p:to>
                                    </p:set>
                                    <p:animEffect transition="in" filter="barn(inVertical)">
                                      <p:cBhvr>
                                        <p:cTn id="30" dur="500"/>
                                        <p:tgtEl>
                                          <p:spTgt spid="18">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xEl>
                                              <p:pRg st="7" end="7"/>
                                            </p:txEl>
                                          </p:spTgt>
                                        </p:tgtEl>
                                        <p:attrNameLst>
                                          <p:attrName>style.visibility</p:attrName>
                                        </p:attrNameLst>
                                      </p:cBhvr>
                                      <p:to>
                                        <p:strVal val="visible"/>
                                      </p:to>
                                    </p:set>
                                    <p:animEffect transition="in" filter="barn(inVertical)">
                                      <p:cBhvr>
                                        <p:cTn id="33" dur="500"/>
                                        <p:tgtEl>
                                          <p:spTgt spid="18">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xEl>
                                              <p:pRg st="8" end="8"/>
                                            </p:txEl>
                                          </p:spTgt>
                                        </p:tgtEl>
                                        <p:attrNameLst>
                                          <p:attrName>style.visibility</p:attrName>
                                        </p:attrNameLst>
                                      </p:cBhvr>
                                      <p:to>
                                        <p:strVal val="visible"/>
                                      </p:to>
                                    </p:set>
                                    <p:animEffect transition="in" filter="barn(inVertical)">
                                      <p:cBhvr>
                                        <p:cTn id="36" dur="500"/>
                                        <p:tgtEl>
                                          <p:spTgt spid="18">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18">
                                            <p:txEl>
                                              <p:pRg st="9" end="9"/>
                                            </p:txEl>
                                          </p:spTgt>
                                        </p:tgtEl>
                                        <p:attrNameLst>
                                          <p:attrName>style.visibility</p:attrName>
                                        </p:attrNameLst>
                                      </p:cBhvr>
                                      <p:to>
                                        <p:strVal val="visible"/>
                                      </p:to>
                                    </p:set>
                                    <p:animEffect transition="in" filter="barn(inVertical)">
                                      <p:cBhvr>
                                        <p:cTn id="39" dur="500"/>
                                        <p:tgtEl>
                                          <p:spTgt spid="18">
                                            <p:txEl>
                                              <p:pRg st="9" end="9"/>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xEl>
                                              <p:pRg st="10" end="10"/>
                                            </p:txEl>
                                          </p:spTgt>
                                        </p:tgtEl>
                                        <p:attrNameLst>
                                          <p:attrName>style.visibility</p:attrName>
                                        </p:attrNameLst>
                                      </p:cBhvr>
                                      <p:to>
                                        <p:strVal val="visible"/>
                                      </p:to>
                                    </p:set>
                                    <p:animEffect transition="in" filter="barn(inVertical)">
                                      <p:cBhvr>
                                        <p:cTn id="42" dur="500"/>
                                        <p:tgtEl>
                                          <p:spTgt spid="18">
                                            <p:txEl>
                                              <p:pRg st="10" end="10"/>
                                            </p:txEl>
                                          </p:spTgt>
                                        </p:tgtEl>
                                      </p:cBhvr>
                                    </p:animEffect>
                                  </p:childTnLst>
                                </p:cTn>
                              </p:par>
                              <p:par>
                                <p:cTn id="43" presetID="2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edge">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ph type="sldNum" sz="quarter" idx="10"/>
          </p:nvPr>
        </p:nvSpPr>
        <p:spPr/>
        <p:txBody>
          <a:bodyPr/>
          <a:lstStyle/>
          <a:p>
            <a:pPr>
              <a:defRPr/>
            </a:pPr>
            <a:fld id="{923D48B6-8AC7-8945-BB55-8AB3E424BF2E}" type="slidenum">
              <a:rPr lang="it-IT"/>
              <a:pPr>
                <a:defRPr/>
              </a:pPr>
              <a:t>45</a:t>
            </a:fld>
            <a:endParaRPr lang="it-IT"/>
          </a:p>
        </p:txBody>
      </p:sp>
      <p:sp>
        <p:nvSpPr>
          <p:cNvPr id="24" name="Footer Placeholder 3"/>
          <p:cNvSpPr>
            <a:spLocks noGrp="1"/>
          </p:cNvSpPr>
          <p:nvPr>
            <p:ph type="ftr" sz="quarter" idx="11"/>
          </p:nvPr>
        </p:nvSpPr>
        <p:spPr/>
        <p:txBody>
          <a:bodyPr/>
          <a:lstStyle/>
          <a:p>
            <a:pPr>
              <a:defRPr/>
            </a:pPr>
            <a:r>
              <a:rPr lang="cs-CZ" smtClean="0"/>
              <a:t>RBRC-Workshop, April 2013, BNL</a:t>
            </a:r>
            <a:endParaRPr lang="it-IT"/>
          </a:p>
        </p:txBody>
      </p:sp>
      <p:sp>
        <p:nvSpPr>
          <p:cNvPr id="724994" name="Rectangle 2"/>
          <p:cNvSpPr>
            <a:spLocks noChangeArrowheads="1"/>
          </p:cNvSpPr>
          <p:nvPr/>
        </p:nvSpPr>
        <p:spPr bwMode="auto">
          <a:xfrm>
            <a:off x="2124075" y="5876925"/>
            <a:ext cx="914400" cy="914400"/>
          </a:xfrm>
          <a:prstGeom prst="rect">
            <a:avLst/>
          </a:prstGeom>
          <a:noFill/>
          <a:ln w="9525">
            <a:noFill/>
            <a:miter lim="800000"/>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724995" name="AutoShape 3"/>
          <p:cNvSpPr>
            <a:spLocks noChangeArrowheads="1"/>
          </p:cNvSpPr>
          <p:nvPr/>
        </p:nvSpPr>
        <p:spPr bwMode="auto">
          <a:xfrm>
            <a:off x="2411413" y="5229225"/>
            <a:ext cx="1439862" cy="431800"/>
          </a:xfrm>
          <a:prstGeom prst="roundRect">
            <a:avLst>
              <a:gd name="adj" fmla="val 16667"/>
            </a:avLst>
          </a:prstGeom>
          <a:noFill/>
          <a:ln w="9525">
            <a:no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73738" name="Text Box 5"/>
          <p:cNvSpPr txBox="1">
            <a:spLocks noChangeArrowheads="1"/>
          </p:cNvSpPr>
          <p:nvPr/>
        </p:nvSpPr>
        <p:spPr bwMode="auto">
          <a:xfrm>
            <a:off x="592138" y="2051050"/>
            <a:ext cx="184150" cy="396875"/>
          </a:xfrm>
          <a:prstGeom prst="rect">
            <a:avLst/>
          </a:prstGeom>
          <a:noFill/>
          <a:ln w="9525">
            <a:noFill/>
            <a:miter lim="800000"/>
            <a:headEnd/>
            <a:tailEnd/>
          </a:ln>
        </p:spPr>
        <p:txBody>
          <a:bodyPr wrap="none">
            <a:prstTxWarp prst="textNoShape">
              <a:avLst/>
            </a:prstTxWarp>
            <a:spAutoFit/>
          </a:bodyPr>
          <a:lstStyle/>
          <a:p>
            <a:endParaRPr lang="en-US" b="0">
              <a:solidFill>
                <a:schemeClr val="accent2"/>
              </a:solidFill>
              <a:latin typeface="Tahoma" pitchFamily="-65" charset="0"/>
              <a:sym typeface="Wingdings" pitchFamily="-65" charset="2"/>
            </a:endParaRPr>
          </a:p>
        </p:txBody>
      </p:sp>
      <p:sp>
        <p:nvSpPr>
          <p:cNvPr id="73739" name="Text Box 6"/>
          <p:cNvSpPr txBox="1">
            <a:spLocks noChangeArrowheads="1"/>
          </p:cNvSpPr>
          <p:nvPr/>
        </p:nvSpPr>
        <p:spPr bwMode="auto">
          <a:xfrm>
            <a:off x="213586" y="748090"/>
            <a:ext cx="3820978" cy="748923"/>
          </a:xfrm>
          <a:prstGeom prst="rect">
            <a:avLst/>
          </a:prstGeom>
          <a:noFill/>
          <a:ln w="9525">
            <a:noFill/>
            <a:miter lim="800000"/>
            <a:headEnd/>
            <a:tailEnd/>
          </a:ln>
        </p:spPr>
        <p:txBody>
          <a:bodyPr wrap="none">
            <a:prstTxWarp prst="textNoShape">
              <a:avLst/>
            </a:prstTxWarp>
            <a:spAutoFit/>
          </a:bodyPr>
          <a:lstStyle/>
          <a:p>
            <a:pPr>
              <a:lnSpc>
                <a:spcPct val="120000"/>
              </a:lnSpc>
            </a:pPr>
            <a:r>
              <a:rPr lang="en-US" sz="2000" b="1" dirty="0">
                <a:latin typeface="Comic Sans MS"/>
                <a:cs typeface="Comic Sans MS"/>
                <a:sym typeface="Wingdings" pitchFamily="-65" charset="2"/>
              </a:rPr>
              <a:t>observables sensitive to E:</a:t>
            </a:r>
          </a:p>
          <a:p>
            <a:pPr>
              <a:lnSpc>
                <a:spcPct val="120000"/>
              </a:lnSpc>
            </a:pPr>
            <a:r>
              <a:rPr lang="en-US" sz="1600" b="1" dirty="0">
                <a:latin typeface="Comic Sans MS"/>
                <a:cs typeface="Comic Sans MS"/>
                <a:sym typeface="Wingdings" pitchFamily="-65" charset="2"/>
              </a:rPr>
              <a:t>(</a:t>
            </a:r>
            <a:r>
              <a:rPr lang="en-US" sz="1600" b="1" dirty="0" err="1">
                <a:latin typeface="Comic Sans MS"/>
                <a:cs typeface="Comic Sans MS"/>
                <a:sym typeface="Wingdings" pitchFamily="-65" charset="2"/>
              </a:rPr>
              <a:t>J</a:t>
            </a:r>
            <a:r>
              <a:rPr lang="en-US" sz="1600" b="1" baseline="-25000" dirty="0" err="1">
                <a:latin typeface="Comic Sans MS"/>
                <a:cs typeface="Comic Sans MS"/>
                <a:sym typeface="Wingdings" pitchFamily="-65" charset="2"/>
              </a:rPr>
              <a:t>q</a:t>
            </a:r>
            <a:r>
              <a:rPr lang="en-US" sz="1600" b="1" dirty="0">
                <a:latin typeface="Comic Sans MS"/>
                <a:cs typeface="Comic Sans MS"/>
                <a:sym typeface="Wingdings" pitchFamily="-65" charset="2"/>
              </a:rPr>
              <a:t> input parameter in </a:t>
            </a:r>
            <a:r>
              <a:rPr lang="en-US" sz="1600" b="1" dirty="0" err="1">
                <a:latin typeface="Comic Sans MS"/>
                <a:cs typeface="Comic Sans MS"/>
                <a:sym typeface="Wingdings" pitchFamily="-65" charset="2"/>
              </a:rPr>
              <a:t>ansatz</a:t>
            </a:r>
            <a:r>
              <a:rPr lang="en-US" sz="1600" b="1" dirty="0">
                <a:latin typeface="Comic Sans MS"/>
                <a:cs typeface="Comic Sans MS"/>
                <a:sym typeface="Wingdings" pitchFamily="-65" charset="2"/>
              </a:rPr>
              <a:t> for E)</a:t>
            </a:r>
            <a:endParaRPr lang="it-IT" sz="2000" b="1" dirty="0">
              <a:latin typeface="Comic Sans MS"/>
              <a:cs typeface="Comic Sans MS"/>
              <a:sym typeface="Wingdings" pitchFamily="-65" charset="2"/>
            </a:endParaRPr>
          </a:p>
        </p:txBody>
      </p:sp>
      <p:sp>
        <p:nvSpPr>
          <p:cNvPr id="724999" name="Text Box 7"/>
          <p:cNvSpPr txBox="1">
            <a:spLocks noChangeArrowheads="1"/>
          </p:cNvSpPr>
          <p:nvPr/>
        </p:nvSpPr>
        <p:spPr bwMode="auto">
          <a:xfrm>
            <a:off x="4928256" y="748090"/>
            <a:ext cx="2864887" cy="798680"/>
          </a:xfrm>
          <a:prstGeom prst="rect">
            <a:avLst/>
          </a:prstGeom>
          <a:noFill/>
          <a:ln w="9525">
            <a:noFill/>
            <a:miter lim="800000"/>
            <a:headEnd/>
            <a:tailEnd/>
          </a:ln>
          <a:effectLst/>
        </p:spPr>
        <p:txBody>
          <a:bodyPr wrap="none">
            <a:prstTxWarp prst="textNoShape">
              <a:avLst/>
            </a:prstTxWarp>
            <a:spAutoFit/>
          </a:bodyPr>
          <a:lstStyle/>
          <a:p>
            <a:pPr>
              <a:lnSpc>
                <a:spcPct val="130000"/>
              </a:lnSpc>
              <a:buClr>
                <a:srgbClr val="0000FF"/>
              </a:buClr>
              <a:buFont typeface="Wingdings" charset="2"/>
              <a:buChar char="q"/>
              <a:defRPr/>
            </a:pPr>
            <a:r>
              <a:rPr lang="en-US" dirty="0">
                <a:solidFill>
                  <a:schemeClr val="tx1"/>
                </a:solidFill>
                <a:effectLst>
                  <a:outerShdw blurRad="38100" dist="38100" dir="2700000" algn="tl">
                    <a:srgbClr val="DDDDDD"/>
                  </a:outerShdw>
                </a:effectLst>
                <a:latin typeface="Comic Sans MS" charset="0"/>
                <a:sym typeface="Wingdings" charset="2"/>
              </a:rPr>
              <a:t> </a:t>
            </a:r>
            <a:r>
              <a:rPr lang="en-US" b="1" dirty="0">
                <a:solidFill>
                  <a:schemeClr val="tx1"/>
                </a:solidFill>
                <a:effectLst>
                  <a:outerShdw blurRad="38100" dist="38100" dir="2700000" algn="tl">
                    <a:srgbClr val="DDDDDD"/>
                  </a:outerShdw>
                </a:effectLst>
                <a:latin typeface="Comic Sans MS" charset="0"/>
                <a:sym typeface="Wingdings" charset="2"/>
              </a:rPr>
              <a:t>DVCS A</a:t>
            </a:r>
            <a:r>
              <a:rPr lang="en-US" b="1" baseline="-25000" dirty="0">
                <a:solidFill>
                  <a:schemeClr val="tx1"/>
                </a:solidFill>
                <a:effectLst>
                  <a:outerShdw blurRad="38100" dist="38100" dir="2700000" algn="tl">
                    <a:srgbClr val="DDDDDD"/>
                  </a:outerShdw>
                </a:effectLst>
                <a:latin typeface="Comic Sans MS" charset="0"/>
                <a:sym typeface="Wingdings" charset="2"/>
              </a:rPr>
              <a:t>UT  </a:t>
            </a:r>
            <a:r>
              <a:rPr lang="en-US" b="1" dirty="0">
                <a:solidFill>
                  <a:schemeClr val="tx1"/>
                </a:solidFill>
                <a:effectLst>
                  <a:outerShdw blurRad="38100" dist="38100" dir="2700000" algn="tl">
                    <a:srgbClr val="DDDDDD"/>
                  </a:outerShdw>
                </a:effectLst>
                <a:latin typeface="Comic Sans MS" charset="0"/>
                <a:sym typeface="Wingdings" charset="2"/>
              </a:rPr>
              <a:t>: HERMES</a:t>
            </a:r>
          </a:p>
          <a:p>
            <a:pPr>
              <a:lnSpc>
                <a:spcPct val="130000"/>
              </a:lnSpc>
              <a:buClr>
                <a:srgbClr val="0000FF"/>
              </a:buClr>
              <a:buFont typeface="Wingdings" charset="2"/>
              <a:buChar char="q"/>
              <a:defRPr/>
            </a:pPr>
            <a:r>
              <a:rPr lang="en-US" b="1" dirty="0">
                <a:solidFill>
                  <a:schemeClr val="tx1"/>
                </a:solidFill>
                <a:effectLst>
                  <a:outerShdw blurRad="38100" dist="38100" dir="2700000" algn="tl">
                    <a:srgbClr val="DDDDDD"/>
                  </a:outerShdw>
                </a:effectLst>
                <a:latin typeface="Comic Sans MS" charset="0"/>
                <a:sym typeface="Wingdings" charset="2"/>
              </a:rPr>
              <a:t> </a:t>
            </a:r>
            <a:r>
              <a:rPr lang="en-US" b="1" dirty="0" err="1">
                <a:solidFill>
                  <a:schemeClr val="tx1"/>
                </a:solidFill>
                <a:effectLst>
                  <a:outerShdw blurRad="38100" dist="38100" dir="2700000" algn="tl">
                    <a:srgbClr val="DDDDDD"/>
                  </a:outerShdw>
                </a:effectLst>
                <a:latin typeface="Comic Sans MS" charset="0"/>
                <a:sym typeface="Wingdings" charset="2"/>
              </a:rPr>
              <a:t>nDVCS</a:t>
            </a:r>
            <a:r>
              <a:rPr lang="en-US" b="1" dirty="0">
                <a:solidFill>
                  <a:schemeClr val="tx1"/>
                </a:solidFill>
                <a:effectLst>
                  <a:outerShdw blurRad="38100" dist="38100" dir="2700000" algn="tl">
                    <a:srgbClr val="DDDDDD"/>
                  </a:outerShdw>
                </a:effectLst>
                <a:latin typeface="Comic Sans MS" charset="0"/>
                <a:sym typeface="Wingdings" charset="2"/>
              </a:rPr>
              <a:t> A</a:t>
            </a:r>
            <a:r>
              <a:rPr lang="en-US" b="1" baseline="-25000" dirty="0">
                <a:solidFill>
                  <a:schemeClr val="tx1"/>
                </a:solidFill>
                <a:effectLst>
                  <a:outerShdw blurRad="38100" dist="38100" dir="2700000" algn="tl">
                    <a:srgbClr val="DDDDDD"/>
                  </a:outerShdw>
                </a:effectLst>
                <a:latin typeface="Comic Sans MS" charset="0"/>
                <a:sym typeface="Wingdings" charset="2"/>
              </a:rPr>
              <a:t>LU</a:t>
            </a:r>
            <a:r>
              <a:rPr lang="en-US" b="1" dirty="0">
                <a:solidFill>
                  <a:schemeClr val="tx1"/>
                </a:solidFill>
                <a:effectLst>
                  <a:outerShdw blurRad="38100" dist="38100" dir="2700000" algn="tl">
                    <a:srgbClr val="DDDDDD"/>
                  </a:outerShdw>
                </a:effectLst>
                <a:latin typeface="Comic Sans MS" charset="0"/>
                <a:sym typeface="Wingdings" charset="2"/>
              </a:rPr>
              <a:t> : Hall A</a:t>
            </a:r>
            <a:endParaRPr lang="it-IT" b="1" dirty="0">
              <a:solidFill>
                <a:schemeClr val="accent2"/>
              </a:solidFill>
              <a:effectLst>
                <a:outerShdw blurRad="38100" dist="38100" dir="2700000" algn="tl">
                  <a:srgbClr val="DDDDDD"/>
                </a:outerShdw>
              </a:effectLst>
              <a:latin typeface="Comic Sans MS" charset="0"/>
              <a:sym typeface="Wingdings" charset="2"/>
            </a:endParaRPr>
          </a:p>
        </p:txBody>
      </p:sp>
      <p:sp>
        <p:nvSpPr>
          <p:cNvPr id="725000" name="Rectangle 8"/>
          <p:cNvSpPr>
            <a:spLocks noGrp="1" noChangeArrowheads="1"/>
          </p:cNvSpPr>
          <p:nvPr>
            <p:ph type="title"/>
          </p:nvPr>
        </p:nvSpPr>
        <p:spPr>
          <a:xfrm>
            <a:off x="71438" y="38100"/>
            <a:ext cx="8991600" cy="439738"/>
          </a:xfrm>
        </p:spPr>
        <p:txBody>
          <a:bodyPr/>
          <a:lstStyle/>
          <a:p>
            <a:pPr eaLnBrk="1" hangingPunct="1">
              <a:defRPr/>
            </a:pPr>
            <a:r>
              <a:rPr lang="en-US" sz="3000" dirty="0" smtClean="0"/>
              <a:t>Constrain </a:t>
            </a:r>
            <a:r>
              <a:rPr lang="en-US" sz="3000" dirty="0" err="1" smtClean="0"/>
              <a:t>J</a:t>
            </a:r>
            <a:r>
              <a:rPr lang="en-US" sz="3000" cap="none" baseline="-25000" dirty="0" err="1" smtClean="0"/>
              <a:t>q</a:t>
            </a:r>
            <a:r>
              <a:rPr lang="en-US" sz="3000" baseline="-25000" dirty="0" smtClean="0"/>
              <a:t> </a:t>
            </a:r>
            <a:r>
              <a:rPr lang="en-US" sz="3000" dirty="0" smtClean="0"/>
              <a:t>via GPD E</a:t>
            </a:r>
            <a:endParaRPr lang="en-US" sz="3000" dirty="0"/>
          </a:p>
        </p:txBody>
      </p:sp>
      <p:pic>
        <p:nvPicPr>
          <p:cNvPr id="725001" name="Picture 9"/>
          <p:cNvPicPr>
            <a:picLocks noChangeAspect="1" noChangeArrowheads="1"/>
          </p:cNvPicPr>
          <p:nvPr/>
        </p:nvPicPr>
        <p:blipFill>
          <a:blip r:embed="rId4"/>
          <a:srcRect/>
          <a:stretch>
            <a:fillRect/>
          </a:stretch>
        </p:blipFill>
        <p:spPr bwMode="auto">
          <a:xfrm>
            <a:off x="179388" y="1899715"/>
            <a:ext cx="8785225" cy="2344738"/>
          </a:xfrm>
          <a:prstGeom prst="rect">
            <a:avLst/>
          </a:prstGeom>
          <a:noFill/>
          <a:ln w="9525">
            <a:noFill/>
            <a:miter lim="800000"/>
            <a:headEnd/>
            <a:tailEnd/>
          </a:ln>
        </p:spPr>
      </p:pic>
      <p:graphicFrame>
        <p:nvGraphicFramePr>
          <p:cNvPr id="73730" name="Object 2"/>
          <p:cNvGraphicFramePr>
            <a:graphicFrameLocks noChangeAspect="1"/>
          </p:cNvGraphicFramePr>
          <p:nvPr>
            <p:extLst>
              <p:ext uri="{D42A27DB-BD31-4B8C-83A1-F6EECF244321}">
                <p14:modId xmlns:p14="http://schemas.microsoft.com/office/powerpoint/2010/main" val="511172381"/>
              </p:ext>
            </p:extLst>
          </p:nvPr>
        </p:nvGraphicFramePr>
        <p:xfrm>
          <a:off x="5392738" y="1463153"/>
          <a:ext cx="3708400" cy="469900"/>
        </p:xfrm>
        <a:graphic>
          <a:graphicData uri="http://schemas.openxmlformats.org/presentationml/2006/ole">
            <mc:AlternateContent xmlns:mc="http://schemas.openxmlformats.org/markup-compatibility/2006">
              <mc:Choice xmlns:v="urn:schemas-microsoft-com:vml" Requires="v">
                <p:oleObj spid="_x0000_s1038" name="Equation" r:id="rId5" imgW="3708400" imgH="469900" progId="Equation.DSMT4">
                  <p:embed/>
                </p:oleObj>
              </mc:Choice>
              <mc:Fallback>
                <p:oleObj name="Equation" r:id="rId5" imgW="3708400" imgH="469900" progId="Equation.DSMT4">
                  <p:embed/>
                  <p:pic>
                    <p:nvPicPr>
                      <p:cNvPr id="0" name=""/>
                      <p:cNvPicPr>
                        <a:picLocks noChangeAspect="1" noChangeArrowheads="1"/>
                      </p:cNvPicPr>
                      <p:nvPr/>
                    </p:nvPicPr>
                    <p:blipFill>
                      <a:blip r:embed="rId6"/>
                      <a:srcRect/>
                      <a:stretch>
                        <a:fillRect/>
                      </a:stretch>
                    </p:blipFill>
                    <p:spPr bwMode="auto">
                      <a:xfrm>
                        <a:off x="5392738" y="1463153"/>
                        <a:ext cx="37084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5004" name="Text Box 12"/>
          <p:cNvSpPr txBox="1">
            <a:spLocks noChangeArrowheads="1"/>
          </p:cNvSpPr>
          <p:nvPr/>
        </p:nvSpPr>
        <p:spPr bwMode="auto">
          <a:xfrm>
            <a:off x="4763" y="1475853"/>
            <a:ext cx="4923493"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solidFill>
                  <a:srgbClr val="0000FF"/>
                </a:solidFill>
                <a:effectLst>
                  <a:outerShdw blurRad="38100" dist="38100" dir="2700000" algn="tl">
                    <a:srgbClr val="DDDDDD"/>
                  </a:outerShdw>
                </a:effectLst>
                <a:latin typeface="Comic Sans MS" charset="0"/>
              </a:rPr>
              <a:t>Hermes DVCS-TTSA [</a:t>
            </a:r>
            <a:r>
              <a:rPr lang="en-US" b="1" dirty="0" err="1">
                <a:solidFill>
                  <a:srgbClr val="0000FF"/>
                </a:solidFill>
                <a:effectLst>
                  <a:outerShdw blurRad="38100" dist="38100" dir="2700000" algn="tl">
                    <a:srgbClr val="DDDDDD"/>
                  </a:outerShdw>
                </a:effectLst>
                <a:latin typeface="Comic Sans MS" charset="0"/>
              </a:rPr>
              <a:t>arXiv</a:t>
            </a:r>
            <a:r>
              <a:rPr lang="en-US" b="1" dirty="0">
                <a:solidFill>
                  <a:srgbClr val="0000FF"/>
                </a:solidFill>
                <a:effectLst>
                  <a:outerShdw blurRad="38100" dist="38100" dir="2700000" algn="tl">
                    <a:srgbClr val="DDDDDD"/>
                  </a:outerShdw>
                </a:effectLst>
                <a:latin typeface="Comic Sans MS" charset="0"/>
              </a:rPr>
              <a:t>: 0802.2499]:</a:t>
            </a:r>
            <a:endParaRPr lang="en-GB" b="1" dirty="0">
              <a:solidFill>
                <a:srgbClr val="0000FF"/>
              </a:solidFill>
              <a:effectLst>
                <a:outerShdw blurRad="38100" dist="38100" dir="2700000" algn="tl">
                  <a:srgbClr val="DDDDDD"/>
                </a:outerShdw>
              </a:effectLst>
              <a:latin typeface="Comic Sans MS" charset="0"/>
            </a:endParaRPr>
          </a:p>
        </p:txBody>
      </p:sp>
      <p:sp>
        <p:nvSpPr>
          <p:cNvPr id="725007" name="Text Box 15"/>
          <p:cNvSpPr txBox="1">
            <a:spLocks noChangeArrowheads="1"/>
          </p:cNvSpPr>
          <p:nvPr/>
        </p:nvSpPr>
        <p:spPr bwMode="auto">
          <a:xfrm>
            <a:off x="7934325" y="3054350"/>
            <a:ext cx="648472"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effectLst>
                  <a:outerShdw blurRad="38100" dist="38100" dir="2700000" algn="tl">
                    <a:srgbClr val="DDDDDD"/>
                  </a:outerShdw>
                </a:effectLst>
                <a:latin typeface="Comic Sans MS" charset="0"/>
                <a:sym typeface="Wingdings" charset="2"/>
              </a:rPr>
              <a:t>VGG</a:t>
            </a:r>
            <a:endParaRPr lang="it-IT" b="1" dirty="0">
              <a:effectLst>
                <a:outerShdw blurRad="38100" dist="38100" dir="2700000" algn="tl">
                  <a:srgbClr val="DDDDDD"/>
                </a:outerShdw>
              </a:effectLst>
              <a:latin typeface="Comic Sans MS" charset="0"/>
              <a:sym typeface="Wingdings" charset="2"/>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7398" y="4241800"/>
            <a:ext cx="4064000" cy="2616200"/>
          </a:xfrm>
          <a:prstGeom prst="rect">
            <a:avLst/>
          </a:prstGeom>
        </p:spPr>
      </p:pic>
      <p:sp>
        <p:nvSpPr>
          <p:cNvPr id="7" name="TextBox 6"/>
          <p:cNvSpPr txBox="1"/>
          <p:nvPr/>
        </p:nvSpPr>
        <p:spPr>
          <a:xfrm>
            <a:off x="1511300" y="4711700"/>
            <a:ext cx="2313454" cy="1384995"/>
          </a:xfrm>
          <a:prstGeom prst="rect">
            <a:avLst/>
          </a:prstGeom>
          <a:noFill/>
        </p:spPr>
        <p:txBody>
          <a:bodyPr wrap="none" rtlCol="0">
            <a:spAutoFit/>
          </a:bodyPr>
          <a:lstStyle/>
          <a:p>
            <a:r>
              <a:rPr lang="en-US" b="1" dirty="0" err="1" smtClean="0">
                <a:latin typeface="Comic Sans MS"/>
                <a:cs typeface="Comic Sans MS"/>
              </a:rPr>
              <a:t>eRHIC</a:t>
            </a:r>
            <a:r>
              <a:rPr lang="en-US" b="1" dirty="0" smtClean="0">
                <a:latin typeface="Comic Sans MS"/>
                <a:cs typeface="Comic Sans MS"/>
              </a:rPr>
              <a:t>:</a:t>
            </a:r>
          </a:p>
          <a:p>
            <a:r>
              <a:rPr lang="en-US" b="1" dirty="0" smtClean="0">
                <a:latin typeface="Comic Sans MS"/>
                <a:cs typeface="Comic Sans MS"/>
              </a:rPr>
              <a:t>HERMES like A</a:t>
            </a:r>
            <a:r>
              <a:rPr lang="en-US" b="1" baseline="-25000" dirty="0" smtClean="0">
                <a:latin typeface="Comic Sans MS"/>
                <a:cs typeface="Comic Sans MS"/>
              </a:rPr>
              <a:t>UT</a:t>
            </a:r>
          </a:p>
          <a:p>
            <a:r>
              <a:rPr lang="en-US" b="1" dirty="0" smtClean="0">
                <a:latin typeface="Comic Sans MS"/>
                <a:cs typeface="Comic Sans MS"/>
              </a:rPr>
              <a:t>20 </a:t>
            </a:r>
            <a:r>
              <a:rPr lang="en-US" b="1" dirty="0" err="1" smtClean="0">
                <a:latin typeface="Comic Sans MS"/>
                <a:cs typeface="Comic Sans MS"/>
              </a:rPr>
              <a:t>GeV</a:t>
            </a:r>
            <a:r>
              <a:rPr lang="en-US" b="1" dirty="0" smtClean="0">
                <a:latin typeface="Comic Sans MS"/>
                <a:cs typeface="Comic Sans MS"/>
              </a:rPr>
              <a:t> x 250 </a:t>
            </a:r>
            <a:r>
              <a:rPr lang="en-US" b="1" dirty="0" err="1" smtClean="0">
                <a:latin typeface="Comic Sans MS"/>
                <a:cs typeface="Comic Sans MS"/>
              </a:rPr>
              <a:t>GeV</a:t>
            </a:r>
            <a:endParaRPr lang="en-US" b="1" dirty="0" smtClean="0">
              <a:latin typeface="Comic Sans MS"/>
              <a:cs typeface="Comic Sans MS"/>
            </a:endParaRPr>
          </a:p>
          <a:p>
            <a:r>
              <a:rPr lang="en-US" b="1" dirty="0" err="1" smtClean="0">
                <a:latin typeface="Comic Sans MS"/>
                <a:cs typeface="Comic Sans MS"/>
              </a:rPr>
              <a:t>Lumi</a:t>
            </a:r>
            <a:r>
              <a:rPr lang="en-US" b="1" dirty="0" smtClean="0">
                <a:latin typeface="Comic Sans MS"/>
                <a:cs typeface="Comic Sans MS"/>
              </a:rPr>
              <a:t>: </a:t>
            </a:r>
            <a:r>
              <a:rPr lang="en-US" dirty="0" smtClean="0">
                <a:latin typeface="Comic Sans MS"/>
                <a:cs typeface="Comic Sans MS"/>
              </a:rPr>
              <a:t>2x50</a:t>
            </a:r>
            <a:r>
              <a:rPr lang="en-US" b="1" dirty="0" smtClean="0">
                <a:latin typeface="Comic Sans MS"/>
                <a:cs typeface="Comic Sans MS"/>
              </a:rPr>
              <a:t>fb</a:t>
            </a:r>
            <a:r>
              <a:rPr lang="en-US" b="1" baseline="30000" dirty="0" smtClean="0">
                <a:latin typeface="Comic Sans MS"/>
                <a:cs typeface="Comic Sans MS"/>
              </a:rPr>
              <a:t>-1</a:t>
            </a:r>
            <a:r>
              <a:rPr lang="en-US" b="1" dirty="0" smtClean="0">
                <a:latin typeface="Comic Sans MS"/>
                <a:cs typeface="Comic Sans MS"/>
              </a:rPr>
              <a:t> </a:t>
            </a:r>
          </a:p>
          <a:p>
            <a:endParaRPr lang="en-US" b="1" baseline="-25000" dirty="0">
              <a:latin typeface="Comic Sans MS"/>
              <a:cs typeface="Comic Sans MS"/>
            </a:endParaRPr>
          </a:p>
        </p:txBody>
      </p:sp>
      <p:sp>
        <p:nvSpPr>
          <p:cNvPr id="2" name="Date Placeholder 1"/>
          <p:cNvSpPr>
            <a:spLocks noGrp="1"/>
          </p:cNvSpPr>
          <p:nvPr>
            <p:ph type="dt" sz="half" idx="10"/>
          </p:nvPr>
        </p:nvSpPr>
        <p:spPr/>
        <p:txBody>
          <a:bodyPr/>
          <a:lstStyle/>
          <a:p>
            <a:pPr>
              <a:defRPr/>
            </a:pPr>
            <a:r>
              <a:rPr lang="en-US" smtClean="0"/>
              <a:t>E.C. Aschenauer</a:t>
            </a:r>
            <a:endParaRPr lang="en-US" dirty="0"/>
          </a:p>
        </p:txBody>
      </p:sp>
    </p:spTree>
    <p:extLst>
      <p:ext uri="{BB962C8B-B14F-4D97-AF65-F5344CB8AC3E}">
        <p14:creationId xmlns:p14="http://schemas.microsoft.com/office/powerpoint/2010/main" val="1914463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DVCS Asymmetries</a:t>
            </a:r>
            <a:endParaRPr lang="en-US" dirty="0"/>
          </a:p>
        </p:txBody>
      </p:sp>
      <p:sp>
        <p:nvSpPr>
          <p:cNvPr id="6" name="Slide Number Placeholder 5"/>
          <p:cNvSpPr>
            <a:spLocks noGrp="1"/>
          </p:cNvSpPr>
          <p:nvPr>
            <p:ph type="sldNum" sz="quarter" idx="12"/>
          </p:nvPr>
        </p:nvSpPr>
        <p:spPr/>
        <p:txBody>
          <a:bodyPr/>
          <a:lstStyle/>
          <a:p>
            <a:fld id="{5BBAB1DB-3EEE-774A-AAE9-210163023056}" type="slidenum">
              <a:rPr lang="en-US" smtClean="0"/>
              <a:pPr/>
              <a:t>46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11" y="993314"/>
            <a:ext cx="8699500" cy="5612581"/>
          </a:xfrm>
          <a:prstGeom prst="rect">
            <a:avLst/>
          </a:prstGeom>
        </p:spPr>
      </p:pic>
      <p:sp>
        <p:nvSpPr>
          <p:cNvPr id="9" name="TextBox 8"/>
          <p:cNvSpPr txBox="1"/>
          <p:nvPr/>
        </p:nvSpPr>
        <p:spPr>
          <a:xfrm>
            <a:off x="95257" y="694875"/>
            <a:ext cx="2550583" cy="338554"/>
          </a:xfrm>
          <a:prstGeom prst="rect">
            <a:avLst/>
          </a:prstGeom>
          <a:noFill/>
        </p:spPr>
        <p:txBody>
          <a:bodyPr wrap="square" rtlCol="0">
            <a:spAutoFit/>
          </a:bodyPr>
          <a:lstStyle/>
          <a:p>
            <a:r>
              <a:rPr lang="en-US" sz="1600" u="sng" dirty="0">
                <a:hlinkClick r:id="rId3"/>
              </a:rPr>
              <a:t>arXiv:1304.0077</a:t>
            </a:r>
            <a:endParaRPr lang="en-US" sz="1600" dirty="0">
              <a:latin typeface="Comic Sans MS"/>
              <a:cs typeface="Comic Sans MS"/>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814528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ln/>
        </p:spPr>
        <p:txBody>
          <a:bodyPr rIns="133350"/>
          <a:lstStyle/>
          <a:p>
            <a:r>
              <a:rPr lang="en-US"/>
              <a:t>Hard Diffraction in DIS at Small </a:t>
            </a:r>
            <a:r>
              <a:rPr lang="en-US">
                <a:latin typeface="Arial Italic" charset="0"/>
                <a:cs typeface="Arial Italic" charset="0"/>
                <a:sym typeface="Arial Italic" charset="0"/>
              </a:rPr>
              <a:t>x</a:t>
            </a:r>
            <a:endParaRPr lang="en-US">
              <a:latin typeface="Arial Italic" charset="0"/>
              <a:sym typeface="Arial Italic" charset="0"/>
            </a:endParaRPr>
          </a:p>
        </p:txBody>
      </p:sp>
      <p:sp>
        <p:nvSpPr>
          <p:cNvPr id="18" name="Slide Number Placeholder 3"/>
          <p:cNvSpPr>
            <a:spLocks noGrp="1"/>
          </p:cNvSpPr>
          <p:nvPr>
            <p:ph type="sldNum" sz="quarter" idx="12"/>
          </p:nvPr>
        </p:nvSpPr>
        <p:spPr/>
        <p:txBody>
          <a:bodyPr/>
          <a:lstStyle/>
          <a:p>
            <a:fld id="{56DB75B8-C7AE-C242-A9FA-1D54CCE3519D}" type="slidenum">
              <a:rPr lang="en-US"/>
              <a:pPr/>
              <a:t>47</a:t>
            </a:fld>
            <a:endParaRPr lang="en-US"/>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396" name="Rectangle 4"/>
          <p:cNvSpPr>
            <a:spLocks/>
          </p:cNvSpPr>
          <p:nvPr/>
        </p:nvSpPr>
        <p:spPr bwMode="auto">
          <a:xfrm>
            <a:off x="101600" y="5003800"/>
            <a:ext cx="3949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508000" lvl="1"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a:t>
            </a:r>
            <a:endParaRPr lang="en-US" sz="2600" dirty="0">
              <a:solidFill>
                <a:schemeClr val="tx1"/>
              </a:solidFill>
              <a:latin typeface="Comic Sans MS"/>
              <a:ea typeface="ＭＳ Ｐゴシック" charset="0"/>
              <a:cs typeface="Comic Sans MS"/>
              <a:sym typeface="Arial" charset="0"/>
            </a:endParaRPr>
          </a:p>
          <a:p>
            <a:pPr marL="800100" lvl="2"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a:t>
            </a:r>
            <a:r>
              <a:rPr lang="en-US" sz="1800" dirty="0">
                <a:solidFill>
                  <a:schemeClr val="tx1"/>
                </a:solidFill>
                <a:latin typeface="Comic Sans MS"/>
                <a:ea typeface="ＭＳ Ｐゴシック" charset="0"/>
                <a:cs typeface="Comic Sans MS"/>
                <a:sym typeface="Symbol" charset="0"/>
              </a:rPr>
              <a:t>⇔</a:t>
            </a:r>
            <a:r>
              <a:rPr lang="en-US" sz="1800" dirty="0">
                <a:solidFill>
                  <a:schemeClr val="tx1"/>
                </a:solidFill>
                <a:latin typeface="Comic Sans MS"/>
                <a:ea typeface="ＭＳ Ｐゴシック" charset="0"/>
                <a:cs typeface="Comic Sans MS"/>
                <a:sym typeface="Arial" charset="0"/>
              </a:rPr>
              <a:t> p intact</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a:t>
            </a:r>
            <a:r>
              <a:rPr lang="en-US" sz="1800" dirty="0">
                <a:solidFill>
                  <a:schemeClr val="tx1"/>
                </a:solidFill>
                <a:latin typeface="Comic Sans MS"/>
                <a:ea typeface="ＭＳ Ｐゴシック" charset="0"/>
                <a:cs typeface="Comic Sans MS"/>
                <a:sym typeface="Symbol" charset="0"/>
              </a:rPr>
              <a:t>⇔ </a:t>
            </a:r>
            <a:r>
              <a:rPr lang="en-US" sz="1800" dirty="0">
                <a:solidFill>
                  <a:schemeClr val="tx1"/>
                </a:solidFill>
                <a:latin typeface="Comic Sans MS"/>
                <a:ea typeface="ＭＳ Ｐゴシック" charset="0"/>
                <a:cs typeface="Comic Sans MS"/>
                <a:sym typeface="Arial" charset="0"/>
              </a:rPr>
              <a:t>breakup of p</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5359400" y="838200"/>
            <a:ext cx="3441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t = (</a:t>
            </a:r>
            <a:r>
              <a:rPr lang="en-US" sz="1800" dirty="0">
                <a:solidFill>
                  <a:schemeClr val="tx1"/>
                </a:solidFill>
                <a:latin typeface="Comic Sans MS"/>
                <a:ea typeface="ＭＳ Ｐゴシック" charset="0"/>
                <a:cs typeface="Comic Sans MS"/>
                <a:sym typeface="Arial Bold" charset="0"/>
              </a:rPr>
              <a:t>p</a:t>
            </a:r>
            <a:r>
              <a:rPr 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Bold" charset="0"/>
              </a:rPr>
              <a:t>p</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a:t>
            </a:r>
            <a:r>
              <a:rPr lang="en-US" sz="180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β is the momentum fraction of the struck </a:t>
            </a:r>
            <a:r>
              <a:rPr lang="en-US" sz="1800" dirty="0" err="1">
                <a:solidFill>
                  <a:schemeClr val="tx1"/>
                </a:solidFill>
                <a:latin typeface="Comic Sans MS"/>
                <a:ea typeface="ＭＳ Ｐゴシック" charset="0"/>
                <a:cs typeface="Comic Sans MS"/>
                <a:sym typeface="Arial" charset="0"/>
              </a:rPr>
              <a:t>parton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a:t>
            </a:r>
            <a:r>
              <a:rPr lang="en-US" sz="1800" dirty="0" err="1">
                <a:solidFill>
                  <a:schemeClr val="tx1"/>
                </a:solidFill>
                <a:latin typeface="Comic Sans MS"/>
                <a:ea typeface="ＭＳ Ｐゴシック" charset="0"/>
                <a:cs typeface="Comic Sans MS"/>
                <a:sym typeface="Arial" charset="0"/>
              </a:rPr>
              <a:t>Pomeron</a:t>
            </a:r>
            <a:endParaRPr lang="en-US" sz="180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dirty="0" err="1">
                <a:solidFill>
                  <a:schemeClr val="tx1"/>
                </a:solidFill>
                <a:latin typeface="Comic Sans MS"/>
                <a:ea typeface="ＭＳ Ｐゴシック" charset="0"/>
                <a:cs typeface="Comic Sans MS"/>
                <a:sym typeface="Arial" charset="0"/>
              </a:rPr>
              <a:t>x</a:t>
            </a:r>
            <a:r>
              <a:rPr lang="en-US" sz="1800" baseline="-6000" dirty="0" err="1">
                <a:solidFill>
                  <a:schemeClr val="tx1"/>
                </a:solidFill>
                <a:latin typeface="Comic Sans MS"/>
                <a:ea typeface="ＭＳ Ｐゴシック" charset="0"/>
                <a:cs typeface="Comic Sans MS"/>
                <a:sym typeface="Arial" charset="0"/>
              </a:rPr>
              <a:t>IP</a:t>
            </a:r>
            <a:r>
              <a:rPr lang="en-US" sz="1800" dirty="0">
                <a:solidFill>
                  <a:schemeClr val="tx1"/>
                </a:solidFill>
                <a:latin typeface="Comic Sans MS"/>
                <a:ea typeface="ＭＳ Ｐゴシック" charset="0"/>
                <a:cs typeface="Comic Sans MS"/>
                <a:sym typeface="Arial" charset="0"/>
              </a:rPr>
              <a:t> = x/β: momentum fraction of the exchanged object (</a:t>
            </a:r>
            <a:r>
              <a:rPr lang="en-US" sz="1800" dirty="0" err="1">
                <a:solidFill>
                  <a:schemeClr val="tx1"/>
                </a:solidFill>
                <a:latin typeface="Comic Sans MS"/>
                <a:ea typeface="ＭＳ Ｐゴシック" charset="0"/>
                <a:cs typeface="Comic Sans MS"/>
                <a:sym typeface="Arial" charset="0"/>
              </a:rPr>
              <a:t>Pomeron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9" name="Rectangle 7"/>
          <p:cNvSpPr>
            <a:spLocks/>
          </p:cNvSpPr>
          <p:nvPr/>
        </p:nvSpPr>
        <p:spPr bwMode="auto">
          <a:xfrm>
            <a:off x="4203700" y="4991100"/>
            <a:ext cx="52451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p>
          <a:p>
            <a:pPr marL="482600" lvl="1"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diffraction (nuclei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breakup into nucleons (nucleons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diffraction</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Predictions: </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diff</a:t>
            </a:r>
            <a:r>
              <a:rPr lang="en-US" sz="1800" dirty="0">
                <a:solidFill>
                  <a:schemeClr val="tx1"/>
                </a:solidFill>
                <a:latin typeface="Comic Sans MS"/>
                <a:ea typeface="ＭＳ Ｐゴシック" charset="0"/>
                <a:cs typeface="Comic Sans MS"/>
                <a:sym typeface="Arial" charset="0"/>
              </a:rPr>
              <a:t>/</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tot</a:t>
            </a:r>
            <a:r>
              <a:rPr lang="en-US" sz="1800" dirty="0">
                <a:solidFill>
                  <a:schemeClr val="tx1"/>
                </a:solidFill>
                <a:latin typeface="Comic Sans MS"/>
                <a:ea typeface="ＭＳ Ｐゴシック" charset="0"/>
                <a:cs typeface="Comic Sans MS"/>
                <a:sym typeface="Arial" charset="0"/>
              </a:rPr>
              <a:t> in </a:t>
            </a:r>
            <a:r>
              <a:rPr lang="en-US" sz="1800" dirty="0" err="1">
                <a:solidFill>
                  <a:schemeClr val="tx1"/>
                </a:solidFill>
                <a:latin typeface="Comic Sans MS"/>
                <a:ea typeface="ＭＳ Ｐゴシック" charset="0"/>
                <a:cs typeface="Comic Sans MS"/>
                <a:sym typeface="Arial" charset="0"/>
              </a:rPr>
              <a:t>e+A</a:t>
            </a:r>
            <a:r>
              <a:rPr lang="en-US" sz="1800" dirty="0">
                <a:solidFill>
                  <a:schemeClr val="tx1"/>
                </a:solidFill>
                <a:latin typeface="Comic Sans MS"/>
                <a:ea typeface="ＭＳ Ｐゴシック" charset="0"/>
                <a:cs typeface="Comic Sans MS"/>
                <a:sym typeface="Arial" charset="0"/>
              </a:rPr>
              <a:t> ~25-40% </a:t>
            </a:r>
            <a:r>
              <a:rPr lang="en-US" sz="1800" dirty="0">
                <a:solidFill>
                  <a:schemeClr val="tx1"/>
                </a:solidFill>
                <a:latin typeface="Comic Sans MS"/>
                <a:ea typeface="ヒラギノ角ゴ ProN W3" charset="0"/>
                <a:cs typeface="Comic Sans MS"/>
                <a:sym typeface="Arial" charset="0"/>
              </a:rPr>
              <a:t/>
            </a:r>
            <a:br>
              <a:rPr lang="en-US" sz="1800" dirty="0">
                <a:solidFill>
                  <a:schemeClr val="tx1"/>
                </a:solidFill>
                <a:latin typeface="Comic Sans MS"/>
                <a:ea typeface="ヒラギノ角ゴ ProN W3" charset="0"/>
                <a:cs typeface="Comic Sans MS"/>
                <a:sym typeface="Arial" charset="0"/>
              </a:rPr>
            </a:br>
            <a:endParaRPr lang="en-US" sz="1800" dirty="0">
              <a:solidFill>
                <a:schemeClr val="tx1"/>
              </a:solidFill>
              <a:latin typeface="Comic Sans MS"/>
              <a:ea typeface="ヒラギノ角ゴ ProN W3" charset="0"/>
              <a:cs typeface="Comic Sans MS"/>
              <a:sym typeface="Arial" charset="0"/>
            </a:endParaRPr>
          </a:p>
        </p:txBody>
      </p:sp>
      <p:pic>
        <p:nvPicPr>
          <p:cNvPr id="594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1" name="Rectangle 9"/>
          <p:cNvSpPr>
            <a:spLocks/>
          </p:cNvSpPr>
          <p:nvPr/>
        </p:nvSpPr>
        <p:spPr bwMode="auto">
          <a:xfrm>
            <a:off x="2616200" y="850900"/>
            <a:ext cx="585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e+p</a:t>
            </a:r>
          </a:p>
        </p:txBody>
      </p:sp>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nvGrpSpPr>
          <p:cNvPr id="59408" name="Group 16"/>
          <p:cNvGrpSpPr>
            <a:grpSpLocks/>
          </p:cNvGrpSpPr>
          <p:nvPr/>
        </p:nvGrpSpPr>
        <p:grpSpPr bwMode="auto">
          <a:xfrm>
            <a:off x="717550" y="1371600"/>
            <a:ext cx="7924800" cy="4114800"/>
            <a:chOff x="0" y="0"/>
            <a:chExt cx="4992" cy="2592"/>
          </a:xfrm>
        </p:grpSpPr>
        <p:grpSp>
          <p:nvGrpSpPr>
            <p:cNvPr id="59405" name="Group 13"/>
            <p:cNvGrpSpPr>
              <a:grpSpLocks/>
            </p:cNvGrpSpPr>
            <p:nvPr/>
          </p:nvGrpSpPr>
          <p:grpSpPr bwMode="auto">
            <a:xfrm>
              <a:off x="-128" y="-96"/>
              <a:ext cx="5248" cy="2944"/>
              <a:chOff x="0" y="0"/>
              <a:chExt cx="5248" cy="2944"/>
            </a:xfrm>
          </p:grpSpPr>
          <p:sp>
            <p:nvSpPr>
              <p:cNvPr id="59403" name="Rectangle 11"/>
              <p:cNvSpPr>
                <a:spLocks/>
              </p:cNvSpPr>
              <p:nvPr/>
            </p:nvSpPr>
            <p:spPr bwMode="auto">
              <a:xfrm>
                <a:off x="128" y="96"/>
                <a:ext cx="4992" cy="2592"/>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59404" name="Picture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248" cy="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5940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 y="192"/>
              <a:ext cx="4720" cy="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7" name="Rectangle 15"/>
            <p:cNvSpPr>
              <a:spLocks/>
            </p:cNvSpPr>
            <p:nvPr/>
          </p:nvSpPr>
          <p:spPr bwMode="auto">
            <a:xfrm>
              <a:off x="8" y="144"/>
              <a:ext cx="3168" cy="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100" dirty="0">
                  <a:solidFill>
                    <a:schemeClr val="tx1"/>
                  </a:solidFill>
                  <a:latin typeface="Comic Sans MS"/>
                  <a:ea typeface="ＭＳ Ｐゴシック" charset="0"/>
                  <a:cs typeface="Comic Sans MS"/>
                  <a:sym typeface="Arial" charset="0"/>
                </a:rPr>
                <a:t>Diffraction Analogy: plane monochromatic wave incident on a circular screen of radius R</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3561543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939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499"/>
                                          </p:stCondLst>
                                        </p:cTn>
                                        <p:tgtEl>
                                          <p:spTgt spid="59395"/>
                                        </p:tgtEl>
                                        <p:attrNameLst>
                                          <p:attrName>style.visibility</p:attrName>
                                        </p:attrNameLst>
                                      </p:cBhvr>
                                      <p:to>
                                        <p:strVal val="hidden"/>
                                      </p:to>
                                    </p:set>
                                  </p:childTnLst>
                                </p:cTn>
                              </p:par>
                            </p:childTnLst>
                          </p:cTn>
                        </p:par>
                        <p:par>
                          <p:cTn id="14" fill="hold" nodeType="afterGroup">
                            <p:stCondLst>
                              <p:cond delay="500"/>
                            </p:stCondLst>
                            <p:childTnLst>
                              <p:par>
                                <p:cTn id="15" presetID="1" presetClass="exit" presetSubtype="0" fill="hold" grpId="0" nodeType="afterEffect">
                                  <p:stCondLst>
                                    <p:cond delay="0"/>
                                  </p:stCondLst>
                                  <p:childTnLst>
                                    <p:set>
                                      <p:cBhvr>
                                        <p:cTn id="16" dur="1" fill="hold">
                                          <p:stCondLst>
                                            <p:cond delay="499"/>
                                          </p:stCondLst>
                                        </p:cTn>
                                        <p:tgtEl>
                                          <p:spTgt spid="59397"/>
                                        </p:tgtEl>
                                        <p:attrNameLst>
                                          <p:attrName>style.visibility</p:attrName>
                                        </p:attrNameLst>
                                      </p:cBhvr>
                                      <p:to>
                                        <p:strVal val="hidden"/>
                                      </p:to>
                                    </p:set>
                                  </p:childTnLst>
                                </p:cTn>
                              </p:par>
                            </p:childTnLst>
                          </p:cTn>
                        </p:par>
                        <p:par>
                          <p:cTn id="17" fill="hold" nodeType="afterGroup">
                            <p:stCondLst>
                              <p:cond delay="1000"/>
                            </p:stCondLst>
                            <p:childTnLst>
                              <p:par>
                                <p:cTn id="18" presetID="1" presetClass="exit" presetSubtype="0" fill="hold" nodeType="afterEffect">
                                  <p:stCondLst>
                                    <p:cond delay="0"/>
                                  </p:stCondLst>
                                  <p:childTnLst>
                                    <p:set>
                                      <p:cBhvr>
                                        <p:cTn id="19" dur="1" fill="hold">
                                          <p:stCondLst>
                                            <p:cond delay="499"/>
                                          </p:stCondLst>
                                        </p:cTn>
                                        <p:tgtEl>
                                          <p:spTgt spid="59398"/>
                                        </p:tgtEl>
                                        <p:attrNameLst>
                                          <p:attrName>style.visibility</p:attrName>
                                        </p:attrNameLst>
                                      </p:cBhvr>
                                      <p:to>
                                        <p:strVal val="hidden"/>
                                      </p:to>
                                    </p:set>
                                  </p:childTnLst>
                                </p:cTn>
                              </p:par>
                            </p:childTnLst>
                          </p:cTn>
                        </p:par>
                        <p:par>
                          <p:cTn id="20" fill="hold" nodeType="afterGroup">
                            <p:stCondLst>
                              <p:cond delay="1500"/>
                            </p:stCondLst>
                            <p:childTnLst>
                              <p:par>
                                <p:cTn id="21" presetID="1" presetClass="entr" presetSubtype="0" fill="hold" nodeType="afterEffect">
                                  <p:stCondLst>
                                    <p:cond delay="0"/>
                                  </p:stCondLst>
                                  <p:childTnLst>
                                    <p:set>
                                      <p:cBhvr>
                                        <p:cTn id="22" dur="1" fill="hold">
                                          <p:stCondLst>
                                            <p:cond delay="499"/>
                                          </p:stCondLst>
                                        </p:cTn>
                                        <p:tgtEl>
                                          <p:spTgt spid="59402"/>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0"/>
                                  </p:stCondLst>
                                  <p:childTnLst>
                                    <p:set>
                                      <p:cBhvr>
                                        <p:cTn id="25" dur="1" fill="hold">
                                          <p:stCondLst>
                                            <p:cond delay="499"/>
                                          </p:stCondLst>
                                        </p:cTn>
                                        <p:tgtEl>
                                          <p:spTgt spid="5940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5940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59408"/>
                                        </p:tgtEl>
                                        <p:attrNameLst>
                                          <p:attrName>style.visibility</p:attrName>
                                        </p:attrNameLst>
                                      </p:cBhvr>
                                      <p:to>
                                        <p:strVal val="visible"/>
                                      </p:to>
                                    </p:set>
                                    <p:anim calcmode="lin" valueType="num">
                                      <p:cBhvr>
                                        <p:cTn id="34" dur="500" fill="hold"/>
                                        <p:tgtEl>
                                          <p:spTgt spid="59408"/>
                                        </p:tgtEl>
                                        <p:attrNameLst>
                                          <p:attrName>ppt_w</p:attrName>
                                        </p:attrNameLst>
                                      </p:cBhvr>
                                      <p:tavLst>
                                        <p:tav tm="0">
                                          <p:val>
                                            <p:fltVal val="0"/>
                                          </p:val>
                                        </p:tav>
                                        <p:tav tm="100000">
                                          <p:val>
                                            <p:strVal val="#ppt_w"/>
                                          </p:val>
                                        </p:tav>
                                      </p:tavLst>
                                    </p:anim>
                                    <p:anim calcmode="lin" valueType="num">
                                      <p:cBhvr>
                                        <p:cTn id="35" dur="500" fill="hold"/>
                                        <p:tgtEl>
                                          <p:spTgt spid="594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0" autoUpdateAnimBg="0"/>
      <p:bldP spid="59399" grpId="0" autoUpdateAnimBg="0"/>
      <p:bldP spid="5940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ln/>
        </p:spPr>
        <p:txBody>
          <a:bodyPr rIns="133350"/>
          <a:lstStyle/>
          <a:p>
            <a:r>
              <a:rPr lang="en-US"/>
              <a:t>Large Rapidity Gap Method (LRG)</a:t>
            </a:r>
          </a:p>
        </p:txBody>
      </p:sp>
      <p:sp>
        <p:nvSpPr>
          <p:cNvPr id="12" name="Slide Number Placeholder 3"/>
          <p:cNvSpPr>
            <a:spLocks noGrp="1"/>
          </p:cNvSpPr>
          <p:nvPr>
            <p:ph type="sldNum" sz="quarter" idx="12"/>
          </p:nvPr>
        </p:nvSpPr>
        <p:spPr/>
        <p:txBody>
          <a:bodyPr/>
          <a:lstStyle/>
          <a:p>
            <a:fld id="{907A746B-7772-4B41-B783-9F39C92BC925}" type="slidenum">
              <a:rPr lang="en-US"/>
              <a:pPr/>
              <a:t>48</a:t>
            </a:fld>
            <a:endParaRPr lang="en-US"/>
          </a:p>
        </p:txBody>
      </p:sp>
      <p:sp>
        <p:nvSpPr>
          <p:cNvPr id="63491" name="Rectangle 3"/>
          <p:cNvSpPr>
            <a:spLocks noGrp="1" noChangeArrowheads="1"/>
          </p:cNvSpPr>
          <p:nvPr>
            <p:ph type="body" idx="4294967295"/>
          </p:nvPr>
        </p:nvSpPr>
        <p:spPr>
          <a:xfrm>
            <a:off x="0" y="812800"/>
            <a:ext cx="4724400" cy="1625600"/>
          </a:xfrm>
          <a:ln/>
        </p:spPr>
        <p:txBody>
          <a:bodyPr rIns="133350"/>
          <a:lstStyle/>
          <a:p>
            <a:pPr marL="311150" lvl="1" indent="-342900">
              <a:buFont typeface="Wingdings" charset="2"/>
              <a:buChar char="q"/>
            </a:pPr>
            <a:r>
              <a:rPr lang="en-US" dirty="0">
                <a:latin typeface="Comic Sans MS"/>
                <a:cs typeface="Comic Sans MS"/>
              </a:rPr>
              <a:t>Identify </a:t>
            </a:r>
            <a:r>
              <a:rPr lang="en-US" dirty="0">
                <a:solidFill>
                  <a:srgbClr val="0000FF"/>
                </a:solidFill>
                <a:latin typeface="Comic Sans MS"/>
                <a:cs typeface="Comic Sans MS"/>
              </a:rPr>
              <a:t>Most Forward Going </a:t>
            </a:r>
            <a:r>
              <a:rPr lang="en-US" dirty="0" smtClean="0">
                <a:solidFill>
                  <a:srgbClr val="0000FF"/>
                </a:solidFill>
                <a:latin typeface="Comic Sans MS"/>
                <a:cs typeface="Comic Sans MS"/>
              </a:rPr>
              <a:t> </a:t>
            </a:r>
          </a:p>
          <a:p>
            <a:pPr marL="0" lvl="1" indent="0">
              <a:buNone/>
            </a:pPr>
            <a:r>
              <a:rPr lang="en-US" dirty="0">
                <a:solidFill>
                  <a:srgbClr val="0000FF"/>
                </a:solidFill>
                <a:latin typeface="Comic Sans MS"/>
                <a:cs typeface="Comic Sans MS"/>
              </a:rPr>
              <a:t> </a:t>
            </a:r>
            <a:r>
              <a:rPr lang="en-US" dirty="0" smtClean="0">
                <a:solidFill>
                  <a:srgbClr val="0000FF"/>
                </a:solidFill>
                <a:latin typeface="Comic Sans MS"/>
                <a:cs typeface="Comic Sans MS"/>
              </a:rPr>
              <a:t>   Particle </a:t>
            </a:r>
            <a:r>
              <a:rPr lang="en-US" dirty="0">
                <a:solidFill>
                  <a:srgbClr val="0000FF"/>
                </a:solidFill>
                <a:latin typeface="Comic Sans MS"/>
                <a:cs typeface="Comic Sans MS"/>
              </a:rPr>
              <a:t>(MFP) </a:t>
            </a:r>
          </a:p>
          <a:p>
            <a:pPr marL="584200" lvl="2" indent="-342900">
              <a:buFont typeface="Wingdings" charset="2"/>
              <a:buChar char="Ø"/>
            </a:pPr>
            <a:r>
              <a:rPr lang="en-US" sz="1600" dirty="0">
                <a:latin typeface="Comic Sans MS"/>
                <a:cs typeface="Comic Sans MS"/>
              </a:rPr>
              <a:t>Works at HERA but at higher </a:t>
            </a:r>
            <a:r>
              <a:rPr lang="en-US" sz="1600" dirty="0">
                <a:latin typeface="Comic Sans MS"/>
                <a:cs typeface="Comic Sans MS"/>
                <a:sym typeface="Symbol" charset="0"/>
              </a:rPr>
              <a:t>√</a:t>
            </a:r>
            <a:r>
              <a:rPr lang="en-US" sz="1600" dirty="0">
                <a:latin typeface="Comic Sans MS"/>
                <a:cs typeface="Comic Sans MS"/>
              </a:rPr>
              <a:t>s</a:t>
            </a:r>
          </a:p>
          <a:p>
            <a:pPr marL="584200" lvl="2" indent="-342900">
              <a:buFont typeface="Wingdings" charset="2"/>
              <a:buChar char="Ø"/>
            </a:pPr>
            <a:r>
              <a:rPr lang="en-US" sz="1600" dirty="0">
                <a:latin typeface="Comic Sans MS"/>
                <a:cs typeface="Comic Sans MS"/>
              </a:rPr>
              <a:t>EIC smaller beam </a:t>
            </a:r>
            <a:r>
              <a:rPr lang="en-US" sz="1600" dirty="0" err="1">
                <a:latin typeface="Comic Sans MS"/>
                <a:cs typeface="Comic Sans MS"/>
              </a:rPr>
              <a:t>rapidit</a:t>
            </a:r>
            <a:r>
              <a:rPr lang="en-US" sz="2100" dirty="0" err="1">
                <a:latin typeface="Comic Sans MS"/>
                <a:cs typeface="Comic Sans MS"/>
              </a:rPr>
              <a:t>ies</a:t>
            </a:r>
            <a:endParaRPr lang="en-US" sz="2100" dirty="0">
              <a:latin typeface="Comic Sans MS"/>
              <a:cs typeface="Comic Sans MS"/>
            </a:endParaRPr>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2444750"/>
            <a:ext cx="4699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t="7646" r="6760"/>
          <a:stretch>
            <a:fillRect/>
          </a:stretch>
        </p:blipFill>
        <p:spPr bwMode="auto">
          <a:xfrm>
            <a:off x="5243513" y="2300288"/>
            <a:ext cx="3652837"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3494" name="Rectangle 6"/>
          <p:cNvSpPr>
            <a:spLocks/>
          </p:cNvSpPr>
          <p:nvPr/>
        </p:nvSpPr>
        <p:spPr bwMode="auto">
          <a:xfrm>
            <a:off x="4679950" y="1570566"/>
            <a:ext cx="446405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chemeClr val="tx1"/>
                </a:solidFill>
                <a:latin typeface="Comic Sans MS"/>
                <a:ea typeface="ＭＳ Ｐゴシック" charset="0"/>
                <a:cs typeface="Comic Sans MS"/>
                <a:sym typeface="Arial" charset="0"/>
              </a:rPr>
              <a:t>Diffractive</a:t>
            </a:r>
            <a:r>
              <a:rPr lang="en-US" sz="1900" dirty="0">
                <a:solidFill>
                  <a:schemeClr val="tx1"/>
                </a:solidFill>
                <a:latin typeface="Comic Sans MS"/>
                <a:ea typeface="ＭＳ Ｐゴシック" charset="0"/>
                <a:cs typeface="Comic Sans MS"/>
                <a:sym typeface="Symbol" charset="0"/>
              </a:rPr>
              <a:t> ρ</a:t>
            </a:r>
            <a:r>
              <a:rPr lang="en-US" sz="1900" baseline="32000" dirty="0">
                <a:solidFill>
                  <a:schemeClr val="tx1"/>
                </a:solidFill>
                <a:latin typeface="Comic Sans MS"/>
                <a:ea typeface="ＭＳ Ｐゴシック" charset="0"/>
                <a:cs typeface="Comic Sans MS"/>
                <a:sym typeface="Arial" charset="0"/>
              </a:rPr>
              <a:t>0  </a:t>
            </a:r>
            <a:r>
              <a:rPr lang="en-US" sz="1900" dirty="0">
                <a:solidFill>
                  <a:schemeClr val="tx1"/>
                </a:solidFill>
                <a:latin typeface="Comic Sans MS"/>
                <a:ea typeface="ＭＳ Ｐゴシック" charset="0"/>
                <a:cs typeface="Comic Sans MS"/>
                <a:sym typeface="Arial" charset="0"/>
              </a:rPr>
              <a:t>production at EIC:</a:t>
            </a:r>
          </a:p>
          <a:p>
            <a:pPr marL="39688"/>
            <a:r>
              <a:rPr lang="en-US" sz="1900" dirty="0" err="1" smtClean="0">
                <a:solidFill>
                  <a:srgbClr val="0000FF"/>
                </a:solidFill>
                <a:latin typeface="Comic Sans MS"/>
                <a:ea typeface="ＭＳ Ｐゴシック" charset="0"/>
                <a:cs typeface="Comic Sans MS"/>
                <a:sym typeface="Symbol" charset="0"/>
              </a:rPr>
              <a:t>η</a:t>
            </a:r>
            <a:r>
              <a:rPr lang="en-US" sz="1900" dirty="0" smtClean="0">
                <a:solidFill>
                  <a:srgbClr val="0000FF"/>
                </a:solidFill>
                <a:latin typeface="Comic Sans MS"/>
                <a:ea typeface="ＭＳ Ｐゴシック" charset="0"/>
                <a:cs typeface="Comic Sans MS"/>
                <a:sym typeface="Symbol" charset="0"/>
              </a:rPr>
              <a:t> </a:t>
            </a:r>
            <a:r>
              <a:rPr lang="en-US" sz="1900" dirty="0">
                <a:solidFill>
                  <a:srgbClr val="0000FF"/>
                </a:solidFill>
                <a:latin typeface="Comic Sans MS"/>
                <a:ea typeface="ＭＳ Ｐゴシック" charset="0"/>
                <a:cs typeface="Comic Sans MS"/>
                <a:sym typeface="Arial" charset="0"/>
              </a:rPr>
              <a:t>of MFP</a:t>
            </a:r>
          </a:p>
        </p:txBody>
      </p:sp>
      <p:sp>
        <p:nvSpPr>
          <p:cNvPr id="63495" name="Rectangle 7"/>
          <p:cNvSpPr>
            <a:spLocks/>
          </p:cNvSpPr>
          <p:nvPr/>
        </p:nvSpPr>
        <p:spPr bwMode="auto">
          <a:xfrm>
            <a:off x="7593015" y="2192866"/>
            <a:ext cx="11656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dirty="0">
                <a:solidFill>
                  <a:schemeClr val="tx1"/>
                </a:solidFill>
                <a:latin typeface="Comic Sans MS"/>
                <a:ea typeface="ＭＳ Ｐゴシック" charset="0"/>
                <a:cs typeface="Comic Sans MS"/>
                <a:sym typeface="Arial" charset="0"/>
              </a:rPr>
              <a:t>M. Lamont </a:t>
            </a:r>
            <a:r>
              <a:rPr lang="ja-JP" altLang="en-US" sz="1200" dirty="0">
                <a:solidFill>
                  <a:schemeClr val="tx1"/>
                </a:solidFill>
                <a:latin typeface="Comic Sans MS"/>
                <a:ea typeface="ＭＳ Ｐゴシック" charset="0"/>
                <a:cs typeface="Comic Sans MS"/>
                <a:sym typeface="Arial" charset="0"/>
              </a:rPr>
              <a:t>’</a:t>
            </a:r>
            <a:r>
              <a:rPr lang="en-US" sz="1200" dirty="0">
                <a:solidFill>
                  <a:schemeClr val="tx1"/>
                </a:solidFill>
                <a:latin typeface="Comic Sans MS"/>
                <a:ea typeface="ＭＳ Ｐゴシック" charset="0"/>
                <a:cs typeface="Comic Sans MS"/>
                <a:sym typeface="Arial" charset="0"/>
              </a:rPr>
              <a:t>10</a:t>
            </a:r>
          </a:p>
        </p:txBody>
      </p:sp>
      <p:sp>
        <p:nvSpPr>
          <p:cNvPr id="63496" name="Rectangle 8"/>
          <p:cNvSpPr>
            <a:spLocks/>
          </p:cNvSpPr>
          <p:nvPr/>
        </p:nvSpPr>
        <p:spPr bwMode="auto">
          <a:xfrm>
            <a:off x="6297613" y="3898900"/>
            <a:ext cx="6635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DIS</a:t>
            </a:r>
          </a:p>
        </p:txBody>
      </p:sp>
      <p:sp>
        <p:nvSpPr>
          <p:cNvPr id="63497" name="Rectangle 9"/>
          <p:cNvSpPr>
            <a:spLocks/>
          </p:cNvSpPr>
          <p:nvPr/>
        </p:nvSpPr>
        <p:spPr bwMode="auto">
          <a:xfrm>
            <a:off x="7200900" y="4889500"/>
            <a:ext cx="15033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Diffractive</a:t>
            </a:r>
          </a:p>
        </p:txBody>
      </p:sp>
      <p:sp>
        <p:nvSpPr>
          <p:cNvPr id="63498" name="Rectangle 10"/>
          <p:cNvSpPr>
            <a:spLocks/>
          </p:cNvSpPr>
          <p:nvPr/>
        </p:nvSpPr>
        <p:spPr bwMode="auto">
          <a:xfrm>
            <a:off x="203200" y="4800600"/>
            <a:ext cx="4991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u="sng" dirty="0" err="1">
                <a:solidFill>
                  <a:srgbClr val="0000FF"/>
                </a:solidFill>
                <a:latin typeface="Comic Sans MS"/>
                <a:ea typeface="ＭＳ Ｐゴシック" charset="0"/>
                <a:cs typeface="Comic Sans MS"/>
                <a:sym typeface="Arial" charset="0"/>
              </a:rPr>
              <a:t>Hermeticity</a:t>
            </a:r>
            <a:r>
              <a:rPr lang="en-US" u="sng" dirty="0">
                <a:solidFill>
                  <a:srgbClr val="0000FF"/>
                </a:solidFill>
                <a:latin typeface="Comic Sans MS"/>
                <a:ea typeface="ＭＳ Ｐゴシック" charset="0"/>
                <a:cs typeface="Comic Sans MS"/>
                <a:sym typeface="Arial" charset="0"/>
              </a:rPr>
              <a:t> requirement:</a:t>
            </a:r>
          </a:p>
          <a:p>
            <a:pPr marL="39688">
              <a:buSzPct val="125000"/>
              <a:buFont typeface="Arial" charset="0"/>
              <a:buChar char="•"/>
            </a:pPr>
            <a:r>
              <a:rPr lang="en-US" sz="2000" dirty="0" smtClean="0">
                <a:solidFill>
                  <a:schemeClr val="tx1"/>
                </a:solidFill>
                <a:latin typeface="Comic Sans MS"/>
                <a:ea typeface="ＭＳ Ｐゴシック" charset="0"/>
                <a:cs typeface="Comic Sans MS"/>
                <a:sym typeface="Arial" charset="0"/>
              </a:rPr>
              <a:t> </a:t>
            </a:r>
            <a:r>
              <a:rPr lang="en-US" sz="1600" dirty="0" smtClean="0">
                <a:solidFill>
                  <a:schemeClr val="tx1"/>
                </a:solidFill>
                <a:latin typeface="Comic Sans MS"/>
                <a:ea typeface="ＭＳ Ｐゴシック" charset="0"/>
                <a:cs typeface="Comic Sans MS"/>
                <a:sym typeface="Arial" charset="0"/>
              </a:rPr>
              <a:t>needs </a:t>
            </a:r>
            <a:r>
              <a:rPr lang="en-US" sz="1600" dirty="0">
                <a:solidFill>
                  <a:schemeClr val="tx1"/>
                </a:solidFill>
                <a:latin typeface="Comic Sans MS"/>
                <a:ea typeface="ＭＳ Ｐゴシック" charset="0"/>
                <a:cs typeface="Comic Sans MS"/>
                <a:sym typeface="Arial" charset="0"/>
              </a:rPr>
              <a:t>just to detector presence</a:t>
            </a:r>
          </a:p>
          <a:p>
            <a:pPr marL="39688">
              <a:buSzPct val="125000"/>
              <a:buFont typeface="Arial" charset="0"/>
              <a:buChar char="•"/>
            </a:pPr>
            <a:r>
              <a:rPr lang="en-US" sz="1600" dirty="0" smtClean="0">
                <a:solidFill>
                  <a:schemeClr val="tx1"/>
                </a:solidFill>
                <a:latin typeface="Comic Sans MS"/>
                <a:ea typeface="ＭＳ Ｐゴシック" charset="0"/>
                <a:cs typeface="Comic Sans MS"/>
                <a:sym typeface="Arial" charset="0"/>
              </a:rPr>
              <a:t> does </a:t>
            </a:r>
            <a:r>
              <a:rPr lang="en-US" sz="1600" dirty="0">
                <a:solidFill>
                  <a:schemeClr val="tx1"/>
                </a:solidFill>
                <a:latin typeface="Comic Sans MS"/>
                <a:ea typeface="ＭＳ Ｐゴシック" charset="0"/>
                <a:cs typeface="Comic Sans MS"/>
                <a:sym typeface="Arial" charset="0"/>
              </a:rPr>
              <a:t>not need momentum or PID</a:t>
            </a:r>
          </a:p>
          <a:p>
            <a:pPr marL="39688">
              <a:buSzPct val="125000"/>
              <a:buFont typeface="Arial" charset="0"/>
              <a:buChar char="•"/>
            </a:pPr>
            <a:r>
              <a:rPr lang="en-US" sz="1600" dirty="0" smtClean="0">
                <a:solidFill>
                  <a:schemeClr val="tx1"/>
                </a:solidFill>
                <a:latin typeface="Comic Sans MS"/>
                <a:ea typeface="ＭＳ Ｐゴシック" charset="0"/>
                <a:cs typeface="Comic Sans MS"/>
                <a:sym typeface="Arial" charset="0"/>
              </a:rPr>
              <a:t> simulations</a:t>
            </a:r>
            <a:r>
              <a:rPr lang="en-US" sz="1600" dirty="0">
                <a:solidFill>
                  <a:schemeClr val="tx1"/>
                </a:solidFill>
                <a:latin typeface="Comic Sans MS"/>
                <a:ea typeface="ＭＳ Ｐゴシック" charset="0"/>
                <a:cs typeface="Comic Sans MS"/>
                <a:sym typeface="Arial" charset="0"/>
              </a:rPr>
              <a:t>: √s not a show stopper for EIC</a:t>
            </a:r>
            <a:r>
              <a:rPr lang="en-US" sz="1600" dirty="0">
                <a:solidFill>
                  <a:srgbClr val="007800"/>
                </a:solidFill>
                <a:latin typeface="Comic Sans MS"/>
                <a:ea typeface="ＭＳ Ｐゴシック" charset="0"/>
                <a:cs typeface="Comic Sans MS"/>
                <a:sym typeface="Arial" charset="0"/>
              </a:rPr>
              <a:t> </a:t>
            </a:r>
            <a:r>
              <a:rPr lang="en-US" sz="1600" dirty="0" smtClean="0">
                <a:solidFill>
                  <a:srgbClr val="007800"/>
                </a:solidFill>
                <a:latin typeface="Comic Sans MS"/>
                <a:ea typeface="ＭＳ Ｐゴシック" charset="0"/>
                <a:cs typeface="Comic Sans MS"/>
                <a:sym typeface="Arial" charset="0"/>
              </a:rPr>
              <a:t>  </a:t>
            </a:r>
          </a:p>
          <a:p>
            <a:pPr marL="39688">
              <a:buSzPct val="125000"/>
            </a:pPr>
            <a:r>
              <a:rPr lang="en-US" sz="1600" dirty="0">
                <a:solidFill>
                  <a:srgbClr val="007800"/>
                </a:solidFill>
                <a:latin typeface="Comic Sans MS"/>
                <a:ea typeface="ＭＳ Ｐゴシック" charset="0"/>
                <a:cs typeface="Comic Sans MS"/>
                <a:sym typeface="Arial" charset="0"/>
              </a:rPr>
              <a:t> </a:t>
            </a:r>
            <a:r>
              <a:rPr lang="en-US" sz="1600" dirty="0" smtClean="0">
                <a:solidFill>
                  <a:srgbClr val="007800"/>
                </a:solidFill>
                <a:latin typeface="Comic Sans MS"/>
                <a:ea typeface="ＭＳ Ｐゴシック" charset="0"/>
                <a:cs typeface="Comic Sans MS"/>
                <a:sym typeface="Arial" charset="0"/>
              </a:rPr>
              <a:t> </a:t>
            </a:r>
            <a:r>
              <a:rPr lang="en-US" sz="1600" dirty="0" smtClean="0">
                <a:solidFill>
                  <a:srgbClr val="0000FF"/>
                </a:solidFill>
                <a:latin typeface="Comic Sans MS"/>
                <a:ea typeface="ＭＳ Ｐゴシック" charset="0"/>
                <a:cs typeface="Comic Sans MS"/>
                <a:sym typeface="Arial" charset="0"/>
              </a:rPr>
              <a:t>(</a:t>
            </a:r>
            <a:r>
              <a:rPr lang="en-US" sz="1600" dirty="0">
                <a:solidFill>
                  <a:srgbClr val="0000FF"/>
                </a:solidFill>
                <a:latin typeface="Comic Sans MS"/>
                <a:ea typeface="ＭＳ Ｐゴシック" charset="0"/>
                <a:cs typeface="Comic Sans MS"/>
                <a:sym typeface="Arial" charset="0"/>
              </a:rPr>
              <a:t>can achieve 1% contamination, 80% efficiency)</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1109187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561"/>
          <a:stretch/>
        </p:blipFill>
        <p:spPr>
          <a:xfrm>
            <a:off x="97374" y="941916"/>
            <a:ext cx="8700770" cy="4474213"/>
          </a:xfrm>
          <a:prstGeom prst="rect">
            <a:avLst/>
          </a:prstGeom>
        </p:spPr>
      </p:pic>
      <p:sp>
        <p:nvSpPr>
          <p:cNvPr id="32770" name="Rectangle 2"/>
          <p:cNvSpPr>
            <a:spLocks noGrp="1" noChangeArrowheads="1"/>
          </p:cNvSpPr>
          <p:nvPr>
            <p:ph type="title"/>
          </p:nvPr>
        </p:nvSpPr>
        <p:spPr>
          <a:ln/>
        </p:spPr>
        <p:txBody>
          <a:bodyPr rIns="133350"/>
          <a:lstStyle/>
          <a:p>
            <a:r>
              <a:rPr lang="en-US" dirty="0"/>
              <a:t>Best Knowledge of Q</a:t>
            </a:r>
            <a:r>
              <a:rPr lang="en-US" baseline="-6000" dirty="0"/>
              <a:t>S</a:t>
            </a:r>
            <a:r>
              <a:rPr lang="en-US" dirty="0"/>
              <a:t> in </a:t>
            </a:r>
            <a:r>
              <a:rPr lang="en-US" cap="none" dirty="0" err="1" smtClean="0"/>
              <a:t>e</a:t>
            </a:r>
            <a:r>
              <a:rPr lang="en-US" dirty="0" err="1" smtClean="0"/>
              <a:t>A</a:t>
            </a:r>
            <a:endParaRPr lang="en-US" dirty="0"/>
          </a:p>
        </p:txBody>
      </p:sp>
      <p:sp>
        <p:nvSpPr>
          <p:cNvPr id="10" name="Slide Number Placeholder 3"/>
          <p:cNvSpPr>
            <a:spLocks noGrp="1"/>
          </p:cNvSpPr>
          <p:nvPr>
            <p:ph type="sldNum" sz="quarter" idx="12"/>
          </p:nvPr>
        </p:nvSpPr>
        <p:spPr/>
        <p:txBody>
          <a:bodyPr/>
          <a:lstStyle/>
          <a:p>
            <a:fld id="{DFFE2537-4124-6B4E-8D15-448F492ACF3C}" type="slidenum">
              <a:rPr lang="en-US"/>
              <a:pPr/>
              <a:t>49</a:t>
            </a:fld>
            <a:endParaRPr lang="en-US"/>
          </a:p>
        </p:txBody>
      </p:sp>
      <p:sp>
        <p:nvSpPr>
          <p:cNvPr id="32771" name="Rectangle 3"/>
          <p:cNvSpPr>
            <a:spLocks/>
          </p:cNvSpPr>
          <p:nvPr/>
        </p:nvSpPr>
        <p:spPr bwMode="auto">
          <a:xfrm>
            <a:off x="480472" y="5439834"/>
            <a:ext cx="8318500" cy="68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Enhancement of </a:t>
            </a:r>
            <a:r>
              <a:rPr lang="en-US" dirty="0">
                <a:solidFill>
                  <a:srgbClr val="0000FF"/>
                </a:solidFill>
                <a:latin typeface="Comic Sans MS"/>
                <a:ea typeface="ＭＳ Ｐゴシック" charset="0"/>
                <a:cs typeface="Comic Sans MS"/>
                <a:sym typeface="Arial Italic" charset="0"/>
              </a:rPr>
              <a:t>Q</a:t>
            </a:r>
            <a:r>
              <a:rPr lang="en-US" baseline="-25000" dirty="0">
                <a:solidFill>
                  <a:srgbClr val="0000FF"/>
                </a:solidFill>
                <a:latin typeface="Comic Sans MS"/>
                <a:ea typeface="ＭＳ Ｐゴシック" charset="0"/>
                <a:cs typeface="Comic Sans MS"/>
                <a:sym typeface="Arial Italic" charset="0"/>
              </a:rPr>
              <a:t>S</a:t>
            </a:r>
            <a:r>
              <a:rPr lang="en-US" dirty="0">
                <a:solidFill>
                  <a:srgbClr val="0000FF"/>
                </a:solidFill>
                <a:latin typeface="Comic Sans MS"/>
                <a:ea typeface="ＭＳ Ｐゴシック" charset="0"/>
                <a:cs typeface="Comic Sans MS"/>
                <a:sym typeface="Arial" charset="0"/>
              </a:rPr>
              <a:t> with A </a:t>
            </a:r>
            <a:endParaRPr lang="en-US" dirty="0" smtClean="0">
              <a:solidFill>
                <a:srgbClr val="0000FF"/>
              </a:solidFill>
              <a:latin typeface="Comic Sans MS"/>
              <a:ea typeface="ＭＳ Ｐゴシック" charset="0"/>
              <a:cs typeface="Comic Sans MS"/>
              <a:sym typeface="Arial" charset="0"/>
            </a:endParaRPr>
          </a:p>
          <a:p>
            <a:pPr marL="39688"/>
            <a:r>
              <a:rPr lang="en-US" dirty="0" smtClean="0">
                <a:solidFill>
                  <a:schemeClr val="tx1"/>
                </a:solidFill>
                <a:latin typeface="Comic Sans MS"/>
                <a:ea typeface="ＭＳ Ｐゴシック" charset="0"/>
                <a:cs typeface="Comic Sans MS"/>
                <a:sym typeface="Symbol" charset="0"/>
              </a:rPr>
              <a:t>⇒</a:t>
            </a:r>
            <a:r>
              <a:rPr lang="en-US" dirty="0" smtClean="0">
                <a:solidFill>
                  <a:schemeClr val="tx1"/>
                </a:solidFill>
                <a:latin typeface="Comic Sans MS"/>
                <a:ea typeface="ＭＳ Ｐゴシック" charset="0"/>
                <a:cs typeface="Comic Sans MS"/>
              </a:rPr>
              <a:t> </a:t>
            </a:r>
            <a:r>
              <a:rPr lang="en-US" dirty="0">
                <a:solidFill>
                  <a:schemeClr val="tx1"/>
                </a:solidFill>
                <a:latin typeface="Comic Sans MS"/>
                <a:ea typeface="ＭＳ Ｐゴシック" charset="0"/>
                <a:cs typeface="Comic Sans MS"/>
                <a:sym typeface="Arial" charset="0"/>
              </a:rPr>
              <a:t>saturation regime reached at significantly lower energy in nuclei</a:t>
            </a:r>
          </a:p>
        </p:txBody>
      </p:sp>
      <p:sp>
        <p:nvSpPr>
          <p:cNvPr id="32773" name="Rectangle 5"/>
          <p:cNvSpPr>
            <a:spLocks/>
          </p:cNvSpPr>
          <p:nvPr/>
        </p:nvSpPr>
        <p:spPr bwMode="auto">
          <a:xfrm>
            <a:off x="5564725" y="1104900"/>
            <a:ext cx="31115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400" dirty="0">
                <a:solidFill>
                  <a:srgbClr val="FF0000"/>
                </a:solidFill>
                <a:latin typeface="Comic Sans MS"/>
                <a:ea typeface="ＭＳ Ｐゴシック" charset="0"/>
                <a:cs typeface="Comic Sans MS"/>
                <a:sym typeface="Arial" charset="0"/>
              </a:rPr>
              <a:t>Model-I: </a:t>
            </a:r>
            <a:r>
              <a:rPr lang="en-US" sz="1400" dirty="0" err="1">
                <a:latin typeface="Comic Sans MS"/>
                <a:ea typeface="ＭＳ Ｐゴシック" charset="0"/>
                <a:cs typeface="Comic Sans MS"/>
                <a:sym typeface="Arial" charset="0"/>
              </a:rPr>
              <a:t>IPSat</a:t>
            </a:r>
            <a:r>
              <a:rPr lang="en-US" sz="1400" dirty="0">
                <a:latin typeface="Comic Sans MS"/>
                <a:ea typeface="ＭＳ Ｐゴシック" charset="0"/>
                <a:cs typeface="Comic Sans MS"/>
                <a:sym typeface="Arial" charset="0"/>
              </a:rPr>
              <a:t> dipole model  </a:t>
            </a:r>
          </a:p>
          <a:p>
            <a:pPr marL="39688"/>
            <a:r>
              <a:rPr lang="en-US" sz="1400" dirty="0">
                <a:solidFill>
                  <a:srgbClr val="FF0000"/>
                </a:solidFill>
                <a:latin typeface="Comic Sans MS"/>
                <a:ea typeface="ＭＳ Ｐゴシック" charset="0"/>
                <a:cs typeface="Comic Sans MS"/>
                <a:sym typeface="Arial" charset="0"/>
              </a:rPr>
              <a:t>Model-II: </a:t>
            </a:r>
            <a:r>
              <a:rPr lang="en-US" sz="1400" dirty="0">
                <a:solidFill>
                  <a:srgbClr val="322F31"/>
                </a:solidFill>
                <a:latin typeface="Comic Sans MS"/>
                <a:ea typeface="ＭＳ Ｐゴシック" charset="0"/>
                <a:cs typeface="Comic Sans MS"/>
                <a:sym typeface="Arial" charset="0"/>
              </a:rPr>
              <a:t>BK + higher order corr.</a:t>
            </a:r>
          </a:p>
        </p:txBody>
      </p:sp>
      <p:pic>
        <p:nvPicPr>
          <p:cNvPr id="3" name="Picture 2"/>
          <p:cNvPicPr>
            <a:picLocks noChangeAspect="1"/>
          </p:cNvPicPr>
          <p:nvPr/>
        </p:nvPicPr>
        <p:blipFill>
          <a:blip r:embed="rId3"/>
          <a:stretch>
            <a:fillRect/>
          </a:stretch>
        </p:blipFill>
        <p:spPr>
          <a:xfrm>
            <a:off x="0" y="954617"/>
            <a:ext cx="4622800" cy="4533900"/>
          </a:xfrm>
          <a:prstGeom prst="rect">
            <a:avLst/>
          </a:prstGeom>
        </p:spPr>
      </p:pic>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4026196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bwMode="auto">
          <a:xfrm>
            <a:off x="0" y="0"/>
            <a:ext cx="9144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cap="none" dirty="0" err="1" smtClean="0">
                <a:latin typeface="Comic Sans MS" charset="0"/>
                <a:cs typeface="Comic Sans MS" charset="0"/>
              </a:rPr>
              <a:t>e</a:t>
            </a:r>
            <a:r>
              <a:rPr lang="en-US" sz="2800" dirty="0" err="1" smtClean="0">
                <a:latin typeface="Comic Sans MS" charset="0"/>
                <a:cs typeface="Comic Sans MS" charset="0"/>
              </a:rPr>
              <a:t>RHIC</a:t>
            </a:r>
            <a:r>
              <a:rPr lang="en-US" sz="2800" dirty="0" smtClean="0">
                <a:latin typeface="Comic Sans MS" charset="0"/>
                <a:cs typeface="Comic Sans MS" charset="0"/>
              </a:rPr>
              <a:t>: </a:t>
            </a:r>
            <a:r>
              <a:rPr lang="en-US" sz="2800" dirty="0">
                <a:latin typeface="Comic Sans MS" charset="0"/>
                <a:cs typeface="Comic Sans MS" charset="0"/>
              </a:rPr>
              <a:t>high-luminosity </a:t>
            </a:r>
            <a:r>
              <a:rPr lang="en-US" sz="2800" dirty="0" smtClean="0">
                <a:latin typeface="Comic Sans MS" charset="0"/>
                <a:cs typeface="Comic Sans MS" charset="0"/>
              </a:rPr>
              <a:t>IR</a:t>
            </a:r>
            <a:endParaRPr lang="en-US" sz="2800" dirty="0">
              <a:latin typeface="Comic Sans MS" charset="0"/>
              <a:cs typeface="Comic Sans MS" charset="0"/>
            </a:endParaRPr>
          </a:p>
        </p:txBody>
      </p:sp>
      <p:sp>
        <p:nvSpPr>
          <p:cNvPr id="7" name="Slide Number Placeholder 6"/>
          <p:cNvSpPr>
            <a:spLocks noGrp="1"/>
          </p:cNvSpPr>
          <p:nvPr>
            <p:ph type="sldNum" sz="quarter" idx="12"/>
          </p:nvPr>
        </p:nvSpPr>
        <p:spPr/>
        <p:txBody>
          <a:bodyPr/>
          <a:lstStyle/>
          <a:p>
            <a:fld id="{7700998A-54CD-3E4F-9E45-07D813DEB275}" type="slidenum">
              <a:rPr lang="en-US" smtClean="0"/>
              <a:pPr/>
              <a:t>5</a:t>
            </a:fld>
            <a:endParaRPr lang="en-US"/>
          </a:p>
        </p:txBody>
      </p:sp>
      <p:sp>
        <p:nvSpPr>
          <p:cNvPr id="9" name="Content Placeholder 8"/>
          <p:cNvSpPr>
            <a:spLocks noGrp="1"/>
          </p:cNvSpPr>
          <p:nvPr>
            <p:ph sz="quarter" idx="4294967295"/>
          </p:nvPr>
        </p:nvSpPr>
        <p:spPr>
          <a:xfrm>
            <a:off x="0" y="4594225"/>
            <a:ext cx="8488363" cy="1844675"/>
          </a:xfrm>
        </p:spPr>
        <p:txBody>
          <a:bodyPr>
            <a:normAutofit fontScale="77500" lnSpcReduction="20000"/>
          </a:bodyPr>
          <a:lstStyle/>
          <a:p>
            <a:pPr>
              <a:defRPr/>
            </a:pPr>
            <a:r>
              <a:rPr lang="en-US" dirty="0" smtClean="0"/>
              <a:t>10 mrad crossing angle and crab-crossing</a:t>
            </a:r>
          </a:p>
          <a:p>
            <a:pPr>
              <a:defRPr/>
            </a:pPr>
            <a:r>
              <a:rPr lang="en-US" dirty="0" smtClean="0"/>
              <a:t>High gradient (200 T/</a:t>
            </a:r>
            <a:r>
              <a:rPr lang="en-US" dirty="0" err="1" smtClean="0"/>
              <a:t>m</a:t>
            </a:r>
            <a:r>
              <a:rPr lang="en-US" dirty="0" smtClean="0"/>
              <a:t>) large aperture Nb</a:t>
            </a:r>
            <a:r>
              <a:rPr lang="en-US" baseline="-25000" dirty="0" smtClean="0"/>
              <a:t>3</a:t>
            </a:r>
            <a:r>
              <a:rPr lang="en-US" dirty="0" smtClean="0"/>
              <a:t>Sn</a:t>
            </a:r>
            <a:r>
              <a:rPr lang="en-US" i="1" dirty="0" smtClean="0"/>
              <a:t> </a:t>
            </a:r>
            <a:r>
              <a:rPr lang="en-US" dirty="0" smtClean="0"/>
              <a:t>focusing magnets</a:t>
            </a:r>
          </a:p>
          <a:p>
            <a:pPr>
              <a:defRPr/>
            </a:pPr>
            <a:r>
              <a:rPr lang="en-US" dirty="0" smtClean="0"/>
              <a:t>Arranged free-field electron pass through the hadron triplet magnets</a:t>
            </a:r>
          </a:p>
          <a:p>
            <a:pPr>
              <a:defRPr/>
            </a:pPr>
            <a:r>
              <a:rPr lang="en-US" dirty="0" smtClean="0"/>
              <a:t>Integration with the detector: efficient separation and registration of low angle collision products</a:t>
            </a:r>
          </a:p>
          <a:p>
            <a:pPr>
              <a:defRPr/>
            </a:pPr>
            <a:r>
              <a:rPr lang="en-US" dirty="0" smtClean="0"/>
              <a:t>Gentle bending of the electrons  to avoid SR impact in the detector</a:t>
            </a:r>
          </a:p>
          <a:p>
            <a:pPr>
              <a:defRPr/>
            </a:pPr>
            <a:endParaRPr lang="en-US" dirty="0"/>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0450"/>
            <a:ext cx="6397625"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6421438" y="923925"/>
            <a:ext cx="2533650" cy="2768600"/>
            <a:chOff x="6121400" y="589432"/>
            <a:chExt cx="3022600" cy="3051409"/>
          </a:xfrm>
        </p:grpSpPr>
        <p:pic>
          <p:nvPicPr>
            <p:cNvPr id="151573" name="Picture 5" descr="Screen shot 2010-07-30 at 2.32.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079500"/>
              <a:ext cx="3022600" cy="256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74" name="TextBox 6"/>
            <p:cNvSpPr txBox="1">
              <a:spLocks noChangeArrowheads="1"/>
            </p:cNvSpPr>
            <p:nvPr/>
          </p:nvSpPr>
          <p:spPr bwMode="auto">
            <a:xfrm>
              <a:off x="6494281" y="589432"/>
              <a:ext cx="2200277" cy="3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omic Sans MS" charset="0"/>
                  <a:cs typeface="Comic Sans MS" charset="0"/>
                </a:rPr>
                <a:t>Proton beam lattice</a:t>
              </a:r>
            </a:p>
          </p:txBody>
        </p:sp>
      </p:grpSp>
      <p:sp>
        <p:nvSpPr>
          <p:cNvPr id="151557" name="Text Box 55"/>
          <p:cNvSpPr txBox="1">
            <a:spLocks noChangeArrowheads="1"/>
          </p:cNvSpPr>
          <p:nvPr/>
        </p:nvSpPr>
        <p:spPr bwMode="auto">
          <a:xfrm>
            <a:off x="4084108" y="6131983"/>
            <a:ext cx="458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solidFill>
                  <a:srgbClr val="3366FF"/>
                </a:solidFill>
                <a:latin typeface="Comic Sans MS" charset="0"/>
                <a:cs typeface="Comic Sans MS" charset="0"/>
              </a:rPr>
              <a:t>© D.Trbojevic, B.Parker, S. Tepikian, J. Beebe-Wang</a:t>
            </a:r>
          </a:p>
        </p:txBody>
      </p:sp>
      <p:cxnSp>
        <p:nvCxnSpPr>
          <p:cNvPr id="12" name="Straight Arrow Connector 11"/>
          <p:cNvCxnSpPr/>
          <p:nvPr/>
        </p:nvCxnSpPr>
        <p:spPr>
          <a:xfrm rot="10800000">
            <a:off x="4373563" y="2752725"/>
            <a:ext cx="457200" cy="12700"/>
          </a:xfrm>
          <a:prstGeom prst="straightConnector1">
            <a:avLst/>
          </a:prstGeom>
          <a:ln w="12700" cap="flat" cmpd="sng" algn="ctr">
            <a:solidFill>
              <a:schemeClr val="tx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017963" y="1203325"/>
            <a:ext cx="495300" cy="88900"/>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1560" name="TextBox 14"/>
          <p:cNvSpPr txBox="1">
            <a:spLocks noChangeArrowheads="1"/>
          </p:cNvSpPr>
          <p:nvPr/>
        </p:nvSpPr>
        <p:spPr bwMode="auto">
          <a:xfrm>
            <a:off x="4437063" y="267652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DD0000"/>
                </a:solidFill>
              </a:rPr>
              <a:t>e</a:t>
            </a:r>
          </a:p>
        </p:txBody>
      </p:sp>
      <p:sp>
        <p:nvSpPr>
          <p:cNvPr id="151561" name="TextBox 15"/>
          <p:cNvSpPr txBox="1">
            <a:spLocks noChangeArrowheads="1"/>
          </p:cNvSpPr>
          <p:nvPr/>
        </p:nvSpPr>
        <p:spPr bwMode="auto">
          <a:xfrm>
            <a:off x="4081463" y="92392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rPr>
              <a:t>p</a:t>
            </a:r>
          </a:p>
        </p:txBody>
      </p:sp>
      <p:grpSp>
        <p:nvGrpSpPr>
          <p:cNvPr id="25" name="Group 24"/>
          <p:cNvGrpSpPr>
            <a:grpSpLocks/>
          </p:cNvGrpSpPr>
          <p:nvPr/>
        </p:nvGrpSpPr>
        <p:grpSpPr bwMode="auto">
          <a:xfrm>
            <a:off x="5422900" y="2012428"/>
            <a:ext cx="3608388" cy="1887537"/>
            <a:chOff x="4518837" y="4503722"/>
            <a:chExt cx="3608282" cy="1887627"/>
          </a:xfrm>
        </p:grpSpPr>
        <p:grpSp>
          <p:nvGrpSpPr>
            <p:cNvPr id="151566" name="Group 17"/>
            <p:cNvGrpSpPr>
              <a:grpSpLocks/>
            </p:cNvGrpSpPr>
            <p:nvPr/>
          </p:nvGrpSpPr>
          <p:grpSpPr bwMode="auto">
            <a:xfrm>
              <a:off x="4518837" y="4503722"/>
              <a:ext cx="3608282" cy="1887627"/>
              <a:chOff x="5592191" y="3790272"/>
              <a:chExt cx="3857410" cy="2081531"/>
            </a:xfrm>
          </p:grpSpPr>
          <p:pic>
            <p:nvPicPr>
              <p:cNvPr id="151568" name="Picture 18" descr="LHC-LARP-Tripl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2191" y="3790272"/>
                <a:ext cx="3857410" cy="208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9" name="Rectangle 21"/>
              <p:cNvSpPr>
                <a:spLocks noChangeArrowheads="1"/>
              </p:cNvSpPr>
              <p:nvPr/>
            </p:nvSpPr>
            <p:spPr bwMode="auto">
              <a:xfrm rot="-371285">
                <a:off x="7696176" y="4551307"/>
                <a:ext cx="872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Nb</a:t>
                </a:r>
                <a:r>
                  <a:rPr lang="en-US" b="1" baseline="-25000"/>
                  <a:t>3</a:t>
                </a:r>
                <a:r>
                  <a:rPr lang="en-US" b="1"/>
                  <a:t>Sn </a:t>
                </a:r>
                <a:endParaRPr lang="en-US"/>
              </a:p>
            </p:txBody>
          </p:sp>
          <p:sp>
            <p:nvSpPr>
              <p:cNvPr id="151570" name="Rectangle 22"/>
              <p:cNvSpPr>
                <a:spLocks noChangeArrowheads="1"/>
              </p:cNvSpPr>
              <p:nvPr/>
            </p:nvSpPr>
            <p:spPr bwMode="auto">
              <a:xfrm rot="-1636018">
                <a:off x="8355764" y="5275537"/>
                <a:ext cx="91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t>200 T/m</a:t>
                </a:r>
                <a:r>
                  <a:rPr lang="en-US" b="1"/>
                  <a:t> </a:t>
                </a:r>
                <a:endParaRPr lang="en-US"/>
              </a:p>
            </p:txBody>
          </p:sp>
        </p:grpSp>
        <p:sp>
          <p:nvSpPr>
            <p:cNvPr id="151567" name="Rectangle 23"/>
            <p:cNvSpPr>
              <a:spLocks noChangeArrowheads="1"/>
            </p:cNvSpPr>
            <p:nvPr/>
          </p:nvSpPr>
          <p:spPr bwMode="auto">
            <a:xfrm>
              <a:off x="5499937" y="4526148"/>
              <a:ext cx="22717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mic Sans MS" charset="0"/>
                  <a:cs typeface="Comic Sans MS" charset="0"/>
                </a:rPr>
                <a:t>G.Ambrosio et al., IPAC’10</a:t>
              </a:r>
              <a:endParaRPr lang="en-US" sz="1200">
                <a:latin typeface="Comic Sans MS" charset="0"/>
                <a:cs typeface="Comic Sans MS" charset="0"/>
              </a:endParaRPr>
            </a:p>
          </p:txBody>
        </p:sp>
      </p:grpSp>
      <p:pic>
        <p:nvPicPr>
          <p:cNvPr id="26" name="Picture 25" descr="eRHIC IR Combined Function Magnet, 07-Mar-2011, B. Parker.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1886" y="771525"/>
            <a:ext cx="292735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Picture 26" descr="Screen shot 2011-03-09 at 4.05.42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838" y="1063625"/>
            <a:ext cx="10318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6048128" y="2925764"/>
            <a:ext cx="2651371" cy="1590244"/>
          </a:xfrm>
          <a:prstGeom prst="rect">
            <a:avLst/>
          </a:prstGeom>
        </p:spPr>
      </p:pic>
      <p:pic>
        <p:nvPicPr>
          <p:cNvPr id="30" name="Picture 2" descr="http://www.linearcollider.org/newsline/images/2007/20070712_ftr1_2.gif"/>
          <p:cNvPicPr>
            <a:picLocks noChangeAspect="1" noChangeArrowheads="1" noCrop="1"/>
          </p:cNvPicPr>
          <p:nvPr/>
        </p:nvPicPr>
        <p:blipFill>
          <a:blip r:embed="rId8" cstate="print"/>
          <a:srcRect/>
          <a:stretch>
            <a:fillRect/>
          </a:stretch>
        </p:blipFill>
        <p:spPr bwMode="auto">
          <a:xfrm>
            <a:off x="5679479" y="1374775"/>
            <a:ext cx="3473911" cy="2317750"/>
          </a:xfrm>
          <a:prstGeom prst="rect">
            <a:avLst/>
          </a:prstGeom>
          <a:noFill/>
        </p:spPr>
      </p:pic>
      <p:sp>
        <p:nvSpPr>
          <p:cNvPr id="28" name="TextBox 27"/>
          <p:cNvSpPr txBox="1"/>
          <p:nvPr/>
        </p:nvSpPr>
        <p:spPr>
          <a:xfrm>
            <a:off x="101600" y="3873500"/>
            <a:ext cx="6716277" cy="646331"/>
          </a:xfrm>
          <a:prstGeom prst="rect">
            <a:avLst/>
          </a:prstGeom>
          <a:noFill/>
        </p:spPr>
        <p:txBody>
          <a:bodyPr wrap="none" rtlCol="0">
            <a:spAutoFit/>
          </a:bodyPr>
          <a:lstStyle/>
          <a:p>
            <a:r>
              <a:rPr lang="en-US" dirty="0" err="1" smtClean="0"/>
              <a:t>eRHIC</a:t>
            </a:r>
            <a:r>
              <a:rPr lang="en-US" dirty="0" smtClean="0"/>
              <a:t> - Geometry high-</a:t>
            </a:r>
            <a:r>
              <a:rPr lang="en-US" dirty="0" err="1" smtClean="0"/>
              <a:t>lumi</a:t>
            </a:r>
            <a:r>
              <a:rPr lang="en-US" dirty="0" smtClean="0"/>
              <a:t> IR with β*=5 cm, l*=4.5 m</a:t>
            </a:r>
            <a:br>
              <a:rPr lang="en-US" dirty="0" smtClean="0"/>
            </a:br>
            <a:r>
              <a:rPr lang="en-US" dirty="0" smtClean="0"/>
              <a:t>and 10 </a:t>
            </a:r>
            <a:r>
              <a:rPr lang="en-US" dirty="0" err="1" smtClean="0"/>
              <a:t>mrad</a:t>
            </a:r>
            <a:r>
              <a:rPr lang="en-US" dirty="0" smtClean="0"/>
              <a:t> crossing angle </a:t>
            </a:r>
            <a:r>
              <a:rPr lang="en-US" dirty="0" smtClean="0">
                <a:solidFill>
                  <a:srgbClr val="0000FF"/>
                </a:solidFill>
                <a:sym typeface="Wingdings"/>
              </a:rPr>
              <a:t></a:t>
            </a:r>
            <a:r>
              <a:rPr lang="en-US" dirty="0" smtClean="0">
                <a:sym typeface="Wingdings"/>
              </a:rPr>
              <a:t> </a:t>
            </a:r>
            <a:r>
              <a:rPr lang="en-US" dirty="0" smtClean="0">
                <a:solidFill>
                  <a:srgbClr val="FF00FF"/>
                </a:solidFill>
                <a:sym typeface="Wingdings"/>
              </a:rPr>
              <a:t>10</a:t>
            </a:r>
            <a:r>
              <a:rPr lang="en-US" baseline="30000" dirty="0" smtClean="0">
                <a:solidFill>
                  <a:srgbClr val="FF00FF"/>
                </a:solidFill>
                <a:sym typeface="Wingdings"/>
              </a:rPr>
              <a:t>34</a:t>
            </a:r>
            <a:r>
              <a:rPr lang="en-US" dirty="0" smtClean="0">
                <a:solidFill>
                  <a:srgbClr val="FF00FF"/>
                </a:solidFill>
                <a:sym typeface="Wingdings"/>
              </a:rPr>
              <a:t> cm</a:t>
            </a:r>
            <a:r>
              <a:rPr lang="en-US" baseline="30000" dirty="0" smtClean="0">
                <a:solidFill>
                  <a:srgbClr val="FF00FF"/>
                </a:solidFill>
                <a:sym typeface="Wingdings"/>
              </a:rPr>
              <a:t>-2</a:t>
            </a:r>
            <a:r>
              <a:rPr lang="en-US" dirty="0" smtClean="0">
                <a:solidFill>
                  <a:srgbClr val="FF00FF"/>
                </a:solidFill>
                <a:sym typeface="Wingdings"/>
              </a:rPr>
              <a:t> s</a:t>
            </a:r>
            <a:r>
              <a:rPr lang="en-US" baseline="30000" dirty="0" smtClean="0">
                <a:solidFill>
                  <a:srgbClr val="FF00FF"/>
                </a:solidFill>
                <a:sym typeface="Wingdings"/>
              </a:rPr>
              <a:t>-1</a:t>
            </a:r>
            <a:endParaRPr lang="en-US" baseline="30000" dirty="0" smtClean="0">
              <a:solidFill>
                <a:srgbClr val="FF00FF"/>
              </a:solidFill>
            </a:endParaRPr>
          </a:p>
        </p:txBody>
      </p:sp>
      <p:grpSp>
        <p:nvGrpSpPr>
          <p:cNvPr id="29" name="Group 28"/>
          <p:cNvGrpSpPr/>
          <p:nvPr/>
        </p:nvGrpSpPr>
        <p:grpSpPr>
          <a:xfrm>
            <a:off x="6356846" y="552148"/>
            <a:ext cx="2734232" cy="4369102"/>
            <a:chOff x="430183" y="1197732"/>
            <a:chExt cx="3767257" cy="5596768"/>
          </a:xfrm>
        </p:grpSpPr>
        <p:pic>
          <p:nvPicPr>
            <p:cNvPr id="32" name="Picture 4"/>
            <p:cNvPicPr>
              <a:picLocks noChangeAspect="1" noChangeArrowheads="1"/>
            </p:cNvPicPr>
            <p:nvPr/>
          </p:nvPicPr>
          <p:blipFill>
            <a:blip r:embed="rId9"/>
            <a:srcRect t="8798" r="7619" b="1466"/>
            <a:stretch>
              <a:fillRect/>
            </a:stretch>
          </p:blipFill>
          <p:spPr bwMode="auto">
            <a:xfrm>
              <a:off x="503400" y="1197732"/>
              <a:ext cx="3484400" cy="2930458"/>
            </a:xfrm>
            <a:prstGeom prst="rect">
              <a:avLst/>
            </a:prstGeom>
            <a:noFill/>
            <a:ln w="12700" cap="flat">
              <a:noFill/>
              <a:miter lim="800000"/>
              <a:headEnd/>
              <a:tailEnd/>
            </a:ln>
          </p:spPr>
        </p:pic>
        <p:sp>
          <p:nvSpPr>
            <p:cNvPr id="33" name="Rectangle 5"/>
            <p:cNvSpPr>
              <a:spLocks/>
            </p:cNvSpPr>
            <p:nvPr/>
          </p:nvSpPr>
          <p:spPr bwMode="auto">
            <a:xfrm>
              <a:off x="1029295" y="1378059"/>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pic>
          <p:nvPicPr>
            <p:cNvPr id="34" name="Picture 4"/>
            <p:cNvPicPr>
              <a:picLocks noChangeAspect="1" noChangeArrowheads="1"/>
            </p:cNvPicPr>
            <p:nvPr/>
          </p:nvPicPr>
          <p:blipFill>
            <a:blip r:embed="rId10"/>
            <a:srcRect l="5172" t="7627" r="7241"/>
            <a:stretch>
              <a:fillRect/>
            </a:stretch>
          </p:blipFill>
          <p:spPr bwMode="auto">
            <a:xfrm>
              <a:off x="430183" y="4099348"/>
              <a:ext cx="3767257" cy="2695152"/>
            </a:xfrm>
            <a:prstGeom prst="rect">
              <a:avLst/>
            </a:prstGeom>
            <a:noFill/>
            <a:ln w="12700" cap="flat">
              <a:noFill/>
              <a:miter lim="800000"/>
              <a:headEnd/>
              <a:tailEnd/>
            </a:ln>
          </p:spPr>
        </p:pic>
        <p:sp>
          <p:nvSpPr>
            <p:cNvPr id="35" name="Rectangle 5"/>
            <p:cNvSpPr>
              <a:spLocks/>
            </p:cNvSpPr>
            <p:nvPr/>
          </p:nvSpPr>
          <p:spPr bwMode="auto">
            <a:xfrm>
              <a:off x="2987675" y="4205793"/>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36" name="Rectangle 7"/>
            <p:cNvSpPr>
              <a:spLocks/>
            </p:cNvSpPr>
            <p:nvPr/>
          </p:nvSpPr>
          <p:spPr bwMode="auto">
            <a:xfrm>
              <a:off x="1175817" y="5721568"/>
              <a:ext cx="1020812"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chemeClr val="tx1"/>
                  </a:solidFill>
                  <a:ea typeface="Gill Sans" charset="0"/>
                  <a:cs typeface="Gill Sans" charset="0"/>
                </a:rPr>
                <a:t>Generated</a:t>
              </a:r>
            </a:p>
          </p:txBody>
        </p:sp>
        <p:sp>
          <p:nvSpPr>
            <p:cNvPr id="37" name="Rectangle 8"/>
            <p:cNvSpPr>
              <a:spLocks/>
            </p:cNvSpPr>
            <p:nvPr/>
          </p:nvSpPr>
          <p:spPr bwMode="auto">
            <a:xfrm>
              <a:off x="1209303" y="6001960"/>
              <a:ext cx="2215250"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0000FF"/>
                  </a:solidFill>
                  <a:ea typeface="Gill Sans" charset="0"/>
                  <a:cs typeface="Gill Sans" charset="0"/>
                </a:rPr>
                <a:t>Quad aperture limited</a:t>
              </a:r>
            </a:p>
          </p:txBody>
        </p:sp>
        <p:sp>
          <p:nvSpPr>
            <p:cNvPr id="38" name="Rectangle 9"/>
            <p:cNvSpPr>
              <a:spLocks/>
            </p:cNvSpPr>
            <p:nvPr/>
          </p:nvSpPr>
          <p:spPr bwMode="auto">
            <a:xfrm>
              <a:off x="1188518" y="6234330"/>
              <a:ext cx="2159546"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0000"/>
                  </a:solidFill>
                  <a:ea typeface="Gill Sans" charset="0"/>
                  <a:cs typeface="Gill Sans" charset="0"/>
                </a:rPr>
                <a:t>RP (at 20m) accepted </a:t>
              </a:r>
            </a:p>
          </p:txBody>
        </p:sp>
        <p:sp>
          <p:nvSpPr>
            <p:cNvPr id="39" name="Line 10"/>
            <p:cNvSpPr>
              <a:spLocks noChangeShapeType="1"/>
            </p:cNvSpPr>
            <p:nvPr/>
          </p:nvSpPr>
          <p:spPr bwMode="auto">
            <a:xfrm>
              <a:off x="715244" y="6364139"/>
              <a:ext cx="429741" cy="0"/>
            </a:xfrm>
            <a:prstGeom prst="line">
              <a:avLst/>
            </a:prstGeom>
            <a:noFill/>
            <a:ln w="381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0" name="Line 11"/>
            <p:cNvSpPr>
              <a:spLocks noChangeShapeType="1"/>
            </p:cNvSpPr>
            <p:nvPr/>
          </p:nvSpPr>
          <p:spPr bwMode="auto">
            <a:xfrm>
              <a:off x="703659" y="6141815"/>
              <a:ext cx="428625" cy="0"/>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1" name="Line 12"/>
            <p:cNvSpPr>
              <a:spLocks noChangeShapeType="1"/>
            </p:cNvSpPr>
            <p:nvPr/>
          </p:nvSpPr>
          <p:spPr bwMode="auto">
            <a:xfrm>
              <a:off x="703659" y="5861422"/>
              <a:ext cx="42862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pic>
        <p:nvPicPr>
          <p:cNvPr id="31" name="Picture 5" descr="VerticalMAtching2.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79479" y="857251"/>
            <a:ext cx="3464521"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230958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0"/>
                                        </p:tgtEl>
                                        <p:attrNameLst>
                                          <p:attrName>ppt_x</p:attrName>
                                        </p:attrNameLst>
                                      </p:cBhvr>
                                      <p:tavLst>
                                        <p:tav tm="0">
                                          <p:val>
                                            <p:strVal val="ppt_x"/>
                                          </p:val>
                                        </p:tav>
                                        <p:tav tm="100000">
                                          <p:val>
                                            <p:strVal val="ppt_x"/>
                                          </p:val>
                                        </p:tav>
                                      </p:tavLst>
                                    </p:anim>
                                    <p:anim calcmode="lin" valueType="num">
                                      <p:cBhvr additive="base">
                                        <p:cTn id="18" dur="500"/>
                                        <p:tgtEl>
                                          <p:spTgt spid="30"/>
                                        </p:tgtEl>
                                        <p:attrNameLst>
                                          <p:attrName>ppt_y</p:attrName>
                                        </p:attrNameLst>
                                      </p:cBhvr>
                                      <p:tavLst>
                                        <p:tav tm="0">
                                          <p:val>
                                            <p:strVal val="ppt_y"/>
                                          </p:val>
                                        </p:tav>
                                        <p:tav tm="100000">
                                          <p:val>
                                            <p:strVal val="1+ppt_h/2"/>
                                          </p:val>
                                        </p:tav>
                                      </p:tavLst>
                                    </p:anim>
                                    <p:set>
                                      <p:cBhvr>
                                        <p:cTn id="19" dur="1" fill="hold">
                                          <p:stCondLst>
                                            <p:cond delay="499"/>
                                          </p:stCondLst>
                                        </p:cTn>
                                        <p:tgtEl>
                                          <p:spTgt spid="3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childTnLst>
                                </p:cTn>
                              </p:par>
                              <p:par>
                                <p:cTn id="22" presetID="6"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6" presetClass="exit" presetSubtype="21" fill="hold" nodeType="withEffect">
                                  <p:stCondLst>
                                    <p:cond delay="0"/>
                                  </p:stCondLst>
                                  <p:childTnLst>
                                    <p:animEffect transition="out" filter="barn(inVertical)">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5"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 calcmode="lin" valueType="num">
                                      <p:cBhvr>
                                        <p:cTn id="47"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4" end="4"/>
                                            </p:txEl>
                                          </p:spTgt>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15"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1000" fill="hold"/>
                                        <p:tgtEl>
                                          <p:spTgt spid="3"/>
                                        </p:tgtEl>
                                        <p:attrNameLst>
                                          <p:attrName>ppt_w</p:attrName>
                                        </p:attrNameLst>
                                      </p:cBhvr>
                                      <p:tavLst>
                                        <p:tav tm="0">
                                          <p:val>
                                            <p:fltVal val="0"/>
                                          </p:val>
                                        </p:tav>
                                        <p:tav tm="100000">
                                          <p:val>
                                            <p:strVal val="#ppt_w"/>
                                          </p:val>
                                        </p:tav>
                                      </p:tavLst>
                                    </p:anim>
                                    <p:anim calcmode="lin" valueType="num">
                                      <p:cBhvr>
                                        <p:cTn id="58" dur="1000" fill="hold"/>
                                        <p:tgtEl>
                                          <p:spTgt spid="3"/>
                                        </p:tgtEl>
                                        <p:attrNameLst>
                                          <p:attrName>ppt_h</p:attrName>
                                        </p:attrNameLst>
                                      </p:cBhvr>
                                      <p:tavLst>
                                        <p:tav tm="0">
                                          <p:val>
                                            <p:fltVal val="0"/>
                                          </p:val>
                                        </p:tav>
                                        <p:tav tm="100000">
                                          <p:val>
                                            <p:strVal val="#ppt_h"/>
                                          </p:val>
                                        </p:tav>
                                      </p:tavLst>
                                    </p:anim>
                                    <p:anim calcmode="lin" valueType="num">
                                      <p:cBhvr>
                                        <p:cTn id="5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1000" fill="hold"/>
                                        <p:tgtEl>
                                          <p:spTgt spid="31"/>
                                        </p:tgtEl>
                                        <p:attrNameLst>
                                          <p:attrName>ppt_w</p:attrName>
                                        </p:attrNameLst>
                                      </p:cBhvr>
                                      <p:tavLst>
                                        <p:tav tm="0">
                                          <p:val>
                                            <p:fltVal val="0"/>
                                          </p:val>
                                        </p:tav>
                                        <p:tav tm="100000">
                                          <p:val>
                                            <p:strVal val="#ppt_w"/>
                                          </p:val>
                                        </p:tav>
                                      </p:tavLst>
                                    </p:anim>
                                    <p:anim calcmode="lin" valueType="num">
                                      <p:cBhvr>
                                        <p:cTn id="64" dur="1000" fill="hold"/>
                                        <p:tgtEl>
                                          <p:spTgt spid="31"/>
                                        </p:tgtEl>
                                        <p:attrNameLst>
                                          <p:attrName>ppt_h</p:attrName>
                                        </p:attrNameLst>
                                      </p:cBhvr>
                                      <p:tavLst>
                                        <p:tav tm="0">
                                          <p:val>
                                            <p:fltVal val="0"/>
                                          </p:val>
                                        </p:tav>
                                        <p:tav tm="100000">
                                          <p:val>
                                            <p:strVal val="#ppt_h"/>
                                          </p:val>
                                        </p:tav>
                                      </p:tavLst>
                                    </p:anim>
                                    <p:anim calcmode="lin" valueType="num">
                                      <p:cBhvr>
                                        <p:cTn id="65"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ln/>
        </p:spPr>
        <p:txBody>
          <a:bodyPr rIns="133350"/>
          <a:lstStyle/>
          <a:p>
            <a:r>
              <a:rPr lang="en-US" dirty="0"/>
              <a:t>Measuring F</a:t>
            </a:r>
            <a:r>
              <a:rPr lang="en-US" baseline="-6000" dirty="0"/>
              <a:t>L</a:t>
            </a:r>
            <a:r>
              <a:rPr lang="en-US" dirty="0"/>
              <a:t> with the EIC (I)</a:t>
            </a:r>
          </a:p>
        </p:txBody>
      </p:sp>
      <p:sp>
        <p:nvSpPr>
          <p:cNvPr id="26" name="Slide Number Placeholder 3"/>
          <p:cNvSpPr>
            <a:spLocks noGrp="1"/>
          </p:cNvSpPr>
          <p:nvPr>
            <p:ph type="sldNum" sz="quarter" idx="12"/>
          </p:nvPr>
        </p:nvSpPr>
        <p:spPr/>
        <p:txBody>
          <a:bodyPr/>
          <a:lstStyle/>
          <a:p>
            <a:fld id="{0C0DA588-F314-D348-9686-8CE4311472EF}" type="slidenum">
              <a:rPr lang="en-US"/>
              <a:pPr/>
              <a:t>50</a:t>
            </a:fld>
            <a:endParaRPr lang="en-US"/>
          </a:p>
        </p:txBody>
      </p:sp>
      <p:sp>
        <p:nvSpPr>
          <p:cNvPr id="41997" name="Rectangle 13"/>
          <p:cNvSpPr>
            <a:spLocks noGrp="1" noChangeArrowheads="1"/>
          </p:cNvSpPr>
          <p:nvPr>
            <p:ph type="body" idx="4294967295"/>
          </p:nvPr>
        </p:nvSpPr>
        <p:spPr>
          <a:xfrm>
            <a:off x="0" y="4506913"/>
            <a:ext cx="5626100" cy="1587500"/>
          </a:xfrm>
          <a:ln/>
        </p:spPr>
        <p:txBody>
          <a:bodyPr rIns="133350"/>
          <a:lstStyle/>
          <a:p>
            <a:r>
              <a:rPr lang="en-US" sz="2300" dirty="0">
                <a:solidFill>
                  <a:srgbClr val="0000FF"/>
                </a:solidFill>
              </a:rPr>
              <a:t>How to extract F</a:t>
            </a:r>
            <a:r>
              <a:rPr lang="en-US" sz="2300" baseline="-25000" dirty="0">
                <a:solidFill>
                  <a:srgbClr val="0000FF"/>
                </a:solidFill>
              </a:rPr>
              <a:t>L</a:t>
            </a:r>
          </a:p>
          <a:p>
            <a:pPr marL="508000" lvl="1"/>
            <a:r>
              <a:rPr lang="en-US" sz="2100" dirty="0"/>
              <a:t>Need different values of y</a:t>
            </a:r>
            <a:r>
              <a:rPr lang="en-US" sz="2100" baseline="32000" dirty="0"/>
              <a:t>2</a:t>
            </a:r>
            <a:r>
              <a:rPr lang="en-US" sz="2100" dirty="0"/>
              <a:t>/Y</a:t>
            </a:r>
            <a:r>
              <a:rPr lang="en-US" sz="2100" baseline="32000" dirty="0"/>
              <a:t>+</a:t>
            </a:r>
            <a:endParaRPr lang="en-US" sz="2100" dirty="0"/>
          </a:p>
          <a:p>
            <a:pPr marL="508000" lvl="1"/>
            <a:r>
              <a:rPr lang="en-US" sz="2100" dirty="0"/>
              <a:t>F</a:t>
            </a:r>
            <a:r>
              <a:rPr lang="en-US" sz="2100" baseline="-6000" dirty="0"/>
              <a:t>L</a:t>
            </a:r>
            <a:r>
              <a:rPr lang="en-US" sz="2100" dirty="0"/>
              <a:t> slope of </a:t>
            </a:r>
            <a:r>
              <a:rPr lang="en-US" sz="2100" dirty="0" err="1"/>
              <a:t>σ</a:t>
            </a:r>
            <a:r>
              <a:rPr lang="en-US" sz="2100" baseline="-6000" dirty="0" err="1"/>
              <a:t>r</a:t>
            </a:r>
            <a:r>
              <a:rPr lang="en-US" sz="2100" dirty="0"/>
              <a:t> </a:t>
            </a:r>
            <a:r>
              <a:rPr lang="en-US" sz="2100" dirty="0" err="1"/>
              <a:t>vs</a:t>
            </a:r>
            <a:r>
              <a:rPr lang="en-US" sz="2100" dirty="0"/>
              <a:t> y</a:t>
            </a:r>
            <a:r>
              <a:rPr lang="en-US" sz="2100" baseline="32000" dirty="0"/>
              <a:t>2</a:t>
            </a:r>
            <a:r>
              <a:rPr lang="en-US" sz="2100" dirty="0"/>
              <a:t>/Y</a:t>
            </a:r>
            <a:r>
              <a:rPr lang="en-US" sz="2100" baseline="32000" dirty="0"/>
              <a:t>+</a:t>
            </a:r>
            <a:r>
              <a:rPr lang="en-US" sz="2100" dirty="0"/>
              <a:t> </a:t>
            </a:r>
          </a:p>
          <a:p>
            <a:pPr marL="508000" lvl="1"/>
            <a:r>
              <a:rPr lang="en-US" sz="2100" dirty="0"/>
              <a:t>F</a:t>
            </a:r>
            <a:r>
              <a:rPr lang="en-US" sz="2100" baseline="-6000" dirty="0"/>
              <a:t>2</a:t>
            </a:r>
            <a:r>
              <a:rPr lang="en-US" sz="2100" dirty="0"/>
              <a:t> intercept of </a:t>
            </a:r>
            <a:r>
              <a:rPr lang="en-US" sz="2100" dirty="0" err="1"/>
              <a:t>σ</a:t>
            </a:r>
            <a:r>
              <a:rPr lang="en-US" sz="2100" baseline="-6000" dirty="0" err="1"/>
              <a:t>r</a:t>
            </a:r>
            <a:r>
              <a:rPr lang="en-US" sz="2100" dirty="0"/>
              <a:t> </a:t>
            </a:r>
            <a:r>
              <a:rPr lang="en-US" sz="2100" dirty="0" err="1"/>
              <a:t>vs</a:t>
            </a:r>
            <a:r>
              <a:rPr lang="en-US" sz="2100" dirty="0"/>
              <a:t> y</a:t>
            </a:r>
            <a:r>
              <a:rPr lang="en-US" sz="2100" baseline="32000" dirty="0"/>
              <a:t>2</a:t>
            </a:r>
            <a:r>
              <a:rPr lang="en-US" sz="2100" dirty="0"/>
              <a:t>/Y</a:t>
            </a:r>
            <a:r>
              <a:rPr lang="en-US" sz="2100" baseline="32000" dirty="0"/>
              <a:t>+</a:t>
            </a:r>
            <a:r>
              <a:rPr lang="en-US" sz="2100" dirty="0"/>
              <a:t> with y-axis</a:t>
            </a:r>
          </a:p>
        </p:txBody>
      </p:sp>
      <p:grpSp>
        <p:nvGrpSpPr>
          <p:cNvPr id="41993" name="Group 9"/>
          <p:cNvGrpSpPr>
            <a:grpSpLocks/>
          </p:cNvGrpSpPr>
          <p:nvPr/>
        </p:nvGrpSpPr>
        <p:grpSpPr bwMode="auto">
          <a:xfrm>
            <a:off x="622300" y="800100"/>
            <a:ext cx="7262813" cy="1663700"/>
            <a:chOff x="0" y="0"/>
            <a:chExt cx="4575" cy="1048"/>
          </a:xfrm>
        </p:grpSpPr>
        <p:pic>
          <p:nvPicPr>
            <p:cNvPr id="4198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85"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89" name="Rectangle 5"/>
            <p:cNvSpPr>
              <a:spLocks/>
            </p:cNvSpPr>
            <p:nvPr/>
          </p:nvSpPr>
          <p:spPr bwMode="auto">
            <a:xfrm>
              <a:off x="993" y="692"/>
              <a:ext cx="1619"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700" dirty="0" err="1">
                  <a:solidFill>
                    <a:srgbClr val="0000FF"/>
                  </a:solidFill>
                  <a:latin typeface="Comic Sans MS"/>
                  <a:ea typeface="ＭＳ Ｐゴシック" charset="0"/>
                  <a:cs typeface="Comic Sans MS"/>
                  <a:sym typeface="Arial" charset="0"/>
                </a:rPr>
                <a:t>quark+anti-quark</a:t>
              </a:r>
              <a:endParaRPr lang="en-US" sz="1700" dirty="0">
                <a:solidFill>
                  <a:srgbClr val="0000FF"/>
                </a:solidFill>
                <a:latin typeface="Comic Sans MS"/>
                <a:ea typeface="ＭＳ Ｐゴシック" charset="0"/>
                <a:cs typeface="Comic Sans MS"/>
                <a:sym typeface="Arial" charset="0"/>
              </a:endParaRPr>
            </a:p>
            <a:p>
              <a:pPr marL="39688"/>
              <a:r>
                <a:rPr lang="en-US" sz="1700" dirty="0">
                  <a:solidFill>
                    <a:srgbClr val="0000FF"/>
                  </a:solidFill>
                  <a:latin typeface="Comic Sans MS"/>
                  <a:ea typeface="ＭＳ Ｐゴシック" charset="0"/>
                  <a:cs typeface="Comic Sans MS"/>
                  <a:sym typeface="Arial" charset="0"/>
                </a:rPr>
                <a:t>momentum distributions</a:t>
              </a:r>
            </a:p>
          </p:txBody>
        </p:sp>
        <p:sp>
          <p:nvSpPr>
            <p:cNvPr id="41990" name="Rectangle 6"/>
            <p:cNvSpPr>
              <a:spLocks/>
            </p:cNvSpPr>
            <p:nvPr/>
          </p:nvSpPr>
          <p:spPr bwMode="auto">
            <a:xfrm>
              <a:off x="3263" y="693"/>
              <a:ext cx="1312"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gluon momentum distribution</a:t>
              </a:r>
            </a:p>
          </p:txBody>
        </p:sp>
        <p:sp>
          <p:nvSpPr>
            <p:cNvPr id="41991" name="Line 7"/>
            <p:cNvSpPr>
              <a:spLocks noChangeShapeType="1"/>
            </p:cNvSpPr>
            <p:nvPr/>
          </p:nvSpPr>
          <p:spPr bwMode="auto">
            <a:xfrm rot="10800000" flipH="1">
              <a:off x="2174" y="418"/>
              <a:ext cx="362" cy="311"/>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ln w="28575" cmpd="sng">
                  <a:solidFill>
                    <a:srgbClr val="0000FF"/>
                  </a:solidFill>
                </a:ln>
              </a:endParaRPr>
            </a:p>
          </p:txBody>
        </p:sp>
        <p:sp>
          <p:nvSpPr>
            <p:cNvPr id="41992" name="Line 8"/>
            <p:cNvSpPr>
              <a:spLocks noChangeShapeType="1"/>
            </p:cNvSpPr>
            <p:nvPr/>
          </p:nvSpPr>
          <p:spPr bwMode="auto">
            <a:xfrm rot="10800000">
              <a:off x="3695" y="363"/>
              <a:ext cx="184" cy="301"/>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1996" name="Group 12"/>
          <p:cNvGrpSpPr>
            <a:grpSpLocks/>
          </p:cNvGrpSpPr>
          <p:nvPr/>
        </p:nvGrpSpPr>
        <p:grpSpPr bwMode="auto">
          <a:xfrm>
            <a:off x="419100" y="2730500"/>
            <a:ext cx="8382000" cy="1803400"/>
            <a:chOff x="0" y="0"/>
            <a:chExt cx="5280" cy="1136"/>
          </a:xfrm>
        </p:grpSpPr>
        <p:pic>
          <p:nvPicPr>
            <p:cNvPr id="4199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 y="333"/>
              <a:ext cx="5272"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95" name="Rectangle 11"/>
            <p:cNvSpPr>
              <a:spLocks/>
            </p:cNvSpPr>
            <p:nvPr/>
          </p:nvSpPr>
          <p:spPr bwMode="auto">
            <a:xfrm>
              <a:off x="0" y="0"/>
              <a:ext cx="278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Comic Sans MS"/>
                  <a:ea typeface="ＭＳ Ｐゴシック" charset="0"/>
                  <a:cs typeface="Comic Sans MS"/>
                  <a:sym typeface="Arial" charset="0"/>
                </a:rPr>
                <a:t>In practice use reduced cross-section: </a:t>
              </a:r>
            </a:p>
          </p:txBody>
        </p:sp>
      </p:grpSp>
      <p:grpSp>
        <p:nvGrpSpPr>
          <p:cNvPr id="42008" name="Group 24"/>
          <p:cNvGrpSpPr>
            <a:grpSpLocks/>
          </p:cNvGrpSpPr>
          <p:nvPr/>
        </p:nvGrpSpPr>
        <p:grpSpPr bwMode="auto">
          <a:xfrm>
            <a:off x="5528734" y="4480983"/>
            <a:ext cx="3140075" cy="1841500"/>
            <a:chOff x="0" y="0"/>
            <a:chExt cx="1978" cy="1160"/>
          </a:xfrm>
        </p:grpSpPr>
        <p:grpSp>
          <p:nvGrpSpPr>
            <p:cNvPr id="42006" name="Group 22"/>
            <p:cNvGrpSpPr>
              <a:grpSpLocks/>
            </p:cNvGrpSpPr>
            <p:nvPr/>
          </p:nvGrpSpPr>
          <p:grpSpPr bwMode="auto">
            <a:xfrm>
              <a:off x="0" y="0"/>
              <a:ext cx="1978" cy="1104"/>
              <a:chOff x="0" y="0"/>
              <a:chExt cx="1978" cy="1104"/>
            </a:xfrm>
          </p:grpSpPr>
          <p:grpSp>
            <p:nvGrpSpPr>
              <p:cNvPr id="42000" name="Group 16"/>
              <p:cNvGrpSpPr>
                <a:grpSpLocks/>
              </p:cNvGrpSpPr>
              <p:nvPr/>
            </p:nvGrpSpPr>
            <p:grpSpPr bwMode="auto">
              <a:xfrm>
                <a:off x="264" y="72"/>
                <a:ext cx="1262" cy="915"/>
                <a:chOff x="0" y="0"/>
                <a:chExt cx="1262" cy="915"/>
              </a:xfrm>
            </p:grpSpPr>
            <p:sp>
              <p:nvSpPr>
                <p:cNvPr id="41998" name="Line 14"/>
                <p:cNvSpPr>
                  <a:spLocks noChangeShapeType="1"/>
                </p:cNvSpPr>
                <p:nvPr/>
              </p:nvSpPr>
              <p:spPr bwMode="auto">
                <a:xfrm flipH="1">
                  <a:off x="0" y="0"/>
                  <a:ext cx="0" cy="915"/>
                </a:xfrm>
                <a:prstGeom prst="line">
                  <a:avLst/>
                </a:prstGeom>
                <a:noFill/>
                <a:ln w="1905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99" name="Line 15"/>
                <p:cNvSpPr>
                  <a:spLocks noChangeShapeType="1"/>
                </p:cNvSpPr>
                <p:nvPr/>
              </p:nvSpPr>
              <p:spPr bwMode="auto">
                <a:xfrm rot="10800000">
                  <a:off x="0" y="915"/>
                  <a:ext cx="1262" cy="0"/>
                </a:xfrm>
                <a:prstGeom prst="line">
                  <a:avLst/>
                </a:prstGeom>
                <a:noFill/>
                <a:ln w="1905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2001" name="Rectangle 17"/>
              <p:cNvSpPr>
                <a:spLocks/>
              </p:cNvSpPr>
              <p:nvPr/>
            </p:nvSpPr>
            <p:spPr bwMode="auto">
              <a:xfrm>
                <a:off x="1536" y="856"/>
                <a:ext cx="44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0" lvl="1">
                  <a:spcBef>
                    <a:spcPts val="450"/>
                  </a:spcBef>
                </a:pPr>
                <a:r>
                  <a:rPr lang="en-US" sz="2100">
                    <a:solidFill>
                      <a:schemeClr val="tx1"/>
                    </a:solidFill>
                    <a:latin typeface="Arial" charset="0"/>
                    <a:ea typeface="ＭＳ Ｐゴシック" charset="0"/>
                    <a:cs typeface="Arial" charset="0"/>
                    <a:sym typeface="Arial" charset="0"/>
                  </a:rPr>
                  <a:t>y</a:t>
                </a:r>
                <a:r>
                  <a:rPr lang="en-US" sz="2100" baseline="32000">
                    <a:solidFill>
                      <a:schemeClr val="tx1"/>
                    </a:solidFill>
                    <a:latin typeface="Arial" charset="0"/>
                    <a:ea typeface="ＭＳ Ｐゴシック" charset="0"/>
                    <a:cs typeface="Arial" charset="0"/>
                    <a:sym typeface="Arial" charset="0"/>
                  </a:rPr>
                  <a:t>2</a:t>
                </a:r>
                <a:r>
                  <a:rPr lang="en-US" sz="2100">
                    <a:solidFill>
                      <a:schemeClr val="tx1"/>
                    </a:solidFill>
                    <a:latin typeface="Arial" charset="0"/>
                    <a:ea typeface="ＭＳ Ｐゴシック" charset="0"/>
                    <a:cs typeface="Arial" charset="0"/>
                    <a:sym typeface="Arial" charset="0"/>
                  </a:rPr>
                  <a:t>/Y</a:t>
                </a:r>
                <a:r>
                  <a:rPr lang="en-US" sz="2100" baseline="32000">
                    <a:solidFill>
                      <a:schemeClr val="tx1"/>
                    </a:solidFill>
                    <a:latin typeface="Arial" charset="0"/>
                    <a:ea typeface="ＭＳ Ｐゴシック" charset="0"/>
                    <a:cs typeface="Arial" charset="0"/>
                    <a:sym typeface="Arial" charset="0"/>
                  </a:rPr>
                  <a:t>+</a:t>
                </a:r>
              </a:p>
            </p:txBody>
          </p:sp>
          <p:sp>
            <p:nvSpPr>
              <p:cNvPr id="42002" name="Rectangle 18"/>
              <p:cNvSpPr>
                <a:spLocks/>
              </p:cNvSpPr>
              <p:nvPr/>
            </p:nvSpPr>
            <p:spPr bwMode="auto">
              <a:xfrm>
                <a:off x="0" y="0"/>
                <a:ext cx="21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0" lvl="1">
                  <a:spcBef>
                    <a:spcPts val="450"/>
                  </a:spcBef>
                </a:pPr>
                <a:r>
                  <a:rPr lang="en-US" sz="2100">
                    <a:solidFill>
                      <a:schemeClr val="tx1"/>
                    </a:solidFill>
                    <a:latin typeface="Arial" charset="0"/>
                    <a:ea typeface="ＭＳ Ｐゴシック" charset="0"/>
                    <a:cs typeface="Arial" charset="0"/>
                    <a:sym typeface="Arial" charset="0"/>
                  </a:rPr>
                  <a:t>σ</a:t>
                </a:r>
                <a:r>
                  <a:rPr lang="en-US" sz="2100" baseline="-6000">
                    <a:solidFill>
                      <a:schemeClr val="tx1"/>
                    </a:solidFill>
                    <a:latin typeface="Arial" charset="0"/>
                    <a:ea typeface="ＭＳ Ｐゴシック" charset="0"/>
                    <a:cs typeface="Arial" charset="0"/>
                    <a:sym typeface="Arial" charset="0"/>
                  </a:rPr>
                  <a:t>r</a:t>
                </a:r>
              </a:p>
            </p:txBody>
          </p:sp>
          <p:sp>
            <p:nvSpPr>
              <p:cNvPr id="42003" name="Line 19"/>
              <p:cNvSpPr>
                <a:spLocks noChangeShapeType="1"/>
              </p:cNvSpPr>
              <p:nvPr/>
            </p:nvSpPr>
            <p:spPr bwMode="auto">
              <a:xfrm>
                <a:off x="264" y="328"/>
                <a:ext cx="974" cy="542"/>
              </a:xfrm>
              <a:prstGeom prst="line">
                <a:avLst/>
              </a:prstGeom>
              <a:noFill/>
              <a:ln w="12700"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04" name="Oval 20"/>
              <p:cNvSpPr>
                <a:spLocks/>
              </p:cNvSpPr>
              <p:nvPr/>
            </p:nvSpPr>
            <p:spPr bwMode="auto">
              <a:xfrm>
                <a:off x="432" y="400"/>
                <a:ext cx="96" cy="96"/>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42005" name="Oval 21"/>
              <p:cNvSpPr>
                <a:spLocks/>
              </p:cNvSpPr>
              <p:nvPr/>
            </p:nvSpPr>
            <p:spPr bwMode="auto">
              <a:xfrm>
                <a:off x="1000" y="720"/>
                <a:ext cx="96" cy="96"/>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42007" name="Rectangle 23"/>
            <p:cNvSpPr>
              <a:spLocks/>
            </p:cNvSpPr>
            <p:nvPr/>
          </p:nvSpPr>
          <p:spPr bwMode="auto">
            <a:xfrm>
              <a:off x="183" y="976"/>
              <a:ext cx="15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300">
                  <a:solidFill>
                    <a:schemeClr val="tx1"/>
                  </a:solidFill>
                  <a:latin typeface="Arial" charset="0"/>
                  <a:ea typeface="ＭＳ Ｐゴシック" charset="0"/>
                  <a:cs typeface="Arial" charset="0"/>
                  <a:sym typeface="Arial" charset="0"/>
                </a:rPr>
                <a:t>0</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506965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97"/>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42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2336800"/>
            <a:ext cx="4802187"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3" y="2436283"/>
            <a:ext cx="49149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4036" name="Rectangle 4"/>
          <p:cNvSpPr>
            <a:spLocks noGrp="1" noChangeArrowheads="1"/>
          </p:cNvSpPr>
          <p:nvPr>
            <p:ph type="title"/>
          </p:nvPr>
        </p:nvSpPr>
        <p:spPr>
          <a:ln/>
        </p:spPr>
        <p:txBody>
          <a:bodyPr rIns="133350"/>
          <a:lstStyle/>
          <a:p>
            <a:r>
              <a:rPr lang="en-US"/>
              <a:t>Measuring F</a:t>
            </a:r>
            <a:r>
              <a:rPr lang="en-US" baseline="-6000"/>
              <a:t>L</a:t>
            </a:r>
            <a:r>
              <a:rPr lang="en-US"/>
              <a:t> with the EIC (II)</a:t>
            </a:r>
          </a:p>
        </p:txBody>
      </p:sp>
      <p:sp>
        <p:nvSpPr>
          <p:cNvPr id="44038" name="Rectangle 6"/>
          <p:cNvSpPr>
            <a:spLocks/>
          </p:cNvSpPr>
          <p:nvPr/>
        </p:nvSpPr>
        <p:spPr bwMode="auto">
          <a:xfrm>
            <a:off x="184944" y="802217"/>
            <a:ext cx="88630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chemeClr val="tx1"/>
                </a:solidFill>
                <a:latin typeface="Comic Sans MS"/>
                <a:ea typeface="ＭＳ Ｐゴシック" charset="0"/>
                <a:cs typeface="Comic Sans MS"/>
                <a:sym typeface="Arial" charset="0"/>
              </a:rPr>
              <a:t>In order to extract F</a:t>
            </a:r>
            <a:r>
              <a:rPr lang="en-US" baseline="-29000" dirty="0">
                <a:solidFill>
                  <a:schemeClr val="tx1"/>
                </a:solidFill>
                <a:latin typeface="Comic Sans MS"/>
                <a:ea typeface="ＭＳ Ｐゴシック" charset="0"/>
                <a:cs typeface="Comic Sans MS"/>
                <a:sym typeface="Arial" charset="0"/>
              </a:rPr>
              <a:t>L</a:t>
            </a:r>
            <a:r>
              <a:rPr lang="en-US" dirty="0">
                <a:solidFill>
                  <a:schemeClr val="tx1"/>
                </a:solidFill>
                <a:latin typeface="Comic Sans MS"/>
                <a:ea typeface="ＭＳ Ｐゴシック" charset="0"/>
                <a:cs typeface="Comic Sans MS"/>
                <a:sym typeface="Arial" charset="0"/>
              </a:rPr>
              <a:t> one needs </a:t>
            </a:r>
            <a:r>
              <a:rPr lang="en-US" dirty="0">
                <a:solidFill>
                  <a:srgbClr val="0000FF"/>
                </a:solidFill>
                <a:latin typeface="Comic Sans MS"/>
                <a:ea typeface="ＭＳ Ｐゴシック" charset="0"/>
                <a:cs typeface="Comic Sans MS"/>
                <a:sym typeface="Arial" charset="0"/>
              </a:rPr>
              <a:t>at least two measurements </a:t>
            </a:r>
            <a:r>
              <a:rPr lang="en-US" dirty="0">
                <a:solidFill>
                  <a:schemeClr val="tx1"/>
                </a:solidFill>
                <a:latin typeface="Comic Sans MS"/>
                <a:ea typeface="ＭＳ Ｐゴシック" charset="0"/>
                <a:cs typeface="Comic Sans MS"/>
                <a:sym typeface="Arial" charset="0"/>
              </a:rPr>
              <a:t>of the inclusive cross section with </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wide</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span in inelasticity parameter </a:t>
            </a:r>
            <a:r>
              <a:rPr lang="en-US" dirty="0">
                <a:solidFill>
                  <a:schemeClr val="tx1"/>
                </a:solidFill>
                <a:latin typeface="Comic Sans MS"/>
                <a:ea typeface="ＭＳ Ｐゴシック" charset="0"/>
                <a:cs typeface="Comic Sans MS"/>
                <a:sym typeface="Arial Bold" charset="0"/>
              </a:rPr>
              <a:t>y</a:t>
            </a:r>
            <a:r>
              <a:rPr lang="en-US" dirty="0">
                <a:solidFill>
                  <a:schemeClr val="tx1"/>
                </a:solidFill>
                <a:latin typeface="Comic Sans MS"/>
                <a:ea typeface="ＭＳ Ｐゴシック" charset="0"/>
                <a:cs typeface="Comic Sans MS"/>
                <a:sym typeface="Arial" charset="0"/>
              </a:rPr>
              <a:t>  (Q</a:t>
            </a:r>
            <a:r>
              <a:rPr lang="en-US" baseline="32000" dirty="0">
                <a:solidFill>
                  <a:schemeClr val="tx1"/>
                </a:solidFill>
                <a:latin typeface="Comic Sans MS"/>
                <a:ea typeface="ＭＳ Ｐゴシック" charset="0"/>
                <a:cs typeface="Comic Sans MS"/>
                <a:sym typeface="Arial" charset="0"/>
              </a:rPr>
              <a:t>2</a:t>
            </a:r>
            <a:r>
              <a:rPr lang="en-US" dirty="0">
                <a:solidFill>
                  <a:schemeClr val="tx1"/>
                </a:solidFill>
                <a:latin typeface="Comic Sans MS"/>
                <a:ea typeface="ＭＳ Ｐゴシック" charset="0"/>
                <a:cs typeface="Comic Sans MS"/>
                <a:sym typeface="Arial" charset="0"/>
              </a:rPr>
              <a:t> = </a:t>
            </a:r>
            <a:r>
              <a:rPr lang="en-US" dirty="0" err="1">
                <a:solidFill>
                  <a:schemeClr val="tx1"/>
                </a:solidFill>
                <a:latin typeface="Comic Sans MS"/>
                <a:ea typeface="ＭＳ Ｐゴシック" charset="0"/>
                <a:cs typeface="Comic Sans MS"/>
                <a:sym typeface="Arial" charset="0"/>
              </a:rPr>
              <a:t>sxy</a:t>
            </a:r>
            <a:r>
              <a:rPr lang="en-US" dirty="0">
                <a:solidFill>
                  <a:schemeClr val="tx1"/>
                </a:solidFill>
                <a:latin typeface="Comic Sans MS"/>
                <a:ea typeface="ＭＳ Ｐゴシック" charset="0"/>
                <a:cs typeface="Comic Sans MS"/>
                <a:sym typeface="Arial" charset="0"/>
              </a:rPr>
              <a:t>)</a:t>
            </a:r>
          </a:p>
        </p:txBody>
      </p:sp>
      <p:sp>
        <p:nvSpPr>
          <p:cNvPr id="44039" name="Rectangle 7"/>
          <p:cNvSpPr>
            <a:spLocks/>
          </p:cNvSpPr>
          <p:nvPr/>
        </p:nvSpPr>
        <p:spPr bwMode="auto">
          <a:xfrm>
            <a:off x="221191" y="1430866"/>
            <a:ext cx="648864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dirty="0">
                <a:solidFill>
                  <a:srgbClr val="FF29FE"/>
                </a:solidFill>
                <a:latin typeface="Comic Sans MS"/>
                <a:ea typeface="ＭＳ Ｐゴシック" charset="0"/>
                <a:cs typeface="Comic Sans MS"/>
                <a:sym typeface="Arial" charset="0"/>
              </a:rPr>
              <a:t>F</a:t>
            </a:r>
            <a:r>
              <a:rPr lang="en-US" sz="2000" baseline="-28000" dirty="0">
                <a:solidFill>
                  <a:srgbClr val="FF29FE"/>
                </a:solidFill>
                <a:latin typeface="Comic Sans MS"/>
                <a:ea typeface="ＭＳ Ｐゴシック" charset="0"/>
                <a:cs typeface="Comic Sans MS"/>
                <a:sym typeface="Arial" charset="0"/>
              </a:rPr>
              <a:t>L</a:t>
            </a:r>
            <a:r>
              <a:rPr lang="en-US" sz="2000" dirty="0">
                <a:solidFill>
                  <a:srgbClr val="FF29FE"/>
                </a:solidFill>
                <a:latin typeface="Comic Sans MS"/>
                <a:ea typeface="ＭＳ Ｐゴシック" charset="0"/>
                <a:cs typeface="Comic Sans MS"/>
                <a:sym typeface="Arial" charset="0"/>
              </a:rPr>
              <a:t> </a:t>
            </a:r>
            <a:r>
              <a:rPr lang="en-US" sz="2000" dirty="0" smtClean="0">
                <a:solidFill>
                  <a:srgbClr val="FF29FE"/>
                </a:solidFill>
                <a:latin typeface="Comic Sans MS"/>
                <a:ea typeface="ＭＳ Ｐゴシック" charset="0"/>
                <a:cs typeface="Comic Sans MS"/>
                <a:sym typeface="Arial" charset="0"/>
              </a:rPr>
              <a:t>requires runs </a:t>
            </a:r>
            <a:r>
              <a:rPr lang="en-US" sz="2000" dirty="0">
                <a:solidFill>
                  <a:srgbClr val="FF29FE"/>
                </a:solidFill>
                <a:latin typeface="Comic Sans MS"/>
                <a:ea typeface="ＭＳ Ｐゴシック" charset="0"/>
                <a:cs typeface="Comic Sans MS"/>
                <a:sym typeface="Arial" charset="0"/>
              </a:rPr>
              <a:t>at various √s </a:t>
            </a:r>
            <a:r>
              <a:rPr lang="en-US" sz="2000" dirty="0">
                <a:solidFill>
                  <a:srgbClr val="FF29FE"/>
                </a:solidFill>
                <a:latin typeface="Comic Sans MS"/>
                <a:ea typeface="ＭＳ Ｐゴシック" charset="0"/>
                <a:cs typeface="Comic Sans MS"/>
                <a:sym typeface="Symbol" charset="0"/>
              </a:rPr>
              <a:t>⇒ </a:t>
            </a:r>
            <a:r>
              <a:rPr lang="en-US" sz="2000" dirty="0">
                <a:solidFill>
                  <a:srgbClr val="FF29FE"/>
                </a:solidFill>
                <a:latin typeface="Comic Sans MS"/>
                <a:ea typeface="ＭＳ Ｐゴシック" charset="0"/>
                <a:cs typeface="Comic Sans MS"/>
                <a:sym typeface="Arial" charset="0"/>
              </a:rPr>
              <a:t>longer program</a:t>
            </a:r>
          </a:p>
        </p:txBody>
      </p:sp>
      <p:sp>
        <p:nvSpPr>
          <p:cNvPr id="44040" name="Rectangle 8"/>
          <p:cNvSpPr>
            <a:spLocks/>
          </p:cNvSpPr>
          <p:nvPr/>
        </p:nvSpPr>
        <p:spPr bwMode="auto">
          <a:xfrm>
            <a:off x="5245100" y="2336800"/>
            <a:ext cx="38989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100" dirty="0">
                <a:solidFill>
                  <a:schemeClr val="tx1"/>
                </a:solidFill>
                <a:latin typeface="Comic Sans MS"/>
                <a:ea typeface="ＭＳ Ｐゴシック" charset="0"/>
                <a:cs typeface="Comic Sans MS"/>
                <a:sym typeface="Arial" charset="0"/>
              </a:rPr>
              <a:t>Need sufficient lever arm in y</a:t>
            </a:r>
            <a:r>
              <a:rPr lang="en-US" sz="2100" baseline="32000" dirty="0">
                <a:solidFill>
                  <a:schemeClr val="tx1"/>
                </a:solidFill>
                <a:latin typeface="Comic Sans MS"/>
                <a:ea typeface="ＭＳ Ｐゴシック" charset="0"/>
                <a:cs typeface="Comic Sans MS"/>
                <a:sym typeface="Arial" charset="0"/>
              </a:rPr>
              <a:t>2</a:t>
            </a:r>
            <a:r>
              <a:rPr lang="en-US" sz="2100" dirty="0">
                <a:solidFill>
                  <a:schemeClr val="tx1"/>
                </a:solidFill>
                <a:latin typeface="Comic Sans MS"/>
                <a:ea typeface="ＭＳ Ｐゴシック" charset="0"/>
                <a:cs typeface="Comic Sans MS"/>
                <a:sym typeface="Arial" charset="0"/>
              </a:rPr>
              <a:t>/Y</a:t>
            </a:r>
            <a:r>
              <a:rPr lang="en-US" sz="2100" baseline="32000" dirty="0">
                <a:solidFill>
                  <a:schemeClr val="tx1"/>
                </a:solidFill>
                <a:latin typeface="Comic Sans MS"/>
                <a:ea typeface="ＭＳ Ｐゴシック" charset="0"/>
                <a:cs typeface="Comic Sans MS"/>
                <a:sym typeface="Arial" charset="0"/>
              </a:rPr>
              <a:t>+</a:t>
            </a:r>
          </a:p>
          <a:p>
            <a:pPr marL="39688"/>
            <a:r>
              <a:rPr lang="en-US" sz="2100" dirty="0">
                <a:solidFill>
                  <a:srgbClr val="0000FF"/>
                </a:solidFill>
                <a:latin typeface="Comic Sans MS"/>
                <a:ea typeface="ＭＳ Ｐゴシック" charset="0"/>
                <a:cs typeface="Comic Sans MS"/>
                <a:sym typeface="Arial" charset="0"/>
              </a:rPr>
              <a:t>Limits on y</a:t>
            </a:r>
            <a:r>
              <a:rPr lang="en-US" sz="2100" baseline="32000" dirty="0">
                <a:solidFill>
                  <a:srgbClr val="0000FF"/>
                </a:solidFill>
                <a:latin typeface="Comic Sans MS"/>
                <a:ea typeface="ＭＳ Ｐゴシック" charset="0"/>
                <a:cs typeface="Comic Sans MS"/>
                <a:sym typeface="Arial" charset="0"/>
              </a:rPr>
              <a:t>2</a:t>
            </a:r>
            <a:r>
              <a:rPr lang="en-US" sz="2100" dirty="0">
                <a:solidFill>
                  <a:srgbClr val="0000FF"/>
                </a:solidFill>
                <a:latin typeface="Comic Sans MS"/>
                <a:ea typeface="ＭＳ Ｐゴシック" charset="0"/>
                <a:cs typeface="Comic Sans MS"/>
                <a:sym typeface="Arial" charset="0"/>
              </a:rPr>
              <a:t>/Y</a:t>
            </a:r>
            <a:r>
              <a:rPr lang="en-US" sz="2100" baseline="32000" dirty="0">
                <a:solidFill>
                  <a:srgbClr val="0000FF"/>
                </a:solidFill>
                <a:latin typeface="Comic Sans MS"/>
                <a:ea typeface="ＭＳ Ｐゴシック" charset="0"/>
                <a:cs typeface="Comic Sans MS"/>
                <a:sym typeface="Arial" charset="0"/>
              </a:rPr>
              <a:t>+</a:t>
            </a:r>
            <a:r>
              <a:rPr lang="en-US" sz="2100" dirty="0" smtClean="0">
                <a:solidFill>
                  <a:srgbClr val="0000FF"/>
                </a:solidFill>
                <a:latin typeface="Comic Sans MS"/>
                <a:ea typeface="ＭＳ Ｐゴシック" charset="0"/>
                <a:cs typeface="Comic Sans MS"/>
                <a:sym typeface="Arial" charset="0"/>
              </a:rPr>
              <a:t>:</a:t>
            </a:r>
          </a:p>
          <a:p>
            <a:pPr marL="39688"/>
            <a:r>
              <a:rPr lang="en-US" sz="2100" dirty="0" smtClean="0">
                <a:solidFill>
                  <a:srgbClr val="FF29FE"/>
                </a:solidFill>
                <a:latin typeface="Comic Sans MS"/>
                <a:ea typeface="ＭＳ Ｐゴシック" charset="0"/>
                <a:cs typeface="Comic Sans MS"/>
                <a:sym typeface="Arial" charset="0"/>
              </a:rPr>
              <a:t>At </a:t>
            </a:r>
            <a:r>
              <a:rPr lang="en-US" sz="2100" dirty="0">
                <a:solidFill>
                  <a:srgbClr val="FF29FE"/>
                </a:solidFill>
                <a:latin typeface="Comic Sans MS"/>
                <a:ea typeface="ＭＳ Ｐゴシック" charset="0"/>
                <a:cs typeface="Comic Sans MS"/>
                <a:sym typeface="Arial" charset="0"/>
              </a:rPr>
              <a:t>small y: </a:t>
            </a:r>
          </a:p>
          <a:p>
            <a:pPr marL="39688"/>
            <a:r>
              <a:rPr lang="en-US" sz="2100" dirty="0">
                <a:solidFill>
                  <a:schemeClr val="tx1"/>
                </a:solidFill>
                <a:latin typeface="Comic Sans MS"/>
                <a:ea typeface="ＭＳ Ｐゴシック" charset="0"/>
                <a:cs typeface="Comic Sans MS"/>
                <a:sym typeface="Arial" charset="0"/>
              </a:rPr>
              <a:t>detector resolution for </a:t>
            </a:r>
            <a:r>
              <a:rPr lang="en-US" sz="2100" dirty="0" smtClean="0">
                <a:solidFill>
                  <a:schemeClr val="tx1"/>
                </a:solidFill>
                <a:latin typeface="Comic Sans MS"/>
                <a:ea typeface="ＭＳ Ｐゴシック" charset="0"/>
                <a:cs typeface="Comic Sans MS"/>
                <a:sym typeface="Arial" charset="0"/>
              </a:rPr>
              <a:t>e</a:t>
            </a:r>
            <a:r>
              <a:rPr lang="ja-JP" altLang="en-US" sz="2100" dirty="0" smtClean="0">
                <a:solidFill>
                  <a:schemeClr val="tx1"/>
                </a:solidFill>
                <a:latin typeface="Comic Sans MS"/>
                <a:ea typeface="ＭＳ Ｐゴシック" charset="0"/>
                <a:cs typeface="Comic Sans MS"/>
                <a:sym typeface="Arial" charset="0"/>
              </a:rPr>
              <a:t>’</a:t>
            </a:r>
            <a:endParaRPr lang="en-US" altLang="ja-JP" sz="2100" dirty="0" smtClean="0">
              <a:solidFill>
                <a:schemeClr val="tx1"/>
              </a:solidFill>
              <a:latin typeface="Comic Sans MS"/>
              <a:ea typeface="ＭＳ Ｐゴシック" charset="0"/>
              <a:cs typeface="Comic Sans MS"/>
              <a:sym typeface="Arial" charset="0"/>
            </a:endParaRPr>
          </a:p>
          <a:p>
            <a:pPr marL="39688"/>
            <a:r>
              <a:rPr lang="en-US" sz="2100" dirty="0" smtClean="0">
                <a:solidFill>
                  <a:srgbClr val="FF29FE"/>
                </a:solidFill>
                <a:latin typeface="Comic Sans MS"/>
                <a:ea typeface="ＭＳ Ｐゴシック" charset="0"/>
                <a:cs typeface="Comic Sans MS"/>
                <a:sym typeface="Arial" charset="0"/>
              </a:rPr>
              <a:t>At </a:t>
            </a:r>
            <a:r>
              <a:rPr lang="en-US" sz="2100" dirty="0">
                <a:solidFill>
                  <a:srgbClr val="FF29FE"/>
                </a:solidFill>
                <a:latin typeface="Comic Sans MS"/>
                <a:ea typeface="ＭＳ Ｐゴシック" charset="0"/>
                <a:cs typeface="Comic Sans MS"/>
                <a:sym typeface="Arial" charset="0"/>
              </a:rPr>
              <a:t>large y: </a:t>
            </a:r>
          </a:p>
          <a:p>
            <a:pPr marL="39688"/>
            <a:r>
              <a:rPr lang="en-US" sz="2100" dirty="0" err="1">
                <a:solidFill>
                  <a:schemeClr val="tx1"/>
                </a:solidFill>
                <a:latin typeface="Comic Sans MS"/>
                <a:ea typeface="ＭＳ Ｐゴシック" charset="0"/>
                <a:cs typeface="Comic Sans MS"/>
                <a:sym typeface="Arial" charset="0"/>
              </a:rPr>
              <a:t>radiative</a:t>
            </a:r>
            <a:r>
              <a:rPr lang="en-US" sz="2100" dirty="0">
                <a:solidFill>
                  <a:schemeClr val="tx1"/>
                </a:solidFill>
                <a:latin typeface="Comic Sans MS"/>
                <a:ea typeface="ＭＳ Ｐゴシック" charset="0"/>
                <a:cs typeface="Comic Sans MS"/>
                <a:sym typeface="Arial" charset="0"/>
              </a:rPr>
              <a:t> corrections and charge </a:t>
            </a:r>
            <a:r>
              <a:rPr lang="en-US" sz="2100" dirty="0" smtClean="0">
                <a:solidFill>
                  <a:schemeClr val="tx1"/>
                </a:solidFill>
                <a:latin typeface="Comic Sans MS"/>
                <a:ea typeface="ＭＳ Ｐゴシック" charset="0"/>
                <a:cs typeface="Comic Sans MS"/>
                <a:sym typeface="Arial" charset="0"/>
              </a:rPr>
              <a:t>symmetric background</a:t>
            </a:r>
            <a:endParaRPr lang="en-US" sz="2100" dirty="0">
              <a:solidFill>
                <a:schemeClr val="tx1"/>
              </a:solidFill>
              <a:latin typeface="Comic Sans MS"/>
              <a:ea typeface="ＭＳ Ｐゴシック" charset="0"/>
              <a:cs typeface="Comic Sans MS"/>
              <a:sym typeface="Arial" charset="0"/>
            </a:endParaRPr>
          </a:p>
        </p:txBody>
      </p:sp>
      <p:grpSp>
        <p:nvGrpSpPr>
          <p:cNvPr id="2" name="Group 1"/>
          <p:cNvGrpSpPr/>
          <p:nvPr/>
        </p:nvGrpSpPr>
        <p:grpSpPr>
          <a:xfrm>
            <a:off x="5147704" y="2388640"/>
            <a:ext cx="3996296" cy="3146443"/>
            <a:chOff x="5147704" y="2388640"/>
            <a:chExt cx="3996296" cy="3146443"/>
          </a:xfrm>
        </p:grpSpPr>
        <p:sp>
          <p:nvSpPr>
            <p:cNvPr id="44042" name="Rectangle 10"/>
            <p:cNvSpPr>
              <a:spLocks/>
            </p:cNvSpPr>
            <p:nvPr/>
          </p:nvSpPr>
          <p:spPr bwMode="auto">
            <a:xfrm>
              <a:off x="5331834" y="2504029"/>
              <a:ext cx="3769783" cy="2692388"/>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u="sng" dirty="0" smtClean="0">
                  <a:solidFill>
                    <a:srgbClr val="0000FF"/>
                  </a:solidFill>
                  <a:latin typeface="Comic Sans MS"/>
                  <a:ea typeface="ＭＳ Ｐゴシック" charset="0"/>
                  <a:cs typeface="Comic Sans MS"/>
                  <a:sym typeface="Arial" charset="0"/>
                </a:rPr>
                <a:t>EIC </a:t>
              </a:r>
              <a:r>
                <a:rPr lang="en-US" u="sng" dirty="0">
                  <a:solidFill>
                    <a:srgbClr val="0000FF"/>
                  </a:solidFill>
                  <a:latin typeface="Comic Sans MS"/>
                  <a:ea typeface="ＭＳ Ｐゴシック" charset="0"/>
                  <a:cs typeface="Comic Sans MS"/>
                  <a:sym typeface="Arial" charset="0"/>
                </a:rPr>
                <a:t>studies</a:t>
              </a:r>
              <a:r>
                <a:rPr lang="en-US" u="sng" dirty="0" smtClean="0">
                  <a:solidFill>
                    <a:srgbClr val="0000FF"/>
                  </a:solidFill>
                  <a:latin typeface="Comic Sans MS"/>
                  <a:ea typeface="ＭＳ Ｐゴシック" charset="0"/>
                  <a:cs typeface="Comic Sans MS"/>
                  <a:sym typeface="Arial" charset="0"/>
                </a:rPr>
                <a:t>:</a:t>
              </a:r>
            </a:p>
            <a:p>
              <a:pPr marL="39688"/>
              <a:endParaRPr lang="en-US" u="sng" dirty="0">
                <a:solidFill>
                  <a:srgbClr val="0000FF"/>
                </a:solidFill>
                <a:latin typeface="Comic Sans MS"/>
                <a:ea typeface="ＭＳ Ｐゴシック" charset="0"/>
                <a:cs typeface="Comic Sans MS"/>
                <a:sym typeface="Arial" charset="0"/>
              </a:endParaRPr>
            </a:p>
            <a:p>
              <a:pPr marL="325438" indent="-285750">
                <a:buClr>
                  <a:srgbClr val="0000FF"/>
                </a:buClr>
                <a:buSzPct val="125000"/>
                <a:buFont typeface="Wingdings" charset="2"/>
                <a:buChar char="§"/>
              </a:pPr>
              <a:r>
                <a:rPr lang="en-US" dirty="0" smtClean="0">
                  <a:solidFill>
                    <a:schemeClr val="tx1"/>
                  </a:solidFill>
                  <a:latin typeface="Comic Sans MS"/>
                  <a:ea typeface="ＭＳ Ｐゴシック" charset="0"/>
                  <a:cs typeface="Comic Sans MS"/>
                  <a:sym typeface="Arial" charset="0"/>
                </a:rPr>
                <a:t>Statistical </a:t>
              </a:r>
              <a:r>
                <a:rPr lang="en-US" dirty="0">
                  <a:solidFill>
                    <a:schemeClr val="tx1"/>
                  </a:solidFill>
                  <a:latin typeface="Comic Sans MS"/>
                  <a:ea typeface="ＭＳ Ｐゴシック" charset="0"/>
                  <a:cs typeface="Comic Sans MS"/>
                  <a:sym typeface="Arial" charset="0"/>
                </a:rPr>
                <a:t>error </a:t>
              </a:r>
              <a:r>
                <a:rPr lang="en-US" dirty="0" smtClean="0">
                  <a:solidFill>
                    <a:schemeClr val="tx1"/>
                  </a:solidFill>
                  <a:latin typeface="Comic Sans MS"/>
                  <a:ea typeface="ＭＳ Ｐゴシック" charset="0"/>
                  <a:cs typeface="Comic Sans MS"/>
                  <a:sym typeface="Arial" charset="0"/>
                </a:rPr>
                <a:t>is negligible </a:t>
              </a:r>
            </a:p>
            <a:p>
              <a:pPr marL="39688">
                <a:buClr>
                  <a:srgbClr val="0000FF"/>
                </a:buClr>
                <a:buSzPct val="125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in </a:t>
              </a:r>
              <a:r>
                <a:rPr lang="en-US" dirty="0">
                  <a:solidFill>
                    <a:schemeClr val="tx1"/>
                  </a:solidFill>
                  <a:latin typeface="Comic Sans MS"/>
                  <a:ea typeface="ＭＳ Ｐゴシック" charset="0"/>
                  <a:cs typeface="Comic Sans MS"/>
                  <a:sym typeface="Arial" charset="0"/>
                </a:rPr>
                <a:t>essentially whole range</a:t>
              </a:r>
            </a:p>
            <a:p>
              <a:pPr marL="325438" indent="-285750">
                <a:buClr>
                  <a:srgbClr val="0000FF"/>
                </a:buClr>
                <a:buSzPct val="125000"/>
                <a:buFont typeface="Wingdings" charset="2"/>
                <a:buChar char="§"/>
              </a:pPr>
              <a:r>
                <a:rPr lang="en-US" dirty="0" smtClean="0">
                  <a:solidFill>
                    <a:schemeClr val="tx1"/>
                  </a:solidFill>
                  <a:latin typeface="Comic Sans MS"/>
                  <a:ea typeface="ＭＳ Ｐゴシック" charset="0"/>
                  <a:cs typeface="Comic Sans MS"/>
                  <a:sym typeface="Arial" charset="0"/>
                </a:rPr>
                <a:t>Systematical </a:t>
              </a:r>
              <a:r>
                <a:rPr lang="en-US" dirty="0">
                  <a:solidFill>
                    <a:schemeClr val="tx1"/>
                  </a:solidFill>
                  <a:latin typeface="Comic Sans MS"/>
                  <a:ea typeface="ＭＳ Ｐゴシック" charset="0"/>
                  <a:cs typeface="Comic Sans MS"/>
                  <a:sym typeface="Arial" charset="0"/>
                </a:rPr>
                <a:t>Error</a:t>
              </a: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Calibration</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Normalization</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Experiment</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err="1" smtClean="0">
                  <a:solidFill>
                    <a:schemeClr val="tx1"/>
                  </a:solidFill>
                  <a:latin typeface="Comic Sans MS"/>
                  <a:ea typeface="ＭＳ Ｐゴシック" charset="0"/>
                  <a:cs typeface="Comic Sans MS"/>
                  <a:sym typeface="Arial" charset="0"/>
                </a:rPr>
                <a:t>Radiative</a:t>
              </a:r>
              <a:r>
                <a:rPr lang="en-US" dirty="0" smtClean="0">
                  <a:solidFill>
                    <a:schemeClr val="tx1"/>
                  </a:solidFill>
                  <a:latin typeface="Comic Sans MS"/>
                  <a:ea typeface="ＭＳ Ｐゴシック" charset="0"/>
                  <a:cs typeface="Comic Sans MS"/>
                  <a:sym typeface="Arial" charset="0"/>
                </a:rPr>
                <a:t> </a:t>
              </a:r>
              <a:r>
                <a:rPr lang="en-US" dirty="0">
                  <a:solidFill>
                    <a:schemeClr val="tx1"/>
                  </a:solidFill>
                  <a:latin typeface="Comic Sans MS"/>
                  <a:ea typeface="ＭＳ Ｐゴシック" charset="0"/>
                  <a:cs typeface="Comic Sans MS"/>
                  <a:sym typeface="Arial" charset="0"/>
                </a:rPr>
                <a:t>Corrections</a:t>
              </a:r>
            </a:p>
          </p:txBody>
        </p:sp>
        <p:pic>
          <p:nvPicPr>
            <p:cNvPr id="4404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704" y="2388640"/>
              <a:ext cx="3996296" cy="314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3" name="Slide Number Placeholder 2"/>
          <p:cNvSpPr>
            <a:spLocks noGrp="1"/>
          </p:cNvSpPr>
          <p:nvPr>
            <p:ph type="sldNum" sz="quarter" idx="12"/>
          </p:nvPr>
        </p:nvSpPr>
        <p:spPr/>
        <p:txBody>
          <a:bodyPr/>
          <a:lstStyle/>
          <a:p>
            <a:fld id="{E7C2DFF1-6A7E-5841-980E-96BA788216E4}" type="slidenum">
              <a:rPr lang="en-US" smtClean="0"/>
              <a:pPr/>
              <a:t>51</a:t>
            </a:fld>
            <a:endParaRPr lang="en-US"/>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1366540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4034"/>
                                        </p:tgtEl>
                                        <p:attrNameLst>
                                          <p:attrName>style.visibility</p:attrName>
                                        </p:attrNameLst>
                                      </p:cBhvr>
                                      <p:to>
                                        <p:strVal val="hidden"/>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403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bgerundetes Rechteck 22"/>
          <p:cNvSpPr/>
          <p:nvPr/>
        </p:nvSpPr>
        <p:spPr>
          <a:xfrm>
            <a:off x="243426" y="1332379"/>
            <a:ext cx="8604249" cy="4388203"/>
          </a:xfrm>
          <a:prstGeom prst="roundRect">
            <a:avLst>
              <a:gd name="adj" fmla="val 5515"/>
            </a:avLst>
          </a:prstGeom>
          <a:solidFill>
            <a:srgbClr val="FFF7ED"/>
          </a:solidFill>
          <a:ln w="25400">
            <a:solidFill>
              <a:srgbClr val="FFFF66"/>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el 1"/>
          <p:cNvSpPr txBox="1">
            <a:spLocks/>
          </p:cNvSpPr>
          <p:nvPr/>
        </p:nvSpPr>
        <p:spPr>
          <a:xfrm>
            <a:off x="227849" y="81557"/>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4" name="Bild 3"/>
          <p:cNvPicPr>
            <a:picLocks noChangeAspect="1"/>
          </p:cNvPicPr>
          <p:nvPr/>
        </p:nvPicPr>
        <p:blipFill rotWithShape="1">
          <a:blip r:embed="rId2"/>
          <a:srcRect l="6385" t="10588" r="8687" b="12658"/>
          <a:stretch/>
        </p:blipFill>
        <p:spPr>
          <a:xfrm>
            <a:off x="7810500" y="412760"/>
            <a:ext cx="1185334" cy="920750"/>
          </a:xfrm>
          <a:prstGeom prst="rect">
            <a:avLst/>
          </a:prstGeom>
        </p:spPr>
      </p:pic>
      <p:pic>
        <p:nvPicPr>
          <p:cNvPr id="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00524" y="1390634"/>
            <a:ext cx="1277193" cy="1068529"/>
          </a:xfrm>
          <a:prstGeom prst="rect">
            <a:avLst/>
          </a:prstGeom>
          <a:noFill/>
          <a:ln w="9525">
            <a:noFill/>
            <a:miter lim="800000"/>
            <a:headEnd/>
            <a:tailEnd/>
          </a:ln>
        </p:spPr>
      </p:pic>
      <p:pic>
        <p:nvPicPr>
          <p:cNvPr id="7"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79226" y="1452660"/>
            <a:ext cx="996950" cy="971550"/>
          </a:xfrm>
          <a:prstGeom prst="rect">
            <a:avLst/>
          </a:prstGeom>
          <a:noFill/>
          <a:ln w="9525">
            <a:noFill/>
            <a:miter lim="800000"/>
            <a:headEnd/>
            <a:tailEnd/>
          </a:ln>
        </p:spPr>
      </p:pic>
      <p:sp>
        <p:nvSpPr>
          <p:cNvPr id="12" name="Textfeld 11"/>
          <p:cNvSpPr txBox="1"/>
          <p:nvPr/>
        </p:nvSpPr>
        <p:spPr>
          <a:xfrm>
            <a:off x="393793" y="849464"/>
            <a:ext cx="6675874" cy="369332"/>
          </a:xfrm>
          <a:prstGeom prst="rect">
            <a:avLst/>
          </a:prstGeom>
          <a:noFill/>
        </p:spPr>
        <p:txBody>
          <a:bodyPr wrap="square" rtlCol="0">
            <a:spAutoFit/>
          </a:bodyPr>
          <a:lstStyle/>
          <a:p>
            <a:pPr>
              <a:buFont typeface="Arial"/>
              <a:buChar char="•"/>
            </a:pPr>
            <a:r>
              <a:rPr lang="en-US" dirty="0" smtClean="0"/>
              <a:t> </a:t>
            </a:r>
            <a:r>
              <a:rPr lang="en-US" b="1" dirty="0" smtClean="0">
                <a:solidFill>
                  <a:srgbClr val="0000FF"/>
                </a:solidFill>
              </a:rPr>
              <a:t>PEPSI MC </a:t>
            </a:r>
            <a:r>
              <a:rPr lang="en-US" dirty="0" smtClean="0"/>
              <a:t>to generate </a:t>
            </a:r>
            <a:r>
              <a:rPr lang="en-US" b="1" dirty="0" err="1" smtClean="0">
                <a:solidFill>
                  <a:srgbClr val="0000FF"/>
                </a:solidFill>
              </a:rPr>
              <a:t>σ</a:t>
            </a:r>
            <a:r>
              <a:rPr lang="en-US" b="1" baseline="30000" dirty="0" smtClean="0">
                <a:solidFill>
                  <a:srgbClr val="FF0000"/>
                </a:solidFill>
              </a:rPr>
              <a:t>++</a:t>
            </a:r>
            <a:r>
              <a:rPr lang="en-US" dirty="0" smtClean="0"/>
              <a:t>  and </a:t>
            </a:r>
            <a:r>
              <a:rPr lang="en-US" b="1" dirty="0" err="1" smtClean="0">
                <a:solidFill>
                  <a:srgbClr val="0000FF"/>
                </a:solidFill>
              </a:rPr>
              <a:t>σ</a:t>
            </a:r>
            <a:r>
              <a:rPr lang="en-US" b="1" baseline="30000" dirty="0" smtClean="0">
                <a:solidFill>
                  <a:srgbClr val="FF0000"/>
                </a:solidFill>
              </a:rPr>
              <a:t>+-</a:t>
            </a:r>
            <a:r>
              <a:rPr lang="en-US" b="1" baseline="30000" dirty="0" smtClean="0"/>
              <a:t>  </a:t>
            </a:r>
            <a:r>
              <a:rPr lang="en-US" dirty="0" smtClean="0"/>
              <a:t>with LO </a:t>
            </a:r>
            <a:r>
              <a:rPr lang="en-US" dirty="0" smtClean="0">
                <a:solidFill>
                  <a:srgbClr val="0000FF"/>
                </a:solidFill>
              </a:rPr>
              <a:t>GRSV </a:t>
            </a:r>
            <a:r>
              <a:rPr lang="en-US" dirty="0" err="1" smtClean="0">
                <a:solidFill>
                  <a:srgbClr val="0000FF"/>
                </a:solidFill>
              </a:rPr>
              <a:t>PDFs</a:t>
            </a:r>
            <a:endParaRPr lang="en-US" dirty="0">
              <a:solidFill>
                <a:srgbClr val="0000FF"/>
              </a:solidFill>
            </a:endParaRPr>
          </a:p>
        </p:txBody>
      </p:sp>
      <p:sp>
        <p:nvSpPr>
          <p:cNvPr id="13" name="Textfeld 12"/>
          <p:cNvSpPr txBox="1"/>
          <p:nvPr/>
        </p:nvSpPr>
        <p:spPr>
          <a:xfrm>
            <a:off x="1285813" y="3032724"/>
            <a:ext cx="5754149" cy="369332"/>
          </a:xfrm>
          <a:prstGeom prst="rect">
            <a:avLst/>
          </a:prstGeom>
          <a:noFill/>
        </p:spPr>
        <p:txBody>
          <a:bodyPr wrap="none" rtlCol="0">
            <a:spAutoFit/>
          </a:bodyPr>
          <a:lstStyle/>
          <a:p>
            <a:r>
              <a:rPr lang="en-US" sz="1600" dirty="0" smtClean="0">
                <a:solidFill>
                  <a:srgbClr val="000000"/>
                </a:solidFill>
              </a:rPr>
              <a:t>assume modest </a:t>
            </a:r>
            <a:r>
              <a:rPr lang="en-US" b="1" dirty="0" smtClean="0">
                <a:solidFill>
                  <a:srgbClr val="0000FF"/>
                </a:solidFill>
              </a:rPr>
              <a:t>10 fb</a:t>
            </a:r>
            <a:r>
              <a:rPr lang="en-US" b="1" baseline="30000" dirty="0" smtClean="0">
                <a:solidFill>
                  <a:srgbClr val="0000FF"/>
                </a:solidFill>
              </a:rPr>
              <a:t>-1 </a:t>
            </a:r>
            <a:r>
              <a:rPr lang="en-US" b="1" dirty="0" smtClean="0">
                <a:solidFill>
                  <a:srgbClr val="0000FF"/>
                </a:solidFill>
              </a:rPr>
              <a:t> </a:t>
            </a:r>
            <a:r>
              <a:rPr lang="en-US" sz="1600" dirty="0" smtClean="0"/>
              <a:t>for each energy</a:t>
            </a:r>
            <a:r>
              <a:rPr lang="en-US" dirty="0" smtClean="0"/>
              <a:t>, </a:t>
            </a:r>
            <a:r>
              <a:rPr lang="en-US" b="1" dirty="0" smtClean="0">
                <a:solidFill>
                  <a:srgbClr val="0000FF"/>
                </a:solidFill>
              </a:rPr>
              <a:t>70%</a:t>
            </a:r>
            <a:r>
              <a:rPr lang="en-US" dirty="0" smtClean="0"/>
              <a:t> </a:t>
            </a:r>
            <a:r>
              <a:rPr lang="en-US" sz="1600" dirty="0" smtClean="0"/>
              <a:t>beam polarizations</a:t>
            </a:r>
            <a:endParaRPr lang="en-US" sz="1600" dirty="0"/>
          </a:p>
        </p:txBody>
      </p:sp>
      <p:sp>
        <p:nvSpPr>
          <p:cNvPr id="14" name="Textfeld 13"/>
          <p:cNvSpPr txBox="1"/>
          <p:nvPr/>
        </p:nvSpPr>
        <p:spPr>
          <a:xfrm>
            <a:off x="1130430" y="2531737"/>
            <a:ext cx="2113154" cy="369332"/>
          </a:xfrm>
          <a:prstGeom prst="rect">
            <a:avLst/>
          </a:prstGeom>
          <a:noFill/>
        </p:spPr>
        <p:txBody>
          <a:bodyPr wrap="none" rtlCol="0">
            <a:spAutoFit/>
          </a:bodyPr>
          <a:lstStyle/>
          <a:p>
            <a:r>
              <a:rPr lang="en-US" b="1" dirty="0" smtClean="0"/>
              <a:t>inclusive final-state</a:t>
            </a:r>
            <a:endParaRPr lang="en-US" b="1" dirty="0"/>
          </a:p>
        </p:txBody>
      </p:sp>
      <p:sp>
        <p:nvSpPr>
          <p:cNvPr id="15" name="Textfeld 14"/>
          <p:cNvSpPr txBox="1"/>
          <p:nvPr/>
        </p:nvSpPr>
        <p:spPr>
          <a:xfrm>
            <a:off x="3614295" y="2531737"/>
            <a:ext cx="3639713" cy="369332"/>
          </a:xfrm>
          <a:prstGeom prst="rect">
            <a:avLst/>
          </a:prstGeom>
          <a:noFill/>
        </p:spPr>
        <p:txBody>
          <a:bodyPr wrap="none" rtlCol="0">
            <a:spAutoFit/>
          </a:bodyPr>
          <a:lstStyle/>
          <a:p>
            <a:r>
              <a:rPr lang="en-US" b="1" dirty="0" smtClean="0"/>
              <a:t>identified charged </a:t>
            </a:r>
            <a:r>
              <a:rPr lang="en-US" b="1" dirty="0" err="1" smtClean="0"/>
              <a:t>pions</a:t>
            </a:r>
            <a:r>
              <a:rPr lang="en-US" b="1" dirty="0" smtClean="0"/>
              <a:t> and </a:t>
            </a:r>
            <a:r>
              <a:rPr lang="en-US" b="1" dirty="0" err="1" smtClean="0"/>
              <a:t>kaons</a:t>
            </a:r>
            <a:endParaRPr lang="en-US" b="1" dirty="0"/>
          </a:p>
        </p:txBody>
      </p:sp>
      <p:sp>
        <p:nvSpPr>
          <p:cNvPr id="16" name="Textfeld 15"/>
          <p:cNvSpPr txBox="1"/>
          <p:nvPr/>
        </p:nvSpPr>
        <p:spPr>
          <a:xfrm>
            <a:off x="1091191" y="1738166"/>
            <a:ext cx="659255" cy="461665"/>
          </a:xfrm>
          <a:prstGeom prst="rect">
            <a:avLst/>
          </a:prstGeom>
          <a:noFill/>
        </p:spPr>
        <p:txBody>
          <a:bodyPr wrap="none" rtlCol="0">
            <a:spAutoFit/>
          </a:bodyPr>
          <a:lstStyle/>
          <a:p>
            <a:r>
              <a:rPr lang="en-US" sz="2400" b="1" dirty="0" smtClean="0">
                <a:solidFill>
                  <a:srgbClr val="0000FF"/>
                </a:solidFill>
              </a:rPr>
              <a:t>DIS</a:t>
            </a:r>
            <a:endParaRPr lang="en-US" sz="2400" b="1" dirty="0">
              <a:solidFill>
                <a:srgbClr val="0000FF"/>
              </a:solidFill>
            </a:endParaRPr>
          </a:p>
        </p:txBody>
      </p:sp>
      <p:sp>
        <p:nvSpPr>
          <p:cNvPr id="18" name="Textfeld 17"/>
          <p:cNvSpPr txBox="1"/>
          <p:nvPr/>
        </p:nvSpPr>
        <p:spPr>
          <a:xfrm>
            <a:off x="4075193" y="1738166"/>
            <a:ext cx="921797" cy="461665"/>
          </a:xfrm>
          <a:prstGeom prst="rect">
            <a:avLst/>
          </a:prstGeom>
          <a:noFill/>
        </p:spPr>
        <p:txBody>
          <a:bodyPr wrap="none" rtlCol="0">
            <a:spAutoFit/>
          </a:bodyPr>
          <a:lstStyle/>
          <a:p>
            <a:r>
              <a:rPr lang="en-US" sz="2400" b="1" dirty="0" smtClean="0">
                <a:solidFill>
                  <a:srgbClr val="0000FF"/>
                </a:solidFill>
              </a:rPr>
              <a:t>SIDIS</a:t>
            </a:r>
            <a:endParaRPr lang="en-US" sz="2400" b="1" dirty="0">
              <a:solidFill>
                <a:srgbClr val="0000FF"/>
              </a:solidFill>
            </a:endParaRPr>
          </a:p>
        </p:txBody>
      </p:sp>
      <p:sp>
        <p:nvSpPr>
          <p:cNvPr id="19" name="Textfeld 18"/>
          <p:cNvSpPr txBox="1"/>
          <p:nvPr/>
        </p:nvSpPr>
        <p:spPr>
          <a:xfrm>
            <a:off x="1310366" y="3508662"/>
            <a:ext cx="5634876" cy="369332"/>
          </a:xfrm>
          <a:prstGeom prst="rect">
            <a:avLst/>
          </a:prstGeom>
          <a:noFill/>
        </p:spPr>
        <p:txBody>
          <a:bodyPr wrap="none" rtlCol="0">
            <a:spAutoFit/>
          </a:bodyPr>
          <a:lstStyle/>
          <a:p>
            <a:r>
              <a:rPr lang="en-US" b="1" dirty="0" smtClean="0">
                <a:solidFill>
                  <a:srgbClr val="0000FF"/>
                </a:solidFill>
              </a:rPr>
              <a:t>Q</a:t>
            </a:r>
            <a:r>
              <a:rPr lang="en-US" b="1" baseline="30000" dirty="0" smtClean="0">
                <a:solidFill>
                  <a:srgbClr val="0000FF"/>
                </a:solidFill>
              </a:rPr>
              <a:t>2</a:t>
            </a:r>
            <a:r>
              <a:rPr lang="en-US" b="1" dirty="0" smtClean="0">
                <a:solidFill>
                  <a:srgbClr val="0000FF"/>
                </a:solidFill>
              </a:rPr>
              <a:t> &gt; 1 GeV</a:t>
            </a:r>
            <a:r>
              <a:rPr lang="en-US" b="1" baseline="30000" dirty="0" smtClean="0">
                <a:solidFill>
                  <a:srgbClr val="0000FF"/>
                </a:solidFill>
              </a:rPr>
              <a:t>2 </a:t>
            </a:r>
            <a:r>
              <a:rPr lang="en-US" dirty="0" smtClean="0"/>
              <a:t>, </a:t>
            </a:r>
            <a:r>
              <a:rPr lang="en-US" b="1" dirty="0" smtClean="0">
                <a:solidFill>
                  <a:srgbClr val="0000FF"/>
                </a:solidFill>
              </a:rPr>
              <a:t>0.01 &lt; </a:t>
            </a:r>
            <a:r>
              <a:rPr lang="en-US" b="1" dirty="0" err="1" smtClean="0">
                <a:solidFill>
                  <a:srgbClr val="0000FF"/>
                </a:solidFill>
              </a:rPr>
              <a:t>y</a:t>
            </a:r>
            <a:r>
              <a:rPr lang="en-US" b="1" dirty="0" smtClean="0">
                <a:solidFill>
                  <a:srgbClr val="0000FF"/>
                </a:solidFill>
              </a:rPr>
              <a:t> &lt; 0.95 </a:t>
            </a:r>
            <a:r>
              <a:rPr lang="en-US" dirty="0" smtClean="0"/>
              <a:t>, invariant mass </a:t>
            </a:r>
            <a:r>
              <a:rPr lang="en-US" b="1" dirty="0" smtClean="0">
                <a:solidFill>
                  <a:srgbClr val="0000FF"/>
                </a:solidFill>
              </a:rPr>
              <a:t>W</a:t>
            </a:r>
            <a:r>
              <a:rPr lang="en-US" b="1" baseline="30000" dirty="0" smtClean="0">
                <a:solidFill>
                  <a:srgbClr val="0000FF"/>
                </a:solidFill>
              </a:rPr>
              <a:t>2 </a:t>
            </a:r>
            <a:r>
              <a:rPr lang="en-US" b="1" dirty="0" smtClean="0">
                <a:solidFill>
                  <a:srgbClr val="0000FF"/>
                </a:solidFill>
              </a:rPr>
              <a:t>&gt; 10 GeV</a:t>
            </a:r>
            <a:r>
              <a:rPr lang="en-US" b="1" baseline="30000" dirty="0" smtClean="0">
                <a:solidFill>
                  <a:srgbClr val="0000FF"/>
                </a:solidFill>
              </a:rPr>
              <a:t>2</a:t>
            </a:r>
            <a:endParaRPr lang="en-US" b="1" dirty="0">
              <a:solidFill>
                <a:srgbClr val="0000FF"/>
              </a:solidFill>
            </a:endParaRPr>
          </a:p>
        </p:txBody>
      </p:sp>
      <p:sp>
        <p:nvSpPr>
          <p:cNvPr id="20" name="Textfeld 19"/>
          <p:cNvSpPr txBox="1"/>
          <p:nvPr/>
        </p:nvSpPr>
        <p:spPr>
          <a:xfrm>
            <a:off x="836050" y="4011399"/>
            <a:ext cx="6672357" cy="369332"/>
          </a:xfrm>
          <a:prstGeom prst="rect">
            <a:avLst/>
          </a:prstGeom>
          <a:noFill/>
        </p:spPr>
        <p:txBody>
          <a:bodyPr wrap="none" rtlCol="0">
            <a:spAutoFit/>
          </a:bodyPr>
          <a:lstStyle/>
          <a:p>
            <a:r>
              <a:rPr lang="en-US" b="1" dirty="0" smtClean="0"/>
              <a:t>depolarization factor </a:t>
            </a:r>
            <a:r>
              <a:rPr lang="en-US" dirty="0" smtClean="0"/>
              <a:t>of virtual photon </a:t>
            </a:r>
            <a:r>
              <a:rPr lang="en-US" b="1" dirty="0" smtClean="0">
                <a:solidFill>
                  <a:srgbClr val="0000FF"/>
                </a:solidFill>
              </a:rPr>
              <a:t>D(y,Q</a:t>
            </a:r>
            <a:r>
              <a:rPr lang="en-US" b="1" baseline="30000" dirty="0" smtClean="0">
                <a:solidFill>
                  <a:srgbClr val="0000FF"/>
                </a:solidFill>
              </a:rPr>
              <a:t>2</a:t>
            </a:r>
            <a:r>
              <a:rPr lang="en-US" b="1" dirty="0" smtClean="0">
                <a:solidFill>
                  <a:srgbClr val="0000FF"/>
                </a:solidFill>
              </a:rPr>
              <a:t>) &gt; 0.1  </a:t>
            </a:r>
            <a:r>
              <a:rPr lang="en-US" sz="1600" dirty="0" smtClean="0"/>
              <a:t>(cuts on small </a:t>
            </a:r>
            <a:r>
              <a:rPr lang="en-US" sz="1600" dirty="0" err="1" smtClean="0"/>
              <a:t>y</a:t>
            </a:r>
            <a:r>
              <a:rPr lang="en-US" sz="1600" dirty="0" smtClean="0"/>
              <a:t>)</a:t>
            </a:r>
            <a:endParaRPr lang="en-US" sz="1600" dirty="0"/>
          </a:p>
        </p:txBody>
      </p:sp>
      <p:sp>
        <p:nvSpPr>
          <p:cNvPr id="21" name="Textfeld 20"/>
          <p:cNvSpPr txBox="1"/>
          <p:nvPr/>
        </p:nvSpPr>
        <p:spPr>
          <a:xfrm>
            <a:off x="1559843" y="4486670"/>
            <a:ext cx="5198859" cy="369332"/>
          </a:xfrm>
          <a:prstGeom prst="rect">
            <a:avLst/>
          </a:prstGeom>
          <a:noFill/>
        </p:spPr>
        <p:txBody>
          <a:bodyPr wrap="none" rtlCol="0">
            <a:spAutoFit/>
          </a:bodyPr>
          <a:lstStyle/>
          <a:p>
            <a:r>
              <a:rPr lang="en-US" b="1" dirty="0" smtClean="0"/>
              <a:t>scattered lepton</a:t>
            </a:r>
            <a:r>
              <a:rPr lang="en-US" dirty="0" smtClean="0"/>
              <a:t>: </a:t>
            </a:r>
            <a:r>
              <a:rPr lang="en-US" b="1" dirty="0" smtClean="0">
                <a:solidFill>
                  <a:srgbClr val="0000FF"/>
                </a:solidFill>
              </a:rPr>
              <a:t>1</a:t>
            </a:r>
            <a:r>
              <a:rPr lang="en-US" b="1" baseline="30000" dirty="0" smtClean="0">
                <a:solidFill>
                  <a:srgbClr val="0000FF"/>
                </a:solidFill>
              </a:rPr>
              <a:t>o </a:t>
            </a:r>
            <a:r>
              <a:rPr lang="en-US" b="1" dirty="0" smtClean="0">
                <a:solidFill>
                  <a:srgbClr val="0000FF"/>
                </a:solidFill>
              </a:rPr>
              <a:t>&lt; </a:t>
            </a:r>
            <a:r>
              <a:rPr lang="en-US" b="1" dirty="0" err="1" smtClean="0">
                <a:solidFill>
                  <a:srgbClr val="0000FF"/>
                </a:solidFill>
              </a:rPr>
              <a:t>θ</a:t>
            </a:r>
            <a:r>
              <a:rPr lang="en-US" b="1" baseline="-25000" dirty="0" err="1" smtClean="0">
                <a:solidFill>
                  <a:srgbClr val="0000FF"/>
                </a:solidFill>
              </a:rPr>
              <a:t>elec</a:t>
            </a:r>
            <a:r>
              <a:rPr lang="en-US" b="1" dirty="0" smtClean="0">
                <a:solidFill>
                  <a:srgbClr val="0000FF"/>
                </a:solidFill>
              </a:rPr>
              <a:t> &lt; 179</a:t>
            </a:r>
            <a:r>
              <a:rPr lang="en-US" b="1" baseline="30000" dirty="0" smtClean="0">
                <a:solidFill>
                  <a:srgbClr val="0000FF"/>
                </a:solidFill>
              </a:rPr>
              <a:t>o</a:t>
            </a:r>
            <a:r>
              <a:rPr lang="en-US" b="1" dirty="0" smtClean="0">
                <a:solidFill>
                  <a:srgbClr val="0000FF"/>
                </a:solidFill>
              </a:rPr>
              <a:t> </a:t>
            </a:r>
            <a:r>
              <a:rPr lang="en-US" dirty="0" smtClean="0"/>
              <a:t>and </a:t>
            </a:r>
            <a:r>
              <a:rPr lang="en-US" b="1" dirty="0" err="1" smtClean="0">
                <a:solidFill>
                  <a:srgbClr val="0000FF"/>
                </a:solidFill>
              </a:rPr>
              <a:t>p</a:t>
            </a:r>
            <a:r>
              <a:rPr lang="en-US" b="1" baseline="-25000" dirty="0" err="1" smtClean="0">
                <a:solidFill>
                  <a:srgbClr val="0000FF"/>
                </a:solidFill>
              </a:rPr>
              <a:t>elec</a:t>
            </a:r>
            <a:r>
              <a:rPr lang="en-US" b="1" dirty="0" smtClean="0">
                <a:solidFill>
                  <a:srgbClr val="0000FF"/>
                </a:solidFill>
              </a:rPr>
              <a:t> &gt; 0.5 </a:t>
            </a:r>
            <a:r>
              <a:rPr lang="en-US" b="1" dirty="0" err="1" smtClean="0">
                <a:solidFill>
                  <a:srgbClr val="0000FF"/>
                </a:solidFill>
              </a:rPr>
              <a:t>GeV</a:t>
            </a:r>
            <a:endParaRPr lang="en-US" b="1" dirty="0">
              <a:solidFill>
                <a:srgbClr val="0000FF"/>
              </a:solidFill>
            </a:endParaRPr>
          </a:p>
        </p:txBody>
      </p:sp>
      <p:sp>
        <p:nvSpPr>
          <p:cNvPr id="22" name="Textfeld 21"/>
          <p:cNvSpPr txBox="1"/>
          <p:nvPr/>
        </p:nvSpPr>
        <p:spPr>
          <a:xfrm>
            <a:off x="3682126" y="4974006"/>
            <a:ext cx="3552062" cy="723275"/>
          </a:xfrm>
          <a:prstGeom prst="rect">
            <a:avLst/>
          </a:prstGeom>
          <a:noFill/>
        </p:spPr>
        <p:txBody>
          <a:bodyPr wrap="none" rtlCol="0">
            <a:spAutoFit/>
          </a:bodyPr>
          <a:lstStyle/>
          <a:p>
            <a:pPr>
              <a:spcAft>
                <a:spcPts val="600"/>
              </a:spcAft>
            </a:pPr>
            <a:r>
              <a:rPr lang="en-US" b="1" dirty="0" err="1" smtClean="0"/>
              <a:t>hadron</a:t>
            </a:r>
            <a:r>
              <a:rPr lang="en-US" dirty="0" smtClean="0"/>
              <a:t>: </a:t>
            </a:r>
            <a:r>
              <a:rPr lang="en-US" b="1" dirty="0" err="1" smtClean="0">
                <a:solidFill>
                  <a:srgbClr val="0000FF"/>
                </a:solidFill>
              </a:rPr>
              <a:t>p</a:t>
            </a:r>
            <a:r>
              <a:rPr lang="en-US" b="1" baseline="-25000" dirty="0" err="1" smtClean="0">
                <a:solidFill>
                  <a:srgbClr val="0000FF"/>
                </a:solidFill>
              </a:rPr>
              <a:t>hadr</a:t>
            </a:r>
            <a:r>
              <a:rPr lang="en-US" b="1" dirty="0" smtClean="0">
                <a:solidFill>
                  <a:srgbClr val="0000FF"/>
                </a:solidFill>
              </a:rPr>
              <a:t> &gt; 1 </a:t>
            </a:r>
            <a:r>
              <a:rPr lang="en-US" b="1" dirty="0" err="1" smtClean="0">
                <a:solidFill>
                  <a:srgbClr val="0000FF"/>
                </a:solidFill>
              </a:rPr>
              <a:t>GeV</a:t>
            </a:r>
            <a:r>
              <a:rPr lang="en-US" dirty="0" smtClean="0"/>
              <a:t>, </a:t>
            </a:r>
            <a:r>
              <a:rPr lang="en-US" b="1" dirty="0" smtClean="0">
                <a:solidFill>
                  <a:srgbClr val="0000FF"/>
                </a:solidFill>
              </a:rPr>
              <a:t>0.2 &lt; </a:t>
            </a:r>
            <a:r>
              <a:rPr lang="en-US" b="1" dirty="0" err="1" smtClean="0">
                <a:solidFill>
                  <a:srgbClr val="0000FF"/>
                </a:solidFill>
              </a:rPr>
              <a:t>z</a:t>
            </a:r>
            <a:r>
              <a:rPr lang="en-US" b="1" dirty="0" smtClean="0">
                <a:solidFill>
                  <a:srgbClr val="0000FF"/>
                </a:solidFill>
              </a:rPr>
              <a:t> &lt; 0.9</a:t>
            </a:r>
            <a:r>
              <a:rPr lang="en-US" dirty="0" smtClean="0">
                <a:solidFill>
                  <a:srgbClr val="000000"/>
                </a:solidFill>
              </a:rPr>
              <a:t>,</a:t>
            </a:r>
          </a:p>
          <a:p>
            <a:r>
              <a:rPr lang="en-US" b="1" dirty="0" smtClean="0">
                <a:solidFill>
                  <a:srgbClr val="0000FF"/>
                </a:solidFill>
              </a:rPr>
              <a:t>                 1</a:t>
            </a:r>
            <a:r>
              <a:rPr lang="en-US" b="1" baseline="30000" dirty="0" smtClean="0">
                <a:solidFill>
                  <a:srgbClr val="0000FF"/>
                </a:solidFill>
              </a:rPr>
              <a:t>0 </a:t>
            </a:r>
            <a:r>
              <a:rPr lang="en-US" b="1" dirty="0" smtClean="0">
                <a:solidFill>
                  <a:srgbClr val="0000FF"/>
                </a:solidFill>
              </a:rPr>
              <a:t>&lt; </a:t>
            </a:r>
            <a:r>
              <a:rPr lang="en-US" b="1" dirty="0" err="1" smtClean="0">
                <a:solidFill>
                  <a:srgbClr val="0000FF"/>
                </a:solidFill>
              </a:rPr>
              <a:t>θ</a:t>
            </a:r>
            <a:r>
              <a:rPr lang="en-US" b="1" baseline="-25000" dirty="0" err="1" smtClean="0">
                <a:solidFill>
                  <a:srgbClr val="0000FF"/>
                </a:solidFill>
              </a:rPr>
              <a:t>hadr</a:t>
            </a:r>
            <a:r>
              <a:rPr lang="en-US" b="1" dirty="0" smtClean="0">
                <a:solidFill>
                  <a:srgbClr val="0000FF"/>
                </a:solidFill>
              </a:rPr>
              <a:t> &lt; 179</a:t>
            </a:r>
            <a:r>
              <a:rPr lang="en-US" b="1" baseline="30000" dirty="0" smtClean="0">
                <a:solidFill>
                  <a:srgbClr val="0000FF"/>
                </a:solidFill>
              </a:rPr>
              <a:t>o</a:t>
            </a:r>
            <a:endParaRPr lang="en-US" b="1" dirty="0">
              <a:solidFill>
                <a:srgbClr val="0000FF"/>
              </a:solidFill>
            </a:endParaRPr>
          </a:p>
        </p:txBody>
      </p:sp>
      <p:cxnSp>
        <p:nvCxnSpPr>
          <p:cNvPr id="25" name="Gerade Verbindung 24"/>
          <p:cNvCxnSpPr/>
          <p:nvPr/>
        </p:nvCxnSpPr>
        <p:spPr>
          <a:xfrm rot="16200000" flipH="1">
            <a:off x="2704570" y="2217642"/>
            <a:ext cx="1448409" cy="1165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rot="16200000" flipH="1">
            <a:off x="3066673" y="5293836"/>
            <a:ext cx="724202" cy="1165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8" name="Textfeld 27"/>
          <p:cNvSpPr txBox="1"/>
          <p:nvPr/>
        </p:nvSpPr>
        <p:spPr>
          <a:xfrm>
            <a:off x="0" y="5817381"/>
            <a:ext cx="7968848" cy="584776"/>
          </a:xfrm>
          <a:prstGeom prst="rect">
            <a:avLst/>
          </a:prstGeom>
          <a:noFill/>
        </p:spPr>
        <p:txBody>
          <a:bodyPr wrap="none" rtlCol="0">
            <a:spAutoFit/>
          </a:bodyPr>
          <a:lstStyle/>
          <a:p>
            <a:pPr>
              <a:buFont typeface="Arial"/>
              <a:buChar char="•"/>
            </a:pPr>
            <a:r>
              <a:rPr lang="en-US" sz="1600" dirty="0" smtClean="0"/>
              <a:t> use rel. uncertainties of data to generate mock data by </a:t>
            </a:r>
            <a:r>
              <a:rPr lang="en-US" sz="1600" b="1" dirty="0" smtClean="0"/>
              <a:t>randomizing</a:t>
            </a:r>
            <a:r>
              <a:rPr lang="en-US" sz="1600" dirty="0" smtClean="0"/>
              <a:t> around </a:t>
            </a:r>
          </a:p>
          <a:p>
            <a:r>
              <a:rPr lang="en-US" sz="1600" dirty="0">
                <a:solidFill>
                  <a:srgbClr val="0000FF"/>
                </a:solidFill>
              </a:rPr>
              <a:t> </a:t>
            </a:r>
            <a:r>
              <a:rPr lang="en-US" sz="1600" dirty="0" smtClean="0">
                <a:solidFill>
                  <a:srgbClr val="0000FF"/>
                </a:solidFill>
              </a:rPr>
              <a:t> DSSV+</a:t>
            </a:r>
            <a:r>
              <a:rPr lang="en-US" sz="1600" dirty="0" smtClean="0"/>
              <a:t> </a:t>
            </a:r>
            <a:r>
              <a:rPr lang="en-US" sz="1600" b="1" dirty="0" smtClean="0"/>
              <a:t>by 1-σ</a:t>
            </a:r>
            <a:endParaRPr lang="en-US" sz="1600" b="1" dirty="0">
              <a:solidFill>
                <a:srgbClr val="008000"/>
              </a:solidFill>
            </a:endParaRPr>
          </a:p>
        </p:txBody>
      </p:sp>
      <p:sp>
        <p:nvSpPr>
          <p:cNvPr id="29" name="Textfeld 28"/>
          <p:cNvSpPr txBox="1"/>
          <p:nvPr/>
        </p:nvSpPr>
        <p:spPr>
          <a:xfrm>
            <a:off x="10583" y="6310763"/>
            <a:ext cx="8917826" cy="338554"/>
          </a:xfrm>
          <a:prstGeom prst="rect">
            <a:avLst/>
          </a:prstGeom>
          <a:noFill/>
        </p:spPr>
        <p:txBody>
          <a:bodyPr wrap="none" rtlCol="0">
            <a:spAutoFit/>
          </a:bodyPr>
          <a:lstStyle/>
          <a:p>
            <a:pPr>
              <a:buFont typeface="Arial"/>
              <a:buChar char="•"/>
            </a:pPr>
            <a:r>
              <a:rPr lang="en-US" sz="1600" dirty="0" smtClean="0"/>
              <a:t> </a:t>
            </a:r>
            <a:r>
              <a:rPr lang="en-US" sz="1600" b="1" dirty="0" smtClean="0"/>
              <a:t>SIDIS: </a:t>
            </a:r>
            <a:r>
              <a:rPr lang="en-US" sz="1600" dirty="0" smtClean="0"/>
              <a:t>incl. typical </a:t>
            </a:r>
            <a:r>
              <a:rPr lang="en-US" sz="1600" b="1" dirty="0" smtClean="0"/>
              <a:t>5% (10%) uncertainty for </a:t>
            </a:r>
            <a:r>
              <a:rPr lang="en-US" sz="1600" b="1" dirty="0" err="1" smtClean="0"/>
              <a:t>pion</a:t>
            </a:r>
            <a:r>
              <a:rPr lang="en-US" sz="1600" b="1" dirty="0" smtClean="0"/>
              <a:t> (</a:t>
            </a:r>
            <a:r>
              <a:rPr lang="en-US" sz="1600" b="1" dirty="0" err="1" smtClean="0"/>
              <a:t>kaon</a:t>
            </a:r>
            <a:r>
              <a:rPr lang="en-US" sz="1600" b="1" dirty="0" smtClean="0"/>
              <a:t>) </a:t>
            </a:r>
            <a:r>
              <a:rPr lang="en-US" sz="1600" b="1" dirty="0" err="1" smtClean="0"/>
              <a:t>frag</a:t>
            </a:r>
            <a:r>
              <a:rPr lang="en-US" sz="1600" b="1" dirty="0" smtClean="0"/>
              <a:t>. </a:t>
            </a:r>
            <a:r>
              <a:rPr lang="en-US" sz="1600" b="1" dirty="0" err="1" smtClean="0"/>
              <a:t>fcts</a:t>
            </a:r>
            <a:r>
              <a:rPr lang="en-US" sz="1600" dirty="0" smtClean="0"/>
              <a:t>  </a:t>
            </a:r>
            <a:r>
              <a:rPr lang="en-US" sz="1200" dirty="0" smtClean="0"/>
              <a:t>(from </a:t>
            </a:r>
            <a:r>
              <a:rPr lang="en-US" sz="1200" dirty="0" smtClean="0">
                <a:solidFill>
                  <a:srgbClr val="0000FF"/>
                </a:solidFill>
              </a:rPr>
              <a:t>DSS</a:t>
            </a:r>
            <a:r>
              <a:rPr lang="en-US" sz="1200" dirty="0" smtClean="0"/>
              <a:t> analysis</a:t>
            </a:r>
            <a:r>
              <a:rPr lang="en-US" sz="1600" dirty="0" smtClean="0"/>
              <a:t>)</a:t>
            </a:r>
            <a:endParaRPr lang="en-US" sz="1600" dirty="0">
              <a:solidFill>
                <a:srgbClr val="008000"/>
              </a:solidFill>
            </a:endParaRPr>
          </a:p>
        </p:txBody>
      </p:sp>
      <p:sp>
        <p:nvSpPr>
          <p:cNvPr id="2" name="Title 1"/>
          <p:cNvSpPr>
            <a:spLocks noGrp="1"/>
          </p:cNvSpPr>
          <p:nvPr>
            <p:ph type="title"/>
          </p:nvPr>
        </p:nvSpPr>
        <p:spPr>
          <a:xfrm>
            <a:off x="0" y="0"/>
            <a:ext cx="9144000" cy="609600"/>
          </a:xfrm>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preparation of DIS and SIDIS mock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data</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8" name="Slide Number Placeholder 7"/>
          <p:cNvSpPr>
            <a:spLocks noGrp="1"/>
          </p:cNvSpPr>
          <p:nvPr>
            <p:ph type="sldNum" sz="quarter" idx="12"/>
          </p:nvPr>
        </p:nvSpPr>
        <p:spPr/>
        <p:txBody>
          <a:bodyPr/>
          <a:lstStyle/>
          <a:p>
            <a:fld id="{E7C2DFF1-6A7E-5841-980E-96BA788216E4}" type="slidenum">
              <a:rPr lang="en-US" smtClean="0"/>
              <a:pPr/>
              <a:t>52</a:t>
            </a:fld>
            <a:endParaRPr lang="en-US"/>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78195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1179001" y="2743392"/>
            <a:ext cx="6208847" cy="1363153"/>
          </a:xfrm>
          <a:prstGeom prst="rect">
            <a:avLst/>
          </a:prstGeom>
          <a:gradFill flip="none" rotWithShape="1">
            <a:gsLst>
              <a:gs pos="0">
                <a:schemeClr val="accent3">
                  <a:lumMod val="60000"/>
                  <a:lumOff val="40000"/>
                </a:schemeClr>
              </a:gs>
              <a:gs pos="100000">
                <a:srgbClr val="FFFFFF"/>
              </a:gs>
            </a:gsLst>
            <a:lin ang="0" scaled="1"/>
            <a:tileRect/>
          </a:gradFill>
          <a:ln>
            <a:gradFill flip="none" rotWithShape="1">
              <a:gsLst>
                <a:gs pos="0">
                  <a:schemeClr val="accent3">
                    <a:lumMod val="60000"/>
                    <a:lumOff val="40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Bild 2"/>
          <p:cNvPicPr>
            <a:picLocks noChangeAspect="1"/>
          </p:cNvPicPr>
          <p:nvPr/>
        </p:nvPicPr>
        <p:blipFill>
          <a:blip r:embed="rId3">
            <a:clrChange>
              <a:clrFrom>
                <a:srgbClr val="FFFFFF"/>
              </a:clrFrom>
              <a:clrTo>
                <a:srgbClr val="FFFFFF">
                  <a:alpha val="0"/>
                </a:srgbClr>
              </a:clrTo>
            </a:clrChange>
          </a:blip>
          <a:stretch>
            <a:fillRect/>
          </a:stretch>
        </p:blipFill>
        <p:spPr>
          <a:xfrm>
            <a:off x="667525" y="2536252"/>
            <a:ext cx="8055469" cy="3673069"/>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5" name="Textfeld 4"/>
          <p:cNvSpPr txBox="1"/>
          <p:nvPr/>
        </p:nvSpPr>
        <p:spPr>
          <a:xfrm>
            <a:off x="524345" y="803910"/>
            <a:ext cx="4668804" cy="369332"/>
          </a:xfrm>
          <a:prstGeom prst="rect">
            <a:avLst/>
          </a:prstGeom>
          <a:noFill/>
        </p:spPr>
        <p:txBody>
          <a:bodyPr wrap="none" rtlCol="0">
            <a:spAutoFit/>
          </a:bodyPr>
          <a:lstStyle/>
          <a:p>
            <a:r>
              <a:rPr lang="en-US" b="1" dirty="0" smtClean="0"/>
              <a:t>rough small-</a:t>
            </a:r>
            <a:r>
              <a:rPr lang="en-US" b="1" dirty="0" err="1" smtClean="0"/>
              <a:t>x</a:t>
            </a:r>
            <a:r>
              <a:rPr lang="en-US" b="1" dirty="0" smtClean="0"/>
              <a:t> approximation to Q</a:t>
            </a:r>
            <a:r>
              <a:rPr lang="en-US" b="1" baseline="30000" dirty="0" smtClean="0"/>
              <a:t>2</a:t>
            </a:r>
            <a:r>
              <a:rPr lang="en-US" b="1" dirty="0" smtClean="0"/>
              <a:t>-evolution: </a:t>
            </a:r>
            <a:endParaRPr lang="en-US" b="1" dirty="0"/>
          </a:p>
        </p:txBody>
      </p:sp>
      <p:pic>
        <p:nvPicPr>
          <p:cNvPr id="6" name="Picture 19" descr="C:\Documents and Settings\Marco\Desktop\BNL-JUNE-09\txp_fig.png"/>
          <p:cNvPicPr>
            <a:picLocks noChangeAspect="1" noChangeArrowheads="1"/>
          </p:cNvPicPr>
          <p:nvPr>
            <p:custDataLst>
              <p:tags r:id="rId1"/>
            </p:custDataLst>
          </p:nvPr>
        </p:nvPicPr>
        <p:blipFill>
          <a:blip r:embed="rId4">
            <a:clrChange>
              <a:clrFrom>
                <a:srgbClr val="FFFFFF"/>
              </a:clrFrom>
              <a:clrTo>
                <a:srgbClr val="FFFFFF">
                  <a:alpha val="0"/>
                </a:srgbClr>
              </a:clrTo>
            </a:clrChange>
            <a:alphaModFix/>
          </a:blip>
          <a:srcRect/>
          <a:stretch>
            <a:fillRect/>
          </a:stretch>
        </p:blipFill>
        <p:spPr bwMode="auto">
          <a:xfrm>
            <a:off x="578630" y="1307342"/>
            <a:ext cx="3164449" cy="646331"/>
          </a:xfrm>
          <a:prstGeom prst="rect">
            <a:avLst/>
          </a:prstGeom>
          <a:noFill/>
          <a:ln w="28575">
            <a:noFill/>
            <a:miter lim="800000"/>
            <a:headEnd/>
            <a:tailEnd/>
          </a:ln>
          <a:effectLst/>
        </p:spPr>
      </p:pic>
      <p:sp>
        <p:nvSpPr>
          <p:cNvPr id="7" name="Textfeld 6"/>
          <p:cNvSpPr txBox="1"/>
          <p:nvPr/>
        </p:nvSpPr>
        <p:spPr>
          <a:xfrm>
            <a:off x="4392083" y="1307342"/>
            <a:ext cx="4751917" cy="646331"/>
          </a:xfrm>
          <a:prstGeom prst="rect">
            <a:avLst/>
          </a:prstGeom>
          <a:solidFill>
            <a:srgbClr val="FF3712">
              <a:alpha val="25000"/>
            </a:srgbClr>
          </a:solidFill>
          <a:ln w="25400">
            <a:solidFill>
              <a:srgbClr val="FF3712"/>
            </a:solidFill>
          </a:ln>
          <a:scene3d>
            <a:camera prst="orthographicFront"/>
            <a:lightRig rig="threePt" dir="t"/>
          </a:scene3d>
          <a:sp3d>
            <a:bevelT prst="angle"/>
          </a:sp3d>
        </p:spPr>
        <p:txBody>
          <a:bodyPr wrap="square" rtlCol="0">
            <a:spAutoFit/>
          </a:bodyPr>
          <a:lstStyle/>
          <a:p>
            <a:pPr algn="ctr"/>
            <a:r>
              <a:rPr lang="en-US" b="1" dirty="0" smtClean="0"/>
              <a:t>spread in Δg(x,Q</a:t>
            </a:r>
            <a:r>
              <a:rPr lang="en-US" b="1" baseline="30000" dirty="0" smtClean="0"/>
              <a:t>2</a:t>
            </a:r>
            <a:r>
              <a:rPr lang="en-US" b="1" dirty="0" smtClean="0"/>
              <a:t>) translates into</a:t>
            </a:r>
          </a:p>
          <a:p>
            <a:pPr algn="ctr"/>
            <a:r>
              <a:rPr lang="en-US" b="1" dirty="0" smtClean="0"/>
              <a:t>spread of scaling violations for g</a:t>
            </a:r>
            <a:r>
              <a:rPr lang="en-US" b="1" baseline="-25000" dirty="0" smtClean="0"/>
              <a:t>1</a:t>
            </a:r>
            <a:r>
              <a:rPr lang="en-US" b="1" dirty="0" smtClean="0"/>
              <a:t>(x,Q</a:t>
            </a:r>
            <a:r>
              <a:rPr lang="en-US" b="1" baseline="30000" dirty="0" smtClean="0"/>
              <a:t>2</a:t>
            </a:r>
            <a:r>
              <a:rPr lang="en-US" b="1" dirty="0" smtClean="0"/>
              <a:t>)</a:t>
            </a:r>
          </a:p>
        </p:txBody>
      </p:sp>
      <p:sp>
        <p:nvSpPr>
          <p:cNvPr id="8" name="Textfeld 7"/>
          <p:cNvSpPr txBox="1"/>
          <p:nvPr/>
        </p:nvSpPr>
        <p:spPr>
          <a:xfrm>
            <a:off x="5231247" y="2427070"/>
            <a:ext cx="1569660" cy="307777"/>
          </a:xfrm>
          <a:prstGeom prst="rect">
            <a:avLst/>
          </a:prstGeom>
          <a:noFill/>
        </p:spPr>
        <p:txBody>
          <a:bodyPr wrap="none" rtlCol="0">
            <a:spAutoFit/>
          </a:bodyPr>
          <a:lstStyle/>
          <a:p>
            <a:r>
              <a:rPr lang="en-US" sz="1400" b="1" dirty="0" smtClean="0">
                <a:solidFill>
                  <a:srgbClr val="0000FF"/>
                </a:solidFill>
              </a:rPr>
              <a:t>5 </a:t>
            </a:r>
            <a:r>
              <a:rPr lang="en-US" sz="1400" b="1" dirty="0" err="1" smtClean="0">
                <a:solidFill>
                  <a:srgbClr val="0000FF"/>
                </a:solidFill>
              </a:rPr>
              <a:t>x</a:t>
            </a:r>
            <a:r>
              <a:rPr lang="en-US" sz="1400" b="1" dirty="0" smtClean="0">
                <a:solidFill>
                  <a:srgbClr val="0000FF"/>
                </a:solidFill>
              </a:rPr>
              <a:t> 250 starts here</a:t>
            </a:r>
            <a:endParaRPr lang="en-US" sz="1400" b="1" dirty="0">
              <a:solidFill>
                <a:srgbClr val="0000FF"/>
              </a:solidFill>
            </a:endParaRPr>
          </a:p>
        </p:txBody>
      </p:sp>
      <p:sp>
        <p:nvSpPr>
          <p:cNvPr id="9" name="Textfeld 8"/>
          <p:cNvSpPr txBox="1"/>
          <p:nvPr/>
        </p:nvSpPr>
        <p:spPr>
          <a:xfrm>
            <a:off x="26930" y="6039989"/>
            <a:ext cx="9238426" cy="338554"/>
          </a:xfrm>
          <a:prstGeom prst="rect">
            <a:avLst/>
          </a:prstGeom>
          <a:noFill/>
        </p:spPr>
        <p:txBody>
          <a:bodyPr wrap="none" rtlCol="0">
            <a:spAutoFit/>
          </a:bodyPr>
          <a:lstStyle/>
          <a:p>
            <a:pPr>
              <a:buFont typeface="Arial"/>
              <a:buChar char="•"/>
            </a:pPr>
            <a:r>
              <a:rPr lang="en-US" sz="1600" dirty="0" smtClean="0"/>
              <a:t> </a:t>
            </a:r>
            <a:r>
              <a:rPr lang="en-US" sz="1400" dirty="0" smtClean="0"/>
              <a:t>error bars for moderate 10fb</a:t>
            </a:r>
            <a:r>
              <a:rPr lang="en-US" sz="1400" baseline="30000" dirty="0" smtClean="0"/>
              <a:t>-1</a:t>
            </a:r>
            <a:r>
              <a:rPr lang="en-US" sz="1400" dirty="0" smtClean="0"/>
              <a:t> per </a:t>
            </a:r>
            <a:r>
              <a:rPr lang="en-US" sz="1400" dirty="0" err="1" smtClean="0"/>
              <a:t>c.m.s</a:t>
            </a:r>
            <a:r>
              <a:rPr lang="en-US" sz="1400" dirty="0" smtClean="0"/>
              <a:t>. energy; bands parameterize current DSSV+ uncertainties</a:t>
            </a:r>
            <a:endParaRPr lang="en-US" sz="1400" dirty="0"/>
          </a:p>
        </p:txBody>
      </p:sp>
      <p:sp>
        <p:nvSpPr>
          <p:cNvPr id="10" name="Textfeld 9"/>
          <p:cNvSpPr txBox="1"/>
          <p:nvPr/>
        </p:nvSpPr>
        <p:spPr>
          <a:xfrm>
            <a:off x="-21166" y="2036571"/>
            <a:ext cx="9161482" cy="338554"/>
          </a:xfrm>
          <a:prstGeom prst="rect">
            <a:avLst/>
          </a:prstGeom>
          <a:noFill/>
        </p:spPr>
        <p:txBody>
          <a:bodyPr wrap="none" rtlCol="0">
            <a:spAutoFit/>
          </a:bodyPr>
          <a:lstStyle/>
          <a:p>
            <a:pPr>
              <a:buFont typeface="Arial"/>
              <a:buChar char="•"/>
            </a:pPr>
            <a:r>
              <a:rPr lang="en-US" sz="1600" dirty="0" smtClean="0"/>
              <a:t> need </a:t>
            </a:r>
            <a:r>
              <a:rPr lang="en-US" sz="1600" dirty="0" err="1" smtClean="0"/>
              <a:t>x</a:t>
            </a:r>
            <a:r>
              <a:rPr lang="en-US" sz="1600" dirty="0" smtClean="0"/>
              <a:t>-bins with a least two Q</a:t>
            </a:r>
            <a:r>
              <a:rPr lang="en-US" sz="1600" baseline="30000" dirty="0" smtClean="0"/>
              <a:t>2</a:t>
            </a:r>
            <a:r>
              <a:rPr lang="en-US" sz="1600" dirty="0" smtClean="0"/>
              <a:t> values to compute derivative </a:t>
            </a:r>
            <a:r>
              <a:rPr lang="en-US" sz="1400" dirty="0" smtClean="0"/>
              <a:t>(limits </a:t>
            </a:r>
            <a:r>
              <a:rPr lang="en-US" sz="1400" dirty="0" err="1" smtClean="0"/>
              <a:t>x</a:t>
            </a:r>
            <a:r>
              <a:rPr lang="en-US" sz="1400" dirty="0" smtClean="0"/>
              <a:t> reach somewhat)</a:t>
            </a:r>
            <a:endParaRPr lang="en-US" sz="1400" dirty="0"/>
          </a:p>
        </p:txBody>
      </p:sp>
      <p:sp>
        <p:nvSpPr>
          <p:cNvPr id="11" name="Nach unten gekrümmter Pfeil 10"/>
          <p:cNvSpPr/>
          <p:nvPr/>
        </p:nvSpPr>
        <p:spPr>
          <a:xfrm>
            <a:off x="3845526" y="1479661"/>
            <a:ext cx="547650" cy="337873"/>
          </a:xfrm>
          <a:prstGeom prst="curvedDownArrow">
            <a:avLst>
              <a:gd name="adj1" fmla="val 25000"/>
              <a:gd name="adj2" fmla="val 50000"/>
              <a:gd name="adj3" fmla="val 62931"/>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feld 12"/>
          <p:cNvSpPr txBox="1"/>
          <p:nvPr/>
        </p:nvSpPr>
        <p:spPr>
          <a:xfrm>
            <a:off x="1830179" y="2429843"/>
            <a:ext cx="2954655" cy="307777"/>
          </a:xfrm>
          <a:prstGeom prst="rect">
            <a:avLst/>
          </a:prstGeom>
          <a:noFill/>
        </p:spPr>
        <p:txBody>
          <a:bodyPr wrap="none" rtlCol="0">
            <a:spAutoFit/>
          </a:bodyPr>
          <a:lstStyle/>
          <a:p>
            <a:r>
              <a:rPr lang="en-US" sz="1400" b="1" dirty="0" smtClean="0">
                <a:solidFill>
                  <a:srgbClr val="FF0000"/>
                </a:solidFill>
              </a:rPr>
              <a:t>smallest </a:t>
            </a:r>
            <a:r>
              <a:rPr lang="en-US" sz="1400" b="1" dirty="0" err="1" smtClean="0">
                <a:solidFill>
                  <a:srgbClr val="FF0000"/>
                </a:solidFill>
              </a:rPr>
              <a:t>x</a:t>
            </a:r>
            <a:r>
              <a:rPr lang="en-US" sz="1400" b="1" dirty="0" smtClean="0">
                <a:solidFill>
                  <a:srgbClr val="FF0000"/>
                </a:solidFill>
              </a:rPr>
              <a:t>  bins require 20 </a:t>
            </a:r>
            <a:r>
              <a:rPr lang="en-US" sz="1400" b="1" dirty="0" err="1" smtClean="0">
                <a:solidFill>
                  <a:srgbClr val="FF0000"/>
                </a:solidFill>
              </a:rPr>
              <a:t>x</a:t>
            </a:r>
            <a:r>
              <a:rPr lang="en-US" sz="1400" b="1" dirty="0" smtClean="0">
                <a:solidFill>
                  <a:srgbClr val="FF0000"/>
                </a:solidFill>
              </a:rPr>
              <a:t> 250 </a:t>
            </a:r>
            <a:r>
              <a:rPr lang="en-US" sz="1400" b="1" dirty="0" err="1" smtClean="0">
                <a:solidFill>
                  <a:srgbClr val="FF0000"/>
                </a:solidFill>
              </a:rPr>
              <a:t>GeV</a:t>
            </a:r>
            <a:endParaRPr lang="en-US" sz="1400" b="1" dirty="0">
              <a:solidFill>
                <a:srgbClr val="FF0000"/>
              </a:solidFill>
            </a:endParaRPr>
          </a:p>
        </p:txBody>
      </p:sp>
      <p:sp>
        <p:nvSpPr>
          <p:cNvPr id="16" name="Title 15"/>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scaling violations at small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x</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8" name="Slide Number Placeholder 17"/>
          <p:cNvSpPr>
            <a:spLocks noGrp="1"/>
          </p:cNvSpPr>
          <p:nvPr>
            <p:ph type="sldNum" sz="quarter" idx="12"/>
          </p:nvPr>
        </p:nvSpPr>
        <p:spPr/>
        <p:txBody>
          <a:bodyPr/>
          <a:lstStyle/>
          <a:p>
            <a:fld id="{E7C2DFF1-6A7E-5841-980E-96BA788216E4}" type="slidenum">
              <a:rPr lang="en-US" smtClean="0"/>
              <a:pPr/>
              <a:t>53</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14" name="Footer Placeholder 13"/>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95324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42" name="Rectangle 46"/>
          <p:cNvSpPr>
            <a:spLocks noGrp="1" noChangeArrowheads="1"/>
          </p:cNvSpPr>
          <p:nvPr>
            <p:ph type="title"/>
          </p:nvPr>
        </p:nvSpPr>
        <p:spPr/>
        <p:txBody>
          <a:bodyPr/>
          <a:lstStyle/>
          <a:p>
            <a:pPr eaLnBrk="1" hangingPunct="1">
              <a:defRPr/>
            </a:pPr>
            <a:r>
              <a:rPr lang="en-US"/>
              <a:t>DVCS ASYMMETRIES</a:t>
            </a:r>
            <a:endParaRPr lang="en-GB"/>
          </a:p>
        </p:txBody>
      </p:sp>
      <p:sp>
        <p:nvSpPr>
          <p:cNvPr id="52" name="Slide Number Placeholder 2"/>
          <p:cNvSpPr>
            <a:spLocks noGrp="1"/>
          </p:cNvSpPr>
          <p:nvPr>
            <p:ph type="sldNum" sz="quarter" idx="12"/>
          </p:nvPr>
        </p:nvSpPr>
        <p:spPr/>
        <p:txBody>
          <a:bodyPr/>
          <a:lstStyle/>
          <a:p>
            <a:pPr>
              <a:defRPr/>
            </a:pPr>
            <a:fld id="{8D5BBF82-B6E2-9F42-9D11-9DBC2F85A174}" type="slidenum">
              <a:rPr lang="it-IT"/>
              <a:pPr>
                <a:defRPr/>
              </a:pPr>
              <a:t>54</a:t>
            </a:fld>
            <a:endParaRPr lang="it-IT"/>
          </a:p>
        </p:txBody>
      </p:sp>
      <p:sp>
        <p:nvSpPr>
          <p:cNvPr id="567298" name="Text Box 2"/>
          <p:cNvSpPr txBox="1">
            <a:spLocks noChangeArrowheads="1"/>
          </p:cNvSpPr>
          <p:nvPr/>
        </p:nvSpPr>
        <p:spPr bwMode="auto">
          <a:xfrm>
            <a:off x="1001713" y="5502275"/>
            <a:ext cx="4880412" cy="523220"/>
          </a:xfrm>
          <a:prstGeom prst="rect">
            <a:avLst/>
          </a:prstGeom>
          <a:noFill/>
          <a:ln w="9525">
            <a:noFill/>
            <a:miter lim="800000"/>
            <a:headEnd/>
            <a:tailEnd/>
          </a:ln>
        </p:spPr>
        <p:txBody>
          <a:bodyPr wrap="none">
            <a:prstTxWarp prst="textNoShape">
              <a:avLst/>
            </a:prstTxWarp>
            <a:spAutoFit/>
          </a:bodyPr>
          <a:lstStyle/>
          <a:p>
            <a:r>
              <a:rPr lang="en-US" sz="2800" b="1" dirty="0" err="1">
                <a:solidFill>
                  <a:srgbClr val="322F31"/>
                </a:solidFill>
                <a:latin typeface="Symbol" pitchFamily="-65" charset="2"/>
              </a:rPr>
              <a:t>Ds</a:t>
            </a:r>
            <a:r>
              <a:rPr lang="en-US" sz="2400" b="1" baseline="-25000" dirty="0" err="1">
                <a:solidFill>
                  <a:srgbClr val="322F31"/>
                </a:solidFill>
                <a:latin typeface="Tahoma" pitchFamily="-65" charset="0"/>
              </a:rPr>
              <a:t>UT</a:t>
            </a:r>
            <a:r>
              <a:rPr lang="en-US" sz="2400" b="1" dirty="0">
                <a:solidFill>
                  <a:srgbClr val="322F31"/>
                </a:solidFill>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Im{k(</a:t>
            </a:r>
            <a:r>
              <a:rPr lang="en-US" sz="2400" b="1" dirty="0" err="1">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a:solidFill>
                  <a:srgbClr val="CC66FF"/>
                </a:solidFill>
                <a:latin typeface="Tahoma" pitchFamily="-65" charset="0"/>
              </a:rPr>
              <a:t>E</a:t>
            </a:r>
            <a:r>
              <a:rPr lang="en-US" sz="2400" b="1" dirty="0">
                <a:latin typeface="Tahoma" pitchFamily="-65" charset="0"/>
              </a:rPr>
              <a:t>) + … </a:t>
            </a:r>
            <a:r>
              <a:rPr lang="en-US" sz="2400" b="1" dirty="0">
                <a:solidFill>
                  <a:schemeClr val="tx1"/>
                </a:solidFill>
                <a:latin typeface="Tahoma" pitchFamily="-65" charset="0"/>
              </a:rPr>
              <a:t>}</a:t>
            </a:r>
          </a:p>
        </p:txBody>
      </p:sp>
      <p:grpSp>
        <p:nvGrpSpPr>
          <p:cNvPr id="2" name="Group 3"/>
          <p:cNvGrpSpPr>
            <a:grpSpLocks/>
          </p:cNvGrpSpPr>
          <p:nvPr/>
        </p:nvGrpSpPr>
        <p:grpSpPr bwMode="auto">
          <a:xfrm>
            <a:off x="1042988" y="2216152"/>
            <a:ext cx="4737100" cy="690563"/>
            <a:chOff x="153" y="1496"/>
            <a:chExt cx="2984" cy="435"/>
          </a:xfrm>
        </p:grpSpPr>
        <p:sp>
          <p:nvSpPr>
            <p:cNvPr id="66613" name="Text Box 4"/>
            <p:cNvSpPr txBox="1">
              <a:spLocks noChangeArrowheads="1"/>
            </p:cNvSpPr>
            <p:nvPr/>
          </p:nvSpPr>
          <p:spPr bwMode="auto">
            <a:xfrm>
              <a:off x="153" y="1601"/>
              <a:ext cx="2984"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C</a:t>
              </a:r>
              <a:r>
                <a:rPr lang="en-US" sz="2400" b="1" dirty="0">
                  <a:latin typeface="Tahoma" pitchFamily="-65" charset="0"/>
                </a:rPr>
                <a:t> ~ </a:t>
              </a:r>
              <a:r>
                <a:rPr lang="en-US" sz="2400" b="1" dirty="0" err="1">
                  <a:solidFill>
                    <a:srgbClr val="0000FF"/>
                  </a:solidFill>
                  <a:latin typeface="Tahoma" pitchFamily="-65" charset="0"/>
                </a:rPr>
                <a:t>cos</a:t>
              </a:r>
              <a:r>
                <a:rPr lang="en-US" sz="2400" b="1" dirty="0" err="1">
                  <a:solidFill>
                    <a:srgbClr val="0000FF"/>
                  </a:solidFill>
                  <a:latin typeface="Symbol" pitchFamily="-65" charset="2"/>
                </a:rPr>
                <a:t>f</a:t>
              </a:r>
              <a:r>
                <a:rPr lang="en-US" sz="2400" b="1" dirty="0">
                  <a:solidFill>
                    <a:srgbClr val="0000FF"/>
                  </a:solidFill>
                  <a:latin typeface="Symbol" pitchFamily="-65" charset="2"/>
                </a:rPr>
                <a:t> </a:t>
              </a:r>
              <a:r>
                <a:rPr lang="en-US" sz="2400" b="1" dirty="0">
                  <a:latin typeface="Tahoma" pitchFamily="-65" charset="0"/>
                </a:rPr>
                <a:t>∙</a:t>
              </a:r>
              <a:r>
                <a:rPr lang="en-US" sz="2400" b="1" dirty="0">
                  <a:solidFill>
                    <a:schemeClr val="tx1"/>
                  </a:solidFill>
                  <a:latin typeface="Tahoma" pitchFamily="-65" charset="0"/>
                </a:rPr>
                <a:t>Re{ </a:t>
              </a:r>
              <a:r>
                <a:rPr lang="en-US" sz="2400" b="1" dirty="0">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chemeClr val="tx1"/>
                  </a:solidFill>
                  <a:latin typeface="Tahoma" pitchFamily="-65" charset="0"/>
                </a:rPr>
                <a:t> +… }</a:t>
              </a:r>
            </a:p>
          </p:txBody>
        </p:sp>
        <p:sp>
          <p:nvSpPr>
            <p:cNvPr id="66614" name="Rectangle 5"/>
            <p:cNvSpPr>
              <a:spLocks noChangeArrowheads="1"/>
            </p:cNvSpPr>
            <p:nvPr/>
          </p:nvSpPr>
          <p:spPr bwMode="auto">
            <a:xfrm>
              <a:off x="2266" y="1496"/>
              <a:ext cx="239" cy="307"/>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r>
                <a:rPr lang="en-US" sz="2800" dirty="0">
                  <a:solidFill>
                    <a:srgbClr val="CC66FF"/>
                  </a:solidFill>
                  <a:latin typeface="Times New Roman" pitchFamily="-65" charset="0"/>
                </a:rPr>
                <a:t>~</a:t>
              </a:r>
            </a:p>
          </p:txBody>
        </p:sp>
      </p:grpSp>
      <p:grpSp>
        <p:nvGrpSpPr>
          <p:cNvPr id="3" name="Group 6"/>
          <p:cNvGrpSpPr>
            <a:grpSpLocks/>
          </p:cNvGrpSpPr>
          <p:nvPr/>
        </p:nvGrpSpPr>
        <p:grpSpPr bwMode="auto">
          <a:xfrm>
            <a:off x="1028700" y="3770310"/>
            <a:ext cx="4700588" cy="676274"/>
            <a:chOff x="178" y="2475"/>
            <a:chExt cx="2961" cy="426"/>
          </a:xfrm>
        </p:grpSpPr>
        <p:sp>
          <p:nvSpPr>
            <p:cNvPr id="66611" name="Text Box 7"/>
            <p:cNvSpPr txBox="1">
              <a:spLocks noChangeArrowheads="1"/>
            </p:cNvSpPr>
            <p:nvPr/>
          </p:nvSpPr>
          <p:spPr bwMode="auto">
            <a:xfrm>
              <a:off x="178" y="2571"/>
              <a:ext cx="2961"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LU</a:t>
              </a:r>
              <a:r>
                <a:rPr lang="en-US" sz="2400" b="1" dirty="0">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a:t>
              </a:r>
              <a:r>
                <a:rPr lang="en-US" sz="2400" b="1" dirty="0" err="1">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rgbClr val="FF3300"/>
                  </a:solidFill>
                  <a:latin typeface="Tahoma" pitchFamily="-65" charset="0"/>
                </a:rPr>
                <a:t> </a:t>
              </a:r>
              <a:r>
                <a:rPr lang="en-US" sz="2400" b="1" dirty="0">
                  <a:solidFill>
                    <a:schemeClr val="tx1"/>
                  </a:solidFill>
                  <a:latin typeface="Tahoma" pitchFamily="-65" charset="0"/>
                </a:rPr>
                <a:t>+ </a:t>
              </a:r>
              <a:r>
                <a:rPr lang="en-US" sz="2400" b="1" dirty="0" err="1">
                  <a:solidFill>
                    <a:schemeClr val="tx1"/>
                  </a:solidFill>
                  <a:latin typeface="Tahoma" pitchFamily="-65" charset="0"/>
                </a:rPr>
                <a:t>k</a:t>
              </a:r>
              <a:r>
                <a:rPr lang="en-US" sz="2400" b="1" dirty="0" err="1">
                  <a:solidFill>
                    <a:srgbClr val="CC66FF"/>
                  </a:solidFill>
                  <a:latin typeface="Tahoma" pitchFamily="-65" charset="0"/>
                </a:rPr>
                <a:t>E</a:t>
              </a:r>
              <a:r>
                <a:rPr lang="en-US" sz="2400" b="1" dirty="0">
                  <a:solidFill>
                    <a:schemeClr val="tx1"/>
                  </a:solidFill>
                  <a:latin typeface="Tahoma" pitchFamily="-65" charset="0"/>
                </a:rPr>
                <a:t>}</a:t>
              </a:r>
            </a:p>
          </p:txBody>
        </p:sp>
        <p:sp>
          <p:nvSpPr>
            <p:cNvPr id="66612" name="Rectangle 8"/>
            <p:cNvSpPr>
              <a:spLocks noChangeArrowheads="1"/>
            </p:cNvSpPr>
            <p:nvPr/>
          </p:nvSpPr>
          <p:spPr bwMode="auto">
            <a:xfrm>
              <a:off x="2298" y="2475"/>
              <a:ext cx="122" cy="271"/>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grpSp>
      <p:sp>
        <p:nvSpPr>
          <p:cNvPr id="567305" name="Line 9"/>
          <p:cNvSpPr>
            <a:spLocks noChangeShapeType="1"/>
          </p:cNvSpPr>
          <p:nvPr/>
        </p:nvSpPr>
        <p:spPr bwMode="auto">
          <a:xfrm>
            <a:off x="838200" y="6477000"/>
            <a:ext cx="72390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06" name="Line 10"/>
          <p:cNvSpPr>
            <a:spLocks noChangeShapeType="1"/>
          </p:cNvSpPr>
          <p:nvPr/>
        </p:nvSpPr>
        <p:spPr bwMode="auto">
          <a:xfrm>
            <a:off x="838200" y="6477000"/>
            <a:ext cx="71628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07" name="Line 11"/>
          <p:cNvSpPr>
            <a:spLocks noChangeShapeType="1"/>
          </p:cNvSpPr>
          <p:nvPr/>
        </p:nvSpPr>
        <p:spPr bwMode="auto">
          <a:xfrm>
            <a:off x="827088" y="5589588"/>
            <a:ext cx="72390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66572" name="Text Box 12"/>
          <p:cNvSpPr txBox="1">
            <a:spLocks noChangeArrowheads="1"/>
          </p:cNvSpPr>
          <p:nvPr/>
        </p:nvSpPr>
        <p:spPr bwMode="auto">
          <a:xfrm>
            <a:off x="0" y="4076700"/>
            <a:ext cx="184150" cy="420688"/>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endParaRPr lang="en-US" sz="2400" b="0">
              <a:solidFill>
                <a:schemeClr val="accent2"/>
              </a:solidFill>
              <a:latin typeface="Tahoma" pitchFamily="-65" charset="0"/>
            </a:endParaRPr>
          </a:p>
        </p:txBody>
      </p:sp>
      <p:sp>
        <p:nvSpPr>
          <p:cNvPr id="567309" name="Line 13"/>
          <p:cNvSpPr>
            <a:spLocks noChangeShapeType="1"/>
          </p:cNvSpPr>
          <p:nvPr/>
        </p:nvSpPr>
        <p:spPr bwMode="auto">
          <a:xfrm>
            <a:off x="179388" y="3933825"/>
            <a:ext cx="0" cy="0"/>
          </a:xfrm>
          <a:prstGeom prst="line">
            <a:avLst/>
          </a:prstGeom>
          <a:noFill/>
          <a:ln w="9525">
            <a:no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10" name="Rectangle 14"/>
          <p:cNvSpPr>
            <a:spLocks noChangeArrowheads="1"/>
          </p:cNvSpPr>
          <p:nvPr/>
        </p:nvSpPr>
        <p:spPr bwMode="auto">
          <a:xfrm>
            <a:off x="4211638" y="4638675"/>
            <a:ext cx="769937" cy="647700"/>
          </a:xfrm>
          <a:prstGeom prst="rect">
            <a:avLst/>
          </a:prstGeom>
          <a:noFill/>
          <a:ln w="9525">
            <a:noFill/>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66575" name="Text Box 15"/>
          <p:cNvSpPr txBox="1">
            <a:spLocks noChangeArrowheads="1"/>
          </p:cNvSpPr>
          <p:nvPr/>
        </p:nvSpPr>
        <p:spPr bwMode="auto">
          <a:xfrm>
            <a:off x="4335463" y="5257800"/>
            <a:ext cx="184150" cy="420688"/>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endParaRPr lang="en-US" sz="2400" b="0">
              <a:solidFill>
                <a:srgbClr val="FF3300"/>
              </a:solidFill>
              <a:latin typeface="Tahoma" pitchFamily="-65" charset="0"/>
            </a:endParaRPr>
          </a:p>
        </p:txBody>
      </p:sp>
      <p:grpSp>
        <p:nvGrpSpPr>
          <p:cNvPr id="4" name="Group 16"/>
          <p:cNvGrpSpPr>
            <a:grpSpLocks/>
          </p:cNvGrpSpPr>
          <p:nvPr/>
        </p:nvGrpSpPr>
        <p:grpSpPr bwMode="auto">
          <a:xfrm>
            <a:off x="1047750" y="4532310"/>
            <a:ext cx="4633913" cy="698499"/>
            <a:chOff x="113" y="3000"/>
            <a:chExt cx="2919" cy="440"/>
          </a:xfrm>
        </p:grpSpPr>
        <p:sp>
          <p:nvSpPr>
            <p:cNvPr id="66609" name="Text Box 17"/>
            <p:cNvSpPr txBox="1">
              <a:spLocks noChangeArrowheads="1"/>
            </p:cNvSpPr>
            <p:nvPr/>
          </p:nvSpPr>
          <p:spPr bwMode="auto">
            <a:xfrm>
              <a:off x="113" y="3110"/>
              <a:ext cx="2919"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UL</a:t>
              </a:r>
              <a:r>
                <a:rPr lang="en-US" sz="2400" b="1" dirty="0">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a:t>
              </a:r>
              <a:r>
                <a:rPr lang="en-US" sz="2400" b="1" dirty="0" err="1">
                  <a:solidFill>
                    <a:srgbClr val="CC66FF"/>
                  </a:solidFill>
                  <a:latin typeface="Tahoma" pitchFamily="-65" charset="0"/>
                </a:rPr>
                <a:t>H</a:t>
              </a:r>
              <a:r>
                <a:rPr lang="en-US" sz="2400" b="1" dirty="0">
                  <a:solidFill>
                    <a:srgbClr val="CC66FF"/>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rgbClr val="FF3300"/>
                  </a:solidFill>
                  <a:latin typeface="Tahoma" pitchFamily="-65" charset="0"/>
                </a:rPr>
                <a:t> </a:t>
              </a:r>
              <a:r>
                <a:rPr lang="en-US" sz="2400" b="1" dirty="0">
                  <a:solidFill>
                    <a:schemeClr val="tx1"/>
                  </a:solidFill>
                  <a:latin typeface="Tahoma" pitchFamily="-65" charset="0"/>
                </a:rPr>
                <a:t>+ …}</a:t>
              </a:r>
            </a:p>
          </p:txBody>
        </p:sp>
        <p:sp>
          <p:nvSpPr>
            <p:cNvPr id="66610" name="Rectangle 18"/>
            <p:cNvSpPr>
              <a:spLocks noChangeArrowheads="1"/>
            </p:cNvSpPr>
            <p:nvPr/>
          </p:nvSpPr>
          <p:spPr bwMode="auto">
            <a:xfrm>
              <a:off x="1727" y="3000"/>
              <a:ext cx="122" cy="271"/>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grpSp>
      <p:sp>
        <p:nvSpPr>
          <p:cNvPr id="567317" name="Text Box 21"/>
          <p:cNvSpPr txBox="1">
            <a:spLocks noChangeArrowheads="1"/>
          </p:cNvSpPr>
          <p:nvPr/>
        </p:nvSpPr>
        <p:spPr bwMode="auto">
          <a:xfrm>
            <a:off x="281451" y="3218929"/>
            <a:ext cx="3263947" cy="369332"/>
          </a:xfrm>
          <a:prstGeom prst="rect">
            <a:avLst/>
          </a:prstGeom>
          <a:gradFill rotWithShape="1">
            <a:gsLst>
              <a:gs pos="0">
                <a:schemeClr val="tx1"/>
              </a:gs>
              <a:gs pos="50000">
                <a:srgbClr val="CC66FF"/>
              </a:gs>
              <a:gs pos="100000">
                <a:schemeClr val="tx1"/>
              </a:gs>
            </a:gsLst>
            <a:lin ang="5400000" scaled="1"/>
          </a:gradFill>
          <a:ln w="9525">
            <a:noFill/>
            <a:miter lim="800000"/>
            <a:headEnd/>
            <a:tailEnd/>
          </a:ln>
          <a:effectLst/>
        </p:spPr>
        <p:txBody>
          <a:bodyPr wrap="none">
            <a:prstTxWarp prst="textNoShape">
              <a:avLst/>
            </a:prstTxWarp>
            <a:spAutoFit/>
          </a:bodyPr>
          <a:lstStyle/>
          <a:p>
            <a:pPr>
              <a:defRPr/>
            </a:pPr>
            <a:r>
              <a:rPr lang="en-US" b="1" dirty="0" err="1" smtClean="0">
                <a:solidFill>
                  <a:schemeClr val="bg1"/>
                </a:solidFill>
                <a:latin typeface="Comic Sans MS"/>
                <a:cs typeface="Comic Sans MS"/>
                <a:sym typeface="Wingdings" charset="2"/>
              </a:rPr>
              <a:t></a:t>
            </a:r>
            <a:r>
              <a:rPr lang="en-US" b="1" dirty="0" smtClean="0">
                <a:solidFill>
                  <a:schemeClr val="bg1"/>
                </a:solidFill>
                <a:latin typeface="Comic Sans MS"/>
                <a:cs typeface="Comic Sans MS"/>
                <a:sym typeface="Wingdings" charset="2"/>
              </a:rPr>
              <a:t> </a:t>
            </a:r>
            <a:r>
              <a:rPr lang="en-US" b="1" dirty="0" smtClean="0">
                <a:solidFill>
                  <a:schemeClr val="bg1"/>
                </a:solidFill>
                <a:effectLst>
                  <a:outerShdw blurRad="38100" dist="38100" dir="2700000" algn="tl">
                    <a:srgbClr val="000000"/>
                  </a:outerShdw>
                </a:effectLst>
                <a:latin typeface="Comic Sans MS"/>
                <a:cs typeface="Comic Sans MS"/>
                <a:sym typeface="Wingdings" charset="2"/>
              </a:rPr>
              <a:t>polarization </a:t>
            </a:r>
            <a:r>
              <a:rPr lang="en-US" b="1" dirty="0">
                <a:solidFill>
                  <a:schemeClr val="bg1"/>
                </a:solidFill>
                <a:effectLst>
                  <a:outerShdw blurRad="38100" dist="38100" dir="2700000" algn="tl">
                    <a:srgbClr val="000000"/>
                  </a:outerShdw>
                </a:effectLst>
                <a:latin typeface="Comic Sans MS"/>
                <a:cs typeface="Comic Sans MS"/>
                <a:sym typeface="Wingdings" charset="2"/>
              </a:rPr>
              <a:t>observables:</a:t>
            </a:r>
            <a:r>
              <a:rPr lang="en-US" b="1" dirty="0">
                <a:solidFill>
                  <a:schemeClr val="bg1"/>
                </a:solidFill>
                <a:latin typeface="Comic Sans MS"/>
                <a:cs typeface="Comic Sans MS"/>
                <a:sym typeface="Wingdings" charset="2"/>
              </a:rPr>
              <a:t> </a:t>
            </a:r>
            <a:endParaRPr lang="en-US" b="1" dirty="0">
              <a:solidFill>
                <a:schemeClr val="bg1"/>
              </a:solidFill>
              <a:latin typeface="Comic Sans MS"/>
              <a:cs typeface="Comic Sans MS"/>
            </a:endParaRPr>
          </a:p>
        </p:txBody>
      </p:sp>
      <p:grpSp>
        <p:nvGrpSpPr>
          <p:cNvPr id="6" name="Group 22"/>
          <p:cNvGrpSpPr>
            <a:grpSpLocks/>
          </p:cNvGrpSpPr>
          <p:nvPr/>
        </p:nvGrpSpPr>
        <p:grpSpPr bwMode="auto">
          <a:xfrm>
            <a:off x="6897687" y="4074319"/>
            <a:ext cx="2206625" cy="1265237"/>
            <a:chOff x="3956" y="2611"/>
            <a:chExt cx="1390" cy="797"/>
          </a:xfrm>
        </p:grpSpPr>
        <p:sp>
          <p:nvSpPr>
            <p:cNvPr id="66601" name="Text Box 23"/>
            <p:cNvSpPr txBox="1">
              <a:spLocks noChangeArrowheads="1"/>
            </p:cNvSpPr>
            <p:nvPr/>
          </p:nvSpPr>
          <p:spPr bwMode="auto">
            <a:xfrm>
              <a:off x="4105" y="2611"/>
              <a:ext cx="682" cy="368"/>
            </a:xfrm>
            <a:prstGeom prst="rect">
              <a:avLst/>
            </a:prstGeom>
            <a:noFill/>
            <a:ln w="9525">
              <a:noFill/>
              <a:miter lim="800000"/>
              <a:headEnd/>
              <a:tailEnd/>
            </a:ln>
          </p:spPr>
          <p:txBody>
            <a:bodyPr wrap="none">
              <a:prstTxWarp prst="textNoShape">
                <a:avLst/>
              </a:prstTxWarp>
              <a:spAutoFit/>
            </a:bodyPr>
            <a:lstStyle/>
            <a:p>
              <a:r>
                <a:rPr lang="en-US" sz="3200" b="1" dirty="0" err="1">
                  <a:solidFill>
                    <a:srgbClr val="CC66FF"/>
                  </a:solidFill>
                  <a:latin typeface="Symbol" pitchFamily="-65" charset="2"/>
                </a:rPr>
                <a:t>Ds</a:t>
              </a:r>
              <a:r>
                <a:rPr lang="en-US" sz="3200" b="1" baseline="-25000" dirty="0" err="1">
                  <a:solidFill>
                    <a:srgbClr val="CC66FF"/>
                  </a:solidFill>
                  <a:latin typeface="Tahoma" pitchFamily="-65" charset="0"/>
                </a:rPr>
                <a:t>UT</a:t>
              </a:r>
              <a:endParaRPr lang="en-US" sz="3200" b="1" baseline="-25000" dirty="0">
                <a:solidFill>
                  <a:srgbClr val="CC66FF"/>
                </a:solidFill>
                <a:latin typeface="Tahoma" pitchFamily="-65" charset="0"/>
              </a:endParaRPr>
            </a:p>
          </p:txBody>
        </p:sp>
        <p:grpSp>
          <p:nvGrpSpPr>
            <p:cNvPr id="7" name="Group 24"/>
            <p:cNvGrpSpPr>
              <a:grpSpLocks/>
            </p:cNvGrpSpPr>
            <p:nvPr/>
          </p:nvGrpSpPr>
          <p:grpSpPr bwMode="auto">
            <a:xfrm>
              <a:off x="3956" y="3022"/>
              <a:ext cx="1390" cy="386"/>
              <a:chOff x="3956" y="3022"/>
              <a:chExt cx="1390" cy="386"/>
            </a:xfrm>
          </p:grpSpPr>
          <p:sp>
            <p:nvSpPr>
              <p:cNvPr id="66603" name="Text Box 25"/>
              <p:cNvSpPr txBox="1">
                <a:spLocks noChangeArrowheads="1"/>
              </p:cNvSpPr>
              <p:nvPr/>
            </p:nvSpPr>
            <p:spPr bwMode="auto">
              <a:xfrm>
                <a:off x="3956" y="3120"/>
                <a:ext cx="1390" cy="288"/>
              </a:xfrm>
              <a:prstGeom prst="rect">
                <a:avLst/>
              </a:prstGeom>
              <a:noFill/>
              <a:ln w="9525">
                <a:noFill/>
                <a:miter lim="800000"/>
                <a:headEnd/>
                <a:tailEnd/>
              </a:ln>
            </p:spPr>
            <p:txBody>
              <a:bodyPr wrap="none">
                <a:prstTxWarp prst="textNoShape">
                  <a:avLst/>
                </a:prstTxWarp>
                <a:spAutoFit/>
              </a:bodyPr>
              <a:lstStyle/>
              <a:p>
                <a:r>
                  <a:rPr lang="en-US" sz="2400" b="0" dirty="0">
                    <a:solidFill>
                      <a:srgbClr val="CC66FF"/>
                    </a:solidFill>
                    <a:latin typeface="Tahoma" pitchFamily="-65" charset="0"/>
                  </a:rPr>
                  <a:t>beam    target </a:t>
                </a:r>
              </a:p>
            </p:txBody>
          </p:sp>
          <p:grpSp>
            <p:nvGrpSpPr>
              <p:cNvPr id="8" name="Group 26"/>
              <p:cNvGrpSpPr>
                <a:grpSpLocks/>
              </p:cNvGrpSpPr>
              <p:nvPr/>
            </p:nvGrpSpPr>
            <p:grpSpPr bwMode="auto">
              <a:xfrm>
                <a:off x="4286" y="3022"/>
                <a:ext cx="499" cy="136"/>
                <a:chOff x="4286" y="3022"/>
                <a:chExt cx="499" cy="136"/>
              </a:xfrm>
            </p:grpSpPr>
            <p:sp>
              <p:nvSpPr>
                <p:cNvPr id="567323" name="Line 27"/>
                <p:cNvSpPr>
                  <a:spLocks noChangeShapeType="1"/>
                </p:cNvSpPr>
                <p:nvPr/>
              </p:nvSpPr>
              <p:spPr bwMode="auto">
                <a:xfrm flipH="1">
                  <a:off x="4286" y="3022"/>
                  <a:ext cx="182"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4" name="Line 28"/>
                <p:cNvSpPr>
                  <a:spLocks noChangeShapeType="1"/>
                </p:cNvSpPr>
                <p:nvPr/>
              </p:nvSpPr>
              <p:spPr bwMode="auto">
                <a:xfrm>
                  <a:off x="4649" y="3022"/>
                  <a:ext cx="136"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grpSp>
        </p:grpSp>
      </p:grpSp>
      <p:sp>
        <p:nvSpPr>
          <p:cNvPr id="567325" name="AutoShape 29"/>
          <p:cNvSpPr>
            <a:spLocks noChangeArrowheads="1"/>
          </p:cNvSpPr>
          <p:nvPr/>
        </p:nvSpPr>
        <p:spPr bwMode="auto">
          <a:xfrm>
            <a:off x="6372225" y="4062413"/>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6" name="AutoShape 30"/>
          <p:cNvSpPr>
            <a:spLocks noChangeArrowheads="1"/>
          </p:cNvSpPr>
          <p:nvPr/>
        </p:nvSpPr>
        <p:spPr bwMode="auto">
          <a:xfrm>
            <a:off x="6372225" y="4926013"/>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7" name="AutoShape 31"/>
          <p:cNvSpPr>
            <a:spLocks noChangeArrowheads="1"/>
          </p:cNvSpPr>
          <p:nvPr/>
        </p:nvSpPr>
        <p:spPr bwMode="auto">
          <a:xfrm>
            <a:off x="6372225" y="5718175"/>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8" name="Line 32"/>
          <p:cNvSpPr>
            <a:spLocks noChangeShapeType="1"/>
          </p:cNvSpPr>
          <p:nvPr/>
        </p:nvSpPr>
        <p:spPr bwMode="auto">
          <a:xfrm flipV="1">
            <a:off x="4106068" y="4854575"/>
            <a:ext cx="576263" cy="360363"/>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9" name="Line 33"/>
          <p:cNvSpPr>
            <a:spLocks noChangeShapeType="1"/>
          </p:cNvSpPr>
          <p:nvPr/>
        </p:nvSpPr>
        <p:spPr bwMode="auto">
          <a:xfrm flipV="1">
            <a:off x="3924300" y="3990975"/>
            <a:ext cx="719138" cy="431800"/>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0" name="Line 34"/>
          <p:cNvSpPr>
            <a:spLocks noChangeShapeType="1"/>
          </p:cNvSpPr>
          <p:nvPr/>
        </p:nvSpPr>
        <p:spPr bwMode="auto">
          <a:xfrm flipV="1">
            <a:off x="4716463" y="4062413"/>
            <a:ext cx="576262" cy="360362"/>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1" name="Line 35"/>
          <p:cNvSpPr>
            <a:spLocks noChangeShapeType="1"/>
          </p:cNvSpPr>
          <p:nvPr/>
        </p:nvSpPr>
        <p:spPr bwMode="auto">
          <a:xfrm flipV="1">
            <a:off x="4716463" y="5646738"/>
            <a:ext cx="503237" cy="287337"/>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2" name="Text Box 36"/>
          <p:cNvSpPr txBox="1">
            <a:spLocks noChangeArrowheads="1"/>
          </p:cNvSpPr>
          <p:nvPr/>
        </p:nvSpPr>
        <p:spPr bwMode="auto">
          <a:xfrm>
            <a:off x="2189522" y="6047316"/>
            <a:ext cx="2307893" cy="307777"/>
          </a:xfrm>
          <a:prstGeom prst="rect">
            <a:avLst/>
          </a:prstGeom>
          <a:noFill/>
          <a:ln w="9525">
            <a:noFill/>
            <a:miter lim="800000"/>
            <a:headEnd/>
            <a:tailEnd/>
          </a:ln>
          <a:effectLst/>
        </p:spPr>
        <p:txBody>
          <a:bodyPr wrap="none">
            <a:prstTxWarp prst="textNoShape">
              <a:avLst/>
            </a:prstTxWarp>
            <a:spAutoFit/>
          </a:bodyPr>
          <a:lstStyle/>
          <a:p>
            <a:pPr>
              <a:defRPr/>
            </a:pPr>
            <a:r>
              <a:rPr lang="en-US" sz="1400" b="1" dirty="0" err="1">
                <a:effectLst>
                  <a:outerShdw blurRad="38100" dist="38100" dir="2700000" algn="tl">
                    <a:srgbClr val="DDDDDD"/>
                  </a:outerShdw>
                </a:effectLst>
                <a:latin typeface="Comic Sans MS" charset="0"/>
              </a:rPr>
              <a:t>kinematically</a:t>
            </a:r>
            <a:r>
              <a:rPr lang="en-US" sz="1400" b="1" dirty="0">
                <a:effectLst>
                  <a:outerShdw blurRad="38100" dist="38100" dir="2700000" algn="tl">
                    <a:srgbClr val="DDDDDD"/>
                  </a:outerShdw>
                </a:effectLst>
                <a:latin typeface="Comic Sans MS" charset="0"/>
              </a:rPr>
              <a:t> suppressed</a:t>
            </a:r>
          </a:p>
        </p:txBody>
      </p:sp>
      <p:sp>
        <p:nvSpPr>
          <p:cNvPr id="567333" name="Text Box 37"/>
          <p:cNvSpPr txBox="1">
            <a:spLocks noChangeArrowheads="1"/>
          </p:cNvSpPr>
          <p:nvPr/>
        </p:nvSpPr>
        <p:spPr bwMode="auto">
          <a:xfrm>
            <a:off x="7233859" y="3990975"/>
            <a:ext cx="419857"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a:t>
            </a:r>
          </a:p>
        </p:txBody>
      </p:sp>
      <p:sp>
        <p:nvSpPr>
          <p:cNvPr id="567334" name="Text Box 38"/>
          <p:cNvSpPr txBox="1">
            <a:spLocks noChangeArrowheads="1"/>
          </p:cNvSpPr>
          <p:nvPr/>
        </p:nvSpPr>
        <p:spPr bwMode="auto">
          <a:xfrm>
            <a:off x="7152263" y="4854575"/>
            <a:ext cx="510025"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 H</a:t>
            </a:r>
          </a:p>
        </p:txBody>
      </p:sp>
      <p:sp>
        <p:nvSpPr>
          <p:cNvPr id="567335" name="Text Box 39"/>
          <p:cNvSpPr txBox="1">
            <a:spLocks noChangeArrowheads="1"/>
          </p:cNvSpPr>
          <p:nvPr/>
        </p:nvSpPr>
        <p:spPr bwMode="auto">
          <a:xfrm>
            <a:off x="7212695" y="5646738"/>
            <a:ext cx="795560"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 E</a:t>
            </a:r>
          </a:p>
        </p:txBody>
      </p:sp>
      <p:sp>
        <p:nvSpPr>
          <p:cNvPr id="567336" name="Rectangle 40"/>
          <p:cNvSpPr>
            <a:spLocks noChangeArrowheads="1"/>
          </p:cNvSpPr>
          <p:nvPr/>
        </p:nvSpPr>
        <p:spPr bwMode="auto">
          <a:xfrm>
            <a:off x="7342188" y="4651375"/>
            <a:ext cx="194264" cy="430887"/>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sp>
        <p:nvSpPr>
          <p:cNvPr id="567337" name="Rectangle 41"/>
          <p:cNvSpPr>
            <a:spLocks noChangeArrowheads="1"/>
          </p:cNvSpPr>
          <p:nvPr/>
        </p:nvSpPr>
        <p:spPr bwMode="auto">
          <a:xfrm>
            <a:off x="250824" y="1752878"/>
            <a:ext cx="6105525" cy="369332"/>
          </a:xfrm>
          <a:prstGeom prst="rect">
            <a:avLst/>
          </a:prstGeom>
          <a:gradFill rotWithShape="1">
            <a:gsLst>
              <a:gs pos="0">
                <a:schemeClr val="tx1"/>
              </a:gs>
              <a:gs pos="50000">
                <a:srgbClr val="CC66FF"/>
              </a:gs>
              <a:gs pos="100000">
                <a:schemeClr val="tx1"/>
              </a:gs>
            </a:gsLst>
            <a:lin ang="5400000" scaled="1"/>
          </a:gradFill>
          <a:ln w="9525">
            <a:noFill/>
            <a:miter lim="800000"/>
            <a:headEnd/>
            <a:tailEnd/>
          </a:ln>
          <a:effectLst/>
        </p:spPr>
        <p:txBody>
          <a:bodyPr wrap="square" anchor="ctr">
            <a:prstTxWarp prst="textNoShape">
              <a:avLst/>
            </a:prstTxWarp>
            <a:spAutoFit/>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567338" name="Text Box 42"/>
          <p:cNvSpPr txBox="1">
            <a:spLocks noChangeArrowheads="1"/>
          </p:cNvSpPr>
          <p:nvPr/>
        </p:nvSpPr>
        <p:spPr bwMode="auto">
          <a:xfrm>
            <a:off x="311150" y="1695212"/>
            <a:ext cx="6350000" cy="369332"/>
          </a:xfrm>
          <a:prstGeom prst="rect">
            <a:avLst/>
          </a:prstGeom>
          <a:noFill/>
          <a:ln w="9525">
            <a:noFill/>
            <a:miter lim="800000"/>
            <a:headEnd/>
            <a:tailEnd/>
          </a:ln>
          <a:effectLst/>
        </p:spPr>
        <p:txBody>
          <a:bodyPr wrap="square">
            <a:prstTxWarp prst="textNoShape">
              <a:avLst/>
            </a:prstTxWarp>
            <a:spAutoFit/>
          </a:bodyPr>
          <a:lstStyle/>
          <a:p>
            <a:pPr>
              <a:defRPr/>
            </a:pPr>
            <a:r>
              <a:rPr lang="en-US" b="1" dirty="0">
                <a:solidFill>
                  <a:schemeClr val="bg1"/>
                </a:solidFill>
                <a:latin typeface="Comic Sans MS"/>
                <a:cs typeface="Comic Sans MS"/>
                <a:sym typeface="Wingdings" charset="2"/>
              </a:rPr>
              <a:t> </a:t>
            </a:r>
            <a:r>
              <a:rPr lang="en-US" b="1" dirty="0">
                <a:solidFill>
                  <a:schemeClr val="bg1"/>
                </a:solidFill>
                <a:effectLst>
                  <a:outerShdw blurRad="38100" dist="38100" dir="2700000" algn="tl">
                    <a:srgbClr val="DDDDDD"/>
                  </a:outerShdw>
                </a:effectLst>
                <a:latin typeface="Comic Sans MS"/>
                <a:cs typeface="Comic Sans MS"/>
                <a:sym typeface="Wingdings" charset="2"/>
              </a:rPr>
              <a:t>different charges: e</a:t>
            </a:r>
            <a:r>
              <a:rPr lang="en-US" b="1" baseline="30000" dirty="0">
                <a:solidFill>
                  <a:schemeClr val="bg1"/>
                </a:solidFill>
                <a:effectLst>
                  <a:outerShdw blurRad="38100" dist="38100" dir="2700000" algn="tl">
                    <a:srgbClr val="DDDDDD"/>
                  </a:outerShdw>
                </a:effectLst>
                <a:latin typeface="Comic Sans MS"/>
                <a:cs typeface="Comic Sans MS"/>
                <a:sym typeface="Wingdings" charset="2"/>
              </a:rPr>
              <a:t>+</a:t>
            </a:r>
            <a:r>
              <a:rPr lang="en-US" b="1" dirty="0">
                <a:solidFill>
                  <a:schemeClr val="bg1"/>
                </a:solidFill>
                <a:effectLst>
                  <a:outerShdw blurRad="38100" dist="38100" dir="2700000" algn="tl">
                    <a:srgbClr val="DDDDDD"/>
                  </a:outerShdw>
                </a:effectLst>
                <a:latin typeface="Comic Sans MS"/>
                <a:cs typeface="Comic Sans MS"/>
                <a:sym typeface="Wingdings" charset="2"/>
              </a:rPr>
              <a:t> e</a:t>
            </a:r>
            <a:r>
              <a:rPr lang="en-US" b="1" baseline="30000" dirty="0" smtClean="0">
                <a:solidFill>
                  <a:schemeClr val="bg1"/>
                </a:solidFill>
                <a:effectLst>
                  <a:outerShdw blurRad="38100" dist="38100" dir="2700000" algn="tl">
                    <a:srgbClr val="DDDDDD"/>
                  </a:outerShdw>
                </a:effectLst>
                <a:latin typeface="Comic Sans MS"/>
                <a:cs typeface="Comic Sans MS"/>
                <a:sym typeface="Wingdings" charset="2"/>
              </a:rPr>
              <a:t>-</a:t>
            </a:r>
            <a:r>
              <a:rPr lang="en-US" sz="1800" b="1" dirty="0" smtClean="0">
                <a:solidFill>
                  <a:schemeClr val="bg1"/>
                </a:solidFill>
                <a:effectLst>
                  <a:outerShdw blurRad="38100" dist="38100" dir="2700000" algn="tl">
                    <a:srgbClr val="DDDDDD"/>
                  </a:outerShdw>
                </a:effectLst>
                <a:latin typeface="Comic Sans MS"/>
                <a:cs typeface="Comic Sans MS"/>
                <a:sym typeface="Wingdings" charset="2"/>
              </a:rPr>
              <a:t>:</a:t>
            </a:r>
            <a:endParaRPr lang="en-US" sz="1800" b="1" dirty="0">
              <a:solidFill>
                <a:schemeClr val="bg1"/>
              </a:solidFill>
              <a:effectLst>
                <a:outerShdw blurRad="38100" dist="38100" dir="2700000" algn="tl">
                  <a:srgbClr val="DDDDDD"/>
                </a:outerShdw>
              </a:effectLst>
              <a:latin typeface="Comic Sans MS"/>
              <a:cs typeface="Comic Sans MS"/>
            </a:endParaRPr>
          </a:p>
        </p:txBody>
      </p:sp>
      <p:sp>
        <p:nvSpPr>
          <p:cNvPr id="567339" name="AutoShape 43"/>
          <p:cNvSpPr>
            <a:spLocks noChangeArrowheads="1"/>
          </p:cNvSpPr>
          <p:nvPr/>
        </p:nvSpPr>
        <p:spPr bwMode="auto">
          <a:xfrm>
            <a:off x="6356350" y="2549525"/>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40" name="Text Box 44"/>
          <p:cNvSpPr txBox="1">
            <a:spLocks noChangeArrowheads="1"/>
          </p:cNvSpPr>
          <p:nvPr/>
        </p:nvSpPr>
        <p:spPr bwMode="auto">
          <a:xfrm>
            <a:off x="7246559" y="2473325"/>
            <a:ext cx="419857"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a:t>
            </a:r>
          </a:p>
        </p:txBody>
      </p:sp>
      <p:sp>
        <p:nvSpPr>
          <p:cNvPr id="567341" name="Line 45"/>
          <p:cNvSpPr>
            <a:spLocks noChangeShapeType="1"/>
          </p:cNvSpPr>
          <p:nvPr/>
        </p:nvSpPr>
        <p:spPr bwMode="auto">
          <a:xfrm flipV="1">
            <a:off x="4067175" y="2478088"/>
            <a:ext cx="720725" cy="431800"/>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43" name="Text Box 47"/>
          <p:cNvSpPr txBox="1">
            <a:spLocks noChangeArrowheads="1"/>
          </p:cNvSpPr>
          <p:nvPr/>
        </p:nvSpPr>
        <p:spPr bwMode="auto">
          <a:xfrm>
            <a:off x="0" y="6057900"/>
            <a:ext cx="2240684"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b="0" dirty="0" err="1">
                <a:solidFill>
                  <a:schemeClr val="tx1"/>
                </a:solidFill>
                <a:latin typeface="Symbol" pitchFamily="-65" charset="2"/>
              </a:rPr>
              <a:t>x</a:t>
            </a:r>
            <a:r>
              <a:rPr lang="en-US" sz="1400" b="0" dirty="0">
                <a:solidFill>
                  <a:schemeClr val="tx1"/>
                </a:solidFill>
                <a:latin typeface="Arial" pitchFamily="-65" charset="0"/>
              </a:rPr>
              <a:t> = </a:t>
            </a:r>
            <a:r>
              <a:rPr lang="en-US" sz="1400" b="0" dirty="0">
                <a:solidFill>
                  <a:schemeClr val="tx1"/>
                </a:solidFill>
                <a:latin typeface="Tahoma" pitchFamily="-65" charset="0"/>
              </a:rPr>
              <a:t>x</a:t>
            </a:r>
            <a:r>
              <a:rPr lang="en-US" sz="1400" b="0" baseline="-25000" dirty="0">
                <a:solidFill>
                  <a:schemeClr val="tx1"/>
                </a:solidFill>
                <a:latin typeface="Tahoma" pitchFamily="-65" charset="0"/>
              </a:rPr>
              <a:t>B</a:t>
            </a:r>
            <a:r>
              <a:rPr lang="en-US" sz="1400" b="0" dirty="0">
                <a:solidFill>
                  <a:schemeClr val="tx1"/>
                </a:solidFill>
                <a:latin typeface="Tahoma" pitchFamily="-65" charset="0"/>
              </a:rPr>
              <a:t>/(2-x</a:t>
            </a:r>
            <a:r>
              <a:rPr lang="en-US" sz="1400" b="0" baseline="-25000" dirty="0">
                <a:solidFill>
                  <a:schemeClr val="tx1"/>
                </a:solidFill>
                <a:latin typeface="Tahoma" pitchFamily="-65" charset="0"/>
              </a:rPr>
              <a:t>B </a:t>
            </a:r>
            <a:r>
              <a:rPr lang="en-US" sz="1400" b="0" dirty="0" smtClean="0">
                <a:solidFill>
                  <a:schemeClr val="tx1"/>
                </a:solidFill>
                <a:latin typeface="Tahoma" pitchFamily="-65" charset="0"/>
              </a:rPr>
              <a:t>)</a:t>
            </a:r>
            <a:r>
              <a:rPr lang="en-US" sz="1400" dirty="0" smtClean="0">
                <a:latin typeface="Tahoma" pitchFamily="-65" charset="0"/>
              </a:rPr>
              <a:t> </a:t>
            </a:r>
            <a:r>
              <a:rPr lang="en-US" sz="1400" b="0" dirty="0" smtClean="0">
                <a:solidFill>
                  <a:schemeClr val="tx1"/>
                </a:solidFill>
                <a:latin typeface="Tahoma" pitchFamily="-65" charset="0"/>
              </a:rPr>
              <a:t>    </a:t>
            </a:r>
            <a:r>
              <a:rPr lang="en-US" sz="1400" b="0" dirty="0" err="1" smtClean="0">
                <a:solidFill>
                  <a:schemeClr val="tx1"/>
                </a:solidFill>
                <a:latin typeface="Tahoma" pitchFamily="-65" charset="0"/>
              </a:rPr>
              <a:t>k</a:t>
            </a:r>
            <a:r>
              <a:rPr lang="en-US" sz="1400" b="0" dirty="0" smtClean="0">
                <a:solidFill>
                  <a:schemeClr val="tx1"/>
                </a:solidFill>
                <a:latin typeface="Tahoma" pitchFamily="-65" charset="0"/>
              </a:rPr>
              <a:t> </a:t>
            </a:r>
            <a:r>
              <a:rPr lang="en-US" sz="1400" b="0" dirty="0">
                <a:solidFill>
                  <a:schemeClr val="tx1"/>
                </a:solidFill>
                <a:latin typeface="Tahoma" pitchFamily="-65" charset="0"/>
              </a:rPr>
              <a:t>= t/4M</a:t>
            </a:r>
            <a:r>
              <a:rPr lang="en-US" sz="1400" b="0" baseline="30000" dirty="0">
                <a:solidFill>
                  <a:schemeClr val="tx1"/>
                </a:solidFill>
                <a:latin typeface="Tahoma" pitchFamily="-65" charset="0"/>
              </a:rPr>
              <a:t>2 </a:t>
            </a:r>
            <a:r>
              <a:rPr lang="en-US" sz="1400" b="0" dirty="0">
                <a:solidFill>
                  <a:schemeClr val="tx1"/>
                </a:solidFill>
                <a:latin typeface="Tahoma" pitchFamily="-65" charset="0"/>
              </a:rPr>
              <a:t> </a:t>
            </a:r>
          </a:p>
        </p:txBody>
      </p:sp>
      <p:grpSp>
        <p:nvGrpSpPr>
          <p:cNvPr id="9" name="Group 48"/>
          <p:cNvGrpSpPr>
            <a:grpSpLocks/>
          </p:cNvGrpSpPr>
          <p:nvPr/>
        </p:nvGrpSpPr>
        <p:grpSpPr bwMode="auto">
          <a:xfrm>
            <a:off x="66675" y="231775"/>
            <a:ext cx="6651625" cy="1001713"/>
            <a:chOff x="72" y="88"/>
            <a:chExt cx="4190" cy="631"/>
          </a:xfrm>
        </p:grpSpPr>
        <p:sp>
          <p:nvSpPr>
            <p:cNvPr id="567345" name="AutoShape 49"/>
            <p:cNvSpPr>
              <a:spLocks noChangeArrowheads="1"/>
            </p:cNvSpPr>
            <p:nvPr/>
          </p:nvSpPr>
          <p:spPr bwMode="auto">
            <a:xfrm>
              <a:off x="72" y="88"/>
              <a:ext cx="462" cy="574"/>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aphicFrame>
          <p:nvGraphicFramePr>
            <p:cNvPr id="66562" name="Object 2"/>
            <p:cNvGraphicFramePr>
              <a:graphicFrameLocks noChangeAspect="1"/>
            </p:cNvGraphicFramePr>
            <p:nvPr>
              <p:extLst>
                <p:ext uri="{D42A27DB-BD31-4B8C-83A1-F6EECF244321}">
                  <p14:modId xmlns:p14="http://schemas.microsoft.com/office/powerpoint/2010/main" val="3232636526"/>
                </p:ext>
              </p:extLst>
            </p:nvPr>
          </p:nvGraphicFramePr>
          <p:xfrm>
            <a:off x="486" y="391"/>
            <a:ext cx="3776" cy="328"/>
          </p:xfrm>
          <a:graphic>
            <a:graphicData uri="http://schemas.openxmlformats.org/presentationml/2006/ole">
              <mc:AlternateContent xmlns:mc="http://schemas.openxmlformats.org/markup-compatibility/2006">
                <mc:Choice xmlns:v="urn:schemas-microsoft-com:vml" Requires="v">
                  <p:oleObj spid="_x0000_s3260" name="Equation" r:id="rId4" imgW="5994400" imgH="520700" progId="Equation.DSMT4">
                    <p:embed/>
                  </p:oleObj>
                </mc:Choice>
                <mc:Fallback>
                  <p:oleObj name="Equation" r:id="rId4" imgW="5994400" imgH="520700" progId="Equation.DSMT4">
                    <p:embed/>
                    <p:pic>
                      <p:nvPicPr>
                        <p:cNvPr id="0" name=""/>
                        <p:cNvPicPr>
                          <a:picLocks noChangeAspect="1" noChangeArrowheads="1"/>
                        </p:cNvPicPr>
                        <p:nvPr/>
                      </p:nvPicPr>
                      <p:blipFill>
                        <a:blip r:embed="rId5"/>
                        <a:srcRect/>
                        <a:stretch>
                          <a:fillRect/>
                        </a:stretch>
                      </p:blipFill>
                      <p:spPr bwMode="auto">
                        <a:xfrm>
                          <a:off x="486" y="391"/>
                          <a:ext cx="3776" cy="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66599" name="Picture 51" descr="Image1"/>
          <p:cNvPicPr>
            <a:picLocks noChangeAspect="1" noChangeArrowheads="1"/>
          </p:cNvPicPr>
          <p:nvPr/>
        </p:nvPicPr>
        <p:blipFill>
          <a:blip r:embed="rId6"/>
          <a:srcRect/>
          <a:stretch>
            <a:fillRect/>
          </a:stretch>
        </p:blipFill>
        <p:spPr bwMode="auto">
          <a:xfrm>
            <a:off x="6804025" y="681038"/>
            <a:ext cx="2238375" cy="137636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E.C. Aschenauer</a:t>
            </a:r>
            <a:endParaRPr lang="en-US"/>
          </a:p>
        </p:txBody>
      </p:sp>
      <p:sp>
        <p:nvSpPr>
          <p:cNvPr id="10" name="Footer Placeholder 9"/>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1652657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729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673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73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5673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6733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673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67331"/>
                                        </p:tgtEl>
                                        <p:attrNameLst>
                                          <p:attrName>style.visibility</p:attrName>
                                        </p:attrNameLst>
                                      </p:cBhvr>
                                      <p:to>
                                        <p:strVal val="visible"/>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67325"/>
                                        </p:tgtEl>
                                        <p:attrNameLst>
                                          <p:attrName>style.visibility</p:attrName>
                                        </p:attrNameLst>
                                      </p:cBhvr>
                                      <p:to>
                                        <p:strVal val="visible"/>
                                      </p:to>
                                    </p:set>
                                    <p:animEffect transition="in" filter="wipe(left)">
                                      <p:cBhvr>
                                        <p:cTn id="35" dur="500"/>
                                        <p:tgtEl>
                                          <p:spTgt spid="5673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67326"/>
                                        </p:tgtEl>
                                        <p:attrNameLst>
                                          <p:attrName>style.visibility</p:attrName>
                                        </p:attrNameLst>
                                      </p:cBhvr>
                                      <p:to>
                                        <p:strVal val="visible"/>
                                      </p:to>
                                    </p:set>
                                    <p:animEffect transition="in" filter="wipe(left)">
                                      <p:cBhvr>
                                        <p:cTn id="38" dur="500"/>
                                        <p:tgtEl>
                                          <p:spTgt spid="5673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67327"/>
                                        </p:tgtEl>
                                        <p:attrNameLst>
                                          <p:attrName>style.visibility</p:attrName>
                                        </p:attrNameLst>
                                      </p:cBhvr>
                                      <p:to>
                                        <p:strVal val="visible"/>
                                      </p:to>
                                    </p:set>
                                    <p:animEffect transition="in" filter="wipe(left)">
                                      <p:cBhvr>
                                        <p:cTn id="41" dur="500"/>
                                        <p:tgtEl>
                                          <p:spTgt spid="56732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67339"/>
                                        </p:tgtEl>
                                        <p:attrNameLst>
                                          <p:attrName>style.visibility</p:attrName>
                                        </p:attrNameLst>
                                      </p:cBhvr>
                                      <p:to>
                                        <p:strVal val="visible"/>
                                      </p:to>
                                    </p:set>
                                    <p:animEffect transition="in" filter="wipe(left)">
                                      <p:cBhvr>
                                        <p:cTn id="44" dur="500"/>
                                        <p:tgtEl>
                                          <p:spTgt spid="567339"/>
                                        </p:tgtEl>
                                      </p:cBhvr>
                                    </p:animEffect>
                                  </p:childTnLst>
                                </p:cTn>
                              </p:par>
                              <p:par>
                                <p:cTn id="45" presetID="1" presetClass="entr" presetSubtype="0" fill="hold" nodeType="withEffect">
                                  <p:stCondLst>
                                    <p:cond delay="0"/>
                                  </p:stCondLst>
                                  <p:childTnLst>
                                    <p:set>
                                      <p:cBhvr>
                                        <p:cTn id="46" dur="1" fill="hold">
                                          <p:stCondLst>
                                            <p:cond delay="0"/>
                                          </p:stCondLst>
                                        </p:cTn>
                                        <p:tgtEl>
                                          <p:spTgt spid="567341"/>
                                        </p:tgtEl>
                                        <p:attrNameLst>
                                          <p:attrName>style.visibility</p:attrName>
                                        </p:attrNameLst>
                                      </p:cBhvr>
                                      <p:to>
                                        <p:strVal val="visible"/>
                                      </p:to>
                                    </p:se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67333"/>
                                        </p:tgtEl>
                                        <p:attrNameLst>
                                          <p:attrName>style.visibility</p:attrName>
                                        </p:attrNameLst>
                                      </p:cBhvr>
                                      <p:to>
                                        <p:strVal val="visible"/>
                                      </p:to>
                                    </p:set>
                                    <p:animEffect transition="in" filter="wipe(left)">
                                      <p:cBhvr>
                                        <p:cTn id="50" dur="500"/>
                                        <p:tgtEl>
                                          <p:spTgt spid="56733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67334"/>
                                        </p:tgtEl>
                                        <p:attrNameLst>
                                          <p:attrName>style.visibility</p:attrName>
                                        </p:attrNameLst>
                                      </p:cBhvr>
                                      <p:to>
                                        <p:strVal val="visible"/>
                                      </p:to>
                                    </p:set>
                                    <p:animEffect transition="in" filter="wipe(left)">
                                      <p:cBhvr>
                                        <p:cTn id="53" dur="500"/>
                                        <p:tgtEl>
                                          <p:spTgt spid="56733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67335"/>
                                        </p:tgtEl>
                                        <p:attrNameLst>
                                          <p:attrName>style.visibility</p:attrName>
                                        </p:attrNameLst>
                                      </p:cBhvr>
                                      <p:to>
                                        <p:strVal val="visible"/>
                                      </p:to>
                                    </p:set>
                                    <p:animEffect transition="in" filter="wipe(left)">
                                      <p:cBhvr>
                                        <p:cTn id="56" dur="500"/>
                                        <p:tgtEl>
                                          <p:spTgt spid="567335"/>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567336"/>
                                        </p:tgtEl>
                                        <p:attrNameLst>
                                          <p:attrName>style.visibility</p:attrName>
                                        </p:attrNameLst>
                                      </p:cBhvr>
                                      <p:to>
                                        <p:strVal val="visible"/>
                                      </p:to>
                                    </p:set>
                                  </p:childTnLst>
                                </p:cTn>
                              </p:par>
                              <p:par>
                                <p:cTn id="59" presetID="22" presetClass="entr" presetSubtype="8" fill="hold" grpId="0" nodeType="withEffect">
                                  <p:stCondLst>
                                    <p:cond delay="0"/>
                                  </p:stCondLst>
                                  <p:childTnLst>
                                    <p:set>
                                      <p:cBhvr>
                                        <p:cTn id="60" dur="1" fill="hold">
                                          <p:stCondLst>
                                            <p:cond delay="0"/>
                                          </p:stCondLst>
                                        </p:cTn>
                                        <p:tgtEl>
                                          <p:spTgt spid="567340"/>
                                        </p:tgtEl>
                                        <p:attrNameLst>
                                          <p:attrName>style.visibility</p:attrName>
                                        </p:attrNameLst>
                                      </p:cBhvr>
                                      <p:to>
                                        <p:strVal val="visible"/>
                                      </p:to>
                                    </p:set>
                                    <p:animEffect transition="in" filter="wipe(left)">
                                      <p:cBhvr>
                                        <p:cTn id="61" dur="500"/>
                                        <p:tgtEl>
                                          <p:spTgt spid="567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8" grpId="0"/>
      <p:bldP spid="567325" grpId="0" animBg="1"/>
      <p:bldP spid="567326" grpId="0" animBg="1"/>
      <p:bldP spid="567327" grpId="0" animBg="1"/>
      <p:bldP spid="567332" grpId="0"/>
      <p:bldP spid="567333" grpId="0"/>
      <p:bldP spid="567334" grpId="0"/>
      <p:bldP spid="567335" grpId="0"/>
      <p:bldP spid="567336" grpId="0"/>
      <p:bldP spid="567339" grpId="0" animBg="1"/>
      <p:bldP spid="567340" grpId="0"/>
      <p:bldP spid="567343"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BH Fraction</a:t>
            </a:r>
            <a:endParaRPr lang="en-US" dirty="0"/>
          </a:p>
        </p:txBody>
      </p:sp>
      <p:sp>
        <p:nvSpPr>
          <p:cNvPr id="4" name="Slide Number Placeholder 3"/>
          <p:cNvSpPr>
            <a:spLocks noGrp="1"/>
          </p:cNvSpPr>
          <p:nvPr>
            <p:ph type="sldNum" sz="quarter" idx="12"/>
          </p:nvPr>
        </p:nvSpPr>
        <p:spPr/>
        <p:txBody>
          <a:bodyPr/>
          <a:lstStyle/>
          <a:p>
            <a:fld id="{5BBAB1DB-3EEE-774A-AAE9-210163023056}" type="slidenum">
              <a:rPr lang="en-US" smtClean="0"/>
              <a:pPr/>
              <a:t>55</a:t>
            </a:fld>
            <a:endParaRPr lang="en-US"/>
          </a:p>
        </p:txBody>
      </p:sp>
      <p:sp>
        <p:nvSpPr>
          <p:cNvPr id="6" name="TextBox 5"/>
          <p:cNvSpPr txBox="1"/>
          <p:nvPr/>
        </p:nvSpPr>
        <p:spPr>
          <a:xfrm>
            <a:off x="5684814" y="951693"/>
            <a:ext cx="2419350" cy="1354217"/>
          </a:xfrm>
          <a:prstGeom prst="rect">
            <a:avLst/>
          </a:prstGeom>
          <a:noFill/>
        </p:spPr>
        <p:txBody>
          <a:bodyPr wrap="square" rtlCol="0">
            <a:spAutoFit/>
          </a:bodyPr>
          <a:lstStyle/>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100 </a:t>
            </a:r>
            <a:r>
              <a:rPr lang="en-US" sz="1600" dirty="0" err="1">
                <a:solidFill>
                  <a:srgbClr val="0000FF"/>
                </a:solidFill>
              </a:rPr>
              <a:t>GeV</a:t>
            </a:r>
            <a:endParaRPr lang="en-US" sz="1600" dirty="0">
              <a:solidFill>
                <a:srgbClr val="0000FF"/>
              </a:solidFill>
            </a:endParaRPr>
          </a:p>
          <a:p>
            <a:r>
              <a:rPr lang="en-US" sz="1600" b="1" dirty="0" smtClean="0"/>
              <a:t>BH subtraction will be relevant in stage 1, at large y, depending on the x-Q</a:t>
            </a:r>
            <a:r>
              <a:rPr lang="en-US" sz="1600" b="1" baseline="30000" dirty="0" smtClean="0"/>
              <a:t>2</a:t>
            </a:r>
            <a:r>
              <a:rPr lang="en-US" sz="1600" b="1" dirty="0" smtClean="0"/>
              <a:t> bin</a:t>
            </a:r>
            <a:endParaRPr lang="en-US" sz="1600" b="1" dirty="0"/>
          </a:p>
        </p:txBody>
      </p:sp>
      <p:sp>
        <p:nvSpPr>
          <p:cNvPr id="7" name="TextBox 6"/>
          <p:cNvSpPr txBox="1"/>
          <p:nvPr/>
        </p:nvSpPr>
        <p:spPr>
          <a:xfrm>
            <a:off x="6504664" y="2586671"/>
            <a:ext cx="1133243" cy="461665"/>
          </a:xfrm>
          <a:prstGeom prst="rect">
            <a:avLst/>
          </a:prstGeom>
          <a:noFill/>
        </p:spPr>
        <p:txBody>
          <a:bodyPr wrap="none" rtlCol="0">
            <a:spAutoFit/>
          </a:bodyPr>
          <a:lstStyle/>
          <a:p>
            <a:r>
              <a:rPr lang="en-US" sz="2400" b="1" i="1" dirty="0" smtClean="0">
                <a:solidFill>
                  <a:srgbClr val="0000FF"/>
                </a:solidFill>
                <a:latin typeface="Comic Sans MS"/>
                <a:cs typeface="Comic Sans MS"/>
              </a:rPr>
              <a:t>BUT…</a:t>
            </a:r>
            <a:endParaRPr lang="en-US" sz="2400" b="1" i="1" dirty="0">
              <a:solidFill>
                <a:srgbClr val="0000FF"/>
              </a:solidFill>
              <a:latin typeface="Comic Sans MS"/>
              <a:cs typeface="Comic Sans MS"/>
            </a:endParaRPr>
          </a:p>
        </p:txBody>
      </p:sp>
      <p:pic>
        <p:nvPicPr>
          <p:cNvPr id="5" name="Picture 4" descr="5x100_gpd_bhfracbinbybin.eps"/>
          <p:cNvPicPr>
            <a:picLocks noChangeAspect="1"/>
          </p:cNvPicPr>
          <p:nvPr/>
        </p:nvPicPr>
        <p:blipFill>
          <a:blip r:embed="rId2"/>
          <a:stretch>
            <a:fillRect/>
          </a:stretch>
        </p:blipFill>
        <p:spPr>
          <a:xfrm>
            <a:off x="122766" y="675217"/>
            <a:ext cx="5669280" cy="5669280"/>
          </a:xfrm>
          <a:prstGeom prst="rect">
            <a:avLst/>
          </a:prstGeom>
        </p:spPr>
      </p:pic>
      <p:sp>
        <p:nvSpPr>
          <p:cNvPr id="10" name="TextBox 9"/>
          <p:cNvSpPr txBox="1"/>
          <p:nvPr/>
        </p:nvSpPr>
        <p:spPr>
          <a:xfrm>
            <a:off x="5946059" y="3357563"/>
            <a:ext cx="2986273" cy="2062103"/>
          </a:xfrm>
          <a:prstGeom prst="rect">
            <a:avLst/>
          </a:prstGeom>
          <a:noFill/>
        </p:spPr>
        <p:txBody>
          <a:bodyPr wrap="square" rtlCol="0">
            <a:spAutoFit/>
          </a:bodyPr>
          <a:lstStyle/>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100 </a:t>
            </a:r>
            <a:r>
              <a:rPr lang="en-US" sz="1600" dirty="0" err="1">
                <a:solidFill>
                  <a:srgbClr val="0000FF"/>
                </a:solidFill>
              </a:rPr>
              <a:t>GeV</a:t>
            </a:r>
            <a:endParaRPr lang="en-US" sz="1600" dirty="0">
              <a:solidFill>
                <a:srgbClr val="0000FF"/>
              </a:solidFill>
            </a:endParaRPr>
          </a:p>
          <a:p>
            <a:r>
              <a:rPr lang="en-US" sz="1600" b="1" dirty="0" smtClean="0"/>
              <a:t>        and</a:t>
            </a:r>
          </a:p>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250 </a:t>
            </a:r>
            <a:r>
              <a:rPr lang="en-US" sz="1600" dirty="0" err="1" smtClean="0">
                <a:solidFill>
                  <a:srgbClr val="0000FF"/>
                </a:solidFill>
              </a:rPr>
              <a:t>GeV</a:t>
            </a:r>
            <a:endParaRPr lang="en-US" sz="1600" b="1" dirty="0" smtClean="0"/>
          </a:p>
          <a:p>
            <a:r>
              <a:rPr lang="en-US" sz="1600" b="1" dirty="0" smtClean="0"/>
              <a:t>are overlapping:</a:t>
            </a:r>
          </a:p>
          <a:p>
            <a:r>
              <a:rPr lang="en-US" sz="1600" dirty="0" err="1" smtClean="0"/>
              <a:t>x</a:t>
            </a:r>
            <a:r>
              <a:rPr lang="en-US" sz="1600" dirty="0" smtClean="0"/>
              <a:t>-sec. measurements at 5x250 at low-y can </a:t>
            </a:r>
          </a:p>
          <a:p>
            <a:r>
              <a:rPr lang="en-US" sz="1600" dirty="0" smtClean="0"/>
              <a:t>crosscheck the BH </a:t>
            </a:r>
          </a:p>
          <a:p>
            <a:r>
              <a:rPr lang="en-US" sz="1600" dirty="0" err="1" smtClean="0"/>
              <a:t>subtrac</a:t>
            </a:r>
            <a:r>
              <a:rPr lang="en-US" sz="1600" dirty="0" smtClean="0"/>
              <a:t>. made for 5x100   </a:t>
            </a:r>
            <a:endParaRPr lang="en-US" sz="1600" dirty="0"/>
          </a:p>
        </p:txBody>
      </p:sp>
      <p:pic>
        <p:nvPicPr>
          <p:cNvPr id="13" name="Picture 12" descr="20x250_gpd_bhfracbinbybin.eps"/>
          <p:cNvPicPr>
            <a:picLocks noChangeAspect="1"/>
          </p:cNvPicPr>
          <p:nvPr/>
        </p:nvPicPr>
        <p:blipFill>
          <a:blip r:embed="rId3"/>
          <a:stretch>
            <a:fillRect/>
          </a:stretch>
        </p:blipFill>
        <p:spPr>
          <a:xfrm>
            <a:off x="3841750" y="1818218"/>
            <a:ext cx="5039360" cy="5039360"/>
          </a:xfrm>
          <a:prstGeom prst="rect">
            <a:avLst/>
          </a:prstGeom>
        </p:spPr>
      </p:pic>
      <p:sp>
        <p:nvSpPr>
          <p:cNvPr id="14" name="TextBox 13"/>
          <p:cNvSpPr txBox="1"/>
          <p:nvPr/>
        </p:nvSpPr>
        <p:spPr>
          <a:xfrm>
            <a:off x="1221312" y="5778801"/>
            <a:ext cx="2419350" cy="830997"/>
          </a:xfrm>
          <a:prstGeom prst="rect">
            <a:avLst/>
          </a:prstGeom>
          <a:noFill/>
        </p:spPr>
        <p:txBody>
          <a:bodyPr wrap="square" rtlCol="0">
            <a:spAutoFit/>
          </a:bodyPr>
          <a:lstStyle/>
          <a:p>
            <a:r>
              <a:rPr lang="en-US" sz="1600" dirty="0" smtClean="0">
                <a:solidFill>
                  <a:srgbClr val="0000FF"/>
                </a:solidFill>
              </a:rPr>
              <a:t>20 </a:t>
            </a:r>
            <a:r>
              <a:rPr lang="en-US" sz="1600" dirty="0" err="1" smtClean="0">
                <a:solidFill>
                  <a:srgbClr val="0000FF"/>
                </a:solidFill>
              </a:rPr>
              <a:t>GeV</a:t>
            </a:r>
            <a:r>
              <a:rPr lang="en-US" sz="1600" dirty="0" smtClean="0">
                <a:solidFill>
                  <a:srgbClr val="0000FF"/>
                </a:solidFill>
              </a:rPr>
              <a:t> x 250 </a:t>
            </a:r>
            <a:r>
              <a:rPr lang="en-US" sz="1600" dirty="0" err="1" smtClean="0">
                <a:solidFill>
                  <a:srgbClr val="0000FF"/>
                </a:solidFill>
              </a:rPr>
              <a:t>GeV</a:t>
            </a:r>
            <a:endParaRPr lang="en-US" sz="1600" b="1" dirty="0" smtClean="0"/>
          </a:p>
          <a:p>
            <a:r>
              <a:rPr lang="en-US" sz="1600" b="1" dirty="0" smtClean="0"/>
              <a:t>BH subtraction will be not an issue for y&lt;0.6 </a:t>
            </a:r>
            <a:endParaRPr lang="en-US" sz="1600" b="1" dirty="0"/>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4132403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50000" y="50000"/>
                                    </p:animScale>
                                  </p:childTnLst>
                                </p:cTn>
                              </p:par>
                              <p:par>
                                <p:cTn id="7" presetID="0" presetClass="path" presetSubtype="0" accel="50000" decel="50000" fill="hold" nodeType="withEffect">
                                  <p:stCondLst>
                                    <p:cond delay="0"/>
                                  </p:stCondLst>
                                  <p:childTnLst>
                                    <p:animMotion origin="layout" path="M 2.5E-6 4.44444E-6 L -0.14115 -0.25162 " pathEditMode="relative" rAng="0" ptsTypes="AA">
                                      <p:cBhvr>
                                        <p:cTn id="8" dur="1000" fill="hold"/>
                                        <p:tgtEl>
                                          <p:spTgt spid="5"/>
                                        </p:tgtEl>
                                        <p:attrNameLst>
                                          <p:attrName>ppt_x</p:attrName>
                                          <p:attrName>ppt_y</p:attrName>
                                        </p:attrNameLst>
                                      </p:cBhvr>
                                      <p:rCtr x="-7066" y="-12593"/>
                                    </p:animMotion>
                                  </p:childTnLst>
                                </p:cTn>
                              </p:par>
                              <p:par>
                                <p:cTn id="9" presetID="0" presetClass="path" presetSubtype="0" accel="50000" decel="50000" fill="hold" grpId="0" nodeType="withEffect">
                                  <p:stCondLst>
                                    <p:cond delay="0"/>
                                  </p:stCondLst>
                                  <p:childTnLst>
                                    <p:animMotion origin="layout" path="M 2.77778E-6 -3.7037E-7 L -0.24531 -0.06944 " pathEditMode="relative" ptsTypes="AA">
                                      <p:cBhvr>
                                        <p:cTn id="10" dur="500" fill="hold"/>
                                        <p:tgtEl>
                                          <p:spTgt spid="6"/>
                                        </p:tgtEl>
                                        <p:attrNameLst>
                                          <p:attrName>ppt_x</p:attrName>
                                          <p:attrName>ppt_y</p:attrName>
                                        </p:attrNameLst>
                                      </p:cBhvr>
                                    </p:animMotion>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 of Breakup Neutrons</a:t>
            </a:r>
            <a:endParaRPr lang="en-US" dirty="0"/>
          </a:p>
        </p:txBody>
      </p:sp>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56</a:t>
            </a:fld>
            <a:endParaRPr lang="en-US" altLang="ja-JP"/>
          </a:p>
        </p:txBody>
      </p:sp>
      <p:sp>
        <p:nvSpPr>
          <p:cNvPr id="6" name="TextBox 5"/>
          <p:cNvSpPr txBox="1"/>
          <p:nvPr/>
        </p:nvSpPr>
        <p:spPr>
          <a:xfrm>
            <a:off x="190500" y="749300"/>
            <a:ext cx="4696267" cy="369332"/>
          </a:xfrm>
          <a:prstGeom prst="rect">
            <a:avLst/>
          </a:prstGeom>
          <a:noFill/>
        </p:spPr>
        <p:txBody>
          <a:bodyPr wrap="none" rtlCol="0">
            <a:spAutoFit/>
          </a:bodyPr>
          <a:lstStyle/>
          <a:p>
            <a:r>
              <a:rPr lang="en-US" dirty="0" smtClean="0">
                <a:solidFill>
                  <a:srgbClr val="FF00FF"/>
                </a:solidFill>
              </a:rPr>
              <a:t>Results from GEMINI++</a:t>
            </a:r>
            <a:r>
              <a:rPr lang="en-US" dirty="0" smtClean="0">
                <a:solidFill>
                  <a:srgbClr val="000000"/>
                </a:solidFill>
              </a:rPr>
              <a:t> for </a:t>
            </a:r>
            <a:r>
              <a:rPr lang="en-US" dirty="0" smtClean="0"/>
              <a:t>50 </a:t>
            </a:r>
            <a:r>
              <a:rPr lang="en-US" dirty="0" err="1" smtClean="0"/>
              <a:t>GeV</a:t>
            </a:r>
            <a:r>
              <a:rPr lang="en-US" dirty="0" smtClean="0"/>
              <a:t> Au</a:t>
            </a:r>
            <a:endParaRPr lang="en-US" dirty="0"/>
          </a:p>
        </p:txBody>
      </p:sp>
      <p:pic>
        <p:nvPicPr>
          <p:cNvPr id="7" name="Picture 6"/>
          <p:cNvPicPr>
            <a:picLocks noChangeAspect="1"/>
          </p:cNvPicPr>
          <p:nvPr/>
        </p:nvPicPr>
        <p:blipFill>
          <a:blip r:embed="rId2"/>
          <a:stretch>
            <a:fillRect/>
          </a:stretch>
        </p:blipFill>
        <p:spPr>
          <a:xfrm>
            <a:off x="222250" y="1117600"/>
            <a:ext cx="5448300" cy="4038600"/>
          </a:xfrm>
          <a:prstGeom prst="rect">
            <a:avLst/>
          </a:prstGeom>
        </p:spPr>
      </p:pic>
      <p:pic>
        <p:nvPicPr>
          <p:cNvPr id="8" name="Picture 7"/>
          <p:cNvPicPr>
            <a:picLocks noChangeAspect="1"/>
          </p:cNvPicPr>
          <p:nvPr/>
        </p:nvPicPr>
        <p:blipFill>
          <a:blip r:embed="rId3"/>
          <a:stretch>
            <a:fillRect/>
          </a:stretch>
        </p:blipFill>
        <p:spPr>
          <a:xfrm>
            <a:off x="1676400" y="1555750"/>
            <a:ext cx="5791200" cy="4102100"/>
          </a:xfrm>
          <a:prstGeom prst="rect">
            <a:avLst/>
          </a:prstGeom>
        </p:spPr>
      </p:pic>
      <p:pic>
        <p:nvPicPr>
          <p:cNvPr id="10" name="Picture 9"/>
          <p:cNvPicPr>
            <a:picLocks noChangeAspect="1"/>
          </p:cNvPicPr>
          <p:nvPr/>
        </p:nvPicPr>
        <p:blipFill>
          <a:blip r:embed="rId4"/>
          <a:stretch>
            <a:fillRect/>
          </a:stretch>
        </p:blipFill>
        <p:spPr>
          <a:xfrm>
            <a:off x="3340100" y="2019300"/>
            <a:ext cx="5549900" cy="4038600"/>
          </a:xfrm>
          <a:prstGeom prst="rect">
            <a:avLst/>
          </a:prstGeom>
        </p:spPr>
      </p:pic>
      <p:sp>
        <p:nvSpPr>
          <p:cNvPr id="11" name="TextBox 10"/>
          <p:cNvSpPr txBox="1"/>
          <p:nvPr/>
        </p:nvSpPr>
        <p:spPr>
          <a:xfrm>
            <a:off x="215900" y="5727700"/>
            <a:ext cx="2208733" cy="369332"/>
          </a:xfrm>
          <a:prstGeom prst="rect">
            <a:avLst/>
          </a:prstGeom>
          <a:noFill/>
        </p:spPr>
        <p:txBody>
          <a:bodyPr wrap="none" rtlCol="0">
            <a:spAutoFit/>
          </a:bodyPr>
          <a:lstStyle/>
          <a:p>
            <a:r>
              <a:rPr lang="en-US" dirty="0" smtClean="0"/>
              <a:t>by Thomas </a:t>
            </a:r>
            <a:r>
              <a:rPr lang="en-US" dirty="0" err="1" smtClean="0"/>
              <a:t>Ullrich</a:t>
            </a:r>
            <a:endParaRPr lang="en-US" dirty="0"/>
          </a:p>
        </p:txBody>
      </p:sp>
      <p:sp>
        <p:nvSpPr>
          <p:cNvPr id="12" name="Curved Right Arrow 11"/>
          <p:cNvSpPr/>
          <p:nvPr/>
        </p:nvSpPr>
        <p:spPr bwMode="auto">
          <a:xfrm>
            <a:off x="3022600" y="5981700"/>
            <a:ext cx="723900" cy="2413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254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sp>
        <p:nvSpPr>
          <p:cNvPr id="13" name="TextBox 12"/>
          <p:cNvSpPr txBox="1"/>
          <p:nvPr/>
        </p:nvSpPr>
        <p:spPr>
          <a:xfrm>
            <a:off x="3822700" y="5943600"/>
            <a:ext cx="4539035" cy="369332"/>
          </a:xfrm>
          <a:prstGeom prst="rect">
            <a:avLst/>
          </a:prstGeom>
          <a:noFill/>
        </p:spPr>
        <p:txBody>
          <a:bodyPr wrap="none" rtlCol="0">
            <a:spAutoFit/>
          </a:bodyPr>
          <a:lstStyle/>
          <a:p>
            <a:r>
              <a:rPr lang="en-US" dirty="0" smtClean="0"/>
              <a:t>+/-5mrad acceptance seems sufficient</a:t>
            </a:r>
            <a:endParaRPr lang="en-US" dirty="0"/>
          </a:p>
        </p:txBody>
      </p:sp>
      <p:sp>
        <p:nvSpPr>
          <p:cNvPr id="14" name="TextBox 13"/>
          <p:cNvSpPr txBox="1"/>
          <p:nvPr/>
        </p:nvSpPr>
        <p:spPr>
          <a:xfrm>
            <a:off x="533400" y="1905000"/>
            <a:ext cx="7734300" cy="2308324"/>
          </a:xfrm>
          <a:prstGeom prst="rect">
            <a:avLst/>
          </a:prstGeom>
          <a:solidFill>
            <a:schemeClr val="bg1">
              <a:lumMod val="85000"/>
            </a:schemeClr>
          </a:solidFill>
          <a:ln>
            <a:solidFill>
              <a:schemeClr val="bg1">
                <a:lumMod val="50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wrap="square" rtlCol="0">
            <a:spAutoFit/>
          </a:bodyPr>
          <a:lstStyle/>
          <a:p>
            <a:r>
              <a:rPr lang="en-US" u="sng" dirty="0" smtClean="0">
                <a:solidFill>
                  <a:srgbClr val="FF00FF"/>
                </a:solidFill>
              </a:rPr>
              <a:t>Results:</a:t>
            </a:r>
          </a:p>
          <a:p>
            <a:r>
              <a:rPr lang="en-US" dirty="0" smtClean="0"/>
              <a:t>With an aperture of ±3 </a:t>
            </a:r>
            <a:r>
              <a:rPr lang="en-US" dirty="0" err="1" smtClean="0"/>
              <a:t>mrad</a:t>
            </a:r>
            <a:r>
              <a:rPr lang="en-US" dirty="0" smtClean="0"/>
              <a:t> we are in relative good shape</a:t>
            </a:r>
          </a:p>
          <a:p>
            <a:r>
              <a:rPr lang="en-US" dirty="0" smtClean="0"/>
              <a:t>• enough “detection” power for </a:t>
            </a:r>
            <a:r>
              <a:rPr lang="en-US" dirty="0" err="1" smtClean="0"/>
              <a:t>t</a:t>
            </a:r>
            <a:r>
              <a:rPr lang="en-US" dirty="0" smtClean="0"/>
              <a:t> &gt; 0.025 GeV</a:t>
            </a:r>
            <a:r>
              <a:rPr lang="en-US" baseline="30000" dirty="0" smtClean="0"/>
              <a:t>2</a:t>
            </a:r>
          </a:p>
          <a:p>
            <a:r>
              <a:rPr lang="en-US" dirty="0" smtClean="0"/>
              <a:t>• below </a:t>
            </a:r>
            <a:r>
              <a:rPr lang="en-US" dirty="0" err="1" smtClean="0"/>
              <a:t>t</a:t>
            </a:r>
            <a:r>
              <a:rPr lang="en-US" dirty="0" smtClean="0"/>
              <a:t> ~ 0.02 GeV</a:t>
            </a:r>
            <a:r>
              <a:rPr lang="en-US" baseline="30000" dirty="0" smtClean="0"/>
              <a:t>2</a:t>
            </a:r>
            <a:r>
              <a:rPr lang="en-US" dirty="0" smtClean="0"/>
              <a:t> we have to look into photon detection</a:t>
            </a:r>
          </a:p>
          <a:p>
            <a:r>
              <a:rPr lang="en-US" dirty="0" smtClean="0"/>
              <a:t>‣ Is it needed?</a:t>
            </a:r>
          </a:p>
          <a:p>
            <a:r>
              <a:rPr lang="en-US" u="sng" dirty="0" smtClean="0">
                <a:solidFill>
                  <a:srgbClr val="FF00FF"/>
                </a:solidFill>
              </a:rPr>
              <a:t>Question:</a:t>
            </a:r>
          </a:p>
          <a:p>
            <a:pPr>
              <a:buFont typeface="Arial"/>
              <a:buChar char="•"/>
            </a:pPr>
            <a:r>
              <a:rPr lang="en-US" dirty="0" smtClean="0"/>
              <a:t> For some physics rejection power for incoherent is needed ~10</a:t>
            </a:r>
            <a:r>
              <a:rPr lang="en-US" baseline="30000" dirty="0" smtClean="0"/>
              <a:t>4</a:t>
            </a:r>
          </a:p>
          <a:p>
            <a:r>
              <a:rPr lang="en-US" dirty="0" err="1" smtClean="0">
                <a:solidFill>
                  <a:srgbClr val="FF00FF"/>
                </a:solidFill>
                <a:sym typeface="Wingdings"/>
              </a:rPr>
              <a:t></a:t>
            </a:r>
            <a:r>
              <a:rPr lang="en-US" dirty="0" smtClean="0">
                <a:sym typeface="Wingdings"/>
              </a:rPr>
              <a:t> </a:t>
            </a:r>
            <a:r>
              <a:rPr lang="en-US" dirty="0" smtClean="0"/>
              <a:t>How efficient can the </a:t>
            </a:r>
            <a:r>
              <a:rPr lang="en-US" dirty="0" err="1" smtClean="0"/>
              <a:t>ZDCs</a:t>
            </a:r>
            <a:r>
              <a:rPr lang="en-US" dirty="0" smtClean="0"/>
              <a:t> be made?</a:t>
            </a:r>
          </a:p>
        </p:txBody>
      </p:sp>
      <p:sp>
        <p:nvSpPr>
          <p:cNvPr id="4" name="Footer Placeholder 3"/>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1478383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p:txBody>
          <a:bodyPr/>
          <a:lstStyle/>
          <a:p>
            <a:r>
              <a:rPr lang="en-US" dirty="0" smtClean="0"/>
              <a:t>Diffractive Physics: </a:t>
            </a:r>
            <a:r>
              <a:rPr lang="en-US" dirty="0" err="1" smtClean="0"/>
              <a:t>p</a:t>
            </a:r>
            <a:r>
              <a:rPr lang="en-US" dirty="0" smtClean="0"/>
              <a:t>’ kinematics</a:t>
            </a:r>
            <a:endParaRPr lang="en-US" dirty="0"/>
          </a:p>
        </p:txBody>
      </p:sp>
      <p:pic>
        <p:nvPicPr>
          <p:cNvPr id="24579" name="Picture 3"/>
          <p:cNvPicPr>
            <a:picLocks noChangeAspect="1" noChangeArrowheads="1"/>
          </p:cNvPicPr>
          <p:nvPr/>
        </p:nvPicPr>
        <p:blipFill>
          <a:blip r:embed="rId2"/>
          <a:srcRect t="7673"/>
          <a:stretch>
            <a:fillRect/>
          </a:stretch>
        </p:blipFill>
        <p:spPr bwMode="auto">
          <a:xfrm>
            <a:off x="2402086" y="1861536"/>
            <a:ext cx="6741914" cy="4641658"/>
          </a:xfrm>
          <a:prstGeom prst="rect">
            <a:avLst/>
          </a:prstGeom>
          <a:noFill/>
          <a:ln w="12700" cap="flat">
            <a:noFill/>
            <a:miter lim="800000"/>
            <a:headEnd/>
            <a:tailEnd/>
          </a:ln>
        </p:spPr>
      </p:pic>
      <p:sp>
        <p:nvSpPr>
          <p:cNvPr id="24580" name="Rectangle 4"/>
          <p:cNvSpPr>
            <a:spLocks/>
          </p:cNvSpPr>
          <p:nvPr/>
        </p:nvSpPr>
        <p:spPr bwMode="auto">
          <a:xfrm>
            <a:off x="5621238" y="4791184"/>
            <a:ext cx="699823"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5x250</a:t>
            </a:r>
          </a:p>
        </p:txBody>
      </p:sp>
      <p:sp>
        <p:nvSpPr>
          <p:cNvPr id="24581" name="Rectangle 5"/>
          <p:cNvSpPr>
            <a:spLocks/>
          </p:cNvSpPr>
          <p:nvPr/>
        </p:nvSpPr>
        <p:spPr bwMode="auto">
          <a:xfrm>
            <a:off x="4254996" y="3463835"/>
            <a:ext cx="699823"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5x100</a:t>
            </a:r>
          </a:p>
        </p:txBody>
      </p:sp>
      <p:sp>
        <p:nvSpPr>
          <p:cNvPr id="24582" name="Rectangle 6"/>
          <p:cNvSpPr>
            <a:spLocks/>
          </p:cNvSpPr>
          <p:nvPr/>
        </p:nvSpPr>
        <p:spPr bwMode="auto">
          <a:xfrm>
            <a:off x="3268266" y="2186890"/>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57</a:t>
            </a:fld>
            <a:endParaRPr lang="en-US" altLang="ja-JP"/>
          </a:p>
        </p:txBody>
      </p:sp>
      <p:sp>
        <p:nvSpPr>
          <p:cNvPr id="10" name="TextBox 9"/>
          <p:cNvSpPr txBox="1"/>
          <p:nvPr/>
        </p:nvSpPr>
        <p:spPr>
          <a:xfrm>
            <a:off x="2928250" y="960817"/>
            <a:ext cx="6114149" cy="923330"/>
          </a:xfrm>
          <a:prstGeom prst="rect">
            <a:avLst/>
          </a:prstGeom>
          <a:noFill/>
        </p:spPr>
        <p:txBody>
          <a:bodyPr wrap="square" rtlCol="0">
            <a:spAutoFit/>
          </a:bodyPr>
          <a:lstStyle/>
          <a:p>
            <a:r>
              <a:rPr lang="en-US" sz="2000" b="1" dirty="0" err="1" smtClean="0">
                <a:solidFill>
                  <a:srgbClr val="000000"/>
                </a:solidFill>
                <a:latin typeface="Comic Sans MS"/>
                <a:cs typeface="Comic Sans MS"/>
              </a:rPr>
              <a:t>t</a:t>
            </a:r>
            <a:r>
              <a:rPr lang="en-US" sz="2000" b="1" dirty="0" smtClean="0">
                <a:solidFill>
                  <a:srgbClr val="000000"/>
                </a:solidFill>
                <a:latin typeface="Comic Sans MS"/>
                <a:cs typeface="Comic Sans MS"/>
              </a:rPr>
              <a:t>=(p</a:t>
            </a:r>
            <a:r>
              <a:rPr lang="en-US" sz="2000" b="1" baseline="-6000" dirty="0" smtClean="0">
                <a:solidFill>
                  <a:srgbClr val="000000"/>
                </a:solidFill>
                <a:latin typeface="Comic Sans MS"/>
                <a:cs typeface="Comic Sans MS"/>
              </a:rPr>
              <a:t>4</a:t>
            </a:r>
            <a:r>
              <a:rPr lang="en-US" sz="2000" b="1" dirty="0" smtClean="0">
                <a:solidFill>
                  <a:srgbClr val="000000"/>
                </a:solidFill>
                <a:latin typeface="Comic Sans MS"/>
                <a:cs typeface="Comic Sans MS"/>
              </a:rPr>
              <a:t>-p</a:t>
            </a:r>
            <a:r>
              <a:rPr lang="en-US" sz="2000" b="1" baseline="-6000" dirty="0" smtClean="0">
                <a:solidFill>
                  <a:srgbClr val="000000"/>
                </a:solidFill>
                <a:latin typeface="Comic Sans MS"/>
                <a:cs typeface="Comic Sans MS"/>
              </a:rPr>
              <a:t>2</a:t>
            </a:r>
            <a:r>
              <a:rPr lang="en-US" sz="2000" b="1" dirty="0" smtClean="0">
                <a:solidFill>
                  <a:srgbClr val="000000"/>
                </a:solidFill>
                <a:latin typeface="Comic Sans MS"/>
                <a:cs typeface="Comic Sans MS"/>
              </a:rPr>
              <a:t>)</a:t>
            </a:r>
            <a:r>
              <a:rPr lang="en-US" sz="2000" b="1" baseline="32000" dirty="0" smtClean="0">
                <a:solidFill>
                  <a:srgbClr val="000000"/>
                </a:solidFill>
                <a:latin typeface="Comic Sans MS"/>
                <a:cs typeface="Comic Sans MS"/>
              </a:rPr>
              <a:t>2</a:t>
            </a:r>
            <a:r>
              <a:rPr lang="en-US" sz="2000" b="1" dirty="0" smtClean="0">
                <a:solidFill>
                  <a:srgbClr val="000000"/>
                </a:solidFill>
                <a:latin typeface="Comic Sans MS"/>
                <a:cs typeface="Comic Sans MS"/>
              </a:rPr>
              <a:t> = 2[(m</a:t>
            </a:r>
            <a:r>
              <a:rPr lang="en-US" sz="2000" b="1" baseline="-6000" dirty="0" smtClean="0">
                <a:solidFill>
                  <a:srgbClr val="000000"/>
                </a:solidFill>
                <a:latin typeface="Comic Sans MS"/>
                <a:cs typeface="Comic Sans MS"/>
              </a:rPr>
              <a:t>p</a:t>
            </a:r>
            <a:r>
              <a:rPr lang="en-US" sz="2000" b="1" baseline="32000" dirty="0" smtClean="0">
                <a:solidFill>
                  <a:srgbClr val="000000"/>
                </a:solidFill>
                <a:latin typeface="Comic Sans MS"/>
                <a:cs typeface="Comic Sans MS"/>
              </a:rPr>
              <a:t>in</a:t>
            </a:r>
            <a:r>
              <a:rPr lang="en-US" sz="2000" b="1" dirty="0" smtClean="0">
                <a:solidFill>
                  <a:srgbClr val="000000"/>
                </a:solidFill>
                <a:latin typeface="Comic Sans MS"/>
                <a:cs typeface="Comic Sans MS"/>
              </a:rPr>
              <a:t>.m</a:t>
            </a:r>
            <a:r>
              <a:rPr lang="en-US" sz="2000" b="1" baseline="-6000" dirty="0" smtClean="0">
                <a:solidFill>
                  <a:srgbClr val="000000"/>
                </a:solidFill>
                <a:latin typeface="Comic Sans MS"/>
                <a:cs typeface="Comic Sans MS"/>
              </a:rPr>
              <a:t>p</a:t>
            </a:r>
            <a:r>
              <a:rPr lang="en-US" sz="2000" b="1" baseline="32000" dirty="0" smtClean="0">
                <a:solidFill>
                  <a:srgbClr val="000000"/>
                </a:solidFill>
                <a:latin typeface="Comic Sans MS"/>
                <a:cs typeface="Comic Sans MS"/>
              </a:rPr>
              <a:t>out</a:t>
            </a:r>
            <a:r>
              <a:rPr lang="en-US" sz="2000" b="1" dirty="0" smtClean="0">
                <a:solidFill>
                  <a:srgbClr val="000000"/>
                </a:solidFill>
                <a:latin typeface="Comic Sans MS"/>
                <a:cs typeface="Comic Sans MS"/>
              </a:rPr>
              <a:t>)-(E</a:t>
            </a:r>
            <a:r>
              <a:rPr lang="en-US" sz="2000" b="1" baseline="32000" dirty="0" smtClean="0">
                <a:solidFill>
                  <a:srgbClr val="000000"/>
                </a:solidFill>
                <a:latin typeface="Comic Sans MS"/>
                <a:cs typeface="Comic Sans MS"/>
              </a:rPr>
              <a:t>in</a:t>
            </a:r>
            <a:r>
              <a:rPr lang="en-US" sz="2000" b="1" dirty="0" smtClean="0">
                <a:solidFill>
                  <a:srgbClr val="000000"/>
                </a:solidFill>
                <a:latin typeface="Comic Sans MS"/>
                <a:cs typeface="Comic Sans MS"/>
              </a:rPr>
              <a:t>E</a:t>
            </a:r>
            <a:r>
              <a:rPr lang="en-US" sz="2000" b="1" baseline="32000" dirty="0" smtClean="0">
                <a:solidFill>
                  <a:srgbClr val="000000"/>
                </a:solidFill>
                <a:latin typeface="Comic Sans MS"/>
                <a:cs typeface="Comic Sans MS"/>
              </a:rPr>
              <a:t>out</a:t>
            </a:r>
            <a:r>
              <a:rPr lang="en-US" sz="2000" b="1" dirty="0" smtClean="0">
                <a:solidFill>
                  <a:srgbClr val="000000"/>
                </a:solidFill>
                <a:latin typeface="Comic Sans MS"/>
                <a:cs typeface="Comic Sans MS"/>
              </a:rPr>
              <a:t> - </a:t>
            </a:r>
            <a:r>
              <a:rPr lang="en-US" sz="2000" b="1" dirty="0" err="1" smtClean="0">
                <a:solidFill>
                  <a:srgbClr val="000000"/>
                </a:solidFill>
                <a:latin typeface="Comic Sans MS"/>
                <a:cs typeface="Comic Sans MS"/>
              </a:rPr>
              <a:t>p</a:t>
            </a:r>
            <a:r>
              <a:rPr lang="en-US" sz="2000" b="1" baseline="-6000" dirty="0" err="1" smtClean="0">
                <a:solidFill>
                  <a:srgbClr val="000000"/>
                </a:solidFill>
                <a:latin typeface="Comic Sans MS"/>
                <a:cs typeface="Comic Sans MS"/>
              </a:rPr>
              <a:t>z</a:t>
            </a:r>
            <a:r>
              <a:rPr lang="en-US" sz="2000" b="1" baseline="32000" dirty="0" err="1" smtClean="0">
                <a:solidFill>
                  <a:srgbClr val="000000"/>
                </a:solidFill>
                <a:latin typeface="Comic Sans MS"/>
                <a:cs typeface="Comic Sans MS"/>
              </a:rPr>
              <a:t>in</a:t>
            </a:r>
            <a:r>
              <a:rPr lang="en-US" sz="2000" b="1" dirty="0" err="1" smtClean="0">
                <a:solidFill>
                  <a:srgbClr val="000000"/>
                </a:solidFill>
                <a:latin typeface="Comic Sans MS"/>
                <a:cs typeface="Comic Sans MS"/>
              </a:rPr>
              <a:t>p</a:t>
            </a:r>
            <a:r>
              <a:rPr lang="en-US" sz="2000" b="1" baseline="-6000" dirty="0" err="1" smtClean="0">
                <a:solidFill>
                  <a:srgbClr val="000000"/>
                </a:solidFill>
                <a:latin typeface="Comic Sans MS"/>
                <a:cs typeface="Comic Sans MS"/>
              </a:rPr>
              <a:t>z</a:t>
            </a:r>
            <a:r>
              <a:rPr lang="en-US" sz="2000" b="1" baseline="32000" dirty="0" err="1" smtClean="0">
                <a:solidFill>
                  <a:srgbClr val="000000"/>
                </a:solidFill>
                <a:latin typeface="Comic Sans MS"/>
                <a:cs typeface="Comic Sans MS"/>
              </a:rPr>
              <a:t>out</a:t>
            </a:r>
            <a:r>
              <a:rPr lang="en-US" sz="2000" b="1" dirty="0" smtClean="0">
                <a:solidFill>
                  <a:srgbClr val="000000"/>
                </a:solidFill>
                <a:latin typeface="Comic Sans MS"/>
                <a:cs typeface="Comic Sans MS"/>
              </a:rPr>
              <a:t>)]</a:t>
            </a:r>
          </a:p>
          <a:p>
            <a:endParaRPr lang="en-US" sz="1400" dirty="0" smtClean="0">
              <a:solidFill>
                <a:srgbClr val="000000"/>
              </a:solidFill>
              <a:latin typeface="Comic Sans MS"/>
              <a:cs typeface="Comic Sans MS"/>
            </a:endParaRPr>
          </a:p>
          <a:p>
            <a:r>
              <a:rPr lang="en-US" sz="2000" b="1" dirty="0" err="1" smtClean="0">
                <a:solidFill>
                  <a:srgbClr val="FF00FF"/>
                </a:solidFill>
                <a:latin typeface="Comic Sans MS"/>
                <a:cs typeface="Comic Sans MS"/>
                <a:sym typeface="Wingdings"/>
              </a:rPr>
              <a:t></a:t>
            </a:r>
            <a:r>
              <a:rPr lang="en-US" sz="2000" dirty="0" smtClean="0">
                <a:solidFill>
                  <a:srgbClr val="FF00FF"/>
                </a:solidFill>
                <a:latin typeface="Comic Sans MS"/>
                <a:cs typeface="Comic Sans MS"/>
                <a:sym typeface="Wingdings"/>
              </a:rPr>
              <a:t> </a:t>
            </a:r>
            <a:r>
              <a:rPr lang="en-US" sz="2000" dirty="0" smtClean="0">
                <a:solidFill>
                  <a:srgbClr val="000000"/>
                </a:solidFill>
                <a:latin typeface="Comic Sans MS"/>
                <a:cs typeface="Comic Sans MS"/>
                <a:sym typeface="Wingdings"/>
              </a:rPr>
              <a:t>“ Roman Pots”</a:t>
            </a:r>
            <a:r>
              <a:rPr lang="en-US" sz="2000" b="1" dirty="0" smtClean="0">
                <a:solidFill>
                  <a:srgbClr val="000000"/>
                </a:solidFill>
                <a:latin typeface="Comic Sans MS"/>
                <a:cs typeface="Comic Sans MS"/>
              </a:rPr>
              <a:t> acceptance studies see later</a:t>
            </a:r>
          </a:p>
        </p:txBody>
      </p:sp>
      <p:grpSp>
        <p:nvGrpSpPr>
          <p:cNvPr id="14" name="Group 30"/>
          <p:cNvGrpSpPr/>
          <p:nvPr/>
        </p:nvGrpSpPr>
        <p:grpSpPr>
          <a:xfrm>
            <a:off x="0" y="732084"/>
            <a:ext cx="2473524" cy="2035970"/>
            <a:chOff x="251498" y="1341684"/>
            <a:chExt cx="2473524" cy="2035970"/>
          </a:xfrm>
        </p:grpSpPr>
        <p:pic>
          <p:nvPicPr>
            <p:cNvPr id="15" name="Picture 19"/>
            <p:cNvPicPr>
              <a:picLocks noChangeArrowheads="1"/>
            </p:cNvPicPr>
            <p:nvPr/>
          </p:nvPicPr>
          <p:blipFill>
            <a:blip r:embed="rId3"/>
            <a:srcRect/>
            <a:stretch>
              <a:fillRect/>
            </a:stretch>
          </p:blipFill>
          <p:spPr bwMode="auto">
            <a:xfrm>
              <a:off x="251498" y="1341684"/>
              <a:ext cx="2473524" cy="2035970"/>
            </a:xfrm>
            <a:prstGeom prst="rect">
              <a:avLst/>
            </a:prstGeom>
            <a:solidFill>
              <a:schemeClr val="bg1">
                <a:lumMod val="75000"/>
              </a:schemeClr>
            </a:solidFill>
            <a:ln w="12700" cap="flat">
              <a:solidFill>
                <a:schemeClr val="bg1">
                  <a:lumMod val="50000"/>
                </a:schemeClr>
              </a:solidFill>
              <a:miter lim="800000"/>
              <a:headEnd/>
              <a:tailEnd/>
            </a:ln>
            <a:scene3d>
              <a:camera prst="orthographicFront"/>
              <a:lightRig rig="threePt" dir="t"/>
            </a:scene3d>
            <a:sp3d>
              <a:bevelT w="114300" prst="artDeco"/>
              <a:bevelB w="114300" prst="artDeco"/>
            </a:sp3d>
          </p:spPr>
        </p:pic>
        <p:sp>
          <p:nvSpPr>
            <p:cNvPr id="16" name="Rectangle 20"/>
            <p:cNvSpPr>
              <a:spLocks/>
            </p:cNvSpPr>
            <p:nvPr/>
          </p:nvSpPr>
          <p:spPr bwMode="auto">
            <a:xfrm>
              <a:off x="1446811" y="2538263"/>
              <a:ext cx="207615" cy="49559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rgbClr val="000000"/>
                  </a:solidFill>
                  <a:ea typeface="Gill Sans" charset="0"/>
                  <a:cs typeface="Gill Sans" charset="0"/>
                </a:rPr>
                <a:t>?</a:t>
              </a:r>
            </a:p>
          </p:txBody>
        </p:sp>
        <p:sp>
          <p:nvSpPr>
            <p:cNvPr id="17" name="TextBox 16"/>
            <p:cNvSpPr txBox="1"/>
            <p:nvPr/>
          </p:nvSpPr>
          <p:spPr>
            <a:xfrm>
              <a:off x="260736" y="1348170"/>
              <a:ext cx="1375296" cy="338554"/>
            </a:xfrm>
            <a:prstGeom prst="rect">
              <a:avLst/>
            </a:prstGeom>
            <a:solidFill>
              <a:schemeClr val="bg1">
                <a:lumMod val="75000"/>
              </a:schemeClr>
            </a:solidFill>
            <a:ln>
              <a:solidFill>
                <a:schemeClr val="bg1">
                  <a:lumMod val="50000"/>
                </a:schemeClr>
              </a:solidFill>
            </a:ln>
            <a:scene3d>
              <a:camera prst="orthographicFront"/>
              <a:lightRig rig="threePt" dir="t"/>
            </a:scene3d>
            <a:sp3d>
              <a:bevelT w="114300" prst="artDeco"/>
              <a:bevelB w="114300" prst="artDeco"/>
            </a:sp3d>
          </p:spPr>
          <p:txBody>
            <a:bodyPr wrap="none" rtlCol="0">
              <a:spAutoFit/>
            </a:bodyPr>
            <a:lstStyle/>
            <a:p>
              <a:r>
                <a:rPr lang="en-US" sz="1600" b="1" dirty="0" smtClean="0">
                  <a:solidFill>
                    <a:srgbClr val="000000"/>
                  </a:solidFill>
                  <a:latin typeface="Comic Sans MS"/>
                  <a:cs typeface="Comic Sans MS"/>
                </a:rPr>
                <a:t>Diffraction:</a:t>
              </a:r>
              <a:endParaRPr lang="en-US" sz="1600" b="1" dirty="0">
                <a:solidFill>
                  <a:srgbClr val="000000"/>
                </a:solidFill>
                <a:latin typeface="Comic Sans MS"/>
                <a:cs typeface="Comic Sans MS"/>
              </a:endParaRPr>
            </a:p>
          </p:txBody>
        </p:sp>
        <p:sp>
          <p:nvSpPr>
            <p:cNvPr id="18" name="TextBox 17"/>
            <p:cNvSpPr txBox="1"/>
            <p:nvPr/>
          </p:nvSpPr>
          <p:spPr>
            <a:xfrm>
              <a:off x="2286000" y="2984500"/>
              <a:ext cx="340758" cy="338554"/>
            </a:xfrm>
            <a:prstGeom prst="rect">
              <a:avLst/>
            </a:prstGeom>
            <a:noFill/>
          </p:spPr>
          <p:txBody>
            <a:bodyPr wrap="square" rtlCol="0">
              <a:spAutoFit/>
            </a:bodyPr>
            <a:lstStyle/>
            <a:p>
              <a:r>
                <a:rPr lang="en-US" sz="1600" dirty="0" err="1" smtClean="0"/>
                <a:t>p</a:t>
              </a:r>
              <a:r>
                <a:rPr lang="en-US" sz="1600" dirty="0" smtClean="0"/>
                <a:t>’</a:t>
              </a:r>
              <a:endParaRPr lang="en-US" sz="1600" dirty="0"/>
            </a:p>
          </p:txBody>
        </p:sp>
      </p:grpSp>
      <p:sp>
        <p:nvSpPr>
          <p:cNvPr id="2" name="TextBox 1"/>
          <p:cNvSpPr txBox="1"/>
          <p:nvPr/>
        </p:nvSpPr>
        <p:spPr>
          <a:xfrm>
            <a:off x="0" y="5092700"/>
            <a:ext cx="2809258" cy="369332"/>
          </a:xfrm>
          <a:prstGeom prst="rect">
            <a:avLst/>
          </a:prstGeom>
          <a:noFill/>
        </p:spPr>
        <p:txBody>
          <a:bodyPr wrap="none" rtlCol="0">
            <a:spAutoFit/>
          </a:bodyPr>
          <a:lstStyle/>
          <a:p>
            <a:r>
              <a:rPr lang="en-US" dirty="0" smtClean="0"/>
              <a:t>Simulations by J.H Lee</a:t>
            </a:r>
            <a:endParaRPr lang="en-US" dirty="0"/>
          </a:p>
        </p:txBody>
      </p:sp>
      <p:sp>
        <p:nvSpPr>
          <p:cNvPr id="3" name="Footer Placeholder 2"/>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404914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9144000" cy="609600"/>
          </a:xfrm>
        </p:spPr>
        <p:txBody>
          <a:bodyPr/>
          <a:lstStyle/>
          <a:p>
            <a:r>
              <a:rPr lang="en-US" dirty="0" smtClean="0"/>
              <a:t/>
            </a:r>
            <a:br>
              <a:rPr lang="en-US" dirty="0" smtClean="0"/>
            </a:br>
            <a:r>
              <a:rPr lang="en-US" dirty="0" smtClean="0"/>
              <a:t>proton distribution in </a:t>
            </a:r>
            <a:r>
              <a:rPr lang="en-US" dirty="0" err="1" smtClean="0"/>
              <a:t>y</a:t>
            </a:r>
            <a:r>
              <a:rPr lang="en-US" dirty="0" smtClean="0"/>
              <a:t> </a:t>
            </a:r>
            <a:r>
              <a:rPr lang="en-US" dirty="0" err="1" smtClean="0"/>
              <a:t>vs</a:t>
            </a:r>
            <a:r>
              <a:rPr lang="en-US" dirty="0" smtClean="0"/>
              <a:t> </a:t>
            </a:r>
            <a:r>
              <a:rPr lang="en-US" dirty="0" err="1" smtClean="0"/>
              <a:t>x</a:t>
            </a:r>
            <a:r>
              <a:rPr lang="en-US" dirty="0" smtClean="0"/>
              <a:t> at </a:t>
            </a:r>
            <a:r>
              <a:rPr lang="en-US" dirty="0" err="1" smtClean="0"/>
              <a:t>s</a:t>
            </a:r>
            <a:r>
              <a:rPr lang="en-US" dirty="0" smtClean="0"/>
              <a:t>=20 </a:t>
            </a:r>
            <a:r>
              <a:rPr lang="en-US" dirty="0" err="1" smtClean="0"/>
              <a:t>m</a:t>
            </a:r>
            <a:endParaRPr lang="en-US" dirty="0"/>
          </a:p>
        </p:txBody>
      </p:sp>
      <p:pic>
        <p:nvPicPr>
          <p:cNvPr id="25603" name="Picture 3"/>
          <p:cNvPicPr>
            <a:picLocks noChangeAspect="1" noChangeArrowheads="1"/>
          </p:cNvPicPr>
          <p:nvPr/>
        </p:nvPicPr>
        <p:blipFill>
          <a:blip r:embed="rId2"/>
          <a:srcRect t="7332"/>
          <a:stretch>
            <a:fillRect/>
          </a:stretch>
        </p:blipFill>
        <p:spPr bwMode="auto">
          <a:xfrm>
            <a:off x="189706" y="921464"/>
            <a:ext cx="3600450" cy="2889249"/>
          </a:xfrm>
          <a:prstGeom prst="rect">
            <a:avLst/>
          </a:prstGeom>
          <a:noFill/>
          <a:ln w="12700" cap="flat">
            <a:noFill/>
            <a:miter lim="800000"/>
            <a:headEnd/>
            <a:tailEnd/>
          </a:ln>
        </p:spPr>
      </p:pic>
      <p:pic>
        <p:nvPicPr>
          <p:cNvPr id="25604" name="Picture 4"/>
          <p:cNvPicPr>
            <a:picLocks noChangeAspect="1" noChangeArrowheads="1"/>
          </p:cNvPicPr>
          <p:nvPr/>
        </p:nvPicPr>
        <p:blipFill>
          <a:blip r:embed="rId3"/>
          <a:srcRect t="7332"/>
          <a:stretch>
            <a:fillRect/>
          </a:stretch>
        </p:blipFill>
        <p:spPr bwMode="auto">
          <a:xfrm>
            <a:off x="4502745" y="924731"/>
            <a:ext cx="3600450" cy="2889249"/>
          </a:xfrm>
          <a:prstGeom prst="rect">
            <a:avLst/>
          </a:prstGeom>
          <a:noFill/>
          <a:ln w="12700" cap="flat">
            <a:noFill/>
            <a:miter lim="800000"/>
            <a:headEnd/>
            <a:tailEnd/>
          </a:ln>
        </p:spPr>
      </p:pic>
      <p:sp>
        <p:nvSpPr>
          <p:cNvPr id="25605" name="Rectangle 5"/>
          <p:cNvSpPr>
            <a:spLocks/>
          </p:cNvSpPr>
          <p:nvPr/>
        </p:nvSpPr>
        <p:spPr bwMode="auto">
          <a:xfrm>
            <a:off x="787995" y="1186170"/>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25606" name="Rectangle 6"/>
          <p:cNvSpPr>
            <a:spLocks/>
          </p:cNvSpPr>
          <p:nvPr/>
        </p:nvSpPr>
        <p:spPr bwMode="auto">
          <a:xfrm>
            <a:off x="5056386" y="1186170"/>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58</a:t>
            </a:fld>
            <a:endParaRPr lang="en-US" altLang="ja-JP"/>
          </a:p>
        </p:txBody>
      </p:sp>
      <p:sp>
        <p:nvSpPr>
          <p:cNvPr id="14" name="TextBox 13"/>
          <p:cNvSpPr txBox="1"/>
          <p:nvPr/>
        </p:nvSpPr>
        <p:spPr>
          <a:xfrm>
            <a:off x="546100" y="635000"/>
            <a:ext cx="3912925" cy="369332"/>
          </a:xfrm>
          <a:prstGeom prst="rect">
            <a:avLst/>
          </a:prstGeom>
          <a:noFill/>
        </p:spPr>
        <p:txBody>
          <a:bodyPr wrap="none" rtlCol="0">
            <a:spAutoFit/>
          </a:bodyPr>
          <a:lstStyle/>
          <a:p>
            <a:r>
              <a:rPr lang="en-US" dirty="0" smtClean="0"/>
              <a:t>without </a:t>
            </a:r>
            <a:r>
              <a:rPr lang="en-US" dirty="0" err="1" smtClean="0"/>
              <a:t>quadrupole</a:t>
            </a:r>
            <a:r>
              <a:rPr lang="en-US" dirty="0" smtClean="0"/>
              <a:t> aperture limit</a:t>
            </a:r>
            <a:endParaRPr lang="en-US" dirty="0"/>
          </a:p>
        </p:txBody>
      </p:sp>
      <p:pic>
        <p:nvPicPr>
          <p:cNvPr id="15" name="Picture 2"/>
          <p:cNvPicPr>
            <a:picLocks noChangeAspect="1" noChangeArrowheads="1"/>
          </p:cNvPicPr>
          <p:nvPr/>
        </p:nvPicPr>
        <p:blipFill>
          <a:blip r:embed="rId4"/>
          <a:srcRect t="7332"/>
          <a:stretch>
            <a:fillRect/>
          </a:stretch>
        </p:blipFill>
        <p:spPr bwMode="auto">
          <a:xfrm>
            <a:off x="230981" y="3880839"/>
            <a:ext cx="3600450" cy="2889253"/>
          </a:xfrm>
          <a:prstGeom prst="rect">
            <a:avLst/>
          </a:prstGeom>
          <a:noFill/>
          <a:ln w="12700" cap="flat">
            <a:noFill/>
            <a:miter lim="800000"/>
            <a:headEnd/>
            <a:tailEnd/>
          </a:ln>
        </p:spPr>
      </p:pic>
      <p:pic>
        <p:nvPicPr>
          <p:cNvPr id="16" name="Picture 5"/>
          <p:cNvPicPr>
            <a:picLocks noChangeAspect="1" noChangeArrowheads="1"/>
          </p:cNvPicPr>
          <p:nvPr/>
        </p:nvPicPr>
        <p:blipFill>
          <a:blip r:embed="rId5"/>
          <a:srcRect t="7332"/>
          <a:stretch>
            <a:fillRect/>
          </a:stretch>
        </p:blipFill>
        <p:spPr bwMode="auto">
          <a:xfrm>
            <a:off x="4656533" y="3879847"/>
            <a:ext cx="3600450" cy="2889253"/>
          </a:xfrm>
          <a:prstGeom prst="rect">
            <a:avLst/>
          </a:prstGeom>
          <a:noFill/>
          <a:ln w="12700" cap="flat">
            <a:noFill/>
            <a:miter lim="800000"/>
            <a:headEnd/>
            <a:tailEnd/>
          </a:ln>
        </p:spPr>
      </p:pic>
      <p:sp>
        <p:nvSpPr>
          <p:cNvPr id="17" name="Rectangle 6"/>
          <p:cNvSpPr>
            <a:spLocks/>
          </p:cNvSpPr>
          <p:nvPr/>
        </p:nvSpPr>
        <p:spPr bwMode="auto">
          <a:xfrm>
            <a:off x="720328" y="4089707"/>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18" name="Rectangle 9"/>
          <p:cNvSpPr>
            <a:spLocks/>
          </p:cNvSpPr>
          <p:nvPr/>
        </p:nvSpPr>
        <p:spPr bwMode="auto">
          <a:xfrm>
            <a:off x="5219105" y="4070856"/>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5x50</a:t>
            </a:r>
          </a:p>
        </p:txBody>
      </p:sp>
      <p:sp>
        <p:nvSpPr>
          <p:cNvPr id="19" name="TextBox 18"/>
          <p:cNvSpPr txBox="1"/>
          <p:nvPr/>
        </p:nvSpPr>
        <p:spPr>
          <a:xfrm>
            <a:off x="2374900" y="3632200"/>
            <a:ext cx="3562732" cy="369332"/>
          </a:xfrm>
          <a:prstGeom prst="rect">
            <a:avLst/>
          </a:prstGeom>
          <a:noFill/>
        </p:spPr>
        <p:txBody>
          <a:bodyPr wrap="none" rtlCol="0">
            <a:spAutoFit/>
          </a:bodyPr>
          <a:lstStyle/>
          <a:p>
            <a:r>
              <a:rPr lang="en-US" dirty="0" smtClean="0"/>
              <a:t>with </a:t>
            </a:r>
            <a:r>
              <a:rPr lang="en-US" dirty="0" err="1" smtClean="0"/>
              <a:t>quadrupole</a:t>
            </a:r>
            <a:r>
              <a:rPr lang="en-US" dirty="0" smtClean="0"/>
              <a:t> aperture limit</a:t>
            </a:r>
            <a:endParaRPr lang="en-US" dirty="0"/>
          </a:p>
        </p:txBody>
      </p:sp>
      <p:sp>
        <p:nvSpPr>
          <p:cNvPr id="2" name="Footer Placeholder 1"/>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556727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a:lstStyle/>
          <a:p>
            <a:r>
              <a:rPr lang="en-US" dirty="0" smtClean="0"/>
              <a:t>Accepted </a:t>
            </a:r>
            <a:r>
              <a:rPr lang="en-US" dirty="0" err="1" smtClean="0"/>
              <a:t>in“Roman</a:t>
            </a:r>
            <a:r>
              <a:rPr lang="en-US" dirty="0" smtClean="0"/>
              <a:t> </a:t>
            </a:r>
            <a:r>
              <a:rPr lang="en-US" dirty="0" err="1" smtClean="0"/>
              <a:t>Pot”(example</a:t>
            </a:r>
            <a:r>
              <a:rPr lang="en-US" dirty="0" smtClean="0"/>
              <a:t>) at </a:t>
            </a:r>
            <a:r>
              <a:rPr lang="en-US" dirty="0" err="1" smtClean="0"/>
              <a:t>s</a:t>
            </a:r>
            <a:r>
              <a:rPr lang="en-US" dirty="0" smtClean="0"/>
              <a:t>=20m </a:t>
            </a:r>
            <a:endParaRPr lang="en-US" dirty="0"/>
          </a:p>
        </p:txBody>
      </p:sp>
      <p:pic>
        <p:nvPicPr>
          <p:cNvPr id="27651" name="Picture 3"/>
          <p:cNvPicPr>
            <a:picLocks noChangeAspect="1" noChangeArrowheads="1"/>
          </p:cNvPicPr>
          <p:nvPr/>
        </p:nvPicPr>
        <p:blipFill>
          <a:blip r:embed="rId2"/>
          <a:srcRect t="7332"/>
          <a:stretch>
            <a:fillRect/>
          </a:stretch>
        </p:blipFill>
        <p:spPr bwMode="auto">
          <a:xfrm>
            <a:off x="4330700" y="598571"/>
            <a:ext cx="4259467" cy="3418598"/>
          </a:xfrm>
          <a:prstGeom prst="rect">
            <a:avLst/>
          </a:prstGeom>
          <a:noFill/>
          <a:ln w="12700" cap="flat">
            <a:noFill/>
            <a:miter lim="800000"/>
            <a:headEnd/>
            <a:tailEnd/>
          </a:ln>
        </p:spPr>
      </p:pic>
      <p:pic>
        <p:nvPicPr>
          <p:cNvPr id="27652" name="Picture 4"/>
          <p:cNvPicPr>
            <a:picLocks noChangeAspect="1" noChangeArrowheads="1"/>
          </p:cNvPicPr>
          <p:nvPr/>
        </p:nvPicPr>
        <p:blipFill>
          <a:blip r:embed="rId3"/>
          <a:srcRect t="8798" r="7619" b="1466"/>
          <a:stretch>
            <a:fillRect/>
          </a:stretch>
        </p:blipFill>
        <p:spPr bwMode="auto">
          <a:xfrm>
            <a:off x="160500" y="653682"/>
            <a:ext cx="3934982" cy="3309408"/>
          </a:xfrm>
          <a:prstGeom prst="rect">
            <a:avLst/>
          </a:prstGeom>
          <a:noFill/>
          <a:ln w="12700" cap="flat">
            <a:noFill/>
            <a:miter lim="800000"/>
            <a:headEnd/>
            <a:tailEnd/>
          </a:ln>
        </p:spPr>
      </p:pic>
      <p:sp>
        <p:nvSpPr>
          <p:cNvPr id="27653" name="Rectangle 5"/>
          <p:cNvSpPr>
            <a:spLocks/>
          </p:cNvSpPr>
          <p:nvPr/>
        </p:nvSpPr>
        <p:spPr bwMode="auto">
          <a:xfrm>
            <a:off x="1321395" y="882759"/>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25x250</a:t>
            </a:r>
          </a:p>
        </p:txBody>
      </p:sp>
      <p:sp>
        <p:nvSpPr>
          <p:cNvPr id="27654" name="Rectangle 6"/>
          <p:cNvSpPr>
            <a:spLocks/>
          </p:cNvSpPr>
          <p:nvPr/>
        </p:nvSpPr>
        <p:spPr bwMode="auto">
          <a:xfrm>
            <a:off x="5446911" y="882759"/>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59</a:t>
            </a:fld>
            <a:endParaRPr lang="en-US" altLang="ja-JP"/>
          </a:p>
        </p:txBody>
      </p:sp>
      <p:pic>
        <p:nvPicPr>
          <p:cNvPr id="14" name="Picture 3"/>
          <p:cNvPicPr>
            <a:picLocks noChangeAspect="1" noChangeArrowheads="1"/>
          </p:cNvPicPr>
          <p:nvPr/>
        </p:nvPicPr>
        <p:blipFill>
          <a:blip r:embed="rId4"/>
          <a:srcRect l="5172" t="7627" r="7241"/>
          <a:stretch>
            <a:fillRect/>
          </a:stretch>
        </p:blipFill>
        <p:spPr bwMode="auto">
          <a:xfrm>
            <a:off x="4795641" y="3960017"/>
            <a:ext cx="4001431" cy="2862264"/>
          </a:xfrm>
          <a:prstGeom prst="rect">
            <a:avLst/>
          </a:prstGeom>
          <a:noFill/>
          <a:ln w="12700" cap="flat">
            <a:noFill/>
            <a:miter lim="800000"/>
            <a:headEnd/>
            <a:tailEnd/>
          </a:ln>
        </p:spPr>
      </p:pic>
      <p:pic>
        <p:nvPicPr>
          <p:cNvPr id="15" name="Picture 4"/>
          <p:cNvPicPr>
            <a:picLocks noChangeAspect="1" noChangeArrowheads="1"/>
          </p:cNvPicPr>
          <p:nvPr/>
        </p:nvPicPr>
        <p:blipFill>
          <a:blip r:embed="rId5"/>
          <a:srcRect l="5172" t="7627" r="7241"/>
          <a:stretch>
            <a:fillRect/>
          </a:stretch>
        </p:blipFill>
        <p:spPr bwMode="auto">
          <a:xfrm>
            <a:off x="315883" y="3959648"/>
            <a:ext cx="4051288" cy="2898352"/>
          </a:xfrm>
          <a:prstGeom prst="rect">
            <a:avLst/>
          </a:prstGeom>
          <a:noFill/>
          <a:ln w="12700" cap="flat">
            <a:noFill/>
            <a:miter lim="800000"/>
            <a:headEnd/>
            <a:tailEnd/>
          </a:ln>
        </p:spPr>
      </p:pic>
      <p:sp>
        <p:nvSpPr>
          <p:cNvPr id="16" name="Rectangle 5"/>
          <p:cNvSpPr>
            <a:spLocks/>
          </p:cNvSpPr>
          <p:nvPr/>
        </p:nvSpPr>
        <p:spPr bwMode="auto">
          <a:xfrm>
            <a:off x="2987675" y="4205793"/>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25x250</a:t>
            </a:r>
          </a:p>
        </p:txBody>
      </p:sp>
      <p:sp>
        <p:nvSpPr>
          <p:cNvPr id="17" name="Rectangle 6"/>
          <p:cNvSpPr>
            <a:spLocks/>
          </p:cNvSpPr>
          <p:nvPr/>
        </p:nvSpPr>
        <p:spPr bwMode="auto">
          <a:xfrm>
            <a:off x="7747198" y="4205793"/>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8" name="Rectangle 7"/>
          <p:cNvSpPr>
            <a:spLocks/>
          </p:cNvSpPr>
          <p:nvPr/>
        </p:nvSpPr>
        <p:spPr bwMode="auto">
          <a:xfrm>
            <a:off x="1175817" y="5721568"/>
            <a:ext cx="1020812"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chemeClr val="tx1"/>
                </a:solidFill>
                <a:ea typeface="Gill Sans" charset="0"/>
                <a:cs typeface="Gill Sans" charset="0"/>
              </a:rPr>
              <a:t>Generated</a:t>
            </a:r>
          </a:p>
        </p:txBody>
      </p:sp>
      <p:sp>
        <p:nvSpPr>
          <p:cNvPr id="19" name="Rectangle 8"/>
          <p:cNvSpPr>
            <a:spLocks/>
          </p:cNvSpPr>
          <p:nvPr/>
        </p:nvSpPr>
        <p:spPr bwMode="auto">
          <a:xfrm>
            <a:off x="1209303" y="6001960"/>
            <a:ext cx="2215250"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0000FF"/>
                </a:solidFill>
                <a:ea typeface="Gill Sans" charset="0"/>
                <a:cs typeface="Gill Sans" charset="0"/>
              </a:rPr>
              <a:t>Quad aperture limited</a:t>
            </a:r>
          </a:p>
        </p:txBody>
      </p:sp>
      <p:sp>
        <p:nvSpPr>
          <p:cNvPr id="20" name="Rectangle 9"/>
          <p:cNvSpPr>
            <a:spLocks/>
          </p:cNvSpPr>
          <p:nvPr/>
        </p:nvSpPr>
        <p:spPr bwMode="auto">
          <a:xfrm>
            <a:off x="1188518" y="6234330"/>
            <a:ext cx="2159546"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0000"/>
                </a:solidFill>
                <a:ea typeface="Gill Sans" charset="0"/>
                <a:cs typeface="Gill Sans" charset="0"/>
              </a:rPr>
              <a:t>RP (at 20m) accepted </a:t>
            </a:r>
          </a:p>
        </p:txBody>
      </p:sp>
      <p:sp>
        <p:nvSpPr>
          <p:cNvPr id="21" name="Line 10"/>
          <p:cNvSpPr>
            <a:spLocks noChangeShapeType="1"/>
          </p:cNvSpPr>
          <p:nvPr/>
        </p:nvSpPr>
        <p:spPr bwMode="auto">
          <a:xfrm>
            <a:off x="715244" y="6364139"/>
            <a:ext cx="429741" cy="0"/>
          </a:xfrm>
          <a:prstGeom prst="line">
            <a:avLst/>
          </a:prstGeom>
          <a:noFill/>
          <a:ln w="381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2" name="Line 11"/>
          <p:cNvSpPr>
            <a:spLocks noChangeShapeType="1"/>
          </p:cNvSpPr>
          <p:nvPr/>
        </p:nvSpPr>
        <p:spPr bwMode="auto">
          <a:xfrm>
            <a:off x="703659" y="6141815"/>
            <a:ext cx="428625" cy="0"/>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 name="Line 12"/>
          <p:cNvSpPr>
            <a:spLocks noChangeShapeType="1"/>
          </p:cNvSpPr>
          <p:nvPr/>
        </p:nvSpPr>
        <p:spPr bwMode="auto">
          <a:xfrm>
            <a:off x="703659" y="5861422"/>
            <a:ext cx="42862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 name="Footer Placeholder 1"/>
          <p:cNvSpPr>
            <a:spLocks noGrp="1"/>
          </p:cNvSpPr>
          <p:nvPr>
            <p:ph type="ftr" sz="quarter" idx="11"/>
          </p:nvPr>
        </p:nvSpPr>
        <p:spPr/>
        <p:txBody>
          <a:bodyPr/>
          <a:lstStyle/>
          <a:p>
            <a:r>
              <a:rPr lang="cs-CZ" smtClean="0"/>
              <a:t>RBRC-Workshop, April 2013, BNL</a:t>
            </a:r>
            <a:endParaRPr lang="en-US"/>
          </a:p>
        </p:txBody>
      </p:sp>
    </p:spTree>
    <p:extLst>
      <p:ext uri="{BB962C8B-B14F-4D97-AF65-F5344CB8AC3E}">
        <p14:creationId xmlns:p14="http://schemas.microsoft.com/office/powerpoint/2010/main" val="2228121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BNL: 1</a:t>
            </a:r>
            <a:r>
              <a:rPr lang="en-US" baseline="30000" dirty="0" smtClean="0"/>
              <a:t>st</a:t>
            </a:r>
            <a:r>
              <a:rPr lang="en-US" dirty="0" smtClean="0"/>
              <a:t> Detector Design Concept</a:t>
            </a:r>
            <a:endParaRPr lang="en-US" dirty="0"/>
          </a:p>
        </p:txBody>
      </p:sp>
      <p:sp>
        <p:nvSpPr>
          <p:cNvPr id="6" name="Slide Number Placeholder 5"/>
          <p:cNvSpPr>
            <a:spLocks noGrp="1"/>
          </p:cNvSpPr>
          <p:nvPr>
            <p:ph type="sldNum" sz="quarter" idx="12"/>
          </p:nvPr>
        </p:nvSpPr>
        <p:spPr/>
        <p:txBody>
          <a:bodyPr/>
          <a:lstStyle/>
          <a:p>
            <a:fld id="{5C1AF64A-CB62-3D4B-9CBC-C26B9FF18E2B}" type="slidenum">
              <a:rPr lang="en-US" altLang="ja-JP" smtClean="0"/>
              <a:pPr/>
              <a:t>6</a:t>
            </a:fld>
            <a:endParaRPr lang="en-US" altLang="ja-JP" dirty="0"/>
          </a:p>
        </p:txBody>
      </p:sp>
      <p:pic>
        <p:nvPicPr>
          <p:cNvPr id="7" name="Picture 6" descr="eic-det-v8.eps"/>
          <p:cNvPicPr>
            <a:picLocks noChangeAspect="1"/>
          </p:cNvPicPr>
          <p:nvPr/>
        </p:nvPicPr>
        <p:blipFill rotWithShape="1">
          <a:blip r:embed="rId2">
            <a:extLst>
              <a:ext uri="{28A0092B-C50C-407E-A947-70E740481C1C}">
                <a14:useLocalDpi xmlns:a14="http://schemas.microsoft.com/office/drawing/2010/main" val="0"/>
              </a:ext>
            </a:extLst>
          </a:blip>
          <a:srcRect b="22079"/>
          <a:stretch/>
        </p:blipFill>
        <p:spPr>
          <a:xfrm>
            <a:off x="673101" y="876300"/>
            <a:ext cx="6829425" cy="3458633"/>
          </a:xfrm>
          <a:prstGeom prst="rect">
            <a:avLst/>
          </a:prstGeom>
        </p:spPr>
      </p:pic>
      <p:cxnSp>
        <p:nvCxnSpPr>
          <p:cNvPr id="9" name="Straight Arrow Connector 8"/>
          <p:cNvCxnSpPr/>
          <p:nvPr/>
        </p:nvCxnSpPr>
        <p:spPr bwMode="auto">
          <a:xfrm>
            <a:off x="7476067" y="2226733"/>
            <a:ext cx="52493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7696180" y="1913467"/>
            <a:ext cx="1447820" cy="646331"/>
          </a:xfrm>
          <a:prstGeom prst="rect">
            <a:avLst/>
          </a:prstGeom>
          <a:noFill/>
        </p:spPr>
        <p:txBody>
          <a:bodyPr wrap="none" rtlCol="0">
            <a:spAutoFit/>
          </a:bodyPr>
          <a:lstStyle/>
          <a:p>
            <a:pPr algn="ctr"/>
            <a:r>
              <a:rPr lang="en-US" dirty="0" smtClean="0"/>
              <a:t>To</a:t>
            </a:r>
          </a:p>
          <a:p>
            <a:pPr algn="ctr"/>
            <a:r>
              <a:rPr lang="en-US" dirty="0" smtClean="0"/>
              <a:t>Roman Pots</a:t>
            </a:r>
            <a:endParaRPr lang="en-US" dirty="0"/>
          </a:p>
        </p:txBody>
      </p:sp>
      <p:sp>
        <p:nvSpPr>
          <p:cNvPr id="11" name="TextBox 10"/>
          <p:cNvSpPr txBox="1"/>
          <p:nvPr/>
        </p:nvSpPr>
        <p:spPr>
          <a:xfrm>
            <a:off x="388699" y="1295400"/>
            <a:ext cx="892792" cy="646331"/>
          </a:xfrm>
          <a:prstGeom prst="rect">
            <a:avLst/>
          </a:prstGeom>
          <a:noFill/>
        </p:spPr>
        <p:txBody>
          <a:bodyPr wrap="none" rtlCol="0">
            <a:spAutoFit/>
          </a:bodyPr>
          <a:lstStyle/>
          <a:p>
            <a:pPr algn="ctr"/>
            <a:r>
              <a:rPr lang="en-US" sz="1200" dirty="0" smtClean="0"/>
              <a:t>Upstream</a:t>
            </a:r>
          </a:p>
          <a:p>
            <a:pPr algn="ctr"/>
            <a:r>
              <a:rPr lang="en-US" sz="1200" dirty="0" smtClean="0"/>
              <a:t>low Q</a:t>
            </a:r>
            <a:r>
              <a:rPr lang="en-US" sz="1200" baseline="30000" dirty="0" smtClean="0"/>
              <a:t>2</a:t>
            </a:r>
          </a:p>
          <a:p>
            <a:pPr algn="ctr"/>
            <a:r>
              <a:rPr lang="en-US" sz="1200" dirty="0" smtClean="0"/>
              <a:t>tagger</a:t>
            </a:r>
            <a:endParaRPr lang="en-US" sz="1200" dirty="0"/>
          </a:p>
        </p:txBody>
      </p:sp>
      <p:sp>
        <p:nvSpPr>
          <p:cNvPr id="12" name="TextBox 11"/>
          <p:cNvSpPr txBox="1"/>
          <p:nvPr/>
        </p:nvSpPr>
        <p:spPr>
          <a:xfrm>
            <a:off x="1634066" y="2336799"/>
            <a:ext cx="461665" cy="897654"/>
          </a:xfrm>
          <a:prstGeom prst="rect">
            <a:avLst/>
          </a:prstGeom>
          <a:noFill/>
        </p:spPr>
        <p:txBody>
          <a:bodyPr vert="wordArtVert" wrap="none" rtlCol="0">
            <a:spAutoFit/>
          </a:bodyPr>
          <a:lstStyle/>
          <a:p>
            <a:r>
              <a:rPr lang="en-US" dirty="0" smtClean="0"/>
              <a:t>HCAL</a:t>
            </a:r>
            <a:endParaRPr lang="en-US" dirty="0"/>
          </a:p>
        </p:txBody>
      </p:sp>
      <p:sp>
        <p:nvSpPr>
          <p:cNvPr id="13" name="TextBox 12"/>
          <p:cNvSpPr txBox="1"/>
          <p:nvPr/>
        </p:nvSpPr>
        <p:spPr>
          <a:xfrm>
            <a:off x="6646333" y="2302932"/>
            <a:ext cx="461665" cy="897654"/>
          </a:xfrm>
          <a:prstGeom prst="rect">
            <a:avLst/>
          </a:prstGeom>
          <a:noFill/>
        </p:spPr>
        <p:txBody>
          <a:bodyPr vert="wordArtVert" wrap="none" rtlCol="0">
            <a:spAutoFit/>
          </a:bodyPr>
          <a:lstStyle/>
          <a:p>
            <a:r>
              <a:rPr lang="en-US" dirty="0" smtClean="0"/>
              <a:t>HCAL</a:t>
            </a:r>
            <a:endParaRPr lang="en-US" dirty="0"/>
          </a:p>
        </p:txBody>
      </p:sp>
      <p:sp>
        <p:nvSpPr>
          <p:cNvPr id="14" name="TextBox 13"/>
          <p:cNvSpPr txBox="1"/>
          <p:nvPr/>
        </p:nvSpPr>
        <p:spPr>
          <a:xfrm>
            <a:off x="2031999" y="1286932"/>
            <a:ext cx="461665" cy="1669688"/>
          </a:xfrm>
          <a:prstGeom prst="rect">
            <a:avLst/>
          </a:prstGeom>
          <a:noFill/>
        </p:spPr>
        <p:txBody>
          <a:bodyPr vert="wordArtVert" wrap="none" rtlCol="0">
            <a:spAutoFit/>
          </a:bodyPr>
          <a:lstStyle/>
          <a:p>
            <a:r>
              <a:rPr lang="en-US" dirty="0" smtClean="0"/>
              <a:t>ECAL PWO</a:t>
            </a:r>
          </a:p>
        </p:txBody>
      </p:sp>
      <p:sp>
        <p:nvSpPr>
          <p:cNvPr id="15" name="TextBox 14"/>
          <p:cNvSpPr txBox="1"/>
          <p:nvPr/>
        </p:nvSpPr>
        <p:spPr>
          <a:xfrm>
            <a:off x="6256865" y="1278459"/>
            <a:ext cx="461665" cy="1951391"/>
          </a:xfrm>
          <a:prstGeom prst="rect">
            <a:avLst/>
          </a:prstGeom>
          <a:noFill/>
        </p:spPr>
        <p:txBody>
          <a:bodyPr vert="wordArtVert" wrap="none" rtlCol="0">
            <a:spAutoFit/>
          </a:bodyPr>
          <a:lstStyle/>
          <a:p>
            <a:r>
              <a:rPr lang="en-US" dirty="0" smtClean="0"/>
              <a:t>ECAL </a:t>
            </a:r>
            <a:r>
              <a:rPr lang="en-US" dirty="0" err="1" smtClean="0"/>
              <a:t>WScin</a:t>
            </a:r>
            <a:endParaRPr lang="en-US" dirty="0" smtClean="0"/>
          </a:p>
        </p:txBody>
      </p:sp>
      <p:sp>
        <p:nvSpPr>
          <p:cNvPr id="16" name="TextBox 15"/>
          <p:cNvSpPr txBox="1"/>
          <p:nvPr/>
        </p:nvSpPr>
        <p:spPr>
          <a:xfrm>
            <a:off x="3124198" y="1066792"/>
            <a:ext cx="2481945" cy="369332"/>
          </a:xfrm>
          <a:prstGeom prst="rect">
            <a:avLst/>
          </a:prstGeom>
          <a:noFill/>
        </p:spPr>
        <p:txBody>
          <a:bodyPr vert="horz" wrap="none" rtlCol="0">
            <a:spAutoFit/>
          </a:bodyPr>
          <a:lstStyle/>
          <a:p>
            <a:r>
              <a:rPr lang="en-US" dirty="0" smtClean="0"/>
              <a:t>ECAL W-Scintillator</a:t>
            </a:r>
          </a:p>
        </p:txBody>
      </p:sp>
      <p:sp>
        <p:nvSpPr>
          <p:cNvPr id="17" name="TextBox 16"/>
          <p:cNvSpPr txBox="1"/>
          <p:nvPr/>
        </p:nvSpPr>
        <p:spPr>
          <a:xfrm>
            <a:off x="5833534" y="2396065"/>
            <a:ext cx="461665" cy="893484"/>
          </a:xfrm>
          <a:prstGeom prst="rect">
            <a:avLst/>
          </a:prstGeom>
          <a:noFill/>
        </p:spPr>
        <p:txBody>
          <a:bodyPr vert="wordArtVert" wrap="none" rtlCol="0">
            <a:spAutoFit/>
          </a:bodyPr>
          <a:lstStyle/>
          <a:p>
            <a:r>
              <a:rPr lang="en-US" dirty="0" smtClean="0"/>
              <a:t>RICH</a:t>
            </a:r>
            <a:endParaRPr lang="en-US" dirty="0"/>
          </a:p>
        </p:txBody>
      </p:sp>
      <p:sp>
        <p:nvSpPr>
          <p:cNvPr id="18" name="TextBox 17"/>
          <p:cNvSpPr txBox="1"/>
          <p:nvPr/>
        </p:nvSpPr>
        <p:spPr>
          <a:xfrm>
            <a:off x="2404534" y="2396065"/>
            <a:ext cx="461665" cy="893484"/>
          </a:xfrm>
          <a:prstGeom prst="rect">
            <a:avLst/>
          </a:prstGeom>
          <a:noFill/>
        </p:spPr>
        <p:txBody>
          <a:bodyPr vert="wordArtVert" wrap="none" rtlCol="0">
            <a:spAutoFit/>
          </a:bodyPr>
          <a:lstStyle/>
          <a:p>
            <a:r>
              <a:rPr lang="en-US" dirty="0" smtClean="0"/>
              <a:t>RICH</a:t>
            </a:r>
            <a:endParaRPr lang="en-US" dirty="0"/>
          </a:p>
        </p:txBody>
      </p:sp>
      <p:sp>
        <p:nvSpPr>
          <p:cNvPr id="3" name="TextBox 2"/>
          <p:cNvSpPr txBox="1"/>
          <p:nvPr/>
        </p:nvSpPr>
        <p:spPr>
          <a:xfrm>
            <a:off x="227990" y="4373299"/>
            <a:ext cx="8497226" cy="2308324"/>
          </a:xfrm>
          <a:prstGeom prst="rect">
            <a:avLst/>
          </a:prstGeom>
          <a:noFill/>
        </p:spPr>
        <p:txBody>
          <a:bodyPr wrap="none" rtlCol="0">
            <a:spAutoFit/>
          </a:bodyPr>
          <a:lstStyle/>
          <a:p>
            <a:r>
              <a:rPr lang="en-US" dirty="0" smtClean="0">
                <a:solidFill>
                  <a:srgbClr val="0000FF"/>
                </a:solidFill>
              </a:rPr>
              <a:t>PID:</a:t>
            </a:r>
          </a:p>
          <a:p>
            <a:r>
              <a:rPr lang="en-US" dirty="0"/>
              <a:t>-1&lt;</a:t>
            </a:r>
            <a:r>
              <a:rPr lang="en-US" dirty="0">
                <a:latin typeface="Symbol" charset="2"/>
                <a:cs typeface="Symbol" charset="2"/>
              </a:rPr>
              <a:t>h</a:t>
            </a:r>
            <a:r>
              <a:rPr lang="en-US" dirty="0"/>
              <a:t>&lt;</a:t>
            </a:r>
            <a:r>
              <a:rPr lang="en-US" dirty="0" smtClean="0"/>
              <a:t>1: DIRC or proximity focusing Aerogel</a:t>
            </a:r>
            <a:r>
              <a:rPr lang="en-US" dirty="0"/>
              <a:t>-</a:t>
            </a:r>
            <a:r>
              <a:rPr lang="en-US" dirty="0" smtClean="0"/>
              <a:t>RICH</a:t>
            </a:r>
          </a:p>
          <a:p>
            <a:r>
              <a:rPr lang="en-US" dirty="0"/>
              <a:t>1&lt;|</a:t>
            </a:r>
            <a:r>
              <a:rPr lang="en-US" dirty="0">
                <a:latin typeface="Symbol" charset="2"/>
                <a:cs typeface="Symbol" charset="2"/>
              </a:rPr>
              <a:t>h</a:t>
            </a:r>
            <a:r>
              <a:rPr lang="en-US" dirty="0"/>
              <a:t>|&lt;</a:t>
            </a:r>
            <a:r>
              <a:rPr lang="en-US" dirty="0" smtClean="0"/>
              <a:t>3: RICH </a:t>
            </a:r>
          </a:p>
          <a:p>
            <a:r>
              <a:rPr lang="en-US" dirty="0" smtClean="0">
                <a:solidFill>
                  <a:srgbClr val="0000FF"/>
                </a:solidFill>
              </a:rPr>
              <a:t>Lepton-ID: </a:t>
            </a:r>
          </a:p>
          <a:p>
            <a:r>
              <a:rPr lang="en-US" dirty="0"/>
              <a:t>-3 &lt;</a:t>
            </a:r>
            <a:r>
              <a:rPr lang="en-US" dirty="0">
                <a:latin typeface="Symbol" charset="2"/>
                <a:cs typeface="Symbol" charset="2"/>
              </a:rPr>
              <a:t>h</a:t>
            </a:r>
            <a:r>
              <a:rPr lang="en-US" dirty="0"/>
              <a:t>&lt; </a:t>
            </a:r>
            <a:r>
              <a:rPr lang="en-US" dirty="0" smtClean="0"/>
              <a:t>3: e/p  </a:t>
            </a:r>
          </a:p>
          <a:p>
            <a:r>
              <a:rPr lang="en-US" dirty="0"/>
              <a:t> </a:t>
            </a:r>
            <a:r>
              <a:rPr lang="en-US" dirty="0" smtClean="0"/>
              <a:t>           </a:t>
            </a:r>
            <a:r>
              <a:rPr lang="en-US" dirty="0"/>
              <a:t>1&lt;|</a:t>
            </a:r>
            <a:r>
              <a:rPr lang="en-US" dirty="0">
                <a:latin typeface="Symbol" charset="2"/>
                <a:cs typeface="Symbol" charset="2"/>
              </a:rPr>
              <a:t>h</a:t>
            </a:r>
            <a:r>
              <a:rPr lang="en-US" dirty="0"/>
              <a:t>|&lt;</a:t>
            </a:r>
            <a:r>
              <a:rPr lang="en-US" dirty="0" smtClean="0"/>
              <a:t>3: in addition </a:t>
            </a:r>
            <a:r>
              <a:rPr lang="en-US" dirty="0" err="1" smtClean="0"/>
              <a:t>Hcal</a:t>
            </a:r>
            <a:r>
              <a:rPr lang="en-US" dirty="0" smtClean="0"/>
              <a:t> response </a:t>
            </a:r>
            <a:r>
              <a:rPr lang="en-US" dirty="0"/>
              <a:t>&amp; </a:t>
            </a:r>
            <a:r>
              <a:rPr lang="en-US" dirty="0">
                <a:latin typeface="Symbol" charset="2"/>
                <a:cs typeface="Symbol" charset="2"/>
              </a:rPr>
              <a:t>g</a:t>
            </a:r>
            <a:r>
              <a:rPr lang="en-US" dirty="0"/>
              <a:t> suppression via tracking</a:t>
            </a:r>
            <a:endParaRPr lang="en-US" dirty="0" smtClean="0"/>
          </a:p>
          <a:p>
            <a:r>
              <a:rPr lang="en-US" dirty="0" smtClean="0"/>
              <a:t>|</a:t>
            </a:r>
            <a:r>
              <a:rPr lang="en-US" dirty="0" smtClean="0">
                <a:latin typeface="Symbol" charset="2"/>
                <a:cs typeface="Symbol" charset="2"/>
              </a:rPr>
              <a:t>h</a:t>
            </a:r>
            <a:r>
              <a:rPr lang="en-US" dirty="0" smtClean="0"/>
              <a:t>|&gt;3:     </a:t>
            </a:r>
            <a:r>
              <a:rPr lang="en-US" dirty="0" err="1" smtClean="0"/>
              <a:t>ECal+Hcal</a:t>
            </a:r>
            <a:r>
              <a:rPr lang="en-US" dirty="0"/>
              <a:t> </a:t>
            </a:r>
            <a:r>
              <a:rPr lang="en-US" dirty="0" smtClean="0"/>
              <a:t>response </a:t>
            </a:r>
            <a:r>
              <a:rPr lang="en-US" dirty="0"/>
              <a:t>&amp; </a:t>
            </a:r>
            <a:r>
              <a:rPr lang="en-US" dirty="0">
                <a:latin typeface="Symbol" charset="2"/>
                <a:cs typeface="Symbol" charset="2"/>
              </a:rPr>
              <a:t>g</a:t>
            </a:r>
            <a:r>
              <a:rPr lang="en-US" dirty="0"/>
              <a:t> suppression </a:t>
            </a:r>
            <a:r>
              <a:rPr lang="en-US" dirty="0" smtClean="0"/>
              <a:t>via tracking</a:t>
            </a:r>
          </a:p>
          <a:p>
            <a:r>
              <a:rPr lang="en-US" dirty="0" smtClean="0"/>
              <a:t>-5</a:t>
            </a:r>
            <a:r>
              <a:rPr lang="en-US" dirty="0"/>
              <a:t>&lt;</a:t>
            </a:r>
            <a:r>
              <a:rPr lang="en-US" dirty="0">
                <a:latin typeface="Symbol" charset="2"/>
                <a:cs typeface="Symbol" charset="2"/>
              </a:rPr>
              <a:t>h</a:t>
            </a:r>
            <a:r>
              <a:rPr lang="en-US" dirty="0" smtClean="0"/>
              <a:t>&lt;5: Tracking (TPC+GEM+MAPS) </a:t>
            </a:r>
            <a:endParaRPr lang="en-US" dirty="0"/>
          </a:p>
        </p:txBody>
      </p:sp>
      <p:sp>
        <p:nvSpPr>
          <p:cNvPr id="8" name="TextBox 7"/>
          <p:cNvSpPr txBox="1"/>
          <p:nvPr/>
        </p:nvSpPr>
        <p:spPr>
          <a:xfrm>
            <a:off x="3379483" y="2833994"/>
            <a:ext cx="2076635" cy="307777"/>
          </a:xfrm>
          <a:prstGeom prst="rect">
            <a:avLst/>
          </a:prstGeom>
          <a:noFill/>
        </p:spPr>
        <p:txBody>
          <a:bodyPr wrap="none" rtlCol="0">
            <a:spAutoFit/>
          </a:bodyPr>
          <a:lstStyle/>
          <a:p>
            <a:r>
              <a:rPr lang="en-US" sz="1400" dirty="0" smtClean="0">
                <a:solidFill>
                  <a:schemeClr val="bg1"/>
                </a:solidFill>
              </a:rPr>
              <a:t>DIRC/proximity RICH</a:t>
            </a:r>
            <a:endParaRPr lang="en-US" sz="1400" dirty="0">
              <a:solidFill>
                <a:schemeClr val="bg1"/>
              </a:solidFill>
            </a:endParaRPr>
          </a:p>
        </p:txBody>
      </p:sp>
      <p:sp>
        <p:nvSpPr>
          <p:cNvPr id="20" name="TextBox 19"/>
          <p:cNvSpPr txBox="1"/>
          <p:nvPr/>
        </p:nvSpPr>
        <p:spPr>
          <a:xfrm>
            <a:off x="7471834" y="3820583"/>
            <a:ext cx="370264" cy="461665"/>
          </a:xfrm>
          <a:prstGeom prst="rect">
            <a:avLst/>
          </a:prstGeom>
          <a:noFill/>
        </p:spPr>
        <p:txBody>
          <a:bodyPr wrap="none" rtlCol="0">
            <a:spAutoFit/>
          </a:bodyPr>
          <a:lstStyle/>
          <a:p>
            <a:r>
              <a:rPr lang="en-US" sz="2400" dirty="0">
                <a:solidFill>
                  <a:srgbClr val="0000FF"/>
                </a:solidFill>
                <a:latin typeface="Symbol" charset="2"/>
                <a:cs typeface="Symbol" charset="2"/>
              </a:rPr>
              <a:t>h</a:t>
            </a:r>
            <a:endParaRPr lang="en-US" sz="2400" dirty="0">
              <a:solidFill>
                <a:srgbClr val="0000FF"/>
              </a:solidFill>
            </a:endParaRPr>
          </a:p>
        </p:txBody>
      </p:sp>
      <p:sp>
        <p:nvSpPr>
          <p:cNvPr id="21" name="TextBox 20"/>
          <p:cNvSpPr txBox="1"/>
          <p:nvPr/>
        </p:nvSpPr>
        <p:spPr>
          <a:xfrm>
            <a:off x="1083736" y="3845983"/>
            <a:ext cx="524152" cy="461665"/>
          </a:xfrm>
          <a:prstGeom prst="rect">
            <a:avLst/>
          </a:prstGeom>
          <a:noFill/>
        </p:spPr>
        <p:txBody>
          <a:bodyPr wrap="none" rtlCol="0">
            <a:spAutoFit/>
          </a:bodyPr>
          <a:lstStyle/>
          <a:p>
            <a:r>
              <a:rPr lang="en-US" sz="2400" dirty="0" smtClean="0">
                <a:solidFill>
                  <a:srgbClr val="0000FF"/>
                </a:solidFill>
                <a:latin typeface="Symbol" charset="2"/>
                <a:cs typeface="Symbol" charset="2"/>
              </a:rPr>
              <a:t>-h</a:t>
            </a:r>
            <a:endParaRPr lang="en-US" sz="2400" dirty="0">
              <a:solidFill>
                <a:srgbClr val="0000FF"/>
              </a:solidFill>
            </a:endParaRPr>
          </a:p>
        </p:txBody>
      </p:sp>
      <p:sp>
        <p:nvSpPr>
          <p:cNvPr id="4" name="Date Placeholder 3"/>
          <p:cNvSpPr>
            <a:spLocks noGrp="1"/>
          </p:cNvSpPr>
          <p:nvPr>
            <p:ph type="dt" sz="half" idx="10"/>
          </p:nvPr>
        </p:nvSpPr>
        <p:spPr/>
        <p:txBody>
          <a:bodyPr/>
          <a:lstStyle/>
          <a:p>
            <a:r>
              <a:rPr lang="en-US" altLang="ja-JP" smtClean="0"/>
              <a:t>E.C. Aschenauer</a:t>
            </a:r>
            <a:endParaRPr lang="en-US" altLang="ja-JP"/>
          </a:p>
        </p:txBody>
      </p:sp>
      <p:sp>
        <p:nvSpPr>
          <p:cNvPr id="5" name="Footer Placeholder 4"/>
          <p:cNvSpPr>
            <a:spLocks noGrp="1"/>
          </p:cNvSpPr>
          <p:nvPr>
            <p:ph type="ftr" sz="quarter" idx="11"/>
          </p:nvPr>
        </p:nvSpPr>
        <p:spPr/>
        <p:txBody>
          <a:bodyPr/>
          <a:lstStyle/>
          <a:p>
            <a:r>
              <a:rPr lang="en-US" altLang="ja-JP" smtClean="0"/>
              <a:t>RBRC-Workshop, April 2013, BNL</a:t>
            </a:r>
            <a:endParaRPr lang="en-US" altLang="ja-JP"/>
          </a:p>
        </p:txBody>
      </p:sp>
    </p:spTree>
    <p:extLst>
      <p:ext uri="{BB962C8B-B14F-4D97-AF65-F5344CB8AC3E}">
        <p14:creationId xmlns:p14="http://schemas.microsoft.com/office/powerpoint/2010/main" val="135027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83" y="0"/>
            <a:ext cx="9281583" cy="609600"/>
          </a:xfrm>
        </p:spPr>
        <p:txBody>
          <a:bodyPr/>
          <a:lstStyle/>
          <a:p>
            <a:r>
              <a:rPr lang="en-US" dirty="0" smtClean="0"/>
              <a:t>Vibrant Detector </a:t>
            </a:r>
            <a:r>
              <a:rPr lang="en-US" dirty="0"/>
              <a:t>R</a:t>
            </a:r>
            <a:r>
              <a:rPr lang="en-US" dirty="0" smtClean="0"/>
              <a:t>&amp;D Program</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7</a:t>
            </a:fld>
            <a:endParaRPr lang="en-US"/>
          </a:p>
        </p:txBody>
      </p:sp>
      <p:sp>
        <p:nvSpPr>
          <p:cNvPr id="6" name="TextBox 5"/>
          <p:cNvSpPr txBox="1"/>
          <p:nvPr/>
        </p:nvSpPr>
        <p:spPr>
          <a:xfrm>
            <a:off x="10588" y="603255"/>
            <a:ext cx="5084370" cy="1384995"/>
          </a:xfrm>
          <a:prstGeom prst="rect">
            <a:avLst/>
          </a:prstGeom>
          <a:noFill/>
        </p:spPr>
        <p:txBody>
          <a:bodyPr wrap="none" rtlCol="0">
            <a:spAutoFit/>
          </a:bodyPr>
          <a:lstStyle/>
          <a:p>
            <a:pPr marL="285750" indent="-285750">
              <a:buClr>
                <a:srgbClr val="0000FF"/>
              </a:buClr>
              <a:buFont typeface="Wingdings" charset="2"/>
              <a:buChar char="q"/>
            </a:pPr>
            <a:r>
              <a:rPr lang="en-US" dirty="0" err="1" smtClean="0"/>
              <a:t>Calorimetry</a:t>
            </a:r>
            <a:endParaRPr lang="en-US" dirty="0" smtClean="0"/>
          </a:p>
          <a:p>
            <a:pPr marL="742950" lvl="1" indent="-285750">
              <a:buClr>
                <a:srgbClr val="0000FF"/>
              </a:buClr>
              <a:buFont typeface="Wingdings" charset="2"/>
              <a:buChar char="Ø"/>
            </a:pPr>
            <a:r>
              <a:rPr lang="en-US" dirty="0" smtClean="0"/>
              <a:t>W-Scintillator &amp; W-Si</a:t>
            </a:r>
          </a:p>
          <a:p>
            <a:pPr marL="1200150" lvl="2" indent="-285750">
              <a:buClr>
                <a:srgbClr val="0000FF"/>
              </a:buClr>
              <a:buFont typeface="Wingdings" charset="2"/>
              <a:buChar char="Ø"/>
            </a:pPr>
            <a:r>
              <a:rPr lang="en-US" dirty="0" smtClean="0"/>
              <a:t>compact and high resolution</a:t>
            </a:r>
          </a:p>
          <a:p>
            <a:pPr marL="742950" lvl="1" indent="-285750">
              <a:buClr>
                <a:srgbClr val="0000FF"/>
              </a:buClr>
              <a:buFont typeface="Wingdings" charset="2"/>
              <a:buChar char="Ø"/>
            </a:pPr>
            <a:r>
              <a:rPr lang="en-US" dirty="0" smtClean="0"/>
              <a:t>Crystal calorimeters </a:t>
            </a:r>
            <a:r>
              <a:rPr lang="en-US" dirty="0" err="1" smtClean="0"/>
              <a:t>PbW</a:t>
            </a:r>
            <a:r>
              <a:rPr lang="en-US" baseline="-25000" dirty="0" smtClean="0"/>
              <a:t> </a:t>
            </a:r>
            <a:r>
              <a:rPr lang="en-US" dirty="0" smtClean="0"/>
              <a:t>&amp; BGO</a:t>
            </a:r>
          </a:p>
          <a:p>
            <a:pPr>
              <a:buClr>
                <a:srgbClr val="0000FF"/>
              </a:buClr>
            </a:pPr>
            <a:r>
              <a:rPr lang="en-US" sz="1200" dirty="0"/>
              <a:t>BNL, Indiana University, Penn State Univ., UCLA, USTC, TAMU</a:t>
            </a:r>
            <a:r>
              <a:rPr lang="en-US" sz="1200" dirty="0" smtClean="0"/>
              <a:t>  </a:t>
            </a:r>
            <a:endParaRPr lang="en-US" sz="1200"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312" y="651431"/>
            <a:ext cx="1688688" cy="130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15" y="667811"/>
            <a:ext cx="1725228" cy="148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1909214"/>
            <a:ext cx="4159199" cy="1415772"/>
          </a:xfrm>
          <a:prstGeom prst="rect">
            <a:avLst/>
          </a:prstGeom>
          <a:noFill/>
        </p:spPr>
        <p:txBody>
          <a:bodyPr wrap="none" rtlCol="0">
            <a:spAutoFit/>
          </a:bodyPr>
          <a:lstStyle/>
          <a:p>
            <a:pPr marL="285750" indent="-285750">
              <a:buClr>
                <a:srgbClr val="0000FF"/>
              </a:buClr>
              <a:buFont typeface="Wingdings" charset="2"/>
              <a:buChar char="q"/>
            </a:pPr>
            <a:r>
              <a:rPr lang="en-US" dirty="0" smtClean="0"/>
              <a:t>Pre-Shower</a:t>
            </a:r>
          </a:p>
          <a:p>
            <a:pPr marL="742950" lvl="1" indent="-285750">
              <a:buClr>
                <a:srgbClr val="0000FF"/>
              </a:buClr>
              <a:buFont typeface="Wingdings" charset="2"/>
              <a:buChar char="Ø"/>
            </a:pPr>
            <a:r>
              <a:rPr lang="en-US" dirty="0" smtClean="0"/>
              <a:t>W-Si</a:t>
            </a:r>
          </a:p>
          <a:p>
            <a:pPr marL="742950" lvl="1" indent="-285750">
              <a:buClr>
                <a:srgbClr val="0000FF"/>
              </a:buClr>
              <a:buFont typeface="Wingdings" charset="2"/>
              <a:buChar char="Ø"/>
            </a:pPr>
            <a:r>
              <a:rPr lang="en-US" dirty="0" smtClean="0"/>
              <a:t>LYSO pixel array with</a:t>
            </a:r>
          </a:p>
          <a:p>
            <a:pPr lvl="1">
              <a:buClr>
                <a:srgbClr val="0000FF"/>
              </a:buClr>
            </a:pPr>
            <a:r>
              <a:rPr lang="en-US" dirty="0"/>
              <a:t> </a:t>
            </a:r>
            <a:r>
              <a:rPr lang="en-US" dirty="0" smtClean="0"/>
              <a:t>  readout via X-Y WLS fibers</a:t>
            </a:r>
          </a:p>
          <a:p>
            <a:pPr>
              <a:buClr>
                <a:srgbClr val="0000FF"/>
              </a:buClr>
            </a:pPr>
            <a:r>
              <a:rPr lang="en-US" sz="1400" dirty="0"/>
              <a:t>Univ. </a:t>
            </a:r>
            <a:r>
              <a:rPr lang="en-US" sz="1400" dirty="0" err="1"/>
              <a:t>Tecnica</a:t>
            </a:r>
            <a:r>
              <a:rPr lang="en-US" sz="1400" dirty="0"/>
              <a:t> Valparaiso</a:t>
            </a:r>
            <a:endParaRPr lang="en-US" sz="1400" dirty="0" smtClean="0"/>
          </a:p>
        </p:txBody>
      </p:sp>
      <p:pic>
        <p:nvPicPr>
          <p:cNvPr id="1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046" t="23622" r="1046" b="-1372"/>
          <a:stretch/>
        </p:blipFill>
        <p:spPr bwMode="auto">
          <a:xfrm>
            <a:off x="6327148" y="1980805"/>
            <a:ext cx="2816852" cy="90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177" y="2854876"/>
            <a:ext cx="13239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9075" y="2840588"/>
            <a:ext cx="130492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783621" y="2139671"/>
            <a:ext cx="2524045" cy="1053970"/>
            <a:chOff x="4568564" y="4965405"/>
            <a:chExt cx="3851092" cy="1987590"/>
          </a:xfrm>
        </p:grpSpPr>
        <p:pic>
          <p:nvPicPr>
            <p:cNvPr id="1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25376" b="3909"/>
            <a:stretch/>
          </p:blipFill>
          <p:spPr bwMode="auto">
            <a:xfrm>
              <a:off x="4568564" y="4965405"/>
              <a:ext cx="3851092" cy="18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389802" y="6488668"/>
              <a:ext cx="2419349" cy="464327"/>
            </a:xfrm>
            <a:prstGeom prst="rect">
              <a:avLst/>
            </a:prstGeom>
            <a:solidFill>
              <a:schemeClr val="bg1">
                <a:lumMod val="85000"/>
              </a:schemeClr>
            </a:solidFill>
          </p:spPr>
          <p:txBody>
            <a:bodyPr wrap="none" rtlCol="0">
              <a:spAutoFit/>
            </a:bodyPr>
            <a:lstStyle/>
            <a:p>
              <a:r>
                <a:rPr lang="en-US" sz="1000" dirty="0" smtClean="0"/>
                <a:t>“Cartesian </a:t>
              </a:r>
              <a:r>
                <a:rPr lang="en-US" sz="1000" dirty="0" err="1" smtClean="0"/>
                <a:t>PreShower</a:t>
              </a:r>
              <a:r>
                <a:rPr lang="en-US" sz="1000" dirty="0" smtClean="0"/>
                <a:t>”</a:t>
              </a:r>
              <a:endParaRPr lang="en-US" sz="1000" dirty="0"/>
            </a:p>
          </p:txBody>
        </p:sp>
      </p:grpSp>
      <p:sp>
        <p:nvSpPr>
          <p:cNvPr id="18" name="TextBox 17"/>
          <p:cNvSpPr txBox="1"/>
          <p:nvPr/>
        </p:nvSpPr>
        <p:spPr>
          <a:xfrm>
            <a:off x="0" y="3232157"/>
            <a:ext cx="6903189" cy="1692771"/>
          </a:xfrm>
          <a:prstGeom prst="rect">
            <a:avLst/>
          </a:prstGeom>
          <a:noFill/>
        </p:spPr>
        <p:txBody>
          <a:bodyPr wrap="none" rtlCol="0">
            <a:spAutoFit/>
          </a:bodyPr>
          <a:lstStyle/>
          <a:p>
            <a:pPr marL="285750" indent="-285750">
              <a:buClr>
                <a:srgbClr val="0000FF"/>
              </a:buClr>
              <a:buFont typeface="Wingdings" charset="2"/>
              <a:buChar char="q"/>
            </a:pPr>
            <a:r>
              <a:rPr lang="en-US" dirty="0" smtClean="0"/>
              <a:t>PID via Cerenkov </a:t>
            </a:r>
          </a:p>
          <a:p>
            <a:pPr marL="742950" lvl="1" indent="-285750">
              <a:buClr>
                <a:srgbClr val="0000FF"/>
              </a:buClr>
              <a:buFont typeface="Wingdings" charset="2"/>
              <a:buChar char="Ø"/>
            </a:pPr>
            <a:r>
              <a:rPr lang="en-US" dirty="0" smtClean="0"/>
              <a:t>DIRC and timing info</a:t>
            </a:r>
          </a:p>
          <a:p>
            <a:pPr lvl="1">
              <a:buClr>
                <a:srgbClr val="0000FF"/>
              </a:buClr>
            </a:pPr>
            <a:r>
              <a:rPr lang="en-US" sz="1400" dirty="0"/>
              <a:t> </a:t>
            </a:r>
            <a:r>
              <a:rPr lang="en-US" sz="1400" dirty="0" smtClean="0"/>
              <a:t>  </a:t>
            </a:r>
            <a:r>
              <a:rPr lang="en-US" sz="1400" dirty="0"/>
              <a:t>Catholic </a:t>
            </a:r>
            <a:r>
              <a:rPr lang="en-US" sz="1400" dirty="0" smtClean="0"/>
              <a:t>Univ. </a:t>
            </a:r>
            <a:r>
              <a:rPr lang="en-US" sz="1400" dirty="0"/>
              <a:t>of America, Old </a:t>
            </a:r>
            <a:r>
              <a:rPr lang="en-US" sz="1400" dirty="0" smtClean="0"/>
              <a:t>Dominion, South </a:t>
            </a:r>
            <a:r>
              <a:rPr lang="en-US" sz="1400" dirty="0"/>
              <a:t>Carolina, </a:t>
            </a:r>
            <a:r>
              <a:rPr lang="en-US" sz="1400" dirty="0" err="1" smtClean="0"/>
              <a:t>JLab</a:t>
            </a:r>
            <a:r>
              <a:rPr lang="en-US" sz="1400" dirty="0"/>
              <a:t>, GSI </a:t>
            </a:r>
            <a:endParaRPr lang="en-US" sz="1400" dirty="0" smtClean="0"/>
          </a:p>
          <a:p>
            <a:pPr marL="742950" lvl="1" indent="-285750">
              <a:buClr>
                <a:srgbClr val="0000FF"/>
              </a:buClr>
              <a:buFont typeface="Wingdings" charset="2"/>
              <a:buChar char="Ø"/>
            </a:pPr>
            <a:r>
              <a:rPr lang="en-US" dirty="0" smtClean="0"/>
              <a:t>RICH based on GEM readout</a:t>
            </a:r>
          </a:p>
          <a:p>
            <a:pPr marL="742950" lvl="1" indent="-285750">
              <a:buClr>
                <a:srgbClr val="0000FF"/>
              </a:buClr>
              <a:buFont typeface="Wingdings" charset="2"/>
              <a:buChar char="Ø"/>
            </a:pPr>
            <a:r>
              <a:rPr lang="en-US" dirty="0" smtClean="0"/>
              <a:t>e-PID: GEM based TRD </a:t>
            </a:r>
            <a:r>
              <a:rPr lang="en-US" dirty="0" smtClean="0">
                <a:sym typeface="Wingdings"/>
              </a:rPr>
              <a:t> </a:t>
            </a:r>
            <a:r>
              <a:rPr lang="en-US" dirty="0" err="1" smtClean="0">
                <a:sym typeface="Wingdings"/>
              </a:rPr>
              <a:t>eSTAR</a:t>
            </a:r>
            <a:r>
              <a:rPr lang="en-US" dirty="0" smtClean="0"/>
              <a:t>  </a:t>
            </a:r>
          </a:p>
          <a:p>
            <a:pPr>
              <a:buClr>
                <a:srgbClr val="0000FF"/>
              </a:buClr>
            </a:pPr>
            <a:r>
              <a:rPr lang="en-US" sz="1400" dirty="0"/>
              <a:t> </a:t>
            </a:r>
            <a:r>
              <a:rPr lang="en-US" sz="1400" dirty="0" smtClean="0"/>
              <a:t>         BNL</a:t>
            </a:r>
            <a:r>
              <a:rPr lang="en-US" sz="1400" dirty="0"/>
              <a:t>, Indiana Univ., USTC, VECC, ANL</a:t>
            </a:r>
            <a:endParaRPr lang="en-US" sz="1400" dirty="0" smtClean="0"/>
          </a:p>
        </p:txBody>
      </p:sp>
      <p:pic>
        <p:nvPicPr>
          <p:cNvPr id="1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41018"/>
          <a:stretch/>
        </p:blipFill>
        <p:spPr bwMode="auto">
          <a:xfrm>
            <a:off x="6316584" y="4023570"/>
            <a:ext cx="2848582" cy="92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0" y="4773760"/>
            <a:ext cx="9487067" cy="1969770"/>
          </a:xfrm>
          <a:prstGeom prst="rect">
            <a:avLst/>
          </a:prstGeom>
          <a:noFill/>
        </p:spPr>
        <p:txBody>
          <a:bodyPr wrap="none" rtlCol="0">
            <a:spAutoFit/>
          </a:bodyPr>
          <a:lstStyle/>
          <a:p>
            <a:pPr marL="285750" indent="-285750">
              <a:buClr>
                <a:srgbClr val="0000FF"/>
              </a:buClr>
              <a:buFont typeface="Wingdings" charset="2"/>
              <a:buChar char="q"/>
            </a:pPr>
            <a:r>
              <a:rPr lang="en-US" dirty="0" smtClean="0"/>
              <a:t>Tracking</a:t>
            </a:r>
          </a:p>
          <a:p>
            <a:pPr>
              <a:buClr>
                <a:srgbClr val="0000FF"/>
              </a:buClr>
            </a:pPr>
            <a:r>
              <a:rPr lang="en-US" sz="1400" dirty="0"/>
              <a:t>BNL, Florida Inst. Of Technology, Iowa </a:t>
            </a:r>
            <a:r>
              <a:rPr lang="en-US" sz="1400" dirty="0" smtClean="0"/>
              <a:t>State, </a:t>
            </a:r>
            <a:r>
              <a:rPr lang="en-US" sz="1400" dirty="0"/>
              <a:t>LBNL, </a:t>
            </a:r>
            <a:r>
              <a:rPr lang="en-US" sz="1400" dirty="0" smtClean="0"/>
              <a:t>MIT, </a:t>
            </a:r>
            <a:r>
              <a:rPr lang="en-US" sz="1400" dirty="0"/>
              <a:t>Stony </a:t>
            </a:r>
            <a:r>
              <a:rPr lang="en-US" sz="1400" dirty="0" smtClean="0"/>
              <a:t>Brook, Temple, </a:t>
            </a:r>
            <a:r>
              <a:rPr lang="en-US" sz="1400" dirty="0" err="1" smtClean="0"/>
              <a:t>Jlab</a:t>
            </a:r>
            <a:r>
              <a:rPr lang="en-US" sz="1400" dirty="0" smtClean="0"/>
              <a:t>, Virginia</a:t>
            </a:r>
            <a:r>
              <a:rPr lang="en-US" sz="1400" dirty="0"/>
              <a:t>, </a:t>
            </a:r>
            <a:r>
              <a:rPr lang="en-US" sz="1400" dirty="0" smtClean="0"/>
              <a:t>Yale</a:t>
            </a:r>
          </a:p>
          <a:p>
            <a:pPr marL="742950" lvl="1" indent="-285750">
              <a:buClr>
                <a:srgbClr val="0000FF"/>
              </a:buClr>
              <a:buFont typeface="Wingdings" charset="2"/>
              <a:buChar char="Ø"/>
            </a:pPr>
            <a:r>
              <a:rPr lang="en-US" dirty="0" smtClean="0">
                <a:solidFill>
                  <a:srgbClr val="FF00FF"/>
                </a:solidFill>
                <a:latin typeface="Symbol" charset="2"/>
                <a:cs typeface="Symbol" charset="2"/>
              </a:rPr>
              <a:t>m</a:t>
            </a:r>
            <a:r>
              <a:rPr lang="en-US" dirty="0" smtClean="0">
                <a:solidFill>
                  <a:srgbClr val="FF00FF"/>
                </a:solidFill>
              </a:rPr>
              <a:t>-Vertex: </a:t>
            </a:r>
            <a:r>
              <a:rPr lang="en-US" dirty="0" smtClean="0"/>
              <a:t>central and forward based on MAPS</a:t>
            </a:r>
          </a:p>
          <a:p>
            <a:pPr marL="742950" lvl="1" indent="-285750">
              <a:buClr>
                <a:srgbClr val="0000FF"/>
              </a:buClr>
              <a:buFont typeface="Wingdings" charset="2"/>
              <a:buChar char="Ø"/>
            </a:pPr>
            <a:r>
              <a:rPr lang="en-US" dirty="0" smtClean="0">
                <a:solidFill>
                  <a:srgbClr val="0000FF"/>
                </a:solidFill>
              </a:rPr>
              <a:t>Central: </a:t>
            </a:r>
            <a:r>
              <a:rPr lang="en-US" dirty="0" smtClean="0">
                <a:solidFill>
                  <a:srgbClr val="FF0000"/>
                </a:solidFill>
              </a:rPr>
              <a:t>TPC</a:t>
            </a:r>
            <a:r>
              <a:rPr lang="en-US" dirty="0">
                <a:solidFill>
                  <a:srgbClr val="FF0000"/>
                </a:solidFill>
              </a:rPr>
              <a:t>/HBD </a:t>
            </a:r>
            <a:r>
              <a:rPr lang="en-US" dirty="0"/>
              <a:t>provides low mass, </a:t>
            </a:r>
            <a:endParaRPr lang="en-US" dirty="0" smtClean="0"/>
          </a:p>
          <a:p>
            <a:pPr lvl="1">
              <a:buClr>
                <a:srgbClr val="0000FF"/>
              </a:buClr>
            </a:pPr>
            <a:r>
              <a:rPr lang="en-US" dirty="0"/>
              <a:t> </a:t>
            </a:r>
            <a:r>
              <a:rPr lang="en-US" dirty="0" smtClean="0"/>
              <a:t>            good </a:t>
            </a:r>
            <a:r>
              <a:rPr lang="en-US" dirty="0"/>
              <a:t>momentum, </a:t>
            </a:r>
            <a:r>
              <a:rPr lang="en-US" dirty="0" err="1"/>
              <a:t>dE</a:t>
            </a:r>
            <a:r>
              <a:rPr lang="en-US" dirty="0"/>
              <a:t>/dx, </a:t>
            </a:r>
            <a:r>
              <a:rPr lang="en-US" dirty="0" err="1" smtClean="0"/>
              <a:t>eID</a:t>
            </a:r>
            <a:endParaRPr lang="en-US" dirty="0" smtClean="0"/>
          </a:p>
          <a:p>
            <a:pPr lvl="1">
              <a:buClr>
                <a:srgbClr val="0000FF"/>
              </a:buClr>
            </a:pPr>
            <a:r>
              <a:rPr lang="en-US" dirty="0"/>
              <a:t> </a:t>
            </a:r>
            <a:r>
              <a:rPr lang="en-US" dirty="0" smtClean="0"/>
              <a:t>            Fast Layer: </a:t>
            </a:r>
            <a:r>
              <a:rPr lang="en-US" dirty="0" smtClean="0">
                <a:latin typeface="Symbol" charset="2"/>
                <a:cs typeface="Symbol" charset="2"/>
              </a:rPr>
              <a:t>m</a:t>
            </a:r>
            <a:r>
              <a:rPr lang="en-US" dirty="0" smtClean="0"/>
              <a:t>-</a:t>
            </a:r>
            <a:r>
              <a:rPr lang="en-US" dirty="0" err="1" smtClean="0"/>
              <a:t>Megas</a:t>
            </a:r>
            <a:r>
              <a:rPr lang="en-US" dirty="0" smtClean="0"/>
              <a:t> or </a:t>
            </a:r>
            <a:r>
              <a:rPr lang="en-US" dirty="0" err="1" smtClean="0"/>
              <a:t>PImMS</a:t>
            </a:r>
            <a:r>
              <a:rPr lang="en-US" dirty="0" smtClean="0"/>
              <a:t> </a:t>
            </a:r>
          </a:p>
          <a:p>
            <a:pPr marL="742950" lvl="1" indent="-285750">
              <a:buClr>
                <a:srgbClr val="0000FF"/>
              </a:buClr>
              <a:buFont typeface="Wingdings" charset="2"/>
              <a:buChar char="Ø"/>
            </a:pPr>
            <a:r>
              <a:rPr lang="en-US" dirty="0" smtClean="0">
                <a:solidFill>
                  <a:srgbClr val="00FF00"/>
                </a:solidFill>
              </a:rPr>
              <a:t>Forward: </a:t>
            </a:r>
            <a:r>
              <a:rPr lang="en-US" dirty="0" smtClean="0"/>
              <a:t>Planar GEM detectors</a:t>
            </a:r>
          </a:p>
        </p:txBody>
      </p:sp>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5333" y="5285916"/>
            <a:ext cx="2878666" cy="16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4" name="Footer Placeholder 3"/>
          <p:cNvSpPr>
            <a:spLocks noGrp="1"/>
          </p:cNvSpPr>
          <p:nvPr>
            <p:ph type="ftr" sz="quarter" idx="11"/>
          </p:nvPr>
        </p:nvSpPr>
        <p:spPr/>
        <p:txBody>
          <a:bodyPr/>
          <a:lstStyle/>
          <a:p>
            <a:r>
              <a:rPr lang="en-US" altLang="ja-JP" smtClean="0"/>
              <a:t>RBRC-Workshop, April 2013, BNL</a:t>
            </a:r>
            <a:endParaRPr lang="en-US" altLang="ja-JP"/>
          </a:p>
        </p:txBody>
      </p:sp>
      <p:sp>
        <p:nvSpPr>
          <p:cNvPr id="22" name="Content Placeholder 5"/>
          <p:cNvSpPr txBox="1">
            <a:spLocks/>
          </p:cNvSpPr>
          <p:nvPr/>
        </p:nvSpPr>
        <p:spPr>
          <a:xfrm rot="20520000">
            <a:off x="394971" y="2563808"/>
            <a:ext cx="8531225" cy="1111643"/>
          </a:xfrm>
          <a:prstGeom prst="rect">
            <a:avLst/>
          </a:prstGeom>
          <a:solidFill>
            <a:schemeClr val="bg1">
              <a:lumMod val="95000"/>
            </a:schemeClr>
          </a:solidFill>
          <a:ln w="15875">
            <a:solidFill>
              <a:schemeClr val="bg1">
                <a:lumMod val="65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a:lstStyle>
            <a:lvl1pPr marL="342900" indent="-342900" algn="l" rtl="0" fontAlgn="base">
              <a:spcBef>
                <a:spcPct val="20000"/>
              </a:spcBef>
              <a:spcAft>
                <a:spcPct val="0"/>
              </a:spcAft>
              <a:buClr>
                <a:srgbClr val="0000FF"/>
              </a:buClr>
              <a:buFont typeface="Wingdings" charset="2"/>
              <a:buChar char="q"/>
              <a:defRPr kumimoji="1" sz="2200" b="1">
                <a:solidFill>
                  <a:schemeClr val="tx1"/>
                </a:solidFill>
                <a:effectLst>
                  <a:outerShdw blurRad="38100" dist="38100" dir="2700000" algn="tl">
                    <a:srgbClr val="DDDDDD"/>
                  </a:outerShdw>
                </a:effectLst>
                <a:latin typeface="+mn-lt"/>
                <a:ea typeface="+mn-ea"/>
                <a:cs typeface="+mn-cs"/>
              </a:defRPr>
            </a:lvl1pPr>
            <a:lvl2pPr marL="742950" indent="-285750" algn="l" rtl="0" fontAlgn="base">
              <a:spcBef>
                <a:spcPct val="20000"/>
              </a:spcBef>
              <a:spcAft>
                <a:spcPct val="0"/>
              </a:spcAft>
              <a:buClr>
                <a:srgbClr val="0000FF"/>
              </a:buClr>
              <a:buFont typeface="Wingdings" charset="2"/>
              <a:buChar char="Ø"/>
              <a:defRPr kumimoji="1" sz="2000" b="1">
                <a:solidFill>
                  <a:schemeClr val="tx1"/>
                </a:solidFill>
                <a:effectLst>
                  <a:outerShdw blurRad="38100" dist="38100" dir="2700000" algn="tl">
                    <a:srgbClr val="DDDDDD"/>
                  </a:outerShdw>
                </a:effectLst>
                <a:latin typeface="+mn-lt"/>
                <a:ea typeface="+mn-ea"/>
              </a:defRPr>
            </a:lvl2pPr>
            <a:lvl3pPr marL="1143000" indent="-228600" algn="l" rtl="0" fontAlgn="base">
              <a:spcBef>
                <a:spcPct val="20000"/>
              </a:spcBef>
              <a:spcAft>
                <a:spcPct val="0"/>
              </a:spcAft>
              <a:buBlip>
                <a:blip r:embed="rId10"/>
              </a:buBlip>
              <a:defRPr kumimoji="1" sz="1800" b="1">
                <a:solidFill>
                  <a:schemeClr val="tx1"/>
                </a:solidFill>
                <a:effectLst>
                  <a:outerShdw blurRad="38100" dist="38100" dir="2700000" algn="tl">
                    <a:srgbClr val="DDDDDD"/>
                  </a:outerShdw>
                </a:effectLst>
                <a:latin typeface="+mn-lt"/>
                <a:ea typeface="+mn-ea"/>
              </a:defRPr>
            </a:lvl3pPr>
            <a:lvl4pPr marL="1600200" indent="-228600" algn="l" rtl="0" fontAlgn="base">
              <a:spcBef>
                <a:spcPct val="20000"/>
              </a:spcBef>
              <a:spcAft>
                <a:spcPct val="0"/>
              </a:spcAft>
              <a:buBlip>
                <a:blip r:embed="rId11"/>
              </a:buBlip>
              <a:defRPr kumimoji="1" sz="1600" b="1">
                <a:solidFill>
                  <a:schemeClr val="tx1"/>
                </a:solidFill>
                <a:effectLst>
                  <a:outerShdw blurRad="38100" dist="38100" dir="2700000" algn="tl">
                    <a:srgbClr val="DDDDDD"/>
                  </a:outerShdw>
                </a:effectLst>
                <a:latin typeface="+mn-lt"/>
                <a:ea typeface="+mn-ea"/>
              </a:defRPr>
            </a:lvl4pPr>
            <a:lvl5pPr marL="2057400" indent="-228600" algn="l" rtl="0" fontAlgn="base">
              <a:spcBef>
                <a:spcPct val="20000"/>
              </a:spcBef>
              <a:spcAft>
                <a:spcPct val="0"/>
              </a:spcAft>
              <a:buSzPct val="120000"/>
              <a:buFontTx/>
              <a:buBlip>
                <a:blip r:embed="rId12"/>
              </a:buBlip>
              <a:defRPr kumimoji="1" sz="1400" b="1">
                <a:solidFill>
                  <a:schemeClr val="tx1"/>
                </a:solidFill>
                <a:effectLst>
                  <a:outerShdw blurRad="38100" dist="38100" dir="2700000" algn="tl">
                    <a:srgbClr val="DDDDDD"/>
                  </a:outerShdw>
                </a:effectLst>
                <a:latin typeface="+mn-lt"/>
                <a:ea typeface="+mn-ea"/>
              </a:defRPr>
            </a:lvl5pPr>
            <a:lvl6pPr marL="25146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6pPr>
            <a:lvl7pPr marL="29718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7pPr>
            <a:lvl8pPr marL="34290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8pPr>
            <a:lvl9pPr marL="38862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9pPr>
          </a:lstStyle>
          <a:p>
            <a:pPr marL="0" indent="0">
              <a:buFont typeface="Wingdings" charset="2"/>
              <a:buNone/>
            </a:pPr>
            <a:r>
              <a:rPr lang="en-US" sz="2800" u="sng" dirty="0" smtClean="0">
                <a:solidFill>
                  <a:srgbClr val="3366FF"/>
                </a:solidFill>
              </a:rPr>
              <a:t>More Info on EIC-Detector R&amp;D:</a:t>
            </a:r>
          </a:p>
          <a:p>
            <a:pPr marL="0" indent="0">
              <a:buNone/>
            </a:pPr>
            <a:r>
              <a:rPr lang="en-US" sz="2400" dirty="0"/>
              <a:t>https://</a:t>
            </a:r>
            <a:r>
              <a:rPr lang="en-US" sz="2400" dirty="0" err="1"/>
              <a:t>wiki.bnl.gov</a:t>
            </a:r>
            <a:r>
              <a:rPr lang="en-US" sz="2400" dirty="0"/>
              <a:t>/conferences/</a:t>
            </a:r>
            <a:r>
              <a:rPr lang="en-US" sz="2400" dirty="0" err="1"/>
              <a:t>index.php</a:t>
            </a:r>
            <a:r>
              <a:rPr lang="en-US" sz="2400" dirty="0"/>
              <a:t>/EIC_R%25D</a:t>
            </a:r>
            <a:endParaRPr lang="en-US" sz="2400" dirty="0" smtClean="0"/>
          </a:p>
        </p:txBody>
      </p:sp>
    </p:spTree>
    <p:extLst>
      <p:ext uri="{BB962C8B-B14F-4D97-AF65-F5344CB8AC3E}">
        <p14:creationId xmlns:p14="http://schemas.microsoft.com/office/powerpoint/2010/main" val="1227780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strVal val="#ppt_w*0.70"/>
                                          </p:val>
                                        </p:tav>
                                        <p:tav tm="100000">
                                          <p:val>
                                            <p:strVal val="#ppt_w"/>
                                          </p:val>
                                        </p:tav>
                                      </p:tavLst>
                                    </p:anim>
                                    <p:anim calcmode="lin" valueType="num">
                                      <p:cBhvr>
                                        <p:cTn id="41" dur="1000" fill="hold"/>
                                        <p:tgtEl>
                                          <p:spTgt spid="22"/>
                                        </p:tgtEl>
                                        <p:attrNameLst>
                                          <p:attrName>ppt_h</p:attrName>
                                        </p:attrNameLst>
                                      </p:cBhvr>
                                      <p:tavLst>
                                        <p:tav tm="0">
                                          <p:val>
                                            <p:strVal val="#ppt_h"/>
                                          </p:val>
                                        </p:tav>
                                        <p:tav tm="100000">
                                          <p:val>
                                            <p:strVal val="#ppt_h"/>
                                          </p:val>
                                        </p:tav>
                                      </p:tavLst>
                                    </p:anim>
                                    <p:animEffect transition="in" filter="fade">
                                      <p:cBhvr>
                                        <p:cTn id="4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0"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cs-CZ" dirty="0" smtClean="0"/>
              <a:t>RBRC-Workshop, </a:t>
            </a:r>
            <a:r>
              <a:rPr lang="cs-CZ" dirty="0" err="1" smtClean="0"/>
              <a:t>April</a:t>
            </a:r>
            <a:r>
              <a:rPr lang="cs-CZ" dirty="0" smtClean="0"/>
              <a:t> 2013, BNL</a:t>
            </a:r>
            <a:endParaRPr lang="en-US" dirty="0"/>
          </a:p>
        </p:txBody>
      </p:sp>
      <p:sp>
        <p:nvSpPr>
          <p:cNvPr id="50" name="Title 49"/>
          <p:cNvSpPr>
            <a:spLocks noGrp="1"/>
          </p:cNvSpPr>
          <p:nvPr>
            <p:ph type="title"/>
          </p:nvPr>
        </p:nvSpPr>
        <p:spPr>
          <a:xfrm>
            <a:off x="-550333" y="0"/>
            <a:ext cx="9694333" cy="6096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smtClean="0">
                <a:effectLst>
                  <a:reflection blurRad="12700" stA="50000" endPos="50000" dist="12700" dir="5400000" sy="-100000" rotWithShape="0"/>
                </a:effectLst>
              </a:rPr>
              <a:t>Most Compelling EIC SCIENCE Questions</a:t>
            </a:r>
            <a:endParaRPr lang="en-US" dirty="0">
              <a:effectLst>
                <a:reflection blurRad="12700" stA="50000" endPos="50000" dist="12700" dir="5400000" sy="-100000" rotWithShape="0"/>
              </a:effectLst>
            </a:endParaRPr>
          </a:p>
        </p:txBody>
      </p:sp>
      <p:sp>
        <p:nvSpPr>
          <p:cNvPr id="2" name="Foliennummernplatzhalter 1"/>
          <p:cNvSpPr>
            <a:spLocks noGrp="1"/>
          </p:cNvSpPr>
          <p:nvPr>
            <p:ph type="sldNum" sz="quarter" idx="12"/>
          </p:nvPr>
        </p:nvSpPr>
        <p:spPr/>
        <p:txBody>
          <a:bodyPr/>
          <a:lstStyle/>
          <a:p>
            <a:fld id="{A290956C-1F8E-0B40-A6DA-3E931C673695}" type="slidenum">
              <a:rPr lang="en-US" smtClean="0"/>
              <a:pPr/>
              <a:t>8</a:t>
            </a:fld>
            <a:endParaRPr lang="en-US"/>
          </a:p>
        </p:txBody>
      </p:sp>
      <p:sp>
        <p:nvSpPr>
          <p:cNvPr id="6" name="Date Placeholder 5"/>
          <p:cNvSpPr>
            <a:spLocks noGrp="1"/>
          </p:cNvSpPr>
          <p:nvPr>
            <p:ph type="dt" sz="half" idx="10"/>
          </p:nvPr>
        </p:nvSpPr>
        <p:spPr/>
        <p:txBody>
          <a:bodyPr/>
          <a:lstStyle/>
          <a:p>
            <a:r>
              <a:rPr lang="en-US" smtClean="0"/>
              <a:t>E.C. Aschenauer</a:t>
            </a:r>
            <a:endParaRPr lang="en-US"/>
          </a:p>
        </p:txBody>
      </p:sp>
      <p:grpSp>
        <p:nvGrpSpPr>
          <p:cNvPr id="15" name="Gruppierung 50"/>
          <p:cNvGrpSpPr/>
          <p:nvPr/>
        </p:nvGrpSpPr>
        <p:grpSpPr>
          <a:xfrm>
            <a:off x="148168" y="4760096"/>
            <a:ext cx="8868832" cy="2322811"/>
            <a:chOff x="148168" y="4696598"/>
            <a:chExt cx="8868832" cy="2322811"/>
          </a:xfrm>
        </p:grpSpPr>
        <p:grpSp>
          <p:nvGrpSpPr>
            <p:cNvPr id="19" name="Gruppierung 48"/>
            <p:cNvGrpSpPr/>
            <p:nvPr/>
          </p:nvGrpSpPr>
          <p:grpSpPr>
            <a:xfrm>
              <a:off x="148168" y="4696598"/>
              <a:ext cx="8868832" cy="2056543"/>
              <a:chOff x="148168" y="4696598"/>
              <a:chExt cx="8868832" cy="2056543"/>
            </a:xfrm>
          </p:grpSpPr>
          <p:sp>
            <p:nvSpPr>
              <p:cNvPr id="12" name="Abgerundetes Rechteck 11"/>
              <p:cNvSpPr/>
              <p:nvPr/>
            </p:nvSpPr>
            <p:spPr>
              <a:xfrm>
                <a:off x="148168" y="4696598"/>
                <a:ext cx="8868832" cy="2056543"/>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uppierung 7"/>
              <p:cNvGrpSpPr/>
              <p:nvPr/>
            </p:nvGrpSpPr>
            <p:grpSpPr>
              <a:xfrm>
                <a:off x="1984741" y="5209405"/>
                <a:ext cx="1347503" cy="559512"/>
                <a:chOff x="-660038" y="1953399"/>
                <a:chExt cx="1654236" cy="744554"/>
              </a:xfrm>
            </p:grpSpPr>
            <p:pic>
              <p:nvPicPr>
                <p:cNvPr id="38" name="Bild 37"/>
                <p:cNvPicPr>
                  <a:picLocks noChangeAspect="1"/>
                </p:cNvPicPr>
                <p:nvPr/>
              </p:nvPicPr>
              <p:blipFill>
                <a:blip r:embed="rId2"/>
                <a:stretch>
                  <a:fillRect/>
                </a:stretch>
              </p:blipFill>
              <p:spPr>
                <a:xfrm>
                  <a:off x="-660038" y="1953399"/>
                  <a:ext cx="514527" cy="698500"/>
                </a:xfrm>
                <a:prstGeom prst="rect">
                  <a:avLst/>
                </a:prstGeom>
              </p:spPr>
            </p:pic>
            <p:sp>
              <p:nvSpPr>
                <p:cNvPr id="39" name="Textfeld 38"/>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0" name="Textfeld 39"/>
              <p:cNvSpPr txBox="1"/>
              <p:nvPr/>
            </p:nvSpPr>
            <p:spPr>
              <a:xfrm>
                <a:off x="2428288" y="5979767"/>
                <a:ext cx="6151343" cy="584776"/>
              </a:xfrm>
              <a:prstGeom prst="rect">
                <a:avLst/>
              </a:prstGeom>
              <a:noFill/>
            </p:spPr>
            <p:txBody>
              <a:bodyPr wrap="none" rtlCol="0">
                <a:spAutoFit/>
              </a:bodyPr>
              <a:lstStyle/>
              <a:p>
                <a:r>
                  <a:rPr lang="en-US" sz="1600" b="0" dirty="0"/>
                  <a:t>Does this saturation produce matter of universal properties in </a:t>
                </a:r>
                <a:endParaRPr lang="en-US" sz="1600" b="0" dirty="0" smtClean="0"/>
              </a:p>
              <a:p>
                <a:r>
                  <a:rPr lang="en-US" sz="1600" b="0" dirty="0" smtClean="0"/>
                  <a:t>the</a:t>
                </a:r>
                <a:r>
                  <a:rPr lang="en-US" sz="1600" b="0" dirty="0"/>
                  <a:t> </a:t>
                </a:r>
                <a:r>
                  <a:rPr lang="en-US" sz="1600" b="0" dirty="0" smtClean="0"/>
                  <a:t>nucleon </a:t>
                </a:r>
                <a:r>
                  <a:rPr lang="en-US" sz="1600" b="0" dirty="0"/>
                  <a:t>and all nuclei viewed at nearly the speed of light?</a:t>
                </a:r>
                <a:endParaRPr lang="en-US" sz="1600" dirty="0" smtClean="0">
                  <a:latin typeface="Comic Sans MS"/>
                  <a:cs typeface="Comic Sans MS"/>
                </a:endParaRPr>
              </a:p>
            </p:txBody>
          </p:sp>
          <p:grpSp>
            <p:nvGrpSpPr>
              <p:cNvPr id="28" name="Gruppierung 7"/>
              <p:cNvGrpSpPr/>
              <p:nvPr/>
            </p:nvGrpSpPr>
            <p:grpSpPr>
              <a:xfrm>
                <a:off x="1963575" y="6042044"/>
                <a:ext cx="1368669" cy="524904"/>
                <a:chOff x="-686022" y="2178727"/>
                <a:chExt cx="1680220" cy="698500"/>
              </a:xfrm>
            </p:grpSpPr>
            <p:pic>
              <p:nvPicPr>
                <p:cNvPr id="45" name="Bild 44"/>
                <p:cNvPicPr>
                  <a:picLocks noChangeAspect="1"/>
                </p:cNvPicPr>
                <p:nvPr/>
              </p:nvPicPr>
              <p:blipFill>
                <a:blip r:embed="rId2"/>
                <a:stretch>
                  <a:fillRect/>
                </a:stretch>
              </p:blipFill>
              <p:spPr>
                <a:xfrm>
                  <a:off x="-686022" y="2178727"/>
                  <a:ext cx="495300" cy="698500"/>
                </a:xfrm>
                <a:prstGeom prst="rect">
                  <a:avLst/>
                </a:prstGeom>
              </p:spPr>
            </p:pic>
            <p:sp>
              <p:nvSpPr>
                <p:cNvPr id="46" name="Textfeld 45"/>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8" name="Textfeld 47"/>
              <p:cNvSpPr txBox="1"/>
              <p:nvPr/>
            </p:nvSpPr>
            <p:spPr>
              <a:xfrm>
                <a:off x="2504506" y="5147679"/>
                <a:ext cx="6512493" cy="830997"/>
              </a:xfrm>
              <a:prstGeom prst="rect">
                <a:avLst/>
              </a:prstGeom>
              <a:noFill/>
            </p:spPr>
            <p:txBody>
              <a:bodyPr wrap="square" rtlCol="0">
                <a:spAutoFit/>
              </a:bodyPr>
              <a:lstStyle/>
              <a:p>
                <a:r>
                  <a:rPr lang="en-US" sz="1600" b="0" dirty="0"/>
                  <a:t>Is there a simple boundary that separates the region from the </a:t>
                </a:r>
                <a:r>
                  <a:rPr lang="en-US" sz="1600" b="0" dirty="0" smtClean="0"/>
                  <a:t>more dilute </a:t>
                </a:r>
                <a:r>
                  <a:rPr lang="en-US" sz="1600" b="0" dirty="0"/>
                  <a:t>quark gluon matter? If so how do the distributions of quarks </a:t>
                </a:r>
                <a:r>
                  <a:rPr lang="en-US" sz="1600" b="0" dirty="0" smtClean="0"/>
                  <a:t>and gluons </a:t>
                </a:r>
                <a:r>
                  <a:rPr lang="en-US" sz="1600" b="0" dirty="0"/>
                  <a:t>change as one crosses the boundary?</a:t>
                </a:r>
                <a:endParaRPr lang="en-US" sz="1600" dirty="0" smtClean="0">
                  <a:latin typeface="Comic Sans MS"/>
                  <a:cs typeface="Comic Sans MS"/>
                </a:endParaRPr>
              </a:p>
            </p:txBody>
          </p:sp>
          <p:sp>
            <p:nvSpPr>
              <p:cNvPr id="35" name="Textfeld 34"/>
              <p:cNvSpPr txBox="1"/>
              <p:nvPr/>
            </p:nvSpPr>
            <p:spPr>
              <a:xfrm>
                <a:off x="542020" y="4745403"/>
                <a:ext cx="6952219" cy="400110"/>
              </a:xfrm>
              <a:prstGeom prst="rect">
                <a:avLst/>
              </a:prstGeom>
              <a:noFill/>
            </p:spPr>
            <p:txBody>
              <a:bodyPr wrap="none" rtlCol="0">
                <a:spAutoFit/>
              </a:bodyPr>
              <a:lstStyle/>
              <a:p>
                <a:r>
                  <a:rPr lang="en-US" sz="2000" dirty="0" smtClean="0"/>
                  <a:t>Where </a:t>
                </a:r>
                <a:r>
                  <a:rPr lang="en-US" sz="2000" dirty="0"/>
                  <a:t>does the saturation of gluon densities set in?</a:t>
                </a:r>
                <a:endParaRPr lang="en-US" sz="2000" b="1" dirty="0">
                  <a:solidFill>
                    <a:srgbClr val="000000"/>
                  </a:solidFill>
                  <a:latin typeface="Comic Sans MS"/>
                  <a:cs typeface="Comic Sans MS"/>
                </a:endParaRPr>
              </a:p>
            </p:txBody>
          </p:sp>
        </p:grpSp>
        <p:pic>
          <p:nvPicPr>
            <p:cNvPr id="43" name="Bild 42"/>
            <p:cNvPicPr>
              <a:picLocks noChangeAspect="1"/>
            </p:cNvPicPr>
            <p:nvPr/>
          </p:nvPicPr>
          <p:blipFill>
            <a:blip r:embed="rId3"/>
            <a:stretch>
              <a:fillRect/>
            </a:stretch>
          </p:blipFill>
          <p:spPr>
            <a:xfrm>
              <a:off x="302887" y="4835437"/>
              <a:ext cx="1687615" cy="2183972"/>
            </a:xfrm>
            <a:prstGeom prst="rect">
              <a:avLst/>
            </a:prstGeom>
          </p:spPr>
        </p:pic>
      </p:grpSp>
      <p:grpSp>
        <p:nvGrpSpPr>
          <p:cNvPr id="37" name="Group 36"/>
          <p:cNvGrpSpPr/>
          <p:nvPr/>
        </p:nvGrpSpPr>
        <p:grpSpPr>
          <a:xfrm>
            <a:off x="515378" y="634770"/>
            <a:ext cx="8226445" cy="2226507"/>
            <a:chOff x="176722" y="740600"/>
            <a:chExt cx="8226445" cy="2226507"/>
          </a:xfrm>
        </p:grpSpPr>
        <p:sp>
          <p:nvSpPr>
            <p:cNvPr id="11" name="Abgerundetes Rechteck 10"/>
            <p:cNvSpPr/>
            <p:nvPr/>
          </p:nvSpPr>
          <p:spPr>
            <a:xfrm>
              <a:off x="202218" y="773116"/>
              <a:ext cx="8200949" cy="1936215"/>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pic>
          <p:nvPicPr>
            <p:cNvPr id="13" name="Picture 27" descr="uli_nucleon"/>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923503" y="1181641"/>
              <a:ext cx="1066800" cy="842963"/>
            </a:xfrm>
            <a:prstGeom prst="rect">
              <a:avLst/>
            </a:prstGeom>
            <a:noFill/>
          </p:spPr>
        </p:pic>
        <p:sp>
          <p:nvSpPr>
            <p:cNvPr id="14" name="Textfeld 13"/>
            <p:cNvSpPr txBox="1"/>
            <p:nvPr/>
          </p:nvSpPr>
          <p:spPr>
            <a:xfrm>
              <a:off x="520802" y="740600"/>
              <a:ext cx="7336689" cy="707886"/>
            </a:xfrm>
            <a:prstGeom prst="rect">
              <a:avLst/>
            </a:prstGeom>
            <a:noFill/>
          </p:spPr>
          <p:txBody>
            <a:bodyPr wrap="none" rtlCol="0">
              <a:spAutoFit/>
            </a:bodyPr>
            <a:lstStyle/>
            <a:p>
              <a:r>
                <a:rPr lang="en-US" sz="2000" dirty="0"/>
                <a:t>How are sea quarks and gluons and their spin distributed</a:t>
              </a:r>
            </a:p>
            <a:p>
              <a:r>
                <a:rPr lang="en-US" sz="2000" dirty="0"/>
                <a:t>in space and momentum inside the nucleon?</a:t>
              </a:r>
              <a:endParaRPr lang="en-US" sz="2000" b="1" dirty="0">
                <a:solidFill>
                  <a:srgbClr val="000000"/>
                </a:solidFill>
                <a:latin typeface="Comic Sans MS"/>
                <a:cs typeface="Comic Sans MS"/>
              </a:endParaRPr>
            </a:p>
          </p:txBody>
        </p:sp>
        <p:grpSp>
          <p:nvGrpSpPr>
            <p:cNvPr id="4" name="Gruppierung 7"/>
            <p:cNvGrpSpPr/>
            <p:nvPr/>
          </p:nvGrpSpPr>
          <p:grpSpPr>
            <a:xfrm>
              <a:off x="176722" y="1523707"/>
              <a:ext cx="871268" cy="538346"/>
              <a:chOff x="-75398" y="1981565"/>
              <a:chExt cx="1069596" cy="716388"/>
            </a:xfrm>
          </p:grpSpPr>
          <p:pic>
            <p:nvPicPr>
              <p:cNvPr id="16" name="Bild 15"/>
              <p:cNvPicPr>
                <a:picLocks noChangeAspect="1"/>
              </p:cNvPicPr>
              <p:nvPr/>
            </p:nvPicPr>
            <p:blipFill>
              <a:blip r:embed="rId2"/>
              <a:stretch>
                <a:fillRect/>
              </a:stretch>
            </p:blipFill>
            <p:spPr>
              <a:xfrm>
                <a:off x="-75398" y="1981565"/>
                <a:ext cx="495300" cy="698500"/>
              </a:xfrm>
              <a:prstGeom prst="rect">
                <a:avLst/>
              </a:prstGeom>
            </p:spPr>
          </p:pic>
          <p:sp>
            <p:nvSpPr>
              <p:cNvPr id="17" name="Textfeld 16"/>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8" name="Textfeld 17"/>
            <p:cNvSpPr txBox="1"/>
            <p:nvPr/>
          </p:nvSpPr>
          <p:spPr>
            <a:xfrm>
              <a:off x="599919" y="1448493"/>
              <a:ext cx="6328976" cy="584776"/>
            </a:xfrm>
            <a:prstGeom prst="rect">
              <a:avLst/>
            </a:prstGeom>
            <a:noFill/>
          </p:spPr>
          <p:txBody>
            <a:bodyPr wrap="none" rtlCol="0">
              <a:spAutoFit/>
            </a:bodyPr>
            <a:lstStyle/>
            <a:p>
              <a:r>
                <a:rPr lang="en-US" sz="1600" b="0" dirty="0"/>
                <a:t>How are these quark and gluon distributions correlated with the </a:t>
              </a:r>
              <a:endParaRPr lang="en-US" sz="1600" b="0" dirty="0" smtClean="0"/>
            </a:p>
            <a:p>
              <a:r>
                <a:rPr lang="en-US" sz="1600" b="0" dirty="0" smtClean="0"/>
                <a:t>over all nucleon </a:t>
              </a:r>
              <a:r>
                <a:rPr lang="en-US" sz="1600" b="0" dirty="0"/>
                <a:t>properties, such as spin direction?</a:t>
              </a:r>
              <a:endParaRPr lang="en-US" sz="1600" dirty="0" smtClean="0">
                <a:latin typeface="Comic Sans MS"/>
                <a:cs typeface="Comic Sans MS"/>
              </a:endParaRPr>
            </a:p>
          </p:txBody>
        </p:sp>
        <p:grpSp>
          <p:nvGrpSpPr>
            <p:cNvPr id="5" name="Gruppierung 7"/>
            <p:cNvGrpSpPr/>
            <p:nvPr/>
          </p:nvGrpSpPr>
          <p:grpSpPr>
            <a:xfrm>
              <a:off x="176722" y="2037190"/>
              <a:ext cx="871268" cy="929917"/>
              <a:chOff x="-75398" y="1460494"/>
              <a:chExt cx="1069596" cy="1237459"/>
            </a:xfrm>
          </p:grpSpPr>
          <p:pic>
            <p:nvPicPr>
              <p:cNvPr id="21" name="Bild 20"/>
              <p:cNvPicPr>
                <a:picLocks noChangeAspect="1"/>
              </p:cNvPicPr>
              <p:nvPr/>
            </p:nvPicPr>
            <p:blipFill>
              <a:blip r:embed="rId2"/>
              <a:stretch>
                <a:fillRect/>
              </a:stretch>
            </p:blipFill>
            <p:spPr>
              <a:xfrm>
                <a:off x="-75398" y="1460494"/>
                <a:ext cx="495300" cy="698500"/>
              </a:xfrm>
              <a:prstGeom prst="rect">
                <a:avLst/>
              </a:prstGeom>
            </p:spPr>
          </p:pic>
          <p:sp>
            <p:nvSpPr>
              <p:cNvPr id="22" name="Textfeld 21"/>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23" name="Textfeld 22"/>
            <p:cNvSpPr txBox="1"/>
            <p:nvPr/>
          </p:nvSpPr>
          <p:spPr>
            <a:xfrm>
              <a:off x="599919" y="2012974"/>
              <a:ext cx="5506435" cy="584776"/>
            </a:xfrm>
            <a:prstGeom prst="rect">
              <a:avLst/>
            </a:prstGeom>
            <a:noFill/>
          </p:spPr>
          <p:txBody>
            <a:bodyPr wrap="none" rtlCol="0">
              <a:spAutoFit/>
            </a:bodyPr>
            <a:lstStyle/>
            <a:p>
              <a:r>
                <a:rPr lang="en-US" sz="1600" b="0" dirty="0"/>
                <a:t>What is the role of the motion of sea quarks and gluons </a:t>
              </a:r>
              <a:endParaRPr lang="en-US" sz="1600" b="0" dirty="0" smtClean="0"/>
            </a:p>
            <a:p>
              <a:r>
                <a:rPr lang="en-US" sz="1600" b="0" dirty="0" smtClean="0"/>
                <a:t>in </a:t>
              </a:r>
              <a:r>
                <a:rPr lang="en-US" sz="1600" b="0" dirty="0"/>
                <a:t>building </a:t>
              </a:r>
              <a:r>
                <a:rPr lang="en-US" sz="1600" b="0" dirty="0" smtClean="0"/>
                <a:t>the nucleon </a:t>
              </a:r>
              <a:r>
                <a:rPr lang="en-US" sz="1600" b="0" dirty="0"/>
                <a:t>spin?</a:t>
              </a:r>
              <a:endParaRPr lang="en-US" sz="1600" dirty="0" smtClean="0">
                <a:latin typeface="Comic Sans MS"/>
                <a:cs typeface="Comic Sans MS"/>
              </a:endParaRPr>
            </a:p>
          </p:txBody>
        </p:sp>
        <p:pic>
          <p:nvPicPr>
            <p:cNvPr id="49" name="Bild 25"/>
            <p:cNvPicPr>
              <a:picLocks noChangeAspect="1"/>
            </p:cNvPicPr>
            <p:nvPr/>
          </p:nvPicPr>
          <p:blipFill>
            <a:blip r:embed="rId5">
              <a:clrChange>
                <a:clrFrom>
                  <a:srgbClr val="FFFFFF"/>
                </a:clrFrom>
                <a:clrTo>
                  <a:srgbClr val="FFFFFF">
                    <a:alpha val="0"/>
                  </a:srgbClr>
                </a:clrTo>
              </a:clrChange>
            </a:blip>
            <a:stretch>
              <a:fillRect/>
            </a:stretch>
          </p:blipFill>
          <p:spPr>
            <a:xfrm>
              <a:off x="6135070" y="1819150"/>
              <a:ext cx="1183405" cy="932380"/>
            </a:xfrm>
            <a:prstGeom prst="rect">
              <a:avLst/>
            </a:prstGeom>
          </p:spPr>
        </p:pic>
      </p:grpSp>
      <p:grpSp>
        <p:nvGrpSpPr>
          <p:cNvPr id="41" name="Group 40"/>
          <p:cNvGrpSpPr/>
          <p:nvPr/>
        </p:nvGrpSpPr>
        <p:grpSpPr>
          <a:xfrm>
            <a:off x="138622" y="2681584"/>
            <a:ext cx="8867795" cy="2194758"/>
            <a:chOff x="138622" y="2681584"/>
            <a:chExt cx="8867795" cy="2194758"/>
          </a:xfrm>
        </p:grpSpPr>
        <p:grpSp>
          <p:nvGrpSpPr>
            <p:cNvPr id="51" name="Group 50"/>
            <p:cNvGrpSpPr/>
            <p:nvPr/>
          </p:nvGrpSpPr>
          <p:grpSpPr>
            <a:xfrm>
              <a:off x="138622" y="2681584"/>
              <a:ext cx="8867795" cy="2194758"/>
              <a:chOff x="176722" y="772349"/>
              <a:chExt cx="8867795" cy="2194758"/>
            </a:xfrm>
          </p:grpSpPr>
          <p:sp>
            <p:nvSpPr>
              <p:cNvPr id="52" name="Abgerundetes Rechteck 10"/>
              <p:cNvSpPr/>
              <p:nvPr/>
            </p:nvSpPr>
            <p:spPr>
              <a:xfrm>
                <a:off x="202218" y="773116"/>
                <a:ext cx="8842299" cy="2010301"/>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sp>
            <p:nvSpPr>
              <p:cNvPr id="54" name="Textfeld 13"/>
              <p:cNvSpPr txBox="1"/>
              <p:nvPr/>
            </p:nvSpPr>
            <p:spPr>
              <a:xfrm>
                <a:off x="520802" y="772349"/>
                <a:ext cx="7402187" cy="707886"/>
              </a:xfrm>
              <a:prstGeom prst="rect">
                <a:avLst/>
              </a:prstGeom>
              <a:noFill/>
            </p:spPr>
            <p:txBody>
              <a:bodyPr wrap="none" rtlCol="0">
                <a:spAutoFit/>
              </a:bodyPr>
              <a:lstStyle/>
              <a:p>
                <a:r>
                  <a:rPr lang="en-US" sz="2000" dirty="0"/>
                  <a:t>How does the nuclear environment affect the distribution</a:t>
                </a:r>
              </a:p>
              <a:p>
                <a:r>
                  <a:rPr lang="en-US" sz="2000" dirty="0"/>
                  <a:t>of quarks and gluons and their interaction in nuclei?</a:t>
                </a:r>
                <a:endParaRPr lang="en-US" sz="2000" b="1" dirty="0">
                  <a:solidFill>
                    <a:srgbClr val="000000"/>
                  </a:solidFill>
                  <a:latin typeface="Comic Sans MS"/>
                  <a:cs typeface="Comic Sans MS"/>
                </a:endParaRPr>
              </a:p>
            </p:txBody>
          </p:sp>
          <p:grpSp>
            <p:nvGrpSpPr>
              <p:cNvPr id="55" name="Gruppierung 7"/>
              <p:cNvGrpSpPr/>
              <p:nvPr/>
            </p:nvGrpSpPr>
            <p:grpSpPr>
              <a:xfrm>
                <a:off x="176722" y="1481375"/>
                <a:ext cx="871268" cy="580678"/>
                <a:chOff x="-75398" y="1925233"/>
                <a:chExt cx="1069596" cy="772720"/>
              </a:xfrm>
            </p:grpSpPr>
            <p:pic>
              <p:nvPicPr>
                <p:cNvPr id="62" name="Bild 15"/>
                <p:cNvPicPr>
                  <a:picLocks noChangeAspect="1"/>
                </p:cNvPicPr>
                <p:nvPr/>
              </p:nvPicPr>
              <p:blipFill>
                <a:blip r:embed="rId2"/>
                <a:stretch>
                  <a:fillRect/>
                </a:stretch>
              </p:blipFill>
              <p:spPr>
                <a:xfrm>
                  <a:off x="-75398" y="1925233"/>
                  <a:ext cx="495300" cy="698500"/>
                </a:xfrm>
                <a:prstGeom prst="rect">
                  <a:avLst/>
                </a:prstGeom>
              </p:spPr>
            </p:pic>
            <p:sp>
              <p:nvSpPr>
                <p:cNvPr id="63" name="Textfeld 16"/>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56" name="Textfeld 17"/>
              <p:cNvSpPr txBox="1"/>
              <p:nvPr/>
            </p:nvSpPr>
            <p:spPr>
              <a:xfrm>
                <a:off x="599919" y="1437910"/>
                <a:ext cx="8434014" cy="338554"/>
              </a:xfrm>
              <a:prstGeom prst="rect">
                <a:avLst/>
              </a:prstGeom>
              <a:noFill/>
            </p:spPr>
            <p:txBody>
              <a:bodyPr wrap="square" rtlCol="0">
                <a:spAutoFit/>
              </a:bodyPr>
              <a:lstStyle/>
              <a:p>
                <a:r>
                  <a:rPr lang="en-US" sz="1600" b="0" dirty="0"/>
                  <a:t>How does the transverse spatial distribution of gluons compare to </a:t>
                </a:r>
                <a:r>
                  <a:rPr lang="en-US" sz="1600" b="0" dirty="0" smtClean="0"/>
                  <a:t>that in the nucleon</a:t>
                </a:r>
                <a:r>
                  <a:rPr lang="en-US" sz="1600" b="0" dirty="0"/>
                  <a:t>?</a:t>
                </a:r>
                <a:endParaRPr lang="en-US" sz="1600" dirty="0" smtClean="0">
                  <a:latin typeface="Comic Sans MS"/>
                  <a:cs typeface="Comic Sans MS"/>
                </a:endParaRPr>
              </a:p>
            </p:txBody>
          </p:sp>
          <p:grpSp>
            <p:nvGrpSpPr>
              <p:cNvPr id="57" name="Gruppierung 7"/>
              <p:cNvGrpSpPr/>
              <p:nvPr/>
            </p:nvGrpSpPr>
            <p:grpSpPr>
              <a:xfrm>
                <a:off x="176722" y="1867862"/>
                <a:ext cx="871268" cy="1099245"/>
                <a:chOff x="-75398" y="1235166"/>
                <a:chExt cx="1069596" cy="1462787"/>
              </a:xfrm>
            </p:grpSpPr>
            <p:pic>
              <p:nvPicPr>
                <p:cNvPr id="60" name="Bild 20"/>
                <p:cNvPicPr>
                  <a:picLocks noChangeAspect="1"/>
                </p:cNvPicPr>
                <p:nvPr/>
              </p:nvPicPr>
              <p:blipFill>
                <a:blip r:embed="rId2"/>
                <a:stretch>
                  <a:fillRect/>
                </a:stretch>
              </p:blipFill>
              <p:spPr>
                <a:xfrm>
                  <a:off x="-75398" y="1235166"/>
                  <a:ext cx="495300" cy="698500"/>
                </a:xfrm>
                <a:prstGeom prst="rect">
                  <a:avLst/>
                </a:prstGeom>
              </p:spPr>
            </p:pic>
            <p:sp>
              <p:nvSpPr>
                <p:cNvPr id="61" name="Textfeld 21"/>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58" name="Textfeld 22"/>
              <p:cNvSpPr txBox="1"/>
              <p:nvPr/>
            </p:nvSpPr>
            <p:spPr>
              <a:xfrm>
                <a:off x="599919" y="1780148"/>
                <a:ext cx="7151517" cy="584776"/>
              </a:xfrm>
              <a:prstGeom prst="rect">
                <a:avLst/>
              </a:prstGeom>
              <a:noFill/>
            </p:spPr>
            <p:txBody>
              <a:bodyPr wrap="none" rtlCol="0">
                <a:spAutoFit/>
              </a:bodyPr>
              <a:lstStyle/>
              <a:p>
                <a:r>
                  <a:rPr lang="en-US" sz="1600" b="0" dirty="0"/>
                  <a:t>How does matter respond to fast moving color charge passing </a:t>
                </a:r>
                <a:r>
                  <a:rPr lang="en-US" sz="1600" b="0" dirty="0" smtClean="0"/>
                  <a:t>through it</a:t>
                </a:r>
                <a:r>
                  <a:rPr lang="en-US" sz="1600" b="0" dirty="0"/>
                  <a:t>? </a:t>
                </a:r>
                <a:endParaRPr lang="en-US" sz="1600" b="0" dirty="0" smtClean="0"/>
              </a:p>
              <a:p>
                <a:r>
                  <a:rPr lang="en-US" sz="1600" b="0" dirty="0" smtClean="0"/>
                  <a:t>Is </a:t>
                </a:r>
                <a:r>
                  <a:rPr lang="en-US" sz="1600" b="0" dirty="0"/>
                  <a:t>this response different for light and heavy quarks?</a:t>
                </a:r>
                <a:endParaRPr lang="en-US" sz="1600" dirty="0" smtClean="0">
                  <a:latin typeface="Comic Sans MS"/>
                  <a:cs typeface="Comic Sans MS"/>
                </a:endParaRPr>
              </a:p>
            </p:txBody>
          </p:sp>
        </p:grpSp>
        <p:grpSp>
          <p:nvGrpSpPr>
            <p:cNvPr id="64" name="Group 2"/>
            <p:cNvGrpSpPr>
              <a:grpSpLocks/>
            </p:cNvGrpSpPr>
            <p:nvPr/>
          </p:nvGrpSpPr>
          <p:grpSpPr bwMode="auto">
            <a:xfrm>
              <a:off x="7233802" y="3602025"/>
              <a:ext cx="1772613" cy="1128726"/>
              <a:chOff x="-57" y="125"/>
              <a:chExt cx="3628" cy="2065"/>
            </a:xfrm>
          </p:grpSpPr>
          <p:grpSp>
            <p:nvGrpSpPr>
              <p:cNvPr id="65" name="Group 3"/>
              <p:cNvGrpSpPr>
                <a:grpSpLocks/>
              </p:cNvGrpSpPr>
              <p:nvPr/>
            </p:nvGrpSpPr>
            <p:grpSpPr bwMode="auto">
              <a:xfrm>
                <a:off x="879" y="130"/>
                <a:ext cx="2058" cy="2060"/>
                <a:chOff x="0" y="0"/>
                <a:chExt cx="2058" cy="2060"/>
              </a:xfrm>
            </p:grpSpPr>
            <p:sp>
              <p:nvSpPr>
                <p:cNvPr id="101" name="Oval 4"/>
                <p:cNvSpPr>
                  <a:spLocks/>
                </p:cNvSpPr>
                <p:nvPr/>
              </p:nvSpPr>
              <p:spPr bwMode="auto">
                <a:xfrm>
                  <a:off x="395" y="107"/>
                  <a:ext cx="625"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2" name="Oval 5"/>
                <p:cNvSpPr>
                  <a:spLocks/>
                </p:cNvSpPr>
                <p:nvPr/>
              </p:nvSpPr>
              <p:spPr bwMode="auto">
                <a:xfrm>
                  <a:off x="588" y="396"/>
                  <a:ext cx="630"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3" name="Oval 6"/>
                <p:cNvSpPr>
                  <a:spLocks/>
                </p:cNvSpPr>
                <p:nvPr/>
              </p:nvSpPr>
              <p:spPr bwMode="auto">
                <a:xfrm>
                  <a:off x="114" y="399"/>
                  <a:ext cx="627"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4" name="Oval 7"/>
                <p:cNvSpPr>
                  <a:spLocks/>
                </p:cNvSpPr>
                <p:nvPr/>
              </p:nvSpPr>
              <p:spPr bwMode="auto">
                <a:xfrm>
                  <a:off x="1286" y="892"/>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5" name="Oval 8"/>
                <p:cNvSpPr>
                  <a:spLocks/>
                </p:cNvSpPr>
                <p:nvPr/>
              </p:nvSpPr>
              <p:spPr bwMode="auto">
                <a:xfrm>
                  <a:off x="842" y="1436"/>
                  <a:ext cx="628"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6" name="Oval 9"/>
                <p:cNvSpPr>
                  <a:spLocks/>
                </p:cNvSpPr>
                <p:nvPr/>
              </p:nvSpPr>
              <p:spPr bwMode="auto">
                <a:xfrm>
                  <a:off x="1119" y="128"/>
                  <a:ext cx="626"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7" name="Oval 10"/>
                <p:cNvSpPr>
                  <a:spLocks/>
                </p:cNvSpPr>
                <p:nvPr/>
              </p:nvSpPr>
              <p:spPr bwMode="auto">
                <a:xfrm>
                  <a:off x="752" y="0"/>
                  <a:ext cx="632"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8" name="Oval 11"/>
                <p:cNvSpPr>
                  <a:spLocks/>
                </p:cNvSpPr>
                <p:nvPr/>
              </p:nvSpPr>
              <p:spPr bwMode="auto">
                <a:xfrm>
                  <a:off x="1430" y="490"/>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9" name="Oval 12"/>
                <p:cNvSpPr>
                  <a:spLocks/>
                </p:cNvSpPr>
                <p:nvPr/>
              </p:nvSpPr>
              <p:spPr bwMode="auto">
                <a:xfrm>
                  <a:off x="424" y="791"/>
                  <a:ext cx="632"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0" name="Oval 13"/>
                <p:cNvSpPr>
                  <a:spLocks/>
                </p:cNvSpPr>
                <p:nvPr/>
              </p:nvSpPr>
              <p:spPr bwMode="auto">
                <a:xfrm>
                  <a:off x="0" y="891"/>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1" name="Oval 14"/>
                <p:cNvSpPr>
                  <a:spLocks/>
                </p:cNvSpPr>
                <p:nvPr/>
              </p:nvSpPr>
              <p:spPr bwMode="auto">
                <a:xfrm>
                  <a:off x="351" y="1326"/>
                  <a:ext cx="628" cy="622"/>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2" name="Oval 15"/>
                <p:cNvSpPr>
                  <a:spLocks/>
                </p:cNvSpPr>
                <p:nvPr/>
              </p:nvSpPr>
              <p:spPr bwMode="auto">
                <a:xfrm>
                  <a:off x="842" y="1128"/>
                  <a:ext cx="628"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3" name="Oval 16"/>
                <p:cNvSpPr>
                  <a:spLocks/>
                </p:cNvSpPr>
                <p:nvPr/>
              </p:nvSpPr>
              <p:spPr bwMode="auto">
                <a:xfrm>
                  <a:off x="917" y="672"/>
                  <a:ext cx="632"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4" name="Oval 17"/>
                <p:cNvSpPr>
                  <a:spLocks/>
                </p:cNvSpPr>
                <p:nvPr/>
              </p:nvSpPr>
              <p:spPr bwMode="auto">
                <a:xfrm>
                  <a:off x="1245" y="1229"/>
                  <a:ext cx="631"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grpSp>
          <p:grpSp>
            <p:nvGrpSpPr>
              <p:cNvPr id="66" name="Group 18"/>
              <p:cNvGrpSpPr>
                <a:grpSpLocks/>
              </p:cNvGrpSpPr>
              <p:nvPr/>
            </p:nvGrpSpPr>
            <p:grpSpPr bwMode="auto">
              <a:xfrm>
                <a:off x="1272" y="165"/>
                <a:ext cx="1568" cy="1879"/>
                <a:chOff x="0" y="0"/>
                <a:chExt cx="1568" cy="1878"/>
              </a:xfrm>
            </p:grpSpPr>
            <p:sp>
              <p:nvSpPr>
                <p:cNvPr id="79" name="Freeform 19"/>
                <p:cNvSpPr>
                  <a:spLocks/>
                </p:cNvSpPr>
                <p:nvPr/>
              </p:nvSpPr>
              <p:spPr bwMode="auto">
                <a:xfrm rot="-660000">
                  <a:off x="437" y="499"/>
                  <a:ext cx="527" cy="369"/>
                </a:xfrm>
                <a:custGeom>
                  <a:avLst/>
                  <a:gdLst>
                    <a:gd name="T0" fmla="*/ 0 w 19443"/>
                    <a:gd name="T1" fmla="*/ 369 h 21600"/>
                    <a:gd name="T2" fmla="*/ 172 w 19443"/>
                    <a:gd name="T3" fmla="*/ 265 h 21600"/>
                    <a:gd name="T4" fmla="*/ 143 w 19443"/>
                    <a:gd name="T5" fmla="*/ 333 h 21600"/>
                    <a:gd name="T6" fmla="*/ 78 w 19443"/>
                    <a:gd name="T7" fmla="*/ 330 h 21600"/>
                    <a:gd name="T8" fmla="*/ 168 w 19443"/>
                    <a:gd name="T9" fmla="*/ 212 h 21600"/>
                    <a:gd name="T10" fmla="*/ 323 w 19443"/>
                    <a:gd name="T11" fmla="*/ 174 h 21600"/>
                    <a:gd name="T12" fmla="*/ 297 w 19443"/>
                    <a:gd name="T13" fmla="*/ 231 h 21600"/>
                    <a:gd name="T14" fmla="*/ 234 w 19443"/>
                    <a:gd name="T15" fmla="*/ 210 h 21600"/>
                    <a:gd name="T16" fmla="*/ 326 w 19443"/>
                    <a:gd name="T17" fmla="*/ 117 h 21600"/>
                    <a:gd name="T18" fmla="*/ 484 w 19443"/>
                    <a:gd name="T19" fmla="*/ 77 h 21600"/>
                    <a:gd name="T20" fmla="*/ 448 w 19443"/>
                    <a:gd name="T21" fmla="*/ 139 h 21600"/>
                    <a:gd name="T22" fmla="*/ 390 w 19443"/>
                    <a:gd name="T23" fmla="*/ 124 h 21600"/>
                    <a:gd name="T24" fmla="*/ 52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 name="Freeform 20"/>
                <p:cNvSpPr>
                  <a:spLocks/>
                </p:cNvSpPr>
                <p:nvPr/>
              </p:nvSpPr>
              <p:spPr bwMode="auto">
                <a:xfrm>
                  <a:off x="947" y="869"/>
                  <a:ext cx="621" cy="298"/>
                </a:xfrm>
                <a:custGeom>
                  <a:avLst/>
                  <a:gdLst>
                    <a:gd name="T0" fmla="*/ 0 w 19898"/>
                    <a:gd name="T1" fmla="*/ 0 h 21600"/>
                    <a:gd name="T2" fmla="*/ 200 w 19898"/>
                    <a:gd name="T3" fmla="*/ 79 h 21600"/>
                    <a:gd name="T4" fmla="*/ 157 w 19898"/>
                    <a:gd name="T5" fmla="*/ 12 h 21600"/>
                    <a:gd name="T6" fmla="*/ 92 w 19898"/>
                    <a:gd name="T7" fmla="*/ 33 h 21600"/>
                    <a:gd name="T8" fmla="*/ 204 w 19898"/>
                    <a:gd name="T9" fmla="*/ 136 h 21600"/>
                    <a:gd name="T10" fmla="*/ 375 w 19898"/>
                    <a:gd name="T11" fmla="*/ 150 h 21600"/>
                    <a:gd name="T12" fmla="*/ 338 w 19898"/>
                    <a:gd name="T13" fmla="*/ 94 h 21600"/>
                    <a:gd name="T14" fmla="*/ 275 w 19898"/>
                    <a:gd name="T15" fmla="*/ 126 h 21600"/>
                    <a:gd name="T16" fmla="*/ 388 w 19898"/>
                    <a:gd name="T17" fmla="*/ 208 h 21600"/>
                    <a:gd name="T18" fmla="*/ 564 w 19898"/>
                    <a:gd name="T19" fmla="*/ 228 h 21600"/>
                    <a:gd name="T20" fmla="*/ 514 w 19898"/>
                    <a:gd name="T21" fmla="*/ 164 h 21600"/>
                    <a:gd name="T22" fmla="*/ 455 w 19898"/>
                    <a:gd name="T23" fmla="*/ 191 h 21600"/>
                    <a:gd name="T24" fmla="*/ 621 w 19898"/>
                    <a:gd name="T25" fmla="*/ 29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8" h="21600">
                      <a:moveTo>
                        <a:pt x="0" y="0"/>
                      </a:moveTo>
                      <a:cubicBezTo>
                        <a:pt x="2302" y="6426"/>
                        <a:pt x="5335" y="7238"/>
                        <a:pt x="6396" y="5727"/>
                      </a:cubicBezTo>
                      <a:cubicBezTo>
                        <a:pt x="7457" y="4216"/>
                        <a:pt x="5025" y="857"/>
                        <a:pt x="5025" y="857"/>
                      </a:cubicBezTo>
                      <a:cubicBezTo>
                        <a:pt x="5025" y="857"/>
                        <a:pt x="3003" y="0"/>
                        <a:pt x="2953" y="2367"/>
                      </a:cubicBezTo>
                      <a:cubicBezTo>
                        <a:pt x="2903" y="4735"/>
                        <a:pt x="6546" y="9830"/>
                        <a:pt x="6546" y="9830"/>
                      </a:cubicBezTo>
                      <a:cubicBezTo>
                        <a:pt x="6546" y="9830"/>
                        <a:pt x="12422" y="13393"/>
                        <a:pt x="12031" y="10845"/>
                      </a:cubicBezTo>
                      <a:cubicBezTo>
                        <a:pt x="11641" y="8297"/>
                        <a:pt x="12572" y="8387"/>
                        <a:pt x="10830" y="6832"/>
                      </a:cubicBezTo>
                      <a:cubicBezTo>
                        <a:pt x="9088" y="5276"/>
                        <a:pt x="8818" y="9154"/>
                        <a:pt x="8818" y="9154"/>
                      </a:cubicBezTo>
                      <a:cubicBezTo>
                        <a:pt x="8818" y="9154"/>
                        <a:pt x="10490" y="14069"/>
                        <a:pt x="12442" y="15106"/>
                      </a:cubicBezTo>
                      <a:cubicBezTo>
                        <a:pt x="14393" y="16144"/>
                        <a:pt x="14573" y="17046"/>
                        <a:pt x="18087" y="16549"/>
                      </a:cubicBezTo>
                      <a:cubicBezTo>
                        <a:pt x="21600" y="16053"/>
                        <a:pt x="16465" y="11905"/>
                        <a:pt x="16465" y="11905"/>
                      </a:cubicBezTo>
                      <a:cubicBezTo>
                        <a:pt x="16465" y="11905"/>
                        <a:pt x="14573" y="10665"/>
                        <a:pt x="14573" y="13866"/>
                      </a:cubicBezTo>
                      <a:cubicBezTo>
                        <a:pt x="14573" y="17068"/>
                        <a:pt x="19778" y="20969"/>
                        <a:pt x="19898" y="2160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 name="Freeform 21"/>
                <p:cNvSpPr>
                  <a:spLocks/>
                </p:cNvSpPr>
                <p:nvPr/>
              </p:nvSpPr>
              <p:spPr bwMode="auto">
                <a:xfrm>
                  <a:off x="0" y="760"/>
                  <a:ext cx="1156" cy="240"/>
                </a:xfrm>
                <a:custGeom>
                  <a:avLst/>
                  <a:gdLst>
                    <a:gd name="T0" fmla="*/ 0 w 21600"/>
                    <a:gd name="T1" fmla="*/ 240 h 21600"/>
                    <a:gd name="T2" fmla="*/ 282 w 21600"/>
                    <a:gd name="T3" fmla="*/ 240 h 21600"/>
                    <a:gd name="T4" fmla="*/ 488 w 21600"/>
                    <a:gd name="T5" fmla="*/ 144 h 21600"/>
                    <a:gd name="T6" fmla="*/ 688 w 21600"/>
                    <a:gd name="T7" fmla="*/ 165 h 21600"/>
                    <a:gd name="T8" fmla="*/ 929 w 21600"/>
                    <a:gd name="T9" fmla="*/ 123 h 21600"/>
                    <a:gd name="T10" fmla="*/ 115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72" y="21600"/>
                      </a:lnTo>
                      <a:lnTo>
                        <a:pt x="9126" y="12971"/>
                      </a:lnTo>
                      <a:lnTo>
                        <a:pt x="12853" y="14820"/>
                      </a:lnTo>
                      <a:lnTo>
                        <a:pt x="17355" y="11094"/>
                      </a:lnTo>
                      <a:lnTo>
                        <a:pt x="21600" y="0"/>
                      </a:lnTo>
                    </a:path>
                  </a:pathLst>
                </a:custGeom>
                <a:noFill/>
                <a:ln w="3672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82" name="Group 22"/>
                <p:cNvGrpSpPr>
                  <a:grpSpLocks/>
                </p:cNvGrpSpPr>
                <p:nvPr/>
              </p:nvGrpSpPr>
              <p:grpSpPr bwMode="auto">
                <a:xfrm>
                  <a:off x="78" y="994"/>
                  <a:ext cx="443" cy="852"/>
                  <a:chOff x="0" y="0"/>
                  <a:chExt cx="443" cy="852"/>
                </a:xfrm>
              </p:grpSpPr>
              <p:sp>
                <p:nvSpPr>
                  <p:cNvPr id="99" name="Freeform 23"/>
                  <p:cNvSpPr>
                    <a:spLocks/>
                  </p:cNvSpPr>
                  <p:nvPr/>
                </p:nvSpPr>
                <p:spPr bwMode="auto">
                  <a:xfrm>
                    <a:off x="149" y="0"/>
                    <a:ext cx="145" cy="560"/>
                  </a:xfrm>
                  <a:custGeom>
                    <a:avLst/>
                    <a:gdLst>
                      <a:gd name="T0" fmla="*/ 41 w 16954"/>
                      <a:gd name="T1" fmla="*/ 0 h 21225"/>
                      <a:gd name="T2" fmla="*/ 64 w 16954"/>
                      <a:gd name="T3" fmla="*/ 175 h 21225"/>
                      <a:gd name="T4" fmla="*/ 116 w 16954"/>
                      <a:gd name="T5" fmla="*/ 117 h 21225"/>
                      <a:gd name="T6" fmla="*/ 56 w 16954"/>
                      <a:gd name="T7" fmla="*/ 79 h 21225"/>
                      <a:gd name="T8" fmla="*/ 0 w 16954"/>
                      <a:gd name="T9" fmla="*/ 199 h 21225"/>
                      <a:gd name="T10" fmla="*/ 79 w 16954"/>
                      <a:gd name="T11" fmla="*/ 328 h 21225"/>
                      <a:gd name="T12" fmla="*/ 122 w 16954"/>
                      <a:gd name="T13" fmla="*/ 280 h 21225"/>
                      <a:gd name="T14" fmla="*/ 50 w 16954"/>
                      <a:gd name="T15" fmla="*/ 247 h 21225"/>
                      <a:gd name="T16" fmla="*/ 20 w 16954"/>
                      <a:gd name="T17" fmla="*/ 358 h 21225"/>
                      <a:gd name="T18" fmla="*/ 95 w 16954"/>
                      <a:gd name="T19" fmla="*/ 493 h 21225"/>
                      <a:gd name="T20" fmla="*/ 141 w 16954"/>
                      <a:gd name="T21" fmla="*/ 432 h 21225"/>
                      <a:gd name="T22" fmla="*/ 77 w 16954"/>
                      <a:gd name="T23" fmla="*/ 400 h 21225"/>
                      <a:gd name="T24" fmla="*/ 47 w 16954"/>
                      <a:gd name="T25" fmla="*/ 560 h 21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54" h="21225">
                        <a:moveTo>
                          <a:pt x="4842" y="0"/>
                        </a:moveTo>
                        <a:cubicBezTo>
                          <a:pt x="-2279" y="3232"/>
                          <a:pt x="2373" y="5972"/>
                          <a:pt x="7453" y="6618"/>
                        </a:cubicBezTo>
                        <a:cubicBezTo>
                          <a:pt x="12532" y="7265"/>
                          <a:pt x="13529" y="4447"/>
                          <a:pt x="13529" y="4447"/>
                        </a:cubicBezTo>
                        <a:cubicBezTo>
                          <a:pt x="13529" y="4447"/>
                          <a:pt x="10918" y="2585"/>
                          <a:pt x="6551" y="2999"/>
                        </a:cubicBezTo>
                        <a:cubicBezTo>
                          <a:pt x="2136" y="3413"/>
                          <a:pt x="0" y="7536"/>
                          <a:pt x="0" y="7536"/>
                        </a:cubicBezTo>
                        <a:cubicBezTo>
                          <a:pt x="0" y="7536"/>
                          <a:pt x="5412" y="13262"/>
                          <a:pt x="9257" y="12422"/>
                        </a:cubicBezTo>
                        <a:cubicBezTo>
                          <a:pt x="13102" y="11569"/>
                          <a:pt x="15048" y="12409"/>
                          <a:pt x="14241" y="10600"/>
                        </a:cubicBezTo>
                        <a:cubicBezTo>
                          <a:pt x="13482" y="8790"/>
                          <a:pt x="5886" y="9346"/>
                          <a:pt x="5886" y="9346"/>
                        </a:cubicBezTo>
                        <a:cubicBezTo>
                          <a:pt x="5886" y="9346"/>
                          <a:pt x="332" y="11750"/>
                          <a:pt x="2326" y="13573"/>
                        </a:cubicBezTo>
                        <a:cubicBezTo>
                          <a:pt x="4367" y="15408"/>
                          <a:pt x="2990" y="15809"/>
                          <a:pt x="11156" y="18704"/>
                        </a:cubicBezTo>
                        <a:cubicBezTo>
                          <a:pt x="19321" y="21600"/>
                          <a:pt x="16473" y="16365"/>
                          <a:pt x="16473" y="16365"/>
                        </a:cubicBezTo>
                        <a:cubicBezTo>
                          <a:pt x="16473" y="16365"/>
                          <a:pt x="14859" y="14490"/>
                          <a:pt x="9019" y="15176"/>
                        </a:cubicBezTo>
                        <a:cubicBezTo>
                          <a:pt x="3180" y="15874"/>
                          <a:pt x="6408" y="20992"/>
                          <a:pt x="5459" y="21225"/>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0" name="AutoShape 24"/>
                  <p:cNvSpPr>
                    <a:spLocks/>
                  </p:cNvSpPr>
                  <p:nvPr/>
                </p:nvSpPr>
                <p:spPr bwMode="auto">
                  <a:xfrm rot="2700000">
                    <a:off x="90" y="447"/>
                    <a:ext cx="261"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83" name="Group 25"/>
                <p:cNvGrpSpPr>
                  <a:grpSpLocks/>
                </p:cNvGrpSpPr>
                <p:nvPr/>
              </p:nvGrpSpPr>
              <p:grpSpPr bwMode="auto">
                <a:xfrm>
                  <a:off x="505" y="925"/>
                  <a:ext cx="443" cy="832"/>
                  <a:chOff x="0" y="0"/>
                  <a:chExt cx="442" cy="832"/>
                </a:xfrm>
              </p:grpSpPr>
              <p:sp>
                <p:nvSpPr>
                  <p:cNvPr id="97" name="Freeform 26"/>
                  <p:cNvSpPr>
                    <a:spLocks/>
                  </p:cNvSpPr>
                  <p:nvPr/>
                </p:nvSpPr>
                <p:spPr bwMode="auto">
                  <a:xfrm>
                    <a:off x="133" y="0"/>
                    <a:ext cx="146" cy="560"/>
                  </a:xfrm>
                  <a:custGeom>
                    <a:avLst/>
                    <a:gdLst>
                      <a:gd name="T0" fmla="*/ 42 w 16914"/>
                      <a:gd name="T1" fmla="*/ 0 h 21238"/>
                      <a:gd name="T2" fmla="*/ 63 w 16914"/>
                      <a:gd name="T3" fmla="*/ 174 h 21238"/>
                      <a:gd name="T4" fmla="*/ 118 w 16914"/>
                      <a:gd name="T5" fmla="*/ 117 h 21238"/>
                      <a:gd name="T6" fmla="*/ 57 w 16914"/>
                      <a:gd name="T7" fmla="*/ 78 h 21238"/>
                      <a:gd name="T8" fmla="*/ 0 w 16914"/>
                      <a:gd name="T9" fmla="*/ 198 h 21238"/>
                      <a:gd name="T10" fmla="*/ 80 w 16914"/>
                      <a:gd name="T11" fmla="*/ 327 h 21238"/>
                      <a:gd name="T12" fmla="*/ 124 w 16914"/>
                      <a:gd name="T13" fmla="*/ 279 h 21238"/>
                      <a:gd name="T14" fmla="*/ 51 w 16914"/>
                      <a:gd name="T15" fmla="*/ 246 h 21238"/>
                      <a:gd name="T16" fmla="*/ 20 w 16914"/>
                      <a:gd name="T17" fmla="*/ 358 h 21238"/>
                      <a:gd name="T18" fmla="*/ 96 w 16914"/>
                      <a:gd name="T19" fmla="*/ 493 h 21238"/>
                      <a:gd name="T20" fmla="*/ 142 w 16914"/>
                      <a:gd name="T21" fmla="*/ 430 h 21238"/>
                      <a:gd name="T22" fmla="*/ 78 w 16914"/>
                      <a:gd name="T23" fmla="*/ 398 h 21238"/>
                      <a:gd name="T24" fmla="*/ 47 w 16914"/>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8" name="AutoShape 27"/>
                  <p:cNvSpPr>
                    <a:spLocks/>
                  </p:cNvSpPr>
                  <p:nvPr/>
                </p:nvSpPr>
                <p:spPr bwMode="auto">
                  <a:xfrm rot="2700000">
                    <a:off x="91" y="427"/>
                    <a:ext cx="260"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84" name="Rectangle 28"/>
                <p:cNvSpPr>
                  <a:spLocks/>
                </p:cNvSpPr>
                <p:nvPr/>
              </p:nvSpPr>
              <p:spPr bwMode="auto">
                <a:xfrm>
                  <a:off x="211" y="663"/>
                  <a:ext cx="21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200" b="1" dirty="0">
                      <a:solidFill>
                        <a:schemeClr val="tx1"/>
                      </a:solidFill>
                      <a:latin typeface="Comic Sans MS"/>
                      <a:ea typeface="ＭＳ Ｐゴシック" charset="0"/>
                      <a:cs typeface="Comic Sans MS"/>
                      <a:sym typeface="Times New Roman" charset="0"/>
                    </a:rPr>
                    <a:t>q</a:t>
                  </a:r>
                </a:p>
              </p:txBody>
            </p:sp>
            <p:grpSp>
              <p:nvGrpSpPr>
                <p:cNvPr id="85" name="Group 29"/>
                <p:cNvGrpSpPr>
                  <a:grpSpLocks/>
                </p:cNvGrpSpPr>
                <p:nvPr/>
              </p:nvGrpSpPr>
              <p:grpSpPr bwMode="auto">
                <a:xfrm>
                  <a:off x="1004" y="1046"/>
                  <a:ext cx="441" cy="832"/>
                  <a:chOff x="0" y="0"/>
                  <a:chExt cx="441" cy="832"/>
                </a:xfrm>
              </p:grpSpPr>
              <p:sp>
                <p:nvSpPr>
                  <p:cNvPr id="95" name="Freeform 30"/>
                  <p:cNvSpPr>
                    <a:spLocks/>
                  </p:cNvSpPr>
                  <p:nvPr/>
                </p:nvSpPr>
                <p:spPr bwMode="auto">
                  <a:xfrm>
                    <a:off x="131" y="0"/>
                    <a:ext cx="145" cy="560"/>
                  </a:xfrm>
                  <a:custGeom>
                    <a:avLst/>
                    <a:gdLst>
                      <a:gd name="T0" fmla="*/ 42 w 16891"/>
                      <a:gd name="T1" fmla="*/ 0 h 21238"/>
                      <a:gd name="T2" fmla="*/ 62 w 16891"/>
                      <a:gd name="T3" fmla="*/ 174 h 21238"/>
                      <a:gd name="T4" fmla="*/ 117 w 16891"/>
                      <a:gd name="T5" fmla="*/ 117 h 21238"/>
                      <a:gd name="T6" fmla="*/ 56 w 16891"/>
                      <a:gd name="T7" fmla="*/ 78 h 21238"/>
                      <a:gd name="T8" fmla="*/ 0 w 16891"/>
                      <a:gd name="T9" fmla="*/ 198 h 21238"/>
                      <a:gd name="T10" fmla="*/ 80 w 16891"/>
                      <a:gd name="T11" fmla="*/ 327 h 21238"/>
                      <a:gd name="T12" fmla="*/ 123 w 16891"/>
                      <a:gd name="T13" fmla="*/ 279 h 21238"/>
                      <a:gd name="T14" fmla="*/ 51 w 16891"/>
                      <a:gd name="T15" fmla="*/ 246 h 21238"/>
                      <a:gd name="T16" fmla="*/ 20 w 16891"/>
                      <a:gd name="T17" fmla="*/ 358 h 21238"/>
                      <a:gd name="T18" fmla="*/ 95 w 16891"/>
                      <a:gd name="T19" fmla="*/ 493 h 21238"/>
                      <a:gd name="T20" fmla="*/ 141 w 16891"/>
                      <a:gd name="T21" fmla="*/ 430 h 21238"/>
                      <a:gd name="T22" fmla="*/ 77 w 16891"/>
                      <a:gd name="T23" fmla="*/ 398 h 21238"/>
                      <a:gd name="T24" fmla="*/ 47 w 16891"/>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91" h="21238">
                        <a:moveTo>
                          <a:pt x="4842" y="0"/>
                        </a:moveTo>
                        <a:cubicBezTo>
                          <a:pt x="-2279" y="3208"/>
                          <a:pt x="2373" y="5976"/>
                          <a:pt x="7216" y="6609"/>
                        </a:cubicBezTo>
                        <a:cubicBezTo>
                          <a:pt x="12010" y="7256"/>
                          <a:pt x="13624" y="4423"/>
                          <a:pt x="13624" y="4423"/>
                        </a:cubicBezTo>
                        <a:cubicBezTo>
                          <a:pt x="13624" y="4423"/>
                          <a:pt x="11108" y="2548"/>
                          <a:pt x="6551" y="2962"/>
                        </a:cubicBezTo>
                        <a:cubicBezTo>
                          <a:pt x="1994" y="3389"/>
                          <a:pt x="0" y="7528"/>
                          <a:pt x="0" y="7528"/>
                        </a:cubicBezTo>
                        <a:cubicBezTo>
                          <a:pt x="0" y="7528"/>
                          <a:pt x="5412" y="13232"/>
                          <a:pt x="9304" y="12391"/>
                        </a:cubicBezTo>
                        <a:cubicBezTo>
                          <a:pt x="13150" y="11550"/>
                          <a:pt x="14954" y="12339"/>
                          <a:pt x="14289" y="10580"/>
                        </a:cubicBezTo>
                        <a:cubicBezTo>
                          <a:pt x="13672" y="8834"/>
                          <a:pt x="5886" y="9338"/>
                          <a:pt x="5886" y="9338"/>
                        </a:cubicBezTo>
                        <a:cubicBezTo>
                          <a:pt x="5886" y="9338"/>
                          <a:pt x="142" y="11731"/>
                          <a:pt x="2326" y="13581"/>
                        </a:cubicBezTo>
                        <a:cubicBezTo>
                          <a:pt x="4557" y="15443"/>
                          <a:pt x="2896" y="15793"/>
                          <a:pt x="11108" y="18703"/>
                        </a:cubicBezTo>
                        <a:cubicBezTo>
                          <a:pt x="19321" y="21600"/>
                          <a:pt x="16378" y="16323"/>
                          <a:pt x="16378" y="16323"/>
                        </a:cubicBezTo>
                        <a:cubicBezTo>
                          <a:pt x="16378" y="16323"/>
                          <a:pt x="14859" y="14525"/>
                          <a:pt x="8972" y="15107"/>
                        </a:cubicBezTo>
                        <a:cubicBezTo>
                          <a:pt x="3085" y="15715"/>
                          <a:pt x="6503" y="20966"/>
                          <a:pt x="5459"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6" name="AutoShape 31"/>
                  <p:cNvSpPr>
                    <a:spLocks/>
                  </p:cNvSpPr>
                  <p:nvPr/>
                </p:nvSpPr>
                <p:spPr bwMode="auto">
                  <a:xfrm rot="2700000">
                    <a:off x="90" y="430"/>
                    <a:ext cx="260" cy="364"/>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86" name="Group 32"/>
                <p:cNvGrpSpPr>
                  <a:grpSpLocks/>
                </p:cNvGrpSpPr>
                <p:nvPr/>
              </p:nvGrpSpPr>
              <p:grpSpPr bwMode="auto">
                <a:xfrm>
                  <a:off x="429" y="324"/>
                  <a:ext cx="253" cy="475"/>
                  <a:chOff x="0" y="0"/>
                  <a:chExt cx="253" cy="475"/>
                </a:xfrm>
              </p:grpSpPr>
              <p:sp>
                <p:nvSpPr>
                  <p:cNvPr id="93" name="Freeform 33"/>
                  <p:cNvSpPr>
                    <a:spLocks/>
                  </p:cNvSpPr>
                  <p:nvPr/>
                </p:nvSpPr>
                <p:spPr bwMode="auto">
                  <a:xfrm rot="-10680000">
                    <a:off x="86" y="155"/>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 name="AutoShape 34"/>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87" name="Freeform 35"/>
                <p:cNvSpPr>
                  <a:spLocks/>
                </p:cNvSpPr>
                <p:nvPr/>
              </p:nvSpPr>
              <p:spPr bwMode="auto">
                <a:xfrm rot="-2400000">
                  <a:off x="610" y="300"/>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 name="Freeform 36"/>
                <p:cNvSpPr>
                  <a:spLocks/>
                </p:cNvSpPr>
                <p:nvPr/>
              </p:nvSpPr>
              <p:spPr bwMode="auto">
                <a:xfrm rot="479999">
                  <a:off x="944" y="216"/>
                  <a:ext cx="367" cy="256"/>
                </a:xfrm>
                <a:custGeom>
                  <a:avLst/>
                  <a:gdLst>
                    <a:gd name="T0" fmla="*/ 0 w 19443"/>
                    <a:gd name="T1" fmla="*/ 256 h 21600"/>
                    <a:gd name="T2" fmla="*/ 120 w 19443"/>
                    <a:gd name="T3" fmla="*/ 184 h 21600"/>
                    <a:gd name="T4" fmla="*/ 99 w 19443"/>
                    <a:gd name="T5" fmla="*/ 231 h 21600"/>
                    <a:gd name="T6" fmla="*/ 54 w 19443"/>
                    <a:gd name="T7" fmla="*/ 229 h 21600"/>
                    <a:gd name="T8" fmla="*/ 117 w 19443"/>
                    <a:gd name="T9" fmla="*/ 147 h 21600"/>
                    <a:gd name="T10" fmla="*/ 225 w 19443"/>
                    <a:gd name="T11" fmla="*/ 120 h 21600"/>
                    <a:gd name="T12" fmla="*/ 207 w 19443"/>
                    <a:gd name="T13" fmla="*/ 161 h 21600"/>
                    <a:gd name="T14" fmla="*/ 163 w 19443"/>
                    <a:gd name="T15" fmla="*/ 146 h 21600"/>
                    <a:gd name="T16" fmla="*/ 227 w 19443"/>
                    <a:gd name="T17" fmla="*/ 81 h 21600"/>
                    <a:gd name="T18" fmla="*/ 337 w 19443"/>
                    <a:gd name="T19" fmla="*/ 53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9" name="Freeform 37"/>
                <p:cNvSpPr>
                  <a:spLocks/>
                </p:cNvSpPr>
                <p:nvPr/>
              </p:nvSpPr>
              <p:spPr bwMode="auto">
                <a:xfrm rot="-1739999">
                  <a:off x="830" y="129"/>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90" name="Group 38"/>
                <p:cNvGrpSpPr>
                  <a:grpSpLocks/>
                </p:cNvGrpSpPr>
                <p:nvPr/>
              </p:nvGrpSpPr>
              <p:grpSpPr bwMode="auto">
                <a:xfrm>
                  <a:off x="622" y="0"/>
                  <a:ext cx="253" cy="476"/>
                  <a:chOff x="0" y="0"/>
                  <a:chExt cx="253" cy="476"/>
                </a:xfrm>
              </p:grpSpPr>
              <p:sp>
                <p:nvSpPr>
                  <p:cNvPr id="91" name="Freeform 39"/>
                  <p:cNvSpPr>
                    <a:spLocks/>
                  </p:cNvSpPr>
                  <p:nvPr/>
                </p:nvSpPr>
                <p:spPr bwMode="auto">
                  <a:xfrm rot="-10680000">
                    <a:off x="86" y="156"/>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 name="AutoShape 40"/>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grpSp>
            <p:nvGrpSpPr>
              <p:cNvPr id="67" name="Group 41"/>
              <p:cNvGrpSpPr>
                <a:grpSpLocks/>
              </p:cNvGrpSpPr>
              <p:nvPr/>
            </p:nvGrpSpPr>
            <p:grpSpPr bwMode="auto">
              <a:xfrm>
                <a:off x="2260" y="125"/>
                <a:ext cx="1311" cy="837"/>
                <a:chOff x="17" y="125"/>
                <a:chExt cx="1310" cy="837"/>
              </a:xfrm>
            </p:grpSpPr>
            <p:sp>
              <p:nvSpPr>
                <p:cNvPr id="75" name="Line 42"/>
                <p:cNvSpPr>
                  <a:spLocks noChangeShapeType="1"/>
                </p:cNvSpPr>
                <p:nvPr/>
              </p:nvSpPr>
              <p:spPr bwMode="auto">
                <a:xfrm rot="10800000" flipH="1">
                  <a:off x="242" y="125"/>
                  <a:ext cx="1085" cy="789"/>
                </a:xfrm>
                <a:prstGeom prst="line">
                  <a:avLst/>
                </a:prstGeom>
                <a:noFill/>
                <a:ln w="54000">
                  <a:solidFill>
                    <a:srgbClr val="66CCFF"/>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76" name="Oval 43"/>
                <p:cNvSpPr>
                  <a:spLocks/>
                </p:cNvSpPr>
                <p:nvPr/>
              </p:nvSpPr>
              <p:spPr bwMode="auto">
                <a:xfrm rot="-1860000">
                  <a:off x="17" y="535"/>
                  <a:ext cx="964" cy="336"/>
                </a:xfrm>
                <a:prstGeom prst="ellipse">
                  <a:avLst/>
                </a:prstGeom>
                <a:solidFill>
                  <a:srgbClr val="C0C0C0"/>
                </a:solidFill>
                <a:ln w="9360">
                  <a:solidFill>
                    <a:schemeClr val="tx1"/>
                  </a:solidFill>
                  <a:miter lim="800000"/>
                  <a:headEnd/>
                  <a:tailEnd/>
                </a:ln>
              </p:spPr>
              <p:txBody>
                <a:bodyPr lIns="0" tIns="0" rIns="0" bIns="0"/>
                <a:lstStyle/>
                <a:p>
                  <a:endParaRPr lang="en-US"/>
                </a:p>
              </p:txBody>
            </p:sp>
            <p:sp>
              <p:nvSpPr>
                <p:cNvPr id="77" name="AutoShape 44"/>
                <p:cNvSpPr>
                  <a:spLocks/>
                </p:cNvSpPr>
                <p:nvPr/>
              </p:nvSpPr>
              <p:spPr bwMode="auto">
                <a:xfrm rot="-2700000">
                  <a:off x="203" y="637"/>
                  <a:ext cx="325" cy="325"/>
                </a:xfrm>
                <a:prstGeom prst="star4">
                  <a:avLst>
                    <a:gd name="adj" fmla="val 12500"/>
                  </a:avLst>
                </a:prstGeom>
                <a:solidFill>
                  <a:srgbClr val="FF0000"/>
                </a:solidFill>
                <a:ln w="9360">
                  <a:solidFill>
                    <a:schemeClr val="tx1"/>
                  </a:solidFill>
                  <a:round/>
                  <a:headEnd/>
                  <a:tailEnd/>
                </a:ln>
              </p:spPr>
              <p:txBody>
                <a:bodyPr lIns="0" tIns="0" rIns="0" bIns="0"/>
                <a:lstStyle/>
                <a:p>
                  <a:endParaRPr lang="en-US"/>
                </a:p>
              </p:txBody>
            </p:sp>
            <p:sp>
              <p:nvSpPr>
                <p:cNvPr id="78" name="Rectangle 45"/>
                <p:cNvSpPr>
                  <a:spLocks/>
                </p:cNvSpPr>
                <p:nvPr/>
              </p:nvSpPr>
              <p:spPr bwMode="auto">
                <a:xfrm>
                  <a:off x="998" y="312"/>
                  <a:ext cx="31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600" b="1" dirty="0">
                      <a:solidFill>
                        <a:srgbClr val="66CCFF"/>
                      </a:solidFill>
                      <a:latin typeface="Comic Sans MS"/>
                      <a:ea typeface="ＭＳ Ｐゴシック" charset="0"/>
                      <a:cs typeface="Comic Sans MS"/>
                      <a:sym typeface="Times New Roman" charset="0"/>
                    </a:rPr>
                    <a:t>h</a:t>
                  </a:r>
                </a:p>
              </p:txBody>
            </p:sp>
          </p:grpSp>
          <p:grpSp>
            <p:nvGrpSpPr>
              <p:cNvPr id="68" name="Group 46"/>
              <p:cNvGrpSpPr>
                <a:grpSpLocks/>
              </p:cNvGrpSpPr>
              <p:nvPr/>
            </p:nvGrpSpPr>
            <p:grpSpPr bwMode="auto">
              <a:xfrm>
                <a:off x="-57" y="471"/>
                <a:ext cx="1530" cy="1436"/>
                <a:chOff x="-57" y="315"/>
                <a:chExt cx="1530" cy="1436"/>
              </a:xfrm>
            </p:grpSpPr>
            <p:sp>
              <p:nvSpPr>
                <p:cNvPr id="69" name="Rectangle 47"/>
                <p:cNvSpPr>
                  <a:spLocks/>
                </p:cNvSpPr>
                <p:nvPr/>
              </p:nvSpPr>
              <p:spPr bwMode="auto">
                <a:xfrm>
                  <a:off x="635" y="315"/>
                  <a:ext cx="838" cy="49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39200" bIns="0"/>
                <a:lstStyle/>
                <a:p>
                  <a:pPr marL="38100" algn="l">
                    <a:lnSpc>
                      <a:spcPct val="119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600" dirty="0" smtClean="0">
                      <a:solidFill>
                        <a:srgbClr val="66CCFF"/>
                      </a:solidFill>
                      <a:latin typeface="Symbol" charset="2"/>
                      <a:ea typeface="ＭＳ Ｐゴシック" charset="0"/>
                      <a:cs typeface="Symbol" charset="2"/>
                      <a:sym typeface="Lucida Grande" charset="0"/>
                    </a:rPr>
                    <a:t>g</a:t>
                  </a:r>
                  <a:r>
                    <a:rPr lang="en-US" sz="1600" dirty="0" smtClean="0">
                      <a:solidFill>
                        <a:srgbClr val="66CCFF"/>
                      </a:solidFill>
                      <a:latin typeface="Times New Roman" charset="0"/>
                      <a:ea typeface="ＭＳ Ｐゴシック" charset="0"/>
                      <a:sym typeface="Times New Roman" charset="0"/>
                    </a:rPr>
                    <a:t>*</a:t>
                  </a:r>
                  <a:endParaRPr lang="en-US" sz="1600" dirty="0">
                    <a:solidFill>
                      <a:srgbClr val="66CCFF"/>
                    </a:solidFill>
                    <a:latin typeface="Times New Roman" charset="0"/>
                    <a:ea typeface="ＭＳ Ｐゴシック" charset="0"/>
                    <a:sym typeface="Times New Roman" charset="0"/>
                  </a:endParaRPr>
                </a:p>
              </p:txBody>
            </p:sp>
            <p:sp>
              <p:nvSpPr>
                <p:cNvPr id="70" name="Freeform 48"/>
                <p:cNvSpPr>
                  <a:spLocks/>
                </p:cNvSpPr>
                <p:nvPr/>
              </p:nvSpPr>
              <p:spPr bwMode="auto">
                <a:xfrm>
                  <a:off x="552" y="834"/>
                  <a:ext cx="714" cy="319"/>
                </a:xfrm>
                <a:custGeom>
                  <a:avLst/>
                  <a:gdLst>
                    <a:gd name="T0" fmla="*/ 0 w 21600"/>
                    <a:gd name="T1" fmla="*/ 281 h 10609"/>
                    <a:gd name="T2" fmla="*/ 181 w 21600"/>
                    <a:gd name="T3" fmla="*/ 261 h 10609"/>
                    <a:gd name="T4" fmla="*/ 358 w 21600"/>
                    <a:gd name="T5" fmla="*/ 240 h 10609"/>
                    <a:gd name="T6" fmla="*/ 539 w 21600"/>
                    <a:gd name="T7" fmla="*/ 218 h 10609"/>
                    <a:gd name="T8" fmla="*/ 714 w 21600"/>
                    <a:gd name="T9" fmla="*/ 194 h 10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0609">
                      <a:moveTo>
                        <a:pt x="0" y="6366"/>
                      </a:moveTo>
                      <a:cubicBezTo>
                        <a:pt x="2928" y="-2979"/>
                        <a:pt x="3891" y="-1014"/>
                        <a:pt x="5468" y="5690"/>
                      </a:cubicBezTo>
                      <a:cubicBezTo>
                        <a:pt x="7046" y="12883"/>
                        <a:pt x="8245" y="11781"/>
                        <a:pt x="10833" y="5014"/>
                      </a:cubicBezTo>
                      <a:cubicBezTo>
                        <a:pt x="13657" y="-2470"/>
                        <a:pt x="15593" y="-474"/>
                        <a:pt x="16311" y="4276"/>
                      </a:cubicBezTo>
                      <a:cubicBezTo>
                        <a:pt x="18455" y="18621"/>
                        <a:pt x="21600" y="3486"/>
                        <a:pt x="21600" y="3486"/>
                      </a:cubicBezTo>
                    </a:path>
                  </a:pathLst>
                </a:custGeom>
                <a:noFill/>
                <a:ln w="36720" cap="flat">
                  <a:solidFill>
                    <a:srgbClr val="66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 name="Freeform 49"/>
                <p:cNvSpPr>
                  <a:spLocks/>
                </p:cNvSpPr>
                <p:nvPr/>
              </p:nvSpPr>
              <p:spPr bwMode="auto">
                <a:xfrm>
                  <a:off x="1148" y="821"/>
                  <a:ext cx="283" cy="324"/>
                </a:xfrm>
                <a:custGeom>
                  <a:avLst/>
                  <a:gdLst>
                    <a:gd name="T0" fmla="*/ 142 w 21600"/>
                    <a:gd name="T1" fmla="*/ 87 h 21600"/>
                    <a:gd name="T2" fmla="*/ 110 w 21600"/>
                    <a:gd name="T3" fmla="*/ 35 h 21600"/>
                    <a:gd name="T4" fmla="*/ 96 w 21600"/>
                    <a:gd name="T5" fmla="*/ 96 h 21600"/>
                    <a:gd name="T6" fmla="*/ 5 w 21600"/>
                    <a:gd name="T7" fmla="*/ 35 h 21600"/>
                    <a:gd name="T8" fmla="*/ 62 w 21600"/>
                    <a:gd name="T9" fmla="*/ 115 h 21600"/>
                    <a:gd name="T10" fmla="*/ 0 w 21600"/>
                    <a:gd name="T11" fmla="*/ 130 h 21600"/>
                    <a:gd name="T12" fmla="*/ 50 w 21600"/>
                    <a:gd name="T13" fmla="*/ 177 h 21600"/>
                    <a:gd name="T14" fmla="*/ 3 w 21600"/>
                    <a:gd name="T15" fmla="*/ 220 h 21600"/>
                    <a:gd name="T16" fmla="*/ 75 w 21600"/>
                    <a:gd name="T17" fmla="*/ 211 h 21600"/>
                    <a:gd name="T18" fmla="*/ 64 w 21600"/>
                    <a:gd name="T19" fmla="*/ 267 h 21600"/>
                    <a:gd name="T20" fmla="*/ 102 w 21600"/>
                    <a:gd name="T21" fmla="*/ 236 h 21600"/>
                    <a:gd name="T22" fmla="*/ 112 w 21600"/>
                    <a:gd name="T23" fmla="*/ 324 h 21600"/>
                    <a:gd name="T24" fmla="*/ 139 w 21600"/>
                    <a:gd name="T25" fmla="*/ 225 h 21600"/>
                    <a:gd name="T26" fmla="*/ 175 w 21600"/>
                    <a:gd name="T27" fmla="*/ 298 h 21600"/>
                    <a:gd name="T28" fmla="*/ 185 w 21600"/>
                    <a:gd name="T29" fmla="*/ 218 h 21600"/>
                    <a:gd name="T30" fmla="*/ 239 w 21600"/>
                    <a:gd name="T31" fmla="*/ 273 h 21600"/>
                    <a:gd name="T32" fmla="*/ 221 w 21600"/>
                    <a:gd name="T33" fmla="*/ 195 h 21600"/>
                    <a:gd name="T34" fmla="*/ 283 w 21600"/>
                    <a:gd name="T35" fmla="*/ 201 h 21600"/>
                    <a:gd name="T36" fmla="*/ 232 w 21600"/>
                    <a:gd name="T37" fmla="*/ 158 h 21600"/>
                    <a:gd name="T38" fmla="*/ 278 w 21600"/>
                    <a:gd name="T39" fmla="*/ 122 h 21600"/>
                    <a:gd name="T40" fmla="*/ 220 w 21600"/>
                    <a:gd name="T41" fmla="*/ 110 h 21600"/>
                    <a:gd name="T42" fmla="*/ 242 w 21600"/>
                    <a:gd name="T43" fmla="*/ 67 h 21600"/>
                    <a:gd name="T44" fmla="*/ 186 w 21600"/>
                    <a:gd name="T45" fmla="*/ 80 h 21600"/>
                    <a:gd name="T46" fmla="*/ 191 w 21600"/>
                    <a:gd name="T47" fmla="*/ 0 h 21600"/>
                    <a:gd name="T48" fmla="*/ 142 w 21600"/>
                    <a:gd name="T49" fmla="*/ 8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0848" y="5800"/>
                      </a:moveTo>
                      <a:lnTo>
                        <a:pt x="8374" y="2308"/>
                      </a:lnTo>
                      <a:lnTo>
                        <a:pt x="7327" y="6382"/>
                      </a:lnTo>
                      <a:lnTo>
                        <a:pt x="404" y="2308"/>
                      </a:lnTo>
                      <a:lnTo>
                        <a:pt x="4734" y="7650"/>
                      </a:lnTo>
                      <a:lnTo>
                        <a:pt x="0" y="8669"/>
                      </a:lnTo>
                      <a:lnTo>
                        <a:pt x="3806" y="11829"/>
                      </a:lnTo>
                      <a:lnTo>
                        <a:pt x="214" y="14677"/>
                      </a:lnTo>
                      <a:lnTo>
                        <a:pt x="5757" y="14054"/>
                      </a:lnTo>
                      <a:lnTo>
                        <a:pt x="4853" y="17796"/>
                      </a:lnTo>
                      <a:lnTo>
                        <a:pt x="7755" y="15717"/>
                      </a:lnTo>
                      <a:lnTo>
                        <a:pt x="8564" y="21600"/>
                      </a:lnTo>
                      <a:lnTo>
                        <a:pt x="10633" y="15010"/>
                      </a:lnTo>
                      <a:lnTo>
                        <a:pt x="13322" y="19874"/>
                      </a:lnTo>
                      <a:lnTo>
                        <a:pt x="14107" y="14552"/>
                      </a:lnTo>
                      <a:lnTo>
                        <a:pt x="18222" y="18211"/>
                      </a:lnTo>
                      <a:lnTo>
                        <a:pt x="16890" y="12993"/>
                      </a:lnTo>
                      <a:lnTo>
                        <a:pt x="21600" y="13388"/>
                      </a:lnTo>
                      <a:lnTo>
                        <a:pt x="17675" y="10561"/>
                      </a:lnTo>
                      <a:lnTo>
                        <a:pt x="21243" y="8149"/>
                      </a:lnTo>
                      <a:lnTo>
                        <a:pt x="16819" y="7339"/>
                      </a:lnTo>
                      <a:lnTo>
                        <a:pt x="18484" y="4470"/>
                      </a:lnTo>
                      <a:lnTo>
                        <a:pt x="14226" y="5322"/>
                      </a:lnTo>
                      <a:lnTo>
                        <a:pt x="14606" y="0"/>
                      </a:lnTo>
                      <a:lnTo>
                        <a:pt x="10848" y="5800"/>
                      </a:lnTo>
                    </a:path>
                  </a:pathLst>
                </a:custGeom>
                <a:solidFill>
                  <a:srgbClr val="FF9900"/>
                </a:solidFill>
                <a:ln w="15840" cap="flat">
                  <a:solidFill>
                    <a:srgbClr val="FF9900"/>
                  </a:solidFill>
                  <a:prstDash val="solid"/>
                  <a:round/>
                  <a:headEnd type="none" w="med" len="med"/>
                  <a:tailEnd type="none" w="med" len="med"/>
                </a:ln>
              </p:spPr>
              <p:txBody>
                <a:bodyPr lIns="0" tIns="0" rIns="0" bIns="0"/>
                <a:lstStyle/>
                <a:p>
                  <a:endParaRPr lang="en-US"/>
                </a:p>
              </p:txBody>
            </p:sp>
            <p:sp>
              <p:nvSpPr>
                <p:cNvPr id="72" name="Freeform 50"/>
                <p:cNvSpPr>
                  <a:spLocks/>
                </p:cNvSpPr>
                <p:nvPr/>
              </p:nvSpPr>
              <p:spPr bwMode="auto">
                <a:xfrm>
                  <a:off x="0" y="351"/>
                  <a:ext cx="547" cy="1400"/>
                </a:xfrm>
                <a:custGeom>
                  <a:avLst/>
                  <a:gdLst>
                    <a:gd name="T0" fmla="*/ 0 w 21600"/>
                    <a:gd name="T1" fmla="*/ 1400 h 21600"/>
                    <a:gd name="T2" fmla="*/ 547 w 21600"/>
                    <a:gd name="T3" fmla="*/ 649 h 21600"/>
                    <a:gd name="T4" fmla="*/ 34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10013"/>
                      </a:lnTo>
                      <a:lnTo>
                        <a:pt x="1356" y="0"/>
                      </a:lnTo>
                    </a:path>
                  </a:pathLst>
                </a:custGeom>
                <a:noFill/>
                <a:ln w="3672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 name="Rectangle 51"/>
                <p:cNvSpPr>
                  <a:spLocks/>
                </p:cNvSpPr>
                <p:nvPr/>
              </p:nvSpPr>
              <p:spPr bwMode="auto">
                <a:xfrm>
                  <a:off x="-57" y="506"/>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400" dirty="0" smtClean="0">
                      <a:solidFill>
                        <a:srgbClr val="800000"/>
                      </a:solidFill>
                      <a:latin typeface="Times New Roman" charset="0"/>
                      <a:ea typeface="ＭＳ Ｐゴシック" charset="0"/>
                      <a:sym typeface="Times New Roman" charset="0"/>
                    </a:rPr>
                    <a:t>e</a:t>
                  </a:r>
                  <a:r>
                    <a:rPr lang="en-US" sz="1400" baseline="33000" dirty="0" smtClean="0">
                      <a:solidFill>
                        <a:srgbClr val="800000"/>
                      </a:solidFill>
                      <a:latin typeface="Lucida Grande" charset="0"/>
                      <a:ea typeface="ＭＳ Ｐゴシック" charset="0"/>
                      <a:sym typeface="Lucida Grande" charset="0"/>
                    </a:rPr>
                    <a:t>’</a:t>
                  </a:r>
                  <a:endParaRPr lang="en-US" sz="1400" baseline="33000" dirty="0">
                    <a:solidFill>
                      <a:srgbClr val="800000"/>
                    </a:solidFill>
                    <a:latin typeface="Lucida Grande" charset="0"/>
                    <a:ea typeface="ＭＳ Ｐゴシック" charset="0"/>
                    <a:sym typeface="Lucida Grande" charset="0"/>
                  </a:endParaRPr>
                </a:p>
              </p:txBody>
            </p:sp>
            <p:sp>
              <p:nvSpPr>
                <p:cNvPr id="74" name="Rectangle 52"/>
                <p:cNvSpPr>
                  <a:spLocks/>
                </p:cNvSpPr>
                <p:nvPr/>
              </p:nvSpPr>
              <p:spPr bwMode="auto">
                <a:xfrm>
                  <a:off x="-38" y="1090"/>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400" dirty="0" smtClean="0">
                      <a:solidFill>
                        <a:srgbClr val="800000"/>
                      </a:solidFill>
                      <a:latin typeface="Times New Roman" charset="0"/>
                      <a:ea typeface="ＭＳ Ｐゴシック" charset="0"/>
                      <a:sym typeface="Times New Roman" charset="0"/>
                    </a:rPr>
                    <a:t>e</a:t>
                  </a:r>
                  <a:endParaRPr lang="en-US" sz="1400" baseline="33000" dirty="0">
                    <a:solidFill>
                      <a:srgbClr val="800000"/>
                    </a:solidFill>
                    <a:latin typeface="Lucida Grande" charset="0"/>
                    <a:ea typeface="ＭＳ Ｐゴシック" charset="0"/>
                    <a:sym typeface="Lucida Grande" charset="0"/>
                  </a:endParaRPr>
                </a:p>
              </p:txBody>
            </p:sp>
          </p:grpSp>
        </p:grpSp>
      </p:grpSp>
    </p:spTree>
    <p:extLst>
      <p:ext uri="{BB962C8B-B14F-4D97-AF65-F5344CB8AC3E}">
        <p14:creationId xmlns:p14="http://schemas.microsoft.com/office/powerpoint/2010/main" val="3347318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srcRect/>
          <a:stretch>
            <a:fillRect/>
          </a:stretch>
        </p:blipFill>
        <p:spPr bwMode="auto">
          <a:xfrm>
            <a:off x="4254500" y="800100"/>
            <a:ext cx="4064000" cy="685800"/>
          </a:xfrm>
          <a:prstGeom prst="rect">
            <a:avLst/>
          </a:prstGeom>
          <a:noFill/>
        </p:spPr>
      </p:pic>
      <p:sp>
        <p:nvSpPr>
          <p:cNvPr id="7170" name="Rectangle 2"/>
          <p:cNvSpPr>
            <a:spLocks noGrp="1" noChangeArrowheads="1"/>
          </p:cNvSpPr>
          <p:nvPr>
            <p:ph type="title"/>
          </p:nvPr>
        </p:nvSpPr>
        <p:spPr>
          <a:ln/>
        </p:spPr>
        <p:txBody>
          <a:bodyPr rIns="133350"/>
          <a:lstStyle/>
          <a:p>
            <a:r>
              <a:rPr lang="en-US" dirty="0" smtClean="0"/>
              <a:t>What do we know</a:t>
            </a:r>
            <a:endParaRPr lang="en-US" dirty="0"/>
          </a:p>
        </p:txBody>
      </p:sp>
      <p:sp>
        <p:nvSpPr>
          <p:cNvPr id="16" name="Date Placeholder 15"/>
          <p:cNvSpPr>
            <a:spLocks noGrp="1"/>
          </p:cNvSpPr>
          <p:nvPr>
            <p:ph type="dt" sz="half" idx="10"/>
          </p:nvPr>
        </p:nvSpPr>
        <p:spPr/>
        <p:txBody>
          <a:bodyPr/>
          <a:lstStyle/>
          <a:p>
            <a:r>
              <a:rPr lang="en-US" altLang="ja-JP" smtClean="0"/>
              <a:t>E.C. Aschenauer</a:t>
            </a:r>
            <a:endParaRPr lang="en-US" altLang="ja-JP" dirty="0"/>
          </a:p>
        </p:txBody>
      </p:sp>
      <p:sp>
        <p:nvSpPr>
          <p:cNvPr id="29" name="Footer Placeholder 28"/>
          <p:cNvSpPr>
            <a:spLocks noGrp="1"/>
          </p:cNvSpPr>
          <p:nvPr>
            <p:ph type="ftr" sz="quarter" idx="11"/>
          </p:nvPr>
        </p:nvSpPr>
        <p:spPr/>
        <p:txBody>
          <a:bodyPr/>
          <a:lstStyle/>
          <a:p>
            <a:r>
              <a:rPr lang="cs-CZ" altLang="ja-JP" smtClean="0"/>
              <a:t>RBRC-Workshop, April 2013, BNL</a:t>
            </a:r>
            <a:endParaRPr lang="en-US" altLang="ja-JP"/>
          </a:p>
        </p:txBody>
      </p:sp>
      <p:sp>
        <p:nvSpPr>
          <p:cNvPr id="15" name="Slide Number Placeholder 3"/>
          <p:cNvSpPr>
            <a:spLocks noGrp="1"/>
          </p:cNvSpPr>
          <p:nvPr>
            <p:ph type="sldNum" sz="quarter" idx="12"/>
          </p:nvPr>
        </p:nvSpPr>
        <p:spPr/>
        <p:txBody>
          <a:bodyPr/>
          <a:lstStyle/>
          <a:p>
            <a:fld id="{830D158C-1560-FF45-8038-095B29591694}" type="slidenum">
              <a:rPr lang="en-US"/>
              <a:pPr/>
              <a:t>9</a:t>
            </a:fld>
            <a:endParaRPr lang="en-US"/>
          </a:p>
        </p:txBody>
      </p:sp>
      <p:pic>
        <p:nvPicPr>
          <p:cNvPr id="18" name="Picture 35"/>
          <p:cNvPicPr>
            <a:picLocks noChangeAspect="1" noChangeArrowheads="1"/>
          </p:cNvPicPr>
          <p:nvPr/>
        </p:nvPicPr>
        <p:blipFill rotWithShape="1">
          <a:blip r:embed="rId4">
            <a:extLst>
              <a:ext uri="{28A0092B-C50C-407E-A947-70E740481C1C}">
                <a14:useLocalDpi xmlns:a14="http://schemas.microsoft.com/office/drawing/2010/main" val="0"/>
              </a:ext>
            </a:extLst>
          </a:blip>
          <a:srcRect t="6504" r="8799"/>
          <a:stretch/>
        </p:blipFill>
        <p:spPr bwMode="auto">
          <a:xfrm>
            <a:off x="0" y="1463039"/>
            <a:ext cx="4268740" cy="4376159"/>
          </a:xfrm>
          <a:prstGeom prst="rect">
            <a:avLst/>
          </a:prstGeom>
          <a:solidFill>
            <a:schemeClr val="bg1">
              <a:lumMod val="85000"/>
            </a:schemeClr>
          </a:solidFill>
          <a:ln w="9525">
            <a:noFill/>
            <a:miter lim="800000"/>
            <a:headEnd/>
            <a:tailEnd/>
          </a:ln>
        </p:spPr>
      </p:pic>
      <p:grpSp>
        <p:nvGrpSpPr>
          <p:cNvPr id="2" name="Group 21"/>
          <p:cNvGrpSpPr/>
          <p:nvPr/>
        </p:nvGrpSpPr>
        <p:grpSpPr>
          <a:xfrm>
            <a:off x="556093" y="1433411"/>
            <a:ext cx="760310" cy="524928"/>
            <a:chOff x="-801961" y="1778007"/>
            <a:chExt cx="760310" cy="524928"/>
          </a:xfrm>
        </p:grpSpPr>
        <p:pic>
          <p:nvPicPr>
            <p:cNvPr id="20" name="Picture 19"/>
            <p:cNvPicPr>
              <a:picLocks noChangeAspect="1"/>
            </p:cNvPicPr>
            <p:nvPr/>
          </p:nvPicPr>
          <p:blipFill>
            <a:blip r:embed="rId5"/>
            <a:stretch>
              <a:fillRect/>
            </a:stretch>
          </p:blipFill>
          <p:spPr>
            <a:xfrm>
              <a:off x="-742691" y="1883835"/>
              <a:ext cx="701040" cy="419100"/>
            </a:xfrm>
            <a:prstGeom prst="rect">
              <a:avLst/>
            </a:prstGeom>
          </p:spPr>
        </p:pic>
        <p:sp>
          <p:nvSpPr>
            <p:cNvPr id="21" name="TextBox 20"/>
            <p:cNvSpPr txBox="1"/>
            <p:nvPr/>
          </p:nvSpPr>
          <p:spPr>
            <a:xfrm>
              <a:off x="-801961" y="1778007"/>
              <a:ext cx="706519" cy="276999"/>
            </a:xfrm>
            <a:prstGeom prst="rect">
              <a:avLst/>
            </a:prstGeom>
            <a:noFill/>
          </p:spPr>
          <p:txBody>
            <a:bodyPr wrap="none" rtlCol="0">
              <a:spAutoFit/>
            </a:bodyPr>
            <a:lstStyle/>
            <a:p>
              <a:r>
                <a:rPr lang="en-US" sz="1200" dirty="0" smtClean="0"/>
                <a:t>small </a:t>
              </a:r>
              <a:r>
                <a:rPr lang="en-US" sz="1200" dirty="0" err="1" smtClean="0"/>
                <a:t>x</a:t>
              </a:r>
              <a:endParaRPr lang="en-US" sz="1200" dirty="0"/>
            </a:p>
          </p:txBody>
        </p:sp>
      </p:grpSp>
      <p:grpSp>
        <p:nvGrpSpPr>
          <p:cNvPr id="3" name="Group 24"/>
          <p:cNvGrpSpPr/>
          <p:nvPr/>
        </p:nvGrpSpPr>
        <p:grpSpPr>
          <a:xfrm>
            <a:off x="530860" y="4760805"/>
            <a:ext cx="840743" cy="551181"/>
            <a:chOff x="-86363" y="5489786"/>
            <a:chExt cx="840743" cy="551181"/>
          </a:xfrm>
        </p:grpSpPr>
        <p:pic>
          <p:nvPicPr>
            <p:cNvPr id="23" name="Picture 22"/>
            <p:cNvPicPr>
              <a:picLocks noChangeAspect="1"/>
            </p:cNvPicPr>
            <p:nvPr/>
          </p:nvPicPr>
          <p:blipFill>
            <a:blip r:embed="rId6"/>
            <a:stretch>
              <a:fillRect/>
            </a:stretch>
          </p:blipFill>
          <p:spPr>
            <a:xfrm>
              <a:off x="0" y="5564717"/>
              <a:ext cx="754380" cy="476250"/>
            </a:xfrm>
            <a:prstGeom prst="rect">
              <a:avLst/>
            </a:prstGeom>
          </p:spPr>
        </p:pic>
        <p:sp>
          <p:nvSpPr>
            <p:cNvPr id="24" name="TextBox 23"/>
            <p:cNvSpPr txBox="1"/>
            <p:nvPr/>
          </p:nvSpPr>
          <p:spPr>
            <a:xfrm>
              <a:off x="-86363" y="5489786"/>
              <a:ext cx="711553" cy="276999"/>
            </a:xfrm>
            <a:prstGeom prst="rect">
              <a:avLst/>
            </a:prstGeom>
            <a:noFill/>
          </p:spPr>
          <p:txBody>
            <a:bodyPr wrap="none" rtlCol="0">
              <a:spAutoFit/>
            </a:bodyPr>
            <a:lstStyle/>
            <a:p>
              <a:r>
                <a:rPr lang="en-US" sz="1200" dirty="0" smtClean="0"/>
                <a:t>large </a:t>
              </a:r>
              <a:r>
                <a:rPr lang="en-US" sz="1200" dirty="0" err="1" smtClean="0"/>
                <a:t>x</a:t>
              </a:r>
              <a:endParaRPr lang="en-US" sz="1200" dirty="0"/>
            </a:p>
          </p:txBody>
        </p:sp>
      </p:grpSp>
      <p:cxnSp>
        <p:nvCxnSpPr>
          <p:cNvPr id="30" name="Straight Arrow Connector 29"/>
          <p:cNvCxnSpPr/>
          <p:nvPr/>
        </p:nvCxnSpPr>
        <p:spPr bwMode="auto">
          <a:xfrm rot="5400000">
            <a:off x="5994400" y="1371600"/>
            <a:ext cx="406400" cy="3048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31" name="Straight Arrow Connector 30"/>
          <p:cNvCxnSpPr>
            <a:endCxn id="260100" idx="0"/>
          </p:cNvCxnSpPr>
          <p:nvPr/>
        </p:nvCxnSpPr>
        <p:spPr bwMode="auto">
          <a:xfrm rot="5400000">
            <a:off x="6861969" y="1609725"/>
            <a:ext cx="577056" cy="794"/>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33" name="Straight Arrow Connector 32"/>
          <p:cNvCxnSpPr/>
          <p:nvPr/>
        </p:nvCxnSpPr>
        <p:spPr bwMode="auto">
          <a:xfrm rot="16200000" flipH="1">
            <a:off x="7937500" y="1409700"/>
            <a:ext cx="431800" cy="2032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pic>
        <p:nvPicPr>
          <p:cNvPr id="260099" name="Picture 3"/>
          <p:cNvPicPr>
            <a:picLocks noChangeAspect="1" noChangeArrowheads="1"/>
          </p:cNvPicPr>
          <p:nvPr/>
        </p:nvPicPr>
        <p:blipFill>
          <a:blip r:embed="rId7"/>
          <a:srcRect/>
          <a:stretch>
            <a:fillRect/>
          </a:stretch>
        </p:blipFill>
        <p:spPr bwMode="auto">
          <a:xfrm>
            <a:off x="5187950" y="1689100"/>
            <a:ext cx="1435100" cy="279400"/>
          </a:xfrm>
          <a:prstGeom prst="rect">
            <a:avLst/>
          </a:prstGeom>
          <a:noFill/>
        </p:spPr>
      </p:pic>
      <p:pic>
        <p:nvPicPr>
          <p:cNvPr id="260100" name="Picture 4"/>
          <p:cNvPicPr>
            <a:picLocks noChangeAspect="1" noChangeArrowheads="1"/>
          </p:cNvPicPr>
          <p:nvPr/>
        </p:nvPicPr>
        <p:blipFill>
          <a:blip r:embed="rId8"/>
          <a:srcRect/>
          <a:stretch>
            <a:fillRect/>
          </a:stretch>
        </p:blipFill>
        <p:spPr bwMode="auto">
          <a:xfrm>
            <a:off x="6788150" y="1898650"/>
            <a:ext cx="723900" cy="292100"/>
          </a:xfrm>
          <a:prstGeom prst="rect">
            <a:avLst/>
          </a:prstGeom>
          <a:noFill/>
        </p:spPr>
      </p:pic>
      <p:pic>
        <p:nvPicPr>
          <p:cNvPr id="260101" name="Picture 5"/>
          <p:cNvPicPr>
            <a:picLocks noChangeAspect="1" noChangeArrowheads="1"/>
          </p:cNvPicPr>
          <p:nvPr/>
        </p:nvPicPr>
        <p:blipFill>
          <a:blip r:embed="rId9"/>
          <a:srcRect/>
          <a:stretch>
            <a:fillRect/>
          </a:stretch>
        </p:blipFill>
        <p:spPr bwMode="auto">
          <a:xfrm>
            <a:off x="7613650" y="1638300"/>
            <a:ext cx="1435100" cy="279400"/>
          </a:xfrm>
          <a:prstGeom prst="rect">
            <a:avLst/>
          </a:prstGeom>
          <a:noFill/>
        </p:spPr>
      </p:pic>
      <p:sp>
        <p:nvSpPr>
          <p:cNvPr id="37" name="TextBox 36"/>
          <p:cNvSpPr txBox="1"/>
          <p:nvPr/>
        </p:nvSpPr>
        <p:spPr>
          <a:xfrm>
            <a:off x="4572000" y="2577524"/>
            <a:ext cx="4572000" cy="338554"/>
          </a:xfrm>
          <a:prstGeom prst="rect">
            <a:avLst/>
          </a:prstGeom>
          <a:noFill/>
        </p:spPr>
        <p:txBody>
          <a:bodyPr wrap="square" rtlCol="0">
            <a:spAutoFit/>
          </a:bodyPr>
          <a:lstStyle/>
          <a:p>
            <a:pPr algn="ctr"/>
            <a:r>
              <a:rPr lang="en-US" sz="1600" dirty="0" smtClean="0"/>
              <a:t>Observation of large scaling violations</a:t>
            </a:r>
            <a:endParaRPr lang="en-US" sz="1600" dirty="0"/>
          </a:p>
        </p:txBody>
      </p:sp>
      <p:sp>
        <p:nvSpPr>
          <p:cNvPr id="32" name="TextBox 31"/>
          <p:cNvSpPr txBox="1"/>
          <p:nvPr/>
        </p:nvSpPr>
        <p:spPr>
          <a:xfrm>
            <a:off x="4572000" y="3060700"/>
            <a:ext cx="4394200" cy="1107996"/>
          </a:xfrm>
          <a:prstGeom prst="rect">
            <a:avLst/>
          </a:prstGeom>
          <a:noFill/>
        </p:spPr>
        <p:txBody>
          <a:bodyPr wrap="square" rtlCol="0">
            <a:spAutoFit/>
          </a:bodyPr>
          <a:lstStyle/>
          <a:p>
            <a:pPr>
              <a:buBlip>
                <a:blip r:embed="rId10"/>
              </a:buBlip>
            </a:pPr>
            <a:r>
              <a:rPr lang="en-US" dirty="0" smtClean="0"/>
              <a:t> </a:t>
            </a:r>
            <a:r>
              <a:rPr lang="en-US" sz="1600" dirty="0" smtClean="0"/>
              <a:t>Strong increase of sea quarks towards </a:t>
            </a:r>
          </a:p>
          <a:p>
            <a:r>
              <a:rPr lang="en-US" sz="1600" dirty="0" smtClean="0"/>
              <a:t>   low </a:t>
            </a:r>
            <a:r>
              <a:rPr lang="en-US" sz="1600" dirty="0" err="1" smtClean="0"/>
              <a:t>x</a:t>
            </a:r>
            <a:endParaRPr lang="en-US" sz="1600" dirty="0" smtClean="0"/>
          </a:p>
          <a:p>
            <a:pPr>
              <a:buBlip>
                <a:blip r:embed="rId10"/>
              </a:buBlip>
            </a:pPr>
            <a:r>
              <a:rPr lang="en-US" sz="1600" dirty="0" smtClean="0"/>
              <a:t> Density increases with Q</a:t>
            </a:r>
            <a:r>
              <a:rPr lang="en-US" sz="1600" baseline="30000" dirty="0" smtClean="0"/>
              <a:t>2</a:t>
            </a:r>
          </a:p>
          <a:p>
            <a:pPr lvl="1">
              <a:buSzPct val="100000"/>
              <a:buBlip>
                <a:blip r:embed="rId11"/>
              </a:buBlip>
            </a:pPr>
            <a:r>
              <a:rPr lang="en-US" sz="1600" dirty="0" smtClean="0"/>
              <a:t> more </a:t>
            </a:r>
            <a:r>
              <a:rPr lang="en-US" sz="1600" dirty="0" err="1" smtClean="0"/>
              <a:t>partons</a:t>
            </a:r>
            <a:r>
              <a:rPr lang="en-US" sz="1600" dirty="0" smtClean="0"/>
              <a:t> by magnified view</a:t>
            </a:r>
          </a:p>
        </p:txBody>
      </p:sp>
      <p:sp>
        <p:nvSpPr>
          <p:cNvPr id="36" name="TextBox 35"/>
          <p:cNvSpPr txBox="1"/>
          <p:nvPr/>
        </p:nvSpPr>
        <p:spPr>
          <a:xfrm>
            <a:off x="5084233" y="1879938"/>
            <a:ext cx="1520568" cy="338554"/>
          </a:xfrm>
          <a:prstGeom prst="rect">
            <a:avLst/>
          </a:prstGeom>
          <a:noFill/>
        </p:spPr>
        <p:txBody>
          <a:bodyPr wrap="none" rtlCol="0">
            <a:spAutoFit/>
          </a:bodyPr>
          <a:lstStyle/>
          <a:p>
            <a:r>
              <a:rPr lang="en-US" sz="1600" dirty="0" smtClean="0">
                <a:solidFill>
                  <a:srgbClr val="FF00FF"/>
                </a:solidFill>
              </a:rPr>
              <a:t>quark density</a:t>
            </a:r>
            <a:endParaRPr lang="en-US" sz="1600" dirty="0">
              <a:solidFill>
                <a:srgbClr val="FF00FF"/>
              </a:solidFill>
            </a:endParaRPr>
          </a:p>
        </p:txBody>
      </p:sp>
      <p:pic>
        <p:nvPicPr>
          <p:cNvPr id="41" name="Picture 40"/>
          <p:cNvPicPr>
            <a:picLocks noChangeAspect="1"/>
          </p:cNvPicPr>
          <p:nvPr/>
        </p:nvPicPr>
        <p:blipFill>
          <a:blip r:embed="rId5"/>
          <a:stretch>
            <a:fillRect/>
          </a:stretch>
        </p:blipFill>
        <p:spPr>
          <a:xfrm>
            <a:off x="5994400" y="4318347"/>
            <a:ext cx="1168400" cy="698500"/>
          </a:xfrm>
          <a:prstGeom prst="rect">
            <a:avLst/>
          </a:prstGeom>
        </p:spPr>
      </p:pic>
      <p:sp>
        <p:nvSpPr>
          <p:cNvPr id="42" name="TextBox 41"/>
          <p:cNvSpPr txBox="1"/>
          <p:nvPr/>
        </p:nvSpPr>
        <p:spPr>
          <a:xfrm>
            <a:off x="5744823" y="5228513"/>
            <a:ext cx="2093091" cy="923330"/>
          </a:xfrm>
          <a:prstGeom prst="rect">
            <a:avLst/>
          </a:prstGeom>
          <a:gradFill flip="none" rotWithShape="1">
            <a:gsLst>
              <a:gs pos="41000">
                <a:srgbClr val="FF0000">
                  <a:alpha val="60000"/>
                </a:srgbClr>
              </a:gs>
              <a:gs pos="100000">
                <a:srgbClr val="FFFFFF"/>
              </a:gs>
            </a:gsLst>
            <a:path path="shape">
              <a:fillToRect l="50000" t="50000" r="50000" b="50000"/>
            </a:path>
            <a:tileRect/>
          </a:gradFill>
        </p:spPr>
        <p:txBody>
          <a:bodyPr wrap="none" rtlCol="0">
            <a:spAutoFit/>
          </a:bodyPr>
          <a:lstStyle/>
          <a:p>
            <a:pPr algn="ctr"/>
            <a:r>
              <a:rPr lang="en-US" dirty="0" smtClean="0"/>
              <a:t>Dynamic creation </a:t>
            </a:r>
          </a:p>
          <a:p>
            <a:pPr algn="ctr"/>
            <a:r>
              <a:rPr lang="en-US" dirty="0" smtClean="0"/>
              <a:t>of </a:t>
            </a:r>
            <a:r>
              <a:rPr lang="en-US" dirty="0" err="1" smtClean="0"/>
              <a:t>partons</a:t>
            </a:r>
            <a:r>
              <a:rPr lang="en-US" dirty="0" smtClean="0"/>
              <a:t> </a:t>
            </a:r>
          </a:p>
          <a:p>
            <a:pPr algn="ctr"/>
            <a:r>
              <a:rPr lang="en-US" dirty="0" smtClean="0"/>
              <a:t>at low </a:t>
            </a:r>
            <a:r>
              <a:rPr lang="en-US" dirty="0" err="1" smtClean="0"/>
              <a:t>x</a:t>
            </a:r>
            <a:endParaRPr lang="en-US" dirty="0"/>
          </a:p>
        </p:txBody>
      </p:sp>
      <p:sp>
        <p:nvSpPr>
          <p:cNvPr id="43" name="TextBox 42"/>
          <p:cNvSpPr txBox="1"/>
          <p:nvPr/>
        </p:nvSpPr>
        <p:spPr>
          <a:xfrm>
            <a:off x="6481233" y="2159338"/>
            <a:ext cx="1520568" cy="338554"/>
          </a:xfrm>
          <a:prstGeom prst="rect">
            <a:avLst/>
          </a:prstGeom>
          <a:noFill/>
        </p:spPr>
        <p:txBody>
          <a:bodyPr wrap="square" rtlCol="0">
            <a:spAutoFit/>
          </a:bodyPr>
          <a:lstStyle/>
          <a:p>
            <a:r>
              <a:rPr lang="en-US" sz="1600" dirty="0" smtClean="0">
                <a:solidFill>
                  <a:srgbClr val="FF00FF"/>
                </a:solidFill>
              </a:rPr>
              <a:t>gluon density</a:t>
            </a:r>
            <a:endParaRPr lang="en-US" sz="1600" dirty="0">
              <a:solidFill>
                <a:srgbClr val="FF00FF"/>
              </a:solidFill>
            </a:endParaRPr>
          </a:p>
        </p:txBody>
      </p:sp>
      <p:sp>
        <p:nvSpPr>
          <p:cNvPr id="45" name="TextBox 44"/>
          <p:cNvSpPr txBox="1"/>
          <p:nvPr/>
        </p:nvSpPr>
        <p:spPr>
          <a:xfrm>
            <a:off x="7493000" y="1841838"/>
            <a:ext cx="1892300" cy="338554"/>
          </a:xfrm>
          <a:prstGeom prst="rect">
            <a:avLst/>
          </a:prstGeom>
          <a:noFill/>
        </p:spPr>
        <p:txBody>
          <a:bodyPr wrap="square" rtlCol="0">
            <a:spAutoFit/>
          </a:bodyPr>
          <a:lstStyle/>
          <a:p>
            <a:r>
              <a:rPr lang="en-US" sz="1600" dirty="0" smtClean="0">
                <a:solidFill>
                  <a:srgbClr val="FF00FF"/>
                </a:solidFill>
              </a:rPr>
              <a:t>valence quarks</a:t>
            </a:r>
            <a:endParaRPr lang="en-US" sz="1600" dirty="0">
              <a:solidFill>
                <a:srgbClr val="FF00FF"/>
              </a:solidFill>
            </a:endParaRPr>
          </a:p>
        </p:txBody>
      </p:sp>
      <p:pic>
        <p:nvPicPr>
          <p:cNvPr id="47" name="Bild 19"/>
          <p:cNvPicPr>
            <a:picLocks noChangeAspect="1"/>
          </p:cNvPicPr>
          <p:nvPr/>
        </p:nvPicPr>
        <p:blipFill>
          <a:blip r:embed="rId12">
            <a:clrChange>
              <a:clrFrom>
                <a:srgbClr val="FFFFFF"/>
              </a:clrFrom>
              <a:clrTo>
                <a:srgbClr val="FFFFFF">
                  <a:alpha val="0"/>
                </a:srgbClr>
              </a:clrTo>
            </a:clrChange>
          </a:blip>
          <a:stretch>
            <a:fillRect/>
          </a:stretch>
        </p:blipFill>
        <p:spPr>
          <a:xfrm>
            <a:off x="4686300" y="4332888"/>
            <a:ext cx="1060877" cy="753520"/>
          </a:xfrm>
          <a:prstGeom prst="rect">
            <a:avLst/>
          </a:prstGeom>
          <a:solidFill>
            <a:srgbClr val="FFFF66"/>
          </a:solidFill>
        </p:spPr>
      </p:pic>
      <p:pic>
        <p:nvPicPr>
          <p:cNvPr id="48" name="Bild 20"/>
          <p:cNvPicPr>
            <a:picLocks noChangeAspect="1"/>
          </p:cNvPicPr>
          <p:nvPr/>
        </p:nvPicPr>
        <p:blipFill>
          <a:blip r:embed="rId13">
            <a:clrChange>
              <a:clrFrom>
                <a:srgbClr val="FFFFFF"/>
              </a:clrFrom>
              <a:clrTo>
                <a:srgbClr val="FFFFFF">
                  <a:alpha val="0"/>
                </a:srgbClr>
              </a:clrTo>
            </a:clrChange>
          </a:blip>
          <a:stretch>
            <a:fillRect/>
          </a:stretch>
        </p:blipFill>
        <p:spPr>
          <a:xfrm>
            <a:off x="7293672" y="4317448"/>
            <a:ext cx="1098505" cy="753520"/>
          </a:xfrm>
          <a:prstGeom prst="rect">
            <a:avLst/>
          </a:prstGeom>
          <a:solidFill>
            <a:srgbClr val="FFFF66"/>
          </a:solidFill>
        </p:spPr>
      </p:pic>
      <p:cxnSp>
        <p:nvCxnSpPr>
          <p:cNvPr id="50" name="Straight Arrow Connector 49"/>
          <p:cNvCxnSpPr/>
          <p:nvPr/>
        </p:nvCxnSpPr>
        <p:spPr bwMode="auto">
          <a:xfrm flipH="1" flipV="1">
            <a:off x="4033520" y="1950720"/>
            <a:ext cx="10160" cy="3200400"/>
          </a:xfrm>
          <a:prstGeom prst="straightConnector1">
            <a:avLst/>
          </a:prstGeom>
          <a:solidFill>
            <a:schemeClr val="accent1"/>
          </a:solidFill>
          <a:ln w="25400" cap="flat" cmpd="sng" algn="ctr">
            <a:solidFill>
              <a:srgbClr val="FF00FF"/>
            </a:solidFill>
            <a:prstDash val="solid"/>
            <a:round/>
            <a:headEnd type="none" w="med" len="med"/>
            <a:tailEnd type="arrow"/>
          </a:ln>
          <a:effectLst/>
        </p:spPr>
      </p:cxnSp>
      <p:sp>
        <p:nvSpPr>
          <p:cNvPr id="53" name="TextBox 52"/>
          <p:cNvSpPr txBox="1"/>
          <p:nvPr/>
        </p:nvSpPr>
        <p:spPr>
          <a:xfrm>
            <a:off x="3794760" y="5064760"/>
            <a:ext cx="509813" cy="307777"/>
          </a:xfrm>
          <a:prstGeom prst="rect">
            <a:avLst/>
          </a:prstGeom>
          <a:noFill/>
        </p:spPr>
        <p:txBody>
          <a:bodyPr wrap="none" rtlCol="0">
            <a:spAutoFit/>
          </a:bodyPr>
          <a:lstStyle/>
          <a:p>
            <a:r>
              <a:rPr lang="en-US" sz="1400" dirty="0" err="1" smtClean="0"/>
              <a:t>x</a:t>
            </a:r>
            <a:r>
              <a:rPr lang="en-US" sz="1400" dirty="0" smtClean="0"/>
              <a:t>=1</a:t>
            </a:r>
            <a:endParaRPr lang="en-US" sz="1400" dirty="0"/>
          </a:p>
        </p:txBody>
      </p:sp>
      <p:sp>
        <p:nvSpPr>
          <p:cNvPr id="54" name="TextBox 53"/>
          <p:cNvSpPr txBox="1"/>
          <p:nvPr/>
        </p:nvSpPr>
        <p:spPr>
          <a:xfrm>
            <a:off x="3528060" y="1658620"/>
            <a:ext cx="765500" cy="307777"/>
          </a:xfrm>
          <a:prstGeom prst="rect">
            <a:avLst/>
          </a:prstGeom>
          <a:noFill/>
        </p:spPr>
        <p:txBody>
          <a:bodyPr wrap="none" rtlCol="0">
            <a:spAutoFit/>
          </a:bodyPr>
          <a:lstStyle/>
          <a:p>
            <a:r>
              <a:rPr lang="en-US" sz="1400" dirty="0" err="1" smtClean="0"/>
              <a:t>x</a:t>
            </a:r>
            <a:r>
              <a:rPr lang="en-US" sz="1400" dirty="0" smtClean="0"/>
              <a:t>=10</a:t>
            </a:r>
            <a:r>
              <a:rPr lang="en-US" sz="1400" baseline="30000" dirty="0" smtClean="0"/>
              <a:t>-5</a:t>
            </a:r>
            <a:endParaRPr lang="en-US" sz="1400" baseline="30000" dirty="0"/>
          </a:p>
        </p:txBody>
      </p:sp>
      <p:grpSp>
        <p:nvGrpSpPr>
          <p:cNvPr id="56" name="Group 27"/>
          <p:cNvGrpSpPr/>
          <p:nvPr/>
        </p:nvGrpSpPr>
        <p:grpSpPr>
          <a:xfrm>
            <a:off x="4844495" y="3007428"/>
            <a:ext cx="3960495" cy="3590290"/>
            <a:chOff x="5410200" y="3480773"/>
            <a:chExt cx="3960495" cy="3590290"/>
          </a:xfrm>
        </p:grpSpPr>
        <p:pic>
          <p:nvPicPr>
            <p:cNvPr id="57" name="Picture 6"/>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410200" y="3480773"/>
              <a:ext cx="3960495" cy="3590290"/>
            </a:xfrm>
            <a:prstGeom prst="rect">
              <a:avLst/>
            </a:prstGeom>
            <a:noFill/>
            <a:ln w="12700" cap="flat">
              <a:noFill/>
              <a:miter lim="800000"/>
              <a:headEnd/>
              <a:tailEnd/>
            </a:ln>
          </p:spPr>
        </p:pic>
        <p:sp>
          <p:nvSpPr>
            <p:cNvPr id="58" name="Oval 13"/>
            <p:cNvSpPr>
              <a:spLocks/>
            </p:cNvSpPr>
            <p:nvPr/>
          </p:nvSpPr>
          <p:spPr bwMode="auto">
            <a:xfrm>
              <a:off x="6111000" y="5611073"/>
              <a:ext cx="685800" cy="355601"/>
            </a:xfrm>
            <a:prstGeom prst="ellipse">
              <a:avLst/>
            </a:prstGeom>
            <a:noFill/>
            <a:ln w="508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9" name="Oval 13"/>
            <p:cNvSpPr>
              <a:spLocks/>
            </p:cNvSpPr>
            <p:nvPr/>
          </p:nvSpPr>
          <p:spPr bwMode="auto">
            <a:xfrm>
              <a:off x="6515103" y="4943762"/>
              <a:ext cx="685800" cy="320947"/>
            </a:xfrm>
            <a:prstGeom prst="ellipse">
              <a:avLst/>
            </a:prstGeom>
            <a:noFill/>
            <a:ln w="508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0" name="TextBox 59"/>
          <p:cNvSpPr txBox="1"/>
          <p:nvPr/>
        </p:nvSpPr>
        <p:spPr>
          <a:xfrm>
            <a:off x="5461000" y="2590800"/>
            <a:ext cx="2866402" cy="369332"/>
          </a:xfrm>
          <a:prstGeom prst="rect">
            <a:avLst/>
          </a:prstGeom>
          <a:gradFill flip="none" rotWithShape="1">
            <a:gsLst>
              <a:gs pos="10000">
                <a:srgbClr val="FFFF00"/>
              </a:gs>
              <a:gs pos="100000">
                <a:srgbClr val="FFFFFF"/>
              </a:gs>
            </a:gsLst>
            <a:path path="circle">
              <a:fillToRect l="100000" t="100000"/>
            </a:path>
            <a:tileRect r="-100000" b="-100000"/>
          </a:gradFill>
          <a:scene3d>
            <a:camera prst="orthographicFront"/>
            <a:lightRig rig="threePt" dir="t"/>
          </a:scene3d>
          <a:sp3d>
            <a:bevelT prst="angle"/>
          </a:sp3d>
        </p:spPr>
        <p:txBody>
          <a:bodyPr wrap="none" rtlCol="0">
            <a:spAutoFit/>
          </a:bodyPr>
          <a:lstStyle/>
          <a:p>
            <a:r>
              <a:rPr lang="en-US" dirty="0" smtClean="0"/>
              <a:t>Gluon density dominates</a:t>
            </a:r>
            <a:endParaRPr lang="en-US" dirty="0"/>
          </a:p>
        </p:txBody>
      </p:sp>
      <p:pic>
        <p:nvPicPr>
          <p:cNvPr id="61" name="Picture 7"/>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854632" y="3009539"/>
            <a:ext cx="3960495" cy="3590290"/>
          </a:xfrm>
          <a:prstGeom prst="rect">
            <a:avLst/>
          </a:prstGeom>
          <a:noFill/>
          <a:ln w="12700" cap="flat">
            <a:noFill/>
            <a:miter lim="800000"/>
            <a:headEnd/>
            <a:tailEnd/>
          </a:ln>
        </p:spPr>
      </p:pic>
    </p:spTree>
    <p:extLst>
      <p:ext uri="{BB962C8B-B14F-4D97-AF65-F5344CB8AC3E}">
        <p14:creationId xmlns:p14="http://schemas.microsoft.com/office/powerpoint/2010/main" val="2917039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8"/>
                                        </p:tgtEl>
                                        <p:attrNameLst>
                                          <p:attrName>style.visibility</p:attrName>
                                        </p:attrNameLst>
                                      </p:cBhvr>
                                      <p:to>
                                        <p:strVal val="hidden"/>
                                      </p:to>
                                    </p:set>
                                  </p:childTnLst>
                                </p:cTn>
                              </p:par>
                              <p:par>
                                <p:cTn id="17" presetID="55"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strVal val="#ppt_w*0.70"/>
                                          </p:val>
                                        </p:tav>
                                        <p:tav tm="100000">
                                          <p:val>
                                            <p:strVal val="#ppt_w"/>
                                          </p:val>
                                        </p:tav>
                                      </p:tavLst>
                                    </p:anim>
                                    <p:anim calcmode="lin" valueType="num">
                                      <p:cBhvr>
                                        <p:cTn id="20" dur="1000" fill="hold"/>
                                        <p:tgtEl>
                                          <p:spTgt spid="56"/>
                                        </p:tgtEl>
                                        <p:attrNameLst>
                                          <p:attrName>ppt_h</p:attrName>
                                        </p:attrNameLst>
                                      </p:cBhvr>
                                      <p:tavLst>
                                        <p:tav tm="0">
                                          <p:val>
                                            <p:strVal val="#ppt_h"/>
                                          </p:val>
                                        </p:tav>
                                        <p:tav tm="100000">
                                          <p:val>
                                            <p:strVal val="#ppt_h"/>
                                          </p:val>
                                        </p:tav>
                                      </p:tavLst>
                                    </p:anim>
                                    <p:animEffect transition="in" filter="fade">
                                      <p:cBhvr>
                                        <p:cTn id="21" dur="10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6"/>
                                        </p:tgtEl>
                                        <p:attrNameLst>
                                          <p:attrName>style.visibility</p:attrName>
                                        </p:attrNameLst>
                                      </p:cBhvr>
                                      <p:to>
                                        <p:strVal val="hidden"/>
                                      </p:to>
                                    </p:set>
                                  </p:childTnLst>
                                </p:cTn>
                              </p:par>
                              <p:par>
                                <p:cTn id="26" presetID="53"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500" fill="hold"/>
                                        <p:tgtEl>
                                          <p:spTgt spid="61"/>
                                        </p:tgtEl>
                                        <p:attrNameLst>
                                          <p:attrName>ppt_w</p:attrName>
                                        </p:attrNameLst>
                                      </p:cBhvr>
                                      <p:tavLst>
                                        <p:tav tm="0">
                                          <p:val>
                                            <p:fltVal val="0"/>
                                          </p:val>
                                        </p:tav>
                                        <p:tav tm="100000">
                                          <p:val>
                                            <p:strVal val="#ppt_w"/>
                                          </p:val>
                                        </p:tav>
                                      </p:tavLst>
                                    </p:anim>
                                    <p:anim calcmode="lin" valueType="num">
                                      <p:cBhvr>
                                        <p:cTn id="29" dur="500" fill="hold"/>
                                        <p:tgtEl>
                                          <p:spTgt spid="61"/>
                                        </p:tgtEl>
                                        <p:attrNameLst>
                                          <p:attrName>ppt_h</p:attrName>
                                        </p:attrNameLst>
                                      </p:cBhvr>
                                      <p:tavLst>
                                        <p:tav tm="0">
                                          <p:val>
                                            <p:fltVal val="0"/>
                                          </p:val>
                                        </p:tav>
                                        <p:tav tm="100000">
                                          <p:val>
                                            <p:strVal val="#ppt_h"/>
                                          </p:val>
                                        </p:tav>
                                      </p:tavLst>
                                    </p:anim>
                                    <p:animEffect transition="in" filter="fade">
                                      <p:cBhvr>
                                        <p:cTn id="30" dur="500"/>
                                        <p:tgtEl>
                                          <p:spTgt spid="61"/>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1000" fill="hold"/>
                                        <p:tgtEl>
                                          <p:spTgt spid="60"/>
                                        </p:tgtEl>
                                        <p:attrNameLst>
                                          <p:attrName>ppt_w</p:attrName>
                                        </p:attrNameLst>
                                      </p:cBhvr>
                                      <p:tavLst>
                                        <p:tav tm="0">
                                          <p:val>
                                            <p:strVal val="#ppt_w*0.70"/>
                                          </p:val>
                                        </p:tav>
                                        <p:tav tm="100000">
                                          <p:val>
                                            <p:strVal val="#ppt_w"/>
                                          </p:val>
                                        </p:tav>
                                      </p:tavLst>
                                    </p:anim>
                                    <p:anim calcmode="lin" valueType="num">
                                      <p:cBhvr>
                                        <p:cTn id="34" dur="1000" fill="hold"/>
                                        <p:tgtEl>
                                          <p:spTgt spid="60"/>
                                        </p:tgtEl>
                                        <p:attrNameLst>
                                          <p:attrName>ppt_h</p:attrName>
                                        </p:attrNameLst>
                                      </p:cBhvr>
                                      <p:tavLst>
                                        <p:tav tm="0">
                                          <p:val>
                                            <p:strVal val="#ppt_h"/>
                                          </p:val>
                                        </p:tav>
                                        <p:tav tm="100000">
                                          <p:val>
                                            <p:strVal val="#ppt_h"/>
                                          </p:val>
                                        </p:tav>
                                      </p:tavLst>
                                    </p:anim>
                                    <p:animEffect transition="in" filter="fade">
                                      <p:cBhvr>
                                        <p:cTn id="3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2" grpId="0"/>
      <p:bldP spid="42" grpId="0" animBg="1"/>
      <p:bldP spid="6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1.:|1.8|16.9|0.9|0.9|12.5|2.5|10"/>
</p:tagLst>
</file>

<file path=ppt/tags/tag2.xml><?xml version="1.0" encoding="utf-8"?>
<p:tagLst xmlns:a="http://schemas.openxmlformats.org/drawingml/2006/main" xmlns:r="http://schemas.openxmlformats.org/officeDocument/2006/relationships" xmlns:p="http://schemas.openxmlformats.org/presentationml/2006/main">
  <p:tag name="TIMING" val="|19.5|35.8|2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input{coloric}&#10;$$&#10;\blue{ \frac{dg_1}{d\log(Q^2)} \propto \red{-} \Delta g(x,Q^2)}&#10;$$&#10;&#10;&#10;\end{document}&#10;"/>
  <p:tag name="EXTERNALNAME" val="txp_fig"/>
  <p:tag name="BLEND" val="Falsch"/>
  <p:tag name="TRANSPARENT" val="Falsch"/>
  <p:tag name="KEEPFILES" val="Falsch"/>
  <p:tag name="DEBUGPAUSE" val="Falsch"/>
  <p:tag name="RESOLUTION" val="1200"/>
  <p:tag name="TIMEOUT" val="(none)"/>
  <p:tag name="BOXWIDTH" val="502"/>
  <p:tag name="BOXHEIGHT" val="473"/>
  <p:tag name="BOXFONT" val="10"/>
  <p:tag name="BOXWRAP" val="Falsch"/>
  <p:tag name="WORKAROUNDTRANSPARENCYBUG" val="Falsch"/>
  <p:tag name="ALLOWFONTSUBSTITUTION" val="Falsch"/>
  <p:tag name="BITMAPFORMAT" val="png256"/>
  <p:tag name="ORIGWIDTH" val="235"/>
  <p:tag name="PICTUREFILESIZE" val="28440"/>
</p:tagLst>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42357</TotalTime>
  <Words>6560</Words>
  <Application>Microsoft Macintosh PowerPoint</Application>
  <PresentationFormat>On-screen Show (4:3)</PresentationFormat>
  <Paragraphs>1131</Paragraphs>
  <Slides>59</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Blank Presentation</vt:lpstr>
      <vt:lpstr>Equation</vt:lpstr>
      <vt:lpstr>eRHIC:   as the Future </vt:lpstr>
      <vt:lpstr>What is eRHIC </vt:lpstr>
      <vt:lpstr>Electron beam evolution in eRHIC’s ERL</vt:lpstr>
      <vt:lpstr>eRHIC R&amp;D highlights and Luminosity</vt:lpstr>
      <vt:lpstr>eRHIC: high-luminosity IR</vt:lpstr>
      <vt:lpstr>BNL: 1st Detector Design Concept</vt:lpstr>
      <vt:lpstr>Vibrant Detector R&amp;D Program</vt:lpstr>
      <vt:lpstr>Most Compelling EIC SCIENCE Questions</vt:lpstr>
      <vt:lpstr>What do we know</vt:lpstr>
      <vt:lpstr>Deep Inelastic Scattering</vt:lpstr>
      <vt:lpstr>the path to imaging quarks and gluons</vt:lpstr>
      <vt:lpstr>Beyond form factors and quark distributions</vt:lpstr>
      <vt:lpstr>SMALL GPD Primer</vt:lpstr>
      <vt:lpstr>The DVCS Phase Space</vt:lpstr>
      <vt:lpstr>DVCS at eRHIC</vt:lpstr>
      <vt:lpstr>What will we learn about 2d+1 structure of the proton</vt:lpstr>
      <vt:lpstr>GPD Hg: J/ψ</vt:lpstr>
      <vt:lpstr>The eA Physics program</vt:lpstr>
      <vt:lpstr>What Do We Know About xG in Nuclei?</vt:lpstr>
      <vt:lpstr>How many gluons have space in A proton?</vt:lpstr>
      <vt:lpstr>eRHIC: Reaching the Saturation Region</vt:lpstr>
      <vt:lpstr>Inclusive DIS in eA: Nuclear PDFs</vt:lpstr>
      <vt:lpstr>Inclusive DIS in eA: Nuclear PDFs</vt:lpstr>
      <vt:lpstr>h-h Forward Correlation in p(d)A at RHIC</vt:lpstr>
      <vt:lpstr>Forward Correlations in dA at RHIC</vt:lpstr>
      <vt:lpstr>Dihadron Correlations in eA at EIC</vt:lpstr>
      <vt:lpstr>EIC: eA Dihadron Correlations Studies</vt:lpstr>
      <vt:lpstr>Hard Diffraction in DIS at Small x</vt:lpstr>
      <vt:lpstr>Why is DiFfraction So Important</vt:lpstr>
      <vt:lpstr>Ratio of Diffractive to Total Cross-Section </vt:lpstr>
      <vt:lpstr>Exclusive Vector Meson Production</vt:lpstr>
      <vt:lpstr>Spatial Gluon Distribution Through Diffraction </vt:lpstr>
      <vt:lpstr>Spatial Gluon Distribution Through Diffraction </vt:lpstr>
      <vt:lpstr>Deep Inelastic Scattering - Vacuum</vt:lpstr>
      <vt:lpstr>What do we know and what can EIC do</vt:lpstr>
      <vt:lpstr>Take Away Message</vt:lpstr>
      <vt:lpstr>PowerPoint Presentation</vt:lpstr>
      <vt:lpstr>Possible Schedule To Realize eRHIC</vt:lpstr>
      <vt:lpstr>International context</vt:lpstr>
      <vt:lpstr>an Electron Ion Collider in the US</vt:lpstr>
      <vt:lpstr>eRHIC: design luminosity</vt:lpstr>
      <vt:lpstr>Modeling the Detector in Geant</vt:lpstr>
      <vt:lpstr>The Pillars of the eRHIC Physics program</vt:lpstr>
      <vt:lpstr>The Hadronic Mass Puzzle</vt:lpstr>
      <vt:lpstr>Constrain Jq via GPD E</vt:lpstr>
      <vt:lpstr>Different DVCS Asymmetries</vt:lpstr>
      <vt:lpstr>Hard Diffraction in DIS at Small x</vt:lpstr>
      <vt:lpstr>Large Rapidity Gap Method (LRG)</vt:lpstr>
      <vt:lpstr>Best Knowledge of QS in eA</vt:lpstr>
      <vt:lpstr>Measuring FL with the EIC (I)</vt:lpstr>
      <vt:lpstr>Measuring FL with the EIC (II)</vt:lpstr>
      <vt:lpstr>preparation of DIS and SIDIS mock data</vt:lpstr>
      <vt:lpstr>scaling violations at small x</vt:lpstr>
      <vt:lpstr>DVCS ASYMMETRIES</vt:lpstr>
      <vt:lpstr>BH Fraction</vt:lpstr>
      <vt:lpstr>Kinematics of Breakup Neutrons</vt:lpstr>
      <vt:lpstr>Diffractive Physics: p’ kinematics</vt:lpstr>
      <vt:lpstr> proton distribution in y vs x at s=20 m</vt:lpstr>
      <vt:lpstr>Accepted in“Roman Pot”(example) at s=20m </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Naohito Saito</dc:creator>
  <cp:lastModifiedBy>elke-caroline aschenauer</cp:lastModifiedBy>
  <cp:revision>938</cp:revision>
  <cp:lastPrinted>2012-06-14T14:35:05Z</cp:lastPrinted>
  <dcterms:created xsi:type="dcterms:W3CDTF">2011-04-06T15:13:11Z</dcterms:created>
  <dcterms:modified xsi:type="dcterms:W3CDTF">2013-04-17T17:51:24Z</dcterms:modified>
</cp:coreProperties>
</file>