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2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notesSlides/notesSlide3.xml" ContentType="application/vnd.openxmlformats-officedocument.presentationml.notesSlide+xml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623" r:id="rId3"/>
    <p:sldId id="624" r:id="rId4"/>
    <p:sldId id="607" r:id="rId5"/>
    <p:sldId id="591" r:id="rId6"/>
    <p:sldId id="625" r:id="rId7"/>
    <p:sldId id="627" r:id="rId8"/>
    <p:sldId id="632" r:id="rId9"/>
    <p:sldId id="621" r:id="rId10"/>
    <p:sldId id="626" r:id="rId11"/>
    <p:sldId id="640" r:id="rId12"/>
    <p:sldId id="598" r:id="rId13"/>
    <p:sldId id="585" r:id="rId14"/>
    <p:sldId id="631" r:id="rId15"/>
    <p:sldId id="597" r:id="rId16"/>
    <p:sldId id="615" r:id="rId17"/>
    <p:sldId id="636" r:id="rId18"/>
    <p:sldId id="620" r:id="rId19"/>
    <p:sldId id="618" r:id="rId20"/>
    <p:sldId id="612" r:id="rId21"/>
    <p:sldId id="613" r:id="rId22"/>
    <p:sldId id="641" r:id="rId23"/>
    <p:sldId id="637" r:id="rId24"/>
    <p:sldId id="638" r:id="rId25"/>
    <p:sldId id="639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02B"/>
    <a:srgbClr val="0000FF"/>
    <a:srgbClr val="FF582B"/>
    <a:srgbClr val="32BA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61" autoAdjust="0"/>
  </p:normalViewPr>
  <p:slideViewPr>
    <p:cSldViewPr>
      <p:cViewPr varScale="1">
        <p:scale>
          <a:sx n="97" d="100"/>
          <a:sy n="97" d="100"/>
        </p:scale>
        <p:origin x="-14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4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Relationship Id="rId2" Type="http://schemas.openxmlformats.org/officeDocument/2006/relationships/image" Target="../media/image56.emf"/><Relationship Id="rId3" Type="http://schemas.openxmlformats.org/officeDocument/2006/relationships/image" Target="../media/image5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wmf"/><Relationship Id="rId5" Type="http://schemas.openxmlformats.org/officeDocument/2006/relationships/image" Target="../media/image12.wmf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1" Type="http://schemas.openxmlformats.org/officeDocument/2006/relationships/image" Target="../media/image36.emf"/><Relationship Id="rId2" Type="http://schemas.openxmlformats.org/officeDocument/2006/relationships/image" Target="../media/image3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1" Type="http://schemas.openxmlformats.org/officeDocument/2006/relationships/image" Target="../media/image36.emf"/><Relationship Id="rId2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E81CA-ACC2-4E5F-A7C8-CBDE3DF14D76}" type="datetimeFigureOut">
              <a:rPr lang="en-US" smtClean="0"/>
              <a:pPr/>
              <a:t>4/16/13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74EEA-1DD8-444C-AADB-FC75E922B0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777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74EEA-1DD8-444C-AADB-FC75E922B07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74EEA-1DD8-444C-AADB-FC75E922B079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74EEA-1DD8-444C-AADB-FC75E922B079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8A45E-AF49-41FC-A672-A97E7184C4E4}" type="slidenum">
              <a:rPr lang="en-US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Measure the response directly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0C40D-B3CD-4F8B-8BC9-56ED47F1A8D7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Measure the response directly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0C40D-B3CD-4F8B-8BC9-56ED47F1A8D7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charset="-128"/>
              </a:rPr>
              <a:t>Centrality dependence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DB46A-E69C-4B7F-815E-AF511FBF2029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A84F-C718-48E0-A992-68ACDAD1C206}" type="datetime1">
              <a:rPr lang="en-US" smtClean="0"/>
              <a:pPr/>
              <a:t>4/16/13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9941-DDFB-4E9F-A131-777419BDDD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40D2-B26F-4BBC-8971-9D565E590727}" type="datetime1">
              <a:rPr lang="en-US" smtClean="0"/>
              <a:pPr/>
              <a:t>4/16/13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9941-DDFB-4E9F-A131-777419BDDD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D29C-4278-45CC-925C-1C60E926E734}" type="datetime1">
              <a:rPr lang="en-US" smtClean="0"/>
              <a:pPr/>
              <a:t>4/16/13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9941-DDFB-4E9F-A131-777419BDDD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289E-6F8D-4579-B9AD-A5DD3FB63CD3}" type="datetime1">
              <a:rPr lang="en-US" smtClean="0"/>
              <a:pPr/>
              <a:t>4/16/13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 sz="1600" baseline="0">
                <a:solidFill>
                  <a:schemeClr val="tx1"/>
                </a:solidFill>
              </a:defRPr>
            </a:lvl1pPr>
          </a:lstStyle>
          <a:p>
            <a:fld id="{628F9941-DDFB-4E9F-A131-777419BDDD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F1C1-F740-46CB-9778-CDEEA803494E}" type="datetime1">
              <a:rPr lang="en-US" smtClean="0"/>
              <a:pPr/>
              <a:t>4/16/13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9941-DDFB-4E9F-A131-777419BDDD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8E37-3023-4F7B-8BB4-E67E97169255}" type="datetime1">
              <a:rPr lang="en-US" smtClean="0"/>
              <a:pPr/>
              <a:t>4/16/13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9941-DDFB-4E9F-A131-777419BDDD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8F22-FB78-4BA4-8034-FFEA67B0100F}" type="datetime1">
              <a:rPr lang="en-US" smtClean="0"/>
              <a:pPr/>
              <a:t>4/16/13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9941-DDFB-4E9F-A131-777419BDDD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3B73-37AE-4070-8BD2-422696F050B1}" type="datetime1">
              <a:rPr lang="en-US" smtClean="0"/>
              <a:pPr/>
              <a:t>4/16/13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9941-DDFB-4E9F-A131-777419BDDD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C3FA-A1A1-4B11-9902-AEF7BC163BEF}" type="datetime1">
              <a:rPr lang="en-US" smtClean="0"/>
              <a:pPr/>
              <a:t>4/16/13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9941-DDFB-4E9F-A131-777419BDDD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F8A9-F140-4BFB-B869-12FF7B2211A0}" type="datetime1">
              <a:rPr lang="en-US" smtClean="0"/>
              <a:pPr/>
              <a:t>4/16/13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9941-DDFB-4E9F-A131-777419BDDD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4D74-7204-4FCF-BEDB-CE4B277D203E}" type="datetime1">
              <a:rPr lang="en-US" smtClean="0"/>
              <a:pPr/>
              <a:t>4/16/13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9941-DDFB-4E9F-A131-777419BDDD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18386-4F1E-428D-B610-240AF6BC00E4}" type="datetime1">
              <a:rPr lang="en-US" smtClean="0"/>
              <a:pPr/>
              <a:t>4/16/13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F9941-DDFB-4E9F-A131-777419BDDD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oleObject" Target="../embeddings/oleObject15.bin"/><Relationship Id="rId5" Type="http://schemas.openxmlformats.org/officeDocument/2006/relationships/image" Target="../media/image28.e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2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oleObject" Target="../embeddings/oleObject17.bin"/><Relationship Id="rId5" Type="http://schemas.openxmlformats.org/officeDocument/2006/relationships/image" Target="../media/image32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oleObject" Target="../embeddings/oleObject18.bin"/><Relationship Id="rId5" Type="http://schemas.openxmlformats.org/officeDocument/2006/relationships/image" Target="../media/image3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2.bin"/><Relationship Id="rId20" Type="http://schemas.openxmlformats.org/officeDocument/2006/relationships/image" Target="../media/image43.png"/><Relationship Id="rId10" Type="http://schemas.openxmlformats.org/officeDocument/2006/relationships/oleObject" Target="../embeddings/oleObject23.bin"/><Relationship Id="rId11" Type="http://schemas.openxmlformats.org/officeDocument/2006/relationships/oleObject" Target="../embeddings/oleObject24.bin"/><Relationship Id="rId12" Type="http://schemas.openxmlformats.org/officeDocument/2006/relationships/image" Target="../media/image37.emf"/><Relationship Id="rId13" Type="http://schemas.openxmlformats.org/officeDocument/2006/relationships/oleObject" Target="../embeddings/oleObject25.bin"/><Relationship Id="rId14" Type="http://schemas.openxmlformats.org/officeDocument/2006/relationships/image" Target="../media/image38.emf"/><Relationship Id="rId15" Type="http://schemas.openxmlformats.org/officeDocument/2006/relationships/oleObject" Target="../embeddings/oleObject26.bin"/><Relationship Id="rId16" Type="http://schemas.openxmlformats.org/officeDocument/2006/relationships/image" Target="../media/image39.emf"/><Relationship Id="rId17" Type="http://schemas.openxmlformats.org/officeDocument/2006/relationships/oleObject" Target="../embeddings/oleObject27.bin"/><Relationship Id="rId18" Type="http://schemas.openxmlformats.org/officeDocument/2006/relationships/image" Target="../media/image40.emf"/><Relationship Id="rId19" Type="http://schemas.openxmlformats.org/officeDocument/2006/relationships/image" Target="../media/image42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41.png"/><Relationship Id="rId5" Type="http://schemas.openxmlformats.org/officeDocument/2006/relationships/oleObject" Target="../embeddings/oleObject19.bin"/><Relationship Id="rId6" Type="http://schemas.openxmlformats.org/officeDocument/2006/relationships/image" Target="../media/image36.emf"/><Relationship Id="rId7" Type="http://schemas.openxmlformats.org/officeDocument/2006/relationships/oleObject" Target="../embeddings/oleObject20.bin"/><Relationship Id="rId8" Type="http://schemas.openxmlformats.org/officeDocument/2006/relationships/oleObject" Target="../embeddings/oleObject21.bin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3.bin"/><Relationship Id="rId12" Type="http://schemas.openxmlformats.org/officeDocument/2006/relationships/image" Target="../media/image44.emf"/><Relationship Id="rId13" Type="http://schemas.openxmlformats.org/officeDocument/2006/relationships/oleObject" Target="../embeddings/oleObject34.bin"/><Relationship Id="rId14" Type="http://schemas.openxmlformats.org/officeDocument/2006/relationships/image" Target="../media/image45.emf"/><Relationship Id="rId15" Type="http://schemas.openxmlformats.org/officeDocument/2006/relationships/oleObject" Target="../embeddings/oleObject35.bin"/><Relationship Id="rId16" Type="http://schemas.openxmlformats.org/officeDocument/2006/relationships/image" Target="../media/image46.emf"/><Relationship Id="rId17" Type="http://schemas.openxmlformats.org/officeDocument/2006/relationships/oleObject" Target="../embeddings/oleObject36.bin"/><Relationship Id="rId18" Type="http://schemas.openxmlformats.org/officeDocument/2006/relationships/image" Target="../media/image47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48.png"/><Relationship Id="rId5" Type="http://schemas.openxmlformats.org/officeDocument/2006/relationships/oleObject" Target="../embeddings/oleObject28.bin"/><Relationship Id="rId6" Type="http://schemas.openxmlformats.org/officeDocument/2006/relationships/image" Target="../media/image36.emf"/><Relationship Id="rId7" Type="http://schemas.openxmlformats.org/officeDocument/2006/relationships/oleObject" Target="../embeddings/oleObject29.bin"/><Relationship Id="rId8" Type="http://schemas.openxmlformats.org/officeDocument/2006/relationships/oleObject" Target="../embeddings/oleObject30.bin"/><Relationship Id="rId9" Type="http://schemas.openxmlformats.org/officeDocument/2006/relationships/oleObject" Target="../embeddings/oleObject31.bin"/><Relationship Id="rId10" Type="http://schemas.openxmlformats.org/officeDocument/2006/relationships/oleObject" Target="../embeddings/oleObject32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oleObject" Target="../embeddings/oleObject1.bin"/><Relationship Id="rId8" Type="http://schemas.openxmlformats.org/officeDocument/2006/relationships/image" Target="../media/image2.wmf"/><Relationship Id="rId9" Type="http://schemas.openxmlformats.org/officeDocument/2006/relationships/oleObject" Target="../embeddings/oleObject2.bin"/><Relationship Id="rId10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emf"/><Relationship Id="rId12" Type="http://schemas.openxmlformats.org/officeDocument/2006/relationships/image" Target="../media/image60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Relationship Id="rId4" Type="http://schemas.openxmlformats.org/officeDocument/2006/relationships/image" Target="../media/image58.png"/><Relationship Id="rId5" Type="http://schemas.openxmlformats.org/officeDocument/2006/relationships/oleObject" Target="../embeddings/oleObject37.bin"/><Relationship Id="rId6" Type="http://schemas.openxmlformats.org/officeDocument/2006/relationships/image" Target="../media/image55.emf"/><Relationship Id="rId7" Type="http://schemas.openxmlformats.org/officeDocument/2006/relationships/oleObject" Target="../embeddings/oleObject38.bin"/><Relationship Id="rId8" Type="http://schemas.openxmlformats.org/officeDocument/2006/relationships/image" Target="../media/image56.emf"/><Relationship Id="rId9" Type="http://schemas.openxmlformats.org/officeDocument/2006/relationships/image" Target="../media/image59.png"/><Relationship Id="rId10" Type="http://schemas.openxmlformats.org/officeDocument/2006/relationships/oleObject" Target="../embeddings/oleObject3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.bin"/><Relationship Id="rId12" Type="http://schemas.openxmlformats.org/officeDocument/2006/relationships/image" Target="../media/image12.wmf"/><Relationship Id="rId13" Type="http://schemas.openxmlformats.org/officeDocument/2006/relationships/oleObject" Target="../embeddings/oleObject8.bin"/><Relationship Id="rId14" Type="http://schemas.openxmlformats.org/officeDocument/2006/relationships/image" Target="../media/image13.emf"/><Relationship Id="rId15" Type="http://schemas.openxmlformats.org/officeDocument/2006/relationships/oleObject" Target="../embeddings/oleObject9.bin"/><Relationship Id="rId16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10.e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7.e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1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oleObject" Target="../embeddings/oleObject14.bin"/><Relationship Id="rId5" Type="http://schemas.openxmlformats.org/officeDocument/2006/relationships/image" Target="../media/image2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9812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C000"/>
                </a:solidFill>
              </a:rPr>
              <a:t>Event-by-event flow and initial geometry from LHC</a:t>
            </a:r>
            <a:endParaRPr lang="en-US" sz="4800" b="1" dirty="0">
              <a:solidFill>
                <a:srgbClr val="FFC000"/>
              </a:solidFill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24384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latin typeface="+mj-lt"/>
                <a:cs typeface="Times New Roman" pitchFamily="18" charset="0"/>
              </a:rPr>
              <a:t>Soumya Mohapatra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027003"/>
            <a:ext cx="9144000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C000"/>
                </a:solidFill>
                <a:latin typeface="+mj-lt"/>
                <a:cs typeface="Times New Roman" pitchFamily="18" charset="0"/>
              </a:rPr>
              <a:t>Jet Quenching Workshop,</a:t>
            </a:r>
            <a:r>
              <a:rPr lang="en-US" sz="2400" dirty="0">
                <a:solidFill>
                  <a:srgbClr val="FFC000"/>
                </a:solidFill>
                <a:cs typeface="Times New Roman" pitchFamily="18" charset="0"/>
              </a:rPr>
              <a:t> BNL </a:t>
            </a:r>
            <a:endParaRPr lang="en-US" sz="2400" dirty="0" smtClean="0">
              <a:solidFill>
                <a:srgbClr val="FFC00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rgbClr val="FFC000"/>
                </a:solidFill>
                <a:latin typeface="+mj-lt"/>
                <a:cs typeface="Times New Roman" pitchFamily="18" charset="0"/>
              </a:rPr>
              <a:t>16</a:t>
            </a:r>
            <a:r>
              <a:rPr lang="en-US" sz="2400" baseline="30000" dirty="0" smtClean="0">
                <a:solidFill>
                  <a:srgbClr val="FFC000"/>
                </a:solidFill>
                <a:latin typeface="+mj-lt"/>
                <a:cs typeface="Times New Roman" pitchFamily="18" charset="0"/>
              </a:rPr>
              <a:t>th</a:t>
            </a:r>
            <a:r>
              <a:rPr lang="en-US" sz="2400" dirty="0" smtClean="0">
                <a:solidFill>
                  <a:srgbClr val="FFC000"/>
                </a:solidFill>
                <a:latin typeface="+mj-lt"/>
                <a:cs typeface="Times New Roman" pitchFamily="18" charset="0"/>
              </a:rPr>
              <a:t>  April 2013</a:t>
            </a:r>
            <a:endParaRPr lang="en-US" sz="2800" dirty="0" smtClean="0">
              <a:cs typeface="Times New Roman" pitchFamily="18" charset="0"/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886200"/>
            <a:ext cx="192331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33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86996" tIns="43498" rIns="86996" bIns="4349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C000"/>
                </a:solidFill>
                <a:cs typeface="Times New Roman" pitchFamily="18" charset="0"/>
              </a:rPr>
              <a:t>Cumulant results v3</a:t>
            </a:r>
            <a:endParaRPr lang="en-US" sz="4000" baseline="-25000" dirty="0">
              <a:solidFill>
                <a:srgbClr val="FFC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82637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762000"/>
            <a:ext cx="4495800" cy="344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990600"/>
            <a:ext cx="130403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6200" y="4341674"/>
            <a:ext cx="9067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/>
              <a:t>Relatively weak centrality dependence as compared to v</a:t>
            </a:r>
            <a:r>
              <a:rPr lang="en-US" sz="2400" baseline="-25000" dirty="0" smtClean="0"/>
              <a:t>2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/>
              <a:t>Sizable v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{4} is seen ~50% of v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{2}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Implies mean geometry effects for v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!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/>
              <a:t>v</a:t>
            </a:r>
            <a:r>
              <a:rPr lang="en-US" sz="2400" baseline="-25000" dirty="0"/>
              <a:t>3</a:t>
            </a:r>
            <a:r>
              <a:rPr lang="en-US" sz="2400" dirty="0"/>
              <a:t>{4} </a:t>
            </a:r>
            <a:r>
              <a:rPr lang="en-US" sz="2400" dirty="0" smtClean="0"/>
              <a:t>/</a:t>
            </a:r>
            <a:r>
              <a:rPr lang="en-US" sz="2400" dirty="0"/>
              <a:t>v</a:t>
            </a:r>
            <a:r>
              <a:rPr lang="en-US" sz="2400" baseline="-25000" dirty="0"/>
              <a:t>3</a:t>
            </a:r>
            <a:r>
              <a:rPr lang="en-US" sz="2400" dirty="0" smtClean="0"/>
              <a:t>{2}=0.5  =&gt;  v</a:t>
            </a:r>
            <a:r>
              <a:rPr lang="en-US" sz="2400" baseline="-25000" dirty="0" smtClean="0"/>
              <a:t>3</a:t>
            </a:r>
            <a:r>
              <a:rPr lang="en-US" sz="2400" baseline="30000" dirty="0" smtClean="0"/>
              <a:t>RP</a:t>
            </a:r>
            <a:r>
              <a:rPr lang="en-US" sz="2400" dirty="0" smtClean="0"/>
              <a:t>/</a:t>
            </a:r>
            <a:r>
              <a:rPr lang="el-GR" sz="2400" dirty="0" smtClean="0"/>
              <a:t>δ</a:t>
            </a:r>
            <a:r>
              <a:rPr lang="en-US" sz="2400" baseline="-25000" dirty="0" smtClean="0"/>
              <a:t>3 </a:t>
            </a:r>
            <a:r>
              <a:rPr lang="en-US" sz="2400" dirty="0" smtClean="0"/>
              <a:t>=0.8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28600" y="838199"/>
            <a:ext cx="3581400" cy="3140921"/>
            <a:chOff x="5791200" y="1066800"/>
            <a:chExt cx="2857500" cy="2506054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91200" y="1066800"/>
              <a:ext cx="2857500" cy="214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94638" y="3160104"/>
              <a:ext cx="2641600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628F9941-DDFB-4E9F-A131-777419BDDDE2}" type="slidenum">
              <a:rPr lang="en-US" smtClean="0">
                <a:solidFill>
                  <a:srgbClr val="FFC000"/>
                </a:solidFill>
              </a:rPr>
              <a:pPr/>
              <a:t>10</a:t>
            </a:fld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3810000"/>
            <a:ext cx="1708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arXiv:1105.3865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016241" y="3276600"/>
            <a:ext cx="374675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8594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4-16 at 5.46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80226"/>
            <a:ext cx="7848600" cy="56842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033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86996" tIns="43498" rIns="86996" bIns="4349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C000"/>
                </a:solidFill>
                <a:cs typeface="Times New Roman" pitchFamily="18" charset="0"/>
              </a:rPr>
              <a:t>v</a:t>
            </a:r>
            <a:r>
              <a:rPr lang="en-US" sz="4000" baseline="-25000" dirty="0" smtClean="0">
                <a:solidFill>
                  <a:srgbClr val="FFC000"/>
                </a:solidFill>
                <a:cs typeface="Times New Roman" pitchFamily="18" charset="0"/>
              </a:rPr>
              <a:t>3</a:t>
            </a:r>
            <a:r>
              <a:rPr lang="en-US" sz="4000" dirty="0" smtClean="0">
                <a:solidFill>
                  <a:srgbClr val="FFC000"/>
                </a:solidFill>
                <a:cs typeface="Times New Roman" pitchFamily="18" charset="0"/>
              </a:rPr>
              <a:t>{4} and average geometry</a:t>
            </a:r>
            <a:endParaRPr lang="en-US" sz="4000" baseline="-25000" dirty="0">
              <a:solidFill>
                <a:srgbClr val="FFC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628F9941-DDFB-4E9F-A131-777419BDDDE2}" type="slidenum">
              <a:rPr lang="en-US" smtClean="0">
                <a:solidFill>
                  <a:srgbClr val="FFC000"/>
                </a:solidFill>
              </a:rPr>
              <a:pPr/>
              <a:t>11</a:t>
            </a:fld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119091"/>
              </p:ext>
            </p:extLst>
          </p:nvPr>
        </p:nvGraphicFramePr>
        <p:xfrm>
          <a:off x="4433888" y="4038600"/>
          <a:ext cx="382905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887" name="Equation" r:id="rId4" imgW="2222500" imgH="723900" progId="Equation.3">
                  <p:embed/>
                </p:oleObj>
              </mc:Choice>
              <mc:Fallback>
                <p:oleObj name="Equation" r:id="rId4" imgW="2222500" imgH="723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888" y="4038600"/>
                        <a:ext cx="3829050" cy="1219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546543"/>
              </p:ext>
            </p:extLst>
          </p:nvPr>
        </p:nvGraphicFramePr>
        <p:xfrm>
          <a:off x="4648200" y="5410200"/>
          <a:ext cx="209867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888" name="Equation" r:id="rId6" imgW="1219200" imgH="482600" progId="Equation.3">
                  <p:embed/>
                </p:oleObj>
              </mc:Choice>
              <mc:Fallback>
                <p:oleObj name="Equation" r:id="rId6" imgW="12192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410200"/>
                        <a:ext cx="2098675" cy="812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61290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/>
          <p:cNvSpPr>
            <a:spLocks noGrp="1"/>
          </p:cNvSpPr>
          <p:nvPr>
            <p:ph idx="1"/>
          </p:nvPr>
        </p:nvSpPr>
        <p:spPr>
          <a:xfrm>
            <a:off x="152400" y="3124200"/>
            <a:ext cx="8763000" cy="2438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en-US" sz="2000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2000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2000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2000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2000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2000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2000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2000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2000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2000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2000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20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200" dirty="0" smtClean="0">
              <a:ea typeface="SimSun" pitchFamily="2" charset="-122"/>
            </a:endParaRPr>
          </a:p>
          <a:p>
            <a:pPr>
              <a:buFont typeface="Wingdings" pitchFamily="2" charset="2"/>
              <a:buChar char="§"/>
            </a:pPr>
            <a:endParaRPr lang="en-US" sz="2200" dirty="0" smtClean="0"/>
          </a:p>
          <a:p>
            <a:endParaRPr lang="en-US" sz="2000" dirty="0" smtClean="0"/>
          </a:p>
          <a:p>
            <a:pPr>
              <a:spcAft>
                <a:spcPts val="1500"/>
              </a:spcAft>
            </a:pP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"/>
            <a:ext cx="9144000" cy="7033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86996" tIns="43498" rIns="86996" bIns="43498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Event by Event flow measurements</a:t>
            </a:r>
          </a:p>
        </p:txBody>
      </p:sp>
      <p:sp>
        <p:nvSpPr>
          <p:cNvPr id="3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628F9941-DDFB-4E9F-A131-777419BDDDE2}" type="slidenum">
              <a:rPr lang="en-US" smtClean="0">
                <a:solidFill>
                  <a:srgbClr val="FFC000"/>
                </a:solidFill>
              </a:rPr>
              <a:pPr/>
              <a:t>12</a:t>
            </a:fld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2" name="Picture 2" descr="https://atlas.web.cern.ch/Atlas/GROUPS/PHYSICS/CONFNOTES/ATLAS-CONF-2012-114/fig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9373" y="762000"/>
            <a:ext cx="7234627" cy="4669972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0" y="3124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Corresponding two-particle correlations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990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Track distribution in three central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5486400"/>
            <a:ext cx="8839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The large acceptance of the ATLAS/ALICE detectors and large multiplicity at LHC makes </a:t>
            </a:r>
            <a:r>
              <a:rPr lang="en-US" sz="2200" dirty="0"/>
              <a:t>EbE v</a:t>
            </a:r>
            <a:r>
              <a:rPr lang="en-US" sz="2200" baseline="-25000" dirty="0"/>
              <a:t>n</a:t>
            </a:r>
            <a:r>
              <a:rPr lang="en-US" sz="2200" dirty="0"/>
              <a:t> </a:t>
            </a:r>
            <a:r>
              <a:rPr lang="en-US" sz="2200" dirty="0" smtClean="0"/>
              <a:t> measurements possible for the first time.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931322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713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v</a:t>
            </a:r>
            <a:r>
              <a:rPr lang="en-US" baseline="-25000" dirty="0" smtClean="0">
                <a:solidFill>
                  <a:srgbClr val="FFC000"/>
                </a:solidFill>
              </a:rPr>
              <a:t>2</a:t>
            </a:r>
            <a:r>
              <a:rPr lang="en-US" dirty="0" smtClean="0">
                <a:solidFill>
                  <a:srgbClr val="FFC000"/>
                </a:solidFill>
              </a:rPr>
              <a:t>-v</a:t>
            </a:r>
            <a:r>
              <a:rPr lang="en-US" baseline="-25000" dirty="0" smtClean="0">
                <a:solidFill>
                  <a:srgbClr val="FFC000"/>
                </a:solidFill>
              </a:rPr>
              <a:t>3</a:t>
            </a:r>
            <a:r>
              <a:rPr lang="en-US" dirty="0" smtClean="0">
                <a:solidFill>
                  <a:srgbClr val="FFC000"/>
                </a:solidFill>
              </a:rPr>
              <a:t> probability distributions</a:t>
            </a:r>
          </a:p>
        </p:txBody>
      </p:sp>
      <p:pic>
        <p:nvPicPr>
          <p:cNvPr id="39944" name="Picture 1" descr="cshapeprelim2b_finalcomb.eps"/>
          <p:cNvPicPr>
            <a:picLocks noChangeAspect="1"/>
          </p:cNvPicPr>
          <p:nvPr/>
        </p:nvPicPr>
        <p:blipFill rotWithShape="1">
          <a:blip r:embed="rId3" cstate="print"/>
          <a:srcRect r="32987"/>
          <a:stretch/>
        </p:blipFill>
        <p:spPr bwMode="auto">
          <a:xfrm>
            <a:off x="304800" y="689273"/>
            <a:ext cx="8001000" cy="456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5" name="TextBox 11"/>
          <p:cNvSpPr txBox="1">
            <a:spLocks noChangeArrowheads="1"/>
          </p:cNvSpPr>
          <p:nvPr/>
        </p:nvSpPr>
        <p:spPr bwMode="auto">
          <a:xfrm>
            <a:off x="2386012" y="3895725"/>
            <a:ext cx="509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v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9946" name="TextBox 12"/>
          <p:cNvSpPr txBox="1">
            <a:spLocks noChangeArrowheads="1"/>
          </p:cNvSpPr>
          <p:nvPr/>
        </p:nvSpPr>
        <p:spPr bwMode="auto">
          <a:xfrm>
            <a:off x="6043613" y="3886200"/>
            <a:ext cx="509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v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047802"/>
              </p:ext>
            </p:extLst>
          </p:nvPr>
        </p:nvGraphicFramePr>
        <p:xfrm>
          <a:off x="6172200" y="5004759"/>
          <a:ext cx="1981200" cy="710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18" name="Equation" r:id="rId4" imgW="1345970" imgH="482278" progId="Equation.DSMT4">
                  <p:embed/>
                </p:oleObj>
              </mc:Choice>
              <mc:Fallback>
                <p:oleObj name="Equation" r:id="rId4" imgW="1345970" imgH="482278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004759"/>
                        <a:ext cx="1981200" cy="7102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28600" y="5181600"/>
            <a:ext cx="8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r>
              <a:rPr lang="en-US" dirty="0" smtClean="0"/>
              <a:t> distributions are consistent with pure Gaussian fluctuations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deviations in the tail (increases central-&gt;midcentral), Also see caveat in slide 11</a:t>
            </a:r>
          </a:p>
          <a:p>
            <a:pPr>
              <a:buNone/>
            </a:pPr>
            <a:endParaRPr lang="en-US" baseline="-25000" dirty="0" smtClean="0"/>
          </a:p>
          <a:p>
            <a:pPr>
              <a:buNone/>
            </a:pPr>
            <a:endParaRPr lang="en-US" baseline="-25000" dirty="0" smtClean="0"/>
          </a:p>
          <a:p>
            <a:pPr>
              <a:buNone/>
            </a:pPr>
            <a:r>
              <a:rPr lang="en-US" dirty="0" smtClean="0"/>
              <a:t>For v</a:t>
            </a:r>
            <a:r>
              <a:rPr lang="en-US" baseline="-25000" dirty="0" smtClean="0"/>
              <a:t>2</a:t>
            </a:r>
            <a:r>
              <a:rPr lang="en-US" dirty="0" smtClean="0"/>
              <a:t>  pure </a:t>
            </a:r>
            <a:r>
              <a:rPr lang="en-US" dirty="0"/>
              <a:t>G</a:t>
            </a:r>
            <a:r>
              <a:rPr lang="en-US" dirty="0" smtClean="0"/>
              <a:t>aussian fits only work for most central (2%) events</a:t>
            </a:r>
          </a:p>
          <a:p>
            <a:pPr>
              <a:buNone/>
            </a:pPr>
            <a:endParaRPr lang="en-US" baseline="-25000" dirty="0" smtClean="0"/>
          </a:p>
          <a:p>
            <a:pPr>
              <a:buNone/>
            </a:pPr>
            <a:endParaRPr lang="en-US" baseline="-25000" dirty="0" smtClean="0"/>
          </a:p>
        </p:txBody>
      </p:sp>
      <p:sp>
        <p:nvSpPr>
          <p:cNvPr id="17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628F9941-DDFB-4E9F-A131-777419BDDDE2}" type="slidenum">
              <a:rPr lang="en-US" smtClean="0">
                <a:solidFill>
                  <a:srgbClr val="FFC000"/>
                </a:solidFill>
              </a:rPr>
              <a:pPr/>
              <a:t>13</a:t>
            </a:fld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t_parameters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85800"/>
            <a:ext cx="7772400" cy="397092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C000"/>
                </a:solidFill>
              </a:rPr>
              <a:t>v</a:t>
            </a:r>
            <a:r>
              <a:rPr lang="en-US" baseline="-25000" dirty="0" smtClean="0">
                <a:solidFill>
                  <a:srgbClr val="FFC000"/>
                </a:solidFill>
              </a:rPr>
              <a:t>2</a:t>
            </a:r>
            <a:r>
              <a:rPr lang="en-US" dirty="0" smtClean="0">
                <a:solidFill>
                  <a:srgbClr val="FFC000"/>
                </a:solidFill>
              </a:rPr>
              <a:t> probability distributions via 2PC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800600"/>
            <a:ext cx="807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ALICE EbE v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measurements obtained via 2PC followed by unfolding.</a:t>
            </a:r>
            <a:endParaRPr lang="en-US" sz="2000" baseline="-25000" dirty="0"/>
          </a:p>
          <a:p>
            <a:pPr>
              <a:buNone/>
            </a:pPr>
            <a:endParaRPr lang="en-US" baseline="-25000" dirty="0" smtClean="0"/>
          </a:p>
          <a:p>
            <a:r>
              <a:rPr lang="en-US" sz="2000" dirty="0" smtClean="0"/>
              <a:t>v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described by Bessel-Gaussian distribution: Contribution from mean geometry+fluctuations.</a:t>
            </a:r>
            <a:endParaRPr lang="en-US" sz="2000" baseline="-25000" dirty="0" smtClean="0"/>
          </a:p>
          <a:p>
            <a:pPr>
              <a:buNone/>
            </a:pPr>
            <a:endParaRPr lang="en-US" baseline="-25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33400" y="4343400"/>
            <a:ext cx="2915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Timmins, Hot Quarks 2012</a:t>
            </a:r>
          </a:p>
          <a:p>
            <a:endParaRPr lang="en-US" dirty="0" smtClean="0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628F9941-DDFB-4E9F-A131-777419BDDDE2}" type="slidenum">
              <a:rPr lang="en-US" smtClean="0">
                <a:solidFill>
                  <a:srgbClr val="FFC000"/>
                </a:solidFill>
              </a:rPr>
              <a:pPr/>
              <a:t>14</a:t>
            </a:fld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3115"/>
              </p:ext>
            </p:extLst>
          </p:nvPr>
        </p:nvGraphicFramePr>
        <p:xfrm>
          <a:off x="3368675" y="5715000"/>
          <a:ext cx="3290888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805" name="Equation" r:id="rId4" imgW="2489200" imgH="508000" progId="Equation.3">
                  <p:embed/>
                </p:oleObj>
              </mc:Choice>
              <mc:Fallback>
                <p:oleObj name="Equation" r:id="rId4" imgW="24892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5715000"/>
                        <a:ext cx="3290888" cy="67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5871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713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Relative fluctuations of v</a:t>
            </a:r>
            <a:r>
              <a:rPr lang="en-US" baseline="-25000" dirty="0" smtClean="0">
                <a:solidFill>
                  <a:srgbClr val="FFC000"/>
                </a:solidFill>
              </a:rPr>
              <a:t>2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628F9941-DDFB-4E9F-A131-777419BDDDE2}" type="slidenum">
              <a:rPr lang="en-US" smtClean="0">
                <a:solidFill>
                  <a:srgbClr val="FFC000"/>
                </a:solidFill>
              </a:rPr>
              <a:pPr/>
              <a:t>15</a:t>
            </a:fld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9" name="Picture 8" descr="Screen Shot 2012-10-15 at 4.58.52 P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49" b="790"/>
          <a:stretch/>
        </p:blipFill>
        <p:spPr>
          <a:xfrm>
            <a:off x="76200" y="3733800"/>
            <a:ext cx="4209445" cy="3124200"/>
          </a:xfrm>
          <a:prstGeom prst="rect">
            <a:avLst/>
          </a:prstGeom>
        </p:spPr>
      </p:pic>
      <p:pic>
        <p:nvPicPr>
          <p:cNvPr id="5" name="Picture 4" descr="Screen Shot 2012-10-15 at 4.58.52 P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" r="33036" b="860"/>
          <a:stretch/>
        </p:blipFill>
        <p:spPr>
          <a:xfrm>
            <a:off x="76200" y="648716"/>
            <a:ext cx="8458478" cy="3200400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378738"/>
              </p:ext>
            </p:extLst>
          </p:nvPr>
        </p:nvGraphicFramePr>
        <p:xfrm>
          <a:off x="6896100" y="42926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309" name="Equation" r:id="rId5" imgW="100440" imgH="155160" progId="Equation.DSMT4">
                  <p:embed/>
                </p:oleObj>
              </mc:Choice>
              <mc:Fallback>
                <p:oleObj name="Equation" r:id="rId5" imgW="100440" imgH="1551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6100" y="42926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938181"/>
              </p:ext>
            </p:extLst>
          </p:nvPr>
        </p:nvGraphicFramePr>
        <p:xfrm>
          <a:off x="6896100" y="42926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310" name="Equation" r:id="rId7" imgW="100440" imgH="155160" progId="Equation.DSMT4">
                  <p:embed/>
                </p:oleObj>
              </mc:Choice>
              <mc:Fallback>
                <p:oleObj name="Equation" r:id="rId7" imgW="100440" imgH="1551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6100" y="42926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672920"/>
              </p:ext>
            </p:extLst>
          </p:nvPr>
        </p:nvGraphicFramePr>
        <p:xfrm>
          <a:off x="6896100" y="42926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311" name="Equation" r:id="rId8" imgW="100440" imgH="155160" progId="Equation.DSMT4">
                  <p:embed/>
                </p:oleObj>
              </mc:Choice>
              <mc:Fallback>
                <p:oleObj name="Equation" r:id="rId8" imgW="100440" imgH="1551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6100" y="42926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48896"/>
              </p:ext>
            </p:extLst>
          </p:nvPr>
        </p:nvGraphicFramePr>
        <p:xfrm>
          <a:off x="6896100" y="42926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312" name="Equation" r:id="rId9" imgW="100440" imgH="155160" progId="Equation.DSMT4">
                  <p:embed/>
                </p:oleObj>
              </mc:Choice>
              <mc:Fallback>
                <p:oleObj name="Equation" r:id="rId9" imgW="100440" imgH="1551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6100" y="42926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751325"/>
              </p:ext>
            </p:extLst>
          </p:nvPr>
        </p:nvGraphicFramePr>
        <p:xfrm>
          <a:off x="6896100" y="42926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313" name="Equation" r:id="rId10" imgW="100440" imgH="155160" progId="Equation.DSMT4">
                  <p:embed/>
                </p:oleObj>
              </mc:Choice>
              <mc:Fallback>
                <p:oleObj name="Equation" r:id="rId10" imgW="100440" imgH="1551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6100" y="42926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998958"/>
              </p:ext>
            </p:extLst>
          </p:nvPr>
        </p:nvGraphicFramePr>
        <p:xfrm>
          <a:off x="3200400" y="1447800"/>
          <a:ext cx="889000" cy="73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314" name="Equation" r:id="rId11" imgW="283320" imgH="228240" progId="Equation.DSMT4">
                  <p:embed/>
                </p:oleObj>
              </mc:Choice>
              <mc:Fallback>
                <p:oleObj name="Equation" r:id="rId11" imgW="283320" imgH="2282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447800"/>
                        <a:ext cx="889000" cy="73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401735"/>
              </p:ext>
            </p:extLst>
          </p:nvPr>
        </p:nvGraphicFramePr>
        <p:xfrm>
          <a:off x="7602538" y="1504950"/>
          <a:ext cx="6191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315" name="Equation" r:id="rId13" imgW="191880" imgH="191880" progId="Equation.DSMT4">
                  <p:embed/>
                </p:oleObj>
              </mc:Choice>
              <mc:Fallback>
                <p:oleObj name="Equation" r:id="rId13" imgW="191880" imgH="1918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2538" y="1504950"/>
                        <a:ext cx="619125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916543"/>
              </p:ext>
            </p:extLst>
          </p:nvPr>
        </p:nvGraphicFramePr>
        <p:xfrm>
          <a:off x="2514600" y="5029200"/>
          <a:ext cx="16637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316" name="Equation" r:id="rId15" imgW="530280" imgH="228240" progId="Equation.DSMT4">
                  <p:embed/>
                </p:oleObj>
              </mc:Choice>
              <mc:Fallback>
                <p:oleObj name="Equation" r:id="rId15" imgW="530280" imgH="2282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029200"/>
                        <a:ext cx="1663700" cy="735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384836"/>
              </p:ext>
            </p:extLst>
          </p:nvPr>
        </p:nvGraphicFramePr>
        <p:xfrm>
          <a:off x="4630738" y="4713288"/>
          <a:ext cx="41560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317" name="Equation" r:id="rId17" imgW="2616200" imgH="241300" progId="Equation.3">
                  <p:embed/>
                </p:oleObj>
              </mc:Choice>
              <mc:Fallback>
                <p:oleObj name="Equation" r:id="rId17" imgW="2616200" imgH="2413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738" y="4713288"/>
                        <a:ext cx="4156075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Oval 27"/>
          <p:cNvSpPr/>
          <p:nvPr/>
        </p:nvSpPr>
        <p:spPr>
          <a:xfrm>
            <a:off x="3352800" y="445378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2971800" y="5012108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2303092" y="504629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1405784" y="484333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999146" y="4614016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829654" y="436049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1795330" y="4978638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36268" name="Picture 1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2000" y="5257800"/>
            <a:ext cx="9810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752600" y="5393108"/>
            <a:ext cx="395287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572000" y="5449669"/>
            <a:ext cx="3830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/>
              <a:t>Black points are fluctuations estimated</a:t>
            </a:r>
          </a:p>
          <a:p>
            <a:pPr>
              <a:buNone/>
            </a:pPr>
            <a:r>
              <a:rPr lang="en-US" dirty="0" smtClean="0"/>
              <a:t> from cumulant method :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572000" y="3974068"/>
            <a:ext cx="41527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/>
              <a:t>Can obtain mean</a:t>
            </a:r>
            <a:r>
              <a:rPr lang="en-US" dirty="0"/>
              <a:t>, σ </a:t>
            </a:r>
            <a:r>
              <a:rPr lang="en-US" dirty="0" smtClean="0"/>
              <a:t>from EbE distributions</a:t>
            </a:r>
          </a:p>
          <a:p>
            <a:pPr>
              <a:buNone/>
            </a:pPr>
            <a:r>
              <a:rPr lang="en-US" dirty="0" smtClean="0"/>
              <a:t>And calculate σ/mean</a:t>
            </a:r>
            <a:endParaRPr lang="en-US" dirty="0"/>
          </a:p>
        </p:txBody>
      </p:sp>
      <p:pic>
        <p:nvPicPr>
          <p:cNvPr id="27" name="Picture 1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86600" y="5943600"/>
            <a:ext cx="1600200" cy="72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21837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creen Shot 2012-10-15 at 5.40.15 P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3"/>
          <a:stretch/>
        </p:blipFill>
        <p:spPr>
          <a:xfrm>
            <a:off x="0" y="3700042"/>
            <a:ext cx="4267200" cy="3157958"/>
          </a:xfrm>
          <a:prstGeom prst="rect">
            <a:avLst/>
          </a:prstGeom>
        </p:spPr>
      </p:pic>
      <p:pic>
        <p:nvPicPr>
          <p:cNvPr id="12" name="Picture 11" descr="Screen Shot 2012-10-15 at 5.40.15 P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" r="33564"/>
          <a:stretch/>
        </p:blipFill>
        <p:spPr>
          <a:xfrm>
            <a:off x="0" y="609600"/>
            <a:ext cx="8382000" cy="3122613"/>
          </a:xfrm>
          <a:prstGeom prst="rect">
            <a:avLst/>
          </a:prstGeom>
        </p:spPr>
      </p:pic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713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Relative fluctuations of v</a:t>
            </a:r>
            <a:r>
              <a:rPr lang="en-US" baseline="-25000" dirty="0" smtClean="0">
                <a:solidFill>
                  <a:srgbClr val="FFC000"/>
                </a:solidFill>
              </a:rPr>
              <a:t>3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9D55DC-764E-4650-A498-D9F2EEAB7697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628F9941-DDFB-4E9F-A131-777419BDDDE2}" type="slidenum">
              <a:rPr lang="en-US" smtClean="0">
                <a:solidFill>
                  <a:srgbClr val="FFC000"/>
                </a:solidFill>
              </a:rPr>
              <a:pPr/>
              <a:t>16</a:t>
            </a:fld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250164"/>
              </p:ext>
            </p:extLst>
          </p:nvPr>
        </p:nvGraphicFramePr>
        <p:xfrm>
          <a:off x="6896100" y="42926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146" name="Equation" r:id="rId5" imgW="100440" imgH="155160" progId="Equation.DSMT4">
                  <p:embed/>
                </p:oleObj>
              </mc:Choice>
              <mc:Fallback>
                <p:oleObj name="Equation" r:id="rId5" imgW="100440" imgH="15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6100" y="42926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231232"/>
              </p:ext>
            </p:extLst>
          </p:nvPr>
        </p:nvGraphicFramePr>
        <p:xfrm>
          <a:off x="6896100" y="42926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147" name="Equation" r:id="rId7" imgW="100440" imgH="155160" progId="Equation.DSMT4">
                  <p:embed/>
                </p:oleObj>
              </mc:Choice>
              <mc:Fallback>
                <p:oleObj name="Equation" r:id="rId7" imgW="100440" imgH="15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6100" y="42926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962557"/>
              </p:ext>
            </p:extLst>
          </p:nvPr>
        </p:nvGraphicFramePr>
        <p:xfrm>
          <a:off x="6896100" y="42926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148" name="Equation" r:id="rId8" imgW="100440" imgH="155160" progId="Equation.DSMT4">
                  <p:embed/>
                </p:oleObj>
              </mc:Choice>
              <mc:Fallback>
                <p:oleObj name="Equation" r:id="rId8" imgW="100440" imgH="15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6100" y="42926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815058"/>
              </p:ext>
            </p:extLst>
          </p:nvPr>
        </p:nvGraphicFramePr>
        <p:xfrm>
          <a:off x="6896100" y="42926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149" name="Equation" r:id="rId9" imgW="100440" imgH="155160" progId="Equation.DSMT4">
                  <p:embed/>
                </p:oleObj>
              </mc:Choice>
              <mc:Fallback>
                <p:oleObj name="Equation" r:id="rId9" imgW="100440" imgH="15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6100" y="42926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12903"/>
              </p:ext>
            </p:extLst>
          </p:nvPr>
        </p:nvGraphicFramePr>
        <p:xfrm>
          <a:off x="6896100" y="42926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150" name="Equation" r:id="rId10" imgW="100440" imgH="155160" progId="Equation.DSMT4">
                  <p:embed/>
                </p:oleObj>
              </mc:Choice>
              <mc:Fallback>
                <p:oleObj name="Equation" r:id="rId10" imgW="100440" imgH="15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6100" y="42926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06639"/>
              </p:ext>
            </p:extLst>
          </p:nvPr>
        </p:nvGraphicFramePr>
        <p:xfrm>
          <a:off x="1295400" y="1143000"/>
          <a:ext cx="849313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151" name="Equation" r:id="rId11" imgW="264960" imgH="228240" progId="Equation.DSMT4">
                  <p:embed/>
                </p:oleObj>
              </mc:Choice>
              <mc:Fallback>
                <p:oleObj name="Equation" r:id="rId11" imgW="264960" imgH="228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143000"/>
                        <a:ext cx="849313" cy="735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026690"/>
              </p:ext>
            </p:extLst>
          </p:nvPr>
        </p:nvGraphicFramePr>
        <p:xfrm>
          <a:off x="5791200" y="1143000"/>
          <a:ext cx="579437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152" name="Equation" r:id="rId13" imgW="182520" imgH="191880" progId="Equation.DSMT4">
                  <p:embed/>
                </p:oleObj>
              </mc:Choice>
              <mc:Fallback>
                <p:oleObj name="Equation" r:id="rId13" imgW="182520" imgH="191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143000"/>
                        <a:ext cx="579437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407052"/>
              </p:ext>
            </p:extLst>
          </p:nvPr>
        </p:nvGraphicFramePr>
        <p:xfrm>
          <a:off x="1193800" y="4648200"/>
          <a:ext cx="16256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153" name="Equation" r:id="rId15" imgW="520920" imgH="228240" progId="Equation.DSMT4">
                  <p:embed/>
                </p:oleObj>
              </mc:Choice>
              <mc:Fallback>
                <p:oleObj name="Equation" r:id="rId15" imgW="520920" imgH="228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4648200"/>
                        <a:ext cx="1625600" cy="735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816381"/>
              </p:ext>
            </p:extLst>
          </p:nvPr>
        </p:nvGraphicFramePr>
        <p:xfrm>
          <a:off x="4343400" y="4114800"/>
          <a:ext cx="41100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154" name="Equation" r:id="rId17" imgW="2587320" imgH="228240" progId="Equation.DSMT4">
                  <p:embed/>
                </p:oleObj>
              </mc:Choice>
              <mc:Fallback>
                <p:oleObj name="Equation" r:id="rId17" imgW="2587320" imgH="228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114800"/>
                        <a:ext cx="4110037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14683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4-14 at 8.11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1"/>
            <a:ext cx="7237724" cy="35814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C000"/>
                </a:solidFill>
              </a:rPr>
              <a:t>Comparison to cumulant results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1447800"/>
            <a:ext cx="17627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Timmins</a:t>
            </a:r>
          </a:p>
          <a:p>
            <a:r>
              <a:rPr lang="en-US" dirty="0" smtClean="0"/>
              <a:t>Hot Quarks 2012</a:t>
            </a:r>
          </a:p>
          <a:p>
            <a:endParaRPr lang="en-US" dirty="0" smtClean="0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628F9941-DDFB-4E9F-A131-777419BDDDE2}" type="slidenum">
              <a:rPr lang="en-US" smtClean="0">
                <a:solidFill>
                  <a:srgbClr val="FFC000"/>
                </a:solidFill>
              </a:rPr>
              <a:pPr/>
              <a:t>17</a:t>
            </a:fld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8006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Extracted v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{2}, v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{4} and sigma from EbE distributions are consistent with cumulant measurements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00286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3340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400" dirty="0" smtClean="0"/>
              <a:t>Non-flow effects can bias the cumulant and EbE results</a:t>
            </a:r>
          </a:p>
          <a:p>
            <a:pPr>
              <a:buFont typeface="Wingdings" charset="2"/>
              <a:buChar char="§"/>
            </a:pPr>
            <a:endParaRPr lang="en-US" sz="2400" dirty="0" smtClean="0"/>
          </a:p>
          <a:p>
            <a:pPr>
              <a:lnSpc>
                <a:spcPct val="110000"/>
              </a:lnSpc>
              <a:buFont typeface="Wingdings" charset="2"/>
              <a:buChar char="§"/>
            </a:pPr>
            <a:r>
              <a:rPr lang="en-US" sz="2400" dirty="0" smtClean="0"/>
              <a:t>For cumulant the main effect is to enhance v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{2} </a:t>
            </a:r>
          </a:p>
          <a:p>
            <a:pPr lvl="1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Can use v</a:t>
            </a:r>
            <a:r>
              <a:rPr lang="en-US" sz="2000" baseline="-25000" dirty="0" smtClean="0"/>
              <a:t>n</a:t>
            </a:r>
            <a:r>
              <a:rPr lang="en-US" sz="2000" dirty="0" smtClean="0"/>
              <a:t>{2} with </a:t>
            </a:r>
            <a:r>
              <a:rPr lang="en-US" sz="2000" dirty="0" err="1" smtClean="0"/>
              <a:t>Δη</a:t>
            </a:r>
            <a:r>
              <a:rPr lang="en-US" sz="2000" dirty="0" smtClean="0"/>
              <a:t> gap as substitute</a:t>
            </a:r>
          </a:p>
          <a:p>
            <a:pPr>
              <a:lnSpc>
                <a:spcPct val="110000"/>
              </a:lnSpc>
              <a:buFont typeface="Wingdings" charset="2"/>
              <a:buChar char="§"/>
            </a:pPr>
            <a:r>
              <a:rPr lang="en-US" sz="2400" dirty="0" smtClean="0"/>
              <a:t>v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{4} and higher cumulants relatively unaffected by non-flow</a:t>
            </a:r>
          </a:p>
          <a:p>
            <a:pPr>
              <a:spcBef>
                <a:spcPts val="700"/>
              </a:spcBef>
              <a:buFont typeface="Wingdings" charset="2"/>
              <a:buChar char="§"/>
            </a:pPr>
            <a:endParaRPr lang="en-US" sz="2400" dirty="0" smtClean="0"/>
          </a:p>
          <a:p>
            <a:pPr>
              <a:spcBef>
                <a:spcPts val="700"/>
              </a:spcBef>
              <a:buFont typeface="Wingdings" charset="2"/>
              <a:buChar char="§"/>
            </a:pPr>
            <a:r>
              <a:rPr lang="en-US" sz="2400" dirty="0" smtClean="0"/>
              <a:t>Can </a:t>
            </a:r>
            <a:r>
              <a:rPr lang="en-US" sz="2400" dirty="0"/>
              <a:t>estimate non-flow from MC (ALICE EbE Measurements)</a:t>
            </a:r>
          </a:p>
          <a:p>
            <a:pPr lvl="1">
              <a:buFont typeface="Arial"/>
              <a:buChar char="•"/>
            </a:pPr>
            <a:r>
              <a:rPr lang="en-US" sz="2000" dirty="0"/>
              <a:t>Not data </a:t>
            </a:r>
            <a:r>
              <a:rPr lang="en-US" sz="2000" dirty="0" smtClean="0"/>
              <a:t>driven</a:t>
            </a:r>
            <a:endParaRPr lang="en-US" sz="2400" dirty="0" smtClean="0"/>
          </a:p>
          <a:p>
            <a:pPr>
              <a:buFont typeface="Wingdings" charset="2"/>
              <a:buChar char="§"/>
            </a:pPr>
            <a:r>
              <a:rPr lang="en-US" sz="2400" dirty="0" smtClean="0"/>
              <a:t>For EbE v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measurement the unfolding procedure can be used to remove non-flow (ATLAS Measurements)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Data driven procedure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6726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86996" tIns="43498" rIns="86996" bIns="4349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dirty="0" smtClean="0">
                <a:solidFill>
                  <a:srgbClr val="FFC000"/>
                </a:solidFill>
                <a:cs typeface="Times New Roman" pitchFamily="18" charset="0"/>
              </a:rPr>
              <a:t>Non-flow bias on fluctuation measurements</a:t>
            </a:r>
            <a:endParaRPr lang="en-US" sz="3800" baseline="-25000" dirty="0">
              <a:solidFill>
                <a:srgbClr val="FFC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628F9941-DDFB-4E9F-A131-777419BDDDE2}" type="slidenum">
              <a:rPr lang="en-US" smtClean="0">
                <a:solidFill>
                  <a:srgbClr val="FFC000"/>
                </a:solidFill>
              </a:rPr>
              <a:pPr/>
              <a:t>18</a:t>
            </a:fld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0725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713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Non-flow effects : ATLAS EbE 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2362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Non-flow effects are mostly uncorrelated between sub-events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They are removed during unfolding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HIJING+Flow afterburner test demonstrates this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Get response function by dividing  tracks with </a:t>
            </a:r>
            <a:r>
              <a:rPr lang="en-US" sz="18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η</a:t>
            </a:r>
            <a:r>
              <a:rPr lang="en-US" sz="1800" dirty="0" smtClean="0">
                <a:solidFill>
                  <a:srgbClr val="FF0000"/>
                </a:solidFill>
              </a:rPr>
              <a:t>&gt;0 and </a:t>
            </a:r>
            <a:r>
              <a:rPr lang="en-US" sz="18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η</a:t>
            </a:r>
            <a:r>
              <a:rPr lang="en-US" sz="1800" dirty="0" smtClean="0">
                <a:solidFill>
                  <a:srgbClr val="FF0000"/>
                </a:solidFill>
              </a:rPr>
              <a:t>&lt;0 into sub-events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Get response function by </a:t>
            </a:r>
            <a:r>
              <a:rPr lang="en-US" sz="1800" dirty="0" smtClean="0">
                <a:solidFill>
                  <a:srgbClr val="0000FF"/>
                </a:solidFill>
              </a:rPr>
              <a:t>randomly dividing tracks into sub-events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Do unfolding with both response functions and compare to input vn distribution</a:t>
            </a:r>
          </a:p>
          <a:p>
            <a:pPr lvl="1">
              <a:buFont typeface="Wingdings" pitchFamily="2" charset="2"/>
              <a:buChar char="§"/>
            </a:pP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628F9941-DDFB-4E9F-A131-777419BDDDE2}" type="slidenum">
              <a:rPr lang="en-US" smtClean="0">
                <a:solidFill>
                  <a:srgbClr val="FFC000"/>
                </a:solidFill>
              </a:rPr>
              <a:pPr/>
              <a:t>19</a:t>
            </a:fld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" name="Picture 2" descr="Screen shot 2013-04-14 at 11.39.0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49"/>
          <a:stretch/>
        </p:blipFill>
        <p:spPr>
          <a:xfrm>
            <a:off x="396837" y="3282542"/>
            <a:ext cx="4098963" cy="3270658"/>
          </a:xfrm>
          <a:prstGeom prst="rect">
            <a:avLst/>
          </a:prstGeom>
        </p:spPr>
      </p:pic>
      <p:pic>
        <p:nvPicPr>
          <p:cNvPr id="9" name="Picture 8" descr="Screen shot 2013-04-14 at 11.39.0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02"/>
          <a:stretch/>
        </p:blipFill>
        <p:spPr>
          <a:xfrm>
            <a:off x="4664037" y="3276600"/>
            <a:ext cx="4327563" cy="34356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57800" y="3657600"/>
            <a:ext cx="1708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arXiv:1304.1471</a:t>
            </a:r>
            <a:endParaRPr lang="en-US" dirty="0"/>
          </a:p>
        </p:txBody>
      </p:sp>
      <p:pic>
        <p:nvPicPr>
          <p:cNvPr id="4" name="Picture 3" descr="Screen shot 2013-04-14 at 11.40.2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6515100"/>
            <a:ext cx="317500" cy="317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6200000">
            <a:off x="-218017" y="4485217"/>
            <a:ext cx="805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6200000">
            <a:off x="3980911" y="4713817"/>
            <a:ext cx="15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Unfolded/True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960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715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200" dirty="0" smtClean="0"/>
              <a:t>Initial spatial fluctuations of nucleons lead to higher moments of deformations in the fireball, each with its own orientation.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200" dirty="0" smtClean="0">
              <a:ea typeface="SimSun" pitchFamily="2" charset="-122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200" dirty="0" smtClean="0"/>
          </a:p>
          <a:p>
            <a:pPr fontAlgn="auto">
              <a:spcAft>
                <a:spcPts val="0"/>
              </a:spcAft>
              <a:defRPr/>
            </a:pPr>
            <a:endParaRPr lang="en-US" sz="2000" dirty="0" smtClean="0"/>
          </a:p>
          <a:p>
            <a:pPr fontAlgn="auto">
              <a:spcAft>
                <a:spcPts val="1500"/>
              </a:spcAft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defRPr/>
            </a:pPr>
            <a:endParaRPr lang="en-US" sz="2000" dirty="0"/>
          </a:p>
          <a:p>
            <a:pPr fontAlgn="auto">
              <a:spcAft>
                <a:spcPts val="0"/>
              </a:spcAft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defRPr/>
            </a:pP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703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86996" tIns="43498" rIns="86996" bIns="4349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C000"/>
                </a:solidFill>
                <a:latin typeface="+mj-lt"/>
                <a:cs typeface="Times New Roman" pitchFamily="18" charset="0"/>
              </a:rPr>
              <a:t>Importance of fluctuations</a:t>
            </a:r>
            <a:endParaRPr lang="en-US" sz="4000" baseline="-25000" dirty="0">
              <a:solidFill>
                <a:srgbClr val="FFC000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381000" y="1841500"/>
            <a:ext cx="3267075" cy="2370138"/>
            <a:chOff x="228600" y="1672232"/>
            <a:chExt cx="3266676" cy="2370536"/>
          </a:xfrm>
        </p:grpSpPr>
        <p:grpSp>
          <p:nvGrpSpPr>
            <p:cNvPr id="7" name="Group 1"/>
            <p:cNvGrpSpPr>
              <a:grpSpLocks/>
            </p:cNvGrpSpPr>
            <p:nvPr/>
          </p:nvGrpSpPr>
          <p:grpSpPr bwMode="auto">
            <a:xfrm>
              <a:off x="228600" y="1916549"/>
              <a:ext cx="2918851" cy="2122051"/>
              <a:chOff x="366713" y="3479772"/>
              <a:chExt cx="2902022" cy="2109816"/>
            </a:xfrm>
          </p:grpSpPr>
          <p:pic>
            <p:nvPicPr>
              <p:cNvPr id="1044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66713" y="3587750"/>
                <a:ext cx="2819400" cy="2001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" name="Group 47"/>
              <p:cNvGrpSpPr>
                <a:grpSpLocks/>
              </p:cNvGrpSpPr>
              <p:nvPr/>
            </p:nvGrpSpPr>
            <p:grpSpPr bwMode="auto">
              <a:xfrm>
                <a:off x="886874" y="3479772"/>
                <a:ext cx="2381861" cy="1941989"/>
                <a:chOff x="346959" y="838200"/>
                <a:chExt cx="3816499" cy="2783305"/>
              </a:xfrm>
            </p:grpSpPr>
            <p:sp>
              <p:nvSpPr>
                <p:cNvPr id="1046" name="Freeform 54"/>
                <p:cNvSpPr>
                  <a:spLocks/>
                </p:cNvSpPr>
                <p:nvPr/>
              </p:nvSpPr>
              <p:spPr bwMode="auto">
                <a:xfrm rot="-4547805">
                  <a:off x="798381" y="994660"/>
                  <a:ext cx="1908437" cy="2811281"/>
                </a:xfrm>
                <a:custGeom>
                  <a:avLst/>
                  <a:gdLst>
                    <a:gd name="T0" fmla="*/ 25043383 w 1492584"/>
                    <a:gd name="T1" fmla="*/ 2147483647 h 1437373"/>
                    <a:gd name="T2" fmla="*/ 158960649 w 1492584"/>
                    <a:gd name="T3" fmla="*/ 2147483647 h 1437373"/>
                    <a:gd name="T4" fmla="*/ 288094811 w 1492584"/>
                    <a:gd name="T5" fmla="*/ 2147483647 h 1437373"/>
                    <a:gd name="T6" fmla="*/ 474621729 w 1492584"/>
                    <a:gd name="T7" fmla="*/ 47233724 h 1437373"/>
                    <a:gd name="T8" fmla="*/ 637236018 w 1492584"/>
                    <a:gd name="T9" fmla="*/ 2147483647 h 1437373"/>
                    <a:gd name="T10" fmla="*/ 732890952 w 1492584"/>
                    <a:gd name="T11" fmla="*/ 2147483647 h 1437373"/>
                    <a:gd name="T12" fmla="*/ 689845782 w 1492584"/>
                    <a:gd name="T13" fmla="*/ 2147483647 h 1437373"/>
                    <a:gd name="T14" fmla="*/ 522450096 w 1492584"/>
                    <a:gd name="T15" fmla="*/ 2147483647 h 1437373"/>
                    <a:gd name="T16" fmla="*/ 345487853 w 1492584"/>
                    <a:gd name="T17" fmla="*/ 2147483647 h 1437373"/>
                    <a:gd name="T18" fmla="*/ 173308071 w 1492584"/>
                    <a:gd name="T19" fmla="*/ 2147483647 h 1437373"/>
                    <a:gd name="T20" fmla="*/ 58522456 w 1492584"/>
                    <a:gd name="T21" fmla="*/ 2147483647 h 1437373"/>
                    <a:gd name="T22" fmla="*/ 3188853 w 1492584"/>
                    <a:gd name="T23" fmla="*/ 2147483647 h 1437373"/>
                    <a:gd name="T24" fmla="*/ 25043383 w 1492584"/>
                    <a:gd name="T25" fmla="*/ 2147483647 h 143737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492584"/>
                    <a:gd name="T40" fmla="*/ 0 h 1437373"/>
                    <a:gd name="T41" fmla="*/ 1492584 w 1492584"/>
                    <a:gd name="T42" fmla="*/ 1437373 h 143737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492584" h="1437373">
                      <a:moveTo>
                        <a:pt x="50399" y="752374"/>
                      </a:moveTo>
                      <a:cubicBezTo>
                        <a:pt x="94381" y="650640"/>
                        <a:pt x="231675" y="437949"/>
                        <a:pt x="319907" y="328863"/>
                      </a:cubicBezTo>
                      <a:cubicBezTo>
                        <a:pt x="408139" y="219777"/>
                        <a:pt x="473911" y="152400"/>
                        <a:pt x="579789" y="97857"/>
                      </a:cubicBezTo>
                      <a:cubicBezTo>
                        <a:pt x="685667" y="43314"/>
                        <a:pt x="838067" y="0"/>
                        <a:pt x="955174" y="1604"/>
                      </a:cubicBezTo>
                      <a:cubicBezTo>
                        <a:pt x="1072281" y="3208"/>
                        <a:pt x="1195806" y="40105"/>
                        <a:pt x="1282433" y="107482"/>
                      </a:cubicBezTo>
                      <a:cubicBezTo>
                        <a:pt x="1369060" y="174859"/>
                        <a:pt x="1457292" y="280737"/>
                        <a:pt x="1474938" y="405865"/>
                      </a:cubicBezTo>
                      <a:cubicBezTo>
                        <a:pt x="1492584" y="530993"/>
                        <a:pt x="1458896" y="715477"/>
                        <a:pt x="1388311" y="858252"/>
                      </a:cubicBezTo>
                      <a:cubicBezTo>
                        <a:pt x="1317726" y="1001027"/>
                        <a:pt x="1166930" y="1169469"/>
                        <a:pt x="1051427" y="1262513"/>
                      </a:cubicBezTo>
                      <a:cubicBezTo>
                        <a:pt x="935924" y="1355557"/>
                        <a:pt x="812400" y="1395663"/>
                        <a:pt x="695292" y="1416518"/>
                      </a:cubicBezTo>
                      <a:cubicBezTo>
                        <a:pt x="578185" y="1437373"/>
                        <a:pt x="445035" y="1427747"/>
                        <a:pt x="348782" y="1387642"/>
                      </a:cubicBezTo>
                      <a:cubicBezTo>
                        <a:pt x="252529" y="1347537"/>
                        <a:pt x="174837" y="1254760"/>
                        <a:pt x="117776" y="1175886"/>
                      </a:cubicBezTo>
                      <a:cubicBezTo>
                        <a:pt x="60715" y="1097012"/>
                        <a:pt x="12834" y="991402"/>
                        <a:pt x="6417" y="914400"/>
                      </a:cubicBezTo>
                      <a:cubicBezTo>
                        <a:pt x="0" y="837398"/>
                        <a:pt x="37699" y="882984"/>
                        <a:pt x="50399" y="752374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1047" name="Freeform 55"/>
                <p:cNvSpPr>
                  <a:spLocks/>
                </p:cNvSpPr>
                <p:nvPr/>
              </p:nvSpPr>
              <p:spPr bwMode="auto">
                <a:xfrm rot="-4393937">
                  <a:off x="749279" y="699392"/>
                  <a:ext cx="2367788" cy="3043499"/>
                </a:xfrm>
                <a:custGeom>
                  <a:avLst/>
                  <a:gdLst>
                    <a:gd name="T0" fmla="*/ 206255517 w 1645920"/>
                    <a:gd name="T1" fmla="*/ 2147483647 h 1719714"/>
                    <a:gd name="T2" fmla="*/ 485695295 w 1645920"/>
                    <a:gd name="T3" fmla="*/ 2147483647 h 1719714"/>
                    <a:gd name="T4" fmla="*/ 844973812 w 1645920"/>
                    <a:gd name="T5" fmla="*/ 2147483647 h 1719714"/>
                    <a:gd name="T6" fmla="*/ 964733625 w 1645920"/>
                    <a:gd name="T7" fmla="*/ 2147483647 h 1719714"/>
                    <a:gd name="T8" fmla="*/ 1004653317 w 1645920"/>
                    <a:gd name="T9" fmla="*/ 2147483647 h 1719714"/>
                    <a:gd name="T10" fmla="*/ 844973812 w 1645920"/>
                    <a:gd name="T11" fmla="*/ 2147483647 h 1719714"/>
                    <a:gd name="T12" fmla="*/ 485695295 w 1645920"/>
                    <a:gd name="T13" fmla="*/ 2147483647 h 1719714"/>
                    <a:gd name="T14" fmla="*/ 246175025 w 1645920"/>
                    <a:gd name="T15" fmla="*/ 1859425732 h 1719714"/>
                    <a:gd name="T16" fmla="*/ 286093981 w 1645920"/>
                    <a:gd name="T17" fmla="*/ 1156279435 h 1719714"/>
                    <a:gd name="T18" fmla="*/ 565534311 w 1645920"/>
                    <a:gd name="T19" fmla="*/ 500011596 h 1719714"/>
                    <a:gd name="T20" fmla="*/ 964733625 w 1645920"/>
                    <a:gd name="T21" fmla="*/ 78128320 h 1719714"/>
                    <a:gd name="T22" fmla="*/ 1523615206 w 1645920"/>
                    <a:gd name="T23" fmla="*/ 31251008 h 1719714"/>
                    <a:gd name="T24" fmla="*/ 2147483647 w 1645920"/>
                    <a:gd name="T25" fmla="*/ 218754040 h 1719714"/>
                    <a:gd name="T26" fmla="*/ 2147483647 w 1645920"/>
                    <a:gd name="T27" fmla="*/ 781272380 h 1719714"/>
                    <a:gd name="T28" fmla="*/ 2147483647 w 1645920"/>
                    <a:gd name="T29" fmla="*/ 1578165401 h 1719714"/>
                    <a:gd name="T30" fmla="*/ 2147483647 w 1645920"/>
                    <a:gd name="T31" fmla="*/ 2147483647 h 1719714"/>
                    <a:gd name="T32" fmla="*/ 2147483647 w 1645920"/>
                    <a:gd name="T33" fmla="*/ 2147483647 h 1719714"/>
                    <a:gd name="T34" fmla="*/ 2147483647 w 1645920"/>
                    <a:gd name="T35" fmla="*/ 2147483647 h 1719714"/>
                    <a:gd name="T36" fmla="*/ 2147483647 w 1645920"/>
                    <a:gd name="T37" fmla="*/ 2147483647 h 1719714"/>
                    <a:gd name="T38" fmla="*/ 2147483647 w 1645920"/>
                    <a:gd name="T39" fmla="*/ 2147483647 h 1719714"/>
                    <a:gd name="T40" fmla="*/ 2147483647 w 1645920"/>
                    <a:gd name="T41" fmla="*/ 2147483647 h 1719714"/>
                    <a:gd name="T42" fmla="*/ 2147483647 w 1645920"/>
                    <a:gd name="T43" fmla="*/ 2147483647 h 1719714"/>
                    <a:gd name="T44" fmla="*/ 2147483647 w 1645920"/>
                    <a:gd name="T45" fmla="*/ 2147483647 h 1719714"/>
                    <a:gd name="T46" fmla="*/ 2147483647 w 1645920"/>
                    <a:gd name="T47" fmla="*/ 2147483647 h 1719714"/>
                    <a:gd name="T48" fmla="*/ 2147483647 w 1645920"/>
                    <a:gd name="T49" fmla="*/ 2147483647 h 1719714"/>
                    <a:gd name="T50" fmla="*/ 2147483647 w 1645920"/>
                    <a:gd name="T51" fmla="*/ 2147483647 h 1719714"/>
                    <a:gd name="T52" fmla="*/ 2147483647 w 1645920"/>
                    <a:gd name="T53" fmla="*/ 2147483647 h 1719714"/>
                    <a:gd name="T54" fmla="*/ 1563533057 w 1645920"/>
                    <a:gd name="T55" fmla="*/ 2147483647 h 1719714"/>
                    <a:gd name="T56" fmla="*/ 924815406 w 1645920"/>
                    <a:gd name="T57" fmla="*/ 2147483647 h 1719714"/>
                    <a:gd name="T58" fmla="*/ 126412865 w 1645920"/>
                    <a:gd name="T59" fmla="*/ 2147483647 h 1719714"/>
                    <a:gd name="T60" fmla="*/ 206255517 w 1645920"/>
                    <a:gd name="T61" fmla="*/ 2147483647 h 171971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645920"/>
                    <a:gd name="T94" fmla="*/ 0 h 1719714"/>
                    <a:gd name="T95" fmla="*/ 1645920 w 1645920"/>
                    <a:gd name="T96" fmla="*/ 1719714 h 1719714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645920" h="1719714">
                      <a:moveTo>
                        <a:pt x="49731" y="1161448"/>
                      </a:moveTo>
                      <a:cubicBezTo>
                        <a:pt x="64169" y="1081238"/>
                        <a:pt x="91441" y="1084446"/>
                        <a:pt x="117108" y="1045945"/>
                      </a:cubicBezTo>
                      <a:cubicBezTo>
                        <a:pt x="142775" y="1007444"/>
                        <a:pt x="184485" y="960922"/>
                        <a:pt x="203735" y="930442"/>
                      </a:cubicBezTo>
                      <a:cubicBezTo>
                        <a:pt x="222985" y="899962"/>
                        <a:pt x="226194" y="882315"/>
                        <a:pt x="232611" y="863065"/>
                      </a:cubicBezTo>
                      <a:cubicBezTo>
                        <a:pt x="239028" y="843815"/>
                        <a:pt x="247049" y="837398"/>
                        <a:pt x="242236" y="814939"/>
                      </a:cubicBezTo>
                      <a:cubicBezTo>
                        <a:pt x="237423" y="792480"/>
                        <a:pt x="224590" y="766812"/>
                        <a:pt x="203735" y="728311"/>
                      </a:cubicBezTo>
                      <a:cubicBezTo>
                        <a:pt x="182880" y="689810"/>
                        <a:pt x="141171" y="641684"/>
                        <a:pt x="117108" y="583933"/>
                      </a:cubicBezTo>
                      <a:cubicBezTo>
                        <a:pt x="93045" y="526182"/>
                        <a:pt x="67377" y="439554"/>
                        <a:pt x="59356" y="381802"/>
                      </a:cubicBezTo>
                      <a:cubicBezTo>
                        <a:pt x="51335" y="324050"/>
                        <a:pt x="56147" y="283945"/>
                        <a:pt x="68981" y="237423"/>
                      </a:cubicBezTo>
                      <a:cubicBezTo>
                        <a:pt x="81815" y="190901"/>
                        <a:pt x="109086" y="139566"/>
                        <a:pt x="136358" y="102669"/>
                      </a:cubicBezTo>
                      <a:cubicBezTo>
                        <a:pt x="163630" y="65772"/>
                        <a:pt x="194110" y="32084"/>
                        <a:pt x="232611" y="16042"/>
                      </a:cubicBezTo>
                      <a:cubicBezTo>
                        <a:pt x="271112" y="0"/>
                        <a:pt x="319239" y="1604"/>
                        <a:pt x="367365" y="6417"/>
                      </a:cubicBezTo>
                      <a:cubicBezTo>
                        <a:pt x="415491" y="11230"/>
                        <a:pt x="471639" y="19251"/>
                        <a:pt x="521369" y="44918"/>
                      </a:cubicBezTo>
                      <a:cubicBezTo>
                        <a:pt x="571099" y="70585"/>
                        <a:pt x="620830" y="113899"/>
                        <a:pt x="665748" y="160421"/>
                      </a:cubicBezTo>
                      <a:cubicBezTo>
                        <a:pt x="710666" y="206943"/>
                        <a:pt x="757188" y="267903"/>
                        <a:pt x="790876" y="324050"/>
                      </a:cubicBezTo>
                      <a:cubicBezTo>
                        <a:pt x="824564" y="380197"/>
                        <a:pt x="837398" y="462012"/>
                        <a:pt x="867878" y="497305"/>
                      </a:cubicBezTo>
                      <a:cubicBezTo>
                        <a:pt x="898358" y="532598"/>
                        <a:pt x="911192" y="527785"/>
                        <a:pt x="973756" y="535806"/>
                      </a:cubicBezTo>
                      <a:cubicBezTo>
                        <a:pt x="1036320" y="543827"/>
                        <a:pt x="1158241" y="527785"/>
                        <a:pt x="1243264" y="545431"/>
                      </a:cubicBezTo>
                      <a:cubicBezTo>
                        <a:pt x="1328287" y="563077"/>
                        <a:pt x="1419727" y="591953"/>
                        <a:pt x="1483895" y="641684"/>
                      </a:cubicBezTo>
                      <a:cubicBezTo>
                        <a:pt x="1548063" y="691415"/>
                        <a:pt x="1610628" y="774834"/>
                        <a:pt x="1628274" y="843815"/>
                      </a:cubicBezTo>
                      <a:cubicBezTo>
                        <a:pt x="1645920" y="912796"/>
                        <a:pt x="1628274" y="996214"/>
                        <a:pt x="1589773" y="1055570"/>
                      </a:cubicBezTo>
                      <a:cubicBezTo>
                        <a:pt x="1551272" y="1114926"/>
                        <a:pt x="1487104" y="1169469"/>
                        <a:pt x="1397268" y="1199949"/>
                      </a:cubicBezTo>
                      <a:cubicBezTo>
                        <a:pt x="1307432" y="1230429"/>
                        <a:pt x="1132573" y="1233637"/>
                        <a:pt x="1050758" y="1238450"/>
                      </a:cubicBezTo>
                      <a:lnTo>
                        <a:pt x="906379" y="1228825"/>
                      </a:lnTo>
                      <a:cubicBezTo>
                        <a:pt x="874295" y="1227221"/>
                        <a:pt x="880712" y="1209575"/>
                        <a:pt x="858253" y="1228825"/>
                      </a:cubicBezTo>
                      <a:cubicBezTo>
                        <a:pt x="835794" y="1248075"/>
                        <a:pt x="811731" y="1286576"/>
                        <a:pt x="771626" y="1344328"/>
                      </a:cubicBezTo>
                      <a:cubicBezTo>
                        <a:pt x="731521" y="1402080"/>
                        <a:pt x="683394" y="1515979"/>
                        <a:pt x="617621" y="1575335"/>
                      </a:cubicBezTo>
                      <a:cubicBezTo>
                        <a:pt x="551848" y="1634691"/>
                        <a:pt x="442762" y="1681213"/>
                        <a:pt x="376990" y="1700463"/>
                      </a:cubicBezTo>
                      <a:cubicBezTo>
                        <a:pt x="311218" y="1719713"/>
                        <a:pt x="280738" y="1719714"/>
                        <a:pt x="222986" y="1690838"/>
                      </a:cubicBezTo>
                      <a:cubicBezTo>
                        <a:pt x="165234" y="1661962"/>
                        <a:pt x="60960" y="1615440"/>
                        <a:pt x="30480" y="1527208"/>
                      </a:cubicBezTo>
                      <a:cubicBezTo>
                        <a:pt x="0" y="1438976"/>
                        <a:pt x="35293" y="1241659"/>
                        <a:pt x="49731" y="1161448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1048" name="Freeform 56"/>
                <p:cNvSpPr>
                  <a:spLocks/>
                </p:cNvSpPr>
                <p:nvPr/>
              </p:nvSpPr>
              <p:spPr bwMode="auto">
                <a:xfrm rot="-2314612">
                  <a:off x="457200" y="1066801"/>
                  <a:ext cx="2608446" cy="2554704"/>
                </a:xfrm>
                <a:custGeom>
                  <a:avLst/>
                  <a:gdLst>
                    <a:gd name="T0" fmla="*/ 257789449 w 1621857"/>
                    <a:gd name="T1" fmla="*/ 2147483647 h 1613835"/>
                    <a:gd name="T2" fmla="*/ 8314446 w 1621857"/>
                    <a:gd name="T3" fmla="*/ 2125243275 h 1613835"/>
                    <a:gd name="T4" fmla="*/ 307683942 w 1621857"/>
                    <a:gd name="T5" fmla="*/ 1412660600 h 1613835"/>
                    <a:gd name="T6" fmla="*/ 1305592638 w 1621857"/>
                    <a:gd name="T7" fmla="*/ 1187635090 h 1613835"/>
                    <a:gd name="T8" fmla="*/ 2147483647 w 1621857"/>
                    <a:gd name="T9" fmla="*/ 1262644134 h 1613835"/>
                    <a:gd name="T10" fmla="*/ 2147483647 w 1621857"/>
                    <a:gd name="T11" fmla="*/ 1337654799 h 1613835"/>
                    <a:gd name="T12" fmla="*/ 2147483647 w 1621857"/>
                    <a:gd name="T13" fmla="*/ 587564562 h 1613835"/>
                    <a:gd name="T14" fmla="*/ 2147483647 w 1621857"/>
                    <a:gd name="T15" fmla="*/ 62508170 h 1613835"/>
                    <a:gd name="T16" fmla="*/ 2147483647 w 1621857"/>
                    <a:gd name="T17" fmla="*/ 212525118 h 1613835"/>
                    <a:gd name="T18" fmla="*/ 2147483647 w 1621857"/>
                    <a:gd name="T19" fmla="*/ 662573606 h 1613835"/>
                    <a:gd name="T20" fmla="*/ 2147483647 w 1621857"/>
                    <a:gd name="T21" fmla="*/ 1337654799 h 1613835"/>
                    <a:gd name="T22" fmla="*/ 2147483647 w 1621857"/>
                    <a:gd name="T23" fmla="*/ 2147483647 h 1613835"/>
                    <a:gd name="T24" fmla="*/ 2147483647 w 1621857"/>
                    <a:gd name="T25" fmla="*/ 2147483647 h 1613835"/>
                    <a:gd name="T26" fmla="*/ 2147483647 w 1621857"/>
                    <a:gd name="T27" fmla="*/ 2147483647 h 1613835"/>
                    <a:gd name="T28" fmla="*/ 2147483647 w 1621857"/>
                    <a:gd name="T29" fmla="*/ 2147483647 h 1613835"/>
                    <a:gd name="T30" fmla="*/ 2147483647 w 1621857"/>
                    <a:gd name="T31" fmla="*/ 2147483647 h 1613835"/>
                    <a:gd name="T32" fmla="*/ 2147483647 w 1621857"/>
                    <a:gd name="T33" fmla="*/ 2147483647 h 1613835"/>
                    <a:gd name="T34" fmla="*/ 2147483647 w 1621857"/>
                    <a:gd name="T35" fmla="*/ 2147483647 h 1613835"/>
                    <a:gd name="T36" fmla="*/ 2147483647 w 1621857"/>
                    <a:gd name="T37" fmla="*/ 2147483647 h 1613835"/>
                    <a:gd name="T38" fmla="*/ 2147483647 w 1621857"/>
                    <a:gd name="T39" fmla="*/ 2147483647 h 1613835"/>
                    <a:gd name="T40" fmla="*/ 2147483647 w 1621857"/>
                    <a:gd name="T41" fmla="*/ 2147483647 h 1613835"/>
                    <a:gd name="T42" fmla="*/ 2147483647 w 1621857"/>
                    <a:gd name="T43" fmla="*/ 2147483647 h 1613835"/>
                    <a:gd name="T44" fmla="*/ 2147483647 w 1621857"/>
                    <a:gd name="T45" fmla="*/ 2147483647 h 1613835"/>
                    <a:gd name="T46" fmla="*/ 1455280028 w 1621857"/>
                    <a:gd name="T47" fmla="*/ 2147483647 h 1613835"/>
                    <a:gd name="T48" fmla="*/ 1555070250 w 1621857"/>
                    <a:gd name="T49" fmla="*/ 2147483647 h 1613835"/>
                    <a:gd name="T50" fmla="*/ 1604963302 w 1621857"/>
                    <a:gd name="T51" fmla="*/ 2147483647 h 1613835"/>
                    <a:gd name="T52" fmla="*/ 1654860471 w 1621857"/>
                    <a:gd name="T53" fmla="*/ 2147483647 h 1613835"/>
                    <a:gd name="T54" fmla="*/ 1056115027 w 1621857"/>
                    <a:gd name="T55" fmla="*/ 2147483647 h 1613835"/>
                    <a:gd name="T56" fmla="*/ 257789449 w 1621857"/>
                    <a:gd name="T57" fmla="*/ 2147483647 h 161383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621857"/>
                    <a:gd name="T88" fmla="*/ 0 h 1613835"/>
                    <a:gd name="T89" fmla="*/ 1621857 w 1621857"/>
                    <a:gd name="T90" fmla="*/ 1613835 h 161383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621857" h="1613835">
                      <a:moveTo>
                        <a:pt x="49730" y="689810"/>
                      </a:moveTo>
                      <a:cubicBezTo>
                        <a:pt x="16042" y="640080"/>
                        <a:pt x="0" y="599974"/>
                        <a:pt x="1604" y="545431"/>
                      </a:cubicBezTo>
                      <a:cubicBezTo>
                        <a:pt x="3208" y="490888"/>
                        <a:pt x="17646" y="402656"/>
                        <a:pt x="59355" y="362551"/>
                      </a:cubicBezTo>
                      <a:cubicBezTo>
                        <a:pt x="101064" y="322446"/>
                        <a:pt x="181276" y="311216"/>
                        <a:pt x="251861" y="304799"/>
                      </a:cubicBezTo>
                      <a:lnTo>
                        <a:pt x="482867" y="324050"/>
                      </a:lnTo>
                      <a:cubicBezTo>
                        <a:pt x="551848" y="330467"/>
                        <a:pt x="604787" y="372177"/>
                        <a:pt x="665747" y="343301"/>
                      </a:cubicBezTo>
                      <a:cubicBezTo>
                        <a:pt x="726707" y="314425"/>
                        <a:pt x="778042" y="205338"/>
                        <a:pt x="848627" y="150795"/>
                      </a:cubicBezTo>
                      <a:cubicBezTo>
                        <a:pt x="919212" y="96252"/>
                        <a:pt x="1025091" y="32084"/>
                        <a:pt x="1089259" y="16042"/>
                      </a:cubicBezTo>
                      <a:cubicBezTo>
                        <a:pt x="1153427" y="0"/>
                        <a:pt x="1195137" y="28876"/>
                        <a:pt x="1233638" y="54543"/>
                      </a:cubicBezTo>
                      <a:cubicBezTo>
                        <a:pt x="1272139" y="80210"/>
                        <a:pt x="1301015" y="121920"/>
                        <a:pt x="1320265" y="170046"/>
                      </a:cubicBezTo>
                      <a:cubicBezTo>
                        <a:pt x="1339515" y="218172"/>
                        <a:pt x="1353954" y="277528"/>
                        <a:pt x="1349141" y="343301"/>
                      </a:cubicBezTo>
                      <a:cubicBezTo>
                        <a:pt x="1344328" y="409074"/>
                        <a:pt x="1301014" y="510139"/>
                        <a:pt x="1291389" y="564682"/>
                      </a:cubicBezTo>
                      <a:cubicBezTo>
                        <a:pt x="1281764" y="619225"/>
                        <a:pt x="1260909" y="625641"/>
                        <a:pt x="1291389" y="670559"/>
                      </a:cubicBezTo>
                      <a:cubicBezTo>
                        <a:pt x="1321869" y="715477"/>
                        <a:pt x="1421330" y="768416"/>
                        <a:pt x="1474269" y="834189"/>
                      </a:cubicBezTo>
                      <a:cubicBezTo>
                        <a:pt x="1527208" y="899962"/>
                        <a:pt x="1596189" y="991401"/>
                        <a:pt x="1609023" y="1065195"/>
                      </a:cubicBezTo>
                      <a:cubicBezTo>
                        <a:pt x="1621857" y="1138989"/>
                        <a:pt x="1604210" y="1233637"/>
                        <a:pt x="1551271" y="1276951"/>
                      </a:cubicBezTo>
                      <a:cubicBezTo>
                        <a:pt x="1498332" y="1320265"/>
                        <a:pt x="1371599" y="1321869"/>
                        <a:pt x="1291389" y="1325077"/>
                      </a:cubicBezTo>
                      <a:cubicBezTo>
                        <a:pt x="1211179" y="1328285"/>
                        <a:pt x="1116530" y="1305827"/>
                        <a:pt x="1070008" y="1296202"/>
                      </a:cubicBezTo>
                      <a:cubicBezTo>
                        <a:pt x="1023486" y="1286577"/>
                        <a:pt x="1037924" y="1267326"/>
                        <a:pt x="1012257" y="1267326"/>
                      </a:cubicBezTo>
                      <a:cubicBezTo>
                        <a:pt x="986590" y="1267326"/>
                        <a:pt x="944880" y="1273743"/>
                        <a:pt x="916004" y="1296202"/>
                      </a:cubicBezTo>
                      <a:cubicBezTo>
                        <a:pt x="887128" y="1318661"/>
                        <a:pt x="879107" y="1357161"/>
                        <a:pt x="839002" y="1402079"/>
                      </a:cubicBezTo>
                      <a:cubicBezTo>
                        <a:pt x="798897" y="1446997"/>
                        <a:pt x="741144" y="1533625"/>
                        <a:pt x="675372" y="1565709"/>
                      </a:cubicBezTo>
                      <a:cubicBezTo>
                        <a:pt x="609600" y="1597793"/>
                        <a:pt x="510138" y="1613835"/>
                        <a:pt x="444366" y="1594585"/>
                      </a:cubicBezTo>
                      <a:cubicBezTo>
                        <a:pt x="378594" y="1575335"/>
                        <a:pt x="304800" y="1527208"/>
                        <a:pt x="280737" y="1450206"/>
                      </a:cubicBezTo>
                      <a:cubicBezTo>
                        <a:pt x="256674" y="1373204"/>
                        <a:pt x="295175" y="1199949"/>
                        <a:pt x="299987" y="1132572"/>
                      </a:cubicBezTo>
                      <a:cubicBezTo>
                        <a:pt x="304799" y="1065195"/>
                        <a:pt x="306404" y="1071612"/>
                        <a:pt x="309612" y="1045945"/>
                      </a:cubicBezTo>
                      <a:cubicBezTo>
                        <a:pt x="312820" y="1020278"/>
                        <a:pt x="336884" y="1012256"/>
                        <a:pt x="319238" y="978568"/>
                      </a:cubicBezTo>
                      <a:cubicBezTo>
                        <a:pt x="301592" y="944880"/>
                        <a:pt x="250256" y="895149"/>
                        <a:pt x="203734" y="843814"/>
                      </a:cubicBezTo>
                      <a:cubicBezTo>
                        <a:pt x="157212" y="792479"/>
                        <a:pt x="83418" y="739540"/>
                        <a:pt x="49730" y="689810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1049" name="Rectangle 57"/>
                <p:cNvSpPr>
                  <a:spLocks noChangeArrowheads="1"/>
                </p:cNvSpPr>
                <p:nvPr/>
              </p:nvSpPr>
              <p:spPr bwMode="auto">
                <a:xfrm>
                  <a:off x="1676400" y="2286000"/>
                  <a:ext cx="152400" cy="152400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endParaRPr lang="en-US" sz="2400" dirty="0">
                    <a:latin typeface="Tahoma" pitchFamily="34" charset="0"/>
                    <a:ea typeface="SimSun"/>
                    <a:cs typeface="SimSun"/>
                  </a:endParaRPr>
                </a:p>
              </p:txBody>
            </p:sp>
            <p:cxnSp>
              <p:nvCxnSpPr>
                <p:cNvPr id="1050" name="Straight Arrow Connector 5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676400" y="990600"/>
                  <a:ext cx="1447800" cy="1143000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051" name="Straight Arrow Connector 59"/>
                <p:cNvCxnSpPr>
                  <a:cxnSpLocks noChangeShapeType="1"/>
                </p:cNvCxnSpPr>
                <p:nvPr/>
              </p:nvCxnSpPr>
              <p:spPr bwMode="auto">
                <a:xfrm flipV="1">
                  <a:off x="1828800" y="2357735"/>
                  <a:ext cx="2334658" cy="4466"/>
                </a:xfrm>
                <a:prstGeom prst="straightConnector1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052" name="Straight Arrow Connector 60"/>
                <p:cNvCxnSpPr>
                  <a:cxnSpLocks noChangeShapeType="1"/>
                  <a:stCxn id="1049" idx="3"/>
                </p:cNvCxnSpPr>
                <p:nvPr/>
              </p:nvCxnSpPr>
              <p:spPr bwMode="auto">
                <a:xfrm>
                  <a:off x="1828800" y="2362200"/>
                  <a:ext cx="1752600" cy="1066800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arrow" w="med" len="med"/>
                </a:ln>
              </p:spPr>
            </p:cxnSp>
          </p:grpSp>
        </p:grpSp>
        <p:pic>
          <p:nvPicPr>
            <p:cNvPr id="1041" name="Picture 3" descr="Picture 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95600" y="3657600"/>
              <a:ext cx="356985" cy="385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2" name="Picture 4" descr="Picture 2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38400" y="1672232"/>
              <a:ext cx="389865" cy="385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3" name="Picture 5" descr="Picture 3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24200" y="2514600"/>
              <a:ext cx="371076" cy="366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028" name="Object 8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289462"/>
              </p:ext>
            </p:extLst>
          </p:nvPr>
        </p:nvGraphicFramePr>
        <p:xfrm>
          <a:off x="76200" y="4264025"/>
          <a:ext cx="2478088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732" name="Equation" r:id="rId7" imgW="2056987" imgH="507633" progId="Equation.DSMT4">
                  <p:embed/>
                </p:oleObj>
              </mc:Choice>
              <mc:Fallback>
                <p:oleObj name="Equation" r:id="rId7" imgW="2056987" imgH="50763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264025"/>
                        <a:ext cx="2478088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8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253367"/>
              </p:ext>
            </p:extLst>
          </p:nvPr>
        </p:nvGraphicFramePr>
        <p:xfrm>
          <a:off x="2743200" y="4203700"/>
          <a:ext cx="1820863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733" name="Equation" r:id="rId9" imgW="1499400" imgH="548280" progId="Equation.DSMT4">
                  <p:embed/>
                </p:oleObj>
              </mc:Choice>
              <mc:Fallback>
                <p:oleObj name="Equation" r:id="rId9" imgW="1499400" imgH="54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203700"/>
                        <a:ext cx="1820863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628F9941-DDFB-4E9F-A131-777419BDDDE2}" type="slidenum">
              <a:rPr lang="en-US" smtClean="0">
                <a:solidFill>
                  <a:srgbClr val="FFC000"/>
                </a:solidFill>
              </a:rPr>
              <a:pPr/>
              <a:t>2</a:t>
            </a:fld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2400" y="6019800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dirty="0" smtClean="0">
                <a:solidFill>
                  <a:srgbClr val="FF302B"/>
                </a:solidFill>
                <a:ea typeface="SimSun" pitchFamily="2" charset="-122"/>
              </a:rPr>
              <a:t>Understanding the initial geometry is critical for understanding jet-suppression</a:t>
            </a:r>
            <a:endParaRPr lang="en-US" sz="2400" dirty="0">
              <a:solidFill>
                <a:srgbClr val="FF302B"/>
              </a:solidFill>
              <a:ea typeface="SimSun" pitchFamily="2" charset="-122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4495800" y="2057400"/>
            <a:ext cx="44958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200" baseline="0" dirty="0" smtClean="0">
                <a:solidFill>
                  <a:srgbClr val="0000FF"/>
                </a:solidFill>
                <a:ea typeface="SimSun" pitchFamily="2" charset="-122"/>
              </a:rPr>
              <a:t>Odd harmonics present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v</a:t>
            </a:r>
            <a:r>
              <a:rPr kumimoji="0" lang="en-US" sz="22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 is a distribution, can be characterized  by mean and width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00FF"/>
                </a:solidFill>
                <a:ea typeface="SimSun" pitchFamily="2" charset="-122"/>
              </a:rPr>
              <a:t>Each harmonic has a separate phase (phases may be correlated)</a:t>
            </a:r>
            <a:endParaRPr kumimoji="0" lang="en-US" sz="2200" b="0" i="0" u="none" strike="noStrike" kern="1200" cap="none" spc="0" normalizeH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SimSun" pitchFamily="2" charset="-122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4876800"/>
            <a:ext cx="8458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200" dirty="0" smtClean="0">
                <a:solidFill>
                  <a:srgbClr val="FF302B"/>
                </a:solidFill>
                <a:ea typeface="SimSun" pitchFamily="2" charset="-122"/>
              </a:rPr>
              <a:t>Large acceptance of the LHC experiments coupled with the increased multiplicity has allowed for great precision is studying the nature of these fluctuations </a:t>
            </a:r>
            <a:endParaRPr lang="en-US" sz="2200" dirty="0">
              <a:solidFill>
                <a:srgbClr val="FF302B"/>
              </a:solidFill>
              <a:ea typeface="SimSun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524000"/>
            <a:ext cx="31499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Alver</a:t>
            </a:r>
            <a:r>
              <a:rPr lang="en-US" dirty="0" smtClean="0"/>
              <a:t>, Roland (arXiv</a:t>
            </a:r>
            <a:r>
              <a:rPr lang="en-US" dirty="0"/>
              <a:t>:</a:t>
            </a:r>
            <a:r>
              <a:rPr lang="en-US" dirty="0" smtClean="0"/>
              <a:t>1003.0194)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4997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Rectangle 4"/>
          <p:cNvSpPr>
            <a:spLocks noChangeArrowheads="1"/>
          </p:cNvSpPr>
          <p:nvPr/>
        </p:nvSpPr>
        <p:spPr bwMode="auto">
          <a:xfrm>
            <a:off x="533400" y="6396038"/>
            <a:ext cx="838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Both models fail describing p(v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) across the full centrality range</a:t>
            </a:r>
          </a:p>
        </p:txBody>
      </p:sp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713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Comparison to initial geometry: v</a:t>
            </a:r>
            <a:r>
              <a:rPr lang="en-US" baseline="-25000" dirty="0" smtClean="0">
                <a:solidFill>
                  <a:srgbClr val="FFC000"/>
                </a:solidFill>
              </a:rPr>
              <a:t>2</a:t>
            </a:r>
          </a:p>
        </p:txBody>
      </p:sp>
      <p:pic>
        <p:nvPicPr>
          <p:cNvPr id="45060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763588"/>
            <a:ext cx="4267200" cy="68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2"/>
          <p:cNvSpPr>
            <a:spLocks noChangeArrowheads="1"/>
          </p:cNvSpPr>
          <p:nvPr/>
        </p:nvSpPr>
        <p:spPr bwMode="auto">
          <a:xfrm>
            <a:off x="6172200" y="838200"/>
            <a:ext cx="24627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For </a:t>
            </a:r>
            <a:r>
              <a:rPr lang="en-US" sz="1600" dirty="0" err="1"/>
              <a:t>Glauber</a:t>
            </a:r>
            <a:r>
              <a:rPr lang="en-US" sz="1600" dirty="0"/>
              <a:t> and CGC </a:t>
            </a:r>
            <a:r>
              <a:rPr lang="en-US" sz="1600" dirty="0" err="1" smtClean="0"/>
              <a:t>mckln</a:t>
            </a:r>
            <a:endParaRPr lang="en-US" sz="16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1954872"/>
            <a:ext cx="8458200" cy="4415765"/>
            <a:chOff x="76200" y="1782972"/>
            <a:chExt cx="8991600" cy="4694028"/>
          </a:xfrm>
        </p:grpSpPr>
        <p:pic>
          <p:nvPicPr>
            <p:cNvPr id="45065" name="Picture 1" descr="ebe_fig_14.eps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" y="1782972"/>
              <a:ext cx="8991600" cy="4694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6" name="TextBox 2"/>
            <p:cNvSpPr txBox="1">
              <a:spLocks noChangeArrowheads="1"/>
            </p:cNvSpPr>
            <p:nvPr/>
          </p:nvSpPr>
          <p:spPr bwMode="auto">
            <a:xfrm>
              <a:off x="685800" y="2743200"/>
              <a:ext cx="903162" cy="4616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pitchFamily="34" charset="0"/>
                  <a:cs typeface="Arial" pitchFamily="34" charset="0"/>
                </a:rPr>
                <a:t>0-1%</a:t>
              </a:r>
            </a:p>
          </p:txBody>
        </p:sp>
        <p:sp>
          <p:nvSpPr>
            <p:cNvPr id="45067" name="TextBox 11"/>
            <p:cNvSpPr txBox="1">
              <a:spLocks noChangeArrowheads="1"/>
            </p:cNvSpPr>
            <p:nvPr/>
          </p:nvSpPr>
          <p:spPr bwMode="auto">
            <a:xfrm>
              <a:off x="3810000" y="2743200"/>
              <a:ext cx="1074333" cy="4616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pitchFamily="34" charset="0"/>
                  <a:cs typeface="Arial" pitchFamily="34" charset="0"/>
                </a:rPr>
                <a:t>5-10%</a:t>
              </a:r>
            </a:p>
          </p:txBody>
        </p:sp>
        <p:sp>
          <p:nvSpPr>
            <p:cNvPr id="45068" name="TextBox 12"/>
            <p:cNvSpPr txBox="1">
              <a:spLocks noChangeArrowheads="1"/>
            </p:cNvSpPr>
            <p:nvPr/>
          </p:nvSpPr>
          <p:spPr bwMode="auto">
            <a:xfrm>
              <a:off x="6781800" y="2743200"/>
              <a:ext cx="1245503" cy="4616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pitchFamily="34" charset="0"/>
                  <a:cs typeface="Arial" pitchFamily="34" charset="0"/>
                </a:rPr>
                <a:t>20-25%</a:t>
              </a:r>
            </a:p>
          </p:txBody>
        </p:sp>
        <p:sp>
          <p:nvSpPr>
            <p:cNvPr id="45069" name="TextBox 13"/>
            <p:cNvSpPr txBox="1">
              <a:spLocks noChangeArrowheads="1"/>
            </p:cNvSpPr>
            <p:nvPr/>
          </p:nvSpPr>
          <p:spPr bwMode="auto">
            <a:xfrm>
              <a:off x="762000" y="4953000"/>
              <a:ext cx="1245503" cy="4616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pitchFamily="34" charset="0"/>
                  <a:cs typeface="Arial" pitchFamily="34" charset="0"/>
                </a:rPr>
                <a:t>30-35%</a:t>
              </a:r>
            </a:p>
          </p:txBody>
        </p:sp>
        <p:sp>
          <p:nvSpPr>
            <p:cNvPr id="45070" name="TextBox 14"/>
            <p:cNvSpPr txBox="1">
              <a:spLocks noChangeArrowheads="1"/>
            </p:cNvSpPr>
            <p:nvPr/>
          </p:nvSpPr>
          <p:spPr bwMode="auto">
            <a:xfrm>
              <a:off x="3783697" y="4953000"/>
              <a:ext cx="1245503" cy="4616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pitchFamily="34" charset="0"/>
                  <a:cs typeface="Arial" pitchFamily="34" charset="0"/>
                </a:rPr>
                <a:t>40-45%</a:t>
              </a:r>
            </a:p>
          </p:txBody>
        </p:sp>
        <p:sp>
          <p:nvSpPr>
            <p:cNvPr id="45071" name="TextBox 15"/>
            <p:cNvSpPr txBox="1">
              <a:spLocks noChangeArrowheads="1"/>
            </p:cNvSpPr>
            <p:nvPr/>
          </p:nvSpPr>
          <p:spPr bwMode="auto">
            <a:xfrm>
              <a:off x="6629400" y="4876800"/>
              <a:ext cx="1245503" cy="4616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pitchFamily="34" charset="0"/>
                  <a:cs typeface="Arial" pitchFamily="34" charset="0"/>
                </a:rPr>
                <a:t>55-60%</a:t>
              </a:r>
            </a:p>
          </p:txBody>
        </p:sp>
      </p:grpSp>
      <p:sp>
        <p:nvSpPr>
          <p:cNvPr id="17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628F9941-DDFB-4E9F-A131-777419BDDDE2}" type="slidenum">
              <a:rPr lang="en-US" smtClean="0">
                <a:solidFill>
                  <a:srgbClr val="FFC000"/>
                </a:solidFill>
              </a:rPr>
              <a:pPr/>
              <a:t>20</a:t>
            </a:fld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905000" y="1447800"/>
            <a:ext cx="4532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0" hangingPunct="0">
              <a:spcBef>
                <a:spcPct val="20000"/>
              </a:spcBef>
              <a:buClr>
                <a:srgbClr val="FF0000"/>
              </a:buClr>
              <a:buSzPct val="55000"/>
            </a:pPr>
            <a:r>
              <a:rPr lang="en-US" sz="2000" dirty="0">
                <a:solidFill>
                  <a:srgbClr val="FF0000"/>
                </a:solidFill>
                <a:ea typeface="SimSun" pitchFamily="2" charset="-122"/>
                <a:cs typeface="SimSun" pitchFamily="2" charset="-122"/>
              </a:rPr>
              <a:t>Rescale </a:t>
            </a:r>
            <a:r>
              <a:rPr lang="en-US" sz="2000" dirty="0" err="1">
                <a:solidFill>
                  <a:srgbClr val="FF0000"/>
                </a:solidFill>
                <a:ea typeface="SimSun" pitchFamily="2" charset="-122"/>
                <a:cs typeface="SimSun" pitchFamily="2" charset="-122"/>
              </a:rPr>
              <a:t>ε</a:t>
            </a:r>
            <a:r>
              <a:rPr lang="en-US" sz="2000" baseline="-25000" dirty="0" err="1">
                <a:solidFill>
                  <a:srgbClr val="FF0000"/>
                </a:solidFill>
                <a:ea typeface="SimSun" pitchFamily="2" charset="-122"/>
                <a:cs typeface="SimSun" pitchFamily="2" charset="-122"/>
              </a:rPr>
              <a:t>n</a:t>
            </a:r>
            <a:r>
              <a:rPr lang="en-US" sz="2000" dirty="0">
                <a:solidFill>
                  <a:srgbClr val="FF0000"/>
                </a:solidFill>
                <a:ea typeface="SimSun" pitchFamily="2" charset="-122"/>
                <a:cs typeface="SimSun" pitchFamily="2" charset="-122"/>
              </a:rPr>
              <a:t> distribution to the mean of data</a:t>
            </a:r>
          </a:p>
        </p:txBody>
      </p:sp>
    </p:spTree>
    <p:extLst>
      <p:ext uri="{BB962C8B-B14F-4D97-AF65-F5344CB8AC3E}">
        <p14:creationId xmlns:p14="http://schemas.microsoft.com/office/powerpoint/2010/main" val="34812786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713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Comparison to IP-</a:t>
            </a:r>
            <a:r>
              <a:rPr lang="en-US" dirty="0" err="1" smtClean="0">
                <a:solidFill>
                  <a:srgbClr val="FFC000"/>
                </a:solidFill>
              </a:rPr>
              <a:t>Glasma</a:t>
            </a:r>
            <a:r>
              <a:rPr lang="en-US" dirty="0" smtClean="0">
                <a:solidFill>
                  <a:srgbClr val="FFC000"/>
                </a:solidFill>
              </a:rPr>
              <a:t> model</a:t>
            </a:r>
            <a:endParaRPr lang="en-US" baseline="-25000" dirty="0" smtClean="0">
              <a:solidFill>
                <a:srgbClr val="FFC000"/>
              </a:solidFill>
            </a:endParaRPr>
          </a:p>
        </p:txBody>
      </p:sp>
      <p:sp>
        <p:nvSpPr>
          <p:cNvPr id="17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628F9941-DDFB-4E9F-A131-777419BDDDE2}" type="slidenum">
              <a:rPr lang="en-US" smtClean="0">
                <a:solidFill>
                  <a:srgbClr val="FFC000"/>
                </a:solidFill>
              </a:rPr>
              <a:pPr/>
              <a:t>21</a:t>
            </a:fld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58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0"/>
            <a:ext cx="763803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6172200"/>
            <a:ext cx="59357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arXiv:</a:t>
            </a:r>
            <a:r>
              <a:rPr lang="en-US" dirty="0" smtClean="0"/>
              <a:t>1301.5893</a:t>
            </a:r>
          </a:p>
          <a:p>
            <a:r>
              <a:rPr lang="en-US" dirty="0"/>
              <a:t> </a:t>
            </a:r>
            <a:r>
              <a:rPr lang="en-US" dirty="0" smtClean="0"/>
              <a:t>          1209.6330 (Gale, </a:t>
            </a:r>
            <a:r>
              <a:rPr lang="en-US" dirty="0" err="1" smtClean="0"/>
              <a:t>Jeon</a:t>
            </a:r>
            <a:r>
              <a:rPr lang="en-US" dirty="0" smtClean="0"/>
              <a:t>, </a:t>
            </a:r>
            <a:r>
              <a:rPr lang="en-US" dirty="0" err="1" smtClean="0"/>
              <a:t>Schenke</a:t>
            </a:r>
            <a:r>
              <a:rPr lang="en-US" dirty="0" smtClean="0"/>
              <a:t>, </a:t>
            </a:r>
            <a:r>
              <a:rPr lang="en-US" dirty="0" err="1" smtClean="0"/>
              <a:t>Tribedi</a:t>
            </a:r>
            <a:r>
              <a:rPr lang="en-US" dirty="0" smtClean="0"/>
              <a:t>, </a:t>
            </a:r>
            <a:r>
              <a:rPr lang="en-US" dirty="0" err="1" smtClean="0"/>
              <a:t>Venugopalan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829677" y="6172200"/>
            <a:ext cx="3238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Talk tomorrow by Bjorn </a:t>
            </a:r>
            <a:r>
              <a:rPr lang="en-US" dirty="0" err="1" smtClean="0"/>
              <a:t>Schenke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1358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E:\Quark_Matter_2012\Latest\two_plane_participa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2786" y="3581400"/>
            <a:ext cx="3152614" cy="3278508"/>
          </a:xfrm>
          <a:prstGeom prst="rect">
            <a:avLst/>
          </a:prstGeom>
          <a:noFill/>
        </p:spPr>
      </p:pic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713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C000"/>
                </a:solidFill>
                <a:ea typeface="ＭＳ Ｐゴシック" charset="-128"/>
              </a:rPr>
              <a:t>Correlation between phases of harmoni</a:t>
            </a:r>
            <a:r>
              <a:rPr lang="en-US" dirty="0" smtClean="0">
                <a:solidFill>
                  <a:srgbClr val="FFC000"/>
                </a:solidFill>
                <a:ea typeface="ＭＳ Ｐゴシック" charset="-128"/>
              </a:rPr>
              <a:t>c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3" y="685800"/>
            <a:ext cx="5456237" cy="5562600"/>
          </a:xfrm>
        </p:spPr>
        <p:txBody>
          <a:bodyPr>
            <a:noAutofit/>
          </a:bodyPr>
          <a:lstStyle/>
          <a:p>
            <a:pPr>
              <a:buSzPct val="70000"/>
              <a:buFont typeface="Wingdings" charset="0"/>
              <a:buChar char="n"/>
              <a:defRPr/>
            </a:pPr>
            <a:r>
              <a:rPr lang="en-US" sz="2200" dirty="0" smtClean="0">
                <a:cs typeface="Times New Roman"/>
              </a:rPr>
              <a:t>Complementary observables to v</a:t>
            </a:r>
            <a:r>
              <a:rPr lang="en-US" sz="2200" baseline="-25000" dirty="0" smtClean="0">
                <a:cs typeface="Times New Roman"/>
              </a:rPr>
              <a:t>n</a:t>
            </a:r>
          </a:p>
          <a:p>
            <a:pPr marL="0" indent="0">
              <a:buSzPct val="70000"/>
              <a:buNone/>
              <a:defRPr/>
            </a:pPr>
            <a:endParaRPr lang="en-US" sz="2200" baseline="-25000" dirty="0" smtClean="0">
              <a:cs typeface="Times New Roman"/>
            </a:endParaRPr>
          </a:p>
          <a:p>
            <a:pPr>
              <a:buSzPct val="70000"/>
              <a:buFont typeface="Wingdings" charset="0"/>
              <a:buChar char="n"/>
              <a:defRPr/>
            </a:pPr>
            <a:r>
              <a:rPr lang="en-US" sz="2200" dirty="0" smtClean="0">
                <a:cs typeface="Times New Roman"/>
              </a:rPr>
              <a:t>Correlation can exist in the initial geometry and also generated during hydro evolution</a:t>
            </a:r>
          </a:p>
          <a:p>
            <a:pPr>
              <a:buSzPct val="70000"/>
              <a:buFont typeface="Wingdings" charset="0"/>
              <a:buChar char="n"/>
              <a:defRPr/>
            </a:pPr>
            <a:endParaRPr lang="en-US" sz="2200" dirty="0">
              <a:cs typeface="Times New Roman"/>
            </a:endParaRPr>
          </a:p>
          <a:p>
            <a:pPr>
              <a:buSzPct val="70000"/>
              <a:buFont typeface="Wingdings" charset="0"/>
              <a:buChar char="n"/>
              <a:defRPr/>
            </a:pPr>
            <a:r>
              <a:rPr lang="en-US" sz="2200" dirty="0" smtClean="0"/>
              <a:t>The correlation can be quantified via a set of </a:t>
            </a:r>
            <a:r>
              <a:rPr lang="en-US" sz="2200" dirty="0" err="1" smtClean="0"/>
              <a:t>correlators</a:t>
            </a:r>
            <a:endParaRPr lang="en-US" sz="2200" dirty="0" smtClean="0"/>
          </a:p>
          <a:p>
            <a:pPr>
              <a:buSzPct val="70000"/>
              <a:buFont typeface="Wingdings" charset="0"/>
              <a:buChar char="n"/>
              <a:defRPr/>
            </a:pPr>
            <a:endParaRPr lang="en-US" sz="2200" dirty="0" smtClean="0"/>
          </a:p>
          <a:p>
            <a:pPr>
              <a:buFont typeface="Wingdings" charset="0"/>
              <a:buChar char="n"/>
              <a:defRPr/>
            </a:pPr>
            <a:endParaRPr lang="en-US" sz="2200" dirty="0"/>
          </a:p>
          <a:p>
            <a:pPr marL="0" indent="0">
              <a:buFont typeface="Wingdings" charset="0"/>
              <a:buNone/>
              <a:defRPr/>
            </a:pPr>
            <a:endParaRPr lang="en-US" sz="2200" dirty="0" smtClean="0"/>
          </a:p>
          <a:p>
            <a:pPr>
              <a:buSzPct val="70000"/>
              <a:buFont typeface="Wingdings" charset="0"/>
              <a:buChar char="n"/>
              <a:defRPr/>
            </a:pPr>
            <a:endParaRPr lang="en-US" sz="2200" dirty="0" smtClean="0"/>
          </a:p>
          <a:p>
            <a:pPr>
              <a:buSzPct val="70000"/>
              <a:buFont typeface="Wingdings" charset="0"/>
              <a:buChar char="n"/>
              <a:defRPr/>
            </a:pPr>
            <a:r>
              <a:rPr lang="en-US" sz="2200" dirty="0" smtClean="0"/>
              <a:t>This can be generalized into multi-plane correlations</a:t>
            </a:r>
            <a:endParaRPr lang="en-US" sz="2200" dirty="0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04800" y="3279775"/>
            <a:ext cx="4273550" cy="1139825"/>
            <a:chOff x="457200" y="2670175"/>
            <a:chExt cx="4273550" cy="1139825"/>
          </a:xfrm>
        </p:grpSpPr>
        <p:graphicFrame>
          <p:nvGraphicFramePr>
            <p:cNvPr id="52238" name="Object 4"/>
            <p:cNvGraphicFramePr>
              <a:graphicFrameLocks noChangeAspect="1"/>
            </p:cNvGraphicFramePr>
            <p:nvPr/>
          </p:nvGraphicFramePr>
          <p:xfrm>
            <a:off x="533400" y="2670175"/>
            <a:ext cx="4197350" cy="671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5909" name="Equation" r:id="rId5" imgW="3035160" imgH="466200" progId="Equation.3">
                    <p:embed/>
                  </p:oleObj>
                </mc:Choice>
                <mc:Fallback>
                  <p:oleObj name="Equation" r:id="rId5" imgW="3035160" imgH="466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400" y="2670175"/>
                          <a:ext cx="4197350" cy="6715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239" name="Object 5"/>
            <p:cNvGraphicFramePr>
              <a:graphicFrameLocks noChangeAspect="1"/>
            </p:cNvGraphicFramePr>
            <p:nvPr/>
          </p:nvGraphicFramePr>
          <p:xfrm>
            <a:off x="457200" y="3432175"/>
            <a:ext cx="2314575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5910" name="Equation" r:id="rId7" imgW="1672920" imgH="264960" progId="Equation.3">
                    <p:embed/>
                  </p:oleObj>
                </mc:Choice>
                <mc:Fallback>
                  <p:oleObj name="Equation" r:id="rId7" imgW="1672920" imgH="264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3432175"/>
                          <a:ext cx="2314575" cy="377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2229" name="Picture 27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37225" y="609600"/>
            <a:ext cx="34067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3886201" y="3228201"/>
            <a:ext cx="184669" cy="570131"/>
            <a:chOff x="3962397" y="2542401"/>
            <a:chExt cx="184658" cy="570131"/>
          </a:xfrm>
        </p:grpSpPr>
        <p:sp>
          <p:nvSpPr>
            <p:cNvPr id="52236" name="Rectangle 2"/>
            <p:cNvSpPr>
              <a:spLocks noChangeArrowheads="1"/>
            </p:cNvSpPr>
            <p:nvPr/>
          </p:nvSpPr>
          <p:spPr bwMode="auto">
            <a:xfrm>
              <a:off x="3962400" y="2542401"/>
              <a:ext cx="18465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800" dirty="0"/>
            </a:p>
          </p:txBody>
        </p:sp>
        <p:sp>
          <p:nvSpPr>
            <p:cNvPr id="52237" name="Rectangle 4"/>
            <p:cNvSpPr>
              <a:spLocks noChangeArrowheads="1"/>
            </p:cNvSpPr>
            <p:nvPr/>
          </p:nvSpPr>
          <p:spPr bwMode="auto">
            <a:xfrm>
              <a:off x="3962397" y="2743200"/>
              <a:ext cx="18465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800" dirty="0"/>
            </a:p>
          </p:txBody>
        </p:sp>
      </p:grpSp>
      <p:graphicFrame>
        <p:nvGraphicFramePr>
          <p:cNvPr id="3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293697"/>
              </p:ext>
            </p:extLst>
          </p:nvPr>
        </p:nvGraphicFramePr>
        <p:xfrm>
          <a:off x="304800" y="5638800"/>
          <a:ext cx="490696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911" name="Equation" r:id="rId10" imgW="2971080" imgH="264960" progId="Equation.3">
                  <p:embed/>
                </p:oleObj>
              </mc:Choice>
              <mc:Fallback>
                <p:oleObj name="Equation" r:id="rId10" imgW="2971080" imgH="264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638800"/>
                        <a:ext cx="4906963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4" name="TextBox 35"/>
          <p:cNvSpPr txBox="1">
            <a:spLocks noChangeArrowheads="1"/>
          </p:cNvSpPr>
          <p:nvPr/>
        </p:nvSpPr>
        <p:spPr bwMode="auto">
          <a:xfrm>
            <a:off x="7937500" y="3883025"/>
            <a:ext cx="825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err="1">
                <a:latin typeface="Arial" pitchFamily="34" charset="0"/>
                <a:cs typeface="Arial" pitchFamily="34" charset="0"/>
              </a:rPr>
              <a:t>Glauber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628F9941-DDFB-4E9F-A131-777419BDDDE2}" type="slidenum">
              <a:rPr lang="en-US" smtClean="0">
                <a:solidFill>
                  <a:srgbClr val="FFC000"/>
                </a:solidFill>
              </a:rPr>
              <a:pPr/>
              <a:t>22</a:t>
            </a:fld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8" name="Picture 6" descr="E:\Quark_Matter_2012\Latest\legend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10078" y="5181600"/>
            <a:ext cx="797948" cy="115472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638481" y="4114800"/>
            <a:ext cx="12007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arXiv:1208.1200</a:t>
            </a:r>
          </a:p>
        </p:txBody>
      </p:sp>
      <p:sp>
        <p:nvSpPr>
          <p:cNvPr id="7" name="Rectangle 6"/>
          <p:cNvSpPr/>
          <p:nvPr/>
        </p:nvSpPr>
        <p:spPr>
          <a:xfrm>
            <a:off x="3124200" y="3886200"/>
            <a:ext cx="167640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aseline="30000" dirty="0"/>
              <a:t>arXiv:1205.3585</a:t>
            </a:r>
          </a:p>
          <a:p>
            <a:r>
              <a:rPr lang="en-US" sz="2000" baseline="30000" dirty="0"/>
              <a:t>arXiv:1203.5095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0423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4" descr="Fig2.eps"/>
          <p:cNvPicPr>
            <a:picLocks noChangeAspect="1"/>
          </p:cNvPicPr>
          <p:nvPr/>
        </p:nvPicPr>
        <p:blipFill>
          <a:blip r:embed="rId2" cstate="print"/>
          <a:srcRect t="2045"/>
          <a:stretch>
            <a:fillRect/>
          </a:stretch>
        </p:blipFill>
        <p:spPr bwMode="auto">
          <a:xfrm>
            <a:off x="1676400" y="762000"/>
            <a:ext cx="743288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713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3800" dirty="0" smtClean="0">
                <a:solidFill>
                  <a:srgbClr val="FFC000"/>
                </a:solidFill>
                <a:ea typeface="ＭＳ Ｐゴシック" charset="-128"/>
              </a:rPr>
              <a:t>Event plane correlations</a:t>
            </a:r>
          </a:p>
        </p:txBody>
      </p:sp>
      <p:sp>
        <p:nvSpPr>
          <p:cNvPr id="57348" name="Rectangle 10"/>
          <p:cNvSpPr>
            <a:spLocks noChangeArrowheads="1"/>
          </p:cNvSpPr>
          <p:nvPr/>
        </p:nvSpPr>
        <p:spPr bwMode="auto">
          <a:xfrm>
            <a:off x="1143000" y="6629400"/>
            <a:ext cx="3657600" cy="2286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/>
          <a:lstStyle/>
          <a:p>
            <a:pPr algn="ctr"/>
            <a:endParaRPr lang="en-US">
              <a:latin typeface="Tahoma" pitchFamily="34" charset="0"/>
              <a:ea typeface="SimSun" pitchFamily="2" charset="-122"/>
            </a:endParaRPr>
          </a:p>
        </p:txBody>
      </p:sp>
      <p:pic>
        <p:nvPicPr>
          <p:cNvPr id="57349" name="Picture 1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7" y="1963738"/>
            <a:ext cx="190658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1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25" y="2438400"/>
            <a:ext cx="18224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1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12" y="1450975"/>
            <a:ext cx="130651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2" name="TextBox 19"/>
          <p:cNvSpPr txBox="1">
            <a:spLocks noChangeArrowheads="1"/>
          </p:cNvSpPr>
          <p:nvPr/>
        </p:nvSpPr>
        <p:spPr bwMode="auto">
          <a:xfrm>
            <a:off x="990600" y="6400800"/>
            <a:ext cx="5792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EbE hydro qualitatively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reproduces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features in the data</a:t>
            </a:r>
          </a:p>
        </p:txBody>
      </p:sp>
      <p:sp>
        <p:nvSpPr>
          <p:cNvPr id="57353" name="TextBox 25"/>
          <p:cNvSpPr txBox="1">
            <a:spLocks noChangeArrowheads="1"/>
          </p:cNvSpPr>
          <p:nvPr/>
        </p:nvSpPr>
        <p:spPr bwMode="auto">
          <a:xfrm>
            <a:off x="22225" y="762000"/>
            <a:ext cx="1825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geometry </a:t>
            </a:r>
          </a:p>
          <a:p>
            <a:r>
              <a:rPr lang="en-US" sz="1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hydrodynamic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676400" y="3276600"/>
            <a:ext cx="7467600" cy="297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endParaRPr lang="en-US">
              <a:latin typeface="Tahoma" pitchFamily="34" charset="0"/>
              <a:ea typeface="SimSun" pitchFamily="2" charset="-122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0" y="3276600"/>
            <a:ext cx="9068122" cy="3073809"/>
            <a:chOff x="0" y="3200400"/>
            <a:chExt cx="9296400" cy="3150577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1676400" y="3200400"/>
              <a:ext cx="7620000" cy="3150577"/>
              <a:chOff x="1530015" y="3200400"/>
              <a:chExt cx="7620000" cy="3150577"/>
            </a:xfrm>
          </p:grpSpPr>
          <p:grpSp>
            <p:nvGrpSpPr>
              <p:cNvPr id="4" name="Group 21"/>
              <p:cNvGrpSpPr>
                <a:grpSpLocks/>
              </p:cNvGrpSpPr>
              <p:nvPr/>
            </p:nvGrpSpPr>
            <p:grpSpPr bwMode="auto">
              <a:xfrm>
                <a:off x="1530015" y="3200400"/>
                <a:ext cx="7620000" cy="3150577"/>
                <a:chOff x="1143000" y="533400"/>
                <a:chExt cx="7924800" cy="3276600"/>
              </a:xfrm>
            </p:grpSpPr>
            <p:pic>
              <p:nvPicPr>
                <p:cNvPr id="57363" name="Picture 23" descr="Fig1.eps"/>
                <p:cNvPicPr>
                  <a:picLocks noChangeAspect="1"/>
                </p:cNvPicPr>
                <p:nvPr/>
              </p:nvPicPr>
              <p:blipFill>
                <a:blip r:embed="rId6" cstate="print"/>
                <a:srcRect b="52470"/>
                <a:stretch>
                  <a:fillRect/>
                </a:stretch>
              </p:blipFill>
              <p:spPr bwMode="auto">
                <a:xfrm>
                  <a:off x="1143000" y="533400"/>
                  <a:ext cx="7924800" cy="28379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7364" name="Picture 24" descr="Fig1.eps"/>
                <p:cNvPicPr>
                  <a:picLocks noChangeAspect="1"/>
                </p:cNvPicPr>
                <p:nvPr/>
              </p:nvPicPr>
              <p:blipFill>
                <a:blip r:embed="rId6" cstate="print"/>
                <a:srcRect t="92564" b="244"/>
                <a:stretch>
                  <a:fillRect/>
                </a:stretch>
              </p:blipFill>
              <p:spPr bwMode="auto">
                <a:xfrm>
                  <a:off x="1143000" y="3380590"/>
                  <a:ext cx="7924800" cy="4294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57362" name="Rectangle 22"/>
              <p:cNvSpPr>
                <a:spLocks noChangeArrowheads="1"/>
              </p:cNvSpPr>
              <p:nvPr/>
            </p:nvSpPr>
            <p:spPr bwMode="auto">
              <a:xfrm>
                <a:off x="1676400" y="6096000"/>
                <a:ext cx="3657600" cy="2286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en-US">
                  <a:latin typeface="Tahoma" pitchFamily="34" charset="0"/>
                  <a:ea typeface="SimSun" pitchFamily="2" charset="-122"/>
                </a:endParaRPr>
              </a:p>
            </p:txBody>
          </p:sp>
        </p:grpSp>
        <p:pic>
          <p:nvPicPr>
            <p:cNvPr id="57358" name="Picture 26"/>
            <p:cNvPicPr>
              <a:picLocks noChangeAspect="1"/>
            </p:cNvPicPr>
            <p:nvPr/>
          </p:nvPicPr>
          <p:blipFill>
            <a:blip r:embed="rId3" cstate="print"/>
            <a:srcRect r="42258" b="-10674"/>
            <a:stretch>
              <a:fillRect/>
            </a:stretch>
          </p:blipFill>
          <p:spPr bwMode="auto">
            <a:xfrm>
              <a:off x="12021" y="4707255"/>
              <a:ext cx="1101094" cy="231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59" name="Picture 27"/>
            <p:cNvPicPr>
              <a:picLocks noChangeAspect="1"/>
            </p:cNvPicPr>
            <p:nvPr/>
          </p:nvPicPr>
          <p:blipFill>
            <a:blip r:embed="rId4" cstate="print"/>
            <a:srcRect t="2" r="38849" b="1102"/>
            <a:stretch>
              <a:fillRect/>
            </a:stretch>
          </p:blipFill>
          <p:spPr bwMode="auto">
            <a:xfrm>
              <a:off x="13946" y="5181601"/>
              <a:ext cx="1114846" cy="227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60" name="TextBox 28"/>
            <p:cNvSpPr txBox="1">
              <a:spLocks noChangeArrowheads="1"/>
            </p:cNvSpPr>
            <p:nvPr/>
          </p:nvSpPr>
          <p:spPr bwMode="auto">
            <a:xfrm>
              <a:off x="0" y="3962400"/>
              <a:ext cx="163446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geometry only</a:t>
              </a:r>
            </a:p>
          </p:txBody>
        </p:sp>
      </p:grpSp>
      <p:sp>
        <p:nvSpPr>
          <p:cNvPr id="21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628F9941-DDFB-4E9F-A131-777419BDDDE2}" type="slidenum">
              <a:rPr lang="en-US" smtClean="0">
                <a:solidFill>
                  <a:srgbClr val="FFC000"/>
                </a:solidFill>
              </a:rPr>
              <a:pPr/>
              <a:t>23</a:t>
            </a:fld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316069"/>
            <a:ext cx="17087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arXiv:</a:t>
            </a:r>
            <a:r>
              <a:rPr lang="en-US" dirty="0" smtClean="0">
                <a:solidFill>
                  <a:srgbClr val="000000"/>
                </a:solidFill>
              </a:rPr>
              <a:t>1208.1200</a:t>
            </a:r>
          </a:p>
          <a:p>
            <a:r>
              <a:rPr lang="en-US" dirty="0">
                <a:solidFill>
                  <a:srgbClr val="000000"/>
                </a:solidFill>
              </a:rPr>
              <a:t>Heinz &amp; </a:t>
            </a:r>
            <a:r>
              <a:rPr lang="en-US" dirty="0" smtClean="0">
                <a:solidFill>
                  <a:srgbClr val="000000"/>
                </a:solidFill>
              </a:rPr>
              <a:t>Qui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971800"/>
            <a:ext cx="232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ATLAS-CONF-2012-049</a:t>
            </a:r>
          </a:p>
        </p:txBody>
      </p:sp>
    </p:spTree>
    <p:extLst>
      <p:ext uri="{BB962C8B-B14F-4D97-AF65-F5344CB8AC3E}">
        <p14:creationId xmlns:p14="http://schemas.microsoft.com/office/powerpoint/2010/main" val="3404168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713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3800" dirty="0" smtClean="0">
                <a:solidFill>
                  <a:srgbClr val="FFC000"/>
                </a:solidFill>
                <a:ea typeface="ＭＳ Ｐゴシック" charset="-128"/>
              </a:rPr>
              <a:t>Compare with EbE hydro calculation: 3-plane</a:t>
            </a:r>
          </a:p>
        </p:txBody>
      </p:sp>
      <p:pic>
        <p:nvPicPr>
          <p:cNvPr id="58371" name="Picture 7" descr="Fig4.eps"/>
          <p:cNvPicPr>
            <a:picLocks noChangeAspect="1"/>
          </p:cNvPicPr>
          <p:nvPr/>
        </p:nvPicPr>
        <p:blipFill>
          <a:blip r:embed="rId2" cstate="print"/>
          <a:srcRect t="2052" r="1968" b="4433"/>
          <a:stretch>
            <a:fillRect/>
          </a:stretch>
        </p:blipFill>
        <p:spPr bwMode="auto">
          <a:xfrm>
            <a:off x="1890714" y="685800"/>
            <a:ext cx="7115500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1963738"/>
            <a:ext cx="190658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38400"/>
            <a:ext cx="18224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1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87" y="1450975"/>
            <a:ext cx="130651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TextBox 17"/>
          <p:cNvSpPr txBox="1">
            <a:spLocks noChangeArrowheads="1"/>
          </p:cNvSpPr>
          <p:nvPr/>
        </p:nvSpPr>
        <p:spPr bwMode="auto">
          <a:xfrm>
            <a:off x="0" y="762000"/>
            <a:ext cx="1825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geometry </a:t>
            </a:r>
          </a:p>
          <a:p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hydrodynamic</a:t>
            </a:r>
          </a:p>
        </p:txBody>
      </p:sp>
      <p:sp>
        <p:nvSpPr>
          <p:cNvPr id="58376" name="TextBox 8"/>
          <p:cNvSpPr txBox="1">
            <a:spLocks noChangeArrowheads="1"/>
          </p:cNvSpPr>
          <p:nvPr/>
        </p:nvSpPr>
        <p:spPr bwMode="auto">
          <a:xfrm>
            <a:off x="5175250" y="5726113"/>
            <a:ext cx="615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  <a:cs typeface="Arial" pitchFamily="34" charset="0"/>
              </a:rPr>
              <a:t>N</a:t>
            </a:r>
            <a:r>
              <a:rPr lang="en-US" sz="1800" baseline="-25000">
                <a:latin typeface="Arial" pitchFamily="34" charset="0"/>
                <a:cs typeface="Arial" pitchFamily="34" charset="0"/>
              </a:rPr>
              <a:t>part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676400" y="3200400"/>
            <a:ext cx="7467600" cy="297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endParaRPr lang="en-US">
              <a:latin typeface="Tahoma" pitchFamily="34" charset="0"/>
              <a:ea typeface="SimSun" pitchFamily="2" charset="-122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-22225" y="3319747"/>
            <a:ext cx="9013085" cy="2895316"/>
            <a:chOff x="-22667" y="3276600"/>
            <a:chExt cx="9166667" cy="2937740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701800" y="3276600"/>
              <a:ext cx="7442200" cy="2937740"/>
              <a:chOff x="990600" y="3615460"/>
              <a:chExt cx="7367529" cy="2937740"/>
            </a:xfrm>
          </p:grpSpPr>
          <p:pic>
            <p:nvPicPr>
              <p:cNvPr id="58385" name="Picture 6" descr="Fig3.eps"/>
              <p:cNvPicPr>
                <a:picLocks noChangeAspect="1"/>
              </p:cNvPicPr>
              <p:nvPr/>
            </p:nvPicPr>
            <p:blipFill>
              <a:blip r:embed="rId6" cstate="print"/>
              <a:srcRect t="1987" r="2049" b="51843"/>
              <a:stretch>
                <a:fillRect/>
              </a:stretch>
            </p:blipFill>
            <p:spPr bwMode="auto">
              <a:xfrm>
                <a:off x="1143000" y="3615460"/>
                <a:ext cx="7215129" cy="2562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386" name="Picture 19" descr="Fig3.eps"/>
              <p:cNvPicPr>
                <a:picLocks noChangeAspect="1"/>
              </p:cNvPicPr>
              <p:nvPr/>
            </p:nvPicPr>
            <p:blipFill>
              <a:blip r:embed="rId6" cstate="print"/>
              <a:srcRect t="92593" r="2049" b="603"/>
              <a:stretch>
                <a:fillRect/>
              </a:stretch>
            </p:blipFill>
            <p:spPr bwMode="auto">
              <a:xfrm>
                <a:off x="1143000" y="6172200"/>
                <a:ext cx="7215129" cy="3776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8387" name="Rectangle 20"/>
              <p:cNvSpPr>
                <a:spLocks noChangeArrowheads="1"/>
              </p:cNvSpPr>
              <p:nvPr/>
            </p:nvSpPr>
            <p:spPr bwMode="auto">
              <a:xfrm>
                <a:off x="990600" y="6324600"/>
                <a:ext cx="3733800" cy="228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/>
                <a:endParaRPr lang="en-US">
                  <a:latin typeface="Tahoma" pitchFamily="34" charset="0"/>
                  <a:ea typeface="SimSun" pitchFamily="2" charset="-122"/>
                </a:endParaRPr>
              </a:p>
            </p:txBody>
          </p:sp>
        </p:grpSp>
        <p:pic>
          <p:nvPicPr>
            <p:cNvPr id="58382" name="Picture 21"/>
            <p:cNvPicPr>
              <a:picLocks noChangeAspect="1"/>
            </p:cNvPicPr>
            <p:nvPr/>
          </p:nvPicPr>
          <p:blipFill>
            <a:blip r:embed="rId3" cstate="print"/>
            <a:srcRect r="42258" b="-10674"/>
            <a:stretch>
              <a:fillRect/>
            </a:stretch>
          </p:blipFill>
          <p:spPr bwMode="auto">
            <a:xfrm>
              <a:off x="41520" y="4707255"/>
              <a:ext cx="1101094" cy="231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83" name="Picture 22"/>
            <p:cNvPicPr>
              <a:picLocks noChangeAspect="1"/>
            </p:cNvPicPr>
            <p:nvPr/>
          </p:nvPicPr>
          <p:blipFill>
            <a:blip r:embed="rId4" cstate="print"/>
            <a:srcRect t="2" r="38849" b="1102"/>
            <a:stretch>
              <a:fillRect/>
            </a:stretch>
          </p:blipFill>
          <p:spPr bwMode="auto">
            <a:xfrm>
              <a:off x="27768" y="5181601"/>
              <a:ext cx="1114846" cy="227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84" name="TextBox 23"/>
            <p:cNvSpPr txBox="1">
              <a:spLocks noChangeArrowheads="1"/>
            </p:cNvSpPr>
            <p:nvPr/>
          </p:nvSpPr>
          <p:spPr bwMode="auto">
            <a:xfrm>
              <a:off x="-22667" y="3962400"/>
              <a:ext cx="163446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geometry only</a:t>
              </a:r>
            </a:p>
          </p:txBody>
        </p:sp>
      </p:grpSp>
      <p:sp>
        <p:nvSpPr>
          <p:cNvPr id="58379" name="TextBox 25"/>
          <p:cNvSpPr txBox="1">
            <a:spLocks noChangeArrowheads="1"/>
          </p:cNvSpPr>
          <p:nvPr/>
        </p:nvSpPr>
        <p:spPr bwMode="auto">
          <a:xfrm>
            <a:off x="990600" y="6396038"/>
            <a:ext cx="5792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EbE hydro qualitatively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reproduces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features in the data</a:t>
            </a:r>
          </a:p>
        </p:txBody>
      </p:sp>
      <p:sp>
        <p:nvSpPr>
          <p:cNvPr id="21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628F9941-DDFB-4E9F-A131-777419BDDDE2}" type="slidenum">
              <a:rPr lang="en-US" smtClean="0">
                <a:solidFill>
                  <a:srgbClr val="FFC000"/>
                </a:solidFill>
              </a:rPr>
              <a:pPr/>
              <a:t>24</a:t>
            </a:fld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316069"/>
            <a:ext cx="17087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arXiv:</a:t>
            </a:r>
            <a:r>
              <a:rPr lang="en-US" dirty="0" smtClean="0">
                <a:solidFill>
                  <a:srgbClr val="000000"/>
                </a:solidFill>
              </a:rPr>
              <a:t>1208.1200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Heinz &amp; Qui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2971800"/>
            <a:ext cx="232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ATLAS-CONF-2012-049</a:t>
            </a:r>
          </a:p>
        </p:txBody>
      </p:sp>
    </p:spTree>
    <p:extLst>
      <p:ext uri="{BB962C8B-B14F-4D97-AF65-F5344CB8AC3E}">
        <p14:creationId xmlns:p14="http://schemas.microsoft.com/office/powerpoint/2010/main" val="3199615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686800" cy="5562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00FF"/>
                </a:solidFill>
              </a:rPr>
              <a:t>Cumulants provide overview into nature of fluctuations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 smtClean="0"/>
              <a:t>v</a:t>
            </a:r>
            <a:r>
              <a:rPr lang="en-US" sz="1900" baseline="-25000" dirty="0" smtClean="0"/>
              <a:t>2</a:t>
            </a:r>
            <a:r>
              <a:rPr lang="en-US" sz="1900" dirty="0" smtClean="0"/>
              <a:t>{2} used to probe average </a:t>
            </a:r>
            <a:r>
              <a:rPr lang="en-US" sz="1900" dirty="0" err="1" smtClean="0"/>
              <a:t>geometry+fluctuations</a:t>
            </a:r>
            <a:r>
              <a:rPr lang="en-US" sz="190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 smtClean="0"/>
              <a:t>v</a:t>
            </a:r>
            <a:r>
              <a:rPr lang="en-US" sz="1900" baseline="-25000" dirty="0" smtClean="0"/>
              <a:t>2 </a:t>
            </a:r>
            <a:r>
              <a:rPr lang="en-US" sz="1900" dirty="0" smtClean="0"/>
              <a:t>{4}=v</a:t>
            </a:r>
            <a:r>
              <a:rPr lang="en-US" sz="1900" baseline="-25000" dirty="0"/>
              <a:t>2 </a:t>
            </a:r>
            <a:r>
              <a:rPr lang="en-US" sz="1900" dirty="0" smtClean="0"/>
              <a:t>{6}=v</a:t>
            </a:r>
            <a:r>
              <a:rPr lang="en-US" sz="1900" baseline="-25000" dirty="0"/>
              <a:t>2 </a:t>
            </a:r>
            <a:r>
              <a:rPr lang="en-US" sz="1900" dirty="0" smtClean="0"/>
              <a:t>{8}=v</a:t>
            </a:r>
            <a:r>
              <a:rPr lang="en-US" sz="1900" baseline="-25000" dirty="0"/>
              <a:t>2</a:t>
            </a:r>
            <a:r>
              <a:rPr lang="en-US" sz="1900" baseline="30000" dirty="0" smtClean="0"/>
              <a:t>RP</a:t>
            </a:r>
            <a:r>
              <a:rPr lang="en-US" sz="1900" dirty="0" smtClean="0"/>
              <a:t> and LYZ probe average geometry.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/>
              <a:t>Dependence of v</a:t>
            </a:r>
            <a:r>
              <a:rPr lang="en-US" sz="1900" baseline="-25000" dirty="0"/>
              <a:t>n</a:t>
            </a:r>
            <a:r>
              <a:rPr lang="en-US" sz="1900" dirty="0"/>
              <a:t> on p</a:t>
            </a:r>
            <a:r>
              <a:rPr lang="en-US" sz="1900" baseline="-25000" dirty="0"/>
              <a:t>T</a:t>
            </a:r>
            <a:r>
              <a:rPr lang="en-US" sz="1900" dirty="0"/>
              <a:t> and initial geometry </a:t>
            </a:r>
            <a:r>
              <a:rPr lang="en-US" sz="1900" dirty="0" smtClean="0"/>
              <a:t>factorizes.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00FF"/>
                </a:solidFill>
              </a:rPr>
              <a:t>EBE measurements of v</a:t>
            </a:r>
            <a:r>
              <a:rPr lang="en-US" sz="2200" baseline="-25000" dirty="0" smtClean="0">
                <a:solidFill>
                  <a:srgbClr val="0000FF"/>
                </a:solidFill>
              </a:rPr>
              <a:t>2</a:t>
            </a:r>
            <a:r>
              <a:rPr lang="en-US" sz="2200" dirty="0" smtClean="0">
                <a:solidFill>
                  <a:srgbClr val="0000FF"/>
                </a:solidFill>
              </a:rPr>
              <a:t>, v</a:t>
            </a:r>
            <a:r>
              <a:rPr lang="en-US" sz="2200" baseline="-25000" dirty="0" smtClean="0">
                <a:solidFill>
                  <a:srgbClr val="0000FF"/>
                </a:solidFill>
              </a:rPr>
              <a:t>3</a:t>
            </a:r>
            <a:r>
              <a:rPr lang="en-US" sz="2200" dirty="0" smtClean="0">
                <a:solidFill>
                  <a:srgbClr val="0000FF"/>
                </a:solidFill>
              </a:rPr>
              <a:t> and v</a:t>
            </a:r>
            <a:r>
              <a:rPr lang="en-US" sz="2200" baseline="-25000" dirty="0" smtClean="0">
                <a:solidFill>
                  <a:srgbClr val="0000FF"/>
                </a:solidFill>
              </a:rPr>
              <a:t>4</a:t>
            </a:r>
            <a:r>
              <a:rPr lang="en-US" sz="2200" dirty="0" smtClean="0">
                <a:solidFill>
                  <a:srgbClr val="0000FF"/>
                </a:solidFill>
              </a:rPr>
              <a:t> distributions done by ATLAS and ALICE(v</a:t>
            </a:r>
            <a:r>
              <a:rPr lang="en-US" sz="2200" baseline="-25000" dirty="0" smtClean="0">
                <a:solidFill>
                  <a:srgbClr val="0000FF"/>
                </a:solidFill>
              </a:rPr>
              <a:t>2</a:t>
            </a:r>
            <a:r>
              <a:rPr lang="en-US" sz="2200" dirty="0" smtClean="0">
                <a:solidFill>
                  <a:srgbClr val="0000FF"/>
                </a:solidFill>
              </a:rPr>
              <a:t>). 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 smtClean="0"/>
              <a:t>EbE measurement </a:t>
            </a:r>
            <a:r>
              <a:rPr lang="en-US" sz="1900" dirty="0"/>
              <a:t>handles non-flow</a:t>
            </a:r>
            <a:r>
              <a:rPr lang="en-US" sz="190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 smtClean="0"/>
              <a:t>Does not assume a particular form of the EbE distributions.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/>
              <a:t>Distributions look Bessel-Gaussian like (deviations in the tail</a:t>
            </a:r>
            <a:r>
              <a:rPr lang="en-US" sz="1900" dirty="0" smtClean="0"/>
              <a:t>).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/>
              <a:t>Distributions for v</a:t>
            </a:r>
            <a:r>
              <a:rPr lang="en-US" sz="1900" baseline="-25000" dirty="0"/>
              <a:t>2</a:t>
            </a:r>
            <a:r>
              <a:rPr lang="en-US" sz="1900" dirty="0"/>
              <a:t>, v</a:t>
            </a:r>
            <a:r>
              <a:rPr lang="en-US" sz="1900" baseline="-25000" dirty="0"/>
              <a:t>3</a:t>
            </a:r>
            <a:r>
              <a:rPr lang="en-US" sz="1900" dirty="0"/>
              <a:t> and v</a:t>
            </a:r>
            <a:r>
              <a:rPr lang="en-US" sz="1900" baseline="-25000" dirty="0"/>
              <a:t>4</a:t>
            </a:r>
            <a:r>
              <a:rPr lang="en-US" sz="1900" dirty="0"/>
              <a:t> well reproduced by </a:t>
            </a:r>
            <a:r>
              <a:rPr lang="en-US" sz="1900" dirty="0" err="1"/>
              <a:t>IP-Glasma+MUSIC</a:t>
            </a:r>
            <a:r>
              <a:rPr lang="en-US" sz="1900" dirty="0"/>
              <a:t>, but not by </a:t>
            </a:r>
            <a:r>
              <a:rPr lang="en-US" sz="1900" dirty="0" err="1" smtClean="0"/>
              <a:t>Glauber</a:t>
            </a:r>
            <a:r>
              <a:rPr lang="en-US" sz="19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00FF"/>
                </a:solidFill>
              </a:rPr>
              <a:t>EP </a:t>
            </a:r>
            <a:r>
              <a:rPr lang="en-US" sz="2200" dirty="0" err="1" smtClean="0">
                <a:solidFill>
                  <a:srgbClr val="0000FF"/>
                </a:solidFill>
              </a:rPr>
              <a:t>Corrs</a:t>
            </a:r>
            <a:r>
              <a:rPr lang="en-US" sz="2200" dirty="0" smtClean="0">
                <a:solidFill>
                  <a:srgbClr val="0000FF"/>
                </a:solidFill>
              </a:rPr>
              <a:t> give further insight into initial geometry as well as hydro-evolution</a:t>
            </a:r>
          </a:p>
          <a:p>
            <a:pPr lvl="1">
              <a:buFont typeface="Arial"/>
              <a:buChar char="•"/>
            </a:pPr>
            <a:r>
              <a:rPr lang="en-US" sz="1900" dirty="0"/>
              <a:t>Can differentiate hydro-effects from initial geometry </a:t>
            </a:r>
            <a:r>
              <a:rPr lang="en-US" sz="1900" dirty="0" smtClean="0"/>
              <a:t>effects.</a:t>
            </a:r>
            <a:endParaRPr lang="en-US" sz="1900" dirty="0"/>
          </a:p>
          <a:p>
            <a:pPr lvl="1">
              <a:buFont typeface="Arial"/>
              <a:buChar char="•"/>
            </a:pPr>
            <a:r>
              <a:rPr lang="en-US" sz="1900" dirty="0" smtClean="0"/>
              <a:t>Also gives information on initial geometry.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"/>
            <a:ext cx="9144000" cy="7033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86996" tIns="43498" rIns="86996" bIns="43498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C000"/>
                </a:solidFill>
                <a:latin typeface="+mj-lt"/>
                <a:cs typeface="Times New Roman" pitchFamily="18" charset="0"/>
              </a:rPr>
              <a:t>Summary</a:t>
            </a:r>
            <a:endParaRPr lang="en-US" sz="4000" dirty="0">
              <a:solidFill>
                <a:srgbClr val="FFC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628F9941-DDFB-4E9F-A131-777419BDDDE2}" type="slidenum">
              <a:rPr lang="en-US" smtClean="0">
                <a:solidFill>
                  <a:srgbClr val="FFC000"/>
                </a:solidFill>
              </a:rPr>
              <a:pPr/>
              <a:t>25</a:t>
            </a:fld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38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600" dirty="0" smtClean="0"/>
              <a:t>Multi-particle correlation measurements</a:t>
            </a:r>
          </a:p>
          <a:p>
            <a:pPr lvl="1">
              <a:buFont typeface="Arial"/>
              <a:buChar char="•"/>
            </a:pPr>
            <a:r>
              <a:rPr lang="en-US" sz="2200" dirty="0" smtClean="0"/>
              <a:t>Cumulants, 2PC, LYZ </a:t>
            </a:r>
          </a:p>
          <a:p>
            <a:pPr>
              <a:buFont typeface="Wingdings" charset="2"/>
              <a:buChar char="§"/>
            </a:pPr>
            <a:r>
              <a:rPr lang="en-US" sz="2600" dirty="0" smtClean="0"/>
              <a:t>Event by Event v</a:t>
            </a:r>
            <a:r>
              <a:rPr lang="en-US" sz="2600" baseline="-25000" dirty="0" smtClean="0"/>
              <a:t>n</a:t>
            </a:r>
            <a:r>
              <a:rPr lang="en-US" sz="2600" dirty="0" smtClean="0"/>
              <a:t> measurements</a:t>
            </a:r>
          </a:p>
          <a:p>
            <a:pPr>
              <a:buFont typeface="Wingdings" charset="2"/>
              <a:buChar char="§"/>
            </a:pPr>
            <a:r>
              <a:rPr lang="en-US" sz="2600" dirty="0" smtClean="0"/>
              <a:t>Event-plane correlations</a:t>
            </a:r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Emphasis on</a:t>
            </a:r>
          </a:p>
          <a:p>
            <a:pPr>
              <a:buFont typeface="Wingdings" charset="2"/>
              <a:buChar char="§"/>
            </a:pPr>
            <a:r>
              <a:rPr lang="en-US" sz="2400" dirty="0" smtClean="0"/>
              <a:t>Removing non-flow</a:t>
            </a:r>
          </a:p>
          <a:p>
            <a:pPr>
              <a:buFont typeface="Wingdings" charset="2"/>
              <a:buChar char="§"/>
            </a:pPr>
            <a:r>
              <a:rPr lang="en-US" sz="2400" dirty="0" smtClean="0"/>
              <a:t>Comparison between experiments and methods</a:t>
            </a:r>
          </a:p>
          <a:p>
            <a:pPr>
              <a:buFont typeface="Wingdings" charset="2"/>
              <a:buChar char="§"/>
            </a:pPr>
            <a:r>
              <a:rPr lang="en-US" sz="2400" dirty="0" smtClean="0"/>
              <a:t>Theory interpretation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03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86996" tIns="43498" rIns="86996" bIns="4349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C000"/>
                </a:solidFill>
                <a:latin typeface="+mj-lt"/>
                <a:cs typeface="Times New Roman" pitchFamily="18" charset="0"/>
              </a:rPr>
              <a:t>OUTLINE</a:t>
            </a:r>
            <a:endParaRPr lang="en-US" sz="4000" baseline="-25000" dirty="0">
              <a:solidFill>
                <a:srgbClr val="FFC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628F9941-DDFB-4E9F-A131-777419BDDDE2}" type="slidenum">
              <a:rPr lang="en-US" smtClean="0">
                <a:solidFill>
                  <a:srgbClr val="FFC000"/>
                </a:solidFill>
              </a:rPr>
              <a:pPr/>
              <a:t>3</a:t>
            </a:fld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1919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703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86996" tIns="43498" rIns="86996" bIns="4349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C000"/>
                </a:solidFill>
                <a:latin typeface="+mj-lt"/>
                <a:cs typeface="Times New Roman" pitchFamily="18" charset="0"/>
              </a:rPr>
              <a:t>Gaussian model of flow fluctuations</a:t>
            </a:r>
            <a:endParaRPr lang="en-US" sz="4000" baseline="-25000" dirty="0">
              <a:solidFill>
                <a:srgbClr val="FFC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628F9941-DDFB-4E9F-A131-777419BDDDE2}" type="slidenum">
              <a:rPr lang="en-US" smtClean="0">
                <a:solidFill>
                  <a:srgbClr val="FFC000"/>
                </a:solidFill>
              </a:rPr>
              <a:pPr/>
              <a:t>4</a:t>
            </a:fld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443577" name="Object 1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365367"/>
              </p:ext>
            </p:extLst>
          </p:nvPr>
        </p:nvGraphicFramePr>
        <p:xfrm>
          <a:off x="4176713" y="2135188"/>
          <a:ext cx="40862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" name="Equation" r:id="rId3" imgW="2438400" imgH="508000" progId="Equation.3">
                  <p:embed/>
                </p:oleObj>
              </mc:Choice>
              <mc:Fallback>
                <p:oleObj name="Equation" r:id="rId3" imgW="24384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6713" y="2135188"/>
                        <a:ext cx="4086225" cy="836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579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601510"/>
              </p:ext>
            </p:extLst>
          </p:nvPr>
        </p:nvGraphicFramePr>
        <p:xfrm>
          <a:off x="4114800" y="1295400"/>
          <a:ext cx="2767012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" name="Equation" r:id="rId5" imgW="1651000" imgH="508000" progId="Equation.3">
                  <p:embed/>
                </p:oleObj>
              </mc:Choice>
              <mc:Fallback>
                <p:oleObj name="Equation" r:id="rId5" imgW="16510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295400"/>
                        <a:ext cx="2767012" cy="836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381000" y="2227951"/>
            <a:ext cx="2566988" cy="831717"/>
            <a:chOff x="228600" y="1772555"/>
            <a:chExt cx="2566988" cy="831717"/>
          </a:xfrm>
        </p:grpSpPr>
        <p:graphicFrame>
          <p:nvGraphicFramePr>
            <p:cNvPr id="443581" name="Object 18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5375737"/>
                </p:ext>
              </p:extLst>
            </p:nvPr>
          </p:nvGraphicFramePr>
          <p:xfrm>
            <a:off x="288925" y="1772555"/>
            <a:ext cx="2506663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6" name="Equation" r:id="rId7" imgW="1422400" imgH="254000" progId="Equation.3">
                    <p:embed/>
                  </p:oleObj>
                </mc:Choice>
                <mc:Fallback>
                  <p:oleObj name="Equation" r:id="rId7" imgW="1422400" imgH="254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925" y="1772555"/>
                          <a:ext cx="2506663" cy="447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3582" name="Object 190"/>
            <p:cNvGraphicFramePr>
              <a:graphicFrameLocks noChangeAspect="1"/>
            </p:cNvGraphicFramePr>
            <p:nvPr/>
          </p:nvGraphicFramePr>
          <p:xfrm>
            <a:off x="228600" y="2218509"/>
            <a:ext cx="1909763" cy="3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7" name="Equation" r:id="rId9" imgW="1193760" imgH="241200" progId="Equation.DSMT4">
                    <p:embed/>
                  </p:oleObj>
                </mc:Choice>
                <mc:Fallback>
                  <p:oleObj name="Equation" r:id="rId9" imgW="11937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" y="2218509"/>
                          <a:ext cx="1909763" cy="385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43583" name="Object 1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409106"/>
              </p:ext>
            </p:extLst>
          </p:nvPr>
        </p:nvGraphicFramePr>
        <p:xfrm>
          <a:off x="4191000" y="3581400"/>
          <a:ext cx="2405062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8" name="Equation" r:id="rId11" imgW="1434960" imgH="482400" progId="Equation.3">
                  <p:embed/>
                </p:oleObj>
              </mc:Choice>
              <mc:Fallback>
                <p:oleObj name="Equation" r:id="rId11" imgW="1434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581400"/>
                        <a:ext cx="2405062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14800" y="3124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pure fluctuations v</a:t>
            </a:r>
            <a:r>
              <a:rPr lang="en-US" baseline="-25000" dirty="0" smtClean="0"/>
              <a:t>n</a:t>
            </a:r>
            <a:r>
              <a:rPr lang="en-US" baseline="30000" dirty="0" smtClean="0"/>
              <a:t>RP</a:t>
            </a:r>
            <a:r>
              <a:rPr lang="en-US" dirty="0" smtClean="0"/>
              <a:t>=0 </a:t>
            </a:r>
            <a:endParaRPr lang="en-US" dirty="0"/>
          </a:p>
        </p:txBody>
      </p:sp>
      <p:graphicFrame>
        <p:nvGraphicFramePr>
          <p:cNvPr id="14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360235"/>
              </p:ext>
            </p:extLst>
          </p:nvPr>
        </p:nvGraphicFramePr>
        <p:xfrm>
          <a:off x="381000" y="1371600"/>
          <a:ext cx="2744787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" name="Equation" r:id="rId13" imgW="1638300" imgH="508000" progId="Equation.3">
                  <p:embed/>
                </p:oleObj>
              </mc:Choice>
              <mc:Fallback>
                <p:oleObj name="Equation" r:id="rId13" imgW="16383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371600"/>
                        <a:ext cx="2744787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3212068"/>
            <a:ext cx="1760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arXiv</a:t>
            </a:r>
            <a:r>
              <a:rPr lang="en-US" dirty="0" smtClean="0"/>
              <a:t>: 0708.0800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3593068"/>
            <a:ext cx="1708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arXiv:0809.2949</a:t>
            </a:r>
          </a:p>
        </p:txBody>
      </p:sp>
      <p:graphicFrame>
        <p:nvGraphicFramePr>
          <p:cNvPr id="15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037902"/>
              </p:ext>
            </p:extLst>
          </p:nvPr>
        </p:nvGraphicFramePr>
        <p:xfrm>
          <a:off x="457200" y="960438"/>
          <a:ext cx="121285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" name="Equation" r:id="rId15" imgW="723900" imgH="266700" progId="Equation.3">
                  <p:embed/>
                </p:oleObj>
              </mc:Choice>
              <mc:Fallback>
                <p:oleObj name="Equation" r:id="rId15" imgW="7239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60438"/>
                        <a:ext cx="1212850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04607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33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86996" tIns="43498" rIns="86996" bIns="4349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FFC000"/>
                </a:solidFill>
                <a:cs typeface="Times New Roman" pitchFamily="18" charset="0"/>
              </a:rPr>
              <a:t>Multi-particle correlations</a:t>
            </a:r>
            <a:endParaRPr lang="en-US" sz="4000" baseline="-25000" dirty="0">
              <a:solidFill>
                <a:srgbClr val="FFC000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8253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902668"/>
              </p:ext>
            </p:extLst>
          </p:nvPr>
        </p:nvGraphicFramePr>
        <p:xfrm>
          <a:off x="152400" y="920750"/>
          <a:ext cx="221297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68" name="Equation" r:id="rId3" imgW="1320800" imgH="368300" progId="Equation.3">
                  <p:embed/>
                </p:oleObj>
              </mc:Choice>
              <mc:Fallback>
                <p:oleObj name="Equation" r:id="rId3" imgW="1320800" imgH="3683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920750"/>
                        <a:ext cx="2212975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53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305282"/>
              </p:ext>
            </p:extLst>
          </p:nvPr>
        </p:nvGraphicFramePr>
        <p:xfrm>
          <a:off x="127000" y="1565275"/>
          <a:ext cx="272256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69" name="Equation" r:id="rId5" imgW="1625600" imgH="254000" progId="Equation.3">
                  <p:embed/>
                </p:oleObj>
              </mc:Choice>
              <mc:Fallback>
                <p:oleObj name="Equation" r:id="rId5" imgW="1625600" imgH="254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" y="1565275"/>
                        <a:ext cx="2722563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535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7239"/>
              </p:ext>
            </p:extLst>
          </p:nvPr>
        </p:nvGraphicFramePr>
        <p:xfrm>
          <a:off x="152400" y="3429000"/>
          <a:ext cx="15113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70" name="Equation" r:id="rId7" imgW="901700" imgH="558800" progId="Equation.3">
                  <p:embed/>
                </p:oleObj>
              </mc:Choice>
              <mc:Fallback>
                <p:oleObj name="Equation" r:id="rId7" imgW="901700" imgH="5588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429000"/>
                        <a:ext cx="1511300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276600" y="2228671"/>
            <a:ext cx="42242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Limit when v</a:t>
            </a:r>
            <a:r>
              <a:rPr lang="en-US" baseline="-25000" dirty="0" smtClean="0">
                <a:solidFill>
                  <a:schemeClr val="tx2"/>
                </a:solidFill>
              </a:rPr>
              <a:t>n</a:t>
            </a:r>
            <a:r>
              <a:rPr lang="en-US" baseline="30000" dirty="0" smtClean="0">
                <a:solidFill>
                  <a:schemeClr val="tx2"/>
                </a:solidFill>
              </a:rPr>
              <a:t>RP</a:t>
            </a:r>
            <a:r>
              <a:rPr lang="en-US" dirty="0" smtClean="0">
                <a:solidFill>
                  <a:schemeClr val="tx2"/>
                </a:solidFill>
              </a:rPr>
              <a:t>&gt;&gt;</a:t>
            </a:r>
            <a:r>
              <a:rPr lang="el-GR" dirty="0" smtClean="0">
                <a:solidFill>
                  <a:schemeClr val="tx2"/>
                </a:solidFill>
              </a:rPr>
              <a:t>δ</a:t>
            </a:r>
            <a:r>
              <a:rPr lang="en-US" baseline="-25000" dirty="0" smtClean="0">
                <a:solidFill>
                  <a:schemeClr val="tx2"/>
                </a:solidFill>
              </a:rPr>
              <a:t>n </a:t>
            </a:r>
            <a:r>
              <a:rPr lang="en-US" dirty="0" smtClean="0">
                <a:solidFill>
                  <a:schemeClr val="tx2"/>
                </a:solidFill>
              </a:rPr>
              <a:t>(i.e. Average geometry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dominates over fluctuations)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Expected for v</a:t>
            </a:r>
            <a:r>
              <a:rPr lang="en-US" baseline="-25000" dirty="0" smtClean="0">
                <a:solidFill>
                  <a:schemeClr val="tx2"/>
                </a:solidFill>
              </a:rPr>
              <a:t>2</a:t>
            </a:r>
            <a:r>
              <a:rPr lang="en-US" dirty="0" smtClean="0">
                <a:solidFill>
                  <a:schemeClr val="tx2"/>
                </a:solidFill>
              </a:rPr>
              <a:t> in mid-central events</a:t>
            </a:r>
          </a:p>
        </p:txBody>
      </p:sp>
      <p:graphicFrame>
        <p:nvGraphicFramePr>
          <p:cNvPr id="2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6649"/>
              </p:ext>
            </p:extLst>
          </p:nvPr>
        </p:nvGraphicFramePr>
        <p:xfrm>
          <a:off x="228600" y="2141538"/>
          <a:ext cx="2341562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71" name="Equation" r:id="rId9" imgW="1397000" imgH="571500" progId="Equation.3">
                  <p:embed/>
                </p:oleObj>
              </mc:Choice>
              <mc:Fallback>
                <p:oleObj name="Equation" r:id="rId9" imgW="1397000" imgH="5715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141538"/>
                        <a:ext cx="2341562" cy="941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/>
          <p:nvPr/>
        </p:nvSpPr>
        <p:spPr>
          <a:xfrm>
            <a:off x="2057400" y="3352800"/>
            <a:ext cx="662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Limit when v</a:t>
            </a:r>
            <a:r>
              <a:rPr lang="en-US" baseline="-25000" dirty="0" smtClean="0">
                <a:solidFill>
                  <a:srgbClr val="FF0000"/>
                </a:solidFill>
              </a:rPr>
              <a:t>n</a:t>
            </a:r>
            <a:r>
              <a:rPr lang="en-US" baseline="30000" dirty="0" smtClean="0">
                <a:solidFill>
                  <a:srgbClr val="FF0000"/>
                </a:solidFill>
              </a:rPr>
              <a:t>RP</a:t>
            </a:r>
            <a:r>
              <a:rPr lang="en-US" dirty="0" smtClean="0">
                <a:solidFill>
                  <a:srgbClr val="FF0000"/>
                </a:solidFill>
              </a:rPr>
              <a:t>-&gt;0 (Pure fluctuations)</a:t>
            </a:r>
            <a:endParaRPr lang="en-US" baseline="-25000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Expected to hold for v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in central events and for higher order harmonics in all centralities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4724400"/>
            <a:ext cx="82728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Lee-Yang Zeros : Multi-particle correlations involving all particles in the event.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     suppresses non-flow 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1" y="54102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Two particle correlations: similar to v</a:t>
            </a:r>
            <a:r>
              <a:rPr lang="en-US" sz="2000" baseline="-25000" dirty="0" smtClean="0"/>
              <a:t>n</a:t>
            </a:r>
            <a:r>
              <a:rPr lang="en-US" sz="2000" dirty="0" smtClean="0"/>
              <a:t>{2}, but often done with dh gap to suppress                       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                      non-flow. Measures &lt;v</a:t>
            </a:r>
            <a:r>
              <a:rPr lang="en-US" sz="2000" baseline="-25000" dirty="0" smtClean="0"/>
              <a:t>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&gt;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6150114"/>
            <a:ext cx="74687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Event Plane (EP</a:t>
            </a:r>
            <a:r>
              <a:rPr lang="en-US" sz="2000" dirty="0" smtClean="0"/>
              <a:t>) Method : Returns a value in between </a:t>
            </a:r>
            <a:r>
              <a:rPr lang="en-US" sz="2000" dirty="0"/>
              <a:t>&lt;</a:t>
            </a:r>
            <a:r>
              <a:rPr lang="en-US" sz="2000" dirty="0" smtClean="0"/>
              <a:t>v</a:t>
            </a:r>
            <a:r>
              <a:rPr lang="en-US" sz="2000" baseline="-25000" dirty="0" smtClean="0"/>
              <a:t>n</a:t>
            </a:r>
            <a:r>
              <a:rPr lang="en-US" sz="2000" dirty="0" smtClean="0"/>
              <a:t>&gt; and </a:t>
            </a:r>
            <a:r>
              <a:rPr lang="en-US" sz="2000" dirty="0"/>
              <a:t>&lt;v</a:t>
            </a:r>
            <a:r>
              <a:rPr lang="en-US" sz="2000" baseline="-25000" dirty="0"/>
              <a:t>n</a:t>
            </a:r>
            <a:r>
              <a:rPr lang="en-US" sz="2000" baseline="30000" dirty="0"/>
              <a:t>2</a:t>
            </a:r>
            <a:r>
              <a:rPr lang="en-US" sz="2000" dirty="0"/>
              <a:t>&gt;</a:t>
            </a:r>
          </a:p>
          <a:p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15875"/>
            <a:ext cx="2133600" cy="365125"/>
          </a:xfrm>
        </p:spPr>
        <p:txBody>
          <a:bodyPr/>
          <a:lstStyle/>
          <a:p>
            <a:fld id="{628F9941-DDFB-4E9F-A131-777419BDDDE2}" type="slidenum">
              <a:rPr lang="en-US" smtClean="0">
                <a:solidFill>
                  <a:srgbClr val="FFC000"/>
                </a:solidFill>
              </a:rPr>
              <a:pPr/>
              <a:t>5</a:t>
            </a:fld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15200" y="1066800"/>
            <a:ext cx="1805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arXiv</a:t>
            </a:r>
            <a:r>
              <a:rPr lang="en-US" dirty="0" smtClean="0"/>
              <a:t>: 0708.0800</a:t>
            </a:r>
          </a:p>
          <a:p>
            <a:r>
              <a:rPr lang="en-US" dirty="0"/>
              <a:t> </a:t>
            </a:r>
            <a:r>
              <a:rPr lang="en-US" dirty="0" smtClean="0"/>
              <a:t>          </a:t>
            </a:r>
            <a:r>
              <a:rPr lang="en-US" dirty="0"/>
              <a:t> 0809.2949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819400" y="950148"/>
            <a:ext cx="4380902" cy="10310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Sensitive to mean geometry and fluctuations</a:t>
            </a:r>
          </a:p>
          <a:p>
            <a:pPr>
              <a:lnSpc>
                <a:spcPts val="3000"/>
              </a:lnSpc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Mean geometry only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25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2" grpId="0"/>
      <p:bldP spid="10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703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86996" tIns="43498" rIns="86996" bIns="4349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C000"/>
                </a:solidFill>
                <a:latin typeface="+mj-lt"/>
                <a:cs typeface="Times New Roman" pitchFamily="18" charset="0"/>
              </a:rPr>
              <a:t>v</a:t>
            </a:r>
            <a:r>
              <a:rPr lang="en-US" sz="4000" baseline="-25000" dirty="0" smtClean="0">
                <a:solidFill>
                  <a:srgbClr val="FFC000"/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4000" dirty="0" smtClean="0">
                <a:solidFill>
                  <a:srgbClr val="FFC000"/>
                </a:solidFill>
                <a:latin typeface="+mj-lt"/>
                <a:cs typeface="Times New Roman" pitchFamily="18" charset="0"/>
              </a:rPr>
              <a:t> from multi-particle correlations</a:t>
            </a:r>
            <a:endParaRPr lang="en-US" sz="4000" baseline="-25000" dirty="0">
              <a:solidFill>
                <a:srgbClr val="FFC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7" name="Picture 6" descr="Screen shot 2013-04-14 at 11.29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4279900" cy="5181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5943600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arXiv:</a:t>
            </a:r>
            <a:r>
              <a:rPr lang="en-US" dirty="0" smtClean="0"/>
              <a:t>1204.1409</a:t>
            </a: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628F9941-DDFB-4E9F-A131-777419BDDDE2}" type="slidenum">
              <a:rPr lang="en-US" smtClean="0">
                <a:solidFill>
                  <a:srgbClr val="FFC000"/>
                </a:solidFill>
              </a:rPr>
              <a:pPr/>
              <a:t>6</a:t>
            </a:fld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3841" y="4965958"/>
            <a:ext cx="3276600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>
            <a:stCxn id="3" idx="3"/>
          </p:cNvCxnSpPr>
          <p:nvPr/>
        </p:nvCxnSpPr>
        <p:spPr>
          <a:xfrm flipV="1">
            <a:off x="4330441" y="5257800"/>
            <a:ext cx="927359" cy="129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57800" y="5105400"/>
            <a:ext cx="37506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 consistency between LYZ</a:t>
            </a:r>
          </a:p>
          <a:p>
            <a:r>
              <a:rPr lang="en-US" dirty="0" smtClean="0"/>
              <a:t>and 4-particle cumulants :</a:t>
            </a:r>
          </a:p>
          <a:p>
            <a:r>
              <a:rPr lang="en-US" dirty="0" smtClean="0"/>
              <a:t>Reliable handle on average geometry!</a:t>
            </a:r>
            <a:endParaRPr lang="en-US" dirty="0"/>
          </a:p>
          <a:p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962400" y="1371600"/>
            <a:ext cx="1295400" cy="6225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65153" y="990600"/>
            <a:ext cx="3518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{2} probably over-estimates &lt;v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2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Due to non-flow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114800" y="2375158"/>
            <a:ext cx="990600" cy="139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105400" y="2362200"/>
            <a:ext cx="403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2</a:t>
            </a:r>
            <a:r>
              <a:rPr lang="en-US" dirty="0" smtClean="0"/>
              <a:t>{EP} </a:t>
            </a:r>
            <a:r>
              <a:rPr lang="en-US" dirty="0"/>
              <a:t>probably </a:t>
            </a:r>
            <a:r>
              <a:rPr lang="en-US" dirty="0" smtClean="0"/>
              <a:t>under-</a:t>
            </a:r>
            <a:r>
              <a:rPr lang="en-US" dirty="0"/>
              <a:t>estimates &lt;v</a:t>
            </a:r>
            <a:r>
              <a:rPr lang="en-US" baseline="-25000" dirty="0"/>
              <a:t>2</a:t>
            </a:r>
            <a:r>
              <a:rPr lang="en-US" baseline="30000" dirty="0"/>
              <a:t>2</a:t>
            </a:r>
            <a:r>
              <a:rPr lang="en-US" dirty="0" smtClean="0"/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7164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33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86996" tIns="43498" rIns="86996" bIns="4349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C000"/>
                </a:solidFill>
                <a:cs typeface="Times New Roman" pitchFamily="18" charset="0"/>
              </a:rPr>
              <a:t>Comparison across experiments</a:t>
            </a:r>
            <a:endParaRPr lang="en-US" sz="4000" baseline="-25000" dirty="0">
              <a:solidFill>
                <a:srgbClr val="FFC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" name="Picture 4" descr="Screen shot 2013-04-14 at 11.57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300"/>
            <a:ext cx="7467600" cy="3586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19800" y="762000"/>
            <a:ext cx="232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ATLAS-CONF-2012-118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628F9941-DDFB-4E9F-A131-777419BDDDE2}" type="slidenum">
              <a:rPr lang="en-US" smtClean="0">
                <a:solidFill>
                  <a:srgbClr val="FFC000"/>
                </a:solidFill>
              </a:rPr>
              <a:pPr/>
              <a:t>7</a:t>
            </a:fld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724400"/>
            <a:ext cx="79966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Good agreement among experiments for cumulants and even v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{EP}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040198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33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86996" tIns="43498" rIns="86996" bIns="4349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C000"/>
                </a:solidFill>
                <a:cs typeface="Times New Roman" pitchFamily="18" charset="0"/>
              </a:rPr>
              <a:t>pT dependence of EbE fluctuations</a:t>
            </a:r>
            <a:endParaRPr lang="en-US" sz="4000" baseline="-25000" dirty="0">
              <a:solidFill>
                <a:srgbClr val="FFC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833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914400"/>
            <a:ext cx="533975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6200" y="457200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Ratio of fluctuations in v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to mean v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is relatively independent of p</a:t>
            </a:r>
            <a:r>
              <a:rPr lang="en-US" sz="2000" baseline="-25000" dirty="0" smtClean="0"/>
              <a:t>T</a:t>
            </a:r>
          </a:p>
          <a:p>
            <a:endParaRPr lang="en-US" sz="2000" dirty="0"/>
          </a:p>
          <a:p>
            <a:r>
              <a:rPr lang="en-US" sz="2000" dirty="0" smtClean="0"/>
              <a:t>Note that v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{EP} changes by an order of magnitude over this p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 range but ratio is remarkably stable</a:t>
            </a:r>
          </a:p>
        </p:txBody>
      </p:sp>
      <p:sp>
        <p:nvSpPr>
          <p:cNvPr id="2" name="Rectangle 1"/>
          <p:cNvSpPr/>
          <p:nvPr/>
        </p:nvSpPr>
        <p:spPr>
          <a:xfrm>
            <a:off x="5638800" y="1143000"/>
            <a:ext cx="1708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arXiv</a:t>
            </a:r>
            <a:r>
              <a:rPr lang="en-US" dirty="0"/>
              <a:t>:1205.5761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628F9941-DDFB-4E9F-A131-777419BDDDE2}" type="slidenum">
              <a:rPr lang="en-US" smtClean="0">
                <a:solidFill>
                  <a:srgbClr val="FFC000"/>
                </a:solidFill>
              </a:rPr>
              <a:pPr/>
              <a:t>8</a:t>
            </a:fld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6019800"/>
            <a:ext cx="899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Hydro response factorizes of function of p</a:t>
            </a:r>
            <a:r>
              <a:rPr lang="en-US" sz="2600" baseline="-25000" dirty="0" smtClean="0">
                <a:solidFill>
                  <a:srgbClr val="FF0000"/>
                </a:solidFill>
              </a:rPr>
              <a:t>T</a:t>
            </a:r>
            <a:r>
              <a:rPr lang="en-US" sz="2600" dirty="0" smtClean="0">
                <a:solidFill>
                  <a:srgbClr val="FF0000"/>
                </a:solidFill>
              </a:rPr>
              <a:t> and initial geometry!</a:t>
            </a:r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222268"/>
              </p:ext>
            </p:extLst>
          </p:nvPr>
        </p:nvGraphicFramePr>
        <p:xfrm>
          <a:off x="5927725" y="2033588"/>
          <a:ext cx="25336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006" name="Equation" r:id="rId4" imgW="1511300" imgH="571500" progId="Equation.3">
                  <p:embed/>
                </p:oleObj>
              </mc:Choice>
              <mc:Fallback>
                <p:oleObj name="Equation" r:id="rId4" imgW="15113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7725" y="2033588"/>
                        <a:ext cx="253365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14153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33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86996" tIns="43498" rIns="86996" bIns="4349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C000"/>
                </a:solidFill>
                <a:cs typeface="Times New Roman" pitchFamily="18" charset="0"/>
              </a:rPr>
              <a:t>Higher order cumulants for v</a:t>
            </a:r>
            <a:r>
              <a:rPr lang="en-US" sz="4000" baseline="-25000" dirty="0" smtClean="0">
                <a:solidFill>
                  <a:srgbClr val="FFC000"/>
                </a:solidFill>
                <a:cs typeface="Times New Roman" pitchFamily="18" charset="0"/>
              </a:rPr>
              <a:t>2</a:t>
            </a:r>
            <a:endParaRPr lang="en-US" sz="4000" baseline="-25000" dirty="0">
              <a:solidFill>
                <a:srgbClr val="FFC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834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914400"/>
            <a:ext cx="507779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" y="4351853"/>
            <a:ext cx="90678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/>
              <a:t>Higher order cumulants such as v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{6},v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{8} all </a:t>
            </a:r>
            <a:r>
              <a:rPr lang="en-US" sz="2400" dirty="0"/>
              <a:t>measure </a:t>
            </a:r>
            <a:r>
              <a:rPr lang="en-US" sz="2400" dirty="0" smtClean="0"/>
              <a:t>v</a:t>
            </a:r>
            <a:r>
              <a:rPr lang="en-US" sz="2400" baseline="-25000" dirty="0" smtClean="0"/>
              <a:t>n</a:t>
            </a:r>
            <a:r>
              <a:rPr lang="en-US" sz="2400" baseline="30000" dirty="0" smtClean="0"/>
              <a:t>RP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/>
              <a:t>v</a:t>
            </a:r>
            <a:r>
              <a:rPr lang="en-US" sz="2400" baseline="-25000" dirty="0" smtClean="0"/>
              <a:t>n</a:t>
            </a:r>
            <a:r>
              <a:rPr lang="en-US" sz="2400" baseline="30000" dirty="0" smtClean="0"/>
              <a:t>RP </a:t>
            </a:r>
            <a:r>
              <a:rPr lang="en-US" sz="2400" dirty="0" smtClean="0"/>
              <a:t>is less susceptible to non-flow and so are </a:t>
            </a:r>
            <a:r>
              <a:rPr lang="en-US" sz="2400" dirty="0"/>
              <a:t>v</a:t>
            </a:r>
            <a:r>
              <a:rPr lang="en-US" sz="2400" baseline="-25000" dirty="0"/>
              <a:t>n</a:t>
            </a:r>
            <a:r>
              <a:rPr lang="en-US" sz="2400" dirty="0" smtClean="0"/>
              <a:t>{4}, v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{6},</a:t>
            </a:r>
            <a:r>
              <a:rPr lang="en-US" sz="2400" dirty="0"/>
              <a:t>v</a:t>
            </a:r>
            <a:r>
              <a:rPr lang="en-US" sz="2400" baseline="-25000" dirty="0"/>
              <a:t>n</a:t>
            </a:r>
            <a:r>
              <a:rPr lang="en-US" sz="2400" dirty="0"/>
              <a:t>{8</a:t>
            </a:r>
            <a:r>
              <a:rPr lang="en-US" sz="2400" dirty="0" smtClean="0"/>
              <a:t>}.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/>
              <a:t>ALICE results show consistency among them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/>
              <a:t>Note these measurements are done in 1% bins (Good!)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628F9941-DDFB-4E9F-A131-777419BDDDE2}" type="slidenum">
              <a:rPr lang="en-US" smtClean="0">
                <a:solidFill>
                  <a:srgbClr val="FFC000"/>
                </a:solidFill>
              </a:rPr>
              <a:pPr/>
              <a:t>9</a:t>
            </a:fld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281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15297</TotalTime>
  <Words>1309</Words>
  <Application>Microsoft Macintosh PowerPoint</Application>
  <PresentationFormat>On-screen Show (4:3)</PresentationFormat>
  <Paragraphs>250</Paragraphs>
  <Slides>25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Equation</vt:lpstr>
      <vt:lpstr>Microsoft Equation</vt:lpstr>
      <vt:lpstr>Event-by-event flow and initial geometry from LHC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v2-v3 probability distributions</vt:lpstr>
      <vt:lpstr>PowerPoint Presentation</vt:lpstr>
      <vt:lpstr>Relative fluctuations of v2</vt:lpstr>
      <vt:lpstr>Relative fluctuations of v3</vt:lpstr>
      <vt:lpstr>PowerPoint Presentation</vt:lpstr>
      <vt:lpstr>PowerPoint Presentation</vt:lpstr>
      <vt:lpstr>Non-flow effects : ATLAS EbE </vt:lpstr>
      <vt:lpstr>Comparison to initial geometry: v2</vt:lpstr>
      <vt:lpstr>Comparison to IP-Glasma model</vt:lpstr>
      <vt:lpstr>Correlation between phases of harmonic flow</vt:lpstr>
      <vt:lpstr>Event plane correlations</vt:lpstr>
      <vt:lpstr>Compare with EbE hydro calculation: 3-plane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Elliptic and higher order flow measured in a large phase space in                      Pb+Pb Collisions</dc:title>
  <dc:creator>Soumya</dc:creator>
  <cp:lastModifiedBy>soumya mohapatra</cp:lastModifiedBy>
  <cp:revision>1419</cp:revision>
  <dcterms:created xsi:type="dcterms:W3CDTF">2011-07-15T01:31:37Z</dcterms:created>
  <dcterms:modified xsi:type="dcterms:W3CDTF">2013-04-16T21:57:31Z</dcterms:modified>
</cp:coreProperties>
</file>