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0.xml" ContentType="application/vnd.openxmlformats-officedocument.presentationml.tags+xml"/>
  <Override PartName="/ppt/notesSlides/notesSlide34.xml" ContentType="application/vnd.openxmlformats-officedocument.presentationml.notesSlide+xml"/>
  <Override PartName="/ppt/tags/tag21.xml" ContentType="application/vnd.openxmlformats-officedocument.presentationml.tags+xml"/>
  <Override PartName="/ppt/notesSlides/notesSlide35.xml" ContentType="application/vnd.openxmlformats-officedocument.presentationml.notesSlide+xml"/>
  <Override PartName="/ppt/tags/tag22.xml" ContentType="application/vnd.openxmlformats-officedocument.presentationml.tags+xml"/>
  <Override PartName="/ppt/notesSlides/notesSlide36.xml" ContentType="application/vnd.openxmlformats-officedocument.presentationml.notesSlide+xml"/>
  <Override PartName="/ppt/tags/tag23.xml" ContentType="application/vnd.openxmlformats-officedocument.presentationml.tags+xml"/>
  <Override PartName="/ppt/notesSlides/notesSlide37.xml" ContentType="application/vnd.openxmlformats-officedocument.presentationml.notesSlide+xml"/>
  <Override PartName="/ppt/tags/tag24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40"/>
  </p:notesMasterIdLst>
  <p:sldIdLst>
    <p:sldId id="1113" r:id="rId2"/>
    <p:sldId id="1258" r:id="rId3"/>
    <p:sldId id="1259" r:id="rId4"/>
    <p:sldId id="1315" r:id="rId5"/>
    <p:sldId id="1295" r:id="rId6"/>
    <p:sldId id="1297" r:id="rId7"/>
    <p:sldId id="1299" r:id="rId8"/>
    <p:sldId id="1300" r:id="rId9"/>
    <p:sldId id="1301" r:id="rId10"/>
    <p:sldId id="1302" r:id="rId11"/>
    <p:sldId id="1303" r:id="rId12"/>
    <p:sldId id="1304" r:id="rId13"/>
    <p:sldId id="1305" r:id="rId14"/>
    <p:sldId id="1306" r:id="rId15"/>
    <p:sldId id="1311" r:id="rId16"/>
    <p:sldId id="1310" r:id="rId17"/>
    <p:sldId id="1309" r:id="rId18"/>
    <p:sldId id="1313" r:id="rId19"/>
    <p:sldId id="1314" r:id="rId20"/>
    <p:sldId id="1273" r:id="rId21"/>
    <p:sldId id="1275" r:id="rId22"/>
    <p:sldId id="1276" r:id="rId23"/>
    <p:sldId id="1277" r:id="rId24"/>
    <p:sldId id="1278" r:id="rId25"/>
    <p:sldId id="1319" r:id="rId26"/>
    <p:sldId id="1280" r:id="rId27"/>
    <p:sldId id="1279" r:id="rId28"/>
    <p:sldId id="1281" r:id="rId29"/>
    <p:sldId id="1282" r:id="rId30"/>
    <p:sldId id="1283" r:id="rId31"/>
    <p:sldId id="1284" r:id="rId32"/>
    <p:sldId id="1285" r:id="rId33"/>
    <p:sldId id="1288" r:id="rId34"/>
    <p:sldId id="1289" r:id="rId35"/>
    <p:sldId id="1227" r:id="rId36"/>
    <p:sldId id="1316" r:id="rId37"/>
    <p:sldId id="1317" r:id="rId38"/>
    <p:sldId id="1318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6600"/>
    <a:srgbClr val="4B14E6"/>
    <a:srgbClr val="F92A01"/>
    <a:srgbClr val="FF5050"/>
    <a:srgbClr val="009900"/>
    <a:srgbClr val="FFCC00"/>
    <a:srgbClr val="008000"/>
    <a:srgbClr val="FFFF00"/>
    <a:srgbClr val="DBF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94311" autoAdjust="0"/>
  </p:normalViewPr>
  <p:slideViewPr>
    <p:cSldViewPr>
      <p:cViewPr varScale="1">
        <p:scale>
          <a:sx n="83" d="100"/>
          <a:sy n="83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86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3.emf"/><Relationship Id="rId1" Type="http://schemas.openxmlformats.org/officeDocument/2006/relationships/image" Target="../media/image87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37.wmf"/><Relationship Id="rId1" Type="http://schemas.openxmlformats.org/officeDocument/2006/relationships/image" Target="../media/image8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0641482C-FFD9-42F4-8F48-70920491F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9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0E2FE-4D3F-439F-BC4E-343949C92C2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02DBA-D787-493D-AA94-6054307E6A46}" type="slidenum">
              <a:rPr lang="en-US"/>
              <a:pPr/>
              <a:t>12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A8DAB-8C7B-4618-A8F0-0900677B2E2F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30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31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32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33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5BE47-9E08-471D-B09B-650CDB3DD29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8CA2E-044D-4BFA-8921-5E28FE25289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7F4C4BD-9592-4EC4-8583-AB939202D3ED}" type="datetime1">
              <a:rPr lang="en-US" smtClean="0"/>
              <a:t>4/16/2013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680365-458B-4FD0-8380-46D6C77C0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E56E66-DECC-49AB-8070-110F2A995C37}" type="datetime1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252C2C-BB50-4755-BB89-BE16F80EC1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D0DD6C-773F-43FB-B3F3-8739372F2A3E}" type="datetime1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FB1177-5D61-42A5-8A6A-72CCBCA6A8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7AD28-CEE5-44AB-A8BE-1F61758E8415}" type="datetime1">
              <a:rPr lang="en-US" smtClean="0"/>
              <a:t>4/16/2013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B9155-0FC5-4747-B146-6A0D49CA1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9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86F77C-523C-4D62-A2C1-84555CD6F77C}" type="datetime1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3D6941-50DC-4414-834E-1BDC66C5E863}" type="datetime1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C92847-096F-4B79-AE67-0AC6ED9091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E88868-2366-49BC-8DE8-F19A2F827095}" type="datetime1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EE489F-A000-455E-A13A-552F7A3473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5E9D4D-B523-4843-8F66-2C4D11021153}" type="datetime1">
              <a:rPr lang="en-US" smtClean="0"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A20533-9E70-4182-A58A-0E47FBE03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562F7-1C6F-41A0-9125-424DA0F3D79C}" type="datetime1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96CDF1-E45D-4476-8495-D306F4025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502568" cy="365760"/>
          </a:xfrm>
        </p:spPr>
        <p:txBody>
          <a:bodyPr/>
          <a:lstStyle>
            <a:extLst/>
          </a:lstStyle>
          <a:p>
            <a:pPr>
              <a:defRPr/>
            </a:pPr>
            <a:fld id="{9DEA5B3F-04B1-4DA3-98ED-4BCEBE4FCC9B}" type="datetime1">
              <a:rPr lang="en-US" smtClean="0"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07945"/>
            <a:ext cx="2996955" cy="365125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7EC213F8-34E4-4202-B43F-B98F43FFF6E2}" type="datetime1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5CD9F1-2EA4-46BE-91AA-56ACC1950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075C719-EAC9-4335-8345-5BBC340E0180}" type="datetime1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C1ADB7-2207-43EA-BD12-9646E3F2B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F59A70-D201-45D7-BFA7-520D76F0A9A2}" type="datetime1">
              <a:rPr lang="en-US" smtClean="0"/>
              <a:t>4/16/2013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81400" y="6407945"/>
            <a:ext cx="314935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07945"/>
            <a:ext cx="7072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C95FFE-6246-48A3-A82F-C4DEEB52FF3F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0.xml"/><Relationship Id="rId9" Type="http://schemas.openxmlformats.org/officeDocument/2006/relationships/hyperlink" Target="http://arxiv.org/abs/arXiv:1105.378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arXiv:1211.4009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wmf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http://arxiv.org/abs/arXiv:1211.400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55.png"/><Relationship Id="rId5" Type="http://schemas.openxmlformats.org/officeDocument/2006/relationships/image" Target="../media/image38.png"/><Relationship Id="rId10" Type="http://schemas.openxmlformats.org/officeDocument/2006/relationships/image" Target="../media/image56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7.bin"/><Relationship Id="rId10" Type="http://schemas.openxmlformats.org/officeDocument/2006/relationships/hyperlink" Target="http://arxiv.org/ct?url=http://dx.doi.org/10.1103/PhysRevC.81.044902&amp;v=25f2987e" TargetMode="External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7.wmf"/><Relationship Id="rId5" Type="http://schemas.openxmlformats.org/officeDocument/2006/relationships/image" Target="../media/image73.png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5.png"/><Relationship Id="rId5" Type="http://schemas.openxmlformats.org/officeDocument/2006/relationships/image" Target="../media/image24.png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7.bin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image" Target="../media/image54.png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0.wmf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53.png"/><Relationship Id="rId15" Type="http://schemas.openxmlformats.org/officeDocument/2006/relationships/image" Target="../media/image59.png"/><Relationship Id="rId10" Type="http://schemas.openxmlformats.org/officeDocument/2006/relationships/image" Target="../media/image49.wmf"/><Relationship Id="rId4" Type="http://schemas.openxmlformats.org/officeDocument/2006/relationships/image" Target="../media/image52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2.png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70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png"/><Relationship Id="rId5" Type="http://schemas.openxmlformats.org/officeDocument/2006/relationships/image" Target="../media/image71.emf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4.wmf"/><Relationship Id="rId5" Type="http://schemas.openxmlformats.org/officeDocument/2006/relationships/image" Target="../media/image7.png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3.png"/><Relationship Id="rId5" Type="http://schemas.openxmlformats.org/officeDocument/2006/relationships/image" Target="../media/image76.emf"/><Relationship Id="rId10" Type="http://schemas.openxmlformats.org/officeDocument/2006/relationships/image" Target="../media/image78.emf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3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3.png"/><Relationship Id="rId5" Type="http://schemas.openxmlformats.org/officeDocument/2006/relationships/image" Target="../media/image62.png"/><Relationship Id="rId10" Type="http://schemas.openxmlformats.org/officeDocument/2006/relationships/image" Target="../media/image80.wmf"/><Relationship Id="rId4" Type="http://schemas.openxmlformats.org/officeDocument/2006/relationships/image" Target="../media/image81.png"/><Relationship Id="rId9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3.png"/><Relationship Id="rId11" Type="http://schemas.openxmlformats.org/officeDocument/2006/relationships/image" Target="../media/image83.wmf"/><Relationship Id="rId5" Type="http://schemas.openxmlformats.org/officeDocument/2006/relationships/image" Target="../media/image62.png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53.png"/><Relationship Id="rId9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5.bin"/><Relationship Id="rId2" Type="http://schemas.openxmlformats.org/officeDocument/2006/relationships/tags" Target="../tags/tag2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6.emf"/><Relationship Id="rId5" Type="http://schemas.openxmlformats.org/officeDocument/2006/relationships/oleObject" Target="../embeddings/oleObject44.bin"/><Relationship Id="rId4" Type="http://schemas.openxmlformats.org/officeDocument/2006/relationships/notesSlide" Target="../notesSlides/notesSlide36.xml"/><Relationship Id="rId9" Type="http://schemas.openxmlformats.org/officeDocument/2006/relationships/image" Target="../media/image6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7.bin"/><Relationship Id="rId12" Type="http://schemas.openxmlformats.org/officeDocument/2006/relationships/hyperlink" Target="http://arxiv.org/ct?url=http://dx.doi.org/10.1103/PhysRevC.81.044902&amp;v=25f2987e" TargetMode="External"/><Relationship Id="rId2" Type="http://schemas.openxmlformats.org/officeDocument/2006/relationships/tags" Target="../tags/tag2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7.e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37.wmf"/><Relationship Id="rId4" Type="http://schemas.openxmlformats.org/officeDocument/2006/relationships/notesSlide" Target="../notesSlides/notesSlide37.xml"/><Relationship Id="rId9" Type="http://schemas.openxmlformats.org/officeDocument/2006/relationships/oleObject" Target="../embeddings/oleObject4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89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1.bin"/><Relationship Id="rId2" Type="http://schemas.openxmlformats.org/officeDocument/2006/relationships/tags" Target="../tags/tag2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8.emf"/><Relationship Id="rId11" Type="http://schemas.openxmlformats.org/officeDocument/2006/relationships/image" Target="../media/image700.png"/><Relationship Id="rId5" Type="http://schemas.openxmlformats.org/officeDocument/2006/relationships/oleObject" Target="../embeddings/oleObject49.bin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6.wmf"/><Relationship Id="rId2" Type="http://schemas.openxmlformats.org/officeDocument/2006/relationships/tags" Target="../tags/tag5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image" Target="../media/image13.wmf"/><Relationship Id="rId5" Type="http://schemas.openxmlformats.org/officeDocument/2006/relationships/image" Target="../media/image17.png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.png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arXiv:1301.0165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w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http://arxiv.org/abs/arXiv:1301.0165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arXiv:1301.0165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90"/>
          <p:cNvSpPr txBox="1">
            <a:spLocks noChangeArrowheads="1"/>
          </p:cNvSpPr>
          <p:nvPr/>
        </p:nvSpPr>
        <p:spPr bwMode="auto">
          <a:xfrm>
            <a:off x="4114800" y="1133476"/>
            <a:ext cx="464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776" y="152400"/>
            <a:ext cx="8915399" cy="3262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en-US" sz="3000" b="1" i="0" dirty="0" smtClean="0">
              <a:latin typeface="Comic Sans MS" pitchFamily="66" charset="0"/>
            </a:endParaRPr>
          </a:p>
          <a:p>
            <a:r>
              <a:rPr lang="en-US" sz="3000" b="1" i="0" dirty="0" smtClean="0">
                <a:latin typeface="Comic Sans MS" pitchFamily="66" charset="0"/>
              </a:rPr>
              <a:t>Combined analysis of RHIC to LHC </a:t>
            </a:r>
          </a:p>
          <a:p>
            <a:r>
              <a:rPr lang="en-US" sz="3000" b="1" i="0" dirty="0" smtClean="0">
                <a:latin typeface="Comic Sans MS" pitchFamily="66" charset="0"/>
              </a:rPr>
              <a:t>suppression &amp; Geometry </a:t>
            </a:r>
            <a:endParaRPr lang="fr-FR" sz="3000" b="1" i="0" dirty="0" smtClean="0">
              <a:latin typeface="Comic Sans MS" pitchFamily="66" charset="0"/>
            </a:endParaRPr>
          </a:p>
          <a:p>
            <a:endParaRPr lang="en-US" sz="2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Roy </a:t>
            </a:r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 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Lacey</a:t>
            </a:r>
          </a:p>
          <a:p>
            <a:pPr>
              <a:defRPr/>
            </a:pP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Chemistry Dept.,  </a:t>
            </a:r>
          </a:p>
          <a:p>
            <a:pPr>
              <a:defRPr/>
            </a:pP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Stony </a:t>
            </a:r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Brook 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University</a:t>
            </a:r>
          </a:p>
          <a:p>
            <a:pPr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57600" y="6340475"/>
            <a:ext cx="4876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5606" y="3886200"/>
            <a:ext cx="5490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Primary focus:</a:t>
            </a:r>
          </a:p>
          <a:p>
            <a:pPr lvl="1"/>
            <a:r>
              <a:rPr lang="en-US" sz="2000" dirty="0" smtClean="0"/>
              <a:t>Scaling properties of flow &amp; Jet quenching 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228600"/>
            <a:ext cx="5369776" cy="574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10</a:t>
            </a:fld>
            <a:r>
              <a:rPr lang="en-US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41553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- Ratios</a:t>
            </a:r>
            <a:endParaRPr lang="en-US" sz="2200" dirty="0"/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35624" y="88900"/>
            <a:ext cx="3926776" cy="444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75449" y="5848290"/>
            <a:ext cx="6635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expected relation between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 and v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is validated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3" name="Picture 2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" y="1905000"/>
            <a:ext cx="3240823" cy="67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583499"/>
              </p:ext>
            </p:extLst>
          </p:nvPr>
        </p:nvGraphicFramePr>
        <p:xfrm>
          <a:off x="886898" y="3124200"/>
          <a:ext cx="16840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298" name="Equation" r:id="rId7" imgW="1028520" imgH="279360" progId="Equation.DSMT4">
                  <p:embed/>
                </p:oleObj>
              </mc:Choice>
              <mc:Fallback>
                <p:oleObj name="Equation" r:id="rId7" imgW="1028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898" y="3124200"/>
                        <a:ext cx="1684020" cy="457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448133" y="103108"/>
            <a:ext cx="1567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dirty="0"/>
              <a:t> </a:t>
            </a:r>
            <a:r>
              <a:rPr lang="en-US" sz="1400" b="1" i="0" dirty="0">
                <a:hlinkClick r:id="rId9"/>
              </a:rPr>
              <a:t>arXiv:1105.3782</a:t>
            </a:r>
            <a:endParaRPr lang="en-US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3741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9F43004-1737-4CBE-9454-D61F788CE743}" type="slidenum">
              <a:rPr lang="en-US" smtClean="0"/>
              <a:pPr/>
              <a:t>11</a:t>
            </a:fld>
            <a:r>
              <a:rPr lang="en-US" dirty="0" smtClean="0"/>
              <a:t> </a:t>
            </a:r>
          </a:p>
        </p:txBody>
      </p:sp>
      <p:sp>
        <p:nvSpPr>
          <p:cNvPr id="14351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1676400" y="55626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4B14E6"/>
                </a:solidFill>
                <a:sym typeface="Wingdings" pitchFamily="2" charset="2"/>
              </a:rPr>
              <a:t>For partonic flow, quark number scaling expected </a:t>
            </a:r>
          </a:p>
          <a:p>
            <a:pPr algn="l"/>
            <a:r>
              <a:rPr lang="en-US" sz="2000" b="1" dirty="0" smtClean="0">
                <a:solidFill>
                  <a:srgbClr val="4B14E6"/>
                </a:solidFill>
                <a:sym typeface="Wingdings" pitchFamily="2" charset="2"/>
              </a:rPr>
              <a:t> single curve for identified particle species </a:t>
            </a:r>
            <a:r>
              <a:rPr lang="en-US" sz="2000" b="1" dirty="0" err="1" smtClean="0">
                <a:solidFill>
                  <a:srgbClr val="4B14E6"/>
                </a:solidFill>
                <a:sym typeface="Wingdings" pitchFamily="2" charset="2"/>
              </a:rPr>
              <a:t>v</a:t>
            </a:r>
            <a:r>
              <a:rPr lang="en-US" sz="2000" b="1" baseline="-25000" dirty="0" err="1" smtClean="0">
                <a:solidFill>
                  <a:srgbClr val="4B14E6"/>
                </a:solidFill>
                <a:sym typeface="Wingdings" pitchFamily="2" charset="2"/>
              </a:rPr>
              <a:t>n</a:t>
            </a:r>
            <a:endParaRPr lang="en-US" sz="2000" b="1" baseline="-25000" dirty="0" smtClean="0">
              <a:solidFill>
                <a:srgbClr val="4B14E6"/>
              </a:solidFill>
            </a:endParaRPr>
          </a:p>
        </p:txBody>
      </p:sp>
      <p:pic>
        <p:nvPicPr>
          <p:cNvPr id="28" name="Picture 27" descr="vn_vs_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685800"/>
            <a:ext cx="8991600" cy="4257894"/>
          </a:xfrm>
          <a:prstGeom prst="rect">
            <a:avLst/>
          </a:prstGeom>
        </p:spPr>
      </p:pic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45720" y="127825"/>
            <a:ext cx="41148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/>
              <a:t>F</a:t>
            </a:r>
            <a:r>
              <a:rPr lang="en-US" sz="2200" b="1" dirty="0" smtClean="0"/>
              <a:t>low  is partonic &amp; Acoustic?</a:t>
            </a:r>
            <a:endParaRPr lang="en-US" sz="2200" dirty="0"/>
          </a:p>
        </p:txBody>
      </p:sp>
      <p:sp>
        <p:nvSpPr>
          <p:cNvPr id="27" name="AutoShape 34"/>
          <p:cNvSpPr>
            <a:spLocks noChangeArrowheads="1"/>
          </p:cNvSpPr>
          <p:nvPr/>
        </p:nvSpPr>
        <p:spPr bwMode="auto">
          <a:xfrm>
            <a:off x="76200" y="76200"/>
            <a:ext cx="4038600" cy="5334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3910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809112"/>
              </p:ext>
            </p:extLst>
          </p:nvPr>
        </p:nvGraphicFramePr>
        <p:xfrm>
          <a:off x="228600" y="4738687"/>
          <a:ext cx="40608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8322" name="Equation" r:id="rId6" imgW="2412720" imgH="444240" progId="Equation.DSMT4">
                  <p:embed/>
                </p:oleObj>
              </mc:Choice>
              <mc:Fallback>
                <p:oleObj name="Equation" r:id="rId6" imgW="2412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738687"/>
                        <a:ext cx="4060825" cy="747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48200" y="4933890"/>
            <a:ext cx="4419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Note species dependence for all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5770" y="644234"/>
            <a:ext cx="15181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hlinkClick r:id="rId8"/>
              </a:rPr>
              <a:t>arXiv:1211.4009</a:t>
            </a:r>
            <a:endParaRPr lang="en-US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61687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9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2097975" y="5080063"/>
            <a:ext cx="5334000" cy="733223"/>
            <a:chOff x="762000" y="2689163"/>
            <a:chExt cx="2590800" cy="733223"/>
          </a:xfrm>
        </p:grpSpPr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762000" y="2714500"/>
              <a:ext cx="2590800" cy="707886"/>
            </a:xfrm>
            <a:prstGeom prst="rect">
              <a:avLst/>
            </a:prstGeom>
            <a:solidFill>
              <a:srgbClr val="F9FBA3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2000" i="0" dirty="0">
                  <a:latin typeface="Comic Sans MS" pitchFamily="66" charset="0"/>
                </a:rPr>
                <a:t>KE</a:t>
              </a:r>
              <a:r>
                <a:rPr lang="en-US" sz="2000" i="0" baseline="-25000" dirty="0">
                  <a:latin typeface="Comic Sans MS" pitchFamily="66" charset="0"/>
                </a:rPr>
                <a:t>T</a:t>
              </a:r>
              <a:r>
                <a:rPr lang="en-US" sz="2000" i="0" dirty="0">
                  <a:latin typeface="Comic Sans MS" pitchFamily="66" charset="0"/>
                </a:rPr>
                <a:t> &amp; </a:t>
              </a:r>
              <a:r>
                <a:rPr lang="en-US" sz="2000" i="0" dirty="0" smtClean="0">
                  <a:latin typeface="Comic Sans MS" pitchFamily="66" charset="0"/>
                </a:rPr>
                <a:t>            scaling validated </a:t>
              </a:r>
              <a:r>
                <a:rPr lang="en-US" sz="2000" i="0" dirty="0">
                  <a:latin typeface="Comic Sans MS" pitchFamily="66" charset="0"/>
                </a:rPr>
                <a:t>for </a:t>
              </a:r>
              <a:r>
                <a:rPr lang="en-US" sz="2000" i="0" dirty="0" err="1" smtClean="0">
                  <a:latin typeface="Comic Sans MS" pitchFamily="66" charset="0"/>
                </a:rPr>
                <a:t>v</a:t>
              </a:r>
              <a:r>
                <a:rPr lang="en-US" sz="2000" i="0" baseline="-25000" dirty="0" err="1" smtClean="0">
                  <a:latin typeface="Comic Sans MS" pitchFamily="66" charset="0"/>
                </a:rPr>
                <a:t>n</a:t>
              </a:r>
              <a:endParaRPr lang="en-US" sz="2000" i="0" dirty="0" smtClean="0">
                <a:latin typeface="Comic Sans MS" pitchFamily="66" charset="0"/>
              </a:endParaRPr>
            </a:p>
            <a:p>
              <a:pPr algn="l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2000" i="0" dirty="0" smtClean="0">
                  <a:latin typeface="Comic Sans MS" pitchFamily="66" charset="0"/>
                  <a:sym typeface="Wingdings" pitchFamily="2" charset="2"/>
                </a:rPr>
                <a:t> </a:t>
              </a:r>
              <a:r>
                <a:rPr lang="en-US" sz="2000" b="1" i="0" dirty="0" smtClean="0">
                  <a:solidFill>
                    <a:srgbClr val="3333CC"/>
                  </a:solidFill>
                  <a:latin typeface="Comic Sans MS" pitchFamily="66" charset="0"/>
                  <a:sym typeface="Wingdings" pitchFamily="2" charset="2"/>
                </a:rPr>
                <a:t>Partonic flow</a:t>
              </a:r>
              <a:endParaRPr lang="en-US" sz="2000" b="1" i="0" dirty="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1215269" y="2689163"/>
            <a:ext cx="407126" cy="458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9346" name="Equation" r:id="rId4" imgW="431640" imgH="304560" progId="Equation.DSMT4">
                    <p:embed/>
                  </p:oleObj>
                </mc:Choice>
                <mc:Fallback>
                  <p:oleObj name="Equation" r:id="rId4" imgW="43164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5269" y="2689163"/>
                          <a:ext cx="407126" cy="458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819090"/>
            <a:ext cx="1883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PID scaling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2819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129" y="819090"/>
            <a:ext cx="7022265" cy="421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7"/>
          <p:cNvGrpSpPr/>
          <p:nvPr/>
        </p:nvGrpSpPr>
        <p:grpSpPr>
          <a:xfrm>
            <a:off x="152399" y="76200"/>
            <a:ext cx="4267201" cy="533400"/>
            <a:chOff x="2976153" y="264225"/>
            <a:chExt cx="2419649" cy="990600"/>
          </a:xfrm>
        </p:grpSpPr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3045223" y="345596"/>
              <a:ext cx="2315512" cy="800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 smtClean="0"/>
                <a:t>Flow is partonic &amp; acoustic</a:t>
              </a:r>
              <a:endParaRPr lang="en-US" sz="2200" dirty="0"/>
            </a:p>
          </p:txBody>
        </p:sp>
        <p:sp>
          <p:nvSpPr>
            <p:cNvPr id="37" name="AutoShape 34"/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94260" y="637103"/>
            <a:ext cx="15181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hlinkClick r:id="rId7"/>
              </a:rPr>
              <a:t>arXiv:1211.4009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902961" y="594836"/>
            <a:ext cx="2465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 err="1"/>
              <a:t>J.Phys</a:t>
            </a:r>
            <a:r>
              <a:rPr lang="en-US" sz="1400" b="1" i="0" dirty="0"/>
              <a:t>. G38 (2011) 124048</a:t>
            </a:r>
            <a:r>
              <a:rPr lang="en-US" i="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06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13</a:t>
            </a:fld>
            <a:r>
              <a:rPr lang="en-US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35457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– 1/R</a:t>
            </a:r>
            <a:endParaRPr lang="en-US" sz="2200" dirty="0"/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35624" y="88900"/>
            <a:ext cx="3393375" cy="444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56527" name="Picture 1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" y="1806714"/>
            <a:ext cx="4927510" cy="304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85332"/>
              </p:ext>
            </p:extLst>
          </p:nvPr>
        </p:nvGraphicFramePr>
        <p:xfrm>
          <a:off x="5410200" y="240351"/>
          <a:ext cx="3618646" cy="574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0386" name="SPW 11.0 Graph" r:id="rId6" imgW="3974040" imgH="6309720" progId="SigmaPlotGraphicObject.10">
                  <p:embed/>
                </p:oleObj>
              </mc:Choice>
              <mc:Fallback>
                <p:oleObj name="SPW 11.0 Graph" r:id="rId6" imgW="3974040" imgH="63097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0200" y="240351"/>
                        <a:ext cx="3618646" cy="574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76" y="781734"/>
            <a:ext cx="3605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Specific dependence dictated 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y sound attenuation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17018" y="3935433"/>
            <a:ext cx="99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Centrality </a:t>
            </a:r>
          </a:p>
          <a:p>
            <a:r>
              <a:rPr lang="en-US" sz="1400" dirty="0" smtClean="0"/>
              <a:t>5-70%</a:t>
            </a:r>
            <a:endParaRPr lang="en-US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008509"/>
              </p:ext>
            </p:extLst>
          </p:nvPr>
        </p:nvGraphicFramePr>
        <p:xfrm>
          <a:off x="3733800" y="685799"/>
          <a:ext cx="1676400" cy="870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0387" name="Equation" r:id="rId8" imgW="939600" imgH="482400" progId="Equation.DSMT4">
                  <p:embed/>
                </p:oleObj>
              </mc:Choice>
              <mc:Fallback>
                <p:oleObj name="Equation" r:id="rId8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85799"/>
                        <a:ext cx="1676400" cy="87074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81200" y="5821680"/>
                <a:ext cx="53270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2000" b="1" i="0" dirty="0">
                    <a:solidFill>
                      <a:srgbClr val="FF0000"/>
                    </a:solidFill>
                  </a:rPr>
                  <a:t>Characteristic </a:t>
                </a:r>
                <a14:m>
                  <m:oMath xmlns:m="http://schemas.openxmlformats.org/officeDocument/2006/math"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sz="2000" b="1" i="0" dirty="0" smtClean="0">
                    <a:solidFill>
                      <a:srgbClr val="FF0000"/>
                    </a:solidFill>
                  </a:rPr>
                  <a:t> scaling prediction is </a:t>
                </a:r>
              </a:p>
              <a:p>
                <a:r>
                  <a:rPr lang="en-US" sz="2000" b="1" i="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i="0" dirty="0" smtClean="0">
                    <a:solidFill>
                      <a:srgbClr val="FF0000"/>
                    </a:solidFill>
                  </a:rPr>
                  <a:t>    non-trivial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821680"/>
                <a:ext cx="5327099" cy="707886"/>
              </a:xfrm>
              <a:prstGeom prst="rect">
                <a:avLst/>
              </a:prstGeom>
              <a:blipFill rotWithShape="1">
                <a:blip r:embed="rId10"/>
                <a:stretch>
                  <a:fillRect l="-458" t="-3448" r="-686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 rot="18686925">
            <a:off x="1131635" y="2198724"/>
            <a:ext cx="636200" cy="1378848"/>
          </a:xfrm>
          <a:prstGeom prst="ellipse">
            <a:avLst/>
          </a:prstGeom>
          <a:solidFill>
            <a:srgbClr val="FFFF00">
              <a:alpha val="38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491779">
            <a:off x="6319779" y="1503927"/>
            <a:ext cx="636200" cy="1378848"/>
          </a:xfrm>
          <a:prstGeom prst="ellipse">
            <a:avLst/>
          </a:prstGeom>
          <a:solidFill>
            <a:srgbClr val="FFFF00">
              <a:alpha val="38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820" y="4841383"/>
                <a:ext cx="608718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b="1" i="0" dirty="0" smtClean="0">
                    <a:solidFill>
                      <a:srgbClr val="4B14E6"/>
                    </a:solidFill>
                  </a:rPr>
                  <a:t>Eccentricity change </a:t>
                </a:r>
                <a:r>
                  <a:rPr lang="en-US" sz="2000" b="1" i="0" u="sng" dirty="0" smtClean="0">
                    <a:solidFill>
                      <a:srgbClr val="4B14E6"/>
                    </a:solidFill>
                  </a:rPr>
                  <a:t>alone</a:t>
                </a:r>
                <a:r>
                  <a:rPr lang="en-US" sz="2000" b="1" i="0" dirty="0" smtClean="0">
                    <a:solidFill>
                      <a:srgbClr val="4B14E6"/>
                    </a:solidFill>
                  </a:rPr>
                  <a:t> is not sufficient</a:t>
                </a:r>
              </a:p>
              <a:p>
                <a:r>
                  <a:rPr lang="en-US" sz="2000" b="1" i="0" dirty="0" smtClean="0">
                    <a:solidFill>
                      <a:srgbClr val="4B14E6"/>
                    </a:solidFill>
                  </a:rPr>
                  <a:t>To account for the </a:t>
                </a:r>
                <a:r>
                  <a:rPr lang="en-US" sz="2000" b="1" i="0" dirty="0" err="1" smtClean="0">
                    <a:solidFill>
                      <a:srgbClr val="4B14E6"/>
                    </a:solidFill>
                  </a:rPr>
                  <a:t>N</a:t>
                </a:r>
                <a:r>
                  <a:rPr lang="en-US" sz="2000" b="1" i="0" baseline="-25000" dirty="0" err="1" smtClean="0">
                    <a:solidFill>
                      <a:srgbClr val="4B14E6"/>
                    </a:solidFill>
                  </a:rPr>
                  <a:t>part</a:t>
                </a:r>
                <a:r>
                  <a:rPr lang="en-US" sz="2000" b="1" i="0" dirty="0" smtClean="0">
                    <a:solidFill>
                      <a:srgbClr val="4B14E6"/>
                    </a:solidFill>
                  </a:rPr>
                  <a:t> dependence of </a:t>
                </a:r>
                <a:r>
                  <a:rPr lang="en-US" sz="2000" b="1" i="0" dirty="0" err="1" smtClean="0">
                    <a:solidFill>
                      <a:srgbClr val="4B14E6"/>
                    </a:solidFill>
                  </a:rPr>
                  <a:t>v</a:t>
                </a:r>
                <a:r>
                  <a:rPr lang="en-US" sz="2000" b="1" i="0" baseline="-25000" dirty="0" err="1" smtClean="0">
                    <a:solidFill>
                      <a:srgbClr val="4B14E6"/>
                    </a:solidFill>
                  </a:rPr>
                  <a:t>n</a:t>
                </a:r>
                <a:endParaRPr lang="en-US" sz="2000" b="1" i="0" baseline="-25000" dirty="0" smtClean="0">
                  <a:solidFill>
                    <a:srgbClr val="4B14E6"/>
                  </a:solidFill>
                </a:endParaRPr>
              </a:p>
              <a:p>
                <a:r>
                  <a:rPr lang="en-US" sz="2000" b="1" i="0" dirty="0" smtClean="0">
                    <a:solidFill>
                      <a:srgbClr val="0070C0"/>
                    </a:solidFill>
                  </a:rPr>
                  <a:t>Transverse size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sz="2000" b="1" i="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i="0" dirty="0" smtClean="0">
                    <a:solidFill>
                      <a:srgbClr val="0070C0"/>
                    </a:solidFill>
                  </a:rPr>
                  <a:t>) influences viscous damping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" y="4841383"/>
                <a:ext cx="6087180" cy="1015663"/>
              </a:xfrm>
              <a:prstGeom prst="rect">
                <a:avLst/>
              </a:prstGeom>
              <a:blipFill rotWithShape="1">
                <a:blip r:embed="rId11"/>
                <a:stretch>
                  <a:fillRect l="-601" t="-2395" r="-701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312350" y="229909"/>
            <a:ext cx="3808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ATLAS data - Phys. Rev</a:t>
            </a:r>
            <a:r>
              <a:rPr lang="en-US" sz="1400" dirty="0"/>
              <a:t>. C86, 014907 (2012</a:t>
            </a:r>
            <a:r>
              <a:rPr lang="en-US" dirty="0"/>
              <a:t>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32803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5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22" grpId="0" animBg="1"/>
      <p:bldP spid="23" grpId="0" animBg="1"/>
      <p:bldP spid="20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907684"/>
              </p:ext>
            </p:extLst>
          </p:nvPr>
        </p:nvGraphicFramePr>
        <p:xfrm>
          <a:off x="2438400" y="303242"/>
          <a:ext cx="6553200" cy="5432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1410" name="SPW 11.0 Graph" r:id="rId5" imgW="7566480" imgH="6271560" progId="SigmaPlotGraphicObject.10">
                  <p:embed/>
                </p:oleObj>
              </mc:Choice>
              <mc:Fallback>
                <p:oleObj name="SPW 11.0 Graph" r:id="rId5" imgW="7566480" imgH="62715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303242"/>
                        <a:ext cx="6553200" cy="5432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14</a:t>
            </a:fld>
            <a:r>
              <a:rPr lang="en-US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533124"/>
              </p:ext>
            </p:extLst>
          </p:nvPr>
        </p:nvGraphicFramePr>
        <p:xfrm>
          <a:off x="284866" y="1600199"/>
          <a:ext cx="1620134" cy="84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1411" name="Equation" r:id="rId7" imgW="939600" imgH="482400" progId="Equation.DSMT4">
                  <p:embed/>
                </p:oleObj>
              </mc:Choice>
              <mc:Fallback>
                <p:oleObj name="Equation" r:id="rId7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66" y="1600199"/>
                        <a:ext cx="1620134" cy="84151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33072" y="5715000"/>
                <a:ext cx="54890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i="0" dirty="0" smtClean="0">
                    <a:solidFill>
                      <a:srgbClr val="FF0000"/>
                    </a:solidFill>
                  </a:rPr>
                  <a:t>Characteristic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i="0" dirty="0">
                    <a:solidFill>
                      <a:srgbClr val="FF0000"/>
                    </a:solidFill>
                  </a:rPr>
                  <a:t>viscous </a:t>
                </a:r>
                <a:r>
                  <a:rPr lang="en-US" b="1" i="0" dirty="0" smtClean="0">
                    <a:solidFill>
                      <a:srgbClr val="FF0000"/>
                    </a:solidFill>
                  </a:rPr>
                  <a:t>damping validated</a:t>
                </a:r>
              </a:p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dirty="0" smtClean="0">
                    <a:solidFill>
                      <a:srgbClr val="3333CC"/>
                    </a:solidFill>
                  </a:rPr>
                  <a:t>                       A further constraint </a:t>
                </a:r>
                <a:r>
                  <a:rPr lang="en-US" b="1" dirty="0">
                    <a:solidFill>
                      <a:srgbClr val="3333CC"/>
                    </a:solidFill>
                  </a:rPr>
                  <a:t>for </a:t>
                </a:r>
                <a:r>
                  <a:rPr lang="el-GR" b="1" dirty="0">
                    <a:solidFill>
                      <a:srgbClr val="3333CC"/>
                    </a:solidFill>
                  </a:rPr>
                  <a:t>η</a:t>
                </a:r>
                <a:r>
                  <a:rPr lang="en-US" b="1" dirty="0" smtClean="0">
                    <a:solidFill>
                      <a:srgbClr val="3333CC"/>
                    </a:solidFill>
                  </a:rPr>
                  <a:t>/s </a:t>
                </a:r>
                <a:r>
                  <a:rPr lang="el-GR" b="1" dirty="0">
                    <a:solidFill>
                      <a:srgbClr val="3333CC"/>
                    </a:solidFill>
                  </a:rPr>
                  <a:t>δ</a:t>
                </a:r>
                <a:r>
                  <a:rPr lang="en-US" b="1" dirty="0">
                    <a:solidFill>
                      <a:srgbClr val="3333CC"/>
                    </a:solidFill>
                  </a:rPr>
                  <a:t>f</a:t>
                </a:r>
              </a:p>
              <a:p>
                <a:pPr marL="285750" indent="-285750" algn="l">
                  <a:buFont typeface="Wingdings" pitchFamily="2" charset="2"/>
                  <a:buChar char="ü"/>
                </a:pPr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072" y="5715000"/>
                <a:ext cx="5489003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666" t="-3311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 rot="2066237">
            <a:off x="3343274" y="1851891"/>
            <a:ext cx="636200" cy="1510943"/>
          </a:xfrm>
          <a:prstGeom prst="ellipse">
            <a:avLst/>
          </a:prstGeom>
          <a:solidFill>
            <a:srgbClr val="FFFF00">
              <a:alpha val="38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9848103">
            <a:off x="7039628" y="2670017"/>
            <a:ext cx="636200" cy="2215198"/>
          </a:xfrm>
          <a:prstGeom prst="ellipse">
            <a:avLst/>
          </a:prstGeom>
          <a:solidFill>
            <a:srgbClr val="FFFF00">
              <a:alpha val="38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35457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– 1/R</a:t>
            </a:r>
            <a:endParaRPr lang="en-US" sz="2200" dirty="0"/>
          </a:p>
        </p:txBody>
      </p:sp>
      <p:sp>
        <p:nvSpPr>
          <p:cNvPr id="22" name="AutoShape 34"/>
          <p:cNvSpPr>
            <a:spLocks noChangeArrowheads="1"/>
          </p:cNvSpPr>
          <p:nvPr/>
        </p:nvSpPr>
        <p:spPr bwMode="auto">
          <a:xfrm>
            <a:off x="35624" y="88900"/>
            <a:ext cx="3393375" cy="444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03734" y="474903"/>
            <a:ext cx="4321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CMS Data - JHEP 1108,141 </a:t>
            </a:r>
            <a:r>
              <a:rPr lang="en-US" sz="1400" dirty="0"/>
              <a:t>(2011)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13574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68111"/>
              </p:ext>
            </p:extLst>
          </p:nvPr>
        </p:nvGraphicFramePr>
        <p:xfrm>
          <a:off x="1970104" y="152400"/>
          <a:ext cx="6427788" cy="572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530" name="SPW 11.0 Graph" r:id="rId5" imgW="6427800" imgH="5721840" progId="SigmaPlotGraphicObject.10">
                  <p:embed/>
                </p:oleObj>
              </mc:Choice>
              <mc:Fallback>
                <p:oleObj name="SPW 11.0 Graph" r:id="rId5" imgW="6427800" imgH="57218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0104" y="152400"/>
                        <a:ext cx="6427788" cy="572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15</a:t>
            </a:fld>
            <a:r>
              <a:rPr lang="en-US" dirty="0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268307"/>
              </p:ext>
            </p:extLst>
          </p:nvPr>
        </p:nvGraphicFramePr>
        <p:xfrm>
          <a:off x="152400" y="1143000"/>
          <a:ext cx="15128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6531" name="Equation" r:id="rId7" imgW="939600" imgH="482400" progId="Equation.DSMT4">
                  <p:embed/>
                </p:oleObj>
              </mc:Choice>
              <mc:Fallback>
                <p:oleObj name="Equation" r:id="rId7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1512887" cy="785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46910" y="5833110"/>
                <a:ext cx="72843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i="0" dirty="0">
                    <a:solidFill>
                      <a:srgbClr val="FF0000"/>
                    </a:solidFill>
                  </a:rPr>
                  <a:t>Characteristic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b="1" i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i="0" dirty="0">
                    <a:solidFill>
                      <a:srgbClr val="FF0000"/>
                    </a:solidFill>
                  </a:rPr>
                  <a:t>viscous </a:t>
                </a:r>
                <a:r>
                  <a:rPr lang="en-US" b="1" i="0" dirty="0" smtClean="0">
                    <a:solidFill>
                      <a:srgbClr val="FF0000"/>
                    </a:solidFill>
                  </a:rPr>
                  <a:t>damping validated for light system</a:t>
                </a:r>
              </a:p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dirty="0" smtClean="0">
                    <a:solidFill>
                      <a:srgbClr val="3333CC"/>
                    </a:solidFill>
                  </a:rPr>
                  <a:t>                       A further constraint </a:t>
                </a:r>
                <a:r>
                  <a:rPr lang="en-US" b="1" dirty="0">
                    <a:solidFill>
                      <a:srgbClr val="3333CC"/>
                    </a:solidFill>
                  </a:rPr>
                  <a:t>for </a:t>
                </a:r>
                <a:r>
                  <a:rPr lang="el-GR" b="1" dirty="0">
                    <a:solidFill>
                      <a:srgbClr val="3333CC"/>
                    </a:solidFill>
                  </a:rPr>
                  <a:t>η</a:t>
                </a:r>
                <a:r>
                  <a:rPr lang="en-US" b="1" dirty="0" smtClean="0">
                    <a:solidFill>
                      <a:srgbClr val="3333CC"/>
                    </a:solidFill>
                  </a:rPr>
                  <a:t>/s</a:t>
                </a:r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910" y="5833110"/>
                <a:ext cx="7284366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50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35457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– 1/R</a:t>
            </a:r>
            <a:endParaRPr lang="en-US" sz="2200" dirty="0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35624" y="88900"/>
            <a:ext cx="3393375" cy="444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429000"/>
            <a:ext cx="189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92A01"/>
                </a:solidFill>
              </a:rPr>
              <a:t>slope </a:t>
            </a:r>
            <a:r>
              <a:rPr lang="en-US" b="1" dirty="0" smtClean="0">
                <a:solidFill>
                  <a:srgbClr val="F92A01"/>
                </a:solidFill>
                <a:sym typeface="Wingdings" pitchFamily="2" charset="2"/>
              </a:rPr>
              <a:t></a:t>
            </a:r>
            <a:endParaRPr lang="en-US" b="1" dirty="0" smtClean="0">
              <a:solidFill>
                <a:srgbClr val="F92A01"/>
              </a:solidFill>
            </a:endParaRPr>
          </a:p>
          <a:p>
            <a:r>
              <a:rPr lang="el-GR" b="1" dirty="0">
                <a:solidFill>
                  <a:srgbClr val="F92A01"/>
                </a:solidFill>
              </a:rPr>
              <a:t>β</a:t>
            </a:r>
            <a:r>
              <a:rPr lang="en-US" b="1" dirty="0" smtClean="0">
                <a:solidFill>
                  <a:srgbClr val="F92A01"/>
                </a:solidFill>
              </a:rPr>
              <a:t>  constraint</a:t>
            </a:r>
            <a:endParaRPr lang="en-US" b="1" dirty="0">
              <a:solidFill>
                <a:srgbClr val="F92A0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60470" y="387571"/>
            <a:ext cx="2979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u="sng" dirty="0" smtClean="0">
                <a:hlinkClick r:id="rId10"/>
              </a:rPr>
              <a:t>STAR Data - PhysRevC.81.044902</a:t>
            </a:r>
            <a:endParaRPr lang="en-US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04282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16</a:t>
            </a:fld>
            <a:r>
              <a:rPr lang="en-US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33072" y="5715000"/>
                <a:ext cx="561128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i="0" dirty="0">
                    <a:solidFill>
                      <a:srgbClr val="FF0000"/>
                    </a:solidFill>
                  </a:rPr>
                  <a:t>Characteristic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b="1" i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i="0" dirty="0">
                    <a:solidFill>
                      <a:srgbClr val="FF0000"/>
                    </a:solidFill>
                  </a:rPr>
                  <a:t>viscous </a:t>
                </a:r>
                <a:r>
                  <a:rPr lang="en-US" b="1" i="0" dirty="0" smtClean="0">
                    <a:solidFill>
                      <a:srgbClr val="FF0000"/>
                    </a:solidFill>
                  </a:rPr>
                  <a:t>damping validated</a:t>
                </a:r>
              </a:p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dirty="0" smtClean="0">
                    <a:solidFill>
                      <a:srgbClr val="3333CC"/>
                    </a:solidFill>
                  </a:rPr>
                  <a:t>               A further constraint </a:t>
                </a:r>
                <a:r>
                  <a:rPr lang="en-US" b="1" dirty="0">
                    <a:solidFill>
                      <a:srgbClr val="3333CC"/>
                    </a:solidFill>
                  </a:rPr>
                  <a:t>for </a:t>
                </a:r>
                <a:r>
                  <a:rPr lang="el-GR" b="1" dirty="0">
                    <a:solidFill>
                      <a:srgbClr val="3333CC"/>
                    </a:solidFill>
                  </a:rPr>
                  <a:t>η</a:t>
                </a:r>
                <a:r>
                  <a:rPr lang="en-US" b="1" dirty="0" smtClean="0">
                    <a:solidFill>
                      <a:srgbClr val="3333CC"/>
                    </a:solidFill>
                  </a:rPr>
                  <a:t>/s and </a:t>
                </a:r>
                <a:r>
                  <a:rPr lang="el-GR" b="1" dirty="0">
                    <a:solidFill>
                      <a:srgbClr val="3333CC"/>
                    </a:solidFill>
                  </a:rPr>
                  <a:t>δ</a:t>
                </a:r>
                <a:r>
                  <a:rPr lang="en-US" b="1" dirty="0">
                    <a:solidFill>
                      <a:srgbClr val="3333CC"/>
                    </a:solidFill>
                  </a:rPr>
                  <a:t>f</a:t>
                </a:r>
              </a:p>
              <a:p>
                <a:pPr marL="285750" indent="-285750" algn="l">
                  <a:buFont typeface="Wingdings" pitchFamily="2" charset="2"/>
                  <a:buChar char="ü"/>
                </a:pPr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072" y="5715000"/>
                <a:ext cx="561128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651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35457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– 1/R</a:t>
            </a:r>
            <a:endParaRPr lang="en-US" sz="2200" dirty="0"/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>
            <a:off x="35624" y="88900"/>
            <a:ext cx="3393375" cy="444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750937"/>
              </p:ext>
            </p:extLst>
          </p:nvPr>
        </p:nvGraphicFramePr>
        <p:xfrm>
          <a:off x="0" y="679966"/>
          <a:ext cx="4539297" cy="495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522" name="SPW 11.0 Graph" r:id="rId6" imgW="4860720" imgH="5310000" progId="SigmaPlotGraphicObject.10">
                  <p:embed/>
                </p:oleObj>
              </mc:Choice>
              <mc:Fallback>
                <p:oleObj name="SPW 11.0 Graph" r:id="rId6" imgW="4860720" imgH="531000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679966"/>
                        <a:ext cx="4539297" cy="495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764552"/>
              </p:ext>
            </p:extLst>
          </p:nvPr>
        </p:nvGraphicFramePr>
        <p:xfrm>
          <a:off x="4636770" y="762000"/>
          <a:ext cx="4551723" cy="4768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523" name="SPW 11.0 Graph" r:id="rId8" imgW="5004000" imgH="5241240" progId="SigmaPlotGraphicObject.10">
                  <p:embed/>
                </p:oleObj>
              </mc:Choice>
              <mc:Fallback>
                <p:oleObj name="SPW 11.0 Graph" r:id="rId8" imgW="5004000" imgH="52412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36770" y="762000"/>
                        <a:ext cx="4551723" cy="4768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856991"/>
              </p:ext>
            </p:extLst>
          </p:nvPr>
        </p:nvGraphicFramePr>
        <p:xfrm>
          <a:off x="6705283" y="65150"/>
          <a:ext cx="15128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524" name="Equation" r:id="rId10" imgW="939600" imgH="482400" progId="Equation.DSMT4">
                  <p:embed/>
                </p:oleObj>
              </mc:Choice>
              <mc:Fallback>
                <p:oleObj name="Equation" r:id="rId10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283" y="65150"/>
                        <a:ext cx="1512887" cy="785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 rot="989212">
            <a:off x="495015" y="4186663"/>
            <a:ext cx="636200" cy="895671"/>
          </a:xfrm>
          <a:prstGeom prst="ellipse">
            <a:avLst/>
          </a:prstGeom>
          <a:solidFill>
            <a:srgbClr val="FFFF00">
              <a:alpha val="38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0847799">
            <a:off x="2869602" y="3249875"/>
            <a:ext cx="636200" cy="1565239"/>
          </a:xfrm>
          <a:prstGeom prst="ellipse">
            <a:avLst/>
          </a:prstGeom>
          <a:solidFill>
            <a:srgbClr val="FFFF00">
              <a:alpha val="38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500268">
            <a:off x="5219415" y="3649396"/>
            <a:ext cx="636200" cy="1083762"/>
          </a:xfrm>
          <a:prstGeom prst="ellipse">
            <a:avLst/>
          </a:prstGeom>
          <a:solidFill>
            <a:srgbClr val="FFFF00">
              <a:alpha val="38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847799">
            <a:off x="7431105" y="2651572"/>
            <a:ext cx="636200" cy="1565239"/>
          </a:xfrm>
          <a:prstGeom prst="ellipse">
            <a:avLst/>
          </a:prstGeom>
          <a:solidFill>
            <a:srgbClr val="FFFF00">
              <a:alpha val="38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21370" y="592692"/>
            <a:ext cx="3808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ATLAS data - Phys. Rev</a:t>
            </a:r>
            <a:r>
              <a:rPr lang="en-US" sz="1400" dirty="0"/>
              <a:t>. C86, 014907 (2012</a:t>
            </a:r>
            <a:r>
              <a:rPr lang="en-US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189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92A01"/>
                </a:solidFill>
              </a:rPr>
              <a:t>Note slope </a:t>
            </a:r>
            <a:r>
              <a:rPr lang="en-US" b="1" dirty="0" smtClean="0">
                <a:solidFill>
                  <a:srgbClr val="F92A01"/>
                </a:solidFill>
                <a:sym typeface="Wingdings" pitchFamily="2" charset="2"/>
              </a:rPr>
              <a:t>difference</a:t>
            </a:r>
            <a:endParaRPr lang="en-US" b="1" dirty="0">
              <a:solidFill>
                <a:srgbClr val="F92A0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53737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17</a:t>
            </a:fld>
            <a:r>
              <a:rPr lang="en-US" dirty="0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4841442"/>
            <a:ext cx="4616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US" b="1" i="0" dirty="0" smtClean="0">
                <a:solidFill>
                  <a:srgbClr val="0070C0"/>
                </a:solidFill>
              </a:rPr>
              <a:t>Increase of s</a:t>
            </a:r>
            <a:r>
              <a:rPr lang="en-US" b="1" i="0" baseline="-25000" dirty="0" smtClean="0">
                <a:solidFill>
                  <a:srgbClr val="0070C0"/>
                </a:solidFill>
              </a:rPr>
              <a:t>2</a:t>
            </a:r>
            <a:r>
              <a:rPr lang="en-US" b="1" i="0" dirty="0" smtClean="0">
                <a:solidFill>
                  <a:srgbClr val="0070C0"/>
                </a:solidFill>
              </a:rPr>
              <a:t> (v</a:t>
            </a:r>
            <a:r>
              <a:rPr lang="en-US" b="1" i="0" baseline="-25000" dirty="0" smtClean="0">
                <a:solidFill>
                  <a:srgbClr val="0070C0"/>
                </a:solidFill>
              </a:rPr>
              <a:t>2</a:t>
            </a:r>
            <a:r>
              <a:rPr lang="en-US" b="1" i="0" dirty="0" smtClean="0">
                <a:solidFill>
                  <a:srgbClr val="0070C0"/>
                </a:solidFill>
              </a:rPr>
              <a:t>) with centrality </a:t>
            </a:r>
          </a:p>
          <a:p>
            <a:pPr algn="l"/>
            <a:r>
              <a:rPr lang="en-US" b="1" i="0" dirty="0">
                <a:solidFill>
                  <a:srgbClr val="0070C0"/>
                </a:solidFill>
              </a:rPr>
              <a:t>f</a:t>
            </a:r>
            <a:r>
              <a:rPr lang="en-US" b="1" i="0" dirty="0" smtClean="0">
                <a:solidFill>
                  <a:srgbClr val="0070C0"/>
                </a:solidFill>
              </a:rPr>
              <a:t>or </a:t>
            </a:r>
            <a:r>
              <a:rPr lang="en-US" b="1" i="0" dirty="0" err="1" smtClean="0">
                <a:solidFill>
                  <a:srgbClr val="0070C0"/>
                </a:solidFill>
              </a:rPr>
              <a:t>p+Pb</a:t>
            </a:r>
            <a:r>
              <a:rPr lang="en-US" b="1" i="0" dirty="0" smtClean="0">
                <a:solidFill>
                  <a:srgbClr val="0070C0"/>
                </a:solidFill>
              </a:rPr>
              <a:t> collisions is to be expected</a:t>
            </a:r>
          </a:p>
          <a:p>
            <a:pPr algn="l"/>
            <a:r>
              <a:rPr lang="en-US" b="1" i="0" dirty="0" smtClean="0">
                <a:solidFill>
                  <a:srgbClr val="006600"/>
                </a:solidFill>
              </a:rPr>
              <a:t>If the mechanism is similar!</a:t>
            </a:r>
          </a:p>
          <a:p>
            <a:pPr algn="l"/>
            <a:r>
              <a:rPr lang="en-US" b="1" i="0" dirty="0" smtClean="0">
                <a:solidFill>
                  <a:srgbClr val="F92A01"/>
                </a:solidFill>
                <a:sym typeface="Wingdings" pitchFamily="2" charset="2"/>
              </a:rPr>
              <a:t> Effects of system size (R</a:t>
            </a:r>
            <a:r>
              <a:rPr lang="en-US" b="1" i="0" dirty="0">
                <a:solidFill>
                  <a:srgbClr val="F92A01"/>
                </a:solidFill>
                <a:sym typeface="Wingdings" pitchFamily="2" charset="2"/>
              </a:rPr>
              <a:t>) </a:t>
            </a:r>
            <a:r>
              <a:rPr lang="en-US" b="1" i="0" dirty="0" smtClean="0">
                <a:solidFill>
                  <a:srgbClr val="F92A01"/>
                </a:solidFill>
                <a:sym typeface="Wingdings" pitchFamily="2" charset="2"/>
              </a:rPr>
              <a:t>dominates</a:t>
            </a:r>
            <a:r>
              <a:rPr lang="en-US" b="1" i="0" dirty="0" smtClean="0">
                <a:solidFill>
                  <a:srgbClr val="F92A01"/>
                </a:solidFill>
              </a:rPr>
              <a:t> </a:t>
            </a:r>
            <a:endParaRPr lang="en-US" b="1" dirty="0">
              <a:solidFill>
                <a:srgbClr val="F92A01"/>
              </a:solidFill>
            </a:endParaRPr>
          </a:p>
        </p:txBody>
      </p:sp>
      <p:pic>
        <p:nvPicPr>
          <p:cNvPr id="387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517223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138114"/>
              </p:ext>
            </p:extLst>
          </p:nvPr>
        </p:nvGraphicFramePr>
        <p:xfrm>
          <a:off x="5094287" y="76580"/>
          <a:ext cx="3973513" cy="631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482" name="SPW 11.0 Graph" r:id="rId6" imgW="3974040" imgH="6309720" progId="SigmaPlotGraphicObject.10">
                  <p:embed/>
                </p:oleObj>
              </mc:Choice>
              <mc:Fallback>
                <p:oleObj name="SPW 11.0 Graph" r:id="rId6" imgW="3974040" imgH="63097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94287" y="76580"/>
                        <a:ext cx="3973513" cy="631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051433"/>
              </p:ext>
            </p:extLst>
          </p:nvPr>
        </p:nvGraphicFramePr>
        <p:xfrm>
          <a:off x="3744913" y="76200"/>
          <a:ext cx="15128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483" name="Equation" r:id="rId8" imgW="939600" imgH="482400" progId="Equation.DSMT4">
                  <p:embed/>
                </p:oleObj>
              </mc:Choice>
              <mc:Fallback>
                <p:oleObj name="Equation" r:id="rId8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76200"/>
                        <a:ext cx="1512887" cy="785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35457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– 1/R</a:t>
            </a:r>
            <a:endParaRPr lang="en-US" sz="2200" dirty="0"/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35624" y="88900"/>
            <a:ext cx="3393375" cy="444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7" name="Picture 14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054932" cy="126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76061" name="Picture 2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93" y="3113321"/>
            <a:ext cx="1738686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6195060" y="1712650"/>
            <a:ext cx="494600" cy="1053410"/>
          </a:xfrm>
          <a:custGeom>
            <a:avLst/>
            <a:gdLst>
              <a:gd name="connsiteX0" fmla="*/ 0 w 494600"/>
              <a:gd name="connsiteY0" fmla="*/ 1053410 h 1053410"/>
              <a:gd name="connsiteX1" fmla="*/ 182880 w 494600"/>
              <a:gd name="connsiteY1" fmla="*/ 390470 h 1053410"/>
              <a:gd name="connsiteX2" fmla="*/ 377190 w 494600"/>
              <a:gd name="connsiteY2" fmla="*/ 47570 h 1053410"/>
              <a:gd name="connsiteX3" fmla="*/ 480060 w 494600"/>
              <a:gd name="connsiteY3" fmla="*/ 1850 h 1053410"/>
              <a:gd name="connsiteX4" fmla="*/ 491490 w 494600"/>
              <a:gd name="connsiteY4" fmla="*/ 13280 h 10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600" h="1053410">
                <a:moveTo>
                  <a:pt x="0" y="1053410"/>
                </a:moveTo>
                <a:cubicBezTo>
                  <a:pt x="60007" y="805760"/>
                  <a:pt x="120015" y="558110"/>
                  <a:pt x="182880" y="390470"/>
                </a:cubicBezTo>
                <a:cubicBezTo>
                  <a:pt x="245745" y="222830"/>
                  <a:pt x="327660" y="112340"/>
                  <a:pt x="377190" y="47570"/>
                </a:cubicBezTo>
                <a:cubicBezTo>
                  <a:pt x="426720" y="-17200"/>
                  <a:pt x="461010" y="7565"/>
                  <a:pt x="480060" y="1850"/>
                </a:cubicBezTo>
                <a:cubicBezTo>
                  <a:pt x="499110" y="-3865"/>
                  <a:pt x="495300" y="4707"/>
                  <a:pt x="491490" y="13280"/>
                </a:cubicBezTo>
              </a:path>
            </a:pathLst>
          </a:custGeom>
          <a:noFill/>
          <a:ln w="19050">
            <a:solidFill>
              <a:srgbClr val="4B14E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01009" y="2895600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>
                <a:solidFill>
                  <a:srgbClr val="4B14E6"/>
                </a:solidFill>
              </a:rPr>
              <a:t>v</a:t>
            </a:r>
            <a:r>
              <a:rPr lang="en-US" sz="1400" b="1" i="0" baseline="-25000" dirty="0" smtClean="0">
                <a:solidFill>
                  <a:srgbClr val="4B14E6"/>
                </a:solidFill>
              </a:rPr>
              <a:t>2</a:t>
            </a:r>
            <a:r>
              <a:rPr lang="en-US" sz="1400" b="1" i="0" dirty="0" smtClean="0">
                <a:solidFill>
                  <a:srgbClr val="4B14E6"/>
                </a:solidFill>
              </a:rPr>
              <a:t> increases </a:t>
            </a:r>
          </a:p>
          <a:p>
            <a:r>
              <a:rPr lang="en-US" sz="1400" b="1" i="0" dirty="0" smtClean="0">
                <a:solidFill>
                  <a:srgbClr val="4B14E6"/>
                </a:solidFill>
              </a:rPr>
              <a:t>with centrality</a:t>
            </a:r>
            <a:endParaRPr lang="en-US" sz="1400" b="1" i="0" dirty="0">
              <a:solidFill>
                <a:srgbClr val="4B14E6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515100" y="4537710"/>
            <a:ext cx="354330" cy="240030"/>
          </a:xfrm>
          <a:custGeom>
            <a:avLst/>
            <a:gdLst>
              <a:gd name="connsiteX0" fmla="*/ 0 w 354330"/>
              <a:gd name="connsiteY0" fmla="*/ 0 h 240030"/>
              <a:gd name="connsiteX1" fmla="*/ 102870 w 354330"/>
              <a:gd name="connsiteY1" fmla="*/ 91440 h 240030"/>
              <a:gd name="connsiteX2" fmla="*/ 354330 w 354330"/>
              <a:gd name="connsiteY2" fmla="*/ 240030 h 240030"/>
              <a:gd name="connsiteX3" fmla="*/ 354330 w 354330"/>
              <a:gd name="connsiteY3" fmla="*/ 240030 h 24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" h="240030">
                <a:moveTo>
                  <a:pt x="0" y="0"/>
                </a:moveTo>
                <a:cubicBezTo>
                  <a:pt x="21907" y="25717"/>
                  <a:pt x="43815" y="51435"/>
                  <a:pt x="102870" y="91440"/>
                </a:cubicBezTo>
                <a:cubicBezTo>
                  <a:pt x="161925" y="131445"/>
                  <a:pt x="354330" y="240030"/>
                  <a:pt x="354330" y="240030"/>
                </a:cubicBezTo>
                <a:lnTo>
                  <a:pt x="354330" y="240030"/>
                </a:ln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5539" y="888563"/>
            <a:ext cx="2680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ATLAS Data - arXiv:1212.5198.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705600" y="4139625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>
                <a:solidFill>
                  <a:srgbClr val="4B14E6"/>
                </a:solidFill>
              </a:rPr>
              <a:t>e</a:t>
            </a:r>
            <a:r>
              <a:rPr lang="en-US" sz="1400" b="1" i="0" baseline="-25000" dirty="0" smtClean="0">
                <a:solidFill>
                  <a:srgbClr val="4B14E6"/>
                </a:solidFill>
              </a:rPr>
              <a:t>2</a:t>
            </a:r>
            <a:r>
              <a:rPr lang="en-US" sz="1400" b="1" i="0" dirty="0" smtClean="0">
                <a:solidFill>
                  <a:srgbClr val="4B14E6"/>
                </a:solidFill>
              </a:rPr>
              <a:t> decreases </a:t>
            </a:r>
          </a:p>
          <a:p>
            <a:r>
              <a:rPr lang="en-US" sz="1400" b="1" i="0" dirty="0" smtClean="0">
                <a:solidFill>
                  <a:srgbClr val="4B14E6"/>
                </a:solidFill>
              </a:rPr>
              <a:t>with centrality</a:t>
            </a:r>
            <a:endParaRPr lang="en-US" sz="1400" b="1" i="0" dirty="0">
              <a:solidFill>
                <a:srgbClr val="4B14E6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297430" y="2257764"/>
            <a:ext cx="0" cy="8283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3176242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7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7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5" grpId="0"/>
      <p:bldP spid="7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339215"/>
              </p:ext>
            </p:extLst>
          </p:nvPr>
        </p:nvGraphicFramePr>
        <p:xfrm>
          <a:off x="1732311" y="533400"/>
          <a:ext cx="7035949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578" name="SPW 11.0 Graph" r:id="rId5" imgW="7511760" imgH="5760360" progId="SigmaPlotGraphicObject.10">
                  <p:embed/>
                </p:oleObj>
              </mc:Choice>
              <mc:Fallback>
                <p:oleObj name="SPW 11.0 Graph" r:id="rId5" imgW="7511760" imgH="57603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2311" y="533400"/>
                        <a:ext cx="7035949" cy="539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18</a:t>
            </a:fld>
            <a:r>
              <a:rPr lang="en-US" dirty="0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037995"/>
              </p:ext>
            </p:extLst>
          </p:nvPr>
        </p:nvGraphicFramePr>
        <p:xfrm>
          <a:off x="219424" y="990600"/>
          <a:ext cx="15128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579" name="Equation" r:id="rId7" imgW="939600" imgH="482400" progId="Equation.DSMT4">
                  <p:embed/>
                </p:oleObj>
              </mc:Choice>
              <mc:Fallback>
                <p:oleObj name="Equation" r:id="rId7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24" y="990600"/>
                        <a:ext cx="1512887" cy="785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35457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– 1/R</a:t>
            </a:r>
            <a:endParaRPr lang="en-US" sz="2200" dirty="0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35624" y="88900"/>
            <a:ext cx="3393375" cy="4445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624" y="3657600"/>
            <a:ext cx="209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92A01"/>
                </a:solidFill>
              </a:rPr>
              <a:t>Slope difference encodes viscous coefficient difference</a:t>
            </a:r>
            <a:endParaRPr lang="en-US" b="1" dirty="0">
              <a:solidFill>
                <a:srgbClr val="F92A0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8719" y="554675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Compare system size @ RHIC</a:t>
            </a:r>
            <a:endParaRPr lang="en-US" b="1" dirty="0">
              <a:solidFill>
                <a:srgbClr val="4B14E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2943" y="5924550"/>
            <a:ext cx="5816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US" b="1" i="0" dirty="0" smtClean="0">
                <a:solidFill>
                  <a:srgbClr val="FF0000"/>
                </a:solidFill>
              </a:rPr>
              <a:t>Viscous coefficient larger for more dilute system</a:t>
            </a:r>
            <a:endParaRPr lang="en-US" b="1" dirty="0">
              <a:solidFill>
                <a:srgbClr val="3333CC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93416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28963"/>
              </p:ext>
            </p:extLst>
          </p:nvPr>
        </p:nvGraphicFramePr>
        <p:xfrm>
          <a:off x="2133600" y="228600"/>
          <a:ext cx="5757863" cy="439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9602" name="SPW 11.0 Graph" r:id="rId5" imgW="5758200" imgH="4395600" progId="SigmaPlotGraphicObject.10">
                  <p:embed/>
                </p:oleObj>
              </mc:Choice>
              <mc:Fallback>
                <p:oleObj name="SPW 11.0 Graph" r:id="rId5" imgW="5758200" imgH="439560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228600"/>
                        <a:ext cx="5757863" cy="439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19</a:t>
            </a:fld>
            <a:r>
              <a:rPr lang="en-US" dirty="0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764928"/>
              </p:ext>
            </p:extLst>
          </p:nvPr>
        </p:nvGraphicFramePr>
        <p:xfrm>
          <a:off x="326104" y="1143000"/>
          <a:ext cx="15128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9603" name="Equation" r:id="rId7" imgW="939600" imgH="482400" progId="Equation.DSMT4">
                  <p:embed/>
                </p:oleObj>
              </mc:Choice>
              <mc:Fallback>
                <p:oleObj name="Equation" r:id="rId7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04" y="1143000"/>
                        <a:ext cx="1512887" cy="785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62843" y="4724400"/>
                <a:ext cx="774122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i="0" dirty="0">
                    <a:solidFill>
                      <a:srgbClr val="FF0000"/>
                    </a:solidFill>
                  </a:rPr>
                  <a:t>Characteristic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b="1" i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i="0" dirty="0">
                    <a:solidFill>
                      <a:srgbClr val="FF0000"/>
                    </a:solidFill>
                  </a:rPr>
                  <a:t>viscous </a:t>
                </a:r>
                <a:r>
                  <a:rPr lang="en-US" b="1" i="0" dirty="0" smtClean="0">
                    <a:solidFill>
                      <a:srgbClr val="FF0000"/>
                    </a:solidFill>
                  </a:rPr>
                  <a:t>damping validated across systems</a:t>
                </a:r>
              </a:p>
              <a:p>
                <a:pPr algn="l"/>
                <a:r>
                  <a:rPr lang="en-US" b="1" i="0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0" dirty="0" smtClean="0">
                    <a:solidFill>
                      <a:srgbClr val="FF0000"/>
                    </a:solidFill>
                  </a:rPr>
                  <a:t>          </a:t>
                </a:r>
                <a:r>
                  <a:rPr lang="en-US" b="1" i="0" dirty="0" smtClean="0">
                    <a:solidFill>
                      <a:srgbClr val="FF0000"/>
                    </a:solidFill>
                    <a:sym typeface="Wingdings" pitchFamily="2" charset="2"/>
                  </a:rPr>
                  <a:t> Similar mechanism</a:t>
                </a:r>
                <a:endParaRPr lang="en-US" b="1" i="0" dirty="0" smtClean="0">
                  <a:solidFill>
                    <a:srgbClr val="FF0000"/>
                  </a:solidFill>
                </a:endParaRPr>
              </a:p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dirty="0" smtClean="0">
                    <a:solidFill>
                      <a:srgbClr val="3333CC"/>
                    </a:solidFill>
                  </a:rPr>
                  <a:t>    Clear system size dependence of </a:t>
                </a:r>
                <a:r>
                  <a:rPr lang="el-GR" b="1" dirty="0" smtClean="0">
                    <a:solidFill>
                      <a:srgbClr val="3333CC"/>
                    </a:solidFill>
                  </a:rPr>
                  <a:t>β</a:t>
                </a:r>
                <a:r>
                  <a:rPr lang="en-US" b="1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3333CC"/>
                    </a:solidFill>
                    <a:sym typeface="Wingdings" pitchFamily="2" charset="2"/>
                  </a:rPr>
                  <a:t> signature of  dilute fluid? </a:t>
                </a:r>
                <a:endParaRPr lang="en-US" b="1" dirty="0" smtClean="0">
                  <a:solidFill>
                    <a:srgbClr val="3333CC"/>
                  </a:solidFill>
                </a:endParaRPr>
              </a:p>
              <a:p>
                <a:r>
                  <a:rPr lang="en-US" b="1" i="0" dirty="0" smtClean="0">
                    <a:solidFill>
                      <a:srgbClr val="009900"/>
                    </a:solidFill>
                  </a:rPr>
                  <a:t>This is very important</a:t>
                </a:r>
                <a:endParaRPr lang="en-US" b="1" i="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43" y="4724400"/>
                <a:ext cx="7741222" cy="1200329"/>
              </a:xfrm>
              <a:prstGeom prst="rect">
                <a:avLst/>
              </a:prstGeom>
              <a:blipFill rotWithShape="1">
                <a:blip r:embed="rId9"/>
                <a:stretch>
                  <a:fillRect l="-551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5624" y="65150"/>
            <a:ext cx="3545775" cy="468250"/>
            <a:chOff x="35624" y="65150"/>
            <a:chExt cx="3545775" cy="468250"/>
          </a:xfrm>
        </p:grpSpPr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35624" y="65150"/>
              <a:ext cx="3545775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200" b="1" dirty="0" smtClean="0"/>
                <a:t>Acoustic Scaling – 1/R</a:t>
              </a:r>
              <a:endParaRPr lang="en-US" sz="2200" dirty="0"/>
            </a:p>
          </p:txBody>
        </p:sp>
        <p:sp>
          <p:nvSpPr>
            <p:cNvPr id="17" name="AutoShape 34"/>
            <p:cNvSpPr>
              <a:spLocks noChangeArrowheads="1"/>
            </p:cNvSpPr>
            <p:nvPr/>
          </p:nvSpPr>
          <p:spPr bwMode="auto">
            <a:xfrm>
              <a:off x="35624" y="88900"/>
              <a:ext cx="3393375" cy="4445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0" name="Oval 9"/>
          <p:cNvSpPr/>
          <p:nvPr/>
        </p:nvSpPr>
        <p:spPr>
          <a:xfrm rot="19837955">
            <a:off x="6730734" y="2412589"/>
            <a:ext cx="636200" cy="1565239"/>
          </a:xfrm>
          <a:prstGeom prst="ellipse">
            <a:avLst/>
          </a:prstGeom>
          <a:solidFill>
            <a:srgbClr val="FFFF00">
              <a:alpha val="38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40511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jet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484438"/>
            <a:ext cx="37893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-12700" y="-179388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12700" y="-179388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-12700" y="-179388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-12700" y="-179388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-12700" y="-179388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4799" y="184053"/>
            <a:ext cx="8216343" cy="501747"/>
            <a:chOff x="2533556" y="228600"/>
            <a:chExt cx="4052307" cy="711171"/>
          </a:xfrm>
        </p:grpSpPr>
        <p:sp>
          <p:nvSpPr>
            <p:cNvPr id="752668" name="Text Box 28"/>
            <p:cNvSpPr txBox="1">
              <a:spLocks noChangeArrowheads="1"/>
            </p:cNvSpPr>
            <p:nvPr/>
          </p:nvSpPr>
          <p:spPr bwMode="auto">
            <a:xfrm>
              <a:off x="2533556" y="231795"/>
              <a:ext cx="3831073" cy="6107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200" b="1" i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+mn-cs"/>
                </a:rPr>
                <a:t>Flow &amp; Jet quenching are important probes of the QGP!</a:t>
              </a:r>
              <a:endParaRPr lang="en-US" sz="2200" dirty="0">
                <a:latin typeface="Arial" pitchFamily="34" charset="0"/>
                <a:cs typeface="+mn-cs"/>
              </a:endParaRPr>
            </a:p>
          </p:txBody>
        </p:sp>
        <p:sp>
          <p:nvSpPr>
            <p:cNvPr id="15390" name="AutoShape 34"/>
            <p:cNvSpPr>
              <a:spLocks noChangeArrowheads="1"/>
            </p:cNvSpPr>
            <p:nvPr/>
          </p:nvSpPr>
          <p:spPr bwMode="auto">
            <a:xfrm>
              <a:off x="2533556" y="228600"/>
              <a:ext cx="4052307" cy="711171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43000" y="5238088"/>
            <a:ext cx="76962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b="1" i="0" dirty="0">
                <a:solidFill>
                  <a:srgbClr val="0070C0"/>
                </a:solidFill>
                <a:latin typeface="Arial" pitchFamily="34" charset="0"/>
                <a:cs typeface="+mn-cs"/>
              </a:rPr>
              <a:t>This </a:t>
            </a:r>
            <a:r>
              <a:rPr lang="en-US" b="1" i="0" dirty="0" smtClean="0">
                <a:solidFill>
                  <a:srgbClr val="0070C0"/>
                </a:solidFill>
                <a:latin typeface="Arial" pitchFamily="34" charset="0"/>
                <a:cs typeface="+mn-cs"/>
              </a:rPr>
              <a:t>implies </a:t>
            </a:r>
            <a:r>
              <a:rPr lang="en-US" b="1" i="0" dirty="0">
                <a:solidFill>
                  <a:srgbClr val="0070C0"/>
                </a:solidFill>
                <a:latin typeface="Arial" pitchFamily="34" charset="0"/>
                <a:cs typeface="+mn-cs"/>
              </a:rPr>
              <a:t>very specific scaling properties </a:t>
            </a:r>
            <a:r>
              <a:rPr lang="en-US" b="1" i="0" dirty="0" smtClean="0">
                <a:solidFill>
                  <a:srgbClr val="0070C0"/>
                </a:solidFill>
                <a:latin typeface="Arial" pitchFamily="34" charset="0"/>
                <a:cs typeface="+mn-cs"/>
              </a:rPr>
              <a:t>for flow and jet suppression (</a:t>
            </a:r>
            <a:r>
              <a:rPr lang="en-US" b="1" i="0" dirty="0" smtClean="0">
                <a:solidFill>
                  <a:srgbClr val="0070C0"/>
                </a:solidFill>
              </a:rPr>
              <a:t>respectively), which can be tested  experimentally  </a:t>
            </a:r>
            <a:endParaRPr lang="en-US" b="1" i="0" dirty="0" smtClean="0">
              <a:solidFill>
                <a:srgbClr val="0070C0"/>
              </a:solidFill>
              <a:latin typeface="Arial" pitchFamily="34" charset="0"/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00" b="1" i="0" dirty="0" smtClean="0">
                <a:solidFill>
                  <a:srgbClr val="0070C0"/>
                </a:solidFill>
              </a:rPr>
              <a:t> </a:t>
            </a:r>
            <a:endParaRPr lang="en-US" sz="300" b="1" i="0" dirty="0" smtClean="0">
              <a:solidFill>
                <a:srgbClr val="0070C0"/>
              </a:solidFill>
              <a:latin typeface="Arial" pitchFamily="34" charset="0"/>
              <a:cs typeface="+mn-cs"/>
            </a:endParaRPr>
          </a:p>
          <a:p>
            <a:pPr lvl="1" algn="ctr"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Scaling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validation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provide importan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insights, as well as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straightforward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probes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transport coefficients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10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5370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24600"/>
            <a:ext cx="51054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RIKEN Workshop, April 15-17. 2013,  Roy A. Lacey, Stony Brook University</a:t>
            </a:r>
            <a:endParaRPr lang="en-US" dirty="0">
              <a:latin typeface="Arial" charset="0"/>
            </a:endParaRPr>
          </a:p>
        </p:txBody>
      </p:sp>
      <p:pic>
        <p:nvPicPr>
          <p:cNvPr id="15" name="Picture 14" descr="flow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103438"/>
            <a:ext cx="43434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5400000">
            <a:off x="2505075" y="1531938"/>
            <a:ext cx="14478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3535145">
            <a:off x="2199117" y="1625693"/>
            <a:ext cx="20681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pT</a:t>
            </a:r>
            <a:r>
              <a:rPr lang="en-US" sz="2000" dirty="0"/>
              <a:t> &lt; </a:t>
            </a:r>
            <a:r>
              <a:rPr lang="en-US" sz="2000" dirty="0" smtClean="0"/>
              <a:t>3 - 4 </a:t>
            </a:r>
            <a:r>
              <a:rPr lang="en-US" sz="2000" dirty="0"/>
              <a:t>GeV/c</a:t>
            </a:r>
          </a:p>
          <a:p>
            <a:pPr algn="ctr"/>
            <a:r>
              <a:rPr lang="en-US" sz="2000" b="1" dirty="0">
                <a:solidFill>
                  <a:srgbClr val="F92A01"/>
                </a:solidFill>
              </a:rPr>
              <a:t>Flow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5505450" y="1284288"/>
            <a:ext cx="1295400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2760775">
            <a:off x="5094748" y="1602065"/>
            <a:ext cx="21403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pT</a:t>
            </a:r>
            <a:r>
              <a:rPr lang="en-US" sz="2000" dirty="0"/>
              <a:t> &gt; </a:t>
            </a:r>
            <a:r>
              <a:rPr lang="en-US" sz="2000" dirty="0" smtClean="0"/>
              <a:t>8 -10 </a:t>
            </a:r>
            <a:r>
              <a:rPr lang="en-US" sz="2000" dirty="0"/>
              <a:t>GeV/c</a:t>
            </a:r>
          </a:p>
          <a:p>
            <a:pPr algn="ctr"/>
            <a:r>
              <a:rPr lang="en-US" sz="2000" b="1" dirty="0">
                <a:solidFill>
                  <a:srgbClr val="F92A01"/>
                </a:solidFill>
              </a:rPr>
              <a:t>Jet </a:t>
            </a:r>
            <a:r>
              <a:rPr lang="en-US" sz="2000" b="1" dirty="0" smtClean="0">
                <a:solidFill>
                  <a:srgbClr val="F92A01"/>
                </a:solidFill>
              </a:rPr>
              <a:t>suppression</a:t>
            </a:r>
            <a:endParaRPr lang="en-US" sz="2000" b="1" dirty="0">
              <a:solidFill>
                <a:srgbClr val="F92A01"/>
              </a:solidFill>
            </a:endParaRPr>
          </a:p>
        </p:txBody>
      </p:sp>
      <p:sp>
        <p:nvSpPr>
          <p:cNvPr id="1537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78DD8F6-67F7-41E5-BD50-2937BF7FFEA8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-115734" y="4259224"/>
            <a:ext cx="2249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92A01"/>
                </a:solidFill>
              </a:rPr>
              <a:t>Eccentricity driven</a:t>
            </a:r>
          </a:p>
          <a:p>
            <a:pPr algn="ctr"/>
            <a:r>
              <a:rPr lang="en-US" b="1" dirty="0" smtClean="0">
                <a:solidFill>
                  <a:srgbClr val="F92A01"/>
                </a:solidFill>
              </a:rPr>
              <a:t>&amp; acoustic</a:t>
            </a:r>
            <a:endParaRPr lang="en-US" b="1" dirty="0">
              <a:solidFill>
                <a:srgbClr val="F92A01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463434" y="672792"/>
            <a:ext cx="2480166" cy="36933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3333CC"/>
                </a:solidFill>
              </a:rPr>
              <a:t>3-4 &lt; </a:t>
            </a:r>
            <a:r>
              <a:rPr lang="en-US" dirty="0" err="1">
                <a:solidFill>
                  <a:srgbClr val="3333CC"/>
                </a:solidFill>
              </a:rPr>
              <a:t>pT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&lt; 8-10 GeV/c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791200" y="4050268"/>
            <a:ext cx="3324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92A01"/>
                </a:solidFill>
              </a:rPr>
              <a:t>Path length </a:t>
            </a:r>
            <a:r>
              <a:rPr lang="en-US" b="1" dirty="0" smtClean="0">
                <a:solidFill>
                  <a:srgbClr val="F92A01"/>
                </a:solidFill>
              </a:rPr>
              <a:t>(L &amp; ∆L)  driven</a:t>
            </a:r>
            <a:endParaRPr lang="en-US" b="1" dirty="0">
              <a:solidFill>
                <a:srgbClr val="F92A0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78040" y="2232392"/>
            <a:ext cx="1428596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</a:t>
            </a:r>
          </a:p>
          <a:p>
            <a:r>
              <a:rPr lang="en-US" sz="1000" dirty="0" smtClean="0"/>
              <a:t> </a:t>
            </a:r>
          </a:p>
          <a:p>
            <a:r>
              <a:rPr lang="en-US" dirty="0" smtClean="0"/>
              <a:t>suppression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06844" y="3100030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</a:t>
            </a:r>
          </a:p>
          <a:p>
            <a:r>
              <a:rPr lang="en-US" dirty="0" smtClean="0"/>
              <a:t>suppression</a:t>
            </a:r>
          </a:p>
          <a:p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810000" y="1041499"/>
            <a:ext cx="1600200" cy="64633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Transition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Region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981200" y="4572000"/>
            <a:ext cx="5029200" cy="6858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DBF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Flow and Jet suppression are linked to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Geometry &amp; the interactions in the QGP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10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813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24" grpId="0"/>
      <p:bldP spid="26" grpId="0"/>
      <p:bldP spid="37" grpId="0" animBg="1"/>
      <p:bldP spid="27" grpId="0"/>
      <p:bldP spid="33" grpId="0"/>
      <p:bldP spid="34" grpId="0"/>
      <p:bldP spid="40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133600" y="4389962"/>
            <a:ext cx="6221336" cy="851107"/>
            <a:chOff x="2613102" y="4038600"/>
            <a:chExt cx="6221336" cy="851107"/>
          </a:xfrm>
        </p:grpSpPr>
        <p:pic>
          <p:nvPicPr>
            <p:cNvPr id="303923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9400" y="4038600"/>
              <a:ext cx="6015038" cy="85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9639" r="65301"/>
            <a:stretch>
              <a:fillRect/>
            </a:stretch>
          </p:blipFill>
          <p:spPr bwMode="auto">
            <a:xfrm>
              <a:off x="2613102" y="4114800"/>
              <a:ext cx="990600" cy="70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2774796" y="4257906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52894" y="4246755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20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00" y="228600"/>
            <a:ext cx="2197100" cy="762000"/>
            <a:chOff x="12700" y="152400"/>
            <a:chExt cx="2197100" cy="762000"/>
          </a:xfrm>
        </p:grpSpPr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12700" y="152400"/>
              <a:ext cx="2197100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/>
                <a:t>Jet </a:t>
              </a:r>
              <a:r>
                <a:rPr lang="en-US" sz="2000" b="1" dirty="0" smtClean="0"/>
                <a:t>suppression Probe </a:t>
              </a:r>
              <a:endParaRPr lang="en-US" sz="1400" dirty="0"/>
            </a:p>
          </p:txBody>
        </p:sp>
        <p:sp>
          <p:nvSpPr>
            <p:cNvPr id="15" name="AutoShape 34"/>
            <p:cNvSpPr>
              <a:spLocks noChangeArrowheads="1"/>
            </p:cNvSpPr>
            <p:nvPr/>
          </p:nvSpPr>
          <p:spPr bwMode="auto">
            <a:xfrm>
              <a:off x="12700" y="152400"/>
              <a:ext cx="2197100" cy="762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1" name="Picture 20" descr="jet3.png"/>
          <p:cNvPicPr>
            <a:picLocks noChangeAspect="1"/>
          </p:cNvPicPr>
          <p:nvPr/>
        </p:nvPicPr>
        <p:blipFill>
          <a:blip r:embed="rId6" cstate="print"/>
          <a:srcRect r="57386"/>
          <a:stretch>
            <a:fillRect/>
          </a:stretch>
        </p:blipFill>
        <p:spPr>
          <a:xfrm>
            <a:off x="304800" y="990600"/>
            <a:ext cx="1739026" cy="2135528"/>
          </a:xfrm>
          <a:prstGeom prst="rect">
            <a:avLst/>
          </a:prstGeom>
        </p:spPr>
      </p:pic>
      <p:graphicFrame>
        <p:nvGraphicFramePr>
          <p:cNvPr id="2268173" name="Object 2"/>
          <p:cNvGraphicFramePr>
            <a:graphicFrameLocks noChangeAspect="1"/>
          </p:cNvGraphicFramePr>
          <p:nvPr/>
        </p:nvGraphicFramePr>
        <p:xfrm>
          <a:off x="152400" y="3211551"/>
          <a:ext cx="2689148" cy="61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0658" name="Equation" r:id="rId7" imgW="1981080" imgH="444240" progId="Equation.DSMT4">
                  <p:embed/>
                </p:oleObj>
              </mc:Choice>
              <mc:Fallback>
                <p:oleObj name="Equation" r:id="rId7" imgW="1981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11551"/>
                        <a:ext cx="2689148" cy="6156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572000" y="2328747"/>
          <a:ext cx="3979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0659" name="Equation" r:id="rId9" imgW="2387520" imgH="228600" progId="Equation.DSMT4">
                  <p:embed/>
                </p:oleObj>
              </mc:Choice>
              <mc:Fallback>
                <p:oleObj name="Equation" r:id="rId9" imgW="2387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28747"/>
                        <a:ext cx="3979862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818063" y="3064067"/>
          <a:ext cx="35782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0660" name="Equation" r:id="rId11" imgW="2514600" imgH="457200" progId="Equation.DSMT4">
                  <p:embed/>
                </p:oleObj>
              </mc:Choice>
              <mc:Fallback>
                <p:oleObj name="Equation" r:id="rId11" imgW="2514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3064067"/>
                        <a:ext cx="3578225" cy="649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162464" y="2698596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Suppression (∆L) – </a:t>
            </a:r>
            <a:r>
              <a:rPr lang="en-US" b="1" dirty="0" smtClean="0">
                <a:solidFill>
                  <a:srgbClr val="FB1525"/>
                </a:solidFill>
              </a:rPr>
              <a:t>pp yield unnecessary</a:t>
            </a:r>
            <a:endParaRPr lang="en-US" b="1" dirty="0">
              <a:solidFill>
                <a:srgbClr val="FB1525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71600" y="5848812"/>
            <a:ext cx="70752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92A01"/>
                </a:solidFill>
              </a:rPr>
              <a:t>J</a:t>
            </a:r>
            <a:r>
              <a:rPr lang="en-US" b="1" dirty="0" smtClean="0">
                <a:solidFill>
                  <a:srgbClr val="F92A01"/>
                </a:solidFill>
              </a:rPr>
              <a:t>et suppression drives R</a:t>
            </a:r>
            <a:r>
              <a:rPr lang="en-US" b="1" baseline="-25000" dirty="0" smtClean="0">
                <a:solidFill>
                  <a:srgbClr val="F92A01"/>
                </a:solidFill>
              </a:rPr>
              <a:t>AA</a:t>
            </a:r>
            <a:r>
              <a:rPr lang="en-US" b="1" dirty="0" smtClean="0">
                <a:solidFill>
                  <a:srgbClr val="F92A01"/>
                </a:solidFill>
              </a:rPr>
              <a:t> &amp; azimuthal  anisotropy </a:t>
            </a:r>
            <a:r>
              <a:rPr lang="en-US" b="1" i="0" dirty="0" smtClean="0">
                <a:solidFill>
                  <a:srgbClr val="F92A01"/>
                </a:solidFill>
              </a:rPr>
              <a:t>with specific scaling propertie</a:t>
            </a:r>
            <a:r>
              <a:rPr lang="en-US" b="1" i="0" dirty="0" smtClean="0">
                <a:solidFill>
                  <a:srgbClr val="FB1525"/>
                </a:solidFill>
              </a:rPr>
              <a:t>s</a:t>
            </a:r>
            <a:endParaRPr lang="en-US" b="1" dirty="0">
              <a:solidFill>
                <a:srgbClr val="FB1525"/>
              </a:solidFill>
            </a:endParaRPr>
          </a:p>
        </p:txBody>
      </p:sp>
      <p:pic>
        <p:nvPicPr>
          <p:cNvPr id="303923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97336" y="5190908"/>
            <a:ext cx="2288244" cy="6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3859136" y="4510665"/>
            <a:ext cx="1752600" cy="609600"/>
          </a:xfrm>
          <a:prstGeom prst="rect">
            <a:avLst/>
          </a:prstGeom>
          <a:solidFill>
            <a:srgbClr val="FB1525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916536" y="4510665"/>
            <a:ext cx="2362200" cy="609600"/>
          </a:xfrm>
          <a:prstGeom prst="rect">
            <a:avLst/>
          </a:prstGeom>
          <a:solidFill>
            <a:srgbClr val="4B14E6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B14E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9342" y="287515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Suppression (L)</a:t>
            </a:r>
            <a:endParaRPr lang="en-US" b="1" dirty="0">
              <a:solidFill>
                <a:srgbClr val="3333CC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875211" y="4098069"/>
            <a:ext cx="5555925" cy="338554"/>
            <a:chOff x="2590800" y="480950"/>
            <a:chExt cx="5555925" cy="338554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590800" y="533400"/>
              <a:ext cx="2862470" cy="266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5479008" y="480950"/>
              <a:ext cx="26677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0" dirty="0" smtClean="0"/>
                <a:t>, </a:t>
              </a:r>
              <a:r>
                <a:rPr lang="en-US" sz="1400" i="0" dirty="0" smtClean="0"/>
                <a:t>Phys.Lett.B519:199-206,2001</a:t>
              </a:r>
              <a:endParaRPr lang="en-US" sz="1600" dirty="0"/>
            </a:p>
          </p:txBody>
        </p:sp>
      </p:grpSp>
      <p:pic>
        <p:nvPicPr>
          <p:cNvPr id="36" name="Picture 35" descr="Beer_lamber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90800" y="685800"/>
            <a:ext cx="1431471" cy="1202436"/>
          </a:xfrm>
          <a:prstGeom prst="rect">
            <a:avLst/>
          </a:prstGeom>
        </p:spPr>
      </p:pic>
      <p:sp>
        <p:nvSpPr>
          <p:cNvPr id="38" name="Text Box 64"/>
          <p:cNvSpPr txBox="1">
            <a:spLocks noChangeArrowheads="1"/>
          </p:cNvSpPr>
          <p:nvPr/>
        </p:nvSpPr>
        <p:spPr bwMode="auto">
          <a:xfrm>
            <a:off x="4198615" y="3793269"/>
            <a:ext cx="27735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 Radiative Energy loss: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514600" y="2057400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0661" name="Equation" r:id="rId16" imgW="863280" imgH="431640" progId="Equation.DSMT4">
                  <p:embed/>
                </p:oleObj>
              </mc:Choice>
              <mc:Fallback>
                <p:oleObj name="Equation" r:id="rId16" imgW="863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57400"/>
                        <a:ext cx="1295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09600" y="12192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jet</a:t>
            </a:r>
            <a:endParaRPr lang="en-US" dirty="0"/>
          </a:p>
        </p:txBody>
      </p:sp>
      <p:pic>
        <p:nvPicPr>
          <p:cNvPr id="52" name="Picture 51" descr="jet3.png"/>
          <p:cNvPicPr>
            <a:picLocks noChangeAspect="1"/>
          </p:cNvPicPr>
          <p:nvPr/>
        </p:nvPicPr>
        <p:blipFill>
          <a:blip r:embed="rId6" cstate="print"/>
          <a:srcRect l="42226"/>
          <a:stretch>
            <a:fillRect/>
          </a:stretch>
        </p:blipFill>
        <p:spPr>
          <a:xfrm>
            <a:off x="4876800" y="304800"/>
            <a:ext cx="2189441" cy="1983128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7260929" y="152400"/>
            <a:ext cx="1961995" cy="1913930"/>
            <a:chOff x="7260929" y="0"/>
            <a:chExt cx="1961995" cy="1913930"/>
          </a:xfrm>
        </p:grpSpPr>
        <p:grpSp>
          <p:nvGrpSpPr>
            <p:cNvPr id="60" name="Group 59"/>
            <p:cNvGrpSpPr/>
            <p:nvPr/>
          </p:nvGrpSpPr>
          <p:grpSpPr>
            <a:xfrm>
              <a:off x="7620000" y="609600"/>
              <a:ext cx="621938" cy="1244742"/>
              <a:chOff x="7695474" y="1025509"/>
              <a:chExt cx="621938" cy="1244742"/>
            </a:xfrm>
          </p:grpSpPr>
          <p:sp>
            <p:nvSpPr>
              <p:cNvPr id="54" name="Oval 10"/>
              <p:cNvSpPr>
                <a:spLocks noChangeArrowheads="1"/>
              </p:cNvSpPr>
              <p:nvPr/>
            </p:nvSpPr>
            <p:spPr bwMode="auto">
              <a:xfrm>
                <a:off x="7695474" y="1025509"/>
                <a:ext cx="605246" cy="124474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rot="1897046" flipH="1" flipV="1">
                <a:off x="7830561" y="1031793"/>
                <a:ext cx="315928" cy="560775"/>
              </a:xfrm>
              <a:prstGeom prst="line">
                <a:avLst/>
              </a:prstGeom>
              <a:noFill/>
              <a:ln w="38100" cmpd="dbl">
                <a:solidFill>
                  <a:srgbClr val="4B14E6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rot="4530645" flipV="1">
                <a:off x="8101974" y="1466455"/>
                <a:ext cx="70921" cy="359954"/>
              </a:xfrm>
              <a:prstGeom prst="line">
                <a:avLst/>
              </a:prstGeom>
              <a:noFill/>
              <a:ln w="38100">
                <a:solidFill>
                  <a:srgbClr val="4B14E6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7260929" y="0"/>
              <a:ext cx="1428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More</a:t>
              </a:r>
            </a:p>
            <a:p>
              <a:r>
                <a:rPr lang="en-US" dirty="0" smtClean="0"/>
                <a:t>suppression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94328" y="990600"/>
              <a:ext cx="14285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Less</a:t>
              </a:r>
            </a:p>
            <a:p>
              <a:r>
                <a:rPr lang="en-US" dirty="0" smtClean="0"/>
                <a:t>suppression</a:t>
              </a:r>
            </a:p>
            <a:p>
              <a:endParaRPr lang="en-US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032266" y="9811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Geometry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6414" y="3581400"/>
            <a:ext cx="2172390" cy="1456730"/>
            <a:chOff x="6414" y="3581400"/>
            <a:chExt cx="2172390" cy="1456730"/>
          </a:xfrm>
        </p:grpSpPr>
        <p:sp>
          <p:nvSpPr>
            <p:cNvPr id="41" name="TextBox 40"/>
            <p:cNvSpPr txBox="1"/>
            <p:nvPr/>
          </p:nvSpPr>
          <p:spPr>
            <a:xfrm>
              <a:off x="6414" y="4114800"/>
              <a:ext cx="21723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Path length</a:t>
              </a:r>
            </a:p>
            <a:p>
              <a:r>
                <a:rPr lang="en-US" dirty="0" smtClean="0"/>
                <a:t>(related to collision </a:t>
              </a:r>
            </a:p>
            <a:p>
              <a:r>
                <a:rPr lang="en-US" dirty="0" smtClean="0"/>
                <a:t>centrality)</a:t>
              </a:r>
              <a:endParaRPr lang="en-US" dirty="0"/>
            </a:p>
          </p:txBody>
        </p:sp>
        <p:cxnSp>
          <p:nvCxnSpPr>
            <p:cNvPr id="45" name="Straight Arrow Connector 44"/>
            <p:cNvCxnSpPr>
              <a:stCxn id="41" idx="0"/>
            </p:cNvCxnSpPr>
            <p:nvPr/>
          </p:nvCxnSpPr>
          <p:spPr>
            <a:xfrm flipH="1" flipV="1">
              <a:off x="990603" y="3581400"/>
              <a:ext cx="102006" cy="5334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5678960"/>
      </p:ext>
    </p:extLst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6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3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 animBg="1"/>
      <p:bldP spid="31" grpId="0" animBg="1"/>
      <p:bldP spid="32" grpId="0"/>
      <p:bldP spid="38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2400" y="35625"/>
            <a:ext cx="3505200" cy="411148"/>
            <a:chOff x="152400" y="35625"/>
            <a:chExt cx="3505200" cy="411148"/>
          </a:xfrm>
        </p:grpSpPr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271974" y="35625"/>
              <a:ext cx="338562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000" b="1" dirty="0" smtClean="0"/>
                <a:t>R</a:t>
              </a:r>
              <a:r>
                <a:rPr lang="en-US" sz="2000" b="1" baseline="-25000" dirty="0" smtClean="0"/>
                <a:t>AA</a:t>
              </a:r>
              <a:r>
                <a:rPr lang="en-US" sz="2000" b="1" dirty="0" smtClean="0"/>
                <a:t> Measurements - CMS</a:t>
              </a:r>
              <a:endParaRPr lang="en-US" sz="1400" dirty="0"/>
            </a:p>
          </p:txBody>
        </p:sp>
        <p:sp>
          <p:nvSpPr>
            <p:cNvPr id="14" name="AutoShape 34"/>
            <p:cNvSpPr>
              <a:spLocks noChangeArrowheads="1"/>
            </p:cNvSpPr>
            <p:nvPr/>
          </p:nvSpPr>
          <p:spPr bwMode="auto">
            <a:xfrm>
              <a:off x="152400" y="65773"/>
              <a:ext cx="350520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1066800" y="6024562"/>
            <a:ext cx="7848600" cy="3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Specific 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and centrality dependencies – </a:t>
            </a:r>
            <a:r>
              <a:rPr lang="en-US" b="1" dirty="0" smtClean="0">
                <a:solidFill>
                  <a:srgbClr val="FB1525"/>
                </a:solidFill>
              </a:rPr>
              <a:t>Do they scale?</a:t>
            </a:r>
            <a:endParaRPr lang="en-US" b="1" dirty="0">
              <a:solidFill>
                <a:srgbClr val="FB1525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21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52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806412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191000" y="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0" dirty="0" smtClean="0"/>
              <a:t>Eur. Phys. J. C (2012) 72:1945</a:t>
            </a:r>
            <a:r>
              <a:rPr lang="en-US" i="0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1" i="0" dirty="0" smtClean="0"/>
              <a:t>arXiv:1202.2554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9923798">
            <a:off x="2250844" y="4424550"/>
            <a:ext cx="1615926" cy="577161"/>
          </a:xfrm>
          <a:prstGeom prst="ellipse">
            <a:avLst/>
          </a:prstGeom>
          <a:solidFill>
            <a:srgbClr val="FFFF00">
              <a:alpha val="31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145975" y="514102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13375" y="22860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62600" y="2514600"/>
            <a:ext cx="0" cy="22098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51031" y="327660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Centrality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dependence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0938" y="4038600"/>
            <a:ext cx="178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dependence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862367"/>
      </p:ext>
    </p:extLst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71974" y="23750"/>
            <a:ext cx="43762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L scaling of Jet Quenching - LHC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152400" y="64325"/>
            <a:ext cx="44958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1371600" y="5562600"/>
            <a:ext cx="6705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R</a:t>
            </a:r>
            <a:r>
              <a:rPr lang="en-US" b="1" baseline="-25000" dirty="0" smtClean="0">
                <a:solidFill>
                  <a:srgbClr val="4B14E6"/>
                </a:solidFill>
              </a:rPr>
              <a:t>AA</a:t>
            </a:r>
            <a:r>
              <a:rPr lang="en-US" b="1" dirty="0" smtClean="0">
                <a:solidFill>
                  <a:srgbClr val="4B14E6"/>
                </a:solidFill>
              </a:rPr>
              <a:t> scales with L, slopes (S</a:t>
            </a:r>
            <a:r>
              <a:rPr lang="en-US" b="1" baseline="-25000" dirty="0" smtClean="0">
                <a:solidFill>
                  <a:srgbClr val="4B14E6"/>
                </a:solidFill>
              </a:rPr>
              <a:t>L</a:t>
            </a:r>
            <a:r>
              <a:rPr lang="en-US" b="1" dirty="0" smtClean="0">
                <a:solidFill>
                  <a:srgbClr val="4B14E6"/>
                </a:solidFill>
              </a:rPr>
              <a:t>) encodes info on 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baseline="-25000" dirty="0" smtClean="0">
                <a:solidFill>
                  <a:srgbClr val="FF0000"/>
                </a:solidFill>
              </a:rPr>
              <a:t>s </a:t>
            </a:r>
            <a:r>
              <a:rPr lang="en-US" b="1" dirty="0" smtClean="0">
                <a:solidFill>
                  <a:srgbClr val="FF0000"/>
                </a:solidFill>
              </a:rPr>
              <a:t>and q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4B14E6"/>
                </a:solidFill>
              </a:rPr>
              <a:t>Compatible with the dominance of radiative energy loss  </a:t>
            </a:r>
            <a:endParaRPr lang="en-US" b="1" dirty="0">
              <a:solidFill>
                <a:srgbClr val="4B14E6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22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10400" y="1219200"/>
            <a:ext cx="190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 smtClean="0"/>
              <a:t>arXiv:1202.5537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762000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53873"/>
            <a:ext cx="8886825" cy="391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4776850" y="983550"/>
            <a:ext cx="228600" cy="22860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/>
          <p:cNvPicPr>
            <a:picLocks noChangeArrowheads="1"/>
          </p:cNvPicPr>
          <p:nvPr/>
        </p:nvPicPr>
        <p:blipFill>
          <a:blip r:embed="rId5" cstate="print"/>
          <a:srcRect l="15652" r="7825"/>
          <a:stretch>
            <a:fillRect/>
          </a:stretch>
        </p:blipFill>
        <p:spPr bwMode="auto">
          <a:xfrm>
            <a:off x="457200" y="480950"/>
            <a:ext cx="13208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479475" y="55101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ˆ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90800" y="480950"/>
            <a:ext cx="5729050" cy="338554"/>
            <a:chOff x="2590800" y="480950"/>
            <a:chExt cx="5729050" cy="338554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0800" y="533400"/>
              <a:ext cx="2862470" cy="266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5305883" y="480950"/>
              <a:ext cx="30139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0" dirty="0" smtClean="0"/>
                <a:t>, Phys.Lett.B519:199-206,2001</a:t>
              </a:r>
              <a:endParaRPr lang="en-US" sz="1600" dirty="0"/>
            </a:p>
          </p:txBody>
        </p:sp>
      </p:grpSp>
      <p:sp>
        <p:nvSpPr>
          <p:cNvPr id="2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51901"/>
      </p:ext>
    </p:extLst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23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725" y="567505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rrowheads="1"/>
          </p:cNvPicPr>
          <p:nvPr/>
        </p:nvPicPr>
        <p:blipFill>
          <a:blip r:embed="rId4" cstate="print"/>
          <a:srcRect l="15652" r="7825"/>
          <a:stretch>
            <a:fillRect/>
          </a:stretch>
        </p:blipFill>
        <p:spPr bwMode="auto">
          <a:xfrm>
            <a:off x="1685925" y="536705"/>
            <a:ext cx="13208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5357813" y="1295400"/>
            <a:ext cx="3633787" cy="4306888"/>
            <a:chOff x="1905000" y="1295400"/>
            <a:chExt cx="3633787" cy="430688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5000" y="1447800"/>
              <a:ext cx="3633787" cy="415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743200" y="1295400"/>
              <a:ext cx="24622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Phys.Rev.C80:051901,2009</a:t>
              </a:r>
              <a:endParaRPr lang="en-US" sz="1400" dirty="0"/>
            </a:p>
          </p:txBody>
        </p:sp>
      </p:grpSp>
      <p:sp>
        <p:nvSpPr>
          <p:cNvPr id="2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71974" y="23750"/>
            <a:ext cx="43000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L scaling of Jet Quenching - RHIC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auto">
          <a:xfrm>
            <a:off x="152400" y="64325"/>
            <a:ext cx="43434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1752600" y="5562600"/>
            <a:ext cx="6705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R</a:t>
            </a:r>
            <a:r>
              <a:rPr lang="en-US" b="1" baseline="-25000" dirty="0" smtClean="0">
                <a:solidFill>
                  <a:srgbClr val="4B14E6"/>
                </a:solidFill>
              </a:rPr>
              <a:t>AA</a:t>
            </a:r>
            <a:r>
              <a:rPr lang="en-US" b="1" dirty="0" smtClean="0">
                <a:solidFill>
                  <a:srgbClr val="4B14E6"/>
                </a:solidFill>
              </a:rPr>
              <a:t> scales with L, slopes (S</a:t>
            </a:r>
            <a:r>
              <a:rPr lang="en-US" b="1" baseline="-25000" dirty="0" smtClean="0">
                <a:solidFill>
                  <a:srgbClr val="4B14E6"/>
                </a:solidFill>
              </a:rPr>
              <a:t>L</a:t>
            </a:r>
            <a:r>
              <a:rPr lang="en-US" b="1" dirty="0" smtClean="0">
                <a:solidFill>
                  <a:srgbClr val="4B14E6"/>
                </a:solidFill>
              </a:rPr>
              <a:t>) encodes info on </a:t>
            </a:r>
            <a:r>
              <a:rPr lang="el-GR" b="1" dirty="0" smtClean="0">
                <a:solidFill>
                  <a:srgbClr val="008000"/>
                </a:solidFill>
              </a:rPr>
              <a:t>α</a:t>
            </a:r>
            <a:r>
              <a:rPr lang="en-US" b="1" baseline="-25000" dirty="0" smtClean="0">
                <a:solidFill>
                  <a:srgbClr val="008000"/>
                </a:solidFill>
              </a:rPr>
              <a:t>s</a:t>
            </a:r>
            <a:r>
              <a:rPr lang="en-US" b="1" baseline="-25000" dirty="0" smtClean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and </a:t>
            </a:r>
            <a:r>
              <a:rPr lang="en-US" b="1" dirty="0" smtClean="0">
                <a:solidFill>
                  <a:srgbClr val="008000"/>
                </a:solidFill>
              </a:rPr>
              <a:t>q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Compatible with the dominance of radiative energy loss</a:t>
            </a:r>
            <a:r>
              <a:rPr lang="en-US" b="1" dirty="0" smtClean="0">
                <a:solidFill>
                  <a:srgbClr val="4B14E6"/>
                </a:solidFill>
              </a:rPr>
              <a:t>  </a:t>
            </a:r>
            <a:endParaRPr lang="en-US" b="1" dirty="0">
              <a:solidFill>
                <a:srgbClr val="4B14E6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752600"/>
            <a:ext cx="5010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848600" y="55626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ˆ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96165"/>
      </p:ext>
    </p:extLst>
  </p:cSld>
  <p:clrMapOvr>
    <a:masterClrMapping/>
  </p:clrMapOvr>
  <p:transition advTm="189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1676400" y="5452947"/>
            <a:ext cx="73914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4B14E6"/>
                </a:solidFill>
              </a:rPr>
              <a:t>    R</a:t>
            </a:r>
            <a:r>
              <a:rPr lang="en-US" b="1" baseline="-25000" dirty="0" smtClean="0">
                <a:solidFill>
                  <a:srgbClr val="4B14E6"/>
                </a:solidFill>
              </a:rPr>
              <a:t>AA</a:t>
            </a:r>
            <a:r>
              <a:rPr lang="en-US" b="1" dirty="0" smtClean="0">
                <a:solidFill>
                  <a:srgbClr val="4B14E6"/>
                </a:solidFill>
              </a:rPr>
              <a:t> scales as 1/√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; slopes (</a:t>
            </a:r>
            <a:r>
              <a:rPr lang="en-US" b="1" dirty="0" err="1" smtClean="0">
                <a:solidFill>
                  <a:srgbClr val="4B14E6"/>
                </a:solidFill>
              </a:rPr>
              <a:t>S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pT</a:t>
            </a:r>
            <a:r>
              <a:rPr lang="en-US" b="1" dirty="0" smtClean="0">
                <a:solidFill>
                  <a:srgbClr val="4B14E6"/>
                </a:solidFill>
              </a:rPr>
              <a:t>) encode info on </a:t>
            </a:r>
            <a:r>
              <a:rPr lang="el-GR" b="1" dirty="0" smtClean="0">
                <a:solidFill>
                  <a:srgbClr val="008000"/>
                </a:solidFill>
              </a:rPr>
              <a:t>α</a:t>
            </a:r>
            <a:r>
              <a:rPr lang="en-US" b="1" baseline="-25000" dirty="0" smtClean="0">
                <a:solidFill>
                  <a:srgbClr val="008000"/>
                </a:solidFill>
              </a:rPr>
              <a:t>s</a:t>
            </a:r>
            <a:r>
              <a:rPr lang="en-US" b="1" baseline="-25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008000"/>
                </a:solidFill>
              </a:rPr>
              <a:t>q</a:t>
            </a:r>
          </a:p>
          <a:p>
            <a:pPr algn="l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4B14E6"/>
                </a:solidFill>
              </a:rPr>
              <a:t> L and 1/√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scaling </a:t>
            </a:r>
            <a:r>
              <a:rPr lang="en-US" b="1" dirty="0" smtClean="0">
                <a:solidFill>
                  <a:srgbClr val="4B14E6"/>
                </a:solidFill>
                <a:sym typeface="Wingdings" pitchFamily="2" charset="2"/>
              </a:rPr>
              <a:t> single universal curve</a:t>
            </a:r>
            <a:endParaRPr lang="en-US" b="1" dirty="0" smtClean="0">
              <a:solidFill>
                <a:srgbClr val="4B14E6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B1525"/>
                </a:solidFill>
              </a:rPr>
              <a:t>Compatible with the dominance of radiative energy loss  </a:t>
            </a:r>
          </a:p>
          <a:p>
            <a:r>
              <a:rPr lang="en-US" b="1" dirty="0" smtClean="0">
                <a:solidFill>
                  <a:srgbClr val="FB1525"/>
                </a:solidFill>
              </a:rPr>
              <a:t> </a:t>
            </a:r>
            <a:endParaRPr lang="en-US" b="1" baseline="-25000" dirty="0">
              <a:solidFill>
                <a:srgbClr val="FB1525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24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934200" y="1109246"/>
            <a:ext cx="190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 smtClean="0"/>
              <a:t>arXiv:1202.5537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740350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5305300" y="1143000"/>
            <a:ext cx="228600" cy="22860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4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126" y="1447800"/>
            <a:ext cx="875757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19574" y="0"/>
            <a:ext cx="36142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 smtClean="0">
                <a:solidFill>
                  <a:srgbClr val="00206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02060"/>
                </a:solidFill>
              </a:rPr>
              <a:t>T</a:t>
            </a:r>
            <a:r>
              <a:rPr lang="en-US" sz="2000" b="1" dirty="0" smtClean="0">
                <a:solidFill>
                  <a:srgbClr val="002060"/>
                </a:solidFill>
              </a:rPr>
              <a:t> scaling of Jet Quenching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AutoShape 34"/>
          <p:cNvSpPr>
            <a:spLocks noChangeArrowheads="1"/>
          </p:cNvSpPr>
          <p:nvPr/>
        </p:nvSpPr>
        <p:spPr bwMode="auto">
          <a:xfrm>
            <a:off x="0" y="40575"/>
            <a:ext cx="38862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4"/>
          <p:cNvPicPr>
            <a:picLocks noChangeArrowheads="1"/>
          </p:cNvPicPr>
          <p:nvPr/>
        </p:nvPicPr>
        <p:blipFill>
          <a:blip r:embed="rId5" cstate="print"/>
          <a:srcRect l="15652" r="7825"/>
          <a:stretch>
            <a:fillRect/>
          </a:stretch>
        </p:blipFill>
        <p:spPr bwMode="auto">
          <a:xfrm>
            <a:off x="457200" y="480950"/>
            <a:ext cx="13208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991740" y="544582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ˆ</a:t>
            </a:r>
            <a:endParaRPr lang="en-US" b="1" dirty="0">
              <a:solidFill>
                <a:srgbClr val="008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90800" y="480950"/>
            <a:ext cx="5729050" cy="338554"/>
            <a:chOff x="2590800" y="480950"/>
            <a:chExt cx="5729050" cy="338554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0800" y="533400"/>
              <a:ext cx="2862470" cy="266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5305883" y="480950"/>
              <a:ext cx="30139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0" dirty="0" smtClean="0"/>
                <a:t>, Phys.Lett.B519:199-206,2001</a:t>
              </a:r>
              <a:endParaRPr lang="en-US" sz="1600" dirty="0"/>
            </a:p>
          </p:txBody>
        </p:sp>
      </p:grpSp>
      <p:sp>
        <p:nvSpPr>
          <p:cNvPr id="2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20278"/>
      </p:ext>
    </p:extLst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 cstate="print"/>
          <a:srcRect l="58195"/>
          <a:stretch>
            <a:fillRect/>
          </a:stretch>
        </p:blipFill>
        <p:spPr bwMode="auto">
          <a:xfrm>
            <a:off x="2209800" y="5016293"/>
            <a:ext cx="2514600" cy="85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49156" name="Object 4"/>
          <p:cNvGraphicFramePr>
            <a:graphicFrameLocks noChangeAspect="1"/>
          </p:cNvGraphicFramePr>
          <p:nvPr/>
        </p:nvGraphicFramePr>
        <p:xfrm>
          <a:off x="5105400" y="76200"/>
          <a:ext cx="3448050" cy="531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893" name="SPW 11.0 Graph" r:id="rId5" imgW="3999960" imgH="6168240" progId="SigmaPlotGraphicObject.10">
                  <p:embed/>
                </p:oleObj>
              </mc:Choice>
              <mc:Fallback>
                <p:oleObj name="SPW 11.0 Graph" r:id="rId5" imgW="3999960" imgH="616824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"/>
                        <a:ext cx="3448050" cy="531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5257800" y="5531004"/>
            <a:ext cx="3886200" cy="3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Consistent               obtained</a:t>
            </a:r>
            <a:endParaRPr lang="en-US" b="1" dirty="0">
              <a:solidFill>
                <a:srgbClr val="FB1525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25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" y="4300653"/>
            <a:ext cx="3782936" cy="851107"/>
            <a:chOff x="2613102" y="4038600"/>
            <a:chExt cx="3782936" cy="851107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r="40538"/>
            <a:stretch>
              <a:fillRect/>
            </a:stretch>
          </p:blipFill>
          <p:spPr bwMode="auto">
            <a:xfrm>
              <a:off x="2819400" y="4038600"/>
              <a:ext cx="3576638" cy="85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9639" r="65301"/>
            <a:stretch>
              <a:fillRect/>
            </a:stretch>
          </p:blipFill>
          <p:spPr bwMode="auto">
            <a:xfrm>
              <a:off x="2613102" y="4114800"/>
              <a:ext cx="990600" cy="70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2774796" y="4257906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52894" y="4246755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5679667"/>
            <a:ext cx="2483391" cy="74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828800" y="4376853"/>
            <a:ext cx="1752600" cy="609600"/>
          </a:xfrm>
          <a:prstGeom prst="rect">
            <a:avLst/>
          </a:prstGeom>
          <a:solidFill>
            <a:srgbClr val="FB1525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9714" y="5096106"/>
            <a:ext cx="2362200" cy="609600"/>
          </a:xfrm>
          <a:prstGeom prst="rect">
            <a:avLst/>
          </a:prstGeom>
          <a:solidFill>
            <a:srgbClr val="4B14E6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B14E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84358" y="3191106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50946" y="4308168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984384" y="5462443"/>
            <a:ext cx="684803" cy="404957"/>
            <a:chOff x="307563" y="5234050"/>
            <a:chExt cx="684803" cy="404957"/>
          </a:xfrm>
        </p:grpSpPr>
        <p:sp>
          <p:nvSpPr>
            <p:cNvPr id="29" name="TextBox 28"/>
            <p:cNvSpPr txBox="1"/>
            <p:nvPr/>
          </p:nvSpPr>
          <p:spPr>
            <a:xfrm>
              <a:off x="307563" y="526967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q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LHC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8550" y="523405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ˆ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" y="476481"/>
            <a:ext cx="3676650" cy="3933825"/>
            <a:chOff x="914400" y="609600"/>
            <a:chExt cx="3676650" cy="3933825"/>
          </a:xfrm>
        </p:grpSpPr>
        <p:pic>
          <p:nvPicPr>
            <p:cNvPr id="3249157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 l="50430"/>
            <a:stretch>
              <a:fillRect/>
            </a:stretch>
          </p:blipFill>
          <p:spPr bwMode="auto">
            <a:xfrm>
              <a:off x="1295400" y="609600"/>
              <a:ext cx="3295650" cy="393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 r="91977" b="8959"/>
            <a:stretch>
              <a:fillRect/>
            </a:stretch>
          </p:blipFill>
          <p:spPr bwMode="auto">
            <a:xfrm>
              <a:off x="914400" y="609600"/>
              <a:ext cx="5334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8"/>
          <p:cNvGrpSpPr/>
          <p:nvPr/>
        </p:nvGrpSpPr>
        <p:grpSpPr>
          <a:xfrm>
            <a:off x="55755" y="66906"/>
            <a:ext cx="4343400" cy="421575"/>
            <a:chOff x="0" y="0"/>
            <a:chExt cx="4343400" cy="421575"/>
          </a:xfrm>
        </p:grpSpPr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434340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002060"/>
                  </a:solidFill>
                </a:rPr>
                <a:t>Heavy quark suppression</a:t>
              </a:r>
              <a:endParaRPr lang="en-US" sz="20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11" name="AutoShape 34"/>
            <p:cNvSpPr>
              <a:spLocks noChangeArrowheads="1"/>
            </p:cNvSpPr>
            <p:nvPr/>
          </p:nvSpPr>
          <p:spPr bwMode="auto">
            <a:xfrm>
              <a:off x="0" y="40575"/>
              <a:ext cx="434340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6019405"/>
      </p:ext>
    </p:extLst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1066800" y="5948362"/>
            <a:ext cx="7848600" cy="3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Specific 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and centrality dependencies </a:t>
            </a:r>
            <a:r>
              <a:rPr lang="en-US" b="1" dirty="0" smtClean="0">
                <a:solidFill>
                  <a:srgbClr val="FF0000"/>
                </a:solidFill>
              </a:rPr>
              <a:t>–</a:t>
            </a:r>
            <a:r>
              <a:rPr lang="en-US" b="1" dirty="0" smtClean="0">
                <a:solidFill>
                  <a:srgbClr val="4B14E6"/>
                </a:solidFill>
              </a:rPr>
              <a:t> </a:t>
            </a:r>
            <a:r>
              <a:rPr lang="en-US" b="1" dirty="0" smtClean="0">
                <a:solidFill>
                  <a:srgbClr val="FB1525"/>
                </a:solidFill>
              </a:rPr>
              <a:t>Do they scale?</a:t>
            </a:r>
            <a:endParaRPr lang="en-US" b="1" dirty="0">
              <a:solidFill>
                <a:srgbClr val="FB1525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graphicFrame>
        <p:nvGraphicFramePr>
          <p:cNvPr id="3022850" name="Object 2"/>
          <p:cNvGraphicFramePr>
            <a:graphicFrameLocks noChangeAspect="1"/>
          </p:cNvGraphicFramePr>
          <p:nvPr/>
        </p:nvGraphicFramePr>
        <p:xfrm>
          <a:off x="1600200" y="609600"/>
          <a:ext cx="5994189" cy="531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634" name="SPW 11.0 Graph" r:id="rId4" imgW="6996960" imgH="6198480" progId="SigmaPlotGraphicObject.10">
                  <p:embed/>
                </p:oleObj>
              </mc:Choice>
              <mc:Fallback>
                <p:oleObj name="SPW 11.0 Graph" r:id="rId4" imgW="6996960" imgH="619848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09600"/>
                        <a:ext cx="5994189" cy="531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81150" y="71250"/>
            <a:ext cx="4871850" cy="707886"/>
            <a:chOff x="81150" y="71250"/>
            <a:chExt cx="4338450" cy="707886"/>
          </a:xfrm>
        </p:grpSpPr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105724" y="71250"/>
              <a:ext cx="4218876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000" b="1" dirty="0" smtClean="0"/>
                <a:t>High-</a:t>
              </a:r>
              <a:r>
                <a:rPr lang="en-US" sz="2000" b="1" dirty="0" err="1" smtClean="0"/>
                <a:t>pT</a:t>
              </a:r>
              <a:r>
                <a:rPr lang="en-US" sz="2000" b="1" dirty="0" smtClean="0"/>
                <a:t> v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measurements - PHENIX</a:t>
              </a:r>
              <a:endParaRPr lang="en-US" sz="1400" dirty="0"/>
            </a:p>
          </p:txBody>
        </p:sp>
        <p:sp>
          <p:nvSpPr>
            <p:cNvPr id="11" name="AutoShape 34"/>
            <p:cNvSpPr>
              <a:spLocks noChangeArrowheads="1"/>
            </p:cNvSpPr>
            <p:nvPr/>
          </p:nvSpPr>
          <p:spPr bwMode="auto">
            <a:xfrm>
              <a:off x="81150" y="111825"/>
              <a:ext cx="433845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 rot="3827219">
            <a:off x="3890954" y="3665396"/>
            <a:ext cx="1844542" cy="577161"/>
          </a:xfrm>
          <a:prstGeom prst="ellipse">
            <a:avLst/>
          </a:prstGeom>
          <a:solidFill>
            <a:srgbClr val="00B0F0">
              <a:alpha val="31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743200" y="2057400"/>
            <a:ext cx="32004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3283162">
            <a:off x="3852747" y="4395064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B14E6"/>
                </a:solidFill>
              </a:rPr>
              <a:t>p</a:t>
            </a:r>
            <a:r>
              <a:rPr lang="en-US" sz="1600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sz="1600" b="1" dirty="0" smtClean="0">
                <a:solidFill>
                  <a:srgbClr val="4B14E6"/>
                </a:solidFill>
              </a:rPr>
              <a:t> dependence</a:t>
            </a:r>
            <a:endParaRPr lang="en-US" sz="1600" b="1" dirty="0">
              <a:solidFill>
                <a:srgbClr val="4B14E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400457">
            <a:off x="2644698" y="2321310"/>
            <a:ext cx="2788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B14E6"/>
                </a:solidFill>
              </a:rPr>
              <a:t>Centrality dependence</a:t>
            </a:r>
            <a:endParaRPr lang="en-US" sz="1600" b="1" dirty="0">
              <a:solidFill>
                <a:srgbClr val="4B14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47847"/>
      </p:ext>
    </p:extLst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9" grpId="0" animBg="1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1150" y="71250"/>
            <a:ext cx="4338450" cy="421575"/>
            <a:chOff x="81150" y="71250"/>
            <a:chExt cx="4338450" cy="421575"/>
          </a:xfrm>
        </p:grpSpPr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105724" y="71250"/>
              <a:ext cx="421887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000" b="1" dirty="0" smtClean="0"/>
                <a:t>High-</a:t>
              </a:r>
              <a:r>
                <a:rPr lang="en-US" sz="2000" b="1" dirty="0" err="1" smtClean="0"/>
                <a:t>pT</a:t>
              </a:r>
              <a:r>
                <a:rPr lang="en-US" sz="2000" b="1" dirty="0" smtClean="0"/>
                <a:t> v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measurements - CMS</a:t>
              </a:r>
              <a:endParaRPr lang="en-US" sz="1400" dirty="0"/>
            </a:p>
          </p:txBody>
        </p:sp>
        <p:sp>
          <p:nvSpPr>
            <p:cNvPr id="14" name="AutoShape 34"/>
            <p:cNvSpPr>
              <a:spLocks noChangeArrowheads="1"/>
            </p:cNvSpPr>
            <p:nvPr/>
          </p:nvSpPr>
          <p:spPr bwMode="auto">
            <a:xfrm>
              <a:off x="81150" y="111825"/>
              <a:ext cx="433845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1828800" y="5948362"/>
            <a:ext cx="7086600" cy="3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Specific 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and centrality dependencies – </a:t>
            </a:r>
            <a:r>
              <a:rPr lang="en-US" b="1" dirty="0" smtClean="0">
                <a:solidFill>
                  <a:srgbClr val="FB1525"/>
                </a:solidFill>
              </a:rPr>
              <a:t>Do they scale?</a:t>
            </a:r>
            <a:endParaRPr lang="en-US" b="1" dirty="0">
              <a:solidFill>
                <a:srgbClr val="FB1525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27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38800" y="381000"/>
            <a:ext cx="32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 smtClean="0"/>
              <a:t>arXiv:1204.1850</a:t>
            </a:r>
            <a:endParaRPr lang="en-US" dirty="0"/>
          </a:p>
        </p:txBody>
      </p:sp>
      <p:pic>
        <p:nvPicPr>
          <p:cNvPr id="2158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04" y="685800"/>
            <a:ext cx="8512296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 rot="952698">
            <a:off x="1114927" y="4172444"/>
            <a:ext cx="1615926" cy="577161"/>
          </a:xfrm>
          <a:prstGeom prst="ellipse">
            <a:avLst/>
          </a:prstGeom>
          <a:solidFill>
            <a:srgbClr val="00B0F0">
              <a:alpha val="31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12664" y="3505200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B14E6"/>
                </a:solidFill>
              </a:rPr>
              <a:t>p</a:t>
            </a:r>
            <a:r>
              <a:rPr lang="en-US" sz="1600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sz="1600" b="1" dirty="0" smtClean="0">
                <a:solidFill>
                  <a:srgbClr val="4B14E6"/>
                </a:solidFill>
              </a:rPr>
              <a:t> dependence</a:t>
            </a:r>
            <a:endParaRPr lang="en-US" sz="1600" b="1" dirty="0">
              <a:solidFill>
                <a:srgbClr val="4B14E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343400" y="4462150"/>
            <a:ext cx="685800" cy="0"/>
          </a:xfrm>
          <a:prstGeom prst="straightConnector1">
            <a:avLst/>
          </a:prstGeom>
          <a:ln w="38100">
            <a:solidFill>
              <a:srgbClr val="4B14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415144" y="2338450"/>
            <a:ext cx="685800" cy="0"/>
          </a:xfrm>
          <a:prstGeom prst="straightConnector1">
            <a:avLst/>
          </a:prstGeom>
          <a:ln w="38100">
            <a:solidFill>
              <a:srgbClr val="4B14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87106" y="2433450"/>
            <a:ext cx="11369" cy="1981200"/>
          </a:xfrm>
          <a:prstGeom prst="straightConnector1">
            <a:avLst/>
          </a:prstGeom>
          <a:ln w="38100">
            <a:solidFill>
              <a:srgbClr val="4B14E6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65026" y="3087469"/>
            <a:ext cx="1378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B14E6"/>
                </a:solidFill>
              </a:rPr>
              <a:t>Centrality</a:t>
            </a:r>
          </a:p>
          <a:p>
            <a:r>
              <a:rPr lang="en-US" sz="1600" b="1" dirty="0" smtClean="0">
                <a:solidFill>
                  <a:srgbClr val="4B14E6"/>
                </a:solidFill>
              </a:rPr>
              <a:t>dependence</a:t>
            </a:r>
            <a:endParaRPr lang="en-US" sz="1600" b="1" dirty="0">
              <a:solidFill>
                <a:srgbClr val="4B14E6"/>
              </a:solidFill>
            </a:endParaRPr>
          </a:p>
        </p:txBody>
      </p:sp>
      <p:sp>
        <p:nvSpPr>
          <p:cNvPr id="21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18468"/>
      </p:ext>
    </p:extLst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28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64150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5298375" y="1066800"/>
            <a:ext cx="228600" cy="22860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3581400" cy="421575"/>
            <a:chOff x="0" y="0"/>
            <a:chExt cx="3581400" cy="421575"/>
          </a:xfrm>
        </p:grpSpPr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350520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002060"/>
                  </a:solidFill>
                </a:rPr>
                <a:t>High-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pT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v</a:t>
              </a:r>
              <a:r>
                <a:rPr lang="en-US" sz="2000" b="1" baseline="-25000" dirty="0" smtClean="0">
                  <a:solidFill>
                    <a:srgbClr val="002060"/>
                  </a:solidFill>
                </a:rPr>
                <a:t>2 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scaling - LHC </a:t>
              </a:r>
              <a:endParaRPr lang="en-US" sz="20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0" y="40575"/>
              <a:ext cx="358140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2" name="Picture 4"/>
          <p:cNvPicPr>
            <a:picLocks noChangeArrowheads="1"/>
          </p:cNvPicPr>
          <p:nvPr/>
        </p:nvPicPr>
        <p:blipFill>
          <a:blip r:embed="rId4" cstate="print"/>
          <a:srcRect l="15652" r="7825"/>
          <a:stretch>
            <a:fillRect/>
          </a:stretch>
        </p:blipFill>
        <p:spPr bwMode="auto">
          <a:xfrm>
            <a:off x="457200" y="480950"/>
            <a:ext cx="13208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65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78" y="1447800"/>
            <a:ext cx="8984821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24924" y="5620000"/>
            <a:ext cx="6404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v</a:t>
            </a:r>
            <a:r>
              <a:rPr lang="en-US" b="1" baseline="-25000" dirty="0" smtClean="0">
                <a:solidFill>
                  <a:srgbClr val="4B14E6"/>
                </a:solidFill>
              </a:rPr>
              <a:t>2</a:t>
            </a:r>
            <a:r>
              <a:rPr lang="en-US" b="1" dirty="0" smtClean="0">
                <a:solidFill>
                  <a:srgbClr val="4B14E6"/>
                </a:solidFill>
              </a:rPr>
              <a:t> follows the 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dependence observed for jet quenching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Note the expected inversion of the 1/√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 dependence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1261646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 smtClean="0"/>
              <a:t>arXiv:1203.3605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010400" y="1797204"/>
            <a:ext cx="2514600" cy="2927196"/>
            <a:chOff x="7086600" y="1797204"/>
            <a:chExt cx="2514600" cy="292719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5670" t="46479" r="63148"/>
            <a:stretch>
              <a:fillRect/>
            </a:stretch>
          </p:blipFill>
          <p:spPr bwMode="auto">
            <a:xfrm>
              <a:off x="7086600" y="1828800"/>
              <a:ext cx="25146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8153400" y="1797204"/>
              <a:ext cx="1447800" cy="2362200"/>
            </a:xfrm>
            <a:prstGeom prst="rect">
              <a:avLst/>
            </a:prstGeom>
            <a:solidFill>
              <a:srgbClr val="FFFF00">
                <a:alpha val="22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8908"/>
      </p:ext>
    </p:extLst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1281" name="Object 1"/>
          <p:cNvGraphicFramePr>
            <a:graphicFrameLocks noChangeAspect="1"/>
          </p:cNvGraphicFramePr>
          <p:nvPr/>
        </p:nvGraphicFramePr>
        <p:xfrm>
          <a:off x="4800600" y="1066800"/>
          <a:ext cx="430244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658" name="SPW 11.0 Graph" r:id="rId4" imgW="6473880" imgH="6765120" progId="SigmaPlotGraphicObject.10">
                  <p:embed/>
                </p:oleObj>
              </mc:Choice>
              <mc:Fallback>
                <p:oleObj name="SPW 11.0 Graph" r:id="rId4" imgW="6473880" imgH="676512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066800"/>
                        <a:ext cx="430244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29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9517" y="533400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5025117" y="762000"/>
            <a:ext cx="228600" cy="22860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5029200" cy="421575"/>
            <a:chOff x="0" y="0"/>
            <a:chExt cx="4062751" cy="421575"/>
          </a:xfrm>
        </p:grpSpPr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400119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002060"/>
                  </a:solidFill>
                </a:rPr>
                <a:t>∆L Scaling of high-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pT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v</a:t>
              </a:r>
              <a:r>
                <a:rPr lang="en-US" sz="2000" b="1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– LHC &amp; RHIC</a:t>
              </a:r>
              <a:endParaRPr lang="en-US" sz="20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0" y="40575"/>
              <a:ext cx="4062751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2" name="Picture 4"/>
          <p:cNvPicPr>
            <a:picLocks noChangeArrowheads="1"/>
          </p:cNvPicPr>
          <p:nvPr/>
        </p:nvPicPr>
        <p:blipFill>
          <a:blip r:embed="rId7" cstate="print"/>
          <a:srcRect l="15652" r="7825"/>
          <a:stretch>
            <a:fillRect/>
          </a:stretch>
        </p:blipFill>
        <p:spPr bwMode="auto">
          <a:xfrm>
            <a:off x="457200" y="457200"/>
            <a:ext cx="13208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96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43000"/>
            <a:ext cx="47114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371600" y="5715000"/>
            <a:ext cx="703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B1525"/>
                </a:solidFill>
              </a:rPr>
              <a:t>Combined ∆L and 1/√</a:t>
            </a:r>
            <a:r>
              <a:rPr lang="en-US" b="1" dirty="0" err="1" smtClean="0">
                <a:solidFill>
                  <a:srgbClr val="FB1525"/>
                </a:solidFill>
              </a:rPr>
              <a:t>p</a:t>
            </a:r>
            <a:r>
              <a:rPr lang="en-US" b="1" baseline="-25000" dirty="0" err="1" smtClean="0">
                <a:solidFill>
                  <a:srgbClr val="FB1525"/>
                </a:solidFill>
              </a:rPr>
              <a:t>T</a:t>
            </a:r>
            <a:r>
              <a:rPr lang="en-US" b="1" dirty="0" smtClean="0">
                <a:solidFill>
                  <a:srgbClr val="FB1525"/>
                </a:solidFill>
              </a:rPr>
              <a:t> scaling </a:t>
            </a:r>
            <a:r>
              <a:rPr lang="en-US" b="1" dirty="0" smtClean="0">
                <a:solidFill>
                  <a:srgbClr val="FB1525"/>
                </a:solidFill>
                <a:sym typeface="Wingdings" pitchFamily="2" charset="2"/>
              </a:rPr>
              <a:t> single universal curve for </a:t>
            </a:r>
            <a:r>
              <a:rPr lang="en-US" b="1" dirty="0" smtClean="0">
                <a:solidFill>
                  <a:srgbClr val="FB1525"/>
                </a:solidFill>
              </a:rPr>
              <a:t>v</a:t>
            </a:r>
            <a:r>
              <a:rPr lang="en-US" b="1" baseline="-25000" dirty="0" smtClean="0">
                <a:solidFill>
                  <a:srgbClr val="FB1525"/>
                </a:solidFill>
              </a:rPr>
              <a:t>2</a:t>
            </a:r>
            <a:r>
              <a:rPr lang="en-US" b="1" dirty="0" smtClean="0">
                <a:solidFill>
                  <a:srgbClr val="FB1525"/>
                </a:solidFill>
              </a:rPr>
              <a:t> </a:t>
            </a:r>
            <a:endParaRPr lang="en-US" dirty="0">
              <a:solidFill>
                <a:srgbClr val="FB152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1066800"/>
            <a:ext cx="1527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 smtClean="0"/>
              <a:t>arXiv:1203.3605</a:t>
            </a:r>
            <a:endParaRPr lang="en-US" sz="14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07643"/>
      </p:ext>
    </p:extLst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51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9925" y="2292925"/>
            <a:ext cx="3581400" cy="314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81000"/>
            <a:ext cx="2894013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057400" y="76200"/>
            <a:ext cx="5715000" cy="557213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0" dirty="0">
                <a:solidFill>
                  <a:schemeClr val="tx1"/>
                </a:solidFill>
              </a:rPr>
              <a:t>Geometric Quantities for scaling </a:t>
            </a:r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58738" y="1284288"/>
            <a:ext cx="42672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247650" defTabSz="400050">
              <a:spcBef>
                <a:spcPct val="15000"/>
              </a:spcBef>
              <a:spcAft>
                <a:spcPct val="15000"/>
              </a:spcAft>
              <a:buClr>
                <a:srgbClr val="333399"/>
              </a:buClr>
              <a:buSzPct val="115000"/>
              <a:buFont typeface="Arial" pitchFamily="34" charset="0"/>
              <a:buChar char="•"/>
              <a:tabLst>
                <a:tab pos="635000" algn="l"/>
                <a:tab pos="1268413" algn="l"/>
                <a:tab pos="1903413" algn="l"/>
                <a:tab pos="2538413" algn="l"/>
                <a:tab pos="3173413" algn="l"/>
                <a:tab pos="3806825" algn="l"/>
                <a:tab pos="4441825" algn="l"/>
                <a:tab pos="5076825" algn="l"/>
                <a:tab pos="5711825" algn="l"/>
                <a:tab pos="6345238" algn="l"/>
                <a:tab pos="6980238" algn="l"/>
                <a:tab pos="7615238" algn="l"/>
                <a:tab pos="8248650" algn="l"/>
              </a:tabLst>
            </a:pPr>
            <a:endParaRPr lang="en-US" sz="2000">
              <a:solidFill>
                <a:srgbClr val="4C4C4C"/>
              </a:solidFill>
              <a:latin typeface="Comic Sans MS" pitchFamily="66" charset="0"/>
            </a:endParaRPr>
          </a:p>
        </p:txBody>
      </p:sp>
      <p:sp>
        <p:nvSpPr>
          <p:cNvPr id="8205" name="TextBox 17"/>
          <p:cNvSpPr txBox="1">
            <a:spLocks noChangeArrowheads="1"/>
          </p:cNvSpPr>
          <p:nvPr/>
        </p:nvSpPr>
        <p:spPr bwMode="auto">
          <a:xfrm>
            <a:off x="990600" y="2297113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8206" name="TextBox 19"/>
          <p:cNvSpPr txBox="1">
            <a:spLocks noChangeArrowheads="1"/>
          </p:cNvSpPr>
          <p:nvPr/>
        </p:nvSpPr>
        <p:spPr bwMode="auto">
          <a:xfrm>
            <a:off x="2405063" y="2286000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pic>
        <p:nvPicPr>
          <p:cNvPr id="820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86200"/>
            <a:ext cx="18573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1066800"/>
            <a:ext cx="553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2635250"/>
            <a:ext cx="28194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4" name="TextBox 20"/>
          <p:cNvSpPr txBox="1">
            <a:spLocks noChangeArrowheads="1"/>
          </p:cNvSpPr>
          <p:nvPr/>
        </p:nvSpPr>
        <p:spPr bwMode="auto">
          <a:xfrm>
            <a:off x="2133600" y="54102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Geometric fluctuations </a:t>
            </a:r>
            <a:r>
              <a:rPr lang="en-US" b="1" dirty="0" smtClean="0">
                <a:solidFill>
                  <a:srgbClr val="FF0000"/>
                </a:solidFill>
              </a:rPr>
              <a:t>included</a:t>
            </a:r>
            <a:endParaRPr lang="en-US" b="1" dirty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Geometric quantities constrained </a:t>
            </a:r>
            <a:r>
              <a:rPr lang="en-US" b="1" dirty="0">
                <a:solidFill>
                  <a:srgbClr val="FF0000"/>
                </a:solidFill>
              </a:rPr>
              <a:t>by multiplicity density.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2097153" name="Object 1"/>
          <p:cNvGraphicFramePr>
            <a:graphicFrameLocks noChangeAspect="1"/>
          </p:cNvGraphicFramePr>
          <p:nvPr/>
        </p:nvGraphicFramePr>
        <p:xfrm>
          <a:off x="3476149" y="3242846"/>
          <a:ext cx="9810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259" name="Equation" r:id="rId10" imgW="571320" imgH="431640" progId="Equation.DSMT4">
                  <p:embed/>
                </p:oleObj>
              </mc:Choice>
              <mc:Fallback>
                <p:oleObj name="Equation" r:id="rId10" imgW="571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149" y="3242846"/>
                        <a:ext cx="9810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609600" y="3400425"/>
          <a:ext cx="190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260" name="Equation" r:id="rId12" imgW="1269720" imgH="304560" progId="Equation.DSMT4">
                  <p:embed/>
                </p:oleObj>
              </mc:Choice>
              <mc:Fallback>
                <p:oleObj name="Equation" r:id="rId12" imgW="12697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00425"/>
                        <a:ext cx="1905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5" name="Rectangle 24"/>
          <p:cNvSpPr>
            <a:spLocks noChangeArrowheads="1"/>
          </p:cNvSpPr>
          <p:nvPr/>
        </p:nvSpPr>
        <p:spPr bwMode="auto">
          <a:xfrm>
            <a:off x="3352800" y="762000"/>
            <a:ext cx="3435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 dirty="0"/>
              <a:t>Phys. Rev. C 81, 061901(R) (2010)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2971800" y="4081046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 smtClean="0"/>
              <a:t>arXiv:1203.3605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" y="4876800"/>
            <a:ext cx="475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baseline="-25000" dirty="0" smtClean="0"/>
              <a:t>x</a:t>
            </a:r>
            <a:r>
              <a:rPr lang="en-US" dirty="0" smtClean="0"/>
              <a:t> &amp; </a:t>
            </a:r>
            <a:r>
              <a:rPr lang="el-GR" dirty="0" smtClean="0"/>
              <a:t>σ</a:t>
            </a:r>
            <a:r>
              <a:rPr lang="en-US" baseline="-25000" dirty="0" smtClean="0"/>
              <a:t>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RMS widths of density distribution</a:t>
            </a:r>
            <a:endParaRPr lang="en-US" dirty="0"/>
          </a:p>
        </p:txBody>
      </p:sp>
      <p:sp>
        <p:nvSpPr>
          <p:cNvPr id="25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095324"/>
              </p:ext>
            </p:extLst>
          </p:nvPr>
        </p:nvGraphicFramePr>
        <p:xfrm>
          <a:off x="3429000" y="2604770"/>
          <a:ext cx="11112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261" name="Equation" r:id="rId14" imgW="647640" imgH="241200" progId="Equation.DSMT4">
                  <p:embed/>
                </p:oleObj>
              </mc:Choice>
              <mc:Fallback>
                <p:oleObj name="Equation" r:id="rId14" imgW="64764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04770"/>
                        <a:ext cx="11112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14210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5923" name="Object 3"/>
          <p:cNvGraphicFramePr>
            <a:graphicFrameLocks noChangeAspect="1"/>
          </p:cNvGraphicFramePr>
          <p:nvPr/>
        </p:nvGraphicFramePr>
        <p:xfrm>
          <a:off x="1219199" y="182416"/>
          <a:ext cx="7540625" cy="571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682" name="SPW 11.0 Graph" r:id="rId4" imgW="8374320" imgH="6348240" progId="SigmaPlotGraphicObject.10">
                  <p:embed/>
                </p:oleObj>
              </mc:Choice>
              <mc:Fallback>
                <p:oleObj name="SPW 11.0 Graph" r:id="rId4" imgW="8374320" imgH="634824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199" y="182416"/>
                        <a:ext cx="7540625" cy="5716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30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3374" y="76200"/>
            <a:ext cx="4071426" cy="421575"/>
            <a:chOff x="0" y="0"/>
            <a:chExt cx="3385626" cy="421575"/>
          </a:xfrm>
        </p:grpSpPr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338562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002060"/>
                  </a:solidFill>
                </a:rPr>
                <a:t>∆L Scaling of high-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pT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v</a:t>
              </a:r>
              <a:r>
                <a:rPr lang="en-US" sz="2000" b="1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- RHIC</a:t>
              </a:r>
              <a:endParaRPr lang="en-US" sz="20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12" name="AutoShape 34"/>
            <p:cNvSpPr>
              <a:spLocks noChangeArrowheads="1"/>
            </p:cNvSpPr>
            <p:nvPr/>
          </p:nvSpPr>
          <p:spPr bwMode="auto">
            <a:xfrm>
              <a:off x="0" y="40575"/>
              <a:ext cx="335280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60462" y="5878551"/>
            <a:ext cx="7069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B1525"/>
                </a:solidFill>
              </a:rPr>
              <a:t>Combined ∆L and 1/√</a:t>
            </a:r>
            <a:r>
              <a:rPr lang="en-US" b="1" dirty="0" err="1" smtClean="0">
                <a:solidFill>
                  <a:srgbClr val="FB1525"/>
                </a:solidFill>
              </a:rPr>
              <a:t>p</a:t>
            </a:r>
            <a:r>
              <a:rPr lang="en-US" b="1" baseline="-25000" dirty="0" err="1" smtClean="0">
                <a:solidFill>
                  <a:srgbClr val="FB1525"/>
                </a:solidFill>
              </a:rPr>
              <a:t>T</a:t>
            </a:r>
            <a:r>
              <a:rPr lang="en-US" b="1" dirty="0" smtClean="0">
                <a:solidFill>
                  <a:srgbClr val="FB1525"/>
                </a:solidFill>
              </a:rPr>
              <a:t> scaling </a:t>
            </a:r>
            <a:r>
              <a:rPr lang="en-US" b="1" dirty="0" smtClean="0">
                <a:solidFill>
                  <a:srgbClr val="FB1525"/>
                </a:solidFill>
                <a:sym typeface="Wingdings" pitchFamily="2" charset="2"/>
              </a:rPr>
              <a:t> single universal curve for </a:t>
            </a:r>
            <a:r>
              <a:rPr lang="en-US" b="1" dirty="0" smtClean="0">
                <a:solidFill>
                  <a:srgbClr val="FB1525"/>
                </a:solidFill>
              </a:rPr>
              <a:t>v</a:t>
            </a:r>
            <a:r>
              <a:rPr lang="en-US" b="1" baseline="-25000" dirty="0" smtClean="0">
                <a:solidFill>
                  <a:srgbClr val="FB1525"/>
                </a:solidFill>
              </a:rPr>
              <a:t>2</a:t>
            </a:r>
          </a:p>
          <a:p>
            <a:pPr marL="0" lvl="1"/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Constraint for </a:t>
            </a:r>
            <a:r>
              <a:rPr lang="el-GR" b="1" dirty="0" smtClean="0">
                <a:solidFill>
                  <a:srgbClr val="FF0000"/>
                </a:solidFill>
              </a:rPr>
              <a:t>ε</a:t>
            </a:r>
            <a:r>
              <a:rPr lang="en-US" b="1" baseline="-25000" dirty="0" smtClean="0">
                <a:solidFill>
                  <a:srgbClr val="FF0000"/>
                </a:solidFill>
              </a:rPr>
              <a:t>n</a:t>
            </a:r>
          </a:p>
          <a:p>
            <a:r>
              <a:rPr lang="en-US" b="1" dirty="0" smtClean="0">
                <a:solidFill>
                  <a:srgbClr val="FB1525"/>
                </a:solidFill>
              </a:rPr>
              <a:t> </a:t>
            </a:r>
            <a:endParaRPr lang="en-US" dirty="0">
              <a:solidFill>
                <a:srgbClr val="FB1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36267"/>
      </p:ext>
    </p:extLst>
  </p:cSld>
  <p:clrMapOvr>
    <a:masterClrMapping/>
  </p:clrMapOvr>
  <p:transition advTm="1891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8802" name="Object 2"/>
          <p:cNvGraphicFramePr>
            <a:graphicFrameLocks noChangeAspect="1"/>
          </p:cNvGraphicFramePr>
          <p:nvPr/>
        </p:nvGraphicFramePr>
        <p:xfrm>
          <a:off x="609600" y="52672"/>
          <a:ext cx="2847903" cy="564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738" name="SPW 11.0 Graph" r:id="rId4" imgW="2931120" imgH="6313680" progId="SigmaPlotGraphicObject.10">
                  <p:embed/>
                </p:oleObj>
              </mc:Choice>
              <mc:Fallback>
                <p:oleObj name="SPW 11.0 Graph" r:id="rId4" imgW="2931120" imgH="631368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672"/>
                        <a:ext cx="2847903" cy="5642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31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28600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7772400" y="609600"/>
            <a:ext cx="228600" cy="22860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0"/>
            <a:ext cx="3200400" cy="421575"/>
            <a:chOff x="0" y="0"/>
            <a:chExt cx="3581400" cy="421575"/>
          </a:xfrm>
        </p:grpSpPr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350520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002060"/>
                  </a:solidFill>
                </a:rPr>
                <a:t>Jet  v</a:t>
              </a:r>
              <a:r>
                <a:rPr lang="en-US" sz="2000" b="1" baseline="-25000" dirty="0" smtClean="0">
                  <a:solidFill>
                    <a:srgbClr val="002060"/>
                  </a:solidFill>
                </a:rPr>
                <a:t>2 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scaling - LHC </a:t>
              </a:r>
              <a:endParaRPr lang="en-US" sz="20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0" y="40575"/>
              <a:ext cx="358140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57118" y="5638800"/>
            <a:ext cx="7750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v</a:t>
            </a:r>
            <a:r>
              <a:rPr lang="en-US" b="1" baseline="-25000" dirty="0" smtClean="0">
                <a:solidFill>
                  <a:srgbClr val="4B14E6"/>
                </a:solidFill>
              </a:rPr>
              <a:t>2</a:t>
            </a:r>
            <a:r>
              <a:rPr lang="en-US" b="1" dirty="0" smtClean="0">
                <a:solidFill>
                  <a:srgbClr val="4B14E6"/>
                </a:solidFill>
              </a:rPr>
              <a:t> for reconstructed Jets follows the 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dependence for jet quenching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Similar magnitude and trend for Jet and hadron v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after  scaling</a:t>
            </a:r>
          </a:p>
        </p:txBody>
      </p: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graphicFrame>
        <p:nvGraphicFramePr>
          <p:cNvPr id="3148803" name="Object 3"/>
          <p:cNvGraphicFramePr>
            <a:graphicFrameLocks noChangeAspect="1"/>
          </p:cNvGraphicFramePr>
          <p:nvPr/>
        </p:nvGraphicFramePr>
        <p:xfrm>
          <a:off x="3284037" y="1327034"/>
          <a:ext cx="5338763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739" name="SPW 11.0 Graph" r:id="rId7" imgW="5339520" imgH="3592800" progId="SigmaPlotGraphicObject.10">
                  <p:embed/>
                </p:oleObj>
              </mc:Choice>
              <mc:Fallback>
                <p:oleObj name="SPW 11.0 Graph" r:id="rId7" imgW="5339520" imgH="359280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037" y="1327034"/>
                        <a:ext cx="5338763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8804" name="Object 4"/>
          <p:cNvGraphicFramePr>
            <a:graphicFrameLocks noChangeAspect="1"/>
          </p:cNvGraphicFramePr>
          <p:nvPr/>
        </p:nvGraphicFramePr>
        <p:xfrm>
          <a:off x="3276600" y="1325139"/>
          <a:ext cx="5338763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740" name="SPW 11.0 Graph" r:id="rId9" imgW="5339520" imgH="3592800" progId="SigmaPlotGraphicObject.10">
                  <p:embed/>
                </p:oleObj>
              </mc:Choice>
              <mc:Fallback>
                <p:oleObj name="SPW 11.0 Graph" r:id="rId9" imgW="5339520" imgH="359280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25139"/>
                        <a:ext cx="5338763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3581400" y="2514600"/>
            <a:ext cx="2438400" cy="914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93019" y="2220951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(z ~ .62)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864110" y="719253"/>
            <a:ext cx="660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ATLAS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5111972"/>
      </p:ext>
    </p:extLst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4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4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9026"/>
            <a:ext cx="8405513" cy="388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rrowheads="1"/>
          </p:cNvPicPr>
          <p:nvPr/>
        </p:nvPicPr>
        <p:blipFill>
          <a:blip r:embed="rId5" cstate="print"/>
          <a:srcRect l="15652" r="7825"/>
          <a:stretch>
            <a:fillRect/>
          </a:stretch>
        </p:blipFill>
        <p:spPr bwMode="auto">
          <a:xfrm rot="5400000">
            <a:off x="76200" y="656431"/>
            <a:ext cx="13208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32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609600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4612575" y="990600"/>
            <a:ext cx="228600" cy="22860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4343400" cy="421575"/>
            <a:chOff x="0" y="0"/>
            <a:chExt cx="4343400" cy="421575"/>
          </a:xfrm>
        </p:grpSpPr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434340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002060"/>
                  </a:solidFill>
                </a:rPr>
                <a:t>Jet suppression from high-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pT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v</a:t>
              </a:r>
              <a:r>
                <a:rPr lang="en-US" sz="2000" b="1" baseline="-25000" dirty="0" smtClean="0">
                  <a:solidFill>
                    <a:srgbClr val="002060"/>
                  </a:solidFill>
                </a:rPr>
                <a:t>2</a:t>
              </a:r>
              <a:endParaRPr lang="en-US" sz="20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0" y="40575"/>
              <a:ext cx="434340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90019" y="5345668"/>
            <a:ext cx="6758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Jet suppression obtained directly from </a:t>
            </a:r>
            <a:r>
              <a:rPr lang="en-US" b="1" dirty="0" err="1" smtClean="0">
                <a:solidFill>
                  <a:srgbClr val="FF0000"/>
                </a:solidFill>
              </a:rPr>
              <a:t>pT</a:t>
            </a:r>
            <a:r>
              <a:rPr lang="en-US" b="1" dirty="0" smtClean="0">
                <a:solidFill>
                  <a:srgbClr val="FF0000"/>
                </a:solidFill>
              </a:rPr>
              <a:t> dependence of  v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1407225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 smtClean="0"/>
              <a:t>arXiv:1203.3605</a:t>
            </a:r>
            <a:endParaRPr lang="en-US" sz="1600" dirty="0"/>
          </a:p>
        </p:txBody>
      </p:sp>
      <p:graphicFrame>
        <p:nvGraphicFramePr>
          <p:cNvPr id="2160643" name="Object 3"/>
          <p:cNvGraphicFramePr>
            <a:graphicFrameLocks noChangeAspect="1"/>
          </p:cNvGraphicFramePr>
          <p:nvPr/>
        </p:nvGraphicFramePr>
        <p:xfrm>
          <a:off x="5481638" y="304800"/>
          <a:ext cx="36623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746" name="Equation" r:id="rId7" imgW="2197080" imgH="228600" progId="Equation.DSMT4">
                  <p:embed/>
                </p:oleObj>
              </mc:Choice>
              <mc:Fallback>
                <p:oleObj name="Equation" r:id="rId7" imgW="2197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04800"/>
                        <a:ext cx="3662362" cy="381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644" name="Object 4"/>
          <p:cNvGraphicFramePr>
            <a:graphicFrameLocks noChangeAspect="1"/>
          </p:cNvGraphicFramePr>
          <p:nvPr/>
        </p:nvGraphicFramePr>
        <p:xfrm>
          <a:off x="5334000" y="838200"/>
          <a:ext cx="380940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5747" name="Equation" r:id="rId9" imgW="2539800" imgH="457200" progId="Equation.DSMT4">
                  <p:embed/>
                </p:oleObj>
              </mc:Choice>
              <mc:Fallback>
                <p:oleObj name="Equation" r:id="rId9" imgW="2539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838200"/>
                        <a:ext cx="3809404" cy="685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1143000" y="5789675"/>
            <a:ext cx="6019800" cy="3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R</a:t>
            </a:r>
            <a:r>
              <a:rPr lang="en-US" b="1" baseline="-25000" dirty="0" smtClean="0">
                <a:solidFill>
                  <a:srgbClr val="4B14E6"/>
                </a:solidFill>
              </a:rPr>
              <a:t>v2</a:t>
            </a:r>
            <a:r>
              <a:rPr lang="en-US" b="1" dirty="0" smtClean="0">
                <a:solidFill>
                  <a:srgbClr val="4B14E6"/>
                </a:solidFill>
              </a:rPr>
              <a:t> scales as 1/√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, slopes encodes info on </a:t>
            </a:r>
            <a:endParaRPr lang="en-US" b="1" baseline="-25000" dirty="0">
              <a:solidFill>
                <a:srgbClr val="4B14E6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77000" y="5726875"/>
            <a:ext cx="1071126" cy="421575"/>
            <a:chOff x="6477000" y="5726875"/>
            <a:chExt cx="1071126" cy="421575"/>
          </a:xfrm>
        </p:grpSpPr>
        <p:sp>
          <p:nvSpPr>
            <p:cNvPr id="19" name="Rectangle 18"/>
            <p:cNvSpPr/>
            <p:nvPr/>
          </p:nvSpPr>
          <p:spPr>
            <a:xfrm>
              <a:off x="6477000" y="5779118"/>
              <a:ext cx="10711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008000"/>
                  </a:solidFill>
                </a:rPr>
                <a:t>α</a:t>
              </a:r>
              <a:r>
                <a:rPr lang="en-US" b="1" baseline="-25000" dirty="0" smtClean="0">
                  <a:solidFill>
                    <a:srgbClr val="008000"/>
                  </a:solidFill>
                </a:rPr>
                <a:t>s </a:t>
              </a:r>
              <a:r>
                <a:rPr lang="en-US" b="1" dirty="0" smtClean="0">
                  <a:solidFill>
                    <a:srgbClr val="008000"/>
                  </a:solidFill>
                </a:rPr>
                <a:t>and q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39000" y="57268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008000"/>
                  </a:solidFill>
                </a:rPr>
                <a:t>ˆ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98220"/>
      </p:ext>
    </p:extLst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6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6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6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33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11750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0" y="0"/>
            <a:ext cx="3581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Extracted stopping power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AutoShape 34"/>
          <p:cNvSpPr>
            <a:spLocks noChangeArrowheads="1"/>
          </p:cNvSpPr>
          <p:nvPr/>
        </p:nvSpPr>
        <p:spPr bwMode="auto">
          <a:xfrm>
            <a:off x="0" y="40575"/>
            <a:ext cx="36576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4"/>
          <p:cNvPicPr>
            <a:picLocks noChangeArrowheads="1"/>
          </p:cNvPicPr>
          <p:nvPr/>
        </p:nvPicPr>
        <p:blipFill>
          <a:blip r:embed="rId5" cstate="print"/>
          <a:srcRect l="15652" r="7825"/>
          <a:stretch>
            <a:fillRect/>
          </a:stretch>
        </p:blipFill>
        <p:spPr bwMode="auto">
          <a:xfrm>
            <a:off x="457200" y="480950"/>
            <a:ext cx="13208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255712"/>
            <a:ext cx="36337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5868988" y="3846513"/>
          <a:ext cx="19351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794" name="Equation" r:id="rId7" imgW="1320480" imgH="444240" progId="Equation.DSMT4">
                  <p:embed/>
                </p:oleObj>
              </mc:Choice>
              <mc:Fallback>
                <p:oleObj name="Equation" r:id="rId7" imgW="13204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3846513"/>
                        <a:ext cx="1935162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995924" y="1140023"/>
            <a:ext cx="24622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Phys.Rev.C80:051901,2009</a:t>
            </a:r>
            <a:endParaRPr lang="en-US" sz="1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5" y="1676400"/>
            <a:ext cx="4295775" cy="3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55041" name="Object 4"/>
          <p:cNvGraphicFramePr>
            <a:graphicFrameLocks noChangeAspect="1"/>
          </p:cNvGraphicFramePr>
          <p:nvPr/>
        </p:nvGraphicFramePr>
        <p:xfrm>
          <a:off x="1897063" y="3581400"/>
          <a:ext cx="18970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7795" name="Equation" r:id="rId10" imgW="1295280" imgH="444240" progId="Equation.DSMT4">
                  <p:embed/>
                </p:oleObj>
              </mc:Choice>
              <mc:Fallback>
                <p:oleObj name="Equation" r:id="rId10" imgW="1295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3581400"/>
                        <a:ext cx="1897062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371600" y="5270668"/>
            <a:ext cx="765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          obtained from high-</a:t>
            </a:r>
            <a:r>
              <a:rPr lang="en-US" b="1" dirty="0" err="1" smtClean="0">
                <a:solidFill>
                  <a:srgbClr val="FF0000"/>
                </a:solidFill>
              </a:rPr>
              <a:t>pT</a:t>
            </a:r>
            <a:r>
              <a:rPr lang="en-US" b="1" dirty="0" smtClean="0">
                <a:solidFill>
                  <a:srgbClr val="FF0000"/>
                </a:solidFill>
              </a:rPr>
              <a:t> v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and R</a:t>
            </a:r>
            <a:r>
              <a:rPr lang="en-US" b="1" baseline="-25000" dirty="0" smtClean="0">
                <a:solidFill>
                  <a:srgbClr val="FF0000"/>
                </a:solidFill>
              </a:rPr>
              <a:t>AA</a:t>
            </a:r>
            <a:r>
              <a:rPr lang="en-US" b="1" dirty="0" smtClean="0">
                <a:solidFill>
                  <a:srgbClr val="FF0000"/>
                </a:solidFill>
              </a:rPr>
              <a:t> [same 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baseline="-25000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]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 similar  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                      - medium produced in LHC collisions less opaque!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33425" y="1295400"/>
            <a:ext cx="190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 smtClean="0"/>
              <a:t>arXiv:1202.5537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714625" y="1295400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 smtClean="0"/>
              <a:t>arXiv:1203.3605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676400" y="586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 similar to those of Liao, Betz, Horowitz,</a:t>
            </a:r>
          </a:p>
          <a:p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 Stronger coupling near 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T</a:t>
            </a:r>
            <a:r>
              <a:rPr lang="en-US" b="1" baseline="-25000" dirty="0" err="1" smtClean="0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?</a:t>
            </a:r>
            <a:r>
              <a:rPr lang="en-US" b="1" u="sng" dirty="0" smtClean="0"/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595807" y="5496300"/>
            <a:ext cx="1399743" cy="393082"/>
            <a:chOff x="-85531" y="5234050"/>
            <a:chExt cx="1399743" cy="393082"/>
          </a:xfrm>
        </p:grpSpPr>
        <p:sp>
          <p:nvSpPr>
            <p:cNvPr id="30" name="TextBox 29"/>
            <p:cNvSpPr txBox="1"/>
            <p:nvPr/>
          </p:nvSpPr>
          <p:spPr>
            <a:xfrm>
              <a:off x="-85531" y="5257800"/>
              <a:ext cx="1399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q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RHIC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&gt;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q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LHC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57388" y="523405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ˆ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583415" y="5205350"/>
            <a:ext cx="684804" cy="404957"/>
            <a:chOff x="307561" y="5234050"/>
            <a:chExt cx="684804" cy="404957"/>
          </a:xfrm>
        </p:grpSpPr>
        <p:sp>
          <p:nvSpPr>
            <p:cNvPr id="35" name="TextBox 34"/>
            <p:cNvSpPr txBox="1"/>
            <p:nvPr/>
          </p:nvSpPr>
          <p:spPr>
            <a:xfrm>
              <a:off x="307561" y="5269675"/>
              <a:ext cx="684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q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LHC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8550" y="523405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ˆ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20983"/>
      </p:ext>
    </p:extLst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5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52668" name="Text Box 28"/>
          <p:cNvSpPr txBox="1">
            <a:spLocks noChangeArrowheads="1"/>
          </p:cNvSpPr>
          <p:nvPr/>
        </p:nvSpPr>
        <p:spPr bwMode="auto">
          <a:xfrm>
            <a:off x="304800" y="635913"/>
            <a:ext cx="84582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Robust scaling observed </a:t>
            </a:r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both </a:t>
            </a:r>
            <a:r>
              <a:rPr lang="en-US" sz="2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Flow and Jet Quenching</a:t>
            </a:r>
            <a:endParaRPr lang="en-US" sz="22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263" y="1295400"/>
            <a:ext cx="891141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lend profound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mechanistic insights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well as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constraints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</a:p>
          <a:p>
            <a:pPr algn="ctr">
              <a:defRPr/>
            </a:pPr>
            <a:r>
              <a:rPr lang="en-US" sz="20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estimates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transport and thermodynamic coefficients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34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2209800"/>
            <a:ext cx="472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00" b="1" i="0" u="sng" dirty="0" smtClean="0">
                <a:solidFill>
                  <a:srgbClr val="00B0F0"/>
                </a:solidFill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2000" b="1" i="0" baseline="-2500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high-</a:t>
            </a:r>
            <a:r>
              <a:rPr lang="en-US" sz="2000" b="1" i="0" dirty="0" err="1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azimuthal anisotropy stem from the same energy loss mechanism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Energy loss is dominantly radiative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2000" b="1" i="0" baseline="-2500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anisotropy measurements give consistent estimates for &lt;ˆq &gt;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2000" b="1" i="0" baseline="-2500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for D’s give consistent estimates for &lt;ˆq &gt;</a:t>
            </a:r>
          </a:p>
          <a:p>
            <a:pPr algn="l"/>
            <a:endParaRPr lang="en-US" sz="600" b="1" i="0" dirty="0" smtClean="0">
              <a:solidFill>
                <a:srgbClr val="4B14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QGP created in LHC collisions is </a:t>
            </a:r>
            <a:r>
              <a:rPr lang="en-US" sz="2000" b="1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</a:t>
            </a:r>
            <a:r>
              <a:rPr lang="en-US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opaque than that produced at </a:t>
            </a:r>
            <a:r>
              <a:rPr lang="en-US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RHIC – Note density increase from </a:t>
            </a:r>
          </a:p>
          <a:p>
            <a:pPr algn="l"/>
            <a:r>
              <a:rPr lang="en-US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RHIC to LHC</a:t>
            </a:r>
            <a:endParaRPr lang="en-US" sz="2000" b="1" i="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38600" y="2286000"/>
            <a:ext cx="51054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000" b="1" dirty="0" smtClean="0">
                <a:solidFill>
                  <a:srgbClr val="4B14E6"/>
                </a:solidFill>
              </a:rPr>
              <a:t>Flow  is acoustic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4B14E6"/>
                </a:solidFill>
              </a:rPr>
              <a:t>Flow </a:t>
            </a:r>
            <a:r>
              <a:rPr lang="en-US" sz="2000" b="1" dirty="0">
                <a:solidFill>
                  <a:srgbClr val="4B14E6"/>
                </a:solidFill>
              </a:rPr>
              <a:t>is pressure </a:t>
            </a:r>
            <a:r>
              <a:rPr lang="en-US" sz="2000" b="1" dirty="0" smtClean="0">
                <a:solidFill>
                  <a:srgbClr val="4B14E6"/>
                </a:solidFill>
              </a:rPr>
              <a:t>driven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4B14E6"/>
                </a:solidFill>
              </a:rPr>
              <a:t> Obeys the dispersion relation for sound propagation 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sz="2000" b="1" dirty="0">
                <a:solidFill>
                  <a:srgbClr val="4B14E6"/>
                </a:solidFill>
              </a:rPr>
              <a:t> </a:t>
            </a:r>
            <a:r>
              <a:rPr lang="en-US" sz="2000" b="1" dirty="0" smtClean="0">
                <a:solidFill>
                  <a:srgbClr val="4B14E6"/>
                </a:solidFill>
              </a:rPr>
              <a:t>clear system size dependence</a:t>
            </a:r>
            <a:endParaRPr lang="en-US" sz="2000" b="1" dirty="0">
              <a:solidFill>
                <a:srgbClr val="4B14E6"/>
              </a:solidFill>
            </a:endParaRPr>
          </a:p>
          <a:p>
            <a:pPr lvl="1" algn="l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5"/>
                </a:solidFill>
              </a:rPr>
              <a:t>Flow is </a:t>
            </a:r>
            <a:r>
              <a:rPr lang="en-US" sz="2000" b="1" dirty="0" smtClean="0">
                <a:solidFill>
                  <a:schemeClr val="accent5"/>
                </a:solidFill>
              </a:rPr>
              <a:t>partonic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5"/>
                </a:solidFill>
              </a:rPr>
              <a:t> exhibits                          </a:t>
            </a:r>
          </a:p>
          <a:p>
            <a:pPr lvl="2" algn="l"/>
            <a:r>
              <a:rPr lang="en-US" sz="2000" b="1" dirty="0" smtClean="0">
                <a:solidFill>
                  <a:schemeClr val="accent5"/>
                </a:solidFill>
              </a:rPr>
              <a:t>scaling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Constraints </a:t>
            </a:r>
            <a:r>
              <a:rPr lang="en-US" sz="2000" b="1" dirty="0">
                <a:solidFill>
                  <a:srgbClr val="FF0000"/>
                </a:solidFill>
              </a:rPr>
              <a:t>for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en-US" sz="2000" b="1" dirty="0">
              <a:solidFill>
                <a:srgbClr val="FF0000"/>
              </a:solidFill>
            </a:endParaRPr>
          </a:p>
          <a:p>
            <a:pPr lvl="2" algn="l">
              <a:buFont typeface="Wingdings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ε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l-GR" sz="2000" b="1" dirty="0">
                <a:solidFill>
                  <a:srgbClr val="FF0000"/>
                </a:solidFill>
              </a:rPr>
              <a:t>β</a:t>
            </a:r>
            <a:r>
              <a:rPr lang="en-US" sz="2000" b="1" dirty="0">
                <a:solidFill>
                  <a:srgbClr val="FF0000"/>
                </a:solidFill>
              </a:rPr>
              <a:t>, and </a:t>
            </a:r>
            <a:r>
              <a:rPr lang="el-GR" sz="2000" b="1" dirty="0">
                <a:solidFill>
                  <a:srgbClr val="FF0000"/>
                </a:solidFill>
              </a:rPr>
              <a:t>δ</a:t>
            </a:r>
            <a:r>
              <a:rPr lang="en-US" sz="2000" b="1" dirty="0">
                <a:solidFill>
                  <a:srgbClr val="FF0000"/>
                </a:solidFill>
              </a:rPr>
              <a:t>f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>
                <a:solidFill>
                  <a:srgbClr val="FF0000"/>
                </a:solidFill>
              </a:rPr>
              <a:t>η</a:t>
            </a:r>
            <a:r>
              <a:rPr lang="en-US" sz="2000" b="1" dirty="0">
                <a:solidFill>
                  <a:srgbClr val="FF0000"/>
                </a:solidFill>
              </a:rPr>
              <a:t>/s @ RHIC (~ 1/4</a:t>
            </a:r>
            <a:r>
              <a:rPr lang="el-GR" sz="2000" b="1" dirty="0">
                <a:solidFill>
                  <a:srgbClr val="FF0000"/>
                </a:solidFill>
              </a:rPr>
              <a:t>π</a:t>
            </a:r>
            <a:r>
              <a:rPr lang="en-US" sz="2000" b="1" dirty="0">
                <a:solidFill>
                  <a:srgbClr val="FF0000"/>
                </a:solidFill>
              </a:rPr>
              <a:t>)  </a:t>
            </a:r>
          </a:p>
          <a:p>
            <a:pPr lvl="2" algn="l">
              <a:buFont typeface="Wingdings" pitchFamily="2" charset="2"/>
              <a:buChar char="ü"/>
            </a:pPr>
            <a:r>
              <a:rPr lang="el-GR" b="1" dirty="0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/s @ LHC </a:t>
            </a:r>
            <a:r>
              <a:rPr lang="en-US" b="1" dirty="0" smtClean="0">
                <a:solidFill>
                  <a:srgbClr val="FF0000"/>
                </a:solidFill>
              </a:rPr>
              <a:t>a bit larger </a:t>
            </a:r>
            <a:r>
              <a:rPr lang="en-US" b="1" dirty="0">
                <a:solidFill>
                  <a:srgbClr val="FF0000"/>
                </a:solidFill>
              </a:rPr>
              <a:t>than at RHIC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62714" y="1981200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i="0" u="sng" dirty="0" smtClean="0">
                <a:solidFill>
                  <a:srgbClr val="00B0F0"/>
                </a:solidFill>
              </a:rPr>
              <a:t>What do we learn?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168503"/>
              </p:ext>
            </p:extLst>
          </p:nvPr>
        </p:nvGraphicFramePr>
        <p:xfrm>
          <a:off x="6437313" y="4240381"/>
          <a:ext cx="2325687" cy="616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8802" name="Equation" r:id="rId5" imgW="1676160" imgH="444240" progId="Equation.DSMT4">
                  <p:embed/>
                </p:oleObj>
              </mc:Choice>
              <mc:Fallback>
                <p:oleObj name="Equation" r:id="rId5" imgW="1676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3" y="4240381"/>
                        <a:ext cx="2325687" cy="61675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17"/>
          <p:cNvGrpSpPr/>
          <p:nvPr/>
        </p:nvGrpSpPr>
        <p:grpSpPr>
          <a:xfrm>
            <a:off x="152399" y="76200"/>
            <a:ext cx="1676401" cy="533400"/>
            <a:chOff x="2976153" y="264225"/>
            <a:chExt cx="2419649" cy="990600"/>
          </a:xfrm>
        </p:grpSpPr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045223" y="388050"/>
              <a:ext cx="2315512" cy="800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 smtClean="0"/>
                <a:t>Summary</a:t>
              </a:r>
              <a:endParaRPr lang="en-US" sz="2200" dirty="0"/>
            </a:p>
          </p:txBody>
        </p:sp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7946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7360" y="274320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B9155-0FC5-4747-B146-6A0D49CA143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181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489914"/>
              </p:ext>
            </p:extLst>
          </p:nvPr>
        </p:nvGraphicFramePr>
        <p:xfrm>
          <a:off x="2235021" y="198120"/>
          <a:ext cx="6756579" cy="558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9838" name="SPW 11.0 Graph" r:id="rId5" imgW="7602840" imgH="6286680" progId="SigmaPlotGraphicObject.10">
                  <p:embed/>
                </p:oleObj>
              </mc:Choice>
              <mc:Fallback>
                <p:oleObj name="SPW 11.0 Graph" r:id="rId5" imgW="7602840" imgH="628668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35021" y="198120"/>
                        <a:ext cx="6756579" cy="5586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36</a:t>
            </a:fld>
            <a:r>
              <a:rPr lang="en-US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435544"/>
              </p:ext>
            </p:extLst>
          </p:nvPr>
        </p:nvGraphicFramePr>
        <p:xfrm>
          <a:off x="284866" y="1600199"/>
          <a:ext cx="1620134" cy="84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9839" name="Equation" r:id="rId7" imgW="939600" imgH="482400" progId="Equation.DSMT4">
                  <p:embed/>
                </p:oleObj>
              </mc:Choice>
              <mc:Fallback>
                <p:oleObj name="Equation" r:id="rId7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66" y="1600199"/>
                        <a:ext cx="1620134" cy="84151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33072" y="5715000"/>
                <a:ext cx="56112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i="0" dirty="0" smtClean="0">
                    <a:solidFill>
                      <a:srgbClr val="FF0000"/>
                    </a:solidFill>
                  </a:rPr>
                  <a:t>Characteristic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i="0" dirty="0">
                    <a:solidFill>
                      <a:srgbClr val="FF0000"/>
                    </a:solidFill>
                  </a:rPr>
                  <a:t>viscous </a:t>
                </a:r>
                <a:r>
                  <a:rPr lang="en-US" b="1" i="0" dirty="0" smtClean="0">
                    <a:solidFill>
                      <a:srgbClr val="FF0000"/>
                    </a:solidFill>
                  </a:rPr>
                  <a:t>damping validated</a:t>
                </a:r>
              </a:p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dirty="0" smtClean="0">
                    <a:solidFill>
                      <a:srgbClr val="3333CC"/>
                    </a:solidFill>
                  </a:rPr>
                  <a:t>                       A further constraint </a:t>
                </a:r>
                <a:r>
                  <a:rPr lang="en-US" b="1" dirty="0">
                    <a:solidFill>
                      <a:srgbClr val="3333CC"/>
                    </a:solidFill>
                  </a:rPr>
                  <a:t>for </a:t>
                </a:r>
                <a:r>
                  <a:rPr lang="el-GR" b="1" dirty="0">
                    <a:solidFill>
                      <a:srgbClr val="3333CC"/>
                    </a:solidFill>
                  </a:rPr>
                  <a:t>η</a:t>
                </a:r>
                <a:r>
                  <a:rPr lang="en-US" b="1" dirty="0" smtClean="0">
                    <a:solidFill>
                      <a:srgbClr val="3333CC"/>
                    </a:solidFill>
                  </a:rPr>
                  <a:t>/s and </a:t>
                </a:r>
                <a:r>
                  <a:rPr lang="el-GR" b="1" dirty="0" smtClean="0">
                    <a:solidFill>
                      <a:srgbClr val="3333CC"/>
                    </a:solidFill>
                  </a:rPr>
                  <a:t>δ</a:t>
                </a:r>
                <a:r>
                  <a:rPr lang="en-US" b="1" dirty="0" smtClean="0">
                    <a:solidFill>
                      <a:srgbClr val="3333CC"/>
                    </a:solidFill>
                  </a:rPr>
                  <a:t>f</a:t>
                </a:r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072" y="5715000"/>
                <a:ext cx="5611280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651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351686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Centrality – 5-70%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989212">
            <a:off x="3286250" y="1809493"/>
            <a:ext cx="636200" cy="2308202"/>
          </a:xfrm>
          <a:prstGeom prst="ellipse">
            <a:avLst/>
          </a:prstGeom>
          <a:solidFill>
            <a:srgbClr val="FFFF00">
              <a:alpha val="38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697927">
            <a:off x="6719944" y="2066911"/>
            <a:ext cx="636200" cy="2973923"/>
          </a:xfrm>
          <a:prstGeom prst="ellipse">
            <a:avLst/>
          </a:prstGeom>
          <a:solidFill>
            <a:srgbClr val="FFFF00">
              <a:alpha val="38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35457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– 1/R</a:t>
            </a:r>
            <a:endParaRPr lang="en-US" sz="2200" dirty="0"/>
          </a:p>
        </p:txBody>
      </p:sp>
      <p:sp>
        <p:nvSpPr>
          <p:cNvPr id="22" name="AutoShape 34"/>
          <p:cNvSpPr>
            <a:spLocks noChangeArrowheads="1"/>
          </p:cNvSpPr>
          <p:nvPr/>
        </p:nvSpPr>
        <p:spPr bwMode="auto">
          <a:xfrm>
            <a:off x="35624" y="88900"/>
            <a:ext cx="3393375" cy="444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264199"/>
            <a:ext cx="3808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ATLAS data - Phys. Rev</a:t>
            </a:r>
            <a:r>
              <a:rPr lang="en-US" sz="1400" dirty="0"/>
              <a:t>. C86, 014907 (2012</a:t>
            </a:r>
            <a:r>
              <a:rPr lang="en-US" dirty="0"/>
              <a:t>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4917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40382"/>
              </p:ext>
            </p:extLst>
          </p:nvPr>
        </p:nvGraphicFramePr>
        <p:xfrm>
          <a:off x="110490" y="417830"/>
          <a:ext cx="2961482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0876" name="SPW 11.0 Graph" r:id="rId5" imgW="3438360" imgH="5721840" progId="SigmaPlotGraphicObject.10">
                  <p:embed/>
                </p:oleObj>
              </mc:Choice>
              <mc:Fallback>
                <p:oleObj name="SPW 11.0 Graph" r:id="rId5" imgW="3438360" imgH="57218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490" y="417830"/>
                        <a:ext cx="2961482" cy="492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37</a:t>
            </a:fld>
            <a:r>
              <a:rPr lang="en-US" dirty="0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943124"/>
              </p:ext>
            </p:extLst>
          </p:nvPr>
        </p:nvGraphicFramePr>
        <p:xfrm>
          <a:off x="5094287" y="76580"/>
          <a:ext cx="3973513" cy="631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0877" name="SPW 11.0 Graph" r:id="rId7" imgW="3974040" imgH="6309720" progId="SigmaPlotGraphicObject.10">
                  <p:embed/>
                </p:oleObj>
              </mc:Choice>
              <mc:Fallback>
                <p:oleObj name="SPW 11.0 Graph" r:id="rId7" imgW="3974040" imgH="63097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94287" y="76580"/>
                        <a:ext cx="3973513" cy="631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845079"/>
              </p:ext>
            </p:extLst>
          </p:nvPr>
        </p:nvGraphicFramePr>
        <p:xfrm>
          <a:off x="3744913" y="76200"/>
          <a:ext cx="15128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0878" name="Equation" r:id="rId9" imgW="939600" imgH="482400" progId="Equation.DSMT4">
                  <p:embed/>
                </p:oleObj>
              </mc:Choice>
              <mc:Fallback>
                <p:oleObj name="Equation" r:id="rId9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76200"/>
                        <a:ext cx="1512887" cy="785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35457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– 1/R</a:t>
            </a:r>
            <a:endParaRPr lang="en-US" sz="2200" dirty="0"/>
          </a:p>
        </p:txBody>
      </p:sp>
      <p:sp>
        <p:nvSpPr>
          <p:cNvPr id="16" name="AutoShape 34"/>
          <p:cNvSpPr>
            <a:spLocks noChangeArrowheads="1"/>
          </p:cNvSpPr>
          <p:nvPr/>
        </p:nvSpPr>
        <p:spPr bwMode="auto">
          <a:xfrm>
            <a:off x="35624" y="88900"/>
            <a:ext cx="3393375" cy="444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7" name="Picture 14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84" y="3230975"/>
            <a:ext cx="2417079" cy="149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760" y="5195326"/>
            <a:ext cx="5726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i="0" dirty="0" smtClean="0">
                <a:solidFill>
                  <a:srgbClr val="4B14E6"/>
                </a:solidFill>
              </a:rPr>
              <a:t>Eccentricity change </a:t>
            </a:r>
            <a:r>
              <a:rPr lang="en-US" sz="2000" b="1" i="0" u="sng" dirty="0" smtClean="0">
                <a:solidFill>
                  <a:srgbClr val="4B14E6"/>
                </a:solidFill>
              </a:rPr>
              <a:t>alone</a:t>
            </a:r>
            <a:r>
              <a:rPr lang="en-US" sz="2000" b="1" i="0" dirty="0" smtClean="0">
                <a:solidFill>
                  <a:srgbClr val="4B14E6"/>
                </a:solidFill>
              </a:rPr>
              <a:t> is not sufficient</a:t>
            </a:r>
          </a:p>
          <a:p>
            <a:r>
              <a:rPr lang="en-US" sz="2000" b="1" i="0" dirty="0" smtClean="0">
                <a:solidFill>
                  <a:srgbClr val="4B14E6"/>
                </a:solidFill>
              </a:rPr>
              <a:t>To account for </a:t>
            </a:r>
            <a:r>
              <a:rPr lang="en-US" sz="2000" b="1" i="0" dirty="0" err="1" smtClean="0">
                <a:solidFill>
                  <a:srgbClr val="4B14E6"/>
                </a:solidFill>
              </a:rPr>
              <a:t>N</a:t>
            </a:r>
            <a:r>
              <a:rPr lang="en-US" sz="2000" b="1" i="0" baseline="-25000" dirty="0" err="1" smtClean="0">
                <a:solidFill>
                  <a:srgbClr val="4B14E6"/>
                </a:solidFill>
              </a:rPr>
              <a:t>part</a:t>
            </a:r>
            <a:r>
              <a:rPr lang="en-US" sz="2000" b="1" i="0" dirty="0" smtClean="0">
                <a:solidFill>
                  <a:srgbClr val="4B14E6"/>
                </a:solidFill>
              </a:rPr>
              <a:t> dependence of v</a:t>
            </a:r>
            <a:r>
              <a:rPr lang="en-US" sz="2000" b="1" i="0" baseline="-25000" dirty="0" smtClean="0">
                <a:solidFill>
                  <a:srgbClr val="4B14E6"/>
                </a:solidFill>
              </a:rPr>
              <a:t>2 </a:t>
            </a:r>
          </a:p>
          <a:p>
            <a:r>
              <a:rPr lang="en-US" sz="2000" b="1" i="0" dirty="0" smtClean="0">
                <a:solidFill>
                  <a:srgbClr val="4B14E6"/>
                </a:solidFill>
              </a:rPr>
              <a:t>In light &amp; heavy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450" y="528541"/>
            <a:ext cx="2979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u="sng" dirty="0" smtClean="0">
                <a:hlinkClick r:id="rId12"/>
              </a:rPr>
              <a:t>STAR Data - PhysRevC.81.044902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5412170" y="241339"/>
            <a:ext cx="3808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ATLAS data - Phys. Rev</a:t>
            </a:r>
            <a:r>
              <a:rPr lang="en-US" sz="1400" dirty="0"/>
              <a:t>. C86, 014907 (2012</a:t>
            </a:r>
            <a:r>
              <a:rPr lang="en-US" dirty="0"/>
              <a:t>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0311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38</a:t>
            </a:fld>
            <a:r>
              <a:rPr lang="en-US" dirty="0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37049"/>
              </p:ext>
            </p:extLst>
          </p:nvPr>
        </p:nvGraphicFramePr>
        <p:xfrm>
          <a:off x="1768465" y="229278"/>
          <a:ext cx="3717938" cy="579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1900" name="SPW 11.0 Graph" r:id="rId5" imgW="3993120" imgH="6217920" progId="SigmaPlotGraphicObject.10">
                  <p:embed/>
                </p:oleObj>
              </mc:Choice>
              <mc:Fallback>
                <p:oleObj name="SPW 11.0 Graph" r:id="rId5" imgW="3993120" imgH="62179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8465" y="229278"/>
                        <a:ext cx="3717938" cy="5790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312757"/>
              </p:ext>
            </p:extLst>
          </p:nvPr>
        </p:nvGraphicFramePr>
        <p:xfrm>
          <a:off x="152400" y="1143000"/>
          <a:ext cx="15128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1901" name="Equation" r:id="rId7" imgW="939600" imgH="482400" progId="Equation.DSMT4">
                  <p:embed/>
                </p:oleObj>
              </mc:Choice>
              <mc:Fallback>
                <p:oleObj name="Equation" r:id="rId7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1512887" cy="785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27921" y="5955268"/>
                <a:ext cx="54489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i="0" dirty="0">
                    <a:solidFill>
                      <a:srgbClr val="FF0000"/>
                    </a:solidFill>
                  </a:rPr>
                  <a:t>Characteristic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b="1" i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i="0" dirty="0">
                    <a:solidFill>
                      <a:srgbClr val="FF0000"/>
                    </a:solidFill>
                  </a:rPr>
                  <a:t>viscous </a:t>
                </a:r>
                <a:r>
                  <a:rPr lang="en-US" b="1" i="0" dirty="0" smtClean="0">
                    <a:solidFill>
                      <a:srgbClr val="FF0000"/>
                    </a:solidFill>
                  </a:rPr>
                  <a:t>damping validated</a:t>
                </a:r>
              </a:p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dirty="0" smtClean="0">
                    <a:solidFill>
                      <a:srgbClr val="3333CC"/>
                    </a:solidFill>
                  </a:rPr>
                  <a:t>                       A further constraint </a:t>
                </a:r>
                <a:r>
                  <a:rPr lang="en-US" b="1" dirty="0">
                    <a:solidFill>
                      <a:srgbClr val="3333CC"/>
                    </a:solidFill>
                  </a:rPr>
                  <a:t>for </a:t>
                </a:r>
                <a:r>
                  <a:rPr lang="el-GR" b="1" dirty="0">
                    <a:solidFill>
                      <a:srgbClr val="3333CC"/>
                    </a:solidFill>
                  </a:rPr>
                  <a:t>η</a:t>
                </a:r>
                <a:r>
                  <a:rPr lang="en-US" b="1" dirty="0" smtClean="0">
                    <a:solidFill>
                      <a:srgbClr val="3333CC"/>
                    </a:solidFill>
                  </a:rPr>
                  <a:t>/s</a:t>
                </a:r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921" y="5955268"/>
                <a:ext cx="5448928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671" t="-4717" r="-12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3724" y="4023836"/>
            <a:ext cx="1898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Larger Slope 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for LHC</a:t>
            </a:r>
          </a:p>
          <a:p>
            <a:r>
              <a:rPr lang="en-US" b="1" dirty="0" smtClean="0">
                <a:solidFill>
                  <a:srgbClr val="F92A01"/>
                </a:solidFill>
                <a:sym typeface="Wingdings" pitchFamily="2" charset="2"/>
              </a:rPr>
              <a:t> Viscosity larger @ LHC than @ RHIC</a:t>
            </a:r>
            <a:endParaRPr lang="en-US" b="1" dirty="0">
              <a:solidFill>
                <a:srgbClr val="F92A01"/>
              </a:solidFill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35457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– 1/R</a:t>
            </a:r>
            <a:endParaRPr lang="en-US" sz="2200" dirty="0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35624" y="88900"/>
            <a:ext cx="3393375" cy="444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2819400"/>
            <a:ext cx="1898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p</a:t>
            </a:r>
            <a:r>
              <a:rPr lang="en-US" b="1" baseline="-25000" dirty="0" smtClean="0">
                <a:solidFill>
                  <a:srgbClr val="006600"/>
                </a:solidFill>
              </a:rPr>
              <a:t>T</a:t>
            </a:r>
            <a:r>
              <a:rPr lang="en-US" b="1" dirty="0" smtClean="0">
                <a:solidFill>
                  <a:srgbClr val="006600"/>
                </a:solidFill>
              </a:rPr>
              <a:t> dependence</a:t>
            </a:r>
          </a:p>
          <a:p>
            <a:r>
              <a:rPr lang="en-US" b="1" dirty="0">
                <a:solidFill>
                  <a:srgbClr val="006600"/>
                </a:solidFill>
              </a:rPr>
              <a:t>o</a:t>
            </a:r>
            <a:r>
              <a:rPr lang="en-US" b="1" dirty="0" smtClean="0">
                <a:solidFill>
                  <a:srgbClr val="006600"/>
                </a:solidFill>
              </a:rPr>
              <a:t>f slope </a:t>
            </a:r>
            <a:r>
              <a:rPr lang="en-US" b="1" dirty="0" smtClean="0">
                <a:solidFill>
                  <a:srgbClr val="006600"/>
                </a:solidFill>
                <a:sym typeface="Wingdings" pitchFamily="2" charset="2"/>
              </a:rPr>
              <a:t></a:t>
            </a:r>
            <a:endParaRPr lang="en-US" b="1" dirty="0" smtClean="0">
              <a:solidFill>
                <a:srgbClr val="006600"/>
              </a:solidFill>
            </a:endParaRPr>
          </a:p>
          <a:p>
            <a:r>
              <a:rPr lang="el-GR" b="1" dirty="0" smtClean="0">
                <a:solidFill>
                  <a:srgbClr val="006600"/>
                </a:solidFill>
              </a:rPr>
              <a:t>δ</a:t>
            </a:r>
            <a:r>
              <a:rPr lang="en-US" b="1" dirty="0" smtClean="0">
                <a:solidFill>
                  <a:srgbClr val="006600"/>
                </a:solidFill>
              </a:rPr>
              <a:t>f  constraint</a:t>
            </a:r>
            <a:endParaRPr lang="en-US" b="1" dirty="0">
              <a:solidFill>
                <a:srgbClr val="0066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241929"/>
              </p:ext>
            </p:extLst>
          </p:nvPr>
        </p:nvGraphicFramePr>
        <p:xfrm>
          <a:off x="5494337" y="228600"/>
          <a:ext cx="3649663" cy="568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1902" name="SPW 11.0 Graph" r:id="rId12" imgW="3993120" imgH="6216480" progId="SigmaPlotGraphicObject.10">
                  <p:embed/>
                </p:oleObj>
              </mc:Choice>
              <mc:Fallback>
                <p:oleObj name="SPW 11.0 Graph" r:id="rId12" imgW="3993120" imgH="6216480" progId="SigmaPlotGraphicObject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7" y="228600"/>
                        <a:ext cx="3649663" cy="568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81129" y="28059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Compare RHIC &amp; LHC</a:t>
            </a:r>
            <a:endParaRPr lang="en-US" b="1" dirty="0">
              <a:solidFill>
                <a:srgbClr val="4B14E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70115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461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123" y="507087"/>
            <a:ext cx="36560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7" name="Rectangle 5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9" name="Rectangle 7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10" name="Rectangle 8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0" y="76200"/>
            <a:ext cx="25146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The Flow Probe</a:t>
            </a:r>
            <a:endParaRPr lang="en-US" sz="2200" dirty="0"/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139700" y="76200"/>
            <a:ext cx="2298700" cy="457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4656CD2-6691-4BA0-9F5B-1D982F266F80}" type="slidenum">
              <a:rPr lang="en-US" smtClean="0"/>
              <a:pPr/>
              <a:t>4</a:t>
            </a:fld>
            <a:r>
              <a:rPr lang="en-US" smtClean="0"/>
              <a:t> </a:t>
            </a:r>
          </a:p>
        </p:txBody>
      </p: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5026977" y="537620"/>
            <a:ext cx="3311525" cy="1600200"/>
            <a:chOff x="4191000" y="3886200"/>
            <a:chExt cx="3310758" cy="1600200"/>
          </a:xfrm>
        </p:grpSpPr>
        <p:pic>
          <p:nvPicPr>
            <p:cNvPr id="4125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886200"/>
              <a:ext cx="3310758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Rectangle 120"/>
            <p:cNvSpPr/>
            <p:nvPr/>
          </p:nvSpPr>
          <p:spPr>
            <a:xfrm>
              <a:off x="4419547" y="4191000"/>
              <a:ext cx="533276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4440237" y="4054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B1525"/>
                </a:solidFill>
              </a:rPr>
              <a:t>Initial Geometry </a:t>
            </a:r>
            <a:r>
              <a:rPr lang="en-US" sz="1600" b="1" dirty="0">
                <a:solidFill>
                  <a:srgbClr val="FB1525"/>
                </a:solidFill>
              </a:rPr>
              <a:t>characterized </a:t>
            </a:r>
            <a:r>
              <a:rPr lang="en-US" sz="1600" b="1" dirty="0" smtClean="0">
                <a:solidFill>
                  <a:srgbClr val="FB1525"/>
                </a:solidFill>
              </a:rPr>
              <a:t>by </a:t>
            </a:r>
            <a:r>
              <a:rPr lang="en-US" sz="1600" b="1" dirty="0">
                <a:solidFill>
                  <a:srgbClr val="FB1525"/>
                </a:solidFill>
              </a:rPr>
              <a:t>many </a:t>
            </a:r>
            <a:r>
              <a:rPr lang="en-US" sz="1600" b="1" dirty="0" smtClean="0">
                <a:solidFill>
                  <a:srgbClr val="FB1525"/>
                </a:solidFill>
              </a:rPr>
              <a:t>shape harmonics (</a:t>
            </a:r>
            <a:r>
              <a:rPr lang="el-GR" sz="1600" b="1" dirty="0" smtClean="0">
                <a:solidFill>
                  <a:srgbClr val="FB1525"/>
                </a:solidFill>
              </a:rPr>
              <a:t>ε</a:t>
            </a:r>
            <a:r>
              <a:rPr lang="en-US" sz="1600" b="1" baseline="-25000" dirty="0" smtClean="0">
                <a:solidFill>
                  <a:srgbClr val="FB1525"/>
                </a:solidFill>
              </a:rPr>
              <a:t>n</a:t>
            </a:r>
            <a:r>
              <a:rPr lang="en-US" sz="1600" b="1" dirty="0" smtClean="0">
                <a:solidFill>
                  <a:srgbClr val="FB1525"/>
                </a:solidFill>
              </a:rPr>
              <a:t>) </a:t>
            </a:r>
            <a:r>
              <a:rPr lang="en-US" sz="1600" b="1" dirty="0" smtClean="0">
                <a:solidFill>
                  <a:srgbClr val="FB1525"/>
                </a:solidFill>
                <a:sym typeface="Wingdings" pitchFamily="2" charset="2"/>
              </a:rPr>
              <a:t> drive </a:t>
            </a:r>
            <a:r>
              <a:rPr lang="en-US" sz="1600" b="1" dirty="0" err="1" smtClean="0">
                <a:solidFill>
                  <a:srgbClr val="FB1525"/>
                </a:solidFill>
                <a:sym typeface="Wingdings" pitchFamily="2" charset="2"/>
              </a:rPr>
              <a:t>v</a:t>
            </a:r>
            <a:r>
              <a:rPr lang="en-US" sz="1600" b="1" baseline="-25000" dirty="0" err="1" smtClean="0">
                <a:solidFill>
                  <a:srgbClr val="FB1525"/>
                </a:solidFill>
                <a:sym typeface="Wingdings" pitchFamily="2" charset="2"/>
              </a:rPr>
              <a:t>n</a:t>
            </a:r>
            <a:endParaRPr lang="en-US" sz="1600" b="1" baseline="-25000" dirty="0">
              <a:solidFill>
                <a:srgbClr val="FB1525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570451"/>
              </p:ext>
            </p:extLst>
          </p:nvPr>
        </p:nvGraphicFramePr>
        <p:xfrm>
          <a:off x="228600" y="3004265"/>
          <a:ext cx="341947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303" name="Equation" r:id="rId7" imgW="2336760" imgH="431640" progId="Equation.DSMT4">
                  <p:embed/>
                </p:oleObj>
              </mc:Choice>
              <mc:Fallback>
                <p:oleObj name="Equation" r:id="rId7" imgW="2336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04265"/>
                        <a:ext cx="3419475" cy="6397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52400" y="2707587"/>
            <a:ext cx="402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92A01"/>
                </a:solidFill>
              </a:rPr>
              <a:t>Acoustic viscous modulation of </a:t>
            </a:r>
            <a:r>
              <a:rPr lang="en-US" b="1" dirty="0" err="1" smtClean="0">
                <a:solidFill>
                  <a:srgbClr val="F92A01"/>
                </a:solidFill>
              </a:rPr>
              <a:t>v</a:t>
            </a:r>
            <a:r>
              <a:rPr lang="en-US" b="1" baseline="-25000" dirty="0" err="1" smtClean="0">
                <a:solidFill>
                  <a:srgbClr val="F92A01"/>
                </a:solidFill>
              </a:rPr>
              <a:t>n</a:t>
            </a:r>
            <a:r>
              <a:rPr lang="en-US" b="1" dirty="0" smtClean="0">
                <a:solidFill>
                  <a:srgbClr val="F92A01"/>
                </a:solidFill>
              </a:rPr>
              <a:t> </a:t>
            </a:r>
            <a:endParaRPr lang="en-US" b="1" dirty="0">
              <a:solidFill>
                <a:srgbClr val="F92A0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0822" y="3575447"/>
            <a:ext cx="3441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Staig</a:t>
            </a:r>
            <a:r>
              <a:rPr lang="en-US" sz="1600" dirty="0" smtClean="0"/>
              <a:t> &amp; </a:t>
            </a:r>
            <a:r>
              <a:rPr lang="en-US" sz="1600" dirty="0" err="1" smtClean="0"/>
              <a:t>Shuryak</a:t>
            </a:r>
            <a:r>
              <a:rPr lang="en-US" sz="1600" dirty="0" smtClean="0"/>
              <a:t> </a:t>
            </a:r>
            <a:r>
              <a:rPr lang="en-US" sz="1600" b="1" i="0" dirty="0" smtClean="0"/>
              <a:t>arXiv:1008.3139</a:t>
            </a:r>
          </a:p>
          <a:p>
            <a:endParaRPr lang="en-US" dirty="0"/>
          </a:p>
        </p:txBody>
      </p:sp>
      <p:sp>
        <p:nvSpPr>
          <p:cNvPr id="40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41" y="2066605"/>
            <a:ext cx="4162659" cy="75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39493" y="4114800"/>
            <a:ext cx="248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ym typeface="Wingdings" pitchFamily="2" charset="2"/>
              </a:rPr>
              <a:t>Scaling expectations</a:t>
            </a:r>
            <a:endParaRPr lang="en-US" b="1" u="sng" dirty="0" smtClean="0"/>
          </a:p>
        </p:txBody>
      </p:sp>
      <p:graphicFrame>
        <p:nvGraphicFramePr>
          <p:cNvPr id="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443925"/>
              </p:ext>
            </p:extLst>
          </p:nvPr>
        </p:nvGraphicFramePr>
        <p:xfrm>
          <a:off x="228600" y="4630737"/>
          <a:ext cx="22098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304" name="Equation" r:id="rId10" imgW="1371600" imgH="431640" progId="Equation.DSMT4">
                  <p:embed/>
                </p:oleObj>
              </mc:Choice>
              <mc:Fallback>
                <p:oleObj name="Equation" r:id="rId10" imgW="1371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630737"/>
                        <a:ext cx="2209800" cy="703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80619"/>
              </p:ext>
            </p:extLst>
          </p:nvPr>
        </p:nvGraphicFramePr>
        <p:xfrm>
          <a:off x="2819400" y="5223985"/>
          <a:ext cx="30654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305" name="Equation" r:id="rId12" imgW="1904760" imgH="431640" progId="Equation.DSMT4">
                  <p:embed/>
                </p:oleObj>
              </mc:Choice>
              <mc:Fallback>
                <p:oleObj name="Equation" r:id="rId12" imgW="1904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223985"/>
                        <a:ext cx="3065462" cy="703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143013"/>
              </p:ext>
            </p:extLst>
          </p:nvPr>
        </p:nvGraphicFramePr>
        <p:xfrm>
          <a:off x="6716712" y="5181600"/>
          <a:ext cx="1512888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306" name="Equation" r:id="rId14" imgW="939600" imgH="736560" progId="Equation.DSMT4">
                  <p:embed/>
                </p:oleObj>
              </mc:Choice>
              <mc:Fallback>
                <p:oleObj name="Equation" r:id="rId14" imgW="9396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2" y="5181600"/>
                        <a:ext cx="1512888" cy="11985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2822892" y="5879068"/>
            <a:ext cx="310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92A01"/>
                </a:solidFill>
              </a:rPr>
              <a:t>Note that </a:t>
            </a:r>
            <a:r>
              <a:rPr lang="en-US" b="1" dirty="0" err="1" smtClean="0">
                <a:solidFill>
                  <a:srgbClr val="F92A01"/>
                </a:solidFill>
              </a:rPr>
              <a:t>v</a:t>
            </a:r>
            <a:r>
              <a:rPr lang="en-US" b="1" baseline="-25000" dirty="0" err="1" smtClean="0">
                <a:solidFill>
                  <a:srgbClr val="F92A01"/>
                </a:solidFill>
              </a:rPr>
              <a:t>n</a:t>
            </a:r>
            <a:r>
              <a:rPr lang="en-US" b="1" dirty="0" smtClean="0">
                <a:solidFill>
                  <a:srgbClr val="F92A01"/>
                </a:solidFill>
              </a:rPr>
              <a:t> is related to v</a:t>
            </a:r>
            <a:r>
              <a:rPr lang="en-US" b="1" baseline="-25000" dirty="0" smtClean="0">
                <a:solidFill>
                  <a:srgbClr val="F92A01"/>
                </a:solidFill>
              </a:rPr>
              <a:t>2</a:t>
            </a:r>
            <a:endParaRPr lang="en-US" b="1" baseline="-25000" dirty="0">
              <a:solidFill>
                <a:srgbClr val="F92A01"/>
              </a:solidFill>
            </a:endParaRP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094813"/>
              </p:ext>
            </p:extLst>
          </p:nvPr>
        </p:nvGraphicFramePr>
        <p:xfrm>
          <a:off x="6723580" y="2808327"/>
          <a:ext cx="107156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307" name="Equation" r:id="rId16" imgW="571320" imgH="203040" progId="Equation.DSMT4">
                  <p:embed/>
                </p:oleObj>
              </mc:Choice>
              <mc:Fallback>
                <p:oleObj name="Equation" r:id="rId16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580" y="2808327"/>
                        <a:ext cx="1071562" cy="34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34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68" y="3173373"/>
            <a:ext cx="4966796" cy="804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5"/>
          <p:cNvPicPr>
            <a:picLocks noChangeAspect="1" noChangeArrowheads="1"/>
          </p:cNvPicPr>
          <p:nvPr/>
        </p:nvPicPr>
        <p:blipFill>
          <a:blip r:embed="rId1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36" y="4056459"/>
            <a:ext cx="2883164" cy="59174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3517636" y="4148210"/>
            <a:ext cx="237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Wingdings" pitchFamily="2" charset="2"/>
              </a:rPr>
              <a:t>Particle Distribution</a:t>
            </a:r>
            <a:endParaRPr lang="en-US" b="1" dirty="0" smtClean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85061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3" grpId="0"/>
      <p:bldP spid="48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762000"/>
            <a:ext cx="692117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0600" y="561969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B14E6"/>
                </a:solidFill>
              </a:rPr>
              <a:t>High precision double differential </a:t>
            </a:r>
            <a:r>
              <a:rPr lang="en-US" sz="2000" b="1" dirty="0" smtClean="0">
                <a:solidFill>
                  <a:srgbClr val="4B14E6"/>
                </a:solidFill>
              </a:rPr>
              <a:t>Measurements for </a:t>
            </a:r>
            <a:r>
              <a:rPr lang="en-US" sz="2000" b="1" dirty="0" err="1" smtClean="0">
                <a:solidFill>
                  <a:srgbClr val="4B14E6"/>
                </a:solidFill>
              </a:rPr>
              <a:t>Pb+Pb</a:t>
            </a:r>
            <a:r>
              <a:rPr lang="en-US" sz="2000" b="1" dirty="0" smtClean="0">
                <a:solidFill>
                  <a:srgbClr val="4B14E6"/>
                </a:solidFill>
              </a:rPr>
              <a:t> are pervasive </a:t>
            </a:r>
            <a:r>
              <a:rPr lang="en-US" sz="2000" b="1" dirty="0" smtClean="0">
                <a:solidFill>
                  <a:srgbClr val="4B14E6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</a:rPr>
              <a:t>Do they scale?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407945"/>
            <a:ext cx="5029200" cy="3651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RIKEN Workshop, April 15-17. 2013,  Roy A. Lacey, Stony Brook University</a:t>
            </a:r>
            <a:endParaRPr lang="en-US" dirty="0"/>
          </a:p>
        </p:txBody>
      </p:sp>
      <p:grpSp>
        <p:nvGrpSpPr>
          <p:cNvPr id="2" name="Group 15"/>
          <p:cNvGrpSpPr/>
          <p:nvPr/>
        </p:nvGrpSpPr>
        <p:grpSpPr>
          <a:xfrm>
            <a:off x="76200" y="68759"/>
            <a:ext cx="4452426" cy="769441"/>
            <a:chOff x="224474" y="128650"/>
            <a:chExt cx="3080826" cy="769441"/>
          </a:xfrm>
        </p:grpSpPr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224474" y="128650"/>
              <a:ext cx="3080826" cy="769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 err="1" smtClean="0"/>
                <a:t>v</a:t>
              </a:r>
              <a:r>
                <a:rPr lang="en-US" sz="2200" b="1" baseline="-25000" dirty="0" err="1" smtClean="0"/>
                <a:t>n</a:t>
              </a:r>
              <a:r>
                <a:rPr lang="en-US" sz="2200" b="1" dirty="0" smtClean="0"/>
                <a:t>(</a:t>
              </a:r>
              <a:r>
                <a:rPr lang="el-GR" sz="2200" b="1" dirty="0" smtClean="0"/>
                <a:t>ψ</a:t>
              </a:r>
              <a:r>
                <a:rPr lang="en-US" sz="2200" b="1" baseline="-25000" dirty="0" smtClean="0"/>
                <a:t>n</a:t>
              </a:r>
              <a:r>
                <a:rPr lang="en-US" sz="2200" b="1" dirty="0" smtClean="0"/>
                <a:t>) Measurements - ATLAS</a:t>
              </a:r>
              <a:endParaRPr lang="en-US" sz="2200" dirty="0"/>
            </a:p>
          </p:txBody>
        </p:sp>
        <p:sp>
          <p:nvSpPr>
            <p:cNvPr id="15" name="AutoShape 34"/>
            <p:cNvSpPr>
              <a:spLocks noChangeArrowheads="1"/>
            </p:cNvSpPr>
            <p:nvPr/>
          </p:nvSpPr>
          <p:spPr bwMode="auto">
            <a:xfrm>
              <a:off x="228600" y="181099"/>
              <a:ext cx="3048000" cy="416625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5686" y="1524000"/>
            <a:ext cx="6950914" cy="2038529"/>
            <a:chOff x="135686" y="1524000"/>
            <a:chExt cx="6950914" cy="2038529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371600" y="1524000"/>
              <a:ext cx="5715000" cy="838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35686" y="2362200"/>
              <a:ext cx="2048958" cy="1200329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i="0" dirty="0" smtClean="0">
                  <a:solidFill>
                    <a:srgbClr val="4B14E6"/>
                  </a:solidFill>
                </a:rPr>
                <a:t>Note </a:t>
              </a:r>
              <a:r>
                <a:rPr lang="en-US" b="1" i="0" dirty="0" err="1" smtClean="0">
                  <a:solidFill>
                    <a:srgbClr val="4B14E6"/>
                  </a:solidFill>
                </a:rPr>
                <a:t>v</a:t>
              </a:r>
              <a:r>
                <a:rPr lang="en-US" b="1" i="0" baseline="-25000" dirty="0" err="1" smtClean="0">
                  <a:solidFill>
                    <a:srgbClr val="4B14E6"/>
                  </a:solidFill>
                </a:rPr>
                <a:t>n</a:t>
              </a:r>
              <a:r>
                <a:rPr lang="en-US" b="1" i="0" dirty="0" smtClean="0">
                  <a:solidFill>
                    <a:srgbClr val="4B14E6"/>
                  </a:solidFill>
                </a:rPr>
                <a:t> increase </a:t>
              </a:r>
            </a:p>
            <a:p>
              <a:r>
                <a:rPr lang="en-US" b="1" i="0" dirty="0">
                  <a:solidFill>
                    <a:srgbClr val="4B14E6"/>
                  </a:solidFill>
                </a:rPr>
                <a:t>f</a:t>
              </a:r>
              <a:r>
                <a:rPr lang="en-US" b="1" i="0" dirty="0" smtClean="0">
                  <a:solidFill>
                    <a:srgbClr val="4B14E6"/>
                  </a:solidFill>
                </a:rPr>
                <a:t>rom central</a:t>
              </a:r>
            </a:p>
            <a:p>
              <a:r>
                <a:rPr lang="en-US" b="1" i="0" dirty="0" smtClean="0">
                  <a:solidFill>
                    <a:srgbClr val="4B14E6"/>
                  </a:solidFill>
                </a:rPr>
                <a:t>to peripheral </a:t>
              </a:r>
            </a:p>
            <a:p>
              <a:r>
                <a:rPr lang="en-US" b="1" i="0" dirty="0" smtClean="0">
                  <a:solidFill>
                    <a:srgbClr val="4B14E6"/>
                  </a:solidFill>
                </a:rPr>
                <a:t> collisions</a:t>
              </a:r>
              <a:endParaRPr lang="en-US" b="1" dirty="0" smtClean="0">
                <a:solidFill>
                  <a:srgbClr val="4B14E6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32910" y="644961"/>
            <a:ext cx="5959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ATLAS data - Phys. Rev</a:t>
            </a:r>
            <a:r>
              <a:rPr lang="en-US" sz="1400" dirty="0"/>
              <a:t>. C86, 014907 (2012</a:t>
            </a:r>
            <a:r>
              <a:rPr lang="en-US" dirty="0" smtClean="0"/>
              <a:t>) </a:t>
            </a:r>
            <a:r>
              <a:rPr lang="en-US" sz="1400" dirty="0" smtClean="0"/>
              <a:t>&amp; </a:t>
            </a:r>
            <a:r>
              <a:rPr lang="en-US" sz="1400" dirty="0"/>
              <a:t>ATLAS-CONF-2011-074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152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5328"/>
          <a:stretch/>
        </p:blipFill>
        <p:spPr bwMode="auto">
          <a:xfrm>
            <a:off x="4221480" y="868680"/>
            <a:ext cx="4663440" cy="342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6</a:t>
            </a:fld>
            <a:r>
              <a:rPr lang="en-US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pic>
        <p:nvPicPr>
          <p:cNvPr id="387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65501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5"/>
          <p:cNvGrpSpPr/>
          <p:nvPr/>
        </p:nvGrpSpPr>
        <p:grpSpPr>
          <a:xfrm>
            <a:off x="119574" y="76200"/>
            <a:ext cx="4452426" cy="469074"/>
            <a:chOff x="224474" y="128650"/>
            <a:chExt cx="3080826" cy="469074"/>
          </a:xfrm>
        </p:grpSpPr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224474" y="128650"/>
              <a:ext cx="3080826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 err="1" smtClean="0"/>
                <a:t>v</a:t>
              </a:r>
              <a:r>
                <a:rPr lang="en-US" sz="2200" b="1" baseline="-25000" dirty="0" err="1" smtClean="0"/>
                <a:t>n</a:t>
              </a:r>
              <a:r>
                <a:rPr lang="en-US" sz="2200" b="1" dirty="0" smtClean="0"/>
                <a:t>(</a:t>
              </a:r>
              <a:r>
                <a:rPr lang="el-GR" sz="2200" b="1" dirty="0" smtClean="0"/>
                <a:t>ψ</a:t>
              </a:r>
              <a:r>
                <a:rPr lang="en-US" sz="2200" b="1" baseline="-25000" dirty="0" smtClean="0"/>
                <a:t>n</a:t>
              </a:r>
              <a:r>
                <a:rPr lang="en-US" sz="2200" b="1" dirty="0" smtClean="0"/>
                <a:t>) Measurements - LHC</a:t>
              </a:r>
              <a:endParaRPr lang="en-US" sz="2200" dirty="0"/>
            </a:p>
          </p:txBody>
        </p:sp>
        <p:sp>
          <p:nvSpPr>
            <p:cNvPr id="16" name="AutoShape 34"/>
            <p:cNvSpPr>
              <a:spLocks noChangeArrowheads="1"/>
            </p:cNvSpPr>
            <p:nvPr/>
          </p:nvSpPr>
          <p:spPr bwMode="auto">
            <a:xfrm>
              <a:off x="228600" y="181099"/>
              <a:ext cx="3048000" cy="416625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90600" y="5181600"/>
            <a:ext cx="5380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B14E6"/>
                </a:solidFill>
              </a:rPr>
              <a:t>D</a:t>
            </a:r>
            <a:r>
              <a:rPr lang="en-US" sz="2000" b="1" dirty="0" smtClean="0">
                <a:solidFill>
                  <a:srgbClr val="4B14E6"/>
                </a:solidFill>
              </a:rPr>
              <a:t>ouble </a:t>
            </a:r>
            <a:r>
              <a:rPr lang="en-US" sz="2000" b="1" dirty="0">
                <a:solidFill>
                  <a:srgbClr val="4B14E6"/>
                </a:solidFill>
              </a:rPr>
              <a:t>differential </a:t>
            </a:r>
            <a:r>
              <a:rPr lang="en-US" sz="2000" b="1" dirty="0" smtClean="0">
                <a:solidFill>
                  <a:srgbClr val="4B14E6"/>
                </a:solidFill>
              </a:rPr>
              <a:t>Measurements for </a:t>
            </a:r>
            <a:r>
              <a:rPr lang="en-US" sz="2000" b="1" dirty="0" err="1" smtClean="0">
                <a:solidFill>
                  <a:srgbClr val="4B14E6"/>
                </a:solidFill>
              </a:rPr>
              <a:t>p+Pb</a:t>
            </a:r>
            <a:r>
              <a:rPr lang="en-US" sz="2000" b="1" dirty="0" smtClean="0">
                <a:solidFill>
                  <a:srgbClr val="4B14E6"/>
                </a:solidFill>
              </a:rPr>
              <a:t> are pervasive </a:t>
            </a:r>
            <a:r>
              <a:rPr lang="en-US" sz="2000" b="1" dirty="0" smtClean="0">
                <a:solidFill>
                  <a:srgbClr val="4B14E6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</a:rPr>
              <a:t>Do they scale?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6800" y="278070"/>
            <a:ext cx="3696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Recent </a:t>
            </a:r>
            <a:r>
              <a:rPr lang="en-US" sz="2000" b="1" dirty="0" err="1" smtClean="0"/>
              <a:t>p+Pb</a:t>
            </a:r>
            <a:r>
              <a:rPr lang="en-US" sz="2000" b="1" dirty="0" smtClean="0"/>
              <a:t> measurements 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59799" y="646152"/>
            <a:ext cx="2680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ATLAS Data - arXiv:1212.5198.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364770" y="790694"/>
            <a:ext cx="2593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ALICE Data - arXiv:1212.2001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64648" y="4400550"/>
            <a:ext cx="5806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US" sz="2000" b="1" i="0" dirty="0" smtClean="0">
                <a:solidFill>
                  <a:srgbClr val="FF0000"/>
                </a:solidFill>
              </a:rPr>
              <a:t>Note increase of v</a:t>
            </a:r>
            <a:r>
              <a:rPr lang="en-US" sz="2000" b="1" i="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i="0" dirty="0" smtClean="0">
                <a:solidFill>
                  <a:srgbClr val="FF0000"/>
                </a:solidFill>
              </a:rPr>
              <a:t> (or s</a:t>
            </a:r>
            <a:r>
              <a:rPr lang="en-US" sz="2000" b="1" i="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i="0" dirty="0" smtClean="0">
                <a:solidFill>
                  <a:srgbClr val="FF0000"/>
                </a:solidFill>
              </a:rPr>
              <a:t>) from peripheral to central collisions</a:t>
            </a:r>
            <a:endParaRPr lang="en-US" sz="2000" b="1" dirty="0">
              <a:solidFill>
                <a:srgbClr val="3333CC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867400" y="2057400"/>
            <a:ext cx="2474032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81200" y="1752600"/>
            <a:ext cx="0" cy="8283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77199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7</a:t>
            </a:fld>
            <a:r>
              <a:rPr lang="en-US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32409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– n</a:t>
            </a:r>
            <a:r>
              <a:rPr lang="en-US" sz="2200" b="1" baseline="30000" dirty="0" smtClean="0"/>
              <a:t>2</a:t>
            </a:r>
            <a:endParaRPr lang="en-US" sz="2200" baseline="30000" dirty="0"/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35624" y="88900"/>
            <a:ext cx="3393375" cy="444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7800" y="5593080"/>
            <a:ext cx="7654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US" b="1" i="0" dirty="0">
                <a:solidFill>
                  <a:srgbClr val="FF0000"/>
                </a:solidFill>
              </a:rPr>
              <a:t>Characteristic n</a:t>
            </a:r>
            <a:r>
              <a:rPr lang="en-US" b="1" i="0" baseline="30000" dirty="0">
                <a:solidFill>
                  <a:srgbClr val="FF0000"/>
                </a:solidFill>
              </a:rPr>
              <a:t>2</a:t>
            </a:r>
            <a:r>
              <a:rPr lang="en-US" b="1" i="0" dirty="0">
                <a:solidFill>
                  <a:srgbClr val="FF0000"/>
                </a:solidFill>
              </a:rPr>
              <a:t> viscous </a:t>
            </a:r>
            <a:r>
              <a:rPr lang="en-US" b="1" i="0" dirty="0" smtClean="0">
                <a:solidFill>
                  <a:srgbClr val="FF0000"/>
                </a:solidFill>
              </a:rPr>
              <a:t>damping validated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US" b="1" i="0" dirty="0" smtClean="0">
                <a:solidFill>
                  <a:srgbClr val="FF0000"/>
                </a:solidFill>
              </a:rPr>
              <a:t> Characteristic </a:t>
            </a:r>
            <a:r>
              <a:rPr lang="en-US" b="1" dirty="0">
                <a:solidFill>
                  <a:srgbClr val="FF0000"/>
                </a:solidFill>
              </a:rPr>
              <a:t>1/(</a:t>
            </a:r>
            <a:r>
              <a:rPr lang="en-US" b="1" dirty="0" err="1">
                <a:solidFill>
                  <a:srgbClr val="FF0000"/>
                </a:solidFill>
              </a:rPr>
              <a:t>p</a:t>
            </a:r>
            <a:r>
              <a:rPr lang="en-US" b="1" baseline="-25000" dirty="0" err="1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l-GR" b="1" baseline="30000" dirty="0">
                <a:solidFill>
                  <a:srgbClr val="FF0000"/>
                </a:solidFill>
              </a:rPr>
              <a:t>α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dependence of  extracted 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 values validated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</a:t>
            </a:r>
            <a:r>
              <a:rPr lang="en-US" b="1" dirty="0" smtClean="0">
                <a:solidFill>
                  <a:srgbClr val="3333CC"/>
                </a:solidFill>
              </a:rPr>
              <a:t>Constraint for </a:t>
            </a:r>
            <a:r>
              <a:rPr lang="el-GR" b="1" dirty="0" smtClean="0">
                <a:solidFill>
                  <a:srgbClr val="3333CC"/>
                </a:solidFill>
              </a:rPr>
              <a:t>η</a:t>
            </a:r>
            <a:r>
              <a:rPr lang="en-US" b="1" dirty="0" smtClean="0">
                <a:solidFill>
                  <a:srgbClr val="3333CC"/>
                </a:solidFill>
              </a:rPr>
              <a:t>/s and </a:t>
            </a:r>
            <a:r>
              <a:rPr lang="el-GR" b="1" dirty="0" smtClean="0">
                <a:solidFill>
                  <a:srgbClr val="3333CC"/>
                </a:solidFill>
              </a:rPr>
              <a:t>δ</a:t>
            </a:r>
            <a:r>
              <a:rPr lang="en-US" b="1" dirty="0" smtClean="0">
                <a:solidFill>
                  <a:srgbClr val="3333CC"/>
                </a:solidFill>
              </a:rPr>
              <a:t>f</a:t>
            </a:r>
            <a:endParaRPr lang="en-US" b="1" dirty="0">
              <a:solidFill>
                <a:srgbClr val="3333CC"/>
              </a:solidFill>
            </a:endParaRPr>
          </a:p>
        </p:txBody>
      </p:sp>
      <p:pic>
        <p:nvPicPr>
          <p:cNvPr id="385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4" y="852487"/>
            <a:ext cx="8952685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956181"/>
              </p:ext>
            </p:extLst>
          </p:nvPr>
        </p:nvGraphicFramePr>
        <p:xfrm>
          <a:off x="4140067" y="96520"/>
          <a:ext cx="22701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274" name="Equation" r:id="rId6" imgW="1409400" imgH="431640" progId="Equation.DSMT4">
                  <p:embed/>
                </p:oleObj>
              </mc:Choice>
              <mc:Fallback>
                <p:oleObj name="Equation" r:id="rId6" imgW="1409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067" y="96520"/>
                        <a:ext cx="2270125" cy="7032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1354" y="599241"/>
            <a:ext cx="3808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ATLAS data - Phys. Rev</a:t>
            </a:r>
            <a:r>
              <a:rPr lang="en-US" sz="1400" dirty="0"/>
              <a:t>. C86, 014907 (2012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3363" y="668774"/>
            <a:ext cx="1527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hlinkClick r:id="rId8"/>
              </a:rPr>
              <a:t>arXiv:1301.0165</a:t>
            </a:r>
            <a:endParaRPr lang="en-US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29176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8</a:t>
            </a:fld>
            <a:r>
              <a:rPr lang="en-US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pic>
        <p:nvPicPr>
          <p:cNvPr id="385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4" y="895350"/>
            <a:ext cx="8534748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410570" cy="71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28800" y="5602069"/>
            <a:ext cx="5846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US" b="1" i="0" dirty="0">
                <a:solidFill>
                  <a:srgbClr val="FF0000"/>
                </a:solidFill>
              </a:rPr>
              <a:t>Characteristic </a:t>
            </a:r>
            <a:r>
              <a:rPr lang="en-US" b="1" i="0" dirty="0" smtClean="0">
                <a:solidFill>
                  <a:srgbClr val="FF0000"/>
                </a:solidFill>
              </a:rPr>
              <a:t>(n</a:t>
            </a:r>
            <a:r>
              <a:rPr lang="en-US" b="1" i="0" baseline="30000" dirty="0" smtClean="0">
                <a:solidFill>
                  <a:srgbClr val="FF0000"/>
                </a:solidFill>
              </a:rPr>
              <a:t>2</a:t>
            </a:r>
            <a:r>
              <a:rPr lang="en-US" b="1" i="0" dirty="0" smtClean="0">
                <a:solidFill>
                  <a:srgbClr val="FF0000"/>
                </a:solidFill>
              </a:rPr>
              <a:t> – 4) viscous damping validated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US" b="1" i="0" dirty="0" smtClean="0">
                <a:solidFill>
                  <a:srgbClr val="FF0000"/>
                </a:solidFill>
              </a:rPr>
              <a:t> Characteristic </a:t>
            </a:r>
            <a:r>
              <a:rPr lang="en-US" b="1" dirty="0">
                <a:solidFill>
                  <a:srgbClr val="FF0000"/>
                </a:solidFill>
              </a:rPr>
              <a:t>1/(</a:t>
            </a:r>
            <a:r>
              <a:rPr lang="en-US" b="1" dirty="0" err="1">
                <a:solidFill>
                  <a:srgbClr val="FF0000"/>
                </a:solidFill>
              </a:rPr>
              <a:t>p</a:t>
            </a:r>
            <a:r>
              <a:rPr lang="en-US" b="1" baseline="-25000" dirty="0" err="1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l-GR" b="1" baseline="30000" dirty="0">
                <a:solidFill>
                  <a:srgbClr val="FF0000"/>
                </a:solidFill>
              </a:rPr>
              <a:t>α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dependence of  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 validated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                                 </a:t>
            </a:r>
            <a:r>
              <a:rPr lang="en-US" b="1" dirty="0">
                <a:solidFill>
                  <a:srgbClr val="3333CC"/>
                </a:solidFill>
              </a:rPr>
              <a:t>Constraint for </a:t>
            </a:r>
            <a:r>
              <a:rPr lang="el-GR" b="1" dirty="0">
                <a:solidFill>
                  <a:srgbClr val="3333CC"/>
                </a:solidFill>
              </a:rPr>
              <a:t>η</a:t>
            </a:r>
            <a:r>
              <a:rPr lang="en-US" b="1" dirty="0">
                <a:solidFill>
                  <a:srgbClr val="3333CC"/>
                </a:solidFill>
              </a:rPr>
              <a:t>/s</a:t>
            </a:r>
          </a:p>
          <a:p>
            <a:pPr marL="285750" indent="-285750" algn="l">
              <a:buFont typeface="Wingdings" pitchFamily="2" charset="2"/>
              <a:buChar char="ü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41553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- Ratios</a:t>
            </a:r>
            <a:endParaRPr lang="en-US" sz="2200" dirty="0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35624" y="88900"/>
            <a:ext cx="3926776" cy="444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3017" y="787181"/>
            <a:ext cx="1527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hlinkClick r:id="rId6"/>
              </a:rPr>
              <a:t>arXiv:1301.0165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308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1" r="37141"/>
          <a:stretch/>
        </p:blipFill>
        <p:spPr bwMode="auto">
          <a:xfrm>
            <a:off x="1673328" y="1267448"/>
            <a:ext cx="1679472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9</a:t>
            </a:fld>
            <a:r>
              <a:rPr lang="en-US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RIKEN Workshop, April 15-17. 2013,  Roy A. Lacey, Stony Brook University</a:t>
            </a:r>
            <a:endParaRPr lang="en-US" dirty="0" smtClean="0"/>
          </a:p>
        </p:txBody>
      </p:sp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7" y="674070"/>
            <a:ext cx="3240823" cy="67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5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1150"/>
            <a:ext cx="4648200" cy="536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47010" y="5620996"/>
                <a:ext cx="6396990" cy="856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 smtClean="0">
                    <a:solidFill>
                      <a:srgbClr val="FF0000"/>
                    </a:solidFill>
                  </a:rPr>
                  <a:t>Extracted ratios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 b="1" i="0" dirty="0">
                            <a:solidFill>
                              <a:srgbClr val="FF0000"/>
                            </a:solidFill>
                          </a:rPr>
                          <m:t>ε</m:t>
                        </m:r>
                        <m:r>
                          <m:rPr>
                            <m:nor/>
                          </m:rPr>
                          <a:rPr lang="en-US" sz="2000" b="1" i="0" baseline="-25000" dirty="0">
                            <a:solidFill>
                              <a:srgbClr val="FF0000"/>
                            </a:solidFill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 b="1" i="0" dirty="0">
                            <a:solidFill>
                              <a:srgbClr val="FF0000"/>
                            </a:solidFill>
                          </a:rPr>
                          <m:t>ε</m:t>
                        </m:r>
                        <m:r>
                          <m:rPr>
                            <m:nor/>
                          </m:rPr>
                          <a:rPr lang="en-US" sz="2000" b="1" i="0" baseline="-250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</m:den>
                    </m:f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i="0" dirty="0" smtClean="0">
                    <a:solidFill>
                      <a:srgbClr val="FF0000"/>
                    </a:solidFill>
                  </a:rPr>
                  <a:t>provide straightforward constraints for eccentricity models</a:t>
                </a:r>
                <a:endParaRPr lang="en-US" sz="2000" b="1" i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010" y="5620996"/>
                <a:ext cx="6396990" cy="856004"/>
              </a:xfrm>
              <a:prstGeom prst="rect">
                <a:avLst/>
              </a:prstGeom>
              <a:blipFill rotWithShape="1">
                <a:blip r:embed="rId7"/>
                <a:stretch>
                  <a:fillRect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25250" y="2895600"/>
            <a:ext cx="1800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4B14E6"/>
                </a:solidFill>
              </a:rPr>
              <a:t>Fits performed</a:t>
            </a:r>
          </a:p>
          <a:p>
            <a:r>
              <a:rPr lang="en-US" b="1" i="0" dirty="0">
                <a:solidFill>
                  <a:srgbClr val="4B14E6"/>
                </a:solidFill>
              </a:rPr>
              <a:t>f</a:t>
            </a:r>
            <a:r>
              <a:rPr lang="en-US" b="1" i="0" dirty="0" smtClean="0">
                <a:solidFill>
                  <a:srgbClr val="4B14E6"/>
                </a:solidFill>
              </a:rPr>
              <a:t>or each</a:t>
            </a:r>
          </a:p>
          <a:p>
            <a:r>
              <a:rPr lang="en-US" b="1" i="0" dirty="0" smtClean="0">
                <a:solidFill>
                  <a:srgbClr val="4B14E6"/>
                </a:solidFill>
              </a:rPr>
              <a:t>centrality</a:t>
            </a:r>
            <a:endParaRPr lang="en-US" b="1" i="0" dirty="0">
              <a:solidFill>
                <a:srgbClr val="4B14E6"/>
              </a:solidFill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41553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- Ratios</a:t>
            </a:r>
            <a:endParaRPr lang="en-US" sz="2200" dirty="0"/>
          </a:p>
        </p:txBody>
      </p:sp>
      <p:sp>
        <p:nvSpPr>
          <p:cNvPr id="21" name="AutoShape 34"/>
          <p:cNvSpPr>
            <a:spLocks noChangeArrowheads="1"/>
          </p:cNvSpPr>
          <p:nvPr/>
        </p:nvSpPr>
        <p:spPr bwMode="auto">
          <a:xfrm>
            <a:off x="35624" y="88900"/>
            <a:ext cx="3926776" cy="444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4600" y="254317"/>
            <a:ext cx="1527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hlinkClick r:id="rId8"/>
              </a:rPr>
              <a:t>arXiv:1301.0165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14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85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ATION_STYLE" val="Flying Arrow"/>
  <p:tag name="TEMP_ANIMATION_STYLE" val="Flying Arrow"/>
  <p:tag name="TEMP_EFFECTS_PREVIEW" val="1"/>
  <p:tag name="TEMP_SHOW_WITH_SHAPES" val="1"/>
  <p:tag name="TEMP_RECT_COLOR" val="55295"/>
  <p:tag name="TEMP_SHADOW" val="0"/>
  <p:tag name="TEMP_ENABLE_SOUND" val="1"/>
  <p:tag name="TEMP_SOUND" val="C:\Program Files\PowerPlugs\Animator\Sounds\Swish.wav"/>
  <p:tag name="TEMP_TITLEFADE" val="0"/>
  <p:tag name="TEMP_FADE_TO_GREY" val="1"/>
  <p:tag name="ISDEFTEXTURE" val="False"/>
  <p:tag name="TEXTURE" val="No"/>
  <p:tag name="PREVIEW_CLICKED" val="0"/>
  <p:tag name="FADE_TITLE" val="0"/>
  <p:tag name="SHOW_RECTANGLES" val="1"/>
  <p:tag name="FADE_AFTER_EFFECT" val="1"/>
  <p:tag name="ENABLE_SOUND" val="1"/>
  <p:tag name="PACKED_FLAG" val="0"/>
  <p:tag name="SHOW_PREVIEW" val="1"/>
  <p:tag name="SHADOW_SET" val="0"/>
  <p:tag name="SOUND_SET" val="C:\Program Files\PowerPlugs\Animator\Sounds\Swish.wav"/>
  <p:tag name="FIRST_SELECTED_SLID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61154</TotalTime>
  <Words>2133</Words>
  <Application>Microsoft Office PowerPoint</Application>
  <PresentationFormat>On-screen Show (4:3)</PresentationFormat>
  <Paragraphs>384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Concourse</vt:lpstr>
      <vt:lpstr>Equation</vt:lpstr>
      <vt:lpstr>SPW 11.0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SUNYSB Nuclear Chemistry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Wolf Gerrit Holzmann</dc:creator>
  <cp:lastModifiedBy> </cp:lastModifiedBy>
  <cp:revision>2584</cp:revision>
  <dcterms:created xsi:type="dcterms:W3CDTF">2005-01-31T05:41:58Z</dcterms:created>
  <dcterms:modified xsi:type="dcterms:W3CDTF">2013-04-16T17:53:28Z</dcterms:modified>
</cp:coreProperties>
</file>