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47" r:id="rId2"/>
    <p:sldId id="448" r:id="rId3"/>
    <p:sldId id="499" r:id="rId4"/>
    <p:sldId id="518" r:id="rId5"/>
    <p:sldId id="519" r:id="rId6"/>
    <p:sldId id="521" r:id="rId7"/>
    <p:sldId id="500" r:id="rId8"/>
    <p:sldId id="501" r:id="rId9"/>
    <p:sldId id="502" r:id="rId10"/>
    <p:sldId id="503" r:id="rId11"/>
    <p:sldId id="520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4" r:id="rId21"/>
    <p:sldId id="515" r:id="rId22"/>
    <p:sldId id="516" r:id="rId23"/>
    <p:sldId id="522" r:id="rId24"/>
    <p:sldId id="523" r:id="rId25"/>
    <p:sldId id="512" r:id="rId26"/>
    <p:sldId id="513" r:id="rId2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339933"/>
    <a:srgbClr val="006600"/>
    <a:srgbClr val="339966"/>
    <a:srgbClr val="00CC66"/>
    <a:srgbClr val="CC0000"/>
    <a:srgbClr val="009900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42" autoAdjust="0"/>
    <p:restoredTop sz="91297" autoAdjust="0"/>
  </p:normalViewPr>
  <p:slideViewPr>
    <p:cSldViewPr>
      <p:cViewPr varScale="1">
        <p:scale>
          <a:sx n="105" d="100"/>
          <a:sy n="105" d="100"/>
        </p:scale>
        <p:origin x="-5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14:30</a:t>
            </a:r>
            <a:r>
              <a:rPr lang="en-US" dirty="0" smtClean="0"/>
              <a:t>, </a:t>
            </a:r>
            <a:r>
              <a:rPr lang="en-US" dirty="0" smtClean="0"/>
              <a:t>30 </a:t>
            </a:r>
            <a:r>
              <a:rPr lang="en-US" dirty="0" smtClean="0"/>
              <a:t>min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ED93B9C5-0977-B64F-9022-ACF51B978558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4</a:t>
            </a:fld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803" y="4560570"/>
            <a:ext cx="5363595" cy="4320540"/>
          </a:xfrm>
          <a:noFill/>
          <a:ln/>
        </p:spPr>
        <p:txBody>
          <a:bodyPr lIns="96637" tIns="48317" rIns="96637" bIns="48317"/>
          <a:lstStyle/>
          <a:p>
            <a:pPr eaLnBrk="1" hangingPunct="1"/>
            <a:endParaRPr lang="en-US" dirty="0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5"/>
            <a:ext cx="3171358" cy="478415"/>
          </a:xfrm>
          <a:prstGeom prst="rect">
            <a:avLst/>
          </a:prstGeom>
          <a:noFill/>
        </p:spPr>
        <p:txBody>
          <a:bodyPr lIns="95079" tIns="47540" rIns="95079" bIns="47540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5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REAL CALCULATION FOR DX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4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range: 5-8 GHz transverse, 6-9</a:t>
            </a:r>
            <a:r>
              <a:rPr lang="en-US" baseline="0" dirty="0" smtClean="0"/>
              <a:t> GHz longitudinal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Fillno 16991 06/15/12, last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82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Fillno</a:t>
            </a:r>
            <a:r>
              <a:rPr lang="en-US" baseline="0" dirty="0" smtClean="0"/>
              <a:t> </a:t>
            </a:r>
            <a:r>
              <a:rPr lang="en-US" dirty="0" smtClean="0"/>
              <a:t>15443, one of best 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3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2550F9FA-2D3F-264E-A7E0-606FC00D5A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733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8077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95700"/>
            <a:ext cx="80772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Mike Blaskiewicz C-AD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262E-EA78-4A45-9147-164DE49BC70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dad</a:t>
            </a:r>
          </a:p>
        </p:txBody>
      </p:sp>
    </p:spTree>
    <p:extLst>
      <p:ext uri="{BB962C8B-B14F-4D97-AF65-F5344CB8AC3E}">
        <p14:creationId xmlns:p14="http://schemas.microsoft.com/office/powerpoint/2010/main" val="13312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7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.wdp"/><Relationship Id="rId5" Type="http://schemas.openxmlformats.org/officeDocument/2006/relationships/image" Target="../media/image23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24182" cy="6901293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6553200" cy="2438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Future </a:t>
            </a:r>
            <a:r>
              <a:rPr lang="en-US" sz="3200" dirty="0" smtClean="0"/>
              <a:t>p-A: </a:t>
            </a:r>
            <a:br>
              <a:rPr lang="en-US" sz="3200" dirty="0" smtClean="0"/>
            </a:br>
            <a:r>
              <a:rPr lang="en-US" sz="3200" dirty="0" smtClean="0"/>
              <a:t>RHIC machine perspective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867400"/>
            <a:ext cx="4495800" cy="838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dirty="0" smtClean="0"/>
              <a:t>15 April 2013</a:t>
            </a:r>
            <a:endParaRPr lang="en-US" dirty="0" smtClean="0"/>
          </a:p>
          <a:p>
            <a:pPr algn="r"/>
            <a:r>
              <a:rPr lang="en-US" dirty="0" smtClean="0"/>
              <a:t>Jet Quenching RBRC Workshop, </a:t>
            </a:r>
            <a:r>
              <a:rPr lang="en-US" dirty="0" smtClean="0"/>
              <a:t>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48917" y="5867400"/>
            <a:ext cx="2899083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Cnew7_03_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4" y="838200"/>
            <a:ext cx="5561646" cy="5181600"/>
          </a:xfrm>
          <a:prstGeom prst="rect">
            <a:avLst/>
          </a:prstGeom>
        </p:spPr>
      </p:pic>
      <p:pic>
        <p:nvPicPr>
          <p:cNvPr id="30" name="Picture 1" descr="p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500300"/>
            <a:ext cx="2897187" cy="19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have full 3D stochastic cooling for heavy 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474023"/>
            <a:ext cx="891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M. Brennan, M. Blaskiewicz, F. Severino, PRL </a:t>
            </a:r>
            <a:r>
              <a:rPr lang="en-US" sz="1600" b="1" dirty="0" smtClean="0"/>
              <a:t>100</a:t>
            </a:r>
            <a:r>
              <a:rPr lang="en-US" sz="1600" dirty="0" smtClean="0"/>
              <a:t> 174803 (2008);  PRSTAB, PAC, EPAC</a:t>
            </a:r>
            <a:endParaRPr lang="en-US" sz="1400" dirty="0" smtClean="0"/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2701212"/>
            <a:ext cx="1295400" cy="1718388"/>
          </a:xfrm>
          <a:prstGeom prst="rect">
            <a:avLst/>
          </a:prstGeom>
        </p:spPr>
      </p:pic>
      <p:pic>
        <p:nvPicPr>
          <p:cNvPr id="10" name="Picture 9" descr="Cap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706" y="675027"/>
            <a:ext cx="1839438" cy="1799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997" y="685800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longitudinal</a:t>
            </a:r>
            <a:br>
              <a:rPr lang="en-US" sz="1600" dirty="0" smtClean="0"/>
            </a:br>
            <a:r>
              <a:rPr lang="en-US" sz="1600" dirty="0" smtClean="0"/>
              <a:t> kicker </a:t>
            </a:r>
            <a:br>
              <a:rPr lang="en-US" sz="1600" dirty="0" smtClean="0"/>
            </a:br>
            <a:r>
              <a:rPr lang="en-US" sz="1600" dirty="0" smtClean="0"/>
              <a:t>(closed)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997" y="2544168"/>
            <a:ext cx="1824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</a:rPr>
              <a:t>orizontal kicker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(open)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308" y="4395521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horizontal and</a:t>
            </a:r>
            <a:br>
              <a:rPr lang="en-US" sz="1600" dirty="0" smtClean="0"/>
            </a:br>
            <a:r>
              <a:rPr lang="en-US" sz="1600" dirty="0" smtClean="0"/>
              <a:t>vertical pickups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52" y="609600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longitudinal pickup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8661" y="5948082"/>
            <a:ext cx="399179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5-9 GHz, cooling times ~1 h</a:t>
            </a:r>
          </a:p>
        </p:txBody>
      </p:sp>
      <p:pic>
        <p:nvPicPr>
          <p:cNvPr id="17" name="Picture 16" descr="2010 RHIC stochastic cooling, longitudinal pick-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301" y="928048"/>
            <a:ext cx="1614299" cy="1621808"/>
          </a:xfrm>
          <a:prstGeom prst="rect">
            <a:avLst/>
          </a:prstGeom>
        </p:spPr>
      </p:pic>
      <p:pic>
        <p:nvPicPr>
          <p:cNvPr id="18" name="Picture 17" descr="2010 RHIC transverse pick-u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683" y="4988256"/>
            <a:ext cx="1953917" cy="1307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75345" y="5148461"/>
            <a:ext cx="914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vertical</a:t>
            </a:r>
            <a:br>
              <a:rPr lang="en-US" sz="1600" dirty="0" smtClean="0"/>
            </a:br>
            <a:r>
              <a:rPr lang="en-US" sz="1600" dirty="0" smtClean="0"/>
              <a:t>kicker</a:t>
            </a:r>
            <a:br>
              <a:rPr lang="en-US" sz="1600" dirty="0" smtClean="0"/>
            </a:br>
            <a:r>
              <a:rPr lang="en-US" sz="1600" dirty="0" smtClean="0"/>
              <a:t>(closed)</a:t>
            </a:r>
          </a:p>
        </p:txBody>
      </p:sp>
      <p:pic>
        <p:nvPicPr>
          <p:cNvPr id="21" name="Picture 20" descr="2010 RHIC stochastic cooling, vertical kicker, clos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6585" y="4482353"/>
            <a:ext cx="223121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858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Stochastic cooling in U—U operation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>
                <a:latin typeface="Arial" charset="0"/>
              </a:rPr>
              <a:t>Mike Blaskiewicz C-AD</a:t>
            </a:r>
            <a:endParaRPr lang="en-US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A8297D-1FAA-E74A-ACD5-8D119CBD86A2}" type="slidenum">
              <a:rPr lang="en-US" sz="1400">
                <a:latin typeface="Arial" charset="0"/>
              </a:rPr>
              <a:pPr/>
              <a:t>11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463" y="1143000"/>
            <a:ext cx="7827962" cy="5029200"/>
          </a:xfrm>
          <a:noFill/>
        </p:spPr>
      </p:pic>
    </p:spTree>
    <p:extLst>
      <p:ext uri="{BB962C8B-B14F-4D97-AF65-F5344CB8AC3E}">
        <p14:creationId xmlns:p14="http://schemas.microsoft.com/office/powerpoint/2010/main" val="110439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55626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Cu-Au store – new mode in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76200"/>
            <a:ext cx="5334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" y="948729"/>
            <a:ext cx="3596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2400" y="3276600"/>
            <a:ext cx="359635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2400" y="5029200"/>
            <a:ext cx="35963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3400" y="605135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10%/h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7442" y="3505200"/>
            <a:ext cx="3022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transverse emittances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6096000"/>
            <a:ext cx="1658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luminosities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990600"/>
            <a:ext cx="2176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beam loss rates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2343" y="2921913"/>
            <a:ext cx="1846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FF0000"/>
                </a:solidFill>
              </a:rPr>
              <a:t>25 </a:t>
            </a:r>
            <a:r>
              <a:rPr lang="en-US" sz="2200" b="1" dirty="0" err="1" smtClean="0">
                <a:solidFill>
                  <a:srgbClr val="FF0000"/>
                </a:solidFill>
              </a:rPr>
              <a:t>mm.mrad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48200"/>
            <a:ext cx="217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120x10</a:t>
            </a:r>
            <a:r>
              <a:rPr lang="en-US" sz="2200" baseline="30000" dirty="0" smtClean="0"/>
              <a:t>26</a:t>
            </a:r>
            <a:r>
              <a:rPr lang="en-US" sz="2200" dirty="0" smtClean="0"/>
              <a:t>cm</a:t>
            </a:r>
            <a:r>
              <a:rPr lang="en-US" sz="2200" baseline="30000" dirty="0" smtClean="0"/>
              <a:t>-2</a:t>
            </a:r>
            <a:r>
              <a:rPr lang="en-US" sz="2200" dirty="0" smtClean="0"/>
              <a:t>s</a:t>
            </a:r>
            <a:r>
              <a:rPr lang="en-US" sz="2200" baseline="30000" dirty="0" smtClean="0"/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806440"/>
            <a:ext cx="297438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 and Au have different 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1600" dirty="0" smtClean="0"/>
              <a:t>- </a:t>
            </a:r>
            <a:r>
              <a:rPr lang="en-US" sz="1400" dirty="0" smtClean="0"/>
              <a:t>intrabeam scattering growth rates</a:t>
            </a:r>
            <a:br>
              <a:rPr lang="en-US" sz="1400" dirty="0" smtClean="0"/>
            </a:br>
            <a:r>
              <a:rPr lang="en-US" sz="1400" dirty="0" smtClean="0"/>
              <a:t>   (~</a:t>
            </a:r>
            <a:r>
              <a:rPr lang="en-US" sz="1400" i="1" dirty="0" smtClean="0"/>
              <a:t>Z</a:t>
            </a:r>
            <a:r>
              <a:rPr lang="en-US" sz="1400" baseline="30000" dirty="0" smtClean="0"/>
              <a:t>4</a:t>
            </a:r>
            <a:r>
              <a:rPr lang="en-US" sz="1400" i="1" dirty="0"/>
              <a:t>N</a:t>
            </a:r>
            <a:r>
              <a:rPr lang="en-US" sz="1400" baseline="-25000" dirty="0"/>
              <a:t>b</a:t>
            </a:r>
            <a:r>
              <a:rPr lang="en-US" sz="1400" dirty="0" smtClean="0"/>
              <a:t>/</a:t>
            </a:r>
            <a:r>
              <a:rPr lang="en-US" sz="1400" i="1" dirty="0" smtClean="0"/>
              <a:t>A</a:t>
            </a:r>
            <a:r>
              <a:rPr lang="en-US" sz="1400" i="1" baseline="30000" dirty="0" smtClean="0"/>
              <a:t>2</a:t>
            </a:r>
            <a:r>
              <a:rPr lang="en-US" sz="1400" dirty="0" smtClean="0"/>
              <a:t>) 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IBS,Au</a:t>
            </a:r>
            <a:r>
              <a:rPr lang="en-US" sz="1400" dirty="0" smtClean="0">
                <a:solidFill>
                  <a:schemeClr val="accent2"/>
                </a:solidFill>
              </a:rPr>
              <a:t> ≈ 2x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IBS,Cu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sz="1400" dirty="0" smtClean="0"/>
              <a:t>- cooling rates </a:t>
            </a:r>
            <a:br>
              <a:rPr lang="en-US" sz="1400" dirty="0" smtClean="0"/>
            </a:br>
            <a:r>
              <a:rPr lang="en-US" sz="1400" dirty="0" smtClean="0"/>
              <a:t>   (~1/</a:t>
            </a:r>
            <a:r>
              <a:rPr lang="en-US" sz="1400" i="1" dirty="0" smtClean="0"/>
              <a:t>N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) 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SC,</a:t>
            </a:r>
            <a:r>
              <a:rPr lang="en-US" sz="1400" baseline="-25000" dirty="0" err="1">
                <a:solidFill>
                  <a:schemeClr val="accent2"/>
                </a:solidFill>
              </a:rPr>
              <a:t>Au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≈ 3x </a:t>
            </a:r>
            <a:r>
              <a:rPr lang="en-US" sz="1400" i="1" dirty="0" err="1" smtClean="0">
                <a:solidFill>
                  <a:schemeClr val="accent2"/>
                </a:solidFill>
              </a:rPr>
              <a:t>r</a:t>
            </a:r>
            <a:r>
              <a:rPr lang="en-US" sz="1400" baseline="-25000" dirty="0" err="1" smtClean="0">
                <a:solidFill>
                  <a:schemeClr val="accent2"/>
                </a:solidFill>
              </a:rPr>
              <a:t>SC,</a:t>
            </a:r>
            <a:r>
              <a:rPr lang="en-US" sz="1400" baseline="-25000" dirty="0" err="1">
                <a:solidFill>
                  <a:schemeClr val="accent2"/>
                </a:solidFill>
              </a:rPr>
              <a:t>Cu</a:t>
            </a:r>
            <a:r>
              <a:rPr lang="en-US" sz="1400" dirty="0" smtClean="0"/>
              <a:t>  </a:t>
            </a:r>
          </a:p>
          <a:p>
            <a:pPr algn="l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4225" y="2971800"/>
            <a:ext cx="31787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Stores start with large </a:t>
            </a:r>
            <a:r>
              <a:rPr lang="en-US" sz="2000" dirty="0" smtClean="0">
                <a:latin typeface="Symbol" charset="2"/>
                <a:cs typeface="Symbol" charset="2"/>
              </a:rPr>
              <a:t>e </a:t>
            </a:r>
            <a:r>
              <a:rPr lang="en-US" sz="2000" dirty="0">
                <a:latin typeface="Symbol" charset="2"/>
                <a:cs typeface="Symbol" charset="2"/>
              </a:rPr>
              <a:t/>
            </a:r>
            <a:br>
              <a:rPr lang="en-US" sz="2000" dirty="0">
                <a:latin typeface="Symbol" charset="2"/>
                <a:cs typeface="Symbol" charset="2"/>
              </a:rPr>
            </a:br>
            <a:r>
              <a:rPr lang="en-US" sz="2000" dirty="0" smtClean="0"/>
              <a:t>after undergoing instability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at transition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Possible with stochastic </a:t>
            </a:r>
            <a:br>
              <a:rPr lang="en-US" sz="2000" dirty="0" smtClean="0"/>
            </a:br>
            <a:r>
              <a:rPr lang="en-US" sz="2000" dirty="0" smtClean="0"/>
              <a:t>  cooling</a:t>
            </a:r>
          </a:p>
          <a:p>
            <a:pPr algn="l"/>
            <a:r>
              <a:rPr lang="en-US" sz="2000" dirty="0" smtClean="0"/>
              <a:t>Increase bunch intensity </a:t>
            </a:r>
            <a:br>
              <a:rPr lang="en-US" sz="2000" dirty="0" smtClean="0"/>
            </a:br>
            <a:r>
              <a:rPr lang="en-US" sz="2000" dirty="0" smtClean="0"/>
              <a:t>  until loss at transition</a:t>
            </a:r>
          </a:p>
        </p:txBody>
      </p:sp>
    </p:spTree>
    <p:extLst>
      <p:ext uri="{BB962C8B-B14F-4D97-AF65-F5344CB8AC3E}">
        <p14:creationId xmlns:p14="http://schemas.microsoft.com/office/powerpoint/2010/main" val="162931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easier with stochastic cooling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698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only need to accommodate initial Au emittances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ufficient to move IR6 and IR8 DX magnets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943600"/>
            <a:ext cx="691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S. </a:t>
            </a:r>
            <a:r>
              <a:rPr lang="en-US" dirty="0" err="1" smtClean="0"/>
              <a:t>Tepikian</a:t>
            </a:r>
            <a:r>
              <a:rPr lang="en-US" dirty="0" smtClean="0"/>
              <a:t>, D. Trbojevic, C-A/AP/447 (Jan. 2012)</a:t>
            </a:r>
          </a:p>
        </p:txBody>
      </p:sp>
      <p:pic>
        <p:nvPicPr>
          <p:cNvPr id="7" name="Picture 6" descr="Untitled 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390"/>
            <a:ext cx="6096000" cy="3962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3893403"/>
            <a:ext cx="2527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</a:t>
            </a:r>
            <a:r>
              <a:rPr lang="en-US" dirty="0" smtClean="0"/>
              <a:t>olliding IR</a:t>
            </a:r>
            <a:br>
              <a:rPr lang="en-US" dirty="0" smtClean="0"/>
            </a:br>
            <a:r>
              <a:rPr lang="en-US" dirty="0" smtClean="0"/>
              <a:t>move DX by 1cm</a:t>
            </a:r>
          </a:p>
        </p:txBody>
      </p:sp>
    </p:spTree>
    <p:extLst>
      <p:ext uri="{BB962C8B-B14F-4D97-AF65-F5344CB8AC3E}">
        <p14:creationId xmlns:p14="http://schemas.microsoft.com/office/powerpoint/2010/main" val="130580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+Au</a:t>
            </a:r>
            <a:r>
              <a:rPr lang="en-US" dirty="0" smtClean="0"/>
              <a:t> </a:t>
            </a:r>
            <a:r>
              <a:rPr lang="en-US" dirty="0"/>
              <a:t>easier with stochastic cooling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7" y="1143000"/>
            <a:ext cx="6059523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2286000"/>
            <a:ext cx="230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</a:t>
            </a:r>
            <a:r>
              <a:rPr lang="en-US" dirty="0" smtClean="0"/>
              <a:t>on-colliding IR</a:t>
            </a:r>
          </a:p>
          <a:p>
            <a:pPr algn="l"/>
            <a:r>
              <a:rPr lang="en-US" dirty="0" smtClean="0"/>
              <a:t>no DX move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943600"/>
            <a:ext cx="691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S. </a:t>
            </a:r>
            <a:r>
              <a:rPr lang="en-US" dirty="0" err="1" smtClean="0"/>
              <a:t>Tepikian</a:t>
            </a:r>
            <a:r>
              <a:rPr lang="en-US" dirty="0" smtClean="0"/>
              <a:t>, D. Trbojevic, C-A/AP/447 (Jan. 2012)</a:t>
            </a:r>
          </a:p>
        </p:txBody>
      </p:sp>
    </p:spTree>
    <p:extLst>
      <p:ext uri="{BB962C8B-B14F-4D97-AF65-F5344CB8AC3E}">
        <p14:creationId xmlns:p14="http://schemas.microsoft.com/office/powerpoint/2010/main" val="402899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control improvement – feedbacks on ramp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92784" cy="5977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914400"/>
            <a:ext cx="1638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Blue orbits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295400"/>
            <a:ext cx="85181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x</a:t>
            </a:r>
            <a:r>
              <a:rPr lang="en-US" baseline="-25000" dirty="0" err="1" smtClean="0"/>
              <a:t>mean</a:t>
            </a:r>
            <a:endParaRPr lang="en-US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7400" y="2357735"/>
            <a:ext cx="85181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y</a:t>
            </a:r>
            <a:r>
              <a:rPr lang="en-US" baseline="-25000" dirty="0" err="1" smtClean="0"/>
              <a:t>mean</a:t>
            </a:r>
            <a:endParaRPr lang="en-US" baseline="-25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00400" y="1295400"/>
            <a:ext cx="68039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x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0"/>
            <a:ext cx="68039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y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685800"/>
            <a:ext cx="2403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M. Minty, 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Marusic</a:t>
            </a:r>
            <a:r>
              <a:rPr lang="en-US" dirty="0" smtClean="0"/>
              <a:t> et 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4034135"/>
            <a:ext cx="52665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Q</a:t>
            </a:r>
            <a:r>
              <a:rPr lang="en-US" baseline="-25000" dirty="0" smtClean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5181600"/>
            <a:ext cx="52665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Q</a:t>
            </a:r>
            <a:r>
              <a:rPr lang="en-US" baseline="-25000" dirty="0" smtClean="0"/>
              <a:t>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1918616" y="1602433"/>
            <a:ext cx="214984" cy="15016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3810000" y="1600200"/>
            <a:ext cx="152401" cy="22860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9" idx="1"/>
          </p:cNvCxnSpPr>
          <p:nvPr/>
        </p:nvCxnSpPr>
        <p:spPr bwMode="auto">
          <a:xfrm flipH="1" flipV="1">
            <a:off x="1815184" y="2362202"/>
            <a:ext cx="242216" cy="22636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</p:cNvCxnSpPr>
          <p:nvPr/>
        </p:nvCxnSpPr>
        <p:spPr bwMode="auto">
          <a:xfrm flipV="1">
            <a:off x="4033195" y="2286000"/>
            <a:ext cx="220389" cy="23083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400" y="6019800"/>
            <a:ext cx="3048000" cy="0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90735" y="5786735"/>
            <a:ext cx="130526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= 2/3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1298" y="5618795"/>
            <a:ext cx="1570303" cy="400110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1" dirty="0" err="1" smtClean="0">
                <a:solidFill>
                  <a:srgbClr val="0000FF"/>
                </a:solidFill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sz="2000" b="1" dirty="0" smtClean="0">
                <a:solidFill>
                  <a:srgbClr val="0000FF"/>
                </a:solidFill>
              </a:rPr>
              <a:t> = 0.006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2895600" y="5334000"/>
            <a:ext cx="0" cy="914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895600" y="53340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2895600" y="6019800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105400" y="1857338"/>
            <a:ext cx="0" cy="3048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5105400" y="2286000"/>
            <a:ext cx="0" cy="3810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886200" y="990600"/>
            <a:ext cx="2178526" cy="707886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x,y</a:t>
            </a:r>
            <a:r>
              <a:rPr lang="en-US" sz="2000" b="1" baseline="-25000" dirty="0" smtClean="0">
                <a:solidFill>
                  <a:schemeClr val="accent2"/>
                </a:solidFill>
              </a:rPr>
              <a:t>rms</a:t>
            </a:r>
            <a:r>
              <a:rPr lang="en-US" sz="2000" b="1" dirty="0" smtClean="0">
                <a:solidFill>
                  <a:schemeClr val="accent2"/>
                </a:solidFill>
              </a:rPr>
              <a:t> ≈ 20 </a:t>
            </a:r>
            <a:r>
              <a:rPr lang="en-US" sz="2000" b="1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solidFill>
                  <a:schemeClr val="accent2"/>
                </a:solidFill>
              </a:rPr>
              <a:t>m </a:t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>≈ 3% of rms size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0041" y="1905000"/>
            <a:ext cx="322395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Orbit feedback on every </a:t>
            </a:r>
            <a:br>
              <a:rPr lang="en-US" sz="2000" dirty="0" smtClean="0"/>
            </a:br>
            <a:r>
              <a:rPr lang="en-US" sz="2000" dirty="0" smtClean="0"/>
              <a:t>ramp allows for </a:t>
            </a:r>
            <a:endParaRPr lang="en-US" sz="2000" dirty="0"/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Smaller </a:t>
            </a:r>
            <a:r>
              <a:rPr lang="en-US" sz="1800" dirty="0" err="1" smtClean="0"/>
              <a:t>y</a:t>
            </a:r>
            <a:r>
              <a:rPr lang="en-US" sz="1800" baseline="-25000" dirty="0" err="1" smtClean="0"/>
              <a:t>rms</a:t>
            </a:r>
            <a:r>
              <a:rPr lang="en-US" sz="1800" dirty="0" smtClean="0"/>
              <a:t> </a:t>
            </a:r>
            <a:r>
              <a:rPr lang="en-US" sz="1600" dirty="0" smtClean="0"/>
              <a:t>(smaller </a:t>
            </a:r>
            <a:br>
              <a:rPr lang="en-US" sz="1600" dirty="0" smtClean="0"/>
            </a:br>
            <a:r>
              <a:rPr lang="en-US" sz="1600" dirty="0" smtClean="0"/>
              <a:t>imperfection resonance </a:t>
            </a:r>
            <a:br>
              <a:rPr lang="en-US" sz="1600" dirty="0" smtClean="0"/>
            </a:br>
            <a:r>
              <a:rPr lang="en-US" sz="1600" dirty="0" smtClean="0"/>
              <a:t>strength)</a:t>
            </a: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Ramp reproducibility</a:t>
            </a:r>
            <a:br>
              <a:rPr lang="en-US" sz="1800" dirty="0" smtClean="0"/>
            </a:br>
            <a:r>
              <a:rPr lang="en-US" sz="1600" dirty="0" smtClean="0"/>
              <a:t>(have 24 h orbit variation)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Tune/coupling feedback</a:t>
            </a:r>
            <a:br>
              <a:rPr lang="en-US" sz="2000" dirty="0" smtClean="0"/>
            </a:br>
            <a:r>
              <a:rPr lang="en-US" sz="2000" dirty="0" smtClean="0"/>
              <a:t>on every ramp allows for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Acceleration near Q</a:t>
            </a:r>
            <a:r>
              <a:rPr lang="en-US" sz="1800" baseline="-25000" dirty="0" smtClean="0"/>
              <a:t>y</a:t>
            </a:r>
            <a:r>
              <a:rPr lang="en-US" sz="1800" dirty="0" smtClean="0"/>
              <a:t> = 2/3</a:t>
            </a:r>
            <a:br>
              <a:rPr lang="en-US" sz="1800" dirty="0" smtClean="0"/>
            </a:br>
            <a:r>
              <a:rPr lang="en-US" sz="1600" dirty="0" smtClean="0"/>
              <a:t>(better P transmission </a:t>
            </a:r>
            <a:br>
              <a:rPr lang="en-US" sz="1600" dirty="0" smtClean="0"/>
            </a:br>
            <a:r>
              <a:rPr lang="en-US" sz="1600" dirty="0" smtClean="0"/>
              <a:t>compared to higher tune)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400" y="3733800"/>
            <a:ext cx="6125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243935"/>
            <a:ext cx="7836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0.66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3048000"/>
            <a:ext cx="715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-0.2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8600" y="609600"/>
            <a:ext cx="6125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0.3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-533400" y="1828800"/>
            <a:ext cx="1620906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Orbit [mm]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76200" y="4948535"/>
            <a:ext cx="874759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Tune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52400" y="3698190"/>
            <a:ext cx="5791200" cy="76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hicTimeInSto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759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Time-in-store as fraction of calendar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823200" y="1219200"/>
            <a:ext cx="1124450" cy="2743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80582"/>
            <a:ext cx="819537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Run-12 with low failure rates in all systems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Highest time-in-store ratios to date</a:t>
            </a:r>
            <a:br>
              <a:rPr lang="en-US" dirty="0" smtClean="0"/>
            </a:br>
            <a:r>
              <a:rPr lang="en-US" sz="1600" dirty="0" smtClean="0"/>
              <a:t>even with increased APEX time during 255 GeV protons, and few weeks per </a:t>
            </a:r>
            <a:r>
              <a:rPr lang="en-US" sz="1600" dirty="0" smtClean="0"/>
              <a:t>species</a:t>
            </a:r>
          </a:p>
          <a:p>
            <a:pPr marL="342900" indent="-342900" algn="l">
              <a:buFont typeface="Arial"/>
              <a:buChar char="•"/>
            </a:pPr>
            <a:endParaRPr lang="en-US" sz="1600" dirty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Have higher failure rates in Run-13 so far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126024" y="1130300"/>
            <a:ext cx="698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85%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27976" y="1733490"/>
            <a:ext cx="6980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8309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still need for </a:t>
            </a:r>
            <a:r>
              <a:rPr lang="en-US" dirty="0" err="1" smtClean="0"/>
              <a:t>p+Au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Demonstrate </a:t>
            </a:r>
            <a:r>
              <a:rPr lang="en-US" dirty="0" smtClean="0"/>
              <a:t>DX move by 1 cm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Can be done at end of Run-13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Move for p beam in Yellow, Au beam in Blue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(different from d-Au)</a:t>
            </a:r>
          </a:p>
          <a:p>
            <a:pPr marL="681037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p beam in Blue is needed (and Au beam in Yellow)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Modify vacuum pump stands in IR6 and IR8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Modify shielding IR6 and IR8</a:t>
            </a:r>
          </a:p>
          <a:p>
            <a:pPr marL="338137" lvl="1" indent="0"/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Operate with new injection and acceleration scheme</a:t>
            </a:r>
            <a:endParaRPr lang="en-US" dirty="0"/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Inject and accelerate Au to intermediate level above transition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Then inject p and accelerate both </a:t>
            </a:r>
            <a:r>
              <a:rPr lang="en-US" dirty="0" smtClean="0">
                <a:solidFill>
                  <a:srgbClr val="0000FF"/>
                </a:solidFill>
              </a:rPr>
              <a:t>beams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Ensure that luminosity can be measured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Study DX aperture and possible experimental 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2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IR6 and IR8 </a:t>
            </a:r>
            <a:r>
              <a:rPr lang="en-US" dirty="0"/>
              <a:t>DX magnets by 1cm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Bellows allow for 1 cm movement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Installed </a:t>
            </a:r>
            <a:r>
              <a:rPr lang="en-US" sz="2400" dirty="0"/>
              <a:t>shielding creates tight spaces but acceptable</a:t>
            </a:r>
            <a:br>
              <a:rPr lang="en-US" sz="2400" dirty="0"/>
            </a:br>
            <a:r>
              <a:rPr lang="en-US" sz="2400" dirty="0" smtClean="0">
                <a:solidFill>
                  <a:srgbClr val="0000FF"/>
                </a:solidFill>
              </a:rPr>
              <a:t>	“6</a:t>
            </a:r>
            <a:r>
              <a:rPr lang="en-US" sz="2400" dirty="0">
                <a:solidFill>
                  <a:srgbClr val="0000FF"/>
                </a:solidFill>
              </a:rPr>
              <a:t>:00 the bellows and ion pump stand were swapped </a:t>
            </a:r>
            <a:r>
              <a:rPr lang="en-US" sz="2400" dirty="0" smtClean="0">
                <a:solidFill>
                  <a:srgbClr val="0000FF"/>
                </a:solidFill>
              </a:rPr>
              <a:t>	to make space </a:t>
            </a:r>
            <a:r>
              <a:rPr lang="en-US" sz="2400" dirty="0">
                <a:solidFill>
                  <a:srgbClr val="0000FF"/>
                </a:solidFill>
              </a:rPr>
              <a:t>for the </a:t>
            </a:r>
            <a:r>
              <a:rPr lang="en-US" sz="2400" dirty="0" smtClean="0">
                <a:solidFill>
                  <a:srgbClr val="0000FF"/>
                </a:solidFill>
              </a:rPr>
              <a:t>shielding, … cannot </a:t>
            </a:r>
            <a:r>
              <a:rPr lang="en-US" sz="2400" dirty="0">
                <a:solidFill>
                  <a:srgbClr val="0000FF"/>
                </a:solidFill>
              </a:rPr>
              <a:t>be moved </a:t>
            </a:r>
            <a:r>
              <a:rPr lang="en-US" sz="2400" dirty="0" smtClean="0">
                <a:solidFill>
                  <a:srgbClr val="0000FF"/>
                </a:solidFill>
              </a:rPr>
              <a:t>	because </a:t>
            </a:r>
            <a:r>
              <a:rPr lang="en-US" sz="2400" dirty="0">
                <a:solidFill>
                  <a:srgbClr val="0000FF"/>
                </a:solidFill>
              </a:rPr>
              <a:t>of the ion </a:t>
            </a:r>
            <a:r>
              <a:rPr lang="en-US" sz="2400" dirty="0" smtClean="0">
                <a:solidFill>
                  <a:srgbClr val="0000FF"/>
                </a:solidFill>
              </a:rPr>
              <a:t>	pump stand” (M. </a:t>
            </a:r>
            <a:r>
              <a:rPr lang="en-US" sz="2400" dirty="0" err="1" smtClean="0">
                <a:solidFill>
                  <a:srgbClr val="0000FF"/>
                </a:solidFill>
              </a:rPr>
              <a:t>Mapes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Easier to </a:t>
            </a:r>
            <a:r>
              <a:rPr lang="en-US" sz="2400" dirty="0" smtClean="0"/>
              <a:t>have </a:t>
            </a:r>
            <a:r>
              <a:rPr lang="en-US" sz="2400" dirty="0" smtClean="0"/>
              <a:t>p in Yellow, Au in Blue </a:t>
            </a:r>
            <a:br>
              <a:rPr lang="en-US" sz="2400" dirty="0" smtClean="0"/>
            </a:br>
            <a:r>
              <a:rPr lang="en-US" sz="2400" dirty="0" smtClean="0"/>
              <a:t>(different from d-Au!)</a:t>
            </a:r>
          </a:p>
          <a:p>
            <a:pPr marL="0" indent="0"/>
            <a:r>
              <a:rPr lang="en-US" sz="2400" b="1" dirty="0" smtClean="0">
                <a:solidFill>
                  <a:srgbClr val="FF0000"/>
                </a:solidFill>
              </a:rPr>
              <a:t>=&gt; Clear </a:t>
            </a:r>
            <a:r>
              <a:rPr lang="en-US" sz="2400" b="1" dirty="0">
                <a:solidFill>
                  <a:srgbClr val="FF0000"/>
                </a:solidFill>
              </a:rPr>
              <a:t>preference for Au beam in Yellow ring.</a:t>
            </a:r>
          </a:p>
          <a:p>
            <a:pPr marL="0" indent="0"/>
            <a:r>
              <a:rPr lang="en-US" sz="1800" dirty="0"/>
              <a:t>(Workshop on Physics of </a:t>
            </a:r>
            <a:r>
              <a:rPr lang="en-US" sz="1800" dirty="0" err="1"/>
              <a:t>p+A</a:t>
            </a:r>
            <a:r>
              <a:rPr lang="en-US" sz="1800" dirty="0"/>
              <a:t> </a:t>
            </a:r>
            <a:r>
              <a:rPr lang="en-US" sz="1800" dirty="0" err="1"/>
              <a:t>Collisioins</a:t>
            </a:r>
            <a:r>
              <a:rPr lang="en-US" sz="1800" dirty="0"/>
              <a:t> in RHIC, 7-9 Jan 2013)</a:t>
            </a:r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b="1" dirty="0" smtClean="0">
                <a:solidFill>
                  <a:srgbClr val="FF0000"/>
                </a:solidFill>
              </a:rPr>
              <a:t>Can </a:t>
            </a:r>
            <a:r>
              <a:rPr lang="en-US" sz="2400" b="1" dirty="0" smtClean="0">
                <a:solidFill>
                  <a:srgbClr val="FF0000"/>
                </a:solidFill>
              </a:rPr>
              <a:t>be done in ~ </a:t>
            </a:r>
            <a:r>
              <a:rPr lang="en-US" sz="2400" b="1" dirty="0" smtClean="0">
                <a:solidFill>
                  <a:srgbClr val="FF0000"/>
                </a:solidFill>
              </a:rPr>
              <a:t>1 </a:t>
            </a:r>
            <a:r>
              <a:rPr lang="en-US" sz="2400" b="1" dirty="0" smtClean="0">
                <a:solidFill>
                  <a:srgbClr val="FF0000"/>
                </a:solidFill>
              </a:rPr>
              <a:t>shifts (i.e. during a run) when properly prepared in previous shut-</a:t>
            </a:r>
            <a:r>
              <a:rPr lang="en-US" sz="2400" b="1" dirty="0" smtClean="0">
                <a:solidFill>
                  <a:srgbClr val="FF0000"/>
                </a:solidFill>
              </a:rPr>
              <a:t>down</a:t>
            </a:r>
          </a:p>
          <a:p>
            <a:pPr marL="0" indent="0"/>
            <a:endParaRPr lang="en-US" sz="2400" b="1" dirty="0">
              <a:solidFill>
                <a:srgbClr val="FF0000"/>
              </a:solidFill>
            </a:endParaRPr>
          </a:p>
          <a:p>
            <a:pPr marL="0" indent="0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p+Au</a:t>
            </a:r>
            <a:r>
              <a:rPr lang="en-US" dirty="0" smtClean="0"/>
              <a:t> injection and acceleration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76400" y="4953000"/>
            <a:ext cx="594360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676400" y="1828800"/>
            <a:ext cx="0" cy="31242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006295" y="5029200"/>
            <a:ext cx="76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761" y="914400"/>
            <a:ext cx="121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Lorentz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676400" y="44958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4038600"/>
            <a:ext cx="1447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188868" y="2057400"/>
            <a:ext cx="1371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5" name="Freeform 24"/>
          <p:cNvSpPr/>
          <p:nvPr/>
        </p:nvSpPr>
        <p:spPr>
          <a:xfrm>
            <a:off x="3055855" y="2500132"/>
            <a:ext cx="1428711" cy="808294"/>
          </a:xfrm>
          <a:custGeom>
            <a:avLst/>
            <a:gdLst>
              <a:gd name="connsiteX0" fmla="*/ 0 w 1428711"/>
              <a:gd name="connsiteY0" fmla="*/ 793692 h 808294"/>
              <a:gd name="connsiteX1" fmla="*/ 446472 w 1428711"/>
              <a:gd name="connsiteY1" fmla="*/ 783771 h 808294"/>
              <a:gd name="connsiteX2" fmla="*/ 634982 w 1428711"/>
              <a:gd name="connsiteY2" fmla="*/ 565506 h 808294"/>
              <a:gd name="connsiteX3" fmla="*/ 863179 w 1428711"/>
              <a:gd name="connsiteY3" fmla="*/ 625033 h 808294"/>
              <a:gd name="connsiteX4" fmla="*/ 892944 w 1428711"/>
              <a:gd name="connsiteY4" fmla="*/ 605190 h 808294"/>
              <a:gd name="connsiteX5" fmla="*/ 1299730 w 1428711"/>
              <a:gd name="connsiteY5" fmla="*/ 79369 h 808294"/>
              <a:gd name="connsiteX6" fmla="*/ 1428711 w 1428711"/>
              <a:gd name="connsiteY6" fmla="*/ 0 h 80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11" h="808294">
                <a:moveTo>
                  <a:pt x="0" y="793692"/>
                </a:moveTo>
                <a:cubicBezTo>
                  <a:pt x="170321" y="807747"/>
                  <a:pt x="340642" y="821802"/>
                  <a:pt x="446472" y="783771"/>
                </a:cubicBezTo>
                <a:cubicBezTo>
                  <a:pt x="552302" y="745740"/>
                  <a:pt x="565531" y="591962"/>
                  <a:pt x="634982" y="565506"/>
                </a:cubicBezTo>
                <a:cubicBezTo>
                  <a:pt x="704433" y="539050"/>
                  <a:pt x="820185" y="618419"/>
                  <a:pt x="863179" y="625033"/>
                </a:cubicBezTo>
                <a:cubicBezTo>
                  <a:pt x="906173" y="631647"/>
                  <a:pt x="820186" y="696134"/>
                  <a:pt x="892944" y="605190"/>
                </a:cubicBezTo>
                <a:cubicBezTo>
                  <a:pt x="965702" y="514246"/>
                  <a:pt x="1210436" y="180234"/>
                  <a:pt x="1299730" y="79369"/>
                </a:cubicBezTo>
                <a:cubicBezTo>
                  <a:pt x="1389025" y="-21496"/>
                  <a:pt x="1094684" y="507632"/>
                  <a:pt x="1428711" y="0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47800" y="44958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47800" y="4038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447800" y="2133600"/>
            <a:ext cx="228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69141" y="1905000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107.4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8055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25.4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426273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10.5</a:t>
            </a:r>
          </a:p>
        </p:txBody>
      </p:sp>
      <p:sp>
        <p:nvSpPr>
          <p:cNvPr id="35" name="Freeform 34"/>
          <p:cNvSpPr/>
          <p:nvPr/>
        </p:nvSpPr>
        <p:spPr>
          <a:xfrm>
            <a:off x="2887187" y="2701807"/>
            <a:ext cx="1598113" cy="889652"/>
          </a:xfrm>
          <a:custGeom>
            <a:avLst/>
            <a:gdLst>
              <a:gd name="connsiteX0" fmla="*/ 0 w 1598113"/>
              <a:gd name="connsiteY0" fmla="*/ 889652 h 889652"/>
              <a:gd name="connsiteX1" fmla="*/ 327413 w 1598113"/>
              <a:gd name="connsiteY1" fmla="*/ 711071 h 889652"/>
              <a:gd name="connsiteX2" fmla="*/ 515924 w 1598113"/>
              <a:gd name="connsiteY2" fmla="*/ 393594 h 889652"/>
              <a:gd name="connsiteX3" fmla="*/ 982239 w 1598113"/>
              <a:gd name="connsiteY3" fmla="*/ 76117 h 889652"/>
              <a:gd name="connsiteX4" fmla="*/ 1597379 w 1598113"/>
              <a:gd name="connsiteY4" fmla="*/ 6669 h 889652"/>
              <a:gd name="connsiteX5" fmla="*/ 853258 w 1598113"/>
              <a:gd name="connsiteY5" fmla="*/ 195171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8113" h="889652">
                <a:moveTo>
                  <a:pt x="0" y="889652"/>
                </a:moveTo>
                <a:cubicBezTo>
                  <a:pt x="120713" y="841699"/>
                  <a:pt x="241426" y="793747"/>
                  <a:pt x="327413" y="711071"/>
                </a:cubicBezTo>
                <a:cubicBezTo>
                  <a:pt x="413400" y="628395"/>
                  <a:pt x="406786" y="499420"/>
                  <a:pt x="515924" y="393594"/>
                </a:cubicBezTo>
                <a:cubicBezTo>
                  <a:pt x="625062" y="287768"/>
                  <a:pt x="801997" y="140604"/>
                  <a:pt x="982239" y="76117"/>
                </a:cubicBezTo>
                <a:cubicBezTo>
                  <a:pt x="1162482" y="11629"/>
                  <a:pt x="1618876" y="-13173"/>
                  <a:pt x="1597379" y="6669"/>
                </a:cubicBezTo>
                <a:cubicBezTo>
                  <a:pt x="1575882" y="26511"/>
                  <a:pt x="785460" y="157140"/>
                  <a:pt x="853258" y="19517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10200" y="2362200"/>
            <a:ext cx="457200" cy="1295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5" name="Freeform 44"/>
          <p:cNvSpPr/>
          <p:nvPr/>
        </p:nvSpPr>
        <p:spPr>
          <a:xfrm>
            <a:off x="6518495" y="2867214"/>
            <a:ext cx="357178" cy="485586"/>
          </a:xfrm>
          <a:custGeom>
            <a:avLst/>
            <a:gdLst>
              <a:gd name="connsiteX0" fmla="*/ 0 w 357178"/>
              <a:gd name="connsiteY0" fmla="*/ 9922 h 9922"/>
              <a:gd name="connsiteX1" fmla="*/ 357178 w 357178"/>
              <a:gd name="connsiteY1" fmla="*/ 0 h 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178" h="9922">
                <a:moveTo>
                  <a:pt x="0" y="9922"/>
                </a:moveTo>
                <a:lnTo>
                  <a:pt x="357178" y="0"/>
                </a:ln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5029200" y="3657600"/>
            <a:ext cx="381000" cy="381000"/>
            <a:chOff x="5029200" y="3657600"/>
            <a:chExt cx="381000" cy="381000"/>
          </a:xfrm>
        </p:grpSpPr>
        <p:cxnSp>
          <p:nvCxnSpPr>
            <p:cNvPr id="50" name="Straight Connector 49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3048000" y="4191000"/>
            <a:ext cx="304800" cy="304800"/>
            <a:chOff x="5029200" y="3657600"/>
            <a:chExt cx="381000" cy="381000"/>
          </a:xfrm>
        </p:grpSpPr>
        <p:cxnSp>
          <p:nvCxnSpPr>
            <p:cNvPr id="58" name="Straight Connector 57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 flipH="1" flipV="1">
            <a:off x="5867400" y="2057400"/>
            <a:ext cx="307976" cy="304800"/>
            <a:chOff x="5029200" y="3657600"/>
            <a:chExt cx="381000" cy="381000"/>
          </a:xfrm>
        </p:grpSpPr>
        <p:cxnSp>
          <p:nvCxnSpPr>
            <p:cNvPr id="62" name="Straight Connector 61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H="1" flipV="1">
            <a:off x="3352800" y="4038600"/>
            <a:ext cx="228600" cy="152400"/>
            <a:chOff x="5029200" y="3657600"/>
            <a:chExt cx="381000" cy="38100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029200" y="3962400"/>
              <a:ext cx="152400" cy="762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5334000" y="3657600"/>
              <a:ext cx="762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5181600" y="3810000"/>
              <a:ext cx="152400" cy="152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1752600" y="35814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njection Au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48000" y="2858869"/>
            <a:ext cx="237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</a:rPr>
              <a:t>i</a:t>
            </a:r>
            <a:r>
              <a:rPr lang="en-US" sz="1800" dirty="0" smtClean="0">
                <a:solidFill>
                  <a:srgbClr val="0000FF"/>
                </a:solidFill>
              </a:rPr>
              <a:t>njection p</a:t>
            </a:r>
            <a:r>
              <a:rPr lang="en-US" sz="1800" baseline="30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store Au (close to </a:t>
            </a:r>
            <a:r>
              <a:rPr lang="en-US" sz="1800" dirty="0" err="1" smtClean="0">
                <a:solidFill>
                  <a:srgbClr val="FF0000"/>
                </a:solidFill>
                <a:latin typeface="Symbol" charset="2"/>
                <a:ea typeface="Wingdings"/>
                <a:cs typeface="Symbol" charset="2"/>
                <a:sym typeface="Wingdings"/>
              </a:rPr>
              <a:t>g</a:t>
            </a:r>
            <a:r>
              <a:rPr lang="en-US" sz="1800" baseline="-25000" dirty="0" err="1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tr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ea typeface="Wingdings"/>
                <a:cs typeface="Arial"/>
                <a:sym typeface="Wingdings"/>
              </a:rPr>
              <a:t>)</a:t>
            </a:r>
            <a:endParaRPr lang="en-US" sz="18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1009" y="4441189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acceleration Au (cross transition)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80956" y="3309948"/>
            <a:ext cx="201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6600"/>
                </a:solidFill>
              </a:rPr>
              <a:t>acceleration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19800" y="1143000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6600"/>
                </a:solidFill>
              </a:rPr>
              <a:t>c</a:t>
            </a:r>
            <a:r>
              <a:rPr lang="en-US" sz="1800" dirty="0" smtClean="0">
                <a:solidFill>
                  <a:srgbClr val="006600"/>
                </a:solidFill>
              </a:rPr>
              <a:t>ollision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err="1" smtClean="0">
                <a:solidFill>
                  <a:srgbClr val="006600"/>
                </a:solidFill>
              </a:rPr>
              <a:t>+</a:t>
            </a:r>
            <a:r>
              <a:rPr lang="en-US" sz="1800" dirty="0" err="1" smtClean="0">
                <a:solidFill>
                  <a:srgbClr val="FF0000"/>
                </a:solidFill>
              </a:rPr>
              <a:t>Au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438400" y="39624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343400" y="35052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6858000" y="1524000"/>
            <a:ext cx="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3276600" y="42672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5715000" y="2895600"/>
            <a:ext cx="685800" cy="533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81000" y="5695890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Note: now tolerate ion beam instabilities at transition </a:t>
            </a:r>
            <a:r>
              <a:rPr lang="en-US" sz="1800" dirty="0" smtClean="0"/>
              <a:t>to obtain </a:t>
            </a:r>
            <a:r>
              <a:rPr lang="en-US" sz="1800" dirty="0" smtClean="0"/>
              <a:t>higher intensity</a:t>
            </a:r>
            <a:br>
              <a:rPr lang="en-US" sz="1800" dirty="0" smtClean="0"/>
            </a:br>
            <a:r>
              <a:rPr lang="en-US" sz="1800" dirty="0" smtClean="0"/>
              <a:t>          (can be cooled down again), not possible with </a:t>
            </a:r>
            <a:r>
              <a:rPr lang="en-US" sz="1800" dirty="0" err="1" smtClean="0"/>
              <a:t>p+Au</a:t>
            </a:r>
            <a:r>
              <a:rPr lang="en-US" sz="1800" dirty="0" smtClean="0"/>
              <a:t> since have smaller</a:t>
            </a:r>
            <a:br>
              <a:rPr lang="en-US" sz="1800" dirty="0" smtClean="0"/>
            </a:br>
            <a:r>
              <a:rPr lang="en-US" sz="1800" dirty="0" smtClean="0"/>
              <a:t>          aperture available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423" y="621268"/>
            <a:ext cx="385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maintains same </a:t>
            </a:r>
            <a:r>
              <a:rPr lang="en-US" sz="1800" i="1" dirty="0" smtClean="0"/>
              <a:t>f</a:t>
            </a:r>
            <a:r>
              <a:rPr lang="en-US" sz="1800" baseline="-25000" dirty="0" smtClean="0"/>
              <a:t>rev</a:t>
            </a:r>
            <a:r>
              <a:rPr lang="en-US" sz="1800" dirty="0" smtClean="0"/>
              <a:t> for both beams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84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909 RHIC aerial, R. Bow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69891" y="3057703"/>
            <a:ext cx="4497909" cy="3724097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superconducting 3.8 km rings</a:t>
            </a:r>
          </a:p>
          <a:p>
            <a:r>
              <a:rPr lang="en-US" dirty="0" smtClean="0"/>
              <a:t>2 large experiments </a:t>
            </a:r>
            <a:endParaRPr lang="en-US" sz="1000" dirty="0" smtClean="0"/>
          </a:p>
          <a:p>
            <a:r>
              <a:rPr lang="en-US" sz="1000" dirty="0" smtClean="0"/>
              <a:t>  </a:t>
            </a:r>
            <a:br>
              <a:rPr lang="en-US" sz="1000" dirty="0" smtClean="0"/>
            </a:br>
            <a:r>
              <a:rPr lang="en-US" sz="1000" dirty="0" smtClean="0"/>
              <a:t> </a:t>
            </a:r>
            <a:r>
              <a:rPr lang="en-US" dirty="0" smtClean="0"/>
              <a:t>100 GeV/nucleon ions up to U</a:t>
            </a:r>
          </a:p>
          <a:p>
            <a:r>
              <a:rPr lang="en-US" dirty="0" smtClean="0"/>
              <a:t> 255 GeV polarized protons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Performance defined by</a:t>
            </a:r>
          </a:p>
          <a:p>
            <a:r>
              <a:rPr lang="en-US" dirty="0" smtClean="0"/>
              <a:t>  1. Luminosity </a:t>
            </a:r>
            <a:r>
              <a:rPr lang="en-US" i="1" dirty="0" smtClean="0"/>
              <a:t>L</a:t>
            </a:r>
          </a:p>
          <a:p>
            <a:r>
              <a:rPr lang="en-US" dirty="0" smtClean="0"/>
              <a:t>  2. Proton polarization </a:t>
            </a:r>
            <a:r>
              <a:rPr lang="en-US" i="1" dirty="0" smtClean="0"/>
              <a:t>P</a:t>
            </a:r>
            <a:endParaRPr lang="en-US" sz="3200" i="1" dirty="0" smtClean="0"/>
          </a:p>
          <a:p>
            <a:r>
              <a:rPr lang="en-US" dirty="0" smtClean="0"/>
              <a:t>  3. Versatility (species,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837115"/>
            <a:ext cx="7827784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Relativistic Heavy Ion Collider</a:t>
            </a:r>
            <a:br>
              <a:rPr lang="en-US" sz="3200" dirty="0" smtClean="0"/>
            </a:br>
            <a:r>
              <a:rPr lang="en-US" dirty="0" smtClean="0"/>
              <a:t>1 of 2 ion colliders</a:t>
            </a:r>
            <a:r>
              <a:rPr lang="en-US" sz="1600" dirty="0" smtClean="0"/>
              <a:t> </a:t>
            </a:r>
            <a:r>
              <a:rPr lang="en-US" sz="1800" dirty="0" smtClean="0"/>
              <a:t>(other is LHC)</a:t>
            </a:r>
            <a:r>
              <a:rPr lang="en-US" dirty="0" smtClean="0"/>
              <a:t>, only polarized p-p collider</a:t>
            </a:r>
          </a:p>
        </p:txBody>
      </p:sp>
    </p:spTree>
    <p:extLst>
      <p:ext uri="{BB962C8B-B14F-4D97-AF65-F5344CB8AC3E}">
        <p14:creationId xmlns:p14="http://schemas.microsoft.com/office/powerpoint/2010/main" val="132792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038"/>
            <a:ext cx="7010400" cy="715962"/>
          </a:xfrm>
        </p:spPr>
        <p:txBody>
          <a:bodyPr/>
          <a:lstStyle/>
          <a:p>
            <a:r>
              <a:rPr lang="en-US" dirty="0" smtClean="0"/>
              <a:t>ZDC </a:t>
            </a:r>
            <a:r>
              <a:rPr lang="en-US" dirty="0" err="1" smtClean="0"/>
              <a:t>Lumi</a:t>
            </a:r>
            <a:r>
              <a:rPr lang="en-US" dirty="0" smtClean="0"/>
              <a:t> Monitor </a:t>
            </a:r>
            <a:r>
              <a:rPr lang="en-US" dirty="0" smtClean="0"/>
              <a:t>Acceptance (M. Bai)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42707"/>
            <a:ext cx="6980119" cy="484226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The 3.58 </a:t>
            </a:r>
            <a:r>
              <a:rPr lang="en-US" sz="2200" dirty="0"/>
              <a:t>mrad common angle through </a:t>
            </a:r>
            <a:r>
              <a:rPr lang="en-US" sz="2200" dirty="0" smtClean="0"/>
              <a:t>IP for head</a:t>
            </a:r>
            <a:r>
              <a:rPr lang="en-US" sz="2200" dirty="0"/>
              <a:t>-on collisions </a:t>
            </a:r>
            <a:r>
              <a:rPr lang="en-US" sz="2200" dirty="0" smtClean="0"/>
              <a:t>can </a:t>
            </a:r>
            <a:r>
              <a:rPr lang="en-US" sz="2200" dirty="0" smtClean="0"/>
              <a:t>blind </a:t>
            </a:r>
            <a:r>
              <a:rPr lang="en-US" sz="2200" dirty="0" smtClean="0"/>
              <a:t>the ZDC detector right behind DX magnet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7475134" y="4031067"/>
            <a:ext cx="65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ZDC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445932" y="4183466"/>
            <a:ext cx="65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ZDC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2558534"/>
            <a:ext cx="5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84807"/>
                </a:solidFill>
              </a:rPr>
              <a:t>Au</a:t>
            </a:r>
            <a:endParaRPr lang="en-US" sz="2400" b="1" dirty="0">
              <a:solidFill>
                <a:srgbClr val="98480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4115" y="51054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</a:t>
            </a:r>
            <a:r>
              <a:rPr lang="en-US" sz="2400" b="1" baseline="300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US" sz="2400" b="1" baseline="300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336232"/>
            <a:ext cx="5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Au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6261" y="255853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p</a:t>
            </a:r>
            <a:r>
              <a:rPr lang="en-US" sz="2400" b="1" baseline="300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</a:t>
            </a:r>
            <a:endParaRPr lang="en-US" sz="2400" b="1" baseline="300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67615">
            <a:off x="2582382" y="3274846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neutron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979888">
            <a:off x="7222379" y="4939897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neutron</a:t>
            </a:r>
            <a:endParaRPr lang="en-US" b="1" baseline="30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0471" y="3320534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4920734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030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6038"/>
            <a:ext cx="7010400" cy="715962"/>
          </a:xfrm>
        </p:spPr>
        <p:txBody>
          <a:bodyPr/>
          <a:lstStyle/>
          <a:p>
            <a:r>
              <a:rPr lang="en-US" dirty="0" smtClean="0"/>
              <a:t>ZDC </a:t>
            </a:r>
            <a:r>
              <a:rPr lang="en-US" dirty="0" err="1" smtClean="0"/>
              <a:t>Lumi</a:t>
            </a:r>
            <a:r>
              <a:rPr lang="en-US" dirty="0" smtClean="0"/>
              <a:t> Monitor </a:t>
            </a:r>
            <a:r>
              <a:rPr lang="en-US" dirty="0"/>
              <a:t>Acceptance (M. Bai)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990600"/>
          </a:xfrm>
        </p:spPr>
        <p:txBody>
          <a:bodyPr/>
          <a:lstStyle/>
          <a:p>
            <a:r>
              <a:rPr lang="en-US" sz="2400" dirty="0" smtClean="0"/>
              <a:t>Layout between DX and D0</a:t>
            </a:r>
            <a:endParaRPr lang="en-US" sz="2000" dirty="0"/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28800"/>
            <a:ext cx="9144000" cy="19525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89536" y="3352800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 magnet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49322" y="19812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 magnet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839200" y="2286000"/>
            <a:ext cx="304800" cy="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/>
        </p:nvSpPr>
        <p:spPr>
          <a:xfrm>
            <a:off x="228600" y="3200400"/>
            <a:ext cx="749808" cy="26462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09600" y="1905000"/>
            <a:ext cx="4419600" cy="2253734"/>
            <a:chOff x="609600" y="1905000"/>
            <a:chExt cx="4419600" cy="2253734"/>
          </a:xfrm>
        </p:grpSpPr>
        <p:sp>
          <p:nvSpPr>
            <p:cNvPr id="26" name="Oval 25"/>
            <p:cNvSpPr/>
            <p:nvPr/>
          </p:nvSpPr>
          <p:spPr>
            <a:xfrm>
              <a:off x="609600" y="1905000"/>
              <a:ext cx="4419600" cy="1905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200400" y="3810000"/>
              <a:ext cx="228600" cy="348734"/>
            </a:xfrm>
            <a:prstGeom prst="straightConnector1">
              <a:avLst/>
            </a:prstGeom>
            <a:ln w="57150" cmpd="sng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9600" y="4279726"/>
            <a:ext cx="8435150" cy="2502074"/>
            <a:chOff x="609600" y="4203526"/>
            <a:chExt cx="8435150" cy="2502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600" y="4203526"/>
              <a:ext cx="7569725" cy="250207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19400" y="5041726"/>
              <a:ext cx="6019800" cy="0"/>
            </a:xfrm>
            <a:prstGeom prst="line">
              <a:avLst/>
            </a:prstGeom>
            <a:ln w="63500" cmpd="sng">
              <a:solidFill>
                <a:srgbClr val="008000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1000" y="4660726"/>
              <a:ext cx="1043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neutron</a:t>
              </a:r>
              <a:endParaRPr lang="en-US" b="1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5029200" y="5130452"/>
            <a:ext cx="2286000" cy="292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67200" y="4247460"/>
            <a:ext cx="27374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Move ZDC downstream?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23346 -0.0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6038"/>
            <a:ext cx="7010400" cy="715962"/>
          </a:xfrm>
        </p:spPr>
        <p:txBody>
          <a:bodyPr/>
          <a:lstStyle/>
          <a:p>
            <a:r>
              <a:rPr lang="en-US" dirty="0" smtClean="0"/>
              <a:t>ZDC </a:t>
            </a:r>
            <a:r>
              <a:rPr lang="en-US" dirty="0" err="1" smtClean="0"/>
              <a:t>Lumi</a:t>
            </a:r>
            <a:r>
              <a:rPr lang="en-US" dirty="0" smtClean="0"/>
              <a:t> Monitor </a:t>
            </a:r>
            <a:r>
              <a:rPr lang="en-US" dirty="0"/>
              <a:t>Acceptance (M. Bai)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5334000"/>
          </a:xfrm>
        </p:spPr>
        <p:txBody>
          <a:bodyPr/>
          <a:lstStyle/>
          <a:p>
            <a:r>
              <a:rPr lang="en-US" sz="2400" dirty="0" smtClean="0"/>
              <a:t>If not enough room to move ZDC downstream, need to find </a:t>
            </a:r>
            <a:r>
              <a:rPr lang="en-US" sz="2400" dirty="0"/>
              <a:t>a way to </a:t>
            </a:r>
            <a:r>
              <a:rPr lang="en-US" sz="2400" dirty="0" smtClean="0"/>
              <a:t>reposition ZDC</a:t>
            </a:r>
            <a:endParaRPr lang="en-US" sz="2400" dirty="0"/>
          </a:p>
          <a:p>
            <a:pPr lvl="1"/>
            <a:r>
              <a:rPr lang="en-US" sz="2200" dirty="0"/>
              <a:t>move not only DX magnet but also the beam pipe between DX and D0</a:t>
            </a:r>
          </a:p>
          <a:p>
            <a:pPr lvl="1"/>
            <a:r>
              <a:rPr lang="en-US" sz="2200" dirty="0" smtClean="0"/>
              <a:t>Difficult  but could be explored</a:t>
            </a:r>
          </a:p>
          <a:p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038600"/>
            <a:ext cx="9144000" cy="168418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C1075FD1-9041-8F46-A522-B0DAD708DC02}" type="datetime1">
              <a:rPr lang="en-US" smtClean="0"/>
              <a:pPr/>
              <a:t>4/14/13</a:t>
            </a:fld>
            <a:r>
              <a:rPr lang="en-US" dirty="0" smtClean="0">
                <a:solidFill>
                  <a:srgbClr val="000000"/>
                </a:solidFill>
              </a:rPr>
              <a:t>Feb. 3-10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Winter Workshop on Nuclear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5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6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DX aperture measurement with beam,  		Y. Luo, A. </a:t>
            </a:r>
            <a:r>
              <a:rPr lang="en-US" sz="2000" dirty="0" err="1" smtClean="0"/>
              <a:t>Marusic</a:t>
            </a:r>
            <a:r>
              <a:rPr lang="en-US" sz="2000" dirty="0" smtClean="0"/>
              <a:t>, S. </a:t>
            </a:r>
            <a:r>
              <a:rPr lang="en-US" sz="2000" dirty="0" err="1" smtClean="0"/>
              <a:t>Tepikian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      </a:t>
            </a:r>
            <a:r>
              <a:rPr lang="en-US" sz="2000" dirty="0" smtClean="0"/>
              <a:t>04/10/13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8686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 descr="Untitled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6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DX aperture measurement with beam,  		Y. Luo, A. </a:t>
            </a:r>
            <a:r>
              <a:rPr lang="en-US" sz="2000" dirty="0" err="1" smtClean="0"/>
              <a:t>Marusic</a:t>
            </a:r>
            <a:r>
              <a:rPr lang="en-US" sz="2000" dirty="0" smtClean="0"/>
              <a:t>, S. </a:t>
            </a:r>
            <a:r>
              <a:rPr lang="en-US" sz="2000" dirty="0" err="1" smtClean="0"/>
              <a:t>Tepikian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				                  </a:t>
            </a:r>
            <a:r>
              <a:rPr lang="en-US" sz="2000" dirty="0" smtClean="0"/>
              <a:t>04/10/13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24600" y="838200"/>
            <a:ext cx="2609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Analysis pending.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144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8" y="2057400"/>
            <a:ext cx="8222422" cy="4210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collisions </a:t>
            </a:r>
            <a:r>
              <a:rPr lang="en-US" dirty="0" smtClean="0"/>
              <a:t>(</a:t>
            </a:r>
            <a:r>
              <a:rPr lang="en-US" dirty="0" err="1" smtClean="0"/>
              <a:t>p+Au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p+Au</a:t>
            </a:r>
            <a:r>
              <a:rPr lang="en-US" dirty="0" smtClean="0"/>
              <a:t> energies: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100.8 GeV p </a:t>
            </a:r>
            <a:r>
              <a:rPr lang="en-US" sz="1800" dirty="0">
                <a:solidFill>
                  <a:srgbClr val="0000FF"/>
                </a:solidFill>
              </a:rPr>
              <a:t>on 100.0 GeV/nucleon Au (</a:t>
            </a:r>
            <a:r>
              <a:rPr lang="en-US" sz="1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= </a:t>
            </a:r>
            <a:r>
              <a:rPr lang="en-US" sz="1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aseline="-25000" dirty="0" err="1">
                <a:solidFill>
                  <a:srgbClr val="0000FF"/>
                </a:solidFill>
              </a:rPr>
              <a:t>Au</a:t>
            </a:r>
            <a:r>
              <a:rPr lang="en-US" sz="1800" dirty="0">
                <a:solidFill>
                  <a:srgbClr val="0000FF"/>
                </a:solidFill>
              </a:rPr>
              <a:t> = 107.4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/>
              <a:t>energy scan need to match Lorentz factor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/>
              <a:t> of both beams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FF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5702670" y="5943600"/>
            <a:ext cx="838200" cy="304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39000" y="5715000"/>
            <a:ext cx="838200" cy="304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830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/>
              <a:t>L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/week, min/max                             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       15                  37          </a:t>
            </a:r>
          </a:p>
        </p:txBody>
      </p:sp>
    </p:spTree>
    <p:extLst>
      <p:ext uri="{BB962C8B-B14F-4D97-AF65-F5344CB8AC3E}">
        <p14:creationId xmlns:p14="http://schemas.microsoft.com/office/powerpoint/2010/main" val="8034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p+Au</a:t>
            </a:r>
            <a:r>
              <a:rPr lang="en-US" dirty="0" smtClean="0"/>
              <a:t> is possible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	max energy 100 GeV/nucleon for both beams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Stochastic cooling </a:t>
            </a:r>
            <a:r>
              <a:rPr lang="en-US" dirty="0" smtClean="0"/>
              <a:t>for </a:t>
            </a:r>
            <a:r>
              <a:rPr lang="en-US" dirty="0" smtClean="0"/>
              <a:t>ion beams </a:t>
            </a:r>
            <a:r>
              <a:rPr lang="en-US" dirty="0" smtClean="0"/>
              <a:t>helps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	DX move only in IR6 &amp; IR8, no Au beam growth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DX move in </a:t>
            </a:r>
            <a:r>
              <a:rPr lang="en-US" dirty="0" smtClean="0"/>
              <a:t>~1 </a:t>
            </a:r>
            <a:r>
              <a:rPr lang="en-US" dirty="0" smtClean="0"/>
              <a:t>shifts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1600" dirty="0" smtClean="0">
                <a:solidFill>
                  <a:schemeClr val="accent2"/>
                </a:solidFill>
              </a:rPr>
              <a:t>possible upgrade for pp2pp in IR6 requires change of DX bellows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	will reduce flexibility, cannot move DX magnets during run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New injection/acceleration scheme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store Au beam above transition for ~15 min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Luminosity estimate based on p</a:t>
            </a:r>
            <a:r>
              <a:rPr lang="en-US" baseline="30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 beam available </a:t>
            </a:r>
            <a:r>
              <a:rPr lang="en-US" dirty="0" smtClean="0">
                <a:solidFill>
                  <a:srgbClr val="0000FF"/>
                </a:solidFill>
              </a:rPr>
              <a:t>(anticipated)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Au beam available </a:t>
            </a:r>
            <a:r>
              <a:rPr lang="en-US" dirty="0" smtClean="0">
                <a:solidFill>
                  <a:srgbClr val="0000FF"/>
                </a:solidFill>
              </a:rPr>
              <a:t>(anticipated)</a:t>
            </a:r>
          </a:p>
          <a:p>
            <a:pPr marL="338137" lvl="1" indent="0"/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chemeClr val="accent4"/>
                </a:solidFill>
              </a:rPr>
              <a:t>L</a:t>
            </a:r>
            <a:r>
              <a:rPr lang="en-US" baseline="-25000" dirty="0" smtClean="0">
                <a:solidFill>
                  <a:schemeClr val="accent4"/>
                </a:solidFill>
              </a:rPr>
              <a:t>NN</a:t>
            </a:r>
            <a:r>
              <a:rPr lang="en-US" dirty="0" smtClean="0">
                <a:solidFill>
                  <a:schemeClr val="accent4"/>
                </a:solidFill>
              </a:rPr>
              <a:t> = 15 </a:t>
            </a:r>
            <a:r>
              <a:rPr lang="en-US" dirty="0" err="1" smtClean="0">
                <a:solidFill>
                  <a:schemeClr val="accent4"/>
                </a:solidFill>
              </a:rPr>
              <a:t>pb</a:t>
            </a:r>
            <a:r>
              <a:rPr lang="en-US" dirty="0" smtClean="0">
                <a:solidFill>
                  <a:schemeClr val="accent4"/>
                </a:solidFill>
              </a:rPr>
              <a:t>/week min (now)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L</a:t>
            </a:r>
            <a:r>
              <a:rPr lang="en-US" baseline="-25000" dirty="0" smtClean="0">
                <a:solidFill>
                  <a:srgbClr val="0000FF"/>
                </a:solidFill>
              </a:rPr>
              <a:t>NN</a:t>
            </a:r>
            <a:r>
              <a:rPr lang="en-US" dirty="0" smtClean="0">
                <a:solidFill>
                  <a:srgbClr val="0000FF"/>
                </a:solidFill>
              </a:rPr>
              <a:t> = 37 </a:t>
            </a:r>
            <a:r>
              <a:rPr lang="en-US" dirty="0" err="1" smtClean="0">
                <a:solidFill>
                  <a:srgbClr val="0000FF"/>
                </a:solidFill>
              </a:rPr>
              <a:t>pb</a:t>
            </a:r>
            <a:r>
              <a:rPr lang="en-US" dirty="0" smtClean="0">
                <a:solidFill>
                  <a:srgbClr val="0000FF"/>
                </a:solidFill>
              </a:rPr>
              <a:t>/week max (few years)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do we have for </a:t>
            </a:r>
            <a:r>
              <a:rPr lang="en-US" sz="2800" dirty="0" err="1" smtClean="0"/>
              <a:t>p+Au</a:t>
            </a:r>
            <a:r>
              <a:rPr lang="en-US" sz="2800" dirty="0" smtClean="0"/>
              <a:t> collisions?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What do we still need for </a:t>
            </a:r>
            <a:r>
              <a:rPr lang="en-US" sz="2800" dirty="0" err="1" smtClean="0"/>
              <a:t>p+Au</a:t>
            </a:r>
            <a:r>
              <a:rPr lang="en-US" sz="2800" dirty="0" smtClean="0"/>
              <a:t> collisions?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Luminosity projection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2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7239000" y="6248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0" charset="-128"/>
                <a:cs typeface="ＭＳ Ｐゴシック" pitchFamily="30" charset="-128"/>
              </a:rPr>
              <a:t> Delivered Integrated Luminosity and Polarization</a:t>
            </a:r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609600" y="5408613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0" u="sng" dirty="0"/>
              <a:t>Nucleon-pair luminosity</a:t>
            </a:r>
            <a:r>
              <a:rPr lang="en-US" sz="1800" b="0" dirty="0"/>
              <a:t>: luminosity calculated with nucleons of nuclei treated independently; allows comparison of luminosities of different species; appropriate quantity for comparison runs.</a:t>
            </a: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1693863" y="974725"/>
            <a:ext cx="173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0" dirty="0"/>
              <a:t>Heavy ion runs</a:t>
            </a:r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5862638" y="974725"/>
            <a:ext cx="236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0" dirty="0"/>
              <a:t>Polarized proton runs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 rot="-5400000">
            <a:off x="3653631" y="2713832"/>
            <a:ext cx="213677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Integrated luminosity L [pb</a:t>
            </a:r>
            <a:r>
              <a:rPr lang="en-US" sz="1200" baseline="30000" dirty="0"/>
              <a:t>-1</a:t>
            </a:r>
            <a:r>
              <a:rPr lang="en-US" sz="1200" dirty="0"/>
              <a:t>]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 rot="-5400000">
            <a:off x="-1432719" y="2728119"/>
            <a:ext cx="31400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Integrated nucleon-pair luminosity L</a:t>
            </a:r>
            <a:r>
              <a:rPr lang="en-US" sz="1200" baseline="-25000" dirty="0"/>
              <a:t>NN</a:t>
            </a:r>
            <a:r>
              <a:rPr lang="en-US" sz="1200" dirty="0"/>
              <a:t> [pb</a:t>
            </a:r>
            <a:r>
              <a:rPr lang="en-US" sz="1200" baseline="30000" dirty="0"/>
              <a:t>-1</a:t>
            </a:r>
            <a:r>
              <a:rPr lang="en-US" sz="1200" dirty="0"/>
              <a:t>]</a:t>
            </a:r>
          </a:p>
        </p:txBody>
      </p:sp>
      <p:pic>
        <p:nvPicPr>
          <p:cNvPr id="12" name="Picture 11" descr="RhicLuminosity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2" y="1066800"/>
            <a:ext cx="4752304" cy="4114800"/>
          </a:xfrm>
          <a:prstGeom prst="rect">
            <a:avLst/>
          </a:prstGeom>
        </p:spPr>
      </p:pic>
      <p:pic>
        <p:nvPicPr>
          <p:cNvPr id="16" name="Picture 15" descr="RhicLuminosityP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8" y="990600"/>
            <a:ext cx="4588296" cy="4191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367" y="533400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--- RHIC-II performance is here --- </a:t>
            </a:r>
          </a:p>
        </p:txBody>
      </p:sp>
    </p:spTree>
    <p:extLst>
      <p:ext uri="{BB962C8B-B14F-4D97-AF65-F5344CB8AC3E}">
        <p14:creationId xmlns:p14="http://schemas.microsoft.com/office/powerpoint/2010/main" val="107100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0" charset="-128"/>
                <a:cs typeface="ＭＳ Ｐゴシック" pitchFamily="30" charset="-128"/>
              </a:rPr>
              <a:t>RHIC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69369"/>
              </p:ext>
            </p:extLst>
          </p:nvPr>
        </p:nvGraphicFramePr>
        <p:xfrm>
          <a:off x="228601" y="1036053"/>
          <a:ext cx="8686799" cy="4678947"/>
        </p:xfrm>
        <a:graphic>
          <a:graphicData uri="http://schemas.openxmlformats.org/drawingml/2006/table">
            <a:tbl>
              <a:tblPr/>
              <a:tblGrid>
                <a:gridCol w="2057399"/>
                <a:gridCol w="152400"/>
                <a:gridCol w="1143000"/>
                <a:gridCol w="914400"/>
                <a:gridCol w="914400"/>
                <a:gridCol w="914400"/>
                <a:gridCol w="914400"/>
                <a:gridCol w="838200"/>
                <a:gridCol w="838200"/>
              </a:tblGrid>
              <a:tr h="25934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3D stochastic cooling + 56 MHz SRF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med" len="lg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76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2013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source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2014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source + e-lenses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107 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107 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1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60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– 65 –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5906869"/>
            <a:ext cx="872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aseline="30000" dirty="0" smtClean="0"/>
              <a:t>*</a:t>
            </a:r>
            <a:r>
              <a:rPr lang="en-US" sz="1200" dirty="0" smtClean="0"/>
              <a:t>Intensity and time-averaged polarization as measured by the H-jet. Luminosity-averaged polarizations, relevant in single-spin </a:t>
            </a:r>
            <a:br>
              <a:rPr lang="en-US" sz="1200" dirty="0" smtClean="0"/>
            </a:br>
            <a:r>
              <a:rPr lang="en-US" sz="1200" dirty="0" smtClean="0"/>
              <a:t>colliding beam experiments, are higher. For example, for intensity-averaged </a:t>
            </a:r>
            <a:r>
              <a:rPr lang="en-US" sz="1200" i="1" dirty="0" smtClean="0"/>
              <a:t>P</a:t>
            </a:r>
            <a:r>
              <a:rPr lang="en-US" sz="1200" dirty="0" smtClean="0"/>
              <a:t> = 48% and </a:t>
            </a:r>
            <a:r>
              <a:rPr lang="en-US" sz="1200" i="1" dirty="0" smtClean="0"/>
              <a:t>R</a:t>
            </a:r>
            <a:r>
              <a:rPr lang="en-US" sz="1200" baseline="-25000" dirty="0" smtClean="0"/>
              <a:t>x</a:t>
            </a:r>
            <a:r>
              <a:rPr lang="en-US" sz="1200" dirty="0" smtClean="0"/>
              <a:t> = </a:t>
            </a:r>
            <a:r>
              <a:rPr lang="en-US" sz="1200" i="1" dirty="0" err="1" smtClean="0"/>
              <a:t>R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 = 0.2 (250 GeV, 2011), the </a:t>
            </a:r>
            <a:br>
              <a:rPr lang="en-US" sz="1200" dirty="0" smtClean="0"/>
            </a:br>
            <a:r>
              <a:rPr lang="en-US" sz="1200" dirty="0" smtClean="0"/>
              <a:t>luminosity-averaged polarization is </a:t>
            </a:r>
            <a:r>
              <a:rPr lang="en-US" sz="1200" i="1" dirty="0" smtClean="0"/>
              <a:t>P</a:t>
            </a:r>
            <a:r>
              <a:rPr lang="en-US" sz="1200" dirty="0" smtClean="0"/>
              <a:t> = 52%.</a:t>
            </a:r>
          </a:p>
        </p:txBody>
      </p:sp>
    </p:spTree>
    <p:extLst>
      <p:ext uri="{BB962C8B-B14F-4D97-AF65-F5344CB8AC3E}">
        <p14:creationId xmlns:p14="http://schemas.microsoft.com/office/powerpoint/2010/main" val="24148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414338"/>
          </a:xfrm>
        </p:spPr>
        <p:txBody>
          <a:bodyPr/>
          <a:lstStyle/>
          <a:p>
            <a:r>
              <a:rPr lang="en-US" dirty="0" smtClean="0"/>
              <a:t>Asymmetric ion species </a:t>
            </a:r>
            <a:br>
              <a:rPr lang="en-US" dirty="0" smtClean="0"/>
            </a:br>
            <a:r>
              <a:rPr lang="en-US" dirty="0" smtClean="0"/>
              <a:t>under consideration in RHIC </a:t>
            </a:r>
            <a:r>
              <a:rPr lang="en-US" sz="2000" dirty="0" smtClean="0"/>
              <a:t>(to date)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proton-gold (p-Au)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not yet </a:t>
            </a:r>
            <a:r>
              <a:rPr lang="en-US" dirty="0" smtClean="0"/>
              <a:t>done, part of the design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requires moving IR6 and IR8 DX magnets horizontally by ~1 cm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b="1" dirty="0" smtClean="0">
                <a:solidFill>
                  <a:srgbClr val="0000FF"/>
                </a:solidFill>
              </a:rPr>
              <a:t>deuteron-gold (d-Au)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perated in 2003 and 2008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b="1" dirty="0" smtClean="0">
                <a:solidFill>
                  <a:srgbClr val="0000FF"/>
                </a:solidFill>
              </a:rPr>
              <a:t>copper-gold (Cu-Au)</a:t>
            </a: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operated in 2012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b="1" dirty="0" smtClean="0">
                <a:solidFill>
                  <a:srgbClr val="0000FF"/>
                </a:solidFill>
              </a:rPr>
              <a:t>Polarized proton-polarized 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He (p</a:t>
            </a:r>
            <a:r>
              <a:rPr lang="en-US" b="1" dirty="0">
                <a:solidFill>
                  <a:srgbClr val="0000FF"/>
                </a:solidFill>
                <a:latin typeface="Wingdings3" charset="2"/>
                <a:cs typeface="Wingdings3" charset="2"/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He</a:t>
            </a:r>
            <a:r>
              <a:rPr lang="en-US" b="1" dirty="0">
                <a:solidFill>
                  <a:srgbClr val="0000FF"/>
                </a:solidFill>
                <a:latin typeface="Wingdings3" charset="2"/>
                <a:cs typeface="Wingdings3" charset="2"/>
              </a:rPr>
              <a:t>h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likely request when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is available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RBRC Workshop on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  <a:r>
              <a:rPr lang="en-US" dirty="0" smtClean="0">
                <a:latin typeface="Wingdings3" charset="2"/>
                <a:cs typeface="Wingdings3" charset="2"/>
              </a:rPr>
              <a:t>h</a:t>
            </a:r>
            <a:r>
              <a:rPr lang="en-US" dirty="0" smtClean="0"/>
              <a:t> at BNL, 28-30 September 2011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for </a:t>
            </a:r>
            <a:r>
              <a:rPr lang="en-US" dirty="0" err="1" smtClean="0"/>
              <a:t>p+Au</a:t>
            </a:r>
            <a:r>
              <a:rPr lang="en-US" dirty="0" smtClean="0"/>
              <a:t> collisions?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RHIC was designed for </a:t>
            </a:r>
            <a:r>
              <a:rPr lang="en-US" dirty="0" err="1" smtClean="0"/>
              <a:t>p+Au</a:t>
            </a:r>
            <a:r>
              <a:rPr lang="en-US" dirty="0" smtClean="0"/>
              <a:t> collisions</a:t>
            </a:r>
          </a:p>
          <a:p>
            <a:pPr marL="338137" lvl="1" indent="0"/>
            <a:r>
              <a:rPr lang="en-US" dirty="0" smtClean="0">
                <a:solidFill>
                  <a:schemeClr val="accent2"/>
                </a:solidFill>
              </a:rPr>
              <a:t>	Independent rings except DX magnets</a:t>
            </a:r>
          </a:p>
          <a:p>
            <a:pPr marL="338137" lvl="1" indent="0"/>
            <a:r>
              <a:rPr lang="en-US" dirty="0" smtClean="0">
                <a:solidFill>
                  <a:schemeClr val="accent2"/>
                </a:solidFill>
              </a:rPr>
              <a:t>	DX magnets movable (~1 shift)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With stochastic cooling initial Au beam size is at its maximum</a:t>
            </a: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Allows for DX move in IR6 and IR8 only (~1 shift)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Solutions for lattice, injection and acceleration</a:t>
            </a:r>
            <a:endParaRPr lang="en-US" dirty="0" smtClean="0">
              <a:solidFill>
                <a:srgbClr val="0000FF"/>
              </a:solidFill>
            </a:endParaRPr>
          </a:p>
          <a:p>
            <a:pPr marL="338137" lvl="1" indent="0"/>
            <a:r>
              <a:rPr lang="en-US" dirty="0" smtClean="0">
                <a:solidFill>
                  <a:srgbClr val="0000FF"/>
                </a:solidFill>
              </a:rPr>
              <a:t>	Lattice takes advantage of stochastic cooling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Machine with fast setup </a:t>
            </a:r>
            <a:r>
              <a:rPr lang="en-US" dirty="0"/>
              <a:t>(</a:t>
            </a:r>
            <a:r>
              <a:rPr lang="en-US" dirty="0" smtClean="0"/>
              <a:t>beam-based feedbacks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Experience </a:t>
            </a:r>
            <a:r>
              <a:rPr lang="en-US" dirty="0" smtClean="0">
                <a:solidFill>
                  <a:schemeClr val="tx2"/>
                </a:solidFill>
              </a:rPr>
              <a:t>with asymmetric collisions (</a:t>
            </a:r>
            <a:r>
              <a:rPr lang="en-US" dirty="0" err="1" smtClean="0">
                <a:solidFill>
                  <a:schemeClr val="tx2"/>
                </a:solidFill>
              </a:rPr>
              <a:t>d+Au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Cu+Au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Proton beam with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= 2x10</a:t>
            </a:r>
            <a:r>
              <a:rPr lang="en-US" baseline="30000" dirty="0" smtClean="0">
                <a:solidFill>
                  <a:schemeClr val="tx2"/>
                </a:solidFill>
              </a:rPr>
              <a:t>11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= 55%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with upgrades (OPPIS): </a:t>
            </a:r>
            <a:r>
              <a:rPr lang="en-US" i="1" dirty="0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dirty="0" smtClean="0">
                <a:solidFill>
                  <a:schemeClr val="accent2"/>
                </a:solidFill>
              </a:rPr>
              <a:t>3x10</a:t>
            </a:r>
            <a:r>
              <a:rPr lang="en-US" baseline="30000" dirty="0" smtClean="0">
                <a:solidFill>
                  <a:schemeClr val="accent2"/>
                </a:solidFill>
              </a:rPr>
              <a:t>11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</a:rPr>
              <a:t>65</a:t>
            </a:r>
            <a:r>
              <a:rPr lang="en-US" dirty="0" smtClean="0">
                <a:solidFill>
                  <a:schemeClr val="accent2"/>
                </a:solidFill>
              </a:rPr>
              <a:t>% 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Au beam with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baseline="-25000" dirty="0" smtClean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 = 1.3x10</a:t>
            </a:r>
            <a:r>
              <a:rPr lang="en-US" baseline="30000" dirty="0" smtClean="0">
                <a:solidFill>
                  <a:schemeClr val="tx2"/>
                </a:solidFill>
              </a:rPr>
              <a:t>9</a:t>
            </a:r>
          </a:p>
          <a:p>
            <a:pPr marL="0" indent="0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upgrades (EBIS/Booster/AGS/RHIC): 2.0x10</a:t>
            </a:r>
            <a:r>
              <a:rPr lang="en-US" baseline="30000" dirty="0" smtClean="0">
                <a:solidFill>
                  <a:srgbClr val="0000FF"/>
                </a:solidFill>
              </a:rPr>
              <a:t>9 </a:t>
            </a:r>
            <a:r>
              <a:rPr lang="en-US" sz="1800" dirty="0" smtClean="0"/>
              <a:t>(emittance?)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6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126919" cy="6342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/>
              <a:t>D</a:t>
            </a:r>
            <a:r>
              <a:rPr lang="en-US" dirty="0" smtClean="0"/>
              <a:t>esign Manual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1447800"/>
            <a:ext cx="7391400" cy="381000"/>
            <a:chOff x="838200" y="1447800"/>
            <a:chExt cx="7391400" cy="381000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4953000" y="1447800"/>
              <a:ext cx="32766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838200" y="1828800"/>
              <a:ext cx="381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5638800" y="762000"/>
            <a:ext cx="33622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Run-11: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30×10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26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438400" y="3124200"/>
            <a:ext cx="259080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733800" y="2419290"/>
            <a:ext cx="5738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Run-12: 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L</a:t>
            </a:r>
            <a:r>
              <a:rPr lang="en-US" sz="2000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10.5×10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31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cm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-2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s</a:t>
            </a:r>
            <a:r>
              <a:rPr lang="en-US" sz="2000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-1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(with P</a:t>
            </a:r>
            <a:r>
              <a:rPr lang="en-US" sz="2000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avg</a:t>
            </a:r>
            <a:r>
              <a:rPr lang="en-US" sz="20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53%)</a:t>
            </a:r>
            <a:endParaRPr lang="en-US" sz="2000" b="1" baseline="30000" dirty="0" smtClean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362200" y="1828800"/>
            <a:ext cx="57912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838200" y="4495800"/>
            <a:ext cx="7391400" cy="304800"/>
            <a:chOff x="914400" y="4495800"/>
            <a:chExt cx="7391400" cy="3048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934200" y="4495800"/>
              <a:ext cx="13716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914400" y="4800600"/>
              <a:ext cx="43434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965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095999" cy="5159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Design </a:t>
            </a:r>
            <a:r>
              <a:rPr lang="en-US" dirty="0" smtClean="0"/>
              <a:t>Manual (July 1998)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DDFC27F-93F2-477E-AD06-9129FC5F425E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IR design with beam splitting DX dipoles first</a:t>
            </a:r>
          </a:p>
        </p:txBody>
      </p:sp>
      <p:pic>
        <p:nvPicPr>
          <p:cNvPr id="7" name="Picture 6" descr="2001-1127 DX Crotch Tripl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4704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5410200"/>
            <a:ext cx="16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DX dipole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4338935"/>
            <a:ext cx="179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D0,Q1—Q3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2672" y="1032808"/>
            <a:ext cx="315983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DX dipoles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i="1" dirty="0" smtClean="0">
                <a:latin typeface="Times New Roman"/>
                <a:cs typeface="Times New Roman"/>
              </a:rPr>
              <a:t>L</a:t>
            </a:r>
            <a:r>
              <a:rPr lang="en-US" sz="1800" baseline="-25000" dirty="0" smtClean="0">
                <a:latin typeface="Times New Roman"/>
                <a:cs typeface="Times New Roman"/>
              </a:rPr>
              <a:t>mag</a:t>
            </a:r>
            <a:r>
              <a:rPr lang="en-US" sz="1800" dirty="0" smtClean="0"/>
              <a:t> = 3.7 </a:t>
            </a:r>
            <a:r>
              <a:rPr lang="en-US" sz="1800" dirty="0" smtClean="0">
                <a:latin typeface="Times New Roman"/>
                <a:cs typeface="Times New Roman"/>
              </a:rPr>
              <a:t>m</a:t>
            </a:r>
            <a:r>
              <a:rPr lang="en-US" sz="1800" dirty="0" smtClean="0"/>
              <a:t>, </a:t>
            </a:r>
            <a:r>
              <a:rPr lang="en-US" sz="1800" i="1" dirty="0" smtClean="0">
                <a:latin typeface="Times New Roman"/>
                <a:cs typeface="Times New Roman"/>
              </a:rPr>
              <a:t>B</a:t>
            </a:r>
            <a:r>
              <a:rPr lang="en-US" sz="1800" baseline="-25000" dirty="0" smtClean="0">
                <a:latin typeface="Times New Roman"/>
                <a:cs typeface="Times New Roman"/>
              </a:rPr>
              <a:t>max</a:t>
            </a:r>
            <a:r>
              <a:rPr lang="en-US" sz="1800" dirty="0" smtClean="0"/>
              <a:t> = 4.3 </a:t>
            </a:r>
            <a:r>
              <a:rPr lang="en-US" sz="1800" dirty="0" smtClean="0">
                <a:latin typeface="Times New Roman"/>
                <a:cs typeface="Times New Roman"/>
              </a:rPr>
              <a:t>T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large aperture </a:t>
            </a:r>
            <a:br>
              <a:rPr lang="en-US" sz="1800" dirty="0" smtClean="0"/>
            </a:br>
            <a:r>
              <a:rPr lang="en-US" sz="1600" dirty="0" smtClean="0"/>
              <a:t>(18 cm coil ID)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only magnets that </a:t>
            </a:r>
            <a:br>
              <a:rPr lang="en-US" sz="1800" dirty="0" smtClean="0"/>
            </a:br>
            <a:r>
              <a:rPr lang="en-US" sz="1800" dirty="0" smtClean="0"/>
              <a:t>need training</a:t>
            </a:r>
            <a:r>
              <a:rPr lang="en-US" sz="1800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(~5 for IR6/8 only)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87570" y="2527054"/>
            <a:ext cx="712501" cy="15877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871E-6 2.08189E-6 L -0.0007 0.05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46408440</TotalTime>
  <Words>1061</Words>
  <Application>Microsoft Macintosh PowerPoint</Application>
  <PresentationFormat>Letter Paper (8.5x11 in)</PresentationFormat>
  <Paragraphs>320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Uslhc</vt:lpstr>
      <vt:lpstr> Future p-A:  RHIC machine perspective  Wolfram Fischer  </vt:lpstr>
      <vt:lpstr>PowerPoint Presentation</vt:lpstr>
      <vt:lpstr>Content</vt:lpstr>
      <vt:lpstr> Delivered Integrated Luminosity and Polarization</vt:lpstr>
      <vt:lpstr>RHIC luminosity and polarization goals</vt:lpstr>
      <vt:lpstr>Asymmetric ion species  under consideration in RHIC (to date)</vt:lpstr>
      <vt:lpstr>What do we have for p+Au collisions?</vt:lpstr>
      <vt:lpstr>RHIC Design Manual</vt:lpstr>
      <vt:lpstr>RHIC Design Manual (July 1998)</vt:lpstr>
      <vt:lpstr>Now have full 3D stochastic cooling for heavy ions</vt:lpstr>
      <vt:lpstr>Stochastic cooling in U—U operation</vt:lpstr>
      <vt:lpstr>Cu-Au store – new mode in 2012</vt:lpstr>
      <vt:lpstr>p+Au easier with stochastic cooling</vt:lpstr>
      <vt:lpstr>p+Au easier with stochastic cooling</vt:lpstr>
      <vt:lpstr>Beam control improvement – feedbacks on ramp</vt:lpstr>
      <vt:lpstr>Time-in-store as fraction of calendar time</vt:lpstr>
      <vt:lpstr>What do we still need for p+Au?</vt:lpstr>
      <vt:lpstr>Moving IR6 and IR8 DX magnets by 1cm</vt:lpstr>
      <vt:lpstr>p+Au injection and acceleration</vt:lpstr>
      <vt:lpstr>ZDC Lumi Monitor Acceptance (M. Bai)</vt:lpstr>
      <vt:lpstr>ZDC Lumi Monitor Acceptance (M. Bai)</vt:lpstr>
      <vt:lpstr>ZDC Lumi Monitor Acceptance (M. Bai)</vt:lpstr>
      <vt:lpstr>PowerPoint Presentation</vt:lpstr>
      <vt:lpstr>PowerPoint Presentation</vt:lpstr>
      <vt:lpstr>Asymmetric collisions (p+Au)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Wolfram Fischer</cp:lastModifiedBy>
  <cp:revision>2940</cp:revision>
  <cp:lastPrinted>1998-09-11T14:49:03Z</cp:lastPrinted>
  <dcterms:created xsi:type="dcterms:W3CDTF">2010-11-14T17:34:40Z</dcterms:created>
  <dcterms:modified xsi:type="dcterms:W3CDTF">2013-04-15T17:07:15Z</dcterms:modified>
</cp:coreProperties>
</file>