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1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notesSlides/notesSlide5.xml" ContentType="application/vnd.openxmlformats-officedocument.presentationml.notesSlide+xml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</p:sldMasterIdLst>
  <p:notesMasterIdLst>
    <p:notesMasterId r:id="rId58"/>
  </p:notesMasterIdLst>
  <p:handoutMasterIdLst>
    <p:handoutMasterId r:id="rId59"/>
  </p:handoutMasterIdLst>
  <p:sldIdLst>
    <p:sldId id="567" r:id="rId2"/>
    <p:sldId id="986" r:id="rId3"/>
    <p:sldId id="988" r:id="rId4"/>
    <p:sldId id="1018" r:id="rId5"/>
    <p:sldId id="940" r:id="rId6"/>
    <p:sldId id="985" r:id="rId7"/>
    <p:sldId id="1022" r:id="rId8"/>
    <p:sldId id="1023" r:id="rId9"/>
    <p:sldId id="994" r:id="rId10"/>
    <p:sldId id="996" r:id="rId11"/>
    <p:sldId id="1024" r:id="rId12"/>
    <p:sldId id="1016" r:id="rId13"/>
    <p:sldId id="1017" r:id="rId14"/>
    <p:sldId id="800" r:id="rId15"/>
    <p:sldId id="757" r:id="rId16"/>
    <p:sldId id="954" r:id="rId17"/>
    <p:sldId id="1025" r:id="rId18"/>
    <p:sldId id="972" r:id="rId19"/>
    <p:sldId id="1009" r:id="rId20"/>
    <p:sldId id="1021" r:id="rId21"/>
    <p:sldId id="1020" r:id="rId22"/>
    <p:sldId id="1005" r:id="rId23"/>
    <p:sldId id="1013" r:id="rId24"/>
    <p:sldId id="1014" r:id="rId25"/>
    <p:sldId id="918" r:id="rId26"/>
    <p:sldId id="779" r:id="rId27"/>
    <p:sldId id="989" r:id="rId28"/>
    <p:sldId id="945" r:id="rId29"/>
    <p:sldId id="1015" r:id="rId30"/>
    <p:sldId id="933" r:id="rId31"/>
    <p:sldId id="934" r:id="rId32"/>
    <p:sldId id="953" r:id="rId33"/>
    <p:sldId id="1026" r:id="rId34"/>
    <p:sldId id="998" r:id="rId35"/>
    <p:sldId id="983" r:id="rId36"/>
    <p:sldId id="1027" r:id="rId37"/>
    <p:sldId id="1000" r:id="rId38"/>
    <p:sldId id="1003" r:id="rId39"/>
    <p:sldId id="999" r:id="rId40"/>
    <p:sldId id="1004" r:id="rId41"/>
    <p:sldId id="1001" r:id="rId42"/>
    <p:sldId id="1002" r:id="rId43"/>
    <p:sldId id="961" r:id="rId44"/>
    <p:sldId id="964" r:id="rId45"/>
    <p:sldId id="976" r:id="rId46"/>
    <p:sldId id="977" r:id="rId47"/>
    <p:sldId id="1007" r:id="rId48"/>
    <p:sldId id="1012" r:id="rId49"/>
    <p:sldId id="951" r:id="rId50"/>
    <p:sldId id="982" r:id="rId51"/>
    <p:sldId id="990" r:id="rId52"/>
    <p:sldId id="991" r:id="rId53"/>
    <p:sldId id="885" r:id="rId54"/>
    <p:sldId id="909" r:id="rId55"/>
    <p:sldId id="910" r:id="rId56"/>
    <p:sldId id="917" r:id="rId57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00FF"/>
    <a:srgbClr val="E2F4FF"/>
    <a:srgbClr val="00FF00"/>
    <a:srgbClr val="D1F2FF"/>
    <a:srgbClr val="BFF3FF"/>
    <a:srgbClr val="0000FF"/>
    <a:srgbClr val="400080"/>
    <a:srgbClr val="FF00FF"/>
    <a:srgbClr val="80FF00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45" autoAdjust="0"/>
    <p:restoredTop sz="98943" autoAdjust="0"/>
  </p:normalViewPr>
  <p:slideViewPr>
    <p:cSldViewPr snapToGrid="0">
      <p:cViewPr>
        <p:scale>
          <a:sx n="120" d="100"/>
          <a:sy n="120" d="100"/>
        </p:scale>
        <p:origin x="-600" y="-80"/>
      </p:cViewPr>
      <p:guideLst>
        <p:guide orient="horz" pos="4239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79" d="100"/>
          <a:sy n="79" d="100"/>
        </p:scale>
        <p:origin x="-2544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emf"/><Relationship Id="rId2" Type="http://schemas.openxmlformats.org/officeDocument/2006/relationships/image" Target="../media/image13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4" Type="http://schemas.openxmlformats.org/officeDocument/2006/relationships/image" Target="../media/image152.emf"/><Relationship Id="rId5" Type="http://schemas.openxmlformats.org/officeDocument/2006/relationships/image" Target="../media/image153.emf"/><Relationship Id="rId1" Type="http://schemas.openxmlformats.org/officeDocument/2006/relationships/image" Target="../media/image149.emf"/><Relationship Id="rId2" Type="http://schemas.openxmlformats.org/officeDocument/2006/relationships/image" Target="../media/image15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emf"/><Relationship Id="rId4" Type="http://schemas.openxmlformats.org/officeDocument/2006/relationships/image" Target="../media/image193.emf"/><Relationship Id="rId5" Type="http://schemas.openxmlformats.org/officeDocument/2006/relationships/image" Target="../media/image194.emf"/><Relationship Id="rId6" Type="http://schemas.openxmlformats.org/officeDocument/2006/relationships/image" Target="../media/image195.emf"/><Relationship Id="rId7" Type="http://schemas.openxmlformats.org/officeDocument/2006/relationships/image" Target="../media/image196.emf"/><Relationship Id="rId8" Type="http://schemas.openxmlformats.org/officeDocument/2006/relationships/image" Target="../media/image197.emf"/><Relationship Id="rId1" Type="http://schemas.openxmlformats.org/officeDocument/2006/relationships/image" Target="../media/image190.emf"/><Relationship Id="rId2" Type="http://schemas.openxmlformats.org/officeDocument/2006/relationships/image" Target="../media/image19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image" Target="../media/image25.emf"/><Relationship Id="rId2" Type="http://schemas.openxmlformats.org/officeDocument/2006/relationships/image" Target="../media/image2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Relationship Id="rId2" Type="http://schemas.openxmlformats.org/officeDocument/2006/relationships/image" Target="../media/image3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Relationship Id="rId2" Type="http://schemas.openxmlformats.org/officeDocument/2006/relationships/image" Target="../media/image5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46B7F-8DA1-7B48-A56A-4FDC9BE8D490}" type="datetimeFigureOut">
              <a:rPr lang="en-US" smtClean="0"/>
              <a:pPr/>
              <a:t>9/12/14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3A5D9-9C7B-7E44-BC71-9BB7B7E418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544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fld id="{1BA35DD8-EC9B-BA4D-8381-9F34597E663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9484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ea typeface="Arial" charset="0"/>
                <a:cs typeface="Arial" charset="0"/>
                <a:sym typeface="Arial" charset="0"/>
              </a:rPr>
              <a:t>Counter-intuitively the best way is through an EM process: DIS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>
                <a:latin typeface="Helvetica" charset="0"/>
                <a:ea typeface="Helvetica" charset="0"/>
                <a:cs typeface="Helvetica" charset="0"/>
                <a:sym typeface="Helvetica" charset="0"/>
              </a:rPr>
              <a:t>y = inelasticity = fraction of the incoming electron energy carried by photon in the rest frame of the nucleon 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ea typeface="Arial" charset="0"/>
                <a:cs typeface="Arial" charset="0"/>
                <a:sym typeface="Arial" charset="0"/>
              </a:rPr>
              <a:t>The structure function F2 is sensitive to the sum of quark and anti-quark momentum distribution in the nucleon.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ea typeface="Arial" charset="0"/>
                <a:cs typeface="Arial" charset="0"/>
                <a:sym typeface="Arial" charset="0"/>
              </a:rPr>
              <a:t>The apparent scaling of the data with Q2 at large x in early DIS data from SLAC was termed “Bjorken scaling” and motivated the parton model.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ea typeface="Arial" charset="0"/>
                <a:cs typeface="Arial" charset="0"/>
                <a:sym typeface="Arial" charset="0"/>
              </a:rPr>
              <a:t>In the parton model, FL = 0, while in QCD, it is directly proportional to the gluon structure function, FL(x,Q2) ~ aS xG(x,Q2), at low x.</a:t>
            </a:r>
          </a:p>
          <a:p>
            <a:pPr>
              <a:spcBef>
                <a:spcPts val="413"/>
              </a:spcBef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DGLAP: fixed x -&gt; evolution along Q2</a:t>
            </a:r>
          </a:p>
          <a:p>
            <a:pPr>
              <a:spcBef>
                <a:spcPts val="413"/>
              </a:spcBef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800">
                <a:latin typeface="Monaco" charset="0"/>
                <a:ea typeface="Monaco" charset="0"/>
                <a:cs typeface="Monaco" charset="0"/>
                <a:sym typeface="Monaco" charset="0"/>
              </a:rPr>
              <a:t>sigma (gamma N) = sig_T + sig_L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800">
                <a:latin typeface="Monaco" charset="0"/>
                <a:ea typeface="Monaco" charset="0"/>
                <a:cs typeface="Monaco" charset="0"/>
                <a:sym typeface="Monaco" charset="0"/>
              </a:rPr>
              <a:t>sig_L ~ FL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800">
                <a:latin typeface="Monaco" charset="0"/>
                <a:ea typeface="Monaco" charset="0"/>
                <a:cs typeface="Monaco" charset="0"/>
                <a:sym typeface="Monaco" charset="0"/>
              </a:rPr>
              <a:t>sig_tot ~ F2/Q^2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800">
                <a:latin typeface="Monaco" charset="0"/>
                <a:ea typeface="Monaco" charset="0"/>
                <a:cs typeface="Monaco" charset="0"/>
                <a:sym typeface="Monaco" charset="0"/>
              </a:rPr>
              <a:t>\frac{d^2 \sigma^{ep \rightarrow eX}}{dx dQ^2} = \frac{4 \pi \alpha^2_{e.m.}}{xQ^4} \left[ \left(1-y+\frac{y^2}{2} \right ) F_2(x,Q^2) - \frac{y^2}{2} F_L(x,Q^2) \right]</a:t>
            </a:r>
            <a:endParaRPr lang="en-US" sz="110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>
              <a:spcBef>
                <a:spcPts val="413"/>
              </a:spcBef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endParaRPr lang="en-US" sz="1100">
              <a:solidFill>
                <a:srgbClr val="000000"/>
              </a:solidFill>
              <a:ea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38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dirty="0" smtClean="0"/>
              <a:t>[Anselm]</a:t>
            </a:r>
          </a:p>
          <a:p>
            <a:endParaRPr lang="en-US" dirty="0" smtClean="0"/>
          </a:p>
          <a:p>
            <a:r>
              <a:rPr lang="en-US" dirty="0" smtClean="0"/>
              <a:t>mention (maybe verbally) connection between </a:t>
            </a:r>
            <a:r>
              <a:rPr lang="en-US" dirty="0" err="1" smtClean="0"/>
              <a:t>jT</a:t>
            </a:r>
            <a:r>
              <a:rPr lang="en-US" dirty="0" smtClean="0"/>
              <a:t> and k\</a:t>
            </a:r>
            <a:r>
              <a:rPr lang="en-US" dirty="0" err="1" smtClean="0"/>
              <a:t>perp</a:t>
            </a:r>
          </a:p>
          <a:p>
            <a:r>
              <a:rPr lang="en-US" dirty="0" err="1" smtClean="0"/>
              <a:t>----- Meeting Notes (9/26/13 11:10) -----</a:t>
            </a:r>
          </a:p>
          <a:p>
            <a:r>
              <a:rPr lang="en-US" dirty="0" err="1" smtClean="0"/>
              <a:t>highlight z-ranges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39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40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  <a:p>
            <a:r>
              <a:rPr lang="en-US" dirty="0"/>
              <a:t>----- Meeting Notes (9/26/13 11:10) -----</a:t>
            </a:r>
          </a:p>
          <a:p>
            <a:r>
              <a:rPr lang="en-US" dirty="0"/>
              <a:t>specify p_T range on left-hand plot</a:t>
            </a:r>
          </a:p>
          <a:p>
            <a:r>
              <a:rPr lang="en-US" dirty="0"/>
              <a:t>specify eta range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8262A7-3278-438C-9822-E80B7E546A64}" type="slidenum">
              <a:rPr lang="en-US"/>
              <a:pPr/>
              <a:t>56</a:t>
            </a:fld>
            <a:endParaRPr lang="en-US"/>
          </a:p>
        </p:txBody>
      </p:sp>
      <p:sp>
        <p:nvSpPr>
          <p:cNvPr id="141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6172200" cy="16002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6172200" cy="9906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EEEB45-469B-C445-A2A6-597CC1D4FA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8A5D4-C106-3B44-833F-F6948D88D3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4495800" cy="5562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495800" cy="5562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06856E-079A-7243-9D3B-2823E9335D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C2DFF1-6A7E-5841-980E-96BA788216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F278B1-1B8B-1E49-8C17-9FA8E63349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66AF53-9C22-8E40-908A-50D959F8CC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REVBG_Slide4_Blue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0" y="10583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166" y="6489700"/>
            <a:ext cx="609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0000FF"/>
                </a:solidFill>
                <a:latin typeface="Comic Sans MS"/>
                <a:cs typeface="Comic Sans MS"/>
              </a:defRPr>
            </a:lvl1pPr>
          </a:lstStyle>
          <a:p>
            <a:fld id="{646CCB68-4FAD-1042-A2AE-74D95A5F5F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44833" y="6487583"/>
            <a:ext cx="1676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rgbClr val="0000FF"/>
                </a:solidFill>
                <a:latin typeface="Comic Sans MS"/>
                <a:cs typeface="Comic Sans MS"/>
              </a:defRPr>
            </a:lvl1pPr>
          </a:lstStyle>
          <a:p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31997" y="6483346"/>
            <a:ext cx="4470389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rgbClr val="0000FF"/>
                </a:solidFill>
                <a:latin typeface="Comic Sans MS"/>
                <a:cs typeface="Comic Sans MS"/>
              </a:defRPr>
            </a:lvl1pPr>
          </a:lstStyle>
          <a:p>
            <a:r>
              <a:rPr lang="en-US" smtClean="0"/>
              <a:t>QCD Town Meeting, 2014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838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 i="1" cap="all" spc="0">
          <a:ln w="0"/>
          <a:solidFill>
            <a:srgbClr val="0000FF"/>
          </a:solidFill>
          <a:effectLst>
            <a:reflection blurRad="12700" stA="50000" endPos="50000" dist="5000" dir="5400000" sy="-100000" rotWithShape="0"/>
          </a:effectLst>
          <a:latin typeface="Comic Sans MS Bold"/>
          <a:ea typeface="+mj-ea"/>
          <a:cs typeface="Comic Sans MS Bold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q"/>
        <a:defRPr sz="2200" b="1" i="0">
          <a:solidFill>
            <a:schemeClr val="tx1"/>
          </a:solidFill>
          <a:latin typeface="Comic Sans MS Bold"/>
          <a:ea typeface="+mn-ea"/>
          <a:cs typeface="Comic Sans MS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Ø"/>
        <a:defRPr sz="2000" b="1" i="0">
          <a:solidFill>
            <a:schemeClr val="tx1"/>
          </a:solidFill>
          <a:latin typeface="Comic Sans MS Bold"/>
          <a:ea typeface="+mn-ea"/>
          <a:cs typeface="Comic Sans MS Bold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10000"/>
        <a:buFont typeface="Courier New"/>
        <a:buChar char="o"/>
        <a:defRPr b="1" i="0">
          <a:solidFill>
            <a:schemeClr val="tx1"/>
          </a:solidFill>
          <a:latin typeface="Comic Sans MS Bold"/>
          <a:ea typeface="+mn-ea"/>
          <a:cs typeface="Comic Sans MS Bold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ü"/>
        <a:defRPr sz="1600" b="1" i="0">
          <a:solidFill>
            <a:schemeClr val="tx1"/>
          </a:solidFill>
          <a:latin typeface="Comic Sans MS Bold"/>
          <a:ea typeface="+mn-ea"/>
          <a:cs typeface="Comic Sans MS Bold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00000"/>
        <a:buChar char="-"/>
        <a:defRPr sz="1400" b="1" i="0">
          <a:solidFill>
            <a:schemeClr val="tx1"/>
          </a:solidFill>
          <a:latin typeface="Comic Sans MS Bold"/>
          <a:ea typeface="+mn-ea"/>
          <a:cs typeface="Comic Sans MS Bold"/>
        </a:defRPr>
      </a:lvl5pPr>
      <a:lvl6pPr marL="22288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emf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emf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emf"/><Relationship Id="rId12" Type="http://schemas.openxmlformats.org/officeDocument/2006/relationships/oleObject" Target="../embeddings/oleObject16.bin"/><Relationship Id="rId13" Type="http://schemas.openxmlformats.org/officeDocument/2006/relationships/oleObject" Target="../embeddings/oleObject17.bin"/><Relationship Id="rId14" Type="http://schemas.openxmlformats.org/officeDocument/2006/relationships/hyperlink" Target="http://arxiv.org/abs/arXiv:1304.0079" TargetMode="External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38.e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39.emf"/><Relationship Id="rId9" Type="http://schemas.openxmlformats.org/officeDocument/2006/relationships/image" Target="../media/image53.gif"/><Relationship Id="rId10" Type="http://schemas.openxmlformats.org/officeDocument/2006/relationships/image" Target="../media/image5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oleObject" Target="../embeddings/oleObject18.bin"/><Relationship Id="rId5" Type="http://schemas.openxmlformats.org/officeDocument/2006/relationships/image" Target="../media/image56.emf"/><Relationship Id="rId6" Type="http://schemas.openxmlformats.org/officeDocument/2006/relationships/oleObject" Target="../embeddings/oleObject19.bin"/><Relationship Id="rId7" Type="http://schemas.openxmlformats.org/officeDocument/2006/relationships/image" Target="../media/image57.emf"/><Relationship Id="rId8" Type="http://schemas.openxmlformats.org/officeDocument/2006/relationships/image" Target="../media/image59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60.emf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png"/><Relationship Id="rId3" Type="http://schemas.openxmlformats.org/officeDocument/2006/relationships/image" Target="../media/image6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g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emf"/><Relationship Id="rId3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png"/><Relationship Id="rId5" Type="http://schemas.openxmlformats.org/officeDocument/2006/relationships/image" Target="../media/image24.jpg"/><Relationship Id="rId6" Type="http://schemas.openxmlformats.org/officeDocument/2006/relationships/image" Target="../media/image7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gif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1.emf"/><Relationship Id="rId5" Type="http://schemas.openxmlformats.org/officeDocument/2006/relationships/image" Target="../media/image82.emf"/><Relationship Id="rId6" Type="http://schemas.openxmlformats.org/officeDocument/2006/relationships/image" Target="../media/image83.emf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7.gif"/><Relationship Id="rId10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png"/><Relationship Id="rId5" Type="http://schemas.openxmlformats.org/officeDocument/2006/relationships/oleObject" Target="../embeddings/oleObject21.bin"/><Relationship Id="rId6" Type="http://schemas.openxmlformats.org/officeDocument/2006/relationships/image" Target="../media/image84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gif"/><Relationship Id="rId7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oleObject" Target="../embeddings/oleObject22.bin"/><Relationship Id="rId9" Type="http://schemas.openxmlformats.org/officeDocument/2006/relationships/image" Target="../media/image89.wmf"/><Relationship Id="rId10" Type="http://schemas.openxmlformats.org/officeDocument/2006/relationships/image" Target="../media/image95.png"/><Relationship Id="rId11" Type="http://schemas.openxmlformats.org/officeDocument/2006/relationships/oleObject" Target="../embeddings/oleObject23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4" Type="http://schemas.openxmlformats.org/officeDocument/2006/relationships/image" Target="../media/image106.emf"/><Relationship Id="rId5" Type="http://schemas.openxmlformats.org/officeDocument/2006/relationships/image" Target="../media/image107.emf"/><Relationship Id="rId6" Type="http://schemas.openxmlformats.org/officeDocument/2006/relationships/image" Target="../media/image108.emf"/><Relationship Id="rId7" Type="http://schemas.openxmlformats.org/officeDocument/2006/relationships/image" Target="../media/image10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4" Type="http://schemas.openxmlformats.org/officeDocument/2006/relationships/image" Target="../media/image111.gif"/><Relationship Id="rId1" Type="http://schemas.openxmlformats.org/officeDocument/2006/relationships/slideLayout" Target="../slideLayouts/slideLayout5.xml"/><Relationship Id="rId2" Type="http://schemas.openxmlformats.org/officeDocument/2006/relationships/hyperlink" Target="http://arxiv.org/abs/arXiv:1201.5890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gif"/><Relationship Id="rId5" Type="http://schemas.openxmlformats.org/officeDocument/2006/relationships/image" Target="../media/image117.emf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4" Type="http://schemas.openxmlformats.org/officeDocument/2006/relationships/image" Target="../media/image123.png"/><Relationship Id="rId5" Type="http://schemas.openxmlformats.org/officeDocument/2006/relationships/image" Target="../media/image124.g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73.png"/><Relationship Id="rId7" Type="http://schemas.openxmlformats.org/officeDocument/2006/relationships/image" Target="../media/image44.png"/><Relationship Id="rId8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4" Type="http://schemas.openxmlformats.org/officeDocument/2006/relationships/oleObject" Target="../embeddings/oleObject24.bin"/><Relationship Id="rId5" Type="http://schemas.openxmlformats.org/officeDocument/2006/relationships/image" Target="../media/image129.emf"/><Relationship Id="rId6" Type="http://schemas.openxmlformats.org/officeDocument/2006/relationships/oleObject" Target="../embeddings/oleObject25.bin"/><Relationship Id="rId7" Type="http://schemas.openxmlformats.org/officeDocument/2006/relationships/image" Target="../media/image130.wmf"/><Relationship Id="rId8" Type="http://schemas.openxmlformats.org/officeDocument/2006/relationships/image" Target="../media/image70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4" Type="http://schemas.openxmlformats.org/officeDocument/2006/relationships/image" Target="../media/image72.png"/><Relationship Id="rId5" Type="http://schemas.openxmlformats.org/officeDocument/2006/relationships/image" Target="../media/image1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4" Type="http://schemas.openxmlformats.org/officeDocument/2006/relationships/image" Target="../media/image72.png"/><Relationship Id="rId5" Type="http://schemas.openxmlformats.org/officeDocument/2006/relationships/image" Target="../media/image135.emf"/><Relationship Id="rId6" Type="http://schemas.openxmlformats.org/officeDocument/2006/relationships/image" Target="../media/image136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png"/><Relationship Id="rId5" Type="http://schemas.openxmlformats.org/officeDocument/2006/relationships/image" Target="../media/image137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8.jpeg"/><Relationship Id="rId3" Type="http://schemas.openxmlformats.org/officeDocument/2006/relationships/image" Target="../media/image13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4" Type="http://schemas.openxmlformats.org/officeDocument/2006/relationships/image" Target="../media/image14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6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8.emf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8.bin"/><Relationship Id="rId12" Type="http://schemas.openxmlformats.org/officeDocument/2006/relationships/image" Target="../media/image151.emf"/><Relationship Id="rId13" Type="http://schemas.openxmlformats.org/officeDocument/2006/relationships/oleObject" Target="../embeddings/oleObject29.bin"/><Relationship Id="rId14" Type="http://schemas.openxmlformats.org/officeDocument/2006/relationships/image" Target="../media/image152.emf"/><Relationship Id="rId15" Type="http://schemas.openxmlformats.org/officeDocument/2006/relationships/oleObject" Target="../embeddings/oleObject30.bin"/><Relationship Id="rId16" Type="http://schemas.openxmlformats.org/officeDocument/2006/relationships/image" Target="../media/image153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5.xml"/><Relationship Id="rId3" Type="http://schemas.openxmlformats.org/officeDocument/2006/relationships/oleObject" Target="../embeddings/oleObject26.bin"/><Relationship Id="rId4" Type="http://schemas.openxmlformats.org/officeDocument/2006/relationships/image" Target="../media/image149.emf"/><Relationship Id="rId5" Type="http://schemas.openxmlformats.org/officeDocument/2006/relationships/oleObject" Target="../embeddings/oleObject27.bin"/><Relationship Id="rId6" Type="http://schemas.openxmlformats.org/officeDocument/2006/relationships/image" Target="../media/image150.emf"/><Relationship Id="rId7" Type="http://schemas.openxmlformats.org/officeDocument/2006/relationships/image" Target="../media/image154.png"/><Relationship Id="rId8" Type="http://schemas.openxmlformats.org/officeDocument/2006/relationships/image" Target="../media/image155.emf"/><Relationship Id="rId9" Type="http://schemas.openxmlformats.org/officeDocument/2006/relationships/image" Target="../media/image156.emf"/><Relationship Id="rId10" Type="http://schemas.openxmlformats.org/officeDocument/2006/relationships/image" Target="../media/image15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60.gif"/><Relationship Id="rId5" Type="http://schemas.openxmlformats.org/officeDocument/2006/relationships/image" Target="../media/image44.png"/><Relationship Id="rId6" Type="http://schemas.openxmlformats.org/officeDocument/2006/relationships/image" Target="../media/image114.jpeg"/><Relationship Id="rId7" Type="http://schemas.openxmlformats.org/officeDocument/2006/relationships/image" Target="../media/image11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4" Type="http://schemas.openxmlformats.org/officeDocument/2006/relationships/image" Target="../media/image161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oleObject" Target="../embeddings/oleObject32.bin"/><Relationship Id="rId6" Type="http://schemas.openxmlformats.org/officeDocument/2006/relationships/image" Target="../media/image162.emf"/><Relationship Id="rId7" Type="http://schemas.openxmlformats.org/officeDocument/2006/relationships/image" Target="../media/image165.png"/><Relationship Id="rId8" Type="http://schemas.openxmlformats.org/officeDocument/2006/relationships/image" Target="../media/image166.png"/><Relationship Id="rId9" Type="http://schemas.openxmlformats.org/officeDocument/2006/relationships/image" Target="../media/image123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emf"/><Relationship Id="rId5" Type="http://schemas.openxmlformats.org/officeDocument/2006/relationships/image" Target="../media/image170.png"/><Relationship Id="rId6" Type="http://schemas.openxmlformats.org/officeDocument/2006/relationships/image" Target="../media/image171.png"/><Relationship Id="rId7" Type="http://schemas.openxmlformats.org/officeDocument/2006/relationships/image" Target="../media/image44.png"/><Relationship Id="rId8" Type="http://schemas.openxmlformats.org/officeDocument/2006/relationships/image" Target="../media/image172.png"/><Relationship Id="rId9" Type="http://schemas.openxmlformats.org/officeDocument/2006/relationships/image" Target="../media/image17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7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5" Type="http://schemas.openxmlformats.org/officeDocument/2006/relationships/image" Target="../media/image17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4" Type="http://schemas.openxmlformats.org/officeDocument/2006/relationships/image" Target="../media/image180.png"/><Relationship Id="rId5" Type="http://schemas.openxmlformats.org/officeDocument/2006/relationships/image" Target="../media/image18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4" Type="http://schemas.openxmlformats.org/officeDocument/2006/relationships/image" Target="../media/image184.png"/><Relationship Id="rId5" Type="http://schemas.openxmlformats.org/officeDocument/2006/relationships/image" Target="../media/image18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4" Type="http://schemas.openxmlformats.org/officeDocument/2006/relationships/image" Target="../media/image188.png"/><Relationship Id="rId5" Type="http://schemas.openxmlformats.org/officeDocument/2006/relationships/image" Target="../media/image18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6.emf"/></Relationships>
</file>

<file path=ppt/slides/_rels/slide5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3.emf"/><Relationship Id="rId12" Type="http://schemas.openxmlformats.org/officeDocument/2006/relationships/oleObject" Target="../embeddings/oleObject37.bin"/><Relationship Id="rId13" Type="http://schemas.openxmlformats.org/officeDocument/2006/relationships/image" Target="../media/image194.emf"/><Relationship Id="rId14" Type="http://schemas.openxmlformats.org/officeDocument/2006/relationships/oleObject" Target="../embeddings/oleObject38.bin"/><Relationship Id="rId15" Type="http://schemas.openxmlformats.org/officeDocument/2006/relationships/image" Target="../media/image195.emf"/><Relationship Id="rId16" Type="http://schemas.openxmlformats.org/officeDocument/2006/relationships/oleObject" Target="../embeddings/oleObject39.bin"/><Relationship Id="rId17" Type="http://schemas.openxmlformats.org/officeDocument/2006/relationships/image" Target="../media/image196.emf"/><Relationship Id="rId18" Type="http://schemas.openxmlformats.org/officeDocument/2006/relationships/oleObject" Target="../embeddings/oleObject40.bin"/><Relationship Id="rId19" Type="http://schemas.openxmlformats.org/officeDocument/2006/relationships/image" Target="../media/image197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33.bin"/><Relationship Id="rId5" Type="http://schemas.openxmlformats.org/officeDocument/2006/relationships/image" Target="../media/image190.emf"/><Relationship Id="rId6" Type="http://schemas.openxmlformats.org/officeDocument/2006/relationships/oleObject" Target="../embeddings/oleObject34.bin"/><Relationship Id="rId7" Type="http://schemas.openxmlformats.org/officeDocument/2006/relationships/image" Target="../media/image191.emf"/><Relationship Id="rId8" Type="http://schemas.openxmlformats.org/officeDocument/2006/relationships/oleObject" Target="../embeddings/oleObject35.bin"/><Relationship Id="rId9" Type="http://schemas.openxmlformats.org/officeDocument/2006/relationships/image" Target="../media/image192.emf"/><Relationship Id="rId10" Type="http://schemas.openxmlformats.org/officeDocument/2006/relationships/oleObject" Target="../embeddings/oleObject36.bin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18.emf"/><Relationship Id="rId14" Type="http://schemas.openxmlformats.org/officeDocument/2006/relationships/image" Target="../media/image23.png"/><Relationship Id="rId15" Type="http://schemas.openxmlformats.org/officeDocument/2006/relationships/image" Target="../media/image24.jp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19.emf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16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17.emf"/><Relationship Id="rId10" Type="http://schemas.openxmlformats.org/officeDocument/2006/relationships/hyperlink" Target="http://arxiv.org/abs/arXiv:1402.6296" TargetMode="Externa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emf"/><Relationship Id="rId20" Type="http://schemas.openxmlformats.org/officeDocument/2006/relationships/image" Target="../media/image36.png"/><Relationship Id="rId10" Type="http://schemas.openxmlformats.org/officeDocument/2006/relationships/image" Target="../media/image33.emf"/><Relationship Id="rId11" Type="http://schemas.openxmlformats.org/officeDocument/2006/relationships/image" Target="../media/image34.png"/><Relationship Id="rId12" Type="http://schemas.openxmlformats.org/officeDocument/2006/relationships/oleObject" Target="../embeddings/oleObject8.bin"/><Relationship Id="rId13" Type="http://schemas.openxmlformats.org/officeDocument/2006/relationships/image" Target="../media/image27.emf"/><Relationship Id="rId14" Type="http://schemas.openxmlformats.org/officeDocument/2006/relationships/oleObject" Target="../embeddings/oleObject9.bin"/><Relationship Id="rId15" Type="http://schemas.openxmlformats.org/officeDocument/2006/relationships/image" Target="../media/image28.emf"/><Relationship Id="rId16" Type="http://schemas.openxmlformats.org/officeDocument/2006/relationships/oleObject" Target="../embeddings/oleObject10.bin"/><Relationship Id="rId17" Type="http://schemas.openxmlformats.org/officeDocument/2006/relationships/image" Target="../media/image29.emf"/><Relationship Id="rId18" Type="http://schemas.openxmlformats.org/officeDocument/2006/relationships/image" Target="../media/image24.jpg"/><Relationship Id="rId19" Type="http://schemas.openxmlformats.org/officeDocument/2006/relationships/image" Target="../media/image3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30.jpg"/><Relationship Id="rId4" Type="http://schemas.openxmlformats.org/officeDocument/2006/relationships/oleObject" Target="../embeddings/oleObject6.bin"/><Relationship Id="rId5" Type="http://schemas.openxmlformats.org/officeDocument/2006/relationships/image" Target="../media/image25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26.emf"/><Relationship Id="rId8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emf"/><Relationship Id="rId12" Type="http://schemas.openxmlformats.org/officeDocument/2006/relationships/oleObject" Target="../embeddings/oleObject13.bin"/><Relationship Id="rId13" Type="http://schemas.openxmlformats.org/officeDocument/2006/relationships/image" Target="../media/image39.emf"/><Relationship Id="rId14" Type="http://schemas.openxmlformats.org/officeDocument/2006/relationships/image" Target="../media/image45.png"/><Relationship Id="rId15" Type="http://schemas.openxmlformats.org/officeDocument/2006/relationships/image" Target="../media/image24.jp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oleObject" Target="../embeddings/oleObject11.bin"/><Relationship Id="rId9" Type="http://schemas.openxmlformats.org/officeDocument/2006/relationships/image" Target="../media/image37.emf"/><Relationship Id="rId10" Type="http://schemas.openxmlformats.org/officeDocument/2006/relationships/oleObject" Target="../embeddings/oleObject12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901700" y="889000"/>
            <a:ext cx="8242300" cy="123613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400" dirty="0"/>
              <a:t>Opportunities for RHIC Spin in the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 coming decade</a:t>
            </a:r>
            <a:endParaRPr lang="en-US" sz="180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itle 6"/>
          <p:cNvSpPr txBox="1">
            <a:spLocks/>
          </p:cNvSpPr>
          <p:nvPr/>
        </p:nvSpPr>
        <p:spPr bwMode="auto">
          <a:xfrm>
            <a:off x="901700" y="2194988"/>
            <a:ext cx="8242300" cy="69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800" b="1" i="1" cap="all" spc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Comic Sans MS Bold"/>
                <a:ea typeface="+mj-ea"/>
                <a:cs typeface="Comic Sans MS Bold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E.C. Aschenauer</a:t>
            </a:r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How to constrain ∫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cap="none" dirty="0">
                <a:sym typeface="Wingdings"/>
              </a:rPr>
              <a:t>g</a:t>
            </a:r>
            <a:r>
              <a:rPr lang="en-US" dirty="0">
                <a:sym typeface="Wingdings"/>
              </a:rPr>
              <a:t>(</a:t>
            </a:r>
            <a:r>
              <a:rPr lang="en-US" cap="none" dirty="0">
                <a:sym typeface="Wingdings"/>
              </a:rPr>
              <a:t>x</a:t>
            </a:r>
            <a:r>
              <a:rPr lang="en-US" dirty="0" smtClean="0">
                <a:sym typeface="Wingdings"/>
              </a:rPr>
              <a:t>) further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DNP-2012 HP Town Hall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19356" y="666759"/>
            <a:ext cx="57246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Reduce uncertainties and go to low x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ym typeface="Wingdings"/>
              </a:rPr>
              <a:t>measure correlations (di-jets, di-hadrons) </a:t>
            </a:r>
            <a:endParaRPr lang="en-US" sz="1600" dirty="0" smtClean="0">
              <a:sym typeface="Wingdings"/>
            </a:endParaRPr>
          </a:p>
          <a:p>
            <a:pPr>
              <a:buClr>
                <a:srgbClr val="0000FF"/>
              </a:buClr>
            </a:pPr>
            <a:r>
              <a:rPr lang="en-US" sz="1600" dirty="0">
                <a:sym typeface="Wingdings"/>
              </a:rPr>
              <a:t> </a:t>
            </a:r>
            <a:r>
              <a:rPr lang="en-US" sz="1600" dirty="0" smtClean="0">
                <a:sym typeface="Wingdings"/>
              </a:rPr>
              <a:t>  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sz="1600" dirty="0">
                <a:solidFill>
                  <a:srgbClr val="0000FF"/>
                </a:solidFill>
                <a:sym typeface="Wingdings"/>
              </a:rPr>
              <a:t>constrain 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x-shape </a:t>
            </a:r>
            <a:r>
              <a:rPr lang="en-US" sz="1600" dirty="0">
                <a:solidFill>
                  <a:srgbClr val="0000FF"/>
                </a:solidFill>
                <a:sym typeface="Wingdings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sz="1600" dirty="0">
                <a:solidFill>
                  <a:srgbClr val="0000FF"/>
                </a:solidFill>
                <a:sym typeface="Wingdings"/>
              </a:rPr>
              <a:t>g(x)</a:t>
            </a:r>
            <a:endParaRPr lang="en-US" sz="1600" dirty="0">
              <a:solidFill>
                <a:srgbClr val="0000FF"/>
              </a:solidFill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/>
              <a:t>A</a:t>
            </a:r>
            <a:r>
              <a:rPr lang="en-US" sz="1600" baseline="-25000" dirty="0" smtClean="0"/>
              <a:t>LL</a:t>
            </a:r>
            <a:r>
              <a:rPr lang="en-US" sz="1600" dirty="0" smtClean="0"/>
              <a:t> </a:t>
            </a:r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600" baseline="30000" dirty="0" smtClean="0"/>
              <a:t>0</a:t>
            </a:r>
            <a:r>
              <a:rPr lang="en-US" sz="1600" dirty="0" smtClean="0"/>
              <a:t> and jet at √s = 500 </a:t>
            </a:r>
            <a:r>
              <a:rPr lang="en-US" sz="1600" dirty="0" err="1" smtClean="0"/>
              <a:t>GeV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 </a:t>
            </a:r>
            <a:r>
              <a:rPr lang="en-US" sz="1600" dirty="0" err="1" smtClean="0">
                <a:solidFill>
                  <a:srgbClr val="0000FF"/>
                </a:solidFill>
                <a:sym typeface="Wingdings"/>
              </a:rPr>
              <a:t>x</a:t>
            </a:r>
            <a:r>
              <a:rPr lang="en-US" sz="1600" baseline="-25000" dirty="0" err="1" smtClean="0">
                <a:solidFill>
                  <a:srgbClr val="0000FF"/>
                </a:solidFill>
                <a:sym typeface="Wingdings"/>
              </a:rPr>
              <a:t>min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 &gt; 0.005</a:t>
            </a:r>
            <a:endParaRPr lang="en-US" sz="1600" dirty="0" smtClean="0">
              <a:solidFill>
                <a:srgbClr val="0000FF"/>
              </a:solidFill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/>
              <a:t>measure A</a:t>
            </a:r>
            <a:r>
              <a:rPr lang="en-US" sz="1600" baseline="-25000" dirty="0" smtClean="0"/>
              <a:t>LL </a:t>
            </a:r>
            <a:r>
              <a:rPr lang="en-US" sz="1600" dirty="0" smtClean="0"/>
              <a:t>at forward </a:t>
            </a:r>
            <a:r>
              <a:rPr lang="en-US" sz="1600" dirty="0" err="1" smtClean="0"/>
              <a:t>rapidities</a:t>
            </a:r>
            <a:r>
              <a:rPr lang="en-US" sz="1600" dirty="0" smtClean="0"/>
              <a:t> </a:t>
            </a:r>
            <a:r>
              <a:rPr lang="en-US" sz="1600" dirty="0">
                <a:sym typeface="Wingdings"/>
              </a:rPr>
              <a:t> </a:t>
            </a:r>
            <a:r>
              <a:rPr lang="en-US" sz="1600" dirty="0" err="1">
                <a:solidFill>
                  <a:srgbClr val="0000FF"/>
                </a:solidFill>
                <a:sym typeface="Wingdings"/>
              </a:rPr>
              <a:t>x</a:t>
            </a:r>
            <a:r>
              <a:rPr lang="en-US" sz="1600" baseline="-25000" dirty="0" err="1">
                <a:solidFill>
                  <a:srgbClr val="0000FF"/>
                </a:solidFill>
                <a:sym typeface="Wingdings"/>
              </a:rPr>
              <a:t>min</a:t>
            </a:r>
            <a:r>
              <a:rPr lang="en-US" sz="1600" dirty="0">
                <a:solidFill>
                  <a:srgbClr val="0000FF"/>
                </a:solidFill>
                <a:sym typeface="Wingdings"/>
              </a:rPr>
              <a:t> &gt; 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0.001</a:t>
            </a:r>
          </a:p>
        </p:txBody>
      </p:sp>
      <p:pic>
        <p:nvPicPr>
          <p:cNvPr id="14" name="Picture 13" descr="mpc_all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8" r="7437"/>
          <a:stretch/>
        </p:blipFill>
        <p:spPr>
          <a:xfrm>
            <a:off x="3710416" y="4327880"/>
            <a:ext cx="3179333" cy="2530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8" y="2103972"/>
            <a:ext cx="5043170" cy="224218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0" y="717551"/>
            <a:ext cx="3095231" cy="2987053"/>
            <a:chOff x="6048769" y="3860801"/>
            <a:chExt cx="3095231" cy="2987053"/>
          </a:xfrm>
        </p:grpSpPr>
        <p:pic>
          <p:nvPicPr>
            <p:cNvPr id="22" name="Picture 21" descr="deltag-running-integral-norange.eps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2" r="10529" b="2864"/>
            <a:stretch/>
          </p:blipFill>
          <p:spPr>
            <a:xfrm>
              <a:off x="6048769" y="3860801"/>
              <a:ext cx="3095231" cy="29870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sp>
          <p:nvSpPr>
            <p:cNvPr id="23" name="Rechteck 38"/>
            <p:cNvSpPr/>
            <p:nvPr/>
          </p:nvSpPr>
          <p:spPr>
            <a:xfrm>
              <a:off x="7598833" y="5005917"/>
              <a:ext cx="661677" cy="1490756"/>
            </a:xfrm>
            <a:prstGeom prst="rect">
              <a:avLst/>
            </a:prstGeom>
            <a:solidFill>
              <a:srgbClr val="CC66FF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hteck 38"/>
            <p:cNvSpPr/>
            <p:nvPr/>
          </p:nvSpPr>
          <p:spPr>
            <a:xfrm>
              <a:off x="8075083" y="5005917"/>
              <a:ext cx="640504" cy="1480596"/>
            </a:xfrm>
            <a:prstGeom prst="rect">
              <a:avLst/>
            </a:prstGeom>
            <a:solidFill>
              <a:srgbClr val="CCFF66">
                <a:alpha val="4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hteck 39"/>
            <p:cNvSpPr/>
            <p:nvPr/>
          </p:nvSpPr>
          <p:spPr>
            <a:xfrm>
              <a:off x="8662563" y="5005917"/>
              <a:ext cx="390842" cy="1487593"/>
            </a:xfrm>
            <a:prstGeom prst="rect">
              <a:avLst/>
            </a:prstGeom>
            <a:solidFill>
              <a:srgbClr val="66CCFF">
                <a:alpha val="2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625745" y="5012267"/>
              <a:ext cx="4865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DIS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966283" y="5520679"/>
              <a:ext cx="8276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80FF00"/>
                  </a:solidFill>
                </a:rPr>
                <a:t>RHIC</a:t>
              </a:r>
            </a:p>
            <a:p>
              <a:pPr algn="ctr"/>
              <a:r>
                <a:rPr lang="en-US" sz="1200" dirty="0" smtClean="0">
                  <a:solidFill>
                    <a:srgbClr val="80FF00"/>
                  </a:solidFill>
                </a:rPr>
                <a:t>200 </a:t>
              </a:r>
              <a:r>
                <a:rPr lang="en-US" sz="1200" dirty="0" err="1" smtClean="0">
                  <a:solidFill>
                    <a:srgbClr val="80FF00"/>
                  </a:solidFill>
                </a:rPr>
                <a:t>GeV</a:t>
              </a:r>
              <a:endParaRPr lang="en-US" sz="1200" dirty="0">
                <a:solidFill>
                  <a:srgbClr val="80FF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534900" y="4972448"/>
              <a:ext cx="8276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400080"/>
                  </a:solidFill>
                </a:rPr>
                <a:t>RHIC</a:t>
              </a:r>
            </a:p>
            <a:p>
              <a:pPr algn="ctr"/>
              <a:r>
                <a:rPr lang="en-US" sz="1200" dirty="0">
                  <a:solidFill>
                    <a:srgbClr val="400080"/>
                  </a:solidFill>
                </a:rPr>
                <a:t>5</a:t>
              </a:r>
              <a:r>
                <a:rPr lang="en-US" sz="1200" dirty="0" smtClean="0">
                  <a:solidFill>
                    <a:srgbClr val="400080"/>
                  </a:solidFill>
                </a:rPr>
                <a:t>00 </a:t>
              </a:r>
              <a:r>
                <a:rPr lang="en-US" sz="1200" dirty="0" err="1" smtClean="0">
                  <a:solidFill>
                    <a:srgbClr val="400080"/>
                  </a:solidFill>
                </a:rPr>
                <a:t>GeV</a:t>
              </a:r>
              <a:endParaRPr lang="en-US" sz="1200" dirty="0">
                <a:solidFill>
                  <a:srgbClr val="400080"/>
                </a:solidFill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834283" y="4950044"/>
              <a:ext cx="933665" cy="315384"/>
              <a:chOff x="6622623" y="5204036"/>
              <a:chExt cx="933665" cy="315384"/>
            </a:xfrm>
          </p:grpSpPr>
          <p:sp>
            <p:nvSpPr>
              <p:cNvPr id="30" name="Left Arrow 29"/>
              <p:cNvSpPr/>
              <p:nvPr/>
            </p:nvSpPr>
            <p:spPr bwMode="auto">
              <a:xfrm>
                <a:off x="6622623" y="5214620"/>
                <a:ext cx="833120" cy="304800"/>
              </a:xfrm>
              <a:prstGeom prst="leftArrow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623896" y="5204036"/>
                <a:ext cx="9323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forward </a:t>
                </a:r>
                <a:r>
                  <a:rPr lang="en-US" sz="1200" dirty="0" smtClean="0">
                    <a:latin typeface="Symbol" charset="2"/>
                    <a:cs typeface="Symbol" charset="2"/>
                  </a:rPr>
                  <a:t>h</a:t>
                </a:r>
                <a:endParaRPr lang="en-US" sz="1200" dirty="0">
                  <a:latin typeface="Symbol" charset="2"/>
                  <a:cs typeface="Symbol" charset="2"/>
                </a:endParaRPr>
              </a:p>
            </p:txBody>
          </p:sp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781" y="4093795"/>
            <a:ext cx="3437467" cy="276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4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W-Results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7" r="9589"/>
          <a:stretch/>
        </p:blipFill>
        <p:spPr>
          <a:xfrm>
            <a:off x="5461853" y="582083"/>
            <a:ext cx="2803730" cy="27095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5" r="11505"/>
          <a:stretch/>
        </p:blipFill>
        <p:spPr>
          <a:xfrm>
            <a:off x="5640161" y="3577168"/>
            <a:ext cx="2731251" cy="270532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ight Arrow 14"/>
          <p:cNvSpPr/>
          <p:nvPr/>
        </p:nvSpPr>
        <p:spPr bwMode="auto">
          <a:xfrm rot="1680000">
            <a:off x="4426064" y="4504779"/>
            <a:ext cx="1193303" cy="295064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Right Arrow 16"/>
          <p:cNvSpPr/>
          <p:nvPr/>
        </p:nvSpPr>
        <p:spPr bwMode="auto">
          <a:xfrm rot="19680000">
            <a:off x="4440080" y="1570052"/>
            <a:ext cx="1206959" cy="295064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1629417"/>
              </p:ext>
            </p:extLst>
          </p:nvPr>
        </p:nvGraphicFramePr>
        <p:xfrm>
          <a:off x="4838702" y="4080932"/>
          <a:ext cx="513082" cy="427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64" name="Equation" r:id="rId5" imgW="228600" imgH="190500" progId="Equation.DSMT4">
                  <p:embed/>
                </p:oleObj>
              </mc:Choice>
              <mc:Fallback>
                <p:oleObj name="Equation" r:id="rId5" imgW="2286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38702" y="4080932"/>
                        <a:ext cx="513082" cy="427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0738116"/>
              </p:ext>
            </p:extLst>
          </p:nvPr>
        </p:nvGraphicFramePr>
        <p:xfrm>
          <a:off x="4835524" y="1826682"/>
          <a:ext cx="4857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65" name="Equation" r:id="rId7" imgW="215900" imgH="165100" progId="Equation.DSMT4">
                  <p:embed/>
                </p:oleObj>
              </mc:Choice>
              <mc:Fallback>
                <p:oleObj name="Equation" r:id="rId7" imgW="2159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35524" y="1826682"/>
                        <a:ext cx="485775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6" y="1248833"/>
            <a:ext cx="4325001" cy="44873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857251"/>
            <a:ext cx="4624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pseudo-data randomized around DSSV</a:t>
            </a:r>
          </a:p>
          <a:p>
            <a:pPr algn="ctr"/>
            <a:r>
              <a:rPr lang="en-US" dirty="0" smtClean="0"/>
              <a:t>uncertainties correspond to 2009-2013</a:t>
            </a:r>
            <a:endParaRPr lang="en-US" dirty="0"/>
          </a:p>
        </p:txBody>
      </p:sp>
      <p:pic>
        <p:nvPicPr>
          <p:cNvPr id="28" name="Picture 27" descr="dssv-ubar-xbands.eps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3" r="10719" b="3694"/>
          <a:stretch/>
        </p:blipFill>
        <p:spPr>
          <a:xfrm>
            <a:off x="5192183" y="687916"/>
            <a:ext cx="3603435" cy="2963331"/>
          </a:xfrm>
          <a:prstGeom prst="rect">
            <a:avLst/>
          </a:prstGeom>
        </p:spPr>
      </p:pic>
      <p:pic>
        <p:nvPicPr>
          <p:cNvPr id="29" name="Picture 28" descr="dssv-dbar-xbands.eps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5" r="11160" b="3653"/>
          <a:stretch/>
        </p:blipFill>
        <p:spPr>
          <a:xfrm>
            <a:off x="5217582" y="3723784"/>
            <a:ext cx="3585636" cy="296329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0108" y="2883343"/>
            <a:ext cx="3802443" cy="1287550"/>
            <a:chOff x="2574192" y="2830427"/>
            <a:chExt cx="3802443" cy="1287550"/>
          </a:xfrm>
        </p:grpSpPr>
        <p:sp>
          <p:nvSpPr>
            <p:cNvPr id="30" name="TextBox 29"/>
            <p:cNvSpPr txBox="1"/>
            <p:nvPr/>
          </p:nvSpPr>
          <p:spPr>
            <a:xfrm rot="20700000">
              <a:off x="2574192" y="2830427"/>
              <a:ext cx="3802443" cy="1200328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5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solidFill>
                <a:srgbClr val="0000FF"/>
              </a:solidFill>
            </a:ln>
            <a:effectLst>
              <a:glow rad="101600">
                <a:srgbClr val="0000FF">
                  <a:alpha val="75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RHIC W</a:t>
              </a:r>
              <a:r>
                <a:rPr lang="en-US" sz="2400" baseline="300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±</a:t>
              </a:r>
              <a:r>
                <a:rPr lang="en-US" sz="2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-data will be a </a:t>
              </a:r>
            </a:p>
            <a:p>
              <a:pPr algn="ctr"/>
              <a:r>
                <a:rPr lang="en-US" sz="2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strong </a:t>
              </a:r>
              <a:r>
                <a:rPr lang="en-US" sz="2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constraint </a:t>
              </a:r>
              <a:r>
                <a:rPr lang="en-US" sz="2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for </a:t>
              </a:r>
            </a:p>
            <a:p>
              <a:pPr algn="ctr"/>
              <a:r>
                <a:rPr lang="en-US" sz="2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and</a:t>
              </a:r>
            </a:p>
          </p:txBody>
        </p:sp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39288028"/>
                </p:ext>
              </p:extLst>
            </p:nvPr>
          </p:nvGraphicFramePr>
          <p:xfrm>
            <a:off x="3749676" y="3746502"/>
            <a:ext cx="485775" cy="37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366" name="Equation" r:id="rId12" imgW="215900" imgH="165100" progId="Equation.DSMT4">
                    <p:embed/>
                  </p:oleObj>
                </mc:Choice>
                <mc:Fallback>
                  <p:oleObj name="Equation" r:id="rId12" imgW="215900" imgH="165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749676" y="3746502"/>
                          <a:ext cx="485775" cy="371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7278478"/>
                </p:ext>
              </p:extLst>
            </p:nvPr>
          </p:nvGraphicFramePr>
          <p:xfrm>
            <a:off x="4948762" y="3407834"/>
            <a:ext cx="513082" cy="427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367" name="Equation" r:id="rId13" imgW="228600" imgH="190500" progId="Equation.DSMT4">
                    <p:embed/>
                  </p:oleObj>
                </mc:Choice>
                <mc:Fallback>
                  <p:oleObj name="Equation" r:id="rId13" imgW="228600" imgH="1905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948762" y="3407834"/>
                          <a:ext cx="513082" cy="4275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" name="TextBox 24"/>
          <p:cNvSpPr txBox="1"/>
          <p:nvPr/>
        </p:nvSpPr>
        <p:spPr>
          <a:xfrm>
            <a:off x="5693833" y="6579414"/>
            <a:ext cx="1458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 smtClean="0">
                <a:hlinkClick r:id="rId14"/>
              </a:rPr>
              <a:t>arXiv</a:t>
            </a:r>
            <a:r>
              <a:rPr lang="en-US" sz="1200" u="sng" dirty="0">
                <a:hlinkClick r:id="rId14"/>
              </a:rPr>
              <a:t>:1304.0079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7699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400" dirty="0" smtClean="0"/>
              <a:t>The Missing Piece: orbital angular momentum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75505" y="6402919"/>
            <a:ext cx="1676400" cy="381000"/>
          </a:xfrm>
        </p:spPr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65090" y="3168176"/>
            <a:ext cx="3869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new theoretical concept required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Generalized Parton Distributions</a:t>
            </a:r>
          </a:p>
        </p:txBody>
      </p:sp>
      <p:grpSp>
        <p:nvGrpSpPr>
          <p:cNvPr id="7" name="Group 27"/>
          <p:cNvGrpSpPr/>
          <p:nvPr/>
        </p:nvGrpSpPr>
        <p:grpSpPr>
          <a:xfrm>
            <a:off x="282446" y="1131094"/>
            <a:ext cx="2514600" cy="3703638"/>
            <a:chOff x="3292475" y="1524000"/>
            <a:chExt cx="2514600" cy="3703638"/>
          </a:xfrm>
        </p:grpSpPr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3292475" y="1524000"/>
              <a:ext cx="2514600" cy="3703638"/>
            </a:xfrm>
            <a:prstGeom prst="rect">
              <a:avLst/>
            </a:prstGeom>
            <a:solidFill>
              <a:srgbClr val="F2FC24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0" i="0">
                <a:solidFill>
                  <a:schemeClr val="tx1"/>
                </a:solidFill>
                <a:effectLst/>
              </a:endParaRPr>
            </a:p>
          </p:txBody>
        </p:sp>
        <p:pic>
          <p:nvPicPr>
            <p:cNvPr id="9" name="Picture 15" descr="fig02-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19475" y="1743075"/>
              <a:ext cx="2252663" cy="326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0" y="4985544"/>
            <a:ext cx="303580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GPDs</a:t>
            </a: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: PDFs that</a:t>
            </a:r>
          </a:p>
          <a:p>
            <a:pPr algn="ctr"/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c</a:t>
            </a: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orrelated </a:t>
            </a:r>
            <a:r>
              <a:rPr lang="en-US" sz="1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parton</a:t>
            </a:r>
            <a:r>
              <a:rPr 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momentum 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cs typeface="Comic Sans MS"/>
            </a:endParaRPr>
          </a:p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and </a:t>
            </a:r>
            <a:r>
              <a:rPr 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their distributions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in </a:t>
            </a:r>
          </a:p>
          <a:p>
            <a:pPr algn="ctr"/>
            <a:r>
              <a:rPr lang="en-US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transverse </a:t>
            </a:r>
            <a:r>
              <a:rPr lang="en-US" sz="16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space</a:t>
            </a:r>
            <a:endParaRPr lang="en-US" sz="16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cs typeface="Comic Sans M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848779" y="3851129"/>
            <a:ext cx="4767015" cy="2218112"/>
            <a:chOff x="1800225" y="3491443"/>
            <a:chExt cx="4767015" cy="2218112"/>
          </a:xfrm>
        </p:grpSpPr>
        <p:grpSp>
          <p:nvGrpSpPr>
            <p:cNvPr id="21" name="Group 25"/>
            <p:cNvGrpSpPr/>
            <p:nvPr/>
          </p:nvGrpSpPr>
          <p:grpSpPr>
            <a:xfrm>
              <a:off x="1800225" y="3491443"/>
              <a:ext cx="4697942" cy="2218112"/>
              <a:chOff x="178858" y="4405843"/>
              <a:chExt cx="4697942" cy="2218112"/>
            </a:xfrm>
          </p:grpSpPr>
          <p:sp>
            <p:nvSpPr>
              <p:cNvPr id="25" name="Rectangle 10"/>
              <p:cNvSpPr>
                <a:spLocks noChangeArrowheads="1"/>
              </p:cNvSpPr>
              <p:nvPr/>
            </p:nvSpPr>
            <p:spPr bwMode="auto">
              <a:xfrm>
                <a:off x="178858" y="4405843"/>
                <a:ext cx="4697942" cy="221811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>
                <a:glow rad="101600">
                  <a:schemeClr val="tx1">
                    <a:lumMod val="85000"/>
                    <a:alpha val="75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artDeco"/>
                <a:bevelB w="114300" prst="artDeco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aphicFrame>
            <p:nvGraphicFramePr>
              <p:cNvPr id="26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7897226"/>
                  </p:ext>
                </p:extLst>
              </p:nvPr>
            </p:nvGraphicFramePr>
            <p:xfrm>
              <a:off x="415930" y="5664331"/>
              <a:ext cx="4292600" cy="787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0889" name="Equation" r:id="rId4" imgW="4292600" imgH="787400" progId="Equation.DSMT4">
                      <p:embed/>
                    </p:oleObj>
                  </mc:Choice>
                  <mc:Fallback>
                    <p:oleObj name="Equation" r:id="rId4" imgW="4292600" imgH="7874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5930" y="5664331"/>
                            <a:ext cx="4292600" cy="7874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" name="Object 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64449706"/>
                  </p:ext>
                </p:extLst>
              </p:nvPr>
            </p:nvGraphicFramePr>
            <p:xfrm>
              <a:off x="468313" y="4929879"/>
              <a:ext cx="4064000" cy="863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0890" name="Equation" r:id="rId6" imgW="4064000" imgH="863600" progId="Equation.DSMT4">
                      <p:embed/>
                    </p:oleObj>
                  </mc:Choice>
                  <mc:Fallback>
                    <p:oleObj name="Equation" r:id="rId6" imgW="4064000" imgH="8636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8313" y="4929879"/>
                            <a:ext cx="4064000" cy="8636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2" name="TextBox 21"/>
            <p:cNvSpPr txBox="1"/>
            <p:nvPr/>
          </p:nvSpPr>
          <p:spPr>
            <a:xfrm>
              <a:off x="1821252" y="3532526"/>
              <a:ext cx="2751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Spin-Sum-Rule in PRF:</a:t>
              </a:r>
              <a:endParaRPr lang="en-US" dirty="0"/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4585407" y="3713550"/>
              <a:ext cx="198183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quark contribution</a:t>
              </a:r>
              <a:endParaRPr lang="en-US" sz="1600" b="1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endParaRPr>
            </a:p>
          </p:txBody>
        </p:sp>
        <p:sp>
          <p:nvSpPr>
            <p:cNvPr id="24" name="Bent Arrow 23"/>
            <p:cNvSpPr/>
            <p:nvPr/>
          </p:nvSpPr>
          <p:spPr>
            <a:xfrm>
              <a:off x="4186361" y="3815137"/>
              <a:ext cx="402199" cy="472016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gradFill flip="none" rotWithShape="1">
              <a:gsLst>
                <a:gs pos="1000">
                  <a:srgbClr val="CC66FF"/>
                </a:gs>
                <a:gs pos="96000">
                  <a:srgbClr val="FFFFFF"/>
                </a:gs>
                <a:gs pos="0">
                  <a:srgbClr val="CC66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8000FF"/>
              </a:solidFill>
            </a:ln>
            <a:effectLst>
              <a:glow rad="63500">
                <a:srgbClr val="CC66FF">
                  <a:alpha val="4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3346797" y="656167"/>
            <a:ext cx="5655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exclusive reactions the vehicle to access </a:t>
            </a:r>
            <a:r>
              <a:rPr lang="en-US" i="1" dirty="0" err="1"/>
              <a:t>L</a:t>
            </a:r>
            <a:r>
              <a:rPr lang="en-US" i="1" baseline="-25000" dirty="0" err="1"/>
              <a:t>q</a:t>
            </a:r>
            <a:r>
              <a:rPr lang="en-US" dirty="0"/>
              <a:t> &amp; </a:t>
            </a:r>
            <a:r>
              <a:rPr lang="en-US" i="1" dirty="0" err="1"/>
              <a:t>L</a:t>
            </a:r>
            <a:r>
              <a:rPr lang="en-US" i="1" baseline="-25000" dirty="0" err="1"/>
              <a:t>g</a:t>
            </a:r>
            <a:endParaRPr lang="en-US" i="1" baseline="-25000" dirty="0"/>
          </a:p>
          <a:p>
            <a:pPr algn="ctr"/>
            <a:r>
              <a:rPr lang="en-US" dirty="0" smtClean="0"/>
              <a:t>golden channel: </a:t>
            </a:r>
            <a:r>
              <a:rPr lang="en-US" dirty="0" smtClean="0">
                <a:solidFill>
                  <a:srgbClr val="FF00FF"/>
                </a:solidFill>
              </a:rPr>
              <a:t>J/</a:t>
            </a:r>
            <a:r>
              <a:rPr lang="en-US" dirty="0" err="1" smtClean="0">
                <a:solidFill>
                  <a:srgbClr val="FF00FF"/>
                </a:solidFill>
              </a:rPr>
              <a:t>Ψ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7137506" y="5231595"/>
            <a:ext cx="672999" cy="566690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82" name="Straight Arrow Connector 81"/>
          <p:cNvCxnSpPr/>
          <p:nvPr/>
        </p:nvCxnSpPr>
        <p:spPr bwMode="auto">
          <a:xfrm flipH="1">
            <a:off x="6582839" y="5749551"/>
            <a:ext cx="720894" cy="6322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5" name="TextBox 84"/>
          <p:cNvSpPr txBox="1"/>
          <p:nvPr/>
        </p:nvSpPr>
        <p:spPr>
          <a:xfrm>
            <a:off x="2338933" y="6212418"/>
            <a:ext cx="482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responsible for orbital angular momentum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  <p:pic>
        <p:nvPicPr>
          <p:cNvPr id="11" name="Picture 10" descr="gpd-graphs.ep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0"/>
          <a:stretch/>
        </p:blipFill>
        <p:spPr>
          <a:xfrm>
            <a:off x="4529666" y="1337735"/>
            <a:ext cx="3678061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5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80" grpId="0"/>
      <p:bldP spid="81" grpId="0" animBg="1"/>
      <p:bldP spid="8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</a:t>
            </a:r>
            <a:r>
              <a:rPr lang="en-US" cap="none" dirty="0" err="1" smtClean="0"/>
              <a:t>ep</a:t>
            </a:r>
            <a:r>
              <a:rPr lang="en-US" dirty="0" smtClean="0"/>
              <a:t> </a:t>
            </a:r>
            <a:r>
              <a:rPr lang="en-US" dirty="0" err="1" smtClean="0"/>
              <a:t>tO</a:t>
            </a:r>
            <a:r>
              <a:rPr lang="en-US" dirty="0" smtClean="0"/>
              <a:t> </a:t>
            </a:r>
            <a:r>
              <a:rPr lang="en-US" cap="none" dirty="0" err="1" smtClean="0"/>
              <a:t>pp</a:t>
            </a:r>
            <a:r>
              <a:rPr lang="en-US" dirty="0" smtClean="0"/>
              <a:t> to </a:t>
            </a:r>
            <a:r>
              <a:rPr lang="en-US" cap="none" dirty="0" smtClean="0">
                <a:latin typeface="Symbol" charset="2"/>
                <a:cs typeface="Symbol" charset="2"/>
              </a:rPr>
              <a:t>g </a:t>
            </a:r>
            <a:r>
              <a:rPr lang="en-US" cap="none" dirty="0" smtClean="0"/>
              <a:t>p </a:t>
            </a:r>
            <a:r>
              <a:rPr lang="en-US" cap="none" dirty="0" smtClean="0">
                <a:sym typeface="Wingdings"/>
              </a:rPr>
              <a:t> UPC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47482" y="736600"/>
            <a:ext cx="627607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Get quasi-real photon from one proton / nucleus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Final 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state lepton pair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not from </a:t>
            </a:r>
            <a:r>
              <a:rPr lang="en-US" sz="1600" dirty="0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* (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timelike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DVCs</a:t>
            </a:r>
          </a:p>
          <a:p>
            <a:pPr>
              <a:buClr>
                <a:srgbClr val="CC66FF"/>
              </a:buClr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  but from J/</a:t>
            </a:r>
            <a:r>
              <a:rPr lang="en-US" sz="1600" dirty="0" err="1" smtClean="0">
                <a:latin typeface="Lucida Grande"/>
                <a:ea typeface="Lucida Grande"/>
                <a:cs typeface="Lucida Grande"/>
                <a:sym typeface="Wingdings"/>
              </a:rPr>
              <a:t>ψ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</a:t>
            </a:r>
          </a:p>
          <a:p>
            <a:pPr marL="742950" lvl="1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Done already in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AuAu</a:t>
            </a:r>
            <a:endParaRPr lang="en-US" sz="1600" dirty="0" smtClean="0">
              <a:latin typeface="Comic Sans MS"/>
              <a:cs typeface="Comic Sans MS"/>
              <a:sym typeface="Wingdings"/>
            </a:endParaRPr>
          </a:p>
          <a:p>
            <a:pPr marL="742950" lvl="1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Estimates for 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J/</a:t>
            </a:r>
            <a:r>
              <a:rPr lang="en-US" sz="1600" dirty="0" err="1" smtClean="0">
                <a:latin typeface="Lucida Grande"/>
                <a:ea typeface="Lucida Grande"/>
                <a:cs typeface="Lucida Grande"/>
                <a:sym typeface="Wingdings"/>
              </a:rPr>
              <a:t>ψ</a:t>
            </a:r>
            <a:r>
              <a:rPr lang="en-US" sz="1600" dirty="0" smtClean="0">
                <a:latin typeface="Lucida Grande"/>
                <a:ea typeface="Lucida Grande"/>
                <a:cs typeface="Lucida Grande"/>
                <a:sym typeface="Wingdings"/>
              </a:rPr>
              <a:t>     (</a:t>
            </a:r>
            <a:r>
              <a:rPr lang="en-US" sz="1600" dirty="0" err="1" smtClean="0">
                <a:latin typeface="Comic Sans MS"/>
                <a:cs typeface="Comic Sans MS"/>
              </a:rPr>
              <a:t>hep</a:t>
            </a:r>
            <a:r>
              <a:rPr lang="en-US" sz="1600" dirty="0" err="1">
                <a:latin typeface="Comic Sans MS"/>
                <a:cs typeface="Comic Sans MS"/>
              </a:rPr>
              <a:t>-ph</a:t>
            </a:r>
            <a:r>
              <a:rPr lang="en-US" sz="1600" dirty="0">
                <a:latin typeface="Comic Sans MS"/>
                <a:cs typeface="Comic Sans MS"/>
              </a:rPr>
              <a:t>/</a:t>
            </a:r>
            <a:r>
              <a:rPr lang="en-US" sz="1600" dirty="0" smtClean="0">
                <a:latin typeface="Comic Sans MS"/>
                <a:cs typeface="Comic Sans MS"/>
              </a:rPr>
              <a:t>0310223)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transverse target spin </a:t>
            </a:r>
            <a:r>
              <a:rPr lang="en-US" sz="1600" dirty="0" smtClean="0">
                <a:latin typeface="Comic Sans MS"/>
                <a:cs typeface="Comic Sans MS"/>
              </a:rPr>
              <a:t>asymmetry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 </a:t>
            </a:r>
            <a:r>
              <a:rPr lang="en-US" sz="1600" dirty="0" smtClean="0">
                <a:latin typeface="Comic Sans MS"/>
                <a:cs typeface="Comic Sans MS"/>
              </a:rPr>
              <a:t>calculable with GPDs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endParaRPr lang="en-US" sz="160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endParaRPr lang="en-US" sz="1600" dirty="0">
              <a:latin typeface="Comic Sans MS"/>
              <a:cs typeface="Comic Sans MS"/>
            </a:endParaRPr>
          </a:p>
          <a:p>
            <a:pPr>
              <a:buClr>
                <a:srgbClr val="CC66FF"/>
              </a:buClr>
            </a:pPr>
            <a:endParaRPr lang="en-US" sz="1600" dirty="0" smtClean="0">
              <a:latin typeface="Comic Sans MS"/>
              <a:cs typeface="Comic Sans MS"/>
            </a:endParaRPr>
          </a:p>
          <a:p>
            <a:pPr>
              <a:buClr>
                <a:srgbClr val="CC66FF"/>
              </a:buClr>
            </a:pPr>
            <a:endParaRPr lang="en-US" sz="1600" dirty="0">
              <a:latin typeface="Comic Sans MS"/>
              <a:cs typeface="Comic Sans MS"/>
            </a:endParaRPr>
          </a:p>
          <a:p>
            <a:pPr marL="285750" indent="-285750">
              <a:buClr>
                <a:srgbClr val="CC66FF"/>
              </a:buClr>
              <a:buFont typeface="Wingdings" charset="2"/>
              <a:buChar char="Ø"/>
            </a:pPr>
            <a:r>
              <a:rPr lang="en-US" sz="1600" dirty="0">
                <a:latin typeface="Comic Sans MS"/>
                <a:cs typeface="Comic Sans MS"/>
              </a:rPr>
              <a:t>information on </a:t>
            </a:r>
            <a:r>
              <a:rPr lang="en-US" sz="1600" dirty="0" err="1">
                <a:latin typeface="Comic Sans MS"/>
                <a:cs typeface="Comic Sans MS"/>
              </a:rPr>
              <a:t>helicity</a:t>
            </a:r>
            <a:r>
              <a:rPr lang="en-US" sz="1600" dirty="0" smtClean="0">
                <a:latin typeface="Comic Sans MS"/>
                <a:cs typeface="Comic Sans MS"/>
              </a:rPr>
              <a:t>-flip </a:t>
            </a:r>
            <a:r>
              <a:rPr lang="en-US" sz="1600" dirty="0">
                <a:latin typeface="Comic Sans MS"/>
                <a:cs typeface="Comic Sans MS"/>
              </a:rPr>
              <a:t>distribution </a:t>
            </a:r>
            <a:r>
              <a:rPr lang="en-US" sz="1600" dirty="0">
                <a:solidFill>
                  <a:srgbClr val="FF00FF"/>
                </a:solidFill>
                <a:latin typeface="Comic Sans MS"/>
                <a:cs typeface="Comic Sans MS"/>
              </a:rPr>
              <a:t>E</a:t>
            </a:r>
            <a:r>
              <a:rPr lang="en-US" sz="1600" dirty="0">
                <a:latin typeface="Comic Sans MS"/>
                <a:cs typeface="Comic Sans MS"/>
              </a:rPr>
              <a:t> for </a:t>
            </a:r>
            <a:r>
              <a:rPr lang="en-US" sz="1600" dirty="0" smtClean="0">
                <a:latin typeface="Comic Sans MS"/>
                <a:cs typeface="Comic Sans MS"/>
              </a:rPr>
              <a:t>gluons</a:t>
            </a:r>
          </a:p>
          <a:p>
            <a:pPr>
              <a:buClr>
                <a:srgbClr val="CC66FF"/>
              </a:buClr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golden measurement for EIC</a:t>
            </a:r>
            <a:endParaRPr lang="en-US" sz="1600" dirty="0">
              <a:latin typeface="Comic Sans MS"/>
              <a:cs typeface="Comic Sans MS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783999"/>
              </p:ext>
            </p:extLst>
          </p:nvPr>
        </p:nvGraphicFramePr>
        <p:xfrm>
          <a:off x="3744382" y="2354263"/>
          <a:ext cx="44831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82" name="Equation" r:id="rId3" imgW="4483100" imgH="774700" progId="Equation.DSMT4">
                  <p:embed/>
                </p:oleObj>
              </mc:Choice>
              <mc:Fallback>
                <p:oleObj name="Equation" r:id="rId3" imgW="4483100" imgH="774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44382" y="2354263"/>
                        <a:ext cx="4483100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04777" y="3832344"/>
            <a:ext cx="444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Gain in statistics using polarized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p↑A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05318" y="535517"/>
            <a:ext cx="2919857" cy="2234692"/>
            <a:chOff x="88901" y="3276600"/>
            <a:chExt cx="2919857" cy="22346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901" y="3276600"/>
              <a:ext cx="2919857" cy="2234692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flipV="1">
              <a:off x="1737360" y="3921760"/>
              <a:ext cx="416560" cy="14224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>
              <a:glow rad="63500">
                <a:srgbClr val="3366FF">
                  <a:alpha val="45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153920" y="3737094"/>
              <a:ext cx="438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Z</a:t>
              </a:r>
              <a:r>
                <a:rPr lang="en-US" b="1" baseline="300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2</a:t>
              </a:r>
              <a:endParaRPr lang="en-US" b="1" baseline="300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737360" y="4755079"/>
              <a:ext cx="497840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>
              <a:glow rad="63500">
                <a:srgbClr val="3366FF">
                  <a:alpha val="45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133600" y="4631572"/>
              <a:ext cx="4474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b="1" baseline="300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2</a:t>
              </a:r>
              <a:endParaRPr lang="en-US" b="1" baseline="300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  <p:pic>
        <p:nvPicPr>
          <p:cNvPr id="17" name="Picture 1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38" y="4495483"/>
            <a:ext cx="2286000" cy="155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2920" y="4516651"/>
            <a:ext cx="2286000" cy="155003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95254" y="4099986"/>
            <a:ext cx="165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UPC in </a:t>
            </a:r>
            <a:r>
              <a:rPr lang="en-US" dirty="0" err="1" smtClean="0">
                <a:solidFill>
                  <a:srgbClr val="0000FF"/>
                </a:solidFill>
              </a:rPr>
              <a:t>p+Au</a:t>
            </a:r>
            <a:r>
              <a:rPr lang="en-US" dirty="0" smtClean="0">
                <a:solidFill>
                  <a:srgbClr val="0000FF"/>
                </a:solidFill>
              </a:rPr>
              <a:t>: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1" name="AutoShape 49"/>
          <p:cNvSpPr>
            <a:spLocks noChangeArrowheads="1"/>
          </p:cNvSpPr>
          <p:nvPr/>
        </p:nvSpPr>
        <p:spPr bwMode="auto">
          <a:xfrm>
            <a:off x="5009098" y="4551507"/>
            <a:ext cx="462489" cy="274495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56253" y="4572003"/>
            <a:ext cx="3365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Required:</a:t>
            </a:r>
          </a:p>
          <a:p>
            <a:r>
              <a:rPr lang="en-US" dirty="0" smtClean="0"/>
              <a:t>2015 </a:t>
            </a:r>
            <a:r>
              <a:rPr lang="en-US" dirty="0" err="1" smtClean="0"/>
              <a:t>p+A</a:t>
            </a:r>
            <a:r>
              <a:rPr lang="en-US" dirty="0" smtClean="0"/>
              <a:t> 300 nb</a:t>
            </a:r>
            <a:r>
              <a:rPr lang="en-US" baseline="30000" dirty="0" smtClean="0"/>
              <a:t>-1</a:t>
            </a:r>
          </a:p>
          <a:p>
            <a:r>
              <a:rPr lang="en-US" dirty="0" smtClean="0"/>
              <a:t>STAR Roman Pot-Phase II*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 7k </a:t>
            </a:r>
            <a:r>
              <a:rPr lang="en-US" dirty="0">
                <a:solidFill>
                  <a:srgbClr val="0000FF"/>
                </a:solidFill>
                <a:effectLst/>
                <a:sym typeface="Wingdings"/>
              </a:rPr>
              <a:t>J/</a:t>
            </a:r>
            <a:r>
              <a:rPr lang="en-US" dirty="0">
                <a:solidFill>
                  <a:srgbClr val="0000FF"/>
                </a:solidFill>
                <a:effectLst/>
                <a:sym typeface="Symbol"/>
              </a:rPr>
              <a:t>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20700000">
            <a:off x="1267092" y="2409897"/>
            <a:ext cx="6183905" cy="70788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solidFill>
              <a:srgbClr val="0000FF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322F31"/>
                </a:solidFill>
                <a:latin typeface="Comic Sans MS"/>
                <a:cs typeface="Comic Sans MS"/>
              </a:rPr>
              <a:t>RHIC the only place in the world to have a look</a:t>
            </a:r>
          </a:p>
          <a:p>
            <a:pPr algn="ctr"/>
            <a:r>
              <a:rPr lang="en-US" sz="2000" dirty="0" smtClean="0">
                <a:solidFill>
                  <a:srgbClr val="322F31"/>
                </a:solidFill>
                <a:latin typeface="Comic Sans MS"/>
                <a:cs typeface="Comic Sans MS"/>
              </a:rPr>
              <a:t>on </a:t>
            </a:r>
            <a:r>
              <a:rPr lang="en-US" sz="20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E</a:t>
            </a:r>
            <a:r>
              <a:rPr lang="en-US" sz="2000" baseline="-250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g</a:t>
            </a:r>
            <a:r>
              <a:rPr lang="en-US" sz="2000" dirty="0" smtClean="0">
                <a:solidFill>
                  <a:srgbClr val="322F31"/>
                </a:solidFill>
                <a:latin typeface="Comic Sans MS"/>
                <a:cs typeface="Comic Sans MS"/>
              </a:rPr>
              <a:t> for gluons before EIC</a:t>
            </a:r>
          </a:p>
        </p:txBody>
      </p:sp>
    </p:spTree>
    <p:extLst>
      <p:ext uri="{BB962C8B-B14F-4D97-AF65-F5344CB8AC3E}">
        <p14:creationId xmlns:p14="http://schemas.microsoft.com/office/powerpoint/2010/main" val="352122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0" grpId="0"/>
      <p:bldP spid="21" grpId="0" animBg="1"/>
      <p:bldP spid="22" grpId="0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</a:t>
            </a:r>
            <a:r>
              <a:rPr lang="en-US" dirty="0" err="1" smtClean="0"/>
              <a:t>SPin</a:t>
            </a:r>
            <a:r>
              <a:rPr lang="en-US" dirty="0" smtClean="0"/>
              <a:t> Structure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667" y="738400"/>
            <a:ext cx="3875381" cy="2574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3417" y="3386669"/>
            <a:ext cx="3733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using spin to unravel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the secrets / dynamics of QCD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7" descr="PPP_PRD_132_3D_people-Puzz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84" y="1703857"/>
            <a:ext cx="4360417" cy="32703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68900" y="4836595"/>
            <a:ext cx="6075100" cy="15696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Resolving </a:t>
            </a:r>
            <a:r>
              <a:rPr lang="en-US" sz="2400" dirty="0">
                <a:solidFill>
                  <a:srgbClr val="0000FF"/>
                </a:solidFill>
                <a:effectLst>
                  <a:outerShdw blurRad="50800" dist="38100" dir="2700000" algn="tl" rotWithShape="0">
                    <a:scrgbClr r="0" g="0" b="0">
                      <a:alpha val="43000"/>
                    </a:scrgbClr>
                  </a:outerShdw>
                </a:effectLst>
                <a:latin typeface="Comic Sans MS"/>
                <a:cs typeface="Comic Sans MS"/>
              </a:rPr>
              <a:t>the new spin puzzle </a:t>
            </a:r>
            <a:endParaRPr lang="en-US" sz="2400" dirty="0" smtClean="0">
              <a:solidFill>
                <a:srgbClr val="0000FF"/>
              </a:solidFill>
              <a:effectLst>
                <a:outerShdw blurRad="50800" dist="38100" dir="2700000" algn="tl" rotWithShape="0">
                  <a:scrgbClr r="0" g="0" b="0">
                    <a:alpha val="43000"/>
                  </a:scrgbClr>
                </a:outerShdw>
              </a:effectLst>
              <a:latin typeface="Comic Sans MS"/>
              <a:cs typeface="Comic Sans MS"/>
            </a:endParaRPr>
          </a:p>
          <a:p>
            <a:pPr algn="ctr"/>
            <a:r>
              <a:rPr lang="en-US" sz="2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crgbClr r="0" g="0" b="0">
                      <a:alpha val="43000"/>
                    </a:scrgbClr>
                  </a:outerShdw>
                </a:effectLst>
                <a:latin typeface="Comic Sans MS"/>
                <a:cs typeface="Comic Sans MS"/>
              </a:rPr>
              <a:t>of the </a:t>
            </a:r>
            <a:r>
              <a:rPr lang="en-US" sz="2400" dirty="0">
                <a:solidFill>
                  <a:srgbClr val="0000FF"/>
                </a:solidFill>
                <a:effectLst>
                  <a:outerShdw blurRad="50800" dist="38100" dir="2700000" algn="tl" rotWithShape="0">
                    <a:scrgbClr r="0" g="0" b="0">
                      <a:alpha val="43000"/>
                    </a:scrgbClr>
                  </a:outerShdw>
                </a:effectLst>
                <a:latin typeface="Comic Sans MS"/>
                <a:cs typeface="Comic Sans MS"/>
              </a:rPr>
              <a:t>21</a:t>
            </a:r>
            <a:r>
              <a:rPr lang="en-US" sz="2400" baseline="30000" dirty="0">
                <a:solidFill>
                  <a:srgbClr val="0000FF"/>
                </a:solidFill>
                <a:effectLst>
                  <a:outerShdw blurRad="50800" dist="38100" dir="2700000" algn="tl" rotWithShape="0">
                    <a:scrgbClr r="0" g="0" b="0">
                      <a:alpha val="43000"/>
                    </a:scrgbClr>
                  </a:outerShdw>
                </a:effectLst>
                <a:latin typeface="Comic Sans MS"/>
                <a:cs typeface="Comic Sans MS"/>
              </a:rPr>
              <a:t>st</a:t>
            </a:r>
            <a:r>
              <a:rPr lang="en-US" sz="2400" dirty="0">
                <a:solidFill>
                  <a:srgbClr val="0000FF"/>
                </a:solidFill>
                <a:effectLst>
                  <a:outerShdw blurRad="50800" dist="38100" dir="2700000" algn="tl" rotWithShape="0">
                    <a:scrgbClr r="0" g="0" b="0">
                      <a:alpha val="43000"/>
                    </a:sc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crgbClr r="0" g="0" b="0">
                      <a:alpha val="43000"/>
                    </a:scrgbClr>
                  </a:outerShdw>
                </a:effectLst>
                <a:latin typeface="Comic Sans MS"/>
                <a:cs typeface="Comic Sans MS"/>
              </a:rPr>
              <a:t>century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The legacy of transverse </a:t>
            </a:r>
            <a:r>
              <a:rPr lang="en-US" sz="2400" dirty="0" err="1">
                <a:solidFill>
                  <a:srgbClr val="0000FF"/>
                </a:solidFill>
                <a:latin typeface="Comic Sans MS"/>
                <a:cs typeface="Comic Sans MS"/>
              </a:rPr>
              <a:t>polarised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pp</a:t>
            </a:r>
            <a:endParaRPr lang="en-US" sz="2400" dirty="0" smtClean="0">
              <a:solidFill>
                <a:srgbClr val="0000FF"/>
              </a:solidFill>
              <a:effectLst>
                <a:outerShdw blurRad="50800" dist="38100" dir="2700000" algn="tl" rotWithShape="0">
                  <a:scrgbClr r="0" g="0" b="0">
                    <a:alpha val="43000"/>
                  </a:scrgbClr>
                </a:outerShdw>
              </a:effectLst>
              <a:latin typeface="Comic Sans MS"/>
              <a:cs typeface="Comic Sans MS"/>
            </a:endParaRPr>
          </a:p>
          <a:p>
            <a:pPr algn="ctr"/>
            <a:r>
              <a:rPr lang="en-US" sz="2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crgbClr r="0" g="0" b="0">
                      <a:alpha val="43000"/>
                    </a:scrgbClr>
                  </a:outerShdw>
                </a:effectLst>
                <a:latin typeface="Comic Sans MS"/>
                <a:cs typeface="Comic Sans MS"/>
              </a:rPr>
              <a:t>What causes A</a:t>
            </a:r>
            <a:r>
              <a:rPr lang="en-US" sz="2400" baseline="-25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crgbClr r="0" g="0" b="0">
                      <a:alpha val="43000"/>
                    </a:scrgbClr>
                  </a:outerShdw>
                </a:effectLst>
                <a:latin typeface="Comic Sans MS"/>
                <a:cs typeface="Comic Sans MS"/>
              </a:rPr>
              <a:t>N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crgbClr r="0" g="0" b="0">
                      <a:alpha val="43000"/>
                    </a:scrgbClr>
                  </a:outerShdw>
                </a:effectLst>
                <a:latin typeface="Comic Sans MS"/>
                <a:cs typeface="Comic Sans MS"/>
              </a:rPr>
              <a:t> at forward </a:t>
            </a:r>
            <a:r>
              <a:rPr lang="en-US" sz="24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crgbClr r="0" g="0" b="0">
                      <a:alpha val="43000"/>
                    </a:scrgbClr>
                  </a:outerShdw>
                </a:effectLst>
                <a:latin typeface="Comic Sans MS"/>
                <a:cs typeface="Comic Sans MS"/>
              </a:rPr>
              <a:t>rapidities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crgbClr r="0" g="0" b="0">
                      <a:alpha val="43000"/>
                    </a:scrgbClr>
                  </a:outerShdw>
                </a:effectLst>
                <a:latin typeface="Comic Sans MS"/>
                <a:cs typeface="Comic Sans MS"/>
              </a:rPr>
              <a:t>? </a:t>
            </a:r>
            <a:endParaRPr lang="en-US" sz="2400" dirty="0">
              <a:solidFill>
                <a:srgbClr val="0000FF"/>
              </a:solidFill>
              <a:effectLst>
                <a:outerShdw blurRad="50800" dist="38100" dir="2700000" algn="tl" rotWithShape="0">
                  <a:scrgbClr r="0" g="0" b="0">
                    <a:alpha val="43000"/>
                  </a:scrgbClr>
                </a:outerShdw>
              </a:effectLst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5705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000" y="20320"/>
            <a:ext cx="9398000" cy="477520"/>
          </a:xfrm>
        </p:spPr>
        <p:txBody>
          <a:bodyPr/>
          <a:lstStyle/>
          <a:p>
            <a:r>
              <a:rPr lang="en-US" sz="2200" dirty="0" smtClean="0"/>
              <a:t>New Surprise in Spin: </a:t>
            </a:r>
            <a:r>
              <a:rPr lang="en-US" sz="2200" dirty="0"/>
              <a:t>large </a:t>
            </a:r>
            <a:r>
              <a:rPr lang="en-US" sz="2200" dirty="0" smtClean="0"/>
              <a:t>A</a:t>
            </a:r>
            <a:r>
              <a:rPr lang="en-US" sz="2200" baseline="-25000" dirty="0" smtClean="0"/>
              <a:t>N</a:t>
            </a:r>
            <a:r>
              <a:rPr lang="en-US" sz="2200" dirty="0" smtClean="0"/>
              <a:t> </a:t>
            </a:r>
            <a:r>
              <a:rPr lang="en-US" sz="2200" dirty="0"/>
              <a:t>at </a:t>
            </a:r>
            <a:r>
              <a:rPr lang="en-US" sz="2200" dirty="0" smtClean="0"/>
              <a:t>high √</a:t>
            </a:r>
            <a:r>
              <a:rPr lang="en-US" sz="2200" cap="none" dirty="0" smtClean="0"/>
              <a:t>s</a:t>
            </a:r>
            <a:r>
              <a:rPr lang="en-US" sz="2200" dirty="0" smtClean="0"/>
              <a:t> </a:t>
            </a:r>
            <a:endParaRPr lang="en-US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7" name="TextBox 54"/>
          <p:cNvSpPr txBox="1">
            <a:spLocks noChangeArrowheads="1"/>
          </p:cNvSpPr>
          <p:nvPr/>
        </p:nvSpPr>
        <p:spPr bwMode="auto">
          <a:xfrm>
            <a:off x="4829960" y="702420"/>
            <a:ext cx="3887916" cy="240065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>
            <a:glow rad="101600">
              <a:schemeClr val="tx1">
                <a:lumMod val="6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b="1" dirty="0">
                <a:solidFill>
                  <a:srgbClr val="322F31"/>
                </a:solidFill>
                <a:ea typeface="Comic Sans MS" charset="0"/>
                <a:cs typeface="Comic Sans MS" charset="0"/>
              </a:rPr>
              <a:t>Big single spin asymmetries in </a:t>
            </a:r>
            <a:r>
              <a:rPr lang="en-US" sz="1500" b="1" dirty="0" err="1">
                <a:solidFill>
                  <a:srgbClr val="322F31"/>
                </a:solidFill>
                <a:ea typeface="Comic Sans MS" charset="0"/>
                <a:cs typeface="Comic Sans MS" charset="0"/>
              </a:rPr>
              <a:t>p</a:t>
            </a:r>
            <a:r>
              <a:rPr lang="en-US" sz="1500" b="1" dirty="0" err="1">
                <a:solidFill>
                  <a:srgbClr val="322F31"/>
                </a:solidFill>
                <a:latin typeface="Wingdings" charset="2"/>
                <a:ea typeface="Wingdings" charset="2"/>
                <a:cs typeface="Wingdings" charset="2"/>
              </a:rPr>
              <a:t></a:t>
            </a:r>
            <a:r>
              <a:rPr lang="en-US" sz="1500" b="1" dirty="0" err="1">
                <a:solidFill>
                  <a:srgbClr val="322F31"/>
                </a:solidFill>
                <a:ea typeface="Comic Sans MS" charset="0"/>
                <a:cs typeface="Comic Sans MS" charset="0"/>
              </a:rPr>
              <a:t>p</a:t>
            </a:r>
            <a:r>
              <a:rPr lang="en-US" sz="1500" b="1" dirty="0">
                <a:solidFill>
                  <a:srgbClr val="322F31"/>
                </a:solidFill>
                <a:ea typeface="Comic Sans MS" charset="0"/>
                <a:cs typeface="Comic Sans MS" charset="0"/>
              </a:rPr>
              <a:t> !!</a:t>
            </a:r>
          </a:p>
          <a:p>
            <a:pPr algn="ctr"/>
            <a:endParaRPr lang="en-US" altLang="ja-JP" sz="1500" b="1" dirty="0">
              <a:solidFill>
                <a:srgbClr val="000000"/>
              </a:solidFill>
              <a:ea typeface="Comic Sans MS" charset="0"/>
              <a:cs typeface="Comic Sans MS" charset="0"/>
            </a:endParaRPr>
          </a:p>
          <a:p>
            <a:pPr algn="ctr"/>
            <a:r>
              <a:rPr lang="en-US" altLang="ja-JP" sz="1500" b="1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Naive </a:t>
            </a:r>
            <a:r>
              <a:rPr lang="en-US" altLang="ja-JP" sz="1500" b="1" dirty="0" err="1">
                <a:solidFill>
                  <a:srgbClr val="FF66FF"/>
                </a:solidFill>
                <a:ea typeface="Comic Sans MS" charset="0"/>
                <a:cs typeface="Comic Sans MS" charset="0"/>
              </a:rPr>
              <a:t>pQCD</a:t>
            </a:r>
            <a:r>
              <a:rPr lang="en-US" altLang="ja-JP" sz="1500" b="1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 (in a collinear picture) </a:t>
            </a:r>
          </a:p>
          <a:p>
            <a:pPr algn="ctr"/>
            <a:r>
              <a:rPr lang="en-US" altLang="ja-JP" sz="1500" b="1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predicts A</a:t>
            </a:r>
            <a:r>
              <a:rPr lang="en-US" altLang="ja-JP" sz="1500" b="1" baseline="-25000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N </a:t>
            </a:r>
            <a:r>
              <a:rPr lang="en-US" altLang="ja-JP" sz="1500" b="1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~ </a:t>
            </a:r>
            <a:r>
              <a:rPr lang="en-US" altLang="ja-JP" sz="1500" b="1" dirty="0" err="1">
                <a:solidFill>
                  <a:srgbClr val="FF66FF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altLang="ja-JP" sz="1500" b="1" baseline="-25000" dirty="0" err="1">
                <a:solidFill>
                  <a:srgbClr val="FF66FF"/>
                </a:solidFill>
                <a:ea typeface="Comic Sans MS" charset="0"/>
                <a:cs typeface="Comic Sans MS" charset="0"/>
              </a:rPr>
              <a:t>s</a:t>
            </a:r>
            <a:r>
              <a:rPr lang="en-US" altLang="ja-JP" sz="1500" b="1" dirty="0" err="1">
                <a:solidFill>
                  <a:srgbClr val="FF66FF"/>
                </a:solidFill>
                <a:ea typeface="Comic Sans MS" charset="0"/>
                <a:cs typeface="Comic Sans MS" charset="0"/>
              </a:rPr>
              <a:t>m</a:t>
            </a:r>
            <a:r>
              <a:rPr lang="en-US" altLang="ja-JP" sz="1500" b="1" baseline="-25000" dirty="0" err="1">
                <a:solidFill>
                  <a:srgbClr val="FF66FF"/>
                </a:solidFill>
                <a:ea typeface="Comic Sans MS" charset="0"/>
                <a:cs typeface="Comic Sans MS" charset="0"/>
              </a:rPr>
              <a:t>q</a:t>
            </a:r>
            <a:r>
              <a:rPr lang="en-US" altLang="ja-JP" sz="1500" b="1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/</a:t>
            </a:r>
            <a:r>
              <a:rPr lang="en-US" altLang="ja-JP" sz="1500" b="1" dirty="0" err="1">
                <a:solidFill>
                  <a:srgbClr val="FF66FF"/>
                </a:solidFill>
                <a:ea typeface="Comic Sans MS" charset="0"/>
                <a:cs typeface="Comic Sans MS" charset="0"/>
              </a:rPr>
              <a:t>sqrt</a:t>
            </a:r>
            <a:r>
              <a:rPr lang="en-US" altLang="ja-JP" sz="1500" b="1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(s) ~ </a:t>
            </a:r>
            <a:r>
              <a:rPr lang="en-US" altLang="ja-JP" sz="1500" b="1" dirty="0" smtClean="0">
                <a:solidFill>
                  <a:srgbClr val="FF66FF"/>
                </a:solidFill>
                <a:ea typeface="Comic Sans MS" charset="0"/>
                <a:cs typeface="Comic Sans MS" charset="0"/>
              </a:rPr>
              <a:t>0</a:t>
            </a:r>
          </a:p>
          <a:p>
            <a:pPr algn="ctr"/>
            <a:endParaRPr lang="en-US" sz="1500" b="1" dirty="0">
              <a:solidFill>
                <a:schemeClr val="bg1"/>
              </a:solidFill>
              <a:ea typeface="Comic Sans MS" charset="0"/>
              <a:cs typeface="Comic Sans MS" charset="0"/>
            </a:endParaRPr>
          </a:p>
          <a:p>
            <a:pPr algn="ctr"/>
            <a:r>
              <a:rPr lang="en-US" sz="1500" dirty="0">
                <a:solidFill>
                  <a:srgbClr val="0000FF"/>
                </a:solidFill>
                <a:ea typeface="Comic Sans MS" charset="0"/>
                <a:cs typeface="Comic Sans MS" charset="0"/>
              </a:rPr>
              <a:t>Do they survive at high √s ? </a:t>
            </a:r>
            <a:r>
              <a:rPr lang="en-US" sz="1500" dirty="0" smtClean="0">
                <a:solidFill>
                  <a:srgbClr val="EA157A"/>
                </a:solidFill>
                <a:ea typeface="Comic Sans MS" charset="0"/>
                <a:cs typeface="Comic Sans MS" charset="0"/>
              </a:rPr>
              <a:t>YES</a:t>
            </a:r>
            <a:endParaRPr lang="en-US" sz="1500" dirty="0">
              <a:solidFill>
                <a:srgbClr val="0000FF"/>
              </a:solidFill>
              <a:ea typeface="Comic Sans MS" charset="0"/>
              <a:cs typeface="Comic Sans MS" charset="0"/>
            </a:endParaRPr>
          </a:p>
          <a:p>
            <a:pPr algn="ctr"/>
            <a:r>
              <a:rPr lang="en-US" sz="1500" dirty="0">
                <a:solidFill>
                  <a:srgbClr val="0000FF"/>
                </a:solidFill>
                <a:ea typeface="Comic Sans MS" charset="0"/>
                <a:cs typeface="Comic Sans MS" charset="0"/>
              </a:rPr>
              <a:t>Is </a:t>
            </a:r>
            <a:r>
              <a:rPr lang="en-US" sz="1500" dirty="0" smtClean="0">
                <a:solidFill>
                  <a:srgbClr val="0000FF"/>
                </a:solidFill>
                <a:ea typeface="Comic Sans MS" charset="0"/>
                <a:cs typeface="Comic Sans MS" charset="0"/>
              </a:rPr>
              <a:t>observed </a:t>
            </a:r>
            <a:r>
              <a:rPr lang="en-US" sz="1500" dirty="0" err="1" smtClean="0">
                <a:solidFill>
                  <a:srgbClr val="0000FF"/>
                </a:solidFill>
                <a:ea typeface="Comic Sans MS" charset="0"/>
                <a:cs typeface="Comic Sans MS" charset="0"/>
              </a:rPr>
              <a:t>p</a:t>
            </a:r>
            <a:r>
              <a:rPr lang="en-US" sz="1500" baseline="-25000" dirty="0" err="1" smtClean="0">
                <a:solidFill>
                  <a:srgbClr val="0000FF"/>
                </a:solidFill>
                <a:ea typeface="Comic Sans MS" charset="0"/>
                <a:cs typeface="Comic Sans MS" charset="0"/>
              </a:rPr>
              <a:t>t</a:t>
            </a:r>
            <a:r>
              <a:rPr lang="en-US" sz="1500" dirty="0" smtClean="0">
                <a:solidFill>
                  <a:srgbClr val="0000FF"/>
                </a:solidFill>
                <a:ea typeface="Comic Sans MS" charset="0"/>
                <a:cs typeface="Comic Sans MS" charset="0"/>
              </a:rPr>
              <a:t> </a:t>
            </a:r>
            <a:r>
              <a:rPr lang="en-US" sz="1500" dirty="0">
                <a:solidFill>
                  <a:srgbClr val="0000FF"/>
                </a:solidFill>
                <a:ea typeface="Comic Sans MS" charset="0"/>
                <a:cs typeface="Comic Sans MS" charset="0"/>
              </a:rPr>
              <a:t>dependence as expected </a:t>
            </a:r>
            <a:endParaRPr lang="en-US" sz="1500" dirty="0" smtClean="0">
              <a:solidFill>
                <a:srgbClr val="0000FF"/>
              </a:solidFill>
              <a:ea typeface="Comic Sans MS" charset="0"/>
              <a:cs typeface="Comic Sans MS" charset="0"/>
            </a:endParaRPr>
          </a:p>
          <a:p>
            <a:pPr algn="ctr"/>
            <a:r>
              <a:rPr lang="en-US" sz="1500" dirty="0" smtClean="0">
                <a:solidFill>
                  <a:srgbClr val="0000FF"/>
                </a:solidFill>
                <a:ea typeface="Comic Sans MS" charset="0"/>
                <a:cs typeface="Comic Sans MS" charset="0"/>
              </a:rPr>
              <a:t>naively from </a:t>
            </a:r>
            <a:r>
              <a:rPr lang="en-US" sz="1500" dirty="0">
                <a:solidFill>
                  <a:srgbClr val="0000FF"/>
                </a:solidFill>
                <a:ea typeface="Comic Sans MS" charset="0"/>
                <a:cs typeface="Comic Sans MS" charset="0"/>
              </a:rPr>
              <a:t>p-QCD? </a:t>
            </a:r>
            <a:r>
              <a:rPr lang="en-US" sz="1500" dirty="0">
                <a:solidFill>
                  <a:srgbClr val="FF0000"/>
                </a:solidFill>
                <a:ea typeface="Comic Sans MS" charset="0"/>
                <a:cs typeface="Comic Sans MS" charset="0"/>
              </a:rPr>
              <a:t>NO</a:t>
            </a:r>
          </a:p>
          <a:p>
            <a:pPr algn="ctr"/>
            <a:endParaRPr lang="en-US" sz="1500" b="1" dirty="0" smtClean="0">
              <a:ea typeface="Comic Sans MS" charset="0"/>
              <a:cs typeface="Comic Sans MS" charset="0"/>
            </a:endParaRPr>
          </a:p>
          <a:p>
            <a:pPr algn="ctr"/>
            <a:r>
              <a:rPr lang="en-US" sz="1500" b="1" dirty="0" smtClean="0">
                <a:ea typeface="Comic Sans MS" charset="0"/>
                <a:cs typeface="Comic Sans MS" charset="0"/>
              </a:rPr>
              <a:t>What </a:t>
            </a:r>
            <a:r>
              <a:rPr lang="en-US" sz="1500" b="1" dirty="0">
                <a:ea typeface="Comic Sans MS" charset="0"/>
                <a:cs typeface="Comic Sans MS" charset="0"/>
              </a:rPr>
              <a:t>is the underlying process</a:t>
            </a:r>
            <a:r>
              <a:rPr lang="en-US" sz="1500" b="1" dirty="0" smtClean="0">
                <a:ea typeface="Comic Sans MS" charset="0"/>
                <a:cs typeface="Comic Sans MS" charset="0"/>
              </a:rPr>
              <a:t>?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3584" y="3886507"/>
            <a:ext cx="6877963" cy="2725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1" y="459317"/>
            <a:ext cx="4419599" cy="317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29"/>
          <p:cNvGrpSpPr/>
          <p:nvPr/>
        </p:nvGrpSpPr>
        <p:grpSpPr>
          <a:xfrm>
            <a:off x="204260" y="468100"/>
            <a:ext cx="4346575" cy="3108325"/>
            <a:chOff x="4797425" y="2478935"/>
            <a:chExt cx="4346575" cy="3108325"/>
          </a:xfrm>
        </p:grpSpPr>
        <p:grpSp>
          <p:nvGrpSpPr>
            <p:cNvPr id="31" name="Group 37"/>
            <p:cNvGrpSpPr>
              <a:grpSpLocks/>
            </p:cNvGrpSpPr>
            <p:nvPr/>
          </p:nvGrpSpPr>
          <p:grpSpPr bwMode="auto">
            <a:xfrm>
              <a:off x="4797425" y="2478935"/>
              <a:ext cx="4346575" cy="3108325"/>
              <a:chOff x="3022" y="2189"/>
              <a:chExt cx="2738" cy="1958"/>
            </a:xfrm>
            <a:noFill/>
          </p:grpSpPr>
          <p:sp>
            <p:nvSpPr>
              <p:cNvPr id="46" name="Text Box 38"/>
              <p:cNvSpPr txBox="1">
                <a:spLocks noChangeArrowheads="1"/>
              </p:cNvSpPr>
              <p:nvPr/>
            </p:nvSpPr>
            <p:spPr bwMode="auto">
              <a:xfrm>
                <a:off x="3247" y="2189"/>
                <a:ext cx="2413" cy="2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 dirty="0">
                    <a:solidFill>
                      <a:srgbClr val="CC66FF"/>
                    </a:solidFill>
                    <a:latin typeface="Comic Sans MS Bold"/>
                    <a:cs typeface="Comic Sans MS Bold"/>
                  </a:rPr>
                  <a:t>Single-spin transverse </a:t>
                </a:r>
                <a:r>
                  <a:rPr lang="en-US" b="1" dirty="0" err="1">
                    <a:solidFill>
                      <a:srgbClr val="CC66FF"/>
                    </a:solidFill>
                    <a:latin typeface="Comic Sans MS Bold"/>
                    <a:cs typeface="Comic Sans MS Bold"/>
                  </a:rPr>
                  <a:t>asym</a:t>
                </a:r>
                <a:r>
                  <a:rPr lang="en-US" b="1" dirty="0">
                    <a:solidFill>
                      <a:srgbClr val="CC66FF"/>
                    </a:solidFill>
                    <a:latin typeface="Comic Sans MS Bold"/>
                    <a:cs typeface="Comic Sans MS Bold"/>
                  </a:rPr>
                  <a:t>.</a:t>
                </a:r>
              </a:p>
            </p:txBody>
          </p:sp>
          <p:sp>
            <p:nvSpPr>
              <p:cNvPr id="47" name="Text Box 39"/>
              <p:cNvSpPr txBox="1">
                <a:spLocks noChangeArrowheads="1"/>
              </p:cNvSpPr>
              <p:nvPr/>
            </p:nvSpPr>
            <p:spPr bwMode="auto">
              <a:xfrm>
                <a:off x="3022" y="2839"/>
                <a:ext cx="2738" cy="40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 dirty="0">
                    <a:latin typeface="Comic Sans MS"/>
                    <a:cs typeface="Comic Sans MS"/>
                  </a:rPr>
                  <a:t>where </a:t>
                </a:r>
                <a:r>
                  <a:rPr lang="en-US" b="1" dirty="0">
                    <a:latin typeface="Comic Sans MS"/>
                    <a:cs typeface="Comic Sans MS"/>
                    <a:sym typeface="Symbol" charset="2"/>
                  </a:rPr>
                  <a:t> () are defined with respect to reaction </a:t>
                </a:r>
                <a:r>
                  <a:rPr lang="en-US" b="1" dirty="0" smtClean="0">
                    <a:latin typeface="Comic Sans MS"/>
                    <a:cs typeface="Comic Sans MS"/>
                    <a:sym typeface="Symbol" charset="2"/>
                  </a:rPr>
                  <a:t>plane</a:t>
                </a:r>
                <a:endParaRPr lang="en-US" b="1" dirty="0">
                  <a:latin typeface="Comic Sans MS"/>
                  <a:cs typeface="Comic Sans MS"/>
                  <a:sym typeface="Symbol" charset="2"/>
                </a:endParaRPr>
              </a:p>
            </p:txBody>
          </p:sp>
          <p:grpSp>
            <p:nvGrpSpPr>
              <p:cNvPr id="48" name="Group 40"/>
              <p:cNvGrpSpPr>
                <a:grpSpLocks/>
              </p:cNvGrpSpPr>
              <p:nvPr/>
            </p:nvGrpSpPr>
            <p:grpSpPr bwMode="auto">
              <a:xfrm>
                <a:off x="3022" y="2223"/>
                <a:ext cx="2714" cy="1924"/>
                <a:chOff x="3022" y="2223"/>
                <a:chExt cx="2714" cy="1924"/>
              </a:xfrm>
              <a:grpFill/>
            </p:grpSpPr>
            <p:sp>
              <p:nvSpPr>
                <p:cNvPr id="49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4101" y="2388"/>
                  <a:ext cx="1214" cy="23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 i="1" dirty="0">
                      <a:solidFill>
                        <a:srgbClr val="0000FF"/>
                      </a:solidFill>
                    </a:rPr>
                    <a:t>N</a:t>
                  </a:r>
                  <a:r>
                    <a:rPr lang="en-US" b="1" baseline="-25000" dirty="0">
                      <a:solidFill>
                        <a:srgbClr val="0000FF"/>
                      </a:solidFill>
                      <a:sym typeface="Symbol" charset="2"/>
                    </a:rPr>
                    <a:t></a:t>
                  </a:r>
                  <a:r>
                    <a:rPr lang="en-US" b="1" i="1" dirty="0">
                      <a:solidFill>
                        <a:srgbClr val="0000FF"/>
                      </a:solidFill>
                    </a:rPr>
                    <a:t>/</a:t>
                  </a:r>
                  <a:r>
                    <a:rPr lang="en-US" b="1" i="1" dirty="0">
                      <a:solidFill>
                        <a:srgbClr val="0000FF"/>
                      </a:solidFill>
                      <a:latin typeface="Script MT Bold" pitchFamily="66" charset="0"/>
                    </a:rPr>
                    <a:t>L</a:t>
                  </a:r>
                  <a:r>
                    <a:rPr lang="en-US" b="1" baseline="-25000" dirty="0">
                      <a:solidFill>
                        <a:srgbClr val="0000FF"/>
                      </a:solidFill>
                      <a:sym typeface="Symbol" charset="2"/>
                    </a:rPr>
                    <a:t></a:t>
                  </a:r>
                  <a:r>
                    <a:rPr lang="en-US" b="1" i="1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en-US" b="1" i="1" dirty="0" err="1">
                      <a:solidFill>
                        <a:srgbClr val="0000FF"/>
                      </a:solidFill>
                      <a:sym typeface="Symbol" charset="2"/>
                    </a:rPr>
                    <a:t></a:t>
                  </a:r>
                  <a:r>
                    <a:rPr lang="en-US" b="1" i="1" dirty="0">
                      <a:solidFill>
                        <a:srgbClr val="0000FF"/>
                      </a:solidFill>
                    </a:rPr>
                    <a:t> N</a:t>
                  </a:r>
                  <a:r>
                    <a:rPr lang="en-US" b="1" baseline="-25000" dirty="0">
                      <a:solidFill>
                        <a:srgbClr val="0000FF"/>
                      </a:solidFill>
                      <a:sym typeface="Symbol" charset="2"/>
                    </a:rPr>
                    <a:t></a:t>
                  </a:r>
                  <a:r>
                    <a:rPr lang="en-US" b="1" i="1" dirty="0">
                      <a:solidFill>
                        <a:srgbClr val="0000FF"/>
                      </a:solidFill>
                      <a:sym typeface="Symbol" charset="2"/>
                    </a:rPr>
                    <a:t>/</a:t>
                  </a:r>
                  <a:r>
                    <a:rPr lang="en-US" b="1" i="1" dirty="0">
                      <a:solidFill>
                        <a:srgbClr val="0000FF"/>
                      </a:solidFill>
                      <a:latin typeface="Script MT Bold" pitchFamily="66" charset="0"/>
                      <a:sym typeface="Symbol" charset="2"/>
                    </a:rPr>
                    <a:t>L</a:t>
                  </a:r>
                  <a:r>
                    <a:rPr lang="en-US" b="1" baseline="-25000" dirty="0">
                      <a:solidFill>
                        <a:srgbClr val="0000FF"/>
                      </a:solidFill>
                      <a:sym typeface="Symbol" charset="2"/>
                    </a:rPr>
                    <a:t></a:t>
                  </a:r>
                  <a:endParaRPr lang="en-US" b="1" i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50" name="Line 42"/>
                <p:cNvSpPr>
                  <a:spLocks noChangeShapeType="1"/>
                </p:cNvSpPr>
                <p:nvPr/>
              </p:nvSpPr>
              <p:spPr bwMode="auto">
                <a:xfrm>
                  <a:off x="4161" y="2631"/>
                  <a:ext cx="894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Line 43"/>
                <p:cNvSpPr>
                  <a:spLocks noChangeShapeType="1"/>
                </p:cNvSpPr>
                <p:nvPr/>
              </p:nvSpPr>
              <p:spPr bwMode="auto">
                <a:xfrm>
                  <a:off x="3849" y="2631"/>
                  <a:ext cx="224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3856" y="2421"/>
                  <a:ext cx="209" cy="23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 i="1" dirty="0">
                      <a:solidFill>
                        <a:srgbClr val="0000FF"/>
                      </a:solidFill>
                    </a:rPr>
                    <a:t>1</a:t>
                  </a:r>
                </a:p>
              </p:txBody>
            </p:sp>
            <p:sp>
              <p:nvSpPr>
                <p:cNvPr id="53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3802" y="2597"/>
                  <a:ext cx="447" cy="23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 i="1" dirty="0">
                      <a:solidFill>
                        <a:srgbClr val="0000FF"/>
                      </a:solidFill>
                    </a:rPr>
                    <a:t>P</a:t>
                  </a:r>
                  <a:r>
                    <a:rPr lang="en-US" b="1" i="1" baseline="-25000" dirty="0">
                      <a:solidFill>
                        <a:srgbClr val="0000FF"/>
                      </a:solidFill>
                    </a:rPr>
                    <a:t>1</a:t>
                  </a:r>
                  <a:endParaRPr lang="en-US" b="1" i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54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3389" y="2488"/>
                  <a:ext cx="495" cy="23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 i="1" dirty="0">
                      <a:solidFill>
                        <a:srgbClr val="0000FF"/>
                      </a:solidFill>
                    </a:rPr>
                    <a:t>A</a:t>
                  </a:r>
                  <a:r>
                    <a:rPr lang="en-US" b="1" i="1" baseline="-25000" dirty="0">
                      <a:solidFill>
                        <a:srgbClr val="0000FF"/>
                      </a:solidFill>
                    </a:rPr>
                    <a:t>N</a:t>
                  </a:r>
                  <a:r>
                    <a:rPr lang="en-US" b="1" i="1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en-US" b="1" i="1" dirty="0" err="1">
                      <a:solidFill>
                        <a:srgbClr val="0000FF"/>
                      </a:solidFill>
                      <a:sym typeface="Symbol" charset="2"/>
                    </a:rPr>
                    <a:t></a:t>
                  </a:r>
                  <a:endParaRPr lang="en-US" b="1" i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55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4108" y="2619"/>
                  <a:ext cx="1214" cy="23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 i="1" dirty="0">
                      <a:solidFill>
                        <a:srgbClr val="0000FF"/>
                      </a:solidFill>
                    </a:rPr>
                    <a:t>N</a:t>
                  </a:r>
                  <a:r>
                    <a:rPr lang="en-US" b="1" baseline="-25000" dirty="0">
                      <a:solidFill>
                        <a:srgbClr val="0000FF"/>
                      </a:solidFill>
                      <a:sym typeface="Symbol" charset="2"/>
                    </a:rPr>
                    <a:t></a:t>
                  </a:r>
                  <a:r>
                    <a:rPr lang="en-US" b="1" i="1" dirty="0">
                      <a:solidFill>
                        <a:srgbClr val="0000FF"/>
                      </a:solidFill>
                    </a:rPr>
                    <a:t>/</a:t>
                  </a:r>
                  <a:r>
                    <a:rPr lang="en-US" b="1" i="1" dirty="0">
                      <a:solidFill>
                        <a:srgbClr val="0000FF"/>
                      </a:solidFill>
                      <a:latin typeface="Script MT Bold" pitchFamily="66" charset="0"/>
                    </a:rPr>
                    <a:t>L</a:t>
                  </a:r>
                  <a:r>
                    <a:rPr lang="en-US" b="1" baseline="-25000" dirty="0">
                      <a:solidFill>
                        <a:srgbClr val="0000FF"/>
                      </a:solidFill>
                      <a:sym typeface="Symbol" charset="2"/>
                    </a:rPr>
                    <a:t></a:t>
                  </a:r>
                  <a:r>
                    <a:rPr lang="en-US" b="1" i="1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en-US" b="1" i="1" dirty="0">
                      <a:solidFill>
                        <a:srgbClr val="0000FF"/>
                      </a:solidFill>
                      <a:sym typeface="Symbol" charset="2"/>
                    </a:rPr>
                    <a:t>+ </a:t>
                  </a:r>
                  <a:r>
                    <a:rPr lang="en-US" b="1" i="1" dirty="0">
                      <a:solidFill>
                        <a:srgbClr val="0000FF"/>
                      </a:solidFill>
                    </a:rPr>
                    <a:t>N</a:t>
                  </a:r>
                  <a:r>
                    <a:rPr lang="en-US" b="1" baseline="-25000" dirty="0">
                      <a:solidFill>
                        <a:srgbClr val="0000FF"/>
                      </a:solidFill>
                      <a:sym typeface="Symbol" charset="2"/>
                    </a:rPr>
                    <a:t></a:t>
                  </a:r>
                  <a:r>
                    <a:rPr lang="en-US" b="1" i="1" dirty="0">
                      <a:solidFill>
                        <a:srgbClr val="0000FF"/>
                      </a:solidFill>
                      <a:sym typeface="Symbol" charset="2"/>
                    </a:rPr>
                    <a:t>/</a:t>
                  </a:r>
                  <a:r>
                    <a:rPr lang="en-US" b="1" i="1" dirty="0">
                      <a:solidFill>
                        <a:srgbClr val="0000FF"/>
                      </a:solidFill>
                      <a:latin typeface="Script MT Bold" pitchFamily="66" charset="0"/>
                      <a:sym typeface="Symbol" charset="2"/>
                    </a:rPr>
                    <a:t>L</a:t>
                  </a:r>
                  <a:r>
                    <a:rPr lang="en-US" b="1" baseline="-25000" dirty="0">
                      <a:solidFill>
                        <a:srgbClr val="0000FF"/>
                      </a:solidFill>
                      <a:sym typeface="Symbol" charset="2"/>
                    </a:rPr>
                    <a:t></a:t>
                  </a:r>
                  <a:endParaRPr lang="en-US" b="1" i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56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3421" y="3181"/>
                  <a:ext cx="2114" cy="23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 i="1" dirty="0">
                      <a:solidFill>
                        <a:srgbClr val="0000FF"/>
                      </a:solidFill>
                      <a:latin typeface="Comic Sans MS"/>
                      <a:cs typeface="Comic Sans MS"/>
                      <a:sym typeface="Symbol" charset="2"/>
                    </a:rPr>
                    <a:t>Stat. </a:t>
                  </a:r>
                  <a:r>
                    <a:rPr lang="en-US" b="1" i="1" dirty="0" err="1">
                      <a:solidFill>
                        <a:srgbClr val="0000FF"/>
                      </a:solidFill>
                      <a:latin typeface="Comic Sans MS"/>
                      <a:cs typeface="Comic Sans MS"/>
                      <a:sym typeface="Symbol" charset="2"/>
                    </a:rPr>
                    <a:t>Unc</a:t>
                  </a:r>
                  <a:r>
                    <a:rPr lang="en-US" b="1" i="1" dirty="0">
                      <a:solidFill>
                        <a:srgbClr val="0000FF"/>
                      </a:solidFill>
                      <a:latin typeface="Comic Sans MS"/>
                      <a:cs typeface="Comic Sans MS"/>
                      <a:sym typeface="Symbol" charset="2"/>
                    </a:rPr>
                    <a:t>. </a:t>
                  </a:r>
                  <a:r>
                    <a:rPr lang="en-US" b="1" i="1" dirty="0">
                      <a:solidFill>
                        <a:srgbClr val="0000FF"/>
                      </a:solidFill>
                      <a:sym typeface="Symbol" charset="2"/>
                    </a:rPr>
                    <a:t>~ (P</a:t>
                  </a:r>
                  <a:r>
                    <a:rPr lang="en-US" b="1" i="1" baseline="-25000" dirty="0">
                      <a:solidFill>
                        <a:srgbClr val="0000FF"/>
                      </a:solidFill>
                      <a:sym typeface="Symbol" charset="2"/>
                    </a:rPr>
                    <a:t>1</a:t>
                  </a:r>
                  <a:r>
                    <a:rPr lang="en-US" b="1" i="1" baseline="38000" dirty="0">
                      <a:solidFill>
                        <a:srgbClr val="0000FF"/>
                      </a:solidFill>
                      <a:sym typeface="Symbol" charset="2"/>
                    </a:rPr>
                    <a:t>2 </a:t>
                  </a:r>
                  <a:r>
                    <a:rPr lang="en-US" b="1" i="1" dirty="0">
                      <a:solidFill>
                        <a:srgbClr val="0000FF"/>
                      </a:solidFill>
                      <a:sym typeface="Symbol" charset="2"/>
                    </a:rPr>
                    <a:t></a:t>
                  </a:r>
                  <a:r>
                    <a:rPr lang="en-US" b="1" i="1" dirty="0">
                      <a:solidFill>
                        <a:srgbClr val="0000FF"/>
                      </a:solidFill>
                      <a:latin typeface="Script MT Bold" pitchFamily="66" charset="0"/>
                      <a:sym typeface="Symbol" charset="2"/>
                    </a:rPr>
                    <a:t>L </a:t>
                  </a:r>
                  <a:r>
                    <a:rPr lang="en-US" b="1" i="1" dirty="0" err="1">
                      <a:solidFill>
                        <a:srgbClr val="0000FF"/>
                      </a:solidFill>
                      <a:sym typeface="Symbol" charset="2"/>
                    </a:rPr>
                    <a:t>dt</a:t>
                  </a:r>
                  <a:r>
                    <a:rPr lang="en-US" b="1" i="1" dirty="0">
                      <a:solidFill>
                        <a:srgbClr val="0000FF"/>
                      </a:solidFill>
                      <a:sym typeface="Symbol" charset="2"/>
                    </a:rPr>
                    <a:t> )</a:t>
                  </a:r>
                  <a:r>
                    <a:rPr lang="en-US" b="1" i="1" baseline="38000" dirty="0">
                      <a:solidFill>
                        <a:srgbClr val="0000FF"/>
                      </a:solidFill>
                      <a:sym typeface="Symbol" charset="2"/>
                    </a:rPr>
                    <a:t>1/2</a:t>
                  </a:r>
                </a:p>
              </p:txBody>
            </p:sp>
            <p:sp>
              <p:nvSpPr>
                <p:cNvPr id="57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3022" y="2223"/>
                  <a:ext cx="272" cy="704"/>
                </a:xfrm>
                <a:prstGeom prst="line">
                  <a:avLst/>
                </a:prstGeom>
                <a:grpFill/>
                <a:ln w="19050">
                  <a:solidFill>
                    <a:srgbClr val="CC66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Line 50"/>
                <p:cNvSpPr>
                  <a:spLocks noChangeShapeType="1"/>
                </p:cNvSpPr>
                <p:nvPr/>
              </p:nvSpPr>
              <p:spPr bwMode="auto">
                <a:xfrm>
                  <a:off x="3022" y="2927"/>
                  <a:ext cx="0" cy="1220"/>
                </a:xfrm>
                <a:prstGeom prst="line">
                  <a:avLst/>
                </a:prstGeom>
                <a:grpFill/>
                <a:ln w="19050">
                  <a:solidFill>
                    <a:srgbClr val="CC66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Line 51"/>
                <p:cNvSpPr>
                  <a:spLocks noChangeShapeType="1"/>
                </p:cNvSpPr>
                <p:nvPr/>
              </p:nvSpPr>
              <p:spPr bwMode="auto">
                <a:xfrm>
                  <a:off x="3022" y="4147"/>
                  <a:ext cx="2714" cy="0"/>
                </a:xfrm>
                <a:prstGeom prst="line">
                  <a:avLst/>
                </a:prstGeom>
                <a:grpFill/>
                <a:ln w="19050">
                  <a:solidFill>
                    <a:srgbClr val="CC66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5736" y="2223"/>
                  <a:ext cx="0" cy="1911"/>
                </a:xfrm>
                <a:prstGeom prst="line">
                  <a:avLst/>
                </a:prstGeom>
                <a:grpFill/>
                <a:ln w="19050">
                  <a:solidFill>
                    <a:srgbClr val="CC66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3293" y="2223"/>
                  <a:ext cx="2443" cy="6"/>
                </a:xfrm>
                <a:prstGeom prst="line">
                  <a:avLst/>
                </a:prstGeom>
                <a:grpFill/>
                <a:ln w="19050">
                  <a:solidFill>
                    <a:srgbClr val="CC66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32" name="Group 7"/>
            <p:cNvGrpSpPr>
              <a:grpSpLocks/>
            </p:cNvGrpSpPr>
            <p:nvPr/>
          </p:nvGrpSpPr>
          <p:grpSpPr bwMode="auto">
            <a:xfrm>
              <a:off x="6068479" y="4357438"/>
              <a:ext cx="2080684" cy="1219411"/>
              <a:chOff x="1680" y="3102"/>
              <a:chExt cx="1872" cy="903"/>
            </a:xfrm>
          </p:grpSpPr>
          <p:sp>
            <p:nvSpPr>
              <p:cNvPr id="34" name="Rectangle 8"/>
              <p:cNvSpPr>
                <a:spLocks noChangeArrowheads="1"/>
              </p:cNvSpPr>
              <p:nvPr/>
            </p:nvSpPr>
            <p:spPr bwMode="auto">
              <a:xfrm>
                <a:off x="1680" y="3189"/>
                <a:ext cx="1872" cy="816"/>
              </a:xfrm>
              <a:prstGeom prst="rect">
                <a:avLst/>
              </a:prstGeom>
              <a:solidFill>
                <a:srgbClr val="FFFF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glow rad="101600">
                  <a:srgbClr val="FFFF00">
                    <a:alpha val="75000"/>
                  </a:srgbClr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artDeco"/>
                <a:bevelB w="114300" prst="artDeco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grpSp>
            <p:nvGrpSpPr>
              <p:cNvPr id="35" name="Group 9"/>
              <p:cNvGrpSpPr>
                <a:grpSpLocks/>
              </p:cNvGrpSpPr>
              <p:nvPr/>
            </p:nvGrpSpPr>
            <p:grpSpPr bwMode="auto">
              <a:xfrm>
                <a:off x="1776" y="3102"/>
                <a:ext cx="1700" cy="851"/>
                <a:chOff x="1776" y="2619"/>
                <a:chExt cx="2248" cy="1286"/>
              </a:xfrm>
            </p:grpSpPr>
            <p:sp>
              <p:nvSpPr>
                <p:cNvPr id="36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1776" y="3024"/>
                  <a:ext cx="1968" cy="528"/>
                </a:xfrm>
                <a:prstGeom prst="line">
                  <a:avLst/>
                </a:prstGeom>
                <a:noFill/>
                <a:ln w="19050">
                  <a:solidFill>
                    <a:srgbClr val="333399"/>
                  </a:solidFill>
                  <a:prstDash val="dash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7" name="Group 11"/>
                <p:cNvGrpSpPr>
                  <a:grpSpLocks/>
                </p:cNvGrpSpPr>
                <p:nvPr/>
              </p:nvGrpSpPr>
              <p:grpSpPr bwMode="auto">
                <a:xfrm>
                  <a:off x="2352" y="3072"/>
                  <a:ext cx="288" cy="480"/>
                  <a:chOff x="4320" y="1488"/>
                  <a:chExt cx="288" cy="480"/>
                </a:xfrm>
              </p:grpSpPr>
              <p:sp>
                <p:nvSpPr>
                  <p:cNvPr id="44" name="AutoShape 12"/>
                  <p:cNvSpPr>
                    <a:spLocks noChangeArrowheads="1"/>
                  </p:cNvSpPr>
                  <p:nvPr/>
                </p:nvSpPr>
                <p:spPr bwMode="auto">
                  <a:xfrm>
                    <a:off x="4416" y="1488"/>
                    <a:ext cx="86" cy="480"/>
                  </a:xfrm>
                  <a:prstGeom prst="upArrow">
                    <a:avLst>
                      <a:gd name="adj1" fmla="val 50000"/>
                      <a:gd name="adj2" fmla="val 139535"/>
                    </a:avLst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B2B2B2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333399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alibri" charset="0"/>
                    </a:endParaRPr>
                  </a:p>
                </p:txBody>
              </p:sp>
              <p:sp>
                <p:nvSpPr>
                  <p:cNvPr id="45" name="Oval 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20" y="1632"/>
                    <a:ext cx="288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003300"/>
                      </a:gs>
                    </a:gsLst>
                    <a:lin ang="2700000" scaled="1"/>
                  </a:gradFill>
                  <a:ln w="9525">
                    <a:solidFill>
                      <a:srgbClr val="0033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alibri" charset="0"/>
                    </a:endParaRPr>
                  </a:p>
                </p:txBody>
              </p:sp>
            </p:grpSp>
            <p:sp>
              <p:nvSpPr>
                <p:cNvPr id="38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3120" y="3024"/>
                  <a:ext cx="288" cy="2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3300"/>
                    </a:gs>
                  </a:gsLst>
                  <a:lin ang="2700000" scaled="1"/>
                </a:gradFill>
                <a:ln w="9525">
                  <a:solidFill>
                    <a:srgbClr val="0033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39" name="AutoShape 15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3120"/>
                  <a:ext cx="288" cy="288"/>
                </a:xfrm>
                <a:prstGeom prst="irregularSeal1">
                  <a:avLst/>
                </a:prstGeom>
                <a:solidFill>
                  <a:srgbClr val="FF0000"/>
                </a:solidFill>
                <a:ln w="9525">
                  <a:solidFill>
                    <a:srgbClr val="33339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40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2880" y="2928"/>
                  <a:ext cx="48" cy="192"/>
                </a:xfrm>
                <a:prstGeom prst="line">
                  <a:avLst/>
                </a:prstGeom>
                <a:noFill/>
                <a:ln w="38100">
                  <a:solidFill>
                    <a:srgbClr val="333399"/>
                  </a:solidFill>
                  <a:round/>
                  <a:headEnd/>
                  <a:tailEnd type="stealth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Line 17"/>
                <p:cNvSpPr>
                  <a:spLocks noChangeShapeType="1"/>
                </p:cNvSpPr>
                <p:nvPr/>
              </p:nvSpPr>
              <p:spPr bwMode="auto">
                <a:xfrm>
                  <a:off x="2976" y="3360"/>
                  <a:ext cx="240" cy="144"/>
                </a:xfrm>
                <a:prstGeom prst="line">
                  <a:avLst/>
                </a:prstGeom>
                <a:noFill/>
                <a:ln w="38100">
                  <a:solidFill>
                    <a:srgbClr val="333399"/>
                  </a:solidFill>
                  <a:round/>
                  <a:headEnd/>
                  <a:tailEnd type="stealth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844" y="2619"/>
                  <a:ext cx="548" cy="3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altLang="ja-JP" sz="2000" dirty="0">
                      <a:solidFill>
                        <a:srgbClr val="FF3399"/>
                      </a:solidFill>
                      <a:latin typeface="Calibri" charset="0"/>
                      <a:cs typeface="ＭＳ Ｐゴシック" charset="-128"/>
                    </a:rPr>
                    <a:t>left</a:t>
                  </a:r>
                </a:p>
              </p:txBody>
            </p:sp>
            <p:sp>
              <p:nvSpPr>
                <p:cNvPr id="43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073" y="3457"/>
                  <a:ext cx="951" cy="4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altLang="ja-JP" sz="2000" dirty="0">
                      <a:solidFill>
                        <a:srgbClr val="FF3399"/>
                      </a:solidFill>
                      <a:latin typeface="Calibri" charset="0"/>
                      <a:cs typeface="ＭＳ Ｐゴシック" charset="-128"/>
                    </a:rPr>
                    <a:t>right</a:t>
                  </a:r>
                </a:p>
              </p:txBody>
            </p:sp>
          </p:grpSp>
        </p:grpSp>
      </p:grpSp>
      <p:grpSp>
        <p:nvGrpSpPr>
          <p:cNvPr id="9" name="Group 8"/>
          <p:cNvGrpSpPr/>
          <p:nvPr/>
        </p:nvGrpSpPr>
        <p:grpSpPr>
          <a:xfrm>
            <a:off x="1154430" y="3873501"/>
            <a:ext cx="6835140" cy="2723726"/>
            <a:chOff x="1154430" y="3894667"/>
            <a:chExt cx="6835140" cy="2723726"/>
          </a:xfrm>
        </p:grpSpPr>
        <p:pic>
          <p:nvPicPr>
            <p:cNvPr id="4" name="Picture 3" descr="transworld_onlyRHIC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0" y="3909483"/>
              <a:ext cx="6835140" cy="270891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534583" y="3894667"/>
              <a:ext cx="8016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RHIC: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250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50240" y="0"/>
            <a:ext cx="9794240" cy="609600"/>
          </a:xfrm>
        </p:spPr>
        <p:txBody>
          <a:bodyPr/>
          <a:lstStyle/>
          <a:p>
            <a:r>
              <a:rPr lang="en-US" sz="2700" dirty="0" smtClean="0"/>
              <a:t>A</a:t>
            </a:r>
            <a:r>
              <a:rPr lang="en-US" sz="2700" baseline="-25000" dirty="0" smtClean="0"/>
              <a:t>N</a:t>
            </a:r>
            <a:r>
              <a:rPr lang="en-US" sz="2700" dirty="0" smtClean="0"/>
              <a:t>: How to get to THE underlying Physics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2244" y="1561736"/>
            <a:ext cx="3137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SIVERS/</a:t>
            </a:r>
            <a:r>
              <a:rPr lang="en-US" sz="2800" b="1" dirty="0" smtClean="0">
                <a:solidFill>
                  <a:srgbClr val="008040"/>
                </a:solidFill>
                <a:latin typeface="Comic Sans MS"/>
                <a:cs typeface="Comic Sans MS"/>
              </a:rPr>
              <a:t>Twist-3</a:t>
            </a:r>
            <a:endParaRPr lang="en-US" sz="2800" b="1" dirty="0">
              <a:solidFill>
                <a:srgbClr val="008040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38662" y="1536339"/>
            <a:ext cx="3262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Collins Mechanism</a:t>
            </a:r>
            <a:endParaRPr lang="en-US" sz="28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0867" y="1481707"/>
            <a:ext cx="8724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316307" y="1206524"/>
            <a:ext cx="22860" cy="2192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0587" y="2129848"/>
            <a:ext cx="37497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8040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A</a:t>
            </a:r>
            <a:r>
              <a:rPr lang="en-US" b="1" baseline="-25000" dirty="0" smtClean="0">
                <a:latin typeface="Comic Sans MS"/>
                <a:cs typeface="Comic Sans MS"/>
              </a:rPr>
              <a:t>N</a:t>
            </a:r>
            <a:r>
              <a:rPr lang="en-US" b="1" dirty="0" smtClean="0">
                <a:latin typeface="Comic Sans MS"/>
                <a:cs typeface="Comic Sans MS"/>
              </a:rPr>
              <a:t> for </a:t>
            </a:r>
            <a:r>
              <a:rPr lang="en-US" dirty="0">
                <a:latin typeface="Comic Sans MS"/>
                <a:cs typeface="Comic Sans MS"/>
              </a:rPr>
              <a:t>jets, direct </a:t>
            </a:r>
            <a:r>
              <a:rPr lang="en-US" dirty="0" smtClean="0">
                <a:latin typeface="Comic Sans MS"/>
                <a:cs typeface="Comic Sans MS"/>
              </a:rPr>
              <a:t>photons</a:t>
            </a:r>
            <a:endParaRPr lang="en-US" b="1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b="1" dirty="0">
                <a:latin typeface="Comic Sans MS"/>
                <a:cs typeface="Comic Sans MS"/>
              </a:rPr>
              <a:t>A</a:t>
            </a:r>
            <a:r>
              <a:rPr lang="en-US" b="1" baseline="-25000" dirty="0">
                <a:latin typeface="Comic Sans MS"/>
                <a:cs typeface="Comic Sans MS"/>
              </a:rPr>
              <a:t>N </a:t>
            </a:r>
            <a:r>
              <a:rPr lang="en-US" b="1" dirty="0">
                <a:latin typeface="Comic Sans MS"/>
                <a:cs typeface="Comic Sans MS"/>
              </a:rPr>
              <a:t>for heavy </a:t>
            </a:r>
            <a:r>
              <a:rPr lang="en-US" b="1" dirty="0" err="1">
                <a:latin typeface="Comic Sans MS"/>
                <a:cs typeface="Comic Sans MS"/>
              </a:rPr>
              <a:t>flavour</a:t>
            </a:r>
            <a:r>
              <a:rPr lang="en-US" b="1" dirty="0">
                <a:latin typeface="Comic Sans MS"/>
                <a:cs typeface="Comic Sans MS"/>
              </a:rPr>
              <a:t> </a:t>
            </a:r>
            <a:r>
              <a:rPr lang="en-US" b="1" dirty="0">
                <a:latin typeface="Comic Sans MS"/>
                <a:cs typeface="Comic Sans MS"/>
                <a:sym typeface="Wingdings"/>
              </a:rPr>
              <a:t> </a:t>
            </a:r>
            <a:r>
              <a:rPr lang="en-US" b="1" dirty="0" smtClean="0">
                <a:latin typeface="Comic Sans MS"/>
                <a:cs typeface="Comic Sans MS"/>
                <a:sym typeface="Wingdings"/>
              </a:rPr>
              <a:t>gluon</a:t>
            </a:r>
          </a:p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A</a:t>
            </a:r>
            <a:r>
              <a:rPr lang="en-US" baseline="-25000" dirty="0" smtClean="0">
                <a:latin typeface="Comic Sans MS"/>
                <a:cs typeface="Comic Sans MS"/>
                <a:sym typeface="Wingdings"/>
              </a:rPr>
              <a:t>N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for W</a:t>
            </a:r>
            <a:r>
              <a:rPr lang="en-US" baseline="30000" dirty="0" smtClean="0">
                <a:latin typeface="Comic Sans MS"/>
                <a:cs typeface="Comic Sans MS"/>
                <a:sym typeface="Wingdings"/>
              </a:rPr>
              <a:t>+/-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, Z</a:t>
            </a:r>
            <a:r>
              <a:rPr lang="en-US" baseline="30000" dirty="0" smtClean="0">
                <a:latin typeface="Comic Sans MS"/>
                <a:cs typeface="Comic Sans MS"/>
                <a:sym typeface="Wingdings"/>
              </a:rPr>
              <a:t>0</a:t>
            </a:r>
            <a:endParaRPr lang="en-US" b="1" baseline="30000" dirty="0" smtClean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58547" y="2066773"/>
            <a:ext cx="457048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solidFill>
                  <a:srgbClr val="322F31"/>
                </a:solidFill>
              </a:rPr>
              <a:t>asymmetry in jet fragmentation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1" dirty="0" smtClean="0">
                <a:latin typeface="Symbol" charset="2"/>
                <a:cs typeface="Symbol" charset="2"/>
              </a:rPr>
              <a:t>p</a:t>
            </a:r>
            <a:r>
              <a:rPr lang="en-US" sz="1600" b="1" baseline="30000" dirty="0" smtClean="0">
                <a:latin typeface="Comic Sans MS"/>
                <a:cs typeface="Comic Sans MS"/>
              </a:rPr>
              <a:t>+/-</a:t>
            </a:r>
            <a:r>
              <a:rPr lang="en-US" sz="1600" b="1" dirty="0" smtClean="0">
                <a:latin typeface="Symbol" charset="2"/>
                <a:cs typeface="Symbol" charset="2"/>
              </a:rPr>
              <a:t>p</a:t>
            </a:r>
            <a:r>
              <a:rPr lang="en-US" sz="1600" b="1" baseline="30000" dirty="0" smtClean="0">
                <a:latin typeface="Comic Sans MS"/>
                <a:cs typeface="Comic Sans MS"/>
              </a:rPr>
              <a:t>0</a:t>
            </a:r>
            <a:r>
              <a:rPr lang="en-US" sz="1600" b="1" dirty="0" smtClean="0">
                <a:latin typeface="Comic Sans MS"/>
                <a:cs typeface="Comic Sans MS"/>
              </a:rPr>
              <a:t> azimuthal distribution in jets</a:t>
            </a:r>
            <a:endParaRPr lang="en-US" sz="1600" b="1" dirty="0">
              <a:latin typeface="Comic Sans MS"/>
              <a:cs typeface="Comic Sans MS"/>
            </a:endParaRPr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cs typeface="Comic Sans MS"/>
              </a:rPr>
              <a:t>Interference fragmentation function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43" name="Text Box 38"/>
          <p:cNvSpPr txBox="1">
            <a:spLocks noChangeArrowheads="1"/>
          </p:cNvSpPr>
          <p:nvPr/>
        </p:nvSpPr>
        <p:spPr bwMode="auto">
          <a:xfrm>
            <a:off x="0" y="5059364"/>
            <a:ext cx="420158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Sensitive to </a:t>
            </a:r>
            <a:r>
              <a:rPr lang="en-US" dirty="0" smtClean="0"/>
              <a:t>correlations</a:t>
            </a:r>
          </a:p>
          <a:p>
            <a:pPr>
              <a:spcBef>
                <a:spcPts val="0"/>
              </a:spcBef>
            </a:pPr>
            <a:r>
              <a:rPr lang="en-US" b="1" dirty="0" smtClean="0"/>
              <a:t>proton </a:t>
            </a:r>
            <a:r>
              <a:rPr lang="en-US" b="1" dirty="0"/>
              <a:t>spin</a:t>
            </a:r>
            <a:r>
              <a:rPr lang="en-US" dirty="0"/>
              <a:t> – 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err="1" smtClean="0"/>
              <a:t>parton</a:t>
            </a:r>
            <a:r>
              <a:rPr lang="en-US" dirty="0" smtClean="0"/>
              <a:t> </a:t>
            </a:r>
            <a:r>
              <a:rPr lang="en-US" b="1" dirty="0"/>
              <a:t>transverse </a:t>
            </a:r>
            <a:r>
              <a:rPr lang="en-US" b="1" dirty="0" smtClean="0"/>
              <a:t>motion</a:t>
            </a:r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not universal between SIDIS &amp; </a:t>
            </a:r>
            <a:r>
              <a:rPr lang="en-US" dirty="0" err="1" smtClean="0"/>
              <a:t>pp</a:t>
            </a:r>
            <a:endParaRPr lang="en-US" dirty="0"/>
          </a:p>
        </p:txBody>
      </p:sp>
      <p:sp>
        <p:nvSpPr>
          <p:cNvPr id="44" name="Line 42"/>
          <p:cNvSpPr>
            <a:spLocks noChangeShapeType="1"/>
          </p:cNvSpPr>
          <p:nvPr/>
        </p:nvSpPr>
        <p:spPr bwMode="auto">
          <a:xfrm>
            <a:off x="4442883" y="3497260"/>
            <a:ext cx="1371600" cy="609600"/>
          </a:xfrm>
          <a:prstGeom prst="line">
            <a:avLst/>
          </a:prstGeom>
          <a:noFill/>
          <a:ln w="1016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43"/>
          <p:cNvSpPr>
            <a:spLocks noChangeShapeType="1"/>
          </p:cNvSpPr>
          <p:nvPr/>
        </p:nvSpPr>
        <p:spPr bwMode="auto">
          <a:xfrm flipV="1">
            <a:off x="4747683" y="3344860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Text Box 44"/>
          <p:cNvSpPr txBox="1">
            <a:spLocks noChangeArrowheads="1"/>
          </p:cNvSpPr>
          <p:nvPr/>
        </p:nvSpPr>
        <p:spPr bwMode="auto">
          <a:xfrm>
            <a:off x="4519083" y="2963860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S</a:t>
            </a:r>
            <a:r>
              <a:rPr lang="en-US" sz="2000" b="1" baseline="-25000">
                <a:solidFill>
                  <a:srgbClr val="FF0000"/>
                </a:solidFill>
              </a:rPr>
              <a:t>P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47" name="Line 45"/>
          <p:cNvSpPr>
            <a:spLocks noChangeShapeType="1"/>
          </p:cNvSpPr>
          <p:nvPr/>
        </p:nvSpPr>
        <p:spPr bwMode="auto">
          <a:xfrm rot="20678397" flipV="1">
            <a:off x="7338483" y="5173660"/>
            <a:ext cx="685800" cy="3048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46"/>
          <p:cNvSpPr>
            <a:spLocks noChangeShapeType="1"/>
          </p:cNvSpPr>
          <p:nvPr/>
        </p:nvSpPr>
        <p:spPr bwMode="auto">
          <a:xfrm>
            <a:off x="7186083" y="418306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47"/>
          <p:cNvSpPr>
            <a:spLocks noChangeShapeType="1"/>
          </p:cNvSpPr>
          <p:nvPr/>
        </p:nvSpPr>
        <p:spPr bwMode="auto">
          <a:xfrm>
            <a:off x="5814483" y="4106860"/>
            <a:ext cx="1600200" cy="304800"/>
          </a:xfrm>
          <a:prstGeom prst="line">
            <a:avLst/>
          </a:prstGeom>
          <a:noFill/>
          <a:ln w="57150">
            <a:solidFill>
              <a:srgbClr val="33CC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48"/>
          <p:cNvSpPr>
            <a:spLocks noChangeShapeType="1"/>
          </p:cNvSpPr>
          <p:nvPr/>
        </p:nvSpPr>
        <p:spPr bwMode="auto">
          <a:xfrm>
            <a:off x="7414683" y="4411660"/>
            <a:ext cx="1074738" cy="841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49"/>
          <p:cNvSpPr>
            <a:spLocks noChangeShapeType="1"/>
          </p:cNvSpPr>
          <p:nvPr/>
        </p:nvSpPr>
        <p:spPr bwMode="auto">
          <a:xfrm rot="2215248" flipV="1">
            <a:off x="7422621" y="4379910"/>
            <a:ext cx="984250" cy="3746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50"/>
          <p:cNvSpPr>
            <a:spLocks noChangeShapeType="1"/>
          </p:cNvSpPr>
          <p:nvPr/>
        </p:nvSpPr>
        <p:spPr bwMode="auto">
          <a:xfrm rot="1381992">
            <a:off x="5687483" y="4418010"/>
            <a:ext cx="1600200" cy="304800"/>
          </a:xfrm>
          <a:prstGeom prst="line">
            <a:avLst/>
          </a:prstGeom>
          <a:noFill/>
          <a:ln w="57150">
            <a:solidFill>
              <a:srgbClr val="33CC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51"/>
          <p:cNvSpPr>
            <a:spLocks noChangeShapeType="1"/>
          </p:cNvSpPr>
          <p:nvPr/>
        </p:nvSpPr>
        <p:spPr bwMode="auto">
          <a:xfrm rot="1381992">
            <a:off x="7103533" y="5232398"/>
            <a:ext cx="1074738" cy="841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52"/>
          <p:cNvSpPr>
            <a:spLocks noChangeShapeType="1"/>
          </p:cNvSpPr>
          <p:nvPr/>
        </p:nvSpPr>
        <p:spPr bwMode="auto">
          <a:xfrm rot="3597241" flipV="1">
            <a:off x="7114116" y="5185831"/>
            <a:ext cx="984250" cy="3746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53"/>
          <p:cNvSpPr>
            <a:spLocks noChangeShapeType="1"/>
          </p:cNvSpPr>
          <p:nvPr/>
        </p:nvSpPr>
        <p:spPr bwMode="auto">
          <a:xfrm rot="10800000">
            <a:off x="5814483" y="4106860"/>
            <a:ext cx="12954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Text Box 54"/>
          <p:cNvSpPr txBox="1">
            <a:spLocks noChangeArrowheads="1"/>
          </p:cNvSpPr>
          <p:nvPr/>
        </p:nvSpPr>
        <p:spPr bwMode="auto">
          <a:xfrm>
            <a:off x="4823883" y="374491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CC"/>
                </a:solidFill>
              </a:rPr>
              <a:t>p</a:t>
            </a:r>
          </a:p>
        </p:txBody>
      </p:sp>
      <p:sp>
        <p:nvSpPr>
          <p:cNvPr id="57" name="Text Box 55"/>
          <p:cNvSpPr txBox="1">
            <a:spLocks noChangeArrowheads="1"/>
          </p:cNvSpPr>
          <p:nvPr/>
        </p:nvSpPr>
        <p:spPr bwMode="auto">
          <a:xfrm>
            <a:off x="7033683" y="4411660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</a:t>
            </a:r>
          </a:p>
        </p:txBody>
      </p:sp>
      <p:sp>
        <p:nvSpPr>
          <p:cNvPr id="58" name="Line 56"/>
          <p:cNvSpPr>
            <a:spLocks noChangeShapeType="1"/>
          </p:cNvSpPr>
          <p:nvPr/>
        </p:nvSpPr>
        <p:spPr bwMode="auto">
          <a:xfrm flipV="1">
            <a:off x="6649508" y="4411660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>
            <a:off x="6424083" y="4868860"/>
            <a:ext cx="45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S</a:t>
            </a:r>
            <a:r>
              <a:rPr lang="en-US" sz="2000" b="1" baseline="-25000">
                <a:solidFill>
                  <a:srgbClr val="FF0000"/>
                </a:solidFill>
              </a:rPr>
              <a:t>q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60" name="Text Box 58"/>
          <p:cNvSpPr txBox="1">
            <a:spLocks noChangeArrowheads="1"/>
          </p:cNvSpPr>
          <p:nvPr/>
        </p:nvSpPr>
        <p:spPr bwMode="auto">
          <a:xfrm>
            <a:off x="7948083" y="4868860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6600"/>
                </a:solidFill>
              </a:rPr>
              <a:t>k</a:t>
            </a:r>
            <a:r>
              <a:rPr lang="en-US" sz="2000" b="1" baseline="-25000">
                <a:solidFill>
                  <a:srgbClr val="006600"/>
                </a:solidFill>
              </a:rPr>
              <a:t>T,</a:t>
            </a:r>
            <a:r>
              <a:rPr lang="el-GR" sz="2000" b="1" baseline="-25000">
                <a:solidFill>
                  <a:srgbClr val="006600"/>
                </a:solidFill>
                <a:latin typeface="Times New Roman" charset="0"/>
                <a:cs typeface="Times New Roman" charset="0"/>
              </a:rPr>
              <a:t>π</a:t>
            </a:r>
            <a:endParaRPr lang="en-US" sz="2000" b="1">
              <a:solidFill>
                <a:srgbClr val="006600"/>
              </a:solidFill>
            </a:endParaRPr>
          </a:p>
        </p:txBody>
      </p:sp>
      <p:sp>
        <p:nvSpPr>
          <p:cNvPr id="61" name="Text Box 59"/>
          <p:cNvSpPr txBox="1">
            <a:spLocks noChangeArrowheads="1"/>
          </p:cNvSpPr>
          <p:nvPr/>
        </p:nvSpPr>
        <p:spPr bwMode="auto">
          <a:xfrm>
            <a:off x="4359275" y="5373744"/>
            <a:ext cx="460374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rgbClr val="322F31"/>
                </a:solidFill>
              </a:rPr>
              <a:t>Sensitive </a:t>
            </a:r>
            <a:r>
              <a:rPr lang="en-US" dirty="0" smtClean="0">
                <a:solidFill>
                  <a:srgbClr val="322F31"/>
                </a:solidFill>
              </a:rPr>
              <a:t>to </a:t>
            </a:r>
          </a:p>
          <a:p>
            <a:pPr>
              <a:spcBef>
                <a:spcPts val="0"/>
              </a:spcBef>
            </a:pPr>
            <a:r>
              <a:rPr lang="en-US" b="1" dirty="0" err="1" smtClean="0">
                <a:solidFill>
                  <a:srgbClr val="322F31"/>
                </a:solidFill>
              </a:rPr>
              <a:t>transversity</a:t>
            </a:r>
            <a:r>
              <a:rPr lang="en-US" b="1" dirty="0" smtClean="0">
                <a:solidFill>
                  <a:srgbClr val="322F31"/>
                </a:solidFill>
              </a:rPr>
              <a:t> x spin-dependent FF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rgbClr val="322F31"/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/>
              <a:t>universal between SIDIS &amp; </a:t>
            </a:r>
            <a:r>
              <a:rPr lang="en-US" dirty="0" err="1" smtClean="0"/>
              <a:t>pp</a:t>
            </a:r>
            <a:r>
              <a:rPr lang="en-US" dirty="0" smtClean="0"/>
              <a:t> &amp; </a:t>
            </a:r>
            <a:r>
              <a:rPr lang="en-US" dirty="0" err="1" smtClean="0"/>
              <a:t>e+e</a:t>
            </a:r>
            <a:r>
              <a:rPr lang="en-US" dirty="0" smtClean="0"/>
              <a:t>-</a:t>
            </a:r>
            <a:endParaRPr lang="en-US" b="1" dirty="0">
              <a:solidFill>
                <a:srgbClr val="322F31"/>
              </a:solidFill>
            </a:endParaRPr>
          </a:p>
        </p:txBody>
      </p:sp>
      <p:sp>
        <p:nvSpPr>
          <p:cNvPr id="75" name="Line 23"/>
          <p:cNvSpPr>
            <a:spLocks noChangeShapeType="1"/>
          </p:cNvSpPr>
          <p:nvPr/>
        </p:nvSpPr>
        <p:spPr bwMode="auto">
          <a:xfrm>
            <a:off x="273580" y="3613689"/>
            <a:ext cx="1371600" cy="609600"/>
          </a:xfrm>
          <a:prstGeom prst="line">
            <a:avLst/>
          </a:prstGeom>
          <a:noFill/>
          <a:ln w="1016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" name="Line 24"/>
          <p:cNvSpPr>
            <a:spLocks noChangeShapeType="1"/>
          </p:cNvSpPr>
          <p:nvPr/>
        </p:nvSpPr>
        <p:spPr bwMode="auto">
          <a:xfrm flipV="1">
            <a:off x="578380" y="3461289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Text Box 25"/>
          <p:cNvSpPr txBox="1">
            <a:spLocks noChangeArrowheads="1"/>
          </p:cNvSpPr>
          <p:nvPr/>
        </p:nvSpPr>
        <p:spPr bwMode="auto">
          <a:xfrm>
            <a:off x="349780" y="3080289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S</a:t>
            </a:r>
            <a:r>
              <a:rPr lang="en-US" sz="2000" b="1" baseline="-25000">
                <a:solidFill>
                  <a:srgbClr val="FF0000"/>
                </a:solidFill>
              </a:rPr>
              <a:t>P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78" name="Line 26"/>
          <p:cNvSpPr>
            <a:spLocks noChangeShapeType="1"/>
          </p:cNvSpPr>
          <p:nvPr/>
        </p:nvSpPr>
        <p:spPr bwMode="auto">
          <a:xfrm flipV="1">
            <a:off x="276755" y="3597814"/>
            <a:ext cx="685800" cy="3048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Text Box 27"/>
          <p:cNvSpPr txBox="1">
            <a:spLocks noChangeArrowheads="1"/>
          </p:cNvSpPr>
          <p:nvPr/>
        </p:nvSpPr>
        <p:spPr bwMode="auto">
          <a:xfrm>
            <a:off x="883180" y="3308889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6600"/>
                </a:solidFill>
              </a:rPr>
              <a:t>k</a:t>
            </a:r>
            <a:r>
              <a:rPr lang="en-US" sz="2000" b="1" baseline="-25000">
                <a:solidFill>
                  <a:srgbClr val="006600"/>
                </a:solidFill>
              </a:rPr>
              <a:t>T,q</a:t>
            </a:r>
            <a:endParaRPr lang="en-US" sz="2000" b="1">
              <a:solidFill>
                <a:srgbClr val="006600"/>
              </a:solidFill>
            </a:endParaRPr>
          </a:p>
        </p:txBody>
      </p:sp>
      <p:sp>
        <p:nvSpPr>
          <p:cNvPr id="80" name="Line 28"/>
          <p:cNvSpPr>
            <a:spLocks noChangeShapeType="1"/>
          </p:cNvSpPr>
          <p:nvPr/>
        </p:nvSpPr>
        <p:spPr bwMode="auto">
          <a:xfrm>
            <a:off x="3016780" y="4299489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" name="Line 29"/>
          <p:cNvSpPr>
            <a:spLocks noChangeShapeType="1"/>
          </p:cNvSpPr>
          <p:nvPr/>
        </p:nvSpPr>
        <p:spPr bwMode="auto">
          <a:xfrm>
            <a:off x="1645180" y="4223289"/>
            <a:ext cx="1600200" cy="30480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" name="Line 30"/>
          <p:cNvSpPr>
            <a:spLocks noChangeShapeType="1"/>
          </p:cNvSpPr>
          <p:nvPr/>
        </p:nvSpPr>
        <p:spPr bwMode="auto">
          <a:xfrm>
            <a:off x="3245380" y="4528089"/>
            <a:ext cx="1074737" cy="841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" name="Line 31"/>
          <p:cNvSpPr>
            <a:spLocks noChangeShapeType="1"/>
          </p:cNvSpPr>
          <p:nvPr/>
        </p:nvSpPr>
        <p:spPr bwMode="auto">
          <a:xfrm rot="2215248" flipV="1">
            <a:off x="3253317" y="4496339"/>
            <a:ext cx="984250" cy="3746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Line 32"/>
          <p:cNvSpPr>
            <a:spLocks noChangeShapeType="1"/>
          </p:cNvSpPr>
          <p:nvPr/>
        </p:nvSpPr>
        <p:spPr bwMode="auto">
          <a:xfrm rot="1381992">
            <a:off x="1518180" y="4534439"/>
            <a:ext cx="1600200" cy="304800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33"/>
          <p:cNvSpPr>
            <a:spLocks noChangeShapeType="1"/>
          </p:cNvSpPr>
          <p:nvPr/>
        </p:nvSpPr>
        <p:spPr bwMode="auto">
          <a:xfrm rot="1381992">
            <a:off x="2934230" y="5348827"/>
            <a:ext cx="1074737" cy="841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Line 34"/>
          <p:cNvSpPr>
            <a:spLocks noChangeShapeType="1"/>
          </p:cNvSpPr>
          <p:nvPr/>
        </p:nvSpPr>
        <p:spPr bwMode="auto">
          <a:xfrm rot="3597241" flipV="1">
            <a:off x="2902480" y="5291677"/>
            <a:ext cx="984250" cy="3746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" name="Line 35"/>
          <p:cNvSpPr>
            <a:spLocks noChangeShapeType="1"/>
          </p:cNvSpPr>
          <p:nvPr/>
        </p:nvSpPr>
        <p:spPr bwMode="auto">
          <a:xfrm rot="10800000">
            <a:off x="1645180" y="4223289"/>
            <a:ext cx="12954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" name="Text Box 36"/>
          <p:cNvSpPr txBox="1">
            <a:spLocks noChangeArrowheads="1"/>
          </p:cNvSpPr>
          <p:nvPr/>
        </p:nvSpPr>
        <p:spPr bwMode="auto">
          <a:xfrm>
            <a:off x="654580" y="3861339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CC"/>
                </a:solidFill>
              </a:rPr>
              <a:t>p</a:t>
            </a:r>
          </a:p>
        </p:txBody>
      </p:sp>
      <p:sp>
        <p:nvSpPr>
          <p:cNvPr id="89" name="Text Box 37"/>
          <p:cNvSpPr txBox="1">
            <a:spLocks noChangeArrowheads="1"/>
          </p:cNvSpPr>
          <p:nvPr/>
        </p:nvSpPr>
        <p:spPr bwMode="auto">
          <a:xfrm>
            <a:off x="2864380" y="4528089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</a:t>
            </a:r>
          </a:p>
        </p:txBody>
      </p:sp>
      <p:sp>
        <p:nvSpPr>
          <p:cNvPr id="62" name="AutoShape 49"/>
          <p:cNvSpPr>
            <a:spLocks noChangeArrowheads="1"/>
          </p:cNvSpPr>
          <p:nvPr/>
        </p:nvSpPr>
        <p:spPr bwMode="auto">
          <a:xfrm>
            <a:off x="2454558" y="551374"/>
            <a:ext cx="701674" cy="41842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0374" y="588063"/>
            <a:ext cx="2886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FF"/>
                </a:solidFill>
              </a:rPr>
              <a:t>measure less inclusive 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198049" y="994467"/>
            <a:ext cx="2380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Initial State </a:t>
            </a:r>
            <a:endParaRPr lang="en-US" sz="2800" b="1" dirty="0">
              <a:solidFill>
                <a:srgbClr val="008040"/>
              </a:solidFill>
              <a:latin typeface="Comic Sans MS"/>
              <a:cs typeface="Comic Sans M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181615" y="935200"/>
            <a:ext cx="213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Final State</a:t>
            </a:r>
            <a:endParaRPr lang="en-US" sz="28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853485" y="2948155"/>
            <a:ext cx="3912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Novel FF Mechanisms</a:t>
            </a:r>
            <a:endParaRPr lang="en-US" sz="28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57594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</p:spPr>
        <p:txBody>
          <a:bodyPr>
            <a:normAutofit fontScale="90000"/>
          </a:bodyPr>
          <a:lstStyle/>
          <a:p>
            <a:r>
              <a:rPr lang="en-US" sz="2800" dirty="0" smtClean="0"/>
              <a:t>A</a:t>
            </a:r>
            <a:r>
              <a:rPr lang="en-US" sz="2800" baseline="-25000" dirty="0" smtClean="0"/>
              <a:t>N</a:t>
            </a:r>
            <a:r>
              <a:rPr lang="en-US" sz="2800" dirty="0" smtClean="0"/>
              <a:t> for different # photons in EM-Jets</a:t>
            </a:r>
            <a:endParaRPr lang="en-US" sz="28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RHIC S&amp;T Review 2014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17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4" y="554981"/>
            <a:ext cx="6548366" cy="51053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47778" y="1245612"/>
            <a:ext cx="2579805" cy="40934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q"/>
              <a:defRPr/>
            </a:pPr>
            <a:r>
              <a:rPr lang="en-US" sz="1300" dirty="0" smtClean="0">
                <a:latin typeface="Comic Sans MS"/>
                <a:cs typeface="Comic Sans MS"/>
              </a:rPr>
              <a:t>1</a:t>
            </a:r>
            <a:r>
              <a:rPr lang="en-US" sz="1300" dirty="0">
                <a:latin typeface="Comic Sans MS"/>
                <a:cs typeface="Comic Sans MS"/>
              </a:rPr>
              <a:t>-photon events, which include a large π</a:t>
            </a:r>
            <a:r>
              <a:rPr lang="en-US" sz="1300" baseline="30000" dirty="0">
                <a:latin typeface="Comic Sans MS"/>
                <a:cs typeface="Comic Sans MS"/>
              </a:rPr>
              <a:t>0</a:t>
            </a:r>
            <a:r>
              <a:rPr lang="en-US" sz="1300" dirty="0">
                <a:latin typeface="Comic Sans MS"/>
                <a:cs typeface="Comic Sans MS"/>
              </a:rPr>
              <a:t> contribution in this analysis, are similar to 2-photon </a:t>
            </a:r>
            <a:r>
              <a:rPr lang="en-US" sz="1300" dirty="0" smtClean="0">
                <a:solidFill>
                  <a:srgbClr val="322F31"/>
                </a:solidFill>
                <a:latin typeface="Comic Sans MS"/>
                <a:cs typeface="Comic Sans MS"/>
              </a:rPr>
              <a:t>events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defRPr/>
            </a:pPr>
            <a:endParaRPr lang="en-US" sz="1300" dirty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defRPr/>
            </a:pPr>
            <a:endParaRPr lang="en-US" sz="1300" dirty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q"/>
              <a:defRPr/>
            </a:pPr>
            <a:r>
              <a:rPr lang="en-US" sz="1300" dirty="0" smtClean="0">
                <a:solidFill>
                  <a:srgbClr val="3366FF"/>
                </a:solidFill>
                <a:latin typeface="Comic Sans MS"/>
                <a:cs typeface="Comic Sans MS"/>
              </a:rPr>
              <a:t>Three</a:t>
            </a:r>
            <a:r>
              <a:rPr lang="en-US" sz="1300" dirty="0">
                <a:solidFill>
                  <a:srgbClr val="3366FF"/>
                </a:solidFill>
                <a:latin typeface="Comic Sans MS"/>
                <a:cs typeface="Comic Sans MS"/>
              </a:rPr>
              <a:t>-photon jet-like events have a clear non-zero asymmetry, but substantially smaller than that for </a:t>
            </a:r>
            <a:r>
              <a:rPr lang="en-US" sz="1300" dirty="0" smtClean="0">
                <a:solidFill>
                  <a:srgbClr val="3366FF"/>
                </a:solidFill>
                <a:latin typeface="Comic Sans MS"/>
                <a:cs typeface="Comic Sans MS"/>
              </a:rPr>
              <a:t>isolated </a:t>
            </a:r>
            <a:r>
              <a:rPr lang="en-US" sz="13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sz="1300" baseline="30000" dirty="0" smtClean="0">
                <a:solidFill>
                  <a:srgbClr val="3366FF"/>
                </a:solidFill>
                <a:latin typeface="Comic Sans MS"/>
                <a:cs typeface="Comic Sans MS"/>
              </a:rPr>
              <a:t>0</a:t>
            </a:r>
            <a:r>
              <a:rPr lang="en-US" sz="1300" dirty="0">
                <a:solidFill>
                  <a:srgbClr val="3366FF"/>
                </a:solidFill>
                <a:latin typeface="Comic Sans MS"/>
                <a:cs typeface="Comic Sans MS"/>
              </a:rPr>
              <a:t>’</a:t>
            </a:r>
            <a:r>
              <a:rPr lang="en-US" sz="1300" dirty="0" smtClean="0">
                <a:solidFill>
                  <a:srgbClr val="3366FF"/>
                </a:solidFill>
                <a:latin typeface="Comic Sans MS"/>
                <a:cs typeface="Comic Sans MS"/>
              </a:rPr>
              <a:t>s</a:t>
            </a:r>
            <a:endParaRPr lang="en-US" sz="1300" dirty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q"/>
              <a:defRPr/>
            </a:pPr>
            <a:endParaRPr lang="en-US" sz="1300" dirty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q"/>
              <a:defRPr/>
            </a:pPr>
            <a:r>
              <a:rPr lang="en-US" sz="1300" dirty="0">
                <a:solidFill>
                  <a:srgbClr val="FF00FF"/>
                </a:solidFill>
                <a:latin typeface="Comic Sans MS"/>
                <a:cs typeface="Comic Sans MS"/>
              </a:rPr>
              <a:t>A</a:t>
            </a:r>
            <a:r>
              <a:rPr lang="en-US" sz="1300" baseline="-25000" dirty="0">
                <a:solidFill>
                  <a:srgbClr val="FF00FF"/>
                </a:solidFill>
                <a:latin typeface="Comic Sans MS"/>
                <a:cs typeface="Comic Sans MS"/>
              </a:rPr>
              <a:t>N</a:t>
            </a:r>
            <a:r>
              <a:rPr lang="en-US" sz="1300" dirty="0">
                <a:solidFill>
                  <a:srgbClr val="FF00FF"/>
                </a:solidFill>
                <a:latin typeface="Comic Sans MS"/>
                <a:cs typeface="Comic Sans MS"/>
              </a:rPr>
              <a:t> decreases as the event complexity increases (</a:t>
            </a:r>
            <a:r>
              <a:rPr lang="en-US" sz="1300" dirty="0" err="1">
                <a:solidFill>
                  <a:srgbClr val="FF00FF"/>
                </a:solidFill>
                <a:latin typeface="Comic Sans MS"/>
                <a:cs typeface="Comic Sans MS"/>
              </a:rPr>
              <a:t>i.e.</a:t>
            </a:r>
            <a:r>
              <a:rPr lang="en-US" sz="1300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,the</a:t>
            </a:r>
            <a:r>
              <a:rPr lang="en-US" sz="1300" dirty="0" smtClean="0">
                <a:solidFill>
                  <a:srgbClr val="FF00FF"/>
                </a:solidFill>
                <a:latin typeface="Comic Sans MS"/>
                <a:cs typeface="Comic Sans MS"/>
              </a:rPr>
              <a:t> </a:t>
            </a:r>
            <a:r>
              <a:rPr lang="en-US" sz="1300" dirty="0">
                <a:solidFill>
                  <a:srgbClr val="FF00FF"/>
                </a:solidFill>
                <a:latin typeface="Comic Sans MS"/>
                <a:cs typeface="Comic Sans MS"/>
              </a:rPr>
              <a:t>"</a:t>
            </a:r>
            <a:r>
              <a:rPr lang="en-US" sz="1300" dirty="0" err="1">
                <a:solidFill>
                  <a:srgbClr val="FF00FF"/>
                </a:solidFill>
                <a:latin typeface="Comic Sans MS"/>
                <a:cs typeface="Comic Sans MS"/>
              </a:rPr>
              <a:t>jettiness</a:t>
            </a:r>
            <a:r>
              <a:rPr lang="en-US" sz="1300" dirty="0" smtClean="0">
                <a:solidFill>
                  <a:srgbClr val="FF00FF"/>
                </a:solidFill>
                <a:latin typeface="Comic Sans MS"/>
                <a:cs typeface="Comic Sans MS"/>
              </a:rPr>
              <a:t>”</a:t>
            </a:r>
            <a:endParaRPr lang="en-US" sz="1300" dirty="0">
              <a:solidFill>
                <a:srgbClr val="FF00FF"/>
              </a:solidFill>
              <a:latin typeface="Comic Sans MS"/>
              <a:cs typeface="Comic Sans M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q"/>
              <a:defRPr/>
            </a:pPr>
            <a:r>
              <a:rPr lang="en-US" sz="1300" dirty="0" smtClean="0">
                <a:solidFill>
                  <a:srgbClr val="FF00FF"/>
                </a:solidFill>
                <a:latin typeface="Comic Sans MS"/>
                <a:cs typeface="Comic Sans MS"/>
              </a:rPr>
              <a:t>A</a:t>
            </a:r>
            <a:r>
              <a:rPr lang="en-US" sz="1300" baseline="-25000" dirty="0" smtClean="0">
                <a:solidFill>
                  <a:srgbClr val="FF00FF"/>
                </a:solidFill>
                <a:latin typeface="Comic Sans MS"/>
                <a:cs typeface="Comic Sans MS"/>
              </a:rPr>
              <a:t>N</a:t>
            </a:r>
            <a:r>
              <a:rPr lang="en-US" sz="1300" dirty="0" smtClean="0">
                <a:solidFill>
                  <a:srgbClr val="FF00FF"/>
                </a:solidFill>
                <a:latin typeface="Comic Sans MS"/>
                <a:cs typeface="Comic Sans MS"/>
              </a:rPr>
              <a:t> for #photons &gt;5 is similar to that for #photons = 5</a:t>
            </a:r>
            <a:endParaRPr lang="en-US" sz="1300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8820" y="566964"/>
            <a:ext cx="5498980" cy="167419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3937375" y="2827615"/>
            <a:ext cx="4743946" cy="224233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409370" y="524234"/>
            <a:ext cx="0" cy="493804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89955" y="5365646"/>
            <a:ext cx="1262786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Jettier events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7998" y="5647077"/>
            <a:ext cx="77364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dirty="0" smtClean="0">
                <a:latin typeface="Comic Sans MS"/>
                <a:cs typeface="Comic Sans MS"/>
              </a:rPr>
              <a:t>Several other Asymmetries </a:t>
            </a:r>
            <a:r>
              <a:rPr lang="en-US" dirty="0">
                <a:latin typeface="Comic Sans MS"/>
                <a:cs typeface="Comic Sans MS"/>
              </a:rPr>
              <a:t>for jettier events are </a:t>
            </a:r>
            <a:r>
              <a:rPr lang="en-US" dirty="0" smtClean="0">
                <a:latin typeface="Comic Sans MS"/>
                <a:cs typeface="Comic Sans MS"/>
              </a:rPr>
              <a:t>also very small</a:t>
            </a:r>
          </a:p>
          <a:p>
            <a:pPr>
              <a:buClr>
                <a:srgbClr val="0000FF"/>
              </a:buClr>
              <a:defRPr/>
            </a:pPr>
            <a:r>
              <a:rPr lang="en-US" dirty="0" smtClean="0">
                <a:solidFill>
                  <a:srgbClr val="0000FF"/>
                </a:solidFill>
              </a:rPr>
              <a:t>these </a:t>
            </a:r>
            <a:r>
              <a:rPr lang="en-US" dirty="0">
                <a:solidFill>
                  <a:srgbClr val="0000FF"/>
                </a:solidFill>
              </a:rPr>
              <a:t>dependences raise serious questions </a:t>
            </a:r>
            <a:r>
              <a:rPr lang="en-US" dirty="0" smtClean="0">
                <a:solidFill>
                  <a:srgbClr val="0000FF"/>
                </a:solidFill>
              </a:rPr>
              <a:t>how </a:t>
            </a:r>
            <a:r>
              <a:rPr lang="en-US" dirty="0">
                <a:solidFill>
                  <a:srgbClr val="0000FF"/>
                </a:solidFill>
              </a:rPr>
              <a:t>much of the large forward π</a:t>
            </a:r>
            <a:r>
              <a:rPr lang="en-US" baseline="30000" dirty="0">
                <a:solidFill>
                  <a:srgbClr val="0000FF"/>
                </a:solidFill>
              </a:rPr>
              <a:t>0</a:t>
            </a:r>
            <a:r>
              <a:rPr lang="en-US" dirty="0">
                <a:solidFill>
                  <a:srgbClr val="0000FF"/>
                </a:solidFill>
              </a:rPr>
              <a:t> A</a:t>
            </a:r>
            <a:r>
              <a:rPr lang="en-US" baseline="-25000" dirty="0">
                <a:solidFill>
                  <a:srgbClr val="0000FF"/>
                </a:solidFill>
              </a:rPr>
              <a:t>N</a:t>
            </a:r>
            <a:r>
              <a:rPr lang="en-US" dirty="0">
                <a:solidFill>
                  <a:srgbClr val="0000FF"/>
                </a:solidFill>
              </a:rPr>
              <a:t> comes from 2 </a:t>
            </a:r>
            <a:r>
              <a:rPr lang="en-US" dirty="0">
                <a:solidFill>
                  <a:srgbClr val="0000FF"/>
                </a:solidFill>
                <a:sym typeface="Wingdings" pitchFamily="2" charset="2"/>
              </a:rPr>
              <a:t> 2 </a:t>
            </a:r>
            <a:r>
              <a:rPr lang="en-US" dirty="0" err="1">
                <a:solidFill>
                  <a:srgbClr val="0000FF"/>
                </a:solidFill>
                <a:sym typeface="Wingdings" pitchFamily="2" charset="2"/>
              </a:rPr>
              <a:t>parton</a:t>
            </a:r>
            <a:r>
              <a:rPr lang="en-US" dirty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 pitchFamily="2" charset="2"/>
              </a:rPr>
              <a:t>scattering 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4" name="AutoShape 49"/>
          <p:cNvSpPr>
            <a:spLocks noChangeArrowheads="1"/>
          </p:cNvSpPr>
          <p:nvPr/>
        </p:nvSpPr>
        <p:spPr bwMode="auto">
          <a:xfrm>
            <a:off x="96621" y="5583603"/>
            <a:ext cx="464300" cy="216075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6907" y="1951153"/>
            <a:ext cx="7612380" cy="1815882"/>
            <a:chOff x="330574" y="2078153"/>
            <a:chExt cx="7612380" cy="1815882"/>
          </a:xfrm>
        </p:grpSpPr>
        <p:sp>
          <p:nvSpPr>
            <p:cNvPr id="17" name="TextBox 16"/>
            <p:cNvSpPr txBox="1"/>
            <p:nvPr/>
          </p:nvSpPr>
          <p:spPr>
            <a:xfrm rot="20700000">
              <a:off x="330574" y="2078153"/>
              <a:ext cx="7612380" cy="1815882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5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solidFill>
                <a:srgbClr val="0000FF"/>
              </a:solidFill>
            </a:ln>
            <a:effectLst>
              <a:glow rad="101600">
                <a:srgbClr val="0000FF">
                  <a:alpha val="75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The STAR RP phase-II will be the key detector component to investigate </a:t>
              </a:r>
            </a:p>
            <a:p>
              <a:pPr algn="ctr"/>
              <a:r>
                <a:rPr lang="en-US" sz="16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1600" baseline="-250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N</a:t>
              </a:r>
              <a:r>
                <a:rPr lang="en-US" sz="16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 for </a:t>
              </a:r>
              <a:r>
                <a:rPr lang="en-US" sz="16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1600" baseline="300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0</a:t>
              </a:r>
              <a:r>
                <a:rPr lang="en-US" sz="16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 is dominated by hard diffraction</a:t>
              </a:r>
            </a:p>
            <a:p>
              <a:pPr algn="ctr"/>
              <a:r>
                <a:rPr lang="en-US" sz="16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p↑+p </a:t>
              </a:r>
              <a:r>
                <a:rPr lang="en-US" sz="1600" dirty="0" smtClean="0">
                  <a:solidFill>
                    <a:srgbClr val="322F31"/>
                  </a:solidFill>
                  <a:latin typeface="Comic Sans MS"/>
                  <a:cs typeface="Comic Sans MS"/>
                  <a:sym typeface="Wingdings"/>
                </a:rPr>
                <a:t> </a:t>
              </a:r>
              <a:r>
                <a:rPr lang="en-US" sz="1600" dirty="0" smtClean="0">
                  <a:solidFill>
                    <a:srgbClr val="322F31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1600" baseline="300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0</a:t>
              </a:r>
              <a:r>
                <a:rPr lang="en-US" sz="16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+</a:t>
              </a:r>
              <a:r>
                <a:rPr lang="en-US" sz="1600" baseline="300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 </a:t>
              </a:r>
              <a:r>
                <a:rPr lang="en-US" sz="1600" dirty="0" err="1" smtClean="0">
                  <a:solidFill>
                    <a:srgbClr val="322F31"/>
                  </a:solidFill>
                  <a:latin typeface="Comic Sans MS"/>
                  <a:cs typeface="Comic Sans MS"/>
                </a:rPr>
                <a:t>p’+p</a:t>
              </a:r>
              <a:r>
                <a:rPr lang="en-US" sz="16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’</a:t>
              </a:r>
              <a:r>
                <a:rPr lang="en-US" sz="1600" dirty="0" smtClean="0">
                  <a:solidFill>
                    <a:srgbClr val="322F31"/>
                  </a:solidFill>
                  <a:latin typeface="Comic Sans MS"/>
                  <a:cs typeface="Comic Sans MS"/>
                  <a:sym typeface="Wingdings"/>
                </a:rPr>
                <a:t> or </a:t>
              </a:r>
              <a:r>
                <a:rPr lang="en-US" sz="16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 p↑+</a:t>
              </a:r>
              <a:r>
                <a:rPr lang="en-US" sz="1600" dirty="0">
                  <a:solidFill>
                    <a:srgbClr val="322F31"/>
                  </a:solidFill>
                  <a:latin typeface="Comic Sans MS"/>
                  <a:cs typeface="Comic Sans MS"/>
                </a:rPr>
                <a:t>p </a:t>
              </a:r>
              <a:r>
                <a:rPr lang="en-US" sz="1600" dirty="0">
                  <a:solidFill>
                    <a:srgbClr val="322F31"/>
                  </a:solidFill>
                  <a:latin typeface="Comic Sans MS"/>
                  <a:cs typeface="Comic Sans MS"/>
                  <a:sym typeface="Wingdings"/>
                </a:rPr>
                <a:t> </a:t>
              </a:r>
              <a:r>
                <a:rPr lang="en-US" sz="1600" dirty="0">
                  <a:solidFill>
                    <a:srgbClr val="322F31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1600" baseline="30000" dirty="0">
                  <a:solidFill>
                    <a:srgbClr val="322F31"/>
                  </a:solidFill>
                  <a:latin typeface="Comic Sans MS"/>
                  <a:cs typeface="Comic Sans MS"/>
                </a:rPr>
                <a:t>0</a:t>
              </a:r>
              <a:r>
                <a:rPr lang="en-US" sz="1600" dirty="0">
                  <a:solidFill>
                    <a:srgbClr val="322F31"/>
                  </a:solidFill>
                  <a:latin typeface="Comic Sans MS"/>
                  <a:cs typeface="Comic Sans MS"/>
                </a:rPr>
                <a:t>+</a:t>
              </a:r>
              <a:r>
                <a:rPr lang="en-US" sz="1600" baseline="30000" dirty="0">
                  <a:solidFill>
                    <a:srgbClr val="322F31"/>
                  </a:solidFill>
                  <a:latin typeface="Comic Sans MS"/>
                  <a:cs typeface="Comic Sans MS"/>
                </a:rPr>
                <a:t> </a:t>
              </a:r>
              <a:r>
                <a:rPr lang="en-US" sz="1600" dirty="0" err="1">
                  <a:solidFill>
                    <a:srgbClr val="322F31"/>
                  </a:solidFill>
                  <a:latin typeface="Comic Sans MS"/>
                  <a:cs typeface="Comic Sans MS"/>
                </a:rPr>
                <a:t>p</a:t>
              </a:r>
              <a:r>
                <a:rPr lang="en-US" sz="1600" dirty="0" err="1" smtClean="0">
                  <a:solidFill>
                    <a:srgbClr val="322F31"/>
                  </a:solidFill>
                  <a:latin typeface="Comic Sans MS"/>
                  <a:cs typeface="Comic Sans MS"/>
                </a:rPr>
                <a:t>’+X</a:t>
              </a:r>
              <a:endParaRPr lang="en-US" sz="1600" dirty="0" smtClean="0">
                <a:solidFill>
                  <a:srgbClr val="322F31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1600" dirty="0">
                <a:solidFill>
                  <a:srgbClr val="322F31"/>
                </a:solidFill>
                <a:latin typeface="Comic Sans MS"/>
                <a:cs typeface="Comic Sans MS"/>
              </a:endParaRPr>
            </a:p>
            <a:p>
              <a:pPr algn="ctr"/>
              <a:r>
                <a:rPr lang="en-US" sz="16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new surprise in spin physics</a:t>
              </a:r>
            </a:p>
            <a:p>
              <a:pPr algn="ctr"/>
              <a:r>
                <a:rPr lang="en-US" sz="16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asymmetry moderated through 2g (</a:t>
              </a:r>
              <a:r>
                <a:rPr lang="en-US" sz="1600" dirty="0" err="1" smtClean="0">
                  <a:solidFill>
                    <a:srgbClr val="322F31"/>
                  </a:solidFill>
                  <a:latin typeface="Comic Sans MS"/>
                  <a:cs typeface="Comic Sans MS"/>
                </a:rPr>
                <a:t>pomeron</a:t>
              </a:r>
              <a:r>
                <a:rPr lang="en-US" sz="16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) or 3g exchange</a:t>
              </a:r>
            </a:p>
            <a:p>
              <a:pPr algn="ctr"/>
              <a:r>
                <a:rPr lang="en-US" sz="16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theory assumption: </a:t>
              </a:r>
              <a:r>
                <a:rPr lang="en-US" sz="1600" dirty="0" err="1" smtClean="0">
                  <a:solidFill>
                    <a:srgbClr val="322F31"/>
                  </a:solidFill>
                  <a:latin typeface="Comic Sans MS"/>
                  <a:cs typeface="Comic Sans MS"/>
                </a:rPr>
                <a:t>pomeron</a:t>
              </a:r>
              <a:r>
                <a:rPr lang="en-US" sz="16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 no spin effects</a:t>
              </a:r>
            </a:p>
          </p:txBody>
        </p:sp>
        <p:sp>
          <p:nvSpPr>
            <p:cNvPr id="18" name="AutoShape 14"/>
            <p:cNvSpPr>
              <a:spLocks noChangeArrowheads="1"/>
            </p:cNvSpPr>
            <p:nvPr/>
          </p:nvSpPr>
          <p:spPr bwMode="auto">
            <a:xfrm>
              <a:off x="1883822" y="3501384"/>
              <a:ext cx="846678" cy="319199"/>
            </a:xfrm>
            <a:prstGeom prst="curvedRightArrow">
              <a:avLst>
                <a:gd name="adj1" fmla="val 24848"/>
                <a:gd name="adj2" fmla="val 49697"/>
                <a:gd name="adj3" fmla="val 33333"/>
              </a:avLst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 descr="achieveme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" t="5369" r="5946" b="4393"/>
          <a:stretch/>
        </p:blipFill>
        <p:spPr>
          <a:xfrm>
            <a:off x="1" y="0"/>
            <a:ext cx="733012" cy="74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9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PHYSICS through jets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5450424" y="3160020"/>
            <a:ext cx="3691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F. Yuan, PRL 100, 032003 (2008)</a:t>
            </a:r>
          </a:p>
          <a:p>
            <a:pPr algn="r"/>
            <a:r>
              <a:rPr lang="en-US" sz="1000" dirty="0" err="1" smtClean="0"/>
              <a:t>D’Alesio</a:t>
            </a:r>
            <a:r>
              <a:rPr lang="en-US" sz="1000" dirty="0"/>
              <a:t> </a:t>
            </a:r>
            <a:r>
              <a:rPr lang="en-US" sz="1000" dirty="0" smtClean="0"/>
              <a:t>et al., PRD 83, 034021 (2011)</a:t>
            </a:r>
            <a:endParaRPr lang="en-US" sz="1000" dirty="0"/>
          </a:p>
        </p:txBody>
      </p:sp>
      <p:grpSp>
        <p:nvGrpSpPr>
          <p:cNvPr id="84" name="Group 83"/>
          <p:cNvGrpSpPr/>
          <p:nvPr/>
        </p:nvGrpSpPr>
        <p:grpSpPr>
          <a:xfrm>
            <a:off x="4285684" y="643460"/>
            <a:ext cx="4856729" cy="2552708"/>
            <a:chOff x="4214472" y="3906512"/>
            <a:chExt cx="4856729" cy="2552708"/>
          </a:xfrm>
        </p:grpSpPr>
        <p:grpSp>
          <p:nvGrpSpPr>
            <p:cNvPr id="85" name="Group 84"/>
            <p:cNvGrpSpPr/>
            <p:nvPr/>
          </p:nvGrpSpPr>
          <p:grpSpPr>
            <a:xfrm>
              <a:off x="4214472" y="3906512"/>
              <a:ext cx="4856729" cy="2552708"/>
              <a:chOff x="4214472" y="3906512"/>
              <a:chExt cx="4856729" cy="2552708"/>
            </a:xfrm>
          </p:grpSpPr>
          <p:pic>
            <p:nvPicPr>
              <p:cNvPr id="90" name="Picture 89" descr="momentstable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4472" y="3906512"/>
                <a:ext cx="4856729" cy="2552708"/>
              </a:xfrm>
              <a:prstGeom prst="rect">
                <a:avLst/>
              </a:prstGeom>
            </p:spPr>
          </p:pic>
          <p:grpSp>
            <p:nvGrpSpPr>
              <p:cNvPr id="91" name="Group 90"/>
              <p:cNvGrpSpPr/>
              <p:nvPr/>
            </p:nvGrpSpPr>
            <p:grpSpPr>
              <a:xfrm>
                <a:off x="6273798" y="4668513"/>
                <a:ext cx="1796296" cy="1155700"/>
                <a:chOff x="6273798" y="4668513"/>
                <a:chExt cx="1796296" cy="1155700"/>
              </a:xfrm>
            </p:grpSpPr>
            <p:pic>
              <p:nvPicPr>
                <p:cNvPr id="92" name="Picture 91" descr="momentstable.pn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050" t="17364" r="18772" b="77934"/>
                <a:stretch/>
              </p:blipFill>
              <p:spPr>
                <a:xfrm>
                  <a:off x="6286499" y="4944073"/>
                  <a:ext cx="1770895" cy="270540"/>
                </a:xfrm>
                <a:prstGeom prst="rect">
                  <a:avLst/>
                </a:prstGeom>
              </p:spPr>
            </p:pic>
            <p:pic>
              <p:nvPicPr>
                <p:cNvPr id="93" name="Picture 92" descr="momentstable.pn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050" t="17364" r="18772" b="77934"/>
                <a:stretch/>
              </p:blipFill>
              <p:spPr>
                <a:xfrm>
                  <a:off x="6299199" y="5553673"/>
                  <a:ext cx="1770895" cy="270540"/>
                </a:xfrm>
                <a:prstGeom prst="rect">
                  <a:avLst/>
                </a:prstGeom>
              </p:spPr>
            </p:pic>
            <p:pic>
              <p:nvPicPr>
                <p:cNvPr id="94" name="Picture 93" descr="momentstable.pn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820" t="55587" r="59431" b="42158"/>
                <a:stretch/>
              </p:blipFill>
              <p:spPr>
                <a:xfrm>
                  <a:off x="6273798" y="4668513"/>
                  <a:ext cx="1796295" cy="1981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6" name="Group 85"/>
            <p:cNvGrpSpPr/>
            <p:nvPr/>
          </p:nvGrpSpPr>
          <p:grpSpPr>
            <a:xfrm>
              <a:off x="6136510" y="4605013"/>
              <a:ext cx="2169290" cy="1175929"/>
              <a:chOff x="6136510" y="4605013"/>
              <a:chExt cx="2169290" cy="1175929"/>
            </a:xfrm>
          </p:grpSpPr>
          <p:sp>
            <p:nvSpPr>
              <p:cNvPr id="87" name="TextBox 86"/>
              <p:cNvSpPr txBox="1"/>
              <p:nvPr/>
            </p:nvSpPr>
            <p:spPr>
              <a:xfrm>
                <a:off x="6174610" y="4605013"/>
                <a:ext cx="213119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0" dirty="0" err="1"/>
                  <a:t>Transversity</a:t>
                </a:r>
                <a:r>
                  <a:rPr lang="en-US" sz="900" b="0" dirty="0"/>
                  <a:t> • Boer-Mulders • </a:t>
                </a:r>
                <a:r>
                  <a:rPr lang="en-US" sz="900" b="0" dirty="0" smtClean="0"/>
                  <a:t>FF</a:t>
                </a:r>
                <a:endParaRPr lang="en-US" sz="900" b="0" dirty="0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6136510" y="4897113"/>
                <a:ext cx="213119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0" dirty="0" err="1"/>
                  <a:t>Pretzelocity</a:t>
                </a:r>
                <a:r>
                  <a:rPr lang="en-US" sz="1000" b="0" dirty="0"/>
                  <a:t> • Boer-Mulders • FF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6136510" y="5527026"/>
                <a:ext cx="213119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0" dirty="0" err="1"/>
                  <a:t>Sivers</a:t>
                </a:r>
                <a:r>
                  <a:rPr lang="en-US" sz="1050" b="0" dirty="0"/>
                  <a:t> • Boer-Mulders • Collins</a:t>
                </a: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0" y="3376093"/>
            <a:ext cx="4497917" cy="2243667"/>
            <a:chOff x="0" y="3376093"/>
            <a:chExt cx="4497917" cy="2243667"/>
          </a:xfrm>
        </p:grpSpPr>
        <p:grpSp>
          <p:nvGrpSpPr>
            <p:cNvPr id="95" name="Group 94"/>
            <p:cNvGrpSpPr/>
            <p:nvPr/>
          </p:nvGrpSpPr>
          <p:grpSpPr>
            <a:xfrm>
              <a:off x="0" y="3376093"/>
              <a:ext cx="4497917" cy="2243667"/>
              <a:chOff x="2688595" y="1012613"/>
              <a:chExt cx="6362874" cy="2992704"/>
            </a:xfrm>
          </p:grpSpPr>
          <p:pic>
            <p:nvPicPr>
              <p:cNvPr id="96" name="Picture 95" descr="SiversPtAn_h-1_e-1_VPDMB.v5.0.eps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842" r="8050"/>
              <a:stretch/>
            </p:blipFill>
            <p:spPr>
              <a:xfrm>
                <a:off x="2688595" y="1012613"/>
                <a:ext cx="6362874" cy="2992704"/>
              </a:xfrm>
              <a:prstGeom prst="rect">
                <a:avLst/>
              </a:prstGeom>
            </p:spPr>
          </p:pic>
          <p:pic>
            <p:nvPicPr>
              <p:cNvPr id="97" name="Picture 96" descr="starpreli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0800" y="2703246"/>
                <a:ext cx="1916000" cy="561626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3680975" y="3429014"/>
              <a:ext cx="720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FF"/>
                  </a:solidFill>
                </a:rPr>
                <a:t>Sivers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02" name="Picture 101" descr="achievemen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" t="5369" r="5946" b="4393"/>
          <a:stretch/>
        </p:blipFill>
        <p:spPr>
          <a:xfrm>
            <a:off x="1" y="0"/>
            <a:ext cx="733012" cy="74083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496597" y="4137488"/>
            <a:ext cx="3561152" cy="2720512"/>
            <a:chOff x="6416886" y="2977304"/>
            <a:chExt cx="3561152" cy="2720512"/>
          </a:xfrm>
        </p:grpSpPr>
        <p:pic>
          <p:nvPicPr>
            <p:cNvPr id="28" name="Picture 11"/>
            <p:cNvPicPr>
              <a:picLocks noChangeAspect="1"/>
            </p:cNvPicPr>
            <p:nvPr/>
          </p:nvPicPr>
          <p:blipFill rotWithShape="1">
            <a:blip r:embed="rId6"/>
            <a:srcRect t="5698" r="4498"/>
            <a:stretch/>
          </p:blipFill>
          <p:spPr bwMode="auto">
            <a:xfrm>
              <a:off x="6416886" y="2977304"/>
              <a:ext cx="3561152" cy="2720512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</p:pic>
        <p:pic>
          <p:nvPicPr>
            <p:cNvPr id="29" name="Picture 28" descr="STAR-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0233" y="3415031"/>
              <a:ext cx="576034" cy="273083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5073612" y="3682004"/>
            <a:ext cx="4060689" cy="369332"/>
          </a:xfrm>
          <a:prstGeom prst="rect">
            <a:avLst/>
          </a:prstGeom>
          <a:noFill/>
          <a:ln w="19050">
            <a:solidFill>
              <a:srgbClr val="FF00FF"/>
            </a:solidFill>
          </a:ln>
          <a:effectLst>
            <a:outerShdw blurRad="50800" dist="38100" dir="2700000" algn="tl" rotWithShape="0">
              <a:srgbClr val="FF00FF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One exception: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transversity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 x IFF</a:t>
            </a:r>
          </a:p>
        </p:txBody>
      </p:sp>
      <p:sp>
        <p:nvSpPr>
          <p:cNvPr id="32" name="AutoShape 49"/>
          <p:cNvSpPr>
            <a:spLocks noChangeArrowheads="1"/>
          </p:cNvSpPr>
          <p:nvPr/>
        </p:nvSpPr>
        <p:spPr bwMode="auto">
          <a:xfrm>
            <a:off x="154683" y="791539"/>
            <a:ext cx="596734" cy="33029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42" y="1121834"/>
            <a:ext cx="382668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Utilizing STAR’s mid-rapidity jet</a:t>
            </a:r>
          </a:p>
          <a:p>
            <a:r>
              <a:rPr lang="en-US" sz="1600" dirty="0" smtClean="0"/>
              <a:t>capabilities to study </a:t>
            </a:r>
          </a:p>
          <a:p>
            <a:r>
              <a:rPr lang="en-US" sz="1600" dirty="0" smtClean="0"/>
              <a:t>transverse momentum dependent</a:t>
            </a:r>
          </a:p>
          <a:p>
            <a:r>
              <a:rPr lang="en-US" sz="1600" dirty="0" smtClean="0"/>
              <a:t>distribution </a:t>
            </a:r>
            <a:r>
              <a:rPr lang="en-US" sz="1600" dirty="0" err="1" smtClean="0"/>
              <a:t>fct.s</a:t>
            </a:r>
            <a:r>
              <a:rPr lang="en-US" sz="1600" dirty="0" smtClean="0"/>
              <a:t> (TMDs) </a:t>
            </a:r>
          </a:p>
          <a:p>
            <a:endParaRPr lang="en-US" sz="1600" dirty="0"/>
          </a:p>
          <a:p>
            <a:r>
              <a:rPr lang="en-US" sz="1600" dirty="0" smtClean="0"/>
              <a:t>till today all observables are </a:t>
            </a:r>
          </a:p>
          <a:p>
            <a:r>
              <a:rPr lang="en-US" sz="1600" dirty="0" smtClean="0"/>
              <a:t>consistent with zero in uncertainties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625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3" y="571500"/>
            <a:ext cx="8382000" cy="609600"/>
          </a:xfrm>
        </p:spPr>
        <p:txBody>
          <a:bodyPr/>
          <a:lstStyle/>
          <a:p>
            <a:pPr algn="l"/>
            <a:r>
              <a:rPr lang="en-US" sz="4000" dirty="0" smtClean="0"/>
              <a:t>FUTURE: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 NP Comperative Review ME,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830387" y="5033181"/>
            <a:ext cx="7313613" cy="126402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 i="1" cap="all" spc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Comic Sans MS Bold"/>
                <a:ea typeface="+mj-ea"/>
                <a:cs typeface="Comic Sans MS Bold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cap="small" dirty="0" smtClean="0">
                <a:effectLst>
                  <a:outerShdw blurRad="50800" dist="38100" dir="2700000">
                    <a:srgbClr val="00009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Visualize Color interactions in QCD</a:t>
            </a:r>
          </a:p>
          <a:p>
            <a:r>
              <a:rPr lang="en-US" cap="small" dirty="0" smtClean="0">
                <a:effectLst>
                  <a:outerShdw blurRad="50800" dist="38100" dir="2700000">
                    <a:srgbClr val="00009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Test TMD evolution </a:t>
            </a:r>
            <a:endParaRPr lang="en-US" cap="small" dirty="0">
              <a:effectLst>
                <a:outerShdw blurRad="50800" dist="38100" dir="2700000">
                  <a:srgbClr val="00009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7" name="Bild 6" descr="wahrsager_glaskugel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5695" y="283435"/>
            <a:ext cx="6731986" cy="446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0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744969" y="931343"/>
            <a:ext cx="626325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SPIN is one of the fundamental properties of matter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all elementary particles, but the Higgs carry spin</a:t>
            </a:r>
          </a:p>
          <a:p>
            <a:r>
              <a:rPr lang="en-US" dirty="0" smtClean="0">
                <a:solidFill>
                  <a:srgbClr val="00FF00"/>
                </a:solidFill>
              </a:rPr>
              <a:t>Studying Spin revealed many surprises in physics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proton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anomalous magnetic moment  substructure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       cannot be explained by a static picture </a:t>
            </a:r>
          </a:p>
          <a:p>
            <a:r>
              <a:rPr lang="en-US" dirty="0" smtClean="0"/>
              <a:t>       of the proton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 smtClean="0"/>
              <a:t>SPIN: Fundamental quantum Number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Town Meeting,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0048" y="2532520"/>
            <a:ext cx="2018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Proton Spin: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1646" y="3073400"/>
            <a:ext cx="783587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It </a:t>
            </a:r>
            <a:r>
              <a:rPr lang="en-US" sz="2000" dirty="0"/>
              <a:t>is more than the number </a:t>
            </a:r>
            <a:r>
              <a:rPr lang="en-US" sz="2000" dirty="0" smtClean="0">
                <a:solidFill>
                  <a:srgbClr val="FF00FF"/>
                </a:solidFill>
              </a:rPr>
              <a:t>½</a:t>
            </a:r>
            <a:r>
              <a:rPr lang="en-US" sz="2000" dirty="0" smtClean="0"/>
              <a:t> ! </a:t>
            </a:r>
            <a:r>
              <a:rPr lang="en-US" sz="2000" dirty="0"/>
              <a:t>It is the interplay between</a:t>
            </a:r>
          </a:p>
          <a:p>
            <a:pPr algn="ctr"/>
            <a:r>
              <a:rPr lang="en-US" sz="2000" dirty="0"/>
              <a:t>the intrinsic properties and interactions of quarks and </a:t>
            </a:r>
            <a:r>
              <a:rPr lang="en-US" sz="2000" dirty="0" smtClean="0"/>
              <a:t>gluons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>
                <a:solidFill>
                  <a:srgbClr val="FF00FF"/>
                </a:solidFill>
              </a:rPr>
              <a:t>If we do not understand </a:t>
            </a:r>
            <a:r>
              <a:rPr lang="en-US" sz="2000" dirty="0" smtClean="0">
                <a:solidFill>
                  <a:srgbClr val="FF00FF"/>
                </a:solidFill>
              </a:rPr>
              <a:t>the proton </a:t>
            </a:r>
            <a:r>
              <a:rPr lang="en-US" sz="2000" dirty="0">
                <a:solidFill>
                  <a:srgbClr val="FF00FF"/>
                </a:solidFill>
              </a:rPr>
              <a:t>spin </a:t>
            </a:r>
            <a:r>
              <a:rPr lang="en-US" sz="2000" dirty="0" smtClean="0">
                <a:solidFill>
                  <a:srgbClr val="FF00FF"/>
                </a:solidFill>
              </a:rPr>
              <a:t>in QCD</a:t>
            </a:r>
            <a:r>
              <a:rPr lang="en-US" sz="2000" dirty="0">
                <a:solidFill>
                  <a:srgbClr val="FF00FF"/>
                </a:solidFill>
              </a:rPr>
              <a:t>, </a:t>
            </a:r>
          </a:p>
          <a:p>
            <a:pPr algn="ctr"/>
            <a:r>
              <a:rPr lang="en-US" sz="2000" dirty="0">
                <a:solidFill>
                  <a:srgbClr val="FF00FF"/>
                </a:solidFill>
              </a:rPr>
              <a:t>we do not fully understand QCD </a:t>
            </a:r>
            <a:r>
              <a:rPr lang="en-US" sz="2000" dirty="0" smtClean="0">
                <a:solidFill>
                  <a:srgbClr val="FF00FF"/>
                </a:solidFill>
              </a:rPr>
              <a:t>!</a:t>
            </a:r>
            <a:endParaRPr lang="en-US" sz="2000" dirty="0">
              <a:solidFill>
                <a:srgbClr val="FF00FF"/>
              </a:solidFill>
            </a:endParaRPr>
          </a:p>
        </p:txBody>
      </p:sp>
      <p:pic>
        <p:nvPicPr>
          <p:cNvPr id="3" name="Picture 2" descr="A_tough_gang_of_Spinning_Top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9896"/>
          <a:stretch/>
        </p:blipFill>
        <p:spPr>
          <a:xfrm rot="20880000">
            <a:off x="101377" y="804331"/>
            <a:ext cx="2563279" cy="1244600"/>
          </a:xfrm>
          <a:prstGeom prst="rect">
            <a:avLst/>
          </a:prstGeom>
        </p:spPr>
      </p:pic>
      <p:sp>
        <p:nvSpPr>
          <p:cNvPr id="23" name="AutoShape 14"/>
          <p:cNvSpPr>
            <a:spLocks noChangeArrowheads="1"/>
          </p:cNvSpPr>
          <p:nvPr/>
        </p:nvSpPr>
        <p:spPr bwMode="auto">
          <a:xfrm>
            <a:off x="2683920" y="2184824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37000" y="8784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AutoShape 14"/>
          <p:cNvSpPr>
            <a:spLocks noChangeArrowheads="1"/>
          </p:cNvSpPr>
          <p:nvPr/>
        </p:nvSpPr>
        <p:spPr bwMode="auto">
          <a:xfrm>
            <a:off x="1248821" y="5459301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96189" y="5270500"/>
            <a:ext cx="5151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need a polarized collider to have full access </a:t>
            </a:r>
          </a:p>
          <a:p>
            <a:pPr algn="ctr"/>
            <a:r>
              <a:rPr lang="en-US" dirty="0" smtClean="0"/>
              <a:t>to the proton dynamics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47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7" grpId="0" animBg="1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600" dirty="0" smtClean="0"/>
              <a:t>Visualize Color interactions in QCD.</a:t>
            </a:r>
            <a:endParaRPr lang="en-US" sz="2600" dirty="0"/>
          </a:p>
        </p:txBody>
      </p:sp>
      <p:sp>
        <p:nvSpPr>
          <p:cNvPr id="2355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0F47-C6DD-A04E-B29D-1DE275AF352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2285509" y="1458173"/>
            <a:ext cx="1829347" cy="92333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glow rad="101600">
              <a:srgbClr val="0000FF">
                <a:alpha val="75000"/>
              </a:srgb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DIS: </a:t>
            </a:r>
            <a:endParaRPr lang="en-US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q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-scattering</a:t>
            </a:r>
            <a:endParaRPr lang="en-US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attractive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FSI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4856492" y="1456230"/>
            <a:ext cx="1996047" cy="92333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glow rad="101600">
              <a:srgbClr val="0000FF">
                <a:alpha val="75000"/>
              </a:srgb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pp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</a:p>
          <a:p>
            <a:pPr algn="ctr" eaLnBrk="0" hangingPunct="0"/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qqbar-anhilation</a:t>
            </a:r>
            <a:endParaRPr lang="en-US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repulsive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ISI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715414" y="1687049"/>
            <a:ext cx="10003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rgbClr val="CD1416"/>
                </a:solidFill>
                <a:latin typeface="Comic Sans MS"/>
                <a:cs typeface="Comic Sans MS"/>
              </a:rPr>
              <a:t>Q</a:t>
            </a:r>
            <a:r>
              <a:rPr lang="en-US" sz="2400" b="1" dirty="0" smtClean="0">
                <a:solidFill>
                  <a:srgbClr val="0B9E08"/>
                </a:solidFill>
                <a:latin typeface="Comic Sans MS"/>
                <a:cs typeface="Comic Sans MS"/>
              </a:rPr>
              <a:t>C</a:t>
            </a:r>
            <a:r>
              <a:rPr lang="en-US" sz="2400" b="1" dirty="0" smtClean="0">
                <a:solidFill>
                  <a:srgbClr val="2130C9"/>
                </a:solidFill>
                <a:latin typeface="Comic Sans MS"/>
                <a:cs typeface="Comic Sans MS"/>
              </a:rPr>
              <a:t>D</a:t>
            </a:r>
            <a:r>
              <a:rPr lang="en-US" sz="2400" b="1" dirty="0">
                <a:solidFill>
                  <a:srgbClr val="CD1416"/>
                </a:solidFill>
                <a:latin typeface="Comic Sans MS"/>
                <a:cs typeface="Comic Sans MS"/>
              </a:rPr>
              <a:t>:</a:t>
            </a:r>
            <a:endParaRPr lang="en-US" sz="2400" b="1" dirty="0">
              <a:solidFill>
                <a:srgbClr val="E63F29"/>
              </a:solidFill>
              <a:latin typeface="Comic Sans MS"/>
              <a:cs typeface="Comic Sans M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22337" y="4340406"/>
            <a:ext cx="5550042" cy="58477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DIS</a:t>
            </a:r>
            <a:r>
              <a:rPr lang="en-US" b="1" dirty="0" smtClean="0">
                <a:latin typeface="Comic Sans MS"/>
                <a:cs typeface="Comic Sans MS"/>
              </a:rPr>
              <a:t> = </a:t>
            </a:r>
            <a:r>
              <a:rPr lang="en-U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(</a:t>
            </a:r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DY</a:t>
            </a:r>
            <a:r>
              <a:rPr lang="en-US" b="1" baseline="-25000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or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W</a:t>
            </a:r>
            <a:r>
              <a:rPr lang="en-US" b="1" baseline="-25000" dirty="0" smtClean="0">
                <a:latin typeface="Comic Sans MS"/>
                <a:cs typeface="Comic Sans MS"/>
              </a:rPr>
              <a:t> </a:t>
            </a:r>
            <a:r>
              <a:rPr lang="en-US" b="1" dirty="0" smtClean="0">
                <a:latin typeface="Comic Sans MS"/>
                <a:cs typeface="Comic Sans MS"/>
              </a:rPr>
              <a:t>or </a:t>
            </a:r>
            <a:r>
              <a:rPr lang="en-US" dirty="0" smtClean="0">
                <a:latin typeface="Comic Sans MS"/>
                <a:cs typeface="Comic Sans MS"/>
              </a:rPr>
              <a:t>Sivers</a:t>
            </a:r>
            <a:r>
              <a:rPr lang="en-US" baseline="-25000" dirty="0" smtClean="0">
                <a:latin typeface="Comic Sans MS"/>
                <a:cs typeface="Comic Sans MS"/>
              </a:rPr>
              <a:t>Z0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  <a:r>
              <a:rPr lang="en-US" baseline="-25000" dirty="0" smtClean="0">
                <a:latin typeface="Comic Sans MS"/>
                <a:cs typeface="Comic Sans MS"/>
              </a:rPr>
              <a:t> </a:t>
            </a:r>
            <a:endParaRPr lang="en-US" b="1" baseline="-25000" dirty="0">
              <a:latin typeface="Comic Sans MS"/>
              <a:cs typeface="Comic Sans M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9521" y="762000"/>
            <a:ext cx="8322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easure non-universality of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sivers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-function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Town Meeting, 2014</a:t>
            </a:r>
            <a:endParaRPr lang="en-US"/>
          </a:p>
        </p:txBody>
      </p:sp>
      <p:sp>
        <p:nvSpPr>
          <p:cNvPr id="38" name="AutoShape 49"/>
          <p:cNvSpPr>
            <a:spLocks noChangeArrowheads="1"/>
          </p:cNvSpPr>
          <p:nvPr/>
        </p:nvSpPr>
        <p:spPr bwMode="auto">
          <a:xfrm>
            <a:off x="625783" y="5657676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37915" y="5555320"/>
            <a:ext cx="6298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A</a:t>
            </a:r>
            <a:r>
              <a:rPr lang="en-US" sz="2400" dirty="0" smtClean="0">
                <a:solidFill>
                  <a:srgbClr val="0000FF"/>
                </a:solidFill>
              </a:rPr>
              <a:t>ll three observables can be </a:t>
            </a:r>
            <a:r>
              <a:rPr lang="en-US" sz="2400" dirty="0" smtClean="0">
                <a:solidFill>
                  <a:srgbClr val="0000FF"/>
                </a:solidFill>
              </a:rPr>
              <a:t>approached</a:t>
            </a:r>
            <a:endParaRPr lang="en-US" sz="2400" dirty="0" smtClean="0">
              <a:solidFill>
                <a:srgbClr val="0000FF"/>
              </a:solidFill>
            </a:endParaRPr>
          </a:p>
          <a:p>
            <a:pPr algn="ctr"/>
            <a:r>
              <a:rPr lang="en-US" sz="2400" dirty="0" smtClean="0">
                <a:solidFill>
                  <a:srgbClr val="FF00FF"/>
                </a:solidFill>
              </a:rPr>
              <a:t>at 500 </a:t>
            </a:r>
            <a:r>
              <a:rPr lang="en-US" sz="2400" dirty="0" err="1" smtClean="0">
                <a:solidFill>
                  <a:srgbClr val="FF00FF"/>
                </a:solidFill>
              </a:rPr>
              <a:t>GeV</a:t>
            </a:r>
            <a:r>
              <a:rPr lang="en-US" sz="2400" dirty="0" smtClean="0">
                <a:solidFill>
                  <a:srgbClr val="FF00FF"/>
                </a:solidFill>
              </a:rPr>
              <a:t> at RHIC</a:t>
            </a:r>
            <a:endParaRPr lang="en-US" sz="2400" dirty="0" smtClean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9434" y="4981533"/>
            <a:ext cx="803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FF"/>
                </a:solidFill>
              </a:rPr>
              <a:t>A</a:t>
            </a:r>
            <a:r>
              <a:rPr lang="en-US" baseline="-25000" dirty="0" smtClean="0">
                <a:solidFill>
                  <a:srgbClr val="FF00FF"/>
                </a:solidFill>
              </a:rPr>
              <a:t>N</a:t>
            </a:r>
            <a:r>
              <a:rPr lang="en-US" dirty="0" smtClean="0">
                <a:solidFill>
                  <a:srgbClr val="FF00FF"/>
                </a:solidFill>
              </a:rPr>
              <a:t>(direct photon) measures the sign change in the Twist-3 formalism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101" y="2421466"/>
            <a:ext cx="4639733" cy="1875197"/>
          </a:xfrm>
          <a:prstGeom prst="rect">
            <a:avLst/>
          </a:prstGeom>
        </p:spPr>
      </p:pic>
      <p:sp>
        <p:nvSpPr>
          <p:cNvPr id="15" name="Content Placeholder 5"/>
          <p:cNvSpPr txBox="1">
            <a:spLocks/>
          </p:cNvSpPr>
          <p:nvPr/>
        </p:nvSpPr>
        <p:spPr>
          <a:xfrm rot="20520000">
            <a:off x="118251" y="2079842"/>
            <a:ext cx="8531225" cy="1474474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65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q"/>
              <a:defRPr kumimoji="1" sz="2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1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120000"/>
              <a:buFontTx/>
              <a:buBlip>
                <a:blip r:embed="rId5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400" u="sng" dirty="0" smtClean="0">
                <a:solidFill>
                  <a:srgbClr val="0000FF"/>
                </a:solidFill>
                <a:latin typeface="Comic Sans MS"/>
                <a:cs typeface="Comic Sans MS"/>
              </a:rPr>
              <a:t>Critical test of factorization in QCD</a:t>
            </a:r>
          </a:p>
          <a:p>
            <a:pPr marL="0" indent="0" algn="ctr">
              <a:buFont typeface="Wingdings" charset="2"/>
              <a:buNone/>
            </a:pPr>
            <a:r>
              <a:rPr lang="en-US" sz="2400" dirty="0" smtClean="0">
                <a:solidFill>
                  <a:schemeClr val="bg2"/>
                </a:solidFill>
                <a:latin typeface="Comic Sans MS"/>
                <a:cs typeface="Comic Sans MS"/>
              </a:rPr>
              <a:t>no sign change </a:t>
            </a:r>
          </a:p>
          <a:p>
            <a:pPr marL="0" indent="0" algn="ctr">
              <a:buFont typeface="Wingdings" charset="2"/>
              <a:buNone/>
            </a:pPr>
            <a:r>
              <a:rPr lang="en-US" sz="2400" dirty="0" smtClean="0">
                <a:solidFill>
                  <a:schemeClr val="bg2"/>
                </a:solidFill>
                <a:latin typeface="Comic Sans MS"/>
                <a:cs typeface="Comic Sans MS"/>
                <a:sym typeface="Wingdings"/>
              </a:rPr>
              <a:t> need to rethink QCD factorization </a:t>
            </a:r>
            <a:endParaRPr lang="en-US" sz="2400" dirty="0" smtClean="0">
              <a:solidFill>
                <a:schemeClr val="bg2"/>
              </a:solidFill>
              <a:latin typeface="Comic Sans MS"/>
              <a:cs typeface="Comic Sans MS"/>
            </a:endParaRPr>
          </a:p>
          <a:p>
            <a:pPr marL="0" indent="0" algn="ctr">
              <a:buFont typeface="Wingdings" charset="2"/>
              <a:buNone/>
            </a:pPr>
            <a:endParaRPr lang="en-US" sz="2400" dirty="0" smtClean="0">
              <a:solidFill>
                <a:schemeClr val="bg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527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9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(W</a:t>
            </a:r>
            <a:r>
              <a:rPr lang="en-US" baseline="30000" dirty="0" smtClean="0"/>
              <a:t>±</a:t>
            </a:r>
            <a:r>
              <a:rPr lang="en-US" dirty="0" smtClean="0"/>
              <a:t>,Z</a:t>
            </a:r>
            <a:r>
              <a:rPr lang="en-US" baseline="30000" dirty="0" smtClean="0"/>
              <a:t>0</a:t>
            </a:r>
            <a:r>
              <a:rPr lang="en-US" dirty="0" smtClean="0"/>
              <a:t>,Dy): Present and Future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RHIC PAC, June 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 descr="hd_Wp_AsymAmpSqrtVsRap.eps"/>
          <p:cNvPicPr>
            <a:picLocks noChangeAspect="1"/>
          </p:cNvPicPr>
          <p:nvPr/>
        </p:nvPicPr>
        <p:blipFill rotWithShape="1">
          <a:blip r:embed="rId2"/>
          <a:srcRect t="5680" r="7301"/>
          <a:stretch/>
        </p:blipFill>
        <p:spPr>
          <a:xfrm>
            <a:off x="0" y="1501939"/>
            <a:ext cx="3003825" cy="3191122"/>
          </a:xfrm>
          <a:prstGeom prst="rect">
            <a:avLst/>
          </a:prstGeom>
        </p:spPr>
      </p:pic>
      <p:pic>
        <p:nvPicPr>
          <p:cNvPr id="9" name="Picture 8" descr="hd_Wm_AsymAmpSqrtVsRap.eps"/>
          <p:cNvPicPr>
            <a:picLocks noChangeAspect="1"/>
          </p:cNvPicPr>
          <p:nvPr/>
        </p:nvPicPr>
        <p:blipFill rotWithShape="1">
          <a:blip r:embed="rId3"/>
          <a:srcRect t="5680" r="6803"/>
          <a:stretch/>
        </p:blipFill>
        <p:spPr>
          <a:xfrm>
            <a:off x="3064993" y="1490895"/>
            <a:ext cx="3019964" cy="3191122"/>
          </a:xfrm>
          <a:prstGeom prst="rect">
            <a:avLst/>
          </a:prstGeom>
        </p:spPr>
      </p:pic>
      <p:pic>
        <p:nvPicPr>
          <p:cNvPr id="10" name="Picture 9" descr="hd_Z0_AsymAmpSqrtVsRap.eps"/>
          <p:cNvPicPr>
            <a:picLocks noChangeAspect="1"/>
          </p:cNvPicPr>
          <p:nvPr/>
        </p:nvPicPr>
        <p:blipFill rotWithShape="1">
          <a:blip r:embed="rId4"/>
          <a:srcRect t="7292" r="8866"/>
          <a:stretch/>
        </p:blipFill>
        <p:spPr>
          <a:xfrm>
            <a:off x="5923068" y="1567364"/>
            <a:ext cx="2953125" cy="28822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4053" y="1181197"/>
            <a:ext cx="533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Results 2011: </a:t>
            </a:r>
            <a:r>
              <a:rPr lang="en-US" dirty="0" smtClean="0"/>
              <a:t>recorded </a:t>
            </a:r>
            <a:r>
              <a:rPr lang="en-US" dirty="0" err="1" smtClean="0"/>
              <a:t>lumi</a:t>
            </a:r>
            <a:r>
              <a:rPr lang="en-US" dirty="0" smtClean="0"/>
              <a:t> 25 pb</a:t>
            </a:r>
            <a:r>
              <a:rPr lang="en-US" baseline="30000" dirty="0" smtClean="0"/>
              <a:t>-1</a:t>
            </a:r>
            <a:endParaRPr lang="en-US" baseline="-25000" dirty="0"/>
          </a:p>
        </p:txBody>
      </p:sp>
      <p:pic>
        <p:nvPicPr>
          <p:cNvPr id="14" name="Picture 13" descr="hd_WAsym2016ProjRap_zoom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" r="7868"/>
          <a:stretch/>
        </p:blipFill>
        <p:spPr>
          <a:xfrm>
            <a:off x="0" y="1542009"/>
            <a:ext cx="3317167" cy="3503951"/>
          </a:xfrm>
          <a:prstGeom prst="rect">
            <a:avLst/>
          </a:prstGeom>
        </p:spPr>
      </p:pic>
      <p:pic>
        <p:nvPicPr>
          <p:cNvPr id="16" name="Picture 15" descr="hd_Z0Asym2016ProjRap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" r="7868" b="3033"/>
          <a:stretch/>
        </p:blipFill>
        <p:spPr>
          <a:xfrm>
            <a:off x="3357595" y="1867475"/>
            <a:ext cx="2653733" cy="265161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56537" y="1185431"/>
            <a:ext cx="6343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Projected results with a long 500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 Run 2015+:</a:t>
            </a:r>
            <a:endParaRPr lang="en-US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116417" y="687917"/>
            <a:ext cx="1629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rgbClr val="0000FF"/>
                </a:solidFill>
              </a:rPr>
              <a:t>Present:</a:t>
            </a:r>
            <a:endParaRPr lang="en-US" sz="2400" u="sng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0652" y="670984"/>
            <a:ext cx="1629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rgbClr val="0000FF"/>
                </a:solidFill>
              </a:rPr>
              <a:t>Future:</a:t>
            </a:r>
            <a:endParaRPr lang="en-US" sz="2400" u="sng" dirty="0">
              <a:solidFill>
                <a:srgbClr val="0000FF"/>
              </a:solidFill>
            </a:endParaRPr>
          </a:p>
        </p:txBody>
      </p:sp>
      <p:sp>
        <p:nvSpPr>
          <p:cNvPr id="21" name="Content Placeholder 5"/>
          <p:cNvSpPr txBox="1">
            <a:spLocks/>
          </p:cNvSpPr>
          <p:nvPr/>
        </p:nvSpPr>
        <p:spPr>
          <a:xfrm rot="20520000">
            <a:off x="281643" y="1659404"/>
            <a:ext cx="8531225" cy="2489059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65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q"/>
              <a:defRPr kumimoji="1" sz="2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1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120000"/>
              <a:buFontTx/>
              <a:buBlip>
                <a:blip r:embed="rId9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        </a:t>
            </a:r>
            <a:r>
              <a:rPr lang="en-US" sz="2400" u="sng" dirty="0" smtClean="0">
                <a:solidFill>
                  <a:srgbClr val="0000FF"/>
                </a:solidFill>
                <a:latin typeface="Comic Sans MS"/>
                <a:cs typeface="Comic Sans MS"/>
              </a:rPr>
              <a:t>Measuring the sign change through DY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2"/>
                </a:solidFill>
                <a:latin typeface="Comic Sans MS"/>
                <a:cs typeface="Comic Sans MS"/>
              </a:rPr>
              <a:t>Both PHENIX and STAR have </a:t>
            </a:r>
            <a:r>
              <a:rPr lang="en-US" sz="2000" dirty="0" smtClean="0">
                <a:solidFill>
                  <a:schemeClr val="bg2"/>
                </a:solidFill>
                <a:latin typeface="Comic Sans MS"/>
                <a:cs typeface="Comic Sans MS"/>
              </a:rPr>
              <a:t>studied </a:t>
            </a:r>
            <a:r>
              <a:rPr lang="en-US" sz="2000" dirty="0" smtClean="0">
                <a:solidFill>
                  <a:schemeClr val="bg2"/>
                </a:solidFill>
                <a:latin typeface="Comic Sans MS"/>
                <a:cs typeface="Comic Sans MS"/>
              </a:rPr>
              <a:t>in detail </a:t>
            </a:r>
            <a:r>
              <a:rPr lang="en-US" sz="2000" dirty="0" smtClean="0">
                <a:solidFill>
                  <a:schemeClr val="bg2"/>
                </a:solidFill>
                <a:latin typeface="Comic Sans MS"/>
                <a:cs typeface="Comic Sans MS"/>
              </a:rPr>
              <a:t>that </a:t>
            </a:r>
            <a:r>
              <a:rPr lang="en-US" sz="2000" dirty="0" smtClean="0">
                <a:solidFill>
                  <a:schemeClr val="bg2"/>
                </a:solidFill>
                <a:latin typeface="Comic Sans MS"/>
                <a:cs typeface="Comic Sans MS"/>
                <a:sym typeface="Wingdings"/>
              </a:rPr>
              <a:t>DY </a:t>
            </a:r>
            <a:r>
              <a:rPr lang="en-US" sz="2000" dirty="0" smtClean="0">
                <a:solidFill>
                  <a:schemeClr val="bg2"/>
                </a:solidFill>
                <a:latin typeface="Comic Sans MS"/>
                <a:cs typeface="Comic Sans MS"/>
                <a:sym typeface="Wingdings"/>
              </a:rPr>
              <a:t>measurements </a:t>
            </a:r>
            <a:r>
              <a:rPr lang="en-US" sz="2000" dirty="0">
                <a:solidFill>
                  <a:schemeClr val="bg2"/>
                </a:solidFill>
                <a:latin typeface="Comic Sans MS"/>
                <a:cs typeface="Comic Sans MS"/>
                <a:sym typeface="Wingdings"/>
              </a:rPr>
              <a:t>are </a:t>
            </a:r>
            <a:r>
              <a:rPr lang="en-US" sz="2000" dirty="0" smtClean="0">
                <a:solidFill>
                  <a:schemeClr val="bg2"/>
                </a:solidFill>
                <a:latin typeface="Comic Sans MS"/>
                <a:cs typeface="Comic Sans MS"/>
                <a:sym typeface="Wingdings"/>
              </a:rPr>
              <a:t>possible </a:t>
            </a:r>
            <a:r>
              <a:rPr lang="en-US" sz="2000" dirty="0" smtClean="0">
                <a:solidFill>
                  <a:schemeClr val="bg2"/>
                </a:solidFill>
                <a:latin typeface="Comic Sans MS"/>
                <a:cs typeface="Comic Sans MS"/>
                <a:sym typeface="Wingdings"/>
              </a:rPr>
              <a:t>at </a:t>
            </a:r>
            <a:r>
              <a:rPr lang="en-US" sz="2000" dirty="0" smtClean="0">
                <a:solidFill>
                  <a:schemeClr val="bg2"/>
                </a:solidFill>
                <a:latin typeface="Comic Sans MS"/>
                <a:cs typeface="Comic Sans MS"/>
                <a:sym typeface="Wingdings"/>
              </a:rPr>
              <a:t>forward </a:t>
            </a:r>
            <a:r>
              <a:rPr lang="en-US" sz="2000" dirty="0" err="1" smtClean="0">
                <a:solidFill>
                  <a:schemeClr val="bg2"/>
                </a:solidFill>
                <a:latin typeface="Comic Sans MS"/>
                <a:cs typeface="Comic Sans MS"/>
                <a:sym typeface="Wingdings"/>
              </a:rPr>
              <a:t>rapidities</a:t>
            </a:r>
            <a:r>
              <a:rPr lang="en-US" sz="2000" dirty="0" smtClean="0">
                <a:solidFill>
                  <a:schemeClr val="bg2"/>
                </a:solidFill>
                <a:latin typeface="Comic Sans MS"/>
                <a:cs typeface="Comic Sans MS"/>
                <a:sym typeface="Wingdings"/>
              </a:rPr>
              <a:t> (</a:t>
            </a:r>
            <a:r>
              <a:rPr lang="en-US" sz="2000" dirty="0" smtClean="0">
                <a:solidFill>
                  <a:schemeClr val="bg2"/>
                </a:solidFill>
                <a:latin typeface="Symbol" charset="2"/>
                <a:cs typeface="Symbol" charset="2"/>
                <a:sym typeface="Wingdings"/>
              </a:rPr>
              <a:t>h</a:t>
            </a:r>
            <a:r>
              <a:rPr lang="en-US" sz="2000" dirty="0" smtClean="0">
                <a:solidFill>
                  <a:schemeClr val="bg2"/>
                </a:solidFill>
                <a:latin typeface="Comic Sans MS"/>
                <a:cs typeface="Comic Sans MS"/>
                <a:sym typeface="Wingdings"/>
              </a:rPr>
              <a:t>&gt;3) </a:t>
            </a:r>
            <a:r>
              <a:rPr lang="en-US" sz="2000" dirty="0" smtClean="0">
                <a:solidFill>
                  <a:schemeClr val="bg2"/>
                </a:solidFill>
                <a:latin typeface="Comic Sans MS"/>
                <a:cs typeface="Comic Sans MS"/>
                <a:sym typeface="Wingdings"/>
              </a:rPr>
              <a:t>Experimentally </a:t>
            </a:r>
            <a:r>
              <a:rPr lang="en-US" sz="2000" dirty="0" smtClean="0">
                <a:solidFill>
                  <a:schemeClr val="bg2"/>
                </a:solidFill>
                <a:latin typeface="Comic Sans MS"/>
                <a:cs typeface="Comic Sans MS"/>
                <a:sym typeface="Wingdings"/>
              </a:rPr>
              <a:t>challenging: </a:t>
            </a:r>
          </a:p>
          <a:p>
            <a:pPr marL="0" indent="0">
              <a:buFont typeface="Wingdings" charset="2"/>
              <a:buNone/>
            </a:pPr>
            <a:r>
              <a:rPr lang="en-US" sz="2000" dirty="0" smtClean="0">
                <a:solidFill>
                  <a:schemeClr val="bg2"/>
                </a:solidFill>
                <a:latin typeface="Comic Sans MS"/>
                <a:cs typeface="Comic Sans MS"/>
                <a:sym typeface="Wingdings"/>
              </a:rPr>
              <a:t>needs QCD-</a:t>
            </a:r>
            <a:r>
              <a:rPr lang="en-US" sz="2000" dirty="0" err="1" smtClean="0">
                <a:solidFill>
                  <a:schemeClr val="bg2"/>
                </a:solidFill>
                <a:latin typeface="Comic Sans MS"/>
                <a:cs typeface="Comic Sans MS"/>
                <a:sym typeface="Wingdings"/>
              </a:rPr>
              <a:t>bckgrd</a:t>
            </a:r>
            <a:r>
              <a:rPr lang="en-US" sz="2000" dirty="0" smtClean="0">
                <a:solidFill>
                  <a:schemeClr val="bg2"/>
                </a:solidFill>
                <a:latin typeface="Comic Sans MS"/>
                <a:cs typeface="Comic Sans MS"/>
                <a:sym typeface="Wingdings"/>
              </a:rPr>
              <a:t> suppression of 10</a:t>
            </a:r>
            <a:r>
              <a:rPr lang="en-US" sz="2000" baseline="30000" dirty="0" smtClean="0">
                <a:solidFill>
                  <a:schemeClr val="bg2"/>
                </a:solidFill>
                <a:latin typeface="Comic Sans MS"/>
                <a:cs typeface="Comic Sans MS"/>
                <a:sym typeface="Wingdings"/>
              </a:rPr>
              <a:t>6</a:t>
            </a:r>
            <a:r>
              <a:rPr lang="en-US" sz="2000" dirty="0" smtClean="0">
                <a:solidFill>
                  <a:schemeClr val="bg2"/>
                </a:solidFill>
                <a:latin typeface="Comic Sans MS"/>
                <a:cs typeface="Comic Sans MS"/>
                <a:sym typeface="Wingdings"/>
              </a:rPr>
              <a:t>-10</a:t>
            </a:r>
            <a:r>
              <a:rPr lang="en-US" sz="2000" baseline="30000" dirty="0" smtClean="0">
                <a:solidFill>
                  <a:schemeClr val="bg2"/>
                </a:solidFill>
                <a:latin typeface="Comic Sans MS"/>
                <a:cs typeface="Comic Sans MS"/>
                <a:sym typeface="Wingdings"/>
              </a:rPr>
              <a:t>7</a:t>
            </a:r>
          </a:p>
          <a:p>
            <a:pPr marL="0" indent="0">
              <a:buFont typeface="Wingdings" charset="2"/>
              <a:buNone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sz="2400" dirty="0" smtClean="0">
                <a:solidFill>
                  <a:schemeClr val="bg2"/>
                </a:solidFill>
                <a:latin typeface="Comic Sans MS"/>
                <a:cs typeface="Comic Sans MS"/>
                <a:sym typeface="Wingdings"/>
              </a:rPr>
              <a:t>requires upgrades</a:t>
            </a:r>
            <a:endParaRPr lang="en-US" sz="2400" dirty="0">
              <a:solidFill>
                <a:schemeClr val="bg2"/>
              </a:solidFill>
              <a:latin typeface="Comic Sans MS"/>
              <a:cs typeface="Comic Sans MS"/>
              <a:sym typeface="Wingdings"/>
            </a:endParaRPr>
          </a:p>
          <a:p>
            <a:pPr marL="0" indent="0" algn="ctr">
              <a:buFont typeface="Wingdings" charset="2"/>
              <a:buNone/>
            </a:pPr>
            <a:endParaRPr lang="en-US" sz="2400" baseline="30000" dirty="0" smtClean="0">
              <a:solidFill>
                <a:schemeClr val="bg2"/>
              </a:solidFill>
              <a:latin typeface="Comic Sans MS"/>
              <a:cs typeface="Comic Sans MS"/>
              <a:sym typeface="Wingdings"/>
            </a:endParaRPr>
          </a:p>
          <a:p>
            <a:pPr marL="0" indent="0" algn="ctr">
              <a:buFont typeface="Wingdings" charset="2"/>
              <a:buNone/>
            </a:pPr>
            <a:endParaRPr lang="en-US" sz="2400" baseline="30000" dirty="0">
              <a:solidFill>
                <a:schemeClr val="bg2"/>
              </a:solidFill>
              <a:latin typeface="Comic Sans MS"/>
              <a:cs typeface="Comic Sans MS"/>
              <a:sym typeface="Wingdings"/>
            </a:endParaRPr>
          </a:p>
          <a:p>
            <a:pPr marL="0" indent="0" algn="ctr">
              <a:buFont typeface="Wingdings" charset="2"/>
              <a:buNone/>
            </a:pPr>
            <a:endParaRPr lang="en-US" sz="2400" baseline="30000" dirty="0" smtClean="0">
              <a:solidFill>
                <a:schemeClr val="bg2"/>
              </a:solidFill>
              <a:latin typeface="Comic Sans MS"/>
              <a:cs typeface="Comic Sans MS"/>
              <a:sym typeface="Wingdings"/>
            </a:endParaRPr>
          </a:p>
          <a:p>
            <a:pPr marL="0" indent="0" algn="ctr">
              <a:buFont typeface="Wingdings" charset="2"/>
              <a:buNone/>
            </a:pPr>
            <a:endParaRPr lang="en-US" sz="2400" dirty="0" smtClean="0">
              <a:solidFill>
                <a:schemeClr val="bg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8254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6" grpId="0"/>
      <p:bldP spid="17" grpId="0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Surprise: TMD evolution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RHIC PAC, June 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9" name="Picture 18" descr="w_minu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536" y="898057"/>
            <a:ext cx="2905125" cy="24098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86667" y="643747"/>
            <a:ext cx="2988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/>
              <a:t>Z. Kang: original </a:t>
            </a:r>
            <a:r>
              <a:rPr lang="en-US" sz="1200" b="0" dirty="0"/>
              <a:t>paper arXiv:</a:t>
            </a:r>
            <a:r>
              <a:rPr lang="en-US" sz="1200" b="0" dirty="0" smtClean="0"/>
              <a:t>1401.5078</a:t>
            </a:r>
            <a:endParaRPr lang="en-US" sz="12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244" r="52466"/>
          <a:stretch/>
        </p:blipFill>
        <p:spPr>
          <a:xfrm>
            <a:off x="0" y="552450"/>
            <a:ext cx="2804583" cy="2941557"/>
          </a:xfrm>
          <a:prstGeom prst="rect">
            <a:avLst/>
          </a:prstGeom>
        </p:spPr>
      </p:pic>
      <p:sp>
        <p:nvSpPr>
          <p:cNvPr id="13" name="AutoShape 49"/>
          <p:cNvSpPr>
            <a:spLocks noChangeArrowheads="1"/>
          </p:cNvSpPr>
          <p:nvPr/>
        </p:nvSpPr>
        <p:spPr bwMode="auto">
          <a:xfrm>
            <a:off x="6107023" y="939894"/>
            <a:ext cx="528728" cy="244533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098" y="529171"/>
            <a:ext cx="29527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Z.-B. Kang &amp; J.-W. Qui arXiv</a:t>
            </a:r>
            <a:r>
              <a:rPr lang="en-US" sz="1000" dirty="0"/>
              <a:t>:</a:t>
            </a:r>
            <a:r>
              <a:rPr lang="en-US" sz="1000" dirty="0" smtClean="0"/>
              <a:t>0903.3629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529169" y="793753"/>
            <a:ext cx="1388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before evolution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4396304" y="999072"/>
            <a:ext cx="1288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after evolution</a:t>
            </a:r>
            <a:endParaRPr lang="en-US" sz="1200" dirty="0"/>
          </a:p>
        </p:txBody>
      </p:sp>
      <p:cxnSp>
        <p:nvCxnSpPr>
          <p:cNvPr id="32" name="Straight Arrow Connector 31"/>
          <p:cNvCxnSpPr/>
          <p:nvPr/>
        </p:nvCxnSpPr>
        <p:spPr bwMode="auto">
          <a:xfrm flipV="1">
            <a:off x="2368403" y="2084917"/>
            <a:ext cx="1547430" cy="272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>
            <a:spLocks noChangeAspect="1"/>
          </p:cNvSpPr>
          <p:nvPr/>
        </p:nvSpPr>
        <p:spPr>
          <a:xfrm>
            <a:off x="2308147" y="1676403"/>
            <a:ext cx="112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O</a:t>
            </a:r>
            <a:r>
              <a:rPr lang="en-US" dirty="0" smtClean="0">
                <a:solidFill>
                  <a:srgbClr val="0000FF"/>
                </a:solidFill>
              </a:rPr>
              <a:t>(10)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AutoShape 49"/>
          <p:cNvSpPr>
            <a:spLocks noChangeArrowheads="1"/>
          </p:cNvSpPr>
          <p:nvPr/>
        </p:nvSpPr>
        <p:spPr bwMode="auto">
          <a:xfrm>
            <a:off x="1590243" y="5712025"/>
            <a:ext cx="600507" cy="278142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1017666"/>
              </p:ext>
            </p:extLst>
          </p:nvPr>
        </p:nvGraphicFramePr>
        <p:xfrm>
          <a:off x="5410200" y="4622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30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10200" y="4622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932922" y="665842"/>
            <a:ext cx="327695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much stronger then</a:t>
            </a:r>
          </a:p>
          <a:p>
            <a:pPr algn="ctr"/>
            <a:r>
              <a:rPr lang="en-US" sz="1600" dirty="0" smtClean="0"/>
              <a:t>any other know</a:t>
            </a:r>
          </a:p>
          <a:p>
            <a:pPr algn="ctr"/>
            <a:r>
              <a:rPr lang="en-US" sz="1600" dirty="0" smtClean="0"/>
              <a:t>evolution effects </a:t>
            </a:r>
            <a:endParaRPr lang="en-US" sz="1600" dirty="0" smtClean="0"/>
          </a:p>
          <a:p>
            <a:pPr algn="ctr"/>
            <a:endParaRPr lang="en-US" sz="800" dirty="0"/>
          </a:p>
          <a:p>
            <a:pPr algn="ctr"/>
            <a:r>
              <a:rPr lang="en-US" sz="1600" dirty="0" smtClean="0"/>
              <a:t>needs input from</a:t>
            </a:r>
          </a:p>
          <a:p>
            <a:pPr algn="ctr"/>
            <a:r>
              <a:rPr lang="en-US" sz="1600" dirty="0" smtClean="0"/>
              <a:t>data to </a:t>
            </a:r>
            <a:r>
              <a:rPr lang="en-US" sz="1600" dirty="0" smtClean="0"/>
              <a:t>constrain</a:t>
            </a:r>
          </a:p>
          <a:p>
            <a:pPr algn="ctr"/>
            <a:r>
              <a:rPr lang="en-US" sz="1600" dirty="0" smtClean="0"/>
              <a:t>non-</a:t>
            </a:r>
            <a:r>
              <a:rPr lang="en-US" sz="1600" dirty="0" err="1" smtClean="0"/>
              <a:t>pertubative</a:t>
            </a:r>
            <a:endParaRPr lang="en-US" sz="1600" dirty="0" smtClean="0"/>
          </a:p>
          <a:p>
            <a:pPr algn="ctr"/>
            <a:r>
              <a:rPr lang="en-US" sz="1600" dirty="0" smtClean="0"/>
              <a:t>part in </a:t>
            </a:r>
            <a:r>
              <a:rPr lang="en-US" sz="1600" dirty="0" smtClean="0"/>
              <a:t>evolution</a:t>
            </a:r>
          </a:p>
          <a:p>
            <a:pPr algn="ctr"/>
            <a:endParaRPr lang="en-US" sz="800" dirty="0" smtClean="0"/>
          </a:p>
          <a:p>
            <a:pPr algn="ctr"/>
            <a:r>
              <a:rPr lang="en-US" sz="1600" dirty="0" smtClean="0"/>
              <a:t>current data extremely </a:t>
            </a:r>
            <a:r>
              <a:rPr lang="en-US" sz="1600" dirty="0" smtClean="0"/>
              <a:t>limited</a:t>
            </a:r>
          </a:p>
          <a:p>
            <a:pPr algn="ctr"/>
            <a:r>
              <a:rPr lang="en-US" sz="1600" dirty="0" smtClean="0">
                <a:solidFill>
                  <a:srgbClr val="FF00FF"/>
                </a:solidFill>
              </a:rPr>
              <a:t>cannot come from fixed</a:t>
            </a:r>
          </a:p>
          <a:p>
            <a:pPr algn="ctr"/>
            <a:r>
              <a:rPr lang="en-US" sz="1600" dirty="0" smtClean="0">
                <a:solidFill>
                  <a:srgbClr val="FF00FF"/>
                </a:solidFill>
              </a:rPr>
              <a:t>target SIDIS</a:t>
            </a:r>
          </a:p>
          <a:p>
            <a:pPr algn="ctr"/>
            <a:r>
              <a:rPr lang="en-US" sz="1600" dirty="0" smtClean="0">
                <a:solidFill>
                  <a:srgbClr val="FF00FF"/>
                </a:solidFill>
                <a:sym typeface="Wingdings"/>
              </a:rPr>
              <a:t> lever arm Q</a:t>
            </a:r>
            <a:r>
              <a:rPr lang="en-US" sz="1600" baseline="30000" dirty="0" smtClean="0">
                <a:solidFill>
                  <a:srgbClr val="FF00FF"/>
                </a:solidFill>
                <a:sym typeface="Wingdings"/>
              </a:rPr>
              <a:t>2</a:t>
            </a:r>
            <a:r>
              <a:rPr lang="en-US" sz="1600" dirty="0" smtClean="0">
                <a:solidFill>
                  <a:srgbClr val="FF00FF"/>
                </a:solidFill>
                <a:sym typeface="Wingdings"/>
              </a:rPr>
              <a:t> &amp; </a:t>
            </a:r>
            <a:r>
              <a:rPr lang="en-US" sz="1600" dirty="0" err="1" smtClean="0">
                <a:solidFill>
                  <a:srgbClr val="FF00FF"/>
                </a:solidFill>
                <a:sym typeface="Wingdings"/>
              </a:rPr>
              <a:t>p</a:t>
            </a:r>
            <a:r>
              <a:rPr lang="en-US" sz="1600" baseline="-25000" dirty="0" err="1" smtClean="0">
                <a:solidFill>
                  <a:srgbClr val="FF00FF"/>
                </a:solidFill>
                <a:sym typeface="Wingdings"/>
              </a:rPr>
              <a:t>t</a:t>
            </a:r>
            <a:endParaRPr lang="en-US" sz="1600" baseline="-25000" dirty="0">
              <a:solidFill>
                <a:srgbClr val="FF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397250"/>
            <a:ext cx="8611740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Can RHIC SPIN provide the solution ?</a:t>
            </a:r>
          </a:p>
          <a:p>
            <a:endParaRPr lang="en-US" sz="800" dirty="0"/>
          </a:p>
          <a:p>
            <a:r>
              <a:rPr lang="en-US" dirty="0" smtClean="0"/>
              <a:t>access TMDs (</a:t>
            </a:r>
            <a:r>
              <a:rPr lang="en-US" dirty="0" err="1" smtClean="0"/>
              <a:t>Sivers</a:t>
            </a:r>
            <a:r>
              <a:rPr lang="en-US" dirty="0" smtClean="0"/>
              <a:t>) through collinear observables </a:t>
            </a:r>
            <a:r>
              <a:rPr lang="en-US" dirty="0" smtClean="0">
                <a:sym typeface="Wingdings"/>
              </a:rPr>
              <a:t> DGLAP evolution</a:t>
            </a:r>
          </a:p>
          <a:p>
            <a:r>
              <a:rPr lang="en-US" dirty="0" smtClean="0">
                <a:sym typeface="Wingdings"/>
              </a:rPr>
              <a:t>A</a:t>
            </a:r>
            <a:r>
              <a:rPr lang="en-US" baseline="-25000" dirty="0" smtClean="0">
                <a:sym typeface="Wingdings"/>
              </a:rPr>
              <a:t>N</a:t>
            </a:r>
            <a:r>
              <a:rPr lang="en-US" dirty="0" smtClean="0">
                <a:sym typeface="Wingdings"/>
              </a:rPr>
              <a:t>(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dirty="0" smtClean="0">
                <a:sym typeface="Wingdings"/>
              </a:rPr>
              <a:t>) for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h</a:t>
            </a:r>
            <a:r>
              <a:rPr lang="en-US" dirty="0" smtClean="0">
                <a:sym typeface="Wingdings"/>
              </a:rPr>
              <a:t> &gt; 2 at √s = 200 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 smtClean="0">
                <a:sym typeface="Wingdings"/>
              </a:rPr>
              <a:t> and 500 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 smtClean="0">
                <a:sym typeface="Wingdings"/>
              </a:rPr>
              <a:t>  capabilities exit 2015++</a:t>
            </a:r>
          </a:p>
          <a:p>
            <a:endParaRPr lang="en-US" sz="800" dirty="0">
              <a:sym typeface="Wingdings"/>
            </a:endParaRPr>
          </a:p>
          <a:p>
            <a:r>
              <a:rPr lang="en-US" dirty="0"/>
              <a:t>access </a:t>
            </a:r>
            <a:r>
              <a:rPr lang="en-US" dirty="0" smtClean="0"/>
              <a:t>TMDs (</a:t>
            </a:r>
            <a:r>
              <a:rPr lang="en-US" dirty="0" err="1" smtClean="0"/>
              <a:t>Sivers</a:t>
            </a:r>
            <a:r>
              <a:rPr lang="en-US" dirty="0" smtClean="0"/>
              <a:t>) through </a:t>
            </a: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A</a:t>
            </a:r>
            <a:r>
              <a:rPr lang="en-US" baseline="-25000" dirty="0" smtClean="0">
                <a:sym typeface="Wingdings"/>
              </a:rPr>
              <a:t>N</a:t>
            </a:r>
            <a:r>
              <a:rPr lang="en-US" dirty="0" smtClean="0">
                <a:sym typeface="Wingdings"/>
              </a:rPr>
              <a:t>(DY) and A</a:t>
            </a:r>
            <a:r>
              <a:rPr lang="en-US" baseline="-25000" dirty="0" smtClean="0">
                <a:sym typeface="Wingdings"/>
              </a:rPr>
              <a:t>N</a:t>
            </a:r>
            <a:r>
              <a:rPr lang="en-US" dirty="0" smtClean="0">
                <a:sym typeface="Wingdings"/>
              </a:rPr>
              <a:t>(W</a:t>
            </a:r>
            <a:r>
              <a:rPr lang="en-US" baseline="30000" dirty="0" smtClean="0">
                <a:sym typeface="Wingdings"/>
              </a:rPr>
              <a:t>±</a:t>
            </a:r>
            <a:r>
              <a:rPr lang="en-US" dirty="0" smtClean="0">
                <a:sym typeface="Wingdings"/>
              </a:rPr>
              <a:t>,Z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) Q</a:t>
            </a:r>
            <a:r>
              <a:rPr lang="en-US" baseline="30000" dirty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: ~ 16 GeV</a:t>
            </a:r>
            <a:r>
              <a:rPr lang="en-US" baseline="30000" dirty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vs. </a:t>
            </a:r>
            <a:r>
              <a:rPr lang="en-US" dirty="0" smtClean="0">
                <a:sym typeface="Wingdings"/>
              </a:rPr>
              <a:t>6400 GeV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</a:t>
            </a:r>
          </a:p>
          <a:p>
            <a:r>
              <a:rPr lang="en-US" baseline="30000" dirty="0">
                <a:sym typeface="Wingdings"/>
              </a:rPr>
              <a:t> </a:t>
            </a:r>
            <a:r>
              <a:rPr lang="en-US" baseline="30000" dirty="0" smtClean="0">
                <a:sym typeface="Wingdings"/>
              </a:rPr>
              <a:t>                                       </a:t>
            </a:r>
            <a:r>
              <a:rPr lang="en-US" dirty="0">
                <a:sym typeface="Wingdings"/>
              </a:rPr>
              <a:t>&lt;</a:t>
            </a:r>
            <a:r>
              <a:rPr lang="en-US" dirty="0" err="1" smtClean="0">
                <a:sym typeface="Wingdings"/>
              </a:rPr>
              <a:t>p</a:t>
            </a:r>
            <a:r>
              <a:rPr lang="en-US" baseline="-25000" dirty="0" err="1" smtClean="0">
                <a:sym typeface="Wingdings"/>
              </a:rPr>
              <a:t>t</a:t>
            </a:r>
            <a:r>
              <a:rPr lang="en-US" baseline="-25000" dirty="0" smtClean="0">
                <a:sym typeface="Wingdings"/>
              </a:rPr>
              <a:t>&gt;</a:t>
            </a:r>
            <a:r>
              <a:rPr lang="en-US" dirty="0" smtClean="0">
                <a:sym typeface="Wingdings"/>
              </a:rPr>
              <a:t>: 1-2 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 smtClean="0">
                <a:sym typeface="Wingdings"/>
              </a:rPr>
              <a:t> vs. 3-4 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 smtClean="0">
                <a:sym typeface="Wingdings"/>
              </a:rPr>
              <a:t>  </a:t>
            </a:r>
            <a:endParaRPr lang="en-US" dirty="0" smtClean="0">
              <a:sym typeface="Wingding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11917" y="5535083"/>
            <a:ext cx="5890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Comparison of extracted TMD (</a:t>
            </a:r>
            <a:r>
              <a:rPr lang="en-US" dirty="0" err="1">
                <a:solidFill>
                  <a:srgbClr val="0000FF"/>
                </a:solidFill>
              </a:rPr>
              <a:t>S</a:t>
            </a:r>
            <a:r>
              <a:rPr lang="en-US" dirty="0" err="1" smtClean="0">
                <a:solidFill>
                  <a:srgbClr val="0000FF"/>
                </a:solidFill>
              </a:rPr>
              <a:t>ivers</a:t>
            </a:r>
            <a:r>
              <a:rPr lang="en-US" dirty="0" smtClean="0">
                <a:solidFill>
                  <a:srgbClr val="0000FF"/>
                </a:solidFill>
              </a:rPr>
              <a:t>) will provide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strong </a:t>
            </a:r>
            <a:r>
              <a:rPr lang="en-US" dirty="0" smtClean="0">
                <a:solidFill>
                  <a:srgbClr val="0000FF"/>
                </a:solidFill>
              </a:rPr>
              <a:t>constraint </a:t>
            </a:r>
            <a:r>
              <a:rPr lang="en-US" dirty="0" smtClean="0">
                <a:solidFill>
                  <a:srgbClr val="0000FF"/>
                </a:solidFill>
              </a:rPr>
              <a:t>on TMD evolution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3" y="571500"/>
            <a:ext cx="8382000" cy="609600"/>
          </a:xfrm>
        </p:spPr>
        <p:txBody>
          <a:bodyPr/>
          <a:lstStyle/>
          <a:p>
            <a:pPr algn="l"/>
            <a:r>
              <a:rPr lang="en-US" sz="4000" dirty="0" smtClean="0"/>
              <a:t>FUTURE: 2020+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 NP Comperative Review ME,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Bild 6" descr="wahrsager_glaskugel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2014" y="1267685"/>
            <a:ext cx="6731986" cy="446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PHENIX and </a:t>
            </a:r>
            <a:r>
              <a:rPr lang="en-US" dirty="0" err="1" smtClean="0"/>
              <a:t>STAr</a:t>
            </a:r>
            <a:r>
              <a:rPr lang="en-US" dirty="0" smtClean="0"/>
              <a:t> Forward upgrades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17" y="914400"/>
            <a:ext cx="3352800" cy="398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7667" y="65616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STAR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869007"/>
            <a:ext cx="45704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FF"/>
                </a:solidFill>
              </a:rPr>
              <a:t>ECal</a:t>
            </a:r>
            <a:r>
              <a:rPr lang="en-US" sz="1600" dirty="0">
                <a:solidFill>
                  <a:srgbClr val="0000FF"/>
                </a:solidFill>
              </a:rPr>
              <a:t>:</a:t>
            </a:r>
            <a:endParaRPr lang="en-US" sz="16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1600" dirty="0">
                <a:latin typeface="Comic Sans MS"/>
                <a:cs typeface="Comic Sans MS"/>
              </a:rPr>
              <a:t>Tungsten-Powder-Scintillating-fiber</a:t>
            </a:r>
          </a:p>
          <a:p>
            <a:r>
              <a:rPr lang="en-US" sz="1600" dirty="0" err="1">
                <a:solidFill>
                  <a:srgbClr val="0000FF"/>
                </a:solidFill>
                <a:latin typeface="Comic Sans MS"/>
                <a:cs typeface="Comic Sans MS"/>
              </a:rPr>
              <a:t>HCal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</a:p>
          <a:p>
            <a:r>
              <a:rPr lang="en-US" sz="1600" dirty="0"/>
              <a:t>Lead and Scintillator </a:t>
            </a:r>
            <a:r>
              <a:rPr lang="en-US" sz="1600" dirty="0" smtClean="0"/>
              <a:t>tiles</a:t>
            </a:r>
          </a:p>
          <a:p>
            <a:r>
              <a:rPr lang="en-US" sz="1600" dirty="0">
                <a:solidFill>
                  <a:srgbClr val="0000FF"/>
                </a:solidFill>
              </a:rPr>
              <a:t>Tracking:</a:t>
            </a:r>
          </a:p>
          <a:p>
            <a:r>
              <a:rPr lang="en-US" sz="1600" dirty="0" smtClean="0"/>
              <a:t>Silicon mini-strip detector or GEM-Tracker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256" r="6655" b="3983"/>
          <a:stretch/>
        </p:blipFill>
        <p:spPr>
          <a:xfrm>
            <a:off x="3693966" y="797996"/>
            <a:ext cx="5450034" cy="38375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20317" y="692154"/>
            <a:ext cx="133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fsPHENIX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8583" y="4656666"/>
            <a:ext cx="4052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forward upgrade integrated in the</a:t>
            </a:r>
          </a:p>
          <a:p>
            <a:pPr algn="ctr"/>
            <a:r>
              <a:rPr lang="en-US" dirty="0" err="1" smtClean="0"/>
              <a:t>sPHENIX</a:t>
            </a:r>
            <a:r>
              <a:rPr lang="en-US" dirty="0" smtClean="0"/>
              <a:t> detector </a:t>
            </a:r>
            <a:endParaRPr lang="en-US" dirty="0"/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 rot="20520000">
            <a:off x="360994" y="1646836"/>
            <a:ext cx="8531225" cy="3002632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65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q"/>
              <a:defRPr kumimoji="1" sz="2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1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120000"/>
              <a:buFontTx/>
              <a:buBlip>
                <a:blip r:embed="rId6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        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Physics to be addressed with the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upgrades</a:t>
            </a:r>
          </a:p>
          <a:p>
            <a:pPr marL="0" indent="0">
              <a:buNone/>
            </a:pPr>
            <a:r>
              <a:rPr lang="en-US" sz="1800" dirty="0" err="1">
                <a:solidFill>
                  <a:srgbClr val="0000FF"/>
                </a:solidFill>
                <a:latin typeface="Comic Sans MS"/>
                <a:cs typeface="Comic Sans MS"/>
              </a:rPr>
              <a:t>Helicity</a:t>
            </a: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 structure</a:t>
            </a:r>
            <a:r>
              <a:rPr lang="en-US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  <a:endParaRPr lang="en-US" sz="18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285750" indent="-285750"/>
            <a:r>
              <a:rPr lang="en-US" sz="1800" dirty="0">
                <a:latin typeface="Comic Sans MS"/>
                <a:cs typeface="Comic Sans MS"/>
              </a:rPr>
              <a:t>further constrain ∫g(x,Q</a:t>
            </a:r>
            <a:r>
              <a:rPr lang="en-US" sz="1800" baseline="30000" dirty="0">
                <a:latin typeface="Comic Sans MS"/>
                <a:cs typeface="Comic Sans MS"/>
              </a:rPr>
              <a:t>2</a:t>
            </a:r>
            <a:r>
              <a:rPr lang="en-US" sz="1800" dirty="0">
                <a:latin typeface="Comic Sans MS"/>
                <a:cs typeface="Comic Sans MS"/>
              </a:rPr>
              <a:t>) and its functional form down to x~0.001 through di-jets</a:t>
            </a:r>
          </a:p>
          <a:p>
            <a:pPr marL="285750" indent="-285750"/>
            <a:endParaRPr lang="en-US" sz="8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Transverse Momentum Distributions:</a:t>
            </a:r>
          </a:p>
          <a:p>
            <a:pPr marL="285750" indent="-285750"/>
            <a:r>
              <a:rPr lang="en-US" sz="1800" dirty="0">
                <a:solidFill>
                  <a:srgbClr val="322F31"/>
                </a:solidFill>
                <a:latin typeface="Comic Sans MS"/>
                <a:cs typeface="Comic Sans MS"/>
              </a:rPr>
              <a:t>precision measurements of TMDs through </a:t>
            </a:r>
            <a:r>
              <a:rPr lang="en-US" sz="1800" dirty="0" smtClean="0">
                <a:solidFill>
                  <a:srgbClr val="322F31"/>
                </a:solidFill>
                <a:latin typeface="Comic Sans MS"/>
                <a:cs typeface="Comic Sans MS"/>
              </a:rPr>
              <a:t>jets</a:t>
            </a:r>
          </a:p>
          <a:p>
            <a:pPr marL="285750" indent="-285750"/>
            <a:r>
              <a:rPr lang="en-US" sz="1800" dirty="0" smtClean="0">
                <a:solidFill>
                  <a:srgbClr val="322F31"/>
                </a:solidFill>
                <a:latin typeface="Comic Sans MS"/>
                <a:cs typeface="Comic Sans MS"/>
              </a:rPr>
              <a:t>precision A</a:t>
            </a:r>
            <a:r>
              <a:rPr lang="en-US" sz="1800" baseline="-25000" dirty="0" smtClean="0">
                <a:solidFill>
                  <a:srgbClr val="322F31"/>
                </a:solidFill>
                <a:latin typeface="Comic Sans MS"/>
                <a:cs typeface="Comic Sans MS"/>
              </a:rPr>
              <a:t>N</a:t>
            </a:r>
            <a:r>
              <a:rPr lang="en-US" sz="1800" dirty="0" smtClean="0">
                <a:solidFill>
                  <a:srgbClr val="322F31"/>
                </a:solidFill>
                <a:latin typeface="Comic Sans MS"/>
                <a:cs typeface="Comic Sans MS"/>
              </a:rPr>
              <a:t>(DY) </a:t>
            </a:r>
            <a:r>
              <a:rPr lang="en-US" sz="1800" dirty="0" smtClean="0">
                <a:solidFill>
                  <a:srgbClr val="322F31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sz="1800" dirty="0" err="1" smtClean="0">
                <a:solidFill>
                  <a:srgbClr val="322F31"/>
                </a:solidFill>
                <a:latin typeface="Comic Sans MS"/>
                <a:cs typeface="Comic Sans MS"/>
                <a:sym typeface="Wingdings"/>
              </a:rPr>
              <a:t>Sivers</a:t>
            </a:r>
            <a:r>
              <a:rPr lang="en-US" sz="1800" dirty="0" smtClean="0">
                <a:solidFill>
                  <a:srgbClr val="322F31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sz="1800" dirty="0" err="1" smtClean="0">
                <a:solidFill>
                  <a:srgbClr val="322F31"/>
                </a:solidFill>
                <a:latin typeface="Comic Sans MS"/>
                <a:cs typeface="Comic Sans MS"/>
                <a:sym typeface="Wingdings"/>
              </a:rPr>
              <a:t>fct</a:t>
            </a:r>
            <a:r>
              <a:rPr lang="en-US" sz="1800" dirty="0" smtClean="0">
                <a:solidFill>
                  <a:srgbClr val="322F31"/>
                </a:solidFill>
                <a:latin typeface="Comic Sans MS"/>
                <a:cs typeface="Comic Sans MS"/>
                <a:sym typeface="Wingdings"/>
              </a:rPr>
              <a:t>. </a:t>
            </a:r>
          </a:p>
          <a:p>
            <a:pPr marL="285750" indent="-285750"/>
            <a:endParaRPr lang="en-US" sz="800" dirty="0" smtClean="0">
              <a:solidFill>
                <a:srgbClr val="322F31"/>
              </a:solidFill>
              <a:latin typeface="Comic Sans MS"/>
              <a:cs typeface="Comic Sans MS"/>
              <a:sym typeface="Wingdings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322F31"/>
                </a:solidFill>
                <a:latin typeface="Comic Sans MS"/>
                <a:cs typeface="Comic Sans MS"/>
              </a:rPr>
              <a:t>several physics topics utilizing </a:t>
            </a:r>
            <a:r>
              <a:rPr lang="en-US" sz="18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p+A</a:t>
            </a:r>
            <a:r>
              <a:rPr lang="en-US" sz="1800" dirty="0" smtClean="0">
                <a:solidFill>
                  <a:srgbClr val="322F31"/>
                </a:solidFill>
                <a:latin typeface="Comic Sans MS"/>
                <a:cs typeface="Comic Sans MS"/>
              </a:rPr>
              <a:t> collisions not discussed here </a:t>
            </a:r>
            <a:endParaRPr lang="en-US" sz="1800" dirty="0">
              <a:solidFill>
                <a:srgbClr val="322F31"/>
              </a:solidFill>
              <a:latin typeface="Comic Sans MS"/>
              <a:cs typeface="Comic Sans MS"/>
            </a:endParaRPr>
          </a:p>
          <a:p>
            <a:pPr marL="0" indent="0" algn="ctr">
              <a:buFont typeface="Wingdings" charset="2"/>
              <a:buNone/>
            </a:pPr>
            <a:endParaRPr lang="en-US" sz="2400" baseline="30000" dirty="0" smtClean="0">
              <a:solidFill>
                <a:schemeClr val="bg2"/>
              </a:solidFill>
              <a:latin typeface="Comic Sans MS"/>
              <a:cs typeface="Comic Sans MS"/>
              <a:sym typeface="Wingdings"/>
            </a:endParaRPr>
          </a:p>
          <a:p>
            <a:pPr marL="0" indent="0" algn="ctr">
              <a:buFont typeface="Wingdings" charset="2"/>
              <a:buNone/>
            </a:pPr>
            <a:endParaRPr lang="en-US" sz="2400" baseline="30000" dirty="0">
              <a:solidFill>
                <a:schemeClr val="bg2"/>
              </a:solidFill>
              <a:latin typeface="Comic Sans MS"/>
              <a:cs typeface="Comic Sans MS"/>
              <a:sym typeface="Wingdings"/>
            </a:endParaRPr>
          </a:p>
          <a:p>
            <a:pPr marL="0" indent="0" algn="ctr">
              <a:buFont typeface="Wingdings" charset="2"/>
              <a:buNone/>
            </a:pPr>
            <a:endParaRPr lang="en-US" sz="2400" baseline="30000" dirty="0" smtClean="0">
              <a:solidFill>
                <a:schemeClr val="bg2"/>
              </a:solidFill>
              <a:latin typeface="Comic Sans MS"/>
              <a:cs typeface="Comic Sans MS"/>
              <a:sym typeface="Wingdings"/>
            </a:endParaRPr>
          </a:p>
          <a:p>
            <a:pPr marL="0" indent="0" algn="ctr">
              <a:buFont typeface="Wingdings" charset="2"/>
              <a:buNone/>
            </a:pPr>
            <a:endParaRPr lang="en-US" sz="2400" dirty="0" smtClean="0">
              <a:solidFill>
                <a:schemeClr val="bg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1126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0163"/>
            <a:ext cx="9118600" cy="45667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Summary</a:t>
            </a:r>
            <a:endParaRPr lang="en-GB" dirty="0">
              <a:ea typeface="+mj-ea"/>
            </a:endParaRPr>
          </a:p>
        </p:txBody>
      </p:sp>
      <p:sp>
        <p:nvSpPr>
          <p:cNvPr id="1536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latin typeface="Comic Sans MS" charset="0"/>
                <a:ea typeface="Comic Sans MS" charset="0"/>
                <a:cs typeface="Comic Sans MS" charset="0"/>
              </a:rPr>
              <a:t>QCD Town Meeting, 2014</a:t>
            </a:r>
            <a:endParaRPr lang="it-IT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5367" name="Slide Number Placeholder 6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C2091C-6A5C-C645-BF79-6D248C256110}" type="slidenum">
              <a:rPr lang="en-US"/>
              <a:pPr/>
              <a:t>25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675312" y="2660121"/>
            <a:ext cx="1766888" cy="1633537"/>
            <a:chOff x="1768" y="1132"/>
            <a:chExt cx="1113" cy="1029"/>
          </a:xfrm>
        </p:grpSpPr>
        <p:pic>
          <p:nvPicPr>
            <p:cNvPr id="15411" name="Picture 5" descr="singelpuzzle_gree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68" y="1132"/>
              <a:ext cx="1113" cy="1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0" name="Text Box 6"/>
            <p:cNvSpPr txBox="1">
              <a:spLocks noChangeArrowheads="1"/>
            </p:cNvSpPr>
            <p:nvPr/>
          </p:nvSpPr>
          <p:spPr bwMode="auto">
            <a:xfrm>
              <a:off x="2000" y="1476"/>
              <a:ext cx="65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718050" y="788458"/>
            <a:ext cx="2076450" cy="1644650"/>
            <a:chOff x="142" y="516"/>
            <a:chExt cx="1308" cy="1036"/>
          </a:xfrm>
        </p:grpSpPr>
        <p:pic>
          <p:nvPicPr>
            <p:cNvPr id="15409" name="Picture 8" descr="singelpuzzle_d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" y="516"/>
              <a:ext cx="1308" cy="1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3" name="Text Box 9"/>
            <p:cNvSpPr txBox="1">
              <a:spLocks noChangeArrowheads="1"/>
            </p:cNvSpPr>
            <p:nvPr/>
          </p:nvSpPr>
          <p:spPr bwMode="auto">
            <a:xfrm>
              <a:off x="589" y="675"/>
              <a:ext cx="4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7319962" y="3307821"/>
            <a:ext cx="1824038" cy="1633537"/>
            <a:chOff x="2890" y="1593"/>
            <a:chExt cx="1149" cy="1029"/>
          </a:xfrm>
        </p:grpSpPr>
        <p:pic>
          <p:nvPicPr>
            <p:cNvPr id="15407" name="Picture 11" descr="singelpuzzle_yellow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90" y="1593"/>
              <a:ext cx="1149" cy="1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6" name="Text Box 12"/>
            <p:cNvSpPr txBox="1">
              <a:spLocks noChangeArrowheads="1"/>
            </p:cNvSpPr>
            <p:nvPr/>
          </p:nvSpPr>
          <p:spPr bwMode="auto">
            <a:xfrm>
              <a:off x="3337" y="2001"/>
              <a:ext cx="35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935787" y="791633"/>
            <a:ext cx="1939925" cy="1635125"/>
            <a:chOff x="3320" y="556"/>
            <a:chExt cx="1222" cy="1030"/>
          </a:xfrm>
        </p:grpSpPr>
        <p:pic>
          <p:nvPicPr>
            <p:cNvPr id="15405" name="Picture 14" descr="singelpuzzle_lb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20" y="556"/>
              <a:ext cx="1222" cy="1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9" name="Text Box 15"/>
            <p:cNvSpPr txBox="1">
              <a:spLocks noChangeArrowheads="1"/>
            </p:cNvSpPr>
            <p:nvPr/>
          </p:nvSpPr>
          <p:spPr bwMode="auto">
            <a:xfrm>
              <a:off x="3605" y="797"/>
              <a:ext cx="60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Symbol" charset="2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3721100" y="1818746"/>
            <a:ext cx="1644650" cy="2165350"/>
            <a:chOff x="543" y="2184"/>
            <a:chExt cx="1036" cy="1364"/>
          </a:xfrm>
        </p:grpSpPr>
        <p:pic>
          <p:nvPicPr>
            <p:cNvPr id="15403" name="Picture 17" descr="singelpuzzle_pink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43" y="2184"/>
              <a:ext cx="1036" cy="1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62" name="Text Box 18"/>
            <p:cNvSpPr txBox="1">
              <a:spLocks noChangeArrowheads="1"/>
            </p:cNvSpPr>
            <p:nvPr/>
          </p:nvSpPr>
          <p:spPr bwMode="auto">
            <a:xfrm>
              <a:off x="576" y="2816"/>
              <a:ext cx="37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graphicFrame>
          <p:nvGraphicFramePr>
            <p:cNvPr id="15363" name="Object 3"/>
            <p:cNvGraphicFramePr>
              <a:graphicFrameLocks noChangeAspect="1"/>
            </p:cNvGraphicFramePr>
            <p:nvPr/>
          </p:nvGraphicFramePr>
          <p:xfrm>
            <a:off x="972" y="2581"/>
            <a:ext cx="264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3534" name="Equation" r:id="rId8" imgW="419040" imgH="431640" progId="Equation.DSMT4">
                    <p:embed/>
                  </p:oleObj>
                </mc:Choice>
                <mc:Fallback>
                  <p:oleObj name="Equation" r:id="rId8" imgW="419040" imgH="431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2" y="2581"/>
                          <a:ext cx="264" cy="2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5251961" y="774700"/>
            <a:ext cx="3811588" cy="3411538"/>
            <a:chOff x="1680" y="1103"/>
            <a:chExt cx="2401" cy="2149"/>
          </a:xfrm>
        </p:grpSpPr>
        <p:pic>
          <p:nvPicPr>
            <p:cNvPr id="15397" name="Picture 21" descr="nucleonpuzzle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680" y="1103"/>
              <a:ext cx="2401" cy="2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66" name="Text Box 22"/>
            <p:cNvSpPr txBox="1">
              <a:spLocks noChangeArrowheads="1"/>
            </p:cNvSpPr>
            <p:nvPr/>
          </p:nvSpPr>
          <p:spPr bwMode="auto">
            <a:xfrm>
              <a:off x="2005" y="1476"/>
              <a:ext cx="65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67" name="Text Box 23"/>
            <p:cNvSpPr txBox="1">
              <a:spLocks noChangeArrowheads="1"/>
            </p:cNvSpPr>
            <p:nvPr/>
          </p:nvSpPr>
          <p:spPr bwMode="auto">
            <a:xfrm>
              <a:off x="2465" y="2657"/>
              <a:ext cx="4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68" name="Text Box 24"/>
            <p:cNvSpPr txBox="1">
              <a:spLocks noChangeArrowheads="1"/>
            </p:cNvSpPr>
            <p:nvPr/>
          </p:nvSpPr>
          <p:spPr bwMode="auto">
            <a:xfrm>
              <a:off x="3059" y="1364"/>
              <a:ext cx="35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69" name="Text Box 25"/>
            <p:cNvSpPr txBox="1">
              <a:spLocks noChangeArrowheads="1"/>
            </p:cNvSpPr>
            <p:nvPr/>
          </p:nvSpPr>
          <p:spPr bwMode="auto">
            <a:xfrm>
              <a:off x="1754" y="2109"/>
              <a:ext cx="60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Symbol" charset="2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70" name="Text Box 26"/>
            <p:cNvSpPr txBox="1">
              <a:spLocks noChangeArrowheads="1"/>
            </p:cNvSpPr>
            <p:nvPr/>
          </p:nvSpPr>
          <p:spPr bwMode="auto">
            <a:xfrm>
              <a:off x="3676" y="2138"/>
              <a:ext cx="37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graphicFrame>
          <p:nvGraphicFramePr>
            <p:cNvPr id="15362" name="Object 2"/>
            <p:cNvGraphicFramePr>
              <a:graphicFrameLocks noChangeAspect="1"/>
            </p:cNvGraphicFramePr>
            <p:nvPr/>
          </p:nvGraphicFramePr>
          <p:xfrm>
            <a:off x="3409" y="2453"/>
            <a:ext cx="264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3535" name="Equation" r:id="rId11" imgW="419040" imgH="431640" progId="Equation.DSMT4">
                    <p:embed/>
                  </p:oleObj>
                </mc:Choice>
                <mc:Fallback>
                  <p:oleObj name="Equation" r:id="rId11" imgW="419040" imgH="431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9" y="2453"/>
                          <a:ext cx="264" cy="2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166" y="21155"/>
            <a:ext cx="469651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</a:rPr>
              <a:t>RHIC SPIN </a:t>
            </a:r>
            <a:r>
              <a:rPr lang="en-US" u="sng" dirty="0" smtClean="0">
                <a:solidFill>
                  <a:srgbClr val="0000FF"/>
                </a:solidFill>
              </a:rPr>
              <a:t>Program:</a:t>
            </a:r>
            <a:endParaRPr lang="en-US" u="sng" dirty="0">
              <a:solidFill>
                <a:srgbClr val="0000FF"/>
              </a:solidFill>
            </a:endParaRPr>
          </a:p>
          <a:p>
            <a:endParaRPr lang="en-US" dirty="0" smtClean="0"/>
          </a:p>
          <a:p>
            <a:pPr>
              <a:buClr>
                <a:srgbClr val="0000FF"/>
              </a:buClr>
            </a:pPr>
            <a:r>
              <a:rPr lang="en-US" sz="1600" dirty="0">
                <a:effectLst/>
              </a:rPr>
              <a:t>spin to study how a complex many-body </a:t>
            </a:r>
            <a:endParaRPr lang="en-US" sz="1600" dirty="0" smtClean="0">
              <a:effectLst/>
            </a:endParaRPr>
          </a:p>
          <a:p>
            <a:pPr>
              <a:buClr>
                <a:srgbClr val="0000FF"/>
              </a:buClr>
            </a:pPr>
            <a:r>
              <a:rPr lang="en-US" sz="1600" dirty="0" smtClean="0">
                <a:effectLst/>
              </a:rPr>
              <a:t>system </a:t>
            </a:r>
            <a:r>
              <a:rPr lang="en-US" sz="1600" dirty="0">
                <a:effectLst/>
              </a:rPr>
              <a:t>such as the proton arises </a:t>
            </a:r>
            <a:endParaRPr lang="en-US" sz="1600" dirty="0" smtClean="0">
              <a:effectLst/>
            </a:endParaRPr>
          </a:p>
          <a:p>
            <a:pPr>
              <a:buClr>
                <a:srgbClr val="0000FF"/>
              </a:buClr>
            </a:pPr>
            <a:r>
              <a:rPr lang="en-US" sz="1600" dirty="0" smtClean="0">
                <a:effectLst/>
              </a:rPr>
              <a:t>from </a:t>
            </a:r>
            <a:r>
              <a:rPr lang="en-US" sz="1600" dirty="0">
                <a:effectLst/>
              </a:rPr>
              <a:t>the vacuum structure of QCD </a:t>
            </a:r>
            <a:endParaRPr lang="en-US" sz="1600" dirty="0" smtClean="0">
              <a:effectLst/>
            </a:endParaRPr>
          </a:p>
          <a:p>
            <a:pPr>
              <a:buClr>
                <a:srgbClr val="0000FF"/>
              </a:buClr>
            </a:pPr>
            <a:endParaRPr lang="en-US" sz="1600" dirty="0" smtClean="0">
              <a:effectLst/>
            </a:endParaRPr>
          </a:p>
          <a:p>
            <a:pPr>
              <a:buClr>
                <a:srgbClr val="0000FF"/>
              </a:buClr>
            </a:pPr>
            <a:r>
              <a:rPr lang="en-US" sz="1600" dirty="0" smtClean="0"/>
              <a:t>uniquely tied</a:t>
            </a:r>
            <a:r>
              <a:rPr lang="en-US" sz="1600" dirty="0"/>
              <a:t> </a:t>
            </a:r>
            <a:r>
              <a:rPr lang="en-US" sz="1600" dirty="0" smtClean="0"/>
              <a:t>to</a:t>
            </a:r>
            <a:r>
              <a:rPr lang="en-US" sz="1600" dirty="0"/>
              <a:t> </a:t>
            </a:r>
            <a:r>
              <a:rPr lang="en-US" sz="1600" dirty="0" smtClean="0"/>
              <a:t>a</a:t>
            </a:r>
            <a:r>
              <a:rPr lang="en-US" sz="1600" dirty="0"/>
              <a:t> </a:t>
            </a:r>
            <a:r>
              <a:rPr lang="en-US" sz="1600" dirty="0" smtClean="0"/>
              <a:t>polarized </a:t>
            </a:r>
            <a:r>
              <a:rPr lang="en-US" sz="1600" dirty="0" err="1" smtClean="0"/>
              <a:t>pp</a:t>
            </a:r>
            <a:r>
              <a:rPr lang="en-US" sz="1600" dirty="0" smtClean="0"/>
              <a:t>-collider</a:t>
            </a:r>
            <a:endParaRPr lang="en-US" sz="1600" dirty="0"/>
          </a:p>
          <a:p>
            <a:pPr>
              <a:buClr>
                <a:srgbClr val="0000FF"/>
              </a:buClr>
            </a:pPr>
            <a:r>
              <a:rPr lang="en-US" sz="1600" dirty="0" smtClean="0"/>
              <a:t>never been</a:t>
            </a:r>
            <a:r>
              <a:rPr lang="en-US" sz="1600" dirty="0"/>
              <a:t> </a:t>
            </a:r>
            <a:r>
              <a:rPr lang="en-US" sz="1600" dirty="0" smtClean="0"/>
              <a:t>measured</a:t>
            </a:r>
            <a:r>
              <a:rPr lang="en-US" sz="1600" dirty="0"/>
              <a:t> </a:t>
            </a:r>
            <a:r>
              <a:rPr lang="en-US" sz="1600" dirty="0" smtClean="0"/>
              <a:t>before</a:t>
            </a:r>
            <a:r>
              <a:rPr lang="en-US" sz="1600" dirty="0"/>
              <a:t> </a:t>
            </a:r>
            <a:r>
              <a:rPr lang="en-US" sz="1600" dirty="0" smtClean="0">
                <a:solidFill>
                  <a:srgbClr val="FF00FF"/>
                </a:solidFill>
              </a:rPr>
              <a:t>&amp;</a:t>
            </a:r>
            <a:r>
              <a:rPr lang="en-US" sz="1600" dirty="0">
                <a:solidFill>
                  <a:srgbClr val="FF00FF"/>
                </a:solidFill>
              </a:rPr>
              <a:t> </a:t>
            </a:r>
            <a:r>
              <a:rPr lang="en-US" sz="1600" dirty="0" smtClean="0">
                <a:solidFill>
                  <a:srgbClr val="FF00FF"/>
                </a:solidFill>
              </a:rPr>
              <a:t>never</a:t>
            </a:r>
            <a:r>
              <a:rPr lang="en-US" sz="1600" dirty="0">
                <a:solidFill>
                  <a:srgbClr val="FF00FF"/>
                </a:solidFill>
              </a:rPr>
              <a:t> </a:t>
            </a:r>
            <a:r>
              <a:rPr lang="en-US" sz="1600" dirty="0" smtClean="0">
                <a:solidFill>
                  <a:srgbClr val="FF00FF"/>
                </a:solidFill>
              </a:rPr>
              <a:t>without</a:t>
            </a:r>
            <a:endParaRPr lang="en-US" sz="1600" dirty="0">
              <a:solidFill>
                <a:srgbClr val="FF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862916"/>
            <a:ext cx="84946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dirty="0" smtClean="0">
                <a:solidFill>
                  <a:srgbClr val="0000FF"/>
                </a:solidFill>
              </a:rPr>
              <a:t>Achievements </a:t>
            </a:r>
            <a:r>
              <a:rPr lang="en-US" dirty="0">
                <a:solidFill>
                  <a:srgbClr val="0000FF"/>
                </a:solidFill>
              </a:rPr>
              <a:t>a</a:t>
            </a:r>
            <a:r>
              <a:rPr lang="en-US" dirty="0" smtClean="0">
                <a:solidFill>
                  <a:srgbClr val="0000FF"/>
                </a:solidFill>
              </a:rPr>
              <a:t>t the next LRP: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the best </a:t>
            </a:r>
            <a:r>
              <a:rPr lang="en-US" dirty="0" smtClean="0"/>
              <a:t>constraint </a:t>
            </a:r>
            <a:r>
              <a:rPr lang="en-US" dirty="0" smtClean="0"/>
              <a:t>on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g(x,Q</a:t>
            </a:r>
            <a:r>
              <a:rPr lang="en-US" baseline="30000" dirty="0" smtClean="0"/>
              <a:t>2</a:t>
            </a:r>
            <a:r>
              <a:rPr lang="en-US" dirty="0" smtClean="0"/>
              <a:t>) </a:t>
            </a:r>
            <a:r>
              <a:rPr lang="en-US" dirty="0"/>
              <a:t>b</a:t>
            </a:r>
            <a:r>
              <a:rPr lang="en-US" dirty="0" smtClean="0"/>
              <a:t>efore EIC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strong </a:t>
            </a:r>
            <a:r>
              <a:rPr lang="en-US" dirty="0" smtClean="0"/>
              <a:t>constraints </a:t>
            </a:r>
            <a:r>
              <a:rPr lang="en-US" dirty="0" smtClean="0"/>
              <a:t>on the light sea quark polarizations 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a first look to orbital angular momentum of gluons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dirty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mystery on what is the underlying process of forward A</a:t>
            </a:r>
            <a:r>
              <a:rPr lang="en-US" baseline="-25000" dirty="0" smtClean="0"/>
              <a:t>N </a:t>
            </a:r>
            <a:r>
              <a:rPr lang="en-US" dirty="0" smtClean="0"/>
              <a:t>will be solved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tests of TMD evolution and color interactions in QCD</a:t>
            </a:r>
          </a:p>
        </p:txBody>
      </p:sp>
    </p:spTree>
    <p:extLst>
      <p:ext uri="{BB962C8B-B14F-4D97-AF65-F5344CB8AC3E}">
        <p14:creationId xmlns:p14="http://schemas.microsoft.com/office/powerpoint/2010/main" val="83892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560" y="3413760"/>
            <a:ext cx="8382000" cy="609600"/>
          </a:xfrm>
        </p:spPr>
        <p:txBody>
          <a:bodyPr/>
          <a:lstStyle/>
          <a:p>
            <a:pPr algn="ctr"/>
            <a:r>
              <a:rPr lang="en-US" sz="3600" dirty="0" smtClean="0"/>
              <a:t>ADDITIONAL Material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3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RHIC </a:t>
            </a:r>
            <a:r>
              <a:rPr lang="en-US" dirty="0" err="1" smtClean="0"/>
              <a:t>polarised</a:t>
            </a:r>
            <a:r>
              <a:rPr lang="en-US" dirty="0" smtClean="0"/>
              <a:t> </a:t>
            </a:r>
            <a:r>
              <a:rPr lang="en-US" cap="none" dirty="0" err="1" smtClean="0"/>
              <a:t>p+p</a:t>
            </a:r>
            <a:r>
              <a:rPr lang="en-US" dirty="0" smtClean="0"/>
              <a:t>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77887" y="863600"/>
            <a:ext cx="307624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0000FF"/>
                </a:solidFill>
              </a:rPr>
              <a:t>2013:</a:t>
            </a:r>
          </a:p>
          <a:p>
            <a:r>
              <a:rPr lang="en-US" sz="1600" dirty="0" smtClean="0"/>
              <a:t>golden year for polarized </a:t>
            </a:r>
          </a:p>
          <a:p>
            <a:r>
              <a:rPr lang="en-US" sz="1600" dirty="0" smtClean="0"/>
              <a:t>proton operation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2012: 100 </a:t>
            </a:r>
            <a:r>
              <a:rPr lang="en-US" sz="1600" dirty="0" err="1" smtClean="0">
                <a:solidFill>
                  <a:srgbClr val="0000FF"/>
                </a:solidFill>
              </a:rPr>
              <a:t>GeV</a:t>
            </a:r>
            <a:r>
              <a:rPr lang="en-US" sz="1600" dirty="0">
                <a:solidFill>
                  <a:srgbClr val="0000FF"/>
                </a:solidFill>
              </a:rPr>
              <a:t>:</a:t>
            </a:r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en-US" sz="1600" dirty="0" smtClean="0"/>
              <a:t>new records for </a:t>
            </a:r>
            <a:r>
              <a:rPr lang="en-US" sz="1600" dirty="0" err="1" smtClean="0"/>
              <a:t>L</a:t>
            </a:r>
            <a:r>
              <a:rPr lang="en-US" sz="1600" baseline="-25000" dirty="0" err="1" smtClean="0"/>
              <a:t>peak</a:t>
            </a:r>
            <a:r>
              <a:rPr lang="en-US" sz="1600" dirty="0" smtClean="0"/>
              <a:t>, </a:t>
            </a:r>
            <a:r>
              <a:rPr lang="en-US" sz="1600" dirty="0" err="1" smtClean="0"/>
              <a:t>L</a:t>
            </a:r>
            <a:r>
              <a:rPr lang="en-US" sz="1600" baseline="-25000" dirty="0" err="1" smtClean="0"/>
              <a:t>avg</a:t>
            </a:r>
            <a:r>
              <a:rPr lang="en-US" sz="1600" dirty="0" smtClean="0"/>
              <a:t>, P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2012 &amp; 2013: 255 </a:t>
            </a:r>
            <a:r>
              <a:rPr lang="en-US" sz="1600" dirty="0" err="1" smtClean="0">
                <a:solidFill>
                  <a:srgbClr val="0000FF"/>
                </a:solidFill>
              </a:rPr>
              <a:t>GeV</a:t>
            </a:r>
            <a:r>
              <a:rPr lang="en-US" sz="1600" dirty="0" smtClean="0">
                <a:solidFill>
                  <a:srgbClr val="0000FF"/>
                </a:solidFill>
              </a:rPr>
              <a:t>:</a:t>
            </a:r>
          </a:p>
          <a:p>
            <a:r>
              <a:rPr lang="en-US" sz="1600" dirty="0"/>
              <a:t>new records for </a:t>
            </a:r>
            <a:r>
              <a:rPr lang="en-US" sz="1600" dirty="0" err="1"/>
              <a:t>L</a:t>
            </a:r>
            <a:r>
              <a:rPr lang="en-US" sz="1600" baseline="-25000" dirty="0" err="1"/>
              <a:t>peak</a:t>
            </a:r>
            <a:r>
              <a:rPr lang="en-US" sz="1600" dirty="0"/>
              <a:t>, </a:t>
            </a:r>
            <a:r>
              <a:rPr lang="en-US" sz="1600" dirty="0" err="1"/>
              <a:t>L</a:t>
            </a:r>
            <a:r>
              <a:rPr lang="en-US" sz="1600" baseline="-25000" dirty="0" err="1"/>
              <a:t>avg</a:t>
            </a:r>
            <a:r>
              <a:rPr lang="en-US" sz="1600" dirty="0"/>
              <a:t>, </a:t>
            </a:r>
            <a:r>
              <a:rPr lang="en-US" sz="1600" dirty="0" smtClean="0"/>
              <a:t>P</a:t>
            </a:r>
          </a:p>
          <a:p>
            <a:r>
              <a:rPr lang="en-US" sz="1600" dirty="0" smtClean="0"/>
              <a:t>highest E for pol. p beam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988587" y="3017520"/>
            <a:ext cx="313419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0000FF"/>
                </a:solidFill>
              </a:rPr>
              <a:t>What will come:</a:t>
            </a:r>
          </a:p>
          <a:p>
            <a:r>
              <a:rPr lang="en-US" sz="1600" dirty="0" smtClean="0">
                <a:solidFill>
                  <a:srgbClr val="322F31"/>
                </a:solidFill>
              </a:rPr>
              <a:t>increased Luminosity and </a:t>
            </a:r>
          </a:p>
          <a:p>
            <a:r>
              <a:rPr lang="en-US" sz="1600" dirty="0" smtClean="0">
                <a:solidFill>
                  <a:srgbClr val="322F31"/>
                </a:solidFill>
              </a:rPr>
              <a:t>polarization through</a:t>
            </a:r>
          </a:p>
          <a:p>
            <a:endParaRPr lang="en-US" sz="1600" dirty="0" smtClean="0">
              <a:solidFill>
                <a:srgbClr val="322F31"/>
              </a:solidFill>
            </a:endParaRPr>
          </a:p>
          <a:p>
            <a:pPr>
              <a:buFont typeface="Arial"/>
              <a:buChar char="•"/>
            </a:pPr>
            <a:r>
              <a:rPr lang="en-US" sz="1600" dirty="0" smtClean="0"/>
              <a:t> OPPIS new polarized source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Electron lenses to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compensate beam-beam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effects</a:t>
            </a:r>
          </a:p>
          <a:p>
            <a:pPr>
              <a:buFont typeface="Arial"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many smaller incremental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improvements </a:t>
            </a:r>
            <a:endParaRPr lang="en-US" sz="1600" dirty="0"/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1882923" y="5984240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8899" y="5957811"/>
            <a:ext cx="4440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will make luminosity hungry processes, </a:t>
            </a:r>
          </a:p>
          <a:p>
            <a:r>
              <a:rPr lang="en-US" dirty="0" smtClean="0"/>
              <a:t>i.e. DY, easier accessible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 dirty="0"/>
          </a:p>
        </p:txBody>
      </p:sp>
      <p:pic>
        <p:nvPicPr>
          <p:cNvPr id="14" name="Picture 13" descr="RhicLuminosityP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" y="687917"/>
            <a:ext cx="5973682" cy="5193446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 bwMode="auto">
          <a:xfrm flipV="1">
            <a:off x="984250" y="1174750"/>
            <a:ext cx="1725083" cy="4021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2487093" y="1386416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2015++ P: 60%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with upgrades</a:t>
            </a:r>
            <a:endParaRPr lang="en-US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4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2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1" r="6979" b="3086"/>
          <a:stretch/>
        </p:blipFill>
        <p:spPr>
          <a:xfrm>
            <a:off x="743215" y="1266303"/>
            <a:ext cx="7151952" cy="5030781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1160019" y="-11651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8083" y="0"/>
            <a:ext cx="9472083" cy="609600"/>
          </a:xfrm>
        </p:spPr>
        <p:txBody>
          <a:bodyPr/>
          <a:lstStyle/>
          <a:p>
            <a:pPr lvl="0"/>
            <a:r>
              <a:rPr lang="en-US" sz="2600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THE Beauty of Colliders: Kinematic Coverage</a:t>
            </a:r>
            <a:endParaRPr lang="en-US" sz="2600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sp>
        <p:nvSpPr>
          <p:cNvPr id="11" name="Textfeld 11"/>
          <p:cNvSpPr txBox="1"/>
          <p:nvPr/>
        </p:nvSpPr>
        <p:spPr>
          <a:xfrm>
            <a:off x="1440195" y="3675701"/>
            <a:ext cx="1650138" cy="792525"/>
          </a:xfrm>
          <a:prstGeom prst="rect">
            <a:avLst/>
          </a:prstGeom>
          <a:solidFill>
            <a:srgbClr val="FFF7ED"/>
          </a:solidFill>
          <a:ln>
            <a:solidFill>
              <a:srgbClr val="FFFF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00FF"/>
                </a:solidFill>
              </a:rPr>
              <a:t>RHIC pp data</a:t>
            </a:r>
          </a:p>
          <a:p>
            <a:pPr algn="ctr"/>
            <a:r>
              <a:rPr lang="en-US" sz="1050" b="1" dirty="0" smtClean="0"/>
              <a:t>constraining </a:t>
            </a:r>
            <a:r>
              <a:rPr lang="en-US" sz="1050" b="1" dirty="0" err="1" smtClean="0"/>
              <a:t>Δg(x</a:t>
            </a:r>
            <a:r>
              <a:rPr lang="en-US" sz="1050" b="1" dirty="0" smtClean="0"/>
              <a:t>)</a:t>
            </a:r>
          </a:p>
          <a:p>
            <a:pPr algn="ctr">
              <a:spcAft>
                <a:spcPts val="600"/>
              </a:spcAft>
            </a:pPr>
            <a:r>
              <a:rPr lang="en-US" sz="1050" dirty="0"/>
              <a:t> </a:t>
            </a:r>
            <a:r>
              <a:rPr lang="en-US" sz="1050" b="1" dirty="0" smtClean="0">
                <a:solidFill>
                  <a:srgbClr val="FF0000"/>
                </a:solidFill>
              </a:rPr>
              <a:t>0.01 &lt; x &lt; </a:t>
            </a:r>
            <a:r>
              <a:rPr lang="en-US" sz="1050" dirty="0" smtClean="0">
                <a:solidFill>
                  <a:srgbClr val="FF0000"/>
                </a:solidFill>
              </a:rPr>
              <a:t>1</a:t>
            </a:r>
            <a:endParaRPr lang="en-US" sz="105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900" dirty="0" smtClean="0"/>
              <a:t>data plotted at </a:t>
            </a:r>
            <a:r>
              <a:rPr lang="en-US" sz="900" dirty="0" err="1" smtClean="0"/>
              <a:t>x</a:t>
            </a:r>
            <a:r>
              <a:rPr lang="en-US" sz="900" baseline="-25000" dirty="0" err="1" smtClean="0"/>
              <a:t>T</a:t>
            </a:r>
            <a:r>
              <a:rPr lang="en-US" sz="900" dirty="0" smtClean="0"/>
              <a:t>=2p</a:t>
            </a:r>
            <a:r>
              <a:rPr lang="en-US" sz="900" baseline="-25000" dirty="0" smtClean="0"/>
              <a:t>T</a:t>
            </a:r>
            <a:r>
              <a:rPr lang="en-US" sz="900" dirty="0" smtClean="0"/>
              <a:t>/√s</a:t>
            </a:r>
            <a:endParaRPr lang="en-US" sz="900" dirty="0"/>
          </a:p>
        </p:txBody>
      </p:sp>
      <p:sp>
        <p:nvSpPr>
          <p:cNvPr id="12" name="Parallelogramm 9"/>
          <p:cNvSpPr/>
          <p:nvPr/>
        </p:nvSpPr>
        <p:spPr>
          <a:xfrm rot="780000">
            <a:off x="5091242" y="2605532"/>
            <a:ext cx="1875992" cy="3366372"/>
          </a:xfrm>
          <a:prstGeom prst="parallelogram">
            <a:avLst>
              <a:gd name="adj" fmla="val 77174"/>
            </a:avLst>
          </a:prstGeom>
          <a:solidFill>
            <a:srgbClr val="FFF7ED">
              <a:alpha val="43000"/>
            </a:srgbClr>
          </a:solidFill>
          <a:ln>
            <a:solidFill>
              <a:srgbClr val="FFFF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27250" y="6489700"/>
            <a:ext cx="4121148" cy="368300"/>
          </a:xfrm>
        </p:spPr>
        <p:txBody>
          <a:bodyPr/>
          <a:lstStyle/>
          <a:p>
            <a:r>
              <a:rPr lang="cs-CZ" smtClean="0"/>
              <a:t>QCD Town Meeting, 2014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5842004" y="1471084"/>
            <a:ext cx="1661579" cy="666745"/>
            <a:chOff x="5947834" y="531284"/>
            <a:chExt cx="1046770" cy="800102"/>
          </a:xfrm>
        </p:grpSpPr>
        <p:sp>
          <p:nvSpPr>
            <p:cNvPr id="24" name="Oval 23"/>
            <p:cNvSpPr/>
            <p:nvPr/>
          </p:nvSpPr>
          <p:spPr>
            <a:xfrm>
              <a:off x="5947834" y="917407"/>
              <a:ext cx="1046770" cy="413979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Comic Sans MS Bold"/>
                <a:cs typeface="Comic Sans MS Bold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030173" y="531284"/>
              <a:ext cx="897762" cy="406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0.05&lt;x&lt;0.4</a:t>
              </a:r>
              <a:endParaRPr lang="en-US" sz="1600" dirty="0"/>
            </a:p>
          </p:txBody>
        </p:sp>
      </p:grpSp>
      <p:sp>
        <p:nvSpPr>
          <p:cNvPr id="37" name="Oval 36"/>
          <p:cNvSpPr/>
          <p:nvPr/>
        </p:nvSpPr>
        <p:spPr>
          <a:xfrm>
            <a:off x="5799668" y="1791595"/>
            <a:ext cx="1725083" cy="335655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omic Sans MS Bold"/>
              <a:cs typeface="Comic Sans MS Bold"/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6942666" y="2127243"/>
            <a:ext cx="582083" cy="2053167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/>
          </a:ln>
          <a:effectLst/>
        </p:spPr>
      </p:cxnSp>
      <p:sp>
        <p:nvSpPr>
          <p:cNvPr id="40" name="TextBox 39"/>
          <p:cNvSpPr txBox="1"/>
          <p:nvPr/>
        </p:nvSpPr>
        <p:spPr>
          <a:xfrm rot="20820000">
            <a:off x="6738379" y="2052329"/>
            <a:ext cx="461665" cy="1710352"/>
          </a:xfrm>
          <a:prstGeom prst="rect">
            <a:avLst/>
          </a:prstGeom>
          <a:noFill/>
          <a:ln>
            <a:noFill/>
          </a:ln>
        </p:spPr>
        <p:txBody>
          <a:bodyPr vert="wordArtVert" wrap="square" rtlCol="0" anchor="t" anchorCtr="0">
            <a:spAutoFit/>
          </a:bodyPr>
          <a:lstStyle/>
          <a:p>
            <a:r>
              <a:rPr lang="en-US" dirty="0" smtClean="0"/>
              <a:t>Evolution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3799405" y="585188"/>
            <a:ext cx="2095500" cy="1323439"/>
            <a:chOff x="3397251" y="585188"/>
            <a:chExt cx="2095500" cy="1323439"/>
          </a:xfrm>
        </p:grpSpPr>
        <p:sp>
          <p:nvSpPr>
            <p:cNvPr id="28" name="Textfeld 16"/>
            <p:cNvSpPr txBox="1"/>
            <p:nvPr/>
          </p:nvSpPr>
          <p:spPr>
            <a:xfrm>
              <a:off x="3397251" y="585188"/>
              <a:ext cx="2095500" cy="1323439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 w="28575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novel electroweak </a:t>
              </a:r>
            </a:p>
            <a:p>
              <a:pPr algn="ctr"/>
              <a:endParaRPr lang="en-US" sz="1600" dirty="0"/>
            </a:p>
            <a:p>
              <a:pPr algn="ctr"/>
              <a:endParaRPr lang="en-US" sz="1600" b="1" dirty="0" smtClean="0"/>
            </a:p>
            <a:p>
              <a:pPr algn="ctr"/>
              <a:endParaRPr lang="en-US" sz="1600" dirty="0"/>
            </a:p>
            <a:p>
              <a:pPr algn="ctr"/>
              <a:r>
                <a:rPr lang="en-US" sz="1600" b="1" dirty="0" smtClean="0"/>
                <a:t>probe</a:t>
              </a:r>
              <a:endParaRPr lang="en-US" sz="1400" dirty="0" smtClean="0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9051" y="857250"/>
              <a:ext cx="1219200" cy="804231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396" y="2180513"/>
            <a:ext cx="654433" cy="391237"/>
          </a:xfrm>
          <a:prstGeom prst="rect">
            <a:avLst/>
          </a:prstGeom>
        </p:spPr>
      </p:pic>
      <p:pic>
        <p:nvPicPr>
          <p:cNvPr id="44" name="Bild 1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1286" y="2205635"/>
            <a:ext cx="467783" cy="332257"/>
          </a:xfrm>
          <a:prstGeom prst="rect">
            <a:avLst/>
          </a:prstGeom>
          <a:solidFill>
            <a:srgbClr val="FFFF66"/>
          </a:solidFill>
        </p:spPr>
      </p:pic>
      <p:pic>
        <p:nvPicPr>
          <p:cNvPr id="45" name="Bild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2580" y="2179613"/>
            <a:ext cx="516828" cy="354518"/>
          </a:xfrm>
          <a:prstGeom prst="rect">
            <a:avLst/>
          </a:prstGeom>
          <a:solidFill>
            <a:srgbClr val="FFFF66"/>
          </a:solidFill>
        </p:spPr>
      </p:pic>
      <p:sp>
        <p:nvSpPr>
          <p:cNvPr id="23" name="Parallelogramm 9"/>
          <p:cNvSpPr/>
          <p:nvPr/>
        </p:nvSpPr>
        <p:spPr>
          <a:xfrm rot="780000">
            <a:off x="5783717" y="4021444"/>
            <a:ext cx="920455" cy="1848940"/>
          </a:xfrm>
          <a:prstGeom prst="parallelogram">
            <a:avLst>
              <a:gd name="adj" fmla="val 77174"/>
            </a:avLst>
          </a:prstGeom>
          <a:solidFill>
            <a:srgbClr val="FFF7ED">
              <a:alpha val="43000"/>
            </a:srgbClr>
          </a:solidFill>
          <a:ln>
            <a:solidFill>
              <a:srgbClr val="FFFF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0.04965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" y="1782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 at COMPASS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RHIC PAC, June 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4667" y="899578"/>
            <a:ext cx="4575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pion beam on a polarized proton target</a:t>
            </a:r>
          </a:p>
          <a:p>
            <a:r>
              <a:rPr lang="en-US" dirty="0" smtClean="0"/>
              <a:t>approved, reviewed program</a:t>
            </a:r>
          </a:p>
          <a:p>
            <a:r>
              <a:rPr lang="en-US" dirty="0" smtClean="0"/>
              <a:t>planned for starting 2015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7683"/>
            <a:ext cx="3263900" cy="3086100"/>
          </a:xfrm>
          <a:prstGeom prst="rect">
            <a:avLst/>
          </a:prstGeom>
        </p:spPr>
      </p:pic>
      <p:sp>
        <p:nvSpPr>
          <p:cNvPr id="8" name="AutoShape 49"/>
          <p:cNvSpPr>
            <a:spLocks noChangeArrowheads="1"/>
          </p:cNvSpPr>
          <p:nvPr/>
        </p:nvSpPr>
        <p:spPr bwMode="auto">
          <a:xfrm>
            <a:off x="3453344" y="3546088"/>
            <a:ext cx="1097489" cy="422662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64417" y="3111500"/>
            <a:ext cx="2304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theory expectation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617" y="3388255"/>
            <a:ext cx="3715608" cy="3221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133" y="539750"/>
            <a:ext cx="3139440" cy="2895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12417" y="783174"/>
            <a:ext cx="199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 evolution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42567" y="3888324"/>
            <a:ext cx="1840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4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 questions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4083" y="645588"/>
            <a:ext cx="803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srgbClr val="0000FF"/>
                </a:solidFill>
              </a:rPr>
              <a:t>How do quarks and gluons conspire to provide the proton’s spin 1/2 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6448329"/>
              </p:ext>
            </p:extLst>
          </p:nvPr>
        </p:nvGraphicFramePr>
        <p:xfrm>
          <a:off x="205316" y="1193816"/>
          <a:ext cx="3708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70" name="Equation" r:id="rId3" imgW="3708400" imgH="533400" progId="Equation.DSMT4">
                  <p:embed/>
                </p:oleObj>
              </mc:Choice>
              <mc:Fallback>
                <p:oleObj name="Equation" r:id="rId3" imgW="3708400" imgH="533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316" y="1193816"/>
                        <a:ext cx="37084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AutoShape 9"/>
          <p:cNvSpPr>
            <a:spLocks noChangeAspect="1"/>
          </p:cNvSpPr>
          <p:nvPr/>
        </p:nvSpPr>
        <p:spPr bwMode="auto">
          <a:xfrm rot="5400000">
            <a:off x="2350029" y="1465278"/>
            <a:ext cx="96838" cy="582613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17" name="AutoShape 9"/>
          <p:cNvSpPr>
            <a:spLocks noChangeAspect="1"/>
          </p:cNvSpPr>
          <p:nvPr/>
        </p:nvSpPr>
        <p:spPr bwMode="auto">
          <a:xfrm rot="5400000">
            <a:off x="3586691" y="1422417"/>
            <a:ext cx="96837" cy="582612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854163" y="1824054"/>
            <a:ext cx="10076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 smtClean="0">
                <a:solidFill>
                  <a:srgbClr val="80FF00"/>
                </a:solidFill>
                <a:latin typeface="Comic Sans MS" charset="0"/>
                <a:ea typeface="Comic Sans MS" charset="0"/>
                <a:cs typeface="Comic Sans MS" charset="0"/>
              </a:rPr>
              <a:t>total</a:t>
            </a:r>
            <a:r>
              <a:rPr lang="en-US" sz="1200" dirty="0">
                <a:solidFill>
                  <a:srgbClr val="80FF00"/>
                </a:solidFill>
                <a:ea typeface="Comic Sans MS" charset="0"/>
                <a:cs typeface="Comic Sans MS" charset="0"/>
              </a:rPr>
              <a:t> </a:t>
            </a:r>
            <a:r>
              <a:rPr lang="en-US" sz="1200" b="1" dirty="0" smtClean="0">
                <a:solidFill>
                  <a:srgbClr val="80FF00"/>
                </a:solidFill>
                <a:latin typeface="Comic Sans MS" charset="0"/>
                <a:ea typeface="Comic Sans MS" charset="0"/>
                <a:cs typeface="Comic Sans MS" charset="0"/>
              </a:rPr>
              <a:t>quark </a:t>
            </a:r>
          </a:p>
          <a:p>
            <a:pPr algn="ctr"/>
            <a:r>
              <a:rPr lang="en-US" sz="1200" dirty="0">
                <a:solidFill>
                  <a:srgbClr val="80FF00"/>
                </a:solidFill>
                <a:ea typeface="Comic Sans MS" charset="0"/>
                <a:cs typeface="Comic Sans MS" charset="0"/>
              </a:rPr>
              <a:t>spin </a:t>
            </a:r>
            <a:endParaRPr lang="en-US" sz="1200" dirty="0" smtClean="0">
              <a:solidFill>
                <a:srgbClr val="80FF00"/>
              </a:solidFill>
              <a:ea typeface="Comic Sans MS" charset="0"/>
              <a:cs typeface="Comic Sans MS" charset="0"/>
            </a:endParaRPr>
          </a:p>
          <a:p>
            <a:pPr algn="ctr"/>
            <a:endParaRPr lang="en-US" sz="1200" dirty="0" smtClean="0">
              <a:solidFill>
                <a:srgbClr val="80FF00"/>
              </a:solidFill>
              <a:ea typeface="Comic Sans MS" charset="0"/>
              <a:cs typeface="Comic Sans MS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177116" y="1798654"/>
            <a:ext cx="942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rgbClr val="FFCC66"/>
                </a:solidFill>
                <a:latin typeface="Comic Sans MS" charset="0"/>
                <a:ea typeface="Comic Sans MS" charset="0"/>
                <a:cs typeface="Comic Sans MS" charset="0"/>
              </a:rPr>
              <a:t>angular </a:t>
            </a:r>
          </a:p>
          <a:p>
            <a:pPr algn="ctr"/>
            <a:r>
              <a:rPr lang="en-US" sz="1200" b="1" dirty="0">
                <a:solidFill>
                  <a:srgbClr val="FFCC66"/>
                </a:solidFill>
                <a:latin typeface="Comic Sans MS" charset="0"/>
                <a:ea typeface="Comic Sans MS" charset="0"/>
                <a:cs typeface="Comic Sans MS" charset="0"/>
              </a:rPr>
              <a:t>momentum</a:t>
            </a:r>
          </a:p>
        </p:txBody>
      </p:sp>
      <p:sp>
        <p:nvSpPr>
          <p:cNvPr id="20" name="AutoShape 9"/>
          <p:cNvSpPr>
            <a:spLocks noChangeAspect="1"/>
          </p:cNvSpPr>
          <p:nvPr/>
        </p:nvSpPr>
        <p:spPr bwMode="auto">
          <a:xfrm rot="5400000" flipH="1">
            <a:off x="2885810" y="1131110"/>
            <a:ext cx="101600" cy="303212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415118" y="951986"/>
            <a:ext cx="10244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gluon spin</a:t>
            </a:r>
            <a:endParaRPr lang="en-US" sz="1200" b="1" dirty="0">
              <a:solidFill>
                <a:srgbClr val="0000FF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25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4434" y="5020915"/>
            <a:ext cx="3627120" cy="1858010"/>
          </a:xfrm>
          <a:prstGeom prst="rect">
            <a:avLst/>
          </a:prstGeom>
          <a:solidFill>
            <a:srgbClr val="E2F4FF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21167" y="3173945"/>
            <a:ext cx="3016250" cy="539750"/>
          </a:xfrm>
          <a:prstGeom prst="rect">
            <a:avLst/>
          </a:prstGeom>
          <a:gradFill flip="none" rotWithShape="1">
            <a:gsLst>
              <a:gs pos="50000">
                <a:srgbClr val="3366FF"/>
              </a:gs>
              <a:gs pos="86000">
                <a:schemeClr val="accent3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Comic Sans MS"/>
                <a:ea typeface="ＭＳ Ｐゴシック" pitchFamily="-112" charset="-128"/>
                <a:cs typeface="Comic Sans MS"/>
              </a:rPr>
              <a:t>RHIC SPIN</a:t>
            </a:r>
            <a:endParaRPr kumimoji="0" lang="en-US" sz="2800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omic Sans MS"/>
              <a:ea typeface="ＭＳ Ｐゴシック" pitchFamily="-112" charset="-128"/>
              <a:cs typeface="Comic Sans MS"/>
            </a:endParaRPr>
          </a:p>
        </p:txBody>
      </p:sp>
      <p:sp>
        <p:nvSpPr>
          <p:cNvPr id="33" name="Right Arrow 32"/>
          <p:cNvSpPr/>
          <p:nvPr/>
        </p:nvSpPr>
        <p:spPr bwMode="auto">
          <a:xfrm rot="3600000">
            <a:off x="263505" y="2279575"/>
            <a:ext cx="1643731" cy="272082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Right Arrow 33"/>
          <p:cNvSpPr/>
          <p:nvPr/>
        </p:nvSpPr>
        <p:spPr bwMode="auto">
          <a:xfrm rot="1920000" flipH="1" flipV="1">
            <a:off x="1416532" y="3926912"/>
            <a:ext cx="1183339" cy="284469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164771" y="997797"/>
            <a:ext cx="4979229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Gluons account for 50% to the proton’s 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momentum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Gluons and sea quarks dominate the proton structure at x&lt;0.2</a:t>
            </a:r>
          </a:p>
          <a:p>
            <a:endParaRPr lang="en-US" sz="7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Can 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quarks and gluons explain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all the spin?</a:t>
            </a:r>
          </a:p>
          <a:p>
            <a:r>
              <a:rPr lang="en-US" sz="1600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sz="1600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what is the role of </a:t>
            </a:r>
            <a:r>
              <a:rPr lang="en-US" sz="1600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gluons?</a:t>
            </a:r>
            <a:r>
              <a:rPr lang="en-US" sz="1600" dirty="0" smtClean="0">
                <a:solidFill>
                  <a:srgbClr val="FF00FF"/>
                </a:solidFill>
                <a:latin typeface="Comic Sans MS"/>
                <a:cs typeface="Comic Sans MS"/>
              </a:rPr>
              <a:t> </a:t>
            </a:r>
            <a:endParaRPr lang="en-US" sz="1600" dirty="0">
              <a:solidFill>
                <a:srgbClr val="FF00FF"/>
              </a:solidFill>
              <a:latin typeface="Comic Sans MS"/>
              <a:cs typeface="Comic Sans MS"/>
            </a:endParaRPr>
          </a:p>
          <a:p>
            <a:r>
              <a:rPr lang="en-US" sz="1600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 what is the role of sea quarks?</a:t>
            </a:r>
            <a:r>
              <a:rPr lang="en-US" sz="1600" dirty="0" smtClean="0">
                <a:solidFill>
                  <a:srgbClr val="FF00FF"/>
                </a:solidFill>
                <a:latin typeface="Comic Sans MS"/>
                <a:cs typeface="Comic Sans MS"/>
              </a:rPr>
              <a:t> </a:t>
            </a:r>
            <a:endParaRPr lang="en-US" sz="1600" dirty="0">
              <a:solidFill>
                <a:srgbClr val="FF00FF"/>
              </a:solidFill>
              <a:latin typeface="Comic Sans MS"/>
              <a:cs typeface="Comic Sans MS"/>
            </a:endParaRPr>
          </a:p>
          <a:p>
            <a:r>
              <a:rPr lang="en-US" sz="1600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sz="1600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How much </a:t>
            </a:r>
            <a:r>
              <a:rPr lang="en-US" sz="1600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orbital </a:t>
            </a:r>
            <a:r>
              <a:rPr lang="en-US" sz="1600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angular </a:t>
            </a:r>
            <a:r>
              <a:rPr lang="en-US" sz="1600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momentum </a:t>
            </a:r>
            <a:r>
              <a:rPr lang="en-US" sz="1600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is    </a:t>
            </a:r>
          </a:p>
          <a:p>
            <a:r>
              <a:rPr lang="en-US" sz="1600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   </a:t>
            </a:r>
            <a:r>
              <a:rPr lang="en-US" sz="1600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needed</a:t>
            </a:r>
            <a:r>
              <a:rPr lang="en-US" sz="1600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? </a:t>
            </a:r>
            <a:endParaRPr lang="en-US" sz="1600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02676" y="3902222"/>
            <a:ext cx="6741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srgbClr val="FF00FF"/>
                </a:solidFill>
              </a:rPr>
              <a:t>What is the dynamic structure of the proton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2D</a:t>
            </a:r>
            <a:r>
              <a:rPr lang="en-US" dirty="0">
                <a:solidFill>
                  <a:srgbClr val="0000FF"/>
                </a:solidFill>
              </a:rPr>
              <a:t>+1 picture in momentum </a:t>
            </a:r>
            <a:r>
              <a:rPr lang="en-US" dirty="0" smtClean="0">
                <a:solidFill>
                  <a:srgbClr val="0000FF"/>
                </a:solidFill>
              </a:rPr>
              <a:t>and </a:t>
            </a:r>
            <a:r>
              <a:rPr lang="en-US" dirty="0">
                <a:solidFill>
                  <a:srgbClr val="0000FF"/>
                </a:solidFill>
              </a:rPr>
              <a:t>coordinate </a:t>
            </a:r>
            <a:r>
              <a:rPr lang="en-US" dirty="0" smtClean="0">
                <a:solidFill>
                  <a:srgbClr val="0000FF"/>
                </a:solidFill>
              </a:rPr>
              <a:t>space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</a:t>
            </a:r>
            <a:r>
              <a:rPr lang="en-US" dirty="0" smtClean="0">
                <a:solidFill>
                  <a:srgbClr val="80FF00"/>
                </a:solidFill>
              </a:rPr>
              <a:t>Visualize color interactions in QCD</a:t>
            </a:r>
          </a:p>
          <a:p>
            <a:r>
              <a:rPr lang="en-US" dirty="0">
                <a:solidFill>
                  <a:srgbClr val="80FF00"/>
                </a:solidFill>
              </a:rPr>
              <a:t> </a:t>
            </a:r>
            <a:r>
              <a:rPr lang="en-US" dirty="0" smtClean="0">
                <a:solidFill>
                  <a:srgbClr val="80FF00"/>
                </a:solidFill>
              </a:rPr>
              <a:t>  </a:t>
            </a:r>
            <a:r>
              <a:rPr lang="en-US" dirty="0" smtClean="0">
                <a:solidFill>
                  <a:srgbClr val="8000FF"/>
                </a:solidFill>
              </a:rPr>
              <a:t>collective </a:t>
            </a:r>
            <a:r>
              <a:rPr lang="en-US" dirty="0" smtClean="0">
                <a:solidFill>
                  <a:srgbClr val="8000FF"/>
                </a:solidFill>
              </a:rPr>
              <a:t>phenomena and correlations in </a:t>
            </a:r>
            <a:r>
              <a:rPr lang="en-US" dirty="0" smtClean="0">
                <a:solidFill>
                  <a:srgbClr val="8000FF"/>
                </a:solidFill>
              </a:rPr>
              <a:t>fragmentation</a:t>
            </a:r>
            <a:endParaRPr lang="en-US" dirty="0">
              <a:solidFill>
                <a:srgbClr val="8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5498" y="2040042"/>
            <a:ext cx="3500120" cy="318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6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3" grpId="0" animBg="1"/>
      <p:bldP spid="34" grpId="0" animBg="1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3350"/>
          <a:lstStyle/>
          <a:p>
            <a:r>
              <a:rPr lang="en-US" dirty="0" smtClean="0"/>
              <a:t>Do Gluons Saturate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158C-1560-FF45-8038-095B29591694}" type="slidenum">
              <a:rPr lang="en-US"/>
              <a:pPr/>
              <a:t>30</a:t>
            </a:fld>
            <a:endParaRPr lang="en-US"/>
          </a:p>
        </p:txBody>
      </p:sp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08710"/>
            <a:ext cx="3960495" cy="359029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51" name="TextBox 50"/>
          <p:cNvSpPr txBox="1"/>
          <p:nvPr/>
        </p:nvSpPr>
        <p:spPr>
          <a:xfrm>
            <a:off x="152395" y="626533"/>
            <a:ext cx="3962631" cy="369332"/>
          </a:xfrm>
          <a:prstGeom prst="rect">
            <a:avLst/>
          </a:prstGeom>
          <a:gradFill flip="none" rotWithShape="1">
            <a:gsLst>
              <a:gs pos="10000">
                <a:srgbClr val="FFFF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Gluon density dominates at x&lt;0.1</a:t>
            </a:r>
            <a:endParaRPr lang="en-US" dirty="0"/>
          </a:p>
        </p:txBody>
      </p:sp>
      <p:pic>
        <p:nvPicPr>
          <p:cNvPr id="5" name="Picture 4" descr="RegionsOfWaveFunction_xQ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997" y="1471096"/>
            <a:ext cx="4693920" cy="3556000"/>
          </a:xfrm>
          <a:prstGeom prst="rect">
            <a:avLst/>
          </a:prstGeom>
        </p:spPr>
      </p:pic>
      <p:pic>
        <p:nvPicPr>
          <p:cNvPr id="6" name="Picture 5" descr="recomb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96" y="5979571"/>
            <a:ext cx="5143500" cy="774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4923762"/>
            <a:ext cx="9006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0" dirty="0"/>
              <a:t>Rapid rise in gluons described naturally by linear </a:t>
            </a:r>
            <a:r>
              <a:rPr lang="en-US" sz="1600" b="0" dirty="0" err="1"/>
              <a:t>pQCD</a:t>
            </a:r>
            <a:r>
              <a:rPr lang="en-US" sz="1600" b="0" dirty="0"/>
              <a:t> evolution equations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0" dirty="0" smtClean="0"/>
              <a:t>This </a:t>
            </a:r>
            <a:r>
              <a:rPr lang="en-US" sz="1600" b="0" dirty="0"/>
              <a:t>rise cannot increase forever - limits on the cross-</a:t>
            </a:r>
            <a:r>
              <a:rPr lang="en-US" sz="1600" b="0" dirty="0" smtClean="0"/>
              <a:t>section</a:t>
            </a:r>
          </a:p>
          <a:p>
            <a:pPr lvl="1">
              <a:buClr>
                <a:srgbClr val="0000FF"/>
              </a:buClr>
            </a:pPr>
            <a:r>
              <a:rPr lang="en-US" sz="1600" b="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sz="1600" b="0" dirty="0" smtClean="0"/>
              <a:t>non</a:t>
            </a:r>
            <a:r>
              <a:rPr lang="en-US" sz="1600" b="0" dirty="0"/>
              <a:t>-linear </a:t>
            </a:r>
            <a:r>
              <a:rPr lang="en-US" sz="1600" b="0" dirty="0" err="1"/>
              <a:t>pQCD</a:t>
            </a:r>
            <a:r>
              <a:rPr lang="en-US" sz="1600" b="0" dirty="0"/>
              <a:t> evolution equations provide a natural way to tame </a:t>
            </a:r>
            <a:r>
              <a:rPr lang="en-US" sz="1600" b="0" dirty="0" smtClean="0"/>
              <a:t>this growth </a:t>
            </a:r>
            <a:r>
              <a:rPr lang="en-US" sz="1600" b="0" dirty="0"/>
              <a:t>and lead to a saturation of gluons, </a:t>
            </a:r>
            <a:r>
              <a:rPr lang="en-US" sz="1600" b="0" dirty="0" err="1"/>
              <a:t>characterised</a:t>
            </a:r>
            <a:r>
              <a:rPr lang="en-US" sz="1600" b="0" dirty="0"/>
              <a:t> by the </a:t>
            </a:r>
            <a:r>
              <a:rPr lang="en-US" sz="1600" b="0" dirty="0" smtClean="0"/>
              <a:t>saturation scale Q</a:t>
            </a:r>
            <a:r>
              <a:rPr lang="en-US" sz="1600" b="0" baseline="30000" dirty="0" smtClean="0"/>
              <a:t>2</a:t>
            </a:r>
            <a:r>
              <a:rPr lang="en-US" sz="1600" b="0" baseline="-25000" dirty="0" smtClean="0"/>
              <a:t>s</a:t>
            </a:r>
            <a:r>
              <a:rPr lang="en-US" sz="1600" b="0" dirty="0" smtClean="0"/>
              <a:t>(</a:t>
            </a:r>
            <a:r>
              <a:rPr lang="en-US" sz="1600" b="0" dirty="0"/>
              <a:t>x)</a:t>
            </a:r>
            <a:endParaRPr lang="en-US" sz="1600" dirty="0"/>
          </a:p>
        </p:txBody>
      </p:sp>
      <p:pic>
        <p:nvPicPr>
          <p:cNvPr id="9" name="Picture 8" descr="xQ2data_schematic_combo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0"/>
          <a:stretch/>
        </p:blipFill>
        <p:spPr>
          <a:xfrm>
            <a:off x="0" y="1517399"/>
            <a:ext cx="4402667" cy="3640733"/>
          </a:xfrm>
          <a:prstGeom prst="rect">
            <a:avLst/>
          </a:prstGeom>
        </p:spPr>
      </p:pic>
      <p:pic>
        <p:nvPicPr>
          <p:cNvPr id="30" name="Picture 29" descr="sat.xQ2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2795" r="2524" b="2185"/>
          <a:stretch/>
        </p:blipFill>
        <p:spPr>
          <a:xfrm>
            <a:off x="4783667" y="1111249"/>
            <a:ext cx="3788833" cy="356596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5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01667" cy="609600"/>
          </a:xfrm>
        </p:spPr>
        <p:txBody>
          <a:bodyPr/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N</a:t>
            </a:r>
            <a:r>
              <a:rPr lang="en-US" sz="2400" dirty="0" smtClean="0"/>
              <a:t> in </a:t>
            </a:r>
            <a:r>
              <a:rPr lang="en-US" sz="2400" cap="none" dirty="0" err="1" smtClean="0"/>
              <a:t>p↑</a:t>
            </a:r>
            <a:r>
              <a:rPr lang="en-US" sz="2400" dirty="0" err="1" smtClean="0"/>
              <a:t>A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or</a:t>
            </a:r>
            <a:r>
              <a:rPr lang="en-US" sz="2400" dirty="0" smtClean="0"/>
              <a:t> </a:t>
            </a:r>
            <a:r>
              <a:rPr lang="en-US" sz="2400" dirty="0"/>
              <a:t>Shooting Spin Through CGC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217583" y="585260"/>
            <a:ext cx="39264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Y. </a:t>
            </a:r>
            <a:r>
              <a:rPr lang="en-US" sz="1200" dirty="0" err="1" smtClean="0"/>
              <a:t>Kovchegov</a:t>
            </a:r>
            <a:r>
              <a:rPr lang="en-US" sz="1200" dirty="0" smtClean="0"/>
              <a:t> &amp; M.D. Sievert </a:t>
            </a:r>
            <a:r>
              <a:rPr lang="en-US" sz="1200" u="sng" dirty="0" smtClean="0">
                <a:hlinkClick r:id="rId2"/>
              </a:rPr>
              <a:t>arXiv</a:t>
            </a:r>
            <a:r>
              <a:rPr lang="en-US" sz="1200" u="sng" dirty="0">
                <a:hlinkClick r:id="rId2"/>
              </a:rPr>
              <a:t>:1201.5890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215557" y="708555"/>
            <a:ext cx="4964686" cy="2704350"/>
            <a:chOff x="-228929" y="708555"/>
            <a:chExt cx="4964686" cy="2704350"/>
          </a:xfrm>
        </p:grpSpPr>
        <p:grpSp>
          <p:nvGrpSpPr>
            <p:cNvPr id="24" name="Group 23"/>
            <p:cNvGrpSpPr/>
            <p:nvPr/>
          </p:nvGrpSpPr>
          <p:grpSpPr>
            <a:xfrm>
              <a:off x="-228929" y="708555"/>
              <a:ext cx="4964686" cy="2704350"/>
              <a:chOff x="-239512" y="708555"/>
              <a:chExt cx="4964686" cy="2704350"/>
            </a:xfrm>
          </p:grpSpPr>
          <p:pic>
            <p:nvPicPr>
              <p:cNvPr id="6" name="Content Placeholder 3" descr="ANrad.eps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065" r="-6065"/>
              <a:stretch>
                <a:fillRect/>
              </a:stretch>
            </p:blipFill>
            <p:spPr>
              <a:xfrm>
                <a:off x="-239512" y="708555"/>
                <a:ext cx="4917345" cy="2704350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 bwMode="auto">
              <a:xfrm flipV="1">
                <a:off x="1274234" y="2465916"/>
                <a:ext cx="419099" cy="205317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2" name="TextBox 11"/>
              <p:cNvSpPr txBox="1"/>
              <p:nvPr/>
            </p:nvSpPr>
            <p:spPr>
              <a:xfrm>
                <a:off x="1591730" y="2216152"/>
                <a:ext cx="10116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r=1.4fm</a:t>
                </a:r>
                <a:endParaRPr lang="en-US" sz="1600" dirty="0"/>
              </a:p>
            </p:txBody>
          </p:sp>
          <p:cxnSp>
            <p:nvCxnSpPr>
              <p:cNvPr id="14" name="Straight Arrow Connector 13"/>
              <p:cNvCxnSpPr/>
              <p:nvPr/>
            </p:nvCxnSpPr>
            <p:spPr bwMode="auto">
              <a:xfrm flipV="1">
                <a:off x="1511301" y="2772834"/>
                <a:ext cx="838199" cy="32596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5" name="TextBox 14"/>
              <p:cNvSpPr txBox="1"/>
              <p:nvPr/>
            </p:nvSpPr>
            <p:spPr>
              <a:xfrm>
                <a:off x="2273297" y="2516720"/>
                <a:ext cx="7974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r=2fm</a:t>
                </a:r>
                <a:endParaRPr lang="en-US" sz="16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85775" y="751417"/>
                <a:ext cx="423939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strong suppression of </a:t>
                </a:r>
                <a:r>
                  <a:rPr lang="en-US" sz="1400" dirty="0" err="1"/>
                  <a:t>odderon</a:t>
                </a:r>
                <a:r>
                  <a:rPr lang="en-US" sz="1400" dirty="0"/>
                  <a:t> STSA </a:t>
                </a:r>
                <a:r>
                  <a:rPr lang="en-US" sz="1400" dirty="0" smtClean="0"/>
                  <a:t>in </a:t>
                </a:r>
                <a:r>
                  <a:rPr lang="en-US" sz="1400" dirty="0"/>
                  <a:t>nuclei.</a:t>
                </a:r>
              </a:p>
            </p:txBody>
          </p:sp>
        </p:grpSp>
        <p:cxnSp>
          <p:nvCxnSpPr>
            <p:cNvPr id="21" name="Straight Arrow Connector 20"/>
            <p:cNvCxnSpPr/>
            <p:nvPr/>
          </p:nvCxnSpPr>
          <p:spPr bwMode="auto">
            <a:xfrm flipV="1">
              <a:off x="1284817" y="1676401"/>
              <a:ext cx="285750" cy="20108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1475317" y="1422404"/>
              <a:ext cx="7974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r=1fm</a:t>
              </a:r>
              <a:endParaRPr lang="en-US" sz="1600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747000" y="83608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Q</a:t>
            </a:r>
            <a:r>
              <a:rPr lang="en-US" baseline="-25000" dirty="0" smtClean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=1GeV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508504" y="1227676"/>
            <a:ext cx="438946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Very unique RHIC possibility </a:t>
            </a:r>
            <a:r>
              <a:rPr lang="en-US" dirty="0" err="1" smtClean="0"/>
              <a:t>p↑A</a:t>
            </a:r>
            <a:endParaRPr lang="en-US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Synergy between CGC based</a:t>
            </a:r>
          </a:p>
          <a:p>
            <a:pPr>
              <a:buClr>
                <a:srgbClr val="0000FF"/>
              </a:buClr>
            </a:pPr>
            <a:r>
              <a:rPr lang="en-US" dirty="0"/>
              <a:t> </a:t>
            </a:r>
            <a:r>
              <a:rPr lang="en-US" dirty="0" smtClean="0"/>
              <a:t>  theory and transverse spin physics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(direct photon) = 0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/>
              <a:t>The asymmetry is larger for </a:t>
            </a:r>
            <a:endParaRPr lang="en-US" dirty="0" smtClean="0"/>
          </a:p>
          <a:p>
            <a:pPr>
              <a:buClr>
                <a:srgbClr val="0000FF"/>
              </a:buClr>
            </a:pPr>
            <a:r>
              <a:rPr lang="en-US" dirty="0"/>
              <a:t> </a:t>
            </a:r>
            <a:r>
              <a:rPr lang="en-US" dirty="0" smtClean="0"/>
              <a:t>  peripheral </a:t>
            </a:r>
            <a:r>
              <a:rPr lang="en-US" dirty="0"/>
              <a:t>collisions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02666" y="3958166"/>
            <a:ext cx="44991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STAR: projection for upcoming </a:t>
            </a:r>
            <a:r>
              <a:rPr lang="en-US" dirty="0" err="1" smtClean="0">
                <a:solidFill>
                  <a:srgbClr val="0000FF"/>
                </a:solidFill>
              </a:rPr>
              <a:t>pA</a:t>
            </a:r>
            <a:r>
              <a:rPr lang="en-US" dirty="0" smtClean="0">
                <a:solidFill>
                  <a:srgbClr val="0000FF"/>
                </a:solidFill>
              </a:rPr>
              <a:t> run</a:t>
            </a:r>
          </a:p>
          <a:p>
            <a:r>
              <a:rPr lang="en-US" dirty="0" smtClean="0"/>
              <a:t>Curves: </a:t>
            </a:r>
            <a:r>
              <a:rPr lang="en-US" dirty="0" err="1" smtClean="0"/>
              <a:t>Feng</a:t>
            </a:r>
            <a:r>
              <a:rPr lang="en-US" dirty="0" smtClean="0"/>
              <a:t> &amp; </a:t>
            </a:r>
            <a:r>
              <a:rPr lang="en-US" dirty="0"/>
              <a:t>Kang </a:t>
            </a:r>
            <a:r>
              <a:rPr lang="en-US" dirty="0" smtClean="0"/>
              <a:t>arXiv:1106.1375</a:t>
            </a:r>
          </a:p>
          <a:p>
            <a:r>
              <a:rPr lang="en-US" dirty="0" smtClean="0"/>
              <a:t>solid: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s</a:t>
            </a:r>
            <a:r>
              <a:rPr lang="en-US" baseline="30000" dirty="0" err="1" smtClean="0"/>
              <a:t>p</a:t>
            </a:r>
            <a:r>
              <a:rPr lang="en-US" dirty="0" smtClean="0"/>
              <a:t> = 1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dashed: </a:t>
            </a:r>
            <a:r>
              <a:rPr lang="en-US" dirty="0" err="1"/>
              <a:t>Q</a:t>
            </a:r>
            <a:r>
              <a:rPr lang="en-US" baseline="-25000" dirty="0" err="1"/>
              <a:t>s</a:t>
            </a:r>
            <a:r>
              <a:rPr lang="en-US" baseline="30000" dirty="0" err="1"/>
              <a:t>p</a:t>
            </a:r>
            <a:r>
              <a:rPr lang="en-US" dirty="0"/>
              <a:t> = </a:t>
            </a:r>
            <a:r>
              <a:rPr lang="en-US" dirty="0" smtClean="0"/>
              <a:t>0.5 </a:t>
            </a:r>
            <a:r>
              <a:rPr lang="en-US" dirty="0" err="1" smtClean="0"/>
              <a:t>GeV</a:t>
            </a:r>
            <a:endParaRPr lang="en-US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368830" y="3735330"/>
            <a:ext cx="4043680" cy="2397760"/>
            <a:chOff x="368830" y="3735330"/>
            <a:chExt cx="4043680" cy="239776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30" y="3735330"/>
              <a:ext cx="4043680" cy="239776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646551" y="4064001"/>
              <a:ext cx="405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p</a:t>
              </a:r>
              <a:r>
                <a:rPr lang="en-US" baseline="30000" dirty="0" smtClean="0"/>
                <a:t>0</a:t>
              </a:r>
              <a:endParaRPr lang="en-US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6274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 smtClean="0"/>
              <a:t>Theory: TMD</a:t>
            </a:r>
            <a:r>
              <a:rPr lang="en-US" cap="none" dirty="0" smtClean="0"/>
              <a:t>s</a:t>
            </a:r>
            <a:r>
              <a:rPr lang="en-US" dirty="0" smtClean="0"/>
              <a:t> vs. Twist-3</a:t>
            </a:r>
            <a:endParaRPr lang="en-US" dirty="0"/>
          </a:p>
        </p:txBody>
      </p:sp>
      <p:sp>
        <p:nvSpPr>
          <p:cNvPr id="2355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0F47-C6DD-A04E-B29D-1DE275AF3522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2861365" y="1087572"/>
            <a:ext cx="4038300" cy="2473325"/>
            <a:chOff x="1438711" y="4059469"/>
            <a:chExt cx="4038421" cy="2473008"/>
          </a:xfrm>
        </p:grpSpPr>
        <p:sp>
          <p:nvSpPr>
            <p:cNvPr id="23582" name="TextBox 16"/>
            <p:cNvSpPr txBox="1">
              <a:spLocks noChangeArrowheads="1"/>
            </p:cNvSpPr>
            <p:nvPr/>
          </p:nvSpPr>
          <p:spPr bwMode="auto">
            <a:xfrm>
              <a:off x="3806631" y="6147349"/>
              <a:ext cx="3898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</a:p>
          </p:txBody>
        </p:sp>
        <p:sp>
          <p:nvSpPr>
            <p:cNvPr id="23583" name="TextBox 17"/>
            <p:cNvSpPr txBox="1">
              <a:spLocks noChangeArrowheads="1"/>
            </p:cNvSpPr>
            <p:nvPr/>
          </p:nvSpPr>
          <p:spPr bwMode="auto">
            <a:xfrm>
              <a:off x="1438711" y="6144055"/>
              <a:ext cx="6848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  <a:sym typeface="Mathematica1" charset="0"/>
                </a:rPr>
                <a:t>L</a:t>
              </a:r>
              <a:r>
                <a:rPr lang="en-US" b="1" baseline="-2500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  <a:sym typeface="Mathematica1" charset="0"/>
                </a:rPr>
                <a:t>QCD</a:t>
              </a:r>
              <a:endParaRPr lang="en-US" b="1" baseline="-2500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3584" name="TextBox 52"/>
            <p:cNvSpPr txBox="1">
              <a:spLocks noChangeArrowheads="1"/>
            </p:cNvSpPr>
            <p:nvPr/>
          </p:nvSpPr>
          <p:spPr bwMode="auto">
            <a:xfrm>
              <a:off x="2595403" y="6149881"/>
              <a:ext cx="842248" cy="369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/P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endParaRPr lang="en-US" b="1" baseline="-25000" dirty="0">
                <a:solidFill>
                  <a:srgbClr val="1818FF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3585" name="TextBox 20"/>
            <p:cNvSpPr txBox="1">
              <a:spLocks noChangeArrowheads="1"/>
            </p:cNvSpPr>
            <p:nvPr/>
          </p:nvSpPr>
          <p:spPr bwMode="auto">
            <a:xfrm>
              <a:off x="3289106" y="6162589"/>
              <a:ext cx="4540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&lt;&lt;</a:t>
              </a:r>
            </a:p>
          </p:txBody>
        </p:sp>
        <p:sp>
          <p:nvSpPr>
            <p:cNvPr id="23586" name="TextBox 21"/>
            <p:cNvSpPr txBox="1">
              <a:spLocks noChangeArrowheads="1"/>
            </p:cNvSpPr>
            <p:nvPr/>
          </p:nvSpPr>
          <p:spPr bwMode="auto">
            <a:xfrm>
              <a:off x="2238220" y="6162589"/>
              <a:ext cx="4540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&lt;&lt;</a:t>
              </a:r>
            </a:p>
          </p:txBody>
        </p:sp>
        <p:grpSp>
          <p:nvGrpSpPr>
            <p:cNvPr id="4" name="Group 55"/>
            <p:cNvGrpSpPr>
              <a:grpSpLocks noChangeAspect="1"/>
            </p:cNvGrpSpPr>
            <p:nvPr/>
          </p:nvGrpSpPr>
          <p:grpSpPr bwMode="auto">
            <a:xfrm>
              <a:off x="1640646" y="4059469"/>
              <a:ext cx="3064192" cy="2240280"/>
              <a:chOff x="2055813" y="1905000"/>
              <a:chExt cx="5106987" cy="3733800"/>
            </a:xfrm>
          </p:grpSpPr>
          <p:sp>
            <p:nvSpPr>
              <p:cNvPr id="57" name="Rectangle 56"/>
              <p:cNvSpPr/>
              <p:nvPr/>
            </p:nvSpPr>
            <p:spPr bwMode="auto">
              <a:xfrm>
                <a:off x="3429000" y="2133600"/>
                <a:ext cx="3200400" cy="3200400"/>
              </a:xfrm>
              <a:prstGeom prst="rect">
                <a:avLst/>
              </a:prstGeom>
              <a:solidFill>
                <a:srgbClr val="CCFFCC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  <a:ea typeface="Arial" pitchFamily="28" charset="0"/>
                  <a:cs typeface="Arial" pitchFamily="28" charset="0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>
                <a:off x="2057400" y="2133600"/>
                <a:ext cx="3124200" cy="3200400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rgbClr val="F9F9F9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" name="Rectangle 58"/>
              <p:cNvSpPr>
                <a:spLocks noChangeArrowheads="1"/>
              </p:cNvSpPr>
              <p:nvPr/>
            </p:nvSpPr>
            <p:spPr bwMode="auto">
              <a:xfrm>
                <a:off x="3429000" y="2057400"/>
                <a:ext cx="1752600" cy="3352800"/>
              </a:xfrm>
              <a:prstGeom prst="rect">
                <a:avLst/>
              </a:prstGeom>
              <a:gradFill flip="none" rotWithShape="1">
                <a:gsLst>
                  <a:gs pos="0">
                    <a:srgbClr val="66FFFF"/>
                  </a:gs>
                  <a:gs pos="100000">
                    <a:srgbClr val="CCFFCC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C4C4FB"/>
                </a:solidFill>
                <a:miter lim="800000"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cxnSp>
            <p:nvCxnSpPr>
              <p:cNvPr id="23598" name="Straight Arrow Connector 6"/>
              <p:cNvCxnSpPr>
                <a:cxnSpLocks noChangeShapeType="1"/>
              </p:cNvCxnSpPr>
              <p:nvPr/>
            </p:nvCxnSpPr>
            <p:spPr bwMode="auto">
              <a:xfrm>
                <a:off x="2057400" y="5334000"/>
                <a:ext cx="5105400" cy="1588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3599" name="Straight Arrow Connector 6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41313" y="3619500"/>
                <a:ext cx="3430588" cy="1587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23600" name="Freeform 61"/>
              <p:cNvSpPr>
                <a:spLocks noChangeArrowheads="1"/>
              </p:cNvSpPr>
              <p:nvPr/>
            </p:nvSpPr>
            <p:spPr bwMode="auto">
              <a:xfrm>
                <a:off x="2387600" y="2355850"/>
                <a:ext cx="4135438" cy="2598738"/>
              </a:xfrm>
              <a:custGeom>
                <a:avLst/>
                <a:gdLst>
                  <a:gd name="T0" fmla="*/ 0 w 4135272"/>
                  <a:gd name="T1" fmla="*/ 2557777 h 2597623"/>
                  <a:gd name="T2" fmla="*/ 955381 w 4135272"/>
                  <a:gd name="T3" fmla="*/ 113780 h 2597623"/>
                  <a:gd name="T4" fmla="*/ 2306565 w 4135272"/>
                  <a:gd name="T5" fmla="*/ 1875097 h 2597623"/>
                  <a:gd name="T6" fmla="*/ 4135438 w 4135272"/>
                  <a:gd name="T7" fmla="*/ 2598738 h 2597623"/>
                  <a:gd name="T8" fmla="*/ 4135438 w 4135272"/>
                  <a:gd name="T9" fmla="*/ 2598738 h 2597623"/>
                  <a:gd name="T10" fmla="*/ 4135438 w 4135272"/>
                  <a:gd name="T11" fmla="*/ 2598738 h 25976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35272"/>
                  <a:gd name="T19" fmla="*/ 0 h 2597623"/>
                  <a:gd name="T20" fmla="*/ 4135272 w 4135272"/>
                  <a:gd name="T21" fmla="*/ 2597623 h 25976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35272" h="2597623">
                    <a:moveTo>
                      <a:pt x="0" y="2556680"/>
                    </a:moveTo>
                    <a:cubicBezTo>
                      <a:pt x="285465" y="1392071"/>
                      <a:pt x="570931" y="227462"/>
                      <a:pt x="955343" y="113731"/>
                    </a:cubicBezTo>
                    <a:cubicBezTo>
                      <a:pt x="1339755" y="0"/>
                      <a:pt x="1776484" y="1460310"/>
                      <a:pt x="2306472" y="1874292"/>
                    </a:cubicBezTo>
                    <a:cubicBezTo>
                      <a:pt x="2836460" y="2288274"/>
                      <a:pt x="4135272" y="2597623"/>
                      <a:pt x="4135272" y="2597623"/>
                    </a:cubicBezTo>
                  </a:path>
                </a:pathLst>
              </a:custGeom>
              <a:solidFill>
                <a:srgbClr val="E6E6E6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charset="0"/>
                </a:endParaRPr>
              </a:p>
            </p:txBody>
          </p:sp>
          <p:cxnSp>
            <p:nvCxnSpPr>
              <p:cNvPr id="23601" name="Straight Connector 62"/>
              <p:cNvCxnSpPr>
                <a:cxnSpLocks noChangeShapeType="1"/>
              </p:cNvCxnSpPr>
              <p:nvPr/>
            </p:nvCxnSpPr>
            <p:spPr bwMode="auto">
              <a:xfrm rot="5400000">
                <a:off x="1601787" y="3808413"/>
                <a:ext cx="3656013" cy="158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</p:cxnSp>
          <p:cxnSp>
            <p:nvCxnSpPr>
              <p:cNvPr id="23602" name="Straight Connector 63"/>
              <p:cNvCxnSpPr>
                <a:cxnSpLocks noChangeShapeType="1"/>
              </p:cNvCxnSpPr>
              <p:nvPr/>
            </p:nvCxnSpPr>
            <p:spPr bwMode="auto">
              <a:xfrm rot="16200000" flipH="1">
                <a:off x="3314700" y="3771900"/>
                <a:ext cx="3733800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</p:cxnSp>
        </p:grpSp>
        <p:sp>
          <p:nvSpPr>
            <p:cNvPr id="23588" name="TextBox 64"/>
            <p:cNvSpPr txBox="1">
              <a:spLocks noChangeArrowheads="1"/>
            </p:cNvSpPr>
            <p:nvPr/>
          </p:nvSpPr>
          <p:spPr bwMode="auto">
            <a:xfrm>
              <a:off x="4634884" y="5939823"/>
              <a:ext cx="842248" cy="369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/P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endParaRPr lang="en-US" b="1" baseline="-25000" dirty="0">
                <a:solidFill>
                  <a:srgbClr val="1818FF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5894999" y="1494233"/>
            <a:ext cx="1268166" cy="954107"/>
          </a:xfrm>
          <a:prstGeom prst="rect">
            <a:avLst/>
          </a:prstGeom>
          <a:noFill/>
          <a:ln w="12700">
            <a:solidFill>
              <a:srgbClr val="CCFFCC"/>
            </a:solidFill>
          </a:ln>
          <a:effectLst>
            <a:glow rad="101600">
              <a:srgbClr val="CCFFCC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omic Sans MS"/>
                <a:ea typeface="+mn-ea"/>
                <a:cs typeface="Comic Sans MS"/>
              </a:rPr>
              <a:t>Collinear/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omic Sans MS"/>
                <a:ea typeface="+mn-ea"/>
                <a:cs typeface="Comic Sans MS"/>
              </a:rPr>
              <a:t>twist-</a:t>
            </a: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Q,Q</a:t>
            </a:r>
            <a:r>
              <a:rPr lang="en-US" sz="1400" b="1" baseline="-25000" dirty="0" smtClean="0">
                <a:latin typeface="Comic Sans MS"/>
                <a:ea typeface="+mn-ea"/>
                <a:cs typeface="Comic Sans MS"/>
              </a:rPr>
              <a:t>T</a:t>
            </a: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&gt;&gt;</a:t>
            </a:r>
            <a:r>
              <a:rPr lang="en-US" sz="1400" b="1" dirty="0" smtClean="0">
                <a:latin typeface="Symbol" charset="2"/>
                <a:ea typeface="+mn-ea"/>
                <a:cs typeface="Symbol" charset="2"/>
              </a:rPr>
              <a:t>L</a:t>
            </a:r>
            <a:r>
              <a:rPr lang="en-US" sz="1400" b="1" baseline="-25000" dirty="0" smtClean="0">
                <a:latin typeface="Comic Sans MS"/>
                <a:ea typeface="+mn-ea"/>
                <a:cs typeface="Comic Sans MS"/>
              </a:rPr>
              <a:t>QCD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latin typeface="Comic Sans MS"/>
                <a:ea typeface="+mn-ea"/>
                <a:cs typeface="Comic Sans MS"/>
              </a:rPr>
              <a:t>p</a:t>
            </a:r>
            <a:r>
              <a:rPr lang="en-US" sz="1400" b="1" baseline="-25000" dirty="0" err="1" smtClean="0">
                <a:latin typeface="Comic Sans MS"/>
                <a:ea typeface="+mn-ea"/>
                <a:cs typeface="Comic Sans MS"/>
              </a:rPr>
              <a:t>T</a:t>
            </a:r>
            <a:r>
              <a:rPr lang="en-US" sz="1400" b="1" dirty="0" err="1" smtClean="0">
                <a:latin typeface="Comic Sans MS"/>
                <a:ea typeface="+mn-ea"/>
                <a:cs typeface="Comic Sans MS"/>
              </a:rPr>
              <a:t>~Q</a:t>
            </a:r>
            <a:endParaRPr lang="en-US" sz="1400" b="1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560483" y="1358313"/>
            <a:ext cx="1409481" cy="1169551"/>
          </a:xfrm>
          <a:prstGeom prst="rect">
            <a:avLst/>
          </a:prstGeom>
          <a:noFill/>
          <a:ln w="12700">
            <a:solidFill>
              <a:srgbClr val="66CCFF"/>
            </a:solidFill>
          </a:ln>
          <a:effectLst>
            <a:glow rad="101600">
              <a:srgbClr val="66CCFF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Transverse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momentum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dependent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cs typeface="Comic Sans MS"/>
              </a:rPr>
              <a:t>Q&gt;&gt;Q</a:t>
            </a:r>
            <a:r>
              <a:rPr lang="en-US" sz="1400" b="1" baseline="-25000" dirty="0" smtClean="0"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latin typeface="Comic Sans MS"/>
                <a:cs typeface="Comic Sans MS"/>
              </a:rPr>
              <a:t>&gt;=</a:t>
            </a:r>
            <a:r>
              <a:rPr lang="en-US" sz="1400" b="1" dirty="0" smtClean="0">
                <a:latin typeface="Symbol" charset="2"/>
                <a:cs typeface="Symbol" charset="2"/>
              </a:rPr>
              <a:t>L</a:t>
            </a:r>
            <a:r>
              <a:rPr lang="en-US" sz="1400" b="1" baseline="-25000" dirty="0" smtClean="0">
                <a:latin typeface="Comic Sans MS"/>
                <a:cs typeface="Comic Sans MS"/>
              </a:rPr>
              <a:t>QCD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cs typeface="Comic Sans MS"/>
              </a:rPr>
              <a:t>Q&gt;&gt;</a:t>
            </a:r>
            <a:r>
              <a:rPr lang="en-US" sz="1400" b="1" dirty="0" err="1" smtClean="0">
                <a:latin typeface="Comic Sans MS"/>
                <a:cs typeface="Comic Sans MS"/>
              </a:rPr>
              <a:t>p</a:t>
            </a:r>
            <a:r>
              <a:rPr lang="en-US" sz="1400" b="1" baseline="-25000" dirty="0" err="1" smtClean="0">
                <a:latin typeface="Comic Sans MS"/>
                <a:cs typeface="Comic Sans MS"/>
              </a:rPr>
              <a:t>T</a:t>
            </a:r>
            <a:endParaRPr lang="en-US" sz="14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49320" y="585715"/>
            <a:ext cx="1697901" cy="523220"/>
          </a:xfrm>
          <a:prstGeom prst="rect">
            <a:avLst/>
          </a:prstGeom>
          <a:noFill/>
          <a:ln w="12700">
            <a:solidFill>
              <a:srgbClr val="66CCFF"/>
            </a:solidFill>
          </a:ln>
          <a:effectLst>
            <a:glow rad="101600">
              <a:srgbClr val="66CCFF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80FF00"/>
                </a:solidFill>
                <a:latin typeface="Comic Sans MS"/>
                <a:ea typeface="+mn-ea"/>
                <a:cs typeface="Comic Sans MS"/>
              </a:rPr>
              <a:t>Intermediate Q</a:t>
            </a:r>
            <a:r>
              <a:rPr lang="en-US" sz="1400" b="1" baseline="-25000" dirty="0" smtClean="0">
                <a:solidFill>
                  <a:srgbClr val="80FF00"/>
                </a:solidFill>
                <a:latin typeface="Comic Sans MS"/>
                <a:ea typeface="+mn-ea"/>
                <a:cs typeface="Comic Sans MS"/>
              </a:rPr>
              <a:t>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Q&gt;&gt;Q</a:t>
            </a:r>
            <a:r>
              <a:rPr lang="en-US" sz="1400" b="1" baseline="-25000" dirty="0" smtClean="0">
                <a:solidFill>
                  <a:srgbClr val="80FF00"/>
                </a:solidFill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/</a:t>
            </a:r>
            <a:r>
              <a:rPr lang="en-US" sz="1400" b="1" dirty="0" err="1" smtClean="0">
                <a:solidFill>
                  <a:srgbClr val="80FF00"/>
                </a:solidFill>
                <a:latin typeface="Comic Sans MS"/>
                <a:cs typeface="Comic Sans MS"/>
              </a:rPr>
              <a:t>p</a:t>
            </a:r>
            <a:r>
              <a:rPr lang="en-US" sz="1400" b="1" baseline="-25000" dirty="0" err="1" smtClean="0">
                <a:solidFill>
                  <a:srgbClr val="80FF00"/>
                </a:solidFill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&gt;&gt;</a:t>
            </a:r>
            <a:r>
              <a:rPr lang="en-US" sz="1400" b="1" dirty="0" smtClean="0">
                <a:solidFill>
                  <a:srgbClr val="80FF00"/>
                </a:solidFill>
                <a:latin typeface="Symbol" charset="2"/>
                <a:cs typeface="Symbol" charset="2"/>
              </a:rPr>
              <a:t>L</a:t>
            </a:r>
            <a:r>
              <a:rPr lang="en-US" sz="1400" b="1" baseline="-25000" dirty="0" smtClean="0">
                <a:solidFill>
                  <a:srgbClr val="80FF00"/>
                </a:solidFill>
                <a:latin typeface="Comic Sans MS"/>
                <a:cs typeface="Comic Sans MS"/>
              </a:rPr>
              <a:t>QCD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7643" y="1494233"/>
            <a:ext cx="1246865" cy="1572597"/>
            <a:chOff x="377643" y="1494233"/>
            <a:chExt cx="1246865" cy="1572597"/>
          </a:xfrm>
        </p:grpSpPr>
        <p:pic>
          <p:nvPicPr>
            <p:cNvPr id="27" name="Bild 2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7643" y="1494233"/>
              <a:ext cx="1153728" cy="1572597"/>
            </a:xfrm>
            <a:prstGeom prst="rect">
              <a:avLst/>
            </a:prstGeom>
            <a:solidFill>
              <a:srgbClr val="FFF6D2"/>
            </a:solidFill>
          </p:spPr>
        </p:pic>
        <p:sp>
          <p:nvSpPr>
            <p:cNvPr id="28" name="TextBox 27"/>
            <p:cNvSpPr txBox="1"/>
            <p:nvPr/>
          </p:nvSpPr>
          <p:spPr>
            <a:xfrm>
              <a:off x="754183" y="2794449"/>
              <a:ext cx="8703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err="1" smtClean="0">
                  <a:latin typeface="Comic Sans MS"/>
                  <a:cs typeface="Comic Sans MS"/>
                </a:rPr>
                <a:t>Sivers</a:t>
              </a:r>
              <a:r>
                <a:rPr lang="en-US" sz="1000" b="1" dirty="0" smtClean="0">
                  <a:latin typeface="Comic Sans MS"/>
                  <a:cs typeface="Comic Sans MS"/>
                </a:rPr>
                <a:t> </a:t>
              </a:r>
              <a:r>
                <a:rPr lang="en-US" sz="1000" b="1" dirty="0" err="1" smtClean="0">
                  <a:latin typeface="Comic Sans MS"/>
                  <a:cs typeface="Comic Sans MS"/>
                </a:rPr>
                <a:t>fct</a:t>
              </a:r>
              <a:r>
                <a:rPr lang="en-US" sz="1000" b="1" dirty="0" smtClean="0">
                  <a:latin typeface="Comic Sans MS"/>
                  <a:cs typeface="Comic Sans MS"/>
                </a:rPr>
                <a:t>.</a:t>
              </a:r>
              <a:endParaRPr lang="en-US" sz="1000" b="1" dirty="0">
                <a:latin typeface="Comic Sans MS"/>
                <a:cs typeface="Comic Sans MS"/>
              </a:endParaRPr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7177495" y="1714908"/>
            <a:ext cx="1358239" cy="1306542"/>
            <a:chOff x="7177495" y="1579436"/>
            <a:chExt cx="1358239" cy="1306542"/>
          </a:xfrm>
        </p:grpSpPr>
        <p:pic>
          <p:nvPicPr>
            <p:cNvPr id="29" name="Bild 3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14307" y="1579436"/>
              <a:ext cx="812497" cy="966769"/>
            </a:xfrm>
            <a:prstGeom prst="rect">
              <a:avLst/>
            </a:prstGeom>
            <a:solidFill>
              <a:srgbClr val="FFF6D2"/>
            </a:solidFill>
          </p:spPr>
        </p:pic>
        <p:sp>
          <p:nvSpPr>
            <p:cNvPr id="30" name="Textfeld 41"/>
            <p:cNvSpPr txBox="1"/>
            <p:nvPr/>
          </p:nvSpPr>
          <p:spPr>
            <a:xfrm>
              <a:off x="7177495" y="2485868"/>
              <a:ext cx="13582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 smtClean="0">
                  <a:latin typeface="Comic Sans MS"/>
                  <a:cs typeface="Comic Sans MS"/>
                </a:rPr>
                <a:t>Efremov</a:t>
              </a:r>
              <a:r>
                <a:rPr lang="en-US" sz="1000" b="1" dirty="0" smtClean="0">
                  <a:latin typeface="Comic Sans MS"/>
                  <a:cs typeface="Comic Sans MS"/>
                </a:rPr>
                <a:t>, </a:t>
              </a:r>
              <a:r>
                <a:rPr lang="en-US" sz="1000" b="1" dirty="0" err="1" smtClean="0">
                  <a:latin typeface="Comic Sans MS"/>
                  <a:cs typeface="Comic Sans MS"/>
                </a:rPr>
                <a:t>Teryaev</a:t>
              </a:r>
              <a:r>
                <a:rPr lang="en-US" sz="1000" b="1" dirty="0" smtClean="0">
                  <a:latin typeface="Comic Sans MS"/>
                  <a:cs typeface="Comic Sans MS"/>
                </a:rPr>
                <a:t>;</a:t>
              </a:r>
            </a:p>
            <a:p>
              <a:pPr algn="ctr"/>
              <a:r>
                <a:rPr lang="en-US" sz="1000" b="1" dirty="0" err="1" smtClean="0">
                  <a:latin typeface="Comic Sans MS"/>
                  <a:cs typeface="Comic Sans MS"/>
                </a:rPr>
                <a:t>Qiu</a:t>
              </a:r>
              <a:r>
                <a:rPr lang="en-US" sz="1000" b="1" dirty="0" smtClean="0">
                  <a:latin typeface="Comic Sans MS"/>
                  <a:cs typeface="Comic Sans MS"/>
                </a:rPr>
                <a:t>, </a:t>
              </a:r>
              <a:r>
                <a:rPr lang="en-US" sz="1000" b="1" dirty="0" err="1" smtClean="0">
                  <a:latin typeface="Comic Sans MS"/>
                  <a:cs typeface="Comic Sans MS"/>
                </a:rPr>
                <a:t>Sterman</a:t>
              </a:r>
              <a:endParaRPr lang="en-US" sz="1000" b="1" dirty="0">
                <a:latin typeface="Comic Sans MS"/>
                <a:cs typeface="Comic Sans MS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26744" y="3509582"/>
            <a:ext cx="2547304" cy="1384995"/>
          </a:xfrm>
          <a:prstGeom prst="rect">
            <a:avLst/>
          </a:prstGeom>
          <a:noFill/>
          <a:ln w="12700">
            <a:solidFill>
              <a:srgbClr val="66CCFF"/>
            </a:solidFill>
          </a:ln>
          <a:effectLst>
            <a:glow rad="101600">
              <a:srgbClr val="66CCFF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Need 2 scales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Q</a:t>
            </a:r>
            <a:r>
              <a:rPr lang="en-US" sz="1400" b="1" baseline="30000" dirty="0" smtClean="0">
                <a:latin typeface="Comic Sans MS"/>
                <a:ea typeface="+mn-ea"/>
                <a:cs typeface="Comic Sans MS"/>
              </a:rPr>
              <a:t>2</a:t>
            </a: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 and </a:t>
            </a:r>
            <a:r>
              <a:rPr lang="en-US" sz="1400" b="1" dirty="0" err="1" smtClean="0">
                <a:latin typeface="Comic Sans MS"/>
                <a:ea typeface="+mn-ea"/>
                <a:cs typeface="Comic Sans MS"/>
              </a:rPr>
              <a:t>p</a:t>
            </a:r>
            <a:r>
              <a:rPr lang="en-US" sz="1400" b="1" baseline="-25000" dirty="0" err="1" smtClean="0">
                <a:latin typeface="Comic Sans MS"/>
                <a:ea typeface="+mn-ea"/>
                <a:cs typeface="Comic Sans MS"/>
              </a:rPr>
              <a:t>t</a:t>
            </a:r>
            <a:endParaRPr lang="en-US" sz="1400" b="1" baseline="-25000" dirty="0" smtClean="0">
              <a:latin typeface="Comic Sans MS"/>
              <a:ea typeface="+mn-ea"/>
              <a:cs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3366FF"/>
                </a:solidFill>
                <a:latin typeface="Comic Sans MS"/>
                <a:ea typeface="+mn-ea"/>
                <a:cs typeface="Comic Sans MS"/>
              </a:rPr>
              <a:t>Remember </a:t>
            </a:r>
            <a:r>
              <a:rPr lang="en-US" sz="1400" b="1" dirty="0" err="1" smtClean="0">
                <a:solidFill>
                  <a:srgbClr val="3366FF"/>
                </a:solidFill>
                <a:latin typeface="Comic Sans MS"/>
                <a:ea typeface="+mn-ea"/>
                <a:cs typeface="Comic Sans MS"/>
              </a:rPr>
              <a:t>pp</a:t>
            </a:r>
            <a:r>
              <a:rPr lang="en-US" sz="1400" b="1" dirty="0" smtClean="0">
                <a:solidFill>
                  <a:srgbClr val="3366FF"/>
                </a:solidFill>
                <a:latin typeface="Comic Sans MS"/>
                <a:ea typeface="+mn-ea"/>
                <a:cs typeface="Comic Sans MS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most observables one scale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3366FF"/>
                </a:solidFill>
                <a:latin typeface="Comic Sans MS"/>
                <a:ea typeface="+mn-ea"/>
                <a:cs typeface="Comic Sans MS"/>
              </a:rPr>
              <a:t>Exception: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DY, W/Z-production</a:t>
            </a:r>
            <a:endParaRPr lang="en-US" sz="1400" b="1" dirty="0" smtClean="0">
              <a:latin typeface="Comic Sans MS"/>
              <a:cs typeface="Comic Sans M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46918" y="3496335"/>
            <a:ext cx="2674856" cy="1815882"/>
          </a:xfrm>
          <a:prstGeom prst="rect">
            <a:avLst/>
          </a:prstGeom>
          <a:noFill/>
          <a:ln w="12700">
            <a:solidFill>
              <a:srgbClr val="66FFCC"/>
            </a:solidFill>
          </a:ln>
          <a:effectLst>
            <a:glow rad="101600">
              <a:srgbClr val="CCFFCC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Need only 1 scale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Q</a:t>
            </a:r>
            <a:r>
              <a:rPr lang="en-US" sz="1400" b="1" baseline="30000" dirty="0" smtClean="0">
                <a:latin typeface="Comic Sans MS"/>
                <a:ea typeface="+mn-ea"/>
                <a:cs typeface="Comic Sans MS"/>
              </a:rPr>
              <a:t>2</a:t>
            </a: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 or </a:t>
            </a:r>
            <a:r>
              <a:rPr lang="en-US" sz="1400" b="1" dirty="0" err="1" smtClean="0">
                <a:latin typeface="Comic Sans MS"/>
                <a:ea typeface="+mn-ea"/>
                <a:cs typeface="Comic Sans MS"/>
              </a:rPr>
              <a:t>p</a:t>
            </a:r>
            <a:r>
              <a:rPr lang="en-US" sz="1400" b="1" baseline="-25000" dirty="0" err="1" smtClean="0">
                <a:latin typeface="Comic Sans MS"/>
                <a:ea typeface="+mn-ea"/>
                <a:cs typeface="Comic Sans MS"/>
              </a:rPr>
              <a:t>t</a:t>
            </a:r>
            <a:endParaRPr lang="en-US" sz="1400" b="1" baseline="-25000" dirty="0" smtClean="0">
              <a:latin typeface="Comic Sans MS"/>
              <a:ea typeface="+mn-ea"/>
              <a:cs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66FFCC"/>
                </a:solidFill>
                <a:latin typeface="Comic Sans MS"/>
                <a:ea typeface="+mn-ea"/>
                <a:cs typeface="Comic Sans MS"/>
              </a:rPr>
              <a:t>But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should be of reasonable size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 smtClean="0">
              <a:latin typeface="Comic Sans MS"/>
              <a:ea typeface="+mn-ea"/>
              <a:cs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should be applicable 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most </a:t>
            </a:r>
            <a:r>
              <a:rPr lang="en-US" sz="1400" dirty="0" err="1" smtClean="0">
                <a:latin typeface="Comic Sans MS"/>
                <a:ea typeface="+mn-ea"/>
                <a:cs typeface="Comic Sans MS"/>
              </a:rPr>
              <a:t>pp</a:t>
            </a:r>
            <a:r>
              <a:rPr lang="en-US" sz="1400" dirty="0" smtClean="0">
                <a:latin typeface="Comic Sans MS"/>
                <a:ea typeface="+mn-ea"/>
                <a:cs typeface="Comic Sans MS"/>
              </a:rPr>
              <a:t> observables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A</a:t>
            </a:r>
            <a:r>
              <a:rPr lang="en-US" sz="1400" baseline="-25000" dirty="0" smtClean="0">
                <a:latin typeface="Comic Sans MS"/>
                <a:ea typeface="+mn-ea"/>
                <a:cs typeface="Comic Sans MS"/>
              </a:rPr>
              <a:t>N</a:t>
            </a:r>
            <a:r>
              <a:rPr lang="en-US" sz="1400" dirty="0" smtClean="0">
                <a:latin typeface="Comic Sans MS"/>
                <a:ea typeface="+mn-ea"/>
                <a:cs typeface="Comic Sans MS"/>
              </a:rPr>
              <a:t>(</a:t>
            </a:r>
            <a:r>
              <a:rPr lang="en-US" sz="1400" dirty="0" smtClean="0">
                <a:latin typeface="Symbol" charset="2"/>
                <a:ea typeface="+mn-ea"/>
                <a:cs typeface="Symbol" charset="2"/>
              </a:rPr>
              <a:t>p</a:t>
            </a:r>
            <a:r>
              <a:rPr lang="en-US" sz="1400" baseline="30000" dirty="0" smtClean="0">
                <a:latin typeface="Comic Sans MS"/>
                <a:ea typeface="+mn-ea"/>
                <a:cs typeface="Comic Sans MS"/>
              </a:rPr>
              <a:t>0</a:t>
            </a:r>
            <a:r>
              <a:rPr lang="en-US" sz="1400" dirty="0" smtClean="0">
                <a:latin typeface="Comic Sans MS"/>
                <a:ea typeface="+mn-ea"/>
                <a:cs typeface="Comic Sans MS"/>
              </a:rPr>
              <a:t>/</a:t>
            </a:r>
            <a:r>
              <a:rPr lang="en-US" sz="1400" dirty="0" smtClean="0">
                <a:latin typeface="Symbol" charset="2"/>
                <a:ea typeface="+mn-ea"/>
                <a:cs typeface="Symbol" charset="2"/>
              </a:rPr>
              <a:t>g</a:t>
            </a:r>
            <a:r>
              <a:rPr lang="en-US" sz="1400" dirty="0">
                <a:latin typeface="Comic Sans MS"/>
                <a:ea typeface="+mn-ea"/>
                <a:cs typeface="Comic Sans MS"/>
              </a:rPr>
              <a:t>/</a:t>
            </a:r>
            <a:r>
              <a:rPr lang="en-US" sz="1400" dirty="0" smtClean="0">
                <a:latin typeface="Comic Sans MS"/>
                <a:ea typeface="+mn-ea"/>
                <a:cs typeface="Comic Sans MS"/>
              </a:rPr>
              <a:t>jet)</a:t>
            </a:r>
            <a:endParaRPr lang="en-US" sz="1400" b="1" dirty="0" smtClean="0">
              <a:latin typeface="Comic Sans MS"/>
              <a:ea typeface="+mn-ea"/>
              <a:cs typeface="Comic Sans MS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Town Meeting,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1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 smtClean="0"/>
              <a:t>Direct Photons at forward </a:t>
            </a:r>
            <a:r>
              <a:rPr lang="en-US" dirty="0" err="1" smtClean="0"/>
              <a:t>rapidities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274" y="635003"/>
            <a:ext cx="4993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Test evolution: 200 </a:t>
            </a:r>
            <a:r>
              <a:rPr lang="en-US" dirty="0" err="1"/>
              <a:t>G</a:t>
            </a:r>
            <a:r>
              <a:rPr lang="en-US" dirty="0" err="1" smtClean="0"/>
              <a:t>eV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500 </a:t>
            </a:r>
            <a:r>
              <a:rPr lang="en-US" dirty="0" err="1" smtClean="0"/>
              <a:t>GeV</a:t>
            </a:r>
            <a:endParaRPr lang="en-US" dirty="0" smtClean="0"/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How much does </a:t>
            </a:r>
            <a:r>
              <a:rPr lang="en-US" dirty="0" err="1" smtClean="0"/>
              <a:t>Sivers</a:t>
            </a:r>
            <a:r>
              <a:rPr lang="en-US" dirty="0" smtClean="0"/>
              <a:t> contribute to A</a:t>
            </a:r>
            <a:r>
              <a:rPr lang="en-US" baseline="-25000" dirty="0" smtClean="0"/>
              <a:t>N</a:t>
            </a:r>
            <a:endParaRPr lang="en-US" baseline="-25000" dirty="0"/>
          </a:p>
        </p:txBody>
      </p:sp>
      <p:grpSp>
        <p:nvGrpSpPr>
          <p:cNvPr id="7" name="Group 6"/>
          <p:cNvGrpSpPr/>
          <p:nvPr/>
        </p:nvGrpSpPr>
        <p:grpSpPr>
          <a:xfrm>
            <a:off x="107942" y="1375834"/>
            <a:ext cx="3524250" cy="3524250"/>
            <a:chOff x="5029200" y="2527663"/>
            <a:chExt cx="3524250" cy="3524250"/>
          </a:xfrm>
          <a:solidFill>
            <a:schemeClr val="bg1">
              <a:lumMod val="85000"/>
              <a:alpha val="22000"/>
            </a:schemeClr>
          </a:solidFill>
        </p:grpSpPr>
        <p:pic>
          <p:nvPicPr>
            <p:cNvPr id="8" name="Picture 7" descr="Gambert-MPC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29200" y="2527663"/>
              <a:ext cx="3524250" cy="35242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</p:pic>
        <p:sp>
          <p:nvSpPr>
            <p:cNvPr id="9" name="Rectangle 8"/>
            <p:cNvSpPr/>
            <p:nvPr/>
          </p:nvSpPr>
          <p:spPr>
            <a:xfrm>
              <a:off x="5625141" y="3203245"/>
              <a:ext cx="1303950" cy="24622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sz="1000" b="0" kern="0" dirty="0" err="1" smtClean="0">
                  <a:solidFill>
                    <a:schemeClr val="bg2"/>
                  </a:solidFill>
                  <a:latin typeface="URWPalladioL-Roma-Extend_1020"/>
                </a:rPr>
                <a:t>Gamberg</a:t>
              </a:r>
              <a:r>
                <a:rPr lang="en-US" sz="1000" b="0" kern="0" dirty="0" smtClean="0">
                  <a:solidFill>
                    <a:schemeClr val="bg2"/>
                  </a:solidFill>
                  <a:latin typeface="URWPalladioL-Roma-Extend_1020"/>
                </a:rPr>
                <a:t> and Kang</a:t>
              </a:r>
              <a:endParaRPr lang="en-US" sz="1000" dirty="0">
                <a:solidFill>
                  <a:schemeClr val="bg2"/>
                </a:solidFill>
              </a:endParaRPr>
            </a:p>
          </p:txBody>
        </p:sp>
        <p:pic>
          <p:nvPicPr>
            <p:cNvPr id="10" name="Picture 39" descr="phenixgoo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93062" y="2978151"/>
              <a:ext cx="657968" cy="214424"/>
            </a:xfrm>
            <a:prstGeom prst="rect">
              <a:avLst/>
            </a:prstGeom>
            <a:grpFill/>
          </p:spPr>
        </p:pic>
      </p:grpSp>
      <p:pic>
        <p:nvPicPr>
          <p:cNvPr id="11" name="Picture 10" descr="projection_500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1"/>
          <a:stretch/>
        </p:blipFill>
        <p:spPr>
          <a:xfrm>
            <a:off x="6238788" y="4031826"/>
            <a:ext cx="2905212" cy="282617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777198" y="1308629"/>
            <a:ext cx="2974975" cy="2797705"/>
            <a:chOff x="651928" y="939798"/>
            <a:chExt cx="4100150" cy="3367617"/>
          </a:xfrm>
        </p:grpSpPr>
        <p:pic>
          <p:nvPicPr>
            <p:cNvPr id="13" name="Picture 12" descr="photon_500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928" y="939798"/>
              <a:ext cx="4100150" cy="336761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</p:pic>
        <p:sp>
          <p:nvSpPr>
            <p:cNvPr id="14" name="TextBox 13"/>
            <p:cNvSpPr txBox="1"/>
            <p:nvPr/>
          </p:nvSpPr>
          <p:spPr>
            <a:xfrm>
              <a:off x="3608918" y="1397004"/>
              <a:ext cx="1067524" cy="314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500 </a:t>
              </a:r>
              <a:r>
                <a:rPr lang="en-US" sz="1100" dirty="0" err="1" smtClean="0"/>
                <a:t>GeV</a:t>
              </a:r>
              <a:endParaRPr lang="en-US" sz="11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56914" y="2300824"/>
            <a:ext cx="934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  <a:r>
              <a:rPr lang="en-US" sz="1400" dirty="0" smtClean="0"/>
              <a:t>00 </a:t>
            </a:r>
            <a:r>
              <a:rPr lang="en-US" sz="1400" dirty="0" err="1" smtClean="0"/>
              <a:t>GeV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741866" y="6127111"/>
            <a:ext cx="7745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500 </a:t>
            </a:r>
            <a:r>
              <a:rPr lang="en-US" sz="1100" dirty="0" err="1" smtClean="0"/>
              <a:t>GeV</a:t>
            </a:r>
            <a:endParaRPr lang="en-US" sz="1100" dirty="0"/>
          </a:p>
        </p:txBody>
      </p:sp>
      <p:pic>
        <p:nvPicPr>
          <p:cNvPr id="17" name="Picture 16" descr="STAR-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21" y="4515698"/>
            <a:ext cx="576034" cy="273083"/>
          </a:xfrm>
          <a:prstGeom prst="rect">
            <a:avLst/>
          </a:prstGeom>
        </p:spPr>
      </p:pic>
      <p:sp>
        <p:nvSpPr>
          <p:cNvPr id="18" name="AutoShape 49"/>
          <p:cNvSpPr>
            <a:spLocks noChangeArrowheads="1"/>
          </p:cNvSpPr>
          <p:nvPr/>
        </p:nvSpPr>
        <p:spPr bwMode="auto">
          <a:xfrm>
            <a:off x="215900" y="5069243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0999" y="5386916"/>
            <a:ext cx="5744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factor 2.5 decrease in asymmetry from evolution</a:t>
            </a:r>
          </a:p>
        </p:txBody>
      </p:sp>
    </p:spTree>
    <p:extLst>
      <p:ext uri="{BB962C8B-B14F-4D97-AF65-F5344CB8AC3E}">
        <p14:creationId xmlns:p14="http://schemas.microsoft.com/office/powerpoint/2010/main" val="66138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 : different channels and rapidity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4667" y="582083"/>
            <a:ext cx="826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Eta: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" t="6334" r="7278"/>
          <a:stretch/>
        </p:blipFill>
        <p:spPr bwMode="auto">
          <a:xfrm>
            <a:off x="77817" y="954761"/>
            <a:ext cx="4847513" cy="305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48959" y="930017"/>
            <a:ext cx="3856382" cy="335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5518149" y="2811149"/>
            <a:ext cx="2350331" cy="776112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 w="38100">
                <a:solidFill>
                  <a:schemeClr val="tx1"/>
                </a:solidFill>
              </a:ln>
              <a:noFill/>
              <a:effectLst/>
              <a:latin typeface="Symbol" pitchFamily="18" charset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29110" y="727200"/>
            <a:ext cx="18494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PRD86 (2012) 051101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89" y="4233330"/>
            <a:ext cx="4124960" cy="2428240"/>
          </a:xfrm>
          <a:prstGeom prst="rect">
            <a:avLst/>
          </a:prstGeom>
        </p:spPr>
      </p:pic>
      <p:pic>
        <p:nvPicPr>
          <p:cNvPr id="13" name="Picture 12" descr="STAR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42" y="5400629"/>
            <a:ext cx="740615" cy="351106"/>
          </a:xfrm>
          <a:prstGeom prst="rect">
            <a:avLst/>
          </a:prstGeom>
        </p:spPr>
      </p:pic>
      <p:sp>
        <p:nvSpPr>
          <p:cNvPr id="14" name="AutoShape 49"/>
          <p:cNvSpPr>
            <a:spLocks noChangeArrowheads="1"/>
          </p:cNvSpPr>
          <p:nvPr/>
        </p:nvSpPr>
        <p:spPr bwMode="auto">
          <a:xfrm>
            <a:off x="4701283" y="4235877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15108" y="4652531"/>
            <a:ext cx="36984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A</a:t>
            </a:r>
            <a:r>
              <a:rPr lang="en-US" baseline="-25000" dirty="0" smtClean="0">
                <a:latin typeface="Comic Sans MS"/>
                <a:cs typeface="Comic Sans MS"/>
              </a:rPr>
              <a:t>N</a:t>
            </a:r>
            <a:r>
              <a:rPr lang="en-US" dirty="0" smtClean="0">
                <a:latin typeface="Symbol" charset="2"/>
                <a:cs typeface="Symbol" charset="2"/>
              </a:rPr>
              <a:t>  p</a:t>
            </a:r>
            <a:r>
              <a:rPr lang="en-US" baseline="30000" dirty="0" smtClean="0"/>
              <a:t>0</a:t>
            </a:r>
            <a:r>
              <a:rPr lang="en-US" dirty="0" smtClean="0"/>
              <a:t> and eta behave similar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STAR &amp; PHENIX results are </a:t>
            </a:r>
          </a:p>
          <a:p>
            <a:pPr>
              <a:buClr>
                <a:srgbClr val="0000FF"/>
              </a:buClr>
            </a:pPr>
            <a:r>
              <a:rPr lang="en-US" dirty="0"/>
              <a:t> </a:t>
            </a:r>
            <a:r>
              <a:rPr lang="en-US" dirty="0" smtClean="0"/>
              <a:t>  consistent </a:t>
            </a:r>
          </a:p>
          <a:p>
            <a:pPr>
              <a:buClr>
                <a:srgbClr val="0000FF"/>
              </a:buClr>
            </a:pPr>
            <a:endParaRPr lang="en-US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</a:rPr>
              <a:t>A</a:t>
            </a:r>
            <a:r>
              <a:rPr lang="en-US" baseline="-25000" dirty="0">
                <a:latin typeface="Comic Sans MS"/>
                <a:cs typeface="Comic Sans MS"/>
              </a:rPr>
              <a:t>N</a:t>
            </a:r>
            <a:r>
              <a:rPr lang="en-US" dirty="0">
                <a:latin typeface="Symbol" charset="2"/>
                <a:cs typeface="Symbol" charset="2"/>
              </a:rPr>
              <a:t> 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~0 for 0.8&lt;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&lt;2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6568" y="4032242"/>
            <a:ext cx="1882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effectLst/>
              </a:rPr>
              <a:t>arXiv:1309.1800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7126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Hints for Gluon </a:t>
            </a:r>
            <a:r>
              <a:rPr lang="en-US" dirty="0" err="1" smtClean="0"/>
              <a:t>Sivers</a:t>
            </a:r>
            <a:r>
              <a:rPr lang="en-US" dirty="0" smtClean="0"/>
              <a:t> /Twist-3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7" r="7245"/>
          <a:stretch/>
        </p:blipFill>
        <p:spPr bwMode="auto">
          <a:xfrm>
            <a:off x="262524" y="867834"/>
            <a:ext cx="2520899" cy="353141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 descr="https://www.phenix.bnl.gov/phenix/WWW/plots/archive/p1268/02/prelim_ANpT_JPsi_run12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" t="54463" r="5927" b="4000"/>
          <a:stretch/>
        </p:blipFill>
        <p:spPr bwMode="auto">
          <a:xfrm>
            <a:off x="74203" y="4668675"/>
            <a:ext cx="3196047" cy="2160739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913" y="919682"/>
            <a:ext cx="2645839" cy="18725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497416"/>
            <a:ext cx="4584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Mid Rapidity </a:t>
            </a:r>
            <a:r>
              <a:rPr lang="en-US" sz="1600" dirty="0" smtClean="0">
                <a:solidFill>
                  <a:srgbClr val="008000"/>
                </a:solidFill>
              </a:rPr>
              <a:t>A</a:t>
            </a:r>
            <a:r>
              <a:rPr lang="en-US" sz="1600" baseline="-25000" dirty="0" smtClean="0">
                <a:solidFill>
                  <a:srgbClr val="008000"/>
                </a:solidFill>
              </a:rPr>
              <a:t>N</a:t>
            </a:r>
            <a:r>
              <a:rPr lang="en-US" sz="1600" dirty="0" smtClean="0">
                <a:solidFill>
                  <a:srgbClr val="008000"/>
                </a:solidFill>
              </a:rPr>
              <a:t>(</a:t>
            </a:r>
            <a:r>
              <a:rPr lang="en-US" sz="16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1600" baseline="30000" dirty="0" smtClean="0">
                <a:solidFill>
                  <a:srgbClr val="008000"/>
                </a:solidFill>
              </a:rPr>
              <a:t>0</a:t>
            </a:r>
            <a:r>
              <a:rPr lang="en-US" sz="1600" dirty="0" smtClean="0">
                <a:solidFill>
                  <a:srgbClr val="008000"/>
                </a:solidFill>
              </a:rPr>
              <a:t>) </a:t>
            </a:r>
            <a:r>
              <a:rPr lang="en-US" sz="1600" dirty="0" smtClean="0">
                <a:solidFill>
                  <a:srgbClr val="0000FF"/>
                </a:solidFill>
              </a:rPr>
              <a:t>dominated by </a:t>
            </a:r>
            <a:r>
              <a:rPr lang="en-US" sz="1600" dirty="0" err="1" smtClean="0">
                <a:solidFill>
                  <a:srgbClr val="0000FF"/>
                </a:solidFill>
              </a:rPr>
              <a:t>gg</a:t>
            </a:r>
            <a:r>
              <a:rPr lang="en-US" sz="1600" dirty="0" smtClean="0">
                <a:solidFill>
                  <a:srgbClr val="0000FF"/>
                </a:solidFill>
              </a:rPr>
              <a:t> and </a:t>
            </a:r>
            <a:r>
              <a:rPr lang="en-US" sz="1600" dirty="0" err="1" smtClean="0">
                <a:solidFill>
                  <a:srgbClr val="0000FF"/>
                </a:solidFill>
              </a:rPr>
              <a:t>qg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1" name="AutoShape 49"/>
          <p:cNvSpPr>
            <a:spLocks noChangeArrowheads="1"/>
          </p:cNvSpPr>
          <p:nvPr/>
        </p:nvSpPr>
        <p:spPr bwMode="auto">
          <a:xfrm>
            <a:off x="5644093" y="752088"/>
            <a:ext cx="949325" cy="52849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25088" y="1022916"/>
            <a:ext cx="351891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no hint of a </a:t>
            </a:r>
          </a:p>
          <a:p>
            <a:pPr algn="ctr"/>
            <a:r>
              <a:rPr lang="en-US" dirty="0" smtClean="0"/>
              <a:t>non-zero</a:t>
            </a:r>
          </a:p>
          <a:p>
            <a:pPr algn="ctr"/>
            <a:r>
              <a:rPr lang="en-US" dirty="0">
                <a:solidFill>
                  <a:srgbClr val="008000"/>
                </a:solidFill>
              </a:rPr>
              <a:t>A</a:t>
            </a:r>
            <a:r>
              <a:rPr lang="en-US" baseline="-25000" dirty="0">
                <a:solidFill>
                  <a:srgbClr val="008000"/>
                </a:solidFill>
              </a:rPr>
              <a:t>N</a:t>
            </a:r>
            <a:r>
              <a:rPr lang="en-US" dirty="0">
                <a:solidFill>
                  <a:srgbClr val="008000"/>
                </a:solidFill>
              </a:rPr>
              <a:t>(</a:t>
            </a:r>
            <a:r>
              <a:rPr lang="en-US" dirty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008000"/>
                </a:solidFill>
              </a:rPr>
              <a:t>0</a:t>
            </a:r>
            <a:r>
              <a:rPr lang="en-US" dirty="0">
                <a:solidFill>
                  <a:srgbClr val="008000"/>
                </a:solidFill>
              </a:rPr>
              <a:t>)</a:t>
            </a:r>
            <a:r>
              <a:rPr lang="en-US" dirty="0"/>
              <a:t>, </a:t>
            </a:r>
            <a:r>
              <a:rPr lang="en-US" dirty="0">
                <a:solidFill>
                  <a:srgbClr val="00FF00"/>
                </a:solidFill>
              </a:rPr>
              <a:t>A</a:t>
            </a:r>
            <a:r>
              <a:rPr lang="en-US" baseline="-25000" dirty="0">
                <a:solidFill>
                  <a:srgbClr val="00FF00"/>
                </a:solidFill>
              </a:rPr>
              <a:t>N</a:t>
            </a:r>
            <a:r>
              <a:rPr lang="en-US" dirty="0">
                <a:solidFill>
                  <a:srgbClr val="00FF00"/>
                </a:solidFill>
              </a:rPr>
              <a:t>(</a:t>
            </a:r>
            <a:r>
              <a:rPr lang="en-US" dirty="0">
                <a:solidFill>
                  <a:srgbClr val="00FF00"/>
                </a:solidFill>
                <a:latin typeface="Comic Sans MS"/>
                <a:cs typeface="Comic Sans MS"/>
              </a:rPr>
              <a:t>J</a:t>
            </a:r>
            <a:r>
              <a:rPr lang="en-US" dirty="0">
                <a:solidFill>
                  <a:srgbClr val="00FF00"/>
                </a:solidFill>
                <a:latin typeface="Symbol" charset="2"/>
                <a:cs typeface="Symbol" charset="2"/>
              </a:rPr>
              <a:t>/</a:t>
            </a:r>
            <a:r>
              <a:rPr lang="en-US" dirty="0" err="1">
                <a:solidFill>
                  <a:srgbClr val="00FF00"/>
                </a:solidFill>
                <a:latin typeface="Symbol" charset="2"/>
                <a:cs typeface="Symbol" charset="2"/>
              </a:rPr>
              <a:t>Ψ</a:t>
            </a:r>
            <a:r>
              <a:rPr lang="en-US" dirty="0" smtClean="0">
                <a:solidFill>
                  <a:srgbClr val="00FF00"/>
                </a:solidFill>
              </a:rPr>
              <a:t>)</a:t>
            </a:r>
          </a:p>
          <a:p>
            <a:pPr algn="ctr"/>
            <a:r>
              <a:rPr lang="en-US" dirty="0" smtClean="0"/>
              <a:t>and</a:t>
            </a:r>
          </a:p>
          <a:p>
            <a:pPr algn="ctr"/>
            <a:r>
              <a:rPr lang="en-US" dirty="0">
                <a:solidFill>
                  <a:srgbClr val="00FF00"/>
                </a:solidFill>
              </a:rPr>
              <a:t>A</a:t>
            </a:r>
            <a:r>
              <a:rPr lang="en-US" baseline="-25000" dirty="0">
                <a:solidFill>
                  <a:srgbClr val="00FF00"/>
                </a:solidFill>
              </a:rPr>
              <a:t>N</a:t>
            </a:r>
            <a:r>
              <a:rPr lang="en-US" dirty="0" smtClean="0">
                <a:solidFill>
                  <a:srgbClr val="00FF00"/>
                </a:solidFill>
              </a:rPr>
              <a:t>(</a:t>
            </a:r>
            <a:r>
              <a:rPr lang="en-US" dirty="0">
                <a:solidFill>
                  <a:srgbClr val="00FF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FF00"/>
                </a:solidFill>
              </a:rPr>
              <a:t>)</a:t>
            </a:r>
          </a:p>
          <a:p>
            <a:pPr marL="285750" indent="-285750" algn="ctr">
              <a:buFont typeface="Wingdings" charset="0"/>
              <a:buChar char="à"/>
            </a:pPr>
            <a:r>
              <a:rPr lang="en-US" dirty="0" smtClean="0">
                <a:solidFill>
                  <a:srgbClr val="00FF00"/>
                </a:solidFill>
              </a:rPr>
              <a:t>gluon </a:t>
            </a:r>
            <a:r>
              <a:rPr lang="en-US" dirty="0" err="1" smtClean="0">
                <a:solidFill>
                  <a:srgbClr val="00FF00"/>
                </a:solidFill>
              </a:rPr>
              <a:t>Sivers</a:t>
            </a:r>
            <a:r>
              <a:rPr lang="en-US" dirty="0" smtClean="0">
                <a:solidFill>
                  <a:srgbClr val="00FF00"/>
                </a:solidFill>
              </a:rPr>
              <a:t> ~ 0</a:t>
            </a:r>
          </a:p>
          <a:p>
            <a:pPr marL="285750" indent="-285750" algn="ctr">
              <a:buFont typeface="Wingdings" charset="0"/>
              <a:buChar char="à"/>
            </a:pPr>
            <a:r>
              <a:rPr lang="en-US" dirty="0" smtClean="0">
                <a:solidFill>
                  <a:srgbClr val="008000"/>
                </a:solidFill>
              </a:rPr>
              <a:t>Twist-3 </a:t>
            </a:r>
            <a:r>
              <a:rPr lang="en-US" dirty="0" err="1" smtClean="0">
                <a:solidFill>
                  <a:srgbClr val="008000"/>
                </a:solidFill>
              </a:rPr>
              <a:t>gg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correlator</a:t>
            </a:r>
            <a:r>
              <a:rPr lang="en-US" dirty="0" smtClean="0">
                <a:solidFill>
                  <a:srgbClr val="008000"/>
                </a:solidFill>
              </a:rPr>
              <a:t> ~0 ?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332802"/>
            <a:ext cx="360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Forward Rapidity </a:t>
            </a:r>
            <a:r>
              <a:rPr lang="en-US" sz="1600" dirty="0" smtClean="0">
                <a:solidFill>
                  <a:srgbClr val="00FF00"/>
                </a:solidFill>
              </a:rPr>
              <a:t>A</a:t>
            </a:r>
            <a:r>
              <a:rPr lang="en-US" sz="1600" baseline="-25000" dirty="0" smtClean="0">
                <a:solidFill>
                  <a:srgbClr val="00FF00"/>
                </a:solidFill>
              </a:rPr>
              <a:t>N</a:t>
            </a:r>
            <a:r>
              <a:rPr lang="en-US" sz="1600" dirty="0" smtClean="0">
                <a:solidFill>
                  <a:srgbClr val="00FF00"/>
                </a:solidFill>
              </a:rPr>
              <a:t>(</a:t>
            </a:r>
            <a:r>
              <a:rPr lang="en-US" sz="1600" dirty="0" smtClean="0">
                <a:solidFill>
                  <a:srgbClr val="00FF00"/>
                </a:solidFill>
                <a:latin typeface="Comic Sans MS"/>
                <a:cs typeface="Comic Sans MS"/>
              </a:rPr>
              <a:t>J</a:t>
            </a:r>
            <a:r>
              <a:rPr lang="en-US" sz="1600" dirty="0" smtClean="0">
                <a:solidFill>
                  <a:srgbClr val="00FF00"/>
                </a:solidFill>
                <a:latin typeface="Symbol" charset="2"/>
                <a:cs typeface="Symbol" charset="2"/>
              </a:rPr>
              <a:t>/</a:t>
            </a:r>
            <a:r>
              <a:rPr lang="en-US" sz="1600" dirty="0" err="1" smtClean="0">
                <a:solidFill>
                  <a:srgbClr val="00FF00"/>
                </a:solidFill>
                <a:latin typeface="Symbol" charset="2"/>
                <a:cs typeface="Symbol" charset="2"/>
              </a:rPr>
              <a:t>Ψ</a:t>
            </a:r>
            <a:r>
              <a:rPr lang="en-US" sz="1600" dirty="0" smtClean="0">
                <a:solidFill>
                  <a:srgbClr val="00FF00"/>
                </a:solidFill>
              </a:rPr>
              <a:t>)</a:t>
            </a:r>
            <a:r>
              <a:rPr lang="en-US" sz="1600" dirty="0" smtClean="0">
                <a:solidFill>
                  <a:srgbClr val="0000FF"/>
                </a:solidFill>
              </a:rPr>
              <a:t> only </a:t>
            </a:r>
            <a:r>
              <a:rPr lang="en-US" sz="1600" dirty="0" err="1" smtClean="0">
                <a:solidFill>
                  <a:srgbClr val="0000FF"/>
                </a:solidFill>
              </a:rPr>
              <a:t>gg</a:t>
            </a:r>
            <a:r>
              <a:rPr lang="en-US" sz="1600" dirty="0" smtClean="0">
                <a:solidFill>
                  <a:srgbClr val="0000FF"/>
                </a:solidFill>
              </a:rPr>
              <a:t>: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922" y="1079500"/>
            <a:ext cx="13334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PHENIX 200 </a:t>
            </a:r>
            <a:r>
              <a:rPr lang="en-US" sz="800" dirty="0" err="1" smtClean="0"/>
              <a:t>GeV</a:t>
            </a:r>
            <a:endParaRPr lang="en-US" sz="800" dirty="0"/>
          </a:p>
        </p:txBody>
      </p:sp>
      <p:pic>
        <p:nvPicPr>
          <p:cNvPr id="29" name="Picture 2" descr="https://www.phenix.bnl.gov/phenix/WWW/p/plots/archive/p1249/01/xf_prelim_logo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3" t="7423" r="7087" b="35210"/>
          <a:stretch/>
        </p:blipFill>
        <p:spPr bwMode="auto">
          <a:xfrm>
            <a:off x="4741420" y="3754053"/>
            <a:ext cx="4402580" cy="281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179484" y="3257535"/>
            <a:ext cx="39164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Forward Rapidity </a:t>
            </a:r>
            <a:r>
              <a:rPr lang="en-US" sz="1600" dirty="0" smtClean="0">
                <a:solidFill>
                  <a:srgbClr val="00FF00"/>
                </a:solidFill>
              </a:rPr>
              <a:t>A</a:t>
            </a:r>
            <a:r>
              <a:rPr lang="en-US" sz="1600" baseline="-25000" dirty="0" smtClean="0">
                <a:solidFill>
                  <a:srgbClr val="00FF00"/>
                </a:solidFill>
              </a:rPr>
              <a:t>N</a:t>
            </a:r>
            <a:r>
              <a:rPr lang="en-US" sz="1600" dirty="0" smtClean="0">
                <a:solidFill>
                  <a:srgbClr val="00FF00"/>
                </a:solidFill>
              </a:rPr>
              <a:t>(</a:t>
            </a:r>
            <a:r>
              <a:rPr lang="en-US" sz="1600" dirty="0" smtClean="0">
                <a:solidFill>
                  <a:srgbClr val="00FF00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00FF00"/>
                </a:solidFill>
              </a:rPr>
              <a:t>)</a:t>
            </a:r>
            <a:r>
              <a:rPr lang="en-US" sz="1600" dirty="0" smtClean="0">
                <a:solidFill>
                  <a:srgbClr val="0000FF"/>
                </a:solidFill>
              </a:rPr>
              <a:t> dominated by</a:t>
            </a:r>
          </a:p>
          <a:p>
            <a:r>
              <a:rPr lang="en-US" sz="1600" dirty="0" err="1" smtClean="0">
                <a:solidFill>
                  <a:srgbClr val="0000FF"/>
                </a:solidFill>
              </a:rPr>
              <a:t>gg</a:t>
            </a:r>
            <a:r>
              <a:rPr lang="en-US" sz="1600" dirty="0" smtClean="0">
                <a:solidFill>
                  <a:srgbClr val="0000FF"/>
                </a:solidFill>
              </a:rPr>
              <a:t> through D-production: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5163" y="3767666"/>
            <a:ext cx="1246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arXiv:1312.1995</a:t>
            </a:r>
          </a:p>
        </p:txBody>
      </p:sp>
    </p:spTree>
    <p:extLst>
      <p:ext uri="{BB962C8B-B14F-4D97-AF65-F5344CB8AC3E}">
        <p14:creationId xmlns:p14="http://schemas.microsoft.com/office/powerpoint/2010/main" val="151770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/>
      <p:bldP spid="3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2" r="8173"/>
          <a:stretch/>
        </p:blipFill>
        <p:spPr>
          <a:xfrm>
            <a:off x="33897" y="3084298"/>
            <a:ext cx="3481841" cy="21118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Transversity</a:t>
            </a:r>
            <a:r>
              <a:rPr lang="en-US" dirty="0"/>
              <a:t> </a:t>
            </a:r>
            <a:r>
              <a:rPr lang="en-US" dirty="0" smtClean="0"/>
              <a:t>X IFF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3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169" r="6684"/>
          <a:stretch/>
        </p:blipFill>
        <p:spPr bwMode="auto">
          <a:xfrm>
            <a:off x="0" y="1020530"/>
            <a:ext cx="3538338" cy="2153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7"/>
          <a:stretch/>
        </p:blipFill>
        <p:spPr>
          <a:xfrm>
            <a:off x="6324482" y="4848012"/>
            <a:ext cx="2663775" cy="19994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737"/>
          <a:stretch/>
        </p:blipFill>
        <p:spPr>
          <a:xfrm>
            <a:off x="6857996" y="527056"/>
            <a:ext cx="2281759" cy="1536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66750"/>
            <a:ext cx="3850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FF"/>
                </a:solidFill>
              </a:rPr>
              <a:t>Transversity</a:t>
            </a:r>
            <a:r>
              <a:rPr lang="en-US" dirty="0" smtClean="0">
                <a:solidFill>
                  <a:srgbClr val="FF00FF"/>
                </a:solidFill>
              </a:rPr>
              <a:t> x Interference FF:</a:t>
            </a:r>
            <a:endParaRPr lang="en-US" dirty="0">
              <a:solidFill>
                <a:srgbClr val="FF00FF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577592" y="1707301"/>
            <a:ext cx="3978838" cy="3039599"/>
            <a:chOff x="6268719" y="2966721"/>
            <a:chExt cx="3978838" cy="3039599"/>
          </a:xfrm>
        </p:grpSpPr>
        <p:pic>
          <p:nvPicPr>
            <p:cNvPr id="17" name="Picture 11"/>
            <p:cNvPicPr>
              <a:picLocks noChangeAspect="1"/>
            </p:cNvPicPr>
            <p:nvPr/>
          </p:nvPicPr>
          <p:blipFill rotWithShape="1">
            <a:blip r:embed="rId6"/>
            <a:srcRect t="5698" r="4498"/>
            <a:stretch/>
          </p:blipFill>
          <p:spPr bwMode="auto">
            <a:xfrm>
              <a:off x="6268719" y="2966721"/>
              <a:ext cx="3978838" cy="3039599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</p:pic>
        <p:pic>
          <p:nvPicPr>
            <p:cNvPr id="14" name="Picture 13" descr="STAR-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8483" y="3901864"/>
              <a:ext cx="576034" cy="273083"/>
            </a:xfrm>
            <a:prstGeom prst="rect">
              <a:avLst/>
            </a:prstGeom>
          </p:spPr>
        </p:pic>
      </p:grpSp>
      <p:pic>
        <p:nvPicPr>
          <p:cNvPr id="19" name="Picture 18" descr="STAR-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53" y="5451264"/>
            <a:ext cx="576034" cy="273083"/>
          </a:xfrm>
          <a:prstGeom prst="rect">
            <a:avLst/>
          </a:prstGeom>
        </p:spPr>
      </p:pic>
      <p:sp>
        <p:nvSpPr>
          <p:cNvPr id="20" name="AutoShape 49"/>
          <p:cNvSpPr>
            <a:spLocks noChangeArrowheads="1"/>
          </p:cNvSpPr>
          <p:nvPr/>
        </p:nvSpPr>
        <p:spPr bwMode="auto">
          <a:xfrm>
            <a:off x="97533" y="5348722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7942" y="5416130"/>
            <a:ext cx="5352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Non-zero signal for higher rapidity (STAR)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the </a:t>
            </a:r>
            <a:r>
              <a:rPr lang="en-US" dirty="0"/>
              <a:t>only non zero </a:t>
            </a:r>
            <a:r>
              <a:rPr lang="en-US" dirty="0" smtClean="0"/>
              <a:t>transverse </a:t>
            </a:r>
            <a:r>
              <a:rPr lang="en-US" dirty="0"/>
              <a:t>single spin</a:t>
            </a:r>
          </a:p>
          <a:p>
            <a:r>
              <a:rPr lang="en-US" dirty="0" smtClean="0"/>
              <a:t>   asymmetry </a:t>
            </a:r>
            <a:r>
              <a:rPr lang="en-US" dirty="0"/>
              <a:t>at mid rapidity </a:t>
            </a:r>
          </a:p>
        </p:txBody>
      </p:sp>
      <p:pic>
        <p:nvPicPr>
          <p:cNvPr id="18" name="Picture 17" descr="achievement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" t="5369" r="5946" b="4393"/>
          <a:stretch/>
        </p:blipFill>
        <p:spPr>
          <a:xfrm>
            <a:off x="1" y="0"/>
            <a:ext cx="733012" cy="74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5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PHYSICS through jets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2250" y="698510"/>
            <a:ext cx="3550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STAR:</a:t>
            </a:r>
            <a:r>
              <a:rPr lang="en-US" dirty="0" smtClean="0"/>
              <a:t> Jets reconstructed </a:t>
            </a:r>
          </a:p>
          <a:p>
            <a:r>
              <a:rPr lang="en-US" dirty="0"/>
              <a:t> </a:t>
            </a:r>
            <a:r>
              <a:rPr lang="en-US" dirty="0" smtClean="0"/>
              <a:t>        with Anti-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634375"/>
            <a:ext cx="43652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/>
                <a:cs typeface="Comic Sans MS"/>
              </a:rPr>
              <a:t>Use PYTHIA + GEANT to </a:t>
            </a:r>
            <a:r>
              <a:rPr lang="en-US" sz="1200" dirty="0" smtClean="0">
                <a:latin typeface="Comic Sans MS"/>
                <a:cs typeface="Comic Sans MS"/>
              </a:rPr>
              <a:t>quantify detector </a:t>
            </a:r>
            <a:r>
              <a:rPr lang="en-US" sz="1200" dirty="0">
                <a:latin typeface="Comic Sans MS"/>
                <a:cs typeface="Comic Sans MS"/>
              </a:rPr>
              <a:t>response</a:t>
            </a:r>
          </a:p>
          <a:p>
            <a:pPr marL="171450" indent="-171450">
              <a:buClr>
                <a:srgbClr val="0000FF"/>
              </a:buClr>
              <a:buFont typeface="Wingdings" charset="2"/>
              <a:buChar char="q"/>
            </a:pPr>
            <a:r>
              <a:rPr lang="en-US" sz="1200" dirty="0" smtClean="0">
                <a:latin typeface="Comic Sans MS"/>
                <a:cs typeface="Comic Sans MS"/>
              </a:rPr>
              <a:t>Trigger </a:t>
            </a:r>
            <a:r>
              <a:rPr lang="en-US" sz="1200" dirty="0">
                <a:latin typeface="Comic Sans MS"/>
                <a:cs typeface="Comic Sans MS"/>
              </a:rPr>
              <a:t>Bias (bias for specific processes)</a:t>
            </a:r>
          </a:p>
          <a:p>
            <a:pPr marL="171450" indent="-171450">
              <a:buClr>
                <a:srgbClr val="0000FF"/>
              </a:buClr>
              <a:buFont typeface="Wingdings" charset="2"/>
              <a:buChar char="q"/>
            </a:pPr>
            <a:r>
              <a:rPr lang="en-US" sz="1200" dirty="0" smtClean="0">
                <a:latin typeface="Comic Sans MS"/>
                <a:cs typeface="Comic Sans MS"/>
              </a:rPr>
              <a:t>Reconstruction </a:t>
            </a:r>
            <a:r>
              <a:rPr lang="en-US" sz="1200" dirty="0">
                <a:latin typeface="Comic Sans MS"/>
                <a:cs typeface="Comic Sans MS"/>
              </a:rPr>
              <a:t>smearing/</a:t>
            </a:r>
            <a:r>
              <a:rPr lang="en-US" sz="1200" dirty="0" smtClean="0">
                <a:latin typeface="Comic Sans MS"/>
                <a:cs typeface="Comic Sans MS"/>
              </a:rPr>
              <a:t>bias (</a:t>
            </a:r>
            <a:r>
              <a:rPr lang="en-US" sz="1200" dirty="0">
                <a:latin typeface="Comic Sans MS"/>
                <a:cs typeface="Comic Sans MS"/>
              </a:rPr>
              <a:t>unfolding)</a:t>
            </a:r>
          </a:p>
          <a:p>
            <a:pPr marL="171450" indent="-171450">
              <a:buClr>
                <a:srgbClr val="0000FF"/>
              </a:buClr>
              <a:buFont typeface="Wingdings" charset="2"/>
              <a:buChar char="q"/>
            </a:pPr>
            <a:r>
              <a:rPr lang="en-US" sz="1200" dirty="0" smtClean="0">
                <a:latin typeface="Comic Sans MS"/>
                <a:cs typeface="Comic Sans MS"/>
              </a:rPr>
              <a:t>Reconstruction </a:t>
            </a:r>
            <a:r>
              <a:rPr lang="en-US" sz="1200" dirty="0">
                <a:latin typeface="Comic Sans MS"/>
                <a:cs typeface="Comic Sans MS"/>
              </a:rPr>
              <a:t>of </a:t>
            </a:r>
            <a:r>
              <a:rPr lang="en-US" sz="1200" dirty="0" err="1">
                <a:latin typeface="Comic Sans MS"/>
                <a:cs typeface="Comic Sans MS"/>
              </a:rPr>
              <a:t>partonic</a:t>
            </a:r>
            <a:r>
              <a:rPr lang="en-US" sz="1200" dirty="0">
                <a:latin typeface="Comic Sans MS"/>
                <a:cs typeface="Comic Sans MS"/>
              </a:rPr>
              <a:t> variables</a:t>
            </a:r>
            <a:r>
              <a:rPr lang="en-US" sz="1200" dirty="0" smtClean="0">
                <a:latin typeface="Comic Sans MS"/>
                <a:cs typeface="Comic Sans MS"/>
              </a:rPr>
              <a:t>, </a:t>
            </a:r>
            <a:r>
              <a:rPr lang="en-US" sz="1200" dirty="0" err="1" smtClean="0">
                <a:latin typeface="Comic Sans MS"/>
                <a:cs typeface="Comic Sans MS"/>
              </a:rPr>
              <a:t>parton</a:t>
            </a:r>
            <a:r>
              <a:rPr lang="en-US" sz="1200" dirty="0" smtClean="0">
                <a:latin typeface="Comic Sans MS"/>
                <a:cs typeface="Comic Sans MS"/>
              </a:rPr>
              <a:t> </a:t>
            </a:r>
            <a:r>
              <a:rPr lang="en-US" sz="1200" dirty="0">
                <a:latin typeface="Comic Sans MS"/>
                <a:cs typeface="Comic Sans MS"/>
              </a:rPr>
              <a:t>matching</a:t>
            </a:r>
          </a:p>
          <a:p>
            <a:pPr marL="171450" indent="-171450">
              <a:buClr>
                <a:srgbClr val="0000FF"/>
              </a:buClr>
              <a:buFont typeface="Wingdings" charset="2"/>
              <a:buChar char="q"/>
            </a:pPr>
            <a:r>
              <a:rPr lang="en-US" sz="1200" dirty="0" smtClean="0">
                <a:latin typeface="Comic Sans MS"/>
                <a:cs typeface="Comic Sans MS"/>
              </a:rPr>
              <a:t>Underlying </a:t>
            </a:r>
            <a:r>
              <a:rPr lang="en-US" sz="1200" dirty="0">
                <a:latin typeface="Comic Sans MS"/>
                <a:cs typeface="Comic Sans MS"/>
              </a:rPr>
              <a:t>event/pileup </a:t>
            </a:r>
            <a:r>
              <a:rPr lang="en-US" sz="1200" dirty="0" smtClean="0">
                <a:latin typeface="Comic Sans MS"/>
                <a:cs typeface="Comic Sans MS"/>
              </a:rPr>
              <a:t>effects</a:t>
            </a:r>
            <a:endParaRPr lang="en-US" sz="1200" dirty="0">
              <a:latin typeface="Comic Sans MS"/>
              <a:cs typeface="Comic Sans M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33916" y="1481672"/>
            <a:ext cx="2952751" cy="4159245"/>
            <a:chOff x="4106959" y="721516"/>
            <a:chExt cx="5410696" cy="5634065"/>
          </a:xfrm>
        </p:grpSpPr>
        <p:grpSp>
          <p:nvGrpSpPr>
            <p:cNvPr id="11" name="Group 47"/>
            <p:cNvGrpSpPr>
              <a:grpSpLocks/>
            </p:cNvGrpSpPr>
            <p:nvPr/>
          </p:nvGrpSpPr>
          <p:grpSpPr bwMode="auto">
            <a:xfrm>
              <a:off x="4672785" y="1092249"/>
              <a:ext cx="4314732" cy="5263332"/>
              <a:chOff x="530225" y="614363"/>
              <a:chExt cx="4124325" cy="5808662"/>
            </a:xfrm>
          </p:grpSpPr>
          <p:sp>
            <p:nvSpPr>
              <p:cNvPr id="25" name="AutoShape 8"/>
              <p:cNvSpPr>
                <a:spLocks noChangeArrowheads="1"/>
              </p:cNvSpPr>
              <p:nvPr/>
            </p:nvSpPr>
            <p:spPr bwMode="auto">
              <a:xfrm>
                <a:off x="2116138" y="5919788"/>
                <a:ext cx="882650" cy="503237"/>
              </a:xfrm>
              <a:prstGeom prst="irregularSeal1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6" name="Group 9"/>
              <p:cNvGrpSpPr>
                <a:grpSpLocks/>
              </p:cNvGrpSpPr>
              <p:nvPr/>
            </p:nvGrpSpPr>
            <p:grpSpPr bwMode="auto">
              <a:xfrm>
                <a:off x="2960688" y="6016625"/>
                <a:ext cx="1693862" cy="320675"/>
                <a:chOff x="3660" y="2066"/>
                <a:chExt cx="769" cy="159"/>
              </a:xfrm>
            </p:grpSpPr>
            <p:sp>
              <p:nvSpPr>
                <p:cNvPr id="49" name="Line 10"/>
                <p:cNvSpPr>
                  <a:spLocks noChangeShapeType="1"/>
                </p:cNvSpPr>
                <p:nvPr/>
              </p:nvSpPr>
              <p:spPr bwMode="auto">
                <a:xfrm flipH="1" flipV="1">
                  <a:off x="3660" y="2147"/>
                  <a:ext cx="632" cy="1"/>
                </a:xfrm>
                <a:prstGeom prst="line">
                  <a:avLst/>
                </a:prstGeom>
                <a:noFill/>
                <a:ln w="76200">
                  <a:solidFill>
                    <a:srgbClr val="00009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Oval 11"/>
                <p:cNvSpPr>
                  <a:spLocks noChangeArrowheads="1"/>
                </p:cNvSpPr>
                <p:nvPr/>
              </p:nvSpPr>
              <p:spPr bwMode="auto">
                <a:xfrm>
                  <a:off x="4250" y="2066"/>
                  <a:ext cx="179" cy="15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CC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" name="Group 12"/>
              <p:cNvGrpSpPr>
                <a:grpSpLocks/>
              </p:cNvGrpSpPr>
              <p:nvPr/>
            </p:nvGrpSpPr>
            <p:grpSpPr bwMode="auto">
              <a:xfrm>
                <a:off x="530225" y="6016625"/>
                <a:ext cx="1577975" cy="320675"/>
                <a:chOff x="1348" y="2330"/>
                <a:chExt cx="717" cy="159"/>
              </a:xfrm>
            </p:grpSpPr>
            <p:sp>
              <p:nvSpPr>
                <p:cNvPr id="47" name="Line 13"/>
                <p:cNvSpPr>
                  <a:spLocks noChangeShapeType="1"/>
                </p:cNvSpPr>
                <p:nvPr/>
              </p:nvSpPr>
              <p:spPr bwMode="auto">
                <a:xfrm>
                  <a:off x="1433" y="2411"/>
                  <a:ext cx="632" cy="1"/>
                </a:xfrm>
                <a:prstGeom prst="line">
                  <a:avLst/>
                </a:prstGeom>
                <a:noFill/>
                <a:ln w="76200">
                  <a:solidFill>
                    <a:srgbClr val="00009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Oval 14"/>
                <p:cNvSpPr>
                  <a:spLocks noChangeArrowheads="1"/>
                </p:cNvSpPr>
                <p:nvPr/>
              </p:nvSpPr>
              <p:spPr bwMode="auto">
                <a:xfrm>
                  <a:off x="1348" y="2330"/>
                  <a:ext cx="179" cy="15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CC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8" name="Rectangle 27"/>
              <p:cNvSpPr>
                <a:spLocks noChangeArrowheads="1"/>
              </p:cNvSpPr>
              <p:nvPr/>
            </p:nvSpPr>
            <p:spPr bwMode="auto">
              <a:xfrm>
                <a:off x="912813" y="4649788"/>
                <a:ext cx="18415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endParaRPr lang="en-US"/>
              </a:p>
            </p:txBody>
          </p:sp>
          <p:sp>
            <p:nvSpPr>
              <p:cNvPr id="29" name="Text Box 29"/>
              <p:cNvSpPr txBox="1">
                <a:spLocks noChangeArrowheads="1"/>
              </p:cNvSpPr>
              <p:nvPr/>
            </p:nvSpPr>
            <p:spPr bwMode="auto">
              <a:xfrm>
                <a:off x="1193800" y="4441825"/>
                <a:ext cx="2652713" cy="1247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endParaRPr lang="en-US" sz="1900"/>
              </a:p>
              <a:p>
                <a:pPr algn="l"/>
                <a:endParaRPr lang="en-US" sz="1900"/>
              </a:p>
              <a:p>
                <a:pPr algn="l"/>
                <a:endParaRPr lang="en-US" sz="1900"/>
              </a:p>
            </p:txBody>
          </p:sp>
          <p:pic>
            <p:nvPicPr>
              <p:cNvPr id="30" name="Picture 31" descr="jet_schematic_seed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3800" y="614363"/>
                <a:ext cx="2652713" cy="393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Rectangle 32"/>
              <p:cNvSpPr>
                <a:spLocks noChangeArrowheads="1"/>
              </p:cNvSpPr>
              <p:nvPr/>
            </p:nvSpPr>
            <p:spPr bwMode="auto">
              <a:xfrm>
                <a:off x="2495550" y="4387850"/>
                <a:ext cx="18415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endParaRPr lang="en-US"/>
              </a:p>
            </p:txBody>
          </p:sp>
          <p:grpSp>
            <p:nvGrpSpPr>
              <p:cNvPr id="32" name="Group 46"/>
              <p:cNvGrpSpPr>
                <a:grpSpLocks/>
              </p:cNvGrpSpPr>
              <p:nvPr/>
            </p:nvGrpSpPr>
            <p:grpSpPr bwMode="auto">
              <a:xfrm>
                <a:off x="2105025" y="4548188"/>
                <a:ext cx="760413" cy="1339850"/>
                <a:chOff x="2105384" y="4547563"/>
                <a:chExt cx="759692" cy="1340946"/>
              </a:xfrm>
            </p:grpSpPr>
            <p:sp>
              <p:nvSpPr>
                <p:cNvPr id="39" name="Oval 30"/>
                <p:cNvSpPr>
                  <a:spLocks noChangeArrowheads="1"/>
                </p:cNvSpPr>
                <p:nvPr/>
              </p:nvSpPr>
              <p:spPr bwMode="auto">
                <a:xfrm flipV="1">
                  <a:off x="2354011" y="5262734"/>
                  <a:ext cx="331502" cy="89396"/>
                </a:xfrm>
                <a:prstGeom prst="ellipse">
                  <a:avLst/>
                </a:prstGeom>
                <a:noFill/>
                <a:ln w="25400">
                  <a:solidFill>
                    <a:srgbClr val="59271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Oval 33"/>
                <p:cNvSpPr>
                  <a:spLocks noChangeArrowheads="1"/>
                </p:cNvSpPr>
                <p:nvPr/>
              </p:nvSpPr>
              <p:spPr bwMode="auto">
                <a:xfrm>
                  <a:off x="2188260" y="4547563"/>
                  <a:ext cx="663004" cy="178793"/>
                </a:xfrm>
                <a:prstGeom prst="ellipse">
                  <a:avLst/>
                </a:prstGeom>
                <a:noFill/>
                <a:ln w="25400">
                  <a:solidFill>
                    <a:srgbClr val="59271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41" name="AutoShape 34"/>
                <p:cNvCxnSpPr>
                  <a:cxnSpLocks noChangeShapeType="1"/>
                </p:cNvCxnSpPr>
                <p:nvPr/>
              </p:nvCxnSpPr>
              <p:spPr bwMode="auto">
                <a:xfrm>
                  <a:off x="2188260" y="4636960"/>
                  <a:ext cx="333228" cy="1251549"/>
                </a:xfrm>
                <a:prstGeom prst="straightConnector1">
                  <a:avLst/>
                </a:prstGeom>
                <a:noFill/>
                <a:ln w="25400">
                  <a:solidFill>
                    <a:srgbClr val="59271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2" name="AutoShape 35"/>
                <p:cNvCxnSpPr>
                  <a:cxnSpLocks noChangeShapeType="1"/>
                </p:cNvCxnSpPr>
                <p:nvPr/>
              </p:nvCxnSpPr>
              <p:spPr bwMode="auto">
                <a:xfrm flipV="1">
                  <a:off x="2519762" y="4636960"/>
                  <a:ext cx="331502" cy="1251549"/>
                </a:xfrm>
                <a:prstGeom prst="straightConnector1">
                  <a:avLst/>
                </a:prstGeom>
                <a:noFill/>
                <a:ln w="25400">
                  <a:solidFill>
                    <a:srgbClr val="59271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3" name="AutoShape 36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2436886" y="5083941"/>
                  <a:ext cx="82875" cy="804568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4" name="AutoShape 37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2105384" y="4815752"/>
                  <a:ext cx="331502" cy="268189"/>
                </a:xfrm>
                <a:prstGeom prst="straightConnector1">
                  <a:avLst/>
                </a:prstGeom>
                <a:noFill/>
                <a:ln w="25400">
                  <a:solidFill>
                    <a:srgbClr val="FFCC00"/>
                  </a:solidFill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5" name="AutoShape 38"/>
                <p:cNvCxnSpPr>
                  <a:cxnSpLocks noChangeShapeType="1"/>
                </p:cNvCxnSpPr>
                <p:nvPr/>
              </p:nvCxnSpPr>
              <p:spPr bwMode="auto">
                <a:xfrm flipV="1">
                  <a:off x="2436886" y="4547563"/>
                  <a:ext cx="82875" cy="536378"/>
                </a:xfrm>
                <a:prstGeom prst="straightConnector1">
                  <a:avLst/>
                </a:prstGeom>
                <a:noFill/>
                <a:ln w="25400">
                  <a:solidFill>
                    <a:srgbClr val="FF6600"/>
                  </a:solidFill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" name="AutoShape 39"/>
                <p:cNvCxnSpPr>
                  <a:cxnSpLocks noChangeShapeType="1"/>
                  <a:endCxn id="40" idx="6"/>
                </p:cNvCxnSpPr>
                <p:nvPr/>
              </p:nvCxnSpPr>
              <p:spPr bwMode="auto">
                <a:xfrm flipV="1">
                  <a:off x="2436886" y="4636960"/>
                  <a:ext cx="428190" cy="268189"/>
                </a:xfrm>
                <a:prstGeom prst="straightConnector1">
                  <a:avLst/>
                </a:prstGeom>
                <a:noFill/>
                <a:ln w="25400">
                  <a:solidFill>
                    <a:srgbClr val="FFCC00"/>
                  </a:solidFill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33" name="Text Box 40"/>
              <p:cNvSpPr txBox="1">
                <a:spLocks noChangeArrowheads="1"/>
              </p:cNvSpPr>
              <p:nvPr/>
            </p:nvSpPr>
            <p:spPr bwMode="auto">
              <a:xfrm>
                <a:off x="2935288" y="2222500"/>
                <a:ext cx="414337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200" b="1">
                    <a:solidFill>
                      <a:srgbClr val="59271C"/>
                    </a:solidFill>
                    <a:latin typeface="Symbol" charset="0"/>
                    <a:sym typeface="Symbol" charset="0"/>
                  </a:rPr>
                  <a:t></a:t>
                </a:r>
                <a:r>
                  <a:rPr lang="en-US" sz="1200" b="1" baseline="30000">
                    <a:solidFill>
                      <a:srgbClr val="59271C"/>
                    </a:solidFill>
                    <a:latin typeface="Symbol" charset="0"/>
                    <a:sym typeface="Symbol" charset="0"/>
                  </a:rPr>
                  <a:t></a:t>
                </a:r>
                <a:endParaRPr lang="en-US" sz="1200" b="1">
                  <a:solidFill>
                    <a:srgbClr val="59271C"/>
                  </a:solidFill>
                  <a:latin typeface="Symbol" charset="0"/>
                  <a:sym typeface="Symbol" charset="0"/>
                </a:endParaRPr>
              </a:p>
            </p:txBody>
          </p:sp>
          <p:sp>
            <p:nvSpPr>
              <p:cNvPr id="34" name="Text Box 41"/>
              <p:cNvSpPr txBox="1">
                <a:spLocks noChangeArrowheads="1"/>
              </p:cNvSpPr>
              <p:nvPr/>
            </p:nvSpPr>
            <p:spPr bwMode="auto">
              <a:xfrm>
                <a:off x="2771775" y="3206750"/>
                <a:ext cx="417513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200" b="1">
                    <a:solidFill>
                      <a:srgbClr val="59271C"/>
                    </a:solidFill>
                    <a:latin typeface="Symbol" charset="0"/>
                    <a:sym typeface="Symbol" charset="0"/>
                  </a:rPr>
                  <a:t></a:t>
                </a:r>
                <a:r>
                  <a:rPr lang="en-US" sz="1200" b="1" baseline="30000">
                    <a:solidFill>
                      <a:srgbClr val="59271C"/>
                    </a:solidFill>
                    <a:latin typeface="Symbol" charset="0"/>
                    <a:sym typeface="Symbol" charset="0"/>
                  </a:rPr>
                  <a:t></a:t>
                </a:r>
                <a:endParaRPr lang="en-US" sz="1200" b="1">
                  <a:solidFill>
                    <a:srgbClr val="59271C"/>
                  </a:solidFill>
                  <a:latin typeface="Symbol" charset="0"/>
                  <a:sym typeface="Symbol" charset="0"/>
                </a:endParaRPr>
              </a:p>
            </p:txBody>
          </p:sp>
          <p:sp>
            <p:nvSpPr>
              <p:cNvPr id="35" name="Text Box 42"/>
              <p:cNvSpPr txBox="1">
                <a:spLocks noChangeArrowheads="1"/>
              </p:cNvSpPr>
              <p:nvPr/>
            </p:nvSpPr>
            <p:spPr bwMode="auto">
              <a:xfrm>
                <a:off x="2520950" y="2044700"/>
                <a:ext cx="414338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200" b="1">
                    <a:solidFill>
                      <a:srgbClr val="59271C"/>
                    </a:solidFill>
                    <a:latin typeface="Symbol" charset="0"/>
                    <a:sym typeface="Symbol" charset="0"/>
                  </a:rPr>
                  <a:t></a:t>
                </a:r>
                <a:r>
                  <a:rPr lang="en-US" sz="1200" b="1" baseline="30000">
                    <a:solidFill>
                      <a:srgbClr val="59271C"/>
                    </a:solidFill>
                    <a:latin typeface="Symbol" charset="0"/>
                    <a:sym typeface="Symbol" charset="0"/>
                  </a:rPr>
                  <a:t></a:t>
                </a:r>
                <a:endParaRPr lang="en-US" sz="1200" b="1">
                  <a:solidFill>
                    <a:srgbClr val="59271C"/>
                  </a:solidFill>
                  <a:latin typeface="Symbol" charset="0"/>
                  <a:sym typeface="Symbol" charset="0"/>
                </a:endParaRPr>
              </a:p>
            </p:txBody>
          </p:sp>
          <p:sp>
            <p:nvSpPr>
              <p:cNvPr id="36" name="Text Box 43"/>
              <p:cNvSpPr txBox="1">
                <a:spLocks noChangeArrowheads="1"/>
              </p:cNvSpPr>
              <p:nvPr/>
            </p:nvSpPr>
            <p:spPr bwMode="auto">
              <a:xfrm>
                <a:off x="1358900" y="2044700"/>
                <a:ext cx="414338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200" b="1">
                    <a:solidFill>
                      <a:srgbClr val="59271C"/>
                    </a:solidFill>
                    <a:latin typeface="Symbol" charset="0"/>
                    <a:sym typeface="Symbol" charset="0"/>
                  </a:rPr>
                  <a:t></a:t>
                </a:r>
                <a:r>
                  <a:rPr lang="en-US" sz="1200" b="1" baseline="30000">
                    <a:solidFill>
                      <a:srgbClr val="59271C"/>
                    </a:solidFill>
                    <a:latin typeface="Symbol" charset="0"/>
                    <a:sym typeface="Symbol" charset="0"/>
                  </a:rPr>
                  <a:t></a:t>
                </a:r>
                <a:endParaRPr lang="en-US" sz="1200" b="1">
                  <a:solidFill>
                    <a:srgbClr val="59271C"/>
                  </a:solidFill>
                  <a:latin typeface="Symbol" charset="0"/>
                  <a:sym typeface="Symbol" charset="0"/>
                </a:endParaRPr>
              </a:p>
            </p:txBody>
          </p:sp>
          <p:sp>
            <p:nvSpPr>
              <p:cNvPr id="37" name="Text Box 44"/>
              <p:cNvSpPr txBox="1">
                <a:spLocks noChangeArrowheads="1"/>
              </p:cNvSpPr>
              <p:nvPr/>
            </p:nvSpPr>
            <p:spPr bwMode="auto">
              <a:xfrm>
                <a:off x="2022475" y="2670175"/>
                <a:ext cx="414338" cy="27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200" b="1">
                    <a:solidFill>
                      <a:srgbClr val="59271C"/>
                    </a:solidFill>
                  </a:rPr>
                  <a:t>e</a:t>
                </a:r>
                <a:r>
                  <a:rPr lang="en-US" sz="1200" b="1" baseline="30000">
                    <a:solidFill>
                      <a:srgbClr val="59271C"/>
                    </a:solidFill>
                  </a:rPr>
                  <a:t>-</a:t>
                </a:r>
                <a:endParaRPr lang="en-US" sz="1200" b="1">
                  <a:solidFill>
                    <a:srgbClr val="59271C"/>
                  </a:solidFill>
                </a:endParaRPr>
              </a:p>
            </p:txBody>
          </p:sp>
          <p:sp>
            <p:nvSpPr>
              <p:cNvPr id="38" name="Text Box 45"/>
              <p:cNvSpPr txBox="1">
                <a:spLocks noChangeArrowheads="1"/>
              </p:cNvSpPr>
              <p:nvPr/>
            </p:nvSpPr>
            <p:spPr bwMode="auto">
              <a:xfrm>
                <a:off x="2105025" y="2044700"/>
                <a:ext cx="415925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200" b="1">
                    <a:solidFill>
                      <a:srgbClr val="59271C"/>
                    </a:solidFill>
                  </a:rPr>
                  <a:t>e</a:t>
                </a:r>
                <a:r>
                  <a:rPr lang="en-US" sz="1200" b="1" baseline="30000">
                    <a:solidFill>
                      <a:srgbClr val="59271C"/>
                    </a:solidFill>
                  </a:rPr>
                  <a:t>+</a:t>
                </a:r>
                <a:endParaRPr lang="en-US" sz="1200" b="1">
                  <a:solidFill>
                    <a:srgbClr val="59271C"/>
                  </a:solidFill>
                </a:endParaRPr>
              </a:p>
            </p:txBody>
          </p:sp>
        </p:grp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 rot="16200000" flipH="1">
              <a:off x="4146391" y="1589522"/>
              <a:ext cx="1022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latin typeface="Times New Roman" pitchFamily="18" charset="0"/>
                </a:rPr>
                <a:t>Detector</a:t>
              </a:r>
            </a:p>
          </p:txBody>
        </p:sp>
        <p:sp>
          <p:nvSpPr>
            <p:cNvPr id="13" name="AutoShape 19"/>
            <p:cNvSpPr>
              <a:spLocks/>
            </p:cNvSpPr>
            <p:nvPr/>
          </p:nvSpPr>
          <p:spPr bwMode="auto">
            <a:xfrm flipH="1">
              <a:off x="8279447" y="1383940"/>
              <a:ext cx="327025" cy="773113"/>
            </a:xfrm>
            <a:prstGeom prst="leftBrace">
              <a:avLst>
                <a:gd name="adj1" fmla="val 1970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4" name="Text Box 20"/>
            <p:cNvSpPr txBox="1">
              <a:spLocks noChangeArrowheads="1"/>
            </p:cNvSpPr>
            <p:nvPr/>
          </p:nvSpPr>
          <p:spPr bwMode="auto">
            <a:xfrm rot="16200000">
              <a:off x="8364379" y="1556183"/>
              <a:ext cx="996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itchFamily="18" charset="0"/>
                </a:rPr>
                <a:t>GEANT</a:t>
              </a:r>
            </a:p>
          </p:txBody>
        </p:sp>
        <p:sp>
          <p:nvSpPr>
            <p:cNvPr id="15" name="AutoShape 21"/>
            <p:cNvSpPr>
              <a:spLocks/>
            </p:cNvSpPr>
            <p:nvPr/>
          </p:nvSpPr>
          <p:spPr bwMode="auto">
            <a:xfrm flipH="1">
              <a:off x="8203246" y="2222139"/>
              <a:ext cx="479425" cy="3765195"/>
            </a:xfrm>
            <a:prstGeom prst="leftBrace">
              <a:avLst>
                <a:gd name="adj1" fmla="val 3708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 rot="16200000">
              <a:off x="8351680" y="3912033"/>
              <a:ext cx="1073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itchFamily="18" charset="0"/>
                </a:rPr>
                <a:t>PYTHIA</a:t>
              </a:r>
            </a:p>
          </p:txBody>
        </p:sp>
        <p:graphicFrame>
          <p:nvGraphicFramePr>
            <p:cNvPr id="17" name="Object 49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37548422"/>
                </p:ext>
              </p:extLst>
            </p:nvPr>
          </p:nvGraphicFramePr>
          <p:xfrm>
            <a:off x="5303837" y="3596915"/>
            <a:ext cx="1060450" cy="798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791" name="Equation" r:id="rId4" imgW="520920" imgH="393120" progId="Equation.3">
                    <p:embed/>
                  </p:oleObj>
                </mc:Choice>
                <mc:Fallback>
                  <p:oleObj name="Equation" r:id="rId4" imgW="520920" imgH="3931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03837" y="3596915"/>
                          <a:ext cx="1060450" cy="7985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49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4013667"/>
                </p:ext>
              </p:extLst>
            </p:nvPr>
          </p:nvGraphicFramePr>
          <p:xfrm>
            <a:off x="5570537" y="5043128"/>
            <a:ext cx="569913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792" name="Equation" r:id="rId6" imgW="279279" imgH="165028" progId="Equation.3">
                    <p:embed/>
                  </p:oleObj>
                </mc:Choice>
                <mc:Fallback>
                  <p:oleObj name="Equation" r:id="rId6" imgW="279279" imgH="16502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70537" y="5043128"/>
                          <a:ext cx="569913" cy="395288"/>
                        </a:xfrm>
                        <a:prstGeom prst="rect">
                          <a:avLst/>
                        </a:prstGeom>
                        <a:noFill/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 Box 23"/>
            <p:cNvSpPr txBox="1">
              <a:spLocks noChangeArrowheads="1"/>
            </p:cNvSpPr>
            <p:nvPr/>
          </p:nvSpPr>
          <p:spPr bwMode="auto">
            <a:xfrm>
              <a:off x="4106959" y="721516"/>
              <a:ext cx="5410696" cy="375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Data jets                    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 MC </a:t>
              </a:r>
              <a:r>
                <a:rPr lang="en-US" sz="1200" b="1" dirty="0">
                  <a:solidFill>
                    <a:srgbClr val="FF0000"/>
                  </a:solidFill>
                </a:rPr>
                <a:t>jets</a:t>
              </a:r>
            </a:p>
          </p:txBody>
        </p:sp>
        <p:sp>
          <p:nvSpPr>
            <p:cNvPr id="20" name="AutoShape 24"/>
            <p:cNvSpPr>
              <a:spLocks/>
            </p:cNvSpPr>
            <p:nvPr/>
          </p:nvSpPr>
          <p:spPr bwMode="auto">
            <a:xfrm rot="10800000" flipH="1">
              <a:off x="4786947" y="2250715"/>
              <a:ext cx="479425" cy="2133600"/>
            </a:xfrm>
            <a:prstGeom prst="leftBrace">
              <a:avLst>
                <a:gd name="adj1" fmla="val 3708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 rot="16200000" flipH="1">
              <a:off x="4167029" y="3080183"/>
              <a:ext cx="946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latin typeface="Times New Roman" pitchFamily="18" charset="0"/>
                </a:rPr>
                <a:t>Particle</a:t>
              </a:r>
            </a:p>
          </p:txBody>
        </p:sp>
        <p:sp>
          <p:nvSpPr>
            <p:cNvPr id="22" name="AutoShape 4"/>
            <p:cNvSpPr>
              <a:spLocks/>
            </p:cNvSpPr>
            <p:nvPr/>
          </p:nvSpPr>
          <p:spPr bwMode="auto">
            <a:xfrm rot="10800000" flipH="1">
              <a:off x="4877435" y="1396640"/>
              <a:ext cx="327025" cy="773113"/>
            </a:xfrm>
            <a:prstGeom prst="leftBrace">
              <a:avLst>
                <a:gd name="adj1" fmla="val 1970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3" name="AutoShape 24"/>
            <p:cNvSpPr>
              <a:spLocks/>
            </p:cNvSpPr>
            <p:nvPr/>
          </p:nvSpPr>
          <p:spPr bwMode="auto">
            <a:xfrm rot="10800000" flipH="1">
              <a:off x="4868489" y="4511473"/>
              <a:ext cx="397883" cy="1388116"/>
            </a:xfrm>
            <a:prstGeom prst="leftBrace">
              <a:avLst>
                <a:gd name="adj1" fmla="val 3708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4" name="Text Box 25"/>
            <p:cNvSpPr txBox="1">
              <a:spLocks noChangeArrowheads="1"/>
            </p:cNvSpPr>
            <p:nvPr/>
          </p:nvSpPr>
          <p:spPr bwMode="auto">
            <a:xfrm rot="16200000" flipH="1">
              <a:off x="3988416" y="5045191"/>
              <a:ext cx="12632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latin typeface="Times New Roman" pitchFamily="18" charset="0"/>
                </a:rPr>
                <a:t>Parton</a:t>
              </a:r>
              <a:endParaRPr lang="en-US" b="1" dirty="0">
                <a:latin typeface="Times New Roman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591826" y="455093"/>
            <a:ext cx="3700336" cy="3356180"/>
            <a:chOff x="3011515" y="4114800"/>
            <a:chExt cx="5114894" cy="4546601"/>
          </a:xfrm>
        </p:grpSpPr>
        <p:sp>
          <p:nvSpPr>
            <p:cNvPr id="52" name="Oval 2"/>
            <p:cNvSpPr>
              <a:spLocks/>
            </p:cNvSpPr>
            <p:nvPr/>
          </p:nvSpPr>
          <p:spPr bwMode="auto">
            <a:xfrm flipH="1">
              <a:off x="6716280" y="4495800"/>
              <a:ext cx="546266" cy="546100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FF"/>
                </a:gs>
              </a:gsLst>
              <a:lin ang="19140000" scaled="1"/>
            </a:gra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AutoShape 3"/>
            <p:cNvSpPr>
              <a:spLocks/>
            </p:cNvSpPr>
            <p:nvPr/>
          </p:nvSpPr>
          <p:spPr bwMode="auto">
            <a:xfrm rot="21442665" flipH="1">
              <a:off x="3011515" y="4557713"/>
              <a:ext cx="5033907" cy="41036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8774" y="2585"/>
                  </a:lnTo>
                  <a:lnTo>
                    <a:pt x="21600" y="21600"/>
                  </a:lnTo>
                  <a:lnTo>
                    <a:pt x="5104" y="15368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191919">
                    <a:alpha val="60999"/>
                  </a:srgbClr>
                </a:gs>
                <a:gs pos="100000">
                  <a:srgbClr val="CCCCCC">
                    <a:alpha val="60999"/>
                  </a:srgbClr>
                </a:gs>
              </a:gsLst>
              <a:lin ang="20820000" scaled="1"/>
            </a:gra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4"/>
            <p:cNvSpPr>
              <a:spLocks noChangeShapeType="1"/>
            </p:cNvSpPr>
            <p:nvPr/>
          </p:nvSpPr>
          <p:spPr bwMode="auto">
            <a:xfrm flipH="1">
              <a:off x="3832502" y="6210300"/>
              <a:ext cx="4293907" cy="238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5"/>
            <p:cNvSpPr>
              <a:spLocks noChangeShapeType="1"/>
            </p:cNvSpPr>
            <p:nvPr/>
          </p:nvSpPr>
          <p:spPr bwMode="auto">
            <a:xfrm flipH="1">
              <a:off x="5001258" y="4724400"/>
              <a:ext cx="1981803" cy="33512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AutoShape 6"/>
            <p:cNvSpPr>
              <a:spLocks/>
            </p:cNvSpPr>
            <p:nvPr/>
          </p:nvSpPr>
          <p:spPr bwMode="auto">
            <a:xfrm flipH="1">
              <a:off x="6144606" y="5867400"/>
              <a:ext cx="317597" cy="2413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7280" y="0"/>
                  </a:lnTo>
                  <a:lnTo>
                    <a:pt x="12960" y="2274"/>
                  </a:lnTo>
                  <a:lnTo>
                    <a:pt x="8640" y="5684"/>
                  </a:lnTo>
                  <a:lnTo>
                    <a:pt x="4320" y="10232"/>
                  </a:lnTo>
                  <a:lnTo>
                    <a:pt x="1728" y="15916"/>
                  </a:lnTo>
                  <a:lnTo>
                    <a:pt x="0" y="21600"/>
                  </a:lnTo>
                </a:path>
              </a:pathLst>
            </a:custGeom>
            <a:noFill/>
            <a:ln w="76200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AutoShape 7"/>
            <p:cNvSpPr>
              <a:spLocks/>
            </p:cNvSpPr>
            <p:nvPr/>
          </p:nvSpPr>
          <p:spPr bwMode="auto">
            <a:xfrm flipH="1">
              <a:off x="5852417" y="5803900"/>
              <a:ext cx="1600687" cy="19685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18171" y="4877"/>
                  </a:lnTo>
                  <a:lnTo>
                    <a:pt x="21600" y="21600"/>
                  </a:lnTo>
                  <a:lnTo>
                    <a:pt x="6962" y="1766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00">
                    <a:alpha val="84999"/>
                  </a:srgbClr>
                </a:gs>
                <a:gs pos="100000">
                  <a:srgbClr val="B3B3B3">
                    <a:alpha val="84999"/>
                  </a:srgbClr>
                </a:gs>
              </a:gsLst>
              <a:lin ang="21000000" scaled="1"/>
            </a:gra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8"/>
            <p:cNvSpPr>
              <a:spLocks noChangeShapeType="1"/>
            </p:cNvSpPr>
            <p:nvPr/>
          </p:nvSpPr>
          <p:spPr bwMode="auto">
            <a:xfrm flipH="1">
              <a:off x="4632846" y="5727700"/>
              <a:ext cx="3048928" cy="9763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AutoShape 9"/>
            <p:cNvSpPr>
              <a:spLocks/>
            </p:cNvSpPr>
            <p:nvPr/>
          </p:nvSpPr>
          <p:spPr bwMode="auto">
            <a:xfrm rot="5400000" flipH="1">
              <a:off x="5534994" y="5486352"/>
              <a:ext cx="1143000" cy="317597"/>
            </a:xfrm>
            <a:prstGeom prst="rightArrow">
              <a:avLst>
                <a:gd name="adj1" fmla="val 15000"/>
                <a:gd name="adj2" fmla="val 62000"/>
              </a:avLst>
            </a:prstGeom>
            <a:solidFill>
              <a:schemeClr val="accent1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10"/>
            <p:cNvSpPr>
              <a:spLocks noChangeShapeType="1"/>
            </p:cNvSpPr>
            <p:nvPr/>
          </p:nvSpPr>
          <p:spPr bwMode="auto">
            <a:xfrm rot="10800000" flipH="1">
              <a:off x="6576537" y="4724400"/>
              <a:ext cx="406524" cy="6985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11"/>
            <p:cNvSpPr>
              <a:spLocks noChangeShapeType="1"/>
            </p:cNvSpPr>
            <p:nvPr/>
          </p:nvSpPr>
          <p:spPr bwMode="auto">
            <a:xfrm flipH="1">
              <a:off x="5001258" y="7340600"/>
              <a:ext cx="431931" cy="7366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12"/>
            <p:cNvSpPr>
              <a:spLocks/>
            </p:cNvSpPr>
            <p:nvPr/>
          </p:nvSpPr>
          <p:spPr bwMode="auto">
            <a:xfrm flipH="1">
              <a:off x="4645550" y="7924800"/>
              <a:ext cx="546266" cy="546100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FF"/>
                </a:gs>
              </a:gsLst>
              <a:lin ang="19140000" scaled="1"/>
            </a:gra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AutoShape 13"/>
            <p:cNvSpPr>
              <a:spLocks/>
            </p:cNvSpPr>
            <p:nvPr/>
          </p:nvSpPr>
          <p:spPr bwMode="auto">
            <a:xfrm flipH="1">
              <a:off x="5903233" y="5422900"/>
              <a:ext cx="1003605" cy="21590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7590" y="8357"/>
                  </a:moveTo>
                  <a:lnTo>
                    <a:pt x="21600" y="21600"/>
                  </a:lnTo>
                  <a:lnTo>
                    <a:pt x="4101" y="14104"/>
                  </a:lnTo>
                  <a:lnTo>
                    <a:pt x="0" y="0"/>
                  </a:lnTo>
                  <a:lnTo>
                    <a:pt x="17590" y="8357"/>
                  </a:lnTo>
                  <a:close/>
                  <a:moveTo>
                    <a:pt x="17590" y="8357"/>
                  </a:moveTo>
                </a:path>
              </a:pathLst>
            </a:custGeom>
            <a:gradFill rotWithShape="0">
              <a:gsLst>
                <a:gs pos="0">
                  <a:srgbClr val="0000FF">
                    <a:alpha val="73000"/>
                  </a:srgbClr>
                </a:gs>
                <a:gs pos="100000">
                  <a:srgbClr val="66FFFF">
                    <a:alpha val="73000"/>
                  </a:srgbClr>
                </a:gs>
              </a:gsLst>
              <a:lin ang="21000000" scaled="1"/>
            </a:gra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Line 14"/>
            <p:cNvSpPr>
              <a:spLocks noChangeShapeType="1"/>
            </p:cNvSpPr>
            <p:nvPr/>
          </p:nvSpPr>
          <p:spPr bwMode="auto">
            <a:xfrm flipH="1">
              <a:off x="6004863" y="6019800"/>
              <a:ext cx="88927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Line 15"/>
            <p:cNvSpPr>
              <a:spLocks noChangeShapeType="1"/>
            </p:cNvSpPr>
            <p:nvPr/>
          </p:nvSpPr>
          <p:spPr bwMode="auto">
            <a:xfrm>
              <a:off x="6004863" y="6172200"/>
              <a:ext cx="0" cy="203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Line 16"/>
            <p:cNvSpPr>
              <a:spLocks noChangeShapeType="1"/>
            </p:cNvSpPr>
            <p:nvPr/>
          </p:nvSpPr>
          <p:spPr bwMode="auto">
            <a:xfrm rot="10800000" flipH="1">
              <a:off x="5788898" y="7213600"/>
              <a:ext cx="152446" cy="965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17"/>
            <p:cNvSpPr>
              <a:spLocks noChangeShapeType="1"/>
            </p:cNvSpPr>
            <p:nvPr/>
          </p:nvSpPr>
          <p:spPr bwMode="auto">
            <a:xfrm rot="10800000" flipH="1">
              <a:off x="5839713" y="6235700"/>
              <a:ext cx="266781" cy="16256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18"/>
            <p:cNvSpPr>
              <a:spLocks noChangeShapeType="1"/>
            </p:cNvSpPr>
            <p:nvPr/>
          </p:nvSpPr>
          <p:spPr bwMode="auto">
            <a:xfrm rot="10800000">
              <a:off x="6119198" y="6223000"/>
              <a:ext cx="508155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Line 19"/>
            <p:cNvSpPr>
              <a:spLocks noChangeShapeType="1"/>
            </p:cNvSpPr>
            <p:nvPr/>
          </p:nvSpPr>
          <p:spPr bwMode="auto">
            <a:xfrm rot="10800000">
              <a:off x="6424091" y="6553200"/>
              <a:ext cx="317597" cy="3175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AutoShape 20"/>
            <p:cNvSpPr>
              <a:spLocks/>
            </p:cNvSpPr>
            <p:nvPr/>
          </p:nvSpPr>
          <p:spPr bwMode="auto">
            <a:xfrm rot="20482482" flipH="1">
              <a:off x="6462203" y="7112000"/>
              <a:ext cx="63519" cy="2794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9257" y="2979"/>
                  </a:lnTo>
                  <a:lnTo>
                    <a:pt x="3086" y="6703"/>
                  </a:lnTo>
                  <a:lnTo>
                    <a:pt x="0" y="11172"/>
                  </a:lnTo>
                  <a:lnTo>
                    <a:pt x="0" y="14897"/>
                  </a:lnTo>
                  <a:lnTo>
                    <a:pt x="6171" y="2160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21"/>
            <p:cNvSpPr>
              <a:spLocks noChangeShapeType="1"/>
            </p:cNvSpPr>
            <p:nvPr/>
          </p:nvSpPr>
          <p:spPr bwMode="auto">
            <a:xfrm flipH="1">
              <a:off x="5865121" y="7366000"/>
              <a:ext cx="762232" cy="26670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22"/>
            <p:cNvSpPr>
              <a:spLocks/>
            </p:cNvSpPr>
            <p:nvPr/>
          </p:nvSpPr>
          <p:spPr bwMode="auto">
            <a:xfrm>
              <a:off x="6190658" y="7099300"/>
              <a:ext cx="360472" cy="3937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900" i="1">
                  <a:solidFill>
                    <a:srgbClr val="FFFFFF"/>
                  </a:solidFill>
                  <a:ea typeface="Lucida Grande" charset="0"/>
                  <a:cs typeface="Lucida Grande" charset="0"/>
                </a:rPr>
                <a:t>Φ</a:t>
              </a:r>
              <a:r>
                <a:rPr lang="en-US" sz="1900" i="1" baseline="-6000">
                  <a:solidFill>
                    <a:srgbClr val="FFFFFF"/>
                  </a:solidFill>
                  <a:ea typeface="Gill Sans" charset="0"/>
                  <a:cs typeface="Gill Sans" charset="0"/>
                </a:rPr>
                <a:t>h</a:t>
              </a:r>
            </a:p>
          </p:txBody>
        </p:sp>
        <p:sp>
          <p:nvSpPr>
            <p:cNvPr id="73" name="Rectangle 23"/>
            <p:cNvSpPr>
              <a:spLocks/>
            </p:cNvSpPr>
            <p:nvPr/>
          </p:nvSpPr>
          <p:spPr bwMode="auto">
            <a:xfrm>
              <a:off x="4329541" y="7446873"/>
              <a:ext cx="833139" cy="3335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–</a:t>
              </a:r>
              <a:r>
                <a:rPr lang="en-US" sz="1600" dirty="0" err="1">
                  <a:solidFill>
                    <a:srgbClr val="FFFF00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p</a:t>
              </a:r>
              <a:r>
                <a:rPr lang="en-US" sz="1600" baseline="-6000" dirty="0" err="1">
                  <a:solidFill>
                    <a:srgbClr val="FFFF00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beam</a:t>
              </a:r>
              <a:endParaRPr lang="en-US" sz="1600" baseline="-6000" dirty="0">
                <a:solidFill>
                  <a:srgbClr val="FFFF00"/>
                </a:solidFill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</p:txBody>
        </p:sp>
        <p:sp>
          <p:nvSpPr>
            <p:cNvPr id="74" name="Rectangle 24"/>
            <p:cNvSpPr>
              <a:spLocks/>
            </p:cNvSpPr>
            <p:nvPr/>
          </p:nvSpPr>
          <p:spPr bwMode="auto">
            <a:xfrm>
              <a:off x="6754391" y="5110073"/>
              <a:ext cx="673602" cy="3335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FF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p</a:t>
              </a:r>
              <a:r>
                <a:rPr lang="en-US" sz="1600" baseline="-6000">
                  <a:solidFill>
                    <a:srgbClr val="0000FF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beam</a:t>
              </a:r>
            </a:p>
          </p:txBody>
        </p:sp>
        <p:sp>
          <p:nvSpPr>
            <p:cNvPr id="75" name="Rectangle 25"/>
            <p:cNvSpPr>
              <a:spLocks/>
            </p:cNvSpPr>
            <p:nvPr/>
          </p:nvSpPr>
          <p:spPr bwMode="auto">
            <a:xfrm>
              <a:off x="5615807" y="5313273"/>
              <a:ext cx="336800" cy="3335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FF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S</a:t>
              </a:r>
              <a:r>
                <a:rPr lang="en-US" sz="1600" baseline="-6000">
                  <a:solidFill>
                    <a:srgbClr val="0000FF"/>
                  </a:solidFill>
                  <a:latin typeface="Arial Italic" charset="0"/>
                  <a:ea typeface="Apple Symbols" charset="2"/>
                  <a:cs typeface="Apple Symbols" charset="2"/>
                  <a:sym typeface="Arial Italic" charset="0"/>
                </a:rPr>
                <a:t>⊥</a:t>
              </a:r>
            </a:p>
          </p:txBody>
        </p:sp>
        <p:sp>
          <p:nvSpPr>
            <p:cNvPr id="76" name="Rectangle 26"/>
            <p:cNvSpPr>
              <a:spLocks/>
            </p:cNvSpPr>
            <p:nvPr/>
          </p:nvSpPr>
          <p:spPr bwMode="auto">
            <a:xfrm>
              <a:off x="6344692" y="6227673"/>
              <a:ext cx="318012" cy="3335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tx1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p</a:t>
              </a:r>
              <a:r>
                <a:rPr lang="en-US" sz="1600" baseline="-6000">
                  <a:solidFill>
                    <a:schemeClr val="tx1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π</a:t>
              </a:r>
            </a:p>
          </p:txBody>
        </p:sp>
        <p:sp>
          <p:nvSpPr>
            <p:cNvPr id="77" name="Rectangle 27"/>
            <p:cNvSpPr>
              <a:spLocks/>
            </p:cNvSpPr>
            <p:nvPr/>
          </p:nvSpPr>
          <p:spPr bwMode="auto">
            <a:xfrm>
              <a:off x="5457009" y="8208873"/>
              <a:ext cx="535945" cy="3335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0000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P</a:t>
              </a:r>
              <a:r>
                <a:rPr lang="en-US" sz="1600" baseline="-6000">
                  <a:solidFill>
                    <a:srgbClr val="FF0000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JET</a:t>
              </a:r>
            </a:p>
          </p:txBody>
        </p:sp>
        <p:sp>
          <p:nvSpPr>
            <p:cNvPr id="78" name="Line 28"/>
            <p:cNvSpPr>
              <a:spLocks noChangeShapeType="1"/>
            </p:cNvSpPr>
            <p:nvPr/>
          </p:nvSpPr>
          <p:spPr bwMode="auto">
            <a:xfrm flipH="1">
              <a:off x="5890529" y="6781800"/>
              <a:ext cx="851159" cy="812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 type="stealth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9" name="Rectangle 29"/>
            <p:cNvSpPr>
              <a:spLocks/>
            </p:cNvSpPr>
            <p:nvPr/>
          </p:nvSpPr>
          <p:spPr bwMode="auto">
            <a:xfrm>
              <a:off x="6114434" y="6773773"/>
              <a:ext cx="212024" cy="3335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tx1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j</a:t>
              </a:r>
              <a:r>
                <a:rPr lang="en-US" sz="1600" baseline="-6000">
                  <a:solidFill>
                    <a:schemeClr val="tx1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T</a:t>
              </a:r>
            </a:p>
          </p:txBody>
        </p:sp>
        <p:sp>
          <p:nvSpPr>
            <p:cNvPr id="80" name="Rectangle 32"/>
            <p:cNvSpPr>
              <a:spLocks/>
            </p:cNvSpPr>
            <p:nvPr/>
          </p:nvSpPr>
          <p:spPr bwMode="auto">
            <a:xfrm>
              <a:off x="6154134" y="5411276"/>
              <a:ext cx="457331" cy="41694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000" b="1" i="1" dirty="0">
                  <a:solidFill>
                    <a:srgbClr val="FFFFFF"/>
                  </a:solidFill>
                  <a:ea typeface="Lucida Grande" charset="0"/>
                  <a:cs typeface="Lucida Grande" charset="0"/>
                </a:rPr>
                <a:t>Φ</a:t>
              </a:r>
              <a:r>
                <a:rPr lang="en-US" sz="2000" b="1" i="1" baseline="-6000" dirty="0">
                  <a:solidFill>
                    <a:srgbClr val="FFFFFF"/>
                  </a:solidFill>
                  <a:ea typeface="Gill Sans" charset="0"/>
                  <a:cs typeface="Gill Sans" charset="0"/>
                </a:rPr>
                <a:t>S</a:t>
              </a:r>
            </a:p>
          </p:txBody>
        </p:sp>
        <p:sp>
          <p:nvSpPr>
            <p:cNvPr id="81" name="AutoShape 9"/>
            <p:cNvSpPr>
              <a:spLocks/>
            </p:cNvSpPr>
            <p:nvPr/>
          </p:nvSpPr>
          <p:spPr bwMode="auto">
            <a:xfrm rot="5400000" flipH="1">
              <a:off x="6769100" y="4152900"/>
              <a:ext cx="457200" cy="381000"/>
            </a:xfrm>
            <a:prstGeom prst="rightArrow">
              <a:avLst>
                <a:gd name="adj1" fmla="val 15000"/>
                <a:gd name="adj2" fmla="val 62000"/>
              </a:avLst>
            </a:prstGeom>
            <a:solidFill>
              <a:srgbClr val="FF12B7"/>
            </a:solidFill>
            <a:ln w="25400">
              <a:solidFill>
                <a:srgbClr val="FF12B7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5452011" y="3900854"/>
            <a:ext cx="3691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F. Yuan, PRL 100, 032003 (2008)</a:t>
            </a:r>
          </a:p>
          <a:p>
            <a:pPr algn="r"/>
            <a:r>
              <a:rPr lang="en-US" sz="1000" dirty="0" err="1" smtClean="0"/>
              <a:t>D’Alesio</a:t>
            </a:r>
            <a:r>
              <a:rPr lang="en-US" sz="1000" dirty="0"/>
              <a:t> </a:t>
            </a:r>
            <a:r>
              <a:rPr lang="en-US" sz="1000" dirty="0" smtClean="0"/>
              <a:t>et al., PRD 83, 034021 (2011)</a:t>
            </a:r>
            <a:endParaRPr lang="en-US" sz="1000" dirty="0"/>
          </a:p>
        </p:txBody>
      </p:sp>
      <p:sp>
        <p:nvSpPr>
          <p:cNvPr id="83" name="TextBox 82"/>
          <p:cNvSpPr txBox="1"/>
          <p:nvPr/>
        </p:nvSpPr>
        <p:spPr>
          <a:xfrm>
            <a:off x="3362537" y="2103527"/>
            <a:ext cx="3474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Asymmetry moments sensitive to various contributions</a:t>
            </a:r>
          </a:p>
          <a:p>
            <a:pPr algn="ctr"/>
            <a:r>
              <a:rPr lang="en-US" sz="1200" dirty="0" smtClean="0"/>
              <a:t>(analogous moments sensitive to gluon scattering)</a:t>
            </a:r>
          </a:p>
          <a:p>
            <a:pPr algn="ctr"/>
            <a:endParaRPr lang="en-US" sz="1200" dirty="0" smtClean="0"/>
          </a:p>
          <a:p>
            <a:pPr algn="ctr"/>
            <a:r>
              <a:rPr lang="en-US" sz="1200" i="1" dirty="0" smtClean="0">
                <a:latin typeface="Times"/>
                <a:cs typeface="Times"/>
              </a:rPr>
              <a:t>A</a:t>
            </a:r>
            <a:r>
              <a:rPr lang="en-US" sz="1200" i="1" baseline="-25000" dirty="0" smtClean="0">
                <a:latin typeface="Times"/>
                <a:cs typeface="Times"/>
              </a:rPr>
              <a:t>UT</a:t>
            </a:r>
            <a:r>
              <a:rPr lang="en-US" sz="1200" dirty="0" smtClean="0"/>
              <a:t> – Transverse single-spin asymmetry (also written </a:t>
            </a:r>
            <a:r>
              <a:rPr lang="en-US" sz="1200" i="1" dirty="0" smtClean="0">
                <a:latin typeface="Times"/>
                <a:cs typeface="Times"/>
              </a:rPr>
              <a:t>A</a:t>
            </a:r>
            <a:r>
              <a:rPr lang="en-US" sz="1200" i="1" baseline="-25000" dirty="0" smtClean="0">
                <a:latin typeface="Times"/>
                <a:cs typeface="Times"/>
              </a:rPr>
              <a:t>N</a:t>
            </a:r>
            <a:r>
              <a:rPr lang="en-US" sz="1200" dirty="0" smtClean="0"/>
              <a:t>)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4287271" y="4305292"/>
            <a:ext cx="4856729" cy="2552708"/>
            <a:chOff x="4214472" y="3906512"/>
            <a:chExt cx="4856729" cy="2552708"/>
          </a:xfrm>
        </p:grpSpPr>
        <p:grpSp>
          <p:nvGrpSpPr>
            <p:cNvPr id="85" name="Group 84"/>
            <p:cNvGrpSpPr/>
            <p:nvPr/>
          </p:nvGrpSpPr>
          <p:grpSpPr>
            <a:xfrm>
              <a:off x="4214472" y="3906512"/>
              <a:ext cx="4856729" cy="2552708"/>
              <a:chOff x="4214472" y="3906512"/>
              <a:chExt cx="4856729" cy="2552708"/>
            </a:xfrm>
          </p:grpSpPr>
          <p:pic>
            <p:nvPicPr>
              <p:cNvPr id="90" name="Picture 89" descr="momentstable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4472" y="3906512"/>
                <a:ext cx="4856729" cy="2552708"/>
              </a:xfrm>
              <a:prstGeom prst="rect">
                <a:avLst/>
              </a:prstGeom>
            </p:spPr>
          </p:pic>
          <p:grpSp>
            <p:nvGrpSpPr>
              <p:cNvPr id="91" name="Group 90"/>
              <p:cNvGrpSpPr/>
              <p:nvPr/>
            </p:nvGrpSpPr>
            <p:grpSpPr>
              <a:xfrm>
                <a:off x="6273798" y="4668513"/>
                <a:ext cx="1796296" cy="1155700"/>
                <a:chOff x="6273798" y="4668513"/>
                <a:chExt cx="1796296" cy="1155700"/>
              </a:xfrm>
            </p:grpSpPr>
            <p:pic>
              <p:nvPicPr>
                <p:cNvPr id="92" name="Picture 91" descr="momentstable.png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050" t="17364" r="18772" b="77934"/>
                <a:stretch/>
              </p:blipFill>
              <p:spPr>
                <a:xfrm>
                  <a:off x="6286499" y="4944073"/>
                  <a:ext cx="1770895" cy="270540"/>
                </a:xfrm>
                <a:prstGeom prst="rect">
                  <a:avLst/>
                </a:prstGeom>
              </p:spPr>
            </p:pic>
            <p:pic>
              <p:nvPicPr>
                <p:cNvPr id="93" name="Picture 92" descr="momentstable.png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050" t="17364" r="18772" b="77934"/>
                <a:stretch/>
              </p:blipFill>
              <p:spPr>
                <a:xfrm>
                  <a:off x="6299199" y="5553673"/>
                  <a:ext cx="1770895" cy="270540"/>
                </a:xfrm>
                <a:prstGeom prst="rect">
                  <a:avLst/>
                </a:prstGeom>
              </p:spPr>
            </p:pic>
            <p:pic>
              <p:nvPicPr>
                <p:cNvPr id="94" name="Picture 93" descr="momentstable.png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820" t="55587" r="59431" b="42158"/>
                <a:stretch/>
              </p:blipFill>
              <p:spPr>
                <a:xfrm>
                  <a:off x="6273798" y="4668513"/>
                  <a:ext cx="1796295" cy="1981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6" name="Group 85"/>
            <p:cNvGrpSpPr/>
            <p:nvPr/>
          </p:nvGrpSpPr>
          <p:grpSpPr>
            <a:xfrm>
              <a:off x="6136510" y="4605013"/>
              <a:ext cx="2169290" cy="1175929"/>
              <a:chOff x="6136510" y="4605013"/>
              <a:chExt cx="2169290" cy="1175929"/>
            </a:xfrm>
          </p:grpSpPr>
          <p:sp>
            <p:nvSpPr>
              <p:cNvPr id="87" name="TextBox 86"/>
              <p:cNvSpPr txBox="1"/>
              <p:nvPr/>
            </p:nvSpPr>
            <p:spPr>
              <a:xfrm>
                <a:off x="6174610" y="4605013"/>
                <a:ext cx="213119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0" dirty="0" err="1"/>
                  <a:t>Transversity</a:t>
                </a:r>
                <a:r>
                  <a:rPr lang="en-US" sz="900" b="0" dirty="0"/>
                  <a:t> • Boer-Mulders • </a:t>
                </a:r>
                <a:r>
                  <a:rPr lang="en-US" sz="900" b="0" dirty="0" smtClean="0"/>
                  <a:t>FF</a:t>
                </a:r>
                <a:endParaRPr lang="en-US" sz="900" b="0" dirty="0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6136510" y="4897113"/>
                <a:ext cx="213119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0" dirty="0" err="1"/>
                  <a:t>Pretzelocity</a:t>
                </a:r>
                <a:r>
                  <a:rPr lang="en-US" sz="1000" b="0" dirty="0"/>
                  <a:t> • Boer-Mulders • FF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6136510" y="5527026"/>
                <a:ext cx="213119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0" dirty="0" err="1"/>
                  <a:t>Sivers</a:t>
                </a:r>
                <a:r>
                  <a:rPr lang="en-US" sz="1050" b="0" dirty="0"/>
                  <a:t> • Boer-Mulders • Collins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25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38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52915" y="5237237"/>
            <a:ext cx="1406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D’Alesio</a:t>
            </a:r>
            <a:r>
              <a:rPr lang="en-US" sz="1200" dirty="0" smtClean="0"/>
              <a:t> et al.</a:t>
            </a:r>
            <a:endParaRPr lang="en-US" sz="1200" dirty="0"/>
          </a:p>
        </p:txBody>
      </p:sp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762000" y="0"/>
            <a:ext cx="8382000" cy="609600"/>
          </a:xfrm>
        </p:spPr>
        <p:txBody>
          <a:bodyPr/>
          <a:lstStyle/>
          <a:p>
            <a:r>
              <a:rPr lang="en-US" dirty="0" smtClean="0"/>
              <a:t>Collins </a:t>
            </a:r>
            <a:r>
              <a:rPr lang="en-US" dirty="0" err="1" smtClean="0"/>
              <a:t>AsymmetrY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246440" y="852725"/>
            <a:ext cx="5812289" cy="4816917"/>
            <a:chOff x="3246440" y="852725"/>
            <a:chExt cx="5812289" cy="4816917"/>
          </a:xfrm>
        </p:grpSpPr>
        <p:pic>
          <p:nvPicPr>
            <p:cNvPr id="16" name="Picture 15" descr="CollinsZAn_VPDMB.v4.0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6" r="9814"/>
            <a:stretch/>
          </p:blipFill>
          <p:spPr>
            <a:xfrm>
              <a:off x="3246440" y="852725"/>
              <a:ext cx="5812289" cy="4816917"/>
            </a:xfrm>
            <a:prstGeom prst="rect">
              <a:avLst/>
            </a:prstGeom>
          </p:spPr>
        </p:pic>
        <p:pic>
          <p:nvPicPr>
            <p:cNvPr id="17" name="Picture 16" descr="starpreli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133" y="3211247"/>
              <a:ext cx="1916000" cy="561626"/>
            </a:xfrm>
            <a:prstGeom prst="rect">
              <a:avLst/>
            </a:prstGeom>
          </p:spPr>
        </p:pic>
      </p:grpSp>
      <p:pic>
        <p:nvPicPr>
          <p:cNvPr id="18" name="Picture 17" descr="asy_coll_par_z_xpos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0" t="31038" r="12462" b="4711"/>
          <a:stretch/>
        </p:blipFill>
        <p:spPr>
          <a:xfrm>
            <a:off x="45657" y="2113025"/>
            <a:ext cx="2774056" cy="343413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16023" y="978210"/>
            <a:ext cx="3305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omic Sans MS"/>
                <a:cs typeface="Comic Sans MS"/>
              </a:rPr>
              <a:t>Increased </a:t>
            </a:r>
            <a:r>
              <a:rPr lang="en-US" sz="1600" dirty="0" err="1" smtClean="0">
                <a:latin typeface="Comic Sans MS"/>
                <a:cs typeface="Comic Sans MS"/>
              </a:rPr>
              <a:t>gluonic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latin typeface="Comic Sans MS"/>
                <a:cs typeface="Comic Sans MS"/>
              </a:rPr>
              <a:t>subprocesses</a:t>
            </a:r>
            <a:r>
              <a:rPr lang="en-US" sz="1600" dirty="0" smtClean="0">
                <a:latin typeface="Comic Sans MS"/>
                <a:cs typeface="Comic Sans MS"/>
              </a:rPr>
              <a:t> at √s = 500 </a:t>
            </a:r>
            <a:r>
              <a:rPr lang="en-US" sz="1600" dirty="0" err="1" smtClean="0">
                <a:latin typeface="Comic Sans MS"/>
                <a:cs typeface="Comic Sans MS"/>
              </a:rPr>
              <a:t>GeV</a:t>
            </a:r>
            <a:r>
              <a:rPr lang="en-US" sz="1600" dirty="0" smtClean="0">
                <a:latin typeface="Comic Sans MS"/>
                <a:cs typeface="Comic Sans MS"/>
              </a:rPr>
              <a:t> lead to expectation of </a:t>
            </a:r>
            <a:r>
              <a:rPr lang="en-US" sz="1600" b="1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small Collins asymmetry </a:t>
            </a:r>
            <a:r>
              <a:rPr lang="en-US" sz="1600" dirty="0" smtClean="0">
                <a:latin typeface="Comic Sans MS"/>
                <a:cs typeface="Comic Sans MS"/>
              </a:rPr>
              <a:t>until larger z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9696" y="5598583"/>
            <a:ext cx="6500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Present data do not have sufficient statistics at high-z </a:t>
            </a:r>
            <a:endParaRPr lang="en-US" dirty="0" smtClean="0"/>
          </a:p>
          <a:p>
            <a:pPr algn="ctr"/>
            <a:r>
              <a:rPr lang="en-US" dirty="0" smtClean="0"/>
              <a:t>to </a:t>
            </a:r>
            <a:r>
              <a:rPr lang="en-US" dirty="0"/>
              <a:t>observe Collins asymmetry of order 1</a:t>
            </a:r>
            <a:r>
              <a:rPr lang="en-US" dirty="0" smtClean="0"/>
              <a:t>%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2016 Run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2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776356" y="708787"/>
            <a:ext cx="5839984" cy="4826001"/>
            <a:chOff x="3167940" y="852721"/>
            <a:chExt cx="5839984" cy="4826001"/>
          </a:xfrm>
        </p:grpSpPr>
        <p:pic>
          <p:nvPicPr>
            <p:cNvPr id="14" name="Picture 13" descr="CollinsLikeZAn_VPDMB.v4.0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42" r="9814"/>
            <a:stretch/>
          </p:blipFill>
          <p:spPr>
            <a:xfrm>
              <a:off x="3167940" y="852721"/>
              <a:ext cx="5839984" cy="4826001"/>
            </a:xfrm>
            <a:prstGeom prst="rect">
              <a:avLst/>
            </a:prstGeom>
          </p:spPr>
        </p:pic>
        <p:pic>
          <p:nvPicPr>
            <p:cNvPr id="16" name="Picture 15" descr="starpreli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463" y="3211247"/>
              <a:ext cx="1916000" cy="561626"/>
            </a:xfrm>
            <a:prstGeom prst="rect">
              <a:avLst/>
            </a:prstGeom>
          </p:spPr>
        </p:pic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Collins like </a:t>
            </a:r>
            <a:r>
              <a:rPr lang="en-US" dirty="0" err="1" smtClean="0"/>
              <a:t>AsymmetrY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 descr="asy_coll_like_z_xneg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4" t="36037" r="12528" b="5630"/>
          <a:stretch/>
        </p:blipFill>
        <p:spPr>
          <a:xfrm>
            <a:off x="122025" y="2532025"/>
            <a:ext cx="2266479" cy="242837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5517" y="140627"/>
            <a:ext cx="2550900" cy="2467428"/>
            <a:chOff x="25400" y="2912313"/>
            <a:chExt cx="3859781" cy="3617234"/>
          </a:xfrm>
        </p:grpSpPr>
        <p:pic>
          <p:nvPicPr>
            <p:cNvPr id="8" name="Picture 7" descr="asy_coll_like_z_xpos.eps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01" t="36592" r="12222" b="5815"/>
            <a:stretch/>
          </p:blipFill>
          <p:spPr>
            <a:xfrm>
              <a:off x="25400" y="2912313"/>
              <a:ext cx="3454400" cy="361723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1957" y="4033065"/>
              <a:ext cx="3783224" cy="586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FF00FF"/>
                  </a:solidFill>
                </a:rPr>
                <a:t>Maximized contribution</a:t>
              </a:r>
            </a:p>
            <a:p>
              <a:pPr algn="ctr"/>
              <a:r>
                <a:rPr lang="en-US" sz="1000" b="1" dirty="0" smtClean="0">
                  <a:solidFill>
                    <a:srgbClr val="FF00FF"/>
                  </a:solidFill>
                </a:rPr>
                <a:t>for </a:t>
              </a:r>
              <a:r>
                <a:rPr lang="en-US" sz="1000" dirty="0" smtClean="0">
                  <a:solidFill>
                    <a:srgbClr val="FF00FF"/>
                  </a:solidFill>
                  <a:latin typeface="Times"/>
                  <a:cs typeface="Times"/>
                </a:rPr>
                <a:t>√</a:t>
              </a:r>
              <a:r>
                <a:rPr lang="en-US" sz="1000" i="1" dirty="0" smtClean="0">
                  <a:solidFill>
                    <a:srgbClr val="FF00FF"/>
                  </a:solidFill>
                  <a:latin typeface="Times"/>
                  <a:cs typeface="Times"/>
                </a:rPr>
                <a:t>s</a:t>
              </a:r>
              <a:r>
                <a:rPr lang="en-US" sz="1000" dirty="0" smtClean="0">
                  <a:solidFill>
                    <a:srgbClr val="FF00FF"/>
                  </a:solidFill>
                  <a:latin typeface="Times"/>
                  <a:cs typeface="Times"/>
                </a:rPr>
                <a:t> = 500 </a:t>
              </a:r>
              <a:r>
                <a:rPr lang="en-US" sz="1000" b="1" dirty="0" err="1" smtClean="0">
                  <a:solidFill>
                    <a:srgbClr val="FF00FF"/>
                  </a:solidFill>
                </a:rPr>
                <a:t>GeV</a:t>
              </a:r>
              <a:endParaRPr lang="en-US" sz="1000" b="1" dirty="0">
                <a:solidFill>
                  <a:srgbClr val="FF00FF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22676" y="5480960"/>
            <a:ext cx="8476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22F31"/>
                </a:solidFill>
              </a:rPr>
              <a:t>Model predictions shown for “maximized” effect, </a:t>
            </a:r>
            <a:endParaRPr lang="en-US" i="1" dirty="0" smtClean="0">
              <a:solidFill>
                <a:srgbClr val="322F31"/>
              </a:solidFill>
            </a:endParaRPr>
          </a:p>
          <a:p>
            <a:pPr algn="ctr"/>
            <a:r>
              <a:rPr lang="en-US" i="1" dirty="0" smtClean="0">
                <a:solidFill>
                  <a:srgbClr val="322F31"/>
                </a:solidFill>
              </a:rPr>
              <a:t>saturated </a:t>
            </a:r>
            <a:r>
              <a:rPr lang="en-US" i="1" dirty="0">
                <a:solidFill>
                  <a:srgbClr val="322F31"/>
                </a:solidFill>
              </a:rPr>
              <a:t>to positivity bound</a:t>
            </a:r>
          </a:p>
          <a:p>
            <a:pPr algn="ctr"/>
            <a:r>
              <a:rPr lang="en-US" b="1" dirty="0" smtClean="0">
                <a:solidFill>
                  <a:srgbClr val="322F31"/>
                </a:solidFill>
              </a:rPr>
              <a:t>Until now, Collins-like asymmetries completely unconstrained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b="1" i="1" dirty="0" smtClean="0">
                <a:solidFill>
                  <a:srgbClr val="0000FF"/>
                </a:solidFill>
                <a:sym typeface="Wingdings"/>
              </a:rPr>
              <a:t> Sensitive to linearly polarized gluons</a:t>
            </a:r>
            <a:endParaRPr lang="en-US" b="1" i="1" dirty="0" smtClean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305" y="4739854"/>
            <a:ext cx="13846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D’Alesio</a:t>
            </a:r>
            <a:r>
              <a:rPr lang="en-US" sz="1000" dirty="0" smtClean="0"/>
              <a:t> et al.</a:t>
            </a:r>
            <a:endParaRPr lang="en-US" sz="100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 Questions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141111" y="668825"/>
            <a:ext cx="8875888" cy="2537925"/>
            <a:chOff x="141111" y="668825"/>
            <a:chExt cx="8875888" cy="2537925"/>
          </a:xfrm>
        </p:grpSpPr>
        <p:grpSp>
          <p:nvGrpSpPr>
            <p:cNvPr id="6" name="Group 5"/>
            <p:cNvGrpSpPr/>
            <p:nvPr/>
          </p:nvGrpSpPr>
          <p:grpSpPr>
            <a:xfrm>
              <a:off x="141111" y="668825"/>
              <a:ext cx="8875888" cy="2537925"/>
              <a:chOff x="176722" y="740600"/>
              <a:chExt cx="8213651" cy="2537925"/>
            </a:xfrm>
          </p:grpSpPr>
          <p:sp>
            <p:nvSpPr>
              <p:cNvPr id="7" name="Abgerundetes Rechteck 10"/>
              <p:cNvSpPr/>
              <p:nvPr/>
            </p:nvSpPr>
            <p:spPr>
              <a:xfrm>
                <a:off x="202217" y="773116"/>
                <a:ext cx="8188156" cy="2505409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8" name="Textfeld 13"/>
              <p:cNvSpPr txBox="1"/>
              <p:nvPr/>
            </p:nvSpPr>
            <p:spPr>
              <a:xfrm>
                <a:off x="520802" y="740600"/>
                <a:ext cx="733668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How are sea quarks and gluons and their spin distributed</a:t>
                </a:r>
              </a:p>
              <a:p>
                <a:r>
                  <a:rPr lang="en-US" sz="2000" dirty="0"/>
                  <a:t>in space and momentum inside the nucleon?</a:t>
                </a:r>
                <a:endParaRPr lang="en-US" sz="2000" b="1" dirty="0">
                  <a:solidFill>
                    <a:srgbClr val="00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9" name="Textfeld 17"/>
              <p:cNvSpPr txBox="1"/>
              <p:nvPr/>
            </p:nvSpPr>
            <p:spPr>
              <a:xfrm>
                <a:off x="599919" y="1448493"/>
                <a:ext cx="6328976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0" dirty="0"/>
                  <a:t>How are these quark and gluon distributions correlated with the </a:t>
                </a:r>
                <a:endParaRPr lang="en-US" sz="1600" b="0" dirty="0" smtClean="0"/>
              </a:p>
              <a:p>
                <a:r>
                  <a:rPr lang="en-US" sz="1600" b="0" dirty="0" smtClean="0"/>
                  <a:t>over all nucleon </a:t>
                </a:r>
                <a:r>
                  <a:rPr lang="en-US" sz="1600" b="0" dirty="0"/>
                  <a:t>properties, such as spin direction?</a:t>
                </a:r>
                <a:endParaRPr lang="en-US" sz="1600" dirty="0" smtClean="0">
                  <a:latin typeface="Comic Sans MS"/>
                  <a:cs typeface="Comic Sans MS"/>
                </a:endParaRPr>
              </a:p>
            </p:txBody>
          </p:sp>
          <p:pic>
            <p:nvPicPr>
              <p:cNvPr id="10" name="Picture 27" descr="uli_nucleon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8760000">
                <a:off x="6330524" y="1200940"/>
                <a:ext cx="1066800" cy="842963"/>
              </a:xfrm>
              <a:prstGeom prst="rect">
                <a:avLst/>
              </a:prstGeom>
              <a:noFill/>
            </p:spPr>
          </p:pic>
          <p:grpSp>
            <p:nvGrpSpPr>
              <p:cNvPr id="11" name="Gruppierung 7"/>
              <p:cNvGrpSpPr/>
              <p:nvPr/>
            </p:nvGrpSpPr>
            <p:grpSpPr>
              <a:xfrm>
                <a:off x="176722" y="1523707"/>
                <a:ext cx="871268" cy="538346"/>
                <a:chOff x="-75398" y="1981565"/>
                <a:chExt cx="1069596" cy="716388"/>
              </a:xfrm>
            </p:grpSpPr>
            <p:pic>
              <p:nvPicPr>
                <p:cNvPr id="17" name="Bild 1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75398" y="1981565"/>
                  <a:ext cx="495300" cy="698500"/>
                </a:xfrm>
                <a:prstGeom prst="rect">
                  <a:avLst/>
                </a:prstGeom>
              </p:spPr>
            </p:pic>
            <p:sp>
              <p:nvSpPr>
                <p:cNvPr id="18" name="Textfeld 16"/>
                <p:cNvSpPr txBox="1"/>
                <p:nvPr/>
              </p:nvSpPr>
              <p:spPr>
                <a:xfrm>
                  <a:off x="809532" y="239017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b="1" dirty="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12" name="Gruppierung 7"/>
              <p:cNvGrpSpPr/>
              <p:nvPr/>
            </p:nvGrpSpPr>
            <p:grpSpPr>
              <a:xfrm>
                <a:off x="176722" y="2037190"/>
                <a:ext cx="871268" cy="929917"/>
                <a:chOff x="-75398" y="1460494"/>
                <a:chExt cx="1069596" cy="1237459"/>
              </a:xfrm>
            </p:grpSpPr>
            <p:pic>
              <p:nvPicPr>
                <p:cNvPr id="15" name="Bild 2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75398" y="1460494"/>
                  <a:ext cx="495300" cy="698500"/>
                </a:xfrm>
                <a:prstGeom prst="rect">
                  <a:avLst/>
                </a:prstGeom>
              </p:spPr>
            </p:pic>
            <p:sp>
              <p:nvSpPr>
                <p:cNvPr id="16" name="Textfeld 21"/>
                <p:cNvSpPr txBox="1"/>
                <p:nvPr/>
              </p:nvSpPr>
              <p:spPr>
                <a:xfrm>
                  <a:off x="809532" y="239017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b="1" dirty="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13" name="Textfeld 22"/>
              <p:cNvSpPr txBox="1"/>
              <p:nvPr/>
            </p:nvSpPr>
            <p:spPr>
              <a:xfrm>
                <a:off x="599919" y="2012974"/>
                <a:ext cx="5506435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0" dirty="0"/>
                  <a:t>What is the role of the motion of sea quarks and gluons </a:t>
                </a:r>
                <a:endParaRPr lang="en-US" sz="1600" b="0" dirty="0" smtClean="0"/>
              </a:p>
              <a:p>
                <a:r>
                  <a:rPr lang="en-US" sz="1600" b="0" dirty="0" smtClean="0"/>
                  <a:t>in </a:t>
                </a:r>
                <a:r>
                  <a:rPr lang="en-US" sz="1600" b="0" dirty="0"/>
                  <a:t>building </a:t>
                </a:r>
                <a:r>
                  <a:rPr lang="en-US" sz="1600" b="0" dirty="0" smtClean="0"/>
                  <a:t>the nucleon </a:t>
                </a:r>
                <a:r>
                  <a:rPr lang="en-US" sz="1600" b="0" dirty="0"/>
                  <a:t>spin?</a:t>
                </a:r>
                <a:endParaRPr lang="en-US" sz="1600" dirty="0" smtClean="0">
                  <a:latin typeface="Comic Sans MS"/>
                  <a:cs typeface="Comic Sans MS"/>
                </a:endParaRPr>
              </a:p>
            </p:txBody>
          </p:sp>
          <p:pic>
            <p:nvPicPr>
              <p:cNvPr id="14" name="Bild 2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854359" y="1819150"/>
                <a:ext cx="1183405" cy="932380"/>
              </a:xfrm>
              <a:prstGeom prst="rect">
                <a:avLst/>
              </a:prstGeom>
            </p:spPr>
          </p:pic>
        </p:grpSp>
        <p:sp>
          <p:nvSpPr>
            <p:cNvPr id="45" name="Textfeld 13"/>
            <p:cNvSpPr txBox="1"/>
            <p:nvPr/>
          </p:nvSpPr>
          <p:spPr>
            <a:xfrm>
              <a:off x="527748" y="2472229"/>
              <a:ext cx="46775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How do quarks and gluons </a:t>
              </a:r>
              <a:r>
                <a:rPr lang="en-US" sz="2000" dirty="0" err="1"/>
                <a:t>hadronize</a:t>
              </a:r>
              <a:r>
                <a:rPr lang="en-US" sz="2000" dirty="0"/>
                <a:t> </a:t>
              </a:r>
              <a:endParaRPr lang="en-US" sz="2000" dirty="0" smtClean="0"/>
            </a:p>
            <a:p>
              <a:r>
                <a:rPr lang="en-US" sz="2000" dirty="0" smtClean="0"/>
                <a:t>into </a:t>
              </a:r>
              <a:r>
                <a:rPr lang="en-US" sz="2000" dirty="0"/>
                <a:t>final-state particles</a:t>
              </a:r>
              <a:endParaRPr lang="en-US" sz="2000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480959" y="3259675"/>
            <a:ext cx="82011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To separate interaction dependent phenomena from </a:t>
            </a:r>
            <a:r>
              <a:rPr lang="en-US" dirty="0" smtClean="0"/>
              <a:t>intrinsic properties</a:t>
            </a:r>
            <a:endParaRPr lang="en-US" dirty="0" smtClean="0"/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UNIVERSALITY</a:t>
            </a:r>
          </a:p>
          <a:p>
            <a:pPr algn="ctr"/>
            <a:r>
              <a:rPr lang="en-US" dirty="0" smtClean="0"/>
              <a:t>different complementary probes are needed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RHIC-SPIN &lt;-&gt; EIC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4529679"/>
            <a:ext cx="2967479" cy="11972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dirty="0"/>
              <a:t>EM interaction</a:t>
            </a:r>
          </a:p>
          <a:p>
            <a:pPr marL="285750" indent="-285750">
              <a:lnSpc>
                <a:spcPct val="90000"/>
              </a:lnSpc>
              <a:buClr>
                <a:srgbClr val="0000FF"/>
              </a:buClr>
              <a:buFont typeface="Wingdings" charset="2"/>
              <a:buChar char="q"/>
            </a:pPr>
            <a:r>
              <a:rPr lang="en-US" altLang="ja-JP" sz="1600" dirty="0"/>
              <a:t>Photon</a:t>
            </a:r>
          </a:p>
          <a:p>
            <a:pPr marL="285750" indent="-285750">
              <a:lnSpc>
                <a:spcPct val="90000"/>
              </a:lnSpc>
              <a:buClr>
                <a:srgbClr val="0000FF"/>
              </a:buClr>
              <a:buFont typeface="Wingdings" charset="2"/>
              <a:buChar char="Ø"/>
            </a:pPr>
            <a:r>
              <a:rPr lang="en-US" altLang="ja-JP" sz="1400" dirty="0"/>
              <a:t>Sensitive to electric charge</a:t>
            </a:r>
            <a:r>
              <a:rPr lang="en-US" altLang="ja-JP" sz="1400" baseline="30000" dirty="0"/>
              <a:t>2</a:t>
            </a:r>
          </a:p>
          <a:p>
            <a:pPr marL="285750" indent="-285750">
              <a:lnSpc>
                <a:spcPct val="90000"/>
              </a:lnSpc>
              <a:buClr>
                <a:srgbClr val="0000FF"/>
              </a:buClr>
              <a:buFont typeface="Wingdings" charset="2"/>
              <a:buChar char="Ø"/>
            </a:pPr>
            <a:r>
              <a:rPr lang="en-US" altLang="ja-JP" sz="1400" dirty="0"/>
              <a:t>Insensitive to color charge</a:t>
            </a:r>
          </a:p>
          <a:p>
            <a:endParaRPr lang="en-US" sz="1600" dirty="0"/>
          </a:p>
        </p:txBody>
      </p:sp>
      <p:sp>
        <p:nvSpPr>
          <p:cNvPr id="49" name="TextBox 48"/>
          <p:cNvSpPr txBox="1"/>
          <p:nvPr/>
        </p:nvSpPr>
        <p:spPr>
          <a:xfrm>
            <a:off x="3348558" y="4544500"/>
            <a:ext cx="2646878" cy="11972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dirty="0"/>
              <a:t>Strong interaction</a:t>
            </a:r>
          </a:p>
          <a:p>
            <a:pPr marL="285750" indent="-285750">
              <a:lnSpc>
                <a:spcPct val="90000"/>
              </a:lnSpc>
              <a:buClr>
                <a:srgbClr val="0000FF"/>
              </a:buClr>
              <a:buFont typeface="Wingdings" charset="2"/>
              <a:buChar char="q"/>
            </a:pPr>
            <a:r>
              <a:rPr lang="en-US" altLang="ja-JP" sz="1600" dirty="0" smtClean="0"/>
              <a:t>Gluon</a:t>
            </a:r>
          </a:p>
          <a:p>
            <a:pPr marL="285750" indent="-285750">
              <a:lnSpc>
                <a:spcPct val="90000"/>
              </a:lnSpc>
              <a:buClr>
                <a:srgbClr val="0000FF"/>
              </a:buClr>
              <a:buFont typeface="Wingdings" charset="2"/>
              <a:buChar char="Ø"/>
            </a:pPr>
            <a:r>
              <a:rPr lang="en-US" altLang="ja-JP" sz="1400" dirty="0" smtClean="0"/>
              <a:t>Sensitive </a:t>
            </a:r>
            <a:r>
              <a:rPr lang="en-US" altLang="ja-JP" sz="1400" dirty="0"/>
              <a:t>to color charge</a:t>
            </a:r>
          </a:p>
          <a:p>
            <a:pPr marL="285750" indent="-285750">
              <a:lnSpc>
                <a:spcPct val="90000"/>
              </a:lnSpc>
              <a:buClr>
                <a:srgbClr val="0000FF"/>
              </a:buClr>
              <a:buFont typeface="Wingdings" charset="2"/>
              <a:buChar char="Ø"/>
            </a:pPr>
            <a:r>
              <a:rPr lang="en-US" altLang="ja-JP" sz="1400" dirty="0" smtClean="0"/>
              <a:t>Insensitive </a:t>
            </a:r>
            <a:r>
              <a:rPr lang="en-US" altLang="ja-JP" sz="1400" dirty="0"/>
              <a:t>to </a:t>
            </a:r>
            <a:r>
              <a:rPr lang="en-US" altLang="ja-JP" sz="1400" dirty="0" smtClean="0"/>
              <a:t>flavor</a:t>
            </a:r>
            <a:endParaRPr lang="en-US" altLang="ja-JP" sz="1400" dirty="0"/>
          </a:p>
          <a:p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6480812" y="4516987"/>
            <a:ext cx="2646878" cy="139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dirty="0" smtClean="0"/>
              <a:t>Weak Interaction</a:t>
            </a:r>
            <a:endParaRPr lang="en-US" altLang="ja-JP" dirty="0"/>
          </a:p>
          <a:p>
            <a:pPr marL="285750" indent="-285750">
              <a:lnSpc>
                <a:spcPct val="90000"/>
              </a:lnSpc>
              <a:buClr>
                <a:srgbClr val="0000FF"/>
              </a:buClr>
              <a:buFont typeface="Wingdings" charset="2"/>
              <a:buChar char="q"/>
            </a:pPr>
            <a:r>
              <a:rPr lang="en-US" altLang="ja-JP" sz="1600" dirty="0" smtClean="0"/>
              <a:t>Weak Boson</a:t>
            </a:r>
          </a:p>
          <a:p>
            <a:pPr marL="285750" indent="-285750">
              <a:lnSpc>
                <a:spcPct val="90000"/>
              </a:lnSpc>
              <a:buClr>
                <a:srgbClr val="0000FF"/>
              </a:buClr>
              <a:buFont typeface="Wingdings" charset="2"/>
              <a:buChar char="Ø"/>
            </a:pPr>
            <a:r>
              <a:rPr lang="en-US" altLang="ja-JP" sz="1400" dirty="0" smtClean="0"/>
              <a:t>Sensitive </a:t>
            </a:r>
            <a:r>
              <a:rPr lang="en-US" altLang="ja-JP" sz="1400" dirty="0"/>
              <a:t>to </a:t>
            </a:r>
            <a:r>
              <a:rPr lang="en-US" altLang="ja-JP" sz="1400" dirty="0" smtClean="0"/>
              <a:t>weak charge </a:t>
            </a:r>
          </a:p>
          <a:p>
            <a:pPr>
              <a:lnSpc>
                <a:spcPct val="90000"/>
              </a:lnSpc>
              <a:buClr>
                <a:srgbClr val="0000FF"/>
              </a:buClr>
            </a:pPr>
            <a:r>
              <a:rPr lang="en-US" altLang="ja-JP" sz="1400" dirty="0"/>
              <a:t> </a:t>
            </a:r>
            <a:r>
              <a:rPr lang="en-US" altLang="ja-JP" sz="1400" dirty="0" smtClean="0"/>
              <a:t>   ~flavor</a:t>
            </a:r>
            <a:endParaRPr lang="en-US" altLang="ja-JP" sz="1400" dirty="0"/>
          </a:p>
          <a:p>
            <a:pPr marL="285750" indent="-285750">
              <a:lnSpc>
                <a:spcPct val="90000"/>
              </a:lnSpc>
              <a:buClr>
                <a:srgbClr val="0000FF"/>
              </a:buClr>
              <a:buFont typeface="Wingdings" charset="2"/>
              <a:buChar char="Ø"/>
            </a:pPr>
            <a:r>
              <a:rPr lang="en-US" altLang="ja-JP" sz="1400" dirty="0" smtClean="0"/>
              <a:t>Insensitive </a:t>
            </a:r>
            <a:r>
              <a:rPr lang="en-US" altLang="ja-JP" sz="1400" dirty="0"/>
              <a:t>to </a:t>
            </a:r>
            <a:r>
              <a:rPr lang="en-US" altLang="ja-JP" sz="1400" dirty="0" smtClean="0"/>
              <a:t>color</a:t>
            </a:r>
            <a:endParaRPr lang="en-US" altLang="ja-JP" sz="1400" dirty="0"/>
          </a:p>
          <a:p>
            <a:endParaRPr lang="en-US" sz="1600" dirty="0"/>
          </a:p>
        </p:txBody>
      </p: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4" y="5466478"/>
            <a:ext cx="1381653" cy="1391522"/>
          </a:xfrm>
          <a:prstGeom prst="rect">
            <a:avLst/>
          </a:prstGeom>
          <a:noFill/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10014" y="5512970"/>
            <a:ext cx="1349903" cy="1345030"/>
          </a:xfrm>
          <a:prstGeom prst="rect">
            <a:avLst/>
          </a:prstGeom>
          <a:noFill/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6408" y="5645683"/>
            <a:ext cx="1177925" cy="1212317"/>
          </a:xfrm>
          <a:prstGeom prst="rect">
            <a:avLst/>
          </a:prstGeom>
          <a:noFill/>
        </p:spPr>
      </p:pic>
      <p:pic>
        <p:nvPicPr>
          <p:cNvPr id="54" name="Picture 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05637" y="3059113"/>
            <a:ext cx="3924300" cy="37988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329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771142" y="999913"/>
            <a:ext cx="6362874" cy="2992704"/>
            <a:chOff x="2688595" y="1012613"/>
            <a:chExt cx="6362874" cy="2992704"/>
          </a:xfrm>
        </p:grpSpPr>
        <p:pic>
          <p:nvPicPr>
            <p:cNvPr id="23" name="Picture 22" descr="SiversPtAn_h-1_e-1_VPDMB.v5.0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2" r="8050"/>
            <a:stretch/>
          </p:blipFill>
          <p:spPr>
            <a:xfrm>
              <a:off x="2688595" y="1012613"/>
              <a:ext cx="6362874" cy="2992704"/>
            </a:xfrm>
            <a:prstGeom prst="rect">
              <a:avLst/>
            </a:prstGeom>
          </p:spPr>
        </p:pic>
        <p:pic>
          <p:nvPicPr>
            <p:cNvPr id="24" name="Picture 23" descr="starpreli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0800" y="2703246"/>
              <a:ext cx="1916000" cy="561626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 smtClean="0">
                <a:latin typeface="Comic Sans MS"/>
                <a:cs typeface="Comic Sans MS"/>
              </a:rPr>
              <a:t>Sivers</a:t>
            </a:r>
            <a:r>
              <a:rPr lang="en-US" sz="2400" dirty="0" smtClean="0">
                <a:latin typeface="Comic Sans MS"/>
                <a:cs typeface="Comic Sans MS"/>
              </a:rPr>
              <a:t> Through Jets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2529" y="4178300"/>
            <a:ext cx="52298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omic Sans MS"/>
                <a:cs typeface="Comic Sans MS"/>
              </a:rPr>
              <a:t>No sign of sizable azimuthal asymmetry in jet production at √</a:t>
            </a:r>
            <a:r>
              <a:rPr lang="en-US" sz="2000" i="1" dirty="0" smtClean="0">
                <a:latin typeface="Comic Sans MS"/>
                <a:cs typeface="Comic Sans MS"/>
              </a:rPr>
              <a:t>s</a:t>
            </a:r>
            <a:r>
              <a:rPr lang="en-US" sz="2000" dirty="0" smtClean="0">
                <a:latin typeface="Comic Sans MS"/>
                <a:cs typeface="Comic Sans MS"/>
              </a:rPr>
              <a:t> = 500 </a:t>
            </a:r>
            <a:r>
              <a:rPr lang="en-US" sz="2000" dirty="0" err="1" smtClean="0">
                <a:latin typeface="Comic Sans MS"/>
                <a:cs typeface="Comic Sans MS"/>
              </a:rPr>
              <a:t>GeV</a:t>
            </a:r>
            <a:endParaRPr lang="en-US" sz="2000" dirty="0" smtClean="0">
              <a:latin typeface="Comic Sans MS"/>
              <a:cs typeface="Comic Sans MS"/>
            </a:endParaRPr>
          </a:p>
          <a:p>
            <a:pPr algn="ctr"/>
            <a:r>
              <a:rPr lang="en-US" sz="2000" i="1" dirty="0" smtClean="0">
                <a:latin typeface="Comic Sans MS"/>
                <a:cs typeface="Comic Sans MS"/>
              </a:rPr>
              <a:t>Consistent with expectation from inclusive jets, di-jets, and neutral </a:t>
            </a:r>
            <a:r>
              <a:rPr lang="en-US" sz="2000" i="1" dirty="0" err="1" smtClean="0">
                <a:latin typeface="Comic Sans MS"/>
                <a:cs typeface="Comic Sans MS"/>
              </a:rPr>
              <a:t>pions</a:t>
            </a:r>
            <a:r>
              <a:rPr lang="en-US" sz="2000" i="1" dirty="0" smtClean="0">
                <a:latin typeface="Comic Sans MS"/>
                <a:cs typeface="Comic Sans MS"/>
              </a:rPr>
              <a:t> at </a:t>
            </a:r>
            <a:r>
              <a:rPr lang="en-US" sz="2000" dirty="0" smtClean="0">
                <a:latin typeface="Comic Sans MS"/>
                <a:cs typeface="Comic Sans MS"/>
              </a:rPr>
              <a:t>√</a:t>
            </a:r>
            <a:r>
              <a:rPr lang="en-US" sz="2000" i="1" dirty="0" smtClean="0">
                <a:latin typeface="Comic Sans MS"/>
                <a:cs typeface="Comic Sans MS"/>
              </a:rPr>
              <a:t>s </a:t>
            </a:r>
            <a:r>
              <a:rPr lang="en-US" sz="2000" dirty="0" smtClean="0">
                <a:latin typeface="Comic Sans MS"/>
                <a:cs typeface="Comic Sans MS"/>
              </a:rPr>
              <a:t>= 200</a:t>
            </a:r>
            <a:r>
              <a:rPr lang="en-US" sz="2000" i="1" dirty="0" smtClean="0">
                <a:latin typeface="Comic Sans MS"/>
                <a:cs typeface="Comic Sans MS"/>
              </a:rPr>
              <a:t> </a:t>
            </a:r>
            <a:r>
              <a:rPr lang="en-US" sz="2000" i="1" dirty="0" err="1" smtClean="0">
                <a:latin typeface="Comic Sans MS"/>
                <a:cs typeface="Comic Sans MS"/>
              </a:rPr>
              <a:t>GeV</a:t>
            </a:r>
            <a:endParaRPr lang="en-US" sz="2000" i="1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85" y="645588"/>
            <a:ext cx="2813050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omic Sans MS"/>
                <a:cs typeface="Comic Sans MS"/>
              </a:rPr>
              <a:t>Asymmetries shown as function of particle-jet </a:t>
            </a:r>
            <a:r>
              <a:rPr lang="en-US" sz="1600" b="1" dirty="0" err="1" smtClean="0">
                <a:latin typeface="Comic Sans MS"/>
                <a:cs typeface="Comic Sans MS"/>
              </a:rPr>
              <a:t>p</a:t>
            </a:r>
            <a:r>
              <a:rPr lang="en-US" sz="1600" b="1" baseline="-25000" dirty="0" err="1" smtClean="0">
                <a:latin typeface="Comic Sans MS"/>
                <a:cs typeface="Comic Sans MS"/>
              </a:rPr>
              <a:t>T</a:t>
            </a:r>
            <a:endParaRPr lang="en-US" sz="1600" b="1" baseline="-25000" dirty="0" smtClean="0">
              <a:latin typeface="Comic Sans MS"/>
              <a:cs typeface="Comic Sans MS"/>
            </a:endParaRPr>
          </a:p>
          <a:p>
            <a:pPr algn="ctr"/>
            <a:r>
              <a:rPr lang="en-US" sz="1600" i="1" dirty="0" smtClean="0">
                <a:latin typeface="Comic Sans MS"/>
                <a:cs typeface="Comic Sans MS"/>
              </a:rPr>
              <a:t>Corresponding </a:t>
            </a:r>
            <a:r>
              <a:rPr lang="en-US" sz="1600" i="1" dirty="0" err="1" smtClean="0">
                <a:latin typeface="Comic Sans MS"/>
                <a:cs typeface="Comic Sans MS"/>
              </a:rPr>
              <a:t>parton</a:t>
            </a:r>
            <a:r>
              <a:rPr lang="en-US" sz="1600" i="1" dirty="0" smtClean="0">
                <a:latin typeface="Comic Sans MS"/>
                <a:cs typeface="Comic Sans MS"/>
              </a:rPr>
              <a:t>-jet </a:t>
            </a:r>
            <a:r>
              <a:rPr lang="en-US" sz="1600" i="1" dirty="0" err="1" smtClean="0">
                <a:latin typeface="Comic Sans MS"/>
                <a:cs typeface="Comic Sans MS"/>
              </a:rPr>
              <a:t>p</a:t>
            </a:r>
            <a:r>
              <a:rPr lang="en-US" sz="1600" i="1" baseline="-25000" dirty="0" err="1" smtClean="0">
                <a:latin typeface="Comic Sans MS"/>
                <a:cs typeface="Comic Sans MS"/>
              </a:rPr>
              <a:t>T</a:t>
            </a:r>
            <a:r>
              <a:rPr lang="en-US" sz="1600" i="1" dirty="0" smtClean="0">
                <a:latin typeface="Comic Sans MS"/>
                <a:cs typeface="Comic Sans MS"/>
              </a:rPr>
              <a:t> lower by 0.6-1.4 </a:t>
            </a:r>
            <a:r>
              <a:rPr lang="en-US" sz="1600" i="1" dirty="0" err="1" smtClean="0">
                <a:latin typeface="Comic Sans MS"/>
                <a:cs typeface="Comic Sans MS"/>
              </a:rPr>
              <a:t>GeV</a:t>
            </a:r>
            <a:endParaRPr lang="en-US" sz="1600" i="1" dirty="0" smtClean="0">
              <a:latin typeface="Comic Sans MS"/>
              <a:cs typeface="Comic Sans MS"/>
            </a:endParaRPr>
          </a:p>
          <a:p>
            <a:pPr algn="ctr"/>
            <a:endParaRPr lang="en-US" sz="1600" dirty="0" smtClean="0">
              <a:latin typeface="Comic Sans MS"/>
              <a:cs typeface="Comic Sans MS"/>
            </a:endParaRPr>
          </a:p>
          <a:p>
            <a:pPr algn="ctr"/>
            <a:r>
              <a:rPr lang="en-US" sz="1600" dirty="0" smtClean="0">
                <a:latin typeface="Comic Sans MS"/>
                <a:cs typeface="Comic Sans MS"/>
              </a:rPr>
              <a:t>Horizontal errors include uncertainties from statistics, calorimeter gains, efficiencies, track momentum, and tracking efficiency</a:t>
            </a:r>
            <a:endParaRPr lang="en-US" sz="1600" dirty="0">
              <a:latin typeface="Comic Sans MS"/>
              <a:cs typeface="Comic Sans M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100" y="3958773"/>
            <a:ext cx="4356100" cy="2578975"/>
            <a:chOff x="139700" y="3958773"/>
            <a:chExt cx="4356100" cy="2578975"/>
          </a:xfrm>
        </p:grpSpPr>
        <p:grpSp>
          <p:nvGrpSpPr>
            <p:cNvPr id="12" name="Group 11"/>
            <p:cNvGrpSpPr/>
            <p:nvPr/>
          </p:nvGrpSpPr>
          <p:grpSpPr>
            <a:xfrm>
              <a:off x="139700" y="3958773"/>
              <a:ext cx="4356100" cy="2578975"/>
              <a:chOff x="148987" y="3647507"/>
              <a:chExt cx="4697389" cy="2946512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48987" y="3647507"/>
                <a:ext cx="4697389" cy="2946512"/>
                <a:chOff x="225187" y="3647507"/>
                <a:chExt cx="4697389" cy="2946512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225187" y="3647507"/>
                  <a:ext cx="3974280" cy="2721879"/>
                  <a:chOff x="225187" y="3711008"/>
                  <a:chExt cx="3974280" cy="2721879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225187" y="3711008"/>
                    <a:ext cx="3796480" cy="2721879"/>
                    <a:chOff x="191319" y="3694074"/>
                    <a:chExt cx="3796480" cy="2721879"/>
                  </a:xfrm>
                </p:grpSpPr>
                <p:pic>
                  <p:nvPicPr>
                    <p:cNvPr id="19" name="Picture 18"/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1281" t="11438" r="38889" b="7010"/>
                    <a:stretch/>
                  </p:blipFill>
                  <p:spPr>
                    <a:xfrm>
                      <a:off x="191319" y="3797923"/>
                      <a:ext cx="3796480" cy="261803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" name="Picture 19"/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40461" t="2316" b="89909"/>
                    <a:stretch/>
                  </p:blipFill>
                  <p:spPr>
                    <a:xfrm>
                      <a:off x="970571" y="3694074"/>
                      <a:ext cx="2948992" cy="19482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Picture 17"/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58710" t="85397" r="35686" b="7010"/>
                  <a:stretch/>
                </p:blipFill>
                <p:spPr>
                  <a:xfrm>
                    <a:off x="3843867" y="6189133"/>
                    <a:ext cx="355600" cy="24375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6" name="TextBox 15"/>
                <p:cNvSpPr txBox="1"/>
                <p:nvPr/>
              </p:nvSpPr>
              <p:spPr>
                <a:xfrm>
                  <a:off x="3392894" y="6242380"/>
                  <a:ext cx="1529682" cy="3516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err="1" smtClean="0">
                      <a:latin typeface="Arial"/>
                      <a:cs typeface="Arial"/>
                    </a:rPr>
                    <a:t>p</a:t>
                  </a:r>
                  <a:r>
                    <a:rPr lang="en-US" sz="1400" b="1" baseline="-25000" dirty="0" err="1" smtClean="0">
                      <a:latin typeface="Arial"/>
                      <a:cs typeface="Arial"/>
                    </a:rPr>
                    <a:t>T</a:t>
                  </a:r>
                  <a:r>
                    <a:rPr lang="en-US" sz="1400" b="1" dirty="0" smtClean="0">
                      <a:latin typeface="Arial"/>
                      <a:cs typeface="Arial"/>
                    </a:rPr>
                    <a:t> [</a:t>
                  </a:r>
                  <a:r>
                    <a:rPr lang="en-US" sz="1400" b="1" dirty="0" err="1" smtClean="0">
                      <a:latin typeface="Arial"/>
                      <a:cs typeface="Arial"/>
                    </a:rPr>
                    <a:t>GeV</a:t>
                  </a:r>
                  <a:r>
                    <a:rPr lang="en-US" sz="1400" b="1" dirty="0" smtClean="0">
                      <a:latin typeface="Arial"/>
                      <a:cs typeface="Arial"/>
                    </a:rPr>
                    <a:t>/c]</a:t>
                  </a:r>
                  <a:endParaRPr lang="en-US" sz="1400" b="1" dirty="0">
                    <a:latin typeface="Arial"/>
                    <a:cs typeface="Arial"/>
                  </a:endParaRPr>
                </a:p>
              </p:txBody>
            </p:sp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l="62179" t="18408" r="31283" b="74207"/>
              <a:stretch/>
            </p:blipFill>
            <p:spPr>
              <a:xfrm>
                <a:off x="2455331" y="3974249"/>
                <a:ext cx="414867" cy="237068"/>
              </a:xfrm>
              <a:prstGeom prst="rect">
                <a:avLst/>
              </a:prstGeom>
            </p:spPr>
          </p:pic>
        </p:grpSp>
        <p:cxnSp>
          <p:nvCxnSpPr>
            <p:cNvPr id="5" name="Straight Connector 4"/>
            <p:cNvCxnSpPr/>
            <p:nvPr/>
          </p:nvCxnSpPr>
          <p:spPr>
            <a:xfrm flipH="1">
              <a:off x="1401218" y="4169833"/>
              <a:ext cx="2132" cy="1948494"/>
            </a:xfrm>
            <a:prstGeom prst="line">
              <a:avLst/>
            </a:prstGeom>
            <a:ln w="28575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07499" y="4180417"/>
              <a:ext cx="4268" cy="1925210"/>
            </a:xfrm>
            <a:prstGeom prst="line">
              <a:avLst/>
            </a:prstGeom>
            <a:ln w="28575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/>
          <p:cNvCxnSpPr/>
          <p:nvPr/>
        </p:nvCxnSpPr>
        <p:spPr>
          <a:xfrm flipH="1">
            <a:off x="1409701" y="3333750"/>
            <a:ext cx="2432049" cy="125095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8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DY: </a:t>
            </a:r>
            <a:r>
              <a:rPr lang="en-US" dirty="0" smtClean="0">
                <a:latin typeface="Comic Sans MS"/>
                <a:cs typeface="Comic Sans MS"/>
              </a:rPr>
              <a:t>DY </a:t>
            </a:r>
            <a:r>
              <a:rPr lang="en-US" dirty="0">
                <a:latin typeface="Comic Sans MS"/>
                <a:cs typeface="Comic Sans MS"/>
              </a:rPr>
              <a:t>feasibility test </a:t>
            </a:r>
            <a:r>
              <a:rPr lang="en-US" dirty="0" smtClean="0"/>
              <a:t>@ IP-2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QCD Town Meeting, 2014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41</a:t>
            </a:fld>
            <a:endParaRPr lang="en-US" altLang="ja-JP"/>
          </a:p>
        </p:txBody>
      </p:sp>
      <p:sp>
        <p:nvSpPr>
          <p:cNvPr id="6" name="TextBox 5"/>
          <p:cNvSpPr txBox="1"/>
          <p:nvPr/>
        </p:nvSpPr>
        <p:spPr>
          <a:xfrm>
            <a:off x="5124714" y="744395"/>
            <a:ext cx="3995605" cy="5150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 Idea: have DY feasibility test </a:t>
            </a:r>
          </a:p>
          <a:p>
            <a:pPr>
              <a:buClr>
                <a:srgbClr val="CC66FF"/>
              </a:buClr>
            </a:pPr>
            <a:r>
              <a:rPr lang="en-US" b="1" dirty="0" smtClean="0">
                <a:latin typeface="Comic Sans MS"/>
                <a:cs typeface="Comic Sans MS"/>
              </a:rPr>
              <a:t>   at IP-2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staged measurements over </a:t>
            </a:r>
          </a:p>
          <a:p>
            <a:pPr lvl="1">
              <a:buClr>
                <a:srgbClr val="0000FF"/>
              </a:buClr>
            </a:pPr>
            <a:r>
              <a:rPr lang="en-US" sz="1600" b="1" dirty="0" smtClean="0">
                <a:latin typeface="Comic Sans MS"/>
                <a:cs typeface="Comic Sans MS"/>
              </a:rPr>
              <a:t>   3 years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sz="1600" b="1" dirty="0" smtClean="0">
                <a:latin typeface="Comic Sans MS"/>
                <a:cs typeface="Comic Sans MS"/>
              </a:rPr>
              <a:t> re-use as much detector </a:t>
            </a:r>
          </a:p>
          <a:p>
            <a:pPr lvl="1">
              <a:buClr>
                <a:srgbClr val="0000FF"/>
              </a:buClr>
            </a:pPr>
            <a:r>
              <a:rPr lang="en-US" sz="1600" b="1" dirty="0" smtClean="0">
                <a:latin typeface="Comic Sans MS"/>
                <a:cs typeface="Comic Sans MS"/>
              </a:rPr>
              <a:t>   equipment as possible to </a:t>
            </a:r>
          </a:p>
          <a:p>
            <a:pPr lvl="1">
              <a:buClr>
                <a:srgbClr val="0000FF"/>
              </a:buClr>
            </a:pPr>
            <a:r>
              <a:rPr lang="en-US" sz="1600" b="1" dirty="0" smtClean="0">
                <a:latin typeface="Comic Sans MS"/>
                <a:cs typeface="Comic Sans MS"/>
              </a:rPr>
              <a:t>   finish till summer 2014</a:t>
            </a:r>
          </a:p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 Measurement: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why IP-2</a:t>
            </a:r>
            <a:endParaRPr lang="en-US" b="1" dirty="0" smtClean="0">
              <a:latin typeface="Comic Sans MS"/>
              <a:cs typeface="Comic Sans MS"/>
            </a:endParaRPr>
          </a:p>
          <a:p>
            <a:pPr lvl="2">
              <a:buClr>
                <a:srgbClr val="0000FF"/>
              </a:buClr>
              <a:buFont typeface="Wingdings" charset="2"/>
              <a:buChar char="ü"/>
            </a:pP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sz="1400" b="1" dirty="0" smtClean="0">
                <a:latin typeface="Comic Sans MS"/>
                <a:cs typeface="Comic Sans MS"/>
              </a:rPr>
              <a:t>transverse polarization</a:t>
            </a:r>
          </a:p>
          <a:p>
            <a:pPr lvl="2">
              <a:buClr>
                <a:srgbClr val="0000FF"/>
              </a:buClr>
              <a:buFont typeface="Wingdings" charset="2"/>
              <a:buChar char="ü"/>
            </a:pPr>
            <a:r>
              <a:rPr lang="en-US" sz="1400" b="1" dirty="0" smtClean="0">
                <a:latin typeface="Comic Sans MS"/>
                <a:cs typeface="Comic Sans MS"/>
              </a:rPr>
              <a:t> measure parallel to </a:t>
            </a:r>
          </a:p>
          <a:p>
            <a:pPr lvl="2">
              <a:buClr>
                <a:srgbClr val="0000FF"/>
              </a:buClr>
            </a:pPr>
            <a:r>
              <a:rPr lang="en-US" sz="1400" b="1" dirty="0" smtClean="0">
                <a:latin typeface="Comic Sans MS"/>
                <a:cs typeface="Comic Sans MS"/>
              </a:rPr>
              <a:t>  √</a:t>
            </a:r>
            <a:r>
              <a:rPr lang="en-US" sz="1400" b="1" dirty="0" err="1" smtClean="0">
                <a:latin typeface="Comic Sans MS"/>
                <a:cs typeface="Comic Sans MS"/>
              </a:rPr>
              <a:t>s</a:t>
            </a:r>
            <a:r>
              <a:rPr lang="en-US" sz="1400" b="1" dirty="0" smtClean="0">
                <a:latin typeface="Comic Sans MS"/>
                <a:cs typeface="Comic Sans MS"/>
              </a:rPr>
              <a:t> = 500 </a:t>
            </a:r>
            <a:r>
              <a:rPr lang="en-US" sz="1400" b="1" dirty="0" err="1" smtClean="0">
                <a:latin typeface="Comic Sans MS"/>
                <a:cs typeface="Comic Sans MS"/>
              </a:rPr>
              <a:t>GeV</a:t>
            </a:r>
            <a:r>
              <a:rPr lang="en-US" sz="1400" b="1" dirty="0" smtClean="0">
                <a:latin typeface="Comic Sans MS"/>
                <a:cs typeface="Comic Sans MS"/>
              </a:rPr>
              <a:t> W-program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Symbol" charset="2"/>
                <a:cs typeface="Symbol" charset="2"/>
              </a:rPr>
              <a:t>h</a:t>
            </a:r>
            <a:r>
              <a:rPr lang="en-US" sz="1600" b="1" dirty="0" smtClean="0">
                <a:latin typeface="Comic Sans MS"/>
                <a:cs typeface="Comic Sans MS"/>
              </a:rPr>
              <a:t> &gt; 3, M&gt;4 </a:t>
            </a:r>
            <a:r>
              <a:rPr lang="en-US" sz="1600" b="1" dirty="0" err="1" smtClean="0">
                <a:latin typeface="Comic Sans MS"/>
                <a:cs typeface="Comic Sans MS"/>
              </a:rPr>
              <a:t>GeV</a:t>
            </a:r>
            <a:endParaRPr lang="en-US" sz="1600" b="1" dirty="0" smtClean="0">
              <a:latin typeface="Comic Sans MS"/>
              <a:cs typeface="Comic Sans MS"/>
            </a:endParaRPr>
          </a:p>
          <a:p>
            <a:pPr lvl="1">
              <a:buClr>
                <a:srgbClr val="0000FF"/>
              </a:buClr>
            </a:pPr>
            <a:r>
              <a:rPr lang="en-US" sz="1600" b="1" dirty="0" smtClean="0">
                <a:latin typeface="Comic Sans MS"/>
                <a:cs typeface="Comic Sans MS"/>
              </a:rPr>
              <a:t>   0.1&lt;</a:t>
            </a:r>
            <a:r>
              <a:rPr lang="en-US" sz="1600" b="1" dirty="0" err="1" smtClean="0">
                <a:latin typeface="Comic Sans MS"/>
                <a:cs typeface="Comic Sans MS"/>
              </a:rPr>
              <a:t>x</a:t>
            </a:r>
            <a:r>
              <a:rPr lang="en-US" sz="1600" b="1" baseline="-25000" dirty="0" err="1" smtClean="0">
                <a:latin typeface="Comic Sans MS"/>
                <a:cs typeface="Comic Sans MS"/>
              </a:rPr>
              <a:t>f</a:t>
            </a:r>
            <a:r>
              <a:rPr lang="en-US" sz="1600" b="1" dirty="0" smtClean="0">
                <a:latin typeface="Comic Sans MS"/>
                <a:cs typeface="Comic Sans MS"/>
              </a:rPr>
              <a:t>&lt;0.3</a:t>
            </a:r>
          </a:p>
          <a:p>
            <a:pPr lvl="1">
              <a:buClr>
                <a:srgbClr val="0000FF"/>
              </a:buClr>
              <a:buFont typeface="Wingdings" pitchFamily="28" charset="2"/>
              <a:buChar char="à"/>
            </a:pPr>
            <a:r>
              <a:rPr lang="en-US" b="1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optimizes </a:t>
            </a:r>
          </a:p>
          <a:p>
            <a:pPr lvl="1">
              <a:buClr>
                <a:srgbClr val="0000FF"/>
              </a:buClr>
            </a:pP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   Signal / Background &amp; DY rate</a:t>
            </a:r>
          </a:p>
          <a:p>
            <a:pPr lvl="1">
              <a:buClr>
                <a:srgbClr val="0000FF"/>
              </a:buClr>
              <a:buFont typeface="Wingdings" pitchFamily="28" charset="2"/>
              <a:buChar char="à"/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 measure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dA</a:t>
            </a:r>
            <a:r>
              <a:rPr lang="en-US" sz="1600" baseline="-25000" dirty="0" err="1" smtClean="0">
                <a:latin typeface="Comic Sans MS"/>
                <a:cs typeface="Comic Sans MS"/>
                <a:sym typeface="Wingdings"/>
              </a:rPr>
              <a:t>N</a:t>
            </a:r>
            <a:r>
              <a:rPr lang="en-US" sz="1600" baseline="30000" dirty="0" err="1" smtClean="0">
                <a:latin typeface="Comic Sans MS"/>
                <a:cs typeface="Comic Sans MS"/>
                <a:sym typeface="Wingdings"/>
              </a:rPr>
              <a:t>DY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~0.015 for</a:t>
            </a:r>
          </a:p>
          <a:p>
            <a:pPr lvl="1">
              <a:buClr>
                <a:srgbClr val="0000FF"/>
              </a:buClr>
            </a:pP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   </a:t>
            </a:r>
            <a:r>
              <a:rPr lang="en-US" sz="1600" b="1" dirty="0" smtClean="0">
                <a:latin typeface="Symbol" charset="2"/>
                <a:cs typeface="Symbol" charset="2"/>
                <a:sym typeface="Wingdings"/>
              </a:rPr>
              <a:t>S </a:t>
            </a: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L~100 pb</a:t>
            </a:r>
            <a:r>
              <a:rPr lang="en-US" sz="1600" b="1" baseline="30000" dirty="0" smtClean="0">
                <a:latin typeface="Comic Sans MS"/>
                <a:cs typeface="Comic Sans MS"/>
                <a:sym typeface="Wingdings"/>
              </a:rPr>
              <a:t>-1</a:t>
            </a:r>
          </a:p>
          <a:p>
            <a:pPr lvl="1">
              <a:buClr>
                <a:srgbClr val="CC66FF"/>
              </a:buClr>
            </a:pPr>
            <a:endParaRPr lang="en-US" sz="1600" baseline="30000" dirty="0">
              <a:latin typeface="Comic Sans MS"/>
              <a:cs typeface="Comic Sans MS"/>
              <a:sym typeface="Wingdings"/>
            </a:endParaRPr>
          </a:p>
          <a:p>
            <a:pPr lvl="1">
              <a:buClr>
                <a:srgbClr val="CC66FF"/>
              </a:buClr>
            </a:pPr>
            <a:r>
              <a:rPr lang="en-US" b="1" dirty="0" smtClean="0">
                <a:latin typeface="Comic Sans MS"/>
                <a:cs typeface="Comic Sans MS"/>
                <a:sym typeface="Wingdings"/>
              </a:rPr>
              <a:t>L</a:t>
            </a:r>
            <a:r>
              <a:rPr lang="en-US" dirty="0">
                <a:latin typeface="Comic Sans MS"/>
                <a:cs typeface="Comic Sans MS"/>
                <a:sym typeface="Wingdings"/>
              </a:rPr>
              <a:t>.</a:t>
            </a:r>
            <a:r>
              <a:rPr lang="en-US" b="1" dirty="0" smtClean="0">
                <a:latin typeface="Comic Sans MS"/>
                <a:cs typeface="Comic Sans MS"/>
                <a:sym typeface="Wingdings"/>
              </a:rPr>
              <a:t> Bland and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A. Ogawa</a:t>
            </a:r>
            <a:endParaRPr lang="en-US" b="1" dirty="0" smtClean="0">
              <a:latin typeface="Comic Sans MS"/>
              <a:cs typeface="Comic Sans MS"/>
              <a:sym typeface="Wingding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60064"/>
            <a:ext cx="5124714" cy="5062731"/>
            <a:chOff x="3333486" y="1795269"/>
            <a:chExt cx="5124714" cy="5062731"/>
          </a:xfrm>
        </p:grpSpPr>
        <p:pic>
          <p:nvPicPr>
            <p:cNvPr id="7" name="Picture 6" descr="topview_run13"/>
            <p:cNvPicPr>
              <a:picLocks noChangeAspect="1"/>
            </p:cNvPicPr>
            <p:nvPr/>
          </p:nvPicPr>
          <p:blipFill>
            <a:blip r:embed="rId2"/>
            <a:srcRect l="1176" t="10880" r="4632" b="17215"/>
            <a:stretch>
              <a:fillRect/>
            </a:stretch>
          </p:blipFill>
          <p:spPr bwMode="auto">
            <a:xfrm>
              <a:off x="3333486" y="1795269"/>
              <a:ext cx="5124714" cy="506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3463652" y="1879600"/>
              <a:ext cx="2603397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CC66FF"/>
                  </a:solidFill>
                  <a:latin typeface="Comic Sans MS"/>
                  <a:cs typeface="Comic Sans MS"/>
                </a:rPr>
                <a:t>Final configuration 2013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77787" y="1165240"/>
            <a:ext cx="9296400" cy="5105400"/>
            <a:chOff x="-228600" y="926764"/>
            <a:chExt cx="9296400" cy="5105400"/>
          </a:xfrm>
        </p:grpSpPr>
        <p:grpSp>
          <p:nvGrpSpPr>
            <p:cNvPr id="10" name="Group 31"/>
            <p:cNvGrpSpPr>
              <a:grpSpLocks/>
            </p:cNvGrpSpPr>
            <p:nvPr/>
          </p:nvGrpSpPr>
          <p:grpSpPr bwMode="auto">
            <a:xfrm>
              <a:off x="-228600" y="926764"/>
              <a:ext cx="9296400" cy="5105400"/>
              <a:chOff x="-96" y="624"/>
              <a:chExt cx="5856" cy="3216"/>
            </a:xfrm>
          </p:grpSpPr>
          <p:pic>
            <p:nvPicPr>
              <p:cNvPr id="11" name="Picture 6" descr="IMG_0558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68" y="708"/>
                <a:ext cx="4175" cy="3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2" name="Group 22"/>
              <p:cNvGrpSpPr>
                <a:grpSpLocks/>
              </p:cNvGrpSpPr>
              <p:nvPr/>
            </p:nvGrpSpPr>
            <p:grpSpPr bwMode="auto">
              <a:xfrm>
                <a:off x="960" y="672"/>
                <a:ext cx="1920" cy="672"/>
                <a:chOff x="960" y="672"/>
                <a:chExt cx="1920" cy="672"/>
              </a:xfrm>
            </p:grpSpPr>
            <p:sp>
              <p:nvSpPr>
                <p:cNvPr id="27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960" y="672"/>
                  <a:ext cx="1920" cy="194"/>
                </a:xfrm>
                <a:prstGeom prst="rect">
                  <a:avLst/>
                </a:prstGeom>
                <a:solidFill>
                  <a:schemeClr val="tx1">
                    <a:lumMod val="8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z="1400" b="1">
                      <a:solidFill>
                        <a:srgbClr val="0080FF"/>
                      </a:solidFill>
                      <a:latin typeface="Comic Sans MS"/>
                      <a:ea typeface="ヒラギノ角ゴ ProN W3" charset="0"/>
                      <a:cs typeface="Comic Sans MS"/>
                    </a:rPr>
                    <a:t>Left/right symmetric HCal</a:t>
                  </a:r>
                </a:p>
              </p:txBody>
            </p:sp>
            <p:sp>
              <p:nvSpPr>
                <p:cNvPr id="28" name="Line 9"/>
                <p:cNvSpPr>
                  <a:spLocks noChangeShapeType="1"/>
                </p:cNvSpPr>
                <p:nvPr/>
              </p:nvSpPr>
              <p:spPr bwMode="auto">
                <a:xfrm>
                  <a:off x="1920" y="864"/>
                  <a:ext cx="288" cy="336"/>
                </a:xfrm>
                <a:prstGeom prst="line">
                  <a:avLst/>
                </a:prstGeom>
                <a:noFill/>
                <a:ln w="25400">
                  <a:solidFill>
                    <a:srgbClr val="008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ヒラギノ角ゴ ProN W3" charset="0"/>
                    <a:cs typeface="ヒラギノ角ゴ ProN W3" charset="0"/>
                  </a:endParaRPr>
                </a:p>
              </p:txBody>
            </p:sp>
            <p:sp>
              <p:nvSpPr>
                <p:cNvPr id="29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680" y="864"/>
                  <a:ext cx="240" cy="480"/>
                </a:xfrm>
                <a:prstGeom prst="line">
                  <a:avLst/>
                </a:prstGeom>
                <a:noFill/>
                <a:ln w="25400">
                  <a:solidFill>
                    <a:srgbClr val="008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ヒラギノ角ゴ ProN W3" charset="0"/>
                    <a:cs typeface="ヒラギノ角ゴ ProN W3" charset="0"/>
                  </a:endParaRPr>
                </a:p>
              </p:txBody>
            </p:sp>
          </p:grpSp>
          <p:grpSp>
            <p:nvGrpSpPr>
              <p:cNvPr id="13" name="Group 23"/>
              <p:cNvGrpSpPr>
                <a:grpSpLocks/>
              </p:cNvGrpSpPr>
              <p:nvPr/>
            </p:nvGrpSpPr>
            <p:grpSpPr bwMode="auto">
              <a:xfrm>
                <a:off x="0" y="1488"/>
                <a:ext cx="2448" cy="618"/>
                <a:chOff x="0" y="1488"/>
                <a:chExt cx="2448" cy="618"/>
              </a:xfrm>
            </p:grpSpPr>
            <p:sp>
              <p:nvSpPr>
                <p:cNvPr id="2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0" y="1776"/>
                  <a:ext cx="1584" cy="330"/>
                </a:xfrm>
                <a:prstGeom prst="rect">
                  <a:avLst/>
                </a:prstGeom>
                <a:solidFill>
                  <a:schemeClr val="tx1">
                    <a:lumMod val="8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b="1">
                      <a:solidFill>
                        <a:srgbClr val="0080FF"/>
                      </a:solidFill>
                      <a:latin typeface="Comic Sans MS"/>
                      <a:ea typeface="ヒラギノ角ゴ ProN W3" charset="0"/>
                      <a:cs typeface="Comic Sans MS"/>
                    </a:rPr>
                    <a:t>Left/right symmetric</a:t>
                  </a:r>
                </a:p>
                <a:p>
                  <a:pPr algn="ctr">
                    <a:defRPr/>
                  </a:pPr>
                  <a:r>
                    <a:rPr lang="en-US" sz="1400" b="1">
                      <a:solidFill>
                        <a:srgbClr val="0080FF"/>
                      </a:solidFill>
                      <a:latin typeface="Comic Sans MS"/>
                      <a:ea typeface="ヒラギノ角ゴ ProN W3" charset="0"/>
                      <a:cs typeface="Comic Sans MS"/>
                    </a:rPr>
                    <a:t> ECal</a:t>
                  </a:r>
                </a:p>
              </p:txBody>
            </p:sp>
            <p:sp>
              <p:nvSpPr>
                <p:cNvPr id="25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1511" y="1488"/>
                  <a:ext cx="937" cy="480"/>
                </a:xfrm>
                <a:prstGeom prst="line">
                  <a:avLst/>
                </a:prstGeom>
                <a:noFill/>
                <a:ln w="25400">
                  <a:solidFill>
                    <a:srgbClr val="008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ヒラギノ角ゴ ProN W3" charset="0"/>
                    <a:cs typeface="ヒラギノ角ゴ ProN W3" charset="0"/>
                  </a:endParaRPr>
                </a:p>
              </p:txBody>
            </p:sp>
            <p:sp>
              <p:nvSpPr>
                <p:cNvPr id="26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1511" y="1632"/>
                  <a:ext cx="553" cy="336"/>
                </a:xfrm>
                <a:prstGeom prst="line">
                  <a:avLst/>
                </a:prstGeom>
                <a:noFill/>
                <a:ln w="25400">
                  <a:solidFill>
                    <a:srgbClr val="008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ヒラギノ角ゴ ProN W3" charset="0"/>
                    <a:cs typeface="ヒラギノ角ゴ ProN W3" charset="0"/>
                  </a:endParaRPr>
                </a:p>
              </p:txBody>
            </p:sp>
          </p:grpSp>
          <p:grpSp>
            <p:nvGrpSpPr>
              <p:cNvPr id="14" name="Group 24"/>
              <p:cNvGrpSpPr>
                <a:grpSpLocks/>
              </p:cNvGrpSpPr>
              <p:nvPr/>
            </p:nvGrpSpPr>
            <p:grpSpPr bwMode="auto">
              <a:xfrm>
                <a:off x="-96" y="1824"/>
                <a:ext cx="3072" cy="1321"/>
                <a:chOff x="-96" y="1824"/>
                <a:chExt cx="3072" cy="1321"/>
              </a:xfrm>
            </p:grpSpPr>
            <p:sp>
              <p:nvSpPr>
                <p:cNvPr id="21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-96" y="2951"/>
                  <a:ext cx="1920" cy="194"/>
                </a:xfrm>
                <a:prstGeom prst="rect">
                  <a:avLst/>
                </a:prstGeom>
                <a:solidFill>
                  <a:schemeClr val="tx1">
                    <a:lumMod val="8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z="1400" b="1">
                      <a:solidFill>
                        <a:srgbClr val="0080FF"/>
                      </a:solidFill>
                      <a:latin typeface="Comic Sans MS"/>
                      <a:ea typeface="ヒラギノ角ゴ ProN W3" charset="0"/>
                      <a:cs typeface="Comic Sans MS"/>
                    </a:rPr>
                    <a:t>Left/right symmetric preshower</a:t>
                  </a:r>
                </a:p>
              </p:txBody>
            </p:sp>
            <p:sp>
              <p:nvSpPr>
                <p:cNvPr id="22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1584" y="2016"/>
                  <a:ext cx="816" cy="1008"/>
                </a:xfrm>
                <a:prstGeom prst="line">
                  <a:avLst/>
                </a:prstGeom>
                <a:noFill/>
                <a:ln w="25400">
                  <a:solidFill>
                    <a:srgbClr val="008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ヒラギノ角ゴ ProN W3" charset="0"/>
                    <a:cs typeface="ヒラギノ角ゴ ProN W3" charset="0"/>
                  </a:endParaRPr>
                </a:p>
              </p:txBody>
            </p:sp>
            <p:sp>
              <p:nvSpPr>
                <p:cNvPr id="23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1584" y="1824"/>
                  <a:ext cx="1392" cy="1200"/>
                </a:xfrm>
                <a:prstGeom prst="line">
                  <a:avLst/>
                </a:prstGeom>
                <a:noFill/>
                <a:ln w="25400">
                  <a:solidFill>
                    <a:srgbClr val="008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ヒラギノ角ゴ ProN W3" charset="0"/>
                    <a:cs typeface="ヒラギノ角ゴ ProN W3" charset="0"/>
                  </a:endParaRPr>
                </a:p>
              </p:txBody>
            </p:sp>
          </p:grpSp>
          <p:sp>
            <p:nvSpPr>
              <p:cNvPr id="15" name="Text Box 20"/>
              <p:cNvSpPr txBox="1">
                <a:spLocks noChangeArrowheads="1"/>
              </p:cNvSpPr>
              <p:nvPr/>
            </p:nvSpPr>
            <p:spPr bwMode="auto">
              <a:xfrm>
                <a:off x="4080" y="624"/>
                <a:ext cx="1680" cy="194"/>
              </a:xfrm>
              <a:prstGeom prst="rect">
                <a:avLst/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400" b="1">
                    <a:solidFill>
                      <a:srgbClr val="0080FF"/>
                    </a:solidFill>
                    <a:latin typeface="Comic Sans MS"/>
                    <a:ea typeface="ヒラギノ角ゴ ProN W3" charset="0"/>
                    <a:cs typeface="Comic Sans MS"/>
                  </a:rPr>
                  <a:t>Trigger/DAQ electronics</a:t>
                </a:r>
              </a:p>
            </p:txBody>
          </p:sp>
          <p:sp>
            <p:nvSpPr>
              <p:cNvPr id="16" name="Line 25"/>
              <p:cNvSpPr>
                <a:spLocks noChangeShapeType="1"/>
              </p:cNvSpPr>
              <p:nvPr/>
            </p:nvSpPr>
            <p:spPr bwMode="auto">
              <a:xfrm flipH="1">
                <a:off x="4320" y="816"/>
                <a:ext cx="432" cy="384"/>
              </a:xfrm>
              <a:prstGeom prst="line">
                <a:avLst/>
              </a:prstGeom>
              <a:noFill/>
              <a:ln w="25400">
                <a:solidFill>
                  <a:srgbClr val="008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a typeface="ヒラギノ角ゴ ProN W3" charset="0"/>
                  <a:cs typeface="ヒラギノ角ゴ ProN W3" charset="0"/>
                </a:endParaRPr>
              </a:p>
            </p:txBody>
          </p:sp>
          <p:sp>
            <p:nvSpPr>
              <p:cNvPr id="17" name="Text Box 26"/>
              <p:cNvSpPr txBox="1">
                <a:spLocks noChangeArrowheads="1"/>
              </p:cNvSpPr>
              <p:nvPr/>
            </p:nvSpPr>
            <p:spPr bwMode="auto">
              <a:xfrm>
                <a:off x="4512" y="1968"/>
                <a:ext cx="1248" cy="194"/>
              </a:xfrm>
              <a:prstGeom prst="rect">
                <a:avLst/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1400" b="1">
                    <a:solidFill>
                      <a:srgbClr val="0080FF"/>
                    </a:solidFill>
                    <a:latin typeface="Comic Sans MS"/>
                    <a:ea typeface="ヒラギノ角ゴ ProN W3" charset="0"/>
                    <a:cs typeface="Comic Sans MS"/>
                  </a:rPr>
                  <a:t>Blue-facing BBC</a:t>
                </a:r>
              </a:p>
            </p:txBody>
          </p:sp>
          <p:sp>
            <p:nvSpPr>
              <p:cNvPr id="18" name="Line 27"/>
              <p:cNvSpPr>
                <a:spLocks noChangeShapeType="1"/>
              </p:cNvSpPr>
              <p:nvPr/>
            </p:nvSpPr>
            <p:spPr bwMode="auto">
              <a:xfrm flipH="1">
                <a:off x="4560" y="2160"/>
                <a:ext cx="528" cy="240"/>
              </a:xfrm>
              <a:prstGeom prst="line">
                <a:avLst/>
              </a:prstGeom>
              <a:noFill/>
              <a:ln w="25400">
                <a:solidFill>
                  <a:srgbClr val="008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a typeface="ヒラギノ角ゴ ProN W3" charset="0"/>
                  <a:cs typeface="ヒラギノ角ゴ ProN W3" charset="0"/>
                </a:endParaRPr>
              </a:p>
            </p:txBody>
          </p:sp>
          <p:sp>
            <p:nvSpPr>
              <p:cNvPr id="19" name="Text Box 28"/>
              <p:cNvSpPr txBox="1">
                <a:spLocks noChangeArrowheads="1"/>
              </p:cNvSpPr>
              <p:nvPr/>
            </p:nvSpPr>
            <p:spPr bwMode="auto">
              <a:xfrm>
                <a:off x="3360" y="3609"/>
                <a:ext cx="1584" cy="194"/>
              </a:xfrm>
              <a:prstGeom prst="rect">
                <a:avLst/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1400" b="1">
                    <a:solidFill>
                      <a:srgbClr val="0080FF"/>
                    </a:solidFill>
                    <a:latin typeface="Comic Sans MS"/>
                    <a:ea typeface="ヒラギノ角ゴ ProN W3" charset="0"/>
                    <a:cs typeface="Comic Sans MS"/>
                  </a:rPr>
                  <a:t>Beryllium vacuum pipe</a:t>
                </a:r>
              </a:p>
            </p:txBody>
          </p:sp>
          <p:sp>
            <p:nvSpPr>
              <p:cNvPr id="20" name="Line 30"/>
              <p:cNvSpPr>
                <a:spLocks noChangeShapeType="1"/>
              </p:cNvSpPr>
              <p:nvPr/>
            </p:nvSpPr>
            <p:spPr bwMode="auto">
              <a:xfrm flipV="1">
                <a:off x="4080" y="2784"/>
                <a:ext cx="672" cy="864"/>
              </a:xfrm>
              <a:prstGeom prst="line">
                <a:avLst/>
              </a:prstGeom>
              <a:noFill/>
              <a:ln w="25400">
                <a:solidFill>
                  <a:srgbClr val="008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a typeface="ヒラギノ角ゴ ProN W3" charset="0"/>
                  <a:cs typeface="ヒラギノ角ゴ ProN W3" charset="0"/>
                </a:endParaRPr>
              </a:p>
            </p:txBody>
          </p:sp>
        </p:grpSp>
        <p:sp>
          <p:nvSpPr>
            <p:cNvPr id="30" name="Text Box 17"/>
            <p:cNvSpPr txBox="1">
              <a:spLocks noChangeArrowheads="1"/>
            </p:cNvSpPr>
            <p:nvPr/>
          </p:nvSpPr>
          <p:spPr bwMode="auto">
            <a:xfrm>
              <a:off x="1143000" y="5665452"/>
              <a:ext cx="2057401" cy="338554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600" b="1" dirty="0" smtClean="0">
                  <a:solidFill>
                    <a:srgbClr val="0080FF"/>
                  </a:solidFill>
                  <a:latin typeface="Comic Sans MS"/>
                  <a:ea typeface="ヒラギノ角ゴ ProN W3" charset="0"/>
                  <a:cs typeface="Comic Sans MS"/>
                </a:rPr>
                <a:t>RUN-11</a:t>
              </a:r>
              <a:endParaRPr lang="en-US" sz="1600" b="1" dirty="0">
                <a:solidFill>
                  <a:srgbClr val="0080FF"/>
                </a:solidFill>
                <a:latin typeface="Comic Sans MS"/>
                <a:ea typeface="ヒラギノ角ゴ ProN W3" charset="0"/>
                <a:cs typeface="Comic Sans M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27001" y="1979064"/>
            <a:ext cx="9016999" cy="273921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effectLst/>
                <a:sym typeface="Wingdings"/>
              </a:rPr>
              <a:t>A</a:t>
            </a:r>
            <a:r>
              <a:rPr lang="en-US" sz="2000" baseline="-25000" dirty="0" smtClean="0">
                <a:solidFill>
                  <a:srgbClr val="0000FF"/>
                </a:solidFill>
                <a:effectLst/>
                <a:sym typeface="Wingdings"/>
              </a:rPr>
              <a:t>N</a:t>
            </a:r>
            <a:r>
              <a:rPr lang="en-US" sz="2000" dirty="0" smtClean="0">
                <a:solidFill>
                  <a:srgbClr val="0000FF"/>
                </a:solidFill>
                <a:effectLst/>
                <a:sym typeface="Wingdings"/>
              </a:rPr>
              <a:t>DY Timeline:</a:t>
            </a:r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1700" dirty="0" smtClean="0">
                <a:solidFill>
                  <a:srgbClr val="0000FF"/>
                </a:solidFill>
              </a:rPr>
              <a:t>2010</a:t>
            </a:r>
            <a:r>
              <a:rPr lang="en-US" sz="1700" dirty="0" smtClean="0"/>
              <a:t> – Letter of Intent reviewed by program advisory committee and endorsed</a:t>
            </a:r>
          </a:p>
          <a:p>
            <a:r>
              <a:rPr lang="en-US" sz="1700" dirty="0" smtClean="0">
                <a:solidFill>
                  <a:srgbClr val="0000FF"/>
                </a:solidFill>
              </a:rPr>
              <a:t>2011</a:t>
            </a:r>
            <a:r>
              <a:rPr lang="en-US" sz="1700" dirty="0" smtClean="0"/>
              <a:t> – model apparatus operated in RHIC run 11; full proposal endorsed by PAC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     </a:t>
            </a:r>
            <a:r>
              <a:rPr lang="en-US" sz="1700" dirty="0" smtClean="0">
                <a:solidFill>
                  <a:srgbClr val="0000FF"/>
                </a:solidFill>
              </a:rPr>
              <a:t>data taking and the designing A</a:t>
            </a:r>
            <a:r>
              <a:rPr lang="en-US" sz="1700" baseline="-25000" dirty="0" smtClean="0">
                <a:solidFill>
                  <a:srgbClr val="0000FF"/>
                </a:solidFill>
              </a:rPr>
              <a:t>N</a:t>
            </a:r>
            <a:r>
              <a:rPr lang="en-US" sz="1700" dirty="0" smtClean="0">
                <a:solidFill>
                  <a:srgbClr val="0000FF"/>
                </a:solidFill>
              </a:rPr>
              <a:t>DY in 2011 gave many lessons learned,   </a:t>
            </a:r>
          </a:p>
          <a:p>
            <a:r>
              <a:rPr lang="en-US" sz="1700" dirty="0">
                <a:solidFill>
                  <a:srgbClr val="0000FF"/>
                </a:solidFill>
              </a:rPr>
              <a:t> </a:t>
            </a:r>
            <a:r>
              <a:rPr lang="en-US" sz="1700" dirty="0" smtClean="0">
                <a:solidFill>
                  <a:srgbClr val="0000FF"/>
                </a:solidFill>
              </a:rPr>
              <a:t>        which are critical for the PHENIX &amp; STAR forward upgrades</a:t>
            </a:r>
          </a:p>
          <a:p>
            <a:r>
              <a:rPr lang="en-US" sz="1700" dirty="0">
                <a:solidFill>
                  <a:srgbClr val="0000FF"/>
                </a:solidFill>
              </a:rPr>
              <a:t> </a:t>
            </a:r>
            <a:r>
              <a:rPr lang="en-US" sz="1700" dirty="0" smtClean="0">
                <a:solidFill>
                  <a:srgbClr val="0000FF"/>
                </a:solidFill>
              </a:rPr>
              <a:t>        </a:t>
            </a:r>
            <a:r>
              <a:rPr lang="en-US" sz="1700" dirty="0" smtClean="0">
                <a:solidFill>
                  <a:srgbClr val="FF00FF"/>
                </a:solidFill>
              </a:rPr>
              <a:t>Immediate </a:t>
            </a:r>
            <a:r>
              <a:rPr lang="en-US" sz="1600" dirty="0">
                <a:solidFill>
                  <a:srgbClr val="FF00FF"/>
                </a:solidFill>
              </a:rPr>
              <a:t>Spin-off:</a:t>
            </a:r>
          </a:p>
          <a:p>
            <a:r>
              <a:rPr lang="en-US" sz="1600" dirty="0" smtClean="0"/>
              <a:t>          Final </a:t>
            </a:r>
            <a:r>
              <a:rPr lang="en-US" sz="1600" dirty="0" err="1"/>
              <a:t>Preshower</a:t>
            </a:r>
            <a:r>
              <a:rPr lang="en-US" sz="1600" dirty="0"/>
              <a:t> design will be used in front of STAR FMS </a:t>
            </a:r>
            <a:r>
              <a:rPr lang="en-US" sz="1600" dirty="0" smtClean="0"/>
              <a:t>for </a:t>
            </a:r>
            <a:r>
              <a:rPr lang="en-US" sz="1600" dirty="0"/>
              <a:t>photon-lepton</a:t>
            </a:r>
            <a:r>
              <a:rPr lang="en-US" sz="1600" dirty="0" smtClean="0"/>
              <a:t>-    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hadron separation</a:t>
            </a:r>
            <a:endParaRPr lang="en-US" sz="1700" dirty="0" smtClean="0">
              <a:solidFill>
                <a:srgbClr val="0000FF"/>
              </a:solidFill>
            </a:endParaRPr>
          </a:p>
          <a:p>
            <a:r>
              <a:rPr lang="en-US" sz="1700" dirty="0" smtClean="0">
                <a:solidFill>
                  <a:srgbClr val="0000FF"/>
                </a:solidFill>
              </a:rPr>
              <a:t>2012</a:t>
            </a:r>
            <a:r>
              <a:rPr lang="en-US" sz="1700" dirty="0" smtClean="0"/>
              <a:t> – </a:t>
            </a:r>
            <a:r>
              <a:rPr lang="en-US" sz="1700" dirty="0" smtClean="0">
                <a:effectLst/>
              </a:rPr>
              <a:t>BNL initiated DOE requested readiness review </a:t>
            </a:r>
          </a:p>
          <a:p>
            <a:r>
              <a:rPr lang="en-US" sz="1700" dirty="0" smtClean="0">
                <a:effectLst/>
                <a:sym typeface="Wingdings"/>
              </a:rPr>
              <a:t>        </a:t>
            </a:r>
            <a:r>
              <a:rPr lang="en-US" sz="1700" dirty="0" smtClean="0">
                <a:solidFill>
                  <a:srgbClr val="0000FF"/>
                </a:solidFill>
                <a:effectLst/>
                <a:sym typeface="Wingdings"/>
              </a:rPr>
              <a:t></a:t>
            </a:r>
            <a:r>
              <a:rPr lang="en-US" sz="1700" dirty="0" smtClean="0">
                <a:effectLst/>
                <a:sym typeface="Wingdings"/>
              </a:rPr>
              <a:t> A</a:t>
            </a:r>
            <a:r>
              <a:rPr lang="en-US" sz="1700" baseline="-25000" dirty="0" smtClean="0">
                <a:effectLst/>
                <a:sym typeface="Wingdings"/>
              </a:rPr>
              <a:t>N</a:t>
            </a:r>
            <a:r>
              <a:rPr lang="en-US" sz="1700" dirty="0" smtClean="0">
                <a:effectLst/>
                <a:sym typeface="Wingdings"/>
              </a:rPr>
              <a:t>DY </a:t>
            </a:r>
            <a:r>
              <a:rPr lang="en-US" sz="1700" dirty="0" smtClean="0">
                <a:effectLst/>
              </a:rPr>
              <a:t>terminated due to funding, manpower and scheduling issues </a:t>
            </a:r>
            <a:endParaRPr lang="en-US" sz="1700" dirty="0"/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DY: </a:t>
            </a:r>
            <a:r>
              <a:rPr lang="en-US" dirty="0" err="1" smtClean="0"/>
              <a:t>Hcal</a:t>
            </a:r>
            <a:r>
              <a:rPr lang="en-US" dirty="0" smtClean="0"/>
              <a:t> and </a:t>
            </a:r>
            <a:r>
              <a:rPr lang="en-US" dirty="0" err="1" smtClean="0"/>
              <a:t>Ecal</a:t>
            </a:r>
            <a:r>
              <a:rPr lang="en-US" dirty="0" smtClean="0"/>
              <a:t> at </a:t>
            </a:r>
            <a:r>
              <a:rPr lang="en-US" cap="none" dirty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&gt;3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QCD Town Meeting, 2014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42</a:t>
            </a:fld>
            <a:endParaRPr lang="en-US" altLang="ja-JP"/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0" y="660064"/>
            <a:ext cx="5124714" cy="5062731"/>
            <a:chOff x="0" y="660064"/>
            <a:chExt cx="5124714" cy="5062731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660064"/>
              <a:ext cx="5124714" cy="5062731"/>
              <a:chOff x="3333486" y="1795269"/>
              <a:chExt cx="5124714" cy="5062731"/>
            </a:xfrm>
          </p:grpSpPr>
          <p:pic>
            <p:nvPicPr>
              <p:cNvPr id="7" name="Picture 6" descr="topview_run13"/>
              <p:cNvPicPr>
                <a:picLocks noChangeAspect="1"/>
              </p:cNvPicPr>
              <p:nvPr/>
            </p:nvPicPr>
            <p:blipFill>
              <a:blip r:embed="rId2"/>
              <a:srcRect l="1176" t="10880" r="4632" b="17215"/>
              <a:stretch>
                <a:fillRect/>
              </a:stretch>
            </p:blipFill>
            <p:spPr bwMode="auto">
              <a:xfrm>
                <a:off x="3333486" y="1795269"/>
                <a:ext cx="5124714" cy="50627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463652" y="1879600"/>
                <a:ext cx="2603397" cy="33855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2013 Final configuration</a:t>
                </a: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95252" y="1037169"/>
              <a:ext cx="18398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2011 Configuration</a:t>
              </a:r>
              <a:endParaRPr lang="en-US" sz="1400" dirty="0"/>
            </a:p>
          </p:txBody>
        </p:sp>
      </p:grpSp>
      <p:sp>
        <p:nvSpPr>
          <p:cNvPr id="57" name="TextBox 4"/>
          <p:cNvSpPr txBox="1">
            <a:spLocks noChangeArrowheads="1"/>
          </p:cNvSpPr>
          <p:nvPr/>
        </p:nvSpPr>
        <p:spPr bwMode="auto">
          <a:xfrm>
            <a:off x="0" y="5755228"/>
            <a:ext cx="62291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Comic Sans MS"/>
                <a:cs typeface="Comic Sans MS"/>
              </a:rPr>
              <a:t>Determine </a:t>
            </a:r>
            <a:r>
              <a:rPr lang="en-US" b="1" dirty="0" smtClean="0">
                <a:latin typeface="Comic Sans MS"/>
                <a:cs typeface="Comic Sans MS"/>
              </a:rPr>
              <a:t>A</a:t>
            </a:r>
            <a:r>
              <a:rPr lang="en-US" b="1" baseline="-25000" dirty="0" smtClean="0">
                <a:latin typeface="Comic Sans MS"/>
                <a:cs typeface="Comic Sans MS"/>
              </a:rPr>
              <a:t>N</a:t>
            </a:r>
            <a:r>
              <a:rPr lang="en-US" b="1" dirty="0">
                <a:latin typeface="Comic Sans MS"/>
                <a:cs typeface="Comic Sans MS"/>
              </a:rPr>
              <a:t>(jet</a:t>
            </a:r>
            <a:r>
              <a:rPr lang="en-US" b="1" dirty="0" smtClean="0">
                <a:latin typeface="Comic Sans MS"/>
                <a:cs typeface="Comic Sans MS"/>
              </a:rPr>
              <a:t>) at same rapidity of big A</a:t>
            </a:r>
            <a:r>
              <a:rPr lang="en-US" b="1" baseline="-25000" dirty="0" smtClean="0">
                <a:latin typeface="Comic Sans MS"/>
                <a:cs typeface="Comic Sans MS"/>
              </a:rPr>
              <a:t>N</a:t>
            </a:r>
            <a:r>
              <a:rPr lang="en-US" b="1" dirty="0" smtClean="0">
                <a:latin typeface="Comic Sans MS"/>
                <a:cs typeface="Comic Sans MS"/>
              </a:rPr>
              <a:t>(</a:t>
            </a:r>
            <a:r>
              <a:rPr lang="en-US" b="1" dirty="0" smtClean="0">
                <a:latin typeface="Symbol" charset="2"/>
                <a:cs typeface="Symbol" charset="2"/>
              </a:rPr>
              <a:t>p</a:t>
            </a:r>
            <a:r>
              <a:rPr lang="en-US" b="1" baseline="30000" dirty="0" smtClean="0">
                <a:latin typeface="Comic Sans MS"/>
                <a:cs typeface="Comic Sans MS"/>
              </a:rPr>
              <a:t>0</a:t>
            </a:r>
            <a:r>
              <a:rPr lang="en-US" b="1" dirty="0" smtClean="0">
                <a:latin typeface="Comic Sans MS"/>
                <a:cs typeface="Comic Sans MS"/>
              </a:rPr>
              <a:t>) </a:t>
            </a:r>
            <a:r>
              <a:rPr lang="en-US" b="1" dirty="0" smtClean="0">
                <a:latin typeface="Symbol" charset="2"/>
                <a:cs typeface="Symbol" charset="2"/>
              </a:rPr>
              <a:t>h</a:t>
            </a:r>
            <a:r>
              <a:rPr lang="en-US" b="1" dirty="0" smtClean="0">
                <a:latin typeface="Comic Sans MS"/>
                <a:cs typeface="Comic Sans MS"/>
              </a:rPr>
              <a:t>&gt;3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RUN-11: A</a:t>
            </a:r>
            <a:r>
              <a:rPr lang="en-US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DY collected 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~ 6.5/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pb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58" name="Picture 57" descr="pi0_an_roo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450" y="2984500"/>
            <a:ext cx="3600450" cy="247015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5757328" y="2741081"/>
            <a:ext cx="1426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Remember:</a:t>
            </a:r>
            <a:endParaRPr lang="en-US" dirty="0"/>
          </a:p>
        </p:txBody>
      </p:sp>
      <p:grpSp>
        <p:nvGrpSpPr>
          <p:cNvPr id="60" name="Group 21"/>
          <p:cNvGrpSpPr>
            <a:grpSpLocks/>
          </p:cNvGrpSpPr>
          <p:nvPr/>
        </p:nvGrpSpPr>
        <p:grpSpPr bwMode="auto">
          <a:xfrm>
            <a:off x="242358" y="1152266"/>
            <a:ext cx="4724400" cy="4194433"/>
            <a:chOff x="2830" y="1008"/>
            <a:chExt cx="3170" cy="2882"/>
          </a:xfrm>
        </p:grpSpPr>
        <p:pic>
          <p:nvPicPr>
            <p:cNvPr id="61" name="Picture 11" descr="jet"/>
            <p:cNvPicPr>
              <a:picLocks noChangeAspect="1" noChangeArrowheads="1"/>
            </p:cNvPicPr>
            <p:nvPr/>
          </p:nvPicPr>
          <p:blipFill>
            <a:blip r:embed="rId4"/>
            <a:srcRect t="54527" r="35278"/>
            <a:stretch>
              <a:fillRect/>
            </a:stretch>
          </p:blipFill>
          <p:spPr bwMode="auto">
            <a:xfrm>
              <a:off x="2830" y="1008"/>
              <a:ext cx="3170" cy="2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Text Box 12"/>
            <p:cNvSpPr txBox="1">
              <a:spLocks noChangeArrowheads="1"/>
            </p:cNvSpPr>
            <p:nvPr/>
          </p:nvSpPr>
          <p:spPr bwMode="auto">
            <a:xfrm>
              <a:off x="3424" y="1287"/>
              <a:ext cx="2124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Theory: arXiv</a:t>
              </a:r>
              <a:r>
                <a:rPr lang="en-US" sz="1400" b="1" dirty="0">
                  <a:solidFill>
                    <a:srgbClr val="322F31"/>
                  </a:solidFill>
                  <a:latin typeface="Comic Sans MS"/>
                  <a:cs typeface="Comic Sans MS"/>
                </a:rPr>
                <a:t>:1103.1591 </a:t>
              </a:r>
              <a:r>
                <a:rPr lang="en-US" sz="1400" b="1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A</a:t>
              </a:r>
              <a:r>
                <a:rPr lang="en-US" sz="1400" b="1" baseline="-250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N</a:t>
              </a:r>
              <a:r>
                <a:rPr lang="en-US" sz="1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(j</a:t>
              </a:r>
              <a:r>
                <a:rPr lang="en-US" sz="1400" b="1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et)</a:t>
              </a:r>
              <a:endParaRPr lang="en-US" sz="1400" b="1" dirty="0">
                <a:solidFill>
                  <a:srgbClr val="322F31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63" name="Text Box 13"/>
            <p:cNvSpPr txBox="1">
              <a:spLocks noChangeArrowheads="1"/>
            </p:cNvSpPr>
            <p:nvPr/>
          </p:nvSpPr>
          <p:spPr bwMode="auto">
            <a:xfrm>
              <a:off x="3504" y="1968"/>
              <a:ext cx="1500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dirty="0">
                  <a:solidFill>
                    <a:srgbClr val="FF3300"/>
                  </a:solidFill>
                  <a:ea typeface="ヒラギノ角ゴ ProN W3" charset="0"/>
                  <a:cs typeface="+mn-cs"/>
                </a:rPr>
                <a:t>from p</a:t>
              </a:r>
              <a:r>
                <a:rPr lang="en-US" baseline="30000" dirty="0">
                  <a:solidFill>
                    <a:srgbClr val="FF3300"/>
                  </a:solidFill>
                  <a:ea typeface="ヒラギノ角ゴ ProN W3" charset="0"/>
                  <a:cs typeface="+mn-cs"/>
                  <a:sym typeface="Symbol" charset="0"/>
                </a:rPr>
                <a:t></a:t>
              </a:r>
              <a:r>
                <a:rPr lang="en-US" dirty="0">
                  <a:solidFill>
                    <a:srgbClr val="FF3300"/>
                  </a:solidFill>
                  <a:ea typeface="ヒラギノ角ゴ ProN W3" charset="0"/>
                  <a:cs typeface="+mn-cs"/>
                </a:rPr>
                <a:t>+</a:t>
              </a:r>
              <a:r>
                <a:rPr lang="en-US" dirty="0" err="1">
                  <a:solidFill>
                    <a:srgbClr val="FF3300"/>
                  </a:solidFill>
                  <a:ea typeface="ヒラギノ角ゴ ProN W3" charset="0"/>
                  <a:cs typeface="+mn-cs"/>
                </a:rPr>
                <a:t>p</a:t>
              </a:r>
              <a:r>
                <a:rPr lang="en-US" dirty="0" err="1">
                  <a:solidFill>
                    <a:srgbClr val="FF3300"/>
                  </a:solidFill>
                  <a:ea typeface="ヒラギノ角ゴ ProN W3" charset="0"/>
                  <a:cs typeface="+mn-cs"/>
                  <a:sym typeface="Symbol" charset="0"/>
                </a:rPr>
                <a:t></a:t>
              </a:r>
              <a:r>
                <a:rPr lang="en-US" dirty="0" err="1">
                  <a:solidFill>
                    <a:srgbClr val="FF3300"/>
                  </a:solidFill>
                  <a:latin typeface="Symbol" charset="0"/>
                  <a:ea typeface="ヒラギノ角ゴ ProN W3" charset="0"/>
                  <a:cs typeface="+mn-cs"/>
                  <a:sym typeface="Symbol" charset="0"/>
                </a:rPr>
                <a:t>p</a:t>
              </a:r>
              <a:endParaRPr lang="en-US" dirty="0">
                <a:solidFill>
                  <a:srgbClr val="FF3300"/>
                </a:solidFill>
                <a:latin typeface="Symbol" charset="0"/>
                <a:ea typeface="ヒラギノ角ゴ ProN W3" charset="0"/>
                <a:cs typeface="+mn-cs"/>
                <a:sym typeface="Symbol" charset="0"/>
              </a:endParaRPr>
            </a:p>
          </p:txBody>
        </p:sp>
        <p:sp>
          <p:nvSpPr>
            <p:cNvPr id="64" name="Line 15"/>
            <p:cNvSpPr>
              <a:spLocks noChangeShapeType="1"/>
            </p:cNvSpPr>
            <p:nvPr/>
          </p:nvSpPr>
          <p:spPr bwMode="auto">
            <a:xfrm>
              <a:off x="4464" y="2112"/>
              <a:ext cx="480" cy="14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ヒラギノ角ゴ ProN W3" charset="0"/>
                <a:cs typeface="+mn-cs"/>
              </a:endParaRPr>
            </a:p>
          </p:txBody>
        </p:sp>
        <p:sp>
          <p:nvSpPr>
            <p:cNvPr id="65" name="Line 16"/>
            <p:cNvSpPr>
              <a:spLocks noChangeShapeType="1"/>
            </p:cNvSpPr>
            <p:nvPr/>
          </p:nvSpPr>
          <p:spPr bwMode="auto">
            <a:xfrm flipV="1">
              <a:off x="4656" y="28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ヒラギノ角ゴ ProN W3" charset="0"/>
                <a:cs typeface="+mn-cs"/>
              </a:endParaRPr>
            </a:p>
          </p:txBody>
        </p:sp>
        <p:sp>
          <p:nvSpPr>
            <p:cNvPr id="66" name="Text Box 17"/>
            <p:cNvSpPr txBox="1">
              <a:spLocks noChangeArrowheads="1"/>
            </p:cNvSpPr>
            <p:nvPr/>
          </p:nvSpPr>
          <p:spPr bwMode="auto">
            <a:xfrm>
              <a:off x="3504" y="3148"/>
              <a:ext cx="1572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1600" dirty="0"/>
                <a:t>“</a:t>
              </a:r>
              <a:r>
                <a:rPr lang="en-US" altLang="ja-JP" sz="1600" dirty="0"/>
                <a:t>old</a:t>
              </a:r>
              <a:r>
                <a:rPr lang="ja-JP" altLang="en-US" sz="1600" dirty="0"/>
                <a:t>”</a:t>
              </a:r>
              <a:r>
                <a:rPr lang="en-US" altLang="ja-JP" sz="1600" dirty="0"/>
                <a:t> </a:t>
              </a:r>
              <a:r>
                <a:rPr lang="en-US" altLang="ja-JP" sz="1600" dirty="0" err="1"/>
                <a:t>Sivers</a:t>
              </a:r>
              <a:r>
                <a:rPr lang="en-US" altLang="ja-JP" sz="1600" dirty="0"/>
                <a:t> </a:t>
              </a:r>
              <a:r>
                <a:rPr lang="en-US" altLang="ja-JP" sz="1600" dirty="0" smtClean="0"/>
                <a:t>function SIDIS fit</a:t>
              </a:r>
              <a:endParaRPr lang="en-US" sz="1600" dirty="0"/>
            </a:p>
          </p:txBody>
        </p:sp>
        <p:sp>
          <p:nvSpPr>
            <p:cNvPr id="67" name="Line 18"/>
            <p:cNvSpPr>
              <a:spLocks noChangeShapeType="1"/>
            </p:cNvSpPr>
            <p:nvPr/>
          </p:nvSpPr>
          <p:spPr bwMode="auto">
            <a:xfrm flipV="1">
              <a:off x="4368" y="2544"/>
              <a:ext cx="720" cy="28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ヒラギノ角ゴ ProN W3" charset="0"/>
                <a:cs typeface="+mn-cs"/>
              </a:endParaRPr>
            </a:p>
          </p:txBody>
        </p:sp>
        <p:sp>
          <p:nvSpPr>
            <p:cNvPr id="68" name="Text Box 19"/>
            <p:cNvSpPr txBox="1">
              <a:spLocks noChangeArrowheads="1"/>
            </p:cNvSpPr>
            <p:nvPr/>
          </p:nvSpPr>
          <p:spPr bwMode="auto">
            <a:xfrm>
              <a:off x="3450" y="2728"/>
              <a:ext cx="1488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1600" dirty="0">
                  <a:solidFill>
                    <a:srgbClr val="0000FF"/>
                  </a:solidFill>
                </a:rPr>
                <a:t>“</a:t>
              </a:r>
              <a:r>
                <a:rPr lang="en-US" altLang="ja-JP" sz="1600" dirty="0">
                  <a:solidFill>
                    <a:srgbClr val="0000FF"/>
                  </a:solidFill>
                </a:rPr>
                <a:t>new</a:t>
              </a:r>
              <a:r>
                <a:rPr lang="ja-JP" altLang="en-US" sz="1600" dirty="0">
                  <a:solidFill>
                    <a:srgbClr val="0000FF"/>
                  </a:solidFill>
                </a:rPr>
                <a:t>”</a:t>
              </a:r>
              <a:r>
                <a:rPr lang="en-US" altLang="ja-JP" sz="1600" dirty="0">
                  <a:solidFill>
                    <a:srgbClr val="0000FF"/>
                  </a:solidFill>
                </a:rPr>
                <a:t> </a:t>
              </a:r>
              <a:r>
                <a:rPr lang="en-US" altLang="ja-JP" sz="1600" dirty="0" err="1">
                  <a:solidFill>
                    <a:srgbClr val="0000FF"/>
                  </a:solidFill>
                </a:rPr>
                <a:t>Sivers</a:t>
              </a:r>
              <a:r>
                <a:rPr lang="en-US" altLang="ja-JP" sz="1600" dirty="0">
                  <a:solidFill>
                    <a:srgbClr val="0000FF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0000FF"/>
                  </a:solidFill>
                </a:rPr>
                <a:t>function SIDIS fit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69" name="Text Box 20"/>
            <p:cNvSpPr txBox="1">
              <a:spLocks noChangeArrowheads="1"/>
            </p:cNvSpPr>
            <p:nvPr/>
          </p:nvSpPr>
          <p:spPr bwMode="auto">
            <a:xfrm>
              <a:off x="3408" y="1584"/>
              <a:ext cx="1104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ea typeface="ヒラギノ角ゴ ProN W3" charset="0"/>
                  <a:cs typeface="Comic Sans MS"/>
                  <a:sym typeface="Symbol" charset="0"/>
                </a:rPr>
                <a:t>s=200 </a:t>
              </a:r>
              <a:r>
                <a:rPr lang="en-US" sz="1400" b="1" dirty="0" err="1">
                  <a:solidFill>
                    <a:srgbClr val="000000"/>
                  </a:solidFill>
                  <a:latin typeface="Comic Sans MS"/>
                  <a:ea typeface="ヒラギノ角ゴ ProN W3" charset="0"/>
                  <a:cs typeface="Comic Sans MS"/>
                  <a:sym typeface="Symbol" charset="0"/>
                </a:rPr>
                <a:t>GeV</a:t>
              </a:r>
              <a:endParaRPr lang="en-US" sz="1400" b="1" dirty="0">
                <a:solidFill>
                  <a:srgbClr val="000000"/>
                </a:solidFill>
                <a:latin typeface="Comic Sans MS"/>
                <a:ea typeface="ヒラギノ角ゴ ProN W3" charset="0"/>
                <a:cs typeface="Comic Sans MS"/>
                <a:sym typeface="Symbol" charset="0"/>
              </a:endParaRP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810" y="1028711"/>
            <a:ext cx="4013200" cy="4038600"/>
          </a:xfrm>
          <a:prstGeom prst="rect">
            <a:avLst/>
          </a:prstGeom>
        </p:spPr>
      </p:pic>
      <p:sp>
        <p:nvSpPr>
          <p:cNvPr id="72" name="AutoShape 49"/>
          <p:cNvSpPr>
            <a:spLocks noChangeArrowheads="1"/>
          </p:cNvSpPr>
          <p:nvPr/>
        </p:nvSpPr>
        <p:spPr bwMode="auto">
          <a:xfrm>
            <a:off x="5737220" y="5303758"/>
            <a:ext cx="701674" cy="41842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498161" y="5353603"/>
            <a:ext cx="1980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arXiv</a:t>
            </a:r>
            <a:r>
              <a:rPr lang="en-US" sz="1600" dirty="0" smtClean="0"/>
              <a:t>: </a:t>
            </a:r>
            <a:r>
              <a:rPr lang="en-US" sz="1600" dirty="0"/>
              <a:t>1304.1454</a:t>
            </a:r>
          </a:p>
        </p:txBody>
      </p:sp>
    </p:spTree>
    <p:extLst>
      <p:ext uri="{BB962C8B-B14F-4D97-AF65-F5344CB8AC3E}">
        <p14:creationId xmlns:p14="http://schemas.microsoft.com/office/powerpoint/2010/main" val="111597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72" grpId="0" animBg="1"/>
      <p:bldP spid="7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75" y="996477"/>
            <a:ext cx="4805404" cy="4245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sz="2800" dirty="0" smtClean="0"/>
              <a:t>A</a:t>
            </a:r>
            <a:r>
              <a:rPr lang="en-US" sz="2800" baseline="-25000" dirty="0" smtClean="0"/>
              <a:t>N</a:t>
            </a:r>
            <a:r>
              <a:rPr lang="en-US" sz="2800" dirty="0" smtClean="0"/>
              <a:t> vs. EM-Jet Energy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QCD Town Meeting, 2014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43</a:t>
            </a:fld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5299" y="5212689"/>
            <a:ext cx="906870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</a:rPr>
              <a:t>Isolated π</a:t>
            </a:r>
            <a:r>
              <a:rPr lang="en-US" baseline="30000" dirty="0">
                <a:latin typeface="Comic Sans MS"/>
                <a:cs typeface="Comic Sans MS"/>
              </a:rPr>
              <a:t>0</a:t>
            </a:r>
            <a:r>
              <a:rPr lang="en-US" dirty="0">
                <a:latin typeface="Comic Sans MS"/>
                <a:cs typeface="Comic Sans MS"/>
              </a:rPr>
              <a:t>’s have large asymmetries consistent with previous observation (CIPANP-2012  Steven </a:t>
            </a:r>
            <a:r>
              <a:rPr lang="en-US" dirty="0" err="1">
                <a:latin typeface="Comic Sans MS"/>
                <a:cs typeface="Comic Sans MS"/>
              </a:rPr>
              <a:t>Heppelmann</a:t>
            </a:r>
            <a:r>
              <a:rPr lang="en-US" dirty="0">
                <a:latin typeface="Comic Sans MS"/>
                <a:cs typeface="Comic Sans MS"/>
              </a:rPr>
              <a:t>) </a:t>
            </a:r>
          </a:p>
          <a:p>
            <a:pPr>
              <a:buClr>
                <a:srgbClr val="0000FF"/>
              </a:buClr>
            </a:pPr>
            <a:r>
              <a:rPr lang="en-US" sz="1200" dirty="0" smtClean="0">
                <a:latin typeface="Comic Sans MS"/>
                <a:cs typeface="Comic Sans MS"/>
              </a:rPr>
              <a:t>     https</a:t>
            </a:r>
            <a:r>
              <a:rPr lang="en-US" sz="1200" dirty="0">
                <a:latin typeface="Comic Sans MS"/>
                <a:cs typeface="Comic Sans MS"/>
              </a:rPr>
              <a:t>://</a:t>
            </a:r>
            <a:r>
              <a:rPr lang="en-US" sz="1200" dirty="0" err="1">
                <a:latin typeface="Comic Sans MS"/>
                <a:cs typeface="Comic Sans MS"/>
              </a:rPr>
              <a:t>indico.triumf.ca</a:t>
            </a:r>
            <a:r>
              <a:rPr lang="en-US" sz="1200" dirty="0">
                <a:latin typeface="Comic Sans MS"/>
                <a:cs typeface="Comic Sans MS"/>
              </a:rPr>
              <a:t>/</a:t>
            </a:r>
            <a:r>
              <a:rPr lang="en-US" sz="1200" dirty="0" err="1">
                <a:latin typeface="Comic Sans MS"/>
                <a:cs typeface="Comic Sans MS"/>
              </a:rPr>
              <a:t>contributionDisplay.pycontribId</a:t>
            </a:r>
            <a:r>
              <a:rPr lang="en-US" sz="1200" dirty="0">
                <a:latin typeface="Comic Sans MS"/>
                <a:cs typeface="Comic Sans MS"/>
              </a:rPr>
              <a:t>=349&amp;sessionId=44&amp;confId=1383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>
                <a:latin typeface="Comic Sans MS"/>
                <a:cs typeface="Comic Sans MS"/>
              </a:rPr>
              <a:t>Asymmetries for jettier events are much smaller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65" y="887028"/>
            <a:ext cx="4708277" cy="4184025"/>
          </a:xfrm>
          <a:prstGeom prst="rect">
            <a:avLst/>
          </a:prstGeom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662235" y="1721765"/>
            <a:ext cx="2904847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600" baseline="30000" dirty="0" smtClean="0">
                <a:latin typeface="Comic Sans MS"/>
                <a:cs typeface="Comic Sans MS"/>
              </a:rPr>
              <a:t>0</a:t>
            </a:r>
            <a:r>
              <a:rPr lang="en-US" sz="1600" dirty="0" smtClean="0">
                <a:latin typeface="Comic Sans MS"/>
                <a:cs typeface="Comic Sans MS"/>
              </a:rPr>
              <a:t>-</a:t>
            </a:r>
            <a:r>
              <a:rPr lang="en-US" sz="1600" b="1" dirty="0" smtClean="0">
                <a:latin typeface="Comic Sans MS"/>
                <a:cs typeface="Comic Sans MS"/>
              </a:rPr>
              <a:t>Jets </a:t>
            </a:r>
            <a:r>
              <a:rPr lang="en-US" sz="1600" dirty="0">
                <a:latin typeface="Comic Sans MS"/>
                <a:cs typeface="Comic Sans MS"/>
              </a:rPr>
              <a:t>–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2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dirty="0" smtClean="0">
                <a:latin typeface="Comic Sans MS"/>
                <a:cs typeface="Comic Sans MS"/>
              </a:rPr>
              <a:t>-</a:t>
            </a:r>
            <a:r>
              <a:rPr lang="en-US" sz="1600" dirty="0">
                <a:latin typeface="Comic Sans MS"/>
                <a:cs typeface="Comic Sans MS"/>
              </a:rPr>
              <a:t>EM-Jets  with</a:t>
            </a:r>
          </a:p>
          <a:p>
            <a:r>
              <a:rPr lang="en-US" sz="1600" dirty="0" err="1" smtClean="0">
                <a:latin typeface="Comic Sans MS"/>
                <a:cs typeface="Comic Sans MS"/>
              </a:rPr>
              <a:t>m</a:t>
            </a:r>
            <a:r>
              <a:rPr lang="en-US" sz="1600" baseline="-25000" dirty="0" err="1">
                <a:solidFill>
                  <a:srgbClr val="322F31"/>
                </a:solidFill>
                <a:latin typeface="Symbol" charset="2"/>
                <a:cs typeface="Symbol" charset="2"/>
              </a:rPr>
              <a:t>gg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  <a:r>
              <a:rPr lang="en-US" sz="1600" dirty="0">
                <a:latin typeface="Comic Sans MS"/>
                <a:cs typeface="Comic Sans MS"/>
              </a:rPr>
              <a:t>&lt;</a:t>
            </a:r>
            <a:r>
              <a:rPr lang="en-US" sz="1600" dirty="0" smtClean="0">
                <a:latin typeface="Comic Sans MS"/>
                <a:cs typeface="Comic Sans MS"/>
              </a:rPr>
              <a:t>0.3 and </a:t>
            </a:r>
            <a:r>
              <a:rPr lang="en-US" sz="1600" dirty="0" err="1" smtClean="0">
                <a:latin typeface="Comic Sans MS"/>
                <a:cs typeface="Comic Sans MS"/>
              </a:rPr>
              <a:t>Z</a:t>
            </a:r>
            <a:r>
              <a:rPr lang="en-US" sz="1600" baseline="-25000" dirty="0" err="1">
                <a:solidFill>
                  <a:srgbClr val="322F31"/>
                </a:solidFill>
                <a:latin typeface="Symbol" charset="2"/>
                <a:cs typeface="Symbol" charset="2"/>
              </a:rPr>
              <a:t>gg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  <a:r>
              <a:rPr lang="en-US" sz="1600" dirty="0">
                <a:latin typeface="Comic Sans MS"/>
                <a:cs typeface="Comic Sans MS"/>
              </a:rPr>
              <a:t>&lt;0.8</a:t>
            </a:r>
          </a:p>
          <a:p>
            <a:endParaRPr lang="en-US" sz="1600" dirty="0">
              <a:latin typeface="Comic Sans MS"/>
              <a:cs typeface="Comic Sans MS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-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EM-Jets (</a:t>
            </a:r>
            <a:r>
              <a:rPr lang="en-US" sz="16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η</a:t>
            </a:r>
            <a:r>
              <a:rPr lang="en-US" sz="1600" dirty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+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continuum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)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– 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with </a:t>
            </a:r>
            <a:r>
              <a:rPr lang="en-US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sz="1600" baseline="-250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gg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&gt; 0.3 </a:t>
            </a:r>
          </a:p>
          <a:p>
            <a:endParaRPr lang="en-US" sz="1600" dirty="0" smtClean="0">
              <a:latin typeface="Comic Sans MS"/>
              <a:cs typeface="Comic Sans MS"/>
            </a:endParaRPr>
          </a:p>
          <a:p>
            <a:endParaRPr lang="en-US" sz="1600" dirty="0">
              <a:latin typeface="Comic Sans MS"/>
              <a:cs typeface="Comic Sans MS"/>
            </a:endParaRPr>
          </a:p>
          <a:p>
            <a:endParaRPr lang="en-US" sz="1600" dirty="0">
              <a:latin typeface="Comic Sans MS"/>
              <a:cs typeface="Comic Sans MS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Comic Sans MS"/>
                <a:cs typeface="Comic Sans MS"/>
              </a:rPr>
              <a:t>EM-Jets </a:t>
            </a:r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– </a:t>
            </a:r>
          </a:p>
          <a:p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with no. photons &gt;2</a:t>
            </a:r>
          </a:p>
          <a:p>
            <a:endParaRPr lang="en-US" sz="1600" dirty="0">
              <a:latin typeface="Comic Sans MS"/>
              <a:cs typeface="Comic Sans MS"/>
            </a:endParaRPr>
          </a:p>
        </p:txBody>
      </p:sp>
      <p:pic>
        <p:nvPicPr>
          <p:cNvPr id="11" name="Picture 10" descr="newproduc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194" y="896447"/>
            <a:ext cx="273755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8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noFill/>
          <a:ln>
            <a:noFill/>
          </a:ln>
          <a:effectLst/>
        </p:spPr>
        <p:txBody>
          <a:bodyPr>
            <a:normAutofit fontScale="90000"/>
          </a:bodyPr>
          <a:lstStyle/>
          <a:p>
            <a:r>
              <a:rPr lang="en-US" sz="2800" dirty="0" smtClean="0"/>
              <a:t>A</a:t>
            </a:r>
            <a:r>
              <a:rPr lang="en-US" sz="2800" baseline="-25000" dirty="0" smtClean="0"/>
              <a:t>N</a:t>
            </a:r>
            <a:r>
              <a:rPr lang="en-US" sz="2800" dirty="0" smtClean="0"/>
              <a:t> correlated with </a:t>
            </a:r>
            <a:r>
              <a:rPr lang="en-US" sz="2800" dirty="0" err="1" smtClean="0"/>
              <a:t>midrapidity</a:t>
            </a:r>
            <a:r>
              <a:rPr lang="en-US" sz="2800" dirty="0" smtClean="0"/>
              <a:t> activities</a:t>
            </a:r>
            <a:endParaRPr lang="en-US" sz="2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QCD Town Meeting,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44</a:t>
            </a:fld>
            <a:endParaRPr lang="en-US"/>
          </a:p>
        </p:txBody>
      </p:sp>
      <p:sp>
        <p:nvSpPr>
          <p:cNvPr id="34" name="Content Placeholder 2"/>
          <p:cNvSpPr>
            <a:spLocks noGrp="1"/>
          </p:cNvSpPr>
          <p:nvPr>
            <p:ph idx="4294967295"/>
          </p:nvPr>
        </p:nvSpPr>
        <p:spPr>
          <a:xfrm>
            <a:off x="0" y="5259388"/>
            <a:ext cx="4381500" cy="911225"/>
          </a:xfrm>
        </p:spPr>
        <p:txBody>
          <a:bodyPr>
            <a:normAutofit fontScale="92500"/>
          </a:bodyPr>
          <a:lstStyle/>
          <a:p>
            <a:r>
              <a:rPr lang="en-US" sz="2000" dirty="0" smtClean="0"/>
              <a:t>Case-I   : having no central jet</a:t>
            </a:r>
          </a:p>
          <a:p>
            <a:r>
              <a:rPr lang="en-US" sz="2000" dirty="0" smtClean="0"/>
              <a:t>Case-II  : having a central jet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0" y="1085609"/>
            <a:ext cx="6252305" cy="2222489"/>
            <a:chOff x="1610969" y="1386874"/>
            <a:chExt cx="6252305" cy="2222489"/>
          </a:xfrm>
        </p:grpSpPr>
        <p:sp>
          <p:nvSpPr>
            <p:cNvPr id="11" name="Rectangle 10"/>
            <p:cNvSpPr/>
            <p:nvPr/>
          </p:nvSpPr>
          <p:spPr>
            <a:xfrm>
              <a:off x="6411991" y="1720773"/>
              <a:ext cx="955808" cy="1204652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582257" y="1458892"/>
              <a:ext cx="369837" cy="1676037"/>
            </a:xfrm>
            <a:prstGeom prst="rect">
              <a:avLst/>
            </a:prstGeom>
            <a:solidFill>
              <a:srgbClr val="FF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71578" y="1386874"/>
              <a:ext cx="2330599" cy="1846259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610969" y="2270722"/>
              <a:ext cx="6015652" cy="3928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171411" y="2270722"/>
              <a:ext cx="1410846" cy="461043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171411" y="2270722"/>
              <a:ext cx="3266766" cy="654703"/>
            </a:xfrm>
            <a:prstGeom prst="line">
              <a:avLst/>
            </a:prstGeom>
            <a:ln w="19050" cmpd="sng">
              <a:solidFill>
                <a:srgbClr val="0000F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6417783" y="2179063"/>
              <a:ext cx="955808" cy="20950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171411" y="2270722"/>
              <a:ext cx="3262050" cy="117846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4577541" y="1880651"/>
              <a:ext cx="369837" cy="851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17507" y="2747055"/>
              <a:ext cx="1387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 &lt; </a:t>
              </a:r>
              <a:r>
                <a:rPr lang="en-US" dirty="0" smtClean="0">
                  <a:latin typeface="Symbol" charset="2"/>
                  <a:cs typeface="Symbol" charset="2"/>
                </a:rPr>
                <a:t>h</a:t>
              </a:r>
              <a:r>
                <a:rPr lang="en-US" dirty="0" smtClean="0"/>
                <a:t> &lt; 2.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340982" y="2485061"/>
              <a:ext cx="1106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</a:rPr>
                <a:t>2.6&lt;</a:t>
              </a:r>
              <a:r>
                <a:rPr lang="en-US" sz="1400" dirty="0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h</a:t>
              </a:r>
              <a:r>
                <a:rPr lang="en-US" sz="1400" dirty="0" smtClean="0">
                  <a:solidFill>
                    <a:srgbClr val="FFFFFF"/>
                  </a:solidFill>
                </a:rPr>
                <a:t>&lt;4.2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071578" y="1386874"/>
              <a:ext cx="2330599" cy="33389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071578" y="2919925"/>
              <a:ext cx="2330599" cy="33389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>
              <a:off x="2071578" y="2270722"/>
              <a:ext cx="1073647" cy="9624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145225" y="2270722"/>
              <a:ext cx="1437032" cy="864207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145225" y="2270722"/>
              <a:ext cx="1256952" cy="9624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2843983" y="1386874"/>
              <a:ext cx="820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BEMC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61784" y="1507202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EEMC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572145" y="1756206"/>
              <a:ext cx="688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FMS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1221" y="2897593"/>
              <a:ext cx="1422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-1</a:t>
              </a:r>
              <a:r>
                <a:rPr lang="en-US" dirty="0">
                  <a:solidFill>
                    <a:srgbClr val="FFFFFF"/>
                  </a:solidFill>
                </a:rPr>
                <a:t> </a:t>
              </a:r>
              <a:r>
                <a:rPr lang="en-US" dirty="0" smtClean="0">
                  <a:solidFill>
                    <a:srgbClr val="FFFFFF"/>
                  </a:solidFill>
                </a:rPr>
                <a:t>&lt; </a:t>
              </a:r>
              <a:r>
                <a:rPr lang="en-US" dirty="0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h</a:t>
              </a:r>
              <a:r>
                <a:rPr lang="en-US" dirty="0" smtClean="0">
                  <a:solidFill>
                    <a:srgbClr val="FFFFFF"/>
                  </a:solidFill>
                </a:rPr>
                <a:t> &lt; 1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775254" y="3342804"/>
              <a:ext cx="2880516" cy="266559"/>
            </a:xfrm>
            <a:prstGeom prst="rect">
              <a:avLst/>
            </a:prstGeom>
            <a:solidFill>
              <a:srgbClr val="FFFF00">
                <a:alpha val="52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central </a:t>
              </a:r>
              <a:r>
                <a:rPr lang="en-US" dirty="0" err="1" smtClean="0">
                  <a:solidFill>
                    <a:schemeClr val="tx1"/>
                  </a:solidFill>
                  <a:latin typeface="Comic Sans MS"/>
                  <a:cs typeface="Comic Sans MS"/>
                </a:rPr>
                <a:t>EMJets</a:t>
              </a:r>
              <a:endParaRPr lang="en-US" dirty="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096237" y="3172179"/>
              <a:ext cx="1767037" cy="266559"/>
            </a:xfrm>
            <a:prstGeom prst="rect">
              <a:avLst/>
            </a:prstGeom>
            <a:solidFill>
              <a:srgbClr val="FFFF00">
                <a:alpha val="52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forward </a:t>
              </a:r>
              <a:r>
                <a:rPr lang="en-US" sz="1400" dirty="0" err="1" smtClean="0">
                  <a:solidFill>
                    <a:schemeClr val="tx1"/>
                  </a:solidFill>
                  <a:latin typeface="Comic Sans MS"/>
                  <a:cs typeface="Comic Sans MS"/>
                </a:rPr>
                <a:t>EMJets</a:t>
              </a:r>
              <a:endParaRPr lang="en-US" sz="1400" dirty="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35" name="TextBox 10"/>
          <p:cNvSpPr txBox="1">
            <a:spLocks noChangeArrowheads="1"/>
          </p:cNvSpPr>
          <p:nvPr/>
        </p:nvSpPr>
        <p:spPr bwMode="auto">
          <a:xfrm>
            <a:off x="0" y="3968377"/>
            <a:ext cx="80672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Jet algorithm                </a:t>
            </a:r>
            <a:r>
              <a:rPr lang="en-US" dirty="0" smtClean="0">
                <a:latin typeface="Comic Sans MS"/>
                <a:cs typeface="Comic Sans MS"/>
              </a:rPr>
              <a:t>: </a:t>
            </a:r>
            <a:r>
              <a:rPr lang="en-US" dirty="0">
                <a:latin typeface="Comic Sans MS"/>
                <a:cs typeface="Comic Sans MS"/>
              </a:rPr>
              <a:t>anti-</a:t>
            </a:r>
            <a:r>
              <a:rPr lang="en-US" dirty="0" err="1" smtClean="0">
                <a:latin typeface="Comic Sans MS"/>
                <a:cs typeface="Comic Sans MS"/>
              </a:rPr>
              <a:t>k</a:t>
            </a:r>
            <a:r>
              <a:rPr lang="en-US" baseline="-25000" dirty="0" err="1" smtClean="0">
                <a:latin typeface="Comic Sans MS"/>
                <a:cs typeface="Comic Sans MS"/>
              </a:rPr>
              <a:t>T</a:t>
            </a:r>
            <a:r>
              <a:rPr lang="en-US" dirty="0" smtClean="0">
                <a:latin typeface="Comic Sans MS"/>
                <a:cs typeface="Comic Sans MS"/>
              </a:rPr>
              <a:t>, R = 0.7</a:t>
            </a:r>
            <a:endParaRPr lang="en-US" dirty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                                 </a:t>
            </a:r>
            <a:r>
              <a:rPr lang="en-US" dirty="0" err="1" smtClean="0">
                <a:latin typeface="Comic Sans MS"/>
                <a:cs typeface="Comic Sans MS"/>
              </a:rPr>
              <a:t>p</a:t>
            </a:r>
            <a:r>
              <a:rPr lang="en-US" baseline="-25000" dirty="0" err="1" smtClean="0">
                <a:latin typeface="Comic Sans MS"/>
                <a:cs typeface="Comic Sans MS"/>
              </a:rPr>
              <a:t>T</a:t>
            </a:r>
            <a:r>
              <a:rPr lang="en-US" baseline="30000" dirty="0" err="1" smtClean="0">
                <a:latin typeface="Comic Sans MS"/>
                <a:cs typeface="Comic Sans MS"/>
              </a:rPr>
              <a:t>EM</a:t>
            </a:r>
            <a:r>
              <a:rPr lang="en-US" baseline="30000" dirty="0">
                <a:latin typeface="Comic Sans MS"/>
                <a:cs typeface="Comic Sans MS"/>
              </a:rPr>
              <a:t>-Jet</a:t>
            </a:r>
            <a:r>
              <a:rPr lang="en-US" baseline="-25000" dirty="0"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</a:rPr>
              <a:t>&gt; 2.0 </a:t>
            </a:r>
            <a:r>
              <a:rPr lang="en-US" dirty="0" err="1">
                <a:latin typeface="Comic Sans MS"/>
                <a:cs typeface="Comic Sans MS"/>
              </a:rPr>
              <a:t>GeV</a:t>
            </a:r>
            <a:r>
              <a:rPr lang="en-US" dirty="0">
                <a:latin typeface="Comic Sans MS"/>
                <a:cs typeface="Comic Sans MS"/>
              </a:rPr>
              <a:t>/</a:t>
            </a:r>
            <a:r>
              <a:rPr lang="en-US" dirty="0" smtClean="0">
                <a:latin typeface="Comic Sans MS"/>
                <a:cs typeface="Comic Sans MS"/>
              </a:rPr>
              <a:t>c,  -1.0&lt;</a:t>
            </a:r>
            <a:r>
              <a:rPr lang="en-US" dirty="0" err="1">
                <a:latin typeface="Symbol" charset="2"/>
                <a:cs typeface="Symbol" charset="2"/>
              </a:rPr>
              <a:t>h</a:t>
            </a:r>
            <a:r>
              <a:rPr lang="en-US" baseline="30000" dirty="0" err="1" smtClean="0">
                <a:latin typeface="Comic Sans MS"/>
                <a:cs typeface="Comic Sans MS"/>
              </a:rPr>
              <a:t>EM</a:t>
            </a:r>
            <a:r>
              <a:rPr lang="en-US" baseline="30000" dirty="0" smtClean="0">
                <a:latin typeface="Comic Sans MS"/>
                <a:cs typeface="Comic Sans MS"/>
              </a:rPr>
              <a:t>-Jet</a:t>
            </a:r>
            <a:r>
              <a:rPr lang="en-US" dirty="0" smtClean="0">
                <a:latin typeface="Comic Sans MS"/>
                <a:cs typeface="Comic Sans MS"/>
              </a:rPr>
              <a:t>&lt;2.0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Inputs for central </a:t>
            </a:r>
            <a:r>
              <a:rPr lang="en-US" b="1" dirty="0" err="1" smtClean="0">
                <a:latin typeface="Comic Sans MS"/>
                <a:cs typeface="Comic Sans MS"/>
              </a:rPr>
              <a:t>EMJets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: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towers from BEMC and EEMC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Leading central EM</a:t>
            </a:r>
            <a:r>
              <a:rPr lang="en-US" b="1" dirty="0">
                <a:latin typeface="Comic Sans MS"/>
                <a:cs typeface="Comic Sans MS"/>
              </a:rPr>
              <a:t>-</a:t>
            </a:r>
            <a:r>
              <a:rPr lang="en-US" b="1" dirty="0" smtClean="0">
                <a:latin typeface="Comic Sans MS"/>
                <a:cs typeface="Comic Sans MS"/>
              </a:rPr>
              <a:t>Jets   </a:t>
            </a:r>
            <a:r>
              <a:rPr lang="en-US" dirty="0" smtClean="0">
                <a:latin typeface="Comic Sans MS"/>
                <a:cs typeface="Comic Sans MS"/>
              </a:rPr>
              <a:t>:  Jet </a:t>
            </a:r>
            <a:r>
              <a:rPr lang="en-US" dirty="0">
                <a:latin typeface="Comic Sans MS"/>
                <a:cs typeface="Comic Sans MS"/>
              </a:rPr>
              <a:t>with highest </a:t>
            </a:r>
            <a:r>
              <a:rPr lang="en-US" dirty="0" err="1" smtClean="0">
                <a:latin typeface="Comic Sans MS"/>
                <a:cs typeface="Comic Sans MS"/>
              </a:rPr>
              <a:t>p</a:t>
            </a:r>
            <a:r>
              <a:rPr lang="en-US" baseline="-25000" dirty="0" err="1" smtClean="0">
                <a:latin typeface="Comic Sans MS"/>
                <a:cs typeface="Comic Sans MS"/>
              </a:rPr>
              <a:t>T</a:t>
            </a:r>
            <a:endParaRPr lang="en-US" baseline="-25000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556543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Midrapidity</a:t>
            </a:r>
            <a:r>
              <a:rPr lang="en-US" b="1" dirty="0" smtClean="0">
                <a:solidFill>
                  <a:srgbClr val="0000FF"/>
                </a:solidFill>
              </a:rPr>
              <a:t> EM Jets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/>
          <a:srcRect t="65083"/>
          <a:stretch/>
        </p:blipFill>
        <p:spPr>
          <a:xfrm>
            <a:off x="5829368" y="1413582"/>
            <a:ext cx="3314632" cy="1877834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6350567" y="1452663"/>
            <a:ext cx="1078933" cy="1478919"/>
          </a:xfrm>
          <a:prstGeom prst="rect">
            <a:avLst/>
          </a:prstGeom>
          <a:solidFill>
            <a:schemeClr val="accent3">
              <a:lumMod val="50000"/>
              <a:alpha val="4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458417" y="1452662"/>
            <a:ext cx="1516249" cy="1468337"/>
          </a:xfrm>
          <a:prstGeom prst="rect">
            <a:avLst/>
          </a:prstGeom>
          <a:gradFill flip="none" rotWithShape="1">
            <a:gsLst>
              <a:gs pos="0">
                <a:srgbClr val="0000FF">
                  <a:alpha val="36000"/>
                </a:srgbClr>
              </a:gs>
              <a:gs pos="100000">
                <a:srgbClr val="3366FF">
                  <a:alpha val="36000"/>
                </a:srgb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531199" y="932634"/>
            <a:ext cx="20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Near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0000FF"/>
                </a:solidFill>
              </a:rPr>
              <a:t>away</a:t>
            </a:r>
            <a:r>
              <a:rPr lang="en-US" dirty="0" smtClean="0"/>
              <a:t> side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593304" y="3188986"/>
            <a:ext cx="1553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Correlated</a:t>
            </a:r>
          </a:p>
          <a:p>
            <a:pPr algn="ctr"/>
            <a:r>
              <a:rPr lang="en-US" sz="1400" dirty="0">
                <a:solidFill>
                  <a:srgbClr val="3366FF"/>
                </a:solidFill>
              </a:rPr>
              <a:t>c</a:t>
            </a:r>
            <a:r>
              <a:rPr lang="en-US" sz="1400" dirty="0" smtClean="0">
                <a:solidFill>
                  <a:srgbClr val="3366FF"/>
                </a:solidFill>
              </a:rPr>
              <a:t>entral EM-Jet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39618" y="3179029"/>
            <a:ext cx="15534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Uncorrelated </a:t>
            </a:r>
          </a:p>
          <a:p>
            <a:pPr algn="ctr"/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central EM-Jet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8325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noFill/>
          <a:ln>
            <a:noFill/>
          </a:ln>
          <a:effectLst/>
        </p:spPr>
        <p:txBody>
          <a:bodyPr>
            <a:normAutofit fontScale="90000"/>
          </a:bodyPr>
          <a:lstStyle/>
          <a:p>
            <a:r>
              <a:rPr lang="en-US" sz="2800" dirty="0" smtClean="0"/>
              <a:t>A</a:t>
            </a:r>
            <a:r>
              <a:rPr lang="en-US" sz="2800" baseline="-25000" dirty="0" smtClean="0"/>
              <a:t>N</a:t>
            </a:r>
            <a:r>
              <a:rPr lang="en-US" sz="2800" dirty="0" smtClean="0"/>
              <a:t> for </a:t>
            </a:r>
            <a:r>
              <a:rPr lang="en-US" sz="2800" b="1" dirty="0" smtClean="0"/>
              <a:t>with</a:t>
            </a:r>
            <a:r>
              <a:rPr lang="en-US" sz="2800" dirty="0" smtClean="0"/>
              <a:t> and </a:t>
            </a:r>
            <a:r>
              <a:rPr lang="en-US" sz="2800" b="1" dirty="0" smtClean="0">
                <a:solidFill>
                  <a:srgbClr val="FF0000"/>
                </a:solidFill>
              </a:rPr>
              <a:t>without</a:t>
            </a:r>
            <a:r>
              <a:rPr lang="en-US" sz="2800" b="1" dirty="0" smtClean="0"/>
              <a:t> </a:t>
            </a:r>
            <a:r>
              <a:rPr lang="en-US" sz="2800" dirty="0" smtClean="0"/>
              <a:t>a central EM-Jet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QCD Town Meeting,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45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16091" y="40847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610" y="727475"/>
            <a:ext cx="5718039" cy="513513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5400000">
            <a:off x="5066874" y="2960677"/>
            <a:ext cx="4428914" cy="196782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181654" y="723660"/>
            <a:ext cx="5198068" cy="306947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0" y="5838417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rgbClr val="322F31"/>
                </a:solidFill>
                <a:sym typeface="Wingdings" pitchFamily="2" charset="2"/>
              </a:rPr>
              <a:t>An </a:t>
            </a:r>
            <a:r>
              <a:rPr lang="en-US" sz="1600" dirty="0">
                <a:solidFill>
                  <a:srgbClr val="322F31"/>
                </a:solidFill>
                <a:sym typeface="Wingdings" pitchFamily="2" charset="2"/>
              </a:rPr>
              <a:t>EM-jet in</a:t>
            </a:r>
            <a:r>
              <a:rPr lang="en-US" sz="1600" dirty="0" smtClean="0">
                <a:solidFill>
                  <a:srgbClr val="322F31"/>
                </a:solidFill>
              </a:rPr>
              <a:t> the central  rapidity region reduces the asymmetries for the forward isolated π</a:t>
            </a:r>
            <a:r>
              <a:rPr lang="en-US" sz="1600" baseline="30000" dirty="0" smtClean="0">
                <a:solidFill>
                  <a:srgbClr val="322F31"/>
                </a:solidFill>
              </a:rPr>
              <a:t>0</a:t>
            </a:r>
            <a:endParaRPr lang="en-US" sz="1600" dirty="0">
              <a:solidFill>
                <a:srgbClr val="322F3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68928" y="3637051"/>
            <a:ext cx="150872" cy="1479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7069" y="3594302"/>
            <a:ext cx="457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</a:rPr>
              <a:t>0.06</a:t>
            </a:r>
            <a:endParaRPr lang="en-US" sz="12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7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noFill/>
          <a:ln>
            <a:noFill/>
          </a:ln>
          <a:effectLst/>
        </p:spPr>
        <p:txBody>
          <a:bodyPr>
            <a:normAutofit fontScale="90000"/>
          </a:bodyPr>
          <a:lstStyle/>
          <a:p>
            <a:r>
              <a:rPr lang="en-US" sz="2800" dirty="0"/>
              <a:t>A</a:t>
            </a:r>
            <a:r>
              <a:rPr lang="en-US" sz="2800" baseline="-25000" dirty="0"/>
              <a:t>N</a:t>
            </a:r>
            <a:r>
              <a:rPr lang="en-US" sz="2800" dirty="0"/>
              <a:t> for </a:t>
            </a:r>
            <a:r>
              <a:rPr lang="en-US" sz="2800" dirty="0" smtClean="0"/>
              <a:t>Forward jet </a:t>
            </a:r>
            <a:r>
              <a:rPr lang="en-US" dirty="0" smtClean="0"/>
              <a:t>with </a:t>
            </a:r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near</a:t>
            </a:r>
            <a:r>
              <a:rPr lang="en-US" sz="2800" b="1" dirty="0" smtClean="0"/>
              <a:t> </a:t>
            </a:r>
            <a:r>
              <a:rPr lang="en-US" sz="2800" dirty="0"/>
              <a:t>and </a:t>
            </a:r>
            <a:r>
              <a:rPr lang="en-US" sz="2800" b="1" dirty="0"/>
              <a:t>away</a:t>
            </a:r>
            <a:r>
              <a:rPr lang="en-US" sz="2800" dirty="0"/>
              <a:t> </a:t>
            </a:r>
            <a:r>
              <a:rPr lang="en-US" sz="2800" dirty="0" smtClean="0"/>
              <a:t>in </a:t>
            </a:r>
            <a:r>
              <a:rPr lang="en-US" sz="2800" dirty="0" smtClean="0">
                <a:latin typeface="Symbol" charset="2"/>
                <a:cs typeface="Symbol" charset="2"/>
              </a:rPr>
              <a:t>F</a:t>
            </a:r>
            <a:r>
              <a:rPr lang="en-US" sz="2800" dirty="0" smtClean="0"/>
              <a:t> central jet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QCD Town Meeting,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46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88621" y="40847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620" y="806820"/>
            <a:ext cx="6246658" cy="52755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6506" y="885436"/>
            <a:ext cx="5371912" cy="306947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4959284" y="3049883"/>
            <a:ext cx="4501485" cy="196782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0" y="6035525"/>
            <a:ext cx="5698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Uncorrelated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central EM-Jet is separated out   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STAR: A</a:t>
            </a:r>
            <a:r>
              <a:rPr lang="en-US" baseline="-25000" dirty="0" smtClean="0"/>
              <a:t>N</a:t>
            </a:r>
            <a:r>
              <a:rPr lang="en-US" baseline="30000" dirty="0" smtClean="0"/>
              <a:t>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290008"/>
            <a:ext cx="4494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Analysis Strategy to fully reconstruct </a:t>
            </a:r>
            <a:r>
              <a:rPr lang="en-US" sz="1600" dirty="0" err="1" smtClean="0">
                <a:solidFill>
                  <a:srgbClr val="0000FF"/>
                </a:solidFill>
              </a:rPr>
              <a:t>Ws</a:t>
            </a:r>
            <a:r>
              <a:rPr lang="en-US" sz="1600" dirty="0" smtClean="0">
                <a:solidFill>
                  <a:srgbClr val="0000FF"/>
                </a:solidFill>
              </a:rPr>
              <a:t>: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47142"/>
            <a:ext cx="49569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Follow the analysis steps of the A</a:t>
            </a:r>
            <a:r>
              <a:rPr lang="en-US" sz="1400" baseline="-25000" dirty="0" smtClean="0"/>
              <a:t>L</a:t>
            </a:r>
            <a:r>
              <a:rPr lang="en-US" sz="1400" dirty="0" smtClean="0"/>
              <a:t> </a:t>
            </a:r>
          </a:p>
          <a:p>
            <a:r>
              <a:rPr lang="en-US" sz="1400" dirty="0" smtClean="0">
                <a:sym typeface="Wingdings"/>
              </a:rPr>
              <a:t> </a:t>
            </a:r>
            <a:r>
              <a:rPr lang="en-US" sz="1400" dirty="0" smtClean="0"/>
              <a:t>W candidate selection via high 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 lepton</a:t>
            </a:r>
          </a:p>
          <a:p>
            <a:r>
              <a:rPr lang="en-US" sz="1400" dirty="0" smtClean="0"/>
              <a:t>Data set 2011 transverse 500 </a:t>
            </a:r>
            <a:r>
              <a:rPr lang="en-US" sz="1400" dirty="0" err="1" smtClean="0"/>
              <a:t>GeV</a:t>
            </a:r>
            <a:r>
              <a:rPr lang="en-US" sz="1400" dirty="0" smtClean="0"/>
              <a:t> data set (</a:t>
            </a: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25 pb</a:t>
            </a:r>
            <a:r>
              <a:rPr lang="en-US" sz="1400" baseline="30000" dirty="0">
                <a:solidFill>
                  <a:srgbClr val="0000FF"/>
                </a:solidFill>
                <a:latin typeface="Comic Sans MS"/>
                <a:cs typeface="Comic Sans MS"/>
              </a:rPr>
              <a:t>-</a:t>
            </a:r>
            <a:r>
              <a:rPr lang="en-US" sz="14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1400" dirty="0" smtClean="0"/>
              <a:t>)</a:t>
            </a:r>
            <a:endParaRPr lang="en-US" sz="1400" baseline="30000" dirty="0">
              <a:solidFill>
                <a:srgbClr val="CC66FF"/>
              </a:solidFill>
              <a:latin typeface="Comic Sans MS"/>
              <a:cs typeface="Comic Sans M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1261084"/>
            <a:ext cx="5662080" cy="1569660"/>
            <a:chOff x="457200" y="4095750"/>
            <a:chExt cx="5662080" cy="1569660"/>
          </a:xfrm>
        </p:grpSpPr>
        <p:grpSp>
          <p:nvGrpSpPr>
            <p:cNvPr id="11" name="Group 10"/>
            <p:cNvGrpSpPr/>
            <p:nvPr/>
          </p:nvGrpSpPr>
          <p:grpSpPr>
            <a:xfrm>
              <a:off x="457200" y="4095750"/>
              <a:ext cx="5237163" cy="1569660"/>
              <a:chOff x="457200" y="4095750"/>
              <a:chExt cx="5576839" cy="1569660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457200" y="4095750"/>
                <a:ext cx="557683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15888" indent="-115888">
                  <a:buFont typeface="Wingdings" charset="2"/>
                  <a:buChar char="ü"/>
                </a:pPr>
                <a:r>
                  <a:rPr lang="en-US" sz="1600" dirty="0" smtClean="0">
                    <a:solidFill>
                      <a:srgbClr val="0000FF"/>
                    </a:solidFill>
                  </a:rPr>
                  <a:t> In transverse plane:</a:t>
                </a:r>
              </a:p>
              <a:p>
                <a:pPr marL="115888" indent="-115888">
                  <a:buFont typeface="Wingdings" charset="2"/>
                  <a:buChar char="ü"/>
                </a:pPr>
                <a:endParaRPr lang="en-US" sz="1600" dirty="0" smtClean="0">
                  <a:solidFill>
                    <a:srgbClr val="0000FF"/>
                  </a:solidFill>
                </a:endParaRPr>
              </a:p>
              <a:p>
                <a:pPr marL="115888" indent="-115888">
                  <a:buFont typeface="Wingdings" charset="2"/>
                  <a:buChar char="ü"/>
                </a:pPr>
                <a:r>
                  <a:rPr lang="en-US" sz="1600" dirty="0" smtClean="0">
                    <a:solidFill>
                      <a:srgbClr val="0000FF"/>
                    </a:solidFill>
                  </a:rPr>
                  <a:t> Recoil reconstructed using tracks and towers:</a:t>
                </a:r>
              </a:p>
              <a:p>
                <a:pPr marL="115888" indent="-115888">
                  <a:buFont typeface="Wingdings" charset="2"/>
                  <a:buChar char="ü"/>
                </a:pPr>
                <a:r>
                  <a:rPr lang="en-US" sz="1600" dirty="0" smtClean="0">
                    <a:solidFill>
                      <a:srgbClr val="0000FF"/>
                    </a:solidFill>
                  </a:rPr>
                  <a:t> Part of the recoil not within STAR acceptance </a:t>
                </a:r>
              </a:p>
              <a:p>
                <a:r>
                  <a:rPr lang="en-US" sz="1600" dirty="0">
                    <a:solidFill>
                      <a:srgbClr val="0000FF"/>
                    </a:solidFill>
                    <a:sym typeface="Wingdings"/>
                  </a:rPr>
                  <a:t> </a:t>
                </a:r>
                <a:r>
                  <a:rPr lang="en-US" sz="1600" dirty="0" smtClean="0">
                    <a:solidFill>
                      <a:srgbClr val="0000FF"/>
                    </a:solidFill>
                    <a:sym typeface="Wingdings"/>
                  </a:rPr>
                  <a:t>  </a:t>
                </a:r>
                <a:r>
                  <a:rPr lang="en-US" sz="1600" dirty="0" smtClean="0">
                    <a:solidFill>
                      <a:srgbClr val="FF00FF"/>
                    </a:solidFill>
                    <a:sym typeface="Wingdings"/>
                  </a:rPr>
                  <a:t>correction through MC (</a:t>
                </a:r>
                <a:r>
                  <a:rPr lang="en-US" sz="1600" dirty="0" err="1" smtClean="0">
                    <a:solidFill>
                      <a:srgbClr val="FF00FF"/>
                    </a:solidFill>
                    <a:sym typeface="Wingdings"/>
                  </a:rPr>
                  <a:t>Pythia</a:t>
                </a:r>
                <a:r>
                  <a:rPr lang="en-US" sz="1600" dirty="0" smtClean="0">
                    <a:solidFill>
                      <a:srgbClr val="FF00FF"/>
                    </a:solidFill>
                    <a:sym typeface="Wingdings"/>
                  </a:rPr>
                  <a:t>) </a:t>
                </a:r>
                <a:r>
                  <a:rPr lang="en-US" sz="1600" dirty="0" smtClean="0">
                    <a:solidFill>
                      <a:srgbClr val="FF00FF"/>
                    </a:solidFill>
                  </a:rPr>
                  <a:t>  </a:t>
                </a:r>
              </a:p>
              <a:p>
                <a:endParaRPr lang="en-US" sz="1600" dirty="0">
                  <a:solidFill>
                    <a:srgbClr val="FF00FF"/>
                  </a:solidFill>
                </a:endParaRPr>
              </a:p>
            </p:txBody>
          </p:sp>
          <p:graphicFrame>
            <p:nvGraphicFramePr>
              <p:cNvPr id="14" name="Object 1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11399779"/>
                  </p:ext>
                </p:extLst>
              </p:nvPr>
            </p:nvGraphicFramePr>
            <p:xfrm>
              <a:off x="2937699" y="4129565"/>
              <a:ext cx="2442280" cy="3686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8932" name="Equation" r:id="rId3" imgW="1346200" imgH="203200" progId="Equation.3">
                      <p:embed/>
                    </p:oleObj>
                  </mc:Choice>
                  <mc:Fallback>
                    <p:oleObj name="Equation" r:id="rId3" imgW="1346200" imgH="203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37699" y="4129565"/>
                            <a:ext cx="2442280" cy="36864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61398594"/>
                </p:ext>
              </p:extLst>
            </p:nvPr>
          </p:nvGraphicFramePr>
          <p:xfrm>
            <a:off x="4962760" y="4581619"/>
            <a:ext cx="1156520" cy="3915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933" name="Equation" r:id="rId5" imgW="1054100" imgH="355600" progId="Equation.DSMT4">
                    <p:embed/>
                  </p:oleObj>
                </mc:Choice>
                <mc:Fallback>
                  <p:oleObj name="Equation" r:id="rId5" imgW="1054100" imgH="355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2760" y="4581619"/>
                          <a:ext cx="1156520" cy="391585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3" name="Picture 22" descr="plot_WPT_2.png"/>
          <p:cNvPicPr>
            <a:picLocks noChangeAspect="1"/>
          </p:cNvPicPr>
          <p:nvPr/>
        </p:nvPicPr>
        <p:blipFill>
          <a:blip r:embed="rId7"/>
          <a:srcRect r="22189" b="3719"/>
          <a:stretch>
            <a:fillRect/>
          </a:stretch>
        </p:blipFill>
        <p:spPr>
          <a:xfrm>
            <a:off x="5994395" y="588614"/>
            <a:ext cx="3001434" cy="3563758"/>
          </a:xfrm>
          <a:prstGeom prst="rect">
            <a:avLst/>
          </a:prstGeom>
        </p:spPr>
      </p:pic>
      <p:pic>
        <p:nvPicPr>
          <p:cNvPr id="24" name="Picture 23" descr="plot_CorrectionVsRecoilPt.png"/>
          <p:cNvPicPr>
            <a:picLocks noChangeAspect="1"/>
          </p:cNvPicPr>
          <p:nvPr/>
        </p:nvPicPr>
        <p:blipFill>
          <a:blip r:embed="rId8"/>
          <a:srcRect l="6844" r="10162"/>
          <a:stretch>
            <a:fillRect/>
          </a:stretch>
        </p:blipFill>
        <p:spPr>
          <a:xfrm>
            <a:off x="5232400" y="3951427"/>
            <a:ext cx="3911600" cy="2792945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 bwMode="auto">
          <a:xfrm>
            <a:off x="3651250" y="2370667"/>
            <a:ext cx="2889250" cy="15769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8" name="Picture 27" descr="hWBosonPz_GoodRecoFraction_OtherSol.png"/>
          <p:cNvPicPr>
            <a:picLocks noChangeAspect="1"/>
          </p:cNvPicPr>
          <p:nvPr/>
        </p:nvPicPr>
        <p:blipFill rotWithShape="1">
          <a:blip r:embed="rId9"/>
          <a:srcRect r="23095" b="2572"/>
          <a:stretch/>
        </p:blipFill>
        <p:spPr>
          <a:xfrm>
            <a:off x="2317755" y="4266030"/>
            <a:ext cx="2215141" cy="2638000"/>
          </a:xfrm>
          <a:prstGeom prst="rect">
            <a:avLst/>
          </a:prstGeom>
        </p:spPr>
      </p:pic>
      <p:pic>
        <p:nvPicPr>
          <p:cNvPr id="29" name="Picture 28" descr="plot_DataMc_WpPt.eps"/>
          <p:cNvPicPr>
            <a:picLocks noChangeAspect="1"/>
          </p:cNvPicPr>
          <p:nvPr/>
        </p:nvPicPr>
        <p:blipFill rotWithShape="1">
          <a:blip r:embed="rId10"/>
          <a:srcRect r="22359" b="3322"/>
          <a:stretch/>
        </p:blipFill>
        <p:spPr>
          <a:xfrm>
            <a:off x="28943" y="4265172"/>
            <a:ext cx="2236340" cy="2617692"/>
          </a:xfrm>
          <a:prstGeom prst="rect">
            <a:avLst/>
          </a:prstGeom>
        </p:spPr>
      </p:pic>
      <p:sp>
        <p:nvSpPr>
          <p:cNvPr id="30" name="AutoShape 49"/>
          <p:cNvSpPr>
            <a:spLocks noChangeArrowheads="1"/>
          </p:cNvSpPr>
          <p:nvPr/>
        </p:nvSpPr>
        <p:spPr bwMode="auto">
          <a:xfrm flipH="1">
            <a:off x="4572000" y="5315374"/>
            <a:ext cx="690199" cy="325543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1666" y="4012967"/>
            <a:ext cx="4279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GOOD data/MC agreement after P</a:t>
            </a:r>
            <a:r>
              <a:rPr lang="en-US" sz="1400" b="1" baseline="-25000" dirty="0" smtClean="0">
                <a:solidFill>
                  <a:srgbClr val="0000FF"/>
                </a:solidFill>
              </a:rPr>
              <a:t>T</a:t>
            </a:r>
            <a:r>
              <a:rPr lang="en-US" sz="1400" b="1" dirty="0" smtClean="0">
                <a:solidFill>
                  <a:srgbClr val="0000FF"/>
                </a:solidFill>
              </a:rPr>
              <a:t> correction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2588235"/>
            <a:ext cx="523716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FF"/>
                </a:solidFill>
              </a:rPr>
              <a:t>W Rapidity reconstruction:</a:t>
            </a:r>
            <a:endParaRPr lang="en-US" sz="1200" dirty="0" smtClean="0">
              <a:solidFill>
                <a:srgbClr val="FF00FF"/>
              </a:solidFill>
            </a:endParaRPr>
          </a:p>
          <a:p>
            <a:pPr marL="228600" indent="-228600">
              <a:spcAft>
                <a:spcPts val="600"/>
              </a:spcAft>
              <a:buFont typeface="Wingdings" charset="2"/>
              <a:buChar char="ü"/>
            </a:pPr>
            <a:r>
              <a:rPr lang="en-US" sz="1600" dirty="0"/>
              <a:t>W longitudinal momentum (along z) can be calculated from the invariant </a:t>
            </a:r>
            <a:r>
              <a:rPr lang="en-US" sz="1600" dirty="0" smtClean="0"/>
              <a:t>mass: </a:t>
            </a:r>
          </a:p>
          <a:p>
            <a:pPr marL="228600" indent="-228600">
              <a:spcAft>
                <a:spcPts val="600"/>
              </a:spcAft>
              <a:buFont typeface="Wingdings" charset="2"/>
              <a:buChar char="ü"/>
            </a:pPr>
            <a:r>
              <a:rPr lang="en-US" sz="1600" dirty="0"/>
              <a:t>Neutrino longitudinal momentum component from quadratic equation</a:t>
            </a:r>
          </a:p>
          <a:p>
            <a:endParaRPr lang="en-US" sz="1600" dirty="0">
              <a:solidFill>
                <a:srgbClr val="FF00FF"/>
              </a:solidFill>
            </a:endParaRP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5244930"/>
              </p:ext>
            </p:extLst>
          </p:nvPr>
        </p:nvGraphicFramePr>
        <p:xfrm>
          <a:off x="3888317" y="3130550"/>
          <a:ext cx="1549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34" name="Equation" r:id="rId11" imgW="1549400" imgH="215900" progId="Equation.DSMT4">
                  <p:embed/>
                </p:oleObj>
              </mc:Choice>
              <mc:Fallback>
                <p:oleObj name="Equation" r:id="rId11" imgW="1549400" imgH="215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888317" y="3130550"/>
                        <a:ext cx="1549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2715814"/>
              </p:ext>
            </p:extLst>
          </p:nvPr>
        </p:nvGraphicFramePr>
        <p:xfrm>
          <a:off x="2224617" y="3691467"/>
          <a:ext cx="22098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35" name="Equation" r:id="rId13" imgW="2209800" imgH="279400" progId="Equation.DSMT4">
                  <p:embed/>
                </p:oleObj>
              </mc:Choice>
              <mc:Fallback>
                <p:oleObj name="Equation" r:id="rId13" imgW="22098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224617" y="3691467"/>
                        <a:ext cx="22098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6228333"/>
              </p:ext>
            </p:extLst>
          </p:nvPr>
        </p:nvGraphicFramePr>
        <p:xfrm>
          <a:off x="4456113" y="3655484"/>
          <a:ext cx="889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36" name="Equation" r:id="rId15" imgW="889000" imgH="381000" progId="Equation.DSMT4">
                  <p:embed/>
                </p:oleObj>
              </mc:Choice>
              <mc:Fallback>
                <p:oleObj name="Equation" r:id="rId15" imgW="889000" imgH="38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456113" y="3655484"/>
                        <a:ext cx="8890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013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97691" y="1058338"/>
            <a:ext cx="625123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</a:t>
            </a:r>
            <a:r>
              <a:rPr lang="en-US" dirty="0"/>
              <a:t>layer Silicon </a:t>
            </a:r>
            <a:r>
              <a:rPr lang="en-US" dirty="0" err="1"/>
              <a:t>minipad</a:t>
            </a:r>
            <a:r>
              <a:rPr lang="en-US" dirty="0"/>
              <a:t> Tungsten sandwich pre-shower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front </a:t>
            </a:r>
            <a:r>
              <a:rPr lang="en-US" dirty="0" smtClean="0"/>
              <a:t>of </a:t>
            </a:r>
            <a:r>
              <a:rPr lang="en-US" dirty="0"/>
              <a:t>lead-tungstate MPC electromagnetic </a:t>
            </a:r>
            <a:endParaRPr lang="en-US" dirty="0" smtClean="0"/>
          </a:p>
          <a:p>
            <a:r>
              <a:rPr lang="en-US" dirty="0" smtClean="0"/>
              <a:t>calorimeter </a:t>
            </a:r>
            <a:r>
              <a:rPr lang="en-US" dirty="0"/>
              <a:t>(3.1&lt;|</a:t>
            </a:r>
            <a:r>
              <a:rPr lang="en-US" dirty="0">
                <a:latin typeface="Symbol" pitchFamily="18" charset="2"/>
              </a:rPr>
              <a:t>h</a:t>
            </a:r>
            <a:r>
              <a:rPr lang="en-US" dirty="0"/>
              <a:t>|&lt;3.8</a:t>
            </a:r>
            <a:r>
              <a:rPr lang="en-US" dirty="0" smtClean="0"/>
              <a:t>)</a:t>
            </a:r>
          </a:p>
          <a:p>
            <a:pPr marL="2857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</a:rPr>
              <a:t>Reconstruct </a:t>
            </a:r>
            <a:r>
              <a:rPr lang="en-US" dirty="0">
                <a:latin typeface="Comic Sans MS"/>
                <a:cs typeface="Comic Sans MS"/>
              </a:rPr>
              <a:t>and reject 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baseline="30000" dirty="0">
                <a:latin typeface="Symbol" pitchFamily="18" charset="2"/>
              </a:rPr>
              <a:t>0</a:t>
            </a:r>
            <a:r>
              <a:rPr lang="en-US" dirty="0">
                <a:latin typeface="Symbol" pitchFamily="18" charset="2"/>
              </a:rPr>
              <a:t> </a:t>
            </a:r>
            <a:r>
              <a:rPr lang="en-US" dirty="0">
                <a:latin typeface="Comic Sans MS"/>
                <a:cs typeface="Comic Sans MS"/>
              </a:rPr>
              <a:t>mesons </a:t>
            </a:r>
            <a:endParaRPr lang="en-US" dirty="0" smtClean="0">
              <a:latin typeface="Comic Sans MS"/>
              <a:cs typeface="Comic Sans MS"/>
            </a:endParaRPr>
          </a:p>
          <a:p>
            <a:pPr marL="0" lvl="1"/>
            <a:r>
              <a:rPr lang="en-US" dirty="0" smtClean="0">
                <a:latin typeface="Symbol" pitchFamily="18" charset="2"/>
              </a:rPr>
              <a:t>           </a:t>
            </a:r>
            <a:r>
              <a:rPr lang="en-US" dirty="0" smtClean="0">
                <a:solidFill>
                  <a:srgbClr val="0000FF"/>
                </a:solidFill>
                <a:latin typeface="Symbol" pitchFamily="18" charset="2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Symbol" pitchFamily="18" charset="2"/>
              </a:rPr>
              <a:t>Þ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dirty="0">
                <a:latin typeface="Comic Sans MS"/>
                <a:cs typeface="Comic Sans MS"/>
              </a:rPr>
              <a:t>enhances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>
                <a:latin typeface="Symbol" pitchFamily="18" charset="2"/>
                <a:ea typeface="Times New Roman"/>
                <a:cs typeface="Times New Roman"/>
              </a:rPr>
              <a:t>p</a:t>
            </a:r>
            <a:r>
              <a:rPr lang="en-US" baseline="30000" dirty="0">
                <a:latin typeface="Symbol" pitchFamily="18" charset="2"/>
                <a:ea typeface="Times New Roman"/>
                <a:cs typeface="Times New Roman"/>
              </a:rPr>
              <a:t>0</a:t>
            </a:r>
            <a:r>
              <a:rPr lang="en-US" dirty="0">
                <a:latin typeface="Symbol" pitchFamily="18" charset="2"/>
                <a:ea typeface="Times New Roman"/>
                <a:cs typeface="Times New Roman"/>
              </a:rPr>
              <a:t>/g</a:t>
            </a:r>
            <a:r>
              <a:rPr lang="en-US" dirty="0">
                <a:latin typeface="Calibri" pitchFamily="34" charset="0"/>
                <a:ea typeface="Times New Roman"/>
                <a:cs typeface="Times New Roman"/>
              </a:rPr>
              <a:t> </a:t>
            </a:r>
            <a:r>
              <a:rPr lang="en-US" dirty="0">
                <a:latin typeface="Comic Sans MS"/>
                <a:ea typeface="Times New Roman"/>
                <a:cs typeface="Comic Sans MS"/>
              </a:rPr>
              <a:t>separation (up to &gt;80GeV)</a:t>
            </a:r>
            <a:endParaRPr lang="en-US" baseline="30000" dirty="0">
              <a:latin typeface="Comic Sans MS"/>
              <a:cs typeface="Comic Sans MS"/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Upgrades at PHENIX and STAR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31167" y="1397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3" y="1019552"/>
            <a:ext cx="2514600" cy="185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582089"/>
            <a:ext cx="2231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PHENIX MPC-EX: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01493" y="3348575"/>
            <a:ext cx="2842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00FF"/>
                </a:solidFill>
              </a:rPr>
              <a:t>STAR FMS-</a:t>
            </a:r>
            <a:r>
              <a:rPr lang="en-US" u="sng" dirty="0" err="1" smtClean="0">
                <a:solidFill>
                  <a:srgbClr val="FF00FF"/>
                </a:solidFill>
              </a:rPr>
              <a:t>PreShower</a:t>
            </a:r>
            <a:r>
              <a:rPr lang="en-US" u="sng" dirty="0" smtClean="0">
                <a:solidFill>
                  <a:srgbClr val="FF00FF"/>
                </a:solidFill>
              </a:rPr>
              <a:t>:</a:t>
            </a:r>
            <a:endParaRPr lang="en-US" u="sng" dirty="0">
              <a:solidFill>
                <a:srgbClr val="FF00FF"/>
              </a:solidFill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5" t="12043" r="19972" b="8923"/>
          <a:stretch/>
        </p:blipFill>
        <p:spPr bwMode="auto">
          <a:xfrm>
            <a:off x="6695866" y="3874980"/>
            <a:ext cx="2363470" cy="2452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73250" y="5355155"/>
            <a:ext cx="48910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3 layer </a:t>
            </a:r>
            <a:r>
              <a:rPr lang="en-US" dirty="0" err="1" smtClean="0">
                <a:effectLst/>
              </a:rPr>
              <a:t>preshower</a:t>
            </a:r>
            <a:r>
              <a:rPr lang="en-US" dirty="0" smtClean="0">
                <a:effectLst/>
              </a:rPr>
              <a:t> in </a:t>
            </a:r>
            <a:r>
              <a:rPr lang="en-US" dirty="0">
                <a:effectLst/>
              </a:rPr>
              <a:t>front of the FMS, </a:t>
            </a:r>
            <a:endParaRPr lang="en-US" dirty="0" smtClean="0">
              <a:effectLst/>
            </a:endParaRP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effectLst/>
              </a:rPr>
              <a:t>distinguish </a:t>
            </a:r>
            <a:r>
              <a:rPr lang="en-US" dirty="0">
                <a:effectLst/>
              </a:rPr>
              <a:t>photons, electrons/positrons </a:t>
            </a:r>
            <a:endParaRPr lang="en-US" dirty="0" smtClean="0">
              <a:effectLst/>
            </a:endParaRPr>
          </a:p>
          <a:p>
            <a:pPr>
              <a:buClr>
                <a:srgbClr val="0000FF"/>
              </a:buClr>
            </a:pP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  and charged </a:t>
            </a:r>
            <a:r>
              <a:rPr lang="en-US" dirty="0">
                <a:effectLst/>
              </a:rPr>
              <a:t>hadrons. 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63509" y="3770630"/>
            <a:ext cx="6570980" cy="3087370"/>
            <a:chOff x="338667" y="3770630"/>
            <a:chExt cx="6570980" cy="3087370"/>
          </a:xfrm>
        </p:grpSpPr>
        <p:pic>
          <p:nvPicPr>
            <p:cNvPr id="25" name="Picture 24" descr="projection_200_new(1)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667" y="3770630"/>
              <a:ext cx="6570980" cy="3087370"/>
            </a:xfrm>
            <a:prstGeom prst="rect">
              <a:avLst/>
            </a:prstGeom>
          </p:spPr>
        </p:pic>
        <p:pic>
          <p:nvPicPr>
            <p:cNvPr id="27" name="Picture 26" descr="STAR-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4356" y="4124111"/>
              <a:ext cx="576034" cy="273083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584442" y="211667"/>
            <a:ext cx="3524250" cy="3524250"/>
            <a:chOff x="5029200" y="2527663"/>
            <a:chExt cx="3524250" cy="3524250"/>
          </a:xfrm>
          <a:solidFill>
            <a:schemeClr val="bg1">
              <a:lumMod val="85000"/>
              <a:alpha val="22000"/>
            </a:schemeClr>
          </a:solidFill>
        </p:grpSpPr>
        <p:pic>
          <p:nvPicPr>
            <p:cNvPr id="29" name="Picture 28" descr="Gambert-MPC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29200" y="2527663"/>
              <a:ext cx="3524250" cy="35242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</p:pic>
        <p:sp>
          <p:nvSpPr>
            <p:cNvPr id="30" name="Rectangle 29"/>
            <p:cNvSpPr/>
            <p:nvPr/>
          </p:nvSpPr>
          <p:spPr>
            <a:xfrm>
              <a:off x="5625141" y="3203245"/>
              <a:ext cx="1303950" cy="24622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sz="1000" b="0" kern="0" dirty="0" err="1" smtClean="0">
                  <a:solidFill>
                    <a:schemeClr val="bg2"/>
                  </a:solidFill>
                  <a:latin typeface="URWPalladioL-Roma-Extend_1020"/>
                </a:rPr>
                <a:t>Gamberg</a:t>
              </a:r>
              <a:r>
                <a:rPr lang="en-US" sz="1000" b="0" kern="0" dirty="0" smtClean="0">
                  <a:solidFill>
                    <a:schemeClr val="bg2"/>
                  </a:solidFill>
                  <a:latin typeface="URWPalladioL-Roma-Extend_1020"/>
                </a:rPr>
                <a:t> and Kang</a:t>
              </a:r>
              <a:endParaRPr lang="en-US" sz="1000" dirty="0">
                <a:solidFill>
                  <a:schemeClr val="bg2"/>
                </a:solidFill>
              </a:endParaRPr>
            </a:p>
          </p:txBody>
        </p:sp>
        <p:pic>
          <p:nvPicPr>
            <p:cNvPr id="31" name="Picture 39" descr="phenixgood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493062" y="2978151"/>
              <a:ext cx="657968" cy="21442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11584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600" dirty="0" smtClean="0"/>
              <a:t>Transverse PHYSICS: What else do we know</a:t>
            </a:r>
            <a:endParaRPr lang="en-US" sz="2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87918"/>
            <a:ext cx="9144000" cy="5884333"/>
          </a:xfrm>
        </p:spPr>
        <p:txBody>
          <a:bodyPr/>
          <a:lstStyle/>
          <a:p>
            <a:r>
              <a:rPr lang="en-US" dirty="0" smtClean="0"/>
              <a:t>Collins / </a:t>
            </a:r>
            <a:r>
              <a:rPr lang="en-US" dirty="0" err="1"/>
              <a:t>T</a:t>
            </a:r>
            <a:r>
              <a:rPr lang="en-US" dirty="0" err="1" smtClean="0"/>
              <a:t>ransversity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conserve universality in hadron hadron interactions</a:t>
            </a:r>
          </a:p>
          <a:p>
            <a:pPr lvl="1"/>
            <a:r>
              <a:rPr lang="en-US" dirty="0" err="1" smtClean="0"/>
              <a:t>FF</a:t>
            </a:r>
            <a:r>
              <a:rPr lang="en-US" baseline="-25000" dirty="0" err="1" smtClean="0"/>
              <a:t>unf</a:t>
            </a:r>
            <a:r>
              <a:rPr lang="en-US" dirty="0" smtClean="0"/>
              <a:t> = - </a:t>
            </a:r>
            <a:r>
              <a:rPr lang="en-US" dirty="0" err="1" smtClean="0"/>
              <a:t>FF</a:t>
            </a:r>
            <a:r>
              <a:rPr lang="en-US" baseline="-25000" dirty="0" err="1" smtClean="0"/>
              <a:t>fav</a:t>
            </a:r>
            <a:r>
              <a:rPr lang="en-US" baseline="-25000" dirty="0" smtClean="0"/>
              <a:t>          </a:t>
            </a:r>
            <a:r>
              <a:rPr lang="en-US" dirty="0" smtClean="0"/>
              <a:t>and     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u ~ -2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d </a:t>
            </a:r>
          </a:p>
          <a:p>
            <a:pPr lvl="1"/>
            <a:r>
              <a:rPr lang="en-US" dirty="0" smtClean="0"/>
              <a:t>evolve </a:t>
            </a:r>
            <a:r>
              <a:rPr lang="en-US" dirty="0" err="1" smtClean="0"/>
              <a:t>ala</a:t>
            </a:r>
            <a:r>
              <a:rPr lang="en-US" dirty="0" smtClean="0"/>
              <a:t> DGLAP, but soft because no gluon contribution (i.e. non-singlet)</a:t>
            </a:r>
          </a:p>
          <a:p>
            <a:r>
              <a:rPr lang="en-US" dirty="0" err="1" smtClean="0"/>
              <a:t>Sivers</a:t>
            </a:r>
            <a:r>
              <a:rPr lang="en-US" dirty="0"/>
              <a:t>,</a:t>
            </a:r>
            <a:r>
              <a:rPr lang="en-US" dirty="0" smtClean="0"/>
              <a:t> Boer Mulders, ….</a:t>
            </a:r>
          </a:p>
          <a:p>
            <a:pPr lvl="1"/>
            <a:r>
              <a:rPr lang="en-US" dirty="0" smtClean="0">
                <a:solidFill>
                  <a:srgbClr val="FF00FF"/>
                </a:solidFill>
              </a:rPr>
              <a:t>do not </a:t>
            </a:r>
            <a:r>
              <a:rPr lang="en-US" dirty="0"/>
              <a:t>conserve universality in hadron hadron </a:t>
            </a:r>
            <a:r>
              <a:rPr lang="en-US" dirty="0" smtClean="0"/>
              <a:t>interactions</a:t>
            </a:r>
          </a:p>
          <a:p>
            <a:pPr lvl="1"/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 evolution </a:t>
            </a:r>
            <a:r>
              <a:rPr lang="en-US" dirty="0" smtClean="0">
                <a:solidFill>
                  <a:srgbClr val="FF00FF"/>
                </a:solidFill>
                <a:sym typeface="Wingdings"/>
              </a:rPr>
              <a:t> can be strong</a:t>
            </a:r>
          </a:p>
          <a:p>
            <a:pPr lvl="2"/>
            <a:r>
              <a:rPr lang="en-US" dirty="0" smtClean="0">
                <a:sym typeface="Wingdings"/>
              </a:rPr>
              <a:t>till now most predictions did not account for evolution</a:t>
            </a:r>
            <a:endParaRPr lang="en-US" dirty="0" smtClean="0"/>
          </a:p>
          <a:p>
            <a:pPr lvl="1"/>
            <a:r>
              <a:rPr lang="en-US" dirty="0" smtClean="0"/>
              <a:t>FF should behave as DSS, but with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dependence unknown till today</a:t>
            </a:r>
          </a:p>
          <a:p>
            <a:pPr lvl="1"/>
            <a:r>
              <a:rPr lang="en-US" dirty="0" smtClean="0"/>
              <a:t>u and d </a:t>
            </a:r>
            <a:r>
              <a:rPr lang="en-US" dirty="0" err="1" smtClean="0"/>
              <a:t>Sivers</a:t>
            </a:r>
            <a:r>
              <a:rPr lang="en-US" dirty="0" smtClean="0"/>
              <a:t> </a:t>
            </a:r>
            <a:r>
              <a:rPr lang="en-US" dirty="0" err="1" smtClean="0"/>
              <a:t>fct</a:t>
            </a:r>
            <a:r>
              <a:rPr lang="en-US" dirty="0" smtClean="0"/>
              <a:t>. opposite sign d &gt;~ u</a:t>
            </a:r>
          </a:p>
          <a:p>
            <a:pPr lvl="1"/>
            <a:r>
              <a:rPr lang="en-US" dirty="0" err="1" smtClean="0"/>
              <a:t>Sivers</a:t>
            </a:r>
            <a:r>
              <a:rPr lang="en-US" dirty="0" smtClean="0"/>
              <a:t> and twist-3 are correlated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2"/>
            <a:r>
              <a:rPr lang="en-US" dirty="0" smtClean="0"/>
              <a:t>global fits find sign mismatch, possible explanations, </a:t>
            </a:r>
          </a:p>
          <a:p>
            <a:pPr marL="857250" lvl="2" indent="0">
              <a:buNone/>
            </a:pPr>
            <a:r>
              <a:rPr lang="en-US" dirty="0" smtClean="0"/>
              <a:t>  like node in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 or x don’t work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4914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49</a:t>
            </a:fld>
            <a:endParaRPr lang="en-US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7179134"/>
              </p:ext>
            </p:extLst>
          </p:nvPr>
        </p:nvGraphicFramePr>
        <p:xfrm>
          <a:off x="2268855" y="5207635"/>
          <a:ext cx="4953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942" name="Equation" r:id="rId3" imgW="4953000" imgH="800100" progId="Equation.DSMT4">
                  <p:embed/>
                </p:oleObj>
              </mc:Choice>
              <mc:Fallback>
                <p:oleObj name="Equation" r:id="rId3" imgW="4953000" imgH="800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855" y="5207635"/>
                        <a:ext cx="49530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Spin of the proton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974" y="652477"/>
            <a:ext cx="5746272" cy="434801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6591196"/>
              </p:ext>
            </p:extLst>
          </p:nvPr>
        </p:nvGraphicFramePr>
        <p:xfrm>
          <a:off x="2717800" y="5341953"/>
          <a:ext cx="3708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Equation" r:id="rId4" imgW="3708400" imgH="533400" progId="Equation.DSMT4">
                  <p:embed/>
                </p:oleObj>
              </mc:Choice>
              <mc:Fallback>
                <p:oleObj name="Equation" r:id="rId4" imgW="3708400" imgH="533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7800" y="5341953"/>
                        <a:ext cx="37084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789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 </a:t>
            </a:r>
            <a:r>
              <a:rPr lang="en-US" cap="none" dirty="0" err="1" smtClean="0"/>
              <a:t>p</a:t>
            </a:r>
            <a:r>
              <a:rPr lang="en-US" cap="none" baseline="-25000" dirty="0" err="1" smtClean="0"/>
              <a:t>T</a:t>
            </a:r>
            <a:r>
              <a:rPr lang="en-US" cap="none" dirty="0" smtClean="0"/>
              <a:t> – </a:t>
            </a:r>
            <a:r>
              <a:rPr lang="en-US" cap="none" dirty="0" err="1" smtClean="0"/>
              <a:t>x</a:t>
            </a:r>
            <a:r>
              <a:rPr lang="en-US" cap="none" dirty="0" smtClean="0"/>
              <a:t> </a:t>
            </a:r>
            <a:r>
              <a:rPr lang="en-US" dirty="0" smtClean="0"/>
              <a:t>and √</a:t>
            </a:r>
            <a:r>
              <a:rPr lang="en-US" cap="none" dirty="0" err="1" smtClean="0"/>
              <a:t>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50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181600" y="2034115"/>
            <a:ext cx="3962400" cy="4530725"/>
            <a:chOff x="4572000" y="1524000"/>
            <a:chExt cx="3962400" cy="4530725"/>
          </a:xfrm>
        </p:grpSpPr>
        <p:pic>
          <p:nvPicPr>
            <p:cNvPr id="7" name="Content Placeholder 5" descr="x-62-pi0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1524000"/>
              <a:ext cx="39624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0" y="3200400"/>
              <a:ext cx="3962400" cy="285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7"/>
            <p:cNvSpPr txBox="1">
              <a:spLocks noChangeArrowheads="1"/>
            </p:cNvSpPr>
            <p:nvPr/>
          </p:nvSpPr>
          <p:spPr bwMode="auto">
            <a:xfrm>
              <a:off x="5105400" y="3581400"/>
              <a:ext cx="1082085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  <a:latin typeface="Times New Roman" charset="0"/>
                </a:rPr>
                <a:t>2-2.5 </a:t>
              </a:r>
              <a:r>
                <a:rPr lang="en-US" sz="1400" b="1" dirty="0" err="1">
                  <a:solidFill>
                    <a:srgbClr val="000000"/>
                  </a:solidFill>
                  <a:latin typeface="Times New Roman" charset="0"/>
                </a:rPr>
                <a:t>GeV/c</a:t>
              </a:r>
              <a:endParaRPr lang="en-US" sz="1400" b="1" dirty="0">
                <a:solidFill>
                  <a:srgbClr val="000000"/>
                </a:solidFill>
                <a:latin typeface="Times New Roman" charset="0"/>
              </a:endParaRPr>
            </a:p>
            <a:p>
              <a:r>
                <a:rPr lang="en-US" sz="1400" b="1" dirty="0">
                  <a:solidFill>
                    <a:srgbClr val="FF0000"/>
                  </a:solidFill>
                  <a:latin typeface="Times New Roman" charset="0"/>
                </a:rPr>
                <a:t>4-5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charset="0"/>
                </a:rPr>
                <a:t>GeV/c</a:t>
              </a:r>
              <a:endParaRPr lang="en-US" sz="1400" b="1" dirty="0">
                <a:solidFill>
                  <a:srgbClr val="FF0000"/>
                </a:solidFill>
                <a:latin typeface="Times New Roman" charset="0"/>
              </a:endParaRPr>
            </a:p>
            <a:p>
              <a:r>
                <a:rPr lang="en-US" sz="1400" b="1" dirty="0">
                  <a:solidFill>
                    <a:srgbClr val="0000FF"/>
                  </a:solidFill>
                  <a:latin typeface="Times New Roman" charset="0"/>
                </a:rPr>
                <a:t>9-12 </a:t>
              </a:r>
              <a:r>
                <a:rPr lang="en-US" sz="1400" b="1" dirty="0" err="1">
                  <a:solidFill>
                    <a:srgbClr val="0000FF"/>
                  </a:solidFill>
                  <a:latin typeface="Times New Roman" charset="0"/>
                </a:rPr>
                <a:t>GeV/c</a:t>
              </a:r>
              <a:endParaRPr lang="en-US" sz="1400" b="1" dirty="0">
                <a:solidFill>
                  <a:srgbClr val="0000FF"/>
                </a:solidFill>
                <a:latin typeface="Times New Roman" charset="0"/>
              </a:endParaRPr>
            </a:p>
          </p:txBody>
        </p:sp>
        <p:sp>
          <p:nvSpPr>
            <p:cNvPr id="10" name="TextBox 7"/>
            <p:cNvSpPr txBox="1">
              <a:spLocks noChangeArrowheads="1"/>
            </p:cNvSpPr>
            <p:nvPr/>
          </p:nvSpPr>
          <p:spPr bwMode="auto">
            <a:xfrm>
              <a:off x="5029200" y="4876800"/>
              <a:ext cx="107315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Times New Roman" charset="0"/>
                </a:rPr>
                <a:t>2-2.5 GeV/c</a:t>
              </a:r>
            </a:p>
            <a:p>
              <a:r>
                <a:rPr lang="en-US" sz="1400" b="1">
                  <a:solidFill>
                    <a:srgbClr val="FF0000"/>
                  </a:solidFill>
                  <a:latin typeface="Times New Roman" charset="0"/>
                </a:rPr>
                <a:t>4-5 GeV/c</a:t>
              </a:r>
            </a:p>
            <a:p>
              <a:r>
                <a:rPr lang="en-US" sz="1400" b="1">
                  <a:solidFill>
                    <a:srgbClr val="0000FF"/>
                  </a:solidFill>
                  <a:latin typeface="Times New Roman" charset="0"/>
                </a:rPr>
                <a:t>9-12 GeV/c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458376" y="685725"/>
            <a:ext cx="3670805" cy="1136198"/>
            <a:chOff x="5458376" y="685725"/>
            <a:chExt cx="3670805" cy="1136198"/>
          </a:xfrm>
        </p:grpSpPr>
        <p:sp>
          <p:nvSpPr>
            <p:cNvPr id="11" name="TextBox 10"/>
            <p:cNvSpPr txBox="1"/>
            <p:nvPr/>
          </p:nvSpPr>
          <p:spPr>
            <a:xfrm>
              <a:off x="5458376" y="685725"/>
              <a:ext cx="298030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CC66FF"/>
                </a:buClr>
                <a:buFont typeface="Wingdings" charset="2"/>
                <a:buChar char="q"/>
              </a:pPr>
              <a:r>
                <a:rPr lang="en-US" sz="1600" b="1" dirty="0" smtClean="0">
                  <a:latin typeface="Comic Sans MS"/>
                  <a:cs typeface="Comic Sans MS"/>
                </a:rPr>
                <a:t> low </a:t>
              </a:r>
              <a:r>
                <a:rPr lang="en-US" sz="1600" b="1" dirty="0" err="1" smtClean="0">
                  <a:latin typeface="Comic Sans MS"/>
                  <a:cs typeface="Comic Sans MS"/>
                </a:rPr>
                <a:t>p</a:t>
              </a:r>
              <a:r>
                <a:rPr lang="en-US" sz="1600" b="1" baseline="-25000" dirty="0" err="1" smtClean="0">
                  <a:latin typeface="Comic Sans MS"/>
                  <a:cs typeface="Comic Sans MS"/>
                </a:rPr>
                <a:t>T</a:t>
              </a:r>
              <a:r>
                <a:rPr lang="en-US" sz="1600" b="1" dirty="0" smtClean="0">
                  <a:latin typeface="Comic Sans MS"/>
                  <a:cs typeface="Comic Sans MS"/>
                </a:rPr>
                <a:t> </a:t>
              </a:r>
              <a:r>
                <a:rPr lang="en-US" sz="1600" b="1" dirty="0" err="1" smtClean="0">
                  <a:latin typeface="Comic Sans MS"/>
                  <a:cs typeface="Comic Sans MS"/>
                  <a:sym typeface="Wingdings"/>
                </a:rPr>
                <a:t></a:t>
              </a:r>
              <a:r>
                <a:rPr lang="en-US" sz="1600" b="1" dirty="0" smtClean="0">
                  <a:latin typeface="Comic Sans MS"/>
                  <a:cs typeface="Comic Sans MS"/>
                  <a:sym typeface="Wingdings"/>
                </a:rPr>
                <a:t> low </a:t>
              </a:r>
              <a:r>
                <a:rPr lang="en-US" sz="1600" b="1" dirty="0" err="1" smtClean="0">
                  <a:latin typeface="Comic Sans MS"/>
                  <a:cs typeface="Comic Sans MS"/>
                  <a:sym typeface="Wingdings"/>
                </a:rPr>
                <a:t>x</a:t>
              </a:r>
              <a:endParaRPr lang="en-US" sz="1600" b="1" dirty="0" smtClean="0">
                <a:latin typeface="Comic Sans MS"/>
                <a:cs typeface="Comic Sans MS"/>
                <a:sym typeface="Wingdings"/>
              </a:endParaRPr>
            </a:p>
            <a:p>
              <a:pPr lvl="1">
                <a:buClr>
                  <a:srgbClr val="CC66FF"/>
                </a:buClr>
                <a:buFont typeface="Wingdings" charset="2"/>
                <a:buChar char="Ø"/>
              </a:pPr>
              <a:r>
                <a:rPr lang="en-US" sz="1600" b="1" dirty="0" smtClean="0">
                  <a:latin typeface="Comic Sans MS"/>
                  <a:cs typeface="Comic Sans MS"/>
                  <a:sym typeface="Wingdings"/>
                </a:rPr>
                <a:t> scale uncertainty</a:t>
              </a:r>
            </a:p>
            <a:p>
              <a:pPr>
                <a:buClr>
                  <a:srgbClr val="CC66FF"/>
                </a:buClr>
                <a:buFont typeface="Wingdings" charset="2"/>
                <a:buChar char="q"/>
              </a:pPr>
              <a:r>
                <a:rPr lang="en-US" sz="1600" b="1" dirty="0" smtClean="0">
                  <a:latin typeface="Comic Sans MS"/>
                  <a:cs typeface="Comic Sans MS"/>
                  <a:sym typeface="Wingdings"/>
                </a:rPr>
                <a:t> high √</a:t>
              </a:r>
              <a:r>
                <a:rPr lang="en-US" sz="1600" b="1" dirty="0" err="1" smtClean="0">
                  <a:latin typeface="Comic Sans MS"/>
                  <a:cs typeface="Comic Sans MS"/>
                  <a:sym typeface="Wingdings"/>
                </a:rPr>
                <a:t>s</a:t>
              </a:r>
              <a:r>
                <a:rPr lang="en-US" sz="1600" b="1" dirty="0" smtClean="0">
                  <a:latin typeface="Comic Sans MS"/>
                  <a:cs typeface="Comic Sans MS"/>
                  <a:sym typeface="Wingdings"/>
                </a:rPr>
                <a:t> </a:t>
              </a:r>
              <a:r>
                <a:rPr lang="en-US" sz="1600" b="1" dirty="0" err="1" smtClean="0">
                  <a:latin typeface="Comic Sans MS"/>
                  <a:cs typeface="Comic Sans MS"/>
                  <a:sym typeface="Wingdings"/>
                </a:rPr>
                <a:t></a:t>
              </a:r>
              <a:r>
                <a:rPr lang="en-US" sz="1600" b="1" dirty="0" smtClean="0">
                  <a:latin typeface="Comic Sans MS"/>
                  <a:cs typeface="Comic Sans MS"/>
                  <a:sym typeface="Wingdings"/>
                </a:rPr>
                <a:t> low </a:t>
              </a:r>
              <a:r>
                <a:rPr lang="en-US" sz="1600" b="1" dirty="0" err="1" smtClean="0">
                  <a:latin typeface="Comic Sans MS"/>
                  <a:cs typeface="Comic Sans MS"/>
                  <a:sym typeface="Wingdings"/>
                </a:rPr>
                <a:t>x</a:t>
              </a:r>
              <a:endParaRPr lang="en-US" sz="1600" b="1" dirty="0" smtClean="0">
                <a:latin typeface="Comic Sans MS"/>
                <a:cs typeface="Comic Sans MS"/>
                <a:sym typeface="Wingdings"/>
              </a:endParaRPr>
            </a:p>
            <a:p>
              <a:pPr>
                <a:buClr>
                  <a:srgbClr val="CC66FF"/>
                </a:buClr>
                <a:buFont typeface="Wingdings" charset="2"/>
                <a:buChar char="q"/>
              </a:pPr>
              <a:r>
                <a:rPr lang="en-US" sz="1600" b="1" dirty="0" smtClean="0">
                  <a:latin typeface="Comic Sans MS"/>
                  <a:cs typeface="Comic Sans MS"/>
                  <a:sym typeface="Wingdings"/>
                </a:rPr>
                <a:t> forward rapidity  low x</a:t>
              </a:r>
            </a:p>
          </p:txBody>
        </p:sp>
        <p:graphicFrame>
          <p:nvGraphicFramePr>
            <p:cNvPr id="474114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70730802"/>
                </p:ext>
              </p:extLst>
            </p:nvPr>
          </p:nvGraphicFramePr>
          <p:xfrm>
            <a:off x="8344956" y="1385360"/>
            <a:ext cx="784225" cy="43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303" name="Equation" r:id="rId5" imgW="1028700" imgH="571500" progId="Equation.DSMT4">
                    <p:embed/>
                  </p:oleObj>
                </mc:Choice>
                <mc:Fallback>
                  <p:oleObj name="Equation" r:id="rId5" imgW="1028700" imgH="5715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44956" y="1385360"/>
                          <a:ext cx="784225" cy="436563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64157"/>
            <a:ext cx="4503420" cy="227838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973917" y="4984810"/>
            <a:ext cx="2257442" cy="1834022"/>
            <a:chOff x="446088" y="1653644"/>
            <a:chExt cx="2257442" cy="1834022"/>
          </a:xfrm>
        </p:grpSpPr>
        <p:pic>
          <p:nvPicPr>
            <p:cNvPr id="26" name="Picture 25" descr="werner"/>
            <p:cNvPicPr>
              <a:picLocks noChangeAspect="1" noChangeArrowheads="1"/>
            </p:cNvPicPr>
            <p:nvPr/>
          </p:nvPicPr>
          <p:blipFill rotWithShape="1">
            <a:blip r:embed="rId8"/>
            <a:srcRect t="10609" r="9403"/>
            <a:stretch/>
          </p:blipFill>
          <p:spPr bwMode="auto">
            <a:xfrm>
              <a:off x="446088" y="1653644"/>
              <a:ext cx="2257442" cy="1834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 Box 33"/>
            <p:cNvSpPr txBox="1">
              <a:spLocks noChangeArrowheads="1"/>
            </p:cNvSpPr>
            <p:nvPr/>
          </p:nvSpPr>
          <p:spPr bwMode="auto">
            <a:xfrm>
              <a:off x="1107546" y="2218796"/>
              <a:ext cx="144523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200" dirty="0" err="1" smtClean="0">
                  <a:latin typeface="Calibri" charset="0"/>
                  <a:sym typeface="Symbol" charset="2"/>
                </a:rPr>
                <a:t></a:t>
              </a:r>
              <a:r>
                <a:rPr lang="en-US" sz="1200" dirty="0">
                  <a:latin typeface="Calibri" charset="0"/>
                  <a:sym typeface="Symbol" charset="2"/>
                </a:rPr>
                <a:t>=3.3, </a:t>
              </a:r>
              <a:r>
                <a:rPr lang="en-US" sz="1200" dirty="0" err="1">
                  <a:latin typeface="Calibri" charset="0"/>
                  <a:sym typeface="Symbol" charset="2"/>
                </a:rPr>
                <a:t>s</a:t>
              </a:r>
              <a:r>
                <a:rPr lang="en-US" sz="1200" dirty="0">
                  <a:latin typeface="Calibri" charset="0"/>
                  <a:sym typeface="Symbol" charset="2"/>
                </a:rPr>
                <a:t>=200 </a:t>
              </a:r>
              <a:r>
                <a:rPr lang="en-US" sz="1200" dirty="0" err="1">
                  <a:latin typeface="Calibri" charset="0"/>
                  <a:sym typeface="Symbol" charset="2"/>
                </a:rPr>
                <a:t>GeV</a:t>
              </a:r>
              <a:r>
                <a:rPr lang="en-US" sz="1200" dirty="0">
                  <a:latin typeface="Calibri" charset="0"/>
                  <a:sym typeface="Symbol" charset="2"/>
                </a:rPr>
                <a:t>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586" y="539750"/>
            <a:ext cx="32835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contributing sub-processes:</a:t>
            </a:r>
          </a:p>
          <a:p>
            <a:r>
              <a:rPr lang="en-US" sz="1400" dirty="0" smtClean="0"/>
              <a:t>changing </a:t>
            </a:r>
            <a:r>
              <a:rPr lang="en-US" sz="1400" dirty="0" err="1" smtClean="0"/>
              <a:t>vs</a:t>
            </a:r>
            <a:r>
              <a:rPr lang="en-US" sz="1400" dirty="0" smtClean="0"/>
              <a:t> 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 and rapidity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83" y="3332682"/>
            <a:ext cx="304165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0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>
                <a:latin typeface="Symbol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-Cross Sections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19" name="Picture 4" descr="cross_200gev.eps"/>
          <p:cNvPicPr>
            <a:picLocks noChangeAspect="1"/>
          </p:cNvPicPr>
          <p:nvPr/>
        </p:nvPicPr>
        <p:blipFill>
          <a:blip r:embed="rId2"/>
          <a:srcRect t="6350" r="6701" b="1270"/>
          <a:stretch>
            <a:fillRect/>
          </a:stretch>
        </p:blipFill>
        <p:spPr bwMode="auto">
          <a:xfrm>
            <a:off x="3121657" y="1176018"/>
            <a:ext cx="2756664" cy="360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2" descr="nlo.gif"/>
          <p:cNvPicPr>
            <a:picLocks noChangeAspect="1"/>
          </p:cNvPicPr>
          <p:nvPr/>
        </p:nvPicPr>
        <p:blipFill>
          <a:blip r:embed="rId3"/>
          <a:srcRect t="6781" r="8193"/>
          <a:stretch>
            <a:fillRect/>
          </a:stretch>
        </p:blipFill>
        <p:spPr bwMode="auto">
          <a:xfrm>
            <a:off x="6005321" y="1176018"/>
            <a:ext cx="3025637" cy="3711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cross_62gev.eps"/>
          <p:cNvPicPr>
            <a:picLocks noChangeAspect="1"/>
          </p:cNvPicPr>
          <p:nvPr/>
        </p:nvPicPr>
        <p:blipFill>
          <a:blip r:embed="rId4"/>
          <a:srcRect t="-1392" r="11885"/>
          <a:stretch>
            <a:fillRect/>
          </a:stretch>
        </p:blipFill>
        <p:spPr bwMode="auto">
          <a:xfrm>
            <a:off x="76201" y="1153424"/>
            <a:ext cx="2935855" cy="360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228600" y="825500"/>
            <a:ext cx="270255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rgbClr val="8000FF"/>
                </a:solidFill>
                <a:latin typeface="Comic Sans MS"/>
                <a:cs typeface="Comic Sans MS"/>
                <a:sym typeface="Symbol" pitchFamily="28" charset="2"/>
              </a:rPr>
              <a:t></a:t>
            </a:r>
            <a:r>
              <a:rPr lang="en-US" sz="1400" b="1" dirty="0" err="1">
                <a:solidFill>
                  <a:srgbClr val="8000FF"/>
                </a:solidFill>
                <a:latin typeface="Comic Sans MS"/>
                <a:cs typeface="Comic Sans MS"/>
              </a:rPr>
              <a:t>s</a:t>
            </a:r>
            <a:r>
              <a:rPr lang="en-US" sz="1400" b="1" dirty="0">
                <a:solidFill>
                  <a:srgbClr val="8000FF"/>
                </a:solidFill>
                <a:latin typeface="Comic Sans MS"/>
                <a:cs typeface="Comic Sans MS"/>
              </a:rPr>
              <a:t>=62 </a:t>
            </a:r>
            <a:r>
              <a:rPr lang="en-US" sz="1400" b="1" dirty="0" err="1">
                <a:solidFill>
                  <a:srgbClr val="8000FF"/>
                </a:solidFill>
                <a:latin typeface="Comic Sans MS"/>
                <a:cs typeface="Comic Sans MS"/>
              </a:rPr>
              <a:t>GeV</a:t>
            </a:r>
            <a:r>
              <a:rPr lang="en-US" sz="1400" b="1" dirty="0">
                <a:solidFill>
                  <a:srgbClr val="8000FF"/>
                </a:solidFill>
                <a:latin typeface="Comic Sans MS"/>
                <a:cs typeface="Comic Sans MS"/>
              </a:rPr>
              <a:t> (PRD79, 012003)</a:t>
            </a: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3136900" y="825500"/>
            <a:ext cx="28135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rgbClr val="CC66FF"/>
                </a:solidFill>
                <a:latin typeface="Comic Sans MS"/>
                <a:cs typeface="Comic Sans MS"/>
                <a:sym typeface="Symbol" pitchFamily="28" charset="2"/>
              </a:rPr>
              <a:t></a:t>
            </a:r>
            <a:r>
              <a:rPr lang="en-US" sz="1400" b="1" dirty="0" err="1">
                <a:solidFill>
                  <a:srgbClr val="CC66FF"/>
                </a:solidFill>
                <a:latin typeface="Comic Sans MS"/>
                <a:cs typeface="Comic Sans MS"/>
              </a:rPr>
              <a:t>s</a:t>
            </a:r>
            <a:r>
              <a:rPr lang="en-US" sz="1400" b="1" dirty="0">
                <a:solidFill>
                  <a:srgbClr val="CC66FF"/>
                </a:solidFill>
                <a:latin typeface="Comic Sans MS"/>
                <a:cs typeface="Comic Sans MS"/>
              </a:rPr>
              <a:t>=200 </a:t>
            </a:r>
            <a:r>
              <a:rPr lang="en-US" sz="1400" b="1" dirty="0" err="1">
                <a:solidFill>
                  <a:srgbClr val="CC66FF"/>
                </a:solidFill>
                <a:latin typeface="Comic Sans MS"/>
                <a:cs typeface="Comic Sans MS"/>
              </a:rPr>
              <a:t>GeV</a:t>
            </a:r>
            <a:r>
              <a:rPr lang="en-US" sz="1400" b="1" dirty="0">
                <a:solidFill>
                  <a:srgbClr val="CC66FF"/>
                </a:solidFill>
                <a:latin typeface="Comic Sans MS"/>
                <a:cs typeface="Comic Sans MS"/>
              </a:rPr>
              <a:t> (PRD76, 051106)</a:t>
            </a:r>
          </a:p>
        </p:txBody>
      </p: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6324600" y="825500"/>
            <a:ext cx="23904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rgbClr val="FF66FF"/>
                </a:solidFill>
                <a:latin typeface="Comic Sans MS"/>
                <a:cs typeface="Comic Sans MS"/>
                <a:sym typeface="Symbol" pitchFamily="28" charset="2"/>
              </a:rPr>
              <a:t></a:t>
            </a:r>
            <a:r>
              <a:rPr lang="en-US" sz="1400" b="1" dirty="0" err="1">
                <a:solidFill>
                  <a:srgbClr val="FF66FF"/>
                </a:solidFill>
                <a:latin typeface="Comic Sans MS"/>
                <a:cs typeface="Comic Sans MS"/>
              </a:rPr>
              <a:t>s</a:t>
            </a:r>
            <a:r>
              <a:rPr lang="en-US" sz="1400" b="1" dirty="0">
                <a:solidFill>
                  <a:srgbClr val="FF66FF"/>
                </a:solidFill>
                <a:latin typeface="Comic Sans MS"/>
                <a:cs typeface="Comic Sans MS"/>
              </a:rPr>
              <a:t>=500 </a:t>
            </a:r>
            <a:r>
              <a:rPr lang="en-US" sz="1400" b="1" dirty="0" err="1">
                <a:solidFill>
                  <a:srgbClr val="FF66FF"/>
                </a:solidFill>
                <a:latin typeface="Comic Sans MS"/>
                <a:cs typeface="Comic Sans MS"/>
              </a:rPr>
              <a:t>GeV</a:t>
            </a:r>
            <a:r>
              <a:rPr lang="en-US" sz="1400" b="1" dirty="0">
                <a:solidFill>
                  <a:srgbClr val="FF66FF"/>
                </a:solidFill>
                <a:latin typeface="Comic Sans MS"/>
                <a:cs typeface="Comic Sans MS"/>
              </a:rPr>
              <a:t> (Preliminary)</a:t>
            </a:r>
          </a:p>
        </p:txBody>
      </p:sp>
      <p:pic>
        <p:nvPicPr>
          <p:cNvPr id="25" name="Picture 4" descr="phenix_40_72dpi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36171" y="1226818"/>
            <a:ext cx="9779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phenix_40_72dpi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8400" y="1220468"/>
            <a:ext cx="58674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177804" y="5363624"/>
            <a:ext cx="88408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Data compared to NLO </a:t>
            </a:r>
            <a:r>
              <a:rPr lang="en-US" sz="1600" b="1" dirty="0" err="1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pQCD</a:t>
            </a:r>
            <a:r>
              <a:rPr lang="en-US" sz="1600" b="1" dirty="0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calculations: 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</a:t>
            </a:r>
            <a:r>
              <a:rPr lang="en-US" sz="1600" b="1" dirty="0" err="1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s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=62 </a:t>
            </a:r>
            <a:r>
              <a:rPr lang="en-US" sz="1600" b="1" dirty="0" err="1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GeV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calculations may need inclusion of NLL (effects of threshold logarithms)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s=200 and 500 </a:t>
            </a:r>
            <a:r>
              <a:rPr lang="en-US" sz="1600" b="1" dirty="0" err="1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GeV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: NLO agrees with data within ~30%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good agreement also for </a:t>
            </a:r>
            <a:r>
              <a:rPr lang="en-US" sz="1600" dirty="0" smtClean="0">
                <a:latin typeface="Symbol" charset="2"/>
                <a:ea typeface="Arial" pitchFamily="28" charset="0"/>
                <a:cs typeface="Symbol" charset="2"/>
                <a:sym typeface="Symbol" pitchFamily="28" charset="2"/>
              </a:rPr>
              <a:t>h</a:t>
            </a:r>
            <a:r>
              <a:rPr lang="en-US" sz="1600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&gt;1</a:t>
            </a:r>
            <a:endParaRPr lang="en-US" sz="1600" b="1" dirty="0" smtClean="0">
              <a:latin typeface="Comic Sans MS"/>
              <a:ea typeface="Arial" pitchFamily="28" charset="0"/>
              <a:cs typeface="Comic Sans MS"/>
              <a:sym typeface="Symbol" pitchFamily="28" charset="2"/>
            </a:endParaRP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Input to </a:t>
            </a:r>
            <a:r>
              <a:rPr lang="en-US" sz="1600" b="1" dirty="0" err="1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qcd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fits of gluon fragmentation functions </a:t>
            </a:r>
            <a:r>
              <a:rPr lang="en-US" sz="1600" b="1" dirty="0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Wingdings"/>
              </a:rPr>
              <a:t> DSS</a:t>
            </a:r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343400" y="1640278"/>
            <a:ext cx="3403600" cy="3348038"/>
            <a:chOff x="5740400" y="1989528"/>
            <a:chExt cx="3403600" cy="3348038"/>
          </a:xfrm>
        </p:grpSpPr>
        <p:grpSp>
          <p:nvGrpSpPr>
            <p:cNvPr id="32" name="Group 36"/>
            <p:cNvGrpSpPr>
              <a:grpSpLocks/>
            </p:cNvGrpSpPr>
            <p:nvPr/>
          </p:nvGrpSpPr>
          <p:grpSpPr bwMode="auto">
            <a:xfrm>
              <a:off x="5740400" y="1989528"/>
              <a:ext cx="3403600" cy="3348038"/>
              <a:chOff x="355600" y="952599"/>
              <a:chExt cx="3403600" cy="3348038"/>
            </a:xfrm>
          </p:grpSpPr>
          <p:pic>
            <p:nvPicPr>
              <p:cNvPr id="33" name="Picture 7" descr="pp_pi0_sigma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55600" y="952599"/>
                <a:ext cx="3403600" cy="3348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Text Box 12"/>
              <p:cNvSpPr txBox="1">
                <a:spLocks noChangeArrowheads="1"/>
              </p:cNvSpPr>
              <p:nvPr/>
            </p:nvSpPr>
            <p:spPr bwMode="auto">
              <a:xfrm>
                <a:off x="852488" y="1143000"/>
                <a:ext cx="1300093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100" dirty="0">
                    <a:solidFill>
                      <a:srgbClr val="0D0D0D"/>
                    </a:solidFill>
                    <a:latin typeface="Comic Sans MS"/>
                    <a:cs typeface="Comic Sans MS"/>
                  </a:rPr>
                  <a:t>PRL 97, 152302</a:t>
                </a:r>
              </a:p>
            </p:txBody>
          </p:sp>
        </p:grpSp>
        <p:pic>
          <p:nvPicPr>
            <p:cNvPr id="28" name="Picture 27" descr="STAR-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916" y="2936829"/>
              <a:ext cx="740615" cy="35110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111241" y="3627962"/>
            <a:ext cx="3025140" cy="1844040"/>
            <a:chOff x="603249" y="3638546"/>
            <a:chExt cx="3025140" cy="18440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249" y="3638546"/>
              <a:ext cx="3025140" cy="1844040"/>
            </a:xfrm>
            <a:prstGeom prst="rect">
              <a:avLst/>
            </a:prstGeom>
          </p:spPr>
        </p:pic>
        <p:pic>
          <p:nvPicPr>
            <p:cNvPr id="30" name="Picture 29" descr="STAR-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1733" y="3713646"/>
              <a:ext cx="740615" cy="35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087958" y="1100666"/>
            <a:ext cx="3063240" cy="2583180"/>
            <a:chOff x="579966" y="1111250"/>
            <a:chExt cx="3063240" cy="2583180"/>
          </a:xfrm>
        </p:grpSpPr>
        <p:grpSp>
          <p:nvGrpSpPr>
            <p:cNvPr id="8" name="Group 7"/>
            <p:cNvGrpSpPr/>
            <p:nvPr/>
          </p:nvGrpSpPr>
          <p:grpSpPr>
            <a:xfrm>
              <a:off x="579966" y="1111250"/>
              <a:ext cx="3063240" cy="2583180"/>
              <a:chOff x="2019300" y="1270000"/>
              <a:chExt cx="3063240" cy="258318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19300" y="1270000"/>
                <a:ext cx="3063240" cy="2583180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2275415" y="3577164"/>
                <a:ext cx="130163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err="1" smtClean="0"/>
                  <a:t>arXiv</a:t>
                </a:r>
                <a:r>
                  <a:rPr lang="en-US" sz="1000" dirty="0" smtClean="0"/>
                  <a:t>: 1309.1800</a:t>
                </a:r>
                <a:endParaRPr lang="en-US" sz="1000" dirty="0"/>
              </a:p>
            </p:txBody>
          </p:sp>
        </p:grpSp>
        <p:pic>
          <p:nvPicPr>
            <p:cNvPr id="31" name="Picture 30" descr="STAR-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1300" y="1749380"/>
              <a:ext cx="740615" cy="351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771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Jet-Cross Sections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119971" y="4802713"/>
            <a:ext cx="61478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Data compared to NLO </a:t>
            </a:r>
            <a:r>
              <a:rPr lang="en-US" sz="1600" b="1" dirty="0" err="1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pQCD</a:t>
            </a:r>
            <a:r>
              <a:rPr lang="en-US" sz="1600" b="1" dirty="0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calculations: 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</a:t>
            </a:r>
            <a:r>
              <a:rPr lang="en-US" sz="1600" dirty="0"/>
              <a:t>Inclusive jet and di-jet cross section results in </a:t>
            </a:r>
            <a:endParaRPr lang="en-US" sz="1600" dirty="0" smtClean="0"/>
          </a:p>
          <a:p>
            <a:pPr>
              <a:buClr>
                <a:srgbClr val="CC66FF"/>
              </a:buClr>
            </a:pPr>
            <a:r>
              <a:rPr lang="en-US" sz="1600" dirty="0"/>
              <a:t> </a:t>
            </a:r>
            <a:r>
              <a:rPr lang="en-US" sz="1600" dirty="0" smtClean="0"/>
              <a:t>  </a:t>
            </a:r>
            <a:r>
              <a:rPr lang="en-US" sz="1600" dirty="0" err="1" smtClean="0"/>
              <a:t>p</a:t>
            </a:r>
            <a:r>
              <a:rPr lang="en-US" sz="1600" dirty="0" err="1"/>
              <a:t>+p</a:t>
            </a:r>
            <a:r>
              <a:rPr lang="en-US" sz="1600" dirty="0"/>
              <a:t> collisions are consistent with NLO </a:t>
            </a:r>
            <a:r>
              <a:rPr lang="en-US" sz="1600" dirty="0" err="1"/>
              <a:t>pQCD</a:t>
            </a:r>
            <a:r>
              <a:rPr lang="en-US" sz="1600" dirty="0"/>
              <a:t> calculations </a:t>
            </a:r>
            <a:endParaRPr lang="en-US" sz="1600" dirty="0" smtClean="0"/>
          </a:p>
          <a:p>
            <a:pPr>
              <a:buClr>
                <a:srgbClr val="CC66FF"/>
              </a:buClr>
            </a:pPr>
            <a:r>
              <a:rPr lang="en-US" sz="1600" dirty="0"/>
              <a:t> </a:t>
            </a:r>
            <a:r>
              <a:rPr lang="en-US" sz="1600" dirty="0" smtClean="0"/>
              <a:t>  after </a:t>
            </a:r>
            <a:r>
              <a:rPr lang="en-US" sz="1600" dirty="0" err="1"/>
              <a:t>Had+UE</a:t>
            </a:r>
            <a:r>
              <a:rPr lang="en-US" sz="1600" dirty="0"/>
              <a:t> corrections</a:t>
            </a:r>
            <a:endParaRPr lang="en-US" sz="1600" b="1" dirty="0" smtClean="0">
              <a:latin typeface="Comic Sans MS"/>
              <a:ea typeface="Arial" pitchFamily="28" charset="0"/>
              <a:cs typeface="Comic Sans MS"/>
              <a:sym typeface="Symbol" pitchFamily="28" charset="2"/>
            </a:endParaRPr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pic>
        <p:nvPicPr>
          <p:cNvPr id="15" name="Picture 14" descr="Screen Shot 2014-04-01 at 21.31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3219"/>
            <a:ext cx="3156169" cy="4000778"/>
          </a:xfrm>
          <a:prstGeom prst="rect">
            <a:avLst/>
          </a:prstGeom>
        </p:spPr>
      </p:pic>
      <p:pic>
        <p:nvPicPr>
          <p:cNvPr id="16" name="Picture 15" descr="Screen Shot 2014-04-01 at 21.32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3"/>
            <a:ext cx="3069167" cy="1279384"/>
          </a:xfrm>
          <a:prstGeom prst="rect">
            <a:avLst/>
          </a:prstGeom>
        </p:spPr>
      </p:pic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503758" y="539759"/>
            <a:ext cx="24416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8000FF"/>
                </a:solidFill>
                <a:latin typeface="Comic Sans MS"/>
                <a:cs typeface="Comic Sans MS"/>
                <a:sym typeface="Symbol" pitchFamily="28" charset="2"/>
              </a:rPr>
              <a:t></a:t>
            </a:r>
            <a:r>
              <a:rPr lang="en-US" sz="1400" b="1" dirty="0">
                <a:solidFill>
                  <a:srgbClr val="8000FF"/>
                </a:solidFill>
                <a:latin typeface="Comic Sans MS"/>
                <a:cs typeface="Comic Sans MS"/>
              </a:rPr>
              <a:t>s</a:t>
            </a:r>
            <a:r>
              <a:rPr lang="en-US" sz="1400" b="1" dirty="0" smtClean="0">
                <a:solidFill>
                  <a:srgbClr val="8000FF"/>
                </a:solidFill>
                <a:latin typeface="Comic Sans MS"/>
                <a:cs typeface="Comic Sans MS"/>
              </a:rPr>
              <a:t>=</a:t>
            </a:r>
            <a:r>
              <a:rPr lang="en-US" sz="1400" dirty="0" smtClean="0">
                <a:solidFill>
                  <a:srgbClr val="8000FF"/>
                </a:solidFill>
                <a:latin typeface="Comic Sans MS"/>
                <a:cs typeface="Comic Sans MS"/>
              </a:rPr>
              <a:t>200</a:t>
            </a:r>
            <a:r>
              <a:rPr lang="en-US" sz="1400" b="1" dirty="0" smtClean="0">
                <a:solidFill>
                  <a:srgbClr val="8000FF"/>
                </a:solidFill>
                <a:latin typeface="Comic Sans MS"/>
                <a:cs typeface="Comic Sans MS"/>
              </a:rPr>
              <a:t> </a:t>
            </a:r>
            <a:r>
              <a:rPr lang="en-US" sz="1400" b="1" dirty="0" err="1" smtClean="0">
                <a:solidFill>
                  <a:srgbClr val="8000FF"/>
                </a:solidFill>
                <a:latin typeface="Comic Sans MS"/>
                <a:cs typeface="Comic Sans MS"/>
              </a:rPr>
              <a:t>GeV</a:t>
            </a:r>
            <a:r>
              <a:rPr lang="en-US" sz="1400" b="1" dirty="0" smtClean="0">
                <a:solidFill>
                  <a:srgbClr val="8000FF"/>
                </a:solidFill>
                <a:latin typeface="Comic Sans MS"/>
                <a:cs typeface="Comic Sans MS"/>
              </a:rPr>
              <a:t> inclusive jets</a:t>
            </a:r>
            <a:endParaRPr lang="en-US" sz="1400" b="1" dirty="0">
              <a:solidFill>
                <a:srgbClr val="8000FF"/>
              </a:solidFill>
              <a:latin typeface="Comic Sans MS"/>
              <a:cs typeface="Comic Sans MS"/>
            </a:endParaRP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3602552" y="539759"/>
            <a:ext cx="19424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CC66FF"/>
                </a:solidFill>
                <a:latin typeface="Comic Sans MS"/>
                <a:cs typeface="Comic Sans MS"/>
                <a:sym typeface="Symbol" pitchFamily="28" charset="2"/>
              </a:rPr>
              <a:t></a:t>
            </a:r>
            <a:r>
              <a:rPr lang="en-US" sz="1400" b="1" dirty="0">
                <a:solidFill>
                  <a:srgbClr val="CC66FF"/>
                </a:solidFill>
                <a:latin typeface="Comic Sans MS"/>
                <a:cs typeface="Comic Sans MS"/>
              </a:rPr>
              <a:t>s=200 </a:t>
            </a:r>
            <a:r>
              <a:rPr lang="en-US" sz="1400" b="1" dirty="0" err="1">
                <a:solidFill>
                  <a:srgbClr val="CC66FF"/>
                </a:solidFill>
                <a:latin typeface="Comic Sans MS"/>
                <a:cs typeface="Comic Sans MS"/>
              </a:rPr>
              <a:t>GeV</a:t>
            </a:r>
            <a:r>
              <a:rPr lang="en-US" sz="1400" b="1" dirty="0">
                <a:solidFill>
                  <a:srgbClr val="CC66FF"/>
                </a:solidFill>
                <a:latin typeface="Comic Sans MS"/>
                <a:cs typeface="Comic Sans MS"/>
              </a:rPr>
              <a:t> </a:t>
            </a:r>
            <a:r>
              <a:rPr lang="en-US" sz="1400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Di-jets</a:t>
            </a:r>
            <a:endParaRPr lang="en-US" sz="1400" b="1" dirty="0">
              <a:solidFill>
                <a:srgbClr val="CC66FF"/>
              </a:solidFill>
              <a:latin typeface="Comic Sans MS"/>
              <a:cs typeface="Comic Sans MS"/>
            </a:endParaRPr>
          </a:p>
        </p:txBody>
      </p: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6790252" y="539759"/>
            <a:ext cx="19424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FF66FF"/>
                </a:solidFill>
                <a:latin typeface="Comic Sans MS"/>
                <a:cs typeface="Comic Sans MS"/>
                <a:sym typeface="Symbol" pitchFamily="28" charset="2"/>
              </a:rPr>
              <a:t></a:t>
            </a:r>
            <a:r>
              <a:rPr lang="en-US" sz="1400" b="1" dirty="0">
                <a:solidFill>
                  <a:srgbClr val="FF66FF"/>
                </a:solidFill>
                <a:latin typeface="Comic Sans MS"/>
                <a:cs typeface="Comic Sans MS"/>
              </a:rPr>
              <a:t>s=500 </a:t>
            </a:r>
            <a:r>
              <a:rPr lang="en-US" sz="1400" b="1" dirty="0" err="1">
                <a:solidFill>
                  <a:srgbClr val="FF66FF"/>
                </a:solidFill>
                <a:latin typeface="Comic Sans MS"/>
                <a:cs typeface="Comic Sans MS"/>
              </a:rPr>
              <a:t>GeV</a:t>
            </a:r>
            <a:r>
              <a:rPr lang="en-US" sz="1400" b="1" dirty="0">
                <a:solidFill>
                  <a:srgbClr val="FF66FF"/>
                </a:solidFill>
                <a:latin typeface="Comic Sans MS"/>
                <a:cs typeface="Comic Sans MS"/>
              </a:rPr>
              <a:t> </a:t>
            </a:r>
            <a:r>
              <a:rPr lang="en-US" sz="1400" dirty="0" smtClean="0">
                <a:solidFill>
                  <a:srgbClr val="FF66FF"/>
                </a:solidFill>
                <a:latin typeface="Comic Sans MS"/>
                <a:cs typeface="Comic Sans MS"/>
              </a:rPr>
              <a:t>Di-jets</a:t>
            </a:r>
            <a:endParaRPr lang="en-US" sz="1400" b="1" dirty="0">
              <a:solidFill>
                <a:srgbClr val="FF66FF"/>
              </a:solidFill>
              <a:latin typeface="Comic Sans MS"/>
              <a:cs typeface="Comic Sans MS"/>
            </a:endParaRPr>
          </a:p>
        </p:txBody>
      </p:sp>
      <p:pic>
        <p:nvPicPr>
          <p:cNvPr id="18" name="Picture 17" descr="Screen Shot 2014-04-01 at 21.36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75" y="850799"/>
            <a:ext cx="3084224" cy="3477784"/>
          </a:xfrm>
          <a:prstGeom prst="rect">
            <a:avLst/>
          </a:prstGeom>
        </p:spPr>
      </p:pic>
      <p:pic>
        <p:nvPicPr>
          <p:cNvPr id="17" name="Picture 16" descr="Screen Shot 2014-04-01 at 21.34.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106" y="874867"/>
            <a:ext cx="3143468" cy="347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8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60" y="896739"/>
            <a:ext cx="8367117" cy="191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ln/>
        </p:spPr>
        <p:txBody>
          <a:bodyPr lIns="64291" tIns="32146" rIns="64291" bIns="32146"/>
          <a:lstStyle/>
          <a:p>
            <a:r>
              <a:rPr lang="en-US" dirty="0"/>
              <a:t>Forward Proton Tagging </a:t>
            </a:r>
            <a:r>
              <a:rPr lang="en-US" dirty="0" smtClean="0"/>
              <a:t>Upgrade</a:t>
            </a:r>
            <a:endParaRPr lang="en-US" dirty="0"/>
          </a:p>
        </p:txBody>
      </p:sp>
      <p:sp>
        <p:nvSpPr>
          <p:cNvPr id="37891" name="Rectangle 3"/>
          <p:cNvSpPr>
            <a:spLocks/>
          </p:cNvSpPr>
          <p:nvPr/>
        </p:nvSpPr>
        <p:spPr bwMode="auto">
          <a:xfrm>
            <a:off x="0" y="3100912"/>
            <a:ext cx="9144000" cy="32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5351" bIns="0" anchor="ctr"/>
          <a:lstStyle/>
          <a:p>
            <a:pPr marL="34601">
              <a:spcBef>
                <a:spcPts val="615"/>
              </a:spcBef>
              <a:buClr>
                <a:srgbClr val="0000FF"/>
              </a:buClr>
              <a:buSzPct val="100000"/>
            </a:pPr>
            <a:r>
              <a:rPr lang="en-US" b="1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Verdana" charset="0"/>
              </a:rPr>
              <a:t>   Follow PAC recommendation to develop a solution to run pp2pp@STAR with </a:t>
            </a:r>
          </a:p>
          <a:p>
            <a:pPr marL="34601">
              <a:spcBef>
                <a:spcPts val="615"/>
              </a:spcBef>
              <a:buClr>
                <a:srgbClr val="0000FF"/>
              </a:buClr>
              <a:buSzPct val="100000"/>
            </a:pPr>
            <a:r>
              <a:rPr lang="en-US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Verdana" charset="0"/>
              </a:rPr>
              <a:t>   std. physics data taking </a:t>
            </a:r>
            <a:r>
              <a:rPr lang="en-US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Wingdings"/>
              </a:rPr>
              <a:t> </a:t>
            </a:r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No special </a:t>
            </a:r>
            <a:r>
              <a:rPr lang="en-US" dirty="0">
                <a:solidFill>
                  <a:srgbClr val="FF00FF"/>
                </a:solidFill>
                <a:latin typeface="Symbol" charset="2"/>
                <a:cs typeface="Symbol" charset="2"/>
                <a:sym typeface="Wingdings"/>
              </a:rPr>
              <a:t>b</a:t>
            </a:r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* running </a:t>
            </a:r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any more</a:t>
            </a:r>
            <a:endParaRPr lang="en-US" dirty="0" smtClean="0">
              <a:solidFill>
                <a:srgbClr val="0000FF"/>
              </a:solidFill>
              <a:latin typeface="Comic Sans MS"/>
              <a:ea typeface="ＭＳ Ｐゴシック" charset="0"/>
              <a:cs typeface="Comic Sans MS"/>
              <a:sym typeface="Verdana" charset="0"/>
            </a:endParaRPr>
          </a:p>
          <a:p>
            <a:pPr marL="320351" indent="-285750">
              <a:spcBef>
                <a:spcPts val="615"/>
              </a:spcBef>
              <a:buClr>
                <a:srgbClr val="0000FF"/>
              </a:buClr>
              <a:buSzPct val="100000"/>
              <a:buFont typeface="Wingdings" charset="2"/>
              <a:buChar char="q"/>
            </a:pPr>
            <a:r>
              <a:rPr lang="en-US" b="1" dirty="0" smtClean="0">
                <a:solidFill>
                  <a:srgbClr val="322F31"/>
                </a:solidFill>
                <a:latin typeface="Comic Sans MS"/>
                <a:ea typeface="ＭＳ Ｐゴシック" charset="0"/>
                <a:cs typeface="Comic Sans MS"/>
              </a:rPr>
              <a:t>should cover </a:t>
            </a:r>
            <a:r>
              <a:rPr lang="en-US" b="1" dirty="0" smtClean="0">
                <a:latin typeface="Comic Sans MS"/>
                <a:ea typeface="ＭＳ Ｐゴシック" charset="0"/>
                <a:cs typeface="Comic Sans MS"/>
              </a:rPr>
              <a:t>wide range in t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Wingdings"/>
              </a:rPr>
              <a:t></a:t>
            </a:r>
            <a:r>
              <a:rPr lang="en-US" b="1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 RPs at 15m &amp; 17m</a:t>
            </a:r>
            <a:endParaRPr lang="en-US" b="1" dirty="0">
              <a:latin typeface="Comic Sans MS"/>
              <a:ea typeface="ＭＳ Ｐゴシック" charset="0"/>
              <a:cs typeface="Comic Sans MS"/>
            </a:endParaRPr>
          </a:p>
          <a:p>
            <a:pPr marL="320351" indent="-285750">
              <a:spcBef>
                <a:spcPts val="501"/>
              </a:spcBef>
              <a:buClr>
                <a:srgbClr val="0000FF"/>
              </a:buClr>
              <a:buSzPct val="100000"/>
              <a:buFont typeface="Wingdings" charset="2"/>
              <a:buChar char="q"/>
            </a:pPr>
            <a:r>
              <a:rPr lang="en-US" b="1" dirty="0">
                <a:latin typeface="Comic Sans MS"/>
                <a:ea typeface="ＭＳ Ｐゴシック" charset="0"/>
                <a:cs typeface="Comic Sans MS"/>
                <a:sym typeface="Verdana" charset="0"/>
              </a:rPr>
              <a:t>Staged </a:t>
            </a:r>
            <a:r>
              <a:rPr lang="en-US" b="1" dirty="0" smtClean="0">
                <a:latin typeface="Comic Sans MS"/>
                <a:ea typeface="ＭＳ Ｐゴシック" charset="0"/>
                <a:cs typeface="Comic Sans MS"/>
                <a:sym typeface="Verdana" charset="0"/>
              </a:rPr>
              <a:t>implementation</a:t>
            </a:r>
            <a:endParaRPr lang="en-US" sz="2400" b="1" dirty="0">
              <a:latin typeface="Comic Sans MS"/>
              <a:ea typeface="ＭＳ Ｐゴシック" charset="0"/>
              <a:cs typeface="Comic Sans MS"/>
            </a:endParaRPr>
          </a:p>
          <a:p>
            <a:pPr marL="777551" lvl="1" indent="-285750">
              <a:spcBef>
                <a:spcPts val="422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Phase 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I 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(currently installed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): 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low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-t coverage</a:t>
            </a:r>
          </a:p>
          <a:p>
            <a:pPr marL="777551" lvl="1" indent="-285750">
              <a:spcBef>
                <a:spcPts val="422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Phase 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II 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(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proposed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) 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: for 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larger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-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t 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coverage</a:t>
            </a:r>
          </a:p>
          <a:p>
            <a:pPr marL="777551" lvl="1" indent="-285750">
              <a:spcBef>
                <a:spcPts val="422"/>
              </a:spcBef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1</a:t>
            </a:r>
            <a:r>
              <a:rPr lang="en-US" sz="1600" baseline="300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st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 step reuse Phase I RP at new location only in y </a:t>
            </a:r>
          </a:p>
          <a:p>
            <a:pPr marL="777551" lvl="1" indent="-285750">
              <a:spcBef>
                <a:spcPts val="422"/>
              </a:spcBef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full phase-II: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 new bigger acceptance RPs &amp; add RP in x-direction</a:t>
            </a:r>
          </a:p>
          <a:p>
            <a:pPr marL="1234751" lvl="2" indent="-285750">
              <a:spcBef>
                <a:spcPts val="422"/>
              </a:spcBef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>
                <a:latin typeface="Comic Sans MS"/>
                <a:cs typeface="Comic Sans MS"/>
              </a:rPr>
              <a:t>full coverage in </a:t>
            </a:r>
            <a:r>
              <a:rPr lang="en-US" sz="1600" dirty="0" err="1">
                <a:latin typeface="Comic Sans MS"/>
                <a:cs typeface="Comic Sans MS"/>
                <a:sym typeface="Symbol" charset="0"/>
              </a:rPr>
              <a:t>φ</a:t>
            </a:r>
            <a:r>
              <a:rPr lang="en-US" sz="1600" dirty="0">
                <a:latin typeface="Comic Sans MS"/>
                <a:cs typeface="Comic Sans MS"/>
              </a:rPr>
              <a:t> not possible due to machine constraints </a:t>
            </a:r>
            <a:endParaRPr lang="en-US" sz="1600" b="1" dirty="0" smtClean="0">
              <a:latin typeface="Comic Sans MS"/>
              <a:ea typeface="ＭＳ Ｐゴシック" charset="0"/>
              <a:cs typeface="Comic Sans MS"/>
              <a:sym typeface="Wingdings"/>
            </a:endParaRPr>
          </a:p>
          <a:p>
            <a:pPr marL="320351" indent="-285750">
              <a:spcBef>
                <a:spcPts val="422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ea typeface="ＭＳ Ｐゴシック" charset="0"/>
                <a:cs typeface="Comic Sans MS"/>
              </a:rPr>
              <a:t>Good acceptance also for spectator protons from</a:t>
            </a:r>
          </a:p>
          <a:p>
            <a:pPr marL="34601">
              <a:spcBef>
                <a:spcPts val="422"/>
              </a:spcBef>
              <a:buClr>
                <a:srgbClr val="0000FF"/>
              </a:buClr>
            </a:pPr>
            <a:r>
              <a:rPr lang="en-US" b="1" dirty="0">
                <a:latin typeface="Comic Sans MS"/>
                <a:ea typeface="ＭＳ Ｐゴシック" charset="0"/>
                <a:cs typeface="Comic Sans MS"/>
              </a:rPr>
              <a:t> </a:t>
            </a:r>
            <a:r>
              <a:rPr lang="en-US" b="1" dirty="0" smtClean="0">
                <a:latin typeface="Comic Sans MS"/>
                <a:ea typeface="ＭＳ Ｐゴシック" charset="0"/>
                <a:cs typeface="Comic Sans MS"/>
              </a:rPr>
              <a:t>  deuterium and He-3 collisions</a:t>
            </a:r>
          </a:p>
          <a:p>
            <a:pPr marL="320351" indent="-285750">
              <a:spcBef>
                <a:spcPts val="422"/>
              </a:spcBef>
              <a:buClr>
                <a:srgbClr val="0000FF"/>
              </a:buClr>
              <a:buFont typeface="Wingdings" charset="2"/>
              <a:buChar char="q"/>
            </a:pPr>
            <a:endParaRPr lang="en-US" sz="1600" b="1" dirty="0" smtClean="0">
              <a:latin typeface="Comic Sans MS"/>
              <a:ea typeface="ＭＳ Ｐゴシック" charset="0"/>
              <a:cs typeface="Comic Sans MS"/>
            </a:endParaRPr>
          </a:p>
        </p:txBody>
      </p:sp>
      <p:sp>
        <p:nvSpPr>
          <p:cNvPr id="37892" name="Rectangle 4"/>
          <p:cNvSpPr>
            <a:spLocks/>
          </p:cNvSpPr>
          <p:nvPr/>
        </p:nvSpPr>
        <p:spPr bwMode="auto">
          <a:xfrm>
            <a:off x="6097860" y="846711"/>
            <a:ext cx="1095419" cy="230832"/>
          </a:xfrm>
          <a:prstGeom prst="rect">
            <a:avLst/>
          </a:prstGeom>
          <a:solidFill>
            <a:srgbClr val="CCFF66"/>
          </a:solidFill>
          <a:ln>
            <a:noFill/>
          </a:ln>
          <a:extLst/>
        </p:spPr>
        <p:txBody>
          <a:bodyPr wrap="square" lIns="0" tIns="0" rIns="0" bIns="0" anchor="ctr">
            <a:spAutoFit/>
          </a:bodyPr>
          <a:lstStyle/>
          <a:p>
            <a:r>
              <a:rPr lang="en-US" sz="1500">
                <a:ea typeface="ＭＳ Ｐゴシック" charset="0"/>
                <a:cs typeface="Gill Sans" charset="0"/>
              </a:rPr>
              <a:t>at 15-17m</a:t>
            </a:r>
          </a:p>
        </p:txBody>
      </p:sp>
      <p:sp>
        <p:nvSpPr>
          <p:cNvPr id="37893" name="Rectangle 5"/>
          <p:cNvSpPr>
            <a:spLocks/>
          </p:cNvSpPr>
          <p:nvPr/>
        </p:nvSpPr>
        <p:spPr bwMode="auto">
          <a:xfrm>
            <a:off x="7548934" y="706384"/>
            <a:ext cx="1066745" cy="230832"/>
          </a:xfrm>
          <a:prstGeom prst="rect">
            <a:avLst/>
          </a:prstGeom>
          <a:solidFill>
            <a:srgbClr val="CCFF66"/>
          </a:solidFill>
          <a:ln>
            <a:noFill/>
          </a:ln>
          <a:extLst/>
        </p:spPr>
        <p:txBody>
          <a:bodyPr wrap="square" lIns="0" tIns="0" rIns="0" bIns="0" anchor="ctr">
            <a:spAutoFit/>
          </a:bodyPr>
          <a:lstStyle/>
          <a:p>
            <a:r>
              <a:rPr lang="en-US" sz="1500" dirty="0">
                <a:ea typeface="ＭＳ Ｐゴシック" charset="0"/>
                <a:cs typeface="Gill Sans" charset="0"/>
              </a:rPr>
              <a:t>at 55-58m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880" y="3320203"/>
            <a:ext cx="1722120" cy="157988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281545" y="4956532"/>
            <a:ext cx="1862455" cy="1901468"/>
            <a:chOff x="7281545" y="3577167"/>
            <a:chExt cx="1862455" cy="190146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1545" y="3785090"/>
              <a:ext cx="1862455" cy="169354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461270" y="3577167"/>
              <a:ext cx="1173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full Phase-II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556105" y="3244679"/>
            <a:ext cx="157221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Phase-II: 1</a:t>
            </a:r>
            <a:r>
              <a:rPr lang="en-US" sz="1200" baseline="30000" dirty="0" smtClean="0">
                <a:solidFill>
                  <a:srgbClr val="0000FF"/>
                </a:solidFill>
              </a:rPr>
              <a:t>st</a:t>
            </a:r>
            <a:r>
              <a:rPr lang="en-US" sz="1200" dirty="0" smtClean="0">
                <a:solidFill>
                  <a:srgbClr val="0000FF"/>
                </a:solidFill>
              </a:rPr>
              <a:t> step</a:t>
            </a:r>
            <a:endParaRPr lang="en-US" sz="1200" dirty="0">
              <a:solidFill>
                <a:srgbClr val="0000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48167" y="2348044"/>
            <a:ext cx="7545918" cy="4508369"/>
            <a:chOff x="148166" y="2168127"/>
            <a:chExt cx="7545918" cy="4508369"/>
          </a:xfrm>
        </p:grpSpPr>
        <p:grpSp>
          <p:nvGrpSpPr>
            <p:cNvPr id="11" name="Group 10"/>
            <p:cNvGrpSpPr/>
            <p:nvPr/>
          </p:nvGrpSpPr>
          <p:grpSpPr>
            <a:xfrm>
              <a:off x="148166" y="2168127"/>
              <a:ext cx="5870848" cy="4508369"/>
              <a:chOff x="0" y="2148547"/>
              <a:chExt cx="5870848" cy="450836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148547"/>
                <a:ext cx="5870848" cy="4508369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1100665" y="4730744"/>
                <a:ext cx="10466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1</a:t>
                </a:r>
                <a:r>
                  <a:rPr lang="en-US" baseline="30000" dirty="0" smtClean="0">
                    <a:solidFill>
                      <a:srgbClr val="FF0000"/>
                    </a:solidFill>
                  </a:rPr>
                  <a:t>st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step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 bwMode="auto">
            <a:xfrm>
              <a:off x="4191001" y="5408085"/>
              <a:ext cx="3503083" cy="28575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V="1">
              <a:off x="2681817" y="3788833"/>
              <a:ext cx="4811183" cy="1126067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Town Meeting, 2014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20700000">
            <a:off x="1807385" y="2919843"/>
            <a:ext cx="5674751" cy="83099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solidFill>
              <a:srgbClr val="0000FF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This will be the key detector component to investigate </a:t>
            </a:r>
          </a:p>
          <a:p>
            <a:pPr algn="ctr"/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A</a:t>
            </a:r>
            <a:r>
              <a:rPr lang="en-US" sz="1600" baseline="-25000" dirty="0" smtClean="0">
                <a:solidFill>
                  <a:srgbClr val="322F31"/>
                </a:solidFill>
                <a:latin typeface="Comic Sans MS"/>
                <a:cs typeface="Comic Sans MS"/>
              </a:rPr>
              <a:t>N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 for </a:t>
            </a:r>
            <a:r>
              <a:rPr lang="en-US" sz="1600" dirty="0" smtClean="0">
                <a:solidFill>
                  <a:srgbClr val="322F31"/>
                </a:solidFill>
                <a:latin typeface="Symbol" charset="2"/>
                <a:cs typeface="Symbol" charset="2"/>
              </a:rPr>
              <a:t>p</a:t>
            </a:r>
            <a:r>
              <a:rPr lang="en-US" sz="1600" baseline="30000" dirty="0" smtClean="0">
                <a:solidFill>
                  <a:srgbClr val="322F31"/>
                </a:solidFill>
                <a:latin typeface="Comic Sans MS"/>
                <a:cs typeface="Comic Sans MS"/>
              </a:rPr>
              <a:t>0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 is dominated by hard diffraction</a:t>
            </a:r>
          </a:p>
          <a:p>
            <a:pPr algn="ctr"/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p↑+p 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sz="1600" dirty="0" smtClean="0">
                <a:solidFill>
                  <a:srgbClr val="322F31"/>
                </a:solidFill>
                <a:latin typeface="Symbol" charset="2"/>
                <a:cs typeface="Symbol" charset="2"/>
              </a:rPr>
              <a:t>p</a:t>
            </a:r>
            <a:r>
              <a:rPr lang="en-US" sz="1600" baseline="30000" dirty="0" smtClean="0">
                <a:solidFill>
                  <a:srgbClr val="322F31"/>
                </a:solidFill>
                <a:latin typeface="Comic Sans MS"/>
                <a:cs typeface="Comic Sans MS"/>
              </a:rPr>
              <a:t>0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+</a:t>
            </a:r>
            <a:r>
              <a:rPr lang="en-US" sz="1600" baseline="30000" dirty="0" smtClean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p’+p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’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  <a:sym typeface="Wingdings"/>
              </a:rPr>
              <a:t> or 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 p↑+</a:t>
            </a:r>
            <a:r>
              <a:rPr lang="en-US" sz="1600" dirty="0">
                <a:solidFill>
                  <a:srgbClr val="322F31"/>
                </a:solidFill>
                <a:latin typeface="Comic Sans MS"/>
                <a:cs typeface="Comic Sans MS"/>
              </a:rPr>
              <a:t>p </a:t>
            </a:r>
            <a:r>
              <a:rPr lang="en-US" sz="1600" dirty="0">
                <a:solidFill>
                  <a:srgbClr val="322F31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sz="1600" dirty="0">
                <a:solidFill>
                  <a:srgbClr val="322F31"/>
                </a:solidFill>
                <a:latin typeface="Symbol" charset="2"/>
                <a:cs typeface="Symbol" charset="2"/>
              </a:rPr>
              <a:t>p</a:t>
            </a:r>
            <a:r>
              <a:rPr lang="en-US" sz="1600" baseline="30000" dirty="0">
                <a:solidFill>
                  <a:srgbClr val="322F31"/>
                </a:solidFill>
                <a:latin typeface="Comic Sans MS"/>
                <a:cs typeface="Comic Sans MS"/>
              </a:rPr>
              <a:t>0</a:t>
            </a:r>
            <a:r>
              <a:rPr lang="en-US" sz="1600" dirty="0">
                <a:solidFill>
                  <a:srgbClr val="322F31"/>
                </a:solidFill>
                <a:latin typeface="Comic Sans MS"/>
                <a:cs typeface="Comic Sans MS"/>
              </a:rPr>
              <a:t>+</a:t>
            </a:r>
            <a:r>
              <a:rPr lang="en-US" sz="1600" baseline="30000" dirty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>
                <a:solidFill>
                  <a:srgbClr val="322F31"/>
                </a:solidFill>
                <a:latin typeface="Comic Sans MS"/>
                <a:cs typeface="Comic Sans MS"/>
              </a:rPr>
              <a:t>p</a:t>
            </a:r>
            <a:r>
              <a:rPr lang="en-US" sz="16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’+X</a:t>
            </a:r>
            <a:endParaRPr lang="en-US" sz="1600" dirty="0" smtClean="0">
              <a:solidFill>
                <a:srgbClr val="322F3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59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2" y="1700766"/>
            <a:ext cx="2866430" cy="257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785" y="1701881"/>
            <a:ext cx="286196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622" y="1657233"/>
            <a:ext cx="2857500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>
          <a:xfrm>
            <a:off x="71120" y="29632"/>
            <a:ext cx="9047480" cy="609264"/>
          </a:xfrm>
          <a:ln/>
        </p:spPr>
        <p:txBody>
          <a:bodyPr lIns="64291" tIns="32146" rIns="64291" bIns="32146"/>
          <a:lstStyle/>
          <a:p>
            <a:r>
              <a:rPr lang="ja-JP" altLang="en-US" sz="4000" dirty="0">
                <a:latin typeface="Arial"/>
              </a:rPr>
              <a:t>“</a:t>
            </a:r>
            <a:r>
              <a:rPr lang="en-US" sz="2800" dirty="0"/>
              <a:t>Spectator</a:t>
            </a:r>
            <a:r>
              <a:rPr lang="ja-JP" altLang="en-US" sz="2800" dirty="0">
                <a:latin typeface="Arial"/>
              </a:rPr>
              <a:t>”</a:t>
            </a:r>
            <a:r>
              <a:rPr lang="en-US" sz="2800" dirty="0"/>
              <a:t> proton from deuteron with the current RHIC optics</a:t>
            </a: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467142"/>
            <a:ext cx="9144000" cy="1473200"/>
          </a:xfrm>
          <a:ln/>
        </p:spPr>
        <p:txBody>
          <a:bodyPr lIns="64291" tIns="32146" rIns="64291" bIns="32146">
            <a:normAutofit/>
          </a:bodyPr>
          <a:lstStyle/>
          <a:p>
            <a:pPr marL="625056"/>
            <a:r>
              <a:rPr lang="en-US" sz="1800" dirty="0"/>
              <a:t>Rigidity (</a:t>
            </a:r>
            <a:r>
              <a:rPr lang="en-US" sz="1800" dirty="0" err="1"/>
              <a:t>d:p</a:t>
            </a:r>
            <a:r>
              <a:rPr lang="en-US" sz="1800" dirty="0"/>
              <a:t> =2:1)</a:t>
            </a:r>
          </a:p>
          <a:p>
            <a:pPr marL="625056">
              <a:spcBef>
                <a:spcPts val="1107"/>
              </a:spcBef>
            </a:pPr>
            <a:r>
              <a:rPr lang="en-US" sz="1800" dirty="0"/>
              <a:t>The same RP configuration with the current RHIC optics (at z ~ 15m between DX and D0)</a:t>
            </a:r>
          </a:p>
          <a:p>
            <a:pPr marL="625056">
              <a:spcBef>
                <a:spcPts val="1107"/>
              </a:spcBef>
            </a:pPr>
            <a:r>
              <a:rPr lang="en-US" sz="1800" dirty="0" smtClean="0">
                <a:solidFill>
                  <a:srgbClr val="0000FF"/>
                </a:solidFill>
              </a:rPr>
              <a:t>needs full PHASE-II RP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44038" name="Rectangle 6"/>
          <p:cNvSpPr>
            <a:spLocks/>
          </p:cNvSpPr>
          <p:nvPr/>
        </p:nvSpPr>
        <p:spPr bwMode="auto">
          <a:xfrm>
            <a:off x="6367984" y="1433901"/>
            <a:ext cx="1688300" cy="2769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mic Sans MS"/>
                <a:ea typeface="ＭＳ Ｐゴシック" charset="0"/>
                <a:cs typeface="Comic Sans MS"/>
              </a:rPr>
              <a:t>Accepted in RP</a:t>
            </a:r>
          </a:p>
        </p:txBody>
      </p:sp>
      <p:sp>
        <p:nvSpPr>
          <p:cNvPr id="44039" name="Rectangle 7"/>
          <p:cNvSpPr>
            <a:spLocks/>
          </p:cNvSpPr>
          <p:nvPr/>
        </p:nvSpPr>
        <p:spPr bwMode="auto">
          <a:xfrm>
            <a:off x="3022700" y="1433901"/>
            <a:ext cx="1952608" cy="276999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Passed DX aperture</a:t>
            </a:r>
          </a:p>
        </p:txBody>
      </p:sp>
      <p:sp>
        <p:nvSpPr>
          <p:cNvPr id="44040" name="Rectangle 8"/>
          <p:cNvSpPr>
            <a:spLocks/>
          </p:cNvSpPr>
          <p:nvPr/>
        </p:nvSpPr>
        <p:spPr bwMode="auto">
          <a:xfrm>
            <a:off x="815951" y="1433901"/>
            <a:ext cx="1114037" cy="276999"/>
          </a:xfrm>
          <a:prstGeom prst="rect">
            <a:avLst/>
          </a:prstGeom>
          <a:solidFill>
            <a:srgbClr val="8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/>
                <a:ea typeface="ＭＳ Ｐゴシック" charset="0"/>
                <a:cs typeface="Comic Sans MS"/>
              </a:rPr>
              <a:t>generated</a:t>
            </a:r>
          </a:p>
        </p:txBody>
      </p:sp>
      <p:grpSp>
        <p:nvGrpSpPr>
          <p:cNvPr id="44043" name="Group 11"/>
          <p:cNvGrpSpPr>
            <a:grpSpLocks/>
          </p:cNvGrpSpPr>
          <p:nvPr/>
        </p:nvGrpSpPr>
        <p:grpSpPr bwMode="auto">
          <a:xfrm>
            <a:off x="4771599" y="195217"/>
            <a:ext cx="1714326" cy="714375"/>
            <a:chOff x="0" y="0"/>
            <a:chExt cx="1840" cy="672"/>
          </a:xfrm>
        </p:grpSpPr>
        <p:sp>
          <p:nvSpPr>
            <p:cNvPr id="44041" name="Oval 9"/>
            <p:cNvSpPr>
              <a:spLocks/>
            </p:cNvSpPr>
            <p:nvPr/>
          </p:nvSpPr>
          <p:spPr bwMode="auto">
            <a:xfrm>
              <a:off x="32" y="32"/>
              <a:ext cx="1776" cy="60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4042" name="Picture 1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40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0" y="841917"/>
            <a:ext cx="1482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Study: JH Lee</a:t>
            </a: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2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Macintosh HD:Users:jhlee:Desktop:he3_acc_compare_at_15m_phase2_phase2a.pd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6173512" y="2979273"/>
            <a:ext cx="2672080" cy="277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045" y="3231874"/>
            <a:ext cx="2768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3683" y="3035865"/>
            <a:ext cx="2570480" cy="288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0" y="29632"/>
            <a:ext cx="9880600" cy="609264"/>
          </a:xfrm>
          <a:ln/>
        </p:spPr>
        <p:txBody>
          <a:bodyPr lIns="64291" tIns="32146" rIns="64291" bIns="32146"/>
          <a:lstStyle/>
          <a:p>
            <a:r>
              <a:rPr lang="en-US" sz="2600" dirty="0"/>
              <a:t>Spectator proton from </a:t>
            </a:r>
            <a:r>
              <a:rPr lang="en-US" sz="2600" baseline="32000" dirty="0"/>
              <a:t>3</a:t>
            </a:r>
            <a:r>
              <a:rPr lang="en-US" sz="2600" dirty="0"/>
              <a:t>He with the current RHIC optics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853906"/>
            <a:ext cx="9118600" cy="626427"/>
          </a:xfrm>
          <a:ln/>
        </p:spPr>
        <p:txBody>
          <a:bodyPr lIns="64291" tIns="32146" rIns="64291" bIns="32146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-US" sz="1600" dirty="0" smtClean="0"/>
              <a:t> The </a:t>
            </a:r>
            <a:r>
              <a:rPr lang="en-US" sz="1600" dirty="0"/>
              <a:t>same RP configuration with the current RHIC optics (at z ~ 15m between </a:t>
            </a:r>
            <a:r>
              <a:rPr lang="en-US" sz="1600" dirty="0" smtClean="0"/>
              <a:t>DX-D0</a:t>
            </a:r>
            <a:r>
              <a:rPr lang="en-US" sz="1600" dirty="0"/>
              <a:t>)</a:t>
            </a:r>
          </a:p>
          <a:p>
            <a:pPr marL="0" indent="0">
              <a:spcBef>
                <a:spcPts val="0"/>
              </a:spcBef>
            </a:pP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Acceptance </a:t>
            </a:r>
            <a:r>
              <a:rPr lang="en-US" sz="1600" dirty="0">
                <a:solidFill>
                  <a:srgbClr val="0000FF"/>
                </a:solidFill>
              </a:rPr>
              <a:t>~ </a:t>
            </a:r>
            <a:r>
              <a:rPr lang="en-US" sz="1600" dirty="0" smtClean="0">
                <a:solidFill>
                  <a:srgbClr val="0000FF"/>
                </a:solidFill>
              </a:rPr>
              <a:t>92% with full PHASE-II RP 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43014" name="Rectangle 6"/>
          <p:cNvSpPr>
            <a:spLocks/>
          </p:cNvSpPr>
          <p:nvPr/>
        </p:nvSpPr>
        <p:spPr bwMode="auto">
          <a:xfrm>
            <a:off x="6713860" y="3012995"/>
            <a:ext cx="1688300" cy="276999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/>
                <a:ea typeface="ＭＳ Ｐゴシック" charset="0"/>
                <a:cs typeface="Comic Sans MS"/>
              </a:rPr>
              <a:t>Accepted in RP</a:t>
            </a:r>
          </a:p>
        </p:txBody>
      </p:sp>
      <p:sp>
        <p:nvSpPr>
          <p:cNvPr id="43015" name="Rectangle 7"/>
          <p:cNvSpPr>
            <a:spLocks/>
          </p:cNvSpPr>
          <p:nvPr/>
        </p:nvSpPr>
        <p:spPr bwMode="auto">
          <a:xfrm>
            <a:off x="3479900" y="3134468"/>
            <a:ext cx="2234837" cy="276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/>
                <a:ea typeface="ＭＳ Ｐゴシック" charset="0"/>
                <a:cs typeface="Comic Sans MS"/>
              </a:rPr>
              <a:t>Passed DX aperture</a:t>
            </a:r>
          </a:p>
        </p:txBody>
      </p:sp>
      <p:sp>
        <p:nvSpPr>
          <p:cNvPr id="43016" name="Rectangle 8"/>
          <p:cNvSpPr>
            <a:spLocks/>
          </p:cNvSpPr>
          <p:nvPr/>
        </p:nvSpPr>
        <p:spPr bwMode="auto">
          <a:xfrm>
            <a:off x="1019151" y="3134468"/>
            <a:ext cx="1114037" cy="276999"/>
          </a:xfrm>
          <a:prstGeom prst="rect">
            <a:avLst/>
          </a:prstGeom>
          <a:solidFill>
            <a:srgbClr val="8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/>
                <a:ea typeface="ＭＳ Ｐゴシック" charset="0"/>
                <a:cs typeface="Comic Sans MS"/>
              </a:rPr>
              <a:t>generated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7" y="638896"/>
            <a:ext cx="3660834" cy="242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788569" y="997069"/>
            <a:ext cx="3953351" cy="831732"/>
          </a:xfrm>
          <a:prstGeom prst="rect">
            <a:avLst/>
          </a:prstGeom>
          <a:ln/>
        </p:spPr>
        <p:txBody>
          <a:bodyPr lIns="64291" tIns="32146" rIns="64291" bIns="32146">
            <a:norm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rgbClr val="CC66FF"/>
              </a:buClr>
              <a:buSzPct val="95000"/>
              <a:buFont typeface="Wingdings" charset="2"/>
              <a:buChar char="q"/>
              <a:defRPr kumimoji="0" sz="20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rgbClr val="CC66FF"/>
              </a:buClr>
              <a:buSzPct val="90000"/>
              <a:buFont typeface="Wingdings" charset="2"/>
              <a:buChar char="u"/>
              <a:defRPr kumimoji="0" sz="18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rgbClr val="CC66FF"/>
              </a:buClr>
              <a:buSzPct val="150000"/>
              <a:buFont typeface="Wingdings" charset="2"/>
              <a:buChar char="§"/>
              <a:defRPr kumimoji="0" sz="16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rgbClr val="CC66FF"/>
              </a:buClr>
              <a:buFont typeface="Wingdings" charset="2"/>
              <a:buChar char="²"/>
              <a:defRPr kumimoji="0" sz="14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rgbClr val="CC66FF"/>
              </a:buClr>
              <a:buFont typeface="Wingdings" charset="2"/>
              <a:buChar char="ü"/>
              <a:defRPr kumimoji="0" sz="12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00FF"/>
              </a:buClr>
            </a:pPr>
            <a:r>
              <a:rPr lang="en-US" sz="1500" dirty="0" smtClean="0"/>
              <a:t> Momentum smearing mainly due </a:t>
            </a:r>
          </a:p>
          <a:p>
            <a:pPr marL="0" indent="0">
              <a:spcBef>
                <a:spcPts val="0"/>
              </a:spcBef>
              <a:buClr>
                <a:srgbClr val="0000FF"/>
              </a:buClr>
              <a:buNone/>
            </a:pPr>
            <a:r>
              <a:rPr lang="en-US" sz="1500" dirty="0"/>
              <a:t> </a:t>
            </a:r>
            <a:r>
              <a:rPr lang="en-US" sz="1500" dirty="0" smtClean="0"/>
              <a:t>  to Fermi motion + Lorentz boost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-340468" y="1680141"/>
            <a:ext cx="92112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Angle [rad]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94711" y="2597835"/>
            <a:ext cx="1482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Study: JH Lee</a:t>
            </a:r>
            <a:endParaRPr lang="en-US" sz="1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3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208" name="Rectangle 6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Predictive power of </a:t>
            </a:r>
            <a:r>
              <a:rPr lang="en-US" cap="none" dirty="0" err="1" smtClean="0"/>
              <a:t>p</a:t>
            </a:r>
            <a:r>
              <a:rPr lang="en-US" dirty="0" err="1" smtClean="0"/>
              <a:t>QCD</a:t>
            </a:r>
            <a:endParaRPr lang="en-US" dirty="0"/>
          </a:p>
        </p:txBody>
      </p:sp>
      <p:sp>
        <p:nvSpPr>
          <p:cNvPr id="7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 dirty="0"/>
          </a:p>
        </p:txBody>
      </p:sp>
      <p:sp>
        <p:nvSpPr>
          <p:cNvPr id="7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AC23-5EAE-445C-8F6B-BB60B2E4B24A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1414147" name="Rectangle 3"/>
          <p:cNvSpPr>
            <a:spLocks noChangeArrowheads="1"/>
          </p:cNvSpPr>
          <p:nvPr/>
        </p:nvSpPr>
        <p:spPr bwMode="auto">
          <a:xfrm>
            <a:off x="1219200" y="958851"/>
            <a:ext cx="6705600" cy="2743200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  <a:effectLst>
            <a:glow rad="101600">
              <a:schemeClr val="tx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14148" name="Oval 4"/>
          <p:cNvSpPr>
            <a:spLocks noChangeArrowheads="1"/>
          </p:cNvSpPr>
          <p:nvPr/>
        </p:nvSpPr>
        <p:spPr bwMode="auto">
          <a:xfrm>
            <a:off x="2424113" y="2854326"/>
            <a:ext cx="620713" cy="59213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49" name="Oval 5"/>
          <p:cNvSpPr>
            <a:spLocks noChangeArrowheads="1"/>
          </p:cNvSpPr>
          <p:nvPr/>
        </p:nvSpPr>
        <p:spPr bwMode="auto">
          <a:xfrm>
            <a:off x="2438400" y="1308101"/>
            <a:ext cx="636588" cy="60483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0" name="Line 6"/>
          <p:cNvSpPr>
            <a:spLocks noChangeShapeType="1"/>
          </p:cNvSpPr>
          <p:nvPr/>
        </p:nvSpPr>
        <p:spPr bwMode="auto">
          <a:xfrm>
            <a:off x="1754188" y="1428751"/>
            <a:ext cx="669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1" name="Line 7"/>
          <p:cNvSpPr>
            <a:spLocks noChangeShapeType="1"/>
          </p:cNvSpPr>
          <p:nvPr/>
        </p:nvSpPr>
        <p:spPr bwMode="auto">
          <a:xfrm>
            <a:off x="1754188" y="1670051"/>
            <a:ext cx="669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2" name="Line 8"/>
          <p:cNvSpPr>
            <a:spLocks noChangeShapeType="1"/>
          </p:cNvSpPr>
          <p:nvPr/>
        </p:nvSpPr>
        <p:spPr bwMode="auto">
          <a:xfrm>
            <a:off x="1770063" y="3276601"/>
            <a:ext cx="669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3" name="Line 9"/>
          <p:cNvSpPr>
            <a:spLocks noChangeShapeType="1"/>
          </p:cNvSpPr>
          <p:nvPr/>
        </p:nvSpPr>
        <p:spPr bwMode="auto">
          <a:xfrm>
            <a:off x="1770063" y="3041651"/>
            <a:ext cx="669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4" name="Rectangle 10"/>
          <p:cNvSpPr>
            <a:spLocks noChangeArrowheads="1"/>
          </p:cNvSpPr>
          <p:nvPr/>
        </p:nvSpPr>
        <p:spPr bwMode="auto">
          <a:xfrm>
            <a:off x="4065588" y="2120901"/>
            <a:ext cx="1651000" cy="514350"/>
          </a:xfrm>
          <a:prstGeom prst="rect">
            <a:avLst/>
          </a:prstGeom>
          <a:noFill/>
          <a:ln w="19050">
            <a:solidFill>
              <a:srgbClr val="00E00B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5" name="Line 11"/>
          <p:cNvSpPr>
            <a:spLocks noChangeShapeType="1"/>
          </p:cNvSpPr>
          <p:nvPr/>
        </p:nvSpPr>
        <p:spPr bwMode="auto">
          <a:xfrm>
            <a:off x="3074988" y="1663701"/>
            <a:ext cx="1017588" cy="741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6" name="Line 12"/>
          <p:cNvSpPr>
            <a:spLocks noChangeShapeType="1"/>
          </p:cNvSpPr>
          <p:nvPr/>
        </p:nvSpPr>
        <p:spPr bwMode="auto">
          <a:xfrm flipV="1">
            <a:off x="2974975" y="1069976"/>
            <a:ext cx="47625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7" name="Line 13"/>
          <p:cNvSpPr>
            <a:spLocks noChangeShapeType="1"/>
          </p:cNvSpPr>
          <p:nvPr/>
        </p:nvSpPr>
        <p:spPr bwMode="auto">
          <a:xfrm>
            <a:off x="2998788" y="3333751"/>
            <a:ext cx="463550" cy="234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8" name="Line 14"/>
          <p:cNvSpPr>
            <a:spLocks noChangeShapeType="1"/>
          </p:cNvSpPr>
          <p:nvPr/>
        </p:nvSpPr>
        <p:spPr bwMode="auto">
          <a:xfrm>
            <a:off x="2967038" y="3359151"/>
            <a:ext cx="463550" cy="234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9" name="Line 15"/>
          <p:cNvSpPr>
            <a:spLocks noChangeShapeType="1"/>
          </p:cNvSpPr>
          <p:nvPr/>
        </p:nvSpPr>
        <p:spPr bwMode="auto">
          <a:xfrm>
            <a:off x="2935288" y="3397251"/>
            <a:ext cx="463550" cy="234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60" name="Line 16"/>
          <p:cNvSpPr>
            <a:spLocks noChangeShapeType="1"/>
          </p:cNvSpPr>
          <p:nvPr/>
        </p:nvSpPr>
        <p:spPr bwMode="auto">
          <a:xfrm flipV="1">
            <a:off x="3033713" y="1130301"/>
            <a:ext cx="47625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61" name="Line 17"/>
          <p:cNvSpPr>
            <a:spLocks noChangeShapeType="1"/>
          </p:cNvSpPr>
          <p:nvPr/>
        </p:nvSpPr>
        <p:spPr bwMode="auto">
          <a:xfrm flipV="1">
            <a:off x="3017838" y="1082676"/>
            <a:ext cx="47625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62" name="Line 18"/>
          <p:cNvSpPr>
            <a:spLocks noChangeShapeType="1"/>
          </p:cNvSpPr>
          <p:nvPr/>
        </p:nvSpPr>
        <p:spPr bwMode="auto">
          <a:xfrm flipV="1">
            <a:off x="2960688" y="1041401"/>
            <a:ext cx="47625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63" name="Text Box 19"/>
          <p:cNvSpPr txBox="1">
            <a:spLocks noChangeArrowheads="1"/>
          </p:cNvSpPr>
          <p:nvPr/>
        </p:nvSpPr>
        <p:spPr bwMode="auto">
          <a:xfrm>
            <a:off x="3732213" y="1774826"/>
            <a:ext cx="283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 b="1" dirty="0">
                <a:latin typeface="Comic Sans MS" pitchFamily="66" charset="0"/>
              </a:rPr>
              <a:t>Hard Scattering Process</a:t>
            </a:r>
          </a:p>
        </p:txBody>
      </p:sp>
      <p:sp>
        <p:nvSpPr>
          <p:cNvPr id="1414164" name="Line 20"/>
          <p:cNvSpPr>
            <a:spLocks noChangeShapeType="1"/>
          </p:cNvSpPr>
          <p:nvPr/>
        </p:nvSpPr>
        <p:spPr bwMode="auto">
          <a:xfrm>
            <a:off x="4092575" y="2405063"/>
            <a:ext cx="152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14165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0171200"/>
              </p:ext>
            </p:extLst>
          </p:nvPr>
        </p:nvGraphicFramePr>
        <p:xfrm>
          <a:off x="1984375" y="2693988"/>
          <a:ext cx="211138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074" name="Equation" r:id="rId4" imgW="165100" imgH="241300" progId="Equation.DSMT4">
                  <p:embed/>
                </p:oleObj>
              </mc:Choice>
              <mc:Fallback>
                <p:oleObj name="Equation" r:id="rId4" imgW="165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375" y="2693988"/>
                        <a:ext cx="211138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4166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940969"/>
              </p:ext>
            </p:extLst>
          </p:nvPr>
        </p:nvGraphicFramePr>
        <p:xfrm>
          <a:off x="3094038" y="2455863"/>
          <a:ext cx="407988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075" name="Equation" r:id="rId6" imgW="317500" imgH="241300" progId="Equation.DSMT4">
                  <p:embed/>
                </p:oleObj>
              </mc:Choice>
              <mc:Fallback>
                <p:oleObj name="Equation" r:id="rId6" imgW="3175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4038" y="2455863"/>
                        <a:ext cx="407988" cy="30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4167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044528"/>
              </p:ext>
            </p:extLst>
          </p:nvPr>
        </p:nvGraphicFramePr>
        <p:xfrm>
          <a:off x="2035175" y="1093788"/>
          <a:ext cx="195263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076" name="Equation" r:id="rId8" imgW="152400" imgH="241300" progId="Equation.DSMT4">
                  <p:embed/>
                </p:oleObj>
              </mc:Choice>
              <mc:Fallback>
                <p:oleObj name="Equation" r:id="rId8" imgW="1524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5175" y="1093788"/>
                        <a:ext cx="195263" cy="30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4168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0441097"/>
              </p:ext>
            </p:extLst>
          </p:nvPr>
        </p:nvGraphicFramePr>
        <p:xfrm>
          <a:off x="3405188" y="1627188"/>
          <a:ext cx="373063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077" name="Equation" r:id="rId10" imgW="292100" imgH="241300" progId="Equation.DSMT4">
                  <p:embed/>
                </p:oleObj>
              </mc:Choice>
              <mc:Fallback>
                <p:oleObj name="Equation" r:id="rId10" imgW="292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5188" y="1627188"/>
                        <a:ext cx="373063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5"/>
          <p:cNvGrpSpPr>
            <a:grpSpLocks/>
          </p:cNvGrpSpPr>
          <p:nvPr/>
        </p:nvGrpSpPr>
        <p:grpSpPr bwMode="auto">
          <a:xfrm rot="20053445">
            <a:off x="2990850" y="2805113"/>
            <a:ext cx="704850" cy="193675"/>
            <a:chOff x="2291" y="2513"/>
            <a:chExt cx="1199" cy="188"/>
          </a:xfrm>
          <a:noFill/>
        </p:grpSpPr>
        <p:sp>
          <p:nvSpPr>
            <p:cNvPr id="1414170" name="Freeform 26"/>
            <p:cNvSpPr>
              <a:spLocks/>
            </p:cNvSpPr>
            <p:nvPr/>
          </p:nvSpPr>
          <p:spPr bwMode="auto">
            <a:xfrm>
              <a:off x="2291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71" name="Freeform 27"/>
            <p:cNvSpPr>
              <a:spLocks/>
            </p:cNvSpPr>
            <p:nvPr/>
          </p:nvSpPr>
          <p:spPr bwMode="auto">
            <a:xfrm>
              <a:off x="2513" y="2515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72" name="Freeform 28"/>
            <p:cNvSpPr>
              <a:spLocks/>
            </p:cNvSpPr>
            <p:nvPr/>
          </p:nvSpPr>
          <p:spPr bwMode="auto">
            <a:xfrm>
              <a:off x="2737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73" name="Freeform 29"/>
            <p:cNvSpPr>
              <a:spLocks/>
            </p:cNvSpPr>
            <p:nvPr/>
          </p:nvSpPr>
          <p:spPr bwMode="auto">
            <a:xfrm>
              <a:off x="2957" y="2517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74" name="Freeform 30"/>
            <p:cNvSpPr>
              <a:spLocks/>
            </p:cNvSpPr>
            <p:nvPr/>
          </p:nvSpPr>
          <p:spPr bwMode="auto">
            <a:xfrm>
              <a:off x="3173" y="252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14175" name="Line 31"/>
          <p:cNvSpPr>
            <a:spLocks noChangeShapeType="1"/>
          </p:cNvSpPr>
          <p:nvPr/>
        </p:nvSpPr>
        <p:spPr bwMode="auto">
          <a:xfrm flipV="1">
            <a:off x="6205538" y="2041526"/>
            <a:ext cx="230188" cy="904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76" name="Line 32"/>
          <p:cNvSpPr>
            <a:spLocks noChangeShapeType="1"/>
          </p:cNvSpPr>
          <p:nvPr/>
        </p:nvSpPr>
        <p:spPr bwMode="auto">
          <a:xfrm>
            <a:off x="6276975" y="2122488"/>
            <a:ext cx="209550" cy="11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77" name="Line 33"/>
          <p:cNvSpPr>
            <a:spLocks noChangeShapeType="1"/>
          </p:cNvSpPr>
          <p:nvPr/>
        </p:nvSpPr>
        <p:spPr bwMode="auto">
          <a:xfrm rot="20991552" flipV="1">
            <a:off x="6110288" y="1616076"/>
            <a:ext cx="44450" cy="460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78" name="Line 34"/>
          <p:cNvSpPr>
            <a:spLocks noChangeShapeType="1"/>
          </p:cNvSpPr>
          <p:nvPr/>
        </p:nvSpPr>
        <p:spPr bwMode="auto">
          <a:xfrm flipV="1">
            <a:off x="6199188" y="1387476"/>
            <a:ext cx="87313" cy="569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79" name="Line 35"/>
          <p:cNvSpPr>
            <a:spLocks noChangeShapeType="1"/>
          </p:cNvSpPr>
          <p:nvPr/>
        </p:nvSpPr>
        <p:spPr bwMode="auto">
          <a:xfrm flipV="1">
            <a:off x="6210300" y="1844676"/>
            <a:ext cx="152400" cy="252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80" name="Line 36"/>
          <p:cNvSpPr>
            <a:spLocks noChangeShapeType="1"/>
          </p:cNvSpPr>
          <p:nvPr/>
        </p:nvSpPr>
        <p:spPr bwMode="auto">
          <a:xfrm flipV="1">
            <a:off x="6154738" y="1616076"/>
            <a:ext cx="55563" cy="42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81" name="Line 37"/>
          <p:cNvSpPr>
            <a:spLocks noChangeShapeType="1"/>
          </p:cNvSpPr>
          <p:nvPr/>
        </p:nvSpPr>
        <p:spPr bwMode="auto">
          <a:xfrm flipV="1">
            <a:off x="6192838" y="1339851"/>
            <a:ext cx="246063" cy="7572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 rot="20053445">
            <a:off x="3571875" y="2519363"/>
            <a:ext cx="704850" cy="193675"/>
            <a:chOff x="2291" y="2513"/>
            <a:chExt cx="1199" cy="188"/>
          </a:xfrm>
          <a:noFill/>
        </p:grpSpPr>
        <p:sp>
          <p:nvSpPr>
            <p:cNvPr id="1414183" name="Freeform 39"/>
            <p:cNvSpPr>
              <a:spLocks/>
            </p:cNvSpPr>
            <p:nvPr/>
          </p:nvSpPr>
          <p:spPr bwMode="auto">
            <a:xfrm>
              <a:off x="2291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84" name="Freeform 40"/>
            <p:cNvSpPr>
              <a:spLocks/>
            </p:cNvSpPr>
            <p:nvPr/>
          </p:nvSpPr>
          <p:spPr bwMode="auto">
            <a:xfrm>
              <a:off x="2513" y="2515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85" name="Freeform 41"/>
            <p:cNvSpPr>
              <a:spLocks/>
            </p:cNvSpPr>
            <p:nvPr/>
          </p:nvSpPr>
          <p:spPr bwMode="auto">
            <a:xfrm>
              <a:off x="2737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86" name="Freeform 42"/>
            <p:cNvSpPr>
              <a:spLocks/>
            </p:cNvSpPr>
            <p:nvPr/>
          </p:nvSpPr>
          <p:spPr bwMode="auto">
            <a:xfrm>
              <a:off x="2957" y="2517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87" name="Freeform 43"/>
            <p:cNvSpPr>
              <a:spLocks/>
            </p:cNvSpPr>
            <p:nvPr/>
          </p:nvSpPr>
          <p:spPr bwMode="auto">
            <a:xfrm>
              <a:off x="3173" y="252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414188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9075110"/>
              </p:ext>
            </p:extLst>
          </p:nvPr>
        </p:nvGraphicFramePr>
        <p:xfrm>
          <a:off x="4792663" y="2162176"/>
          <a:ext cx="146050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078" name="Equation" r:id="rId12" imgW="114300" imgH="190500" progId="Equation.DSMT4">
                  <p:embed/>
                </p:oleObj>
              </mc:Choice>
              <mc:Fallback>
                <p:oleObj name="Equation" r:id="rId12" imgW="1143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2663" y="2162176"/>
                        <a:ext cx="146050" cy="244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4189" name="Line 45"/>
          <p:cNvSpPr>
            <a:spLocks noChangeShapeType="1"/>
          </p:cNvSpPr>
          <p:nvPr/>
        </p:nvSpPr>
        <p:spPr bwMode="auto">
          <a:xfrm flipV="1">
            <a:off x="5624513" y="2112963"/>
            <a:ext cx="542925" cy="285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1414190" name="Object 46"/>
          <p:cNvGraphicFramePr>
            <a:graphicFrameLocks noChangeAspect="1"/>
          </p:cNvGraphicFramePr>
          <p:nvPr/>
        </p:nvGraphicFramePr>
        <p:xfrm>
          <a:off x="4135438" y="2568576"/>
          <a:ext cx="1477963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079" name="Equation" r:id="rId14" imgW="723900" imgH="342900" progId="Equation.DSMT4">
                  <p:embed/>
                </p:oleObj>
              </mc:Choice>
              <mc:Fallback>
                <p:oleObj name="Equation" r:id="rId14" imgW="723900" imgH="342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5438" y="2568576"/>
                        <a:ext cx="1477963" cy="701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7"/>
          <p:cNvGrpSpPr>
            <a:grpSpLocks/>
          </p:cNvGrpSpPr>
          <p:nvPr/>
        </p:nvGrpSpPr>
        <p:grpSpPr bwMode="auto">
          <a:xfrm rot="1595871">
            <a:off x="5605463" y="2497138"/>
            <a:ext cx="704850" cy="193675"/>
            <a:chOff x="2291" y="2513"/>
            <a:chExt cx="1199" cy="188"/>
          </a:xfrm>
          <a:noFill/>
        </p:grpSpPr>
        <p:sp>
          <p:nvSpPr>
            <p:cNvPr id="1414192" name="Freeform 48"/>
            <p:cNvSpPr>
              <a:spLocks/>
            </p:cNvSpPr>
            <p:nvPr/>
          </p:nvSpPr>
          <p:spPr bwMode="auto">
            <a:xfrm>
              <a:off x="2291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93" name="Freeform 49"/>
            <p:cNvSpPr>
              <a:spLocks/>
            </p:cNvSpPr>
            <p:nvPr/>
          </p:nvSpPr>
          <p:spPr bwMode="auto">
            <a:xfrm>
              <a:off x="2513" y="2515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94" name="Freeform 50"/>
            <p:cNvSpPr>
              <a:spLocks/>
            </p:cNvSpPr>
            <p:nvPr/>
          </p:nvSpPr>
          <p:spPr bwMode="auto">
            <a:xfrm>
              <a:off x="2737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95" name="Freeform 51"/>
            <p:cNvSpPr>
              <a:spLocks/>
            </p:cNvSpPr>
            <p:nvPr/>
          </p:nvSpPr>
          <p:spPr bwMode="auto">
            <a:xfrm>
              <a:off x="2957" y="2517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96" name="Freeform 52"/>
            <p:cNvSpPr>
              <a:spLocks/>
            </p:cNvSpPr>
            <p:nvPr/>
          </p:nvSpPr>
          <p:spPr bwMode="auto">
            <a:xfrm>
              <a:off x="3173" y="252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14197" name="Line 53"/>
          <p:cNvSpPr>
            <a:spLocks noChangeShapeType="1"/>
          </p:cNvSpPr>
          <p:nvPr/>
        </p:nvSpPr>
        <p:spPr bwMode="auto">
          <a:xfrm>
            <a:off x="6248400" y="2787651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98" name="Line 54"/>
          <p:cNvSpPr>
            <a:spLocks noChangeShapeType="1"/>
          </p:cNvSpPr>
          <p:nvPr/>
        </p:nvSpPr>
        <p:spPr bwMode="auto">
          <a:xfrm rot="20991552">
            <a:off x="6246813" y="2668588"/>
            <a:ext cx="38100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99" name="Line 55"/>
          <p:cNvSpPr>
            <a:spLocks noChangeShapeType="1"/>
          </p:cNvSpPr>
          <p:nvPr/>
        </p:nvSpPr>
        <p:spPr bwMode="auto">
          <a:xfrm rot="20991552">
            <a:off x="6259513" y="2713038"/>
            <a:ext cx="450850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200" name="Line 56"/>
          <p:cNvSpPr>
            <a:spLocks noChangeShapeType="1"/>
          </p:cNvSpPr>
          <p:nvPr/>
        </p:nvSpPr>
        <p:spPr bwMode="auto">
          <a:xfrm rot="20991552">
            <a:off x="6242050" y="2806701"/>
            <a:ext cx="157163" cy="290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201" name="Line 57"/>
          <p:cNvSpPr>
            <a:spLocks noChangeShapeType="1"/>
          </p:cNvSpPr>
          <p:nvPr/>
        </p:nvSpPr>
        <p:spPr bwMode="auto">
          <a:xfrm>
            <a:off x="6267450" y="2700338"/>
            <a:ext cx="209550" cy="11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202" name="Line 58"/>
          <p:cNvSpPr>
            <a:spLocks noChangeShapeType="1"/>
          </p:cNvSpPr>
          <p:nvPr/>
        </p:nvSpPr>
        <p:spPr bwMode="auto">
          <a:xfrm>
            <a:off x="6248400" y="2787651"/>
            <a:ext cx="161925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14203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0982928"/>
              </p:ext>
            </p:extLst>
          </p:nvPr>
        </p:nvGraphicFramePr>
        <p:xfrm>
          <a:off x="6510338" y="1046163"/>
          <a:ext cx="1316037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080" name="Equation" r:id="rId16" imgW="723900" imgH="419100" progId="Equation.DSMT4">
                  <p:embed/>
                </p:oleObj>
              </mc:Choice>
              <mc:Fallback>
                <p:oleObj name="Equation" r:id="rId16" imgW="7239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0338" y="1046163"/>
                        <a:ext cx="1316037" cy="760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4204" name="Text Box 60"/>
          <p:cNvSpPr txBox="1">
            <a:spLocks noChangeArrowheads="1"/>
          </p:cNvSpPr>
          <p:nvPr/>
        </p:nvSpPr>
        <p:spPr bwMode="auto">
          <a:xfrm>
            <a:off x="6781800" y="2773363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1414205" name="Text Box 61"/>
          <p:cNvSpPr txBox="1">
            <a:spLocks noChangeArrowheads="1"/>
          </p:cNvSpPr>
          <p:nvPr/>
        </p:nvSpPr>
        <p:spPr bwMode="auto">
          <a:xfrm>
            <a:off x="2413000" y="1416051"/>
            <a:ext cx="7039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F00FF"/>
                </a:solidFill>
                <a:latin typeface="Comic Sans MS" pitchFamily="66" charset="0"/>
              </a:rPr>
              <a:t>q(x</a:t>
            </a:r>
            <a:r>
              <a:rPr lang="en-US" sz="1800" b="1" baseline="-18000" dirty="0">
                <a:solidFill>
                  <a:srgbClr val="FF00FF"/>
                </a:solidFill>
                <a:latin typeface="Comic Sans MS" pitchFamily="66" charset="0"/>
              </a:rPr>
              <a:t>1</a:t>
            </a:r>
            <a:r>
              <a:rPr lang="en-US" sz="1800" b="1" dirty="0">
                <a:solidFill>
                  <a:srgbClr val="FF00FF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1414206" name="Text Box 62"/>
          <p:cNvSpPr txBox="1">
            <a:spLocks noChangeArrowheads="1"/>
          </p:cNvSpPr>
          <p:nvPr/>
        </p:nvSpPr>
        <p:spPr bwMode="auto">
          <a:xfrm>
            <a:off x="2384425" y="2940051"/>
            <a:ext cx="701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F00FF"/>
                </a:solidFill>
                <a:latin typeface="Comic Sans MS" pitchFamily="66" charset="0"/>
              </a:rPr>
              <a:t>g(x</a:t>
            </a:r>
            <a:r>
              <a:rPr lang="en-US" sz="1800" b="1" baseline="-18000" dirty="0">
                <a:solidFill>
                  <a:srgbClr val="FF00FF"/>
                </a:solidFill>
                <a:latin typeface="Comic Sans MS" pitchFamily="66" charset="0"/>
              </a:rPr>
              <a:t>2</a:t>
            </a:r>
            <a:r>
              <a:rPr lang="en-US" sz="1800" b="1" dirty="0">
                <a:solidFill>
                  <a:srgbClr val="FF00FF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1414209" name="Rectangle 65"/>
          <p:cNvSpPr>
            <a:spLocks noChangeArrowheads="1"/>
          </p:cNvSpPr>
          <p:nvPr/>
        </p:nvSpPr>
        <p:spPr bwMode="auto">
          <a:xfrm>
            <a:off x="304800" y="3968797"/>
            <a:ext cx="8458200" cy="1979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l">
              <a:spcBef>
                <a:spcPct val="20000"/>
              </a:spcBef>
            </a:pPr>
            <a:r>
              <a:rPr lang="en-US" b="1" dirty="0">
                <a:solidFill>
                  <a:srgbClr val="322F31"/>
                </a:solidFill>
                <a:latin typeface="Comic Sans MS Bold"/>
                <a:cs typeface="Comic Sans MS Bold"/>
              </a:rPr>
              <a:t>“Hard</a:t>
            </a:r>
            <a:r>
              <a:rPr lang="en-US" b="1" dirty="0" smtClean="0">
                <a:solidFill>
                  <a:srgbClr val="322F31"/>
                </a:solidFill>
                <a:latin typeface="Comic Sans MS Bold"/>
                <a:cs typeface="Comic Sans MS Bold"/>
              </a:rPr>
              <a:t>” (high-energy) probes </a:t>
            </a:r>
            <a:r>
              <a:rPr lang="en-US" b="1" dirty="0">
                <a:solidFill>
                  <a:srgbClr val="322F31"/>
                </a:solidFill>
                <a:latin typeface="Comic Sans MS Bold"/>
                <a:cs typeface="Comic Sans MS Bold"/>
              </a:rPr>
              <a:t>have predictable rates given</a:t>
            </a:r>
            <a:r>
              <a:rPr lang="en-US" b="1" dirty="0">
                <a:solidFill>
                  <a:srgbClr val="FFFFCC"/>
                </a:solidFill>
                <a:latin typeface="Comic Sans MS Bold"/>
                <a:cs typeface="Comic Sans MS Bold"/>
              </a:rPr>
              <a:t>:</a:t>
            </a:r>
          </a:p>
          <a:p>
            <a:pPr marL="1143000" lvl="2" indent="-228600">
              <a:spcBef>
                <a:spcPct val="20000"/>
              </a:spcBef>
              <a:buClr>
                <a:srgbClr val="500093"/>
              </a:buClr>
            </a:pPr>
            <a:r>
              <a:rPr lang="en-US" b="1" dirty="0" err="1" smtClean="0">
                <a:solidFill>
                  <a:srgbClr val="00FF00"/>
                </a:solidFill>
                <a:latin typeface="Comic Sans MS Bold"/>
                <a:cs typeface="Comic Sans MS Bold"/>
              </a:rPr>
              <a:t>Partonic</a:t>
            </a:r>
            <a:r>
              <a:rPr lang="en-US" b="1" dirty="0" smtClean="0">
                <a:solidFill>
                  <a:srgbClr val="00FF00"/>
                </a:solidFill>
                <a:latin typeface="Comic Sans MS Bold"/>
                <a:cs typeface="Comic Sans MS Bold"/>
              </a:rPr>
              <a:t> hard scattering rates (calculable in </a:t>
            </a:r>
            <a:r>
              <a:rPr lang="en-US" b="1" dirty="0" err="1" smtClean="0">
                <a:solidFill>
                  <a:srgbClr val="00FF00"/>
                </a:solidFill>
                <a:latin typeface="Comic Sans MS Bold"/>
                <a:cs typeface="Comic Sans MS Bold"/>
              </a:rPr>
              <a:t>pQCD</a:t>
            </a:r>
            <a:r>
              <a:rPr lang="en-US" b="1" dirty="0" smtClean="0">
                <a:solidFill>
                  <a:srgbClr val="00FF00"/>
                </a:solidFill>
                <a:latin typeface="Comic Sans MS Bold"/>
                <a:cs typeface="Comic Sans MS Bold"/>
              </a:rPr>
              <a:t>)</a:t>
            </a:r>
          </a:p>
          <a:p>
            <a:pPr marL="1143000" lvl="2" indent="-228600" algn="l">
              <a:spcBef>
                <a:spcPct val="20000"/>
              </a:spcBef>
              <a:buClr>
                <a:srgbClr val="500093"/>
              </a:buClr>
            </a:pPr>
            <a:r>
              <a:rPr lang="en-US" b="1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Parton </a:t>
            </a:r>
            <a:r>
              <a:rPr lang="en-US" b="1" dirty="0">
                <a:solidFill>
                  <a:srgbClr val="FF00FF"/>
                </a:solidFill>
                <a:latin typeface="Comic Sans MS Bold"/>
                <a:cs typeface="Comic Sans MS Bold"/>
              </a:rPr>
              <a:t>distribution functions (need experimental input)</a:t>
            </a:r>
          </a:p>
          <a:p>
            <a:pPr marL="1143000" lvl="2" indent="-228600" algn="l">
              <a:spcBef>
                <a:spcPct val="20000"/>
              </a:spcBef>
              <a:buClr>
                <a:srgbClr val="500093"/>
              </a:buClr>
            </a:pPr>
            <a:r>
              <a:rPr lang="en-US" b="1" dirty="0" smtClean="0">
                <a:solidFill>
                  <a:srgbClr val="0000FF"/>
                </a:solidFill>
                <a:latin typeface="Comic Sans MS Bold"/>
                <a:cs typeface="Comic Sans MS Bold"/>
              </a:rPr>
              <a:t>Fragmentation </a:t>
            </a:r>
            <a:r>
              <a:rPr lang="en-US" b="1" dirty="0">
                <a:solidFill>
                  <a:srgbClr val="0000FF"/>
                </a:solidFill>
                <a:latin typeface="Comic Sans MS Bold"/>
                <a:cs typeface="Comic Sans MS Bold"/>
              </a:rPr>
              <a:t>functions (need experimental input)</a:t>
            </a:r>
          </a:p>
        </p:txBody>
      </p:sp>
      <p:grpSp>
        <p:nvGrpSpPr>
          <p:cNvPr id="6" name="Group 78"/>
          <p:cNvGrpSpPr/>
          <p:nvPr/>
        </p:nvGrpSpPr>
        <p:grpSpPr>
          <a:xfrm>
            <a:off x="7284720" y="4338638"/>
            <a:ext cx="1996438" cy="1200329"/>
            <a:chOff x="7193280" y="5100320"/>
            <a:chExt cx="1996438" cy="1200329"/>
          </a:xfrm>
        </p:grpSpPr>
        <p:sp>
          <p:nvSpPr>
            <p:cNvPr id="1414211" name="Rectangle 67"/>
            <p:cNvSpPr>
              <a:spLocks noChangeArrowheads="1"/>
            </p:cNvSpPr>
            <p:nvPr/>
          </p:nvSpPr>
          <p:spPr bwMode="auto">
            <a:xfrm>
              <a:off x="7513320" y="5100320"/>
              <a:ext cx="1676398" cy="12003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cs typeface="Comic Sans MS"/>
                </a:rPr>
                <a:t>Universal non-</a:t>
              </a:r>
              <a:r>
                <a:rPr lang="en-US" b="1" dirty="0" err="1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cs typeface="Comic Sans MS"/>
                </a:rPr>
                <a:t>perturbative</a:t>
              </a:r>
              <a:r>
                <a:rPr lang="en-US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cs typeface="Comic Sans MS"/>
                </a:rPr>
                <a:t> functions</a:t>
              </a:r>
              <a:endPara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endParaRPr>
            </a:p>
          </p:txBody>
        </p:sp>
        <p:sp>
          <p:nvSpPr>
            <p:cNvPr id="1414212" name="AutoShape 68"/>
            <p:cNvSpPr>
              <a:spLocks/>
            </p:cNvSpPr>
            <p:nvPr/>
          </p:nvSpPr>
          <p:spPr bwMode="auto">
            <a:xfrm>
              <a:off x="7193280" y="5334001"/>
              <a:ext cx="381000" cy="799782"/>
            </a:xfrm>
            <a:prstGeom prst="rightBrace">
              <a:avLst>
                <a:gd name="adj1" fmla="val 31667"/>
                <a:gd name="adj2" fmla="val 50000"/>
              </a:avLst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3200" b="1">
                <a:solidFill>
                  <a:srgbClr val="0000FF"/>
                </a:solidFill>
                <a:latin typeface="Symbol" pitchFamily="18" charset="2"/>
              </a:endParaRPr>
            </a:p>
          </p:txBody>
        </p:sp>
      </p:grpSp>
      <p:sp>
        <p:nvSpPr>
          <p:cNvPr id="91" name="Date Placeholder 9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grpSp>
        <p:nvGrpSpPr>
          <p:cNvPr id="74" name="Group 10"/>
          <p:cNvGrpSpPr>
            <a:grpSpLocks/>
          </p:cNvGrpSpPr>
          <p:nvPr/>
        </p:nvGrpSpPr>
        <p:grpSpPr bwMode="auto">
          <a:xfrm>
            <a:off x="5269863" y="5967098"/>
            <a:ext cx="1260475" cy="430213"/>
            <a:chOff x="3475" y="1868"/>
            <a:chExt cx="794" cy="271"/>
          </a:xfrm>
        </p:grpSpPr>
        <p:sp>
          <p:nvSpPr>
            <p:cNvPr id="77" name="Text Box 11"/>
            <p:cNvSpPr txBox="1">
              <a:spLocks noChangeArrowheads="1"/>
            </p:cNvSpPr>
            <p:nvPr/>
          </p:nvSpPr>
          <p:spPr bwMode="auto">
            <a:xfrm>
              <a:off x="3622" y="1906"/>
              <a:ext cx="51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rgbClr val="33CC33"/>
                  </a:solidFill>
                  <a:latin typeface="Comic Sans MS"/>
                  <a:cs typeface="Comic Sans MS"/>
                </a:rPr>
                <a:t>pQCD</a:t>
              </a:r>
              <a:endParaRPr lang="en-US" b="1" dirty="0">
                <a:solidFill>
                  <a:srgbClr val="33CC33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78" name="Line 12"/>
            <p:cNvSpPr>
              <a:spLocks noChangeShapeType="1"/>
            </p:cNvSpPr>
            <p:nvPr/>
          </p:nvSpPr>
          <p:spPr bwMode="auto">
            <a:xfrm flipV="1">
              <a:off x="3475" y="1868"/>
              <a:ext cx="794" cy="1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9" name="Group 13"/>
          <p:cNvGrpSpPr>
            <a:grpSpLocks/>
          </p:cNvGrpSpPr>
          <p:nvPr/>
        </p:nvGrpSpPr>
        <p:grpSpPr bwMode="auto">
          <a:xfrm>
            <a:off x="6801800" y="5967099"/>
            <a:ext cx="914400" cy="376238"/>
            <a:chOff x="4464" y="1868"/>
            <a:chExt cx="576" cy="237"/>
          </a:xfrm>
        </p:grpSpPr>
        <p:sp>
          <p:nvSpPr>
            <p:cNvPr id="80" name="Text Box 14"/>
            <p:cNvSpPr txBox="1">
              <a:spLocks noChangeArrowheads="1"/>
            </p:cNvSpPr>
            <p:nvPr/>
          </p:nvSpPr>
          <p:spPr bwMode="auto">
            <a:xfrm>
              <a:off x="4547" y="1872"/>
              <a:ext cx="45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rgbClr val="0000FF"/>
                  </a:solidFill>
                  <a:latin typeface="Comic Sans MS"/>
                  <a:cs typeface="Comic Sans MS"/>
                </a:rPr>
                <a:t>e+e</a:t>
              </a:r>
              <a:r>
                <a:rPr lang="en-US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-</a:t>
              </a:r>
            </a:p>
          </p:txBody>
        </p:sp>
        <p:sp>
          <p:nvSpPr>
            <p:cNvPr id="81" name="Line 15"/>
            <p:cNvSpPr>
              <a:spLocks noChangeShapeType="1"/>
            </p:cNvSpPr>
            <p:nvPr/>
          </p:nvSpPr>
          <p:spPr bwMode="auto">
            <a:xfrm flipV="1">
              <a:off x="4464" y="1868"/>
              <a:ext cx="57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85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151126"/>
              </p:ext>
            </p:extLst>
          </p:nvPr>
        </p:nvGraphicFramePr>
        <p:xfrm>
          <a:off x="1192213" y="5453063"/>
          <a:ext cx="65405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081" name="Equation" r:id="rId18" imgW="6540500" imgH="520700" progId="Equation.DSMT4">
                  <p:embed/>
                </p:oleObj>
              </mc:Choice>
              <mc:Fallback>
                <p:oleObj name="Equation" r:id="rId18" imgW="6540500" imgH="520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213" y="5453063"/>
                        <a:ext cx="6540500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3136604" y="5988689"/>
            <a:ext cx="1922939" cy="407988"/>
            <a:chOff x="3136604" y="5988689"/>
            <a:chExt cx="1922939" cy="407988"/>
          </a:xfrm>
        </p:grpSpPr>
        <p:grpSp>
          <p:nvGrpSpPr>
            <p:cNvPr id="71" name="Group 7"/>
            <p:cNvGrpSpPr>
              <a:grpSpLocks/>
            </p:cNvGrpSpPr>
            <p:nvPr/>
          </p:nvGrpSpPr>
          <p:grpSpPr bwMode="auto">
            <a:xfrm>
              <a:off x="3136604" y="5988689"/>
              <a:ext cx="1470036" cy="407988"/>
              <a:chOff x="1872" y="1920"/>
              <a:chExt cx="926" cy="257"/>
            </a:xfrm>
          </p:grpSpPr>
          <p:sp>
            <p:nvSpPr>
              <p:cNvPr id="72" name="Text Box 8"/>
              <p:cNvSpPr txBox="1">
                <a:spLocks noChangeArrowheads="1"/>
              </p:cNvSpPr>
              <p:nvPr/>
            </p:nvSpPr>
            <p:spPr bwMode="auto">
              <a:xfrm>
                <a:off x="2115" y="1944"/>
                <a:ext cx="68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rgbClr val="FF00FF"/>
                    </a:solidFill>
                    <a:latin typeface="Comic Sans MS"/>
                    <a:cs typeface="Comic Sans MS"/>
                  </a:rPr>
                  <a:t>DIS, </a:t>
                </a:r>
                <a:r>
                  <a:rPr lang="en-US" b="1" dirty="0" err="1" smtClean="0">
                    <a:solidFill>
                      <a:srgbClr val="FF00FF"/>
                    </a:solidFill>
                    <a:latin typeface="Comic Sans MS"/>
                    <a:cs typeface="Comic Sans MS"/>
                  </a:rPr>
                  <a:t>pp</a:t>
                </a:r>
                <a:endParaRPr lang="en-US" b="1" dirty="0">
                  <a:solidFill>
                    <a:srgbClr val="FF00FF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73" name="Line 9"/>
              <p:cNvSpPr>
                <a:spLocks noChangeShapeType="1"/>
              </p:cNvSpPr>
              <p:nvPr/>
            </p:nvSpPr>
            <p:spPr bwMode="auto">
              <a:xfrm>
                <a:off x="1872" y="1920"/>
                <a:ext cx="522" cy="0"/>
              </a:xfrm>
              <a:prstGeom prst="line">
                <a:avLst/>
              </a:prstGeom>
              <a:noFill/>
              <a:ln w="38100">
                <a:solidFill>
                  <a:srgbClr val="FF85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8" name="Line 9"/>
            <p:cNvSpPr>
              <a:spLocks noChangeShapeType="1"/>
            </p:cNvSpPr>
            <p:nvPr/>
          </p:nvSpPr>
          <p:spPr bwMode="auto">
            <a:xfrm>
              <a:off x="4230868" y="5992927"/>
              <a:ext cx="828675" cy="0"/>
            </a:xfrm>
            <a:prstGeom prst="line">
              <a:avLst/>
            </a:prstGeom>
            <a:noFill/>
            <a:ln w="38100">
              <a:solidFill>
                <a:srgbClr val="FF85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837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14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14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14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14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14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14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14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4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14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14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14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14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14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14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14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4205" grpId="0"/>
      <p:bldP spid="141420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20" y="521976"/>
            <a:ext cx="2661047" cy="34448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29831" y="1852084"/>
            <a:ext cx="1458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arXiv:</a:t>
            </a:r>
            <a:r>
              <a:rPr lang="en-US" sz="1200" dirty="0"/>
              <a:t>1405.5134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201" y="2080685"/>
            <a:ext cx="3028950" cy="2800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Precision 2009 RHIC DATA</a:t>
            </a:r>
            <a:r>
              <a:rPr lang="en-US" dirty="0" smtClean="0">
                <a:sym typeface="Wingdings"/>
              </a:rPr>
              <a:t>∫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cap="none" dirty="0" smtClean="0">
                <a:sym typeface="Wingdings"/>
              </a:rPr>
              <a:t>g</a:t>
            </a:r>
            <a:r>
              <a:rPr lang="en-US" dirty="0" smtClean="0">
                <a:sym typeface="Wingdings"/>
              </a:rPr>
              <a:t>(x)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0" t="4899" r="2368" b="23563"/>
          <a:stretch/>
        </p:blipFill>
        <p:spPr>
          <a:xfrm>
            <a:off x="148167" y="4042832"/>
            <a:ext cx="3069166" cy="23132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16960" y="1473200"/>
            <a:ext cx="2676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DSSV: arXiv:0904.3821 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DSSV*: </a:t>
            </a:r>
            <a:r>
              <a:rPr lang="en-US" sz="1200" dirty="0" smtClean="0"/>
              <a:t>DSSV + all new (SI)DIS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DSSV:</a:t>
            </a:r>
            <a:r>
              <a:rPr lang="en-US" sz="1200" dirty="0" smtClean="0">
                <a:solidFill>
                  <a:srgbClr val="008000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DSSV*</a:t>
            </a:r>
            <a:r>
              <a:rPr lang="en-US" sz="1200" dirty="0" smtClean="0">
                <a:solidFill>
                  <a:srgbClr val="008000"/>
                </a:solidFill>
              </a:rPr>
              <a:t> </a:t>
            </a:r>
            <a:r>
              <a:rPr lang="en-US" sz="1200" dirty="0" smtClean="0"/>
              <a:t>&amp; RHIC 2009</a:t>
            </a:r>
            <a:endParaRPr lang="en-US" sz="12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6360160" y="2529840"/>
            <a:ext cx="2749471" cy="954107"/>
            <a:chOff x="4064000" y="4765040"/>
            <a:chExt cx="2749471" cy="954107"/>
          </a:xfrm>
        </p:grpSpPr>
        <p:sp>
          <p:nvSpPr>
            <p:cNvPr id="17" name="TextBox 16"/>
            <p:cNvSpPr txBox="1"/>
            <p:nvPr/>
          </p:nvSpPr>
          <p:spPr>
            <a:xfrm>
              <a:off x="4064000" y="4765040"/>
              <a:ext cx="274947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400" dirty="0" smtClean="0"/>
                <a:t>strong constrain on</a:t>
              </a: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400" dirty="0" smtClean="0">
                  <a:solidFill>
                    <a:srgbClr val="0000FF"/>
                  </a:solidFill>
                </a:rPr>
                <a:t>first</a:t>
              </a: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400" dirty="0" smtClean="0"/>
                <a:t>completely consistent with </a:t>
              </a:r>
            </a:p>
            <a:p>
              <a:pPr>
                <a:buClr>
                  <a:srgbClr val="0000FF"/>
                </a:buClr>
              </a:pPr>
              <a:r>
                <a:rPr lang="en-US" sz="1400" dirty="0" smtClean="0">
                  <a:solidFill>
                    <a:srgbClr val="008000"/>
                  </a:solidFill>
                </a:rPr>
                <a:t>    </a:t>
              </a:r>
              <a:r>
                <a:rPr lang="en-US" sz="1400" dirty="0" smtClean="0">
                  <a:solidFill>
                    <a:srgbClr val="0000FF"/>
                  </a:solidFill>
                </a:rPr>
                <a:t>DSSV*</a:t>
              </a:r>
              <a:r>
                <a:rPr lang="en-US" sz="1400" dirty="0" smtClean="0">
                  <a:solidFill>
                    <a:srgbClr val="008000"/>
                  </a:solidFill>
                </a:rPr>
                <a:t> </a:t>
              </a:r>
              <a:r>
                <a:rPr lang="en-US" sz="1400" dirty="0" smtClean="0"/>
                <a:t>in </a:t>
              </a:r>
              <a:r>
                <a:rPr lang="en-US" sz="14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90%  </a:t>
              </a:r>
              <a:r>
                <a:rPr lang="en-US" sz="14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C.L</a:t>
              </a:r>
              <a:r>
                <a:rPr lang="en-US" sz="14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.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407231"/>
                </p:ext>
              </p:extLst>
            </p:nvPr>
          </p:nvGraphicFramePr>
          <p:xfrm>
            <a:off x="6105525" y="4823778"/>
            <a:ext cx="5715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666" name="Equation" r:id="rId6" imgW="571500" imgH="241300" progId="Equation.DSMT4">
                    <p:embed/>
                  </p:oleObj>
                </mc:Choice>
                <mc:Fallback>
                  <p:oleObj name="Equation" r:id="rId6" imgW="571500" imgH="2413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105525" y="4823778"/>
                          <a:ext cx="571500" cy="241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53757173"/>
                </p:ext>
              </p:extLst>
            </p:nvPr>
          </p:nvGraphicFramePr>
          <p:xfrm>
            <a:off x="4829175" y="5027613"/>
            <a:ext cx="7874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667" name="Equation" r:id="rId8" imgW="787400" imgH="241300" progId="Equation.DSMT4">
                    <p:embed/>
                  </p:oleObj>
                </mc:Choice>
                <mc:Fallback>
                  <p:oleObj name="Equation" r:id="rId8" imgW="787400" imgH="2413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829175" y="5027613"/>
                          <a:ext cx="787400" cy="241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5" name="Group 24"/>
          <p:cNvGrpSpPr/>
          <p:nvPr/>
        </p:nvGrpSpPr>
        <p:grpSpPr>
          <a:xfrm>
            <a:off x="3135842" y="2987040"/>
            <a:ext cx="771093" cy="924560"/>
            <a:chOff x="3430482" y="2997200"/>
            <a:chExt cx="771093" cy="924560"/>
          </a:xfrm>
        </p:grpSpPr>
        <p:sp>
          <p:nvSpPr>
            <p:cNvPr id="12" name="AutoShape 49"/>
            <p:cNvSpPr>
              <a:spLocks noChangeArrowheads="1"/>
            </p:cNvSpPr>
            <p:nvPr/>
          </p:nvSpPr>
          <p:spPr bwMode="auto">
            <a:xfrm>
              <a:off x="3430482" y="3069416"/>
              <a:ext cx="733425" cy="852344"/>
            </a:xfrm>
            <a:prstGeom prst="curvedRightArrow">
              <a:avLst>
                <a:gd name="adj1" fmla="val 24848"/>
                <a:gd name="adj2" fmla="val 49697"/>
                <a:gd name="adj3" fmla="val 33333"/>
              </a:avLst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05200" y="2997200"/>
              <a:ext cx="696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QCD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05200" y="3495040"/>
              <a:ext cx="4754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fit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7000" y="6085413"/>
            <a:ext cx="1458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hlinkClick r:id="rId10"/>
              </a:rPr>
              <a:t>arXiv:1402.6296</a:t>
            </a:r>
            <a:endParaRPr lang="en-US" sz="12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l="3141" r="5635"/>
          <a:stretch/>
        </p:blipFill>
        <p:spPr>
          <a:xfrm>
            <a:off x="6392328" y="4022090"/>
            <a:ext cx="2741084" cy="2835910"/>
          </a:xfrm>
          <a:prstGeom prst="rect">
            <a:avLst/>
          </a:prstGeom>
        </p:spPr>
      </p:pic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452466"/>
              </p:ext>
            </p:extLst>
          </p:nvPr>
        </p:nvGraphicFramePr>
        <p:xfrm>
          <a:off x="3335338" y="5057775"/>
          <a:ext cx="3049587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668" name="Equation" r:id="rId12" imgW="2590800" imgH="571500" progId="Equation.DSMT4">
                  <p:embed/>
                </p:oleObj>
              </mc:Choice>
              <mc:Fallback>
                <p:oleObj name="Equation" r:id="rId12" imgW="2590800" imgH="571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335338" y="5057775"/>
                        <a:ext cx="3049587" cy="66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3397250" y="5683259"/>
            <a:ext cx="2775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First time a significant</a:t>
            </a:r>
          </a:p>
          <a:p>
            <a:pPr algn="ctr"/>
            <a:r>
              <a:rPr lang="en-US" dirty="0" smtClean="0"/>
              <a:t>non-zero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g(x)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318254" y="3841749"/>
            <a:ext cx="2969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</a:t>
            </a:r>
            <a:r>
              <a:rPr lang="en-US" sz="1200" dirty="0" smtClean="0"/>
              <a:t>1404.4293, PRL 113, 012001 </a:t>
            </a:r>
            <a:endParaRPr lang="en-US" sz="12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241698" y="1482050"/>
            <a:ext cx="8470087" cy="4278094"/>
            <a:chOff x="357450" y="1270376"/>
            <a:chExt cx="8470087" cy="4278094"/>
          </a:xfrm>
        </p:grpSpPr>
        <p:sp>
          <p:nvSpPr>
            <p:cNvPr id="29" name="TextBox 28"/>
            <p:cNvSpPr txBox="1"/>
            <p:nvPr/>
          </p:nvSpPr>
          <p:spPr>
            <a:xfrm rot="20700000">
              <a:off x="357450" y="1270376"/>
              <a:ext cx="8470087" cy="427809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5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solidFill>
                <a:srgbClr val="0000FF"/>
              </a:solidFill>
            </a:ln>
            <a:effectLst>
              <a:glow rad="101600">
                <a:srgbClr val="0000FF">
                  <a:alpha val="75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Getting significantly closer to understand the gluon contribution to the proton spin</a:t>
              </a:r>
            </a:p>
            <a:p>
              <a:pPr algn="ctr"/>
              <a:r>
                <a:rPr lang="en-US" sz="16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BUT</a:t>
              </a:r>
            </a:p>
            <a:p>
              <a:pPr algn="ctr"/>
              <a:r>
                <a:rPr lang="en-US" sz="16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need to reduce low-x (&lt;10</a:t>
              </a:r>
              <a:r>
                <a:rPr lang="en-US" sz="1600" baseline="300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-2</a:t>
              </a:r>
              <a:r>
                <a:rPr lang="en-US" sz="16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) uncertainties for </a:t>
              </a:r>
              <a:r>
                <a:rPr lang="en-US" sz="1600" dirty="0">
                  <a:sym typeface="Wingdings"/>
                </a:rPr>
                <a:t>∫</a:t>
              </a:r>
              <a:r>
                <a:rPr lang="en-US" sz="1600" dirty="0">
                  <a:latin typeface="Symbol" charset="2"/>
                  <a:cs typeface="Symbol" charset="2"/>
                  <a:sym typeface="Wingdings"/>
                </a:rPr>
                <a:t>D</a:t>
              </a:r>
              <a:r>
                <a:rPr lang="en-US" sz="1600" dirty="0">
                  <a:sym typeface="Wingdings"/>
                </a:rPr>
                <a:t>g(x</a:t>
              </a:r>
              <a:r>
                <a:rPr lang="en-US" sz="1600" dirty="0" smtClean="0">
                  <a:sym typeface="Wingdings"/>
                </a:rPr>
                <a:t>)</a:t>
              </a:r>
            </a:p>
            <a:p>
              <a:pPr algn="ctr"/>
              <a:endParaRPr lang="en-US" sz="1600" dirty="0">
                <a:sym typeface="Wingdings"/>
              </a:endParaRPr>
            </a:p>
            <a:p>
              <a:pPr algn="ctr"/>
              <a:endParaRPr lang="en-US" sz="1600" dirty="0" smtClean="0">
                <a:sym typeface="Wingdings"/>
              </a:endParaRPr>
            </a:p>
            <a:p>
              <a:pPr algn="ctr"/>
              <a:endParaRPr lang="en-US" sz="1600" dirty="0">
                <a:sym typeface="Wingdings"/>
              </a:endParaRPr>
            </a:p>
            <a:p>
              <a:pPr algn="ctr"/>
              <a:endParaRPr lang="en-US" sz="1600" dirty="0" smtClean="0">
                <a:sym typeface="Wingdings"/>
              </a:endParaRPr>
            </a:p>
            <a:p>
              <a:pPr algn="ctr"/>
              <a:endParaRPr lang="en-US" sz="1600" dirty="0" smtClean="0">
                <a:sym typeface="Wingdings"/>
              </a:endParaRPr>
            </a:p>
            <a:p>
              <a:pPr algn="ctr"/>
              <a:endParaRPr lang="en-US" sz="1600" dirty="0">
                <a:sym typeface="Wingdings"/>
              </a:endParaRPr>
            </a:p>
            <a:p>
              <a:pPr algn="ctr"/>
              <a:endParaRPr lang="en-US" sz="1600" dirty="0" smtClean="0">
                <a:sym typeface="Wingdings"/>
              </a:endParaRPr>
            </a:p>
            <a:p>
              <a:pPr algn="ctr"/>
              <a:endParaRPr lang="en-US" sz="1600" dirty="0">
                <a:sym typeface="Wingdings"/>
              </a:endParaRPr>
            </a:p>
            <a:p>
              <a:pPr algn="ctr"/>
              <a:endParaRPr lang="en-US" sz="1600" dirty="0" smtClean="0">
                <a:sym typeface="Wingdings"/>
              </a:endParaRPr>
            </a:p>
            <a:p>
              <a:pPr algn="ctr"/>
              <a:endParaRPr lang="en-US" sz="1600" dirty="0">
                <a:sym typeface="Wingdings"/>
              </a:endParaRPr>
            </a:p>
            <a:p>
              <a:pPr algn="ctr"/>
              <a:endParaRPr lang="en-US" sz="1600" dirty="0" smtClean="0">
                <a:sym typeface="Wingdings"/>
              </a:endParaRPr>
            </a:p>
            <a:p>
              <a:pPr algn="ctr"/>
              <a:endParaRPr lang="en-US" sz="1600" dirty="0">
                <a:sym typeface="Wingdings"/>
              </a:endParaRPr>
            </a:p>
            <a:p>
              <a:pPr algn="ctr"/>
              <a:endParaRPr lang="en-US" sz="1600" dirty="0" smtClean="0">
                <a:sym typeface="Wingdings"/>
              </a:endParaRPr>
            </a:p>
            <a:p>
              <a:pPr algn="ctr"/>
              <a:endParaRPr lang="en-US" sz="1600" dirty="0">
                <a:sym typeface="Wingdings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0640000">
              <a:off x="3258873" y="2073973"/>
              <a:ext cx="3205422" cy="3166092"/>
            </a:xfrm>
            <a:prstGeom prst="rect">
              <a:avLst/>
            </a:prstGeom>
          </p:spPr>
        </p:pic>
      </p:grpSp>
      <p:cxnSp>
        <p:nvCxnSpPr>
          <p:cNvPr id="10" name="Straight Arrow Connector 9"/>
          <p:cNvCxnSpPr/>
          <p:nvPr/>
        </p:nvCxnSpPr>
        <p:spPr bwMode="auto">
          <a:xfrm flipV="1">
            <a:off x="5513917" y="2487082"/>
            <a:ext cx="1291166" cy="33866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5888567" y="3761316"/>
            <a:ext cx="1291166" cy="33866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392340" y="2571757"/>
            <a:ext cx="24669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can be accessed</a:t>
            </a:r>
          </a:p>
          <a:p>
            <a:r>
              <a:rPr lang="en-US" sz="1600" dirty="0" smtClean="0"/>
              <a:t>through jets/di-jets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t </a:t>
            </a:r>
            <a:r>
              <a:rPr lang="en-US" sz="1600" dirty="0">
                <a:solidFill>
                  <a:srgbClr val="322F31"/>
                </a:solidFill>
                <a:latin typeface="Comic Sans MS"/>
                <a:cs typeface="Comic Sans MS"/>
              </a:rPr>
              <a:t>√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s=</a:t>
            </a:r>
            <a:r>
              <a:rPr lang="en-US" sz="1600" dirty="0" smtClean="0"/>
              <a:t>500 </a:t>
            </a:r>
            <a:r>
              <a:rPr lang="en-US" sz="1600" dirty="0" err="1" smtClean="0"/>
              <a:t>GeV</a:t>
            </a:r>
            <a:r>
              <a:rPr lang="en-US" sz="1600" dirty="0" smtClean="0"/>
              <a:t> and</a:t>
            </a:r>
          </a:p>
          <a:p>
            <a:r>
              <a:rPr lang="en-US" sz="1600" dirty="0" smtClean="0"/>
              <a:t>forward rapidity </a:t>
            </a:r>
            <a:r>
              <a:rPr lang="en-US" sz="1600" dirty="0">
                <a:solidFill>
                  <a:srgbClr val="322F31"/>
                </a:solidFill>
                <a:latin typeface="Symbol" charset="2"/>
                <a:cs typeface="Symbol" charset="2"/>
              </a:rPr>
              <a:t>h</a:t>
            </a:r>
            <a:r>
              <a:rPr lang="en-US" sz="1600" dirty="0">
                <a:solidFill>
                  <a:srgbClr val="322F31"/>
                </a:solidFill>
                <a:latin typeface="Comic Sans MS"/>
                <a:cs typeface="Comic Sans MS"/>
              </a:rPr>
              <a:t> &gt; 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1</a:t>
            </a:r>
            <a:endParaRPr lang="en-US" sz="1600" dirty="0">
              <a:solidFill>
                <a:srgbClr val="322F31"/>
              </a:solidFill>
              <a:latin typeface="Comic Sans MS"/>
              <a:cs typeface="Comic Sans MS"/>
            </a:endParaRPr>
          </a:p>
        </p:txBody>
      </p:sp>
      <p:pic>
        <p:nvPicPr>
          <p:cNvPr id="33" name="Picture 32" descr="achievement.jp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" t="5369" r="5946" b="4393"/>
          <a:stretch/>
        </p:blipFill>
        <p:spPr>
          <a:xfrm>
            <a:off x="1" y="0"/>
            <a:ext cx="733012" cy="74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0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" grpId="0"/>
      <p:bldP spid="21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_Boson_Production_Illustration-600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" y="275190"/>
            <a:ext cx="5545667" cy="3234972"/>
          </a:xfrm>
          <a:prstGeom prst="rect">
            <a:avLst/>
          </a:prstGeom>
        </p:spPr>
      </p:pic>
      <p:sp>
        <p:nvSpPr>
          <p:cNvPr id="44" name="Title 4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cap="none" dirty="0" err="1" smtClean="0"/>
              <a:t>q</a:t>
            </a:r>
            <a:r>
              <a:rPr lang="en-US" dirty="0" smtClean="0"/>
              <a:t>: W Production Basics</a:t>
            </a:r>
            <a:endParaRPr lang="en-US" dirty="0"/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F5BDB-5E3F-244E-9F13-D354E3EE525C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3051942"/>
              </p:ext>
            </p:extLst>
          </p:nvPr>
        </p:nvGraphicFramePr>
        <p:xfrm>
          <a:off x="0" y="696002"/>
          <a:ext cx="1016000" cy="623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28" name="Equation" r:id="rId4" imgW="1181100" imgH="723900" progId="Equation.DSMT4">
                  <p:embed/>
                </p:oleObj>
              </mc:Choice>
              <mc:Fallback>
                <p:oleObj name="Equation" r:id="rId4" imgW="1181100" imgH="723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96002"/>
                        <a:ext cx="1016000" cy="62313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572208"/>
              </p:ext>
            </p:extLst>
          </p:nvPr>
        </p:nvGraphicFramePr>
        <p:xfrm>
          <a:off x="4663546" y="1680636"/>
          <a:ext cx="4406370" cy="481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29" name="Equation" r:id="rId6" imgW="8242300" imgH="901700" progId="Equation.DSMT4">
                  <p:embed/>
                </p:oleObj>
              </mc:Choice>
              <mc:Fallback>
                <p:oleObj name="Equation" r:id="rId6" imgW="8242300" imgH="901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3546" y="1680636"/>
                        <a:ext cx="4406370" cy="48160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Date Placeholder 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E.C. Aschenauer</a:t>
            </a:r>
            <a:endParaRPr lang="en-US" dirty="0"/>
          </a:p>
        </p:txBody>
      </p:sp>
      <p:sp>
        <p:nvSpPr>
          <p:cNvPr id="33837" name="Text Box 45"/>
          <p:cNvSpPr txBox="1">
            <a:spLocks noChangeArrowheads="1"/>
          </p:cNvSpPr>
          <p:nvPr/>
        </p:nvSpPr>
        <p:spPr bwMode="auto">
          <a:xfrm>
            <a:off x="3799417" y="571040"/>
            <a:ext cx="53445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1600" b="1" dirty="0">
                <a:latin typeface="Comic Sans MS"/>
                <a:cs typeface="Comic Sans MS"/>
              </a:rPr>
              <a:t>Since W is maximally 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parity violating</a:t>
            </a:r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  <a:p>
            <a:pPr algn="r">
              <a:spcBef>
                <a:spcPts val="0"/>
              </a:spcBef>
            </a:pPr>
            <a:r>
              <a:rPr lang="en-US" sz="1600" b="1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1600" b="1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W’s couple only to one </a:t>
            </a:r>
            <a:r>
              <a:rPr lang="en-US" sz="1600" b="1" dirty="0" err="1" smtClean="0">
                <a:latin typeface="Comic Sans MS"/>
                <a:cs typeface="Comic Sans MS"/>
              </a:rPr>
              <a:t>parton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helicity</a:t>
            </a:r>
            <a:endParaRPr lang="en-US" sz="1600" b="1" dirty="0" smtClean="0">
              <a:latin typeface="Comic Sans MS"/>
              <a:cs typeface="Comic Sans MS"/>
            </a:endParaRPr>
          </a:p>
          <a:p>
            <a:pPr algn="r">
              <a:spcBef>
                <a:spcPts val="0"/>
              </a:spcBef>
            </a:pPr>
            <a:r>
              <a:rPr lang="en-US" sz="1600" b="1" dirty="0" smtClean="0">
                <a:latin typeface="Comic Sans MS"/>
                <a:cs typeface="Comic Sans MS"/>
              </a:rPr>
              <a:t>large </a:t>
            </a:r>
            <a:r>
              <a:rPr lang="el-GR" sz="1600" b="1" dirty="0" smtClean="0">
                <a:latin typeface="Comic Sans MS"/>
                <a:ea typeface="Tahoma" charset="0"/>
                <a:cs typeface="Comic Sans MS"/>
              </a:rPr>
              <a:t>Δ</a:t>
            </a:r>
            <a:r>
              <a:rPr lang="en-US" sz="1600" b="1" dirty="0" err="1" smtClean="0">
                <a:latin typeface="Comic Sans MS"/>
                <a:ea typeface="Tahoma" charset="0"/>
                <a:cs typeface="Comic Sans MS"/>
              </a:rPr>
              <a:t>u</a:t>
            </a:r>
            <a:r>
              <a:rPr lang="en-US" sz="1600" b="1" dirty="0" smtClean="0">
                <a:latin typeface="Comic Sans MS"/>
                <a:ea typeface="Tahoma" charset="0"/>
                <a:cs typeface="Comic Sans MS"/>
              </a:rPr>
              <a:t> </a:t>
            </a:r>
            <a:r>
              <a:rPr lang="en-US" sz="1600" b="1" dirty="0">
                <a:latin typeface="Comic Sans MS"/>
                <a:ea typeface="Tahoma" charset="0"/>
                <a:cs typeface="Comic Sans MS"/>
              </a:rPr>
              <a:t>and </a:t>
            </a:r>
            <a:r>
              <a:rPr lang="el-GR" sz="1600" b="1" dirty="0">
                <a:latin typeface="Comic Sans MS"/>
                <a:cs typeface="Comic Sans MS"/>
              </a:rPr>
              <a:t>Δ</a:t>
            </a:r>
            <a:r>
              <a:rPr lang="en-US" sz="1600" b="1" dirty="0">
                <a:latin typeface="Comic Sans MS"/>
                <a:cs typeface="Comic Sans MS"/>
              </a:rPr>
              <a:t>d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result in</a:t>
            </a:r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large </a:t>
            </a:r>
            <a:r>
              <a:rPr lang="en-US" sz="1600" b="1" dirty="0">
                <a:latin typeface="Comic Sans MS"/>
                <a:cs typeface="Comic Sans MS"/>
              </a:rPr>
              <a:t>asymmetries.</a:t>
            </a:r>
            <a:endParaRPr lang="el-GR" sz="1600" b="1" dirty="0">
              <a:latin typeface="Comic Sans MS"/>
              <a:cs typeface="Comic Sans MS"/>
            </a:endParaRPr>
          </a:p>
        </p:txBody>
      </p:sp>
      <p:pic>
        <p:nvPicPr>
          <p:cNvPr id="43" name="Bild 2"/>
          <p:cNvPicPr>
            <a:picLocks noChangeAspect="1"/>
          </p:cNvPicPr>
          <p:nvPr/>
        </p:nvPicPr>
        <p:blipFill rotWithShape="1">
          <a:blip r:embed="rId8">
            <a:lum bright="-5000" contrast="5000"/>
          </a:blip>
          <a:srcRect r="52149" b="3676"/>
          <a:stretch/>
        </p:blipFill>
        <p:spPr>
          <a:xfrm>
            <a:off x="1144383" y="3070278"/>
            <a:ext cx="2932190" cy="2795275"/>
          </a:xfrm>
          <a:prstGeom prst="rect">
            <a:avLst/>
          </a:prstGeom>
        </p:spPr>
      </p:pic>
      <p:pic>
        <p:nvPicPr>
          <p:cNvPr id="45" name="Bild 8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1555" y="3998139"/>
            <a:ext cx="419100" cy="241300"/>
          </a:xfrm>
          <a:prstGeom prst="rect">
            <a:avLst/>
          </a:prstGeom>
        </p:spPr>
      </p:pic>
      <p:pic>
        <p:nvPicPr>
          <p:cNvPr id="46" name="Bild 11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4345" y="4570168"/>
            <a:ext cx="419100" cy="2413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11198" y="5632966"/>
            <a:ext cx="4269311" cy="1214448"/>
            <a:chOff x="4870448" y="3336397"/>
            <a:chExt cx="4269311" cy="1214448"/>
          </a:xfrm>
        </p:grpSpPr>
        <p:grpSp>
          <p:nvGrpSpPr>
            <p:cNvPr id="48" name="Gruppierung 23"/>
            <p:cNvGrpSpPr/>
            <p:nvPr/>
          </p:nvGrpSpPr>
          <p:grpSpPr>
            <a:xfrm>
              <a:off x="5201774" y="3642154"/>
              <a:ext cx="3509838" cy="695893"/>
              <a:chOff x="929373" y="4656687"/>
              <a:chExt cx="3509838" cy="695893"/>
            </a:xfrm>
          </p:grpSpPr>
          <p:pic>
            <p:nvPicPr>
              <p:cNvPr id="50" name="Bild 1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22878" y="4656687"/>
                <a:ext cx="1462301" cy="695893"/>
              </a:xfrm>
              <a:prstGeom prst="rect">
                <a:avLst/>
              </a:prstGeom>
            </p:spPr>
          </p:pic>
          <p:cxnSp>
            <p:nvCxnSpPr>
              <p:cNvPr id="51" name="Gerade Verbindung mit Pfeil 8"/>
              <p:cNvCxnSpPr/>
              <p:nvPr/>
            </p:nvCxnSpPr>
            <p:spPr>
              <a:xfrm>
                <a:off x="929373" y="4732356"/>
                <a:ext cx="3509838" cy="1588"/>
              </a:xfrm>
              <a:prstGeom prst="straightConnector1">
                <a:avLst/>
              </a:prstGeom>
              <a:ln w="31750">
                <a:solidFill>
                  <a:srgbClr val="0000FF"/>
                </a:solidFill>
                <a:headEnd type="arrow"/>
                <a:tailEnd type="arrow"/>
              </a:ln>
              <a:effectLst>
                <a:glow rad="63500">
                  <a:srgbClr val="3366FF">
                    <a:alpha val="45000"/>
                  </a:srgb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feld 12"/>
              <p:cNvSpPr txBox="1"/>
              <p:nvPr/>
            </p:nvSpPr>
            <p:spPr>
              <a:xfrm>
                <a:off x="1040370" y="4716037"/>
                <a:ext cx="7691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omic Sans MS"/>
                    <a:cs typeface="Comic Sans MS"/>
                  </a:rPr>
                  <a:t>x</a:t>
                </a:r>
                <a:r>
                  <a:rPr lang="en-US" sz="1200" baseline="-25000" dirty="0" smtClean="0">
                    <a:latin typeface="Comic Sans MS"/>
                    <a:cs typeface="Comic Sans MS"/>
                  </a:rPr>
                  <a:t>1</a:t>
                </a:r>
                <a:r>
                  <a:rPr lang="en-US" sz="1200" dirty="0" smtClean="0">
                    <a:latin typeface="Comic Sans MS"/>
                    <a:cs typeface="Comic Sans MS"/>
                  </a:rPr>
                  <a:t> small</a:t>
                </a:r>
              </a:p>
              <a:p>
                <a:r>
                  <a:rPr lang="en-US" sz="1200" dirty="0" smtClean="0">
                    <a:latin typeface="Comic Sans MS"/>
                    <a:cs typeface="Comic Sans MS"/>
                  </a:rPr>
                  <a:t> t large</a:t>
                </a:r>
                <a:endParaRPr lang="en-US" sz="12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53" name="Textfeld 14"/>
              <p:cNvSpPr txBox="1"/>
              <p:nvPr/>
            </p:nvSpPr>
            <p:spPr>
              <a:xfrm>
                <a:off x="3605429" y="4716037"/>
                <a:ext cx="7741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omic Sans MS"/>
                    <a:cs typeface="Comic Sans MS"/>
                  </a:rPr>
                  <a:t>x</a:t>
                </a:r>
                <a:r>
                  <a:rPr lang="en-US" sz="1200" baseline="-25000" dirty="0" smtClean="0">
                    <a:latin typeface="Comic Sans MS"/>
                    <a:cs typeface="Comic Sans MS"/>
                  </a:rPr>
                  <a:t>1</a:t>
                </a:r>
                <a:r>
                  <a:rPr lang="en-US" sz="1200" dirty="0" smtClean="0">
                    <a:latin typeface="Comic Sans MS"/>
                    <a:cs typeface="Comic Sans MS"/>
                  </a:rPr>
                  <a:t> large</a:t>
                </a:r>
              </a:p>
              <a:p>
                <a:r>
                  <a:rPr lang="en-US" sz="1200" dirty="0" smtClean="0">
                    <a:latin typeface="Comic Sans MS"/>
                    <a:cs typeface="Comic Sans MS"/>
                  </a:rPr>
                  <a:t> u large</a:t>
                </a:r>
                <a:endParaRPr lang="en-US" sz="1200" dirty="0">
                  <a:latin typeface="Comic Sans MS"/>
                  <a:cs typeface="Comic Sans MS"/>
                </a:endParaRPr>
              </a:p>
            </p:txBody>
          </p:sp>
        </p:grp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296497"/>
                </p:ext>
              </p:extLst>
            </p:nvPr>
          </p:nvGraphicFramePr>
          <p:xfrm>
            <a:off x="7628459" y="3346448"/>
            <a:ext cx="1511300" cy="347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330" name="Equation" r:id="rId12" imgW="939800" imgH="215900" progId="Equation.DSMT4">
                    <p:embed/>
                  </p:oleObj>
                </mc:Choice>
                <mc:Fallback>
                  <p:oleObj name="Equation" r:id="rId12" imgW="939800" imgH="2159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7628459" y="3346448"/>
                          <a:ext cx="1511300" cy="3476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Object 6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044545"/>
                </p:ext>
              </p:extLst>
            </p:nvPr>
          </p:nvGraphicFramePr>
          <p:xfrm>
            <a:off x="4870448" y="3336397"/>
            <a:ext cx="1470025" cy="365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331" name="Equation" r:id="rId14" imgW="914400" imgH="228600" progId="Equation.DSMT4">
                    <p:embed/>
                  </p:oleObj>
                </mc:Choice>
                <mc:Fallback>
                  <p:oleObj name="Equation" r:id="rId14" imgW="9144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870448" y="3336397"/>
                          <a:ext cx="1470025" cy="3651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67129099"/>
                </p:ext>
              </p:extLst>
            </p:nvPr>
          </p:nvGraphicFramePr>
          <p:xfrm>
            <a:off x="5513918" y="4229111"/>
            <a:ext cx="2949228" cy="3217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332" name="Equation" r:id="rId16" imgW="2095500" imgH="228600" progId="Equation.DSMT4">
                    <p:embed/>
                  </p:oleObj>
                </mc:Choice>
                <mc:Fallback>
                  <p:oleObj name="Equation" r:id="rId16" imgW="20955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5513918" y="4229111"/>
                          <a:ext cx="2949228" cy="32173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TextBox 18"/>
          <p:cNvSpPr txBox="1"/>
          <p:nvPr/>
        </p:nvSpPr>
        <p:spPr>
          <a:xfrm>
            <a:off x="4485465" y="5884334"/>
            <a:ext cx="77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forward</a:t>
            </a:r>
            <a:endParaRPr lang="en-US" sz="1200" dirty="0"/>
          </a:p>
        </p:txBody>
      </p:sp>
      <p:sp>
        <p:nvSpPr>
          <p:cNvPr id="68" name="TextBox 67"/>
          <p:cNvSpPr txBox="1"/>
          <p:nvPr/>
        </p:nvSpPr>
        <p:spPr>
          <a:xfrm>
            <a:off x="235200" y="5856818"/>
            <a:ext cx="878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backward</a:t>
            </a:r>
            <a:endParaRPr lang="en-US" sz="1200" dirty="0"/>
          </a:p>
        </p:txBody>
      </p:sp>
      <p:sp>
        <p:nvSpPr>
          <p:cNvPr id="21" name="Horizontal Scroll 20"/>
          <p:cNvSpPr/>
          <p:nvPr/>
        </p:nvSpPr>
        <p:spPr bwMode="auto">
          <a:xfrm>
            <a:off x="4392092" y="2846911"/>
            <a:ext cx="4751908" cy="2529426"/>
          </a:xfrm>
          <a:prstGeom prst="horizontalScroll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0753" y="3079745"/>
            <a:ext cx="427552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FF00"/>
                </a:solidFill>
              </a:rPr>
              <a:t>Complementary to SIDIS: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very high Q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-scale 6400 GeV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extremely clean theoretically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 Fragmentation function 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/>
              </a:rPr>
              <a:t>stringent test on theory approach </a:t>
            </a:r>
          </a:p>
          <a:p>
            <a:r>
              <a:rPr lang="en-US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  for SIDIS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sym typeface="Wingdings"/>
              </a:rPr>
              <a:t>      UNIVERSALITY of PDFs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6" name="Picture 25" descr="achievement.jpg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" t="5369" r="5946" b="4393"/>
          <a:stretch/>
        </p:blipFill>
        <p:spPr>
          <a:xfrm>
            <a:off x="1" y="0"/>
            <a:ext cx="733012" cy="74083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95934" y="868300"/>
            <a:ext cx="7126683" cy="5124481"/>
            <a:chOff x="795934" y="868300"/>
            <a:chExt cx="7126683" cy="5124481"/>
          </a:xfrm>
        </p:grpSpPr>
        <p:sp>
          <p:nvSpPr>
            <p:cNvPr id="27" name="TextBox 26"/>
            <p:cNvSpPr txBox="1"/>
            <p:nvPr/>
          </p:nvSpPr>
          <p:spPr>
            <a:xfrm rot="20700000">
              <a:off x="795934" y="868300"/>
              <a:ext cx="7126683" cy="512448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5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solidFill>
                <a:srgbClr val="0000FF"/>
              </a:solidFill>
            </a:ln>
            <a:effectLst>
              <a:glow rad="101600">
                <a:srgbClr val="0000FF">
                  <a:alpha val="75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     </a:t>
              </a:r>
              <a:r>
                <a:rPr lang="en-US" sz="24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  </a:t>
              </a:r>
              <a:r>
                <a:rPr lang="en-US" sz="22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Why is separating quarks flavors important?</a:t>
              </a:r>
            </a:p>
            <a:p>
              <a:endParaRPr lang="en-US" sz="1000" dirty="0" smtClean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marL="285750" indent="-285750">
                <a:buFont typeface="Wingdings" charset="0"/>
                <a:buChar char="à"/>
              </a:pPr>
              <a:r>
                <a:rPr lang="en-US" sz="1700" dirty="0" smtClean="0">
                  <a:solidFill>
                    <a:srgbClr val="322F31"/>
                  </a:solidFill>
                  <a:latin typeface="Comic Sans MS"/>
                  <a:cs typeface="Comic Sans MS"/>
                  <a:sym typeface="Wingdings"/>
                </a:rPr>
                <a:t>understand </a:t>
              </a:r>
              <a:r>
                <a:rPr lang="en-US" sz="1700" dirty="0">
                  <a:effectLst/>
                </a:rPr>
                <a:t>dynamics of the quark-antiquark </a:t>
              </a:r>
              <a:r>
                <a:rPr lang="en-US" sz="1700" dirty="0" smtClean="0">
                  <a:effectLst/>
                </a:rPr>
                <a:t>fluctuations</a:t>
              </a:r>
            </a:p>
            <a:p>
              <a:pPr marL="342900" indent="-342900">
                <a:buFont typeface="Wingdings" charset="0"/>
                <a:buChar char="à"/>
              </a:pPr>
              <a:r>
                <a:rPr lang="en-US" sz="1700" dirty="0">
                  <a:effectLst/>
                </a:rPr>
                <a:t>flavor asymmetry in the light </a:t>
              </a:r>
              <a:r>
                <a:rPr lang="en-US" sz="1700" dirty="0" smtClean="0">
                  <a:effectLst/>
                </a:rPr>
                <a:t>quark sea in </a:t>
              </a:r>
              <a:r>
                <a:rPr lang="en-US" sz="1700" dirty="0">
                  <a:effectLst/>
                </a:rPr>
                <a:t>the </a:t>
              </a:r>
              <a:r>
                <a:rPr lang="en-US" sz="1700" dirty="0" smtClean="0">
                  <a:effectLst/>
                </a:rPr>
                <a:t>proton</a:t>
              </a:r>
            </a:p>
            <a:p>
              <a:r>
                <a:rPr lang="en-US" sz="1700" dirty="0">
                  <a:solidFill>
                    <a:srgbClr val="322F31"/>
                  </a:solidFill>
                  <a:effectLst/>
                  <a:latin typeface="Comic Sans MS"/>
                  <a:cs typeface="Comic Sans MS"/>
                </a:rPr>
                <a:t> </a:t>
              </a:r>
              <a:r>
                <a:rPr lang="en-US" sz="1700" dirty="0" smtClean="0">
                  <a:solidFill>
                    <a:srgbClr val="322F31"/>
                  </a:solidFill>
                  <a:effectLst/>
                  <a:latin typeface="Comic Sans MS"/>
                  <a:cs typeface="Comic Sans MS"/>
                </a:rPr>
                <a:t>   </a:t>
              </a:r>
              <a:r>
                <a:rPr lang="en-US" sz="1700" dirty="0" err="1" smtClean="0">
                  <a:solidFill>
                    <a:srgbClr val="0000FF"/>
                  </a:solidFill>
                  <a:effectLst/>
                  <a:latin typeface="Comic Sans MS"/>
                  <a:cs typeface="Comic Sans MS"/>
                </a:rPr>
                <a:t>unpolarised</a:t>
              </a:r>
              <a:r>
                <a:rPr lang="en-US" sz="1700" dirty="0" smtClean="0">
                  <a:solidFill>
                    <a:srgbClr val="0000FF"/>
                  </a:solidFill>
                  <a:effectLst/>
                  <a:latin typeface="Comic Sans MS"/>
                  <a:cs typeface="Comic Sans MS"/>
                </a:rPr>
                <a:t>:</a:t>
              </a:r>
              <a:r>
                <a:rPr lang="en-US" sz="1700" dirty="0" smtClean="0">
                  <a:solidFill>
                    <a:srgbClr val="322F31"/>
                  </a:solidFill>
                  <a:effectLst/>
                  <a:latin typeface="Comic Sans MS"/>
                  <a:cs typeface="Comic Sans MS"/>
                </a:rPr>
                <a:t> </a:t>
              </a:r>
              <a:r>
                <a:rPr lang="en-US" sz="1700" dirty="0" err="1" smtClean="0">
                  <a:solidFill>
                    <a:srgbClr val="322F31"/>
                  </a:solidFill>
                  <a:effectLst/>
                  <a:latin typeface="Comic Sans MS"/>
                  <a:cs typeface="Comic Sans MS"/>
                </a:rPr>
                <a:t>ubar</a:t>
              </a:r>
              <a:r>
                <a:rPr lang="en-US" sz="1700" dirty="0" smtClean="0">
                  <a:solidFill>
                    <a:srgbClr val="322F31"/>
                  </a:solidFill>
                  <a:effectLst/>
                  <a:latin typeface="Comic Sans MS"/>
                  <a:cs typeface="Comic Sans MS"/>
                </a:rPr>
                <a:t> ≠ </a:t>
              </a:r>
              <a:r>
                <a:rPr lang="en-US" sz="1700" dirty="0" err="1" smtClean="0">
                  <a:solidFill>
                    <a:srgbClr val="322F31"/>
                  </a:solidFill>
                  <a:effectLst/>
                  <a:latin typeface="Comic Sans MS"/>
                  <a:cs typeface="Comic Sans MS"/>
                </a:rPr>
                <a:t>dbar</a:t>
              </a:r>
              <a:r>
                <a:rPr lang="en-US" sz="1700" dirty="0">
                  <a:solidFill>
                    <a:srgbClr val="322F31"/>
                  </a:solidFill>
                  <a:effectLst/>
                  <a:latin typeface="Comic Sans MS"/>
                  <a:cs typeface="Comic Sans MS"/>
                </a:rPr>
                <a:t> </a:t>
              </a:r>
              <a:r>
                <a:rPr lang="en-US" sz="1700" dirty="0" smtClean="0">
                  <a:solidFill>
                    <a:srgbClr val="322F31"/>
                  </a:solidFill>
                  <a:effectLst/>
                  <a:latin typeface="Comic Sans MS"/>
                  <a:cs typeface="Comic Sans MS"/>
                </a:rPr>
                <a:t>        </a:t>
              </a:r>
              <a:r>
                <a:rPr lang="en-US" sz="1700" dirty="0" err="1" smtClean="0">
                  <a:solidFill>
                    <a:srgbClr val="FF00FF"/>
                  </a:solidFill>
                  <a:effectLst/>
                  <a:latin typeface="Comic Sans MS"/>
                  <a:cs typeface="Comic Sans MS"/>
                </a:rPr>
                <a:t>polarised</a:t>
              </a:r>
              <a:r>
                <a:rPr lang="en-US" sz="1700" dirty="0" smtClean="0">
                  <a:solidFill>
                    <a:srgbClr val="FF00FF"/>
                  </a:solidFill>
                  <a:effectLst/>
                  <a:latin typeface="Comic Sans MS"/>
                  <a:cs typeface="Comic Sans MS"/>
                </a:rPr>
                <a:t> case ?</a:t>
              </a:r>
            </a:p>
            <a:p>
              <a:pPr marL="285750" indent="-285750" algn="ctr">
                <a:buFont typeface="Wingdings" charset="0"/>
                <a:buChar char="à"/>
              </a:pPr>
              <a:r>
                <a:rPr lang="en-US" sz="17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sea</a:t>
              </a:r>
              <a:r>
                <a:rPr lang="en-US" sz="1700" dirty="0">
                  <a:solidFill>
                    <a:srgbClr val="322F31"/>
                  </a:solidFill>
                  <a:latin typeface="Comic Sans MS"/>
                  <a:cs typeface="Comic Sans MS"/>
                </a:rPr>
                <a:t>-quark polarizations </a:t>
              </a:r>
              <a:r>
                <a:rPr lang="en-US" sz="17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critical for </a:t>
              </a:r>
              <a:r>
                <a:rPr lang="en-US" sz="1700" dirty="0">
                  <a:solidFill>
                    <a:srgbClr val="322F31"/>
                  </a:solidFill>
                  <a:latin typeface="Comic Sans MS"/>
                  <a:cs typeface="Comic Sans MS"/>
                </a:rPr>
                <a:t>quark contribution to </a:t>
              </a:r>
              <a:r>
                <a:rPr lang="en-US" sz="17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spin</a:t>
              </a:r>
            </a:p>
            <a:p>
              <a:pPr marL="285750" indent="-285750" algn="ctr">
                <a:buFont typeface="Wingdings" charset="0"/>
                <a:buChar char="à"/>
              </a:pPr>
              <a:endParaRPr lang="en-US" sz="1000" dirty="0" smtClean="0">
                <a:solidFill>
                  <a:srgbClr val="322F31"/>
                </a:solidFill>
                <a:latin typeface="Comic Sans MS"/>
                <a:cs typeface="Comic Sans MS"/>
              </a:endParaRPr>
            </a:p>
            <a:p>
              <a:pPr marL="285750" indent="-285750" algn="ctr">
                <a:buFont typeface="Wingdings" charset="0"/>
                <a:buChar char="à"/>
              </a:pPr>
              <a:endParaRPr lang="en-US" sz="1600" dirty="0">
                <a:solidFill>
                  <a:srgbClr val="322F31"/>
                </a:solidFill>
                <a:latin typeface="Comic Sans MS"/>
                <a:cs typeface="Comic Sans MS"/>
              </a:endParaRPr>
            </a:p>
            <a:p>
              <a:pPr marL="285750" indent="-285750" algn="ctr">
                <a:buFont typeface="Wingdings" charset="0"/>
                <a:buChar char="à"/>
              </a:pPr>
              <a:endParaRPr lang="en-US" sz="1600" dirty="0" smtClean="0">
                <a:solidFill>
                  <a:srgbClr val="322F31"/>
                </a:solidFill>
                <a:latin typeface="Comic Sans MS"/>
                <a:cs typeface="Comic Sans MS"/>
              </a:endParaRPr>
            </a:p>
            <a:p>
              <a:pPr marL="285750" indent="-285750" algn="ctr">
                <a:buFont typeface="Wingdings" charset="0"/>
                <a:buChar char="à"/>
              </a:pPr>
              <a:endParaRPr lang="en-US" sz="1600" dirty="0">
                <a:solidFill>
                  <a:srgbClr val="322F31"/>
                </a:solidFill>
                <a:latin typeface="Comic Sans MS"/>
                <a:cs typeface="Comic Sans MS"/>
              </a:endParaRPr>
            </a:p>
            <a:p>
              <a:pPr marL="285750" indent="-285750" algn="ctr">
                <a:buFont typeface="Wingdings" charset="0"/>
                <a:buChar char="à"/>
              </a:pPr>
              <a:endParaRPr lang="en-US" sz="1600" dirty="0" smtClean="0">
                <a:solidFill>
                  <a:srgbClr val="322F31"/>
                </a:solidFill>
                <a:latin typeface="Comic Sans MS"/>
                <a:cs typeface="Comic Sans MS"/>
              </a:endParaRPr>
            </a:p>
            <a:p>
              <a:pPr marL="285750" indent="-285750" algn="ctr">
                <a:buFont typeface="Wingdings" charset="0"/>
                <a:buChar char="à"/>
              </a:pPr>
              <a:endParaRPr lang="en-US" sz="1600" dirty="0">
                <a:solidFill>
                  <a:srgbClr val="322F31"/>
                </a:solidFill>
                <a:latin typeface="Comic Sans MS"/>
                <a:cs typeface="Comic Sans MS"/>
              </a:endParaRPr>
            </a:p>
            <a:p>
              <a:pPr marL="285750" indent="-285750" algn="ctr">
                <a:buFont typeface="Wingdings" charset="0"/>
                <a:buChar char="à"/>
              </a:pPr>
              <a:endParaRPr lang="en-US" sz="1600" dirty="0" smtClean="0">
                <a:solidFill>
                  <a:srgbClr val="322F31"/>
                </a:solidFill>
                <a:latin typeface="Comic Sans MS"/>
                <a:cs typeface="Comic Sans MS"/>
              </a:endParaRPr>
            </a:p>
            <a:p>
              <a:pPr marL="285750" indent="-285750" algn="ctr">
                <a:buFont typeface="Wingdings" charset="0"/>
                <a:buChar char="à"/>
              </a:pPr>
              <a:endParaRPr lang="en-US" sz="1600" dirty="0">
                <a:solidFill>
                  <a:srgbClr val="322F31"/>
                </a:solidFill>
                <a:latin typeface="Comic Sans MS"/>
                <a:cs typeface="Comic Sans MS"/>
              </a:endParaRPr>
            </a:p>
            <a:p>
              <a:pPr marL="285750" indent="-285750" algn="ctr">
                <a:buFont typeface="Wingdings" charset="0"/>
                <a:buChar char="à"/>
              </a:pPr>
              <a:endParaRPr lang="en-US" sz="1600" dirty="0" smtClean="0">
                <a:solidFill>
                  <a:srgbClr val="322F31"/>
                </a:solidFill>
                <a:latin typeface="Comic Sans MS"/>
                <a:cs typeface="Comic Sans MS"/>
              </a:endParaRPr>
            </a:p>
            <a:p>
              <a:pPr marL="285750" indent="-285750" algn="ctr">
                <a:buFont typeface="Wingdings" charset="0"/>
                <a:buChar char="à"/>
              </a:pPr>
              <a:endParaRPr lang="en-US" sz="1600" dirty="0">
                <a:solidFill>
                  <a:srgbClr val="322F31"/>
                </a:solidFill>
                <a:latin typeface="Comic Sans MS"/>
                <a:cs typeface="Comic Sans MS"/>
              </a:endParaRPr>
            </a:p>
            <a:p>
              <a:pPr marL="285750" indent="-285750" algn="ctr">
                <a:buFont typeface="Wingdings" charset="0"/>
                <a:buChar char="à"/>
              </a:pPr>
              <a:endParaRPr lang="en-US" sz="1600" dirty="0" smtClean="0">
                <a:solidFill>
                  <a:srgbClr val="322F31"/>
                </a:solidFill>
                <a:latin typeface="Comic Sans MS"/>
                <a:cs typeface="Comic Sans MS"/>
              </a:endParaRPr>
            </a:p>
            <a:p>
              <a:pPr marL="285750" indent="-285750" algn="ctr">
                <a:buFont typeface="Wingdings" charset="0"/>
                <a:buChar char="à"/>
              </a:pPr>
              <a:endParaRPr lang="en-US" sz="1600" dirty="0">
                <a:solidFill>
                  <a:srgbClr val="322F31"/>
                </a:solidFill>
                <a:latin typeface="Comic Sans MS"/>
                <a:cs typeface="Comic Sans MS"/>
              </a:endParaRPr>
            </a:p>
            <a:p>
              <a:pPr marL="285750" indent="-285750" algn="ctr">
                <a:buFont typeface="Wingdings" charset="0"/>
                <a:buChar char="à"/>
              </a:pPr>
              <a:endParaRPr lang="en-US" sz="1600" dirty="0" smtClean="0">
                <a:solidFill>
                  <a:srgbClr val="322F31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1600" dirty="0">
                <a:solidFill>
                  <a:srgbClr val="322F31"/>
                </a:solidFill>
                <a:latin typeface="Comic Sans MS"/>
                <a:cs typeface="Comic Sans M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20640000">
              <a:off x="3253319" y="2616199"/>
              <a:ext cx="2271183" cy="2636932"/>
            </a:xfrm>
            <a:prstGeom prst="rect">
              <a:avLst/>
            </a:prstGeom>
          </p:spPr>
        </p:pic>
        <p:pic>
          <p:nvPicPr>
            <p:cNvPr id="29" name="Picture 28" descr="bubu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40000">
              <a:off x="3478252" y="5150693"/>
              <a:ext cx="2956800" cy="568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1007040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W-Results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Town Meeting, 2014</a:t>
            </a:r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589" y="468018"/>
            <a:ext cx="3810000" cy="18161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589" y="2253435"/>
            <a:ext cx="3803650" cy="17907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25591" y="2021960"/>
            <a:ext cx="3354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first result from </a:t>
            </a:r>
            <a:r>
              <a:rPr lang="en-US" sz="1400" dirty="0" err="1" smtClean="0"/>
              <a:t>muon</a:t>
            </a:r>
            <a:r>
              <a:rPr lang="en-US" sz="1400" dirty="0" smtClean="0"/>
              <a:t> arms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152814" y="1025549"/>
            <a:ext cx="461665" cy="475295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PHENIX Run 2009 to 2012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678" y="4017645"/>
            <a:ext cx="3046095" cy="284035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556681"/>
            <a:ext cx="4326466" cy="5737141"/>
            <a:chOff x="4595284" y="620184"/>
            <a:chExt cx="4326466" cy="5737141"/>
          </a:xfrm>
        </p:grpSpPr>
        <p:grpSp>
          <p:nvGrpSpPr>
            <p:cNvPr id="20" name="Group 19"/>
            <p:cNvGrpSpPr/>
            <p:nvPr/>
          </p:nvGrpSpPr>
          <p:grpSpPr>
            <a:xfrm>
              <a:off x="4595284" y="761997"/>
              <a:ext cx="4326466" cy="5595328"/>
              <a:chOff x="4595284" y="761997"/>
              <a:chExt cx="4326466" cy="5595328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95284" y="761997"/>
                <a:ext cx="4326466" cy="5595328"/>
              </a:xfrm>
              <a:prstGeom prst="rect">
                <a:avLst/>
              </a:prstGeom>
            </p:spPr>
          </p:pic>
          <p:pic>
            <p:nvPicPr>
              <p:cNvPr id="23" name="Picture 22" descr="STAR-logo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5833" y="3222579"/>
                <a:ext cx="1027961" cy="487329"/>
              </a:xfrm>
              <a:prstGeom prst="rect">
                <a:avLst/>
              </a:prstGeom>
            </p:spPr>
          </p:pic>
        </p:grp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93569737"/>
                </p:ext>
              </p:extLst>
            </p:nvPr>
          </p:nvGraphicFramePr>
          <p:xfrm>
            <a:off x="7476067" y="620184"/>
            <a:ext cx="13716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297" name="Equation" r:id="rId8" imgW="1371600" imgH="228600" progId="Equation.DSMT4">
                    <p:embed/>
                  </p:oleObj>
                </mc:Choice>
                <mc:Fallback>
                  <p:oleObj name="Equation" r:id="rId8" imgW="13716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476067" y="620184"/>
                          <a:ext cx="1371600" cy="228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Right Arrow 23"/>
          <p:cNvSpPr/>
          <p:nvPr/>
        </p:nvSpPr>
        <p:spPr bwMode="auto">
          <a:xfrm rot="1680000">
            <a:off x="4426064" y="4504779"/>
            <a:ext cx="1193303" cy="295064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Right Arrow 24"/>
          <p:cNvSpPr/>
          <p:nvPr/>
        </p:nvSpPr>
        <p:spPr bwMode="auto">
          <a:xfrm rot="19680000">
            <a:off x="4440080" y="1570052"/>
            <a:ext cx="1206959" cy="295064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0089374"/>
              </p:ext>
            </p:extLst>
          </p:nvPr>
        </p:nvGraphicFramePr>
        <p:xfrm>
          <a:off x="4838702" y="4080932"/>
          <a:ext cx="513082" cy="427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98" name="Equation" r:id="rId10" imgW="228600" imgH="190500" progId="Equation.DSMT4">
                  <p:embed/>
                </p:oleObj>
              </mc:Choice>
              <mc:Fallback>
                <p:oleObj name="Equation" r:id="rId10" imgW="2286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38702" y="4080932"/>
                        <a:ext cx="513082" cy="427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7420977"/>
              </p:ext>
            </p:extLst>
          </p:nvPr>
        </p:nvGraphicFramePr>
        <p:xfrm>
          <a:off x="4835524" y="1826682"/>
          <a:ext cx="4857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99" name="Equation" r:id="rId12" imgW="215900" imgH="165100" progId="Equation.DSMT4">
                  <p:embed/>
                </p:oleObj>
              </mc:Choice>
              <mc:Fallback>
                <p:oleObj name="Equation" r:id="rId12" imgW="2159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835524" y="1826682"/>
                        <a:ext cx="485775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Group 27"/>
          <p:cNvGrpSpPr/>
          <p:nvPr/>
        </p:nvGrpSpPr>
        <p:grpSpPr>
          <a:xfrm>
            <a:off x="5633720" y="485830"/>
            <a:ext cx="2907030" cy="5608128"/>
            <a:chOff x="5719242" y="993833"/>
            <a:chExt cx="2907030" cy="560812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4"/>
            <a:srcRect t="2006"/>
            <a:stretch/>
          </p:blipFill>
          <p:spPr>
            <a:xfrm>
              <a:off x="5719242" y="993833"/>
              <a:ext cx="2907030" cy="5608128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635751" y="3623350"/>
              <a:ext cx="14583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arXiv:</a:t>
              </a:r>
              <a:r>
                <a:rPr lang="en-US" sz="1200" dirty="0" smtClean="0"/>
                <a:t>1406.5539</a:t>
              </a:r>
              <a:endParaRPr lang="en-US" sz="1200" dirty="0"/>
            </a:p>
          </p:txBody>
        </p:sp>
      </p:grpSp>
      <p:pic>
        <p:nvPicPr>
          <p:cNvPr id="31" name="Picture 30" descr="achievement.jp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" t="5369" r="5946" b="4393"/>
          <a:stretch/>
        </p:blipFill>
        <p:spPr>
          <a:xfrm>
            <a:off x="1" y="0"/>
            <a:ext cx="733012" cy="74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7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 NP Comperative Review ME,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830387" y="5033181"/>
            <a:ext cx="7313613" cy="126402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 i="1" cap="all" spc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Comic Sans MS Bold"/>
                <a:ea typeface="+mj-ea"/>
                <a:cs typeface="Comic Sans MS Bold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4800" cap="small" dirty="0" smtClean="0">
                <a:effectLst>
                  <a:outerShdw blurRad="50800" dist="38100" dir="2700000">
                    <a:srgbClr val="00009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Future </a:t>
            </a:r>
            <a:r>
              <a:rPr lang="en-US" sz="4800" cap="small" dirty="0">
                <a:effectLst>
                  <a:outerShdw blurRad="50800" dist="38100" dir="2700000">
                    <a:srgbClr val="00009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z="4800" cap="small" dirty="0" smtClean="0">
                <a:effectLst>
                  <a:outerShdw blurRad="50800" dist="38100" dir="2700000">
                    <a:srgbClr val="00009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Measurements</a:t>
            </a:r>
            <a:endParaRPr lang="en-US" sz="4800" cap="small" dirty="0">
              <a:effectLst>
                <a:outerShdw blurRad="50800" dist="38100" dir="2700000">
                  <a:srgbClr val="00009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7" name="Bild 6" descr="wahrsager_glaskugel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191" y="431596"/>
            <a:ext cx="6731986" cy="446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4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3">
      <a:dk1>
        <a:srgbClr val="322F31"/>
      </a:dk1>
      <a:lt1>
        <a:srgbClr val="FFFFFF"/>
      </a:lt1>
      <a:dk2>
        <a:srgbClr val="322F31"/>
      </a:dk2>
      <a:lt2>
        <a:srgbClr val="322F31"/>
      </a:lt2>
      <a:accent1>
        <a:srgbClr val="8071B4"/>
      </a:accent1>
      <a:accent2>
        <a:srgbClr val="8071B4"/>
      </a:accent2>
      <a:accent3>
        <a:srgbClr val="FFFFFF"/>
      </a:accent3>
      <a:accent4>
        <a:srgbClr val="292728"/>
      </a:accent4>
      <a:accent5>
        <a:srgbClr val="C0BBD6"/>
      </a:accent5>
      <a:accent6>
        <a:srgbClr val="7366A3"/>
      </a:accent6>
      <a:hlink>
        <a:srgbClr val="8071B4"/>
      </a:hlink>
      <a:folHlink>
        <a:srgbClr val="8071B4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56306</TotalTime>
  <Words>5300</Words>
  <Application>Microsoft Macintosh PowerPoint</Application>
  <PresentationFormat>On-screen Show (4:3)</PresentationFormat>
  <Paragraphs>998</Paragraphs>
  <Slides>56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Blank Presentation</vt:lpstr>
      <vt:lpstr>Equation</vt:lpstr>
      <vt:lpstr>Opportunities for RHIC Spin in the   coming decade</vt:lpstr>
      <vt:lpstr>SPIN: Fundamental quantum Number</vt:lpstr>
      <vt:lpstr>Fundamental questions</vt:lpstr>
      <vt:lpstr>Fundamental Questions</vt:lpstr>
      <vt:lpstr>The Spin of the proton</vt:lpstr>
      <vt:lpstr>High Precision 2009 RHIC DATA∫Dg(x)</vt:lpstr>
      <vt:lpstr>Dq: W Production Basics</vt:lpstr>
      <vt:lpstr>Current W-Results</vt:lpstr>
      <vt:lpstr>PowerPoint Presentation</vt:lpstr>
      <vt:lpstr>How to constrain ∫Dg(x) further</vt:lpstr>
      <vt:lpstr>Future W-Results</vt:lpstr>
      <vt:lpstr>The Missing Piece: orbital angular momentum</vt:lpstr>
      <vt:lpstr>From ep tO pp to g p  UPC</vt:lpstr>
      <vt:lpstr>Transverse SPin Structure</vt:lpstr>
      <vt:lpstr>New Surprise in Spin: large AN at high √s </vt:lpstr>
      <vt:lpstr>AN: How to get to THE underlying Physics</vt:lpstr>
      <vt:lpstr>AN for different # photons in EM-Jets</vt:lpstr>
      <vt:lpstr>Transverse PHYSICS through jets</vt:lpstr>
      <vt:lpstr>FUTURE:</vt:lpstr>
      <vt:lpstr>Visualize Color interactions in QCD.</vt:lpstr>
      <vt:lpstr>AN(W±,Z0,Dy): Present and Future</vt:lpstr>
      <vt:lpstr>Surprise: TMD evolution</vt:lpstr>
      <vt:lpstr>FUTURE: 2020+</vt:lpstr>
      <vt:lpstr>PHENIX and STAr Forward upgrades</vt:lpstr>
      <vt:lpstr>Summary</vt:lpstr>
      <vt:lpstr>ADDITIONAL Material</vt:lpstr>
      <vt:lpstr>RHIC polarised p+p performance</vt:lpstr>
      <vt:lpstr>THE Beauty of Colliders: Kinematic Coverage</vt:lpstr>
      <vt:lpstr>DY at COMPASS</vt:lpstr>
      <vt:lpstr>Do Gluons Saturate</vt:lpstr>
      <vt:lpstr>AN in p↑A or Shooting Spin Through CGC</vt:lpstr>
      <vt:lpstr>Theory: TMDs vs. Twist-3</vt:lpstr>
      <vt:lpstr>Direct Photons at forward rapidities</vt:lpstr>
      <vt:lpstr>AN : different channels and rapidity</vt:lpstr>
      <vt:lpstr>Hints for Gluon Sivers /Twist-3</vt:lpstr>
      <vt:lpstr>Transversity X IFF</vt:lpstr>
      <vt:lpstr>Transverse PHYSICS through jets</vt:lpstr>
      <vt:lpstr>Collins AsymmetrY</vt:lpstr>
      <vt:lpstr>Collins like AsymmetrY</vt:lpstr>
      <vt:lpstr>Sivers Through Jets</vt:lpstr>
      <vt:lpstr>ANDY: DY feasibility test @ IP-2</vt:lpstr>
      <vt:lpstr>ANDY: Hcal and Ecal at h&gt;3</vt:lpstr>
      <vt:lpstr>AN vs. EM-Jet Energy</vt:lpstr>
      <vt:lpstr>AN correlated with midrapidity activities</vt:lpstr>
      <vt:lpstr>AN for with and without a central EM-Jet</vt:lpstr>
      <vt:lpstr>AN for Forward jet with near and away in F central jet</vt:lpstr>
      <vt:lpstr>STAR: ANW</vt:lpstr>
      <vt:lpstr>Upgrades at PHENIX and STAR</vt:lpstr>
      <vt:lpstr>Transverse PHYSICS: What else do we know</vt:lpstr>
      <vt:lpstr>Correlation pT – x and √s </vt:lpstr>
      <vt:lpstr>p0-Cross Sections</vt:lpstr>
      <vt:lpstr>Jet-Cross Sections</vt:lpstr>
      <vt:lpstr>Forward Proton Tagging Upgrade</vt:lpstr>
      <vt:lpstr>“Spectator” proton from deuteron with the current RHIC optics</vt:lpstr>
      <vt:lpstr>Spectator proton from 3He with the current RHIC optics</vt:lpstr>
      <vt:lpstr>Predictive power of pQCD</vt:lpstr>
    </vt:vector>
  </TitlesOfParts>
  <Company>京都大学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Naohito Saito</dc:creator>
  <cp:lastModifiedBy>elke-caroline aschenauer</cp:lastModifiedBy>
  <cp:revision>1535</cp:revision>
  <cp:lastPrinted>2010-06-10T01:25:59Z</cp:lastPrinted>
  <dcterms:created xsi:type="dcterms:W3CDTF">2011-04-06T15:13:11Z</dcterms:created>
  <dcterms:modified xsi:type="dcterms:W3CDTF">2014-09-12T17:00:27Z</dcterms:modified>
</cp:coreProperties>
</file>