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2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606" r:id="rId2"/>
    <p:sldId id="847" r:id="rId3"/>
    <p:sldId id="851" r:id="rId4"/>
    <p:sldId id="849" r:id="rId5"/>
    <p:sldId id="850" r:id="rId6"/>
    <p:sldId id="852" r:id="rId7"/>
    <p:sldId id="803" r:id="rId8"/>
    <p:sldId id="804" r:id="rId9"/>
    <p:sldId id="806" r:id="rId10"/>
    <p:sldId id="807" r:id="rId11"/>
    <p:sldId id="808" r:id="rId12"/>
    <p:sldId id="809" r:id="rId13"/>
    <p:sldId id="810" r:id="rId14"/>
    <p:sldId id="846" r:id="rId15"/>
    <p:sldId id="827" r:id="rId16"/>
    <p:sldId id="841" r:id="rId17"/>
    <p:sldId id="819" r:id="rId18"/>
    <p:sldId id="822" r:id="rId19"/>
    <p:sldId id="824" r:id="rId20"/>
    <p:sldId id="825" r:id="rId21"/>
    <p:sldId id="833" r:id="rId22"/>
    <p:sldId id="821" r:id="rId23"/>
    <p:sldId id="820" r:id="rId24"/>
    <p:sldId id="842" r:id="rId25"/>
    <p:sldId id="815" r:id="rId26"/>
    <p:sldId id="844" r:id="rId27"/>
    <p:sldId id="817" r:id="rId28"/>
    <p:sldId id="813" r:id="rId29"/>
    <p:sldId id="814" r:id="rId30"/>
    <p:sldId id="845" r:id="rId31"/>
    <p:sldId id="854" r:id="rId32"/>
    <p:sldId id="855" r:id="rId33"/>
    <p:sldId id="853" r:id="rId34"/>
    <p:sldId id="856" r:id="rId35"/>
    <p:sldId id="859" r:id="rId36"/>
    <p:sldId id="818" r:id="rId37"/>
    <p:sldId id="666" r:id="rId38"/>
    <p:sldId id="727" r:id="rId39"/>
    <p:sldId id="848" r:id="rId40"/>
    <p:sldId id="839" r:id="rId41"/>
    <p:sldId id="840" r:id="rId42"/>
    <p:sldId id="835" r:id="rId43"/>
    <p:sldId id="836" r:id="rId44"/>
    <p:sldId id="793" r:id="rId45"/>
    <p:sldId id="805" r:id="rId46"/>
    <p:sldId id="795" r:id="rId47"/>
    <p:sldId id="796" r:id="rId48"/>
    <p:sldId id="724" r:id="rId49"/>
    <p:sldId id="682" r:id="rId50"/>
    <p:sldId id="684" r:id="rId51"/>
    <p:sldId id="771" r:id="rId52"/>
    <p:sldId id="857" r:id="rId53"/>
    <p:sldId id="858" r:id="rId5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  <a:srgbClr val="FF00FF"/>
    <a:srgbClr val="804000"/>
    <a:srgbClr val="80FF00"/>
    <a:srgbClr val="66CCFF"/>
    <a:srgbClr val="FF66FF"/>
    <a:srgbClr val="FFFF66"/>
    <a:srgbClr val="6666FF"/>
    <a:srgbClr val="0040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5" autoAdjust="0"/>
    <p:restoredTop sz="98178" autoAdjust="0"/>
  </p:normalViewPr>
  <p:slideViewPr>
    <p:cSldViewPr snapToGrid="0">
      <p:cViewPr>
        <p:scale>
          <a:sx n="100" d="100"/>
          <a:sy n="100" d="100"/>
        </p:scale>
        <p:origin x="-792" y="-544"/>
      </p:cViewPr>
      <p:guideLst>
        <p:guide orient="horz" pos="4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Relationship Id="rId2" Type="http://schemas.openxmlformats.org/officeDocument/2006/relationships/image" Target="../media/image89.wmf"/><Relationship Id="rId3" Type="http://schemas.openxmlformats.org/officeDocument/2006/relationships/image" Target="../media/image9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Relationship Id="rId2" Type="http://schemas.openxmlformats.org/officeDocument/2006/relationships/image" Target="../media/image9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Relationship Id="rId2" Type="http://schemas.openxmlformats.org/officeDocument/2006/relationships/image" Target="../media/image1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58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54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>
                <a:latin typeface="Monaco" charset="0"/>
                <a:cs typeface="Monaco" charset="0"/>
                <a:sym typeface="Monaco" charset="0"/>
              </a:rPr>
              <a:t>\begin{eqnarray*}\sigma_r =  \left( \frac{d^2 \sigma}{dx dQ^2}\right)\ \frac{x Q^4}{2 \pi \alpha^2 [1 + (1-y)^2]}</a:t>
            </a:r>
          </a:p>
          <a:p>
            <a:r>
              <a:rPr lang="en-US">
                <a:latin typeface="Monaco" charset="0"/>
                <a:cs typeface="Monaco" charset="0"/>
                <a:sym typeface="Monaco" charset="0"/>
              </a:rPr>
              <a:t>     &amp;=&amp;  F_2(x, Q^2) - \frac{y^2}{\color{red}{1+(1-y)^2}} F_L(x, Q^2) \\</a:t>
            </a:r>
          </a:p>
          <a:p>
            <a:r>
              <a:rPr lang="en-US">
                <a:latin typeface="Monaco" charset="0"/>
                <a:cs typeface="Monaco" charset="0"/>
                <a:sym typeface="Monaco" charset="0"/>
              </a:rPr>
              <a:t> {}  &amp;=&amp; F_2(x, Q^2) - \frac{y^2}{{\color{red}Y^+}} \ F_L(x, Q^2) \\\end{eqnarray*}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Lowest value of x and Q</a:t>
            </a:r>
            <a:r>
              <a:rPr lang="en-US" sz="16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2 </a:t>
            </a:r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:</a:t>
            </a:r>
          </a:p>
          <a:p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y y</a:t>
            </a:r>
            <a:r>
              <a:rPr lang="en-US" sz="16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/Y</a:t>
            </a:r>
            <a:r>
              <a:rPr lang="en-US" sz="16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+ </a:t>
            </a:r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proton p</a:t>
            </a:r>
          </a:p>
          <a:p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0.7 0.44 100</a:t>
            </a:r>
          </a:p>
          <a:p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0.54 0.24 130</a:t>
            </a:r>
          </a:p>
          <a:p>
            <a:r>
              <a:rPr lang="en-US" sz="2400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0.28 0.28 250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gradFill flip="none" rotWithShape="1">
            <a:gsLst>
              <a:gs pos="0">
                <a:srgbClr val="FFFF6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66"/>
            </a:solidFill>
            <a:round/>
            <a:headEnd/>
            <a:tailEnd/>
          </a:ln>
          <a:effectLst>
            <a:glow rad="101600">
              <a:srgbClr val="FFFEE7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>
              <a:defRPr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ja-JP" altLang="en-US" noProof="0" dirty="0" smtClean="0"/>
              <a:t>マスタ</a:t>
            </a:r>
            <a:r>
              <a:rPr lang="en-US" altLang="ja-JP" noProof="0" dirty="0" smtClean="0"/>
              <a:t> </a:t>
            </a:r>
            <a:r>
              <a:rPr lang="ja-JP" altLang="en-US" noProof="0" dirty="0" smtClean="0"/>
              <a:t>タイトルの書式設定</a:t>
            </a:r>
            <a:endParaRPr lang="en-US" altLang="ja-JP" noProof="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8367" y="6248401"/>
            <a:ext cx="1728894" cy="330200"/>
          </a:xfrm>
        </p:spPr>
        <p:txBody>
          <a:bodyPr/>
          <a:lstStyle>
            <a:lvl1pPr>
              <a:defRPr sz="1400" b="1" i="0">
                <a:solidFill>
                  <a:srgbClr val="0000FF"/>
                </a:solidFill>
                <a:effectLst/>
              </a:defRPr>
            </a:lvl1pPr>
          </a:lstStyle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4978400" cy="381000"/>
          </a:xfrm>
        </p:spPr>
        <p:txBody>
          <a:bodyPr/>
          <a:lstStyle>
            <a:lvl1pPr>
              <a:defRPr sz="1400" b="1" i="0">
                <a:solidFill>
                  <a:srgbClr val="FF00FF"/>
                </a:solidFill>
                <a:effectLst/>
              </a:defRPr>
            </a:lvl1pPr>
          </a:lstStyle>
          <a:p>
            <a:r>
              <a:rPr lang="en-US" altLang="ja-JP" smtClean="0"/>
              <a:t>POETIC 2013, Chile</a:t>
            </a:r>
            <a:endParaRPr lang="en-US" altLang="ja-JP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15300" y="6248400"/>
            <a:ext cx="571500" cy="292100"/>
          </a:xfrm>
        </p:spPr>
        <p:txBody>
          <a:bodyPr/>
          <a:lstStyle>
            <a:lvl1pPr>
              <a:defRPr sz="1400" b="0" i="0">
                <a:solidFill>
                  <a:srgbClr val="0000FF"/>
                </a:solidFill>
                <a:effectLst/>
              </a:defRPr>
            </a:lvl1pPr>
          </a:lstStyle>
          <a:p>
            <a:fld id="{684DC042-DA42-6A4D-AE89-46F8D07AA4EE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95263" y="228600"/>
            <a:ext cx="3787775" cy="1722438"/>
            <a:chOff x="195263" y="228600"/>
            <a:chExt cx="3787775" cy="1722438"/>
          </a:xfrm>
          <a:effectLst>
            <a:glow rad="101600">
              <a:schemeClr val="bg1">
                <a:lumMod val="85000"/>
                <a:alpha val="75000"/>
              </a:schemeClr>
            </a:glow>
          </a:effectLst>
        </p:grpSpPr>
        <p:sp>
          <p:nvSpPr>
            <p:cNvPr id="9225" name="Freeform 9"/>
            <p:cNvSpPr>
              <a:spLocks/>
            </p:cNvSpPr>
            <p:nvPr userDrawn="1"/>
          </p:nvSpPr>
          <p:spPr bwMode="auto">
            <a:xfrm>
              <a:off x="280988" y="280988"/>
              <a:ext cx="3571875" cy="1614488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 userDrawn="1"/>
          </p:nvSpPr>
          <p:spPr bwMode="auto">
            <a:xfrm>
              <a:off x="304800" y="228600"/>
              <a:ext cx="3562350" cy="159861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 userDrawn="1"/>
          </p:nvSpPr>
          <p:spPr bwMode="auto">
            <a:xfrm>
              <a:off x="752476" y="457200"/>
              <a:ext cx="2362200" cy="145891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28" name="Group 12"/>
            <p:cNvGrpSpPr>
              <a:grpSpLocks/>
            </p:cNvGrpSpPr>
            <p:nvPr userDrawn="1"/>
          </p:nvGrpSpPr>
          <p:grpSpPr bwMode="auto">
            <a:xfrm>
              <a:off x="195263" y="234950"/>
              <a:ext cx="3787775" cy="1716088"/>
              <a:chOff x="123" y="148"/>
              <a:chExt cx="2386" cy="1081"/>
            </a:xfrm>
          </p:grpSpPr>
          <p:sp>
            <p:nvSpPr>
              <p:cNvPr id="92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 userDrawn="1"/>
        </p:nvGrpSpPr>
        <p:grpSpPr>
          <a:xfrm>
            <a:off x="7848600" y="4343400"/>
            <a:ext cx="742950" cy="1058863"/>
            <a:chOff x="7848600" y="4343400"/>
            <a:chExt cx="742950" cy="1058863"/>
          </a:xfrm>
        </p:grpSpPr>
        <p:sp>
          <p:nvSpPr>
            <p:cNvPr id="9235" name="Freeform 19"/>
            <p:cNvSpPr>
              <a:spLocks/>
            </p:cNvSpPr>
            <p:nvPr userDrawn="1"/>
          </p:nvSpPr>
          <p:spPr bwMode="auto">
            <a:xfrm rot="7320404">
              <a:off x="7793037" y="4660900"/>
              <a:ext cx="998538" cy="465138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 userDrawn="1"/>
          </p:nvSpPr>
          <p:spPr bwMode="auto">
            <a:xfrm rot="7320404">
              <a:off x="7767637" y="4640263"/>
              <a:ext cx="995363" cy="46037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 userDrawn="1"/>
          </p:nvSpPr>
          <p:spPr bwMode="auto">
            <a:xfrm rot="7320404">
              <a:off x="7937500" y="4622800"/>
              <a:ext cx="660400" cy="420688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38" name="Group 22"/>
            <p:cNvGrpSpPr>
              <a:grpSpLocks/>
            </p:cNvGrpSpPr>
            <p:nvPr userDrawn="1"/>
          </p:nvGrpSpPr>
          <p:grpSpPr bwMode="auto">
            <a:xfrm>
              <a:off x="7848600" y="4343400"/>
              <a:ext cx="742950" cy="1058863"/>
              <a:chOff x="4986" y="2752"/>
              <a:chExt cx="468" cy="667"/>
            </a:xfrm>
          </p:grpSpPr>
          <p:sp>
            <p:nvSpPr>
              <p:cNvPr id="92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24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3886200" y="19050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0" scaled="1"/>
              <a:tileRect/>
            </a:gra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32" name="Picture 31" descr="bnl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248400"/>
            <a:ext cx="1005840" cy="368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B1A700-7212-524C-82CA-F704C367C37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669" y="6485467"/>
            <a:ext cx="1439332" cy="262467"/>
          </a:xfrm>
        </p:spPr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00FF"/>
                </a:solidFill>
              </a:defRPr>
            </a:lvl1pPr>
          </a:lstStyle>
          <a:p>
            <a:r>
              <a:rPr lang="en-US" altLang="ja-JP" smtClean="0"/>
              <a:t>POETIC 2013, Chile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fld id="{5C1AF64A-CB62-3D4B-9CBC-C26B9FF18E2B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.outlook.eps"/>
          <p:cNvPicPr>
            <a:picLocks noChangeAspect="1"/>
          </p:cNvPicPr>
          <p:nvPr userDrawn="1"/>
        </p:nvPicPr>
        <p:blipFill>
          <a:blip r:embed="rId2"/>
          <a:srcRect l="4049" t="8240" b="1648"/>
          <a:stretch>
            <a:fillRect/>
          </a:stretch>
        </p:blipFill>
        <p:spPr>
          <a:xfrm>
            <a:off x="7112824" y="0"/>
            <a:ext cx="1492758" cy="6889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806450"/>
            <a:ext cx="8855075" cy="5616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669" y="6574367"/>
            <a:ext cx="1439332" cy="262467"/>
          </a:xfrm>
        </p:spPr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201" y="6565900"/>
            <a:ext cx="4902200" cy="228600"/>
          </a:xfrm>
        </p:spPr>
        <p:txBody>
          <a:bodyPr/>
          <a:lstStyle>
            <a:lvl1pPr>
              <a:defRPr smtClean="0">
                <a:solidFill>
                  <a:srgbClr val="FF00FF"/>
                </a:solidFill>
              </a:defRPr>
            </a:lvl1pPr>
          </a:lstStyle>
          <a:p>
            <a:r>
              <a:rPr lang="en-US" altLang="ja-JP" smtClean="0"/>
              <a:t>POETIC 2013, Chile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fld id="{5C1AF64A-CB62-3D4B-9CBC-C26B9FF18E2B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grpSp>
        <p:nvGrpSpPr>
          <p:cNvPr id="10" name="Group 60"/>
          <p:cNvGrpSpPr>
            <a:grpSpLocks/>
          </p:cNvGrpSpPr>
          <p:nvPr userDrawn="1"/>
        </p:nvGrpSpPr>
        <p:grpSpPr bwMode="auto">
          <a:xfrm rot="5400000">
            <a:off x="4086225" y="-3648075"/>
            <a:ext cx="431800" cy="8604250"/>
            <a:chOff x="5468" y="1333"/>
            <a:chExt cx="243" cy="2714"/>
          </a:xfrm>
        </p:grpSpPr>
        <p:sp>
          <p:nvSpPr>
            <p:cNvPr id="11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0"/>
            <a:ext cx="65405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C7F85B-340E-9941-AF39-030851572DD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C7F85B-340E-9941-AF39-030851572DD6}" type="slidenum">
              <a:rPr lang="en-US" altLang="ja-JP"/>
              <a:pPr/>
              <a:t>‹#›</a:t>
            </a:fld>
            <a:endParaRPr lang="en-US" altLang="ja-JP"/>
          </a:p>
        </p:txBody>
      </p:sp>
      <p:grpSp>
        <p:nvGrpSpPr>
          <p:cNvPr id="8" name="Group 60"/>
          <p:cNvGrpSpPr>
            <a:grpSpLocks/>
          </p:cNvGrpSpPr>
          <p:nvPr userDrawn="1"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9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64262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picture.outlook.eps"/>
          <p:cNvPicPr>
            <a:picLocks noChangeAspect="1"/>
          </p:cNvPicPr>
          <p:nvPr userDrawn="1"/>
        </p:nvPicPr>
        <p:blipFill>
          <a:blip r:embed="rId2"/>
          <a:srcRect l="4049" t="8240" b="1648"/>
          <a:stretch>
            <a:fillRect/>
          </a:stretch>
        </p:blipFill>
        <p:spPr>
          <a:xfrm>
            <a:off x="6960424" y="-12700"/>
            <a:ext cx="1492758" cy="68894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BD2CD6-BD71-9540-8FCE-C04CD30520C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975" y="692150"/>
            <a:ext cx="4351338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692150"/>
            <a:ext cx="4351337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8429" y="6565901"/>
            <a:ext cx="1507067" cy="275168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5035" y="6578600"/>
            <a:ext cx="4236508" cy="2286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C92166-1194-2F48-BFD2-97EB8C06103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POETIC 2013, Chile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2F8949-A4D7-1044-8DE4-2C17568E9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gif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31429" y="6565901"/>
            <a:ext cx="1507067" cy="27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1201" y="6565900"/>
            <a:ext cx="490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 i="1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 altLang="ja-JP" smtClean="0"/>
              <a:t>POETIC 2013, Chile</a:t>
            </a:r>
            <a:endParaRPr lang="en-US" altLang="ja-JP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5334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9EA87294-3AFE-9D4E-921B-BEF8B3AF57E5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8248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596900"/>
            <a:ext cx="9026525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smtClean="0"/>
              <a:t>level</a:t>
            </a:r>
            <a:endParaRPr lang="en-GB" dirty="0"/>
          </a:p>
        </p:txBody>
      </p:sp>
      <p:grpSp>
        <p:nvGrpSpPr>
          <p:cNvPr id="59" name="Group 58"/>
          <p:cNvGrpSpPr>
            <a:grpSpLocks noChangeAspect="1"/>
          </p:cNvGrpSpPr>
          <p:nvPr userDrawn="1"/>
        </p:nvGrpSpPr>
        <p:grpSpPr>
          <a:xfrm>
            <a:off x="0" y="6156722"/>
            <a:ext cx="1003762" cy="701278"/>
            <a:chOff x="7938" y="5878513"/>
            <a:chExt cx="1338262" cy="935037"/>
          </a:xfrm>
        </p:grpSpPr>
        <p:sp>
          <p:nvSpPr>
            <p:cNvPr id="8203" name="Freeform 11"/>
            <p:cNvSpPr>
              <a:spLocks noChangeAspect="1"/>
            </p:cNvSpPr>
            <p:nvPr userDrawn="1"/>
          </p:nvSpPr>
          <p:spPr bwMode="auto">
            <a:xfrm>
              <a:off x="30560" y="5896380"/>
              <a:ext cx="1296590" cy="773043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 noChangeAspect="1"/>
            </p:cNvSpPr>
            <p:nvPr userDrawn="1"/>
          </p:nvSpPr>
          <p:spPr bwMode="auto">
            <a:xfrm>
              <a:off x="1218803" y="5988097"/>
              <a:ext cx="84534" cy="15365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 noChangeAspect="1"/>
            </p:cNvSpPr>
            <p:nvPr userDrawn="1"/>
          </p:nvSpPr>
          <p:spPr bwMode="auto">
            <a:xfrm>
              <a:off x="25797" y="6216794"/>
              <a:ext cx="942975" cy="48836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 noChangeAspect="1"/>
            </p:cNvSpPr>
            <p:nvPr userDrawn="1"/>
          </p:nvSpPr>
          <p:spPr bwMode="auto">
            <a:xfrm>
              <a:off x="155575" y="6257292"/>
              <a:ext cx="625078" cy="44548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 noChangeAspect="1"/>
            </p:cNvSpPr>
            <p:nvPr userDrawn="1"/>
          </p:nvSpPr>
          <p:spPr bwMode="auto">
            <a:xfrm>
              <a:off x="579438" y="5928540"/>
              <a:ext cx="160734" cy="14412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 noChangeAspect="1"/>
            </p:cNvSpPr>
            <p:nvPr userDrawn="1"/>
          </p:nvSpPr>
          <p:spPr bwMode="auto">
            <a:xfrm>
              <a:off x="765175" y="6680143"/>
              <a:ext cx="90487" cy="133407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 noChangeAspect="1"/>
            </p:cNvSpPr>
            <p:nvPr userDrawn="1"/>
          </p:nvSpPr>
          <p:spPr bwMode="auto">
            <a:xfrm>
              <a:off x="602060" y="6017875"/>
              <a:ext cx="229791" cy="45620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 noChangeAspect="1"/>
            </p:cNvSpPr>
            <p:nvPr userDrawn="1"/>
          </p:nvSpPr>
          <p:spPr bwMode="auto">
            <a:xfrm>
              <a:off x="797322" y="5997626"/>
              <a:ext cx="433387" cy="207257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 noChangeAspect="1"/>
            </p:cNvSpPr>
            <p:nvPr userDrawn="1"/>
          </p:nvSpPr>
          <p:spPr bwMode="auto">
            <a:xfrm>
              <a:off x="415132" y="6120312"/>
              <a:ext cx="185737" cy="79806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12" name="Group 20"/>
            <p:cNvGrpSpPr>
              <a:grpSpLocks noChangeAspect="1"/>
            </p:cNvGrpSpPr>
            <p:nvPr userDrawn="1"/>
          </p:nvGrpSpPr>
          <p:grpSpPr bwMode="auto">
            <a:xfrm>
              <a:off x="7938" y="5878513"/>
              <a:ext cx="1338262" cy="929081"/>
              <a:chOff x="5" y="3490"/>
              <a:chExt cx="1124" cy="780"/>
            </a:xfrm>
          </p:grpSpPr>
          <p:grpSp>
            <p:nvGrpSpPr>
              <p:cNvPr id="8213" name="Group 21"/>
              <p:cNvGrpSpPr>
                <a:grpSpLocks noChangeAspect="1"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14" name="Freeform 22"/>
                <p:cNvSpPr>
                  <a:spLocks noChangeAspect="1"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15" name="Freeform 23"/>
                <p:cNvSpPr>
                  <a:spLocks noChangeAspect="1"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16" name="Freeform 24"/>
                <p:cNvSpPr>
                  <a:spLocks noChangeAspect="1"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217" name="Freeform 25"/>
              <p:cNvSpPr>
                <a:spLocks noChangeAspect="1"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8" name="Freeform 26"/>
              <p:cNvSpPr>
                <a:spLocks noChangeAspect="1"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9" name="Freeform 27"/>
              <p:cNvSpPr>
                <a:spLocks noChangeAspect="1"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220" name="Group 28"/>
              <p:cNvGrpSpPr>
                <a:grpSpLocks noChangeAspect="1"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21" name="Freeform 29"/>
                <p:cNvSpPr>
                  <a:spLocks noChangeAspect="1"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2" name="Freeform 30"/>
                <p:cNvSpPr>
                  <a:spLocks noChangeAspect="1"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3" name="Freeform 31"/>
                <p:cNvSpPr>
                  <a:spLocks noChangeAspect="1"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4" name="Freeform 32"/>
                <p:cNvSpPr>
                  <a:spLocks noChangeAspect="1"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5" name="Freeform 33"/>
                <p:cNvSpPr>
                  <a:spLocks noChangeAspect="1"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6" name="Freeform 34"/>
                <p:cNvSpPr>
                  <a:spLocks noChangeAspect="1"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7" name="Freeform 35"/>
                <p:cNvSpPr>
                  <a:spLocks noChangeAspect="1"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8" name="Freeform 36"/>
                <p:cNvSpPr>
                  <a:spLocks noChangeAspect="1"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229" name="Group 37"/>
          <p:cNvGrpSpPr>
            <a:grpSpLocks/>
          </p:cNvGrpSpPr>
          <p:nvPr/>
        </p:nvGrpSpPr>
        <p:grpSpPr bwMode="auto">
          <a:xfrm>
            <a:off x="8680450" y="1628775"/>
            <a:ext cx="385763" cy="4795838"/>
            <a:chOff x="5468" y="1333"/>
            <a:chExt cx="243" cy="2714"/>
          </a:xfrm>
        </p:grpSpPr>
        <p:sp>
          <p:nvSpPr>
            <p:cNvPr id="82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/>
          <p:cNvGrpSpPr>
            <a:grpSpLocks noChangeAspect="1"/>
          </p:cNvGrpSpPr>
          <p:nvPr userDrawn="1"/>
        </p:nvGrpSpPr>
        <p:grpSpPr>
          <a:xfrm>
            <a:off x="8212732" y="414865"/>
            <a:ext cx="1212372" cy="1073944"/>
            <a:chOff x="7907932" y="0"/>
            <a:chExt cx="1616506" cy="1431925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8194" name="Freeform 2"/>
            <p:cNvSpPr>
              <a:spLocks noChangeAspect="1"/>
            </p:cNvSpPr>
            <p:nvPr/>
          </p:nvSpPr>
          <p:spPr bwMode="auto">
            <a:xfrm rot="18427436">
              <a:off x="8253722" y="-35530"/>
              <a:ext cx="870572" cy="1562152"/>
            </a:xfrm>
            <a:custGeom>
              <a:avLst/>
              <a:gdLst/>
              <a:ahLst/>
              <a:cxnLst>
                <a:cxn ang="0">
                  <a:pos x="2903" y="433"/>
                </a:cxn>
                <a:cxn ang="0">
                  <a:pos x="2565" y="80"/>
                </a:cxn>
                <a:cxn ang="0">
                  <a:pos x="2241" y="0"/>
                </a:cxn>
                <a:cxn ang="0">
                  <a:pos x="110" y="2811"/>
                </a:cxn>
                <a:cxn ang="0">
                  <a:pos x="110" y="3228"/>
                </a:cxn>
                <a:cxn ang="0">
                  <a:pos x="0" y="3631"/>
                </a:cxn>
                <a:cxn ang="0">
                  <a:pos x="72" y="3686"/>
                </a:cxn>
                <a:cxn ang="0">
                  <a:pos x="441" y="3355"/>
                </a:cxn>
                <a:cxn ang="0">
                  <a:pos x="740" y="3228"/>
                </a:cxn>
                <a:cxn ang="0">
                  <a:pos x="2903" y="433"/>
                </a:cxn>
                <a:cxn ang="0">
                  <a:pos x="2903" y="433"/>
                </a:cxn>
              </a:cxnLst>
              <a:rect l="0" t="0" r="r" b="b"/>
              <a:pathLst>
                <a:path w="2903" h="3686">
                  <a:moveTo>
                    <a:pt x="2903" y="433"/>
                  </a:moveTo>
                  <a:lnTo>
                    <a:pt x="2565" y="80"/>
                  </a:lnTo>
                  <a:lnTo>
                    <a:pt x="2241" y="0"/>
                  </a:lnTo>
                  <a:lnTo>
                    <a:pt x="110" y="2811"/>
                  </a:lnTo>
                  <a:lnTo>
                    <a:pt x="110" y="3228"/>
                  </a:lnTo>
                  <a:lnTo>
                    <a:pt x="0" y="3631"/>
                  </a:lnTo>
                  <a:lnTo>
                    <a:pt x="72" y="3686"/>
                  </a:lnTo>
                  <a:lnTo>
                    <a:pt x="441" y="3355"/>
                  </a:lnTo>
                  <a:lnTo>
                    <a:pt x="740" y="3228"/>
                  </a:lnTo>
                  <a:lnTo>
                    <a:pt x="2903" y="433"/>
                  </a:lnTo>
                  <a:lnTo>
                    <a:pt x="2903" y="4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 noChangeAspect="1"/>
            </p:cNvSpPr>
            <p:nvPr/>
          </p:nvSpPr>
          <p:spPr bwMode="auto">
            <a:xfrm rot="18427436">
              <a:off x="8302127" y="-39735"/>
              <a:ext cx="872951" cy="1571670"/>
            </a:xfrm>
            <a:custGeom>
              <a:avLst/>
              <a:gdLst/>
              <a:ahLst/>
              <a:cxnLst>
                <a:cxn ang="0">
                  <a:pos x="2293" y="0"/>
                </a:cxn>
                <a:cxn ang="0">
                  <a:pos x="130" y="2835"/>
                </a:cxn>
                <a:cxn ang="0">
                  <a:pos x="131" y="3201"/>
                </a:cxn>
                <a:cxn ang="0">
                  <a:pos x="0" y="3633"/>
                </a:cxn>
                <a:cxn ang="0">
                  <a:pos x="50" y="3703"/>
                </a:cxn>
                <a:cxn ang="0">
                  <a:pos x="422" y="3352"/>
                </a:cxn>
                <a:cxn ang="0">
                  <a:pos x="763" y="3220"/>
                </a:cxn>
                <a:cxn ang="0">
                  <a:pos x="2911" y="428"/>
                </a:cxn>
                <a:cxn ang="0">
                  <a:pos x="2589" y="96"/>
                </a:cxn>
                <a:cxn ang="0">
                  <a:pos x="2293" y="0"/>
                </a:cxn>
                <a:cxn ang="0">
                  <a:pos x="2293" y="0"/>
                </a:cxn>
              </a:cxnLst>
              <a:rect l="0" t="0" r="r" b="b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 noChangeAspect="1"/>
            </p:cNvSpPr>
            <p:nvPr/>
          </p:nvSpPr>
          <p:spPr bwMode="auto">
            <a:xfrm rot="18427436">
              <a:off x="8292965" y="120342"/>
              <a:ext cx="768292" cy="1177860"/>
            </a:xfrm>
            <a:custGeom>
              <a:avLst/>
              <a:gdLst/>
              <a:ahLst/>
              <a:cxnLst>
                <a:cxn ang="0">
                  <a:pos x="0" y="2485"/>
                </a:cxn>
                <a:cxn ang="0">
                  <a:pos x="432" y="2553"/>
                </a:cxn>
                <a:cxn ang="0">
                  <a:pos x="736" y="2777"/>
                </a:cxn>
                <a:cxn ang="0">
                  <a:pos x="2561" y="399"/>
                </a:cxn>
                <a:cxn ang="0">
                  <a:pos x="2118" y="82"/>
                </a:cxn>
                <a:cxn ang="0">
                  <a:pos x="1898" y="0"/>
                </a:cxn>
                <a:cxn ang="0">
                  <a:pos x="0" y="2485"/>
                </a:cxn>
                <a:cxn ang="0">
                  <a:pos x="0" y="2485"/>
                </a:cxn>
              </a:cxnLst>
              <a:rect l="0" t="0" r="r" b="b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32" name="Group 40"/>
            <p:cNvGrpSpPr>
              <a:grpSpLocks noChangeAspect="1"/>
            </p:cNvGrpSpPr>
            <p:nvPr/>
          </p:nvGrpSpPr>
          <p:grpSpPr bwMode="auto">
            <a:xfrm>
              <a:off x="7924800" y="0"/>
              <a:ext cx="1599034" cy="1431925"/>
              <a:chOff x="4610" y="57"/>
              <a:chExt cx="1344" cy="1204"/>
            </a:xfrm>
          </p:grpSpPr>
          <p:grpSp>
            <p:nvGrpSpPr>
              <p:cNvPr id="8233" name="Group 41"/>
              <p:cNvGrpSpPr>
                <a:grpSpLocks noChangeAspect="1"/>
              </p:cNvGrpSpPr>
              <p:nvPr userDrawn="1"/>
            </p:nvGrpSpPr>
            <p:grpSpPr bwMode="auto">
              <a:xfrm>
                <a:off x="4610" y="57"/>
                <a:ext cx="1344" cy="1204"/>
                <a:chOff x="4610" y="57"/>
                <a:chExt cx="1344" cy="1204"/>
              </a:xfrm>
            </p:grpSpPr>
            <p:sp>
              <p:nvSpPr>
                <p:cNvPr id="8234" name="Freeform 42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5430" y="1086"/>
                  <a:ext cx="62" cy="288"/>
                </a:xfrm>
                <a:custGeom>
                  <a:avLst/>
                  <a:gdLst/>
                  <a:ahLst/>
                  <a:cxnLst>
                    <a:cxn ang="0">
                      <a:pos x="123" y="9"/>
                    </a:cxn>
                    <a:cxn ang="0">
                      <a:pos x="131" y="342"/>
                    </a:cxn>
                    <a:cxn ang="0">
                      <a:pos x="0" y="806"/>
                    </a:cxn>
                    <a:cxn ang="0">
                      <a:pos x="79" y="789"/>
                    </a:cxn>
                    <a:cxn ang="0">
                      <a:pos x="218" y="376"/>
                    </a:cxn>
                    <a:cxn ang="0">
                      <a:pos x="245" y="0"/>
                    </a:cxn>
                    <a:cxn ang="0">
                      <a:pos x="123" y="9"/>
                    </a:cxn>
                    <a:cxn ang="0">
                      <a:pos x="123" y="9"/>
                    </a:cxn>
                  </a:cxnLst>
                  <a:rect l="0" t="0" r="r" b="b"/>
                  <a:pathLst>
                    <a:path w="245" h="806">
                      <a:moveTo>
                        <a:pt x="123" y="9"/>
                      </a:moveTo>
                      <a:lnTo>
                        <a:pt x="131" y="342"/>
                      </a:lnTo>
                      <a:lnTo>
                        <a:pt x="0" y="806"/>
                      </a:lnTo>
                      <a:lnTo>
                        <a:pt x="79" y="789"/>
                      </a:lnTo>
                      <a:lnTo>
                        <a:pt x="218" y="376"/>
                      </a:lnTo>
                      <a:lnTo>
                        <a:pt x="245" y="0"/>
                      </a:lnTo>
                      <a:lnTo>
                        <a:pt x="123" y="9"/>
                      </a:lnTo>
                      <a:lnTo>
                        <a:pt x="123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8235" name="Group 43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4610" y="57"/>
                  <a:ext cx="1344" cy="985"/>
                  <a:chOff x="4610" y="57"/>
                  <a:chExt cx="1344" cy="985"/>
                </a:xfrm>
              </p:grpSpPr>
              <p:sp>
                <p:nvSpPr>
                  <p:cNvPr id="8236" name="Freeform 44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66" y="71"/>
                    <a:ext cx="153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98" y="184"/>
                      </a:cxn>
                      <a:cxn ang="0">
                        <a:pos x="500" y="349"/>
                      </a:cxn>
                      <a:cxn ang="0">
                        <a:pos x="604" y="140"/>
                      </a:cxn>
                      <a:cxn ang="0">
                        <a:pos x="359" y="9"/>
                      </a:cxn>
                      <a:cxn ang="0">
                        <a:pos x="464" y="184"/>
                      </a:cxn>
                      <a:cxn ang="0">
                        <a:pos x="131" y="17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4" h="349">
                        <a:moveTo>
                          <a:pt x="0" y="0"/>
                        </a:moveTo>
                        <a:lnTo>
                          <a:pt x="298" y="184"/>
                        </a:lnTo>
                        <a:lnTo>
                          <a:pt x="500" y="349"/>
                        </a:lnTo>
                        <a:lnTo>
                          <a:pt x="604" y="140"/>
                        </a:lnTo>
                        <a:lnTo>
                          <a:pt x="359" y="9"/>
                        </a:lnTo>
                        <a:lnTo>
                          <a:pt x="464" y="184"/>
                        </a:lnTo>
                        <a:lnTo>
                          <a:pt x="131" y="1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7" name="Freeform 45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048" y="332"/>
                    <a:ext cx="269" cy="438"/>
                  </a:xfrm>
                  <a:custGeom>
                    <a:avLst/>
                    <a:gdLst/>
                    <a:ahLst/>
                    <a:cxnLst>
                      <a:cxn ang="0">
                        <a:pos x="741" y="129"/>
                      </a:cxn>
                      <a:cxn ang="0">
                        <a:pos x="485" y="352"/>
                      </a:cxn>
                      <a:cxn ang="0">
                        <a:pos x="163" y="762"/>
                      </a:cxn>
                      <a:cxn ang="0">
                        <a:pos x="0" y="1101"/>
                      </a:cxn>
                      <a:cxn ang="0">
                        <a:pos x="59" y="1230"/>
                      </a:cxn>
                      <a:cxn ang="0">
                        <a:pos x="262" y="1201"/>
                      </a:cxn>
                      <a:cxn ang="0">
                        <a:pos x="578" y="914"/>
                      </a:cxn>
                      <a:cxn ang="0">
                        <a:pos x="876" y="534"/>
                      </a:cxn>
                      <a:cxn ang="0">
                        <a:pos x="1034" y="270"/>
                      </a:cxn>
                      <a:cxn ang="0">
                        <a:pos x="1064" y="84"/>
                      </a:cxn>
                      <a:cxn ang="0">
                        <a:pos x="977" y="0"/>
                      </a:cxn>
                      <a:cxn ang="0">
                        <a:pos x="836" y="65"/>
                      </a:cxn>
                      <a:cxn ang="0">
                        <a:pos x="969" y="107"/>
                      </a:cxn>
                      <a:cxn ang="0">
                        <a:pos x="876" y="352"/>
                      </a:cxn>
                      <a:cxn ang="0">
                        <a:pos x="690" y="656"/>
                      </a:cxn>
                      <a:cxn ang="0">
                        <a:pos x="350" y="1008"/>
                      </a:cxn>
                      <a:cxn ang="0">
                        <a:pos x="116" y="1114"/>
                      </a:cxn>
                      <a:cxn ang="0">
                        <a:pos x="135" y="943"/>
                      </a:cxn>
                      <a:cxn ang="0">
                        <a:pos x="437" y="504"/>
                      </a:cxn>
                      <a:cxn ang="0">
                        <a:pos x="831" y="118"/>
                      </a:cxn>
                      <a:cxn ang="0">
                        <a:pos x="741" y="129"/>
                      </a:cxn>
                      <a:cxn ang="0">
                        <a:pos x="741" y="129"/>
                      </a:cxn>
                    </a:cxnLst>
                    <a:rect l="0" t="0" r="r" b="b"/>
                    <a:pathLst>
                      <a:path w="1064" h="1230">
                        <a:moveTo>
                          <a:pt x="741" y="129"/>
                        </a:moveTo>
                        <a:lnTo>
                          <a:pt x="485" y="352"/>
                        </a:lnTo>
                        <a:lnTo>
                          <a:pt x="163" y="762"/>
                        </a:lnTo>
                        <a:lnTo>
                          <a:pt x="0" y="1101"/>
                        </a:lnTo>
                        <a:lnTo>
                          <a:pt x="59" y="1230"/>
                        </a:lnTo>
                        <a:lnTo>
                          <a:pt x="262" y="1201"/>
                        </a:lnTo>
                        <a:lnTo>
                          <a:pt x="578" y="914"/>
                        </a:lnTo>
                        <a:lnTo>
                          <a:pt x="876" y="534"/>
                        </a:lnTo>
                        <a:lnTo>
                          <a:pt x="1034" y="270"/>
                        </a:lnTo>
                        <a:lnTo>
                          <a:pt x="1064" y="84"/>
                        </a:lnTo>
                        <a:lnTo>
                          <a:pt x="977" y="0"/>
                        </a:lnTo>
                        <a:lnTo>
                          <a:pt x="836" y="65"/>
                        </a:lnTo>
                        <a:lnTo>
                          <a:pt x="969" y="107"/>
                        </a:lnTo>
                        <a:lnTo>
                          <a:pt x="876" y="352"/>
                        </a:lnTo>
                        <a:lnTo>
                          <a:pt x="690" y="656"/>
                        </a:lnTo>
                        <a:lnTo>
                          <a:pt x="350" y="1008"/>
                        </a:lnTo>
                        <a:lnTo>
                          <a:pt x="116" y="1114"/>
                        </a:lnTo>
                        <a:lnTo>
                          <a:pt x="135" y="943"/>
                        </a:lnTo>
                        <a:lnTo>
                          <a:pt x="437" y="504"/>
                        </a:lnTo>
                        <a:lnTo>
                          <a:pt x="831" y="118"/>
                        </a:lnTo>
                        <a:lnTo>
                          <a:pt x="741" y="129"/>
                        </a:lnTo>
                        <a:lnTo>
                          <a:pt x="741" y="1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8" name="Freeform 46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858" y="182"/>
                    <a:ext cx="505" cy="898"/>
                  </a:xfrm>
                  <a:custGeom>
                    <a:avLst/>
                    <a:gdLst/>
                    <a:ahLst/>
                    <a:cxnLst>
                      <a:cxn ang="0">
                        <a:pos x="1941" y="0"/>
                      </a:cxn>
                      <a:cxn ang="0">
                        <a:pos x="0" y="2521"/>
                      </a:cxn>
                      <a:cxn ang="0">
                        <a:pos x="192" y="2450"/>
                      </a:cxn>
                      <a:cxn ang="0">
                        <a:pos x="2002" y="61"/>
                      </a:cxn>
                      <a:cxn ang="0">
                        <a:pos x="1941" y="0"/>
                      </a:cxn>
                      <a:cxn ang="0">
                        <a:pos x="1941" y="0"/>
                      </a:cxn>
                    </a:cxnLst>
                    <a:rect l="0" t="0" r="r" b="b"/>
                    <a:pathLst>
                      <a:path w="2002" h="2521">
                        <a:moveTo>
                          <a:pt x="1941" y="0"/>
                        </a:moveTo>
                        <a:lnTo>
                          <a:pt x="0" y="2521"/>
                        </a:lnTo>
                        <a:lnTo>
                          <a:pt x="192" y="2450"/>
                        </a:lnTo>
                        <a:lnTo>
                          <a:pt x="2002" y="61"/>
                        </a:lnTo>
                        <a:lnTo>
                          <a:pt x="1941" y="0"/>
                        </a:lnTo>
                        <a:lnTo>
                          <a:pt x="1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9" name="Freeform 47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03" y="-19"/>
                    <a:ext cx="758" cy="1344"/>
                  </a:xfrm>
                  <a:custGeom>
                    <a:avLst/>
                    <a:gdLst/>
                    <a:ahLst/>
                    <a:cxnLst>
                      <a:cxn ang="0">
                        <a:pos x="95" y="2844"/>
                      </a:cxn>
                      <a:cxn ang="0">
                        <a:pos x="394" y="2834"/>
                      </a:cxn>
                      <a:cxn ang="0">
                        <a:pos x="821" y="3009"/>
                      </a:cxn>
                      <a:cxn ang="0">
                        <a:pos x="681" y="2817"/>
                      </a:cxn>
                      <a:cxn ang="0">
                        <a:pos x="367" y="2703"/>
                      </a:cxn>
                      <a:cxn ang="0">
                        <a:pos x="637" y="2720"/>
                      </a:cxn>
                      <a:cxn ang="0">
                        <a:pos x="979" y="2870"/>
                      </a:cxn>
                      <a:cxn ang="0">
                        <a:pos x="2859" y="420"/>
                      </a:cxn>
                      <a:cxn ang="0">
                        <a:pos x="2578" y="148"/>
                      </a:cxn>
                      <a:cxn ang="0">
                        <a:pos x="2308" y="0"/>
                      </a:cxn>
                      <a:cxn ang="0">
                        <a:pos x="2692" y="78"/>
                      </a:cxn>
                      <a:cxn ang="0">
                        <a:pos x="3007" y="428"/>
                      </a:cxn>
                      <a:cxn ang="0">
                        <a:pos x="831" y="3273"/>
                      </a:cxn>
                      <a:cxn ang="0">
                        <a:pos x="481" y="3412"/>
                      </a:cxn>
                      <a:cxn ang="0">
                        <a:pos x="105" y="3771"/>
                      </a:cxn>
                      <a:cxn ang="0">
                        <a:pos x="0" y="3667"/>
                      </a:cxn>
                      <a:cxn ang="0">
                        <a:pos x="131" y="3631"/>
                      </a:cxn>
                      <a:cxn ang="0">
                        <a:pos x="376" y="3385"/>
                      </a:cxn>
                      <a:cxn ang="0">
                        <a:pos x="165" y="3273"/>
                      </a:cxn>
                      <a:cxn ang="0">
                        <a:pos x="165" y="3176"/>
                      </a:cxn>
                      <a:cxn ang="0">
                        <a:pos x="411" y="3298"/>
                      </a:cxn>
                      <a:cxn ang="0">
                        <a:pos x="411" y="3186"/>
                      </a:cxn>
                      <a:cxn ang="0">
                        <a:pos x="603" y="3220"/>
                      </a:cxn>
                      <a:cxn ang="0">
                        <a:pos x="428" y="3079"/>
                      </a:cxn>
                      <a:cxn ang="0">
                        <a:pos x="629" y="3062"/>
                      </a:cxn>
                      <a:cxn ang="0">
                        <a:pos x="95" y="2844"/>
                      </a:cxn>
                      <a:cxn ang="0">
                        <a:pos x="95" y="2844"/>
                      </a:cxn>
                    </a:cxnLst>
                    <a:rect l="0" t="0" r="r" b="b"/>
                    <a:pathLst>
                      <a:path w="3007" h="3771">
                        <a:moveTo>
                          <a:pt x="95" y="2844"/>
                        </a:moveTo>
                        <a:lnTo>
                          <a:pt x="394" y="2834"/>
                        </a:lnTo>
                        <a:lnTo>
                          <a:pt x="821" y="3009"/>
                        </a:lnTo>
                        <a:lnTo>
                          <a:pt x="681" y="2817"/>
                        </a:lnTo>
                        <a:lnTo>
                          <a:pt x="367" y="2703"/>
                        </a:lnTo>
                        <a:lnTo>
                          <a:pt x="637" y="2720"/>
                        </a:lnTo>
                        <a:lnTo>
                          <a:pt x="979" y="2870"/>
                        </a:lnTo>
                        <a:lnTo>
                          <a:pt x="2859" y="420"/>
                        </a:lnTo>
                        <a:lnTo>
                          <a:pt x="2578" y="148"/>
                        </a:lnTo>
                        <a:lnTo>
                          <a:pt x="2308" y="0"/>
                        </a:lnTo>
                        <a:lnTo>
                          <a:pt x="2692" y="78"/>
                        </a:lnTo>
                        <a:lnTo>
                          <a:pt x="3007" y="428"/>
                        </a:lnTo>
                        <a:lnTo>
                          <a:pt x="831" y="3273"/>
                        </a:lnTo>
                        <a:lnTo>
                          <a:pt x="481" y="3412"/>
                        </a:lnTo>
                        <a:lnTo>
                          <a:pt x="105" y="3771"/>
                        </a:lnTo>
                        <a:lnTo>
                          <a:pt x="0" y="3667"/>
                        </a:lnTo>
                        <a:lnTo>
                          <a:pt x="131" y="3631"/>
                        </a:lnTo>
                        <a:lnTo>
                          <a:pt x="376" y="3385"/>
                        </a:lnTo>
                        <a:lnTo>
                          <a:pt x="165" y="3273"/>
                        </a:lnTo>
                        <a:lnTo>
                          <a:pt x="165" y="3176"/>
                        </a:lnTo>
                        <a:lnTo>
                          <a:pt x="411" y="3298"/>
                        </a:lnTo>
                        <a:lnTo>
                          <a:pt x="411" y="3186"/>
                        </a:lnTo>
                        <a:lnTo>
                          <a:pt x="603" y="3220"/>
                        </a:lnTo>
                        <a:lnTo>
                          <a:pt x="428" y="3079"/>
                        </a:lnTo>
                        <a:lnTo>
                          <a:pt x="629" y="3062"/>
                        </a:lnTo>
                        <a:lnTo>
                          <a:pt x="95" y="2844"/>
                        </a:lnTo>
                        <a:lnTo>
                          <a:pt x="95" y="28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0" name="Freeform 48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297" y="897"/>
                    <a:ext cx="169" cy="122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255" y="106"/>
                      </a:cxn>
                      <a:cxn ang="0">
                        <a:pos x="639" y="342"/>
                      </a:cxn>
                      <a:cxn ang="0">
                        <a:pos x="673" y="289"/>
                      </a:cxn>
                      <a:cxn ang="0">
                        <a:pos x="447" y="114"/>
                      </a:cxn>
                      <a:cxn ang="0">
                        <a:pos x="26" y="0"/>
                      </a:cxn>
                      <a:cxn ang="0">
                        <a:pos x="0" y="80"/>
                      </a:cxn>
                      <a:cxn ang="0">
                        <a:pos x="0" y="80"/>
                      </a:cxn>
                    </a:cxnLst>
                    <a:rect l="0" t="0" r="r" b="b"/>
                    <a:pathLst>
                      <a:path w="673" h="342">
                        <a:moveTo>
                          <a:pt x="0" y="80"/>
                        </a:moveTo>
                        <a:lnTo>
                          <a:pt x="255" y="106"/>
                        </a:lnTo>
                        <a:lnTo>
                          <a:pt x="639" y="342"/>
                        </a:lnTo>
                        <a:lnTo>
                          <a:pt x="673" y="289"/>
                        </a:lnTo>
                        <a:lnTo>
                          <a:pt x="447" y="114"/>
                        </a:lnTo>
                        <a:lnTo>
                          <a:pt x="26" y="0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1" name="Freeform 49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253" y="806"/>
                    <a:ext cx="181" cy="144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40" y="148"/>
                      </a:cxn>
                      <a:cxn ang="0">
                        <a:pos x="638" y="403"/>
                      </a:cxn>
                      <a:cxn ang="0">
                        <a:pos x="716" y="296"/>
                      </a:cxn>
                      <a:cxn ang="0">
                        <a:pos x="420" y="114"/>
                      </a:cxn>
                      <a:cxn ang="0">
                        <a:pos x="70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6" h="403">
                        <a:moveTo>
                          <a:pt x="0" y="78"/>
                        </a:moveTo>
                        <a:lnTo>
                          <a:pt x="340" y="148"/>
                        </a:lnTo>
                        <a:lnTo>
                          <a:pt x="638" y="403"/>
                        </a:lnTo>
                        <a:lnTo>
                          <a:pt x="716" y="296"/>
                        </a:lnTo>
                        <a:lnTo>
                          <a:pt x="420" y="114"/>
                        </a:lnTo>
                        <a:lnTo>
                          <a:pt x="70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2" name="Freeform 50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85" y="210"/>
                    <a:ext cx="181" cy="147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16" y="139"/>
                      </a:cxn>
                      <a:cxn ang="0">
                        <a:pos x="649" y="411"/>
                      </a:cxn>
                      <a:cxn ang="0">
                        <a:pos x="717" y="314"/>
                      </a:cxn>
                      <a:cxn ang="0">
                        <a:pos x="394" y="87"/>
                      </a:cxn>
                      <a:cxn ang="0">
                        <a:pos x="54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7" h="411">
                        <a:moveTo>
                          <a:pt x="0" y="78"/>
                        </a:moveTo>
                        <a:lnTo>
                          <a:pt x="316" y="139"/>
                        </a:lnTo>
                        <a:lnTo>
                          <a:pt x="649" y="411"/>
                        </a:lnTo>
                        <a:lnTo>
                          <a:pt x="717" y="314"/>
                        </a:lnTo>
                        <a:lnTo>
                          <a:pt x="394" y="87"/>
                        </a:lnTo>
                        <a:lnTo>
                          <a:pt x="54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3" name="Freeform 51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48" y="142"/>
                    <a:ext cx="179" cy="138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272" y="131"/>
                      </a:cxn>
                      <a:cxn ang="0">
                        <a:pos x="665" y="386"/>
                      </a:cxn>
                      <a:cxn ang="0">
                        <a:pos x="709" y="308"/>
                      </a:cxn>
                      <a:cxn ang="0">
                        <a:pos x="306" y="53"/>
                      </a:cxn>
                      <a:cxn ang="0">
                        <a:pos x="43" y="0"/>
                      </a:cxn>
                      <a:cxn ang="0">
                        <a:pos x="0" y="88"/>
                      </a:cxn>
                      <a:cxn ang="0">
                        <a:pos x="0" y="88"/>
                      </a:cxn>
                    </a:cxnLst>
                    <a:rect l="0" t="0" r="r" b="b"/>
                    <a:pathLst>
                      <a:path w="709" h="386">
                        <a:moveTo>
                          <a:pt x="0" y="88"/>
                        </a:moveTo>
                        <a:lnTo>
                          <a:pt x="272" y="131"/>
                        </a:lnTo>
                        <a:lnTo>
                          <a:pt x="665" y="386"/>
                        </a:lnTo>
                        <a:lnTo>
                          <a:pt x="709" y="308"/>
                        </a:lnTo>
                        <a:lnTo>
                          <a:pt x="306" y="53"/>
                        </a:lnTo>
                        <a:lnTo>
                          <a:pt x="43" y="0"/>
                        </a:lnTo>
                        <a:lnTo>
                          <a:pt x="0" y="88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244" name="Line 52"/>
              <p:cNvSpPr>
                <a:spLocks noChangeAspect="1" noChangeShapeType="1"/>
              </p:cNvSpPr>
              <p:nvPr userDrawn="1"/>
            </p:nvSpPr>
            <p:spPr bwMode="auto">
              <a:xfrm>
                <a:off x="4870" y="84"/>
                <a:ext cx="42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7" name="Picture 56" descr="EIClogo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9675" y="32780"/>
            <a:ext cx="458925" cy="424420"/>
          </a:xfrm>
          <a:prstGeom prst="rect">
            <a:avLst/>
          </a:prstGeom>
        </p:spPr>
      </p:pic>
      <p:pic>
        <p:nvPicPr>
          <p:cNvPr id="58" name="Picture 57" descr="bnl-logo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157" y="6527800"/>
            <a:ext cx="1005840" cy="368300"/>
          </a:xfrm>
          <a:prstGeom prst="rect">
            <a:avLst/>
          </a:prstGeom>
        </p:spPr>
      </p:pic>
      <p:grpSp>
        <p:nvGrpSpPr>
          <p:cNvPr id="8252" name="Group 60"/>
          <p:cNvGrpSpPr>
            <a:grpSpLocks/>
          </p:cNvGrpSpPr>
          <p:nvPr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8253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4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25400"/>
            <a:ext cx="8458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err="1" smtClean="0"/>
              <a:t>bubu</a:t>
            </a:r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57" r:id="rId4"/>
    <p:sldLayoutId id="2147483655" r:id="rId5"/>
    <p:sldLayoutId id="2147483658" r:id="rId6"/>
    <p:sldLayoutId id="2147483656" r:id="rId7"/>
    <p:sldLayoutId id="2147483653" r:id="rId8"/>
    <p:sldLayoutId id="2147483659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fontAlgn="base">
        <a:spcBef>
          <a:spcPct val="0"/>
        </a:spcBef>
        <a:spcAft>
          <a:spcPct val="0"/>
        </a:spcAft>
        <a:defRPr kumimoji="1" sz="2800" b="1" i="1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q"/>
        <a:defRPr kumimoji="1" sz="2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Ø"/>
        <a:defRPr kumimoji="1" sz="2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kumimoji="1" sz="1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20000"/>
        <a:buFontTx/>
        <a:buBlip>
          <a:blip r:embed="rId15"/>
        </a:buBlip>
        <a:defRPr kumimoji="1" sz="14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68.emf"/><Relationship Id="rId6" Type="http://schemas.openxmlformats.org/officeDocument/2006/relationships/image" Target="../media/image7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emf"/><Relationship Id="rId3" Type="http://schemas.openxmlformats.org/officeDocument/2006/relationships/image" Target="../media/image7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emf"/><Relationship Id="rId3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78.jpeg"/><Relationship Id="rId5" Type="http://schemas.openxmlformats.org/officeDocument/2006/relationships/image" Target="../media/image81.emf"/><Relationship Id="rId6" Type="http://schemas.openxmlformats.org/officeDocument/2006/relationships/image" Target="../media/image8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emf"/><Relationship Id="rId3" Type="http://schemas.openxmlformats.org/officeDocument/2006/relationships/image" Target="../media/image8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88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89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90.wmf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96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9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6" Type="http://schemas.openxmlformats.org/officeDocument/2006/relationships/image" Target="../media/image6.png"/><Relationship Id="rId7" Type="http://schemas.openxmlformats.org/officeDocument/2006/relationships/oleObject" Target="../embeddings/oleObject15.bin"/><Relationship Id="rId8" Type="http://schemas.openxmlformats.org/officeDocument/2006/relationships/image" Target="../media/image9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99.emf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4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png"/><Relationship Id="rId3" Type="http://schemas.openxmlformats.org/officeDocument/2006/relationships/image" Target="../media/image11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4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76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32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3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emf"/><Relationship Id="rId20" Type="http://schemas.openxmlformats.org/officeDocument/2006/relationships/image" Target="../media/image5.gif"/><Relationship Id="rId21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2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3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24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25.emf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oleObject" Target="../embeddings/oleObject8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3999" cy="149165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  <a:bevelB w="57150" h="38100" prst="artDeco"/>
            </a:sp3d>
          </a:bodyPr>
          <a:lstStyle/>
          <a:p>
            <a:pPr algn="ctr"/>
            <a:r>
              <a:rPr lang="en-US" altLang="ja-JP" smtClean="0">
                <a:solidFill>
                  <a:schemeClr val="tx1"/>
                </a:solidFill>
              </a:rPr>
              <a:t>eRHIC</a:t>
            </a:r>
            <a:r>
              <a:rPr lang="en-US" altLang="ja-JP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Detector R&amp;D and Design</a:t>
            </a:r>
            <a:br>
              <a:rPr lang="en-US" altLang="ja-JP" dirty="0" smtClean="0">
                <a:solidFill>
                  <a:schemeClr val="tx1"/>
                </a:solidFill>
              </a:rPr>
            </a:b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pic>
        <p:nvPicPr>
          <p:cNvPr id="8" name="Picture 7" descr="EIC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954" y="69252"/>
            <a:ext cx="613913" cy="567754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4DC042-DA42-6A4D-AE89-46F8D07AA4EE}" type="slidenum">
              <a:rPr lang="en-US" altLang="ja-JP" smtClean="0"/>
              <a:pPr/>
              <a:t>1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Lepton Kinematics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10</a:t>
            </a:fld>
            <a:endParaRPr lang="en-US" altLang="ja-JP"/>
          </a:p>
        </p:txBody>
      </p:sp>
      <p:pic>
        <p:nvPicPr>
          <p:cNvPr id="6" name="Picture 5" descr="lepton-PvsRapidit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219200"/>
            <a:ext cx="7086600" cy="4737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" y="800100"/>
            <a:ext cx="4330144" cy="369332"/>
          </a:xfrm>
          <a:prstGeom prst="rect">
            <a:avLst/>
          </a:prstGeom>
          <a:solidFill>
            <a:srgbClr val="FFFAD8"/>
          </a:solidFill>
          <a:ln>
            <a:solidFill>
              <a:srgbClr val="FFFF00"/>
            </a:solidFill>
          </a:ln>
          <a:effectLst>
            <a:glow rad="101600">
              <a:srgbClr val="FFFAD8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CUTS: Q</a:t>
            </a:r>
            <a:r>
              <a:rPr lang="en-US" baseline="30000" dirty="0" smtClean="0"/>
              <a:t>2</a:t>
            </a:r>
            <a:r>
              <a:rPr lang="en-US" dirty="0" smtClean="0"/>
              <a:t>&gt;0.1GeV</a:t>
            </a:r>
            <a:r>
              <a:rPr lang="en-US" baseline="30000" dirty="0" smtClean="0"/>
              <a:t>2</a:t>
            </a:r>
            <a:r>
              <a:rPr lang="en-US" dirty="0" smtClean="0"/>
              <a:t> &amp;&amp; 0.01&lt;y&lt;0.95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89600" y="4914900"/>
            <a:ext cx="2619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higher √s:</a:t>
            </a:r>
          </a:p>
          <a:p>
            <a:r>
              <a:rPr lang="en-US" dirty="0" smtClean="0"/>
              <a:t>scattered lepton has </a:t>
            </a:r>
          </a:p>
          <a:p>
            <a:r>
              <a:rPr lang="en-US" dirty="0" smtClean="0"/>
              <a:t>small scattering angle</a:t>
            </a:r>
          </a:p>
          <a:p>
            <a:r>
              <a:rPr lang="en-US" dirty="0" smtClean="0">
                <a:sym typeface="Wingdings"/>
              </a:rPr>
              <a:t> negative </a:t>
            </a:r>
            <a:r>
              <a:rPr lang="en-US" dirty="0" err="1" smtClean="0">
                <a:sym typeface="Wingdings"/>
              </a:rPr>
              <a:t>rapidities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88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 Kinematics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grpSp>
        <p:nvGrpSpPr>
          <p:cNvPr id="2" name="Group 1"/>
          <p:cNvGrpSpPr/>
          <p:nvPr/>
        </p:nvGrpSpPr>
        <p:grpSpPr>
          <a:xfrm>
            <a:off x="177800" y="1130300"/>
            <a:ext cx="3975103" cy="2197112"/>
            <a:chOff x="177800" y="1257300"/>
            <a:chExt cx="3975103" cy="2197112"/>
          </a:xfrm>
        </p:grpSpPr>
        <p:pic>
          <p:nvPicPr>
            <p:cNvPr id="12" name="Picture 11" descr="SemiDISpions-Q2cut-zgt0.1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43" t="94618"/>
            <a:stretch/>
          </p:blipFill>
          <p:spPr>
            <a:xfrm>
              <a:off x="571500" y="3060700"/>
              <a:ext cx="3581403" cy="393712"/>
            </a:xfrm>
            <a:prstGeom prst="rect">
              <a:avLst/>
            </a:prstGeom>
          </p:spPr>
        </p:pic>
        <p:pic>
          <p:nvPicPr>
            <p:cNvPr id="8" name="Picture 7" descr="SemiDISpions-Q2cut-zgt0.1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68" b="74479"/>
            <a:stretch/>
          </p:blipFill>
          <p:spPr>
            <a:xfrm>
              <a:off x="177800" y="1257300"/>
              <a:ext cx="3924347" cy="186691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90500" y="723900"/>
            <a:ext cx="453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Cuts: Q</a:t>
            </a:r>
            <a:r>
              <a:rPr lang="en-US" baseline="30000" dirty="0" smtClean="0"/>
              <a:t>2</a:t>
            </a:r>
            <a:r>
              <a:rPr lang="en-US" dirty="0" smtClean="0"/>
              <a:t>&gt;1 </a:t>
            </a:r>
            <a:r>
              <a:rPr lang="en-US" dirty="0" err="1" smtClean="0"/>
              <a:t>GeV</a:t>
            </a:r>
            <a:r>
              <a:rPr lang="en-US" dirty="0" smtClean="0"/>
              <a:t>, 0.01&lt;y&lt;0.95, z&gt;0.1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356101" y="3302000"/>
            <a:ext cx="3962402" cy="2146312"/>
            <a:chOff x="4787901" y="1244600"/>
            <a:chExt cx="3962402" cy="2146312"/>
          </a:xfrm>
        </p:grpSpPr>
        <p:pic>
          <p:nvPicPr>
            <p:cNvPr id="10" name="Picture 9" descr="SemiDISpions-Q2cut-zgt0.1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43" t="71354"/>
            <a:stretch/>
          </p:blipFill>
          <p:spPr>
            <a:xfrm>
              <a:off x="5168900" y="1295400"/>
              <a:ext cx="3581403" cy="2095512"/>
            </a:xfrm>
            <a:prstGeom prst="rect">
              <a:avLst/>
            </a:prstGeom>
          </p:spPr>
        </p:pic>
        <p:pic>
          <p:nvPicPr>
            <p:cNvPr id="11" name="Picture 10" descr="SemiDISpions-Q2cut-zgt0.1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09" b="74479"/>
            <a:stretch/>
          </p:blipFill>
          <p:spPr>
            <a:xfrm>
              <a:off x="4787901" y="1244600"/>
              <a:ext cx="571500" cy="186691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58800" y="5375870"/>
            <a:ext cx="8660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Hadron Beam Energy: influences max. hadron energy at fixed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</a:p>
          <a:p>
            <a:r>
              <a:rPr lang="en-US" dirty="0" smtClean="0"/>
              <a:t>Increasing 30 </a:t>
            </a:r>
            <a:r>
              <a:rPr lang="en-US" dirty="0" err="1" smtClean="0"/>
              <a:t>GeV</a:t>
            </a:r>
            <a:r>
              <a:rPr lang="en-US" dirty="0" smtClean="0"/>
              <a:t> &lt; √s &lt; 170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hadrons are boosted from forward </a:t>
            </a:r>
            <a:r>
              <a:rPr lang="en-US" dirty="0" err="1" smtClean="0">
                <a:sym typeface="Wingdings"/>
              </a:rPr>
              <a:t>rapidities</a:t>
            </a:r>
            <a:r>
              <a:rPr lang="en-US" dirty="0" smtClean="0">
                <a:sym typeface="Wingdings"/>
              </a:rPr>
              <a:t> to negative </a:t>
            </a:r>
            <a:r>
              <a:rPr lang="en-US" dirty="0" err="1" smtClean="0">
                <a:sym typeface="Wingdings"/>
              </a:rPr>
              <a:t>rapidities</a:t>
            </a:r>
            <a:endParaRPr lang="en-US" dirty="0" smtClean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no difference between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  <a:sym typeface="Wingdings"/>
              </a:rPr>
              <a:t>±</a:t>
            </a:r>
            <a:r>
              <a:rPr lang="en-US" dirty="0" smtClean="0">
                <a:sym typeface="Wingdings"/>
              </a:rPr>
              <a:t>, K</a:t>
            </a:r>
            <a:r>
              <a:rPr lang="en-US" baseline="30000" dirty="0" smtClean="0">
                <a:sym typeface="Wingdings"/>
              </a:rPr>
              <a:t>±</a:t>
            </a:r>
            <a:r>
              <a:rPr lang="en-US" dirty="0" smtClean="0">
                <a:sym typeface="Wingdings"/>
              </a:rPr>
              <a:t>, p</a:t>
            </a:r>
            <a:r>
              <a:rPr lang="en-US" baseline="30000" dirty="0" smtClean="0">
                <a:sym typeface="Wingdings"/>
              </a:rPr>
              <a:t>±</a:t>
            </a:r>
            <a:endParaRPr lang="en-US" baseline="30000" dirty="0" smtClean="0"/>
          </a:p>
        </p:txBody>
      </p:sp>
      <p:pic>
        <p:nvPicPr>
          <p:cNvPr id="14" name="Picture 13" descr="SemiDISpions-Q2cut-zgt0.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94" r="64374"/>
          <a:stretch/>
        </p:blipFill>
        <p:spPr>
          <a:xfrm>
            <a:off x="190500" y="3327400"/>
            <a:ext cx="3848090" cy="211453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318001" y="1092200"/>
            <a:ext cx="3975153" cy="2171712"/>
            <a:chOff x="4445001" y="914400"/>
            <a:chExt cx="3975153" cy="2171712"/>
          </a:xfrm>
        </p:grpSpPr>
        <p:pic>
          <p:nvPicPr>
            <p:cNvPr id="15" name="Picture 14" descr="SemiDISpions-Q2cut-zgt0.1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48" b="75000"/>
            <a:stretch/>
          </p:blipFill>
          <p:spPr>
            <a:xfrm>
              <a:off x="4914900" y="914400"/>
              <a:ext cx="3505254" cy="1828800"/>
            </a:xfrm>
            <a:prstGeom prst="rect">
              <a:avLst/>
            </a:prstGeom>
          </p:spPr>
        </p:pic>
        <p:pic>
          <p:nvPicPr>
            <p:cNvPr id="16" name="Picture 15" descr="SemiDISpions-Q2cut-zgt0.1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43" t="94618"/>
            <a:stretch/>
          </p:blipFill>
          <p:spPr>
            <a:xfrm>
              <a:off x="4838700" y="2692400"/>
              <a:ext cx="3581403" cy="393712"/>
            </a:xfrm>
            <a:prstGeom prst="rect">
              <a:avLst/>
            </a:prstGeom>
          </p:spPr>
        </p:pic>
        <p:pic>
          <p:nvPicPr>
            <p:cNvPr id="17" name="Picture 16" descr="SemiDISpions-Q2cut-zgt0.1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09" b="74479"/>
            <a:stretch/>
          </p:blipFill>
          <p:spPr>
            <a:xfrm>
              <a:off x="4445001" y="914400"/>
              <a:ext cx="571500" cy="1866912"/>
            </a:xfrm>
            <a:prstGeom prst="rect">
              <a:avLst/>
            </a:prstGeom>
          </p:spPr>
        </p:pic>
      </p:grpSp>
      <p:cxnSp>
        <p:nvCxnSpPr>
          <p:cNvPr id="19" name="Straight Arrow Connector 18"/>
          <p:cNvCxnSpPr/>
          <p:nvPr/>
        </p:nvCxnSpPr>
        <p:spPr bwMode="auto">
          <a:xfrm>
            <a:off x="3860800" y="2946400"/>
            <a:ext cx="901700" cy="774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000500" y="3251200"/>
            <a:ext cx="52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√s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2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Hadron, lepton, Photon Separation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12</a:t>
            </a:fld>
            <a:endParaRPr lang="en-US" altLang="ja-JP"/>
          </a:p>
        </p:txBody>
      </p:sp>
      <p:pic>
        <p:nvPicPr>
          <p:cNvPr id="6" name="Picture 5" descr="multiplicity5x50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/>
          <a:stretch/>
        </p:blipFill>
        <p:spPr>
          <a:xfrm>
            <a:off x="0" y="787400"/>
            <a:ext cx="7200900" cy="462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5600" y="3365500"/>
            <a:ext cx="1854482" cy="17543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 GeVx50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>
                <a:solidFill>
                  <a:srgbClr val="FF00FF"/>
                </a:solidFill>
              </a:rPr>
              <a:t>hadron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photon</a:t>
            </a:r>
          </a:p>
          <a:p>
            <a:r>
              <a:rPr lang="en-US" dirty="0" smtClean="0"/>
              <a:t>electron</a:t>
            </a:r>
          </a:p>
          <a:p>
            <a:endParaRPr lang="en-US" dirty="0" smtClean="0"/>
          </a:p>
          <a:p>
            <a:r>
              <a:rPr lang="en-US" dirty="0" smtClean="0"/>
              <a:t>no cuts applied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10524131" flipH="1" flipV="1">
            <a:off x="274510" y="5705850"/>
            <a:ext cx="1007775" cy="367634"/>
          </a:xfrm>
          <a:prstGeom prst="curvedRightArrow">
            <a:avLst>
              <a:gd name="adj1" fmla="val 33853"/>
              <a:gd name="adj2" fmla="val 67706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50000">
                <a:srgbClr val="3333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8600" y="5372100"/>
            <a:ext cx="3938511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hadron/photon suppression factor </a:t>
            </a:r>
          </a:p>
          <a:p>
            <a:r>
              <a:rPr lang="en-US" dirty="0" smtClean="0"/>
              <a:t>needed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’</a:t>
            </a:r>
            <a:r>
              <a:rPr lang="en-US" dirty="0" smtClean="0"/>
              <a:t>&gt;1GeV:</a:t>
            </a:r>
          </a:p>
          <a:p>
            <a:r>
              <a:rPr lang="en-US" dirty="0" smtClean="0"/>
              <a:t>-3&lt;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&lt;-2: ~10</a:t>
            </a:r>
          </a:p>
          <a:p>
            <a:r>
              <a:rPr lang="en-US" dirty="0" smtClean="0"/>
              <a:t>-2&lt;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&lt;-1: &gt; 100</a:t>
            </a:r>
          </a:p>
          <a:p>
            <a:r>
              <a:rPr lang="en-US" dirty="0" smtClean="0"/>
              <a:t>-1&lt;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&lt;0: ~1000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37199" y="5342467"/>
            <a:ext cx="2552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max</a:t>
            </a:r>
            <a:r>
              <a:rPr lang="en-US" dirty="0"/>
              <a:t> </a:t>
            </a:r>
            <a:r>
              <a:rPr lang="en-US" dirty="0" smtClean="0"/>
              <a:t>hadron for PID:</a:t>
            </a:r>
          </a:p>
          <a:p>
            <a:r>
              <a:rPr lang="en-US" dirty="0" smtClean="0"/>
              <a:t>-5&lt;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&lt;-1: &lt; 10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-1&lt;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/>
              <a:t>&lt;</a:t>
            </a:r>
            <a:r>
              <a:rPr lang="en-US" dirty="0" smtClean="0"/>
              <a:t>-1: &lt;  5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 1</a:t>
            </a:r>
            <a:r>
              <a:rPr lang="en-US" dirty="0"/>
              <a:t>&lt;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&lt;5:   &lt; 50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933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 Identification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13</a:t>
            </a:fld>
            <a:endParaRPr lang="en-US" altLang="ja-JP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"/>
          <a:stretch/>
        </p:blipFill>
        <p:spPr>
          <a:xfrm>
            <a:off x="0" y="812800"/>
            <a:ext cx="7200900" cy="4660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4500" y="3352800"/>
            <a:ext cx="2108983" cy="17543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 GeVx250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>
                <a:solidFill>
                  <a:srgbClr val="FF00FF"/>
                </a:solidFill>
              </a:rPr>
              <a:t>hadron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photon</a:t>
            </a:r>
          </a:p>
          <a:p>
            <a:r>
              <a:rPr lang="en-US" dirty="0" smtClean="0"/>
              <a:t>electron</a:t>
            </a:r>
          </a:p>
          <a:p>
            <a:endParaRPr lang="en-US" dirty="0" smtClean="0"/>
          </a:p>
          <a:p>
            <a:r>
              <a:rPr lang="en-US" dirty="0" smtClean="0"/>
              <a:t>no cuts applied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10524131" flipH="1" flipV="1">
            <a:off x="363410" y="5769350"/>
            <a:ext cx="1007775" cy="367634"/>
          </a:xfrm>
          <a:prstGeom prst="curvedRightArrow">
            <a:avLst>
              <a:gd name="adj1" fmla="val 33853"/>
              <a:gd name="adj2" fmla="val 67706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50000">
                <a:srgbClr val="3333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6627" y="5427133"/>
            <a:ext cx="3938511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hadron/photon suppression factor </a:t>
            </a:r>
          </a:p>
          <a:p>
            <a:r>
              <a:rPr lang="en-US" dirty="0" smtClean="0"/>
              <a:t>needed </a:t>
            </a:r>
            <a:r>
              <a:rPr lang="en-US" dirty="0"/>
              <a:t>for </a:t>
            </a:r>
            <a:r>
              <a:rPr lang="en-US" dirty="0" err="1"/>
              <a:t>p</a:t>
            </a:r>
            <a:r>
              <a:rPr lang="en-US" baseline="-25000" dirty="0" err="1"/>
              <a:t>e</a:t>
            </a:r>
            <a:r>
              <a:rPr lang="en-US" baseline="-25000" dirty="0"/>
              <a:t>’</a:t>
            </a:r>
            <a:r>
              <a:rPr lang="en-US" dirty="0"/>
              <a:t>&gt;</a:t>
            </a:r>
            <a:r>
              <a:rPr lang="en-US" dirty="0" smtClean="0"/>
              <a:t>1GeV:</a:t>
            </a:r>
          </a:p>
          <a:p>
            <a:r>
              <a:rPr lang="en-US" dirty="0" smtClean="0"/>
              <a:t>-4&lt;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/>
              <a:t>&lt;</a:t>
            </a:r>
            <a:r>
              <a:rPr lang="en-US" dirty="0" smtClean="0"/>
              <a:t>-3: &gt;100</a:t>
            </a:r>
          </a:p>
          <a:p>
            <a:r>
              <a:rPr lang="en-US" dirty="0" smtClean="0"/>
              <a:t>-3&lt;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&lt;-2: ~1000</a:t>
            </a:r>
          </a:p>
          <a:p>
            <a:r>
              <a:rPr lang="en-US" dirty="0" smtClean="0"/>
              <a:t>-2&lt;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&lt;-1: &gt; 10</a:t>
            </a:r>
            <a:r>
              <a:rPr lang="en-US" baseline="30000" dirty="0" smtClean="0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7199" y="5342467"/>
            <a:ext cx="2595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max</a:t>
            </a:r>
            <a:r>
              <a:rPr lang="en-US" dirty="0"/>
              <a:t> </a:t>
            </a:r>
            <a:r>
              <a:rPr lang="en-US" dirty="0" smtClean="0"/>
              <a:t>hadron for PID:</a:t>
            </a:r>
          </a:p>
          <a:p>
            <a:r>
              <a:rPr lang="en-US" dirty="0" smtClean="0"/>
              <a:t>-5&lt;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&lt;-1: &lt; 30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-1&lt;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/>
              <a:t>&lt;</a:t>
            </a:r>
            <a:r>
              <a:rPr lang="en-US" dirty="0" smtClean="0"/>
              <a:t>-1: &lt; 10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 1</a:t>
            </a:r>
            <a:r>
              <a:rPr lang="en-US" dirty="0"/>
              <a:t>&lt;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&lt;5:   &lt; 100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10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BNL: 1</a:t>
            </a:r>
            <a:r>
              <a:rPr lang="en-US" baseline="30000" dirty="0" smtClean="0"/>
              <a:t>st</a:t>
            </a:r>
            <a:r>
              <a:rPr lang="en-US" dirty="0" smtClean="0"/>
              <a:t> Detector Design Concept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14</a:t>
            </a:fld>
            <a:endParaRPr lang="en-US" altLang="ja-JP" dirty="0"/>
          </a:p>
        </p:txBody>
      </p:sp>
      <p:pic>
        <p:nvPicPr>
          <p:cNvPr id="7" name="Picture 6" descr="eic-det-v8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79"/>
          <a:stretch/>
        </p:blipFill>
        <p:spPr>
          <a:xfrm>
            <a:off x="673101" y="876300"/>
            <a:ext cx="6829425" cy="345863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7476067" y="2226733"/>
            <a:ext cx="5249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696180" y="1913467"/>
            <a:ext cx="1447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</a:t>
            </a:r>
          </a:p>
          <a:p>
            <a:pPr algn="ctr"/>
            <a:r>
              <a:rPr lang="en-US" dirty="0" smtClean="0"/>
              <a:t>Roman Pots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99" y="1295400"/>
            <a:ext cx="89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Upstream</a:t>
            </a:r>
          </a:p>
          <a:p>
            <a:pPr algn="ctr"/>
            <a:r>
              <a:rPr lang="en-US" sz="1200" dirty="0" smtClean="0"/>
              <a:t>low Q</a:t>
            </a:r>
            <a:r>
              <a:rPr lang="en-US" sz="1200" baseline="30000" dirty="0" smtClean="0"/>
              <a:t>2</a:t>
            </a:r>
          </a:p>
          <a:p>
            <a:pPr algn="ctr"/>
            <a:r>
              <a:rPr lang="en-US" sz="1200" dirty="0" smtClean="0"/>
              <a:t>tagger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34066" y="2336799"/>
            <a:ext cx="461665" cy="89765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dirty="0" smtClean="0"/>
              <a:t>HCAL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46333" y="2302932"/>
            <a:ext cx="461665" cy="89765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dirty="0" smtClean="0"/>
              <a:t>HCAL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31999" y="1286932"/>
            <a:ext cx="461665" cy="166968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dirty="0" smtClean="0"/>
              <a:t>ECAL PWO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6865" y="1278459"/>
            <a:ext cx="461665" cy="195139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dirty="0" smtClean="0"/>
              <a:t>ECAL </a:t>
            </a:r>
            <a:r>
              <a:rPr lang="en-US" dirty="0" err="1" smtClean="0"/>
              <a:t>WScin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124198" y="1066792"/>
            <a:ext cx="2481945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dirty="0" smtClean="0"/>
              <a:t>ECAL W-Scintillator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33534" y="2396065"/>
            <a:ext cx="461665" cy="89348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dirty="0" smtClean="0"/>
              <a:t>RICH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04534" y="2396065"/>
            <a:ext cx="461665" cy="89348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dirty="0" smtClean="0"/>
              <a:t>RICH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7990" y="4373299"/>
            <a:ext cx="84972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PID:</a:t>
            </a:r>
          </a:p>
          <a:p>
            <a:r>
              <a:rPr lang="en-US" dirty="0"/>
              <a:t>-1&lt;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/>
              <a:t>&lt;</a:t>
            </a:r>
            <a:r>
              <a:rPr lang="en-US" dirty="0" smtClean="0"/>
              <a:t>1: DIRC or proximity focusing Aerogel</a:t>
            </a:r>
            <a:r>
              <a:rPr lang="en-US" dirty="0"/>
              <a:t>-</a:t>
            </a:r>
            <a:r>
              <a:rPr lang="en-US" dirty="0" smtClean="0"/>
              <a:t>RICH</a:t>
            </a:r>
          </a:p>
          <a:p>
            <a:r>
              <a:rPr lang="en-US" dirty="0"/>
              <a:t>1&lt;|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/>
              <a:t>|&lt;</a:t>
            </a:r>
            <a:r>
              <a:rPr lang="en-US" dirty="0" smtClean="0"/>
              <a:t>3: RICH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Lepton-ID: </a:t>
            </a:r>
          </a:p>
          <a:p>
            <a:r>
              <a:rPr lang="en-US" dirty="0"/>
              <a:t>-3 &lt;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/>
              <a:t>&lt; </a:t>
            </a:r>
            <a:r>
              <a:rPr lang="en-US" dirty="0" smtClean="0"/>
              <a:t>3: e/p  </a:t>
            </a:r>
          </a:p>
          <a:p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/>
              <a:t>1&lt;|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/>
              <a:t>|&lt;</a:t>
            </a:r>
            <a:r>
              <a:rPr lang="en-US" dirty="0" smtClean="0"/>
              <a:t>3: in addition </a:t>
            </a:r>
            <a:r>
              <a:rPr lang="en-US" dirty="0" err="1" smtClean="0"/>
              <a:t>Hcal</a:t>
            </a:r>
            <a:r>
              <a:rPr lang="en-US" dirty="0" smtClean="0"/>
              <a:t> response </a:t>
            </a:r>
            <a:r>
              <a:rPr lang="en-US" dirty="0"/>
              <a:t>&amp;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/>
              <a:t> suppression via tracking</a:t>
            </a:r>
            <a:endParaRPr lang="en-US" dirty="0" smtClean="0"/>
          </a:p>
          <a:p>
            <a:r>
              <a:rPr lang="en-US" dirty="0" smtClean="0"/>
              <a:t>|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|&gt;3:     </a:t>
            </a:r>
            <a:r>
              <a:rPr lang="en-US" dirty="0" err="1" smtClean="0"/>
              <a:t>ECal+Hcal</a:t>
            </a:r>
            <a:r>
              <a:rPr lang="en-US" dirty="0"/>
              <a:t> </a:t>
            </a:r>
            <a:r>
              <a:rPr lang="en-US" dirty="0" smtClean="0"/>
              <a:t>response </a:t>
            </a:r>
            <a:r>
              <a:rPr lang="en-US" dirty="0"/>
              <a:t>&amp;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/>
              <a:t> suppression </a:t>
            </a:r>
            <a:r>
              <a:rPr lang="en-US" dirty="0" smtClean="0"/>
              <a:t>via tracking</a:t>
            </a:r>
          </a:p>
          <a:p>
            <a:r>
              <a:rPr lang="en-US" dirty="0" smtClean="0"/>
              <a:t>-5</a:t>
            </a:r>
            <a:r>
              <a:rPr lang="en-US" dirty="0"/>
              <a:t>&lt;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&lt;5: Tracking (TPC+GEM+MAPS)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9483" y="2833994"/>
            <a:ext cx="2076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DIRC/proximity RICH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1834" y="3820583"/>
            <a:ext cx="37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3736" y="3845983"/>
            <a:ext cx="52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-h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5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full </a:t>
            </a:r>
            <a:r>
              <a:rPr lang="en-US" dirty="0" err="1" smtClean="0"/>
              <a:t>Geant</a:t>
            </a:r>
            <a:r>
              <a:rPr lang="en-US" dirty="0" smtClean="0"/>
              <a:t> Simulations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15</a:t>
            </a:fld>
            <a:endParaRPr lang="en-US" altLang="ja-JP"/>
          </a:p>
        </p:txBody>
      </p:sp>
      <p:sp>
        <p:nvSpPr>
          <p:cNvPr id="7" name="TextBox 6"/>
          <p:cNvSpPr txBox="1"/>
          <p:nvPr/>
        </p:nvSpPr>
        <p:spPr>
          <a:xfrm>
            <a:off x="0" y="694263"/>
            <a:ext cx="7122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BNL-Framework: virtual MC using </a:t>
            </a:r>
            <a:r>
              <a:rPr lang="en-US" sz="1600" dirty="0" err="1" smtClean="0"/>
              <a:t>FairRoot</a:t>
            </a:r>
            <a:r>
              <a:rPr lang="en-US" sz="1600" dirty="0" smtClean="0"/>
              <a:t> (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smtClean="0"/>
              <a:t>GSI: 5 developers)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ü"/>
            </a:pPr>
            <a:r>
              <a:rPr lang="en-US" sz="1600" dirty="0" smtClean="0"/>
              <a:t>versatile in geometry format definitions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err="1" smtClean="0"/>
              <a:t>Jlab</a:t>
            </a:r>
            <a:r>
              <a:rPr lang="en-US" sz="1600" dirty="0" smtClean="0"/>
              <a:t>-</a:t>
            </a:r>
            <a:r>
              <a:rPr lang="en-US" sz="1600" dirty="0"/>
              <a:t>Framework</a:t>
            </a:r>
            <a:r>
              <a:rPr lang="en-US" sz="1600" dirty="0" smtClean="0"/>
              <a:t>: </a:t>
            </a:r>
            <a:r>
              <a:rPr lang="en-US" sz="1600" dirty="0" err="1"/>
              <a:t>GEMC@</a:t>
            </a:r>
            <a:r>
              <a:rPr lang="en-US" sz="1600" dirty="0" err="1" smtClean="0"/>
              <a:t>Jlab</a:t>
            </a:r>
            <a:r>
              <a:rPr lang="en-US" sz="1600" dirty="0" smtClean="0"/>
              <a:t> (</a:t>
            </a:r>
            <a:r>
              <a:rPr lang="en-US" sz="1600" dirty="0" smtClean="0">
                <a:sym typeface="Wingdings"/>
              </a:rPr>
              <a:t> can exchange geometries)</a:t>
            </a:r>
            <a:endParaRPr lang="en-US" sz="1600" dirty="0" smtClean="0"/>
          </a:p>
        </p:txBody>
      </p:sp>
      <p:pic>
        <p:nvPicPr>
          <p:cNvPr id="8" name="Picture 4" descr="browse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612"/>
            <a:ext cx="7467600" cy="48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1854200"/>
            <a:ext cx="400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EIC Detector in </a:t>
            </a:r>
            <a:r>
              <a:rPr lang="en-US" dirty="0" err="1" smtClean="0"/>
              <a:t>FairRoot</a:t>
            </a:r>
            <a:r>
              <a:rPr lang="en-US" dirty="0" smtClean="0"/>
              <a:t> Browser</a:t>
            </a:r>
            <a:endParaRPr lang="en-US" dirty="0"/>
          </a:p>
        </p:txBody>
      </p:sp>
      <p:pic>
        <p:nvPicPr>
          <p:cNvPr id="9" name="Picture 3" descr="radlen-fw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99" y="4987742"/>
            <a:ext cx="2777067" cy="180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07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583" y="0"/>
            <a:ext cx="9281583" cy="609600"/>
          </a:xfrm>
        </p:spPr>
        <p:txBody>
          <a:bodyPr/>
          <a:lstStyle/>
          <a:p>
            <a:r>
              <a:rPr lang="en-US" dirty="0" smtClean="0"/>
              <a:t>Vibrant Detector </a:t>
            </a:r>
            <a:r>
              <a:rPr lang="en-US" dirty="0"/>
              <a:t>R</a:t>
            </a:r>
            <a:r>
              <a:rPr lang="en-US" dirty="0" smtClean="0"/>
              <a:t>&amp;D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88" y="603255"/>
            <a:ext cx="50843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err="1" smtClean="0"/>
              <a:t>Calorimetry</a:t>
            </a:r>
            <a:endParaRPr lang="en-US" dirty="0" smtClean="0"/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W-Scintillator &amp; W-Si</a:t>
            </a:r>
          </a:p>
          <a:p>
            <a:pPr marL="1200150" lvl="2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compact and high resolution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Crystal calorimeters </a:t>
            </a:r>
            <a:r>
              <a:rPr lang="en-US" dirty="0" err="1" smtClean="0"/>
              <a:t>PbW</a:t>
            </a:r>
            <a:r>
              <a:rPr lang="en-US" baseline="-25000" dirty="0" smtClean="0"/>
              <a:t> </a:t>
            </a:r>
            <a:r>
              <a:rPr lang="en-US" dirty="0" smtClean="0"/>
              <a:t>&amp; BGO</a:t>
            </a:r>
          </a:p>
          <a:p>
            <a:pPr>
              <a:buClr>
                <a:srgbClr val="0000FF"/>
              </a:buClr>
            </a:pPr>
            <a:r>
              <a:rPr lang="en-US" sz="1200" dirty="0"/>
              <a:t>BNL, Indiana University, Penn State Univ., UCLA, USTC, TAMU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12" y="651431"/>
            <a:ext cx="1688688" cy="13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15" y="667811"/>
            <a:ext cx="1725228" cy="148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09214"/>
            <a:ext cx="415919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Pre-Shower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W-Si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LYSO pixel array with</a:t>
            </a:r>
          </a:p>
          <a:p>
            <a:pPr lvl="1"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readout via X-Y WLS fibers</a:t>
            </a:r>
          </a:p>
          <a:p>
            <a:pPr>
              <a:buClr>
                <a:srgbClr val="0000FF"/>
              </a:buClr>
            </a:pPr>
            <a:r>
              <a:rPr lang="en-US" sz="1400" dirty="0"/>
              <a:t>Univ. </a:t>
            </a:r>
            <a:r>
              <a:rPr lang="en-US" sz="1400" dirty="0" err="1"/>
              <a:t>Tecnica</a:t>
            </a:r>
            <a:r>
              <a:rPr lang="en-US" sz="1400" dirty="0"/>
              <a:t> Valparaiso</a:t>
            </a:r>
            <a:endParaRPr lang="en-US" sz="1400" dirty="0" smtClean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6" t="23622" r="1046" b="-1372"/>
          <a:stretch/>
        </p:blipFill>
        <p:spPr bwMode="auto">
          <a:xfrm>
            <a:off x="6327148" y="1980805"/>
            <a:ext cx="2816852" cy="90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177" y="2854876"/>
            <a:ext cx="1323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2840588"/>
            <a:ext cx="13049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783621" y="2139671"/>
            <a:ext cx="2524045" cy="1053970"/>
            <a:chOff x="4568564" y="4965405"/>
            <a:chExt cx="3851092" cy="198759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76" b="3909"/>
            <a:stretch/>
          </p:blipFill>
          <p:spPr bwMode="auto">
            <a:xfrm>
              <a:off x="4568564" y="4965405"/>
              <a:ext cx="3851092" cy="18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389802" y="6488668"/>
              <a:ext cx="2419349" cy="4643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“Cartesian </a:t>
              </a:r>
              <a:r>
                <a:rPr lang="en-US" sz="1000" dirty="0" err="1" smtClean="0"/>
                <a:t>PreShower</a:t>
              </a:r>
              <a:r>
                <a:rPr lang="en-US" sz="1000" dirty="0" smtClean="0"/>
                <a:t>”</a:t>
              </a:r>
              <a:endParaRPr lang="en-US" sz="1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3232157"/>
            <a:ext cx="690318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PID via Cerenkov 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DIRC and timing info</a:t>
            </a:r>
          </a:p>
          <a:p>
            <a:pPr lvl="1">
              <a:buClr>
                <a:srgbClr val="0000FF"/>
              </a:buClr>
            </a:pPr>
            <a:r>
              <a:rPr lang="en-US" sz="1400" dirty="0"/>
              <a:t> </a:t>
            </a:r>
            <a:r>
              <a:rPr lang="en-US" sz="1400" dirty="0" smtClean="0"/>
              <a:t>  </a:t>
            </a:r>
            <a:r>
              <a:rPr lang="en-US" sz="1400" dirty="0"/>
              <a:t>Catholic </a:t>
            </a:r>
            <a:r>
              <a:rPr lang="en-US" sz="1400" dirty="0" smtClean="0"/>
              <a:t>Univ. </a:t>
            </a:r>
            <a:r>
              <a:rPr lang="en-US" sz="1400" dirty="0"/>
              <a:t>of America, Old </a:t>
            </a:r>
            <a:r>
              <a:rPr lang="en-US" sz="1400" dirty="0" smtClean="0"/>
              <a:t>Dominion, South </a:t>
            </a:r>
            <a:r>
              <a:rPr lang="en-US" sz="1400" dirty="0"/>
              <a:t>Carolina, </a:t>
            </a:r>
            <a:r>
              <a:rPr lang="en-US" sz="1400" dirty="0" err="1" smtClean="0"/>
              <a:t>JLab</a:t>
            </a:r>
            <a:r>
              <a:rPr lang="en-US" sz="1400" dirty="0"/>
              <a:t>, GSI </a:t>
            </a:r>
            <a:endParaRPr lang="en-US" sz="1400" dirty="0" smtClean="0"/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RICH based on GEM readout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e-PID: GEM based TRD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eSTAR</a:t>
            </a:r>
            <a:r>
              <a:rPr lang="en-US" dirty="0" smtClean="0"/>
              <a:t>  </a:t>
            </a:r>
          </a:p>
          <a:p>
            <a:pPr>
              <a:buClr>
                <a:srgbClr val="0000FF"/>
              </a:buClr>
            </a:pPr>
            <a:r>
              <a:rPr lang="en-US" sz="1400" dirty="0"/>
              <a:t> </a:t>
            </a:r>
            <a:r>
              <a:rPr lang="en-US" sz="1400" dirty="0" smtClean="0"/>
              <a:t>         BNL</a:t>
            </a:r>
            <a:r>
              <a:rPr lang="en-US" sz="1400" dirty="0"/>
              <a:t>, Indiana Univ., USTC, VECC, ANL</a:t>
            </a:r>
            <a:endParaRPr lang="en-US" sz="1400" dirty="0" smtClean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8"/>
          <a:stretch/>
        </p:blipFill>
        <p:spPr bwMode="auto">
          <a:xfrm>
            <a:off x="6316584" y="4023570"/>
            <a:ext cx="2848582" cy="92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4773760"/>
            <a:ext cx="9487067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Tracking</a:t>
            </a:r>
          </a:p>
          <a:p>
            <a:pPr>
              <a:buClr>
                <a:srgbClr val="0000FF"/>
              </a:buClr>
            </a:pPr>
            <a:r>
              <a:rPr lang="en-US" sz="1400" dirty="0"/>
              <a:t>BNL, Florida Inst. Of Technology, Iowa </a:t>
            </a:r>
            <a:r>
              <a:rPr lang="en-US" sz="1400" dirty="0" smtClean="0"/>
              <a:t>State, </a:t>
            </a:r>
            <a:r>
              <a:rPr lang="en-US" sz="1400" dirty="0"/>
              <a:t>LBNL, </a:t>
            </a:r>
            <a:r>
              <a:rPr lang="en-US" sz="1400" dirty="0" smtClean="0"/>
              <a:t>MIT, </a:t>
            </a:r>
            <a:r>
              <a:rPr lang="en-US" sz="1400" dirty="0"/>
              <a:t>Stony </a:t>
            </a:r>
            <a:r>
              <a:rPr lang="en-US" sz="1400" dirty="0" smtClean="0"/>
              <a:t>Brook, Temple, </a:t>
            </a:r>
            <a:r>
              <a:rPr lang="en-US" sz="1400" dirty="0" err="1" smtClean="0"/>
              <a:t>Jlab</a:t>
            </a:r>
            <a:r>
              <a:rPr lang="en-US" sz="1400" dirty="0" smtClean="0"/>
              <a:t>, Virginia</a:t>
            </a:r>
            <a:r>
              <a:rPr lang="en-US" sz="1400" dirty="0"/>
              <a:t>, </a:t>
            </a:r>
            <a:r>
              <a:rPr lang="en-US" sz="1400" dirty="0" smtClean="0"/>
              <a:t>Yale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FF00FF"/>
                </a:solidFill>
              </a:rPr>
              <a:t>-Vertex: </a:t>
            </a:r>
            <a:r>
              <a:rPr lang="en-US" dirty="0" smtClean="0"/>
              <a:t>central and forward based on MAPS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Central: </a:t>
            </a:r>
            <a:r>
              <a:rPr lang="en-US" dirty="0" smtClean="0">
                <a:solidFill>
                  <a:srgbClr val="FF0000"/>
                </a:solidFill>
              </a:rPr>
              <a:t>TPC</a:t>
            </a:r>
            <a:r>
              <a:rPr lang="en-US" dirty="0">
                <a:solidFill>
                  <a:srgbClr val="FF0000"/>
                </a:solidFill>
              </a:rPr>
              <a:t>/HBD </a:t>
            </a:r>
            <a:r>
              <a:rPr lang="en-US" dirty="0"/>
              <a:t>provides low mass, </a:t>
            </a:r>
            <a:endParaRPr lang="en-US" dirty="0" smtClean="0"/>
          </a:p>
          <a:p>
            <a:pPr lvl="1"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          good </a:t>
            </a:r>
            <a:r>
              <a:rPr lang="en-US" dirty="0"/>
              <a:t>momentum, </a:t>
            </a:r>
            <a:r>
              <a:rPr lang="en-US" dirty="0" err="1"/>
              <a:t>dE</a:t>
            </a:r>
            <a:r>
              <a:rPr lang="en-US" dirty="0"/>
              <a:t>/dx, </a:t>
            </a:r>
            <a:r>
              <a:rPr lang="en-US" dirty="0" err="1" smtClean="0"/>
              <a:t>eID</a:t>
            </a:r>
            <a:endParaRPr lang="en-US" dirty="0" smtClean="0"/>
          </a:p>
          <a:p>
            <a:pPr lvl="1"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          Fast Layer: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-</a:t>
            </a:r>
            <a:r>
              <a:rPr lang="en-US" dirty="0" err="1" smtClean="0"/>
              <a:t>Megas</a:t>
            </a:r>
            <a:r>
              <a:rPr lang="en-US" dirty="0" smtClean="0"/>
              <a:t> or </a:t>
            </a:r>
            <a:r>
              <a:rPr lang="en-US" dirty="0" err="1" smtClean="0"/>
              <a:t>PImMS</a:t>
            </a:r>
            <a:r>
              <a:rPr lang="en-US" dirty="0" smtClean="0"/>
              <a:t> </a:t>
            </a:r>
          </a:p>
          <a:p>
            <a:pPr lvl="1">
              <a:buClr>
                <a:srgbClr val="0000FF"/>
              </a:buClr>
            </a:pPr>
            <a:r>
              <a:rPr lang="en-US" dirty="0" smtClean="0">
                <a:solidFill>
                  <a:srgbClr val="00FF00"/>
                </a:solidFill>
              </a:rPr>
              <a:t>Forward: </a:t>
            </a:r>
            <a:r>
              <a:rPr lang="en-US" dirty="0" smtClean="0"/>
              <a:t>Planar GEM detectors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3" y="5285916"/>
            <a:ext cx="2878666" cy="16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034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Simulator: What was modeled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Magnetic field: Solenoid with 3.0 Tesla</a:t>
            </a:r>
          </a:p>
          <a:p>
            <a:r>
              <a:rPr lang="en-US" sz="1800" dirty="0" smtClean="0"/>
              <a:t>Tracking:</a:t>
            </a:r>
          </a:p>
          <a:p>
            <a:pPr lvl="1"/>
            <a:r>
              <a:rPr lang="en-US" sz="1600" dirty="0" smtClean="0"/>
              <a:t>“Central” +/-1: TPC-like: </a:t>
            </a:r>
          </a:p>
          <a:p>
            <a:pPr lvl="2"/>
            <a:r>
              <a:rPr lang="en-US" sz="1400" dirty="0" smtClean="0"/>
              <a:t>45 fit points; 0.03 radiation length, position resolution: 80 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</a:p>
          <a:p>
            <a:pPr lvl="1"/>
            <a:r>
              <a:rPr lang="en-US" sz="1600" dirty="0" smtClean="0"/>
              <a:t>“Forward/Backward” 1-3: GEM</a:t>
            </a:r>
            <a:r>
              <a:rPr lang="en-US" sz="1600" dirty="0"/>
              <a:t>-like: </a:t>
            </a:r>
          </a:p>
          <a:p>
            <a:pPr lvl="2"/>
            <a:r>
              <a:rPr lang="en-US" sz="1400" dirty="0"/>
              <a:t>6 planes; 0.03 radiation length, position resolution: 80 </a:t>
            </a:r>
            <a:r>
              <a:rPr lang="en-US" sz="1400" dirty="0">
                <a:latin typeface="Symbol" charset="2"/>
                <a:cs typeface="Symbol" charset="2"/>
              </a:rPr>
              <a:t>m</a:t>
            </a:r>
          </a:p>
          <a:p>
            <a:pPr lvl="1"/>
            <a:r>
              <a:rPr lang="en-US" sz="1600" dirty="0" smtClean="0"/>
              <a:t>“</a:t>
            </a:r>
            <a:r>
              <a:rPr lang="en-US" sz="1600" dirty="0"/>
              <a:t>Far </a:t>
            </a:r>
            <a:r>
              <a:rPr lang="en-US" sz="1600" dirty="0" smtClean="0"/>
              <a:t>Forward/Backward” </a:t>
            </a:r>
            <a:r>
              <a:rPr lang="en-US" sz="1600" dirty="0"/>
              <a:t>3-</a:t>
            </a:r>
            <a:r>
              <a:rPr lang="en-US" sz="1600" dirty="0" smtClean="0"/>
              <a:t>4.5: Si</a:t>
            </a:r>
            <a:r>
              <a:rPr lang="en-US" sz="1600" dirty="0"/>
              <a:t>-Pixel-like: </a:t>
            </a:r>
          </a:p>
          <a:p>
            <a:pPr lvl="2"/>
            <a:r>
              <a:rPr lang="en-US" sz="1400" dirty="0"/>
              <a:t>12 planes; 0.03 radiation length, position resolution: 20 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</a:p>
          <a:p>
            <a:pPr lvl="1">
              <a:buFont typeface="Wingdings" charset="0"/>
              <a:buChar char="à"/>
            </a:pPr>
            <a:r>
              <a:rPr lang="en-US" sz="1600" dirty="0" smtClean="0">
                <a:cs typeface="Symbol" charset="2"/>
              </a:rPr>
              <a:t>radiation length needs to be checked</a:t>
            </a:r>
          </a:p>
          <a:p>
            <a:pPr lvl="1">
              <a:buFont typeface="Wingdings" charset="0"/>
              <a:buChar char="à"/>
            </a:pPr>
            <a:r>
              <a:rPr lang="en-US" sz="1600" dirty="0" smtClean="0">
                <a:cs typeface="Symbol" charset="2"/>
              </a:rPr>
              <a:t>no bremsstrahlung for electrons yet</a:t>
            </a:r>
            <a:endParaRPr lang="en-US" sz="1600" dirty="0">
              <a:cs typeface="Symbol" charset="2"/>
            </a:endParaRPr>
          </a:p>
          <a:p>
            <a:r>
              <a:rPr lang="en-US" sz="1800" dirty="0" err="1" smtClean="0">
                <a:cs typeface="Symbol" charset="2"/>
              </a:rPr>
              <a:t>Ecal</a:t>
            </a:r>
            <a:endParaRPr lang="en-US" sz="1800" dirty="0" smtClean="0">
              <a:cs typeface="Symbol" charset="2"/>
            </a:endParaRPr>
          </a:p>
          <a:p>
            <a:pPr lvl="1"/>
            <a:r>
              <a:rPr lang="en-US" sz="1600" dirty="0"/>
              <a:t>“Central” +/-1</a:t>
            </a:r>
            <a:r>
              <a:rPr lang="en-US" sz="1600" dirty="0" smtClean="0"/>
              <a:t>:</a:t>
            </a:r>
            <a:endParaRPr lang="en-US" sz="1600" dirty="0" smtClean="0">
              <a:cs typeface="Symbol" charset="2"/>
            </a:endParaRPr>
          </a:p>
          <a:p>
            <a:pPr lvl="2"/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10</a:t>
            </a:r>
            <a:r>
              <a:rPr lang="en-US" sz="1400" dirty="0">
                <a:solidFill>
                  <a:srgbClr val="000000"/>
                </a:solidFill>
                <a:cs typeface="Comic Sans MS"/>
              </a:rPr>
              <a:t>%√E+1.5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% hadron: MIP + 0.4E</a:t>
            </a:r>
            <a:r>
              <a:rPr lang="en-US" sz="1400" baseline="-25000" dirty="0" smtClean="0">
                <a:solidFill>
                  <a:srgbClr val="000000"/>
                </a:solidFill>
                <a:cs typeface="Comic Sans MS"/>
              </a:rPr>
              <a:t>h 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with </a:t>
            </a:r>
            <a:r>
              <a:rPr lang="en-US" sz="1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=</a:t>
            </a:r>
            <a:r>
              <a:rPr lang="en-US" sz="1400" dirty="0">
                <a:solidFill>
                  <a:srgbClr val="000000"/>
                </a:solidFill>
                <a:cs typeface="Comic Sans MS"/>
              </a:rPr>
              <a:t>0.2E</a:t>
            </a:r>
            <a:r>
              <a:rPr lang="en-US" sz="1400" baseline="-25000" dirty="0">
                <a:solidFill>
                  <a:srgbClr val="000000"/>
                </a:solidFill>
                <a:cs typeface="Comic Sans MS"/>
              </a:rPr>
              <a:t>h 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 (50:50)</a:t>
            </a:r>
            <a:endParaRPr lang="en-US" sz="1400" dirty="0">
              <a:solidFill>
                <a:srgbClr val="000000"/>
              </a:solidFill>
              <a:cs typeface="Symbol" charset="2"/>
            </a:endParaRPr>
          </a:p>
          <a:p>
            <a:pPr lvl="1"/>
            <a:r>
              <a:rPr lang="en-US" sz="1600" dirty="0" smtClean="0"/>
              <a:t>“Forward</a:t>
            </a:r>
            <a:r>
              <a:rPr lang="en-US" sz="1600" dirty="0"/>
              <a:t>” 1</a:t>
            </a:r>
            <a:r>
              <a:rPr lang="en-US" sz="1600" dirty="0" smtClean="0"/>
              <a:t>-</a:t>
            </a:r>
            <a:r>
              <a:rPr lang="en-US" sz="1600" dirty="0"/>
              <a:t>5</a:t>
            </a:r>
            <a:r>
              <a:rPr lang="en-US" sz="1600" dirty="0" smtClean="0"/>
              <a:t>: 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10</a:t>
            </a:r>
            <a:r>
              <a:rPr lang="en-US" sz="1400" dirty="0">
                <a:solidFill>
                  <a:srgbClr val="000000"/>
                </a:solidFill>
                <a:cs typeface="Comic Sans MS"/>
              </a:rPr>
              <a:t>%√E+1.5% hadron: MIP + 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0.4</a:t>
            </a:r>
            <a:r>
              <a:rPr lang="en-US" sz="1400" baseline="-25000" dirty="0" smtClean="0">
                <a:solidFill>
                  <a:srgbClr val="000000"/>
                </a:solidFill>
                <a:cs typeface="Comic Sans MS"/>
              </a:rPr>
              <a:t> </a:t>
            </a:r>
            <a:r>
              <a:rPr lang="en-US" sz="1400" dirty="0">
                <a:solidFill>
                  <a:srgbClr val="000000"/>
                </a:solidFill>
                <a:cs typeface="Comic Sans MS"/>
              </a:rPr>
              <a:t>with </a:t>
            </a:r>
            <a:r>
              <a:rPr lang="en-US" sz="1400" dirty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=0.2</a:t>
            </a:r>
            <a:r>
              <a:rPr lang="en-US" sz="1400" dirty="0">
                <a:solidFill>
                  <a:srgbClr val="000000"/>
                </a:solidFill>
                <a:cs typeface="Comic Sans MS"/>
              </a:rPr>
              <a:t>E</a:t>
            </a:r>
            <a:r>
              <a:rPr lang="en-US" sz="1400" baseline="-25000" dirty="0">
                <a:solidFill>
                  <a:srgbClr val="000000"/>
                </a:solidFill>
                <a:cs typeface="Comic Sans MS"/>
              </a:rPr>
              <a:t>h </a:t>
            </a:r>
            <a:r>
              <a:rPr lang="en-US" sz="1400" baseline="-25000" dirty="0" smtClean="0">
                <a:solidFill>
                  <a:srgbClr val="000000"/>
                </a:solidFill>
                <a:cs typeface="Comic Sans MS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(</a:t>
            </a:r>
            <a:r>
              <a:rPr lang="en-US" sz="1400" dirty="0">
                <a:solidFill>
                  <a:srgbClr val="000000"/>
                </a:solidFill>
                <a:cs typeface="Comic Sans MS"/>
              </a:rPr>
              <a:t>50:50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)</a:t>
            </a:r>
          </a:p>
          <a:p>
            <a:pPr lvl="1"/>
            <a:r>
              <a:rPr lang="en-US" sz="1600" dirty="0" smtClean="0"/>
              <a:t>“Backward</a:t>
            </a:r>
            <a:r>
              <a:rPr lang="en-US" sz="1600" dirty="0"/>
              <a:t>” </a:t>
            </a:r>
            <a:r>
              <a:rPr lang="en-US" sz="1600" dirty="0" smtClean="0"/>
              <a:t>-1 to -5: PWO crystal calorimeter</a:t>
            </a:r>
          </a:p>
          <a:p>
            <a:pPr lvl="2"/>
            <a:r>
              <a:rPr lang="fr-FR" sz="1400" dirty="0"/>
              <a:t>2.5%</a:t>
            </a:r>
            <a:r>
              <a:rPr lang="fr-FR" sz="1400" dirty="0" smtClean="0"/>
              <a:t>/</a:t>
            </a:r>
            <a:r>
              <a:rPr lang="en-US" sz="1400" dirty="0">
                <a:solidFill>
                  <a:srgbClr val="000000"/>
                </a:solidFill>
                <a:cs typeface="Comic Sans MS"/>
              </a:rPr>
              <a:t>√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E</a:t>
            </a:r>
            <a:r>
              <a:rPr lang="fr-FR" sz="1400" dirty="0" smtClean="0"/>
              <a:t> </a:t>
            </a:r>
            <a:r>
              <a:rPr lang="fr-FR" sz="1400" dirty="0"/>
              <a:t>+ 0.9% + 1%/</a:t>
            </a:r>
            <a:r>
              <a:rPr lang="fr-FR" sz="1400" dirty="0" smtClean="0"/>
              <a:t>E </a:t>
            </a:r>
            <a:r>
              <a:rPr lang="en-US" sz="1400" dirty="0">
                <a:solidFill>
                  <a:srgbClr val="000000"/>
                </a:solidFill>
                <a:cs typeface="Comic Sans MS"/>
              </a:rPr>
              <a:t>hadron: MIP + 0.4E</a:t>
            </a:r>
            <a:r>
              <a:rPr lang="en-US" sz="1400" baseline="-25000" dirty="0">
                <a:solidFill>
                  <a:srgbClr val="000000"/>
                </a:solidFill>
                <a:cs typeface="Comic Sans MS"/>
              </a:rPr>
              <a:t>h </a:t>
            </a:r>
            <a:r>
              <a:rPr lang="en-US" sz="1400" dirty="0">
                <a:solidFill>
                  <a:srgbClr val="000000"/>
                </a:solidFill>
                <a:cs typeface="Comic Sans MS"/>
              </a:rPr>
              <a:t>with </a:t>
            </a:r>
            <a:r>
              <a:rPr lang="en-US" sz="1400" dirty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=</a:t>
            </a:r>
            <a:r>
              <a:rPr lang="en-US" sz="1400" dirty="0">
                <a:solidFill>
                  <a:srgbClr val="000000"/>
                </a:solidFill>
                <a:cs typeface="Comic Sans MS"/>
              </a:rPr>
              <a:t>0.2E</a:t>
            </a:r>
            <a:r>
              <a:rPr lang="en-US" sz="1400" baseline="-25000" dirty="0">
                <a:solidFill>
                  <a:srgbClr val="000000"/>
                </a:solidFill>
                <a:cs typeface="Comic Sans MS"/>
              </a:rPr>
              <a:t>h 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 </a:t>
            </a:r>
            <a:r>
              <a:rPr lang="en-US" sz="1400" dirty="0">
                <a:solidFill>
                  <a:srgbClr val="000000"/>
                </a:solidFill>
                <a:cs typeface="Comic Sans MS"/>
              </a:rPr>
              <a:t>(50:50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)</a:t>
            </a:r>
            <a:endParaRPr lang="en-US" sz="1400" dirty="0"/>
          </a:p>
          <a:p>
            <a:r>
              <a:rPr lang="en-US" sz="1800" dirty="0" smtClean="0"/>
              <a:t>“</a:t>
            </a:r>
            <a:r>
              <a:rPr lang="en-US" sz="1800" dirty="0" err="1" smtClean="0">
                <a:cs typeface="Symbol" charset="2"/>
              </a:rPr>
              <a:t>Hcal</a:t>
            </a:r>
            <a:r>
              <a:rPr lang="en-US" sz="1800" dirty="0" smtClean="0">
                <a:cs typeface="Symbol" charset="2"/>
              </a:rPr>
              <a:t>: </a:t>
            </a:r>
          </a:p>
          <a:p>
            <a:pPr lvl="1"/>
            <a:r>
              <a:rPr lang="en-US" sz="1600" dirty="0" smtClean="0"/>
              <a:t>“Forward/Backward” 1&lt;|</a:t>
            </a:r>
            <a:r>
              <a:rPr lang="en-US" sz="1600" dirty="0" smtClean="0">
                <a:latin typeface="Symbol" charset="2"/>
                <a:cs typeface="Symbol" charset="2"/>
              </a:rPr>
              <a:t>h</a:t>
            </a:r>
            <a:r>
              <a:rPr lang="en-US" sz="1600" dirty="0" smtClean="0"/>
              <a:t>|&lt;5: </a:t>
            </a:r>
            <a:r>
              <a:rPr lang="en-US" sz="1600" dirty="0" smtClean="0">
                <a:cs typeface="Symbol" charset="2"/>
              </a:rPr>
              <a:t>assumed current STAR forward R&amp;D project 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38</a:t>
            </a:r>
            <a:r>
              <a:rPr lang="en-US" sz="1400" dirty="0">
                <a:solidFill>
                  <a:srgbClr val="000000"/>
                </a:solidFill>
                <a:cs typeface="Comic Sans MS"/>
              </a:rPr>
              <a:t>%√E+3%</a:t>
            </a:r>
            <a:endParaRPr lang="en-US" sz="1400" dirty="0" smtClean="0">
              <a:solidFill>
                <a:srgbClr val="000000"/>
              </a:solidFill>
              <a:cs typeface="Symbol" charset="2"/>
            </a:endParaRPr>
          </a:p>
          <a:p>
            <a:pPr lvl="2"/>
            <a:endParaRPr lang="en-US" sz="1400" dirty="0"/>
          </a:p>
          <a:p>
            <a:pPr marL="68580" indent="0">
              <a:buNone/>
            </a:pPr>
            <a:endParaRPr lang="en-US" sz="1800" dirty="0"/>
          </a:p>
          <a:p>
            <a:endParaRPr lang="en-US" sz="1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POETIC 2013, Chile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63477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resolutions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18</a:t>
            </a:fld>
            <a:endParaRPr lang="en-US" altLang="ja-JP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" y="601125"/>
            <a:ext cx="3418205" cy="2867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362" y="762004"/>
            <a:ext cx="3382645" cy="2831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42" y="3666072"/>
            <a:ext cx="3355975" cy="2818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52" y="3674543"/>
            <a:ext cx="3307080" cy="2809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7400" y="778933"/>
            <a:ext cx="136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&lt;1.5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87534" y="905933"/>
            <a:ext cx="136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.5&lt;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&lt;2.5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1" y="3826933"/>
            <a:ext cx="136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&lt;3.5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79534" y="3793066"/>
            <a:ext cx="136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.5&lt;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&lt;4.5</a:t>
            </a:r>
            <a:endParaRPr lang="en-US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 rot="20520000">
            <a:off x="1540840" y="2161428"/>
            <a:ext cx="5984315" cy="2343656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q"/>
              <a:defRPr kumimoji="1" sz="2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Ø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8"/>
              </a:buBlip>
              <a:defRPr kumimoji="1" sz="14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9pPr>
          </a:lstStyle>
          <a:p>
            <a:pPr marL="857250" lvl="2" indent="0">
              <a:buClr>
                <a:srgbClr val="0000FF"/>
              </a:buClr>
              <a:buNone/>
            </a:pPr>
            <a:r>
              <a:rPr lang="en-US" dirty="0" smtClean="0"/>
              <a:t>To improve momentum resolution for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&gt;3</a:t>
            </a:r>
          </a:p>
          <a:p>
            <a:pPr marL="857250" lvl="2" indent="0">
              <a:buClr>
                <a:srgbClr val="0000FF"/>
              </a:buClr>
              <a:buNone/>
            </a:pPr>
            <a:r>
              <a:rPr lang="en-US" dirty="0" smtClean="0"/>
              <a:t>need to look in Magnet design </a:t>
            </a:r>
          </a:p>
          <a:p>
            <a:pPr lvl="2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increase</a:t>
            </a:r>
            <a:r>
              <a:rPr lang="en-US" dirty="0" smtClean="0"/>
              <a:t> radial field</a:t>
            </a:r>
          </a:p>
          <a:p>
            <a:pPr lvl="2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/>
              <a:t>current studies involve</a:t>
            </a:r>
          </a:p>
          <a:p>
            <a:pPr lvl="3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/>
              <a:t>Dipole field on top of solenoidal field</a:t>
            </a:r>
          </a:p>
          <a:p>
            <a:pPr lvl="3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/>
              <a:t>Solenoid made out of different coils with</a:t>
            </a:r>
          </a:p>
          <a:p>
            <a:pPr marL="1314450" lvl="3" indent="0">
              <a:buClr>
                <a:srgbClr val="0000FF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increasing field and radius</a:t>
            </a:r>
          </a:p>
          <a:p>
            <a:pPr marL="1314450" lvl="3" indent="0">
              <a:buClr>
                <a:srgbClr val="0000FF"/>
              </a:buClr>
              <a:buNone/>
            </a:pPr>
            <a:endParaRPr lang="en-US" dirty="0" smtClean="0"/>
          </a:p>
          <a:p>
            <a:pPr lvl="3" indent="-285750">
              <a:buClr>
                <a:srgbClr val="0000FF"/>
              </a:buClr>
              <a:buFont typeface="Wingdings" charset="0"/>
              <a:buChar char="à"/>
            </a:pPr>
            <a:endParaRPr lang="en-US" dirty="0" smtClean="0"/>
          </a:p>
          <a:p>
            <a:pPr lvl="2" indent="-285750">
              <a:buClr>
                <a:srgbClr val="0000FF"/>
              </a:buClr>
              <a:buFont typeface="Wingdings" charset="0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58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233" y="3801533"/>
            <a:ext cx="2541270" cy="2579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899" y="1185333"/>
            <a:ext cx="2465070" cy="2590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3759200"/>
            <a:ext cx="2510790" cy="25565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219200"/>
            <a:ext cx="2621280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for E/p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19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0" y="778933"/>
            <a:ext cx="346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: 5 </a:t>
            </a:r>
            <a:r>
              <a:rPr lang="en-US" dirty="0" err="1" smtClean="0"/>
              <a:t>GeV</a:t>
            </a:r>
            <a:r>
              <a:rPr lang="en-US" dirty="0" smtClean="0"/>
              <a:t> Q</a:t>
            </a:r>
            <a:r>
              <a:rPr lang="en-US" baseline="30000" dirty="0" smtClean="0"/>
              <a:t>2</a:t>
            </a:r>
            <a:r>
              <a:rPr lang="en-US" dirty="0" smtClean="0"/>
              <a:t>&gt;1 </a:t>
            </a:r>
            <a:r>
              <a:rPr lang="en-US" dirty="0" err="1" smtClean="0"/>
              <a:t>GeV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1</a:t>
            </a:r>
            <a:r>
              <a:rPr lang="en-US" dirty="0" smtClean="0"/>
              <a:t>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&lt;1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42930" y="804329"/>
            <a:ext cx="374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: 20 </a:t>
            </a:r>
            <a:r>
              <a:rPr lang="en-US" dirty="0" err="1" smtClean="0"/>
              <a:t>GeV</a:t>
            </a:r>
            <a:r>
              <a:rPr lang="en-US" dirty="0" smtClean="0"/>
              <a:t> Q</a:t>
            </a:r>
            <a:r>
              <a:rPr lang="en-US" baseline="30000" dirty="0" smtClean="0"/>
              <a:t>2</a:t>
            </a:r>
            <a:r>
              <a:rPr lang="en-US" dirty="0" smtClean="0"/>
              <a:t>&gt;1 </a:t>
            </a:r>
            <a:r>
              <a:rPr lang="en-US" dirty="0" err="1" smtClean="0"/>
              <a:t>GeV</a:t>
            </a:r>
            <a:r>
              <a:rPr lang="en-US" dirty="0"/>
              <a:t> </a:t>
            </a:r>
            <a:r>
              <a:rPr lang="en-US" dirty="0" smtClean="0"/>
              <a:t>-1&lt;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&lt;1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5934" y="1295400"/>
            <a:ext cx="8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1&lt;p&lt;3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4534" y="3979334"/>
            <a:ext cx="8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&lt;p&lt;9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10268" y="1329266"/>
            <a:ext cx="8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1&lt;p&lt;2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2668" y="3945466"/>
            <a:ext cx="8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&lt;p&lt;5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50733" y="1295401"/>
            <a:ext cx="108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Hadron</a:t>
            </a:r>
          </a:p>
          <a:p>
            <a:r>
              <a:rPr lang="en-US" dirty="0" smtClean="0"/>
              <a:t>electron</a:t>
            </a:r>
            <a:endParaRPr lang="en-US" dirty="0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524131" flipH="1" flipV="1">
            <a:off x="2835677" y="2374217"/>
            <a:ext cx="1007775" cy="367634"/>
          </a:xfrm>
          <a:prstGeom prst="curvedRightArrow">
            <a:avLst>
              <a:gd name="adj1" fmla="val 33853"/>
              <a:gd name="adj2" fmla="val 67706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50000">
                <a:srgbClr val="3333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0800" y="2006600"/>
            <a:ext cx="1790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lepton-hadron</a:t>
            </a:r>
          </a:p>
          <a:p>
            <a:pPr algn="ctr"/>
            <a:r>
              <a:rPr lang="en-US" dirty="0" smtClean="0"/>
              <a:t>separation at</a:t>
            </a:r>
          </a:p>
          <a:p>
            <a:pPr algn="ctr"/>
            <a:r>
              <a:rPr lang="en-US" dirty="0"/>
              <a:t>-1&lt;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/>
              <a:t>&lt;</a:t>
            </a:r>
            <a:r>
              <a:rPr lang="en-US" dirty="0" smtClean="0"/>
              <a:t>1 seems</a:t>
            </a:r>
          </a:p>
          <a:p>
            <a:pPr algn="ctr"/>
            <a:r>
              <a:rPr lang="en-US" dirty="0" smtClean="0"/>
              <a:t>to be okay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43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600" dirty="0" smtClean="0"/>
              <a:t>What needs to be covered BY THE DETECTOR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2</a:t>
            </a:fld>
            <a:endParaRPr lang="en-US" altLang="ja-JP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3337" t="5580" r="1112" b="697"/>
          <a:stretch>
            <a:fillRect/>
          </a:stretch>
        </p:blipFill>
        <p:spPr bwMode="auto">
          <a:xfrm>
            <a:off x="50801" y="707668"/>
            <a:ext cx="2628193" cy="205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sidis-diagram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7325" y="763588"/>
            <a:ext cx="2840552" cy="20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574510" y="465576"/>
            <a:ext cx="3582190" cy="2430031"/>
            <a:chOff x="158750" y="908050"/>
            <a:chExt cx="4292600" cy="2665421"/>
          </a:xfrm>
        </p:grpSpPr>
        <p:grpSp>
          <p:nvGrpSpPr>
            <p:cNvPr id="9" name="Group 159"/>
            <p:cNvGrpSpPr>
              <a:grpSpLocks noChangeAspect="1"/>
            </p:cNvGrpSpPr>
            <p:nvPr/>
          </p:nvGrpSpPr>
          <p:grpSpPr bwMode="auto">
            <a:xfrm rot="-2865258">
              <a:off x="1467654" y="1456538"/>
              <a:ext cx="128587" cy="546105"/>
              <a:chOff x="1324" y="1002"/>
              <a:chExt cx="146" cy="462"/>
            </a:xfrm>
          </p:grpSpPr>
          <p:sp>
            <p:nvSpPr>
              <p:cNvPr id="51" name="Freeform 160"/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8" y="9"/>
                  </a:cxn>
                  <a:cxn ang="0">
                    <a:pos x="12" y="11"/>
                  </a:cxn>
                  <a:cxn ang="0">
                    <a:pos x="129" y="58"/>
                  </a:cxn>
                  <a:cxn ang="0">
                    <a:pos x="135" y="60"/>
                  </a:cxn>
                  <a:cxn ang="0">
                    <a:pos x="139" y="63"/>
                  </a:cxn>
                  <a:cxn ang="0">
                    <a:pos x="142" y="65"/>
                  </a:cxn>
                  <a:cxn ang="0">
                    <a:pos x="141" y="69"/>
                  </a:cxn>
                  <a:cxn ang="0">
                    <a:pos x="141" y="71"/>
                  </a:cxn>
                  <a:cxn ang="0">
                    <a:pos x="138" y="74"/>
                  </a:cxn>
                  <a:cxn ang="0">
                    <a:pos x="11" y="60"/>
                  </a:cxn>
                  <a:cxn ang="0">
                    <a:pos x="10" y="61"/>
                  </a:cxn>
                  <a:cxn ang="0">
                    <a:pos x="4" y="59"/>
                  </a:cxn>
                  <a:cxn ang="0">
                    <a:pos x="4" y="60"/>
                  </a:cxn>
                  <a:cxn ang="0">
                    <a:pos x="2" y="62"/>
                  </a:cxn>
                  <a:cxn ang="0">
                    <a:pos x="0" y="65"/>
                  </a:cxn>
                </a:cxnLst>
                <a:rect l="0" t="0" r="r" b="b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61"/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10" y="7"/>
                  </a:cxn>
                  <a:cxn ang="0">
                    <a:pos x="133" y="57"/>
                  </a:cxn>
                  <a:cxn ang="0">
                    <a:pos x="137" y="61"/>
                  </a:cxn>
                  <a:cxn ang="0">
                    <a:pos x="140" y="61"/>
                  </a:cxn>
                  <a:cxn ang="0">
                    <a:pos x="141" y="65"/>
                  </a:cxn>
                  <a:cxn ang="0">
                    <a:pos x="141" y="66"/>
                  </a:cxn>
                  <a:cxn ang="0">
                    <a:pos x="142" y="71"/>
                  </a:cxn>
                  <a:cxn ang="0">
                    <a:pos x="137" y="71"/>
                  </a:cxn>
                  <a:cxn ang="0">
                    <a:pos x="12" y="59"/>
                  </a:cxn>
                  <a:cxn ang="0">
                    <a:pos x="7" y="59"/>
                  </a:cxn>
                  <a:cxn ang="0">
                    <a:pos x="6" y="59"/>
                  </a:cxn>
                  <a:cxn ang="0">
                    <a:pos x="4" y="59"/>
                  </a:cxn>
                  <a:cxn ang="0">
                    <a:pos x="1" y="59"/>
                  </a:cxn>
                  <a:cxn ang="0">
                    <a:pos x="0" y="61"/>
                  </a:cxn>
                </a:cxnLst>
                <a:rect l="0" t="0" r="r" b="b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62"/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7" y="9"/>
                  </a:cxn>
                  <a:cxn ang="0">
                    <a:pos x="10" y="11"/>
                  </a:cxn>
                  <a:cxn ang="0">
                    <a:pos x="133" y="59"/>
                  </a:cxn>
                  <a:cxn ang="0">
                    <a:pos x="136" y="63"/>
                  </a:cxn>
                  <a:cxn ang="0">
                    <a:pos x="139" y="65"/>
                  </a:cxn>
                  <a:cxn ang="0">
                    <a:pos x="143" y="67"/>
                  </a:cxn>
                  <a:cxn ang="0">
                    <a:pos x="143" y="71"/>
                  </a:cxn>
                  <a:cxn ang="0">
                    <a:pos x="141" y="74"/>
                  </a:cxn>
                  <a:cxn ang="0">
                    <a:pos x="138" y="75"/>
                  </a:cxn>
                  <a:cxn ang="0">
                    <a:pos x="9" y="63"/>
                  </a:cxn>
                  <a:cxn ang="0">
                    <a:pos x="6" y="62"/>
                  </a:cxn>
                  <a:cxn ang="0">
                    <a:pos x="6" y="63"/>
                  </a:cxn>
                  <a:cxn ang="0">
                    <a:pos x="3" y="62"/>
                  </a:cxn>
                  <a:cxn ang="0">
                    <a:pos x="0" y="64"/>
                  </a:cxn>
                  <a:cxn ang="0">
                    <a:pos x="0" y="66"/>
                  </a:cxn>
                </a:cxnLst>
                <a:rect l="0" t="0" r="r" b="b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63"/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11" y="7"/>
                  </a:cxn>
                  <a:cxn ang="0">
                    <a:pos x="131" y="54"/>
                  </a:cxn>
                  <a:cxn ang="0">
                    <a:pos x="136" y="58"/>
                  </a:cxn>
                  <a:cxn ang="0">
                    <a:pos x="139" y="59"/>
                  </a:cxn>
                  <a:cxn ang="0">
                    <a:pos x="143" y="63"/>
                  </a:cxn>
                  <a:cxn ang="0">
                    <a:pos x="143" y="66"/>
                  </a:cxn>
                  <a:cxn ang="0">
                    <a:pos x="140" y="69"/>
                  </a:cxn>
                  <a:cxn ang="0">
                    <a:pos x="138" y="69"/>
                  </a:cxn>
                  <a:cxn ang="0">
                    <a:pos x="11" y="57"/>
                  </a:cxn>
                  <a:cxn ang="0">
                    <a:pos x="7" y="58"/>
                  </a:cxn>
                  <a:cxn ang="0">
                    <a:pos x="4" y="57"/>
                  </a:cxn>
                  <a:cxn ang="0">
                    <a:pos x="1" y="57"/>
                  </a:cxn>
                  <a:cxn ang="0">
                    <a:pos x="1" y="59"/>
                  </a:cxn>
                  <a:cxn ang="0">
                    <a:pos x="0" y="62"/>
                  </a:cxn>
                </a:cxnLst>
                <a:rect l="0" t="0" r="r" b="b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64"/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6" y="8"/>
                  </a:cxn>
                  <a:cxn ang="0">
                    <a:pos x="11" y="11"/>
                  </a:cxn>
                  <a:cxn ang="0">
                    <a:pos x="132" y="61"/>
                  </a:cxn>
                  <a:cxn ang="0">
                    <a:pos x="137" y="64"/>
                  </a:cxn>
                  <a:cxn ang="0">
                    <a:pos x="137" y="65"/>
                  </a:cxn>
                  <a:cxn ang="0">
                    <a:pos x="140" y="68"/>
                  </a:cxn>
                  <a:cxn ang="0">
                    <a:pos x="141" y="71"/>
                  </a:cxn>
                  <a:cxn ang="0">
                    <a:pos x="139" y="74"/>
                  </a:cxn>
                  <a:cxn ang="0">
                    <a:pos x="136" y="75"/>
                  </a:cxn>
                  <a:cxn ang="0">
                    <a:pos x="11" y="62"/>
                  </a:cxn>
                  <a:cxn ang="0">
                    <a:pos x="8" y="62"/>
                  </a:cxn>
                  <a:cxn ang="0">
                    <a:pos x="6" y="62"/>
                  </a:cxn>
                  <a:cxn ang="0">
                    <a:pos x="4" y="62"/>
                  </a:cxn>
                  <a:cxn ang="0">
                    <a:pos x="2" y="63"/>
                  </a:cxn>
                  <a:cxn ang="0">
                    <a:pos x="2" y="66"/>
                  </a:cxn>
                </a:cxnLst>
                <a:rect l="0" t="0" r="r" b="b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65"/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10" y="8"/>
                  </a:cxn>
                  <a:cxn ang="0">
                    <a:pos x="129" y="57"/>
                  </a:cxn>
                  <a:cxn ang="0">
                    <a:pos x="136" y="59"/>
                  </a:cxn>
                  <a:cxn ang="0">
                    <a:pos x="138" y="62"/>
                  </a:cxn>
                  <a:cxn ang="0">
                    <a:pos x="139" y="66"/>
                  </a:cxn>
                  <a:cxn ang="0">
                    <a:pos x="141" y="68"/>
                  </a:cxn>
                  <a:cxn ang="0">
                    <a:pos x="140" y="70"/>
                  </a:cxn>
                  <a:cxn ang="0">
                    <a:pos x="136" y="73"/>
                  </a:cxn>
                  <a:cxn ang="0">
                    <a:pos x="12" y="59"/>
                  </a:cxn>
                  <a:cxn ang="0">
                    <a:pos x="8" y="59"/>
                  </a:cxn>
                  <a:cxn ang="0">
                    <a:pos x="4" y="59"/>
                  </a:cxn>
                  <a:cxn ang="0">
                    <a:pos x="3" y="59"/>
                  </a:cxn>
                  <a:cxn ang="0">
                    <a:pos x="3" y="61"/>
                  </a:cxn>
                  <a:cxn ang="0">
                    <a:pos x="2" y="64"/>
                  </a:cxn>
                </a:cxnLst>
                <a:rect l="0" t="0" r="r" b="b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66"/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5" y="9"/>
                  </a:cxn>
                  <a:cxn ang="0">
                    <a:pos x="11" y="10"/>
                  </a:cxn>
                  <a:cxn ang="0">
                    <a:pos x="129" y="59"/>
                  </a:cxn>
                  <a:cxn ang="0">
                    <a:pos x="137" y="61"/>
                  </a:cxn>
                  <a:cxn ang="0">
                    <a:pos x="138" y="63"/>
                  </a:cxn>
                  <a:cxn ang="0">
                    <a:pos x="141" y="67"/>
                  </a:cxn>
                  <a:cxn ang="0">
                    <a:pos x="141" y="69"/>
                  </a:cxn>
                  <a:cxn ang="0">
                    <a:pos x="140" y="72"/>
                  </a:cxn>
                  <a:cxn ang="0">
                    <a:pos x="135" y="72"/>
                  </a:cxn>
                  <a:cxn ang="0">
                    <a:pos x="73" y="65"/>
                  </a:cxn>
                </a:cxnLst>
                <a:rect l="0" t="0" r="r" b="b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168"/>
            <p:cNvSpPr>
              <a:spLocks noChangeShapeType="1"/>
            </p:cNvSpPr>
            <p:nvPr/>
          </p:nvSpPr>
          <p:spPr bwMode="auto">
            <a:xfrm flipV="1">
              <a:off x="1477963" y="1919288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69"/>
            <p:cNvSpPr>
              <a:spLocks noChangeShapeType="1"/>
            </p:cNvSpPr>
            <p:nvPr/>
          </p:nvSpPr>
          <p:spPr bwMode="auto">
            <a:xfrm rot="18742695" flipV="1">
              <a:off x="2767013" y="1912938"/>
              <a:ext cx="303212" cy="61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72"/>
            <p:cNvSpPr>
              <a:spLocks noChangeShapeType="1"/>
            </p:cNvSpPr>
            <p:nvPr/>
          </p:nvSpPr>
          <p:spPr bwMode="auto">
            <a:xfrm rot="12777622" flipV="1">
              <a:off x="3529013" y="2678113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7"/>
            <p:cNvSpPr>
              <a:spLocks/>
            </p:cNvSpPr>
            <p:nvPr/>
          </p:nvSpPr>
          <p:spPr bwMode="auto">
            <a:xfrm>
              <a:off x="415925" y="1268413"/>
              <a:ext cx="1439863" cy="4413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96"/>
                </a:cxn>
                <a:cxn ang="0">
                  <a:pos x="672" y="0"/>
                </a:cxn>
              </a:cxnLst>
              <a:rect l="0" t="0" r="r" b="b"/>
              <a:pathLst>
                <a:path w="672" h="144">
                  <a:moveTo>
                    <a:pt x="0" y="144"/>
                  </a:moveTo>
                  <a:lnTo>
                    <a:pt x="432" y="96"/>
                  </a:lnTo>
                  <a:lnTo>
                    <a:pt x="6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179"/>
            <p:cNvSpPr txBox="1">
              <a:spLocks noChangeArrowheads="1"/>
            </p:cNvSpPr>
            <p:nvPr/>
          </p:nvSpPr>
          <p:spPr bwMode="auto">
            <a:xfrm>
              <a:off x="1568450" y="908050"/>
              <a:ext cx="38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pitchFamily="-112" charset="0"/>
                </a:rPr>
                <a:t>e’</a:t>
              </a:r>
            </a:p>
          </p:txBody>
        </p:sp>
        <p:sp>
          <p:nvSpPr>
            <p:cNvPr id="15" name="Line 203"/>
            <p:cNvSpPr>
              <a:spLocks noChangeShapeType="1"/>
            </p:cNvSpPr>
            <p:nvPr/>
          </p:nvSpPr>
          <p:spPr bwMode="auto">
            <a:xfrm flipV="1">
              <a:off x="487363" y="27940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04"/>
            <p:cNvSpPr>
              <a:spLocks noChangeShapeType="1"/>
            </p:cNvSpPr>
            <p:nvPr/>
          </p:nvSpPr>
          <p:spPr bwMode="auto">
            <a:xfrm rot="12777622" flipV="1">
              <a:off x="3513138" y="2708275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44"/>
            <p:cNvGrpSpPr>
              <a:grpSpLocks/>
            </p:cNvGrpSpPr>
            <p:nvPr/>
          </p:nvGrpSpPr>
          <p:grpSpPr bwMode="auto">
            <a:xfrm>
              <a:off x="385763" y="1168402"/>
              <a:ext cx="3825887" cy="2405069"/>
              <a:chOff x="243" y="736"/>
              <a:chExt cx="2410" cy="1515"/>
            </a:xfrm>
          </p:grpSpPr>
          <p:sp>
            <p:nvSpPr>
              <p:cNvPr id="20" name="Freeform 174"/>
              <p:cNvSpPr>
                <a:spLocks/>
              </p:cNvSpPr>
              <p:nvPr/>
            </p:nvSpPr>
            <p:spPr bwMode="auto">
              <a:xfrm flipV="1">
                <a:off x="427" y="1847"/>
                <a:ext cx="2033" cy="22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624" y="0"/>
                  </a:cxn>
                  <a:cxn ang="0">
                    <a:pos x="1200" y="48"/>
                  </a:cxn>
                </a:cxnLst>
                <a:rect l="0" t="0" r="r" b="b"/>
                <a:pathLst>
                  <a:path w="1200" h="48">
                    <a:moveTo>
                      <a:pt x="0" y="48"/>
                    </a:moveTo>
                    <a:cubicBezTo>
                      <a:pt x="212" y="24"/>
                      <a:pt x="424" y="0"/>
                      <a:pt x="624" y="0"/>
                    </a:cubicBezTo>
                    <a:cubicBezTo>
                      <a:pt x="824" y="0"/>
                      <a:pt x="1012" y="24"/>
                      <a:pt x="1200" y="4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 Box 175"/>
              <p:cNvSpPr txBox="1">
                <a:spLocks noChangeArrowheads="1"/>
              </p:cNvSpPr>
              <p:nvPr/>
            </p:nvSpPr>
            <p:spPr bwMode="auto">
              <a:xfrm>
                <a:off x="1403" y="2039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 err="1">
                    <a:latin typeface="Times New Roman" pitchFamily="-112" charset="0"/>
                  </a:rPr>
                  <a:t>t</a:t>
                </a:r>
                <a:endParaRPr lang="en-US" sz="1600" b="1" dirty="0">
                  <a:latin typeface="Times New Roman" pitchFamily="-112" charset="0"/>
                </a:endParaRPr>
              </a:p>
            </p:txBody>
          </p:sp>
          <p:sp>
            <p:nvSpPr>
              <p:cNvPr id="22" name="Line 176"/>
              <p:cNvSpPr>
                <a:spLocks noChangeShapeType="1"/>
              </p:cNvSpPr>
              <p:nvPr/>
            </p:nvSpPr>
            <p:spPr bwMode="auto">
              <a:xfrm flipV="1">
                <a:off x="1123" y="1207"/>
                <a:ext cx="623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" name="Group 184"/>
              <p:cNvGrpSpPr>
                <a:grpSpLocks/>
              </p:cNvGrpSpPr>
              <p:nvPr/>
            </p:nvGrpSpPr>
            <p:grpSpPr bwMode="auto">
              <a:xfrm>
                <a:off x="243" y="856"/>
                <a:ext cx="2410" cy="1086"/>
                <a:chOff x="100" y="798"/>
                <a:chExt cx="2410" cy="1086"/>
              </a:xfrm>
            </p:grpSpPr>
            <p:sp>
              <p:nvSpPr>
                <p:cNvPr id="33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476" y="1026"/>
                  <a:ext cx="565" cy="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dirty="0">
                      <a:latin typeface="Times New Roman" pitchFamily="-112" charset="0"/>
                    </a:rPr>
                    <a:t>(Q</a:t>
                  </a:r>
                  <a:r>
                    <a:rPr lang="en-US" sz="1600" b="1" baseline="30000" dirty="0">
                      <a:latin typeface="Times New Roman" pitchFamily="-112" charset="0"/>
                    </a:rPr>
                    <a:t>2</a:t>
                  </a:r>
                  <a:r>
                    <a:rPr lang="en-US" sz="1600" b="1" dirty="0">
                      <a:latin typeface="Times New Roman" pitchFamily="-112" charset="0"/>
                    </a:rPr>
                    <a:t>)</a:t>
                  </a:r>
                </a:p>
              </p:txBody>
            </p:sp>
            <p:sp>
              <p:nvSpPr>
                <p:cNvPr id="34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100" y="798"/>
                  <a:ext cx="18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latin typeface="Times New Roman" pitchFamily="-112" charset="0"/>
                    </a:rPr>
                    <a:t>e</a:t>
                  </a:r>
                </a:p>
              </p:txBody>
            </p:sp>
            <p:sp>
              <p:nvSpPr>
                <p:cNvPr id="35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293" y="1006"/>
                  <a:ext cx="376" cy="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 dirty="0" err="1">
                      <a:latin typeface="Symbol" pitchFamily="-112" charset="2"/>
                    </a:rPr>
                    <a:t>g</a:t>
                  </a:r>
                  <a:r>
                    <a:rPr lang="en-US" b="1" baseline="-25000" dirty="0" err="1">
                      <a:latin typeface="Times New Roman" pitchFamily="-112" charset="0"/>
                    </a:rPr>
                    <a:t>L</a:t>
                  </a:r>
                  <a:r>
                    <a:rPr lang="en-US" b="1" dirty="0">
                      <a:latin typeface="Times New Roman" pitchFamily="-112" charset="0"/>
                    </a:rPr>
                    <a:t>*</a:t>
                  </a:r>
                </a:p>
              </p:txBody>
            </p:sp>
            <p:grpSp>
              <p:nvGrpSpPr>
                <p:cNvPr id="36" name="Group 188"/>
                <p:cNvGrpSpPr>
                  <a:grpSpLocks/>
                </p:cNvGrpSpPr>
                <p:nvPr/>
              </p:nvGrpSpPr>
              <p:grpSpPr bwMode="auto">
                <a:xfrm>
                  <a:off x="159" y="1253"/>
                  <a:ext cx="2351" cy="631"/>
                  <a:chOff x="159" y="1253"/>
                  <a:chExt cx="2351" cy="631"/>
                </a:xfrm>
              </p:grpSpPr>
              <p:sp>
                <p:nvSpPr>
                  <p:cNvPr id="37" name="Text Box 1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1253"/>
                    <a:ext cx="388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600" b="1">
                        <a:latin typeface="Times New Roman" pitchFamily="-112" charset="0"/>
                      </a:rPr>
                      <a:t>x+ξ </a:t>
                    </a:r>
                  </a:p>
                </p:txBody>
              </p:sp>
              <p:sp>
                <p:nvSpPr>
                  <p:cNvPr id="38" name="Text Box 1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8" y="1260"/>
                    <a:ext cx="476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600" b="1">
                        <a:latin typeface="Times New Roman" pitchFamily="-112" charset="0"/>
                      </a:rPr>
                      <a:t>x-ξ </a:t>
                    </a:r>
                  </a:p>
                </p:txBody>
              </p:sp>
              <p:sp>
                <p:nvSpPr>
                  <p:cNvPr id="39" name="Line 191"/>
                  <p:cNvSpPr>
                    <a:spLocks noChangeShapeType="1"/>
                  </p:cNvSpPr>
                  <p:nvPr/>
                </p:nvSpPr>
                <p:spPr bwMode="auto">
                  <a:xfrm rot="12777622" flipV="1">
                    <a:off x="2078" y="1692"/>
                    <a:ext cx="432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298"/>
                    <a:ext cx="172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159" y="1379"/>
                    <a:ext cx="1967" cy="505"/>
                    <a:chOff x="159" y="1379"/>
                    <a:chExt cx="1967" cy="505"/>
                  </a:xfrm>
                </p:grpSpPr>
                <p:grpSp>
                  <p:nvGrpSpPr>
                    <p:cNvPr id="42" name="Group 1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" y="1379"/>
                      <a:ext cx="1967" cy="505"/>
                      <a:chOff x="241" y="625"/>
                      <a:chExt cx="1967" cy="505"/>
                    </a:xfrm>
                  </p:grpSpPr>
                  <p:grpSp>
                    <p:nvGrpSpPr>
                      <p:cNvPr id="44" name="Group 1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" y="625"/>
                        <a:ext cx="1967" cy="505"/>
                        <a:chOff x="241" y="625"/>
                        <a:chExt cx="1967" cy="505"/>
                      </a:xfrm>
                    </p:grpSpPr>
                    <p:grpSp>
                      <p:nvGrpSpPr>
                        <p:cNvPr id="46" name="Group 1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2" y="625"/>
                          <a:ext cx="1536" cy="505"/>
                          <a:chOff x="672" y="625"/>
                          <a:chExt cx="1536" cy="505"/>
                        </a:xfrm>
                      </p:grpSpPr>
                      <p:sp>
                        <p:nvSpPr>
                          <p:cNvPr id="48" name="Oval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746"/>
                            <a:ext cx="1492" cy="384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FF0000"/>
                              </a:gs>
                              <a:gs pos="100000">
                                <a:srgbClr val="FF0000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  <a:ln w="952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9" name="Text Box 19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723"/>
                            <a:ext cx="1536" cy="23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b="1" dirty="0">
                                <a:solidFill>
                                  <a:schemeClr val="bg1"/>
                                </a:solidFill>
                                <a:latin typeface="Bookman Old Style" pitchFamily="-112" charset="0"/>
                              </a:rPr>
                              <a:t>H, H, E, E (</a:t>
                            </a:r>
                            <a:r>
                              <a:rPr lang="en-US" b="1" dirty="0" err="1">
                                <a:solidFill>
                                  <a:schemeClr val="bg1"/>
                                </a:solidFill>
                                <a:latin typeface="Bookman Old Style" pitchFamily="-112" charset="0"/>
                              </a:rPr>
                              <a:t>x,ξ,t</a:t>
                            </a:r>
                            <a:r>
                              <a:rPr lang="en-US" b="1" dirty="0">
                                <a:solidFill>
                                  <a:schemeClr val="bg1"/>
                                </a:solidFill>
                                <a:latin typeface="Bookman Old Style" pitchFamily="-112" charset="0"/>
                              </a:rPr>
                              <a:t>)</a:t>
                            </a:r>
                          </a:p>
                        </p:txBody>
                      </p:sp>
                      <p:sp>
                        <p:nvSpPr>
                          <p:cNvPr id="50" name="Text Box 19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52" y="625"/>
                            <a:ext cx="192" cy="23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b="1" dirty="0">
                                <a:solidFill>
                                  <a:schemeClr val="bg1"/>
                                </a:solidFill>
                                <a:latin typeface="Times New Roman" pitchFamily="-112" charset="0"/>
                              </a:rPr>
                              <a:t>~</a:t>
                            </a:r>
                          </a:p>
                        </p:txBody>
                      </p:sp>
                    </p:grpSp>
                    <p:sp>
                      <p:nvSpPr>
                        <p:cNvPr id="47" name="Line 2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1" y="936"/>
                          <a:ext cx="43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5" name="Line 20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6" y="962"/>
                        <a:ext cx="432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3" name="Text Box 20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380"/>
                      <a:ext cx="191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~</a:t>
                      </a:r>
                    </a:p>
                  </p:txBody>
                </p:sp>
              </p:grpSp>
            </p:grpSp>
          </p:grpSp>
          <p:grpSp>
            <p:nvGrpSpPr>
              <p:cNvPr id="24" name="Group 205"/>
              <p:cNvGrpSpPr>
                <a:grpSpLocks noChangeAspect="1"/>
              </p:cNvGrpSpPr>
              <p:nvPr/>
            </p:nvGrpSpPr>
            <p:grpSpPr bwMode="auto">
              <a:xfrm rot="2775006">
                <a:off x="1826" y="897"/>
                <a:ext cx="81" cy="345"/>
                <a:chOff x="1324" y="1002"/>
                <a:chExt cx="146" cy="462"/>
              </a:xfrm>
            </p:grpSpPr>
            <p:sp>
              <p:nvSpPr>
                <p:cNvPr id="26" name="Freeform 206"/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8" y="9"/>
                    </a:cxn>
                    <a:cxn ang="0">
                      <a:pos x="12" y="11"/>
                    </a:cxn>
                    <a:cxn ang="0">
                      <a:pos x="129" y="58"/>
                    </a:cxn>
                    <a:cxn ang="0">
                      <a:pos x="135" y="60"/>
                    </a:cxn>
                    <a:cxn ang="0">
                      <a:pos x="139" y="63"/>
                    </a:cxn>
                    <a:cxn ang="0">
                      <a:pos x="142" y="65"/>
                    </a:cxn>
                    <a:cxn ang="0">
                      <a:pos x="141" y="69"/>
                    </a:cxn>
                    <a:cxn ang="0">
                      <a:pos x="141" y="71"/>
                    </a:cxn>
                    <a:cxn ang="0">
                      <a:pos x="138" y="74"/>
                    </a:cxn>
                    <a:cxn ang="0">
                      <a:pos x="11" y="60"/>
                    </a:cxn>
                    <a:cxn ang="0">
                      <a:pos x="10" y="61"/>
                    </a:cxn>
                    <a:cxn ang="0">
                      <a:pos x="4" y="59"/>
                    </a:cxn>
                    <a:cxn ang="0">
                      <a:pos x="4" y="60"/>
                    </a:cxn>
                    <a:cxn ang="0">
                      <a:pos x="2" y="62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07"/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0" y="7"/>
                    </a:cxn>
                    <a:cxn ang="0">
                      <a:pos x="133" y="57"/>
                    </a:cxn>
                    <a:cxn ang="0">
                      <a:pos x="137" y="61"/>
                    </a:cxn>
                    <a:cxn ang="0">
                      <a:pos x="140" y="61"/>
                    </a:cxn>
                    <a:cxn ang="0">
                      <a:pos x="141" y="65"/>
                    </a:cxn>
                    <a:cxn ang="0">
                      <a:pos x="141" y="66"/>
                    </a:cxn>
                    <a:cxn ang="0">
                      <a:pos x="142" y="71"/>
                    </a:cxn>
                    <a:cxn ang="0">
                      <a:pos x="137" y="71"/>
                    </a:cxn>
                    <a:cxn ang="0">
                      <a:pos x="12" y="59"/>
                    </a:cxn>
                    <a:cxn ang="0">
                      <a:pos x="7" y="59"/>
                    </a:cxn>
                    <a:cxn ang="0">
                      <a:pos x="6" y="59"/>
                    </a:cxn>
                    <a:cxn ang="0">
                      <a:pos x="4" y="59"/>
                    </a:cxn>
                    <a:cxn ang="0">
                      <a:pos x="1" y="59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08"/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7" y="9"/>
                    </a:cxn>
                    <a:cxn ang="0">
                      <a:pos x="10" y="11"/>
                    </a:cxn>
                    <a:cxn ang="0">
                      <a:pos x="133" y="59"/>
                    </a:cxn>
                    <a:cxn ang="0">
                      <a:pos x="136" y="63"/>
                    </a:cxn>
                    <a:cxn ang="0">
                      <a:pos x="139" y="65"/>
                    </a:cxn>
                    <a:cxn ang="0">
                      <a:pos x="143" y="67"/>
                    </a:cxn>
                    <a:cxn ang="0">
                      <a:pos x="143" y="71"/>
                    </a:cxn>
                    <a:cxn ang="0">
                      <a:pos x="141" y="74"/>
                    </a:cxn>
                    <a:cxn ang="0">
                      <a:pos x="138" y="75"/>
                    </a:cxn>
                    <a:cxn ang="0">
                      <a:pos x="9" y="63"/>
                    </a:cxn>
                    <a:cxn ang="0">
                      <a:pos x="6" y="62"/>
                    </a:cxn>
                    <a:cxn ang="0">
                      <a:pos x="6" y="63"/>
                    </a:cxn>
                    <a:cxn ang="0">
                      <a:pos x="3" y="62"/>
                    </a:cxn>
                    <a:cxn ang="0">
                      <a:pos x="0" y="64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09"/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1" y="7"/>
                    </a:cxn>
                    <a:cxn ang="0">
                      <a:pos x="131" y="54"/>
                    </a:cxn>
                    <a:cxn ang="0">
                      <a:pos x="136" y="58"/>
                    </a:cxn>
                    <a:cxn ang="0">
                      <a:pos x="139" y="59"/>
                    </a:cxn>
                    <a:cxn ang="0">
                      <a:pos x="143" y="63"/>
                    </a:cxn>
                    <a:cxn ang="0">
                      <a:pos x="143" y="66"/>
                    </a:cxn>
                    <a:cxn ang="0">
                      <a:pos x="140" y="69"/>
                    </a:cxn>
                    <a:cxn ang="0">
                      <a:pos x="138" y="69"/>
                    </a:cxn>
                    <a:cxn ang="0">
                      <a:pos x="11" y="57"/>
                    </a:cxn>
                    <a:cxn ang="0">
                      <a:pos x="7" y="58"/>
                    </a:cxn>
                    <a:cxn ang="0">
                      <a:pos x="4" y="57"/>
                    </a:cxn>
                    <a:cxn ang="0">
                      <a:pos x="1" y="57"/>
                    </a:cxn>
                    <a:cxn ang="0">
                      <a:pos x="1" y="59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10"/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7"/>
                    </a:cxn>
                    <a:cxn ang="0">
                      <a:pos x="6" y="8"/>
                    </a:cxn>
                    <a:cxn ang="0">
                      <a:pos x="11" y="11"/>
                    </a:cxn>
                    <a:cxn ang="0">
                      <a:pos x="132" y="61"/>
                    </a:cxn>
                    <a:cxn ang="0">
                      <a:pos x="137" y="64"/>
                    </a:cxn>
                    <a:cxn ang="0">
                      <a:pos x="137" y="65"/>
                    </a:cxn>
                    <a:cxn ang="0">
                      <a:pos x="140" y="68"/>
                    </a:cxn>
                    <a:cxn ang="0">
                      <a:pos x="141" y="71"/>
                    </a:cxn>
                    <a:cxn ang="0">
                      <a:pos x="139" y="74"/>
                    </a:cxn>
                    <a:cxn ang="0">
                      <a:pos x="136" y="75"/>
                    </a:cxn>
                    <a:cxn ang="0">
                      <a:pos x="11" y="62"/>
                    </a:cxn>
                    <a:cxn ang="0">
                      <a:pos x="8" y="62"/>
                    </a:cxn>
                    <a:cxn ang="0">
                      <a:pos x="6" y="62"/>
                    </a:cxn>
                    <a:cxn ang="0">
                      <a:pos x="4" y="62"/>
                    </a:cxn>
                    <a:cxn ang="0">
                      <a:pos x="2" y="63"/>
                    </a:cxn>
                    <a:cxn ang="0">
                      <a:pos x="2" y="66"/>
                    </a:cxn>
                  </a:cxnLst>
                  <a:rect l="0" t="0" r="r" b="b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11"/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10" y="8"/>
                    </a:cxn>
                    <a:cxn ang="0">
                      <a:pos x="129" y="57"/>
                    </a:cxn>
                    <a:cxn ang="0">
                      <a:pos x="136" y="59"/>
                    </a:cxn>
                    <a:cxn ang="0">
                      <a:pos x="138" y="62"/>
                    </a:cxn>
                    <a:cxn ang="0">
                      <a:pos x="139" y="66"/>
                    </a:cxn>
                    <a:cxn ang="0">
                      <a:pos x="141" y="68"/>
                    </a:cxn>
                    <a:cxn ang="0">
                      <a:pos x="140" y="70"/>
                    </a:cxn>
                    <a:cxn ang="0">
                      <a:pos x="136" y="73"/>
                    </a:cxn>
                    <a:cxn ang="0">
                      <a:pos x="12" y="59"/>
                    </a:cxn>
                    <a:cxn ang="0">
                      <a:pos x="8" y="59"/>
                    </a:cxn>
                    <a:cxn ang="0">
                      <a:pos x="4" y="59"/>
                    </a:cxn>
                    <a:cxn ang="0">
                      <a:pos x="3" y="59"/>
                    </a:cxn>
                    <a:cxn ang="0">
                      <a:pos x="3" y="61"/>
                    </a:cxn>
                    <a:cxn ang="0">
                      <a:pos x="2" y="64"/>
                    </a:cxn>
                  </a:cxnLst>
                  <a:rect l="0" t="0" r="r" b="b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12"/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5" y="9"/>
                    </a:cxn>
                    <a:cxn ang="0">
                      <a:pos x="11" y="10"/>
                    </a:cxn>
                    <a:cxn ang="0">
                      <a:pos x="129" y="59"/>
                    </a:cxn>
                    <a:cxn ang="0">
                      <a:pos x="137" y="61"/>
                    </a:cxn>
                    <a:cxn ang="0">
                      <a:pos x="138" y="63"/>
                    </a:cxn>
                    <a:cxn ang="0">
                      <a:pos x="141" y="67"/>
                    </a:cxn>
                    <a:cxn ang="0">
                      <a:pos x="141" y="69"/>
                    </a:cxn>
                    <a:cxn ang="0">
                      <a:pos x="140" y="72"/>
                    </a:cxn>
                    <a:cxn ang="0">
                      <a:pos x="135" y="72"/>
                    </a:cxn>
                    <a:cxn ang="0">
                      <a:pos x="73" y="65"/>
                    </a:cxn>
                  </a:cxnLst>
                  <a:rect l="0" t="0" r="r" b="b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" name="Text Box 213"/>
              <p:cNvSpPr txBox="1">
                <a:spLocks noChangeArrowheads="1"/>
              </p:cNvSpPr>
              <p:nvPr/>
            </p:nvSpPr>
            <p:spPr bwMode="auto">
              <a:xfrm>
                <a:off x="1778" y="736"/>
                <a:ext cx="662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latin typeface="Symbol" pitchFamily="-112" charset="2"/>
                  </a:rPr>
                  <a:t>g</a:t>
                </a:r>
                <a:r>
                  <a:rPr lang="en-US" sz="1600" b="1" dirty="0" smtClean="0">
                    <a:latin typeface="Symbol" pitchFamily="-112" charset="2"/>
                  </a:rPr>
                  <a:t>, </a:t>
                </a:r>
                <a:r>
                  <a:rPr lang="en-US" sz="1600" b="1" dirty="0" err="1" smtClean="0">
                    <a:latin typeface="Symbol" pitchFamily="-112" charset="2"/>
                  </a:rPr>
                  <a:t>p,</a:t>
                </a:r>
                <a:r>
                  <a:rPr lang="en-US" sz="1600" dirty="0" err="1" smtClean="0">
                    <a:latin typeface="+mj-lt"/>
                  </a:rPr>
                  <a:t>J</a:t>
                </a:r>
                <a:r>
                  <a:rPr lang="en-US" sz="1600" dirty="0" smtClean="0">
                    <a:latin typeface="Symbol" pitchFamily="-112" charset="2"/>
                  </a:rPr>
                  <a:t>/Y</a:t>
                </a:r>
                <a:endParaRPr lang="en-US" sz="1600" b="1" dirty="0">
                  <a:latin typeface="Symbol" pitchFamily="-112" charset="2"/>
                </a:endParaRPr>
              </a:p>
            </p:txBody>
          </p:sp>
        </p:grpSp>
        <p:sp>
          <p:nvSpPr>
            <p:cNvPr id="18" name="Text Box 214"/>
            <p:cNvSpPr txBox="1">
              <a:spLocks noChangeArrowheads="1"/>
            </p:cNvSpPr>
            <p:nvPr/>
          </p:nvSpPr>
          <p:spPr bwMode="auto">
            <a:xfrm>
              <a:off x="158750" y="287496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Times New Roman" pitchFamily="-112" charset="0"/>
                </a:rPr>
                <a:t>p</a:t>
              </a:r>
            </a:p>
          </p:txBody>
        </p:sp>
        <p:sp>
          <p:nvSpPr>
            <p:cNvPr id="19" name="Text Box 215"/>
            <p:cNvSpPr txBox="1">
              <a:spLocks noChangeArrowheads="1"/>
            </p:cNvSpPr>
            <p:nvPr/>
          </p:nvSpPr>
          <p:spPr bwMode="auto">
            <a:xfrm>
              <a:off x="4064000" y="2852738"/>
              <a:ext cx="387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err="1">
                  <a:latin typeface="Times New Roman" pitchFamily="-112" charset="0"/>
                </a:rPr>
                <a:t>p</a:t>
              </a:r>
              <a:r>
                <a:rPr lang="en-US" b="1" dirty="0">
                  <a:latin typeface="Times New Roman" pitchFamily="-112" charset="0"/>
                </a:rPr>
                <a:t>’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0" y="2667000"/>
            <a:ext cx="585288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Inclusive Reactions in </a:t>
            </a:r>
            <a:r>
              <a:rPr lang="en-US" u="sng" dirty="0" err="1" smtClean="0">
                <a:solidFill>
                  <a:srgbClr val="0000FF"/>
                </a:solidFill>
              </a:rPr>
              <a:t>ep</a:t>
            </a:r>
            <a:r>
              <a:rPr lang="en-US" u="sng" dirty="0" smtClean="0">
                <a:solidFill>
                  <a:srgbClr val="0000FF"/>
                </a:solidFill>
              </a:rPr>
              <a:t>/</a:t>
            </a:r>
            <a:r>
              <a:rPr lang="en-US" u="sng" dirty="0" err="1" smtClean="0">
                <a:solidFill>
                  <a:srgbClr val="0000FF"/>
                </a:solidFill>
              </a:rPr>
              <a:t>eA</a:t>
            </a:r>
            <a:r>
              <a:rPr lang="en-US" u="sng" dirty="0" smtClean="0">
                <a:solidFill>
                  <a:srgbClr val="0000FF"/>
                </a:solidFill>
              </a:rPr>
              <a:t>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Physics: Structure </a:t>
            </a:r>
            <a:r>
              <a:rPr lang="en-US" sz="1600" dirty="0" err="1" smtClean="0"/>
              <a:t>Fcts</a:t>
            </a:r>
            <a:r>
              <a:rPr lang="en-US" sz="1600" dirty="0" smtClean="0"/>
              <a:t>.: 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FF"/>
                </a:solidFill>
              </a:rPr>
              <a:t>F</a:t>
            </a:r>
            <a:r>
              <a:rPr lang="en-US" sz="1600" baseline="-25000" dirty="0" smtClean="0">
                <a:solidFill>
                  <a:srgbClr val="FF00FF"/>
                </a:solidFill>
              </a:rPr>
              <a:t>L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/>
              <a:t>Very good electron id </a:t>
            </a:r>
            <a:r>
              <a:rPr lang="en-US" sz="1600" dirty="0">
                <a:sym typeface="Wingdings"/>
              </a:rPr>
              <a:t> find scattered lepton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Momentum/energy and angular resolution of e’ critical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>
                <a:sym typeface="Wingdings"/>
              </a:rPr>
              <a:t>scattered lepton  kinematics</a:t>
            </a:r>
            <a:endParaRPr lang="en-US" sz="1600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622300" y="3898900"/>
            <a:ext cx="7353295" cy="1661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FF"/>
                </a:solidFill>
              </a:rPr>
              <a:t>Semi-inclusive Reactions </a:t>
            </a:r>
            <a:r>
              <a:rPr lang="en-US" u="sng" dirty="0">
                <a:solidFill>
                  <a:srgbClr val="FF00FF"/>
                </a:solidFill>
              </a:rPr>
              <a:t>in </a:t>
            </a:r>
            <a:r>
              <a:rPr lang="en-US" u="sng" dirty="0" err="1">
                <a:solidFill>
                  <a:srgbClr val="FF00FF"/>
                </a:solidFill>
              </a:rPr>
              <a:t>ep</a:t>
            </a:r>
            <a:r>
              <a:rPr lang="en-US" u="sng" dirty="0">
                <a:solidFill>
                  <a:srgbClr val="FF00FF"/>
                </a:solidFill>
              </a:rPr>
              <a:t>/</a:t>
            </a:r>
            <a:r>
              <a:rPr lang="en-US" u="sng" dirty="0" err="1" smtClean="0">
                <a:solidFill>
                  <a:srgbClr val="FF00FF"/>
                </a:solidFill>
              </a:rPr>
              <a:t>eA</a:t>
            </a:r>
            <a:r>
              <a:rPr lang="en-US" u="sng" dirty="0" smtClean="0">
                <a:solidFill>
                  <a:srgbClr val="FF00FF"/>
                </a:solidFill>
              </a:rPr>
              <a:t>:</a:t>
            </a: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r>
              <a:rPr lang="en-US" sz="1600" dirty="0" smtClean="0">
                <a:latin typeface="+mj-lt"/>
                <a:cs typeface="Symbol" charset="2"/>
              </a:rPr>
              <a:t>Physics: TMDs, </a:t>
            </a:r>
            <a:r>
              <a:rPr lang="en-US" sz="1600" dirty="0" err="1" smtClean="0">
                <a:latin typeface="+mj-lt"/>
                <a:cs typeface="Symbol" charset="2"/>
              </a:rPr>
              <a:t>Helicity</a:t>
            </a:r>
            <a:r>
              <a:rPr lang="en-US" sz="1600" dirty="0" smtClean="0">
                <a:latin typeface="+mj-lt"/>
                <a:cs typeface="Symbol" charset="2"/>
              </a:rPr>
              <a:t> PDFs</a:t>
            </a:r>
            <a:r>
              <a:rPr lang="en-US" sz="1600" dirty="0">
                <a:latin typeface="+mj-lt"/>
                <a:cs typeface="Symbol" charset="2"/>
              </a:rPr>
              <a:t> </a:t>
            </a:r>
            <a:r>
              <a:rPr lang="en-US" sz="1600" dirty="0" smtClean="0">
                <a:latin typeface="+mj-lt"/>
                <a:cs typeface="Symbol" charset="2"/>
                <a:sym typeface="Wingdings"/>
              </a:rPr>
              <a:t> flavor separation, </a:t>
            </a:r>
            <a:r>
              <a:rPr lang="en-US" sz="1600" dirty="0" err="1">
                <a:cs typeface="Symbol" charset="2"/>
              </a:rPr>
              <a:t>dihadron</a:t>
            </a:r>
            <a:r>
              <a:rPr lang="en-US" sz="1600" dirty="0">
                <a:cs typeface="Symbol" charset="2"/>
              </a:rPr>
              <a:t>-corr.,… </a:t>
            </a:r>
            <a:endParaRPr lang="en-US" sz="1600" dirty="0" smtClean="0">
              <a:cs typeface="Symbol" charset="2"/>
            </a:endParaRPr>
          </a:p>
          <a:p>
            <a:pPr>
              <a:buClr>
                <a:srgbClr val="FF00FF"/>
              </a:buClr>
            </a:pPr>
            <a:r>
              <a:rPr lang="en-US" sz="1600" dirty="0">
                <a:latin typeface="+mj-lt"/>
                <a:cs typeface="Symbol" charset="2"/>
              </a:rPr>
              <a:t> </a:t>
            </a:r>
            <a:r>
              <a:rPr lang="en-US" sz="1600" dirty="0" smtClean="0">
                <a:latin typeface="+mj-lt"/>
                <a:cs typeface="Symbol" charset="2"/>
              </a:rPr>
              <a:t>  </a:t>
            </a:r>
            <a:r>
              <a:rPr lang="en-US" sz="1600" dirty="0" smtClean="0">
                <a:latin typeface="+mj-lt"/>
                <a:cs typeface="Symbol" charset="2"/>
                <a:sym typeface="Wingdings"/>
              </a:rPr>
              <a:t> </a:t>
            </a:r>
            <a:r>
              <a:rPr lang="en-US" sz="1600" dirty="0" err="1" smtClean="0">
                <a:solidFill>
                  <a:srgbClr val="FF66FF"/>
                </a:solidFill>
                <a:latin typeface="+mj-lt"/>
                <a:cs typeface="Symbol" charset="2"/>
                <a:sym typeface="Wingdings"/>
              </a:rPr>
              <a:t>Kaon</a:t>
            </a:r>
            <a:r>
              <a:rPr lang="en-US" sz="1600" dirty="0" smtClean="0">
                <a:solidFill>
                  <a:srgbClr val="FF66FF"/>
                </a:solidFill>
                <a:latin typeface="+mj-lt"/>
                <a:cs typeface="Symbol" charset="2"/>
                <a:sym typeface="Wingdings"/>
              </a:rPr>
              <a:t> asymmetries, cross sections</a:t>
            </a:r>
            <a:endParaRPr lang="en-US" sz="1600" dirty="0" smtClean="0">
              <a:solidFill>
                <a:srgbClr val="FF66FF"/>
              </a:solidFill>
              <a:latin typeface="+mj-lt"/>
              <a:cs typeface="Symbol" charset="2"/>
            </a:endParaRP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r>
              <a:rPr lang="en-US" sz="1600" dirty="0" smtClean="0">
                <a:latin typeface="+mj-lt"/>
                <a:cs typeface="Symbol" charset="2"/>
              </a:rPr>
              <a:t>Excellent particle ID</a:t>
            </a:r>
            <a:r>
              <a:rPr lang="en-US" sz="1600" dirty="0" smtClean="0">
                <a:latin typeface="Symbol" charset="2"/>
                <a:cs typeface="Symbol" charset="2"/>
              </a:rPr>
              <a:t>:  </a:t>
            </a:r>
            <a:r>
              <a:rPr lang="en-US" sz="1600" dirty="0" err="1" smtClean="0">
                <a:latin typeface="Symbol" charset="2"/>
                <a:cs typeface="Symbol" charset="2"/>
              </a:rPr>
              <a:t>p</a:t>
            </a:r>
            <a:r>
              <a:rPr lang="en-US" sz="1600" baseline="30000" dirty="0" err="1" smtClean="0">
                <a:latin typeface="+mn-lt"/>
                <a:cs typeface="Symbol" charset="2"/>
              </a:rPr>
              <a:t>±</a:t>
            </a:r>
            <a:r>
              <a:rPr lang="en-US" sz="1600" dirty="0" err="1" smtClean="0"/>
              <a:t>,K</a:t>
            </a:r>
            <a:r>
              <a:rPr lang="en-US" sz="1600" baseline="30000" dirty="0" err="1" smtClean="0"/>
              <a:t>±</a:t>
            </a:r>
            <a:r>
              <a:rPr lang="en-US" sz="1600" dirty="0" err="1" smtClean="0"/>
              <a:t>,p</a:t>
            </a:r>
            <a:r>
              <a:rPr lang="en-US" sz="1600" baseline="30000" dirty="0" smtClean="0"/>
              <a:t>±</a:t>
            </a:r>
            <a:r>
              <a:rPr lang="en-US" sz="1600" dirty="0" smtClean="0"/>
              <a:t> separation over a wide range in </a:t>
            </a:r>
            <a:r>
              <a:rPr lang="en-US" sz="1600" dirty="0" smtClean="0">
                <a:latin typeface="Symbol" charset="2"/>
                <a:cs typeface="Symbol" charset="2"/>
              </a:rPr>
              <a:t>h</a:t>
            </a: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r>
              <a:rPr lang="en-US" sz="1600" dirty="0" smtClean="0">
                <a:sym typeface="Wingdings"/>
              </a:rPr>
              <a:t>full </a:t>
            </a:r>
            <a:r>
              <a:rPr lang="en-US" sz="1600" dirty="0">
                <a:latin typeface="Symbol" charset="2"/>
                <a:cs typeface="Symbol" charset="2"/>
                <a:sym typeface="Wingdings"/>
              </a:rPr>
              <a:t>F</a:t>
            </a:r>
            <a:r>
              <a:rPr lang="en-US" sz="1600" dirty="0">
                <a:sym typeface="Wingdings"/>
              </a:rPr>
              <a:t>-coverage around </a:t>
            </a:r>
            <a:r>
              <a:rPr lang="en-US" sz="2000" dirty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600" dirty="0" smtClean="0">
                <a:sym typeface="Wingdings"/>
              </a:rPr>
              <a:t>*</a:t>
            </a: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r>
              <a:rPr lang="en-US" sz="1600" dirty="0" smtClean="0">
                <a:latin typeface="+mj-lt"/>
                <a:cs typeface="Symbol" charset="2"/>
                <a:sym typeface="Wingdings"/>
              </a:rPr>
              <a:t>Excellent vertex resolution  Charm, </a:t>
            </a:r>
            <a:r>
              <a:rPr lang="en-US" sz="1600" dirty="0">
                <a:latin typeface="+mj-lt"/>
                <a:cs typeface="Symbol" charset="2"/>
                <a:sym typeface="Wingdings"/>
              </a:rPr>
              <a:t>B</a:t>
            </a:r>
            <a:r>
              <a:rPr lang="en-US" sz="1600" dirty="0" smtClean="0">
                <a:latin typeface="+mj-lt"/>
                <a:cs typeface="Symbol" charset="2"/>
                <a:sym typeface="Wingdings"/>
              </a:rPr>
              <a:t>ottom identification</a:t>
            </a:r>
            <a:endParaRPr lang="en-US" sz="1600" dirty="0" smtClean="0">
              <a:latin typeface="+mj-lt"/>
              <a:cs typeface="Symbol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76400" y="5483304"/>
            <a:ext cx="7007046" cy="13542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FF00"/>
                </a:solidFill>
              </a:rPr>
              <a:t>Exclusive Reactions </a:t>
            </a:r>
            <a:r>
              <a:rPr lang="en-US" u="sng" dirty="0">
                <a:solidFill>
                  <a:srgbClr val="00FF00"/>
                </a:solidFill>
              </a:rPr>
              <a:t>in </a:t>
            </a:r>
            <a:r>
              <a:rPr lang="en-US" u="sng" dirty="0" err="1">
                <a:solidFill>
                  <a:srgbClr val="00FF00"/>
                </a:solidFill>
              </a:rPr>
              <a:t>ep</a:t>
            </a:r>
            <a:r>
              <a:rPr lang="en-US" u="sng" dirty="0">
                <a:solidFill>
                  <a:srgbClr val="00FF00"/>
                </a:solidFill>
              </a:rPr>
              <a:t>/</a:t>
            </a:r>
            <a:r>
              <a:rPr lang="en-US" u="sng" smtClean="0">
                <a:solidFill>
                  <a:srgbClr val="00FF00"/>
                </a:solidFill>
              </a:rPr>
              <a:t>eA:</a:t>
            </a:r>
            <a:endParaRPr lang="en-US" u="sng" dirty="0" smtClean="0">
              <a:solidFill>
                <a:srgbClr val="00FF00"/>
              </a:solidFill>
            </a:endParaRPr>
          </a:p>
          <a:p>
            <a:pPr marL="285750" indent="-285750">
              <a:buClr>
                <a:srgbClr val="00FF00"/>
              </a:buClr>
              <a:buFont typeface="Wingdings" charset="2"/>
              <a:buChar char="q"/>
            </a:pPr>
            <a:r>
              <a:rPr lang="en-US" sz="1600" dirty="0" smtClean="0">
                <a:solidFill>
                  <a:schemeClr val="dk1"/>
                </a:solidFill>
              </a:rPr>
              <a:t>Physics: GPDs, proton/nucleus imaging, </a:t>
            </a:r>
            <a:r>
              <a:rPr lang="en-US" sz="1600" dirty="0" smtClean="0">
                <a:solidFill>
                  <a:srgbClr val="FF66FF"/>
                </a:solidFill>
              </a:rPr>
              <a:t>DVCS</a:t>
            </a:r>
            <a:r>
              <a:rPr lang="en-US" sz="1600" dirty="0" smtClean="0">
                <a:solidFill>
                  <a:schemeClr val="dk1"/>
                </a:solidFill>
              </a:rPr>
              <a:t>, excl. VM/PS prod.</a:t>
            </a:r>
          </a:p>
          <a:p>
            <a:pPr marL="285750" indent="-285750">
              <a:buClr>
                <a:srgbClr val="00FF00"/>
              </a:buClr>
              <a:buFont typeface="Wingdings" charset="2"/>
              <a:buChar char="q"/>
            </a:pPr>
            <a:r>
              <a:rPr lang="en-US" sz="1600" dirty="0" smtClean="0">
                <a:solidFill>
                  <a:schemeClr val="dk1"/>
                </a:solidFill>
              </a:rPr>
              <a:t>Exclusivity </a:t>
            </a:r>
            <a:r>
              <a:rPr lang="en-US" sz="1600" dirty="0" smtClean="0">
                <a:solidFill>
                  <a:schemeClr val="dk1"/>
                </a:solidFill>
                <a:sym typeface="Wingdings"/>
              </a:rPr>
              <a:t> large rapidity coverage  rapidity gap events</a:t>
            </a:r>
          </a:p>
          <a:p>
            <a:pPr marL="285750" indent="-285750">
              <a:buClr>
                <a:srgbClr val="00FF00"/>
              </a:buClr>
              <a:buFont typeface="Wingdings" charset="2"/>
              <a:buChar char="q"/>
            </a:pPr>
            <a:r>
              <a:rPr lang="en-US" sz="1600" dirty="0">
                <a:solidFill>
                  <a:schemeClr val="dk1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sym typeface="Wingdings"/>
              </a:rPr>
              <a:t>            ↘</a:t>
            </a:r>
            <a:r>
              <a:rPr lang="en-US" sz="1600" dirty="0" smtClean="0">
                <a:solidFill>
                  <a:schemeClr val="dk1"/>
                </a:solidFill>
              </a:rPr>
              <a:t>  reconstruction of all particles in event</a:t>
            </a:r>
          </a:p>
          <a:p>
            <a:pPr marL="285750" indent="-285750">
              <a:buClr>
                <a:srgbClr val="00FF00"/>
              </a:buClr>
              <a:buFont typeface="Wingdings" charset="2"/>
              <a:buChar char="q"/>
            </a:pPr>
            <a:r>
              <a:rPr lang="en-US" sz="1600" dirty="0" smtClean="0">
                <a:solidFill>
                  <a:schemeClr val="dk1"/>
                </a:solidFill>
              </a:rPr>
              <a:t>high </a:t>
            </a:r>
            <a:r>
              <a:rPr lang="en-US" sz="1600" dirty="0">
                <a:solidFill>
                  <a:schemeClr val="dk1"/>
                </a:solidFill>
              </a:rPr>
              <a:t>resolution in t </a:t>
            </a:r>
            <a:r>
              <a:rPr lang="en-US" sz="1600" dirty="0">
                <a:solidFill>
                  <a:schemeClr val="dk1"/>
                </a:solidFill>
                <a:sym typeface="Wingdings"/>
              </a:rPr>
              <a:t> </a:t>
            </a:r>
            <a:r>
              <a:rPr lang="en-US" sz="1600" dirty="0">
                <a:solidFill>
                  <a:schemeClr val="dk1"/>
                </a:solidFill>
              </a:rPr>
              <a:t>Roman </a:t>
            </a:r>
            <a:r>
              <a:rPr lang="en-US" sz="1600" dirty="0" smtClean="0">
                <a:solidFill>
                  <a:schemeClr val="dk1"/>
                </a:solidFill>
              </a:rPr>
              <a:t>pots</a:t>
            </a:r>
          </a:p>
        </p:txBody>
      </p:sp>
    </p:spTree>
    <p:extLst>
      <p:ext uri="{BB962C8B-B14F-4D97-AF65-F5344CB8AC3E}">
        <p14:creationId xmlns:p14="http://schemas.microsoft.com/office/powerpoint/2010/main" val="2399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067" y="3987800"/>
            <a:ext cx="2506980" cy="2609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067" y="1312333"/>
            <a:ext cx="2651760" cy="2598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for E/p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20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364067" y="677338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: 5 </a:t>
            </a:r>
            <a:r>
              <a:rPr lang="en-US" dirty="0" err="1" smtClean="0"/>
              <a:t>GeV</a:t>
            </a:r>
            <a:r>
              <a:rPr lang="en-US" dirty="0" smtClean="0"/>
              <a:t> Q</a:t>
            </a:r>
            <a:r>
              <a:rPr lang="en-US" baseline="30000" dirty="0" smtClean="0"/>
              <a:t>2</a:t>
            </a:r>
            <a:r>
              <a:rPr lang="en-US" dirty="0" smtClean="0"/>
              <a:t>&gt;1 </a:t>
            </a:r>
            <a:r>
              <a:rPr lang="en-US" dirty="0" err="1" smtClean="0"/>
              <a:t>GeV</a:t>
            </a:r>
            <a:r>
              <a:rPr lang="en-US" dirty="0"/>
              <a:t> </a:t>
            </a:r>
          </a:p>
          <a:p>
            <a:pPr algn="ctr"/>
            <a:r>
              <a:rPr lang="en-US" dirty="0" smtClean="0"/>
              <a:t>-2.2&lt;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&lt;-</a:t>
            </a:r>
            <a:r>
              <a:rPr lang="en-US" dirty="0"/>
              <a:t>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9530" y="694263"/>
            <a:ext cx="3595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: 20 </a:t>
            </a:r>
            <a:r>
              <a:rPr lang="en-US" dirty="0" err="1" smtClean="0"/>
              <a:t>GeV</a:t>
            </a:r>
            <a:r>
              <a:rPr lang="en-US" dirty="0" smtClean="0"/>
              <a:t> Q</a:t>
            </a:r>
            <a:r>
              <a:rPr lang="en-US" baseline="30000" dirty="0" smtClean="0"/>
              <a:t>2</a:t>
            </a:r>
            <a:r>
              <a:rPr lang="en-US" dirty="0" smtClean="0"/>
              <a:t>&gt;1 </a:t>
            </a:r>
            <a:r>
              <a:rPr lang="en-US" dirty="0" err="1" smtClean="0"/>
              <a:t>GeV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-2&lt;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&lt;-</a:t>
            </a:r>
            <a:r>
              <a:rPr lang="en-US" dirty="0"/>
              <a:t>1</a:t>
            </a:r>
            <a:r>
              <a:rPr lang="en-US" dirty="0" smtClean="0"/>
              <a:t>            -</a:t>
            </a:r>
            <a:r>
              <a:rPr lang="en-US" dirty="0"/>
              <a:t>3.7&lt;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/>
              <a:t>&lt;</a:t>
            </a:r>
            <a:r>
              <a:rPr lang="en-US" dirty="0" smtClean="0"/>
              <a:t>-2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72867" y="1625600"/>
            <a:ext cx="8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1&lt;p&lt;3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5467" y="4216400"/>
            <a:ext cx="8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&lt;p&lt;9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66" y="1270000"/>
            <a:ext cx="2579370" cy="2609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1" y="1363133"/>
            <a:ext cx="8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1&lt;p&lt;2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67" y="3818467"/>
            <a:ext cx="2583180" cy="25679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2668" y="3945466"/>
            <a:ext cx="8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&lt;p&lt;5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767" y="1270000"/>
            <a:ext cx="2575560" cy="25488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933" y="3826933"/>
            <a:ext cx="2503170" cy="25679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48200" y="1430866"/>
            <a:ext cx="8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1&lt;p&lt;3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60800" y="4021666"/>
            <a:ext cx="8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&lt;p&lt;9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20040000">
            <a:off x="4606270" y="2567803"/>
            <a:ext cx="456642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&gt; 3 e/p not good enough</a:t>
            </a:r>
          </a:p>
          <a:p>
            <a:pPr algn="ctr"/>
            <a:r>
              <a:rPr lang="en-US" dirty="0" smtClean="0"/>
              <a:t>need to use </a:t>
            </a:r>
            <a:r>
              <a:rPr lang="en-US" dirty="0" err="1" smtClean="0"/>
              <a:t>ECal</a:t>
            </a:r>
            <a:r>
              <a:rPr lang="en-US" dirty="0" smtClean="0"/>
              <a:t> and </a:t>
            </a:r>
            <a:r>
              <a:rPr lang="en-US" dirty="0" err="1" smtClean="0"/>
              <a:t>HCal</a:t>
            </a:r>
            <a:r>
              <a:rPr lang="en-US" dirty="0" smtClean="0"/>
              <a:t> to separate</a:t>
            </a:r>
          </a:p>
          <a:p>
            <a:pPr algn="ctr"/>
            <a:r>
              <a:rPr lang="en-US" dirty="0" smtClean="0"/>
              <a:t>leptons and hadrons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87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 Coverage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21</a:t>
            </a:fld>
            <a:endParaRPr lang="en-US" altLang="ja-JP"/>
          </a:p>
        </p:txBody>
      </p:sp>
      <p:sp>
        <p:nvSpPr>
          <p:cNvPr id="7" name="TextBox 6"/>
          <p:cNvSpPr txBox="1"/>
          <p:nvPr/>
        </p:nvSpPr>
        <p:spPr>
          <a:xfrm>
            <a:off x="194732" y="706967"/>
            <a:ext cx="483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Cuts: Q</a:t>
            </a:r>
            <a:r>
              <a:rPr lang="en-US" baseline="30000" dirty="0" smtClean="0"/>
              <a:t>2</a:t>
            </a:r>
            <a:r>
              <a:rPr lang="en-US" dirty="0" smtClean="0"/>
              <a:t>&gt;1 GeV</a:t>
            </a:r>
            <a:r>
              <a:rPr lang="en-US" baseline="30000" dirty="0" smtClean="0"/>
              <a:t>2</a:t>
            </a:r>
            <a:r>
              <a:rPr lang="en-US" dirty="0" smtClean="0"/>
              <a:t>, 0.01&lt;y&lt;0.95, p&gt;1GeV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4667" y="1155716"/>
            <a:ext cx="6238642" cy="4940300"/>
            <a:chOff x="84667" y="1155716"/>
            <a:chExt cx="6238642" cy="4940300"/>
          </a:xfrm>
        </p:grpSpPr>
        <p:pic>
          <p:nvPicPr>
            <p:cNvPr id="6" name="Picture 5" descr="RapidityVsz.1GeV.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7" y="1155716"/>
              <a:ext cx="6238642" cy="49403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381001" y="1625600"/>
              <a:ext cx="554566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97934" y="2980267"/>
              <a:ext cx="554566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89468" y="3894666"/>
              <a:ext cx="554566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406401" y="5249333"/>
              <a:ext cx="554566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AutoShape 12"/>
          <p:cNvSpPr>
            <a:spLocks noChangeArrowheads="1"/>
          </p:cNvSpPr>
          <p:nvPr/>
        </p:nvSpPr>
        <p:spPr bwMode="auto">
          <a:xfrm rot="10524131" flipH="1" flipV="1">
            <a:off x="1083076" y="6031818"/>
            <a:ext cx="1007775" cy="367634"/>
          </a:xfrm>
          <a:prstGeom prst="curvedRightArrow">
            <a:avLst>
              <a:gd name="adj1" fmla="val 33853"/>
              <a:gd name="adj2" fmla="val 67706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50000">
                <a:srgbClr val="3333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5134" y="6079065"/>
            <a:ext cx="695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-3&lt;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&lt;3 covers entire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&amp; z-region important for physics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023235" y="1011767"/>
            <a:ext cx="6120765" cy="4846955"/>
            <a:chOff x="3023235" y="1011767"/>
            <a:chExt cx="6120765" cy="4846955"/>
          </a:xfrm>
        </p:grpSpPr>
        <p:pic>
          <p:nvPicPr>
            <p:cNvPr id="16" name="Picture 15" descr="RapidityVspt.1GeV.b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235" y="1011767"/>
              <a:ext cx="6120765" cy="4846955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 bwMode="auto">
            <a:xfrm>
              <a:off x="3327401" y="1490133"/>
              <a:ext cx="554566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344334" y="2810932"/>
              <a:ext cx="554566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335868" y="3691463"/>
              <a:ext cx="554566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352801" y="5046130"/>
              <a:ext cx="554566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56537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LHC-b: </a:t>
            </a:r>
            <a:r>
              <a:rPr lang="en-US" dirty="0" smtClean="0"/>
              <a:t>possible RICH design concepts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22</a:t>
            </a:fld>
            <a:endParaRPr lang="en-US" altLang="ja-JP"/>
          </a:p>
        </p:txBody>
      </p:sp>
      <p:pic>
        <p:nvPicPr>
          <p:cNvPr id="6" name="Picture 5" descr="rich1-2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73300"/>
            <a:ext cx="3657600" cy="4445000"/>
          </a:xfrm>
          <a:prstGeom prst="rect">
            <a:avLst/>
          </a:prstGeom>
        </p:spPr>
      </p:pic>
      <p:pic>
        <p:nvPicPr>
          <p:cNvPr id="7" name="Picture 6" descr="rich2_schemati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739901"/>
            <a:ext cx="3499485" cy="5078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8300" y="673100"/>
            <a:ext cx="713830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RICH-1 (modern HERMES RICH)    RICH-2</a:t>
            </a:r>
          </a:p>
          <a:p>
            <a:r>
              <a:rPr lang="en-US" dirty="0" smtClean="0"/>
              <a:t>2&lt;p&lt;60 </a:t>
            </a:r>
            <a:r>
              <a:rPr lang="en-US" dirty="0" err="1" smtClean="0"/>
              <a:t>GeV</a:t>
            </a:r>
            <a:r>
              <a:rPr lang="en-US" dirty="0" smtClean="0"/>
              <a:t>                           17&lt;p&lt;100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25-300 </a:t>
            </a:r>
            <a:r>
              <a:rPr lang="en-US" dirty="0" err="1" smtClean="0"/>
              <a:t>mrad</a:t>
            </a:r>
            <a:r>
              <a:rPr lang="en-US" dirty="0" smtClean="0"/>
              <a:t>                          10-120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/>
              <a:t>5cm Aerogel (n=1.030)                ~200 cm CF</a:t>
            </a:r>
            <a:r>
              <a:rPr lang="en-US" baseline="-25000" dirty="0" smtClean="0"/>
              <a:t>4</a:t>
            </a:r>
            <a:r>
              <a:rPr lang="en-US" dirty="0" smtClean="0"/>
              <a:t> (n=1.0005)</a:t>
            </a:r>
            <a:endParaRPr lang="en-US" dirty="0"/>
          </a:p>
          <a:p>
            <a:r>
              <a:rPr lang="en-US" dirty="0" smtClean="0"/>
              <a:t>85 cm C</a:t>
            </a:r>
            <a:r>
              <a:rPr lang="en-US" baseline="-25000" dirty="0" smtClean="0"/>
              <a:t>4</a:t>
            </a:r>
            <a:r>
              <a:rPr lang="en-US" dirty="0" smtClean="0"/>
              <a:t>F</a:t>
            </a:r>
            <a:r>
              <a:rPr lang="en-US" baseline="-25000" dirty="0" smtClean="0"/>
              <a:t>10 </a:t>
            </a:r>
            <a:r>
              <a:rPr lang="en-US" dirty="0"/>
              <a:t>(n=</a:t>
            </a:r>
            <a:r>
              <a:rPr lang="en-US" dirty="0" smtClean="0"/>
              <a:t>1.0014)</a:t>
            </a:r>
            <a:endParaRPr lang="en-US" dirty="0"/>
          </a:p>
          <a:p>
            <a:endParaRPr lang="en-US" baseline="-25000" dirty="0"/>
          </a:p>
        </p:txBody>
      </p:sp>
      <p:pic>
        <p:nvPicPr>
          <p:cNvPr id="11" name="Picture 10" descr="RICH1_24ma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20433"/>
            <a:ext cx="4241800" cy="3930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4400"/>
            <a:ext cx="40259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7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Cerenkov and momentum resolution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POETIC 2013, Chile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035" y="856673"/>
            <a:ext cx="2857500" cy="2762250"/>
            <a:chOff x="102620" y="856673"/>
            <a:chExt cx="2857500" cy="27622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620" y="856673"/>
              <a:ext cx="2857500" cy="27622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09631" y="1136764"/>
              <a:ext cx="1111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latin typeface="Symbol" charset="2"/>
                  <a:cs typeface="Symbol" charset="2"/>
                </a:rPr>
                <a:t>d</a:t>
              </a:r>
              <a:r>
                <a:rPr lang="en-US" sz="1400" b="1" dirty="0" err="1" smtClean="0"/>
                <a:t>p</a:t>
              </a:r>
              <a:r>
                <a:rPr lang="en-US" sz="1400" b="1" dirty="0" smtClean="0"/>
                <a:t>/p&lt;0.1%</a:t>
              </a:r>
              <a:endParaRPr lang="en-US" sz="1400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425" y="856673"/>
            <a:ext cx="2851150" cy="276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4875" y="1072150"/>
            <a:ext cx="1188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 dirty="0" err="1" smtClean="0">
                <a:solidFill>
                  <a:srgbClr val="000000"/>
                </a:solidFill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</a:rPr>
              <a:t>/p&lt; 1.0%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241" y="882073"/>
            <a:ext cx="278765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12925" y="1100595"/>
            <a:ext cx="1188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b="1" dirty="0" err="1" smtClean="0">
                <a:solidFill>
                  <a:srgbClr val="000000"/>
                </a:solidFill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</a:rPr>
              <a:t>/p&lt; 3.0%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730" y="2863285"/>
            <a:ext cx="31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endParaRPr lang="en-US" b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1842" y="286328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Symbol" charset="2"/>
                <a:cs typeface="Symbol" charset="2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7260" y="28632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C66"/>
                </a:solidFill>
                <a:latin typeface="Comic Sans MS"/>
                <a:cs typeface="Comic Sans MS"/>
              </a:rPr>
              <a:t>p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18" name="TextBox 17"/>
          <p:cNvSpPr txBox="1"/>
          <p:nvPr/>
        </p:nvSpPr>
        <p:spPr>
          <a:xfrm>
            <a:off x="287867" y="3750728"/>
            <a:ext cx="71994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no resolution due to photon detector is yet modeled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momentum resolution absolutely critical for good </a:t>
            </a:r>
            <a:r>
              <a:rPr lang="en-US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00FF"/>
                </a:solidFill>
              </a:rPr>
              <a:t>K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CC66"/>
                </a:solidFill>
              </a:rPr>
              <a:t>p</a:t>
            </a:r>
            <a:r>
              <a:rPr lang="en-US" sz="1600" dirty="0" smtClean="0"/>
              <a:t> separation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41535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65667" y="0"/>
            <a:ext cx="9609667" cy="609600"/>
          </a:xfrm>
        </p:spPr>
        <p:txBody>
          <a:bodyPr/>
          <a:lstStyle/>
          <a:p>
            <a:r>
              <a:rPr lang="en-US" dirty="0" smtClean="0"/>
              <a:t>Exclusive Reactions: Event Selection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90FA33-C24F-264B-B461-8B64BA4F773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25425" y="1260475"/>
            <a:ext cx="8751888" cy="2362200"/>
            <a:chOff x="226056" y="1260734"/>
            <a:chExt cx="8750889" cy="2362200"/>
          </a:xfrm>
        </p:grpSpPr>
        <p:sp>
          <p:nvSpPr>
            <p:cNvPr id="39" name="Rounded Rectangle 38"/>
            <p:cNvSpPr/>
            <p:nvPr/>
          </p:nvSpPr>
          <p:spPr>
            <a:xfrm>
              <a:off x="226056" y="1260734"/>
              <a:ext cx="8750889" cy="2362200"/>
            </a:xfrm>
            <a:prstGeom prst="roundRect">
              <a:avLst/>
            </a:prstGeom>
            <a:solidFill>
              <a:schemeClr val="accent5">
                <a:lumMod val="75000"/>
                <a:alpha val="1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678" name="Text Box 4"/>
            <p:cNvSpPr txBox="1">
              <a:spLocks noChangeArrowheads="1"/>
            </p:cNvSpPr>
            <p:nvPr/>
          </p:nvSpPr>
          <p:spPr bwMode="auto">
            <a:xfrm>
              <a:off x="431750" y="1314775"/>
              <a:ext cx="3643826" cy="2192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4545" tIns="49163" rIns="94545" bIns="49163">
              <a:spAutoFit/>
            </a:bodyPr>
            <a:lstStyle>
              <a:lvl1pPr eaLnBrk="0" hangingPunct="0">
                <a:tabLst>
                  <a:tab pos="0" algn="l"/>
                  <a:tab pos="469900" algn="l"/>
                  <a:tab pos="941388" algn="l"/>
                  <a:tab pos="1412875" algn="l"/>
                  <a:tab pos="1885950" algn="l"/>
                  <a:tab pos="2357438" algn="l"/>
                  <a:tab pos="2828925" algn="l"/>
                  <a:tab pos="3300413" algn="l"/>
                  <a:tab pos="3773488" algn="l"/>
                  <a:tab pos="4244975" algn="l"/>
                  <a:tab pos="4716463" algn="l"/>
                  <a:tab pos="5189538" algn="l"/>
                  <a:tab pos="5661025" algn="l"/>
                  <a:tab pos="6132513" algn="l"/>
                  <a:tab pos="6605588" algn="l"/>
                  <a:tab pos="7077075" algn="l"/>
                  <a:tab pos="7548563" algn="l"/>
                  <a:tab pos="8020050" algn="l"/>
                  <a:tab pos="8493125" algn="l"/>
                  <a:tab pos="8964613" algn="l"/>
                  <a:tab pos="9436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tabLst>
                  <a:tab pos="0" algn="l"/>
                  <a:tab pos="469900" algn="l"/>
                  <a:tab pos="941388" algn="l"/>
                  <a:tab pos="1412875" algn="l"/>
                  <a:tab pos="1885950" algn="l"/>
                  <a:tab pos="2357438" algn="l"/>
                  <a:tab pos="2828925" algn="l"/>
                  <a:tab pos="3300413" algn="l"/>
                  <a:tab pos="3773488" algn="l"/>
                  <a:tab pos="4244975" algn="l"/>
                  <a:tab pos="4716463" algn="l"/>
                  <a:tab pos="5189538" algn="l"/>
                  <a:tab pos="5661025" algn="l"/>
                  <a:tab pos="6132513" algn="l"/>
                  <a:tab pos="6605588" algn="l"/>
                  <a:tab pos="7077075" algn="l"/>
                  <a:tab pos="7548563" algn="l"/>
                  <a:tab pos="8020050" algn="l"/>
                  <a:tab pos="8493125" algn="l"/>
                  <a:tab pos="8964613" algn="l"/>
                  <a:tab pos="9436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69900" algn="l"/>
                  <a:tab pos="941388" algn="l"/>
                  <a:tab pos="1412875" algn="l"/>
                  <a:tab pos="1885950" algn="l"/>
                  <a:tab pos="2357438" algn="l"/>
                  <a:tab pos="2828925" algn="l"/>
                  <a:tab pos="3300413" algn="l"/>
                  <a:tab pos="3773488" algn="l"/>
                  <a:tab pos="4244975" algn="l"/>
                  <a:tab pos="4716463" algn="l"/>
                  <a:tab pos="5189538" algn="l"/>
                  <a:tab pos="5661025" algn="l"/>
                  <a:tab pos="6132513" algn="l"/>
                  <a:tab pos="6605588" algn="l"/>
                  <a:tab pos="7077075" algn="l"/>
                  <a:tab pos="7548563" algn="l"/>
                  <a:tab pos="8020050" algn="l"/>
                  <a:tab pos="8493125" algn="l"/>
                  <a:tab pos="8964613" algn="l"/>
                  <a:tab pos="9436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69900" algn="l"/>
                  <a:tab pos="941388" algn="l"/>
                  <a:tab pos="1412875" algn="l"/>
                  <a:tab pos="1885950" algn="l"/>
                  <a:tab pos="2357438" algn="l"/>
                  <a:tab pos="2828925" algn="l"/>
                  <a:tab pos="3300413" algn="l"/>
                  <a:tab pos="3773488" algn="l"/>
                  <a:tab pos="4244975" algn="l"/>
                  <a:tab pos="4716463" algn="l"/>
                  <a:tab pos="5189538" algn="l"/>
                  <a:tab pos="5661025" algn="l"/>
                  <a:tab pos="6132513" algn="l"/>
                  <a:tab pos="6605588" algn="l"/>
                  <a:tab pos="7077075" algn="l"/>
                  <a:tab pos="7548563" algn="l"/>
                  <a:tab pos="8020050" algn="l"/>
                  <a:tab pos="8493125" algn="l"/>
                  <a:tab pos="8964613" algn="l"/>
                  <a:tab pos="9436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69900" algn="l"/>
                  <a:tab pos="941388" algn="l"/>
                  <a:tab pos="1412875" algn="l"/>
                  <a:tab pos="1885950" algn="l"/>
                  <a:tab pos="2357438" algn="l"/>
                  <a:tab pos="2828925" algn="l"/>
                  <a:tab pos="3300413" algn="l"/>
                  <a:tab pos="3773488" algn="l"/>
                  <a:tab pos="4244975" algn="l"/>
                  <a:tab pos="4716463" algn="l"/>
                  <a:tab pos="5189538" algn="l"/>
                  <a:tab pos="5661025" algn="l"/>
                  <a:tab pos="6132513" algn="l"/>
                  <a:tab pos="6605588" algn="l"/>
                  <a:tab pos="7077075" algn="l"/>
                  <a:tab pos="7548563" algn="l"/>
                  <a:tab pos="8020050" algn="l"/>
                  <a:tab pos="8493125" algn="l"/>
                  <a:tab pos="8964613" algn="l"/>
                  <a:tab pos="9436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69900" algn="l"/>
                  <a:tab pos="941388" algn="l"/>
                  <a:tab pos="1412875" algn="l"/>
                  <a:tab pos="1885950" algn="l"/>
                  <a:tab pos="2357438" algn="l"/>
                  <a:tab pos="2828925" algn="l"/>
                  <a:tab pos="3300413" algn="l"/>
                  <a:tab pos="3773488" algn="l"/>
                  <a:tab pos="4244975" algn="l"/>
                  <a:tab pos="4716463" algn="l"/>
                  <a:tab pos="5189538" algn="l"/>
                  <a:tab pos="5661025" algn="l"/>
                  <a:tab pos="6132513" algn="l"/>
                  <a:tab pos="6605588" algn="l"/>
                  <a:tab pos="7077075" algn="l"/>
                  <a:tab pos="7548563" algn="l"/>
                  <a:tab pos="8020050" algn="l"/>
                  <a:tab pos="8493125" algn="l"/>
                  <a:tab pos="8964613" algn="l"/>
                  <a:tab pos="9436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69900" algn="l"/>
                  <a:tab pos="941388" algn="l"/>
                  <a:tab pos="1412875" algn="l"/>
                  <a:tab pos="1885950" algn="l"/>
                  <a:tab pos="2357438" algn="l"/>
                  <a:tab pos="2828925" algn="l"/>
                  <a:tab pos="3300413" algn="l"/>
                  <a:tab pos="3773488" algn="l"/>
                  <a:tab pos="4244975" algn="l"/>
                  <a:tab pos="4716463" algn="l"/>
                  <a:tab pos="5189538" algn="l"/>
                  <a:tab pos="5661025" algn="l"/>
                  <a:tab pos="6132513" algn="l"/>
                  <a:tab pos="6605588" algn="l"/>
                  <a:tab pos="7077075" algn="l"/>
                  <a:tab pos="7548563" algn="l"/>
                  <a:tab pos="8020050" algn="l"/>
                  <a:tab pos="8493125" algn="l"/>
                  <a:tab pos="8964613" algn="l"/>
                  <a:tab pos="9436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69900" algn="l"/>
                  <a:tab pos="941388" algn="l"/>
                  <a:tab pos="1412875" algn="l"/>
                  <a:tab pos="1885950" algn="l"/>
                  <a:tab pos="2357438" algn="l"/>
                  <a:tab pos="2828925" algn="l"/>
                  <a:tab pos="3300413" algn="l"/>
                  <a:tab pos="3773488" algn="l"/>
                  <a:tab pos="4244975" algn="l"/>
                  <a:tab pos="4716463" algn="l"/>
                  <a:tab pos="5189538" algn="l"/>
                  <a:tab pos="5661025" algn="l"/>
                  <a:tab pos="6132513" algn="l"/>
                  <a:tab pos="6605588" algn="l"/>
                  <a:tab pos="7077075" algn="l"/>
                  <a:tab pos="7548563" algn="l"/>
                  <a:tab pos="8020050" algn="l"/>
                  <a:tab pos="8493125" algn="l"/>
                  <a:tab pos="8964613" algn="l"/>
                  <a:tab pos="9436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69900" algn="l"/>
                  <a:tab pos="941388" algn="l"/>
                  <a:tab pos="1412875" algn="l"/>
                  <a:tab pos="1885950" algn="l"/>
                  <a:tab pos="2357438" algn="l"/>
                  <a:tab pos="2828925" algn="l"/>
                  <a:tab pos="3300413" algn="l"/>
                  <a:tab pos="3773488" algn="l"/>
                  <a:tab pos="4244975" algn="l"/>
                  <a:tab pos="4716463" algn="l"/>
                  <a:tab pos="5189538" algn="l"/>
                  <a:tab pos="5661025" algn="l"/>
                  <a:tab pos="6132513" algn="l"/>
                  <a:tab pos="6605588" algn="l"/>
                  <a:tab pos="7077075" algn="l"/>
                  <a:tab pos="7548563" algn="l"/>
                  <a:tab pos="8020050" algn="l"/>
                  <a:tab pos="8493125" algn="l"/>
                  <a:tab pos="8964613" algn="l"/>
                  <a:tab pos="94361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000" b="1" i="1" u="sng" dirty="0" smtClean="0">
                  <a:solidFill>
                    <a:srgbClr val="FF0000"/>
                  </a:solidFill>
                  <a:latin typeface="+mn-lt"/>
                  <a:cs typeface="Arial Unicode MS" charset="0"/>
                </a:rPr>
                <a:t>proton/neutron</a:t>
              </a:r>
              <a:r>
                <a:rPr lang="en-GB" sz="2000" b="1" u="sng" dirty="0" smtClean="0">
                  <a:solidFill>
                    <a:srgbClr val="FF0000"/>
                  </a:solidFill>
                  <a:latin typeface="+mn-lt"/>
                  <a:cs typeface="Arial Unicode MS" charset="0"/>
                </a:rPr>
                <a:t> </a:t>
              </a:r>
              <a:r>
                <a:rPr lang="en-GB" sz="2000" b="1" u="sng" dirty="0">
                  <a:solidFill>
                    <a:srgbClr val="FF0000"/>
                  </a:solidFill>
                  <a:latin typeface="+mn-lt"/>
                  <a:cs typeface="Arial Unicode MS" charset="0"/>
                </a:rPr>
                <a:t>tag method</a:t>
              </a:r>
            </a:p>
            <a:p>
              <a:pPr algn="ctr" eaLnBrk="1" hangingPunct="1"/>
              <a:r>
                <a:rPr lang="en-GB" sz="2000" b="1" dirty="0">
                  <a:solidFill>
                    <a:srgbClr val="3366FF"/>
                  </a:solidFill>
                  <a:latin typeface="+mn-lt"/>
                  <a:cs typeface="Arial Unicode MS" charset="0"/>
                </a:rPr>
                <a:t> </a:t>
              </a:r>
            </a:p>
            <a:p>
              <a:pPr eaLnBrk="1" hangingPunct="1">
                <a:buClr>
                  <a:srgbClr val="000066"/>
                </a:buClr>
                <a:buFont typeface="Courier New" charset="0"/>
                <a:buChar char="o"/>
              </a:pPr>
              <a:r>
                <a:rPr lang="en-GB" sz="1600" b="1" dirty="0">
                  <a:solidFill>
                    <a:srgbClr val="000066"/>
                  </a:solidFill>
                  <a:latin typeface="+mn-lt"/>
                  <a:cs typeface="Arial Unicode MS" charset="0"/>
                </a:rPr>
                <a:t> Measurement of </a:t>
              </a:r>
              <a:r>
                <a:rPr lang="en-GB" sz="1600" b="1" i="1" dirty="0">
                  <a:solidFill>
                    <a:srgbClr val="000066"/>
                  </a:solidFill>
                  <a:latin typeface="+mn-lt"/>
                  <a:cs typeface="Arial Unicode MS" charset="0"/>
                </a:rPr>
                <a:t>t </a:t>
              </a:r>
            </a:p>
            <a:p>
              <a:pPr eaLnBrk="1" hangingPunct="1">
                <a:buClr>
                  <a:srgbClr val="000066"/>
                </a:buClr>
                <a:buFont typeface="Courier New" charset="0"/>
                <a:buChar char="o"/>
              </a:pPr>
              <a:r>
                <a:rPr lang="en-GB" sz="1600" b="1" dirty="0">
                  <a:solidFill>
                    <a:srgbClr val="000066"/>
                  </a:solidFill>
                  <a:latin typeface="+mn-lt"/>
                  <a:cs typeface="Arial Unicode MS" charset="0"/>
                </a:rPr>
                <a:t> Free of p-</a:t>
              </a:r>
              <a:r>
                <a:rPr lang="en-GB" sz="1600" b="1" dirty="0" err="1">
                  <a:solidFill>
                    <a:srgbClr val="000066"/>
                  </a:solidFill>
                  <a:latin typeface="+mn-lt"/>
                  <a:cs typeface="Arial Unicode MS" charset="0"/>
                </a:rPr>
                <a:t>diss</a:t>
              </a:r>
              <a:r>
                <a:rPr lang="en-GB" sz="1600" b="1" dirty="0">
                  <a:solidFill>
                    <a:srgbClr val="000066"/>
                  </a:solidFill>
                  <a:latin typeface="+mn-lt"/>
                  <a:cs typeface="Arial Unicode MS" charset="0"/>
                </a:rPr>
                <a:t> background</a:t>
              </a:r>
            </a:p>
            <a:p>
              <a:pPr eaLnBrk="1" hangingPunct="1">
                <a:buClr>
                  <a:srgbClr val="000066"/>
                </a:buClr>
                <a:buFont typeface="Courier New" charset="0"/>
                <a:buChar char="o"/>
              </a:pPr>
              <a:r>
                <a:rPr lang="en-GB" sz="1600" b="1" dirty="0">
                  <a:solidFill>
                    <a:srgbClr val="000066"/>
                  </a:solidFill>
                  <a:latin typeface="+mn-lt"/>
                  <a:cs typeface="Arial Unicode MS" charset="0"/>
                </a:rPr>
                <a:t> Higher M</a:t>
              </a:r>
              <a:r>
                <a:rPr lang="en-GB" sz="1600" b="1" baseline="-25000" dirty="0">
                  <a:solidFill>
                    <a:srgbClr val="000066"/>
                  </a:solidFill>
                  <a:latin typeface="+mn-lt"/>
                  <a:cs typeface="Arial Unicode MS" charset="0"/>
                </a:rPr>
                <a:t>X</a:t>
              </a:r>
              <a:r>
                <a:rPr lang="en-GB" sz="1600" b="1" dirty="0">
                  <a:solidFill>
                    <a:srgbClr val="000066"/>
                  </a:solidFill>
                  <a:latin typeface="+mn-lt"/>
                  <a:cs typeface="Arial Unicode MS" charset="0"/>
                </a:rPr>
                <a:t> range</a:t>
              </a:r>
            </a:p>
            <a:p>
              <a:pPr eaLnBrk="1" hangingPunct="1">
                <a:buClr>
                  <a:srgbClr val="000066"/>
                </a:buClr>
                <a:buFont typeface="Courier New" charset="0"/>
                <a:buChar char="o"/>
              </a:pPr>
              <a:r>
                <a:rPr lang="en-GB" sz="1600" b="1" dirty="0" smtClean="0">
                  <a:solidFill>
                    <a:srgbClr val="000066"/>
                  </a:solidFill>
                  <a:latin typeface="+mn-lt"/>
                  <a:cs typeface="Arial Unicode MS" charset="0"/>
                </a:rPr>
                <a:t> to have high acceptance for</a:t>
              </a:r>
            </a:p>
            <a:p>
              <a:pPr eaLnBrk="1" hangingPunct="1">
                <a:buClr>
                  <a:srgbClr val="000066"/>
                </a:buClr>
              </a:pPr>
              <a:r>
                <a:rPr lang="en-GB" sz="1600" dirty="0">
                  <a:solidFill>
                    <a:srgbClr val="000066"/>
                  </a:solidFill>
                  <a:latin typeface="+mn-lt"/>
                  <a:cs typeface="Arial Unicode MS" charset="0"/>
                </a:rPr>
                <a:t> </a:t>
              </a:r>
              <a:r>
                <a:rPr lang="en-GB" sz="1600" dirty="0" smtClean="0">
                  <a:solidFill>
                    <a:srgbClr val="000066"/>
                  </a:solidFill>
                  <a:latin typeface="+mn-lt"/>
                  <a:cs typeface="Arial Unicode MS" charset="0"/>
                </a:rPr>
                <a:t>  </a:t>
              </a:r>
              <a:r>
                <a:rPr lang="en-GB" sz="1600" b="1" dirty="0" smtClean="0">
                  <a:solidFill>
                    <a:srgbClr val="000066"/>
                  </a:solidFill>
                  <a:latin typeface="+mn-lt"/>
                  <a:cs typeface="Arial Unicode MS" charset="0"/>
                </a:rPr>
                <a:t>Roman</a:t>
              </a:r>
              <a:r>
                <a:rPr lang="en-GB" sz="1600" dirty="0" smtClean="0">
                  <a:solidFill>
                    <a:srgbClr val="000066"/>
                  </a:solidFill>
                  <a:latin typeface="+mn-lt"/>
                  <a:cs typeface="Arial Unicode MS" charset="0"/>
                </a:rPr>
                <a:t> </a:t>
              </a:r>
              <a:r>
                <a:rPr lang="en-GB" sz="1600" b="1" dirty="0" smtClean="0">
                  <a:solidFill>
                    <a:srgbClr val="000066"/>
                  </a:solidFill>
                  <a:latin typeface="+mn-lt"/>
                  <a:cs typeface="Arial Unicode MS" charset="0"/>
                </a:rPr>
                <a:t>Pots / ZDC challenging</a:t>
              </a:r>
            </a:p>
            <a:p>
              <a:pPr eaLnBrk="1" hangingPunct="1">
                <a:buClr>
                  <a:srgbClr val="000066"/>
                </a:buClr>
              </a:pPr>
              <a:r>
                <a:rPr lang="en-GB" sz="1600" dirty="0">
                  <a:solidFill>
                    <a:srgbClr val="000066"/>
                  </a:solidFill>
                  <a:latin typeface="+mn-lt"/>
                  <a:cs typeface="Arial Unicode MS" charset="0"/>
                  <a:sym typeface="Wingdings"/>
                </a:rPr>
                <a:t> </a:t>
              </a:r>
              <a:r>
                <a:rPr lang="en-GB" sz="1600" dirty="0" smtClean="0">
                  <a:solidFill>
                    <a:srgbClr val="000066"/>
                  </a:solidFill>
                  <a:latin typeface="+mn-lt"/>
                  <a:cs typeface="Arial Unicode MS" charset="0"/>
                  <a:sym typeface="Wingdings"/>
                </a:rPr>
                <a:t>  </a:t>
              </a:r>
              <a:r>
                <a:rPr lang="en-GB" sz="1600" b="1" dirty="0" smtClean="0">
                  <a:solidFill>
                    <a:srgbClr val="000066"/>
                  </a:solidFill>
                  <a:latin typeface="+mn-lt"/>
                  <a:cs typeface="Arial Unicode MS" charset="0"/>
                  <a:sym typeface="Wingdings"/>
                </a:rPr>
                <a:t> IR design</a:t>
              </a:r>
              <a:endParaRPr lang="en-GB" sz="1600" b="1" dirty="0">
                <a:solidFill>
                  <a:srgbClr val="000066"/>
                </a:solidFill>
                <a:latin typeface="+mn-lt"/>
                <a:cs typeface="Arial Unicode MS" charset="0"/>
              </a:endParaRPr>
            </a:p>
          </p:txBody>
        </p:sp>
        <p:grpSp>
          <p:nvGrpSpPr>
            <p:cNvPr id="27679" name="Group 6"/>
            <p:cNvGrpSpPr>
              <a:grpSpLocks/>
            </p:cNvGrpSpPr>
            <p:nvPr/>
          </p:nvGrpSpPr>
          <p:grpSpPr bwMode="auto">
            <a:xfrm>
              <a:off x="4011845" y="1591721"/>
              <a:ext cx="2807206" cy="1600528"/>
              <a:chOff x="2057" y="1114"/>
              <a:chExt cx="1671" cy="969"/>
            </a:xfrm>
          </p:grpSpPr>
          <p:grpSp>
            <p:nvGrpSpPr>
              <p:cNvPr id="27680" name="Group 7"/>
              <p:cNvGrpSpPr>
                <a:grpSpLocks/>
              </p:cNvGrpSpPr>
              <p:nvPr/>
            </p:nvGrpSpPr>
            <p:grpSpPr bwMode="auto">
              <a:xfrm>
                <a:off x="2191" y="1114"/>
                <a:ext cx="1452" cy="969"/>
                <a:chOff x="2191" y="1114"/>
                <a:chExt cx="1452" cy="969"/>
              </a:xfrm>
            </p:grpSpPr>
            <p:pic>
              <p:nvPicPr>
                <p:cNvPr id="27682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6000" contrast="12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33" t="66359" r="15747" b="5440"/>
                <a:stretch>
                  <a:fillRect/>
                </a:stretch>
              </p:blipFill>
              <p:spPr bwMode="auto">
                <a:xfrm>
                  <a:off x="2233" y="1160"/>
                  <a:ext cx="1410" cy="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68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191" y="1114"/>
                  <a:ext cx="1030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469900" algn="l"/>
                      <a:tab pos="941388" algn="l"/>
                      <a:tab pos="1412875" algn="l"/>
                      <a:tab pos="1885950" algn="l"/>
                      <a:tab pos="2357438" algn="l"/>
                      <a:tab pos="2828925" algn="l"/>
                      <a:tab pos="3300413" algn="l"/>
                      <a:tab pos="3773488" algn="l"/>
                      <a:tab pos="4244975" algn="l"/>
                      <a:tab pos="4716463" algn="l"/>
                      <a:tab pos="5189538" algn="l"/>
                      <a:tab pos="5661025" algn="l"/>
                      <a:tab pos="6132513" algn="l"/>
                      <a:tab pos="6605588" algn="l"/>
                      <a:tab pos="7077075" algn="l"/>
                      <a:tab pos="7548563" algn="l"/>
                      <a:tab pos="8020050" algn="l"/>
                      <a:tab pos="8493125" algn="l"/>
                      <a:tab pos="8964613" algn="l"/>
                      <a:tab pos="9436100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tabLst>
                      <a:tab pos="0" algn="l"/>
                      <a:tab pos="469900" algn="l"/>
                      <a:tab pos="941388" algn="l"/>
                      <a:tab pos="1412875" algn="l"/>
                      <a:tab pos="1885950" algn="l"/>
                      <a:tab pos="2357438" algn="l"/>
                      <a:tab pos="2828925" algn="l"/>
                      <a:tab pos="3300413" algn="l"/>
                      <a:tab pos="3773488" algn="l"/>
                      <a:tab pos="4244975" algn="l"/>
                      <a:tab pos="4716463" algn="l"/>
                      <a:tab pos="5189538" algn="l"/>
                      <a:tab pos="5661025" algn="l"/>
                      <a:tab pos="6132513" algn="l"/>
                      <a:tab pos="6605588" algn="l"/>
                      <a:tab pos="7077075" algn="l"/>
                      <a:tab pos="7548563" algn="l"/>
                      <a:tab pos="8020050" algn="l"/>
                      <a:tab pos="8493125" algn="l"/>
                      <a:tab pos="8964613" algn="l"/>
                      <a:tab pos="9436100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tabLst>
                      <a:tab pos="0" algn="l"/>
                      <a:tab pos="469900" algn="l"/>
                      <a:tab pos="941388" algn="l"/>
                      <a:tab pos="1412875" algn="l"/>
                      <a:tab pos="1885950" algn="l"/>
                      <a:tab pos="2357438" algn="l"/>
                      <a:tab pos="2828925" algn="l"/>
                      <a:tab pos="3300413" algn="l"/>
                      <a:tab pos="3773488" algn="l"/>
                      <a:tab pos="4244975" algn="l"/>
                      <a:tab pos="4716463" algn="l"/>
                      <a:tab pos="5189538" algn="l"/>
                      <a:tab pos="5661025" algn="l"/>
                      <a:tab pos="6132513" algn="l"/>
                      <a:tab pos="6605588" algn="l"/>
                      <a:tab pos="7077075" algn="l"/>
                      <a:tab pos="7548563" algn="l"/>
                      <a:tab pos="8020050" algn="l"/>
                      <a:tab pos="8493125" algn="l"/>
                      <a:tab pos="8964613" algn="l"/>
                      <a:tab pos="9436100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tabLst>
                      <a:tab pos="0" algn="l"/>
                      <a:tab pos="469900" algn="l"/>
                      <a:tab pos="941388" algn="l"/>
                      <a:tab pos="1412875" algn="l"/>
                      <a:tab pos="1885950" algn="l"/>
                      <a:tab pos="2357438" algn="l"/>
                      <a:tab pos="2828925" algn="l"/>
                      <a:tab pos="3300413" algn="l"/>
                      <a:tab pos="3773488" algn="l"/>
                      <a:tab pos="4244975" algn="l"/>
                      <a:tab pos="4716463" algn="l"/>
                      <a:tab pos="5189538" algn="l"/>
                      <a:tab pos="5661025" algn="l"/>
                      <a:tab pos="6132513" algn="l"/>
                      <a:tab pos="6605588" algn="l"/>
                      <a:tab pos="7077075" algn="l"/>
                      <a:tab pos="7548563" algn="l"/>
                      <a:tab pos="8020050" algn="l"/>
                      <a:tab pos="8493125" algn="l"/>
                      <a:tab pos="8964613" algn="l"/>
                      <a:tab pos="9436100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tabLst>
                      <a:tab pos="0" algn="l"/>
                      <a:tab pos="469900" algn="l"/>
                      <a:tab pos="941388" algn="l"/>
                      <a:tab pos="1412875" algn="l"/>
                      <a:tab pos="1885950" algn="l"/>
                      <a:tab pos="2357438" algn="l"/>
                      <a:tab pos="2828925" algn="l"/>
                      <a:tab pos="3300413" algn="l"/>
                      <a:tab pos="3773488" algn="l"/>
                      <a:tab pos="4244975" algn="l"/>
                      <a:tab pos="4716463" algn="l"/>
                      <a:tab pos="5189538" algn="l"/>
                      <a:tab pos="5661025" algn="l"/>
                      <a:tab pos="6132513" algn="l"/>
                      <a:tab pos="6605588" algn="l"/>
                      <a:tab pos="7077075" algn="l"/>
                      <a:tab pos="7548563" algn="l"/>
                      <a:tab pos="8020050" algn="l"/>
                      <a:tab pos="8493125" algn="l"/>
                      <a:tab pos="8964613" algn="l"/>
                      <a:tab pos="9436100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69900" algn="l"/>
                      <a:tab pos="941388" algn="l"/>
                      <a:tab pos="1412875" algn="l"/>
                      <a:tab pos="1885950" algn="l"/>
                      <a:tab pos="2357438" algn="l"/>
                      <a:tab pos="2828925" algn="l"/>
                      <a:tab pos="3300413" algn="l"/>
                      <a:tab pos="3773488" algn="l"/>
                      <a:tab pos="4244975" algn="l"/>
                      <a:tab pos="4716463" algn="l"/>
                      <a:tab pos="5189538" algn="l"/>
                      <a:tab pos="5661025" algn="l"/>
                      <a:tab pos="6132513" algn="l"/>
                      <a:tab pos="6605588" algn="l"/>
                      <a:tab pos="7077075" algn="l"/>
                      <a:tab pos="7548563" algn="l"/>
                      <a:tab pos="8020050" algn="l"/>
                      <a:tab pos="8493125" algn="l"/>
                      <a:tab pos="8964613" algn="l"/>
                      <a:tab pos="9436100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69900" algn="l"/>
                      <a:tab pos="941388" algn="l"/>
                      <a:tab pos="1412875" algn="l"/>
                      <a:tab pos="1885950" algn="l"/>
                      <a:tab pos="2357438" algn="l"/>
                      <a:tab pos="2828925" algn="l"/>
                      <a:tab pos="3300413" algn="l"/>
                      <a:tab pos="3773488" algn="l"/>
                      <a:tab pos="4244975" algn="l"/>
                      <a:tab pos="4716463" algn="l"/>
                      <a:tab pos="5189538" algn="l"/>
                      <a:tab pos="5661025" algn="l"/>
                      <a:tab pos="6132513" algn="l"/>
                      <a:tab pos="6605588" algn="l"/>
                      <a:tab pos="7077075" algn="l"/>
                      <a:tab pos="7548563" algn="l"/>
                      <a:tab pos="8020050" algn="l"/>
                      <a:tab pos="8493125" algn="l"/>
                      <a:tab pos="8964613" algn="l"/>
                      <a:tab pos="9436100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69900" algn="l"/>
                      <a:tab pos="941388" algn="l"/>
                      <a:tab pos="1412875" algn="l"/>
                      <a:tab pos="1885950" algn="l"/>
                      <a:tab pos="2357438" algn="l"/>
                      <a:tab pos="2828925" algn="l"/>
                      <a:tab pos="3300413" algn="l"/>
                      <a:tab pos="3773488" algn="l"/>
                      <a:tab pos="4244975" algn="l"/>
                      <a:tab pos="4716463" algn="l"/>
                      <a:tab pos="5189538" algn="l"/>
                      <a:tab pos="5661025" algn="l"/>
                      <a:tab pos="6132513" algn="l"/>
                      <a:tab pos="6605588" algn="l"/>
                      <a:tab pos="7077075" algn="l"/>
                      <a:tab pos="7548563" algn="l"/>
                      <a:tab pos="8020050" algn="l"/>
                      <a:tab pos="8493125" algn="l"/>
                      <a:tab pos="8964613" algn="l"/>
                      <a:tab pos="9436100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69900" algn="l"/>
                      <a:tab pos="941388" algn="l"/>
                      <a:tab pos="1412875" algn="l"/>
                      <a:tab pos="1885950" algn="l"/>
                      <a:tab pos="2357438" algn="l"/>
                      <a:tab pos="2828925" algn="l"/>
                      <a:tab pos="3300413" algn="l"/>
                      <a:tab pos="3773488" algn="l"/>
                      <a:tab pos="4244975" algn="l"/>
                      <a:tab pos="4716463" algn="l"/>
                      <a:tab pos="5189538" algn="l"/>
                      <a:tab pos="5661025" algn="l"/>
                      <a:tab pos="6132513" algn="l"/>
                      <a:tab pos="6605588" algn="l"/>
                      <a:tab pos="7077075" algn="l"/>
                      <a:tab pos="7548563" algn="l"/>
                      <a:tab pos="8020050" algn="l"/>
                      <a:tab pos="8493125" algn="l"/>
                      <a:tab pos="8964613" algn="l"/>
                      <a:tab pos="9436100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ts val="1050"/>
                    </a:spcBef>
                  </a:pPr>
                  <a:r>
                    <a:rPr lang="en-GB" sz="1700" b="1">
                      <a:solidFill>
                        <a:srgbClr val="009900"/>
                      </a:solidFill>
                      <a:latin typeface="Times New Roman" charset="0"/>
                      <a:cs typeface="Arial Unicode MS" charset="0"/>
                    </a:rPr>
                    <a:t>Diffractive peak</a:t>
                  </a:r>
                </a:p>
              </p:txBody>
            </p:sp>
            <p:sp>
              <p:nvSpPr>
                <p:cNvPr id="27684" name="Freeform 10"/>
                <p:cNvSpPr>
                  <a:spLocks/>
                </p:cNvSpPr>
                <p:nvPr/>
              </p:nvSpPr>
              <p:spPr bwMode="auto">
                <a:xfrm rot="1800000" flipV="1">
                  <a:off x="3059" y="1299"/>
                  <a:ext cx="304" cy="56"/>
                </a:xfrm>
                <a:custGeom>
                  <a:avLst/>
                  <a:gdLst>
                    <a:gd name="T0" fmla="*/ 0 w 1660"/>
                    <a:gd name="T1" fmla="*/ 0 h 3"/>
                    <a:gd name="T2" fmla="*/ 304 w 1660"/>
                    <a:gd name="T3" fmla="*/ 56 h 3"/>
                    <a:gd name="T4" fmla="*/ 0 60000 65536"/>
                    <a:gd name="T5" fmla="*/ 0 60000 65536"/>
                    <a:gd name="T6" fmla="*/ 0 w 1660"/>
                    <a:gd name="T7" fmla="*/ 0 h 3"/>
                    <a:gd name="T8" fmla="*/ 1660 w 1660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60" h="3">
                      <a:moveTo>
                        <a:pt x="0" y="0"/>
                      </a:moveTo>
                      <a:lnTo>
                        <a:pt x="1660" y="3"/>
                      </a:lnTo>
                    </a:path>
                  </a:pathLst>
                </a:custGeom>
                <a:noFill/>
                <a:ln w="19080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aphicFrame>
              <p:nvGraphicFramePr>
                <p:cNvPr id="27650" name="Object 2"/>
                <p:cNvGraphicFramePr>
                  <a:graphicFrameLocks noChangeAspect="1"/>
                </p:cNvGraphicFramePr>
                <p:nvPr/>
              </p:nvGraphicFramePr>
              <p:xfrm>
                <a:off x="2357" y="1762"/>
                <a:ext cx="1056" cy="3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0062" r:id="rId4" imgW="1168400" imgH="444500" progId="">
                        <p:embed/>
                      </p:oleObj>
                    </mc:Choice>
                    <mc:Fallback>
                      <p:oleObj r:id="rId4" imgW="1168400" imgH="4445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57" y="1762"/>
                              <a:ext cx="1056" cy="32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7681" name="Rectangle 12"/>
              <p:cNvSpPr>
                <a:spLocks noChangeArrowheads="1"/>
              </p:cNvSpPr>
              <p:nvPr/>
            </p:nvSpPr>
            <p:spPr bwMode="auto">
              <a:xfrm>
                <a:off x="2057" y="1116"/>
                <a:ext cx="1671" cy="957"/>
              </a:xfrm>
              <a:prstGeom prst="rect">
                <a:avLst/>
              </a:prstGeom>
              <a:noFill/>
              <a:ln w="2844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212725" y="3740150"/>
            <a:ext cx="8751888" cy="2374900"/>
            <a:chOff x="213356" y="3740517"/>
            <a:chExt cx="8750889" cy="2374973"/>
          </a:xfrm>
        </p:grpSpPr>
        <p:sp>
          <p:nvSpPr>
            <p:cNvPr id="50" name="Rounded Rectangle 49"/>
            <p:cNvSpPr/>
            <p:nvPr/>
          </p:nvSpPr>
          <p:spPr>
            <a:xfrm>
              <a:off x="213356" y="3753217"/>
              <a:ext cx="8750889" cy="2362273"/>
            </a:xfrm>
            <a:prstGeom prst="roundRect">
              <a:avLst/>
            </a:prstGeom>
            <a:solidFill>
              <a:schemeClr val="accent6">
                <a:lumMod val="75000"/>
                <a:alpha val="1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662" name="Text Box 3"/>
            <p:cNvSpPr txBox="1">
              <a:spLocks noChangeArrowheads="1"/>
            </p:cNvSpPr>
            <p:nvPr/>
          </p:nvSpPr>
          <p:spPr bwMode="auto">
            <a:xfrm>
              <a:off x="375032" y="4026733"/>
              <a:ext cx="4248608" cy="161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4545" tIns="49163" rIns="94545" bIns="49163">
              <a:spAutoFit/>
            </a:bodyPr>
            <a:lstStyle>
              <a:lvl1pPr marL="173038" indent="-173038" eaLnBrk="0" hangingPunct="0">
                <a:tabLst>
                  <a:tab pos="174625" algn="l"/>
                  <a:tab pos="644525" algn="l"/>
                  <a:tab pos="1116013" algn="l"/>
                  <a:tab pos="1589088" algn="l"/>
                  <a:tab pos="2060575" algn="l"/>
                  <a:tab pos="2532063" algn="l"/>
                  <a:tab pos="3005138" algn="l"/>
                  <a:tab pos="3476625" algn="l"/>
                  <a:tab pos="3948113" algn="l"/>
                  <a:tab pos="4419600" algn="l"/>
                  <a:tab pos="4892675" algn="l"/>
                  <a:tab pos="5364163" algn="l"/>
                  <a:tab pos="5835650" algn="l"/>
                  <a:tab pos="6308725" algn="l"/>
                  <a:tab pos="6780213" algn="l"/>
                  <a:tab pos="7251700" algn="l"/>
                  <a:tab pos="7723188" algn="l"/>
                  <a:tab pos="8196263" algn="l"/>
                  <a:tab pos="8667750" algn="l"/>
                  <a:tab pos="9139238" algn="l"/>
                  <a:tab pos="961231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tabLst>
                  <a:tab pos="174625" algn="l"/>
                  <a:tab pos="644525" algn="l"/>
                  <a:tab pos="1116013" algn="l"/>
                  <a:tab pos="1589088" algn="l"/>
                  <a:tab pos="2060575" algn="l"/>
                  <a:tab pos="2532063" algn="l"/>
                  <a:tab pos="3005138" algn="l"/>
                  <a:tab pos="3476625" algn="l"/>
                  <a:tab pos="3948113" algn="l"/>
                  <a:tab pos="4419600" algn="l"/>
                  <a:tab pos="4892675" algn="l"/>
                  <a:tab pos="5364163" algn="l"/>
                  <a:tab pos="5835650" algn="l"/>
                  <a:tab pos="6308725" algn="l"/>
                  <a:tab pos="6780213" algn="l"/>
                  <a:tab pos="7251700" algn="l"/>
                  <a:tab pos="7723188" algn="l"/>
                  <a:tab pos="8196263" algn="l"/>
                  <a:tab pos="8667750" algn="l"/>
                  <a:tab pos="9139238" algn="l"/>
                  <a:tab pos="961231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tabLst>
                  <a:tab pos="174625" algn="l"/>
                  <a:tab pos="644525" algn="l"/>
                  <a:tab pos="1116013" algn="l"/>
                  <a:tab pos="1589088" algn="l"/>
                  <a:tab pos="2060575" algn="l"/>
                  <a:tab pos="2532063" algn="l"/>
                  <a:tab pos="3005138" algn="l"/>
                  <a:tab pos="3476625" algn="l"/>
                  <a:tab pos="3948113" algn="l"/>
                  <a:tab pos="4419600" algn="l"/>
                  <a:tab pos="4892675" algn="l"/>
                  <a:tab pos="5364163" algn="l"/>
                  <a:tab pos="5835650" algn="l"/>
                  <a:tab pos="6308725" algn="l"/>
                  <a:tab pos="6780213" algn="l"/>
                  <a:tab pos="7251700" algn="l"/>
                  <a:tab pos="7723188" algn="l"/>
                  <a:tab pos="8196263" algn="l"/>
                  <a:tab pos="8667750" algn="l"/>
                  <a:tab pos="9139238" algn="l"/>
                  <a:tab pos="961231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tabLst>
                  <a:tab pos="174625" algn="l"/>
                  <a:tab pos="644525" algn="l"/>
                  <a:tab pos="1116013" algn="l"/>
                  <a:tab pos="1589088" algn="l"/>
                  <a:tab pos="2060575" algn="l"/>
                  <a:tab pos="2532063" algn="l"/>
                  <a:tab pos="3005138" algn="l"/>
                  <a:tab pos="3476625" algn="l"/>
                  <a:tab pos="3948113" algn="l"/>
                  <a:tab pos="4419600" algn="l"/>
                  <a:tab pos="4892675" algn="l"/>
                  <a:tab pos="5364163" algn="l"/>
                  <a:tab pos="5835650" algn="l"/>
                  <a:tab pos="6308725" algn="l"/>
                  <a:tab pos="6780213" algn="l"/>
                  <a:tab pos="7251700" algn="l"/>
                  <a:tab pos="7723188" algn="l"/>
                  <a:tab pos="8196263" algn="l"/>
                  <a:tab pos="8667750" algn="l"/>
                  <a:tab pos="9139238" algn="l"/>
                  <a:tab pos="961231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tabLst>
                  <a:tab pos="174625" algn="l"/>
                  <a:tab pos="644525" algn="l"/>
                  <a:tab pos="1116013" algn="l"/>
                  <a:tab pos="1589088" algn="l"/>
                  <a:tab pos="2060575" algn="l"/>
                  <a:tab pos="2532063" algn="l"/>
                  <a:tab pos="3005138" algn="l"/>
                  <a:tab pos="3476625" algn="l"/>
                  <a:tab pos="3948113" algn="l"/>
                  <a:tab pos="4419600" algn="l"/>
                  <a:tab pos="4892675" algn="l"/>
                  <a:tab pos="5364163" algn="l"/>
                  <a:tab pos="5835650" algn="l"/>
                  <a:tab pos="6308725" algn="l"/>
                  <a:tab pos="6780213" algn="l"/>
                  <a:tab pos="7251700" algn="l"/>
                  <a:tab pos="7723188" algn="l"/>
                  <a:tab pos="8196263" algn="l"/>
                  <a:tab pos="8667750" algn="l"/>
                  <a:tab pos="9139238" algn="l"/>
                  <a:tab pos="961231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  <a:tab pos="644525" algn="l"/>
                  <a:tab pos="1116013" algn="l"/>
                  <a:tab pos="1589088" algn="l"/>
                  <a:tab pos="2060575" algn="l"/>
                  <a:tab pos="2532063" algn="l"/>
                  <a:tab pos="3005138" algn="l"/>
                  <a:tab pos="3476625" algn="l"/>
                  <a:tab pos="3948113" algn="l"/>
                  <a:tab pos="4419600" algn="l"/>
                  <a:tab pos="4892675" algn="l"/>
                  <a:tab pos="5364163" algn="l"/>
                  <a:tab pos="5835650" algn="l"/>
                  <a:tab pos="6308725" algn="l"/>
                  <a:tab pos="6780213" algn="l"/>
                  <a:tab pos="7251700" algn="l"/>
                  <a:tab pos="7723188" algn="l"/>
                  <a:tab pos="8196263" algn="l"/>
                  <a:tab pos="8667750" algn="l"/>
                  <a:tab pos="9139238" algn="l"/>
                  <a:tab pos="961231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  <a:tab pos="644525" algn="l"/>
                  <a:tab pos="1116013" algn="l"/>
                  <a:tab pos="1589088" algn="l"/>
                  <a:tab pos="2060575" algn="l"/>
                  <a:tab pos="2532063" algn="l"/>
                  <a:tab pos="3005138" algn="l"/>
                  <a:tab pos="3476625" algn="l"/>
                  <a:tab pos="3948113" algn="l"/>
                  <a:tab pos="4419600" algn="l"/>
                  <a:tab pos="4892675" algn="l"/>
                  <a:tab pos="5364163" algn="l"/>
                  <a:tab pos="5835650" algn="l"/>
                  <a:tab pos="6308725" algn="l"/>
                  <a:tab pos="6780213" algn="l"/>
                  <a:tab pos="7251700" algn="l"/>
                  <a:tab pos="7723188" algn="l"/>
                  <a:tab pos="8196263" algn="l"/>
                  <a:tab pos="8667750" algn="l"/>
                  <a:tab pos="9139238" algn="l"/>
                  <a:tab pos="961231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  <a:tab pos="644525" algn="l"/>
                  <a:tab pos="1116013" algn="l"/>
                  <a:tab pos="1589088" algn="l"/>
                  <a:tab pos="2060575" algn="l"/>
                  <a:tab pos="2532063" algn="l"/>
                  <a:tab pos="3005138" algn="l"/>
                  <a:tab pos="3476625" algn="l"/>
                  <a:tab pos="3948113" algn="l"/>
                  <a:tab pos="4419600" algn="l"/>
                  <a:tab pos="4892675" algn="l"/>
                  <a:tab pos="5364163" algn="l"/>
                  <a:tab pos="5835650" algn="l"/>
                  <a:tab pos="6308725" algn="l"/>
                  <a:tab pos="6780213" algn="l"/>
                  <a:tab pos="7251700" algn="l"/>
                  <a:tab pos="7723188" algn="l"/>
                  <a:tab pos="8196263" algn="l"/>
                  <a:tab pos="8667750" algn="l"/>
                  <a:tab pos="9139238" algn="l"/>
                  <a:tab pos="961231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  <a:tab pos="644525" algn="l"/>
                  <a:tab pos="1116013" algn="l"/>
                  <a:tab pos="1589088" algn="l"/>
                  <a:tab pos="2060575" algn="l"/>
                  <a:tab pos="2532063" algn="l"/>
                  <a:tab pos="3005138" algn="l"/>
                  <a:tab pos="3476625" algn="l"/>
                  <a:tab pos="3948113" algn="l"/>
                  <a:tab pos="4419600" algn="l"/>
                  <a:tab pos="4892675" algn="l"/>
                  <a:tab pos="5364163" algn="l"/>
                  <a:tab pos="5835650" algn="l"/>
                  <a:tab pos="6308725" algn="l"/>
                  <a:tab pos="6780213" algn="l"/>
                  <a:tab pos="7251700" algn="l"/>
                  <a:tab pos="7723188" algn="l"/>
                  <a:tab pos="8196263" algn="l"/>
                  <a:tab pos="8667750" algn="l"/>
                  <a:tab pos="9139238" algn="l"/>
                  <a:tab pos="961231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350"/>
                </a:spcBef>
              </a:pPr>
              <a:r>
                <a:rPr lang="en-GB" sz="2000" b="1" u="sng" dirty="0">
                  <a:solidFill>
                    <a:srgbClr val="FF0000"/>
                  </a:solidFill>
                  <a:latin typeface="+mn-lt"/>
                  <a:cs typeface="Arial Unicode MS" charset="0"/>
                </a:rPr>
                <a:t>Large </a:t>
              </a:r>
              <a:r>
                <a:rPr lang="en-GB" sz="2000" b="1" u="sng" dirty="0" err="1">
                  <a:solidFill>
                    <a:srgbClr val="FF0000"/>
                  </a:solidFill>
                  <a:latin typeface="+mn-lt"/>
                  <a:cs typeface="Arial Unicode MS" charset="0"/>
                </a:rPr>
                <a:t>Rapidiy</a:t>
              </a:r>
              <a:r>
                <a:rPr lang="en-GB" sz="2000" b="1" u="sng" dirty="0">
                  <a:solidFill>
                    <a:srgbClr val="FF0000"/>
                  </a:solidFill>
                  <a:latin typeface="+mn-lt"/>
                  <a:cs typeface="Arial Unicode MS" charset="0"/>
                </a:rPr>
                <a:t> Gap method</a:t>
              </a:r>
            </a:p>
            <a:p>
              <a:pPr algn="ctr" eaLnBrk="1" hangingPunct="1">
                <a:spcBef>
                  <a:spcPts val="350"/>
                </a:spcBef>
              </a:pPr>
              <a:endParaRPr lang="en-GB" sz="2000" b="1" u="sng" dirty="0">
                <a:solidFill>
                  <a:srgbClr val="CC0000"/>
                </a:solidFill>
                <a:latin typeface="+mn-lt"/>
                <a:cs typeface="Arial Unicode MS" charset="0"/>
              </a:endParaRPr>
            </a:p>
            <a:p>
              <a:pPr eaLnBrk="1" hangingPunct="1">
                <a:spcBef>
                  <a:spcPts val="313"/>
                </a:spcBef>
                <a:buClr>
                  <a:srgbClr val="003399"/>
                </a:buClr>
                <a:buFont typeface="Courier New" charset="0"/>
                <a:buChar char="o"/>
              </a:pPr>
              <a:r>
                <a:rPr lang="en-GB" sz="1600" b="1" i="1" dirty="0">
                  <a:solidFill>
                    <a:srgbClr val="003399"/>
                  </a:solidFill>
                  <a:latin typeface="+mn-lt"/>
                  <a:cs typeface="Arial Unicode MS" charset="0"/>
                </a:rPr>
                <a:t>X</a:t>
              </a:r>
              <a:r>
                <a:rPr lang="en-GB" sz="1600" b="1" dirty="0">
                  <a:solidFill>
                    <a:srgbClr val="003399"/>
                  </a:solidFill>
                  <a:latin typeface="+mn-lt"/>
                  <a:cs typeface="Arial Unicode MS" charset="0"/>
                </a:rPr>
                <a:t> system and e’ measured</a:t>
              </a:r>
            </a:p>
            <a:p>
              <a:pPr eaLnBrk="1" hangingPunct="1">
                <a:spcBef>
                  <a:spcPts val="313"/>
                </a:spcBef>
                <a:buClr>
                  <a:srgbClr val="003399"/>
                </a:buClr>
                <a:buFont typeface="Courier New" charset="0"/>
                <a:buChar char="o"/>
              </a:pPr>
              <a:r>
                <a:rPr lang="en-GB" sz="1600" b="1" dirty="0">
                  <a:solidFill>
                    <a:srgbClr val="003399"/>
                  </a:solidFill>
                  <a:latin typeface="+mn-lt"/>
                  <a:cs typeface="Arial" charset="0"/>
                </a:rPr>
                <a:t>Proton dissociation background</a:t>
              </a:r>
            </a:p>
            <a:p>
              <a:pPr eaLnBrk="1" hangingPunct="1">
                <a:spcBef>
                  <a:spcPts val="313"/>
                </a:spcBef>
                <a:buClr>
                  <a:srgbClr val="003399"/>
                </a:buClr>
                <a:buFont typeface="Courier New" charset="0"/>
                <a:buChar char="o"/>
              </a:pPr>
              <a:r>
                <a:rPr lang="en-GB" sz="1600" b="1" dirty="0">
                  <a:solidFill>
                    <a:srgbClr val="003399"/>
                  </a:solidFill>
                  <a:latin typeface="+mn-lt"/>
                  <a:cs typeface="Arial Unicode MS" charset="0"/>
                </a:rPr>
                <a:t>High acceptance</a:t>
              </a:r>
            </a:p>
          </p:txBody>
        </p:sp>
        <p:grpSp>
          <p:nvGrpSpPr>
            <p:cNvPr id="27663" name="Group 14"/>
            <p:cNvGrpSpPr>
              <a:grpSpLocks/>
            </p:cNvGrpSpPr>
            <p:nvPr/>
          </p:nvGrpSpPr>
          <p:grpSpPr bwMode="auto">
            <a:xfrm>
              <a:off x="4467085" y="3740517"/>
              <a:ext cx="2531692" cy="2195155"/>
              <a:chOff x="2969" y="2403"/>
              <a:chExt cx="1507" cy="1329"/>
            </a:xfrm>
          </p:grpSpPr>
          <p:pic>
            <p:nvPicPr>
              <p:cNvPr id="27664" name="Picture 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2" t="56993" r="40498" b="8786"/>
              <a:stretch>
                <a:fillRect/>
              </a:stretch>
            </p:blipFill>
            <p:spPr bwMode="auto">
              <a:xfrm>
                <a:off x="2986" y="2503"/>
                <a:ext cx="1209" cy="1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7665" name="Rectangle 16"/>
              <p:cNvSpPr>
                <a:spLocks noChangeArrowheads="1"/>
              </p:cNvSpPr>
              <p:nvPr/>
            </p:nvSpPr>
            <p:spPr bwMode="auto">
              <a:xfrm>
                <a:off x="4213" y="3487"/>
                <a:ext cx="100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7666" name="Rectangle 17"/>
              <p:cNvSpPr>
                <a:spLocks noChangeArrowheads="1"/>
              </p:cNvSpPr>
              <p:nvPr/>
            </p:nvSpPr>
            <p:spPr bwMode="auto">
              <a:xfrm>
                <a:off x="4105" y="3626"/>
                <a:ext cx="99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7667" name="Rectangle 18"/>
              <p:cNvSpPr>
                <a:spLocks noChangeArrowheads="1"/>
              </p:cNvSpPr>
              <p:nvPr/>
            </p:nvSpPr>
            <p:spPr bwMode="auto">
              <a:xfrm>
                <a:off x="3970" y="3514"/>
                <a:ext cx="451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7668" name="Line 19"/>
              <p:cNvSpPr>
                <a:spLocks noChangeShapeType="1"/>
              </p:cNvSpPr>
              <p:nvPr/>
            </p:nvSpPr>
            <p:spPr bwMode="auto">
              <a:xfrm>
                <a:off x="3968" y="3603"/>
                <a:ext cx="377" cy="6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20"/>
              <p:cNvSpPr>
                <a:spLocks noChangeShapeType="1"/>
              </p:cNvSpPr>
              <p:nvPr/>
            </p:nvSpPr>
            <p:spPr bwMode="auto">
              <a:xfrm>
                <a:off x="3969" y="3613"/>
                <a:ext cx="466" cy="99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Line 21"/>
              <p:cNvSpPr>
                <a:spLocks noChangeShapeType="1"/>
              </p:cNvSpPr>
              <p:nvPr/>
            </p:nvSpPr>
            <p:spPr bwMode="auto">
              <a:xfrm flipV="1">
                <a:off x="4019" y="3577"/>
                <a:ext cx="303" cy="37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Line 22"/>
              <p:cNvSpPr>
                <a:spLocks noChangeShapeType="1"/>
              </p:cNvSpPr>
              <p:nvPr/>
            </p:nvSpPr>
            <p:spPr bwMode="auto">
              <a:xfrm>
                <a:off x="3993" y="3607"/>
                <a:ext cx="422" cy="6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2" name="Line 23"/>
              <p:cNvSpPr>
                <a:spLocks noChangeShapeType="1"/>
              </p:cNvSpPr>
              <p:nvPr/>
            </p:nvSpPr>
            <p:spPr bwMode="auto">
              <a:xfrm flipV="1">
                <a:off x="3950" y="3531"/>
                <a:ext cx="471" cy="8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Text Box 24"/>
              <p:cNvSpPr txBox="1">
                <a:spLocks noChangeArrowheads="1"/>
              </p:cNvSpPr>
              <p:nvPr/>
            </p:nvSpPr>
            <p:spPr bwMode="auto">
              <a:xfrm>
                <a:off x="4192" y="3292"/>
                <a:ext cx="28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ts val="1188"/>
                  </a:spcBef>
                </a:pPr>
                <a:r>
                  <a:rPr lang="en-GB" sz="1800">
                    <a:solidFill>
                      <a:srgbClr val="000000"/>
                    </a:solidFill>
                    <a:latin typeface="Arial Unicode MS" charset="0"/>
                    <a:cs typeface="Arial Unicode MS" charset="0"/>
                  </a:rPr>
                  <a:t>M</a:t>
                </a:r>
                <a:r>
                  <a:rPr lang="en-GB" sz="1800" baseline="-25000">
                    <a:solidFill>
                      <a:srgbClr val="000000"/>
                    </a:solidFill>
                    <a:latin typeface="Arial Unicode MS" charset="0"/>
                    <a:cs typeface="Arial Unicode MS" charset="0"/>
                  </a:rPr>
                  <a:t>Y</a:t>
                </a:r>
              </a:p>
            </p:txBody>
          </p:sp>
          <p:sp>
            <p:nvSpPr>
              <p:cNvPr id="27674" name="AutoShape 25"/>
              <p:cNvSpPr>
                <a:spLocks/>
              </p:cNvSpPr>
              <p:nvPr/>
            </p:nvSpPr>
            <p:spPr bwMode="auto">
              <a:xfrm rot="10740000" flipV="1">
                <a:off x="3248" y="2701"/>
                <a:ext cx="167" cy="94"/>
              </a:xfrm>
              <a:custGeom>
                <a:avLst/>
                <a:gdLst>
                  <a:gd name="T0" fmla="*/ 0 w 21600"/>
                  <a:gd name="T1" fmla="*/ 0 h 21600"/>
                  <a:gd name="T2" fmla="*/ 709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-20336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259 w 21600"/>
                  <a:gd name="T19" fmla="*/ 0 h 21600"/>
                  <a:gd name="T20" fmla="*/ 21600 w 21600"/>
                  <a:gd name="T21" fmla="*/ 110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267" y="8412"/>
                    </a:moveTo>
                    <a:cubicBezTo>
                      <a:pt x="1382" y="3492"/>
                      <a:pt x="5755" y="-1"/>
                      <a:pt x="10800" y="-1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08"/>
                      <a:pt x="21598" y="11016"/>
                      <a:pt x="21595" y="11124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267" y="8412"/>
                    </a:moveTo>
                    <a:cubicBezTo>
                      <a:pt x="1382" y="3492"/>
                      <a:pt x="5755" y="-1"/>
                      <a:pt x="10800" y="-1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08"/>
                      <a:pt x="21598" y="11016"/>
                      <a:pt x="21595" y="11124"/>
                    </a:cubicBezTo>
                  </a:path>
                </a:pathLst>
              </a:custGeom>
              <a:noFill/>
              <a:ln w="9360">
                <a:solidFill>
                  <a:srgbClr val="003399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7675" name="Text Box 26"/>
              <p:cNvSpPr txBox="1">
                <a:spLocks noChangeArrowheads="1"/>
              </p:cNvSpPr>
              <p:nvPr/>
            </p:nvSpPr>
            <p:spPr bwMode="auto">
              <a:xfrm>
                <a:off x="3215" y="2403"/>
                <a:ext cx="345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sz="2500" i="1">
                    <a:solidFill>
                      <a:srgbClr val="333399"/>
                    </a:solidFill>
                    <a:latin typeface="Times New Roman" charset="0"/>
                    <a:cs typeface="Arial Unicode MS" charset="0"/>
                  </a:rPr>
                  <a:t>Q</a:t>
                </a:r>
                <a:r>
                  <a:rPr lang="en-GB" sz="2500" i="1" baseline="30000">
                    <a:solidFill>
                      <a:srgbClr val="333399"/>
                    </a:solidFill>
                    <a:latin typeface="Times New Roman" charset="0"/>
                    <a:cs typeface="Arial Unicode MS" charset="0"/>
                  </a:rPr>
                  <a:t>2</a:t>
                </a:r>
              </a:p>
            </p:txBody>
          </p:sp>
          <p:sp>
            <p:nvSpPr>
              <p:cNvPr id="27676" name="Text Box 28"/>
              <p:cNvSpPr txBox="1">
                <a:spLocks noChangeArrowheads="1"/>
              </p:cNvSpPr>
              <p:nvPr/>
            </p:nvSpPr>
            <p:spPr bwMode="auto">
              <a:xfrm>
                <a:off x="2969" y="3011"/>
                <a:ext cx="233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69900" algn="l"/>
                    <a:tab pos="941388" algn="l"/>
                    <a:tab pos="1412875" algn="l"/>
                    <a:tab pos="1885950" algn="l"/>
                    <a:tab pos="2357438" algn="l"/>
                    <a:tab pos="2828925" algn="l"/>
                    <a:tab pos="3300413" algn="l"/>
                    <a:tab pos="3773488" algn="l"/>
                    <a:tab pos="4244975" algn="l"/>
                    <a:tab pos="4716463" algn="l"/>
                    <a:tab pos="5189538" algn="l"/>
                    <a:tab pos="5661025" algn="l"/>
                    <a:tab pos="6132513" algn="l"/>
                    <a:tab pos="6605588" algn="l"/>
                    <a:tab pos="7077075" algn="l"/>
                    <a:tab pos="7548563" algn="l"/>
                    <a:tab pos="8020050" algn="l"/>
                    <a:tab pos="8493125" algn="l"/>
                    <a:tab pos="8964613" algn="l"/>
                    <a:tab pos="94361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ts val="1313"/>
                  </a:spcBef>
                </a:pPr>
                <a:r>
                  <a:rPr lang="en-GB" sz="2100">
                    <a:solidFill>
                      <a:srgbClr val="333399"/>
                    </a:solidFill>
                    <a:latin typeface="Times New Roman" charset="0"/>
                    <a:cs typeface="Arial Unicode MS" charset="0"/>
                  </a:rPr>
                  <a:t>W</a:t>
                </a:r>
              </a:p>
            </p:txBody>
          </p:sp>
        </p:grpSp>
      </p:grp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630363" y="798513"/>
            <a:ext cx="6176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  <a:latin typeface="Comic Sans MS" charset="0"/>
                <a:cs typeface="Comic Sans MS" charset="0"/>
              </a:rPr>
              <a:t>How can we select events: two methods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740525" y="1661064"/>
            <a:ext cx="23526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FF0000"/>
                </a:solidFill>
                <a:latin typeface="Copperplate Gothic Bold" charset="0"/>
                <a:cs typeface="Copperplate Gothic Bold" charset="0"/>
              </a:rPr>
              <a:t>Need for </a:t>
            </a:r>
          </a:p>
          <a:p>
            <a:pPr algn="ctr" eaLnBrk="1" hangingPunct="1"/>
            <a:r>
              <a:rPr lang="en-US" sz="1800" b="1" dirty="0">
                <a:solidFill>
                  <a:srgbClr val="FF0000"/>
                </a:solidFill>
                <a:latin typeface="Copperplate Gothic Bold" charset="0"/>
                <a:cs typeface="Copperplate Gothic Bold" charset="0"/>
              </a:rPr>
              <a:t>roman </a:t>
            </a:r>
            <a:r>
              <a:rPr lang="en-US" sz="1800" b="1" dirty="0" smtClean="0">
                <a:solidFill>
                  <a:srgbClr val="FF0000"/>
                </a:solidFill>
                <a:latin typeface="Copperplate Gothic Bold" charset="0"/>
                <a:cs typeface="Copperplate Gothic Bold" charset="0"/>
              </a:rPr>
              <a:t>pot spectrometer</a:t>
            </a:r>
          </a:p>
          <a:p>
            <a:pPr algn="ctr" eaLnBrk="1" hangingPunct="1"/>
            <a:r>
              <a:rPr lang="en-US" sz="1800" dirty="0" smtClean="0">
                <a:solidFill>
                  <a:srgbClr val="FF0000"/>
                </a:solidFill>
                <a:latin typeface="Copperplate Gothic Bold" charset="0"/>
                <a:cs typeface="Copperplate Gothic Bold" charset="0"/>
              </a:rPr>
              <a:t>AND</a:t>
            </a:r>
          </a:p>
          <a:p>
            <a:pPr algn="ctr" eaLnBrk="1" hangingPunct="1"/>
            <a:r>
              <a:rPr lang="en-US" sz="1800" b="1" dirty="0" smtClean="0">
                <a:solidFill>
                  <a:srgbClr val="FF0000"/>
                </a:solidFill>
                <a:latin typeface="Copperplate Gothic Bold" charset="0"/>
                <a:cs typeface="Copperplate Gothic Bold" charset="0"/>
              </a:rPr>
              <a:t>ZDC</a:t>
            </a:r>
            <a:endParaRPr lang="en-US" sz="1800" b="1" dirty="0">
              <a:solidFill>
                <a:srgbClr val="FF0000"/>
              </a:solidFill>
              <a:latin typeface="Copperplate Gothic Bold" charset="0"/>
              <a:cs typeface="Copperplate Gothic Bold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611938" y="4219575"/>
            <a:ext cx="2352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FF0000"/>
                </a:solidFill>
                <a:latin typeface="Copperplate Gothic Bold" charset="0"/>
                <a:cs typeface="Copperplate Gothic Bold" charset="0"/>
              </a:rPr>
              <a:t>Need for </a:t>
            </a:r>
          </a:p>
          <a:p>
            <a:pPr algn="ctr" eaLnBrk="1" hangingPunct="1"/>
            <a:r>
              <a:rPr lang="en-US" sz="1800" b="1">
                <a:solidFill>
                  <a:srgbClr val="FF0000"/>
                </a:solidFill>
                <a:latin typeface="Copperplate Gothic Bold" charset="0"/>
                <a:cs typeface="Copperplate Gothic Bold" charset="0"/>
              </a:rPr>
              <a:t>Hcal in the forward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70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Kinematics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POETIC 2013, Chile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95D283-4BEC-5943-8C48-CB9BA3BC0E0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4866" y="609595"/>
            <a:ext cx="41147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FF"/>
                </a:solidFill>
                <a:latin typeface="+mn-lt"/>
              </a:rPr>
              <a:t>leading protons are never </a:t>
            </a:r>
            <a:endParaRPr lang="en-US" sz="1800" b="1" dirty="0" smtClean="0">
              <a:solidFill>
                <a:srgbClr val="0000FF"/>
              </a:solidFill>
              <a:latin typeface="+mn-lt"/>
            </a:endParaRPr>
          </a:p>
          <a:p>
            <a:pPr algn="ctr" eaLnBrk="1" hangingPunct="1"/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in 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the main detector acceptance at </a:t>
            </a:r>
          </a:p>
          <a:p>
            <a:pPr algn="ctr" eaLnBrk="1" hangingPunct="1"/>
            <a:r>
              <a:rPr lang="en-US" sz="1800" b="1" dirty="0">
                <a:solidFill>
                  <a:srgbClr val="0000FF"/>
                </a:solidFill>
                <a:latin typeface="+mn-lt"/>
              </a:rPr>
              <a:t>EIC (stage 1 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and 2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grpSp>
        <p:nvGrpSpPr>
          <p:cNvPr id="29711" name="Group 24"/>
          <p:cNvGrpSpPr>
            <a:grpSpLocks/>
          </p:cNvGrpSpPr>
          <p:nvPr/>
        </p:nvGrpSpPr>
        <p:grpSpPr bwMode="auto">
          <a:xfrm>
            <a:off x="121180" y="1420269"/>
            <a:ext cx="4854575" cy="3224213"/>
            <a:chOff x="138415" y="793518"/>
            <a:chExt cx="4853970" cy="3224484"/>
          </a:xfrm>
        </p:grpSpPr>
        <p:pic>
          <p:nvPicPr>
            <p:cNvPr id="29712" name="Picture 6" descr="excl.proton-angle_vs_momentum_for_three_energi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15" y="793518"/>
              <a:ext cx="4853970" cy="3224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495557" y="1922326"/>
              <a:ext cx="4000001" cy="25402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14" name="TextBox 23"/>
            <p:cNvSpPr txBox="1">
              <a:spLocks noChangeArrowheads="1"/>
            </p:cNvSpPr>
            <p:nvPr/>
          </p:nvSpPr>
          <p:spPr bwMode="auto">
            <a:xfrm>
              <a:off x="1739900" y="1604962"/>
              <a:ext cx="2751332" cy="36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dirty="0" err="1" smtClean="0">
                  <a:solidFill>
                    <a:srgbClr val="FF0000"/>
                  </a:solidFill>
                  <a:latin typeface="Calibri" charset="0"/>
                </a:rPr>
                <a:t>eRHIC</a:t>
              </a:r>
              <a:r>
                <a:rPr lang="en-US" sz="1800" i="1" dirty="0" smtClean="0">
                  <a:solidFill>
                    <a:srgbClr val="FF0000"/>
                  </a:solidFill>
                  <a:latin typeface="Calibri" charset="0"/>
                </a:rPr>
                <a:t> </a:t>
              </a:r>
              <a:r>
                <a:rPr lang="en-US" sz="1800" i="1" dirty="0">
                  <a:solidFill>
                    <a:srgbClr val="FF0000"/>
                  </a:solidFill>
                  <a:latin typeface="Calibri" charset="0"/>
                </a:rPr>
                <a:t>detector acceptance</a:t>
              </a:r>
            </a:p>
          </p:txBody>
        </p:sp>
      </p:grpSp>
      <p:pic>
        <p:nvPicPr>
          <p:cNvPr id="6" name="Picture 5" descr="RapidityVsE-DVC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4" y="3740302"/>
            <a:ext cx="4453466" cy="28978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113866" y="3340099"/>
            <a:ext cx="3878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Cuts: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&gt;1 </a:t>
            </a:r>
            <a:r>
              <a:rPr lang="en-US" sz="1400" dirty="0" err="1" smtClean="0"/>
              <a:t>GeV</a:t>
            </a:r>
            <a:r>
              <a:rPr lang="en-US" sz="1400" dirty="0" smtClean="0"/>
              <a:t>, 0.01&lt;y&lt;0.95, </a:t>
            </a:r>
            <a:r>
              <a:rPr lang="en-US" sz="1400" dirty="0" err="1" smtClean="0"/>
              <a:t>E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g</a:t>
            </a:r>
            <a:r>
              <a:rPr lang="en-US" sz="1400" dirty="0" smtClean="0"/>
              <a:t>&gt;1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90208" y="4850958"/>
            <a:ext cx="433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Increasing Hadron Beam Energy: </a:t>
            </a:r>
          </a:p>
          <a:p>
            <a:r>
              <a:rPr lang="en-US" sz="1600" dirty="0" smtClean="0"/>
              <a:t>influences max. photon energy at fixed </a:t>
            </a:r>
            <a:r>
              <a:rPr lang="en-US" sz="1600" dirty="0" smtClean="0">
                <a:latin typeface="Symbol" charset="2"/>
                <a:cs typeface="Symbol" charset="2"/>
              </a:rPr>
              <a:t>h</a:t>
            </a:r>
          </a:p>
          <a:p>
            <a:r>
              <a:rPr lang="en-US" sz="1600" dirty="0" smtClean="0"/>
              <a:t>Increasing 30 </a:t>
            </a:r>
            <a:r>
              <a:rPr lang="en-US" sz="1600" dirty="0" err="1" smtClean="0"/>
              <a:t>GeV</a:t>
            </a:r>
            <a:r>
              <a:rPr lang="en-US" sz="1600" dirty="0" smtClean="0"/>
              <a:t> &lt; √s &lt; 170 </a:t>
            </a:r>
            <a:r>
              <a:rPr lang="en-US" sz="1600" dirty="0" err="1" smtClean="0"/>
              <a:t>GeV</a:t>
            </a:r>
            <a:r>
              <a:rPr lang="en-US" sz="1600" dirty="0" smtClean="0"/>
              <a:t> 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600" dirty="0" smtClean="0">
                <a:sym typeface="Wingdings"/>
              </a:rPr>
              <a:t>photons are boosted from symmetric</a:t>
            </a:r>
          </a:p>
          <a:p>
            <a:r>
              <a:rPr lang="en-US" sz="1600" dirty="0"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  to negative </a:t>
            </a:r>
            <a:r>
              <a:rPr lang="en-US" sz="1600" dirty="0" err="1" smtClean="0">
                <a:sym typeface="Wingdings"/>
              </a:rPr>
              <a:t>rapidities</a:t>
            </a:r>
            <a:endParaRPr lang="en-US" sz="1600" dirty="0" smtClean="0"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3001" y="3005666"/>
            <a:ext cx="188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DVCS - photon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30801" y="891116"/>
            <a:ext cx="3640662" cy="1661587"/>
            <a:chOff x="4775200" y="609052"/>
            <a:chExt cx="4343097" cy="2332152"/>
          </a:xfrm>
        </p:grpSpPr>
        <p:grpSp>
          <p:nvGrpSpPr>
            <p:cNvPr id="20" name="Group 19"/>
            <p:cNvGrpSpPr/>
            <p:nvPr/>
          </p:nvGrpSpPr>
          <p:grpSpPr>
            <a:xfrm>
              <a:off x="4775200" y="609052"/>
              <a:ext cx="4343097" cy="2100616"/>
              <a:chOff x="158750" y="982320"/>
              <a:chExt cx="4343097" cy="2100616"/>
            </a:xfrm>
          </p:grpSpPr>
          <p:grpSp>
            <p:nvGrpSpPr>
              <p:cNvPr id="26" name="Group 159"/>
              <p:cNvGrpSpPr>
                <a:grpSpLocks noChangeAspect="1"/>
              </p:cNvGrpSpPr>
              <p:nvPr/>
            </p:nvGrpSpPr>
            <p:grpSpPr bwMode="auto">
              <a:xfrm rot="-2865258">
                <a:off x="1467654" y="1456538"/>
                <a:ext cx="128587" cy="546105"/>
                <a:chOff x="1324" y="1002"/>
                <a:chExt cx="146" cy="462"/>
              </a:xfrm>
            </p:grpSpPr>
            <p:sp>
              <p:nvSpPr>
                <p:cNvPr id="66" name="Freeform 160"/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8" y="9"/>
                    </a:cxn>
                    <a:cxn ang="0">
                      <a:pos x="12" y="11"/>
                    </a:cxn>
                    <a:cxn ang="0">
                      <a:pos x="129" y="58"/>
                    </a:cxn>
                    <a:cxn ang="0">
                      <a:pos x="135" y="60"/>
                    </a:cxn>
                    <a:cxn ang="0">
                      <a:pos x="139" y="63"/>
                    </a:cxn>
                    <a:cxn ang="0">
                      <a:pos x="142" y="65"/>
                    </a:cxn>
                    <a:cxn ang="0">
                      <a:pos x="141" y="69"/>
                    </a:cxn>
                    <a:cxn ang="0">
                      <a:pos x="141" y="71"/>
                    </a:cxn>
                    <a:cxn ang="0">
                      <a:pos x="138" y="74"/>
                    </a:cxn>
                    <a:cxn ang="0">
                      <a:pos x="11" y="60"/>
                    </a:cxn>
                    <a:cxn ang="0">
                      <a:pos x="10" y="61"/>
                    </a:cxn>
                    <a:cxn ang="0">
                      <a:pos x="4" y="59"/>
                    </a:cxn>
                    <a:cxn ang="0">
                      <a:pos x="4" y="60"/>
                    </a:cxn>
                    <a:cxn ang="0">
                      <a:pos x="2" y="62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61"/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0" y="7"/>
                    </a:cxn>
                    <a:cxn ang="0">
                      <a:pos x="133" y="57"/>
                    </a:cxn>
                    <a:cxn ang="0">
                      <a:pos x="137" y="61"/>
                    </a:cxn>
                    <a:cxn ang="0">
                      <a:pos x="140" y="61"/>
                    </a:cxn>
                    <a:cxn ang="0">
                      <a:pos x="141" y="65"/>
                    </a:cxn>
                    <a:cxn ang="0">
                      <a:pos x="141" y="66"/>
                    </a:cxn>
                    <a:cxn ang="0">
                      <a:pos x="142" y="71"/>
                    </a:cxn>
                    <a:cxn ang="0">
                      <a:pos x="137" y="71"/>
                    </a:cxn>
                    <a:cxn ang="0">
                      <a:pos x="12" y="59"/>
                    </a:cxn>
                    <a:cxn ang="0">
                      <a:pos x="7" y="59"/>
                    </a:cxn>
                    <a:cxn ang="0">
                      <a:pos x="6" y="59"/>
                    </a:cxn>
                    <a:cxn ang="0">
                      <a:pos x="4" y="59"/>
                    </a:cxn>
                    <a:cxn ang="0">
                      <a:pos x="1" y="59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62"/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7" y="9"/>
                    </a:cxn>
                    <a:cxn ang="0">
                      <a:pos x="10" y="11"/>
                    </a:cxn>
                    <a:cxn ang="0">
                      <a:pos x="133" y="59"/>
                    </a:cxn>
                    <a:cxn ang="0">
                      <a:pos x="136" y="63"/>
                    </a:cxn>
                    <a:cxn ang="0">
                      <a:pos x="139" y="65"/>
                    </a:cxn>
                    <a:cxn ang="0">
                      <a:pos x="143" y="67"/>
                    </a:cxn>
                    <a:cxn ang="0">
                      <a:pos x="143" y="71"/>
                    </a:cxn>
                    <a:cxn ang="0">
                      <a:pos x="141" y="74"/>
                    </a:cxn>
                    <a:cxn ang="0">
                      <a:pos x="138" y="75"/>
                    </a:cxn>
                    <a:cxn ang="0">
                      <a:pos x="9" y="63"/>
                    </a:cxn>
                    <a:cxn ang="0">
                      <a:pos x="6" y="62"/>
                    </a:cxn>
                    <a:cxn ang="0">
                      <a:pos x="6" y="63"/>
                    </a:cxn>
                    <a:cxn ang="0">
                      <a:pos x="3" y="62"/>
                    </a:cxn>
                    <a:cxn ang="0">
                      <a:pos x="0" y="64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63"/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1" y="7"/>
                    </a:cxn>
                    <a:cxn ang="0">
                      <a:pos x="131" y="54"/>
                    </a:cxn>
                    <a:cxn ang="0">
                      <a:pos x="136" y="58"/>
                    </a:cxn>
                    <a:cxn ang="0">
                      <a:pos x="139" y="59"/>
                    </a:cxn>
                    <a:cxn ang="0">
                      <a:pos x="143" y="63"/>
                    </a:cxn>
                    <a:cxn ang="0">
                      <a:pos x="143" y="66"/>
                    </a:cxn>
                    <a:cxn ang="0">
                      <a:pos x="140" y="69"/>
                    </a:cxn>
                    <a:cxn ang="0">
                      <a:pos x="138" y="69"/>
                    </a:cxn>
                    <a:cxn ang="0">
                      <a:pos x="11" y="57"/>
                    </a:cxn>
                    <a:cxn ang="0">
                      <a:pos x="7" y="58"/>
                    </a:cxn>
                    <a:cxn ang="0">
                      <a:pos x="4" y="57"/>
                    </a:cxn>
                    <a:cxn ang="0">
                      <a:pos x="1" y="57"/>
                    </a:cxn>
                    <a:cxn ang="0">
                      <a:pos x="1" y="59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64"/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7"/>
                    </a:cxn>
                    <a:cxn ang="0">
                      <a:pos x="6" y="8"/>
                    </a:cxn>
                    <a:cxn ang="0">
                      <a:pos x="11" y="11"/>
                    </a:cxn>
                    <a:cxn ang="0">
                      <a:pos x="132" y="61"/>
                    </a:cxn>
                    <a:cxn ang="0">
                      <a:pos x="137" y="64"/>
                    </a:cxn>
                    <a:cxn ang="0">
                      <a:pos x="137" y="65"/>
                    </a:cxn>
                    <a:cxn ang="0">
                      <a:pos x="140" y="68"/>
                    </a:cxn>
                    <a:cxn ang="0">
                      <a:pos x="141" y="71"/>
                    </a:cxn>
                    <a:cxn ang="0">
                      <a:pos x="139" y="74"/>
                    </a:cxn>
                    <a:cxn ang="0">
                      <a:pos x="136" y="75"/>
                    </a:cxn>
                    <a:cxn ang="0">
                      <a:pos x="11" y="62"/>
                    </a:cxn>
                    <a:cxn ang="0">
                      <a:pos x="8" y="62"/>
                    </a:cxn>
                    <a:cxn ang="0">
                      <a:pos x="6" y="62"/>
                    </a:cxn>
                    <a:cxn ang="0">
                      <a:pos x="4" y="62"/>
                    </a:cxn>
                    <a:cxn ang="0">
                      <a:pos x="2" y="63"/>
                    </a:cxn>
                    <a:cxn ang="0">
                      <a:pos x="2" y="66"/>
                    </a:cxn>
                  </a:cxnLst>
                  <a:rect l="0" t="0" r="r" b="b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5"/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10" y="8"/>
                    </a:cxn>
                    <a:cxn ang="0">
                      <a:pos x="129" y="57"/>
                    </a:cxn>
                    <a:cxn ang="0">
                      <a:pos x="136" y="59"/>
                    </a:cxn>
                    <a:cxn ang="0">
                      <a:pos x="138" y="62"/>
                    </a:cxn>
                    <a:cxn ang="0">
                      <a:pos x="139" y="66"/>
                    </a:cxn>
                    <a:cxn ang="0">
                      <a:pos x="141" y="68"/>
                    </a:cxn>
                    <a:cxn ang="0">
                      <a:pos x="140" y="70"/>
                    </a:cxn>
                    <a:cxn ang="0">
                      <a:pos x="136" y="73"/>
                    </a:cxn>
                    <a:cxn ang="0">
                      <a:pos x="12" y="59"/>
                    </a:cxn>
                    <a:cxn ang="0">
                      <a:pos x="8" y="59"/>
                    </a:cxn>
                    <a:cxn ang="0">
                      <a:pos x="4" y="59"/>
                    </a:cxn>
                    <a:cxn ang="0">
                      <a:pos x="3" y="59"/>
                    </a:cxn>
                    <a:cxn ang="0">
                      <a:pos x="3" y="61"/>
                    </a:cxn>
                    <a:cxn ang="0">
                      <a:pos x="2" y="64"/>
                    </a:cxn>
                  </a:cxnLst>
                  <a:rect l="0" t="0" r="r" b="b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66"/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5" y="9"/>
                    </a:cxn>
                    <a:cxn ang="0">
                      <a:pos x="11" y="10"/>
                    </a:cxn>
                    <a:cxn ang="0">
                      <a:pos x="129" y="59"/>
                    </a:cxn>
                    <a:cxn ang="0">
                      <a:pos x="137" y="61"/>
                    </a:cxn>
                    <a:cxn ang="0">
                      <a:pos x="138" y="63"/>
                    </a:cxn>
                    <a:cxn ang="0">
                      <a:pos x="141" y="67"/>
                    </a:cxn>
                    <a:cxn ang="0">
                      <a:pos x="141" y="69"/>
                    </a:cxn>
                    <a:cxn ang="0">
                      <a:pos x="140" y="72"/>
                    </a:cxn>
                    <a:cxn ang="0">
                      <a:pos x="135" y="72"/>
                    </a:cxn>
                    <a:cxn ang="0">
                      <a:pos x="73" y="65"/>
                    </a:cxn>
                  </a:cxnLst>
                  <a:rect l="0" t="0" r="r" b="b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" name="Line 168"/>
              <p:cNvSpPr>
                <a:spLocks noChangeShapeType="1"/>
              </p:cNvSpPr>
              <p:nvPr/>
            </p:nvSpPr>
            <p:spPr bwMode="auto">
              <a:xfrm flipV="1">
                <a:off x="1477963" y="1919288"/>
                <a:ext cx="3048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169"/>
              <p:cNvSpPr>
                <a:spLocks noChangeShapeType="1"/>
              </p:cNvSpPr>
              <p:nvPr/>
            </p:nvSpPr>
            <p:spPr bwMode="auto">
              <a:xfrm rot="18742695" flipV="1">
                <a:off x="2767013" y="1912938"/>
                <a:ext cx="303212" cy="61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172"/>
              <p:cNvSpPr>
                <a:spLocks noChangeShapeType="1"/>
              </p:cNvSpPr>
              <p:nvPr/>
            </p:nvSpPr>
            <p:spPr bwMode="auto">
              <a:xfrm rot="12777622" flipV="1">
                <a:off x="3529013" y="2678113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77"/>
              <p:cNvSpPr>
                <a:spLocks/>
              </p:cNvSpPr>
              <p:nvPr/>
            </p:nvSpPr>
            <p:spPr bwMode="auto">
              <a:xfrm>
                <a:off x="415925" y="1268413"/>
                <a:ext cx="1439863" cy="44132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432" y="96"/>
                  </a:cxn>
                  <a:cxn ang="0">
                    <a:pos x="672" y="0"/>
                  </a:cxn>
                </a:cxnLst>
                <a:rect l="0" t="0" r="r" b="b"/>
                <a:pathLst>
                  <a:path w="672" h="144">
                    <a:moveTo>
                      <a:pt x="0" y="144"/>
                    </a:moveTo>
                    <a:lnTo>
                      <a:pt x="432" y="96"/>
                    </a:lnTo>
                    <a:lnTo>
                      <a:pt x="67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 Box 179"/>
              <p:cNvSpPr txBox="1">
                <a:spLocks noChangeArrowheads="1"/>
              </p:cNvSpPr>
              <p:nvPr/>
            </p:nvSpPr>
            <p:spPr bwMode="auto">
              <a:xfrm>
                <a:off x="1379076" y="982320"/>
                <a:ext cx="381000" cy="396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Times New Roman" pitchFamily="-112" charset="0"/>
                  </a:rPr>
                  <a:t>e’</a:t>
                </a:r>
              </a:p>
            </p:txBody>
          </p:sp>
          <p:sp>
            <p:nvSpPr>
              <p:cNvPr id="32" name="Line 203"/>
              <p:cNvSpPr>
                <a:spLocks noChangeShapeType="1"/>
              </p:cNvSpPr>
              <p:nvPr/>
            </p:nvSpPr>
            <p:spPr bwMode="auto">
              <a:xfrm flipV="1">
                <a:off x="487363" y="2794000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04"/>
              <p:cNvSpPr>
                <a:spLocks noChangeShapeType="1"/>
              </p:cNvSpPr>
              <p:nvPr/>
            </p:nvSpPr>
            <p:spPr bwMode="auto">
              <a:xfrm rot="12777622" flipV="1">
                <a:off x="3513138" y="2708275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4" name="Group 344"/>
              <p:cNvGrpSpPr>
                <a:grpSpLocks/>
              </p:cNvGrpSpPr>
              <p:nvPr/>
            </p:nvGrpSpPr>
            <p:grpSpPr bwMode="auto">
              <a:xfrm>
                <a:off x="385763" y="1125541"/>
                <a:ext cx="3825887" cy="1957395"/>
                <a:chOff x="243" y="709"/>
                <a:chExt cx="2410" cy="1233"/>
              </a:xfrm>
            </p:grpSpPr>
            <p:sp>
              <p:nvSpPr>
                <p:cNvPr id="37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123" y="1207"/>
                  <a:ext cx="623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8" name="Group 184"/>
                <p:cNvGrpSpPr>
                  <a:grpSpLocks/>
                </p:cNvGrpSpPr>
                <p:nvPr/>
              </p:nvGrpSpPr>
              <p:grpSpPr bwMode="auto">
                <a:xfrm>
                  <a:off x="243" y="757"/>
                  <a:ext cx="2410" cy="1185"/>
                  <a:chOff x="100" y="699"/>
                  <a:chExt cx="2410" cy="1185"/>
                </a:xfrm>
              </p:grpSpPr>
              <p:sp>
                <p:nvSpPr>
                  <p:cNvPr id="48" name="Text 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961"/>
                    <a:ext cx="388" cy="2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 dirty="0">
                        <a:latin typeface="Times New Roman" pitchFamily="-112" charset="0"/>
                      </a:rPr>
                      <a:t>(Q</a:t>
                    </a:r>
                    <a:r>
                      <a:rPr lang="en-US" sz="1200" b="1" baseline="30000" dirty="0">
                        <a:latin typeface="Times New Roman" pitchFamily="-112" charset="0"/>
                      </a:rPr>
                      <a:t>2</a:t>
                    </a:r>
                    <a:r>
                      <a:rPr lang="en-US" sz="1200" b="1" dirty="0">
                        <a:latin typeface="Times New Roman" pitchFamily="-112" charset="0"/>
                      </a:rPr>
                      <a:t>)</a:t>
                    </a:r>
                  </a:p>
                </p:txBody>
              </p:sp>
              <p:sp>
                <p:nvSpPr>
                  <p:cNvPr id="49" name="Text Box 1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" y="699"/>
                    <a:ext cx="187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000" dirty="0">
                        <a:latin typeface="Times New Roman" pitchFamily="-112" charset="0"/>
                      </a:rPr>
                      <a:t>e</a:t>
                    </a:r>
                  </a:p>
                </p:txBody>
              </p:sp>
              <p:sp>
                <p:nvSpPr>
                  <p:cNvPr id="50" name="Text Box 1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809"/>
                    <a:ext cx="322" cy="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 b="1" dirty="0" err="1">
                        <a:latin typeface="Symbol" pitchFamily="-112" charset="2"/>
                      </a:rPr>
                      <a:t>g</a:t>
                    </a:r>
                    <a:r>
                      <a:rPr lang="en-US" sz="1400" b="1" baseline="-25000" dirty="0" err="1">
                        <a:latin typeface="Times New Roman" pitchFamily="-112" charset="0"/>
                      </a:rPr>
                      <a:t>L</a:t>
                    </a:r>
                    <a:r>
                      <a:rPr lang="en-US" sz="1400" b="1" dirty="0">
                        <a:latin typeface="Times New Roman" pitchFamily="-112" charset="0"/>
                      </a:rPr>
                      <a:t>*</a:t>
                    </a:r>
                  </a:p>
                </p:txBody>
              </p:sp>
              <p:grpSp>
                <p:nvGrpSpPr>
                  <p:cNvPr id="51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58" y="1253"/>
                    <a:ext cx="2352" cy="631"/>
                    <a:chOff x="158" y="1253"/>
                    <a:chExt cx="2352" cy="631"/>
                  </a:xfrm>
                </p:grpSpPr>
                <p:sp>
                  <p:nvSpPr>
                    <p:cNvPr id="52" name="Text Box 1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" y="1253"/>
                      <a:ext cx="388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600" b="1" dirty="0" err="1">
                          <a:latin typeface="Times New Roman" pitchFamily="-112" charset="0"/>
                        </a:rPr>
                        <a:t>x+ξ</a:t>
                      </a:r>
                      <a:r>
                        <a:rPr lang="en-US" sz="1600" b="1" dirty="0">
                          <a:latin typeface="Times New Roman" pitchFamily="-112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53" name="Text Box 1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98" y="1260"/>
                      <a:ext cx="476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600" b="1">
                          <a:latin typeface="Times New Roman" pitchFamily="-112" charset="0"/>
                        </a:rPr>
                        <a:t>x-ξ </a:t>
                      </a:r>
                    </a:p>
                  </p:txBody>
                </p:sp>
                <p:sp>
                  <p:nvSpPr>
                    <p:cNvPr id="54" name="Line 191"/>
                    <p:cNvSpPr>
                      <a:spLocks noChangeShapeType="1"/>
                    </p:cNvSpPr>
                    <p:nvPr/>
                  </p:nvSpPr>
                  <p:spPr bwMode="auto">
                    <a:xfrm rot="12777622" flipV="1">
                      <a:off x="2078" y="1692"/>
                      <a:ext cx="432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298"/>
                      <a:ext cx="172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6" name="Group 1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" y="1417"/>
                      <a:ext cx="1928" cy="467"/>
                      <a:chOff x="158" y="1417"/>
                      <a:chExt cx="1928" cy="467"/>
                    </a:xfrm>
                  </p:grpSpPr>
                  <p:grpSp>
                    <p:nvGrpSpPr>
                      <p:cNvPr id="57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" y="1424"/>
                        <a:ext cx="1928" cy="460"/>
                        <a:chOff x="240" y="670"/>
                        <a:chExt cx="1928" cy="460"/>
                      </a:xfrm>
                    </p:grpSpPr>
                    <p:grpSp>
                      <p:nvGrpSpPr>
                        <p:cNvPr id="59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1" y="670"/>
                          <a:ext cx="1927" cy="460"/>
                          <a:chOff x="241" y="670"/>
                          <a:chExt cx="1927" cy="460"/>
                        </a:xfrm>
                      </p:grpSpPr>
                      <p:grpSp>
                        <p:nvGrpSpPr>
                          <p:cNvPr id="61" name="Group 1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32" y="670"/>
                            <a:ext cx="1536" cy="460"/>
                            <a:chOff x="632" y="670"/>
                            <a:chExt cx="1536" cy="460"/>
                          </a:xfrm>
                        </p:grpSpPr>
                        <p:sp>
                          <p:nvSpPr>
                            <p:cNvPr id="63" name="Oval 1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72" y="746"/>
                              <a:ext cx="1492" cy="384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FF0000"/>
                                </a:gs>
                                <a:gs pos="100000">
                                  <a:srgbClr val="FF0000">
                                    <a:gamma/>
                                    <a:shade val="4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64" name="Text Box 19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32" y="805"/>
                              <a:ext cx="1536" cy="24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1200" b="1" dirty="0">
                                  <a:solidFill>
                                    <a:schemeClr val="bg1"/>
                                  </a:solidFill>
                                  <a:latin typeface="Bookman Old Style" pitchFamily="-112" charset="0"/>
                                </a:rPr>
                                <a:t>H, H, E, E (</a:t>
                              </a:r>
                              <a:r>
                                <a:rPr lang="en-US" sz="1200" b="1" dirty="0" err="1">
                                  <a:solidFill>
                                    <a:schemeClr val="bg1"/>
                                  </a:solidFill>
                                  <a:latin typeface="Bookman Old Style" pitchFamily="-112" charset="0"/>
                                </a:rPr>
                                <a:t>x,ξ,t</a:t>
                              </a:r>
                              <a:r>
                                <a:rPr lang="en-US" sz="1200" b="1" dirty="0">
                                  <a:solidFill>
                                    <a:schemeClr val="bg1"/>
                                  </a:solidFill>
                                  <a:latin typeface="Bookman Old Style" pitchFamily="-112" charset="0"/>
                                </a:rPr>
                                <a:t>)</a:t>
                              </a:r>
                            </a:p>
                          </p:txBody>
                        </p:sp>
                        <p:sp>
                          <p:nvSpPr>
                            <p:cNvPr id="65" name="Text Box 19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20" y="670"/>
                              <a:ext cx="192" cy="23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b="1" dirty="0">
                                  <a:solidFill>
                                    <a:schemeClr val="bg1"/>
                                  </a:solidFill>
                                  <a:latin typeface="Times New Roman" pitchFamily="-112" charset="0"/>
                                </a:rPr>
                                <a:t>~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62" name="Line 2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41" y="936"/>
                            <a:ext cx="432" cy="14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0" name="Line 2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0" y="986"/>
                          <a:ext cx="43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8" name="Text Box 20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10" y="1417"/>
                        <a:ext cx="191" cy="2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>
                            <a:solidFill>
                              <a:schemeClr val="bg1"/>
                            </a:solidFill>
                            <a:latin typeface="Times New Roman" pitchFamily="-112" charset="0"/>
                            <a:ea typeface="Times New Roman" pitchFamily="-112" charset="0"/>
                            <a:cs typeface="Times New Roman" pitchFamily="-112" charset="0"/>
                          </a:rPr>
                          <a:t>~</a:t>
                        </a:r>
                      </a:p>
                    </p:txBody>
                  </p:sp>
                </p:grpSp>
              </p:grpSp>
            </p:grpSp>
            <p:grpSp>
              <p:nvGrpSpPr>
                <p:cNvPr id="39" name="Group 205"/>
                <p:cNvGrpSpPr>
                  <a:grpSpLocks noChangeAspect="1"/>
                </p:cNvGrpSpPr>
                <p:nvPr/>
              </p:nvGrpSpPr>
              <p:grpSpPr bwMode="auto">
                <a:xfrm rot="2775006">
                  <a:off x="1826" y="897"/>
                  <a:ext cx="81" cy="345"/>
                  <a:chOff x="1324" y="1002"/>
                  <a:chExt cx="146" cy="462"/>
                </a:xfrm>
              </p:grpSpPr>
              <p:sp>
                <p:nvSpPr>
                  <p:cNvPr id="41" name="Freeform 206"/>
                  <p:cNvSpPr>
                    <a:spLocks noChangeAspect="1"/>
                  </p:cNvSpPr>
                  <p:nvPr/>
                </p:nvSpPr>
                <p:spPr bwMode="auto">
                  <a:xfrm>
                    <a:off x="1326" y="1002"/>
                    <a:ext cx="143" cy="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4" y="7"/>
                      </a:cxn>
                      <a:cxn ang="0">
                        <a:pos x="8" y="9"/>
                      </a:cxn>
                      <a:cxn ang="0">
                        <a:pos x="12" y="11"/>
                      </a:cxn>
                      <a:cxn ang="0">
                        <a:pos x="129" y="58"/>
                      </a:cxn>
                      <a:cxn ang="0">
                        <a:pos x="135" y="60"/>
                      </a:cxn>
                      <a:cxn ang="0">
                        <a:pos x="139" y="63"/>
                      </a:cxn>
                      <a:cxn ang="0">
                        <a:pos x="142" y="65"/>
                      </a:cxn>
                      <a:cxn ang="0">
                        <a:pos x="141" y="69"/>
                      </a:cxn>
                      <a:cxn ang="0">
                        <a:pos x="141" y="71"/>
                      </a:cxn>
                      <a:cxn ang="0">
                        <a:pos x="138" y="74"/>
                      </a:cxn>
                      <a:cxn ang="0">
                        <a:pos x="11" y="60"/>
                      </a:cxn>
                      <a:cxn ang="0">
                        <a:pos x="10" y="61"/>
                      </a:cxn>
                      <a:cxn ang="0">
                        <a:pos x="4" y="59"/>
                      </a:cxn>
                      <a:cxn ang="0">
                        <a:pos x="4" y="60"/>
                      </a:cxn>
                      <a:cxn ang="0">
                        <a:pos x="2" y="62"/>
                      </a:cxn>
                      <a:cxn ang="0">
                        <a:pos x="0" y="65"/>
                      </a:cxn>
                    </a:cxnLst>
                    <a:rect l="0" t="0" r="r" b="b"/>
                    <a:pathLst>
                      <a:path w="143" h="75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7"/>
                        </a:lnTo>
                        <a:lnTo>
                          <a:pt x="8" y="9"/>
                        </a:lnTo>
                        <a:lnTo>
                          <a:pt x="12" y="11"/>
                        </a:lnTo>
                        <a:lnTo>
                          <a:pt x="129" y="58"/>
                        </a:lnTo>
                        <a:lnTo>
                          <a:pt x="135" y="60"/>
                        </a:lnTo>
                        <a:lnTo>
                          <a:pt x="139" y="63"/>
                        </a:lnTo>
                        <a:lnTo>
                          <a:pt x="142" y="65"/>
                        </a:lnTo>
                        <a:lnTo>
                          <a:pt x="141" y="69"/>
                        </a:lnTo>
                        <a:lnTo>
                          <a:pt x="141" y="71"/>
                        </a:lnTo>
                        <a:lnTo>
                          <a:pt x="138" y="74"/>
                        </a:lnTo>
                        <a:lnTo>
                          <a:pt x="11" y="60"/>
                        </a:lnTo>
                        <a:lnTo>
                          <a:pt x="10" y="61"/>
                        </a:lnTo>
                        <a:lnTo>
                          <a:pt x="4" y="59"/>
                        </a:lnTo>
                        <a:lnTo>
                          <a:pt x="4" y="60"/>
                        </a:lnTo>
                        <a:lnTo>
                          <a:pt x="2" y="62"/>
                        </a:lnTo>
                        <a:lnTo>
                          <a:pt x="0" y="65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207"/>
                  <p:cNvSpPr>
                    <a:spLocks noChangeAspect="1"/>
                  </p:cNvSpPr>
                  <p:nvPr/>
                </p:nvSpPr>
                <p:spPr bwMode="auto">
                  <a:xfrm>
                    <a:off x="1324" y="1069"/>
                    <a:ext cx="143" cy="7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2"/>
                      </a:cxn>
                      <a:cxn ang="0">
                        <a:pos x="4" y="4"/>
                      </a:cxn>
                      <a:cxn ang="0">
                        <a:pos x="6" y="6"/>
                      </a:cxn>
                      <a:cxn ang="0">
                        <a:pos x="10" y="7"/>
                      </a:cxn>
                      <a:cxn ang="0">
                        <a:pos x="133" y="57"/>
                      </a:cxn>
                      <a:cxn ang="0">
                        <a:pos x="137" y="61"/>
                      </a:cxn>
                      <a:cxn ang="0">
                        <a:pos x="140" y="61"/>
                      </a:cxn>
                      <a:cxn ang="0">
                        <a:pos x="141" y="65"/>
                      </a:cxn>
                      <a:cxn ang="0">
                        <a:pos x="141" y="66"/>
                      </a:cxn>
                      <a:cxn ang="0">
                        <a:pos x="142" y="71"/>
                      </a:cxn>
                      <a:cxn ang="0">
                        <a:pos x="137" y="71"/>
                      </a:cxn>
                      <a:cxn ang="0">
                        <a:pos x="12" y="59"/>
                      </a:cxn>
                      <a:cxn ang="0">
                        <a:pos x="7" y="59"/>
                      </a:cxn>
                      <a:cxn ang="0">
                        <a:pos x="6" y="59"/>
                      </a:cxn>
                      <a:cxn ang="0">
                        <a:pos x="4" y="59"/>
                      </a:cxn>
                      <a:cxn ang="0">
                        <a:pos x="1" y="59"/>
                      </a:cxn>
                      <a:cxn ang="0">
                        <a:pos x="0" y="61"/>
                      </a:cxn>
                    </a:cxnLst>
                    <a:rect l="0" t="0" r="r" b="b"/>
                    <a:pathLst>
                      <a:path w="143" h="72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10" y="7"/>
                        </a:lnTo>
                        <a:lnTo>
                          <a:pt x="133" y="57"/>
                        </a:lnTo>
                        <a:lnTo>
                          <a:pt x="137" y="61"/>
                        </a:lnTo>
                        <a:lnTo>
                          <a:pt x="140" y="61"/>
                        </a:lnTo>
                        <a:lnTo>
                          <a:pt x="141" y="65"/>
                        </a:lnTo>
                        <a:lnTo>
                          <a:pt x="141" y="66"/>
                        </a:lnTo>
                        <a:lnTo>
                          <a:pt x="142" y="71"/>
                        </a:lnTo>
                        <a:lnTo>
                          <a:pt x="137" y="71"/>
                        </a:lnTo>
                        <a:lnTo>
                          <a:pt x="12" y="59"/>
                        </a:lnTo>
                        <a:lnTo>
                          <a:pt x="7" y="59"/>
                        </a:lnTo>
                        <a:lnTo>
                          <a:pt x="6" y="59"/>
                        </a:lnTo>
                        <a:lnTo>
                          <a:pt x="4" y="59"/>
                        </a:lnTo>
                        <a:lnTo>
                          <a:pt x="1" y="59"/>
                        </a:lnTo>
                        <a:lnTo>
                          <a:pt x="0" y="61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208"/>
                  <p:cNvSpPr>
                    <a:spLocks noChangeAspect="1"/>
                  </p:cNvSpPr>
                  <p:nvPr/>
                </p:nvSpPr>
                <p:spPr bwMode="auto">
                  <a:xfrm>
                    <a:off x="1326" y="1131"/>
                    <a:ext cx="144" cy="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2" y="7"/>
                      </a:cxn>
                      <a:cxn ang="0">
                        <a:pos x="7" y="9"/>
                      </a:cxn>
                      <a:cxn ang="0">
                        <a:pos x="10" y="11"/>
                      </a:cxn>
                      <a:cxn ang="0">
                        <a:pos x="133" y="59"/>
                      </a:cxn>
                      <a:cxn ang="0">
                        <a:pos x="136" y="63"/>
                      </a:cxn>
                      <a:cxn ang="0">
                        <a:pos x="139" y="65"/>
                      </a:cxn>
                      <a:cxn ang="0">
                        <a:pos x="143" y="67"/>
                      </a:cxn>
                      <a:cxn ang="0">
                        <a:pos x="143" y="71"/>
                      </a:cxn>
                      <a:cxn ang="0">
                        <a:pos x="141" y="74"/>
                      </a:cxn>
                      <a:cxn ang="0">
                        <a:pos x="138" y="75"/>
                      </a:cxn>
                      <a:cxn ang="0">
                        <a:pos x="9" y="63"/>
                      </a:cxn>
                      <a:cxn ang="0">
                        <a:pos x="6" y="62"/>
                      </a:cxn>
                      <a:cxn ang="0">
                        <a:pos x="6" y="63"/>
                      </a:cxn>
                      <a:cxn ang="0">
                        <a:pos x="3" y="62"/>
                      </a:cxn>
                      <a:cxn ang="0">
                        <a:pos x="0" y="64"/>
                      </a:cxn>
                      <a:cxn ang="0">
                        <a:pos x="0" y="66"/>
                      </a:cxn>
                    </a:cxnLst>
                    <a:rect l="0" t="0" r="r" b="b"/>
                    <a:pathLst>
                      <a:path w="144" h="7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7"/>
                        </a:lnTo>
                        <a:lnTo>
                          <a:pt x="7" y="9"/>
                        </a:lnTo>
                        <a:lnTo>
                          <a:pt x="10" y="11"/>
                        </a:lnTo>
                        <a:lnTo>
                          <a:pt x="133" y="59"/>
                        </a:lnTo>
                        <a:lnTo>
                          <a:pt x="136" y="63"/>
                        </a:lnTo>
                        <a:lnTo>
                          <a:pt x="139" y="65"/>
                        </a:lnTo>
                        <a:lnTo>
                          <a:pt x="143" y="67"/>
                        </a:lnTo>
                        <a:lnTo>
                          <a:pt x="143" y="71"/>
                        </a:lnTo>
                        <a:lnTo>
                          <a:pt x="141" y="74"/>
                        </a:lnTo>
                        <a:lnTo>
                          <a:pt x="138" y="75"/>
                        </a:lnTo>
                        <a:lnTo>
                          <a:pt x="9" y="63"/>
                        </a:lnTo>
                        <a:lnTo>
                          <a:pt x="6" y="62"/>
                        </a:lnTo>
                        <a:lnTo>
                          <a:pt x="6" y="63"/>
                        </a:lnTo>
                        <a:lnTo>
                          <a:pt x="3" y="62"/>
                        </a:lnTo>
                        <a:lnTo>
                          <a:pt x="0" y="64"/>
                        </a:lnTo>
                        <a:lnTo>
                          <a:pt x="0" y="6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209"/>
                  <p:cNvSpPr>
                    <a:spLocks noChangeAspect="1"/>
                  </p:cNvSpPr>
                  <p:nvPr/>
                </p:nvSpPr>
                <p:spPr bwMode="auto">
                  <a:xfrm>
                    <a:off x="1325" y="1202"/>
                    <a:ext cx="144" cy="7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" y="4"/>
                      </a:cxn>
                      <a:cxn ang="0">
                        <a:pos x="6" y="6"/>
                      </a:cxn>
                      <a:cxn ang="0">
                        <a:pos x="11" y="7"/>
                      </a:cxn>
                      <a:cxn ang="0">
                        <a:pos x="131" y="54"/>
                      </a:cxn>
                      <a:cxn ang="0">
                        <a:pos x="136" y="58"/>
                      </a:cxn>
                      <a:cxn ang="0">
                        <a:pos x="139" y="59"/>
                      </a:cxn>
                      <a:cxn ang="0">
                        <a:pos x="143" y="63"/>
                      </a:cxn>
                      <a:cxn ang="0">
                        <a:pos x="143" y="66"/>
                      </a:cxn>
                      <a:cxn ang="0">
                        <a:pos x="140" y="69"/>
                      </a:cxn>
                      <a:cxn ang="0">
                        <a:pos x="138" y="69"/>
                      </a:cxn>
                      <a:cxn ang="0">
                        <a:pos x="11" y="57"/>
                      </a:cxn>
                      <a:cxn ang="0">
                        <a:pos x="7" y="58"/>
                      </a:cxn>
                      <a:cxn ang="0">
                        <a:pos x="4" y="57"/>
                      </a:cxn>
                      <a:cxn ang="0">
                        <a:pos x="1" y="57"/>
                      </a:cxn>
                      <a:cxn ang="0">
                        <a:pos x="1" y="59"/>
                      </a:cxn>
                      <a:cxn ang="0">
                        <a:pos x="0" y="62"/>
                      </a:cxn>
                    </a:cxnLst>
                    <a:rect l="0" t="0" r="r" b="b"/>
                    <a:pathLst>
                      <a:path w="144" h="7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11" y="7"/>
                        </a:lnTo>
                        <a:lnTo>
                          <a:pt x="131" y="54"/>
                        </a:lnTo>
                        <a:lnTo>
                          <a:pt x="136" y="58"/>
                        </a:lnTo>
                        <a:lnTo>
                          <a:pt x="139" y="59"/>
                        </a:lnTo>
                        <a:lnTo>
                          <a:pt x="143" y="63"/>
                        </a:lnTo>
                        <a:lnTo>
                          <a:pt x="143" y="66"/>
                        </a:lnTo>
                        <a:lnTo>
                          <a:pt x="140" y="69"/>
                        </a:lnTo>
                        <a:lnTo>
                          <a:pt x="138" y="69"/>
                        </a:lnTo>
                        <a:lnTo>
                          <a:pt x="11" y="57"/>
                        </a:lnTo>
                        <a:lnTo>
                          <a:pt x="7" y="58"/>
                        </a:lnTo>
                        <a:lnTo>
                          <a:pt x="4" y="57"/>
                        </a:lnTo>
                        <a:lnTo>
                          <a:pt x="1" y="57"/>
                        </a:lnTo>
                        <a:lnTo>
                          <a:pt x="1" y="59"/>
                        </a:lnTo>
                        <a:lnTo>
                          <a:pt x="0" y="62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210"/>
                  <p:cNvSpPr>
                    <a:spLocks noChangeAspect="1"/>
                  </p:cNvSpPr>
                  <p:nvPr/>
                </p:nvSpPr>
                <p:spPr bwMode="auto">
                  <a:xfrm>
                    <a:off x="1327" y="1260"/>
                    <a:ext cx="142" cy="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3" y="7"/>
                      </a:cxn>
                      <a:cxn ang="0">
                        <a:pos x="6" y="8"/>
                      </a:cxn>
                      <a:cxn ang="0">
                        <a:pos x="11" y="11"/>
                      </a:cxn>
                      <a:cxn ang="0">
                        <a:pos x="132" y="61"/>
                      </a:cxn>
                      <a:cxn ang="0">
                        <a:pos x="137" y="64"/>
                      </a:cxn>
                      <a:cxn ang="0">
                        <a:pos x="137" y="65"/>
                      </a:cxn>
                      <a:cxn ang="0">
                        <a:pos x="140" y="68"/>
                      </a:cxn>
                      <a:cxn ang="0">
                        <a:pos x="141" y="71"/>
                      </a:cxn>
                      <a:cxn ang="0">
                        <a:pos x="139" y="74"/>
                      </a:cxn>
                      <a:cxn ang="0">
                        <a:pos x="136" y="75"/>
                      </a:cxn>
                      <a:cxn ang="0">
                        <a:pos x="11" y="62"/>
                      </a:cxn>
                      <a:cxn ang="0">
                        <a:pos x="8" y="62"/>
                      </a:cxn>
                      <a:cxn ang="0">
                        <a:pos x="6" y="62"/>
                      </a:cxn>
                      <a:cxn ang="0">
                        <a:pos x="4" y="62"/>
                      </a:cxn>
                      <a:cxn ang="0">
                        <a:pos x="2" y="63"/>
                      </a:cxn>
                      <a:cxn ang="0">
                        <a:pos x="2" y="66"/>
                      </a:cxn>
                    </a:cxnLst>
                    <a:rect l="0" t="0" r="r" b="b"/>
                    <a:pathLst>
                      <a:path w="142" h="7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6" y="8"/>
                        </a:lnTo>
                        <a:lnTo>
                          <a:pt x="11" y="11"/>
                        </a:lnTo>
                        <a:lnTo>
                          <a:pt x="132" y="61"/>
                        </a:lnTo>
                        <a:lnTo>
                          <a:pt x="137" y="64"/>
                        </a:lnTo>
                        <a:lnTo>
                          <a:pt x="137" y="65"/>
                        </a:lnTo>
                        <a:lnTo>
                          <a:pt x="140" y="68"/>
                        </a:lnTo>
                        <a:lnTo>
                          <a:pt x="141" y="71"/>
                        </a:lnTo>
                        <a:lnTo>
                          <a:pt x="139" y="74"/>
                        </a:lnTo>
                        <a:lnTo>
                          <a:pt x="136" y="75"/>
                        </a:lnTo>
                        <a:lnTo>
                          <a:pt x="11" y="62"/>
                        </a:lnTo>
                        <a:lnTo>
                          <a:pt x="8" y="62"/>
                        </a:lnTo>
                        <a:lnTo>
                          <a:pt x="6" y="62"/>
                        </a:lnTo>
                        <a:lnTo>
                          <a:pt x="4" y="62"/>
                        </a:lnTo>
                        <a:lnTo>
                          <a:pt x="2" y="63"/>
                        </a:lnTo>
                        <a:lnTo>
                          <a:pt x="2" y="6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211"/>
                  <p:cNvSpPr>
                    <a:spLocks noChangeAspect="1"/>
                  </p:cNvSpPr>
                  <p:nvPr/>
                </p:nvSpPr>
                <p:spPr bwMode="auto">
                  <a:xfrm>
                    <a:off x="1326" y="1328"/>
                    <a:ext cx="142" cy="7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4" y="4"/>
                      </a:cxn>
                      <a:cxn ang="0">
                        <a:pos x="4" y="5"/>
                      </a:cxn>
                      <a:cxn ang="0">
                        <a:pos x="10" y="8"/>
                      </a:cxn>
                      <a:cxn ang="0">
                        <a:pos x="129" y="57"/>
                      </a:cxn>
                      <a:cxn ang="0">
                        <a:pos x="136" y="59"/>
                      </a:cxn>
                      <a:cxn ang="0">
                        <a:pos x="138" y="62"/>
                      </a:cxn>
                      <a:cxn ang="0">
                        <a:pos x="139" y="66"/>
                      </a:cxn>
                      <a:cxn ang="0">
                        <a:pos x="141" y="68"/>
                      </a:cxn>
                      <a:cxn ang="0">
                        <a:pos x="140" y="70"/>
                      </a:cxn>
                      <a:cxn ang="0">
                        <a:pos x="136" y="73"/>
                      </a:cxn>
                      <a:cxn ang="0">
                        <a:pos x="12" y="59"/>
                      </a:cxn>
                      <a:cxn ang="0">
                        <a:pos x="8" y="59"/>
                      </a:cxn>
                      <a:cxn ang="0">
                        <a:pos x="4" y="59"/>
                      </a:cxn>
                      <a:cxn ang="0">
                        <a:pos x="3" y="59"/>
                      </a:cxn>
                      <a:cxn ang="0">
                        <a:pos x="3" y="61"/>
                      </a:cxn>
                      <a:cxn ang="0">
                        <a:pos x="2" y="64"/>
                      </a:cxn>
                    </a:cxnLst>
                    <a:rect l="0" t="0" r="r" b="b"/>
                    <a:pathLst>
                      <a:path w="142" h="74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4" y="4"/>
                        </a:lnTo>
                        <a:lnTo>
                          <a:pt x="4" y="5"/>
                        </a:lnTo>
                        <a:lnTo>
                          <a:pt x="10" y="8"/>
                        </a:lnTo>
                        <a:lnTo>
                          <a:pt x="129" y="57"/>
                        </a:lnTo>
                        <a:lnTo>
                          <a:pt x="136" y="59"/>
                        </a:lnTo>
                        <a:lnTo>
                          <a:pt x="138" y="62"/>
                        </a:lnTo>
                        <a:lnTo>
                          <a:pt x="139" y="66"/>
                        </a:lnTo>
                        <a:lnTo>
                          <a:pt x="141" y="68"/>
                        </a:lnTo>
                        <a:lnTo>
                          <a:pt x="140" y="70"/>
                        </a:lnTo>
                        <a:lnTo>
                          <a:pt x="136" y="73"/>
                        </a:lnTo>
                        <a:lnTo>
                          <a:pt x="12" y="59"/>
                        </a:lnTo>
                        <a:lnTo>
                          <a:pt x="8" y="59"/>
                        </a:lnTo>
                        <a:lnTo>
                          <a:pt x="4" y="59"/>
                        </a:lnTo>
                        <a:lnTo>
                          <a:pt x="3" y="59"/>
                        </a:lnTo>
                        <a:lnTo>
                          <a:pt x="3" y="61"/>
                        </a:lnTo>
                        <a:lnTo>
                          <a:pt x="2" y="6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212"/>
                  <p:cNvSpPr>
                    <a:spLocks noChangeAspect="1"/>
                  </p:cNvSpPr>
                  <p:nvPr/>
                </p:nvSpPr>
                <p:spPr bwMode="auto">
                  <a:xfrm>
                    <a:off x="1326" y="1391"/>
                    <a:ext cx="142" cy="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1" y="7"/>
                      </a:cxn>
                      <a:cxn ang="0">
                        <a:pos x="5" y="9"/>
                      </a:cxn>
                      <a:cxn ang="0">
                        <a:pos x="11" y="10"/>
                      </a:cxn>
                      <a:cxn ang="0">
                        <a:pos x="129" y="59"/>
                      </a:cxn>
                      <a:cxn ang="0">
                        <a:pos x="137" y="61"/>
                      </a:cxn>
                      <a:cxn ang="0">
                        <a:pos x="138" y="63"/>
                      </a:cxn>
                      <a:cxn ang="0">
                        <a:pos x="141" y="67"/>
                      </a:cxn>
                      <a:cxn ang="0">
                        <a:pos x="141" y="69"/>
                      </a:cxn>
                      <a:cxn ang="0">
                        <a:pos x="140" y="72"/>
                      </a:cxn>
                      <a:cxn ang="0">
                        <a:pos x="135" y="72"/>
                      </a:cxn>
                      <a:cxn ang="0">
                        <a:pos x="73" y="65"/>
                      </a:cxn>
                    </a:cxnLst>
                    <a:rect l="0" t="0" r="r" b="b"/>
                    <a:pathLst>
                      <a:path w="142" h="7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7"/>
                        </a:lnTo>
                        <a:lnTo>
                          <a:pt x="5" y="9"/>
                        </a:lnTo>
                        <a:lnTo>
                          <a:pt x="11" y="10"/>
                        </a:lnTo>
                        <a:lnTo>
                          <a:pt x="129" y="59"/>
                        </a:lnTo>
                        <a:lnTo>
                          <a:pt x="137" y="61"/>
                        </a:lnTo>
                        <a:lnTo>
                          <a:pt x="138" y="63"/>
                        </a:lnTo>
                        <a:lnTo>
                          <a:pt x="141" y="67"/>
                        </a:lnTo>
                        <a:lnTo>
                          <a:pt x="141" y="69"/>
                        </a:lnTo>
                        <a:lnTo>
                          <a:pt x="140" y="72"/>
                        </a:lnTo>
                        <a:lnTo>
                          <a:pt x="135" y="72"/>
                        </a:lnTo>
                        <a:lnTo>
                          <a:pt x="73" y="65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1922" y="709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b="1" dirty="0">
                      <a:latin typeface="Symbol" pitchFamily="-112" charset="2"/>
                    </a:rPr>
                    <a:t>g</a:t>
                  </a:r>
                </a:p>
              </p:txBody>
            </p:sp>
          </p:grpSp>
          <p:sp>
            <p:nvSpPr>
              <p:cNvPr id="35" name="Text Box 214"/>
              <p:cNvSpPr txBox="1">
                <a:spLocks noChangeArrowheads="1"/>
              </p:cNvSpPr>
              <p:nvPr/>
            </p:nvSpPr>
            <p:spPr bwMode="auto">
              <a:xfrm>
                <a:off x="158750" y="2711569"/>
                <a:ext cx="311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Times New Roman" pitchFamily="-112" charset="0"/>
                  </a:rPr>
                  <a:t>p</a:t>
                </a:r>
              </a:p>
            </p:txBody>
          </p:sp>
          <p:sp>
            <p:nvSpPr>
              <p:cNvPr id="36" name="Text Box 215"/>
              <p:cNvSpPr txBox="1">
                <a:spLocks noChangeArrowheads="1"/>
              </p:cNvSpPr>
              <p:nvPr/>
            </p:nvSpPr>
            <p:spPr bwMode="auto">
              <a:xfrm>
                <a:off x="4114496" y="2674490"/>
                <a:ext cx="387351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dirty="0" err="1">
                    <a:latin typeface="Times New Roman" pitchFamily="-112" charset="0"/>
                  </a:rPr>
                  <a:t>p</a:t>
                </a:r>
                <a:r>
                  <a:rPr lang="en-US" b="1" dirty="0">
                    <a:latin typeface="Times New Roman" pitchFamily="-112" charset="0"/>
                  </a:rPr>
                  <a:t>’</a:t>
                </a:r>
              </a:p>
            </p:txBody>
          </p:sp>
        </p:grpSp>
        <p:sp>
          <p:nvSpPr>
            <p:cNvPr id="21" name="Freeform 174"/>
            <p:cNvSpPr>
              <a:spLocks/>
            </p:cNvSpPr>
            <p:nvPr/>
          </p:nvSpPr>
          <p:spPr bwMode="auto">
            <a:xfrm flipV="1">
              <a:off x="5299076" y="2656739"/>
              <a:ext cx="3381374" cy="21166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24" y="0"/>
                </a:cxn>
                <a:cxn ang="0">
                  <a:pos x="1200" y="48"/>
                </a:cxn>
              </a:cxnLst>
              <a:rect l="0" t="0" r="r" b="b"/>
              <a:pathLst>
                <a:path w="1200" h="48">
                  <a:moveTo>
                    <a:pt x="0" y="48"/>
                  </a:moveTo>
                  <a:cubicBezTo>
                    <a:pt x="212" y="24"/>
                    <a:pt x="424" y="0"/>
                    <a:pt x="624" y="0"/>
                  </a:cubicBezTo>
                  <a:cubicBezTo>
                    <a:pt x="824" y="0"/>
                    <a:pt x="1012" y="24"/>
                    <a:pt x="1200" y="4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175"/>
            <p:cNvSpPr txBox="1">
              <a:spLocks noChangeArrowheads="1"/>
            </p:cNvSpPr>
            <p:nvPr/>
          </p:nvSpPr>
          <p:spPr bwMode="auto">
            <a:xfrm>
              <a:off x="7820390" y="2604653"/>
              <a:ext cx="304801" cy="336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latin typeface="Times New Roman" pitchFamily="-112" charset="0"/>
                </a:rPr>
                <a:t>t</a:t>
              </a:r>
              <a:endParaRPr lang="en-US" sz="1600" b="1" dirty="0">
                <a:latin typeface="Times New Roman" pitchFamily="-11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7131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2"/>
          <p:cNvGrpSpPr>
            <a:grpSpLocks/>
          </p:cNvGrpSpPr>
          <p:nvPr/>
        </p:nvGrpSpPr>
        <p:grpSpPr bwMode="auto">
          <a:xfrm>
            <a:off x="212725" y="969963"/>
            <a:ext cx="8578850" cy="3035300"/>
            <a:chOff x="213356" y="970526"/>
            <a:chExt cx="8577734" cy="3035300"/>
          </a:xfrm>
        </p:grpSpPr>
        <p:grpSp>
          <p:nvGrpSpPr>
            <p:cNvPr id="30742" name="Group 37"/>
            <p:cNvGrpSpPr>
              <a:grpSpLocks/>
            </p:cNvGrpSpPr>
            <p:nvPr/>
          </p:nvGrpSpPr>
          <p:grpSpPr bwMode="auto">
            <a:xfrm>
              <a:off x="213356" y="970526"/>
              <a:ext cx="8577734" cy="3035300"/>
              <a:chOff x="213356" y="970526"/>
              <a:chExt cx="8577734" cy="3035300"/>
            </a:xfrm>
          </p:grpSpPr>
          <p:pic>
            <p:nvPicPr>
              <p:cNvPr id="30745" name="Picture 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56" y="1044263"/>
                <a:ext cx="3159756" cy="2961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6" name="Picture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8800" y="970526"/>
                <a:ext cx="3152290" cy="2943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43" name="TextBox 40"/>
            <p:cNvSpPr txBox="1">
              <a:spLocks noChangeArrowheads="1"/>
            </p:cNvSpPr>
            <p:nvPr/>
          </p:nvSpPr>
          <p:spPr bwMode="auto">
            <a:xfrm>
              <a:off x="838033" y="1424521"/>
              <a:ext cx="149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5x100 GeV</a:t>
              </a:r>
            </a:p>
          </p:txBody>
        </p:sp>
        <p:sp>
          <p:nvSpPr>
            <p:cNvPr id="30744" name="TextBox 41"/>
            <p:cNvSpPr txBox="1">
              <a:spLocks noChangeArrowheads="1"/>
            </p:cNvSpPr>
            <p:nvPr/>
          </p:nvSpPr>
          <p:spPr bwMode="auto">
            <a:xfrm>
              <a:off x="6307854" y="1347576"/>
              <a:ext cx="149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5x100 GeV</a:t>
              </a: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378450" y="765175"/>
            <a:ext cx="3549650" cy="3076575"/>
            <a:chOff x="457200" y="875336"/>
            <a:chExt cx="3549211" cy="3075983"/>
          </a:xfrm>
        </p:grpSpPr>
        <p:pic>
          <p:nvPicPr>
            <p:cNvPr id="3074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875336"/>
              <a:ext cx="3549211" cy="307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1" name="TextBox 7"/>
            <p:cNvSpPr txBox="1">
              <a:spLocks noChangeArrowheads="1"/>
            </p:cNvSpPr>
            <p:nvPr/>
          </p:nvSpPr>
          <p:spPr bwMode="auto">
            <a:xfrm>
              <a:off x="992106" y="1237615"/>
              <a:ext cx="1327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20x250 GeV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</a:t>
            </a:r>
            <a:r>
              <a:rPr lang="en-US" dirty="0" smtClean="0"/>
              <a:t>-Measurement using RP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CFF769-24E6-6846-87E6-BD135FF52D3C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00250" y="652463"/>
            <a:ext cx="5524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latin typeface="+mn-lt"/>
              </a:rPr>
              <a:t>Accepted in</a:t>
            </a:r>
            <a:r>
              <a:rPr lang="ja-JP" altLang="en-US" sz="1400" b="1" dirty="0">
                <a:latin typeface="+mn-lt"/>
              </a:rPr>
              <a:t>“</a:t>
            </a:r>
            <a:r>
              <a:rPr lang="en-US" sz="1400" b="1" dirty="0">
                <a:latin typeface="+mn-lt"/>
              </a:rPr>
              <a:t>Roman Pot</a:t>
            </a:r>
            <a:r>
              <a:rPr lang="ja-JP" altLang="en-US" sz="1400" b="1" dirty="0" smtClean="0">
                <a:latin typeface="+mn-lt"/>
              </a:rPr>
              <a:t>”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at </a:t>
            </a:r>
            <a:r>
              <a:rPr lang="en-US" sz="1400" b="1" dirty="0" smtClean="0">
                <a:latin typeface="+mn-lt"/>
              </a:rPr>
              <a:t>20m</a:t>
            </a:r>
            <a:endParaRPr lang="en-US" sz="1400" b="1" dirty="0">
              <a:latin typeface="+mn-lt"/>
            </a:endParaRPr>
          </a:p>
        </p:txBody>
      </p:sp>
      <p:sp>
        <p:nvSpPr>
          <p:cNvPr id="30729" name="TextBox 29"/>
          <p:cNvSpPr txBox="1">
            <a:spLocks noChangeArrowheads="1"/>
          </p:cNvSpPr>
          <p:nvPr/>
        </p:nvSpPr>
        <p:spPr bwMode="auto">
          <a:xfrm>
            <a:off x="3832225" y="1270000"/>
            <a:ext cx="1204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 err="1">
                <a:solidFill>
                  <a:srgbClr val="000090"/>
                </a:solidFill>
                <a:latin typeface="Comic Sans MS"/>
                <a:cs typeface="Comic Sans MS"/>
              </a:rPr>
              <a:t>Quadrupoles</a:t>
            </a:r>
            <a:r>
              <a:rPr lang="en-US" sz="1200" b="1" dirty="0">
                <a:solidFill>
                  <a:srgbClr val="000090"/>
                </a:solidFill>
                <a:latin typeface="Comic Sans MS"/>
                <a:cs typeface="Comic Sans MS"/>
              </a:rPr>
              <a:t> acceptance</a:t>
            </a:r>
          </a:p>
        </p:txBody>
      </p:sp>
      <p:sp>
        <p:nvSpPr>
          <p:cNvPr id="30730" name="TextBox 30"/>
          <p:cNvSpPr txBox="1">
            <a:spLocks noChangeArrowheads="1"/>
          </p:cNvSpPr>
          <p:nvPr/>
        </p:nvSpPr>
        <p:spPr bwMode="auto">
          <a:xfrm>
            <a:off x="3832225" y="2625725"/>
            <a:ext cx="1204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latin typeface="Comic Sans MS"/>
                <a:cs typeface="Comic Sans MS"/>
              </a:rPr>
              <a:t>10s from the beam-pipe</a:t>
            </a:r>
          </a:p>
        </p:txBody>
      </p:sp>
      <p:sp>
        <p:nvSpPr>
          <p:cNvPr id="30731" name="TextBox 47"/>
          <p:cNvSpPr txBox="1">
            <a:spLocks noChangeArrowheads="1"/>
          </p:cNvSpPr>
          <p:nvPr/>
        </p:nvSpPr>
        <p:spPr bwMode="auto">
          <a:xfrm>
            <a:off x="-6877" y="4148659"/>
            <a:ext cx="5842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>
                <a:latin typeface="Comic Sans MS"/>
                <a:cs typeface="Comic Sans MS"/>
              </a:rPr>
              <a:t>• </a:t>
            </a:r>
            <a:r>
              <a:rPr lang="en-US" sz="1500" b="1" dirty="0">
                <a:latin typeface="Comic Sans MS"/>
                <a:cs typeface="Comic Sans MS"/>
              </a:rPr>
              <a:t>high‐|t| acceptance mainly limited by magnet aperture</a:t>
            </a:r>
          </a:p>
          <a:p>
            <a:pPr eaLnBrk="1" hangingPunct="1"/>
            <a:endParaRPr lang="en-US" sz="1500" b="1" dirty="0">
              <a:latin typeface="Comic Sans MS"/>
              <a:cs typeface="Comic Sans MS"/>
            </a:endParaRPr>
          </a:p>
          <a:p>
            <a:pPr eaLnBrk="1" hangingPunct="1"/>
            <a:r>
              <a:rPr lang="en-US" sz="1500" b="1" dirty="0">
                <a:latin typeface="Comic Sans MS"/>
                <a:cs typeface="Comic Sans MS"/>
              </a:rPr>
              <a:t>• low‐|t| acceptance limited by beam envelop (~10σ)</a:t>
            </a:r>
          </a:p>
          <a:p>
            <a:pPr eaLnBrk="1" hangingPunct="1"/>
            <a:endParaRPr lang="en-US" sz="1500" b="1" dirty="0">
              <a:latin typeface="Comic Sans MS"/>
              <a:cs typeface="Comic Sans MS"/>
            </a:endParaRPr>
          </a:p>
          <a:p>
            <a:pPr eaLnBrk="1" hangingPunct="1"/>
            <a:r>
              <a:rPr lang="en-US" sz="1500" b="1" dirty="0">
                <a:latin typeface="Comic Sans MS"/>
                <a:cs typeface="Comic Sans MS"/>
              </a:rPr>
              <a:t>• |t|‐resolution limited by</a:t>
            </a:r>
          </a:p>
          <a:p>
            <a:pPr lvl="1" eaLnBrk="1" hangingPunct="1"/>
            <a:r>
              <a:rPr lang="en-US" sz="1500" b="1" dirty="0">
                <a:latin typeface="Comic Sans MS"/>
                <a:cs typeface="Comic Sans MS"/>
              </a:rPr>
              <a:t>– beam angular divergence ~100μrad for small |t|</a:t>
            </a:r>
          </a:p>
          <a:p>
            <a:pPr lvl="1" eaLnBrk="1" hangingPunct="1"/>
            <a:r>
              <a:rPr lang="en-US" sz="1500" b="1" dirty="0">
                <a:latin typeface="Comic Sans MS"/>
                <a:cs typeface="Comic Sans MS"/>
              </a:rPr>
              <a:t>– uncertainties in vertex (</a:t>
            </a:r>
            <a:r>
              <a:rPr lang="en-US" sz="1500" b="1" dirty="0" err="1">
                <a:latin typeface="Comic Sans MS"/>
                <a:cs typeface="Comic Sans MS"/>
              </a:rPr>
              <a:t>x,y,z</a:t>
            </a:r>
            <a:r>
              <a:rPr lang="en-US" sz="1500" b="1" dirty="0">
                <a:latin typeface="Comic Sans MS"/>
                <a:cs typeface="Comic Sans MS"/>
              </a:rPr>
              <a:t>) and transport</a:t>
            </a:r>
          </a:p>
          <a:p>
            <a:pPr lvl="1" eaLnBrk="1" hangingPunct="1"/>
            <a:r>
              <a:rPr lang="en-US" sz="1500" b="1" dirty="0">
                <a:latin typeface="Comic Sans MS"/>
                <a:cs typeface="Comic Sans MS"/>
              </a:rPr>
              <a:t>– ~&lt;5-10% resolution in t </a:t>
            </a:r>
            <a:r>
              <a:rPr lang="en-US" sz="1500" b="1" dirty="0" smtClean="0">
                <a:latin typeface="Comic Sans MS"/>
                <a:cs typeface="Comic Sans MS"/>
              </a:rPr>
              <a:t>(follow </a:t>
            </a:r>
          </a:p>
          <a:p>
            <a:pPr lvl="1" eaLnBrk="1" hangingPunct="1"/>
            <a:r>
              <a:rPr lang="en-US" sz="1500" b="1" dirty="0" smtClean="0">
                <a:latin typeface="Comic Sans MS"/>
                <a:cs typeface="Comic Sans MS"/>
              </a:rPr>
              <a:t>RP </a:t>
            </a:r>
            <a:r>
              <a:rPr lang="en-US" sz="1500" b="1" dirty="0">
                <a:latin typeface="Comic Sans MS"/>
                <a:cs typeface="Comic Sans MS"/>
              </a:rPr>
              <a:t>at STAR)</a:t>
            </a:r>
          </a:p>
        </p:txBody>
      </p:sp>
      <p:cxnSp>
        <p:nvCxnSpPr>
          <p:cNvPr id="33" name="Straight Arrow Connector 32"/>
          <p:cNvCxnSpPr>
            <a:stCxn id="30729" idx="1"/>
          </p:cNvCxnSpPr>
          <p:nvPr/>
        </p:nvCxnSpPr>
        <p:spPr>
          <a:xfrm flipH="1">
            <a:off x="1963739" y="1500833"/>
            <a:ext cx="1868486" cy="474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729" idx="3"/>
          </p:cNvCxnSpPr>
          <p:nvPr/>
        </p:nvCxnSpPr>
        <p:spPr>
          <a:xfrm>
            <a:off x="5037138" y="1500833"/>
            <a:ext cx="2019300" cy="474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730" idx="1"/>
          </p:cNvCxnSpPr>
          <p:nvPr/>
        </p:nvCxnSpPr>
        <p:spPr>
          <a:xfrm flipH="1" flipV="1">
            <a:off x="2000251" y="2347913"/>
            <a:ext cx="1831974" cy="5086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730" idx="3"/>
          </p:cNvCxnSpPr>
          <p:nvPr/>
        </p:nvCxnSpPr>
        <p:spPr>
          <a:xfrm flipV="1">
            <a:off x="5037138" y="2347913"/>
            <a:ext cx="2097087" cy="5086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384550" y="1974850"/>
            <a:ext cx="2025650" cy="5429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FF"/>
                </a:solidFill>
                <a:latin typeface="Comic Sans MS"/>
                <a:cs typeface="Comic Sans MS"/>
              </a:rPr>
              <a:t>Simulation based on </a:t>
            </a:r>
            <a:r>
              <a:rPr lang="en-US" sz="1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eRHIC</a:t>
            </a:r>
            <a:r>
              <a:rPr lang="en-US" sz="1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-IR</a:t>
            </a:r>
            <a:endParaRPr lang="en-US" sz="12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452545" y="3874981"/>
            <a:ext cx="3448038" cy="2379769"/>
            <a:chOff x="315883" y="3959648"/>
            <a:chExt cx="4051288" cy="2898352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/>
            <a:srcRect l="5172" t="7627" r="7241"/>
            <a:stretch>
              <a:fillRect/>
            </a:stretch>
          </p:blipFill>
          <p:spPr bwMode="auto">
            <a:xfrm>
              <a:off x="315883" y="3959648"/>
              <a:ext cx="4051288" cy="289835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29" name="Rectangle 7"/>
            <p:cNvSpPr>
              <a:spLocks/>
            </p:cNvSpPr>
            <p:nvPr/>
          </p:nvSpPr>
          <p:spPr bwMode="auto">
            <a:xfrm>
              <a:off x="1175817" y="5713482"/>
              <a:ext cx="1049482" cy="2623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Generated</a:t>
              </a:r>
            </a:p>
          </p:txBody>
        </p:sp>
        <p:sp>
          <p:nvSpPr>
            <p:cNvPr id="30" name="Rectangle 8"/>
            <p:cNvSpPr>
              <a:spLocks/>
            </p:cNvSpPr>
            <p:nvPr/>
          </p:nvSpPr>
          <p:spPr bwMode="auto">
            <a:xfrm>
              <a:off x="1209303" y="5993875"/>
              <a:ext cx="2277466" cy="2623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ea typeface="Gill Sans" charset="0"/>
                  <a:cs typeface="Gill Sans" charset="0"/>
                </a:rPr>
                <a:t>Quad aperture limited</a:t>
              </a:r>
            </a:p>
          </p:txBody>
        </p:sp>
        <p:sp>
          <p:nvSpPr>
            <p:cNvPr id="31" name="Rectangle 9"/>
            <p:cNvSpPr>
              <a:spLocks/>
            </p:cNvSpPr>
            <p:nvPr/>
          </p:nvSpPr>
          <p:spPr bwMode="auto">
            <a:xfrm>
              <a:off x="1188518" y="6226244"/>
              <a:ext cx="2220197" cy="2623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RP (at 20m) accepted </a:t>
              </a: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715244" y="6364139"/>
              <a:ext cx="429741" cy="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>
              <a:off x="703659" y="6141815"/>
              <a:ext cx="428625" cy="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703659" y="5861422"/>
              <a:ext cx="428625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angle 5"/>
          <p:cNvSpPr>
            <a:spLocks/>
          </p:cNvSpPr>
          <p:nvPr/>
        </p:nvSpPr>
        <p:spPr bwMode="auto">
          <a:xfrm>
            <a:off x="7877169" y="4004712"/>
            <a:ext cx="84071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ea typeface="Gill Sans" charset="0"/>
                <a:cs typeface="Gill Sans" charset="0"/>
              </a:rPr>
              <a:t>20x250</a:t>
            </a:r>
            <a:endParaRPr lang="en-US" dirty="0">
              <a:solidFill>
                <a:srgbClr val="FF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88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DVCS: Photon-Lepton Kinematics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POETIC 2013, Chile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EBE0CA-BB60-0748-9775-82FBE2ED85A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1749" name="Picture 4" descr="ThetaVsTheta.DVC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850900"/>
            <a:ext cx="68199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4"/>
          <a:stretch>
            <a:fillRect/>
          </a:stretch>
        </p:blipFill>
        <p:spPr bwMode="auto">
          <a:xfrm>
            <a:off x="6796088" y="792163"/>
            <a:ext cx="233838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992938" y="2384425"/>
            <a:ext cx="2227262" cy="1227138"/>
            <a:chOff x="4165600" y="18534"/>
            <a:chExt cx="2227882" cy="122606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165600" y="997166"/>
              <a:ext cx="863840" cy="247434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165600" y="784627"/>
              <a:ext cx="714574" cy="459973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 rot="19640959">
              <a:off x="4838700" y="419100"/>
              <a:ext cx="533400" cy="444500"/>
            </a:xfrm>
            <a:prstGeom prst="ellipse">
              <a:avLst/>
            </a:prstGeom>
            <a:solidFill>
              <a:srgbClr val="3366FF">
                <a:alpha val="48000"/>
              </a:srgbClr>
            </a:solidFill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20072591">
              <a:off x="5003800" y="660400"/>
              <a:ext cx="533400" cy="4445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772" name="TextBox 15"/>
            <p:cNvSpPr txBox="1">
              <a:spLocks noChangeArrowheads="1"/>
            </p:cNvSpPr>
            <p:nvPr/>
          </p:nvSpPr>
          <p:spPr bwMode="auto">
            <a:xfrm>
              <a:off x="5192567" y="18534"/>
              <a:ext cx="3385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FF"/>
                  </a:solidFill>
                  <a:latin typeface="Symbol" charset="0"/>
                  <a:cs typeface="Symbol" charset="0"/>
                </a:rPr>
                <a:t>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29602" y="718010"/>
              <a:ext cx="365227" cy="5234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e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480416" y="361134"/>
              <a:ext cx="347759" cy="532934"/>
            </a:xfrm>
            <a:custGeom>
              <a:avLst/>
              <a:gdLst>
                <a:gd name="connsiteX0" fmla="*/ 0 w 347133"/>
                <a:gd name="connsiteY0" fmla="*/ 0 h 533400"/>
                <a:gd name="connsiteX1" fmla="*/ 304800 w 347133"/>
                <a:gd name="connsiteY1" fmla="*/ 165100 h 533400"/>
                <a:gd name="connsiteX2" fmla="*/ 254000 w 347133"/>
                <a:gd name="connsiteY2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133" h="533400">
                  <a:moveTo>
                    <a:pt x="0" y="0"/>
                  </a:moveTo>
                  <a:cubicBezTo>
                    <a:pt x="131233" y="38100"/>
                    <a:pt x="262467" y="76200"/>
                    <a:pt x="304800" y="165100"/>
                  </a:cubicBezTo>
                  <a:cubicBezTo>
                    <a:pt x="347133" y="254000"/>
                    <a:pt x="254000" y="533400"/>
                    <a:pt x="254000" y="533400"/>
                  </a:cubicBezTo>
                </a:path>
              </a:pathLst>
            </a:cu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775" name="TextBox 18"/>
            <p:cNvSpPr txBox="1">
              <a:spLocks noChangeArrowheads="1"/>
            </p:cNvSpPr>
            <p:nvPr/>
          </p:nvSpPr>
          <p:spPr bwMode="auto">
            <a:xfrm>
              <a:off x="5802054" y="203944"/>
              <a:ext cx="5914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latin typeface="Symbol" charset="0"/>
                  <a:cs typeface="Symbol" charset="0"/>
                </a:rPr>
                <a:t>Dq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088063" y="1004888"/>
            <a:ext cx="1303337" cy="2146300"/>
            <a:chOff x="6771767" y="1118513"/>
            <a:chExt cx="1520954" cy="2147572"/>
          </a:xfrm>
        </p:grpSpPr>
        <p:sp>
          <p:nvSpPr>
            <p:cNvPr id="21" name="Oval 20"/>
            <p:cNvSpPr/>
            <p:nvPr/>
          </p:nvSpPr>
          <p:spPr>
            <a:xfrm rot="2053483">
              <a:off x="6771767" y="1118513"/>
              <a:ext cx="991121" cy="64808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H="1">
              <a:off x="6874191" y="1847557"/>
              <a:ext cx="1555084" cy="12819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39699" y="4038600"/>
            <a:ext cx="4491567" cy="58477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0000"/>
                </a:solidFill>
                <a:latin typeface="+mn-lt"/>
              </a:rPr>
              <a:t>N.B.</a:t>
            </a:r>
            <a:r>
              <a:rPr lang="en-US" sz="1600" b="1" dirty="0">
                <a:latin typeface="+mn-lt"/>
              </a:rPr>
              <a:t> - 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Need for a </a:t>
            </a:r>
            <a:r>
              <a:rPr lang="en-US" sz="1600" b="1" dirty="0" err="1" smtClean="0">
                <a:solidFill>
                  <a:srgbClr val="0000FF"/>
                </a:solidFill>
                <a:latin typeface="+mn-lt"/>
              </a:rPr>
              <a:t>ECal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with a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granularity</a:t>
            </a:r>
          </a:p>
          <a:p>
            <a:pPr eaLnBrk="1" hangingPunct="1"/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to distinguish clusters down to </a:t>
            </a:r>
            <a:r>
              <a:rPr lang="en-US" sz="1600" b="1" dirty="0" err="1">
                <a:latin typeface="Symbol" charset="2"/>
                <a:cs typeface="Symbol" charset="2"/>
              </a:rPr>
              <a:t>Dq</a:t>
            </a:r>
            <a:r>
              <a:rPr lang="en-US" sz="1600" b="1" dirty="0">
                <a:latin typeface="+mn-lt"/>
              </a:rPr>
              <a:t>=1 </a:t>
            </a:r>
            <a:r>
              <a:rPr lang="en-US" sz="1600" b="1" dirty="0" err="1">
                <a:latin typeface="+mn-lt"/>
              </a:rPr>
              <a:t>deg</a:t>
            </a:r>
            <a:r>
              <a:rPr lang="en-US" sz="1600" b="1" dirty="0">
                <a:latin typeface="+mn-lt"/>
              </a:rPr>
              <a:t> 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51375" y="5190063"/>
            <a:ext cx="408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latin typeface="+mn-lt"/>
              </a:rPr>
              <a:t>This is also important for </a:t>
            </a:r>
            <a:r>
              <a:rPr lang="en-US" sz="1600" dirty="0" err="1">
                <a:latin typeface="Symbol" charset="2"/>
                <a:cs typeface="Symbol" charset="2"/>
              </a:rPr>
              <a:t>Df</a:t>
            </a:r>
            <a:r>
              <a:rPr lang="en-US" sz="1600" dirty="0">
                <a:latin typeface="+mn-lt"/>
              </a:rPr>
              <a:t> calculation in asymmetries measurement an for BH rejection in the </a:t>
            </a:r>
            <a:r>
              <a:rPr lang="en-US" sz="1600" dirty="0" err="1">
                <a:latin typeface="+mn-lt"/>
              </a:rPr>
              <a:t>xsec</a:t>
            </a:r>
            <a:r>
              <a:rPr lang="en-US" sz="1600" dirty="0">
                <a:latin typeface="+mn-lt"/>
              </a:rPr>
              <a:t> measurement</a:t>
            </a:r>
          </a:p>
        </p:txBody>
      </p:sp>
      <p:cxnSp>
        <p:nvCxnSpPr>
          <p:cNvPr id="42" name="Straight Arrow Connector 41"/>
          <p:cNvCxnSpPr>
            <a:stCxn id="32" idx="2"/>
          </p:cNvCxnSpPr>
          <p:nvPr/>
        </p:nvCxnSpPr>
        <p:spPr>
          <a:xfrm>
            <a:off x="2385483" y="4623376"/>
            <a:ext cx="2117" cy="676757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94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 rejection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POETIC 2013, Chile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B852D0-78CA-F745-9942-81C578AB3A4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4821" name="Picture 4" descr="5x100_bh_dvcs_nocu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654050"/>
            <a:ext cx="48514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Notched Right Arrow 14"/>
          <p:cNvSpPr/>
          <p:nvPr/>
        </p:nvSpPr>
        <p:spPr>
          <a:xfrm rot="13750311">
            <a:off x="3012282" y="4791869"/>
            <a:ext cx="762000" cy="268287"/>
          </a:xfrm>
          <a:prstGeom prst="notchedRightArrow">
            <a:avLst>
              <a:gd name="adj1" fmla="val 5645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3" name="TextBox 15"/>
          <p:cNvSpPr txBox="1">
            <a:spLocks noChangeArrowheads="1"/>
          </p:cNvSpPr>
          <p:nvPr/>
        </p:nvSpPr>
        <p:spPr bwMode="auto">
          <a:xfrm>
            <a:off x="4489160" y="5455180"/>
            <a:ext cx="41550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+mj-lt"/>
              </a:rPr>
              <a:t>In DVCS most of the </a:t>
            </a:r>
            <a:r>
              <a:rPr lang="en-US" sz="1600" dirty="0" smtClean="0">
                <a:latin typeface="+mj-lt"/>
              </a:rPr>
              <a:t>photons </a:t>
            </a:r>
            <a:r>
              <a:rPr lang="en-US" sz="1600" dirty="0">
                <a:latin typeface="+mj-lt"/>
              </a:rPr>
              <a:t>are less </a:t>
            </a:r>
            <a:endParaRPr lang="en-US" sz="1600" dirty="0" smtClean="0">
              <a:latin typeface="+mj-lt"/>
            </a:endParaRPr>
          </a:p>
          <a:p>
            <a:pPr eaLnBrk="1" hangingPunct="1"/>
            <a:r>
              <a:rPr lang="ja-JP" altLang="en-US" sz="1600" dirty="0" smtClean="0">
                <a:latin typeface="+mj-lt"/>
              </a:rPr>
              <a:t>“</a:t>
            </a:r>
            <a:r>
              <a:rPr lang="en-US" altLang="ja-JP" sz="1600" dirty="0" smtClean="0">
                <a:latin typeface="+mj-lt"/>
              </a:rPr>
              <a:t>rear</a:t>
            </a:r>
            <a:r>
              <a:rPr lang="ja-JP" altLang="en-US" sz="1600" dirty="0" smtClean="0">
                <a:latin typeface="+mj-lt"/>
              </a:rPr>
              <a:t>”</a:t>
            </a:r>
            <a:r>
              <a:rPr lang="en-US" altLang="ja-JP" sz="1600" dirty="0">
                <a:latin typeface="+mj-lt"/>
              </a:rPr>
              <a:t> </a:t>
            </a:r>
            <a:r>
              <a:rPr lang="en-US" altLang="ja-JP" sz="1600" dirty="0" smtClean="0">
                <a:latin typeface="+mj-lt"/>
              </a:rPr>
              <a:t>t</a:t>
            </a:r>
            <a:r>
              <a:rPr lang="en-US" sz="1600" dirty="0" smtClean="0">
                <a:latin typeface="+mj-lt"/>
              </a:rPr>
              <a:t>han </a:t>
            </a:r>
            <a:r>
              <a:rPr lang="en-US" sz="1600" dirty="0">
                <a:latin typeface="+mj-lt"/>
              </a:rPr>
              <a:t>the electrons:</a:t>
            </a:r>
          </a:p>
          <a:p>
            <a:pPr eaLnBrk="1" hangingPunct="1"/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latin typeface="+mj-lt"/>
              </a:rPr>
              <a:t>θ</a:t>
            </a:r>
            <a:r>
              <a:rPr lang="en-US" sz="1600" baseline="-25000" dirty="0" err="1">
                <a:latin typeface="+mj-lt"/>
              </a:rPr>
              <a:t>el</a:t>
            </a:r>
            <a:r>
              <a:rPr lang="en-US" sz="1600" dirty="0" err="1">
                <a:latin typeface="+mj-lt"/>
              </a:rPr>
              <a:t>-θ</a:t>
            </a:r>
            <a:r>
              <a:rPr lang="en-US" sz="1600" baseline="-25000" dirty="0" err="1">
                <a:latin typeface="Symbol" charset="2"/>
                <a:cs typeface="Symbol" charset="2"/>
              </a:rPr>
              <a:t>g</a:t>
            </a:r>
            <a:r>
              <a:rPr lang="en-US" sz="1600" dirty="0">
                <a:latin typeface="+mj-lt"/>
              </a:rPr>
              <a:t>) &gt; 0  </a:t>
            </a:r>
            <a:r>
              <a:rPr lang="en-US" sz="1600" dirty="0">
                <a:latin typeface="+mj-lt"/>
                <a:sym typeface="Wingdings" charset="0"/>
              </a:rPr>
              <a:t> rejects most of the BH</a:t>
            </a:r>
            <a:endParaRPr lang="en-US" sz="1600" dirty="0">
              <a:latin typeface="+mj-lt"/>
            </a:endParaRPr>
          </a:p>
        </p:txBody>
      </p:sp>
      <p:pic>
        <p:nvPicPr>
          <p:cNvPr id="34824" name="Picture 5" descr="20x250_bh_dvcs_nocut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47815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Notched Right Arrow 13"/>
          <p:cNvSpPr/>
          <p:nvPr/>
        </p:nvSpPr>
        <p:spPr>
          <a:xfrm rot="17550478">
            <a:off x="115888" y="4856163"/>
            <a:ext cx="762000" cy="266700"/>
          </a:xfrm>
          <a:prstGeom prst="notchedRightArrow">
            <a:avLst>
              <a:gd name="adj1" fmla="val 5645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4827" name="Group 20"/>
          <p:cNvGrpSpPr>
            <a:grpSpLocks/>
          </p:cNvGrpSpPr>
          <p:nvPr/>
        </p:nvGrpSpPr>
        <p:grpSpPr bwMode="auto">
          <a:xfrm>
            <a:off x="2362200" y="5226050"/>
            <a:ext cx="2095500" cy="1273175"/>
            <a:chOff x="213356" y="5172273"/>
            <a:chExt cx="2094905" cy="1272977"/>
          </a:xfrm>
        </p:grpSpPr>
        <p:pic>
          <p:nvPicPr>
            <p:cNvPr id="34832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54"/>
            <a:stretch>
              <a:fillRect/>
            </a:stretch>
          </p:blipFill>
          <p:spPr bwMode="auto">
            <a:xfrm>
              <a:off x="213356" y="5277473"/>
              <a:ext cx="2094905" cy="116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4833" name="TextBox 16"/>
            <p:cNvSpPr txBox="1">
              <a:spLocks noChangeArrowheads="1"/>
            </p:cNvSpPr>
            <p:nvPr/>
          </p:nvSpPr>
          <p:spPr bwMode="auto">
            <a:xfrm>
              <a:off x="728442" y="5172273"/>
              <a:ext cx="115475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charset="0"/>
                </a:rPr>
                <a:t>BH and DVCS</a:t>
              </a:r>
            </a:p>
          </p:txBody>
        </p:sp>
      </p:grpSp>
      <p:grpSp>
        <p:nvGrpSpPr>
          <p:cNvPr id="34828" name="Group 18"/>
          <p:cNvGrpSpPr>
            <a:grpSpLocks/>
          </p:cNvGrpSpPr>
          <p:nvPr/>
        </p:nvGrpSpPr>
        <p:grpSpPr bwMode="auto">
          <a:xfrm>
            <a:off x="0" y="5200650"/>
            <a:ext cx="2095500" cy="1260475"/>
            <a:chOff x="2407245" y="5197673"/>
            <a:chExt cx="2094905" cy="1260275"/>
          </a:xfrm>
        </p:grpSpPr>
        <p:pic>
          <p:nvPicPr>
            <p:cNvPr id="34830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" r="54330"/>
            <a:stretch>
              <a:fillRect/>
            </a:stretch>
          </p:blipFill>
          <p:spPr bwMode="auto">
            <a:xfrm>
              <a:off x="2407245" y="5290173"/>
              <a:ext cx="2094905" cy="116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4831" name="TextBox 17"/>
            <p:cNvSpPr txBox="1">
              <a:spLocks noChangeArrowheads="1"/>
            </p:cNvSpPr>
            <p:nvPr/>
          </p:nvSpPr>
          <p:spPr bwMode="auto">
            <a:xfrm>
              <a:off x="2806700" y="5197673"/>
              <a:ext cx="1252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charset="0"/>
                </a:rPr>
                <a:t>BH dominated</a:t>
              </a:r>
            </a:p>
          </p:txBody>
        </p:sp>
      </p:grpSp>
      <p:pic>
        <p:nvPicPr>
          <p:cNvPr id="17" name="Picture 16" descr="fig_DVCS-BH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4"/>
          <a:stretch/>
        </p:blipFill>
        <p:spPr>
          <a:xfrm>
            <a:off x="6925732" y="3369734"/>
            <a:ext cx="1686983" cy="933450"/>
          </a:xfrm>
          <a:prstGeom prst="rect">
            <a:avLst/>
          </a:prstGeom>
        </p:spPr>
      </p:pic>
      <p:pic>
        <p:nvPicPr>
          <p:cNvPr id="18" name="Picture 17" descr="fig_DVCS-BH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3"/>
          <a:stretch/>
        </p:blipFill>
        <p:spPr>
          <a:xfrm>
            <a:off x="3090334" y="1473200"/>
            <a:ext cx="948267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85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 Rejection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POETIC 2013, Chile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B61714-06D1-B04C-AD9C-33183B5D4D05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5845" name="Picture 4" descr="20x250_bh_dvcs_energi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47700"/>
            <a:ext cx="48133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5x100_bh_dvcs_energi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647700"/>
            <a:ext cx="48133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own Arrow 16"/>
          <p:cNvSpPr/>
          <p:nvPr/>
        </p:nvSpPr>
        <p:spPr>
          <a:xfrm>
            <a:off x="5092700" y="720725"/>
            <a:ext cx="219075" cy="431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580" y="5480055"/>
            <a:ext cx="52556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Calibri" charset="0"/>
              <a:buAutoNum type="arabicPeriod"/>
            </a:pPr>
            <a:r>
              <a:rPr lang="en-US" sz="1400" b="1" dirty="0">
                <a:latin typeface="+mn-lt"/>
              </a:rPr>
              <a:t>BH electron has very low energy (often below 1 </a:t>
            </a:r>
            <a:r>
              <a:rPr lang="en-US" sz="1400" b="1" dirty="0" err="1">
                <a:latin typeface="+mn-lt"/>
              </a:rPr>
              <a:t>GeV</a:t>
            </a:r>
            <a:r>
              <a:rPr lang="en-US" sz="1400" b="1" dirty="0">
                <a:latin typeface="+mn-lt"/>
              </a:rPr>
              <a:t>)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1400" b="1" dirty="0">
                <a:latin typeface="+mn-lt"/>
              </a:rPr>
              <a:t>Photon for BH (ISR) goes </a:t>
            </a:r>
            <a:r>
              <a:rPr lang="en-US" sz="1400" dirty="0" smtClean="0">
                <a:latin typeface="+mn-lt"/>
              </a:rPr>
              <a:t>mostly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forward </a:t>
            </a:r>
            <a:endParaRPr lang="en-US" sz="1400" b="1" dirty="0" smtClean="0">
              <a:latin typeface="+mn-lt"/>
            </a:endParaRPr>
          </a:p>
          <a:p>
            <a:pPr marL="0" indent="0" eaLnBrk="1" hangingPunct="1"/>
            <a:r>
              <a:rPr lang="en-US" sz="1400" b="1" dirty="0" smtClean="0">
                <a:latin typeface="+mn-lt"/>
              </a:rPr>
              <a:t>    (</a:t>
            </a:r>
            <a:r>
              <a:rPr lang="en-US" sz="1400" dirty="0" smtClean="0">
                <a:latin typeface="+mn-lt"/>
              </a:rPr>
              <a:t>into </a:t>
            </a:r>
            <a:r>
              <a:rPr lang="en-US" sz="1400" b="1" dirty="0" smtClean="0">
                <a:latin typeface="+mn-lt"/>
              </a:rPr>
              <a:t>the </a:t>
            </a:r>
            <a:r>
              <a:rPr lang="en-US" sz="1400" b="1" dirty="0">
                <a:latin typeface="+mn-lt"/>
              </a:rPr>
              <a:t>beam pipe</a:t>
            </a:r>
            <a:r>
              <a:rPr lang="en-US" sz="1400" b="1" dirty="0" smtClean="0">
                <a:latin typeface="+mn-lt"/>
              </a:rPr>
              <a:t>)</a:t>
            </a:r>
            <a:endParaRPr lang="en-US" sz="1400" b="1" dirty="0">
              <a:latin typeface="+mn-lt"/>
            </a:endParaRPr>
          </a:p>
        </p:txBody>
      </p:sp>
      <p:sp>
        <p:nvSpPr>
          <p:cNvPr id="22" name="Notched Right Arrow 21"/>
          <p:cNvSpPr/>
          <p:nvPr/>
        </p:nvSpPr>
        <p:spPr>
          <a:xfrm rot="7834775">
            <a:off x="555625" y="798513"/>
            <a:ext cx="346075" cy="20320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917826" y="4689478"/>
            <a:ext cx="5997574" cy="1385230"/>
            <a:chOff x="2918367" y="4689604"/>
            <a:chExt cx="5996745" cy="1385706"/>
          </a:xfrm>
        </p:grpSpPr>
        <p:sp>
          <p:nvSpPr>
            <p:cNvPr id="19" name="TextBox 18"/>
            <p:cNvSpPr txBox="1"/>
            <p:nvPr/>
          </p:nvSpPr>
          <p:spPr>
            <a:xfrm>
              <a:off x="5221511" y="5551910"/>
              <a:ext cx="3693601" cy="523400"/>
            </a:xfrm>
            <a:prstGeom prst="rect">
              <a:avLst/>
            </a:prstGeom>
            <a:noFill/>
            <a:ln w="2222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90"/>
                  </a:solidFill>
                  <a:latin typeface="+mn-lt"/>
                  <a:ea typeface="+mn-ea"/>
                  <a:cs typeface="+mn-cs"/>
                </a:rPr>
                <a:t>Important: </a:t>
              </a:r>
              <a:r>
                <a:rPr lang="en-US" sz="1400" dirty="0" err="1">
                  <a:solidFill>
                    <a:srgbClr val="000090"/>
                  </a:solidFill>
                  <a:latin typeface="+mn-lt"/>
                  <a:ea typeface="+mn-ea"/>
                  <a:cs typeface="+mn-cs"/>
                </a:rPr>
                <a:t>E</a:t>
              </a:r>
              <a:r>
                <a:rPr lang="en-US" sz="1400" b="1" dirty="0" err="1" smtClean="0">
                  <a:solidFill>
                    <a:srgbClr val="000090"/>
                  </a:solidFill>
                  <a:latin typeface="+mn-lt"/>
                  <a:ea typeface="+mn-ea"/>
                  <a:cs typeface="+mn-cs"/>
                </a:rPr>
                <a:t>Cal</a:t>
              </a:r>
              <a:r>
                <a:rPr lang="en-US" sz="1400" b="1" dirty="0" smtClean="0">
                  <a:solidFill>
                    <a:srgbClr val="000090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sz="1400" b="1" dirty="0">
                  <a:solidFill>
                    <a:srgbClr val="000090"/>
                  </a:solidFill>
                  <a:latin typeface="+mn-lt"/>
                  <a:ea typeface="+mn-ea"/>
                  <a:cs typeface="+mn-cs"/>
                </a:rPr>
                <a:t>must discriminate clusters above noise down to 1 </a:t>
              </a:r>
              <a:r>
                <a:rPr lang="en-US" sz="1400" b="1" dirty="0" err="1">
                  <a:solidFill>
                    <a:srgbClr val="000090"/>
                  </a:solidFill>
                  <a:latin typeface="+mn-lt"/>
                  <a:ea typeface="+mn-ea"/>
                  <a:cs typeface="+mn-cs"/>
                </a:rPr>
                <a:t>GeV</a:t>
              </a:r>
              <a:endParaRPr lang="en-US" sz="1400" b="1" dirty="0">
                <a:solidFill>
                  <a:srgbClr val="000090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H="1" flipV="1">
              <a:off x="2918367" y="4689604"/>
              <a:ext cx="4149944" cy="8623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0"/>
            </p:cNvCxnSpPr>
            <p:nvPr/>
          </p:nvCxnSpPr>
          <p:spPr>
            <a:xfrm flipV="1">
              <a:off x="7068311" y="4907168"/>
              <a:ext cx="281742" cy="6447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-67734" y="3589866"/>
            <a:ext cx="461665" cy="90024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DVCS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76200" y="1515546"/>
            <a:ext cx="461665" cy="50530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75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3350"/>
          <a:lstStyle/>
          <a:p>
            <a:r>
              <a:rPr lang="en-US" dirty="0"/>
              <a:t>Measuring F</a:t>
            </a:r>
            <a:r>
              <a:rPr lang="en-US" baseline="-6000" dirty="0"/>
              <a:t>L</a:t>
            </a:r>
            <a:r>
              <a:rPr lang="en-US" dirty="0"/>
              <a:t> with the EIC 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A588-F314-D348-9686-8CE4311472EF}" type="slidenum">
              <a:rPr lang="en-US"/>
              <a:pPr/>
              <a:t>3</a:t>
            </a:fld>
            <a:endParaRPr lang="en-US"/>
          </a:p>
        </p:txBody>
      </p:sp>
      <p:pic>
        <p:nvPicPr>
          <p:cNvPr id="4198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00100"/>
            <a:ext cx="68024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1996" name="Group 12"/>
          <p:cNvGrpSpPr>
            <a:grpSpLocks/>
          </p:cNvGrpSpPr>
          <p:nvPr/>
        </p:nvGrpSpPr>
        <p:grpSpPr bwMode="auto">
          <a:xfrm>
            <a:off x="317500" y="1778000"/>
            <a:ext cx="8382000" cy="1600200"/>
            <a:chOff x="0" y="128"/>
            <a:chExt cx="5280" cy="1008"/>
          </a:xfrm>
        </p:grpSpPr>
        <p:pic>
          <p:nvPicPr>
            <p:cNvPr id="4199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333"/>
              <a:ext cx="5272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995" name="Rectangle 11"/>
            <p:cNvSpPr>
              <a:spLocks/>
            </p:cNvSpPr>
            <p:nvPr/>
          </p:nvSpPr>
          <p:spPr bwMode="auto">
            <a:xfrm>
              <a:off x="0" y="128"/>
              <a:ext cx="278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In practice use reduced cross-section: </a:t>
              </a:r>
            </a:p>
          </p:txBody>
        </p:sp>
      </p:grpSp>
      <p:grpSp>
        <p:nvGrpSpPr>
          <p:cNvPr id="42008" name="Group 24"/>
          <p:cNvGrpSpPr>
            <a:grpSpLocks/>
          </p:cNvGrpSpPr>
          <p:nvPr/>
        </p:nvGrpSpPr>
        <p:grpSpPr bwMode="auto">
          <a:xfrm>
            <a:off x="5528734" y="4480983"/>
            <a:ext cx="3140075" cy="1841500"/>
            <a:chOff x="0" y="0"/>
            <a:chExt cx="1978" cy="1160"/>
          </a:xfrm>
        </p:grpSpPr>
        <p:grpSp>
          <p:nvGrpSpPr>
            <p:cNvPr id="42006" name="Group 22"/>
            <p:cNvGrpSpPr>
              <a:grpSpLocks/>
            </p:cNvGrpSpPr>
            <p:nvPr/>
          </p:nvGrpSpPr>
          <p:grpSpPr bwMode="auto">
            <a:xfrm>
              <a:off x="0" y="0"/>
              <a:ext cx="1978" cy="1104"/>
              <a:chOff x="0" y="0"/>
              <a:chExt cx="1978" cy="1104"/>
            </a:xfrm>
          </p:grpSpPr>
          <p:grpSp>
            <p:nvGrpSpPr>
              <p:cNvPr id="42000" name="Group 16"/>
              <p:cNvGrpSpPr>
                <a:grpSpLocks/>
              </p:cNvGrpSpPr>
              <p:nvPr/>
            </p:nvGrpSpPr>
            <p:grpSpPr bwMode="auto">
              <a:xfrm>
                <a:off x="264" y="72"/>
                <a:ext cx="1262" cy="915"/>
                <a:chOff x="0" y="0"/>
                <a:chExt cx="1262" cy="915"/>
              </a:xfrm>
            </p:grpSpPr>
            <p:sp>
              <p:nvSpPr>
                <p:cNvPr id="4199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0" cy="915"/>
                </a:xfrm>
                <a:prstGeom prst="line">
                  <a:avLst/>
                </a:pr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999" name="Line 15"/>
                <p:cNvSpPr>
                  <a:spLocks noChangeShapeType="1"/>
                </p:cNvSpPr>
                <p:nvPr/>
              </p:nvSpPr>
              <p:spPr bwMode="auto">
                <a:xfrm rot="10800000">
                  <a:off x="0" y="915"/>
                  <a:ext cx="1262" cy="0"/>
                </a:xfrm>
                <a:prstGeom prst="line">
                  <a:avLst/>
                </a:pr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42001" name="Rectangle 17"/>
              <p:cNvSpPr>
                <a:spLocks/>
              </p:cNvSpPr>
              <p:nvPr/>
            </p:nvSpPr>
            <p:spPr bwMode="auto">
              <a:xfrm>
                <a:off x="1536" y="856"/>
                <a:ext cx="442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1275" bIns="0">
                <a:spAutoFit/>
              </a:bodyPr>
              <a:lstStyle/>
              <a:p>
                <a:pPr marL="0" lvl="1">
                  <a:spcBef>
                    <a:spcPts val="450"/>
                  </a:spcBef>
                </a:pPr>
                <a:r>
                  <a:rPr lang="en-US"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y</a:t>
                </a:r>
                <a:r>
                  <a:rPr lang="en-US" sz="2100" baseline="3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2</a:t>
                </a:r>
                <a:r>
                  <a:rPr lang="en-US"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/Y</a:t>
                </a:r>
                <a:r>
                  <a:rPr lang="en-US" sz="2100" baseline="3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+</a:t>
                </a:r>
              </a:p>
            </p:txBody>
          </p:sp>
          <p:sp>
            <p:nvSpPr>
              <p:cNvPr id="42002" name="Rectangle 18"/>
              <p:cNvSpPr>
                <a:spLocks/>
              </p:cNvSpPr>
              <p:nvPr/>
            </p:nvSpPr>
            <p:spPr bwMode="auto">
              <a:xfrm>
                <a:off x="0" y="0"/>
                <a:ext cx="212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1275" bIns="0">
                <a:spAutoFit/>
              </a:bodyPr>
              <a:lstStyle/>
              <a:p>
                <a:pPr marL="0" lvl="1">
                  <a:spcBef>
                    <a:spcPts val="450"/>
                  </a:spcBef>
                </a:pPr>
                <a:r>
                  <a:rPr lang="en-US" sz="2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σ</a:t>
                </a:r>
                <a:r>
                  <a:rPr lang="en-US" sz="2100" baseline="-6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r</a:t>
                </a:r>
              </a:p>
            </p:txBody>
          </p:sp>
          <p:sp>
            <p:nvSpPr>
              <p:cNvPr id="42003" name="Line 19"/>
              <p:cNvSpPr>
                <a:spLocks noChangeShapeType="1"/>
              </p:cNvSpPr>
              <p:nvPr/>
            </p:nvSpPr>
            <p:spPr bwMode="auto">
              <a:xfrm>
                <a:off x="264" y="328"/>
                <a:ext cx="974" cy="542"/>
              </a:xfrm>
              <a:prstGeom prst="line">
                <a:avLst/>
              </a:prstGeom>
              <a:noFill/>
              <a:ln w="12700" cap="flat">
                <a:solidFill>
                  <a:srgbClr val="D90B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4" name="Oval 20"/>
              <p:cNvSpPr>
                <a:spLocks/>
              </p:cNvSpPr>
              <p:nvPr/>
            </p:nvSpPr>
            <p:spPr bwMode="auto">
              <a:xfrm>
                <a:off x="432" y="40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5" name="Oval 21"/>
              <p:cNvSpPr>
                <a:spLocks/>
              </p:cNvSpPr>
              <p:nvPr/>
            </p:nvSpPr>
            <p:spPr bwMode="auto">
              <a:xfrm>
                <a:off x="1000" y="7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2007" name="Rectangle 23"/>
            <p:cNvSpPr>
              <a:spLocks/>
            </p:cNvSpPr>
            <p:nvPr/>
          </p:nvSpPr>
          <p:spPr bwMode="auto">
            <a:xfrm>
              <a:off x="183" y="976"/>
              <a:ext cx="15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POETIC 2013, Chile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0" y="3276600"/>
            <a:ext cx="50604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How to extract F</a:t>
            </a:r>
            <a:r>
              <a:rPr lang="en-US" baseline="-25000" dirty="0" smtClean="0">
                <a:solidFill>
                  <a:srgbClr val="0000FF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Measure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r</a:t>
            </a:r>
            <a:r>
              <a:rPr lang="en-US" dirty="0" smtClean="0"/>
              <a:t> at different √s </a:t>
            </a:r>
            <a:r>
              <a:rPr lang="en-US" dirty="0" smtClean="0">
                <a:sym typeface="Wingdings"/>
              </a:rPr>
              <a:t> vary y</a:t>
            </a:r>
            <a:r>
              <a:rPr lang="en-US" baseline="30000" dirty="0" smtClean="0"/>
              <a:t> </a:t>
            </a:r>
          </a:p>
          <a:p>
            <a:pPr lvl="1">
              <a:buClr>
                <a:srgbClr val="0000FF"/>
              </a:buClr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F</a:t>
            </a:r>
            <a:r>
              <a:rPr lang="en-US" baseline="-25000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 slope of </a:t>
            </a:r>
            <a:r>
              <a:rPr lang="en-US" dirty="0" err="1">
                <a:latin typeface="Symbol" charset="2"/>
                <a:cs typeface="Symbol" charset="2"/>
              </a:rPr>
              <a:t>s</a:t>
            </a:r>
            <a:r>
              <a:rPr lang="en-US" baseline="-25000" dirty="0" err="1"/>
              <a:t>r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y</a:t>
            </a:r>
            <a:r>
              <a:rPr lang="en-US" baseline="30000" dirty="0" smtClean="0"/>
              <a:t> 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intercept of </a:t>
            </a:r>
            <a:r>
              <a:rPr lang="en-US" dirty="0" err="1">
                <a:latin typeface="Symbol" charset="2"/>
                <a:cs typeface="Symbol" charset="2"/>
              </a:rPr>
              <a:t>s</a:t>
            </a:r>
            <a:r>
              <a:rPr lang="en-US" baseline="-25000" dirty="0" err="1"/>
              <a:t>r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y</a:t>
            </a:r>
            <a:r>
              <a:rPr lang="en-US" baseline="30000" dirty="0" smtClean="0"/>
              <a:t> </a:t>
            </a:r>
            <a:r>
              <a:rPr lang="en-US" dirty="0" smtClean="0"/>
              <a:t>with y-axis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endParaRPr lang="en-US" dirty="0"/>
          </a:p>
          <a:p>
            <a:pPr>
              <a:buClr>
                <a:srgbClr val="0000FF"/>
              </a:buClr>
            </a:pPr>
            <a:r>
              <a:rPr lang="en-US" dirty="0" smtClean="0">
                <a:solidFill>
                  <a:srgbClr val="0000FF"/>
                </a:solidFill>
              </a:rPr>
              <a:t>Issues: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Lever arm in </a:t>
            </a:r>
            <a:r>
              <a:rPr lang="en-US" dirty="0"/>
              <a:t>y</a:t>
            </a:r>
            <a:endParaRPr lang="en-US" baseline="30000" dirty="0" smtClean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Value of y</a:t>
            </a:r>
            <a:endParaRPr lang="en-US" baseline="30000" dirty="0" smtClean="0"/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At low y: detector resolution for e’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At high y: </a:t>
            </a:r>
            <a:r>
              <a:rPr lang="en-US" dirty="0" err="1" smtClean="0">
                <a:sym typeface="Wingdings"/>
              </a:rPr>
              <a:t>radiative</a:t>
            </a:r>
            <a:r>
              <a:rPr lang="en-US" dirty="0" smtClean="0">
                <a:sym typeface="Wingdings"/>
              </a:rPr>
              <a:t> corrections and </a:t>
            </a:r>
          </a:p>
          <a:p>
            <a:pPr lvl="1">
              <a:buClr>
                <a:srgbClr val="0000FF"/>
              </a:buClr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charge symmetric background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880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 of Breakup Neutrons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30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190500" y="749300"/>
            <a:ext cx="46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Results from GEMINI++</a:t>
            </a:r>
            <a:r>
              <a:rPr lang="en-US" dirty="0" smtClean="0">
                <a:solidFill>
                  <a:srgbClr val="000000"/>
                </a:solidFill>
              </a:rPr>
              <a:t> for </a:t>
            </a:r>
            <a:r>
              <a:rPr lang="en-US" dirty="0" smtClean="0"/>
              <a:t>50 </a:t>
            </a:r>
            <a:r>
              <a:rPr lang="en-US" dirty="0" err="1" smtClean="0"/>
              <a:t>GeV</a:t>
            </a:r>
            <a:r>
              <a:rPr lang="en-US" dirty="0" smtClean="0"/>
              <a:t> Au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117600"/>
            <a:ext cx="5448300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55750"/>
            <a:ext cx="5791200" cy="410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100" y="2019300"/>
            <a:ext cx="5549900" cy="4038600"/>
          </a:xfrm>
          <a:prstGeom prst="rect">
            <a:avLst/>
          </a:prstGeom>
        </p:spPr>
      </p:pic>
      <p:sp>
        <p:nvSpPr>
          <p:cNvPr id="12" name="Curved Right Arrow 11"/>
          <p:cNvSpPr/>
          <p:nvPr/>
        </p:nvSpPr>
        <p:spPr bwMode="auto">
          <a:xfrm>
            <a:off x="3022600" y="5981700"/>
            <a:ext cx="723900" cy="241300"/>
          </a:xfrm>
          <a:prstGeom prst="curved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rgbClr val="FF66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25400">
              <a:srgbClr val="FF00FF">
                <a:alpha val="75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2700" y="5943600"/>
            <a:ext cx="459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+/-5mrad acceptance totally sufficient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905000"/>
            <a:ext cx="773430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FF"/>
                </a:solidFill>
              </a:rPr>
              <a:t>Results:</a:t>
            </a:r>
          </a:p>
          <a:p>
            <a:r>
              <a:rPr lang="en-US" dirty="0" smtClean="0"/>
              <a:t>With an aperture of ±3 </a:t>
            </a:r>
            <a:r>
              <a:rPr lang="en-US" dirty="0" err="1" smtClean="0"/>
              <a:t>mrad</a:t>
            </a:r>
            <a:r>
              <a:rPr lang="en-US" dirty="0" smtClean="0"/>
              <a:t> we are in good shape</a:t>
            </a:r>
          </a:p>
          <a:p>
            <a:r>
              <a:rPr lang="en-US" dirty="0" smtClean="0"/>
              <a:t>• enough “detection” power for </a:t>
            </a:r>
            <a:r>
              <a:rPr lang="en-US" dirty="0" err="1" smtClean="0"/>
              <a:t>t</a:t>
            </a:r>
            <a:r>
              <a:rPr lang="en-US" dirty="0" smtClean="0"/>
              <a:t> &gt; 0.025 GeV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• below t ~ 0.02 GeV</a:t>
            </a:r>
            <a:r>
              <a:rPr lang="en-US" baseline="30000" dirty="0" smtClean="0"/>
              <a:t>2</a:t>
            </a:r>
            <a:r>
              <a:rPr lang="en-US" dirty="0" smtClean="0"/>
              <a:t> photon detection in very forward direction</a:t>
            </a:r>
          </a:p>
          <a:p>
            <a:r>
              <a:rPr lang="en-US" u="sng" dirty="0" smtClean="0">
                <a:solidFill>
                  <a:srgbClr val="FF00FF"/>
                </a:solidFill>
              </a:rPr>
              <a:t>Question:</a:t>
            </a:r>
          </a:p>
          <a:p>
            <a:pPr>
              <a:buFont typeface="Arial"/>
              <a:buChar char="•"/>
            </a:pPr>
            <a:r>
              <a:rPr lang="en-US" dirty="0" smtClean="0"/>
              <a:t> For some physics needed rejection power for incoherent: ~10</a:t>
            </a:r>
            <a:r>
              <a:rPr lang="en-US" baseline="30000" dirty="0" smtClean="0"/>
              <a:t>4</a:t>
            </a:r>
          </a:p>
          <a:p>
            <a:r>
              <a:rPr lang="en-US" dirty="0" smtClean="0">
                <a:solidFill>
                  <a:srgbClr val="FF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Critical: ZDC </a:t>
            </a:r>
            <a:r>
              <a:rPr lang="en-US" dirty="0" smtClean="0"/>
              <a:t>efficiency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54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Critical Systematics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31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609600" y="2197100"/>
            <a:ext cx="7217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Luminosity Measurement </a:t>
            </a:r>
            <a:r>
              <a:rPr lang="en-US" sz="2400" dirty="0" smtClean="0">
                <a:sym typeface="Wingdings"/>
              </a:rPr>
              <a:t> Relative Luminosity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Polarization measurements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6653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RHIC Polarimetry</a:t>
            </a:r>
            <a:endParaRPr lang="en-US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0" y="990600"/>
            <a:ext cx="9144000" cy="420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Polarized hydrogen Jet </a:t>
            </a:r>
            <a:r>
              <a:rPr lang="en-US" sz="2000" b="1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Polarimeter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 (</a:t>
            </a:r>
            <a:r>
              <a:rPr lang="en-US" sz="2000" b="1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HJet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)</a:t>
            </a:r>
          </a:p>
          <a:p>
            <a:pPr lvl="1">
              <a:spcAft>
                <a:spcPts val="300"/>
              </a:spcAft>
            </a:pPr>
            <a:r>
              <a:rPr lang="en-US" sz="1800" b="1" dirty="0">
                <a:latin typeface="Comic Sans MS"/>
                <a:ea typeface="Arial" charset="0"/>
                <a:cs typeface="Comic Sans MS"/>
              </a:rPr>
              <a:t>Source of </a:t>
            </a:r>
            <a:r>
              <a:rPr lang="en-US" sz="1800" b="1" dirty="0">
                <a:solidFill>
                  <a:srgbClr val="FF29FE"/>
                </a:solidFill>
                <a:latin typeface="Comic Sans MS"/>
                <a:ea typeface="Arial" charset="0"/>
                <a:cs typeface="Comic Sans MS"/>
              </a:rPr>
              <a:t>absolute</a:t>
            </a:r>
            <a:r>
              <a:rPr lang="en-US" sz="1800" b="1" dirty="0">
                <a:latin typeface="Comic Sans MS"/>
                <a:ea typeface="Arial" charset="0"/>
                <a:cs typeface="Comic Sans MS"/>
              </a:rPr>
              <a:t> polarization (normalization </a:t>
            </a:r>
            <a:r>
              <a:rPr lang="en-US" sz="1800" b="1" dirty="0" smtClean="0">
                <a:latin typeface="Comic Sans MS"/>
                <a:ea typeface="Arial" charset="0"/>
                <a:cs typeface="Comic Sans MS"/>
              </a:rPr>
              <a:t>of </a:t>
            </a:r>
            <a:r>
              <a:rPr lang="en-US" sz="1800" b="1" dirty="0">
                <a:latin typeface="Comic Sans MS"/>
                <a:ea typeface="Arial" charset="0"/>
                <a:cs typeface="Comic Sans MS"/>
              </a:rPr>
              <a:t>other </a:t>
            </a:r>
            <a:r>
              <a:rPr lang="en-US" sz="1800" b="1" dirty="0" err="1">
                <a:latin typeface="Comic Sans MS"/>
                <a:ea typeface="Arial" charset="0"/>
                <a:cs typeface="Comic Sans MS"/>
              </a:rPr>
              <a:t>polarimeters</a:t>
            </a:r>
            <a:r>
              <a:rPr lang="en-US" sz="1800" b="1" dirty="0">
                <a:latin typeface="Comic Sans MS"/>
                <a:ea typeface="Arial" charset="0"/>
                <a:cs typeface="Comic Sans MS"/>
              </a:rPr>
              <a:t>)</a:t>
            </a:r>
          </a:p>
          <a:p>
            <a:pPr lvl="1">
              <a:spcAft>
                <a:spcPts val="300"/>
              </a:spcAft>
            </a:pPr>
            <a:r>
              <a:rPr lang="en-US" sz="1800" b="1" dirty="0">
                <a:latin typeface="Comic Sans MS"/>
                <a:ea typeface="Arial" charset="0"/>
                <a:cs typeface="Comic Sans MS"/>
              </a:rPr>
              <a:t>Slow (low rates </a:t>
            </a:r>
            <a:r>
              <a:rPr lang="en-US" sz="1800" b="1" dirty="0">
                <a:latin typeface="Comic Sans MS"/>
                <a:ea typeface="Arial" charset="0"/>
                <a:cs typeface="Comic Sans MS"/>
                <a:sym typeface="Symbol" charset="2"/>
              </a:rPr>
              <a:t> needs </a:t>
            </a:r>
            <a:r>
              <a:rPr lang="en-US" sz="1800" b="1" dirty="0" err="1" smtClean="0">
                <a:latin typeface="Comic Sans MS"/>
                <a:ea typeface="Arial" charset="0"/>
                <a:cs typeface="Comic Sans MS"/>
                <a:sym typeface="Symbol" charset="2"/>
              </a:rPr>
              <a:t>l</a:t>
            </a:r>
            <a:r>
              <a:rPr lang="en-US" sz="1800" b="1" dirty="0" err="1" smtClean="0">
                <a:solidFill>
                  <a:srgbClr val="FF29FE"/>
                </a:solidFill>
                <a:latin typeface="Comic Sans MS"/>
                <a:ea typeface="Arial" charset="0"/>
                <a:cs typeface="Comic Sans MS"/>
                <a:sym typeface="Symbol" charset="2"/>
              </a:rPr>
              <a:t>ooo</a:t>
            </a:r>
            <a:r>
              <a:rPr lang="en-US" sz="1800" b="1" dirty="0" err="1" smtClean="0">
                <a:latin typeface="Comic Sans MS"/>
                <a:ea typeface="Arial" charset="0"/>
                <a:cs typeface="Comic Sans MS"/>
                <a:sym typeface="Symbol" charset="2"/>
              </a:rPr>
              <a:t>ng</a:t>
            </a:r>
            <a:r>
              <a:rPr lang="en-US" sz="1800" b="1" dirty="0" smtClean="0">
                <a:latin typeface="Comic Sans MS"/>
                <a:ea typeface="Arial" charset="0"/>
                <a:cs typeface="Comic Sans MS"/>
                <a:sym typeface="Symbol" charset="2"/>
              </a:rPr>
              <a:t> </a:t>
            </a:r>
            <a:r>
              <a:rPr lang="en-US" sz="1800" b="1" dirty="0">
                <a:latin typeface="Comic Sans MS"/>
                <a:ea typeface="Arial" charset="0"/>
                <a:cs typeface="Comic Sans MS"/>
                <a:sym typeface="Symbol" charset="2"/>
              </a:rPr>
              <a:t>time to get precise measurements</a:t>
            </a:r>
            <a:r>
              <a:rPr lang="en-US" sz="1800" b="1" dirty="0">
                <a:latin typeface="Comic Sans MS"/>
                <a:ea typeface="Arial" charset="0"/>
                <a:cs typeface="Comic Sans MS"/>
              </a:rPr>
              <a:t>)</a:t>
            </a:r>
          </a:p>
          <a:p>
            <a:pPr lvl="1">
              <a:spcAft>
                <a:spcPts val="300"/>
              </a:spcAft>
            </a:pPr>
            <a:endParaRPr lang="en-US" b="1" dirty="0">
              <a:latin typeface="Comic Sans MS"/>
              <a:ea typeface="Arial" charset="0"/>
              <a:cs typeface="Comic Sans MS"/>
            </a:endParaRPr>
          </a:p>
          <a:p>
            <a:pPr>
              <a:spcAft>
                <a:spcPts val="300"/>
              </a:spcAft>
            </a:pPr>
            <a:r>
              <a:rPr lang="en-US" sz="2000" b="1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Proton-Carbon </a:t>
            </a:r>
            <a:r>
              <a:rPr lang="en-US" sz="2000" b="1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Polarimeter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 (</a:t>
            </a:r>
            <a:r>
              <a:rPr lang="en-US" sz="2000" b="1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pC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) @ RHIC and AGS </a:t>
            </a:r>
            <a:endParaRPr lang="en-US" sz="2000" b="1" dirty="0">
              <a:solidFill>
                <a:srgbClr val="0000FF"/>
              </a:solidFill>
              <a:latin typeface="Comic Sans MS"/>
              <a:ea typeface="Arial" charset="0"/>
              <a:cs typeface="Comic Sans MS"/>
            </a:endParaRPr>
          </a:p>
          <a:p>
            <a:pPr lvl="1">
              <a:spcAft>
                <a:spcPts val="300"/>
              </a:spcAft>
            </a:pPr>
            <a:r>
              <a:rPr lang="en-US" sz="1800" b="1" dirty="0">
                <a:latin typeface="Comic Sans MS"/>
                <a:ea typeface="Arial" charset="0"/>
                <a:cs typeface="Comic Sans MS"/>
              </a:rPr>
              <a:t>Very fast </a:t>
            </a:r>
            <a:r>
              <a:rPr lang="en-US" sz="1800" b="1" dirty="0" err="1">
                <a:latin typeface="Comic Sans MS"/>
                <a:ea typeface="Arial" charset="0"/>
                <a:cs typeface="Comic Sans MS"/>
                <a:sym typeface="Symbol" charset="2"/>
              </a:rPr>
              <a:t></a:t>
            </a:r>
            <a:r>
              <a:rPr lang="en-US" sz="1800" b="1" dirty="0">
                <a:latin typeface="Comic Sans MS"/>
                <a:ea typeface="Arial" charset="0"/>
                <a:cs typeface="Comic Sans MS"/>
                <a:sym typeface="Symbol" charset="2"/>
              </a:rPr>
              <a:t> main polarization monitoring tool</a:t>
            </a:r>
            <a:endParaRPr lang="en-US" sz="1800" b="1" dirty="0">
              <a:latin typeface="Comic Sans MS"/>
              <a:ea typeface="Arial" charset="0"/>
              <a:cs typeface="Comic Sans MS"/>
            </a:endParaRPr>
          </a:p>
          <a:p>
            <a:pPr lvl="1">
              <a:spcAft>
                <a:spcPts val="300"/>
              </a:spcAft>
            </a:pPr>
            <a:r>
              <a:rPr lang="en-US" sz="1800" b="1" dirty="0">
                <a:solidFill>
                  <a:srgbClr val="0080FF"/>
                </a:solidFill>
                <a:latin typeface="Comic Sans MS"/>
                <a:ea typeface="Arial" charset="0"/>
                <a:cs typeface="Comic Sans MS"/>
              </a:rPr>
              <a:t>Measures polarization profile </a:t>
            </a:r>
            <a:r>
              <a:rPr lang="en-US" sz="1800" b="1" dirty="0" smtClean="0">
                <a:solidFill>
                  <a:srgbClr val="0080FF"/>
                </a:solidFill>
                <a:latin typeface="Comic Sans MS"/>
                <a:ea typeface="Arial" charset="0"/>
                <a:cs typeface="Comic Sans MS"/>
              </a:rPr>
              <a:t>(</a:t>
            </a:r>
            <a:r>
              <a:rPr lang="en-US" sz="1800" b="1" dirty="0">
                <a:solidFill>
                  <a:srgbClr val="0080FF"/>
                </a:solidFill>
                <a:latin typeface="Comic Sans MS"/>
                <a:ea typeface="Arial" charset="0"/>
                <a:cs typeface="Comic Sans MS"/>
              </a:rPr>
              <a:t>polarization is higher in beam center</a:t>
            </a:r>
            <a:r>
              <a:rPr lang="en-US" sz="1800" b="1" dirty="0" smtClean="0">
                <a:solidFill>
                  <a:srgbClr val="0080FF"/>
                </a:solidFill>
                <a:latin typeface="Comic Sans MS"/>
                <a:ea typeface="Arial" charset="0"/>
                <a:cs typeface="Comic Sans MS"/>
              </a:rPr>
              <a:t>) and lifetime</a:t>
            </a:r>
            <a:endParaRPr lang="en-US" sz="1800" b="1" dirty="0">
              <a:solidFill>
                <a:srgbClr val="0080FF"/>
              </a:solidFill>
              <a:latin typeface="Comic Sans MS"/>
              <a:ea typeface="Arial" charset="0"/>
              <a:cs typeface="Comic Sans MS"/>
            </a:endParaRPr>
          </a:p>
          <a:p>
            <a:pPr lvl="1">
              <a:spcAft>
                <a:spcPts val="300"/>
              </a:spcAft>
            </a:pPr>
            <a:r>
              <a:rPr lang="en-US" sz="1800" b="1" dirty="0">
                <a:latin typeface="Comic Sans MS"/>
                <a:ea typeface="Arial" charset="0"/>
                <a:cs typeface="Comic Sans MS"/>
              </a:rPr>
              <a:t>Needs to be normalized to </a:t>
            </a:r>
            <a:r>
              <a:rPr lang="en-US" sz="1800" b="1" dirty="0" err="1">
                <a:latin typeface="Comic Sans MS"/>
                <a:ea typeface="Arial" charset="0"/>
                <a:cs typeface="Comic Sans MS"/>
              </a:rPr>
              <a:t>HJet</a:t>
            </a:r>
            <a:endParaRPr lang="en-US" sz="1800" b="1" dirty="0">
              <a:latin typeface="Comic Sans MS"/>
              <a:ea typeface="Arial" charset="0"/>
              <a:cs typeface="Comic Sans MS"/>
            </a:endParaRPr>
          </a:p>
          <a:p>
            <a:pPr lvl="1">
              <a:spcAft>
                <a:spcPts val="300"/>
              </a:spcAft>
            </a:pPr>
            <a:endParaRPr lang="en-US" b="1" dirty="0">
              <a:latin typeface="Comic Sans MS"/>
              <a:ea typeface="Arial" charset="0"/>
              <a:cs typeface="Comic Sans MS"/>
            </a:endParaRPr>
          </a:p>
          <a:p>
            <a:pPr>
              <a:spcAft>
                <a:spcPts val="300"/>
              </a:spcAft>
            </a:pPr>
            <a:r>
              <a:rPr lang="en-US" sz="2000" b="1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Local </a:t>
            </a:r>
            <a:r>
              <a:rPr lang="en-US" sz="2000" b="1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Polarimeters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 (in PHENIX and STAR experiments)</a:t>
            </a:r>
          </a:p>
          <a:p>
            <a:pPr lvl="1">
              <a:spcAft>
                <a:spcPts val="300"/>
              </a:spcAft>
            </a:pPr>
            <a:r>
              <a:rPr lang="en-US" sz="1800" b="1" dirty="0">
                <a:solidFill>
                  <a:srgbClr val="322F31"/>
                </a:solidFill>
                <a:latin typeface="Comic Sans MS"/>
                <a:ea typeface="Arial" charset="0"/>
                <a:cs typeface="Comic Sans MS"/>
              </a:rPr>
              <a:t>Defines spin direction in experimental area</a:t>
            </a:r>
          </a:p>
          <a:p>
            <a:pPr lvl="1">
              <a:spcAft>
                <a:spcPts val="300"/>
              </a:spcAft>
            </a:pPr>
            <a:r>
              <a:rPr lang="en-US" sz="1800" b="1" dirty="0">
                <a:solidFill>
                  <a:srgbClr val="322F31"/>
                </a:solidFill>
                <a:latin typeface="Comic Sans MS"/>
                <a:ea typeface="Arial" charset="0"/>
                <a:cs typeface="Comic Sans MS"/>
              </a:rPr>
              <a:t>Needs to be normalized to </a:t>
            </a:r>
            <a:r>
              <a:rPr lang="en-US" sz="1800" b="1" dirty="0" err="1">
                <a:solidFill>
                  <a:srgbClr val="322F31"/>
                </a:solidFill>
                <a:latin typeface="Comic Sans MS"/>
                <a:ea typeface="Arial" charset="0"/>
                <a:cs typeface="Comic Sans MS"/>
              </a:rPr>
              <a:t>HJet</a:t>
            </a:r>
            <a:endParaRPr lang="en-US" sz="1800" b="1" dirty="0">
              <a:solidFill>
                <a:srgbClr val="322F31"/>
              </a:solidFill>
              <a:latin typeface="Comic Sans MS"/>
              <a:ea typeface="Arial" charset="0"/>
              <a:cs typeface="Comic Sans M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0587" y="5425019"/>
            <a:ext cx="6934200" cy="707886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FFFFFF"/>
              </a:gs>
              <a:gs pos="65000">
                <a:srgbClr val="3366FF"/>
              </a:gs>
              <a:gs pos="3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glow rad="101600">
              <a:srgbClr val="008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omic Sans MS"/>
                <a:ea typeface="Arial" charset="0"/>
                <a:cs typeface="Comic Sans MS"/>
              </a:rPr>
              <a:t>All of these systems are necessary for the proton beam polarization measurements and monitoring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44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 </a:t>
            </a:r>
            <a:r>
              <a:rPr lang="en-US" dirty="0" err="1" smtClean="0"/>
              <a:t>Polarisation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6530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Account for </a:t>
            </a:r>
          </a:p>
          <a:p>
            <a:r>
              <a:rPr lang="en-US" dirty="0" smtClean="0"/>
              <a:t>beam polarization decay through fill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P(t)=P</a:t>
            </a:r>
            <a:r>
              <a:rPr lang="en-US" baseline="-25000" dirty="0">
                <a:sym typeface="Wingdings"/>
              </a:rPr>
              <a:t>0</a:t>
            </a:r>
            <a:r>
              <a:rPr lang="en-US" dirty="0">
                <a:sym typeface="Wingdings"/>
              </a:rPr>
              <a:t>exp(-t/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baseline="-25000" dirty="0" err="1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)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growth of beam polarization profile </a:t>
            </a:r>
            <a:r>
              <a:rPr lang="en-US" dirty="0" smtClean="0">
                <a:solidFill>
                  <a:srgbClr val="FF00FF"/>
                </a:solidFill>
              </a:rPr>
              <a:t>R</a:t>
            </a:r>
            <a:r>
              <a:rPr lang="en-US" dirty="0" smtClean="0"/>
              <a:t> through fill </a:t>
            </a:r>
            <a:endParaRPr lang="en-US" dirty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7670800" y="2527300"/>
            <a:ext cx="685800" cy="685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8026400" y="1917700"/>
            <a:ext cx="0" cy="2197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315200" y="939800"/>
            <a:ext cx="14536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Comic Sans MS"/>
                <a:cs typeface="Comic Sans MS"/>
              </a:rPr>
              <a:t>pCarbon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dirty="0" err="1" smtClean="0">
                <a:latin typeface="Comic Sans MS"/>
                <a:cs typeface="Comic Sans MS"/>
              </a:rPr>
              <a:t>polarimeter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7972425" y="192087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x</a:t>
            </a:r>
            <a:r>
              <a:rPr lang="en-US" dirty="0"/>
              <a:t>=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296981"/>
              </p:ext>
            </p:extLst>
          </p:nvPr>
        </p:nvGraphicFramePr>
        <p:xfrm>
          <a:off x="8037513" y="3362325"/>
          <a:ext cx="7747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4" name="Equation" r:id="rId3" imgW="927100" imgH="901700" progId="Equation.DSMT4">
                  <p:embed/>
                </p:oleObj>
              </mc:Choice>
              <mc:Fallback>
                <p:oleObj name="Equation" r:id="rId3" imgW="9271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513" y="3362325"/>
                        <a:ext cx="77470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5949950" y="2955925"/>
            <a:ext cx="685800" cy="685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6102350" y="3108325"/>
            <a:ext cx="685800" cy="685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235555" y="1595194"/>
            <a:ext cx="1538327" cy="5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latin typeface="Comic Sans MS"/>
                <a:cs typeface="Comic Sans MS"/>
              </a:rPr>
              <a:t>Collider</a:t>
            </a:r>
          </a:p>
          <a:p>
            <a:pPr algn="ctr">
              <a:lnSpc>
                <a:spcPct val="85000"/>
              </a:lnSpc>
            </a:pPr>
            <a:r>
              <a:rPr lang="en-US" dirty="0">
                <a:latin typeface="Comic Sans MS"/>
                <a:cs typeface="Comic Sans MS"/>
              </a:rPr>
              <a:t>Experiments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5645150" y="2651125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5"/>
          </p:cNvCxnSpPr>
          <p:nvPr/>
        </p:nvCxnSpPr>
        <p:spPr>
          <a:xfrm rot="16200000" flipV="1">
            <a:off x="6687718" y="3693692"/>
            <a:ext cx="329033" cy="329033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521299"/>
              </p:ext>
            </p:extLst>
          </p:nvPr>
        </p:nvGraphicFramePr>
        <p:xfrm>
          <a:off x="6970712" y="1600200"/>
          <a:ext cx="2120901" cy="33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5" name="Equation" r:id="rId5" imgW="1587240" imgH="253800" progId="Equation.3">
                  <p:embed/>
                </p:oleObj>
              </mc:Choice>
              <mc:Fallback>
                <p:oleObj name="Equation" r:id="rId5" imgW="1587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2" y="1600200"/>
                        <a:ext cx="2120901" cy="3391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207983"/>
              </p:ext>
            </p:extLst>
          </p:nvPr>
        </p:nvGraphicFramePr>
        <p:xfrm>
          <a:off x="4556127" y="2165350"/>
          <a:ext cx="3038474" cy="36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6" name="Equation" r:id="rId7" imgW="2095200" imgH="253800" progId="Equation.DSMT4">
                  <p:embed/>
                </p:oleObj>
              </mc:Choice>
              <mc:Fallback>
                <p:oleObj name="Equation" r:id="rId7" imgW="2095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7" y="2165350"/>
                        <a:ext cx="3038474" cy="3681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49400"/>
            <a:ext cx="3357079" cy="3721100"/>
          </a:xfrm>
          <a:prstGeom prst="rect">
            <a:avLst/>
          </a:prstGeom>
        </p:spPr>
      </p:pic>
      <p:pic>
        <p:nvPicPr>
          <p:cNvPr id="27" name="Picture 26" descr="c_hRSlopeVsPolarSlope_Y1D_250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r="22917"/>
          <a:stretch/>
        </p:blipFill>
        <p:spPr>
          <a:xfrm>
            <a:off x="4628433" y="4661108"/>
            <a:ext cx="4515567" cy="2196892"/>
          </a:xfrm>
          <a:prstGeom prst="rect">
            <a:avLst/>
          </a:prstGeom>
        </p:spPr>
      </p:pic>
      <p:sp>
        <p:nvSpPr>
          <p:cNvPr id="29" name="AutoShape 49"/>
          <p:cNvSpPr>
            <a:spLocks noChangeArrowheads="1"/>
          </p:cNvSpPr>
          <p:nvPr/>
        </p:nvSpPr>
        <p:spPr bwMode="auto">
          <a:xfrm>
            <a:off x="3491442" y="4354656"/>
            <a:ext cx="1042458" cy="90314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3187700"/>
            <a:ext cx="2073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correlation of </a:t>
            </a:r>
          </a:p>
          <a:p>
            <a:pPr algn="ctr"/>
            <a:r>
              <a:rPr lang="en-US" dirty="0" err="1" smtClean="0"/>
              <a:t>dP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to </a:t>
            </a:r>
            <a:r>
              <a:rPr lang="en-US" dirty="0" err="1" smtClean="0"/>
              <a:t>dR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 smtClean="0"/>
          </a:p>
          <a:p>
            <a:pPr algn="ctr"/>
            <a:r>
              <a:rPr lang="en-US" dirty="0" smtClean="0"/>
              <a:t>for all 2012 fills</a:t>
            </a:r>
          </a:p>
          <a:p>
            <a:pPr algn="ctr"/>
            <a:r>
              <a:rPr lang="en-US" dirty="0" smtClean="0"/>
              <a:t>at 250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5330736"/>
            <a:ext cx="5143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Polarization </a:t>
            </a:r>
            <a:r>
              <a:rPr lang="en-US" dirty="0"/>
              <a:t>lifetime has </a:t>
            </a:r>
            <a:r>
              <a:rPr lang="en-US" dirty="0" smtClean="0"/>
              <a:t>consequences </a:t>
            </a:r>
            <a:r>
              <a:rPr lang="en-US" dirty="0"/>
              <a:t>for physics analysis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>
                <a:sym typeface="Wingdings"/>
              </a:rPr>
              <a:t>different physics triggers mix </a:t>
            </a:r>
            <a:r>
              <a:rPr lang="en-US" dirty="0" smtClean="0">
                <a:sym typeface="Wingdings"/>
              </a:rPr>
              <a:t>over fill</a:t>
            </a:r>
          </a:p>
          <a:p>
            <a:pPr lvl="1"/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different </a:t>
            </a:r>
            <a:r>
              <a:rPr lang="en-US" dirty="0">
                <a:solidFill>
                  <a:srgbClr val="3366FF"/>
                </a:solidFill>
                <a:sym typeface="Wingdings"/>
              </a:rPr>
              <a:t>&lt;P&gt;</a:t>
            </a:r>
          </a:p>
        </p:txBody>
      </p:sp>
      <p:sp>
        <p:nvSpPr>
          <p:cNvPr id="22" name="TextBox 21"/>
          <p:cNvSpPr txBox="1"/>
          <p:nvPr/>
        </p:nvSpPr>
        <p:spPr>
          <a:xfrm rot="21000000">
            <a:off x="533400" y="2552700"/>
            <a:ext cx="77343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FF00FF"/>
                </a:solidFill>
              </a:rPr>
              <a:t>Result:</a:t>
            </a:r>
          </a:p>
          <a:p>
            <a:endParaRPr lang="en-US" sz="2000" u="sng" dirty="0">
              <a:solidFill>
                <a:srgbClr val="FF00FF"/>
              </a:solidFill>
            </a:endParaRPr>
          </a:p>
          <a:p>
            <a:r>
              <a:rPr lang="en-US" sz="2000" dirty="0" smtClean="0"/>
              <a:t>Have achieved 6.5% uncertainty for DSA and 3.4 for SSA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25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 Polarization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Method: </a:t>
            </a:r>
            <a:r>
              <a:rPr lang="en-US" dirty="0"/>
              <a:t>C</a:t>
            </a:r>
            <a:r>
              <a:rPr lang="en-US" dirty="0" smtClean="0"/>
              <a:t>ompton backscattering </a:t>
            </a:r>
          </a:p>
          <a:p>
            <a:r>
              <a:rPr lang="en-US" dirty="0" smtClean="0"/>
              <a:t>Questions, which need still answers</a:t>
            </a:r>
          </a:p>
          <a:p>
            <a:pPr lvl="1"/>
            <a:r>
              <a:rPr lang="en-US" dirty="0" smtClean="0"/>
              <a:t>how much does the polarization vary from bunch to bunch</a:t>
            </a:r>
          </a:p>
          <a:p>
            <a:pPr lvl="2"/>
            <a:r>
              <a:rPr lang="en-US" dirty="0" smtClean="0"/>
              <a:t>yes: need a concept to measure bunch by bunch </a:t>
            </a:r>
            <a:r>
              <a:rPr lang="en-US" dirty="0" err="1" smtClean="0"/>
              <a:t>polarisation</a:t>
            </a:r>
            <a:r>
              <a:rPr lang="en-US" dirty="0" smtClean="0"/>
              <a:t> in an ERL</a:t>
            </a:r>
          </a:p>
          <a:p>
            <a:pPr lvl="2"/>
            <a:r>
              <a:rPr lang="en-US" dirty="0" smtClean="0"/>
              <a:t>no: measure the mean of all bunches </a:t>
            </a:r>
            <a:r>
              <a:rPr lang="en-US" dirty="0" smtClean="0">
                <a:sym typeface="Wingdings"/>
              </a:rPr>
              <a:t> what is done now at </a:t>
            </a:r>
            <a:r>
              <a:rPr lang="en-US" dirty="0" err="1" smtClean="0">
                <a:sym typeface="Wingdings"/>
              </a:rPr>
              <a:t>JLab</a:t>
            </a:r>
            <a:endParaRPr lang="en-US" dirty="0" smtClean="0"/>
          </a:p>
          <a:p>
            <a:pPr lvl="1"/>
            <a:r>
              <a:rPr lang="en-US" dirty="0" smtClean="0"/>
              <a:t>is there the possibility for a polarization profile </a:t>
            </a:r>
          </a:p>
          <a:p>
            <a:pPr lvl="2"/>
            <a:r>
              <a:rPr lang="en-US" dirty="0" smtClean="0"/>
              <a:t>yes: how can we measure it ?</a:t>
            </a:r>
          </a:p>
          <a:p>
            <a:pPr lvl="2"/>
            <a:r>
              <a:rPr lang="en-US" dirty="0" smtClean="0"/>
              <a:t>no: makes things much easier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34</a:t>
            </a:fld>
            <a:endParaRPr lang="en-US" altLang="ja-JP"/>
          </a:p>
        </p:txBody>
      </p:sp>
      <p:grpSp>
        <p:nvGrpSpPr>
          <p:cNvPr id="9" name="Group 8"/>
          <p:cNvGrpSpPr/>
          <p:nvPr/>
        </p:nvGrpSpPr>
        <p:grpSpPr>
          <a:xfrm>
            <a:off x="2032000" y="3739268"/>
            <a:ext cx="7112000" cy="3169532"/>
            <a:chOff x="914400" y="3739268"/>
            <a:chExt cx="7112000" cy="3169532"/>
          </a:xfrm>
        </p:grpSpPr>
        <p:pic>
          <p:nvPicPr>
            <p:cNvPr id="7" name="Picture 2" descr="lp-layou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739268"/>
              <a:ext cx="7112000" cy="316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017257" y="3877205"/>
              <a:ext cx="321113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Blip>
                  <a:blip r:embed="rId3"/>
                </a:buBlip>
              </a:pPr>
              <a:r>
                <a:rPr lang="en-US" sz="14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</a:rPr>
                <a:t> 572 nm pulsed laser</a:t>
              </a:r>
            </a:p>
            <a:p>
              <a:pPr>
                <a:buFontTx/>
                <a:buBlip>
                  <a:blip r:embed="rId3"/>
                </a:buBlip>
              </a:pPr>
              <a:r>
                <a:rPr lang="en-US" sz="14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</a:rPr>
                <a:t> laser transport system: ~80m</a:t>
              </a:r>
            </a:p>
            <a:p>
              <a:pPr>
                <a:buFontTx/>
                <a:buBlip>
                  <a:blip r:embed="rId3"/>
                </a:buBlip>
              </a:pPr>
              <a:r>
                <a:rPr lang="en-US" sz="14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</a:rPr>
                <a:t> laser light </a:t>
              </a:r>
              <a:r>
                <a:rPr lang="en-US" sz="14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</a:rPr>
                <a:t>polarisation</a:t>
              </a:r>
              <a:r>
                <a:rPr lang="en-US" sz="14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</a:rPr>
                <a:t> measured </a:t>
              </a:r>
              <a:endParaRPr lang="en-US" sz="1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endParaRPr>
            </a:p>
            <a:p>
              <a:r>
                <a:rPr lang="en-US" sz="14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</a:rPr>
                <a:t> </a:t>
              </a:r>
              <a:r>
                <a:rPr lang="en-US" sz="14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</a:rPr>
                <a:t>  continuously </a:t>
              </a:r>
              <a:r>
                <a:rPr lang="en-US" sz="14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</a:rPr>
                <a:t>in box #2 </a:t>
              </a:r>
              <a:endParaRPr lang="en-GB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35500"/>
            <a:ext cx="3398520" cy="22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23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Use Bremsstrahlung </a:t>
            </a:r>
            <a:r>
              <a:rPr lang="en-US" dirty="0" err="1" smtClean="0"/>
              <a:t>ep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ep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latin typeface="+mj-lt"/>
                <a:cs typeface="Symbol" charset="2"/>
                <a:sym typeface="Wingdings"/>
              </a:rPr>
              <a:t>as reference cross section</a:t>
            </a:r>
          </a:p>
          <a:p>
            <a:pPr lvl="1"/>
            <a:r>
              <a:rPr lang="en-US" dirty="0" smtClean="0">
                <a:latin typeface="+mj-lt"/>
                <a:cs typeface="Symbol" charset="2"/>
              </a:rPr>
              <a:t>normally only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+mj-lt"/>
                <a:cs typeface="Symbol" charset="2"/>
              </a:rPr>
              <a:t> is measured </a:t>
            </a:r>
          </a:p>
          <a:p>
            <a:pPr lvl="1"/>
            <a:r>
              <a:rPr lang="en-US" dirty="0" smtClean="0">
                <a:latin typeface="+mj-lt"/>
                <a:cs typeface="Symbol" charset="2"/>
              </a:rPr>
              <a:t>Hera: reached 1-2% systematic uncertainty</a:t>
            </a:r>
          </a:p>
          <a:p>
            <a:r>
              <a:rPr lang="en-US" dirty="0" smtClean="0">
                <a:solidFill>
                  <a:srgbClr val="0000FF"/>
                </a:solidFill>
                <a:latin typeface="+mj-lt"/>
                <a:cs typeface="Symbol" charset="2"/>
              </a:rPr>
              <a:t>BUT: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+mj-lt"/>
                <a:cs typeface="Symbol" charset="2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Symbol" charset="2"/>
              </a:rPr>
              <a:t>  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coupling between polarization measurement uncertainty and uncertainty achievable for </a:t>
            </a:r>
            <a:r>
              <a:rPr lang="en-US" dirty="0" err="1" smtClean="0">
                <a:sym typeface="Wingdings"/>
              </a:rPr>
              <a:t>lumi</a:t>
            </a:r>
            <a:r>
              <a:rPr lang="en-US" dirty="0" smtClean="0">
                <a:sym typeface="Wingdings"/>
              </a:rPr>
              <a:t>-measurement</a:t>
            </a:r>
          </a:p>
          <a:p>
            <a:pPr>
              <a:buFont typeface="Wingdings" charset="0"/>
              <a:buChar char="à"/>
            </a:pPr>
            <a:endParaRPr lang="en-US" dirty="0">
              <a:sym typeface="Wingdings"/>
            </a:endParaRPr>
          </a:p>
          <a:p>
            <a:pPr>
              <a:buFont typeface="Wingdings" charset="0"/>
              <a:buChar char="à"/>
            </a:pPr>
            <a:endParaRPr lang="en-US" dirty="0" smtClean="0">
              <a:sym typeface="Wingdings"/>
            </a:endParaRP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have started to estimate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 with the help of Dieter Mueller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hopefully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 is small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35</a:t>
            </a:fld>
            <a:endParaRPr lang="en-US" altLang="ja-JP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255913"/>
              </p:ext>
            </p:extLst>
          </p:nvPr>
        </p:nvGraphicFramePr>
        <p:xfrm>
          <a:off x="1762125" y="2292350"/>
          <a:ext cx="42941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5" name="Equation" r:id="rId3" imgW="1282700" imgH="228600" progId="Equation.DSMT4">
                  <p:embed/>
                </p:oleObj>
              </mc:Choice>
              <mc:Fallback>
                <p:oleObj name="Equation" r:id="rId3" imgW="1282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25" y="2292350"/>
                        <a:ext cx="4294188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609323"/>
              </p:ext>
            </p:extLst>
          </p:nvPr>
        </p:nvGraphicFramePr>
        <p:xfrm>
          <a:off x="2635250" y="3752850"/>
          <a:ext cx="29176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6" name="Equation" r:id="rId5" imgW="1854200" imgH="431800" progId="Equation.DSMT4">
                  <p:embed/>
                </p:oleObj>
              </mc:Choice>
              <mc:Fallback>
                <p:oleObj name="Equation" r:id="rId5" imgW="1854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5250" y="3752850"/>
                        <a:ext cx="2917638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1616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" y="791641"/>
            <a:ext cx="9026525" cy="5575300"/>
          </a:xfrm>
        </p:spPr>
        <p:txBody>
          <a:bodyPr/>
          <a:lstStyle/>
          <a:p>
            <a:r>
              <a:rPr lang="en-US" sz="2000" dirty="0" smtClean="0"/>
              <a:t>A lot of work was done, but far from complete</a:t>
            </a:r>
          </a:p>
          <a:p>
            <a:pPr lvl="1"/>
            <a:r>
              <a:rPr lang="en-US" sz="1800" dirty="0" smtClean="0"/>
              <a:t>could need help</a:t>
            </a:r>
          </a:p>
          <a:p>
            <a:r>
              <a:rPr lang="en-US" sz="2000" dirty="0" smtClean="0"/>
              <a:t>Basic Detector Performance Requirements determined</a:t>
            </a:r>
          </a:p>
          <a:p>
            <a:r>
              <a:rPr lang="en-US" sz="2000" dirty="0" smtClean="0"/>
              <a:t>All tools in place to optimize overall detector performance</a:t>
            </a:r>
          </a:p>
          <a:p>
            <a:pPr lvl="1"/>
            <a:r>
              <a:rPr lang="en-US" sz="1800" dirty="0" smtClean="0"/>
              <a:t>optimize tracking performance vs. </a:t>
            </a:r>
            <a:r>
              <a:rPr lang="en-US" sz="1800" dirty="0" err="1" smtClean="0"/>
              <a:t>ECal</a:t>
            </a:r>
            <a:r>
              <a:rPr lang="en-US" sz="1800" dirty="0" smtClean="0"/>
              <a:t> /</a:t>
            </a:r>
            <a:r>
              <a:rPr lang="en-US" sz="1800" dirty="0" err="1" smtClean="0"/>
              <a:t>Hcal</a:t>
            </a:r>
            <a:r>
              <a:rPr lang="en-US" sz="1800" dirty="0" smtClean="0"/>
              <a:t> performance</a:t>
            </a:r>
          </a:p>
          <a:p>
            <a:pPr lvl="2"/>
            <a:r>
              <a:rPr lang="en-US" sz="1400" dirty="0" smtClean="0">
                <a:sym typeface="Wingdings"/>
              </a:rPr>
              <a:t>lepton hadron separation</a:t>
            </a:r>
          </a:p>
          <a:p>
            <a:pPr lvl="2"/>
            <a:r>
              <a:rPr lang="en-US" sz="1400" dirty="0" smtClean="0">
                <a:sym typeface="Wingdings"/>
              </a:rPr>
              <a:t>scattered lepton kinematics</a:t>
            </a:r>
          </a:p>
          <a:p>
            <a:pPr lvl="1"/>
            <a:r>
              <a:rPr lang="en-US" sz="1800" dirty="0" smtClean="0">
                <a:sym typeface="Wingdings"/>
              </a:rPr>
              <a:t>study momentum resolution impact on </a:t>
            </a:r>
            <a:r>
              <a:rPr lang="en-US" sz="1800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1800" dirty="0" err="1" smtClean="0">
                <a:sym typeface="Wingdings"/>
              </a:rPr>
              <a:t>,K,p</a:t>
            </a:r>
            <a:r>
              <a:rPr lang="en-US" sz="1800" dirty="0" smtClean="0">
                <a:sym typeface="Wingdings"/>
              </a:rPr>
              <a:t> separation</a:t>
            </a:r>
          </a:p>
          <a:p>
            <a:pPr lvl="1"/>
            <a:r>
              <a:rPr lang="en-US" sz="1800" dirty="0" smtClean="0">
                <a:sym typeface="Wingdings"/>
              </a:rPr>
              <a:t>perform full analysis of golden bench mark physics channels</a:t>
            </a:r>
          </a:p>
          <a:p>
            <a:r>
              <a:rPr lang="en-US" sz="2000" dirty="0" smtClean="0">
                <a:sym typeface="Wingdings"/>
              </a:rPr>
              <a:t>Study on relative luminosity requirements and polarization measurements underway</a:t>
            </a:r>
          </a:p>
          <a:p>
            <a:pPr lvl="1"/>
            <a:r>
              <a:rPr lang="en-US" sz="1800" dirty="0" smtClean="0">
                <a:sym typeface="Wingdings"/>
              </a:rPr>
              <a:t>impact on systematic uncertainties</a:t>
            </a: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36</a:t>
            </a:fld>
            <a:endParaRPr lang="en-US" altLang="ja-JP"/>
          </a:p>
        </p:txBody>
      </p:sp>
      <p:grpSp>
        <p:nvGrpSpPr>
          <p:cNvPr id="9" name="Group 8"/>
          <p:cNvGrpSpPr/>
          <p:nvPr/>
        </p:nvGrpSpPr>
        <p:grpSpPr>
          <a:xfrm>
            <a:off x="117745" y="2541338"/>
            <a:ext cx="8531225" cy="2029870"/>
            <a:chOff x="117745" y="2541338"/>
            <a:chExt cx="8531225" cy="2029870"/>
          </a:xfrm>
        </p:grpSpPr>
        <p:sp>
          <p:nvSpPr>
            <p:cNvPr id="7" name="Content Placeholder 5"/>
            <p:cNvSpPr txBox="1">
              <a:spLocks/>
            </p:cNvSpPr>
            <p:nvPr/>
          </p:nvSpPr>
          <p:spPr>
            <a:xfrm rot="20520000">
              <a:off x="117745" y="2541338"/>
              <a:ext cx="8531225" cy="2029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  <a:effectLst>
              <a:glow rad="101600">
                <a:schemeClr val="bg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Wingdings" charset="2"/>
                <a:buChar char="q"/>
                <a:defRPr kumimoji="1" sz="22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Wingdings" charset="2"/>
                <a:buChar char="Ø"/>
                <a:defRPr kumimoji="1" sz="20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kumimoji="1" sz="18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kumimoji="1" sz="16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SzPct val="120000"/>
                <a:buFontTx/>
                <a:buBlip>
                  <a:blip r:embed="rId5"/>
                </a:buBlip>
                <a:defRPr kumimoji="1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kumimoji="1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kumimoji="1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kumimoji="1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kumimoji="1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9pPr>
            </a:lstStyle>
            <a:p>
              <a:pPr marL="0" indent="0">
                <a:buFont typeface="Wingdings" charset="2"/>
                <a:buNone/>
              </a:pPr>
              <a:r>
                <a:rPr lang="en-US" sz="2800" u="sng" dirty="0" smtClean="0">
                  <a:solidFill>
                    <a:srgbClr val="3366FF"/>
                  </a:solidFill>
                </a:rPr>
                <a:t>Note:</a:t>
              </a:r>
            </a:p>
            <a:p>
              <a:pPr marL="0" indent="0">
                <a:buFont typeface="Wingdings" charset="2"/>
                <a:buNone/>
              </a:pPr>
              <a:r>
                <a:rPr lang="en-US" sz="2400" dirty="0" smtClean="0"/>
                <a:t>having huge luminosity means there is the need to control the systematic uncertainties to very low levels.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341013"/>
                </p:ext>
              </p:extLst>
            </p:nvPr>
          </p:nvGraphicFramePr>
          <p:xfrm>
            <a:off x="3581400" y="3930650"/>
            <a:ext cx="12700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98" name="Equation" r:id="rId7" imgW="571500" imgH="228600" progId="Equation.DSMT4">
                    <p:embed/>
                  </p:oleObj>
                </mc:Choice>
                <mc:Fallback>
                  <p:oleObj name="Equation" r:id="rId7" imgW="571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581400" y="3930650"/>
                          <a:ext cx="12700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77411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37</a:t>
            </a:fld>
            <a:endParaRPr lang="en-US" altLang="ja-JP" dirty="0"/>
          </a:p>
        </p:txBody>
      </p:sp>
      <p:sp>
        <p:nvSpPr>
          <p:cNvPr id="7" name="TextBox 6"/>
          <p:cNvSpPr txBox="1"/>
          <p:nvPr/>
        </p:nvSpPr>
        <p:spPr>
          <a:xfrm>
            <a:off x="3588460" y="3118534"/>
            <a:ext cx="1967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BACKUP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4000" y="4483100"/>
            <a:ext cx="4561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Cross section: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Pythia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</a:rPr>
              <a:t>ep</a:t>
            </a:r>
            <a:r>
              <a:rPr lang="en-US" dirty="0" smtClean="0">
                <a:solidFill>
                  <a:srgbClr val="0000FF"/>
                </a:solidFill>
              </a:rPr>
              <a:t>: 0.030 – 0.060 </a:t>
            </a:r>
            <a:r>
              <a:rPr lang="en-US" dirty="0" err="1" smtClean="0">
                <a:solidFill>
                  <a:srgbClr val="0000FF"/>
                </a:solidFill>
                <a:latin typeface="+mn-lt"/>
                <a:cs typeface="Symbol" charset="2"/>
              </a:rPr>
              <a:t>m</a:t>
            </a:r>
            <a:r>
              <a:rPr lang="en-US" dirty="0" err="1" smtClean="0">
                <a:solidFill>
                  <a:srgbClr val="0000FF"/>
                </a:solidFill>
              </a:rPr>
              <a:t>b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Luminosity: 10</a:t>
            </a:r>
            <a:r>
              <a:rPr lang="en-US" baseline="30000" dirty="0" smtClean="0">
                <a:solidFill>
                  <a:srgbClr val="0000FF"/>
                </a:solidFill>
              </a:rPr>
              <a:t>34</a:t>
            </a:r>
            <a:r>
              <a:rPr lang="en-US" dirty="0" smtClean="0">
                <a:solidFill>
                  <a:srgbClr val="0000FF"/>
                </a:solidFill>
              </a:rPr>
              <a:t> cm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  <a:r>
              <a:rPr lang="en-US" dirty="0" smtClean="0">
                <a:solidFill>
                  <a:srgbClr val="0000FF"/>
                </a:solidFill>
              </a:rPr>
              <a:t> s</a:t>
            </a:r>
            <a:r>
              <a:rPr lang="en-US" baseline="30000" dirty="0" smtClean="0">
                <a:solidFill>
                  <a:srgbClr val="0000FF"/>
                </a:solidFill>
              </a:rPr>
              <a:t>-1 = </a:t>
            </a:r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</a:rPr>
              <a:t>7 </a:t>
            </a:r>
            <a:r>
              <a:rPr lang="en-US" dirty="0" smtClean="0">
                <a:solidFill>
                  <a:srgbClr val="0000FF"/>
                </a:solidFill>
              </a:rPr>
              <a:t>mb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  <a:r>
              <a:rPr lang="en-US" dirty="0" smtClean="0">
                <a:solidFill>
                  <a:srgbClr val="0000FF"/>
                </a:solidFill>
              </a:rPr>
              <a:t> s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 about rates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38</a:t>
            </a:fld>
            <a:endParaRPr lang="en-US" altLang="ja-JP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600"/>
            <a:ext cx="4257675" cy="4019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4500" y="711200"/>
            <a:ext cx="3483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multiplicity</a:t>
            </a:r>
          </a:p>
          <a:p>
            <a:r>
              <a:rPr lang="en-US" dirty="0" smtClean="0"/>
              <a:t>4-6 √</a:t>
            </a:r>
            <a:r>
              <a:rPr lang="en-US" dirty="0" err="1" smtClean="0"/>
              <a:t>s</a:t>
            </a:r>
            <a:r>
              <a:rPr lang="en-US" dirty="0" smtClean="0"/>
              <a:t> = 40-65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dirty="0" smtClean="0"/>
              <a:t> (</a:t>
            </a:r>
            <a:r>
              <a:rPr lang="en-US" dirty="0" err="1" smtClean="0"/>
              <a:t>ep</a:t>
            </a:r>
            <a:r>
              <a:rPr lang="en-US" dirty="0" smtClean="0"/>
              <a:t>) ~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dirty="0" smtClean="0"/>
              <a:t> (</a:t>
            </a:r>
            <a:r>
              <a:rPr lang="en-US" dirty="0" err="1" smtClean="0"/>
              <a:t>eA</a:t>
            </a:r>
            <a:r>
              <a:rPr lang="en-US" dirty="0" smtClean="0"/>
              <a:t>) &lt;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dirty="0" err="1" smtClean="0"/>
              <a:t>(pA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occupancy problem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33574" y="4445000"/>
          <a:ext cx="1917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2" name="Equation" r:id="rId4" imgW="1917700" imgH="508000" progId="Equation.DSMT4">
                  <p:embed/>
                </p:oleObj>
              </mc:Choice>
              <mc:Fallback>
                <p:oleObj name="Equation" r:id="rId4" imgW="1917700" imgH="508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4" y="4445000"/>
                        <a:ext cx="19177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rved Right Arrow 10"/>
          <p:cNvSpPr/>
          <p:nvPr/>
        </p:nvSpPr>
        <p:spPr bwMode="auto">
          <a:xfrm>
            <a:off x="1168400" y="5820370"/>
            <a:ext cx="723900" cy="241300"/>
          </a:xfrm>
          <a:prstGeom prst="curved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rgbClr val="FF66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25400">
              <a:srgbClr val="FF00FF">
                <a:alpha val="75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5800" y="5642570"/>
            <a:ext cx="2120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rate:</a:t>
            </a:r>
          </a:p>
          <a:p>
            <a:r>
              <a:rPr lang="en-US" dirty="0" smtClean="0"/>
              <a:t>300 -600 kHz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rcRect l="5482" r="3655"/>
          <a:stretch>
            <a:fillRect/>
          </a:stretch>
        </p:blipFill>
        <p:spPr>
          <a:xfrm>
            <a:off x="4147830" y="1866900"/>
            <a:ext cx="4546571" cy="266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900" y="4565650"/>
            <a:ext cx="3911600" cy="226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Simulator: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52" y="699537"/>
            <a:ext cx="9051947" cy="1551827"/>
          </a:xfrm>
        </p:spPr>
        <p:txBody>
          <a:bodyPr/>
          <a:lstStyle/>
          <a:p>
            <a:r>
              <a:rPr lang="en-US" sz="2000" dirty="0" smtClean="0"/>
              <a:t>Used fast smearing simulator</a:t>
            </a:r>
          </a:p>
          <a:p>
            <a:pPr lvl="1"/>
            <a:r>
              <a:rPr lang="en-US" sz="1800" dirty="0" smtClean="0"/>
              <a:t>multiple scattering and momentum smearing included according to PDG</a:t>
            </a:r>
          </a:p>
          <a:p>
            <a:pPr lvl="1"/>
            <a:r>
              <a:rPr lang="en-US" sz="1800" dirty="0" smtClean="0"/>
              <a:t>check against STAR results at central region </a:t>
            </a:r>
            <a:r>
              <a:rPr lang="en-US" sz="1800" dirty="0" smtClean="0">
                <a:sym typeface="Wingdings"/>
              </a:rPr>
              <a:t> looks okay</a:t>
            </a:r>
          </a:p>
          <a:p>
            <a:pPr lvl="1"/>
            <a:r>
              <a:rPr lang="en-US" sz="1800" dirty="0">
                <a:sym typeface="Wingdings"/>
              </a:rPr>
              <a:t>for details: </a:t>
            </a:r>
            <a:r>
              <a:rPr lang="en-US" sz="1200" dirty="0">
                <a:sym typeface="Wingdings"/>
              </a:rPr>
              <a:t>https://</a:t>
            </a:r>
            <a:r>
              <a:rPr lang="en-US" sz="1200" dirty="0" err="1">
                <a:sym typeface="Wingdings"/>
              </a:rPr>
              <a:t>wiki.bnl.gov</a:t>
            </a:r>
            <a:r>
              <a:rPr lang="en-US" sz="1200" dirty="0">
                <a:sym typeface="Wingdings"/>
              </a:rPr>
              <a:t>/conferences/images/d/d1/R%26DOctoberSmearing.pdf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POETIC 2013, Chile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starTpcNimResolu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" y="2133601"/>
            <a:ext cx="4837545" cy="334848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829464" y="3291840"/>
            <a:ext cx="4238336" cy="3509970"/>
            <a:chOff x="4829464" y="3291840"/>
            <a:chExt cx="4238336" cy="35099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9464" y="3291840"/>
              <a:ext cx="4238336" cy="350997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03329" y="3452155"/>
              <a:ext cx="299526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-1&lt; </a:t>
              </a:r>
              <a:r>
                <a:rPr lang="en-US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h </a:t>
              </a:r>
              <a:r>
                <a:rPr lang="en-US" dirty="0" smtClean="0">
                  <a:solidFill>
                    <a:schemeClr val="bg1"/>
                  </a:solidFill>
                </a:rPr>
                <a:t>&lt;1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assumed  0.05 radiation lengths</a:t>
              </a: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79379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EIC: </a:t>
            </a:r>
            <a:r>
              <a:rPr lang="en-US" dirty="0" err="1">
                <a:latin typeface="Symbol" charset="2"/>
                <a:cs typeface="Symbol" charset="2"/>
              </a:rPr>
              <a:t>s</a:t>
            </a:r>
            <a:r>
              <a:rPr lang="en-US" baseline="-25000" dirty="0" err="1"/>
              <a:t>r</a:t>
            </a:r>
            <a:r>
              <a:rPr lang="en-US" dirty="0"/>
              <a:t> and F</a:t>
            </a:r>
            <a:r>
              <a:rPr lang="en-US" baseline="-25000" dirty="0"/>
              <a:t>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</a:t>
            </a:fld>
            <a:endParaRPr lang="en-US" altLang="ja-JP"/>
          </a:p>
        </p:txBody>
      </p:sp>
      <p:pic>
        <p:nvPicPr>
          <p:cNvPr id="6" name="Picture 5" descr="FLF2vsx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25556" r="10065" b="21666"/>
          <a:stretch/>
        </p:blipFill>
        <p:spPr>
          <a:xfrm>
            <a:off x="4644736" y="3238500"/>
            <a:ext cx="4499264" cy="3619500"/>
          </a:xfrm>
          <a:prstGeom prst="rect">
            <a:avLst/>
          </a:prstGeom>
        </p:spPr>
      </p:pic>
      <p:pic>
        <p:nvPicPr>
          <p:cNvPr id="7" name="Picture 6" descr="RedCrossSectonxvsQ2_fit_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3" r="5098" b="20186"/>
          <a:stretch/>
        </p:blipFill>
        <p:spPr>
          <a:xfrm>
            <a:off x="0" y="762000"/>
            <a:ext cx="4794506" cy="3644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3800" y="1193800"/>
            <a:ext cx="29514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Statistics: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GeV</a:t>
            </a:r>
            <a:r>
              <a:rPr lang="en-US" dirty="0" smtClean="0"/>
              <a:t> x 50 </a:t>
            </a:r>
            <a:r>
              <a:rPr lang="en-US" dirty="0" err="1" smtClean="0"/>
              <a:t>GeV</a:t>
            </a:r>
            <a:r>
              <a:rPr lang="en-US" dirty="0" smtClean="0"/>
              <a:t>: 2fb</a:t>
            </a:r>
            <a:r>
              <a:rPr lang="en-US" baseline="30000" dirty="0" smtClean="0"/>
              <a:t>-1</a:t>
            </a:r>
          </a:p>
          <a:p>
            <a:r>
              <a:rPr lang="en-US" dirty="0"/>
              <a:t>5 </a:t>
            </a:r>
            <a:r>
              <a:rPr lang="en-US" dirty="0" err="1"/>
              <a:t>GeV</a:t>
            </a:r>
            <a:r>
              <a:rPr lang="en-US" dirty="0"/>
              <a:t> x </a:t>
            </a:r>
            <a:r>
              <a:rPr lang="en-US" dirty="0" smtClean="0"/>
              <a:t>75 </a:t>
            </a:r>
            <a:r>
              <a:rPr lang="en-US" dirty="0" err="1"/>
              <a:t>GeV</a:t>
            </a:r>
            <a:r>
              <a:rPr lang="en-US" dirty="0"/>
              <a:t>: </a:t>
            </a:r>
            <a:r>
              <a:rPr lang="en-US" dirty="0" smtClean="0"/>
              <a:t>4fb</a:t>
            </a:r>
            <a:r>
              <a:rPr lang="en-US" baseline="30000" dirty="0"/>
              <a:t>-1</a:t>
            </a:r>
          </a:p>
          <a:p>
            <a:r>
              <a:rPr lang="en-US" dirty="0"/>
              <a:t>5 </a:t>
            </a:r>
            <a:r>
              <a:rPr lang="en-US" dirty="0" err="1"/>
              <a:t>GeV</a:t>
            </a:r>
            <a:r>
              <a:rPr lang="en-US" dirty="0"/>
              <a:t> x </a:t>
            </a:r>
            <a:r>
              <a:rPr lang="en-US" dirty="0" smtClean="0"/>
              <a:t>100 </a:t>
            </a:r>
            <a:r>
              <a:rPr lang="en-US" dirty="0" err="1"/>
              <a:t>GeV</a:t>
            </a:r>
            <a:r>
              <a:rPr lang="en-US" dirty="0"/>
              <a:t>: 4fb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Systematics: 1%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07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40</a:t>
            </a:fld>
            <a:endParaRPr lang="en-US" altLang="ja-JP"/>
          </a:p>
        </p:txBody>
      </p:sp>
      <p:sp>
        <p:nvSpPr>
          <p:cNvPr id="7" name="TextBox 6"/>
          <p:cNvSpPr txBox="1"/>
          <p:nvPr/>
        </p:nvSpPr>
        <p:spPr>
          <a:xfrm>
            <a:off x="76200" y="736600"/>
            <a:ext cx="7814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Chiapas </a:t>
            </a:r>
            <a:r>
              <a:rPr lang="en-US" dirty="0"/>
              <a:t>does semi-analytical calculation of detector resolution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coverage necessary to achieve physics goals. 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Simple </a:t>
            </a:r>
            <a:r>
              <a:rPr lang="en-US" sz="1400" dirty="0">
                <a:solidFill>
                  <a:srgbClr val="0000FF"/>
                </a:solidFill>
              </a:rPr>
              <a:t>extensions to Chiapas will allow for material budget calculations as </a:t>
            </a:r>
            <a:r>
              <a:rPr lang="en-US" sz="1400" dirty="0" smtClean="0">
                <a:solidFill>
                  <a:srgbClr val="0000FF"/>
                </a:solidFill>
              </a:rPr>
              <a:t>well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T. </a:t>
            </a:r>
            <a:r>
              <a:rPr lang="en-US" sz="1400" dirty="0" err="1"/>
              <a:t>Hemmick</a:t>
            </a:r>
            <a:r>
              <a:rPr lang="en-US" sz="1400" dirty="0"/>
              <a:t>: https://</a:t>
            </a:r>
            <a:r>
              <a:rPr lang="en-US" sz="1400" dirty="0" err="1"/>
              <a:t>wiki.bnl.gov</a:t>
            </a:r>
            <a:r>
              <a:rPr lang="en-US" sz="1400" dirty="0"/>
              <a:t>/conferences/images/0/09/Chiapas-</a:t>
            </a:r>
            <a:r>
              <a:rPr lang="en-US" sz="1400" dirty="0" err="1" smtClean="0"/>
              <a:t>Sim.pdf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6" y="1807627"/>
            <a:ext cx="6470650" cy="4565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4" y="2607734"/>
            <a:ext cx="6502400" cy="400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432050"/>
            <a:ext cx="6477000" cy="44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11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CHIPAS-Results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41</a:t>
            </a:fld>
            <a:endParaRPr lang="en-US" altLang="ja-JP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5212080" cy="3332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" y="3975101"/>
            <a:ext cx="6394450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3667" y="4436534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GeV</a:t>
            </a:r>
            <a:r>
              <a:rPr lang="en-US" dirty="0" smtClean="0"/>
              <a:t> x 100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=0.05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415" y="1240373"/>
            <a:ext cx="4312920" cy="2910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44734" y="1718734"/>
            <a:ext cx="217239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GeV</a:t>
            </a:r>
            <a:r>
              <a:rPr lang="en-US" dirty="0" smtClean="0"/>
              <a:t> x 100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=0.20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71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765300"/>
            <a:ext cx="4802187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" y="1839383"/>
            <a:ext cx="491490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3350"/>
          <a:lstStyle/>
          <a:p>
            <a:r>
              <a:rPr lang="en-US"/>
              <a:t>Measuring F</a:t>
            </a:r>
            <a:r>
              <a:rPr lang="en-US" baseline="-6000"/>
              <a:t>L</a:t>
            </a:r>
            <a:r>
              <a:rPr lang="en-US"/>
              <a:t> with the EIC (II)</a:t>
            </a: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184944" y="802217"/>
            <a:ext cx="88630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In order to extract F</a:t>
            </a:r>
            <a:r>
              <a:rPr lang="en-US" baseline="-29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one needs </a:t>
            </a:r>
            <a:r>
              <a:rPr lang="en-US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at least two measurements 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of the inclusive cross section with </a:t>
            </a:r>
            <a:r>
              <a:rPr lang="ja-JP" alt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“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wide</a:t>
            </a:r>
            <a:r>
              <a:rPr lang="ja-JP" alt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”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span in inelasticity parameter 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 Bold" charset="0"/>
              </a:rPr>
              <a:t>y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 (Q</a:t>
            </a:r>
            <a:r>
              <a:rPr lang="en-US" baseline="3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sxy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)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221191" y="1430866"/>
            <a:ext cx="648864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dirty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F</a:t>
            </a:r>
            <a:r>
              <a:rPr lang="en-US" sz="2000" baseline="-28000" dirty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L</a:t>
            </a:r>
            <a:r>
              <a:rPr lang="en-US" sz="2000" dirty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</a:t>
            </a:r>
            <a:r>
              <a:rPr lang="en-US" sz="2000" dirty="0" smtClean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requires runs </a:t>
            </a:r>
            <a:r>
              <a:rPr lang="en-US" sz="2000" dirty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at various √s </a:t>
            </a:r>
            <a:r>
              <a:rPr lang="en-US" sz="2000" dirty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Symbol" charset="0"/>
              </a:rPr>
              <a:t>⇒ </a:t>
            </a:r>
            <a:r>
              <a:rPr lang="en-US" sz="2000" dirty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longer program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5168900" y="2044700"/>
            <a:ext cx="38989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1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Need sufficient lever arm in y</a:t>
            </a:r>
            <a:r>
              <a:rPr lang="en-US" sz="2100" baseline="3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2</a:t>
            </a:r>
            <a:r>
              <a:rPr lang="en-US" sz="21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/Y</a:t>
            </a:r>
            <a:r>
              <a:rPr lang="en-US" sz="2100" baseline="3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+</a:t>
            </a:r>
          </a:p>
          <a:p>
            <a:pPr marL="39688"/>
            <a:r>
              <a:rPr lang="en-US" sz="21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Limits on y</a:t>
            </a:r>
            <a:r>
              <a:rPr lang="en-US" sz="2100" baseline="320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2</a:t>
            </a:r>
            <a:r>
              <a:rPr lang="en-US" sz="21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/Y</a:t>
            </a:r>
            <a:r>
              <a:rPr lang="en-US" sz="2100" baseline="320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+</a:t>
            </a:r>
            <a:r>
              <a:rPr lang="en-US" sz="2100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:</a:t>
            </a:r>
          </a:p>
          <a:p>
            <a:pPr marL="39688"/>
            <a:r>
              <a:rPr lang="en-US" sz="2100" dirty="0" smtClean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At </a:t>
            </a:r>
            <a:r>
              <a:rPr lang="en-US" sz="2100" dirty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small y: </a:t>
            </a:r>
          </a:p>
          <a:p>
            <a:pPr marL="39688"/>
            <a:r>
              <a:rPr lang="en-US" sz="21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detector resolution for </a:t>
            </a:r>
            <a:r>
              <a:rPr lang="en-US" sz="21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e</a:t>
            </a:r>
            <a:r>
              <a:rPr lang="ja-JP" altLang="en-US" sz="21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’</a:t>
            </a:r>
            <a:endParaRPr lang="en-US" altLang="ja-JP" sz="2100" dirty="0" smtClean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  <a:sym typeface="Arial" charset="0"/>
            </a:endParaRPr>
          </a:p>
          <a:p>
            <a:pPr marL="39688"/>
            <a:r>
              <a:rPr lang="en-US" sz="2100" dirty="0" smtClean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At </a:t>
            </a:r>
            <a:r>
              <a:rPr lang="en-US" sz="2100" dirty="0">
                <a:solidFill>
                  <a:srgbClr val="FF29FE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large y: </a:t>
            </a:r>
          </a:p>
          <a:p>
            <a:pPr marL="39688"/>
            <a:r>
              <a:rPr lang="en-US" sz="21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radiative</a:t>
            </a:r>
            <a:r>
              <a:rPr lang="en-US" sz="21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corrections and charge </a:t>
            </a:r>
            <a:r>
              <a:rPr lang="en-US" sz="21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symmetric background</a:t>
            </a:r>
            <a:endParaRPr lang="en-US" sz="21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  <a:sym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96904" y="2096540"/>
            <a:ext cx="3996296" cy="3146443"/>
            <a:chOff x="5147704" y="2388640"/>
            <a:chExt cx="3996296" cy="3146443"/>
          </a:xfrm>
        </p:grpSpPr>
        <p:sp>
          <p:nvSpPr>
            <p:cNvPr id="44042" name="Rectangle 10"/>
            <p:cNvSpPr>
              <a:spLocks/>
            </p:cNvSpPr>
            <p:nvPr/>
          </p:nvSpPr>
          <p:spPr bwMode="auto">
            <a:xfrm>
              <a:off x="5331834" y="2504029"/>
              <a:ext cx="3769783" cy="2692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u="sng" dirty="0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EIC </a:t>
              </a:r>
              <a:r>
                <a:rPr lang="en-US" u="sng" dirty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studies</a:t>
              </a:r>
              <a:r>
                <a:rPr lang="en-US" u="sng" dirty="0" smtClean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:</a:t>
              </a:r>
            </a:p>
            <a:p>
              <a:pPr marL="39688"/>
              <a:endParaRPr lang="en-US" u="sng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endParaRPr>
            </a:p>
            <a:p>
              <a:pPr marL="325438" indent="-285750">
                <a:buClr>
                  <a:srgbClr val="0000FF"/>
                </a:buClr>
                <a:buSzPct val="125000"/>
                <a:buFont typeface="Wingdings" charset="2"/>
                <a:buChar char="§"/>
              </a:pP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Statistical </a:t>
              </a:r>
              <a:r>
                <a:rPr lang="en-US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error </a:t>
              </a: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is negligible </a:t>
              </a:r>
            </a:p>
            <a:p>
              <a:pPr marL="39688">
                <a:buClr>
                  <a:srgbClr val="0000FF"/>
                </a:buClr>
                <a:buSzPct val="125000"/>
              </a:pPr>
              <a:r>
                <a:rPr lang="en-US" dirty="0" smtClean="0"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   </a:t>
              </a: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in </a:t>
              </a:r>
              <a:r>
                <a:rPr lang="en-US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essentially whole range</a:t>
              </a:r>
            </a:p>
            <a:p>
              <a:pPr marL="325438" indent="-285750">
                <a:buClr>
                  <a:srgbClr val="0000FF"/>
                </a:buClr>
                <a:buSzPct val="125000"/>
                <a:buFont typeface="Wingdings" charset="2"/>
                <a:buChar char="§"/>
              </a:pP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Systematical </a:t>
              </a:r>
              <a:r>
                <a:rPr lang="en-US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Error</a:t>
              </a:r>
            </a:p>
            <a:p>
              <a:pPr marL="382588" indent="-342900">
                <a:buClr>
                  <a:srgbClr val="0000FF"/>
                </a:buClr>
                <a:buSzPct val="100000"/>
                <a:buFont typeface="Wingdings" charset="2"/>
                <a:buChar char="Ø"/>
              </a:pP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Calibration</a:t>
              </a:r>
              <a:endPara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endParaRPr>
            </a:p>
            <a:p>
              <a:pPr marL="382588" indent="-342900">
                <a:buClr>
                  <a:srgbClr val="0000FF"/>
                </a:buClr>
                <a:buSzPct val="100000"/>
                <a:buFont typeface="Wingdings" charset="2"/>
                <a:buChar char="Ø"/>
              </a:pP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Normalization</a:t>
              </a:r>
              <a:endPara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endParaRPr>
            </a:p>
            <a:p>
              <a:pPr marL="382588" indent="-342900">
                <a:buClr>
                  <a:srgbClr val="0000FF"/>
                </a:buClr>
                <a:buSzPct val="100000"/>
                <a:buFont typeface="Wingdings" charset="2"/>
                <a:buChar char="Ø"/>
              </a:pP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Experiment</a:t>
              </a:r>
              <a:endPara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endParaRPr>
            </a:p>
            <a:p>
              <a:pPr marL="382588" indent="-342900">
                <a:buClr>
                  <a:srgbClr val="0000FF"/>
                </a:buClr>
                <a:buSzPct val="100000"/>
                <a:buFont typeface="Wingdings" charset="2"/>
                <a:buChar char="Ø"/>
              </a:pPr>
              <a:r>
                <a:rPr lang="en-US" dirty="0" err="1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Radiative</a:t>
              </a:r>
              <a:r>
                <a:rPr lang="en-US" dirty="0" smtClean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Corrections</a:t>
              </a:r>
            </a:p>
          </p:txBody>
        </p:sp>
        <p:pic>
          <p:nvPicPr>
            <p:cNvPr id="44043" name="Picture 1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704" y="2388640"/>
              <a:ext cx="3996296" cy="3146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POETIC 2013, Chile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55800" y="6121400"/>
            <a:ext cx="6779959" cy="646331"/>
          </a:xfrm>
          <a:prstGeom prst="rect">
            <a:avLst/>
          </a:prstGeom>
          <a:solidFill>
            <a:srgbClr val="FFFFE5"/>
          </a:solidFill>
          <a:ln w="19050">
            <a:solidFill>
              <a:srgbClr val="FFFF6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Need to combine bins according to the detector resolution</a:t>
            </a:r>
          </a:p>
          <a:p>
            <a:pPr algn="ctr"/>
            <a:r>
              <a:rPr lang="en-US" dirty="0" smtClean="0"/>
              <a:t>Final y-range needs full MC study</a:t>
            </a:r>
          </a:p>
        </p:txBody>
      </p:sp>
    </p:spTree>
    <p:extLst>
      <p:ext uri="{BB962C8B-B14F-4D97-AF65-F5344CB8AC3E}">
        <p14:creationId xmlns:p14="http://schemas.microsoft.com/office/powerpoint/2010/main" val="88269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HERA: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r</a:t>
            </a:r>
            <a:r>
              <a:rPr lang="en-US" dirty="0" smtClean="0"/>
              <a:t> and F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43</a:t>
            </a:fld>
            <a:endParaRPr lang="en-US" altLang="ja-JP"/>
          </a:p>
        </p:txBody>
      </p:sp>
      <p:pic>
        <p:nvPicPr>
          <p:cNvPr id="6" name="Picture 5" descr="fig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5003800" cy="5003800"/>
          </a:xfrm>
          <a:prstGeom prst="rect">
            <a:avLst/>
          </a:prstGeom>
        </p:spPr>
      </p:pic>
      <p:pic>
        <p:nvPicPr>
          <p:cNvPr id="7" name="Picture 6" descr="fig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05" y="2024380"/>
            <a:ext cx="3960495" cy="48336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8800" y="546100"/>
            <a:ext cx="7874000" cy="6235700"/>
            <a:chOff x="558800" y="546100"/>
            <a:chExt cx="7874000" cy="62357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800" y="812800"/>
              <a:ext cx="7874000" cy="5969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937000" y="546100"/>
              <a:ext cx="6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</a:rPr>
                <a:t>H1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10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into Machine: IR-Design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44</a:t>
            </a:fld>
            <a:endParaRPr lang="en-US" altLang="ja-JP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267200" y="1798638"/>
            <a:ext cx="4572363" cy="3612163"/>
            <a:chOff x="0" y="2979738"/>
            <a:chExt cx="4572363" cy="3612163"/>
          </a:xfrm>
        </p:grpSpPr>
        <p:pic>
          <p:nvPicPr>
            <p:cNvPr id="14" name="Picture 5" descr="VerticalMAtching2.pdf"/>
            <p:cNvPicPr>
              <a:picLocks noChangeAspect="1"/>
            </p:cNvPicPr>
            <p:nvPr/>
          </p:nvPicPr>
          <p:blipFill>
            <a:blip r:embed="rId2"/>
            <a:srcRect r="9090" b="7058"/>
            <a:stretch>
              <a:fillRect/>
            </a:stretch>
          </p:blipFill>
          <p:spPr bwMode="auto">
            <a:xfrm>
              <a:off x="0" y="2979738"/>
              <a:ext cx="4572363" cy="361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981200" y="5397500"/>
              <a:ext cx="19312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space for </a:t>
              </a:r>
            </a:p>
            <a:p>
              <a:r>
                <a:rPr lang="en-US" dirty="0" smtClean="0"/>
                <a:t>low-</a:t>
              </a:r>
              <a:r>
                <a:rPr lang="en-US" dirty="0" smtClean="0">
                  <a:latin typeface="Symbol" charset="2"/>
                  <a:cs typeface="Symbol" charset="2"/>
                </a:rPr>
                <a:t>Q</a:t>
              </a:r>
              <a:r>
                <a:rPr lang="en-US" dirty="0" smtClean="0"/>
                <a:t> </a:t>
              </a:r>
              <a:r>
                <a:rPr lang="en-US" dirty="0" err="1" smtClean="0"/>
                <a:t>e</a:t>
              </a:r>
              <a:r>
                <a:rPr lang="en-US" dirty="0" smtClean="0"/>
                <a:t>-tagger</a:t>
              </a:r>
              <a:endParaRPr lang="en-US" dirty="0"/>
            </a:p>
          </p:txBody>
        </p:sp>
      </p:grpSp>
      <p:pic>
        <p:nvPicPr>
          <p:cNvPr id="17" name="Picture 16" descr="eic-det-v7.eps"/>
          <p:cNvPicPr>
            <a:picLocks noChangeAspect="1"/>
          </p:cNvPicPr>
          <p:nvPr/>
        </p:nvPicPr>
        <p:blipFill>
          <a:blip r:embed="rId3"/>
          <a:srcRect b="9438"/>
          <a:stretch>
            <a:fillRect/>
          </a:stretch>
        </p:blipFill>
        <p:spPr>
          <a:xfrm flipH="1">
            <a:off x="584200" y="3784600"/>
            <a:ext cx="4349750" cy="30708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0" y="838200"/>
            <a:ext cx="93153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 electron direction currently under detailed design</a:t>
            </a:r>
          </a:p>
          <a:p>
            <a:pPr>
              <a:buClr>
                <a:srgbClr val="0000FF"/>
              </a:buClr>
              <a:buFont typeface="Wingdings" charset="2"/>
              <a:buChar char="à"/>
            </a:pPr>
            <a:r>
              <a:rPr lang="en-US" dirty="0" smtClean="0">
                <a:sym typeface="Wingdings"/>
              </a:rPr>
              <a:t> detect low 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scattered leptons</a:t>
            </a:r>
            <a:r>
              <a:rPr lang="en-US" dirty="0" smtClean="0"/>
              <a:t> </a:t>
            </a:r>
          </a:p>
          <a:p>
            <a:pPr>
              <a:buClr>
                <a:srgbClr val="0000FF"/>
              </a:buClr>
              <a:buFont typeface="Wingdings" charset="2"/>
              <a:buChar char="à"/>
            </a:pPr>
            <a:r>
              <a:rPr lang="en-US" dirty="0" smtClean="0"/>
              <a:t> want to use the vertical bend to separate very low-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’ from beam-electrons</a:t>
            </a:r>
          </a:p>
          <a:p>
            <a:pPr>
              <a:buClr>
                <a:srgbClr val="0000FF"/>
              </a:buClr>
              <a:buFont typeface="Wingdings" charset="2"/>
              <a:buChar char="à"/>
            </a:pPr>
            <a:r>
              <a:rPr lang="en-US" dirty="0" smtClean="0"/>
              <a:t> can make bend faster for outgoing beam </a:t>
            </a:r>
            <a:r>
              <a:rPr lang="en-US" dirty="0" err="1" smtClean="0">
                <a:solidFill>
                  <a:srgbClr val="FF00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 </a:t>
            </a:r>
            <a:r>
              <a:rPr lang="en-US" dirty="0" smtClean="0"/>
              <a:t>faster separation</a:t>
            </a:r>
          </a:p>
          <a:p>
            <a:pPr>
              <a:buClr>
                <a:srgbClr val="0000FF"/>
              </a:buClr>
              <a:buFont typeface="Wingdings" charset="2"/>
              <a:buChar char="à"/>
            </a:pPr>
            <a:r>
              <a:rPr lang="en-US" dirty="0" smtClean="0"/>
              <a:t> for 0.1</a:t>
            </a:r>
            <a:r>
              <a:rPr lang="en-US" baseline="30000" dirty="0" smtClean="0"/>
              <a:t>o</a:t>
            </a:r>
            <a:r>
              <a:rPr lang="en-US" dirty="0" smtClean="0"/>
              <a:t>&lt;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&lt;1</a:t>
            </a:r>
            <a:r>
              <a:rPr lang="en-US" baseline="30000" dirty="0" smtClean="0"/>
              <a:t>o</a:t>
            </a:r>
            <a:r>
              <a:rPr lang="en-US" dirty="0" smtClean="0"/>
              <a:t> will add </a:t>
            </a:r>
            <a:r>
              <a:rPr lang="en-US" dirty="0" err="1" smtClean="0"/>
              <a:t>calorimetry</a:t>
            </a:r>
            <a:r>
              <a:rPr lang="en-US" dirty="0" smtClean="0"/>
              <a:t> after the main detector </a:t>
            </a:r>
          </a:p>
        </p:txBody>
      </p:sp>
    </p:spTree>
    <p:extLst>
      <p:ext uri="{BB962C8B-B14F-4D97-AF65-F5344CB8AC3E}">
        <p14:creationId xmlns:p14="http://schemas.microsoft.com/office/powerpoint/2010/main" val="156855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45</a:t>
            </a:fld>
            <a:endParaRPr lang="en-US" altLang="ja-JP"/>
          </a:p>
        </p:txBody>
      </p:sp>
      <p:pic>
        <p:nvPicPr>
          <p:cNvPr id="7" name="Picture 6" descr="RapidityVsQ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7200900" cy="4876800"/>
          </a:xfrm>
          <a:prstGeom prst="rect">
            <a:avLst/>
          </a:prstGeom>
        </p:spPr>
      </p:pic>
      <p:pic>
        <p:nvPicPr>
          <p:cNvPr id="6" name="Picture 5" descr="RapidityVspDISQ20.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981200"/>
            <a:ext cx="72009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29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46</a:t>
            </a:fld>
            <a:endParaRPr lang="en-US" altLang="ja-JP" dirty="0"/>
          </a:p>
        </p:txBody>
      </p:sp>
      <p:pic>
        <p:nvPicPr>
          <p:cNvPr id="8" name="Picture 7" descr="SemiDISpions-Q2cut-zgt0.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06500"/>
            <a:ext cx="7200900" cy="487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800" y="825500"/>
            <a:ext cx="453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Cuts: Q</a:t>
            </a:r>
            <a:r>
              <a:rPr lang="en-US" baseline="30000" dirty="0" smtClean="0"/>
              <a:t>2</a:t>
            </a:r>
            <a:r>
              <a:rPr lang="en-US" dirty="0" smtClean="0"/>
              <a:t>&gt;1 </a:t>
            </a:r>
            <a:r>
              <a:rPr lang="en-US" dirty="0" err="1" smtClean="0"/>
              <a:t>GeV</a:t>
            </a:r>
            <a:r>
              <a:rPr lang="en-US" dirty="0" smtClean="0"/>
              <a:t>, 0.01&lt;y&lt;0.95, z&gt;0.1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9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Detector Concept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A700-7212-524C-82CA-F704C367C37F}" type="slidenum">
              <a:rPr lang="en-US" altLang="ja-JP" smtClean="0"/>
              <a:pPr/>
              <a:t>47</a:t>
            </a:fld>
            <a:endParaRPr lang="en-US" altLang="ja-JP"/>
          </a:p>
        </p:txBody>
      </p:sp>
      <p:sp>
        <p:nvSpPr>
          <p:cNvPr id="11" name="TextBox 10"/>
          <p:cNvSpPr txBox="1"/>
          <p:nvPr/>
        </p:nvSpPr>
        <p:spPr>
          <a:xfrm>
            <a:off x="6142566" y="1885953"/>
            <a:ext cx="2872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Backward</a:t>
            </a:r>
            <a:r>
              <a:rPr lang="en-US" sz="1600" dirty="0"/>
              <a:t> </a:t>
            </a:r>
            <a:r>
              <a:rPr lang="en-US" sz="1600" dirty="0" smtClean="0"/>
              <a:t>Spectrometer</a:t>
            </a:r>
          </a:p>
          <a:p>
            <a:r>
              <a:rPr lang="en-US" sz="1600" dirty="0" smtClean="0"/>
              <a:t>For very low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-electrons: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-10573" y="656165"/>
            <a:ext cx="5778597" cy="2921001"/>
            <a:chOff x="338666" y="1471082"/>
            <a:chExt cx="5778597" cy="29210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36" t="12315" b="12820"/>
            <a:stretch/>
          </p:blipFill>
          <p:spPr>
            <a:xfrm>
              <a:off x="338666" y="1471082"/>
              <a:ext cx="5778597" cy="292100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4307417" y="1957917"/>
              <a:ext cx="402166" cy="192616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solidFill>
                    <a:schemeClr val="tx1"/>
                  </a:solidFill>
                </a:ln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365493" y="1492250"/>
              <a:ext cx="952500" cy="465667"/>
            </a:xfrm>
            <a:prstGeom prst="rect">
              <a:avLst/>
            </a:prstGeom>
            <a:solidFill>
              <a:srgbClr val="322F31"/>
            </a:solidFill>
            <a:ln w="9525" cap="flat" cmpd="sng" algn="ctr">
              <a:solidFill>
                <a:srgbClr val="322F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53492" y="1496483"/>
              <a:ext cx="952500" cy="465667"/>
            </a:xfrm>
            <a:prstGeom prst="rect">
              <a:avLst/>
            </a:prstGeom>
            <a:solidFill>
              <a:srgbClr val="322F31"/>
            </a:solidFill>
            <a:ln w="9525" cap="flat" cmpd="sng" algn="ctr">
              <a:solidFill>
                <a:srgbClr val="322F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10640" y="3892551"/>
              <a:ext cx="952500" cy="465667"/>
            </a:xfrm>
            <a:prstGeom prst="rect">
              <a:avLst/>
            </a:prstGeom>
            <a:solidFill>
              <a:srgbClr val="322F31"/>
            </a:solidFill>
            <a:ln w="9525" cap="flat" cmpd="sng" algn="ctr">
              <a:solidFill>
                <a:srgbClr val="322F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367608" y="3907367"/>
              <a:ext cx="952500" cy="465667"/>
            </a:xfrm>
            <a:prstGeom prst="rect">
              <a:avLst/>
            </a:prstGeom>
            <a:solidFill>
              <a:srgbClr val="322F31"/>
            </a:solidFill>
            <a:ln w="9525" cap="flat" cmpd="sng" algn="ctr">
              <a:solidFill>
                <a:srgbClr val="322F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3326" y="1545166"/>
              <a:ext cx="1318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"/>
                  <a:cs typeface="Times"/>
                </a:rPr>
                <a:t>Magnet 2-3T</a:t>
              </a:r>
              <a:endParaRPr lang="en-US" sz="1600" dirty="0">
                <a:latin typeface="Times"/>
                <a:cs typeface="Time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21"/>
          <a:stretch/>
        </p:blipFill>
        <p:spPr>
          <a:xfrm flipH="1">
            <a:off x="4351869" y="3583476"/>
            <a:ext cx="2724150" cy="139457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" name="Group 2"/>
          <p:cNvGrpSpPr/>
          <p:nvPr/>
        </p:nvGrpSpPr>
        <p:grpSpPr>
          <a:xfrm>
            <a:off x="6815668" y="2614086"/>
            <a:ext cx="2202573" cy="1705276"/>
            <a:chOff x="4434418" y="2000250"/>
            <a:chExt cx="2202573" cy="1705276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4434418" y="2000250"/>
              <a:ext cx="2202573" cy="1705276"/>
              <a:chOff x="167217" y="3181350"/>
              <a:chExt cx="4405146" cy="3410551"/>
            </a:xfrm>
          </p:grpSpPr>
          <p:pic>
            <p:nvPicPr>
              <p:cNvPr id="23" name="Picture 5" descr="VerticalMAtching2.pdf"/>
              <p:cNvPicPr>
                <a:picLocks noChangeAspect="1"/>
              </p:cNvPicPr>
              <p:nvPr/>
            </p:nvPicPr>
            <p:blipFill rotWithShape="1">
              <a:blip r:embed="rId4"/>
              <a:srcRect l="3325" t="5187" r="9090" b="7058"/>
              <a:stretch/>
            </p:blipFill>
            <p:spPr bwMode="auto">
              <a:xfrm>
                <a:off x="167217" y="3181350"/>
                <a:ext cx="4405146" cy="3410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32367" y="3661834"/>
                <a:ext cx="28163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FF"/>
                    </a:solidFill>
                  </a:rPr>
                  <a:t>space for low-</a:t>
                </a:r>
                <a:r>
                  <a:rPr lang="en-US" sz="1200" dirty="0" smtClean="0">
                    <a:solidFill>
                      <a:srgbClr val="0000FF"/>
                    </a:solidFill>
                    <a:latin typeface="Symbol" charset="2"/>
                    <a:cs typeface="Symbol" charset="2"/>
                  </a:rPr>
                  <a:t>Q</a:t>
                </a:r>
              </a:p>
              <a:p>
                <a:r>
                  <a:rPr lang="en-US" sz="1200" dirty="0" smtClean="0">
                    <a:solidFill>
                      <a:srgbClr val="0000FF"/>
                    </a:solidFill>
                  </a:rPr>
                  <a:t>e-tagger</a:t>
                </a:r>
                <a:endParaRPr lang="en-US" sz="12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 bwMode="auto">
            <a:xfrm>
              <a:off x="5365751" y="3312582"/>
              <a:ext cx="349250" cy="105833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064" y="5059740"/>
            <a:ext cx="893065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 acceptance -5 &lt; </a:t>
            </a:r>
            <a:r>
              <a:rPr lang="en-US" sz="1600" dirty="0" err="1" smtClean="0">
                <a:latin typeface="Symbol" charset="2"/>
                <a:cs typeface="Symbol" charset="2"/>
              </a:rPr>
              <a:t>h</a:t>
            </a:r>
            <a:r>
              <a:rPr lang="en-US" sz="1600" dirty="0" smtClean="0"/>
              <a:t> &lt; 5 central detector</a:t>
            </a:r>
          </a:p>
          <a:p>
            <a:r>
              <a:rPr lang="en-US" sz="1600" dirty="0" smtClean="0"/>
              <a:t>good PID (</a:t>
            </a:r>
            <a:r>
              <a:rPr lang="en-US" sz="1600" dirty="0" err="1" smtClean="0">
                <a:latin typeface="Symbol" charset="2"/>
                <a:cs typeface="Symbol" charset="2"/>
              </a:rPr>
              <a:t>p</a:t>
            </a:r>
            <a:r>
              <a:rPr lang="en-US" sz="1600" dirty="0" err="1" smtClean="0"/>
              <a:t>,K,p</a:t>
            </a:r>
            <a:r>
              <a:rPr lang="en-US" sz="1600" dirty="0" smtClean="0"/>
              <a:t> and lepton) and vertex resolution (&lt; 5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m)</a:t>
            </a:r>
          </a:p>
          <a:p>
            <a:r>
              <a:rPr lang="en-US" sz="1600" dirty="0" smtClean="0"/>
              <a:t>tracking and calorimeter coverage the same </a:t>
            </a:r>
            <a:r>
              <a:rPr lang="en-US" sz="1600" dirty="0" smtClean="0">
                <a:sym typeface="Wingdings"/>
              </a:rPr>
              <a:t> good momentum resolution, lepton PID</a:t>
            </a:r>
          </a:p>
          <a:p>
            <a:pPr lvl="1"/>
            <a:r>
              <a:rPr lang="en-US" sz="1600" dirty="0" smtClean="0">
                <a:sym typeface="Wingdings"/>
              </a:rPr>
              <a:t>Barrel: MAPS &amp; TPC, Forward: MAPS &amp; GEM</a:t>
            </a:r>
          </a:p>
          <a:p>
            <a:r>
              <a:rPr lang="en-US" sz="1600" dirty="0" smtClean="0">
                <a:sym typeface="Wingdings"/>
              </a:rPr>
              <a:t>low material density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minimal multiple scattering and </a:t>
            </a:r>
            <a:r>
              <a:rPr lang="en-US" sz="1600" dirty="0" err="1" smtClean="0">
                <a:sym typeface="Wingdings"/>
              </a:rPr>
              <a:t>brems-strahlung</a:t>
            </a:r>
            <a:endParaRPr lang="en-US" sz="1600" dirty="0" smtClean="0">
              <a:sym typeface="Wingdings"/>
            </a:endParaRPr>
          </a:p>
          <a:p>
            <a:r>
              <a:rPr lang="en-US" sz="1600" dirty="0" smtClean="0">
                <a:sym typeface="Wingdings"/>
              </a:rPr>
              <a:t>very forward electron and proton/neutron detection  Roman Pots, ZDC, low e-tagger</a:t>
            </a:r>
            <a:endParaRPr lang="en-US" sz="1600" dirty="0">
              <a:sym typeface="Wingding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15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Diffractive Physics: </a:t>
            </a:r>
            <a:r>
              <a:rPr lang="en-US" dirty="0" err="1" smtClean="0"/>
              <a:t>p</a:t>
            </a:r>
            <a:r>
              <a:rPr lang="en-US" dirty="0" smtClean="0"/>
              <a:t>’ kinematics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 t="7673"/>
          <a:stretch>
            <a:fillRect/>
          </a:stretch>
        </p:blipFill>
        <p:spPr bwMode="auto">
          <a:xfrm>
            <a:off x="2402086" y="1861536"/>
            <a:ext cx="6741914" cy="46416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/>
          </p:cNvSpPr>
          <p:nvPr/>
        </p:nvSpPr>
        <p:spPr bwMode="auto">
          <a:xfrm>
            <a:off x="5621238" y="4791184"/>
            <a:ext cx="699823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FF"/>
                </a:solidFill>
                <a:ea typeface="Gill Sans" charset="0"/>
                <a:cs typeface="Gill Sans" charset="0"/>
              </a:rPr>
              <a:t>5x250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4254996" y="3463835"/>
            <a:ext cx="699823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FF"/>
                </a:solidFill>
                <a:ea typeface="Gill Sans" charset="0"/>
                <a:cs typeface="Gill Sans" charset="0"/>
              </a:rPr>
              <a:t>5x100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3268266" y="2186890"/>
            <a:ext cx="55893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  <a:ea typeface="Gill Sans" charset="0"/>
                <a:cs typeface="Gill Sans" charset="0"/>
              </a:rPr>
              <a:t>5x50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48</a:t>
            </a:fld>
            <a:endParaRPr lang="en-US" altLang="ja-JP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10" name="TextBox 9"/>
          <p:cNvSpPr txBox="1"/>
          <p:nvPr/>
        </p:nvSpPr>
        <p:spPr>
          <a:xfrm>
            <a:off x="2928250" y="960817"/>
            <a:ext cx="611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=(p</a:t>
            </a:r>
            <a:r>
              <a:rPr lang="en-US" sz="2000" b="1" baseline="-6000" dirty="0" smtClean="0">
                <a:solidFill>
                  <a:srgbClr val="000000"/>
                </a:solidFill>
                <a:latin typeface="Comic Sans MS"/>
                <a:cs typeface="Comic Sans MS"/>
              </a:rPr>
              <a:t>4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-p</a:t>
            </a:r>
            <a:r>
              <a:rPr lang="en-US" sz="2000" b="1" baseline="-6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2000" b="1" baseline="32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= 2[(m</a:t>
            </a:r>
            <a:r>
              <a:rPr lang="en-US" sz="2000" b="1" baseline="-600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32000" dirty="0" smtClean="0">
                <a:solidFill>
                  <a:srgbClr val="000000"/>
                </a:solidFill>
                <a:latin typeface="Comic Sans MS"/>
                <a:cs typeface="Comic Sans MS"/>
              </a:rPr>
              <a:t>in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.m</a:t>
            </a:r>
            <a:r>
              <a:rPr lang="en-US" sz="2000" b="1" baseline="-600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32000" dirty="0" smtClean="0">
                <a:solidFill>
                  <a:srgbClr val="000000"/>
                </a:solidFill>
                <a:latin typeface="Comic Sans MS"/>
                <a:cs typeface="Comic Sans MS"/>
              </a:rPr>
              <a:t>out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)-(E</a:t>
            </a:r>
            <a:r>
              <a:rPr lang="en-US" sz="2000" b="1" baseline="32000" dirty="0" smtClean="0">
                <a:solidFill>
                  <a:srgbClr val="000000"/>
                </a:solidFill>
                <a:latin typeface="Comic Sans MS"/>
                <a:cs typeface="Comic Sans MS"/>
              </a:rPr>
              <a:t>in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lang="en-US" sz="2000" b="1" baseline="32000" dirty="0" smtClean="0">
                <a:solidFill>
                  <a:srgbClr val="000000"/>
                </a:solidFill>
                <a:latin typeface="Comic Sans MS"/>
                <a:cs typeface="Comic Sans MS"/>
              </a:rPr>
              <a:t>out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- </a:t>
            </a:r>
            <a:r>
              <a:rPr lang="en-US" sz="20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-6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2000" b="1" baseline="3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in</a:t>
            </a:r>
            <a:r>
              <a:rPr lang="en-US" sz="20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-6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2000" b="1" baseline="3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out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)]</a:t>
            </a:r>
          </a:p>
          <a:p>
            <a:endParaRPr lang="en-US" sz="14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2000" b="1" dirty="0" err="1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2000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“ Roman Pots”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acceptance studies see later</a:t>
            </a:r>
          </a:p>
        </p:txBody>
      </p:sp>
      <p:grpSp>
        <p:nvGrpSpPr>
          <p:cNvPr id="14" name="Group 30"/>
          <p:cNvGrpSpPr/>
          <p:nvPr/>
        </p:nvGrpSpPr>
        <p:grpSpPr>
          <a:xfrm>
            <a:off x="0" y="732084"/>
            <a:ext cx="2473524" cy="2035970"/>
            <a:chOff x="251498" y="1341684"/>
            <a:chExt cx="2473524" cy="2035970"/>
          </a:xfrm>
        </p:grpSpPr>
        <p:pic>
          <p:nvPicPr>
            <p:cNvPr id="15" name="Picture 1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98" y="1341684"/>
              <a:ext cx="2473524" cy="20359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16" name="Rectangle 20"/>
            <p:cNvSpPr>
              <a:spLocks/>
            </p:cNvSpPr>
            <p:nvPr/>
          </p:nvSpPr>
          <p:spPr bwMode="auto">
            <a:xfrm>
              <a:off x="1446811" y="2538263"/>
              <a:ext cx="207615" cy="49559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0736" y="1348170"/>
              <a:ext cx="1375296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Diffraction:</a:t>
              </a:r>
              <a:endParaRPr lang="en-US" sz="16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0" y="2984500"/>
              <a:ext cx="340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p</a:t>
              </a:r>
              <a:r>
                <a:rPr lang="en-US" sz="1600" dirty="0" smtClean="0"/>
                <a:t>’</a:t>
              </a:r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5092700"/>
            <a:ext cx="280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by J.H Lee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proton distribution in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at </a:t>
            </a:r>
            <a:r>
              <a:rPr lang="en-US" dirty="0" err="1" smtClean="0"/>
              <a:t>s</a:t>
            </a:r>
            <a:r>
              <a:rPr lang="en-US" dirty="0" smtClean="0"/>
              <a:t>=20 </a:t>
            </a:r>
            <a:r>
              <a:rPr lang="en-US" dirty="0" err="1" smtClean="0"/>
              <a:t>m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 t="7332"/>
          <a:stretch>
            <a:fillRect/>
          </a:stretch>
        </p:blipFill>
        <p:spPr bwMode="auto">
          <a:xfrm>
            <a:off x="189706" y="921464"/>
            <a:ext cx="3600450" cy="288924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t="7332"/>
          <a:stretch>
            <a:fillRect/>
          </a:stretch>
        </p:blipFill>
        <p:spPr bwMode="auto">
          <a:xfrm>
            <a:off x="4502745" y="924731"/>
            <a:ext cx="3600450" cy="288924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/>
          </p:cNvSpPr>
          <p:nvPr/>
        </p:nvSpPr>
        <p:spPr bwMode="auto">
          <a:xfrm>
            <a:off x="787995" y="1186170"/>
            <a:ext cx="84071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ea typeface="Gill Sans" charset="0"/>
                <a:cs typeface="Gill Sans" charset="0"/>
              </a:rPr>
              <a:t>20x250</a:t>
            </a:r>
            <a:endParaRPr lang="en-US" dirty="0">
              <a:solidFill>
                <a:srgbClr val="FF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056386" y="1186170"/>
            <a:ext cx="55893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  <a:ea typeface="Gill Sans" charset="0"/>
                <a:cs typeface="Gill Sans" charset="0"/>
              </a:rPr>
              <a:t>5x50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49</a:t>
            </a:fld>
            <a:endParaRPr lang="en-US" altLang="ja-JP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14" name="TextBox 13"/>
          <p:cNvSpPr txBox="1"/>
          <p:nvPr/>
        </p:nvSpPr>
        <p:spPr>
          <a:xfrm>
            <a:off x="546100" y="635000"/>
            <a:ext cx="391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</a:t>
            </a:r>
            <a:r>
              <a:rPr lang="en-US" dirty="0" err="1" smtClean="0"/>
              <a:t>quadrupole</a:t>
            </a:r>
            <a:r>
              <a:rPr lang="en-US" dirty="0" smtClean="0"/>
              <a:t> aperture limit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 t="7332"/>
          <a:stretch>
            <a:fillRect/>
          </a:stretch>
        </p:blipFill>
        <p:spPr bwMode="auto">
          <a:xfrm>
            <a:off x="230981" y="3880839"/>
            <a:ext cx="3600450" cy="288925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 t="7332"/>
          <a:stretch>
            <a:fillRect/>
          </a:stretch>
        </p:blipFill>
        <p:spPr bwMode="auto">
          <a:xfrm>
            <a:off x="4656533" y="3879847"/>
            <a:ext cx="3600450" cy="288925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/>
          </p:cNvSpPr>
          <p:nvPr/>
        </p:nvSpPr>
        <p:spPr bwMode="auto">
          <a:xfrm>
            <a:off x="720328" y="4089707"/>
            <a:ext cx="84071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ea typeface="Gill Sans" charset="0"/>
                <a:cs typeface="Gill Sans" charset="0"/>
              </a:rPr>
              <a:t>20x250</a:t>
            </a:r>
            <a:endParaRPr lang="en-US" dirty="0">
              <a:solidFill>
                <a:srgbClr val="FF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219105" y="4070856"/>
            <a:ext cx="55893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FF"/>
                </a:solidFill>
                <a:ea typeface="Gill Sans" charset="0"/>
                <a:cs typeface="Gill Sans" charset="0"/>
              </a:rPr>
              <a:t>5x50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74900" y="3632200"/>
            <a:ext cx="356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quadrupole</a:t>
            </a:r>
            <a:r>
              <a:rPr lang="en-US" dirty="0" smtClean="0"/>
              <a:t> aperture limit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EIC: </a:t>
            </a:r>
            <a:r>
              <a:rPr lang="en-US" dirty="0" err="1">
                <a:latin typeface="Symbol" charset="2"/>
                <a:cs typeface="Symbol" charset="2"/>
              </a:rPr>
              <a:t>s</a:t>
            </a:r>
            <a:r>
              <a:rPr lang="en-US" baseline="-25000" dirty="0" err="1"/>
              <a:t>r</a:t>
            </a:r>
            <a:r>
              <a:rPr lang="en-US" dirty="0"/>
              <a:t> and F</a:t>
            </a:r>
            <a:r>
              <a:rPr lang="en-US" baseline="-25000" dirty="0"/>
              <a:t>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5</a:t>
            </a:fld>
            <a:endParaRPr lang="en-US" altLang="ja-JP"/>
          </a:p>
        </p:txBody>
      </p:sp>
      <p:pic>
        <p:nvPicPr>
          <p:cNvPr id="6" name="Picture 5" descr="FLF2vsx_3percentsy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3755" r="8466"/>
          <a:stretch/>
        </p:blipFill>
        <p:spPr>
          <a:xfrm>
            <a:off x="4940300" y="3416301"/>
            <a:ext cx="4168763" cy="3384581"/>
          </a:xfrm>
          <a:prstGeom prst="rect">
            <a:avLst/>
          </a:prstGeom>
        </p:spPr>
      </p:pic>
      <p:pic>
        <p:nvPicPr>
          <p:cNvPr id="7" name="Picture 6" descr="RedCrossSectonxvsQ2_fit_3percentsy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4804410" cy="3508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3800" y="1193800"/>
            <a:ext cx="29514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Statistics: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GeV</a:t>
            </a:r>
            <a:r>
              <a:rPr lang="en-US" dirty="0" smtClean="0"/>
              <a:t> x 50 </a:t>
            </a:r>
            <a:r>
              <a:rPr lang="en-US" dirty="0" err="1" smtClean="0"/>
              <a:t>GeV</a:t>
            </a:r>
            <a:r>
              <a:rPr lang="en-US" dirty="0" smtClean="0"/>
              <a:t>: 2fb</a:t>
            </a:r>
            <a:r>
              <a:rPr lang="en-US" baseline="30000" dirty="0" smtClean="0"/>
              <a:t>-1</a:t>
            </a:r>
          </a:p>
          <a:p>
            <a:r>
              <a:rPr lang="en-US" dirty="0"/>
              <a:t>5 </a:t>
            </a:r>
            <a:r>
              <a:rPr lang="en-US" dirty="0" err="1"/>
              <a:t>GeV</a:t>
            </a:r>
            <a:r>
              <a:rPr lang="en-US" dirty="0"/>
              <a:t> x </a:t>
            </a:r>
            <a:r>
              <a:rPr lang="en-US" dirty="0" smtClean="0"/>
              <a:t>75 </a:t>
            </a:r>
            <a:r>
              <a:rPr lang="en-US" dirty="0" err="1"/>
              <a:t>GeV</a:t>
            </a:r>
            <a:r>
              <a:rPr lang="en-US" dirty="0"/>
              <a:t>: </a:t>
            </a:r>
            <a:r>
              <a:rPr lang="en-US" dirty="0" smtClean="0"/>
              <a:t>4fb</a:t>
            </a:r>
            <a:r>
              <a:rPr lang="en-US" baseline="30000" dirty="0"/>
              <a:t>-1</a:t>
            </a:r>
          </a:p>
          <a:p>
            <a:r>
              <a:rPr lang="en-US" dirty="0"/>
              <a:t>5 </a:t>
            </a:r>
            <a:r>
              <a:rPr lang="en-US" dirty="0" err="1"/>
              <a:t>GeV</a:t>
            </a:r>
            <a:r>
              <a:rPr lang="en-US" dirty="0"/>
              <a:t> x </a:t>
            </a:r>
            <a:r>
              <a:rPr lang="en-US" dirty="0" smtClean="0"/>
              <a:t>100 </a:t>
            </a:r>
            <a:r>
              <a:rPr lang="en-US" dirty="0" err="1"/>
              <a:t>GeV</a:t>
            </a:r>
            <a:r>
              <a:rPr lang="en-US" dirty="0"/>
              <a:t>: 4fb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Systematics: 3%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648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Accepted </a:t>
            </a:r>
            <a:r>
              <a:rPr lang="en-US" dirty="0" err="1" smtClean="0"/>
              <a:t>in“Roman</a:t>
            </a:r>
            <a:r>
              <a:rPr lang="en-US" dirty="0" smtClean="0"/>
              <a:t> </a:t>
            </a:r>
            <a:r>
              <a:rPr lang="en-US" dirty="0" err="1" smtClean="0"/>
              <a:t>Pot”(example</a:t>
            </a:r>
            <a:r>
              <a:rPr lang="en-US" dirty="0" smtClean="0"/>
              <a:t>) at </a:t>
            </a:r>
            <a:r>
              <a:rPr lang="en-US" dirty="0" err="1" smtClean="0"/>
              <a:t>s</a:t>
            </a:r>
            <a:r>
              <a:rPr lang="en-US" dirty="0" smtClean="0"/>
              <a:t>=20m 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 t="7332"/>
          <a:stretch>
            <a:fillRect/>
          </a:stretch>
        </p:blipFill>
        <p:spPr bwMode="auto">
          <a:xfrm>
            <a:off x="4330700" y="598571"/>
            <a:ext cx="4259467" cy="341859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 t="8798" r="7619" b="1466"/>
          <a:stretch>
            <a:fillRect/>
          </a:stretch>
        </p:blipFill>
        <p:spPr bwMode="auto">
          <a:xfrm>
            <a:off x="160500" y="653682"/>
            <a:ext cx="3934982" cy="330940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/>
          </p:cNvSpPr>
          <p:nvPr/>
        </p:nvSpPr>
        <p:spPr bwMode="auto">
          <a:xfrm>
            <a:off x="1321395" y="882759"/>
            <a:ext cx="84071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ea typeface="Gill Sans" charset="0"/>
                <a:cs typeface="Gill Sans" charset="0"/>
              </a:rPr>
              <a:t>20x250</a:t>
            </a:r>
            <a:endParaRPr lang="en-US" dirty="0">
              <a:solidFill>
                <a:srgbClr val="FF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446911" y="882759"/>
            <a:ext cx="55893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  <a:ea typeface="Gill Sans" charset="0"/>
                <a:cs typeface="Gill Sans" charset="0"/>
              </a:rPr>
              <a:t>5x50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50</a:t>
            </a:fld>
            <a:endParaRPr lang="en-US" altLang="ja-JP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 l="5172" t="7627" r="7241"/>
          <a:stretch>
            <a:fillRect/>
          </a:stretch>
        </p:blipFill>
        <p:spPr bwMode="auto">
          <a:xfrm>
            <a:off x="4795641" y="3960017"/>
            <a:ext cx="4001431" cy="286226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 l="5172" t="7627" r="7241"/>
          <a:stretch>
            <a:fillRect/>
          </a:stretch>
        </p:blipFill>
        <p:spPr bwMode="auto">
          <a:xfrm>
            <a:off x="315883" y="3959648"/>
            <a:ext cx="4051288" cy="289835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/>
          </p:cNvSpPr>
          <p:nvPr/>
        </p:nvSpPr>
        <p:spPr bwMode="auto">
          <a:xfrm>
            <a:off x="2987675" y="4205793"/>
            <a:ext cx="84071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ea typeface="Gill Sans" charset="0"/>
                <a:cs typeface="Gill Sans" charset="0"/>
              </a:rPr>
              <a:t>20x250</a:t>
            </a:r>
            <a:endParaRPr lang="en-US" dirty="0">
              <a:solidFill>
                <a:srgbClr val="FF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7747198" y="4205793"/>
            <a:ext cx="55893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  <a:ea typeface="Gill Sans" charset="0"/>
                <a:cs typeface="Gill Sans" charset="0"/>
              </a:rPr>
              <a:t>5x50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175817" y="5721568"/>
            <a:ext cx="1020812" cy="2462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a typeface="Gill Sans" charset="0"/>
                <a:cs typeface="Gill Sans" charset="0"/>
              </a:rPr>
              <a:t>Generated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1209303" y="6001960"/>
            <a:ext cx="2215250" cy="2462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ea typeface="Gill Sans" charset="0"/>
                <a:cs typeface="Gill Sans" charset="0"/>
              </a:rPr>
              <a:t>Quad aperture limited</a:t>
            </a:r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1188518" y="6234330"/>
            <a:ext cx="2159546" cy="2462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a typeface="Gill Sans" charset="0"/>
                <a:cs typeface="Gill Sans" charset="0"/>
              </a:rPr>
              <a:t>RP (at 20m) accepted 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715244" y="6364139"/>
            <a:ext cx="429741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703659" y="6141815"/>
            <a:ext cx="428625" cy="0"/>
          </a:xfrm>
          <a:prstGeom prst="line">
            <a:avLst/>
          </a:prstGeom>
          <a:noFill/>
          <a:ln w="381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703659" y="5861422"/>
            <a:ext cx="428625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 rot="20520000">
            <a:off x="206375" y="2527300"/>
            <a:ext cx="8531225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q"/>
              <a:defRPr kumimoji="1" sz="2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Ø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8"/>
              </a:buBlip>
              <a:defRPr kumimoji="1" sz="14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400" u="sng" smtClean="0">
                <a:solidFill>
                  <a:srgbClr val="3366FF"/>
                </a:solidFill>
              </a:rPr>
              <a:t>Summary:</a:t>
            </a:r>
          </a:p>
          <a:p>
            <a:r>
              <a:rPr lang="en-US" smtClean="0"/>
              <a:t>Still a lot of work to be done</a:t>
            </a:r>
          </a:p>
          <a:p>
            <a:pPr lvl="1"/>
            <a:r>
              <a:rPr lang="en-US" smtClean="0"/>
              <a:t>But we have started to address all the important issues</a:t>
            </a:r>
          </a:p>
          <a:p>
            <a:pPr lvl="2" indent="-285750">
              <a:buClr>
                <a:srgbClr val="0000FF"/>
              </a:buClr>
              <a:buFont typeface="Wingdings" charset="2"/>
              <a:buChar char="ü"/>
            </a:pPr>
            <a:r>
              <a:rPr lang="en-US" smtClean="0"/>
              <a:t>integration of detector and forward particle reconstruction into </a:t>
            </a:r>
          </a:p>
          <a:p>
            <a:pPr marL="857250" lvl="2" indent="0">
              <a:buFontTx/>
              <a:buNone/>
            </a:pPr>
            <a:r>
              <a:rPr lang="en-US" smtClean="0"/>
              <a:t>machine design</a:t>
            </a:r>
          </a:p>
          <a:p>
            <a:pPr lvl="2" indent="-285750">
              <a:buClr>
                <a:srgbClr val="0000FF"/>
              </a:buClr>
              <a:buFont typeface="Wingdings" charset="2"/>
              <a:buChar char="ü"/>
            </a:pPr>
            <a:r>
              <a:rPr lang="en-US" smtClean="0"/>
              <a:t>Synchrotron radiation</a:t>
            </a:r>
          </a:p>
          <a:p>
            <a:pPr marL="857250" lvl="2" indent="0">
              <a:buFontTx/>
              <a:buNone/>
            </a:pPr>
            <a:r>
              <a:rPr lang="en-US" smtClean="0"/>
              <a:t>………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efficiency of Breakup Neutrons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51</a:t>
            </a:fld>
            <a:endParaRPr lang="en-US" altLang="ja-JP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00"/>
            <a:ext cx="5831840" cy="490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844551"/>
            <a:ext cx="7105650" cy="580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900" y="1905000"/>
            <a:ext cx="7289800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FF"/>
                </a:solidFill>
              </a:rPr>
              <a:t>Results:</a:t>
            </a:r>
          </a:p>
          <a:p>
            <a:r>
              <a:rPr lang="en-US" dirty="0" smtClean="0"/>
              <a:t>With an aperture of ±3 </a:t>
            </a:r>
            <a:r>
              <a:rPr lang="en-US" dirty="0" err="1" smtClean="0"/>
              <a:t>mrad</a:t>
            </a:r>
            <a:r>
              <a:rPr lang="en-US" dirty="0" smtClean="0"/>
              <a:t> we are in relative good</a:t>
            </a:r>
          </a:p>
          <a:p>
            <a:r>
              <a:rPr lang="en-US" dirty="0" smtClean="0"/>
              <a:t>shape even for 50 </a:t>
            </a:r>
            <a:r>
              <a:rPr lang="en-US" dirty="0" err="1" smtClean="0"/>
              <a:t>GeV</a:t>
            </a:r>
            <a:r>
              <a:rPr lang="en-US" dirty="0" smtClean="0"/>
              <a:t> Au beams</a:t>
            </a:r>
          </a:p>
          <a:p>
            <a:r>
              <a:rPr lang="en-US" dirty="0" smtClean="0"/>
              <a:t>• enough “detection” power for </a:t>
            </a:r>
            <a:r>
              <a:rPr lang="en-US" dirty="0" err="1" smtClean="0"/>
              <a:t>t</a:t>
            </a:r>
            <a:r>
              <a:rPr lang="en-US" dirty="0" smtClean="0"/>
              <a:t> &gt; 0.025 GeV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• below </a:t>
            </a:r>
            <a:r>
              <a:rPr lang="en-US" dirty="0" err="1" smtClean="0"/>
              <a:t>t</a:t>
            </a:r>
            <a:r>
              <a:rPr lang="en-US" dirty="0" smtClean="0"/>
              <a:t> ~ 0.02 GeV</a:t>
            </a:r>
            <a:r>
              <a:rPr lang="en-US" baseline="30000" dirty="0" smtClean="0"/>
              <a:t>2</a:t>
            </a:r>
            <a:r>
              <a:rPr lang="en-US" dirty="0" smtClean="0"/>
              <a:t> we have to look into photon detection</a:t>
            </a:r>
          </a:p>
          <a:p>
            <a:r>
              <a:rPr lang="en-US" dirty="0" smtClean="0"/>
              <a:t>‣ Is it needed?</a:t>
            </a:r>
          </a:p>
          <a:p>
            <a:r>
              <a:rPr lang="en-US" u="sng" dirty="0" smtClean="0">
                <a:solidFill>
                  <a:srgbClr val="FF00FF"/>
                </a:solidFill>
              </a:rPr>
              <a:t>Assumptions:</a:t>
            </a:r>
          </a:p>
          <a:p>
            <a:r>
              <a:rPr lang="en-US" dirty="0" smtClean="0"/>
              <a:t>• Gemini++ is correct, was verified by SMM</a:t>
            </a:r>
          </a:p>
          <a:p>
            <a:r>
              <a:rPr lang="en-US" dirty="0" smtClean="0"/>
              <a:t>• E* ~ -t/2mN</a:t>
            </a:r>
          </a:p>
          <a:p>
            <a:r>
              <a:rPr lang="en-US" dirty="0" smtClean="0"/>
              <a:t>• Can we make a ZDC 100% (&gt;99.9999%) efficient</a:t>
            </a:r>
          </a:p>
          <a:p>
            <a:r>
              <a:rPr lang="en-US" dirty="0" smtClean="0"/>
              <a:t>‣ do we understand neutron detection on the 10</a:t>
            </a:r>
            <a:r>
              <a:rPr lang="en-US" baseline="30000" dirty="0" smtClean="0"/>
              <a:t>-4</a:t>
            </a:r>
            <a:r>
              <a:rPr lang="en-US" dirty="0" smtClean="0"/>
              <a:t> level?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Principle of P</a:t>
            </a:r>
            <a:r>
              <a:rPr lang="en-US" sz="2800" baseline="-25000"/>
              <a:t>e</a:t>
            </a:r>
            <a:r>
              <a:rPr lang="en-US" sz="2800"/>
              <a:t> Measurement with the LPOL</a:t>
            </a:r>
            <a:endParaRPr lang="en-GB" sz="2800"/>
          </a:p>
        </p:txBody>
      </p:sp>
      <p:sp>
        <p:nvSpPr>
          <p:cNvPr id="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it-IT"/>
          </a:p>
        </p:txBody>
      </p: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POETIC 2013, Chile</a:t>
            </a:r>
            <a:endParaRPr lang="it-IT"/>
          </a:p>
        </p:txBody>
      </p:sp>
      <p:sp>
        <p:nvSpPr>
          <p:cNvPr id="4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C2C8-DAC0-CA40-AD15-DF3EE64F9A27}" type="slidenum">
              <a:rPr lang="it-IT"/>
              <a:pPr/>
              <a:t>52</a:t>
            </a:fld>
            <a:endParaRPr lang="it-IT"/>
          </a:p>
        </p:txBody>
      </p:sp>
      <p:pic>
        <p:nvPicPr>
          <p:cNvPr id="629783" name="Picture 23" descr="kalori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2016125"/>
            <a:ext cx="260985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29777" name="Group 17"/>
          <p:cNvGraphicFramePr>
            <a:graphicFrameLocks noGrp="1"/>
          </p:cNvGraphicFramePr>
          <p:nvPr/>
        </p:nvGraphicFramePr>
        <p:xfrm>
          <a:off x="5961063" y="1690688"/>
          <a:ext cx="2695575" cy="458788"/>
        </p:xfrm>
        <a:graphic>
          <a:graphicData uri="http://schemas.openxmlformats.org/drawingml/2006/table">
            <a:tbl>
              <a:tblPr/>
              <a:tblGrid>
                <a:gridCol w="2695575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Calorimeter position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9784" name="Group 24"/>
          <p:cNvGraphicFramePr>
            <a:graphicFrameLocks noGrp="1"/>
          </p:cNvGraphicFramePr>
          <p:nvPr/>
        </p:nvGraphicFramePr>
        <p:xfrm>
          <a:off x="4691063" y="3503613"/>
          <a:ext cx="4314825" cy="460375"/>
        </p:xfrm>
        <a:graphic>
          <a:graphicData uri="http://schemas.openxmlformats.org/drawingml/2006/table">
            <a:tbl>
              <a:tblPr/>
              <a:tblGrid>
                <a:gridCol w="431482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NaBi(WO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)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crystal calorimeter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29790" name="Picture 30" descr="crycalo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868738"/>
            <a:ext cx="4343400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805" name="Freeform 45"/>
          <p:cNvSpPr>
            <a:spLocks/>
          </p:cNvSpPr>
          <p:nvPr/>
        </p:nvSpPr>
        <p:spPr bwMode="auto">
          <a:xfrm>
            <a:off x="758825" y="1230313"/>
            <a:ext cx="4421188" cy="366712"/>
          </a:xfrm>
          <a:custGeom>
            <a:avLst/>
            <a:gdLst>
              <a:gd name="T0" fmla="*/ 0 w 2785"/>
              <a:gd name="T1" fmla="*/ 33 h 231"/>
              <a:gd name="T2" fmla="*/ 1416 w 2785"/>
              <a:gd name="T3" fmla="*/ 33 h 231"/>
              <a:gd name="T4" fmla="*/ 2785 w 2785"/>
              <a:gd name="T5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5" h="231">
                <a:moveTo>
                  <a:pt x="0" y="33"/>
                </a:moveTo>
                <a:cubicBezTo>
                  <a:pt x="476" y="16"/>
                  <a:pt x="952" y="0"/>
                  <a:pt x="1416" y="33"/>
                </a:cubicBezTo>
                <a:cubicBezTo>
                  <a:pt x="1880" y="66"/>
                  <a:pt x="2332" y="148"/>
                  <a:pt x="2785" y="23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07" name="Line 47"/>
          <p:cNvSpPr>
            <a:spLocks noChangeShapeType="1"/>
          </p:cNvSpPr>
          <p:nvPr/>
        </p:nvSpPr>
        <p:spPr bwMode="auto">
          <a:xfrm flipV="1">
            <a:off x="906463" y="677863"/>
            <a:ext cx="2563812" cy="10795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09" name="Line 49"/>
          <p:cNvSpPr>
            <a:spLocks noChangeShapeType="1"/>
          </p:cNvSpPr>
          <p:nvPr/>
        </p:nvSpPr>
        <p:spPr bwMode="auto">
          <a:xfrm>
            <a:off x="2136775" y="1252538"/>
            <a:ext cx="40782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10" name="Text Box 50"/>
          <p:cNvSpPr txBox="1">
            <a:spLocks noChangeArrowheads="1"/>
          </p:cNvSpPr>
          <p:nvPr/>
        </p:nvSpPr>
        <p:spPr bwMode="auto">
          <a:xfrm>
            <a:off x="711200" y="912813"/>
            <a:ext cx="1535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e (27.6GeV)</a:t>
            </a:r>
            <a:endParaRPr lang="en-GB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29811" name="Text Box 51"/>
          <p:cNvSpPr txBox="1">
            <a:spLocks noChangeArrowheads="1"/>
          </p:cNvSpPr>
          <p:nvPr/>
        </p:nvSpPr>
        <p:spPr bwMode="auto">
          <a:xfrm rot="20340000">
            <a:off x="2165350" y="593725"/>
            <a:ext cx="1312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l</a:t>
            </a:r>
            <a:r>
              <a:rPr lang="en-US">
                <a:solidFill>
                  <a:srgbClr val="66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(2.33 eV)</a:t>
            </a:r>
            <a:endParaRPr lang="en-GB">
              <a:solidFill>
                <a:srgbClr val="66FF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</p:txBody>
      </p:sp>
      <p:sp>
        <p:nvSpPr>
          <p:cNvPr id="629812" name="Text Box 52"/>
          <p:cNvSpPr txBox="1">
            <a:spLocks noChangeArrowheads="1"/>
          </p:cNvSpPr>
          <p:nvPr/>
        </p:nvSpPr>
        <p:spPr bwMode="auto">
          <a:xfrm>
            <a:off x="4260850" y="909638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back scattered</a:t>
            </a:r>
          </a:p>
          <a:p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Compton photons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</a:t>
            </a:r>
            <a:endParaRPr lang="en-GB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</p:txBody>
      </p:sp>
      <p:sp>
        <p:nvSpPr>
          <p:cNvPr id="629813" name="Rectangle 53"/>
          <p:cNvSpPr>
            <a:spLocks noChangeArrowheads="1"/>
          </p:cNvSpPr>
          <p:nvPr/>
        </p:nvSpPr>
        <p:spPr bwMode="auto">
          <a:xfrm>
            <a:off x="6429375" y="1031875"/>
            <a:ext cx="1858963" cy="404813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4" name="Text Box 54"/>
          <p:cNvSpPr txBox="1">
            <a:spLocks noChangeArrowheads="1"/>
          </p:cNvSpPr>
          <p:nvPr/>
        </p:nvSpPr>
        <p:spPr bwMode="auto">
          <a:xfrm>
            <a:off x="6392863" y="1058863"/>
            <a:ext cx="1916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Calorimeter (E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g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)</a:t>
            </a:r>
            <a:endParaRPr lang="en-GB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</p:txBody>
      </p:sp>
      <p:sp>
        <p:nvSpPr>
          <p:cNvPr id="629817" name="Text Box 57"/>
          <p:cNvSpPr txBox="1">
            <a:spLocks noChangeArrowheads="1"/>
          </p:cNvSpPr>
          <p:nvPr/>
        </p:nvSpPr>
        <p:spPr bwMode="auto">
          <a:xfrm>
            <a:off x="4505325" y="5805488"/>
            <a:ext cx="452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Segmentation: 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position detection of Compton photons </a:t>
            </a:r>
            <a:endParaRPr lang="en-GB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</p:txBody>
      </p:sp>
      <p:sp>
        <p:nvSpPr>
          <p:cNvPr id="629818" name="Text Box 58"/>
          <p:cNvSpPr txBox="1">
            <a:spLocks noChangeArrowheads="1"/>
          </p:cNvSpPr>
          <p:nvPr/>
        </p:nvSpPr>
        <p:spPr bwMode="auto">
          <a:xfrm>
            <a:off x="228600" y="2024063"/>
            <a:ext cx="453548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chemeClr val="accent2"/>
                </a:solidFill>
                <a:effectLst/>
              </a:rPr>
              <a:t>Compton Scattering:</a:t>
            </a:r>
          </a:p>
          <a:p>
            <a:r>
              <a:rPr lang="en-US" sz="2000">
                <a:solidFill>
                  <a:schemeClr val="tx1"/>
                </a:solidFill>
                <a:effectLst/>
              </a:rPr>
              <a:t> </a:t>
            </a:r>
            <a:r>
              <a:rPr lang="en-US" sz="2000">
                <a:solidFill>
                  <a:srgbClr val="00FF00"/>
                </a:solidFill>
                <a:effectLst/>
              </a:rPr>
              <a:t>e+</a:t>
            </a:r>
            <a:r>
              <a:rPr lang="en-US" sz="2000">
                <a:solidFill>
                  <a:srgbClr val="00FF00"/>
                </a:solidFill>
                <a:effectLst/>
                <a:latin typeface="Symbol" charset="0"/>
              </a:rPr>
              <a:t>l</a:t>
            </a:r>
            <a:r>
              <a:rPr lang="en-US" sz="2000">
                <a:solidFill>
                  <a:srgbClr val="00FF00"/>
                </a:solidFill>
                <a:effectLst/>
              </a:rPr>
              <a:t> </a:t>
            </a:r>
            <a:r>
              <a:rPr lang="en-US" sz="2000">
                <a:solidFill>
                  <a:srgbClr val="00FF00"/>
                </a:solidFill>
                <a:effectLst/>
                <a:latin typeface="Wingdings 3" charset="0"/>
              </a:rPr>
              <a:t>g</a:t>
            </a:r>
            <a:r>
              <a:rPr lang="en-US" sz="2000">
                <a:solidFill>
                  <a:srgbClr val="00FF00"/>
                </a:solidFill>
                <a:effectLst/>
              </a:rPr>
              <a:t> e</a:t>
            </a:r>
            <a:r>
              <a:rPr lang="ja-JP" altLang="en-US" sz="2000">
                <a:solidFill>
                  <a:srgbClr val="00FF00"/>
                </a:solidFill>
                <a:effectLst/>
                <a:latin typeface="Arial"/>
              </a:rPr>
              <a:t>’</a:t>
            </a:r>
            <a:r>
              <a:rPr lang="en-US" sz="2000">
                <a:solidFill>
                  <a:srgbClr val="00FF00"/>
                </a:solidFill>
                <a:effectLst/>
              </a:rPr>
              <a:t>+</a:t>
            </a:r>
            <a:r>
              <a:rPr lang="en-US" sz="2000">
                <a:solidFill>
                  <a:srgbClr val="00FF00"/>
                </a:solidFill>
                <a:effectLst/>
                <a:latin typeface="Symbol" charset="0"/>
                <a:sym typeface="Symbol" charset="0"/>
              </a:rPr>
              <a:t></a:t>
            </a:r>
            <a:endParaRPr lang="en-US" sz="2000">
              <a:solidFill>
                <a:srgbClr val="00FF00"/>
              </a:solidFill>
              <a:effectLst/>
              <a:latin typeface="Symbol" charset="0"/>
            </a:endParaRPr>
          </a:p>
          <a:p>
            <a:endParaRPr lang="en-US" sz="1000">
              <a:solidFill>
                <a:srgbClr val="00FF00"/>
              </a:solidFill>
              <a:effectLst/>
              <a:latin typeface="Symbol" charset="0"/>
            </a:endParaRPr>
          </a:p>
          <a:p>
            <a:r>
              <a:rPr lang="en-US" sz="2000" u="sng">
                <a:solidFill>
                  <a:schemeClr val="accent2"/>
                </a:solidFill>
                <a:effectLst/>
              </a:rPr>
              <a:t>Cross Section:</a:t>
            </a:r>
          </a:p>
          <a:p>
            <a:r>
              <a:rPr lang="en-US" sz="2000">
                <a:solidFill>
                  <a:schemeClr val="tx1"/>
                </a:solidFill>
                <a:effectLst/>
              </a:rPr>
              <a:t> </a:t>
            </a:r>
            <a:r>
              <a:rPr lang="en-US" sz="2000">
                <a:solidFill>
                  <a:srgbClr val="00FF00"/>
                </a:solidFill>
                <a:effectLst/>
              </a:rPr>
              <a:t>d</a:t>
            </a:r>
            <a:r>
              <a:rPr lang="en-US" sz="2000">
                <a:solidFill>
                  <a:srgbClr val="00FF00"/>
                </a:solidFill>
                <a:effectLst/>
                <a:latin typeface="Symbol" charset="0"/>
              </a:rPr>
              <a:t>s</a:t>
            </a:r>
            <a:r>
              <a:rPr lang="en-US" sz="2000">
                <a:solidFill>
                  <a:srgbClr val="00FF00"/>
                </a:solidFill>
                <a:effectLst/>
              </a:rPr>
              <a:t>/dE</a:t>
            </a:r>
            <a:r>
              <a:rPr lang="en-US" sz="2000" baseline="-25000">
                <a:solidFill>
                  <a:srgbClr val="00FF00"/>
                </a:solidFill>
                <a:effectLst/>
                <a:latin typeface="Symbol" charset="0"/>
              </a:rPr>
              <a:t>g</a:t>
            </a:r>
            <a:r>
              <a:rPr lang="en-US" sz="2000">
                <a:solidFill>
                  <a:srgbClr val="009900"/>
                </a:solidFill>
                <a:effectLst/>
              </a:rPr>
              <a:t> </a:t>
            </a:r>
            <a:r>
              <a:rPr lang="en-US" sz="2000">
                <a:solidFill>
                  <a:schemeClr val="tx1"/>
                </a:solidFill>
                <a:effectLst/>
              </a:rPr>
              <a:t>=</a:t>
            </a:r>
            <a:r>
              <a:rPr lang="en-US" sz="2000">
                <a:solidFill>
                  <a:srgbClr val="00CC00"/>
                </a:solidFill>
                <a:effectLst/>
              </a:rPr>
              <a:t> </a:t>
            </a:r>
            <a:r>
              <a:rPr lang="en-US" sz="2000">
                <a:solidFill>
                  <a:schemeClr val="tx1"/>
                </a:solidFill>
                <a:effectLst/>
              </a:rPr>
              <a:t>d</a:t>
            </a:r>
            <a:r>
              <a:rPr lang="en-US" sz="2000">
                <a:solidFill>
                  <a:schemeClr val="tx1"/>
                </a:solidFill>
                <a:effectLst/>
                <a:latin typeface="Symbol" charset="0"/>
              </a:rPr>
              <a:t>s</a:t>
            </a:r>
            <a:r>
              <a:rPr lang="en-US" sz="200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2000">
                <a:solidFill>
                  <a:schemeClr val="tx1"/>
                </a:solidFill>
                <a:effectLst/>
              </a:rPr>
              <a:t>/dE</a:t>
            </a:r>
            <a:r>
              <a:rPr lang="en-US" sz="2000" baseline="-25000">
                <a:solidFill>
                  <a:schemeClr val="tx1"/>
                </a:solidFill>
                <a:effectLst/>
                <a:latin typeface="Symbol" charset="0"/>
              </a:rPr>
              <a:t>g</a:t>
            </a:r>
            <a:r>
              <a:rPr lang="en-US" sz="2400">
                <a:solidFill>
                  <a:schemeClr val="tx1"/>
                </a:solidFill>
                <a:effectLst/>
              </a:rPr>
              <a:t>[</a:t>
            </a:r>
            <a:r>
              <a:rPr lang="en-US" sz="2000">
                <a:solidFill>
                  <a:schemeClr val="tx1"/>
                </a:solidFill>
                <a:effectLst/>
              </a:rPr>
              <a:t>1+</a:t>
            </a:r>
            <a:r>
              <a:rPr lang="en-US" sz="2000">
                <a:solidFill>
                  <a:srgbClr val="00CC00"/>
                </a:solidFill>
                <a:effectLst/>
              </a:rPr>
              <a:t> </a:t>
            </a:r>
            <a:r>
              <a:rPr lang="en-US" sz="2000">
                <a:solidFill>
                  <a:srgbClr val="FF3300"/>
                </a:solidFill>
                <a:effectLst/>
              </a:rPr>
              <a:t>P</a:t>
            </a:r>
            <a:r>
              <a:rPr lang="en-US" sz="2000" baseline="-25000">
                <a:solidFill>
                  <a:srgbClr val="FF3300"/>
                </a:solidFill>
                <a:effectLst/>
              </a:rPr>
              <a:t>e</a:t>
            </a:r>
            <a:r>
              <a:rPr lang="en-US" sz="2000">
                <a:solidFill>
                  <a:srgbClr val="00FF00"/>
                </a:solidFill>
                <a:effectLst/>
              </a:rPr>
              <a:t>P</a:t>
            </a:r>
            <a:r>
              <a:rPr lang="en-US" sz="2000" baseline="-25000">
                <a:solidFill>
                  <a:srgbClr val="00FF00"/>
                </a:solidFill>
                <a:effectLst/>
                <a:latin typeface="Symbol" charset="0"/>
              </a:rPr>
              <a:t>l</a:t>
            </a:r>
            <a:r>
              <a:rPr lang="en-US" sz="2000">
                <a:solidFill>
                  <a:schemeClr val="tx1"/>
                </a:solidFill>
                <a:effectLst/>
              </a:rPr>
              <a:t>A</a:t>
            </a:r>
            <a:r>
              <a:rPr lang="en-US" sz="2000" baseline="-25000">
                <a:solidFill>
                  <a:schemeClr val="tx1"/>
                </a:solidFill>
                <a:effectLst/>
              </a:rPr>
              <a:t>z</a:t>
            </a:r>
            <a:r>
              <a:rPr lang="en-US" sz="2000">
                <a:solidFill>
                  <a:schemeClr val="tx1"/>
                </a:solidFill>
                <a:effectLst/>
              </a:rPr>
              <a:t>(E</a:t>
            </a:r>
            <a:r>
              <a:rPr lang="en-US" sz="2000" baseline="-25000">
                <a:solidFill>
                  <a:schemeClr val="tx1"/>
                </a:solidFill>
                <a:effectLst/>
                <a:latin typeface="Symbol" charset="0"/>
              </a:rPr>
              <a:t>g</a:t>
            </a:r>
            <a:r>
              <a:rPr lang="en-US" sz="2000">
                <a:solidFill>
                  <a:schemeClr val="tx1"/>
                </a:solidFill>
                <a:effectLst/>
              </a:rPr>
              <a:t>)</a:t>
            </a:r>
            <a:r>
              <a:rPr lang="en-US" sz="2400">
                <a:solidFill>
                  <a:schemeClr val="tx1"/>
                </a:solidFill>
                <a:effectLst/>
              </a:rPr>
              <a:t>]</a:t>
            </a:r>
            <a:endParaRPr lang="en-US" sz="2000">
              <a:solidFill>
                <a:schemeClr val="tx1"/>
              </a:solidFill>
              <a:effectLst/>
            </a:endParaRPr>
          </a:p>
          <a:p>
            <a:endParaRPr lang="en-US" sz="2000">
              <a:solidFill>
                <a:schemeClr val="tx1"/>
              </a:solidFill>
              <a:effectLst/>
            </a:endParaRPr>
          </a:p>
          <a:p>
            <a:r>
              <a:rPr lang="en-US" sz="2000">
                <a:solidFill>
                  <a:schemeClr val="tx1"/>
                </a:solidFill>
                <a:effectLst/>
              </a:rPr>
              <a:t> d</a:t>
            </a:r>
            <a:r>
              <a:rPr lang="en-US" sz="2000">
                <a:solidFill>
                  <a:schemeClr val="tx1"/>
                </a:solidFill>
                <a:effectLst/>
                <a:latin typeface="Symbol" charset="0"/>
              </a:rPr>
              <a:t>s</a:t>
            </a:r>
            <a:r>
              <a:rPr lang="en-US" sz="200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2000">
                <a:solidFill>
                  <a:schemeClr val="tx1"/>
                </a:solidFill>
                <a:effectLst/>
              </a:rPr>
              <a:t>, A</a:t>
            </a:r>
            <a:r>
              <a:rPr lang="en-US" sz="2000" baseline="-25000">
                <a:solidFill>
                  <a:schemeClr val="tx1"/>
                </a:solidFill>
                <a:effectLst/>
              </a:rPr>
              <a:t>z</a:t>
            </a:r>
            <a:r>
              <a:rPr lang="en-US" sz="2000">
                <a:solidFill>
                  <a:schemeClr val="tx1"/>
                </a:solidFill>
                <a:effectLst/>
              </a:rPr>
              <a:t>: known (QED)</a:t>
            </a:r>
          </a:p>
          <a:p>
            <a:r>
              <a:rPr lang="en-US" sz="2000">
                <a:solidFill>
                  <a:schemeClr val="tx1"/>
                </a:solidFill>
                <a:effectLst/>
              </a:rPr>
              <a:t> </a:t>
            </a:r>
            <a:r>
              <a:rPr lang="en-US" sz="2000">
                <a:solidFill>
                  <a:srgbClr val="FF3300"/>
                </a:solidFill>
                <a:effectLst/>
              </a:rPr>
              <a:t>P</a:t>
            </a:r>
            <a:r>
              <a:rPr lang="en-US" sz="2000" baseline="-25000">
                <a:solidFill>
                  <a:srgbClr val="FF3300"/>
                </a:solidFill>
                <a:effectLst/>
              </a:rPr>
              <a:t>e</a:t>
            </a:r>
            <a:r>
              <a:rPr lang="en-US" sz="2000">
                <a:solidFill>
                  <a:srgbClr val="FF3300"/>
                </a:solidFill>
                <a:effectLst/>
              </a:rPr>
              <a:t>:</a:t>
            </a:r>
            <a:r>
              <a:rPr lang="en-US" sz="2000">
                <a:solidFill>
                  <a:schemeClr val="tx1"/>
                </a:solidFill>
                <a:effectLst/>
              </a:rPr>
              <a:t>       </a:t>
            </a:r>
            <a:r>
              <a:rPr lang="en-US" sz="2000">
                <a:solidFill>
                  <a:srgbClr val="FF3300"/>
                </a:solidFill>
                <a:effectLst/>
              </a:rPr>
              <a:t>longitudinal polarization</a:t>
            </a:r>
          </a:p>
          <a:p>
            <a:r>
              <a:rPr lang="en-US" sz="2000">
                <a:solidFill>
                  <a:schemeClr val="tx1"/>
                </a:solidFill>
                <a:effectLst/>
              </a:rPr>
              <a:t>           </a:t>
            </a:r>
            <a:r>
              <a:rPr lang="en-US" sz="2000">
                <a:solidFill>
                  <a:srgbClr val="FF0000"/>
                </a:solidFill>
                <a:effectLst/>
              </a:rPr>
              <a:t>of</a:t>
            </a:r>
            <a:r>
              <a:rPr lang="en-US" sz="2000">
                <a:solidFill>
                  <a:schemeClr val="tx1"/>
                </a:solidFill>
                <a:effectLst/>
              </a:rPr>
              <a:t> </a:t>
            </a:r>
            <a:r>
              <a:rPr lang="en-US" sz="2000">
                <a:solidFill>
                  <a:srgbClr val="FF3300"/>
                </a:solidFill>
                <a:effectLst/>
              </a:rPr>
              <a:t>e beam</a:t>
            </a:r>
          </a:p>
          <a:p>
            <a:r>
              <a:rPr lang="en-US" sz="2000">
                <a:solidFill>
                  <a:schemeClr val="tx1"/>
                </a:solidFill>
                <a:effectLst/>
              </a:rPr>
              <a:t> </a:t>
            </a:r>
            <a:r>
              <a:rPr lang="en-US" sz="2000">
                <a:solidFill>
                  <a:srgbClr val="00FF00"/>
                </a:solidFill>
                <a:effectLst/>
              </a:rPr>
              <a:t>P</a:t>
            </a:r>
            <a:r>
              <a:rPr lang="en-US" sz="2000" baseline="-25000">
                <a:solidFill>
                  <a:srgbClr val="00FF00"/>
                </a:solidFill>
                <a:effectLst/>
                <a:latin typeface="Symbol" charset="0"/>
              </a:rPr>
              <a:t>l</a:t>
            </a:r>
            <a:r>
              <a:rPr lang="en-US" sz="2000">
                <a:solidFill>
                  <a:srgbClr val="00FF00"/>
                </a:solidFill>
                <a:effectLst/>
              </a:rPr>
              <a:t>:       circular polarization (</a:t>
            </a:r>
            <a:r>
              <a:rPr lang="en-US" sz="2000">
                <a:solidFill>
                  <a:srgbClr val="00FF00"/>
                </a:solidFill>
                <a:effectLst/>
                <a:latin typeface="Symbol" charset="0"/>
                <a:sym typeface="Symbol" charset="0"/>
              </a:rPr>
              <a:t></a:t>
            </a:r>
            <a:r>
              <a:rPr lang="en-US" sz="2000">
                <a:solidFill>
                  <a:srgbClr val="00FF00"/>
                </a:solidFill>
                <a:effectLst/>
              </a:rPr>
              <a:t>1) </a:t>
            </a:r>
          </a:p>
          <a:p>
            <a:r>
              <a:rPr lang="en-US" sz="2000">
                <a:solidFill>
                  <a:srgbClr val="00FF00"/>
                </a:solidFill>
                <a:effectLst/>
              </a:rPr>
              <a:t>           of laser beam</a:t>
            </a:r>
          </a:p>
          <a:p>
            <a:endParaRPr lang="en-US" sz="1000">
              <a:solidFill>
                <a:schemeClr val="accent1"/>
              </a:solidFill>
              <a:effectLst/>
            </a:endParaRPr>
          </a:p>
        </p:txBody>
      </p:sp>
      <p:graphicFrame>
        <p:nvGraphicFramePr>
          <p:cNvPr id="629819" name="Object 59"/>
          <p:cNvGraphicFramePr>
            <a:graphicFrameLocks noChangeAspect="1"/>
          </p:cNvGraphicFramePr>
          <p:nvPr/>
        </p:nvGraphicFramePr>
        <p:xfrm>
          <a:off x="2212975" y="5475288"/>
          <a:ext cx="14001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6" name="Equation" r:id="rId5" imgW="787320" imgH="241200" progId="Equation.DSMT4">
                  <p:embed/>
                </p:oleObj>
              </mc:Choice>
              <mc:Fallback>
                <p:oleObj name="Equation" r:id="rId5" imgW="787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5475288"/>
                        <a:ext cx="14001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820" name="Group 60"/>
          <p:cNvGraphicFramePr>
            <a:graphicFrameLocks noGrp="1"/>
          </p:cNvGraphicFramePr>
          <p:nvPr/>
        </p:nvGraphicFramePr>
        <p:xfrm>
          <a:off x="317500" y="5481638"/>
          <a:ext cx="1930400" cy="457200"/>
        </p:xfrm>
        <a:graphic>
          <a:graphicData uri="http://schemas.openxmlformats.org/drawingml/2006/table">
            <a:tbl>
              <a:tblPr/>
              <a:tblGrid>
                <a:gridCol w="1930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Compton edge: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9826" name="Object 66"/>
          <p:cNvGraphicFramePr>
            <a:graphicFrameLocks noChangeAspect="1"/>
          </p:cNvGraphicFramePr>
          <p:nvPr/>
        </p:nvGraphicFramePr>
        <p:xfrm>
          <a:off x="2249488" y="5829300"/>
          <a:ext cx="13493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7" name="Equation" r:id="rId7" imgW="761760" imgH="215640" progId="Equation.DSMT4">
                  <p:embed/>
                </p:oleObj>
              </mc:Choice>
              <mc:Fallback>
                <p:oleObj name="Equation" r:id="rId7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5829300"/>
                        <a:ext cx="13493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827" name="Group 67"/>
          <p:cNvGraphicFramePr>
            <a:graphicFrameLocks noGrp="1"/>
          </p:cNvGraphicFramePr>
          <p:nvPr/>
        </p:nvGraphicFramePr>
        <p:xfrm>
          <a:off x="495300" y="5862638"/>
          <a:ext cx="1524000" cy="45720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Asymmetry: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259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5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Polarimeter Operation </a:t>
            </a:r>
          </a:p>
        </p:txBody>
      </p:sp>
      <p:sp>
        <p:nvSpPr>
          <p:cNvPr id="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it-IT"/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POETIC 2013, Chile</a:t>
            </a:r>
            <a:endParaRPr lang="it-IT"/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7EFC-AF90-CC40-B76B-4BFFB1B987AD}" type="slidenum">
              <a:rPr lang="it-IT"/>
              <a:pPr/>
              <a:t>53</a:t>
            </a:fld>
            <a:endParaRPr lang="it-IT"/>
          </a:p>
        </p:txBody>
      </p:sp>
      <p:graphicFrame>
        <p:nvGraphicFramePr>
          <p:cNvPr id="585730" name="Group 2"/>
          <p:cNvGraphicFramePr>
            <a:graphicFrameLocks noGrp="1"/>
          </p:cNvGraphicFramePr>
          <p:nvPr/>
        </p:nvGraphicFramePr>
        <p:xfrm>
          <a:off x="114300" y="1590675"/>
          <a:ext cx="2590800" cy="457200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Multi-Photon Mode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5736" name="Group 8"/>
          <p:cNvGraphicFramePr>
            <a:graphicFrameLocks noGrp="1"/>
          </p:cNvGraphicFramePr>
          <p:nvPr/>
        </p:nvGraphicFramePr>
        <p:xfrm>
          <a:off x="85725" y="1870075"/>
          <a:ext cx="4495800" cy="2255520"/>
        </p:xfrm>
        <a:graphic>
          <a:graphicData uri="http://schemas.openxmlformats.org/drawingml/2006/table">
            <a:tbl>
              <a:tblPr/>
              <a:tblGrid>
                <a:gridCol w="4495800"/>
              </a:tblGrid>
              <a:tr h="220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Advantages: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 eff. independent of brems. bkg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  and photon energy cutoff 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- dP/P = 0.01 in 1 min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Disadvantage: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- no easy monitoring of calorimeter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  performance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5742" name="Group 14"/>
          <p:cNvGraphicFramePr>
            <a:graphicFrameLocks noGrp="1"/>
          </p:cNvGraphicFramePr>
          <p:nvPr/>
        </p:nvGraphicFramePr>
        <p:xfrm>
          <a:off x="5167313" y="1882775"/>
          <a:ext cx="3733800" cy="76200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m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= (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3/2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–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 I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1/2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) /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3/2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 I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1/2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) 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    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=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l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5748" name="Group 20"/>
          <p:cNvGraphicFramePr>
            <a:graphicFrameLocks noGrp="1"/>
          </p:cNvGraphicFramePr>
          <p:nvPr/>
        </p:nvGraphicFramePr>
        <p:xfrm>
          <a:off x="5240338" y="2874963"/>
          <a:ext cx="3657600" cy="7874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p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= (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3/2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–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 S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1/2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) /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3/2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 S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1/2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   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= 0.184  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(if detector is linear)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Symbo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585754" name="Picture 26" descr="multi-photon-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044950"/>
            <a:ext cx="355600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755" name="Picture 27" descr="multi-photon-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3770313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85757" name="Group 29"/>
          <p:cNvGraphicFramePr>
            <a:graphicFrameLocks noGrp="1"/>
          </p:cNvGraphicFramePr>
          <p:nvPr/>
        </p:nvGraphicFramePr>
        <p:xfrm>
          <a:off x="107950" y="527050"/>
          <a:ext cx="8121650" cy="1136395"/>
        </p:xfrm>
        <a:graphic>
          <a:graphicData uri="http://schemas.openxmlformats.org/drawingml/2006/table">
            <a:tbl>
              <a:tblPr/>
              <a:tblGrid>
                <a:gridCol w="8121650"/>
              </a:tblGrid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Laser Compton scattering off HERA electron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Pulsed Laser – Multi Photon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Flip laser helicity and measure energy sum of scattered photons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591975"/>
      </p:ext>
    </p:extLst>
  </p:cSld>
  <p:clrMapOvr>
    <a:masterClrMapping/>
  </p:clrMapOvr>
  <p:transition xmlns:p14="http://schemas.microsoft.com/office/powerpoint/2010/main" advTm="1222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Helicity</a:t>
            </a:r>
            <a:r>
              <a:rPr lang="en-US" dirty="0" smtClean="0"/>
              <a:t> Distributions in the Proton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6</a:t>
            </a:fld>
            <a:endParaRPr lang="en-US" altLang="ja-JP"/>
          </a:p>
        </p:txBody>
      </p:sp>
      <p:pic>
        <p:nvPicPr>
          <p:cNvPr id="6" name="Picture 5" descr="profiles-1e3-to-1-stat-uncer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2" r="11964"/>
          <a:stretch/>
        </p:blipFill>
        <p:spPr>
          <a:xfrm>
            <a:off x="4557169" y="1904970"/>
            <a:ext cx="4438650" cy="4419600"/>
          </a:xfrm>
          <a:prstGeom prst="rect">
            <a:avLst/>
          </a:prstGeom>
        </p:spPr>
      </p:pic>
      <p:sp>
        <p:nvSpPr>
          <p:cNvPr id="7" name="Textfeld 4"/>
          <p:cNvSpPr txBox="1"/>
          <p:nvPr/>
        </p:nvSpPr>
        <p:spPr>
          <a:xfrm>
            <a:off x="-29663" y="852262"/>
            <a:ext cx="6816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EIC: DIS scaling violations mainly determine </a:t>
            </a:r>
            <a:r>
              <a:rPr lang="en-US" b="1" dirty="0" err="1" smtClean="0"/>
              <a:t>Δg</a:t>
            </a:r>
            <a:r>
              <a:rPr lang="en-US" b="1" dirty="0" smtClean="0"/>
              <a:t> at small x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7800" y="1428758"/>
            <a:ext cx="4698999" cy="5042448"/>
            <a:chOff x="317509" y="2180167"/>
            <a:chExt cx="4698999" cy="5042448"/>
          </a:xfrm>
        </p:grpSpPr>
        <p:pic>
          <p:nvPicPr>
            <p:cNvPr id="9" name="Picture 8" descr="eic-dssv-impact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155" r="3549"/>
            <a:stretch/>
          </p:blipFill>
          <p:spPr>
            <a:xfrm>
              <a:off x="317509" y="2180167"/>
              <a:ext cx="4698999" cy="5042448"/>
            </a:xfrm>
            <a:prstGeom prst="rect">
              <a:avLst/>
            </a:prstGeom>
          </p:spPr>
        </p:pic>
        <p:grpSp>
          <p:nvGrpSpPr>
            <p:cNvPr id="10" name="Gruppierung 8"/>
            <p:cNvGrpSpPr/>
            <p:nvPr/>
          </p:nvGrpSpPr>
          <p:grpSpPr>
            <a:xfrm>
              <a:off x="519154" y="2424106"/>
              <a:ext cx="3695602" cy="3745075"/>
              <a:chOff x="4972342" y="1442244"/>
              <a:chExt cx="3370428" cy="3412378"/>
            </a:xfrm>
          </p:grpSpPr>
          <p:pic>
            <p:nvPicPr>
              <p:cNvPr id="11" name="Bild 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972342" y="4092622"/>
                <a:ext cx="2501900" cy="762000"/>
              </a:xfrm>
              <a:prstGeom prst="rect">
                <a:avLst/>
              </a:prstGeom>
            </p:spPr>
          </p:pic>
          <p:sp>
            <p:nvSpPr>
              <p:cNvPr id="12" name="Textfeld 7"/>
              <p:cNvSpPr txBox="1"/>
              <p:nvPr/>
            </p:nvSpPr>
            <p:spPr>
              <a:xfrm>
                <a:off x="6390685" y="1442244"/>
                <a:ext cx="1952085" cy="364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Q</a:t>
                </a:r>
                <a:r>
                  <a:rPr lang="en-US" sz="2000" b="1" baseline="30000" dirty="0" smtClean="0"/>
                  <a:t>2 </a:t>
                </a:r>
                <a:r>
                  <a:rPr lang="en-US" sz="2000" b="1" dirty="0" smtClean="0"/>
                  <a:t>= 10 GeV</a:t>
                </a:r>
                <a:r>
                  <a:rPr lang="en-US" sz="2000" b="1" baseline="30000" dirty="0" smtClean="0"/>
                  <a:t>2</a:t>
                </a:r>
                <a:endParaRPr lang="en-US" sz="2000" b="1" dirty="0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280583" y="6021927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Need systematics better than 2%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95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3337" t="5580" r="1112" b="697"/>
          <a:stretch>
            <a:fillRect/>
          </a:stretch>
        </p:blipFill>
        <p:spPr bwMode="auto">
          <a:xfrm>
            <a:off x="50801" y="542568"/>
            <a:ext cx="3416299" cy="267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DIS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7</a:t>
            </a:fld>
            <a:endParaRPr lang="en-US" altLang="ja-JP"/>
          </a:p>
        </p:txBody>
      </p:sp>
      <p:graphicFrame>
        <p:nvGraphicFramePr>
          <p:cNvPr id="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744865"/>
              </p:ext>
            </p:extLst>
          </p:nvPr>
        </p:nvGraphicFramePr>
        <p:xfrm>
          <a:off x="4259263" y="976313"/>
          <a:ext cx="285115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" name="Equation" r:id="rId4" imgW="1625600" imgH="1473200" progId="Equation.DSMT4">
                  <p:embed/>
                </p:oleObj>
              </mc:Choice>
              <mc:Fallback>
                <p:oleObj name="Equation" r:id="rId4" imgW="1625600" imgH="147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976313"/>
                        <a:ext cx="2851150" cy="258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5"/>
          <p:cNvSpPr>
            <a:spLocks/>
          </p:cNvSpPr>
          <p:nvPr/>
        </p:nvSpPr>
        <p:spPr bwMode="auto">
          <a:xfrm>
            <a:off x="7349066" y="999070"/>
            <a:ext cx="1231900" cy="778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resolution power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7344838" y="2044703"/>
            <a:ext cx="1231900" cy="54609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inelasticity</a:t>
            </a:r>
          </a:p>
        </p:txBody>
      </p:sp>
      <p:sp>
        <p:nvSpPr>
          <p:cNvPr id="64" name="Rectangle 7"/>
          <p:cNvSpPr>
            <a:spLocks/>
          </p:cNvSpPr>
          <p:nvPr/>
        </p:nvSpPr>
        <p:spPr bwMode="auto">
          <a:xfrm>
            <a:off x="7192432" y="2861735"/>
            <a:ext cx="1380068" cy="1032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momentum fraction of </a:t>
            </a:r>
            <a:r>
              <a:rPr lang="en-US" sz="1600" dirty="0" smtClean="0">
                <a:solidFill>
                  <a:srgbClr val="000000"/>
                </a:solidFill>
                <a:latin typeface="Comic Sans MS" charset="0"/>
                <a:sym typeface="Comic Sans MS" charset="0"/>
              </a:rPr>
              <a:t>struck quark</a:t>
            </a:r>
            <a:endParaRPr lang="en-US" sz="1600" dirty="0">
              <a:solidFill>
                <a:srgbClr val="000000"/>
              </a:solidFill>
              <a:latin typeface="Comic Sans MS" charset="0"/>
              <a:sym typeface="Comic Sans MS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316330"/>
              </p:ext>
            </p:extLst>
          </p:nvPr>
        </p:nvGraphicFramePr>
        <p:xfrm>
          <a:off x="4851400" y="3492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51400" y="3492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723551"/>
              </p:ext>
            </p:extLst>
          </p:nvPr>
        </p:nvGraphicFramePr>
        <p:xfrm>
          <a:off x="228600" y="3898900"/>
          <a:ext cx="3289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" name="Equation" r:id="rId8" imgW="3289300" imgH="698500" progId="Equation.DSMT4">
                  <p:embed/>
                </p:oleObj>
              </mc:Choice>
              <mc:Fallback>
                <p:oleObj name="Equation" r:id="rId8" imgW="32893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600" y="3898900"/>
                        <a:ext cx="32893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57486"/>
              </p:ext>
            </p:extLst>
          </p:nvPr>
        </p:nvGraphicFramePr>
        <p:xfrm>
          <a:off x="228600" y="4629150"/>
          <a:ext cx="3213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" name="Equation" r:id="rId10" imgW="3213100" imgH="571500" progId="Equation.DSMT4">
                  <p:embed/>
                </p:oleObj>
              </mc:Choice>
              <mc:Fallback>
                <p:oleObj name="Equation" r:id="rId10" imgW="32131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600" y="4629150"/>
                        <a:ext cx="3213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25897"/>
              </p:ext>
            </p:extLst>
          </p:nvPr>
        </p:nvGraphicFramePr>
        <p:xfrm>
          <a:off x="241300" y="5397500"/>
          <a:ext cx="2095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" name="Equation" r:id="rId12" imgW="2095500" imgH="546100" progId="Equation.DSMT4">
                  <p:embed/>
                </p:oleObj>
              </mc:Choice>
              <mc:Fallback>
                <p:oleObj name="Equation" r:id="rId12" imgW="20955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1300" y="5397500"/>
                        <a:ext cx="20955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 bwMode="auto">
          <a:xfrm>
            <a:off x="3517900" y="4114800"/>
            <a:ext cx="266700" cy="990600"/>
          </a:xfrm>
          <a:prstGeom prst="rightBrace">
            <a:avLst/>
          </a:prstGeom>
          <a:noFill/>
          <a:ln w="317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2105" y="4179669"/>
            <a:ext cx="1616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diverges for</a:t>
            </a:r>
          </a:p>
          <a:p>
            <a:pPr algn="ctr"/>
            <a:r>
              <a:rPr lang="en-US" sz="1600" i="1" dirty="0" smtClean="0"/>
              <a:t>y</a:t>
            </a:r>
            <a:r>
              <a:rPr lang="en-US" sz="1600" i="1" baseline="-25000" dirty="0" smtClean="0"/>
              <a:t>e</a:t>
            </a:r>
            <a:r>
              <a:rPr lang="en-US" sz="1600" dirty="0" smtClean="0">
                <a:sym typeface="Wingdings"/>
              </a:rPr>
              <a:t>0</a:t>
            </a:r>
          </a:p>
          <a:p>
            <a:pPr algn="ctr"/>
            <a:r>
              <a:rPr lang="en-US" sz="1600" dirty="0" smtClean="0">
                <a:sym typeface="Wingdings"/>
              </a:rPr>
              <a:t>depends on </a:t>
            </a:r>
            <a:r>
              <a:rPr lang="en-US" sz="1600" dirty="0" err="1" smtClean="0">
                <a:sym typeface="Wingdings"/>
              </a:rPr>
              <a:t>E’</a:t>
            </a:r>
            <a:r>
              <a:rPr lang="en-US" sz="1600" baseline="-25000" dirty="0" err="1" smtClean="0">
                <a:sym typeface="Wingdings"/>
              </a:rPr>
              <a:t>e</a:t>
            </a:r>
            <a:endParaRPr lang="en-US" sz="1600" baseline="-25000" dirty="0">
              <a:latin typeface="Symbol" charset="2"/>
              <a:cs typeface="Symbol" charset="2"/>
            </a:endParaRPr>
          </a:p>
        </p:txBody>
      </p:sp>
      <p:sp>
        <p:nvSpPr>
          <p:cNvPr id="24" name="Right Brace 23"/>
          <p:cNvSpPr/>
          <p:nvPr/>
        </p:nvSpPr>
        <p:spPr bwMode="auto">
          <a:xfrm>
            <a:off x="2311400" y="5359400"/>
            <a:ext cx="127000" cy="609600"/>
          </a:xfrm>
          <a:prstGeom prst="rightBrace">
            <a:avLst/>
          </a:prstGeom>
          <a:noFill/>
          <a:ln w="317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3723" y="5157569"/>
            <a:ext cx="14029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diverges for</a:t>
            </a:r>
          </a:p>
          <a:p>
            <a:pPr algn="ctr"/>
            <a:r>
              <a:rPr lang="en-US" sz="1600" i="1" dirty="0" smtClean="0">
                <a:latin typeface="Symbol" charset="2"/>
                <a:cs typeface="Symbol" charset="2"/>
              </a:rPr>
              <a:t>q</a:t>
            </a:r>
            <a:r>
              <a:rPr lang="en-US" sz="1600" i="1" dirty="0" smtClean="0"/>
              <a:t>’</a:t>
            </a:r>
            <a:r>
              <a:rPr lang="en-US" sz="1600" i="1" baseline="-25000" dirty="0" smtClean="0"/>
              <a:t>e</a:t>
            </a:r>
            <a:r>
              <a:rPr lang="en-US" sz="1600" dirty="0" smtClean="0">
                <a:sym typeface="Wingdings"/>
              </a:rPr>
              <a:t>180</a:t>
            </a:r>
            <a:r>
              <a:rPr lang="en-US" sz="1600" baseline="30000" dirty="0" smtClean="0">
                <a:sym typeface="Wingdings"/>
              </a:rPr>
              <a:t>o</a:t>
            </a:r>
          </a:p>
          <a:p>
            <a:pPr algn="ctr"/>
            <a:r>
              <a:rPr lang="en-US" sz="1600" dirty="0" smtClean="0">
                <a:sym typeface="Wingdings"/>
              </a:rPr>
              <a:t>depends on</a:t>
            </a:r>
          </a:p>
          <a:p>
            <a:pPr algn="ctr"/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E’</a:t>
            </a:r>
            <a:r>
              <a:rPr lang="en-US" sz="1600" baseline="-25000" dirty="0" err="1" smtClean="0">
                <a:sym typeface="Wingdings"/>
              </a:rPr>
              <a:t>e</a:t>
            </a:r>
            <a:r>
              <a:rPr lang="en-US" sz="1600" baseline="-25000" dirty="0" smtClean="0"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and </a:t>
            </a:r>
            <a:r>
              <a:rPr lang="en-US" sz="1600" i="1" dirty="0" err="1" smtClean="0">
                <a:latin typeface="Symbol" charset="2"/>
                <a:cs typeface="Symbol" charset="2"/>
              </a:rPr>
              <a:t>q</a:t>
            </a:r>
            <a:r>
              <a:rPr lang="en-US" sz="1600" i="1" dirty="0" err="1" smtClean="0"/>
              <a:t>’</a:t>
            </a:r>
            <a:r>
              <a:rPr lang="en-US" sz="1600" i="1" baseline="-25000" dirty="0" err="1" smtClean="0"/>
              <a:t>e</a:t>
            </a:r>
            <a:endParaRPr lang="en-US" sz="1600" dirty="0">
              <a:latin typeface="Symbol" charset="2"/>
              <a:cs typeface="Symbol" charset="2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77215"/>
              </p:ext>
            </p:extLst>
          </p:nvPr>
        </p:nvGraphicFramePr>
        <p:xfrm>
          <a:off x="4400021" y="5639330"/>
          <a:ext cx="4267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" name="Equation" r:id="rId14" imgW="4267200" imgH="647700" progId="Equation.DSMT4">
                  <p:embed/>
                </p:oleObj>
              </mc:Choice>
              <mc:Fallback>
                <p:oleObj name="Equation" r:id="rId14" imgW="42672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00021" y="5639330"/>
                        <a:ext cx="42672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270270"/>
              </p:ext>
            </p:extLst>
          </p:nvPr>
        </p:nvGraphicFramePr>
        <p:xfrm>
          <a:off x="5755208" y="4404784"/>
          <a:ext cx="2692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" name="Equation" r:id="rId16" imgW="2692400" imgH="1143000" progId="Equation.DSMT4">
                  <p:embed/>
                </p:oleObj>
              </mc:Choice>
              <mc:Fallback>
                <p:oleObj name="Equation" r:id="rId16" imgW="26924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55208" y="4404784"/>
                        <a:ext cx="26924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53200" y="4089400"/>
            <a:ext cx="198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Hadron method: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8423" y="2824098"/>
            <a:ext cx="2854568" cy="1111533"/>
            <a:chOff x="968423" y="2824098"/>
            <a:chExt cx="2854568" cy="1111533"/>
          </a:xfrm>
        </p:grpSpPr>
        <p:grpSp>
          <p:nvGrpSpPr>
            <p:cNvPr id="65" name="Group 64"/>
            <p:cNvGrpSpPr/>
            <p:nvPr/>
          </p:nvGrpSpPr>
          <p:grpSpPr>
            <a:xfrm>
              <a:off x="968423" y="2824098"/>
              <a:ext cx="2854568" cy="1111533"/>
              <a:chOff x="1006523" y="3433698"/>
              <a:chExt cx="2854568" cy="1111533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2263823" y="3839542"/>
                <a:ext cx="1574083" cy="1588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headEnd type="triangle"/>
                <a:tailEnd type="none"/>
              </a:ln>
              <a:effectLst>
                <a:glow rad="63500">
                  <a:srgbClr val="66CCFF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rot="10800000">
                <a:off x="1028504" y="3834778"/>
                <a:ext cx="1104626" cy="3176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triangle"/>
                <a:tailEnd type="none"/>
              </a:ln>
              <a:effectLst>
                <a:glow rad="63500">
                  <a:srgbClr val="FF0000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015530" y="3465964"/>
                <a:ext cx="454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e</a:t>
                </a:r>
                <a:r>
                  <a:rPr lang="en-US" b="1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-</a:t>
                </a:r>
                <a:endParaRPr lang="en-US" b="1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140123" y="3433698"/>
                <a:ext cx="682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</a:t>
                </a:r>
                <a:r>
                  <a:rPr lang="en-US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/A</a:t>
                </a:r>
                <a:endParaRPr lang="en-US" b="1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006523" y="3898900"/>
                <a:ext cx="28545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0</a:t>
                </a:r>
                <a:r>
                  <a:rPr lang="en-US" baseline="30000" dirty="0" smtClean="0">
                    <a:latin typeface="Comic Sans MS"/>
                    <a:cs typeface="Comic Sans MS"/>
                  </a:rPr>
                  <a:t>o                             </a:t>
                </a:r>
                <a:r>
                  <a:rPr lang="en-US" b="1" dirty="0" smtClean="0">
                    <a:latin typeface="Comic Sans MS"/>
                    <a:cs typeface="Comic Sans MS"/>
                  </a:rPr>
                  <a:t>180</a:t>
                </a:r>
                <a:r>
                  <a:rPr lang="en-US" b="1" baseline="30000" dirty="0" smtClean="0">
                    <a:latin typeface="Comic Sans MS"/>
                    <a:cs typeface="Comic Sans MS"/>
                  </a:rPr>
                  <a:t>o</a:t>
                </a:r>
              </a:p>
              <a:p>
                <a:r>
                  <a:rPr lang="en-US" dirty="0" smtClean="0">
                    <a:latin typeface="Comic Sans MS"/>
                    <a:cs typeface="Comic Sans MS"/>
                  </a:rPr>
                  <a:t>+</a:t>
                </a:r>
                <a:r>
                  <a:rPr lang="en-US" dirty="0" smtClean="0">
                    <a:latin typeface="Symbol" charset="2"/>
                    <a:cs typeface="Symbol" charset="2"/>
                  </a:rPr>
                  <a:t>h</a:t>
                </a:r>
                <a:r>
                  <a:rPr lang="en-US" b="1" dirty="0" smtClean="0">
                    <a:latin typeface="Comic Sans MS"/>
                    <a:cs typeface="Comic Sans MS"/>
                  </a:rPr>
                  <a:t>                  </a:t>
                </a:r>
                <a:endParaRPr lang="en-US" b="1" baseline="30000" dirty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259667" y="3555999"/>
              <a:ext cx="464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r>
                <a:rPr lang="en-US" dirty="0" smtClean="0">
                  <a:latin typeface="Symbol" charset="2"/>
                  <a:cs typeface="Symbol" charset="2"/>
                </a:rPr>
                <a:t>h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26" name="Content Placeholder 5"/>
          <p:cNvSpPr txBox="1">
            <a:spLocks/>
          </p:cNvSpPr>
          <p:nvPr/>
        </p:nvSpPr>
        <p:spPr>
          <a:xfrm rot="20520000">
            <a:off x="390907" y="2419953"/>
            <a:ext cx="8531225" cy="201809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q"/>
              <a:defRPr kumimoji="1" sz="2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Ø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8"/>
              </a:buBlip>
              <a:defRPr kumimoji="1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9"/>
              </a:buBlip>
              <a:defRPr kumimoji="1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20"/>
              </a:buBlip>
              <a:defRPr kumimoji="1" sz="14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1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1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1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1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400" u="sng" dirty="0" smtClean="0">
                <a:solidFill>
                  <a:srgbClr val="3366FF"/>
                </a:solidFill>
              </a:rPr>
              <a:t>Note:</a:t>
            </a:r>
          </a:p>
          <a:p>
            <a:r>
              <a:rPr lang="en-US" dirty="0" smtClean="0"/>
              <a:t>to measure x, y, and Q</a:t>
            </a:r>
            <a:r>
              <a:rPr lang="en-US" baseline="30000" dirty="0" smtClean="0"/>
              <a:t>2 </a:t>
            </a:r>
            <a:r>
              <a:rPr lang="en-US" dirty="0" smtClean="0"/>
              <a:t>at low Q</a:t>
            </a:r>
            <a:r>
              <a:rPr lang="en-US" baseline="30000" dirty="0" smtClean="0"/>
              <a:t>2</a:t>
            </a:r>
            <a:r>
              <a:rPr lang="en-US" dirty="0" smtClean="0"/>
              <a:t> ~ 1 GeV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Electron method</a:t>
            </a:r>
          </a:p>
          <a:p>
            <a:pPr lvl="2"/>
            <a:r>
              <a:rPr lang="en-US" dirty="0" smtClean="0"/>
              <a:t>precise energy and angular resolution for 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err="1" smtClean="0"/>
              <a:t>’</a:t>
            </a:r>
            <a:r>
              <a:rPr lang="en-US" baseline="-25000" dirty="0" err="1" smtClean="0"/>
              <a:t>e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180</a:t>
            </a:r>
            <a:r>
              <a:rPr lang="en-US" baseline="30000" dirty="0" smtClean="0"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 and high y</a:t>
            </a:r>
            <a:endParaRPr lang="en-US" baseline="30000" dirty="0" smtClean="0"/>
          </a:p>
          <a:p>
            <a:pPr lvl="1"/>
            <a:r>
              <a:rPr lang="en-US" dirty="0" smtClean="0"/>
              <a:t>At low y use hadron method</a:t>
            </a:r>
          </a:p>
        </p:txBody>
      </p:sp>
    </p:spTree>
    <p:extLst>
      <p:ext uri="{BB962C8B-B14F-4D97-AF65-F5344CB8AC3E}">
        <p14:creationId xmlns:p14="http://schemas.microsoft.com/office/powerpoint/2010/main" val="2929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8</a:t>
            </a:fld>
            <a:endParaRPr lang="en-US" altLang="ja-JP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38" y="1363299"/>
            <a:ext cx="6455820" cy="45167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2600" y="5638800"/>
            <a:ext cx="5365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 Even for colliders: Strong x-Q</a:t>
            </a:r>
            <a:r>
              <a:rPr lang="en-US" baseline="30000" dirty="0" smtClean="0"/>
              <a:t>2</a:t>
            </a:r>
            <a:r>
              <a:rPr lang="en-US" dirty="0" smtClean="0"/>
              <a:t> correlation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 high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high Q</a:t>
            </a:r>
            <a:r>
              <a:rPr lang="en-US" baseline="30000" dirty="0" smtClean="0">
                <a:sym typeface="Wingdings"/>
              </a:rPr>
              <a:t>2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 low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 Q</a:t>
            </a:r>
            <a:r>
              <a:rPr lang="en-US" baseline="30000" dirty="0" smtClean="0">
                <a:sym typeface="Wingdings"/>
              </a:rPr>
              <a:t>2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5340350" y="4353520"/>
            <a:ext cx="1689100" cy="889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121400" y="5490170"/>
            <a:ext cx="2849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y-coverage: </a:t>
            </a:r>
          </a:p>
          <a:p>
            <a:r>
              <a:rPr lang="en-US" dirty="0" smtClean="0"/>
              <a:t>limited by </a:t>
            </a:r>
            <a:r>
              <a:rPr lang="en-US" dirty="0" err="1" smtClean="0"/>
              <a:t>E’</a:t>
            </a:r>
            <a:r>
              <a:rPr lang="en-US" baseline="-25000" dirty="0" err="1" smtClean="0"/>
              <a:t>e</a:t>
            </a:r>
            <a:r>
              <a:rPr lang="en-US" dirty="0" smtClean="0"/>
              <a:t> resolution</a:t>
            </a:r>
          </a:p>
          <a:p>
            <a:r>
              <a:rPr lang="en-US" dirty="0" smtClean="0">
                <a:sym typeface="Wingdings"/>
              </a:rPr>
              <a:t> hadron method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V="1">
            <a:off x="2813050" y="3274020"/>
            <a:ext cx="927100" cy="914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133600" y="2048470"/>
            <a:ext cx="23262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 </a:t>
            </a:r>
            <a:r>
              <a:rPr lang="en-US" sz="1600" dirty="0" err="1" smtClean="0"/>
              <a:t>y</a:t>
            </a:r>
            <a:r>
              <a:rPr lang="en-US" sz="1600" dirty="0" smtClean="0"/>
              <a:t> limited by</a:t>
            </a:r>
          </a:p>
          <a:p>
            <a:r>
              <a:rPr lang="en-US" sz="1600" dirty="0" smtClean="0"/>
              <a:t>radiative corrections</a:t>
            </a:r>
          </a:p>
          <a:p>
            <a:r>
              <a:rPr lang="en-US" sz="1600" dirty="0" smtClean="0"/>
              <a:t>can be suppressed by</a:t>
            </a:r>
          </a:p>
          <a:p>
            <a:r>
              <a:rPr lang="en-US" sz="1600" dirty="0" smtClean="0"/>
              <a:t>requiring hadronic</a:t>
            </a:r>
          </a:p>
          <a:p>
            <a:r>
              <a:rPr lang="en-US" sz="1600" dirty="0" smtClean="0"/>
              <a:t>activity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 flipH="1" flipV="1">
            <a:off x="5937250" y="3299420"/>
            <a:ext cx="1968500" cy="1752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772400" y="3013670"/>
            <a:ext cx="111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HERA</a:t>
            </a:r>
          </a:p>
          <a:p>
            <a:r>
              <a:rPr lang="en-US" dirty="0" err="1" smtClean="0"/>
              <a:t>y</a:t>
            </a:r>
            <a:r>
              <a:rPr lang="en-US" dirty="0" smtClean="0"/>
              <a:t>&gt;0.005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6700" y="774700"/>
            <a:ext cx="488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Possible limitations in kinematic coverage:</a:t>
            </a:r>
            <a:endParaRPr lang="en-US" u="sng" dirty="0">
              <a:solidFill>
                <a:srgbClr val="0000FF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49476"/>
              </p:ext>
            </p:extLst>
          </p:nvPr>
        </p:nvGraphicFramePr>
        <p:xfrm>
          <a:off x="5278438" y="673100"/>
          <a:ext cx="25384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7" name="Equation" r:id="rId4" imgW="1447800" imgH="469900" progId="Equation.DSMT4">
                  <p:embed/>
                </p:oleObj>
              </mc:Choice>
              <mc:Fallback>
                <p:oleObj name="Equation" r:id="rId4" imgW="14478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673100"/>
                        <a:ext cx="2538412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8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POETIC 2013, Chile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9</a:t>
            </a:fld>
            <a:endParaRPr lang="en-US" altLang="ja-JP"/>
          </a:p>
        </p:txBody>
      </p:sp>
      <p:grpSp>
        <p:nvGrpSpPr>
          <p:cNvPr id="10" name="Group 9"/>
          <p:cNvGrpSpPr/>
          <p:nvPr/>
        </p:nvGrpSpPr>
        <p:grpSpPr>
          <a:xfrm>
            <a:off x="177800" y="838200"/>
            <a:ext cx="3968736" cy="2152632"/>
            <a:chOff x="0" y="558800"/>
            <a:chExt cx="3968736" cy="2152632"/>
          </a:xfrm>
        </p:grpSpPr>
        <p:pic>
          <p:nvPicPr>
            <p:cNvPr id="6" name="Picture 5" descr="RapidityVsQ2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92" b="75000"/>
            <a:stretch/>
          </p:blipFill>
          <p:spPr>
            <a:xfrm>
              <a:off x="0" y="558800"/>
              <a:ext cx="3943358" cy="1828800"/>
            </a:xfrm>
            <a:prstGeom prst="rect">
              <a:avLst/>
            </a:prstGeom>
          </p:spPr>
        </p:pic>
        <p:pic>
          <p:nvPicPr>
            <p:cNvPr id="8" name="Picture 7" descr="RapidityVsQ2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25" t="94705"/>
            <a:stretch/>
          </p:blipFill>
          <p:spPr>
            <a:xfrm>
              <a:off x="482601" y="2324100"/>
              <a:ext cx="3486135" cy="38733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62997" y="3043766"/>
            <a:ext cx="3968736" cy="2152632"/>
            <a:chOff x="4927600" y="495300"/>
            <a:chExt cx="3968736" cy="2152632"/>
          </a:xfrm>
        </p:grpSpPr>
        <p:pic>
          <p:nvPicPr>
            <p:cNvPr id="7" name="Picture 6" descr="RapidityVsQ2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25" t="71094"/>
            <a:stretch/>
          </p:blipFill>
          <p:spPr>
            <a:xfrm>
              <a:off x="5410201" y="533400"/>
              <a:ext cx="3486135" cy="2114532"/>
            </a:xfrm>
            <a:prstGeom prst="rect">
              <a:avLst/>
            </a:prstGeom>
          </p:spPr>
        </p:pic>
        <p:pic>
          <p:nvPicPr>
            <p:cNvPr id="9" name="Picture 8" descr="RapidityVsQ2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94593" b="74480"/>
            <a:stretch/>
          </p:blipFill>
          <p:spPr>
            <a:xfrm>
              <a:off x="4927600" y="495300"/>
              <a:ext cx="584200" cy="18669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054600" y="2459567"/>
            <a:ext cx="3962426" cy="2171712"/>
            <a:chOff x="419100" y="2882900"/>
            <a:chExt cx="3962426" cy="2171712"/>
          </a:xfrm>
        </p:grpSpPr>
        <p:pic>
          <p:nvPicPr>
            <p:cNvPr id="14" name="Picture 13" descr="RapidityVspDISQ20.1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78" t="94271"/>
            <a:stretch/>
          </p:blipFill>
          <p:spPr>
            <a:xfrm>
              <a:off x="825500" y="4635500"/>
              <a:ext cx="3556026" cy="419112"/>
            </a:xfrm>
            <a:prstGeom prst="rect">
              <a:avLst/>
            </a:prstGeom>
          </p:spPr>
        </p:pic>
        <p:pic>
          <p:nvPicPr>
            <p:cNvPr id="12" name="Picture 11" descr="RapidityVspDISQ20.1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92" b="75000"/>
            <a:stretch/>
          </p:blipFill>
          <p:spPr>
            <a:xfrm>
              <a:off x="419100" y="2882900"/>
              <a:ext cx="3943358" cy="18288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067300" y="4648188"/>
            <a:ext cx="3962426" cy="2146312"/>
            <a:chOff x="4559300" y="3009900"/>
            <a:chExt cx="3962426" cy="2146312"/>
          </a:xfrm>
        </p:grpSpPr>
        <p:pic>
          <p:nvPicPr>
            <p:cNvPr id="13" name="Picture 12" descr="RapidityVspDISQ20.1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01" t="71354"/>
            <a:stretch/>
          </p:blipFill>
          <p:spPr>
            <a:xfrm>
              <a:off x="5054600" y="3060700"/>
              <a:ext cx="3467126" cy="2095512"/>
            </a:xfrm>
            <a:prstGeom prst="rect">
              <a:avLst/>
            </a:prstGeom>
          </p:spPr>
        </p:pic>
        <p:pic>
          <p:nvPicPr>
            <p:cNvPr id="15" name="Picture 14" descr="RapidityVspDISQ20.1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09" b="75000"/>
            <a:stretch/>
          </p:blipFill>
          <p:spPr>
            <a:xfrm>
              <a:off x="4559300" y="3009900"/>
              <a:ext cx="571500" cy="1828800"/>
            </a:xfrm>
            <a:prstGeom prst="rect">
              <a:avLst/>
            </a:prstGeom>
          </p:spPr>
        </p:pic>
      </p:grpSp>
      <p:cxnSp>
        <p:nvCxnSpPr>
          <p:cNvPr id="20" name="Straight Arrow Connector 19"/>
          <p:cNvCxnSpPr/>
          <p:nvPr/>
        </p:nvCxnSpPr>
        <p:spPr bwMode="auto">
          <a:xfrm flipH="1">
            <a:off x="4572000" y="1998133"/>
            <a:ext cx="25401" cy="330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605874" y="833963"/>
            <a:ext cx="448835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Lepton Beam Energy: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GeV</a:t>
            </a:r>
            <a:r>
              <a:rPr lang="en-US" dirty="0" smtClean="0"/>
              <a:t>: Q</a:t>
            </a:r>
            <a:r>
              <a:rPr lang="en-US" baseline="30000" dirty="0" smtClean="0"/>
              <a:t>2</a:t>
            </a:r>
            <a:r>
              <a:rPr lang="en-US" dirty="0" smtClean="0"/>
              <a:t> ~ 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~ -2</a:t>
            </a:r>
          </a:p>
          <a:p>
            <a:r>
              <a:rPr lang="en-US" dirty="0" smtClean="0"/>
              <a:t>10 </a:t>
            </a:r>
            <a:r>
              <a:rPr lang="en-US" dirty="0" err="1"/>
              <a:t>GeV</a:t>
            </a:r>
            <a:r>
              <a:rPr lang="en-US" dirty="0"/>
              <a:t>: Q</a:t>
            </a:r>
            <a:r>
              <a:rPr lang="en-US" baseline="30000" dirty="0"/>
              <a:t>2</a:t>
            </a:r>
            <a:r>
              <a:rPr lang="en-US" dirty="0"/>
              <a:t> ~ 1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/>
              <a:t> ~ </a:t>
            </a:r>
            <a:r>
              <a:rPr lang="en-US" dirty="0" smtClean="0"/>
              <a:t>-4</a:t>
            </a:r>
          </a:p>
          <a:p>
            <a:endParaRPr lang="en-US" sz="1200" dirty="0"/>
          </a:p>
          <a:p>
            <a:r>
              <a:rPr lang="en-US" dirty="0" smtClean="0"/>
              <a:t>highest </a:t>
            </a:r>
            <a:r>
              <a:rPr lang="en-US" dirty="0" err="1" smtClean="0"/>
              <a:t>E’</a:t>
            </a:r>
            <a:r>
              <a:rPr lang="en-US" baseline="-25000" dirty="0" err="1" smtClean="0"/>
              <a:t>e</a:t>
            </a:r>
            <a:r>
              <a:rPr lang="en-US" dirty="0" smtClean="0"/>
              <a:t> at most negative </a:t>
            </a:r>
            <a:r>
              <a:rPr lang="en-US" dirty="0" err="1" smtClean="0"/>
              <a:t>rapidities</a:t>
            </a:r>
            <a:endParaRPr lang="en-US" dirty="0" smtClean="0"/>
          </a:p>
          <a:p>
            <a:r>
              <a:rPr lang="en-US" dirty="0" smtClean="0"/>
              <a:t>independent of E</a:t>
            </a:r>
            <a:r>
              <a:rPr lang="en-US" baseline="-25000" dirty="0" smtClean="0"/>
              <a:t>h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4288367" y="5359400"/>
            <a:ext cx="52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√s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rot="10524131" flipH="1" flipV="1">
            <a:off x="443842" y="5519583"/>
            <a:ext cx="1007775" cy="367634"/>
          </a:xfrm>
          <a:prstGeom prst="curvedRightArrow">
            <a:avLst>
              <a:gd name="adj1" fmla="val 33853"/>
              <a:gd name="adj2" fmla="val 67706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50000">
                <a:srgbClr val="3333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7000" y="5266267"/>
            <a:ext cx="2201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low Q</a:t>
            </a:r>
            <a:r>
              <a:rPr lang="en-US" baseline="30000" dirty="0" smtClean="0"/>
              <a:t>2</a:t>
            </a:r>
            <a:r>
              <a:rPr lang="en-US" dirty="0" smtClean="0"/>
              <a:t> coverage</a:t>
            </a:r>
          </a:p>
          <a:p>
            <a:pPr algn="ctr"/>
            <a:r>
              <a:rPr lang="en-US" dirty="0" smtClean="0"/>
              <a:t>critical for </a:t>
            </a:r>
          </a:p>
          <a:p>
            <a:pPr algn="ctr"/>
            <a:r>
              <a:rPr lang="en-US" dirty="0" smtClean="0"/>
              <a:t>saturation</a:t>
            </a:r>
            <a:r>
              <a:rPr lang="en-US" dirty="0"/>
              <a:t> </a:t>
            </a:r>
            <a:r>
              <a:rPr lang="en-US" dirty="0" smtClean="0"/>
              <a:t>physics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 bwMode="auto">
          <a:xfrm flipH="1" flipV="1">
            <a:off x="1456267" y="1236133"/>
            <a:ext cx="8466" cy="1371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1447800" y="3445933"/>
            <a:ext cx="8466" cy="1371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65777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39322</TotalTime>
  <Words>4289</Words>
  <Application>Microsoft Macintosh PowerPoint</Application>
  <PresentationFormat>On-screen Show (4:3)</PresentationFormat>
  <Paragraphs>785</Paragraphs>
  <Slides>53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Crayons</vt:lpstr>
      <vt:lpstr>Equation</vt:lpstr>
      <vt:lpstr>eRHIC Detector R&amp;D and Design </vt:lpstr>
      <vt:lpstr>What needs to be covered BY THE DETECTOR</vt:lpstr>
      <vt:lpstr>Measuring FL with the EIC </vt:lpstr>
      <vt:lpstr>EIC: sr and FL</vt:lpstr>
      <vt:lpstr>EIC: sr and FL</vt:lpstr>
      <vt:lpstr>The Helicity Distributions in the Proton</vt:lpstr>
      <vt:lpstr>Inclusive DIS</vt:lpstr>
      <vt:lpstr>DIS Kinematics</vt:lpstr>
      <vt:lpstr>Lepton Kinematics</vt:lpstr>
      <vt:lpstr>Scattered Lepton Kinematics </vt:lpstr>
      <vt:lpstr>Pion Kinematics</vt:lpstr>
      <vt:lpstr>Hadron, lepton, Photon Separation</vt:lpstr>
      <vt:lpstr>Lepton Identification</vt:lpstr>
      <vt:lpstr>BNL: 1st Detector Design Concept</vt:lpstr>
      <vt:lpstr>Start full Geant Simulations</vt:lpstr>
      <vt:lpstr>Vibrant Detector R&amp;D Program</vt:lpstr>
      <vt:lpstr>Fast Simulator: What was modeled</vt:lpstr>
      <vt:lpstr>Momentum resolutions</vt:lpstr>
      <vt:lpstr>Resolution for E/p</vt:lpstr>
      <vt:lpstr>Resolution for E/p</vt:lpstr>
      <vt:lpstr>Hadron Coverage</vt:lpstr>
      <vt:lpstr>LHC-b: possible RICH design concepts</vt:lpstr>
      <vt:lpstr>Cerenkov and momentum resolution</vt:lpstr>
      <vt:lpstr>Exclusive Reactions: Event Selection</vt:lpstr>
      <vt:lpstr>DVCS Kinematics</vt:lpstr>
      <vt:lpstr>t-Measurement using RP</vt:lpstr>
      <vt:lpstr>DVCS: Photon-Lepton Kinematics </vt:lpstr>
      <vt:lpstr>BH rejection</vt:lpstr>
      <vt:lpstr>BH Rejection</vt:lpstr>
      <vt:lpstr>Kinematics of Breakup Neutrons</vt:lpstr>
      <vt:lpstr>Other Critical Systematics </vt:lpstr>
      <vt:lpstr>RHIC Polarimetry</vt:lpstr>
      <vt:lpstr>Hadron Polarisation</vt:lpstr>
      <vt:lpstr>Lepton Polarization</vt:lpstr>
      <vt:lpstr>Luminosity Measurement</vt:lpstr>
      <vt:lpstr>Summary</vt:lpstr>
      <vt:lpstr>PowerPoint Presentation</vt:lpstr>
      <vt:lpstr>Some thought about rates</vt:lpstr>
      <vt:lpstr>Fast Simulator: Check</vt:lpstr>
      <vt:lpstr>CHIPAS</vt:lpstr>
      <vt:lpstr>CHIPAS-Results</vt:lpstr>
      <vt:lpstr>Measuring FL with the EIC (II)</vt:lpstr>
      <vt:lpstr>HERA: sr and FL</vt:lpstr>
      <vt:lpstr>Integration into Machine: IR-Design</vt:lpstr>
      <vt:lpstr>lepton kinematics</vt:lpstr>
      <vt:lpstr>Simulation Example</vt:lpstr>
      <vt:lpstr>Emerging Detector Concept</vt:lpstr>
      <vt:lpstr>Diffractive Physics: p’ kinematics</vt:lpstr>
      <vt:lpstr> proton distribution in y vs x at s=20 m</vt:lpstr>
      <vt:lpstr>Accepted in“Roman Pot”(example) at s=20m </vt:lpstr>
      <vt:lpstr>Detection efficiency of Breakup Neutrons</vt:lpstr>
      <vt:lpstr>Principle of Pe Measurement with the LPOL</vt:lpstr>
      <vt:lpstr>Polarimeter Operation 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599</cp:revision>
  <cp:lastPrinted>2010-06-10T01:25:59Z</cp:lastPrinted>
  <dcterms:created xsi:type="dcterms:W3CDTF">2011-06-20T13:18:20Z</dcterms:created>
  <dcterms:modified xsi:type="dcterms:W3CDTF">2013-03-07T19:27:34Z</dcterms:modified>
</cp:coreProperties>
</file>