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63"/>
  </p:notesMasterIdLst>
  <p:sldIdLst>
    <p:sldId id="256" r:id="rId4"/>
    <p:sldId id="257" r:id="rId5"/>
    <p:sldId id="258" r:id="rId6"/>
    <p:sldId id="260" r:id="rId7"/>
    <p:sldId id="263" r:id="rId8"/>
    <p:sldId id="270" r:id="rId9"/>
    <p:sldId id="311" r:id="rId10"/>
    <p:sldId id="262" r:id="rId11"/>
    <p:sldId id="264" r:id="rId12"/>
    <p:sldId id="271" r:id="rId13"/>
    <p:sldId id="272" r:id="rId14"/>
    <p:sldId id="273" r:id="rId15"/>
    <p:sldId id="275" r:id="rId16"/>
    <p:sldId id="279" r:id="rId17"/>
    <p:sldId id="281" r:id="rId18"/>
    <p:sldId id="282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312" r:id="rId31"/>
    <p:sldId id="313" r:id="rId32"/>
    <p:sldId id="299" r:id="rId33"/>
    <p:sldId id="314" r:id="rId34"/>
    <p:sldId id="315" r:id="rId35"/>
    <p:sldId id="316" r:id="rId36"/>
    <p:sldId id="317" r:id="rId37"/>
    <p:sldId id="318" r:id="rId38"/>
    <p:sldId id="298" r:id="rId39"/>
    <p:sldId id="319" r:id="rId40"/>
    <p:sldId id="280" r:id="rId41"/>
    <p:sldId id="283" r:id="rId42"/>
    <p:sldId id="284" r:id="rId43"/>
    <p:sldId id="300" r:id="rId44"/>
    <p:sldId id="301" r:id="rId45"/>
    <p:sldId id="302" r:id="rId46"/>
    <p:sldId id="320" r:id="rId47"/>
    <p:sldId id="308" r:id="rId48"/>
    <p:sldId id="307" r:id="rId49"/>
    <p:sldId id="309" r:id="rId50"/>
    <p:sldId id="265" r:id="rId51"/>
    <p:sldId id="266" r:id="rId52"/>
    <p:sldId id="267" r:id="rId53"/>
    <p:sldId id="268" r:id="rId54"/>
    <p:sldId id="276" r:id="rId55"/>
    <p:sldId id="277" r:id="rId56"/>
    <p:sldId id="278" r:id="rId57"/>
    <p:sldId id="303" r:id="rId58"/>
    <p:sldId id="305" r:id="rId59"/>
    <p:sldId id="285" r:id="rId60"/>
    <p:sldId id="297" r:id="rId61"/>
    <p:sldId id="306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515" autoAdjust="0"/>
  </p:normalViewPr>
  <p:slideViewPr>
    <p:cSldViewPr snapToGrid="0" snapToObjects="1">
      <p:cViewPr varScale="1">
        <p:scale>
          <a:sx n="101" d="100"/>
          <a:sy n="101" d="100"/>
        </p:scale>
        <p:origin x="-104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47D76-9495-7A4A-A483-F9FC03DB0698}" type="datetimeFigureOut">
              <a:rPr lang="en-US" smtClean="0"/>
              <a:t>6/27/17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EB60A-9BD5-0041-B292-AF1CE99BD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6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7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94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6408-6A25-8148-8E4F-30783E279A7D}" type="datetime1">
              <a:rPr lang="en-US">
                <a:latin typeface="Calibri"/>
              </a:rPr>
              <a:pPr>
                <a:defRPr/>
              </a:pPr>
              <a:t>6/27/17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E10BD-CAC7-1C40-8D84-80108B9CBCB9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129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72B38-C7C9-CD45-B92B-DA0C9490DFD7}" type="datetime1">
              <a:rPr lang="en-US">
                <a:latin typeface="Calibri"/>
              </a:rPr>
              <a:pPr>
                <a:defRPr/>
              </a:pPr>
              <a:t>6/27/17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7D0F3-20A1-3C40-911C-BA1E9B6074F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431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01E26-1F14-1C4F-A77E-25816334A10E}" type="datetime1">
              <a:rPr lang="en-US">
                <a:latin typeface="Calibri"/>
              </a:rPr>
              <a:pPr>
                <a:defRPr/>
              </a:pPr>
              <a:t>6/27/17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E5AD9-B6A2-194F-8005-D67D10096E9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702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C431E-608C-654D-822C-1D019672E7C5}" type="datetime1">
              <a:rPr lang="en-US">
                <a:latin typeface="Calibri"/>
              </a:rPr>
              <a:pPr>
                <a:defRPr/>
              </a:pPr>
              <a:t>6/27/17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BD9E3-DF93-DD40-B4E3-0120D936519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815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7201E-0BF6-5849-A5A5-FD35B3E1F1F8}" type="datetime1">
              <a:rPr lang="en-US">
                <a:latin typeface="Calibri"/>
              </a:rPr>
              <a:pPr>
                <a:defRPr/>
              </a:pPr>
              <a:t>6/27/17</a:t>
            </a:fld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0B8C6-EE4C-A44F-A1FB-B6F0670600D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008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C7E9C-0570-FB4F-AF27-FE81DC2BC611}" type="datetime1">
              <a:rPr lang="en-US">
                <a:latin typeface="Calibri"/>
              </a:rPr>
              <a:pPr>
                <a:defRPr/>
              </a:pPr>
              <a:t>6/27/17</a:t>
            </a:fld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2A9F2-16AA-C14A-9D4E-13E113BF8A7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252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BB8DF-8A3E-174F-819E-9E6E707ADAD3}" type="datetime1">
              <a:rPr lang="en-US">
                <a:latin typeface="Calibri"/>
              </a:rPr>
              <a:pPr>
                <a:defRPr/>
              </a:pPr>
              <a:t>6/27/17</a:t>
            </a:fld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4FFC7-5491-D644-93B2-535B4882CBDC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436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687C7-97DE-C44C-B54D-3E8A17E6827D}" type="datetime1">
              <a:rPr lang="en-US">
                <a:latin typeface="Calibri"/>
              </a:rPr>
              <a:pPr>
                <a:defRPr/>
              </a:pPr>
              <a:t>6/27/17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7E7AD-0A41-0341-BCFB-618B750E557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84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60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33533-7D04-554E-9CDF-45DA16E3F305}" type="datetime1">
              <a:rPr lang="en-US">
                <a:latin typeface="Calibri"/>
              </a:rPr>
              <a:pPr>
                <a:defRPr/>
              </a:pPr>
              <a:t>6/27/17</a:t>
            </a:fld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1BE6-F3F4-A445-B31D-52090DBD8C3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336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F623D-7434-4542-9873-AE8A6D79F7A3}" type="datetime1">
              <a:rPr lang="en-US">
                <a:latin typeface="Calibri"/>
              </a:rPr>
              <a:pPr>
                <a:defRPr/>
              </a:pPr>
              <a:t>6/27/17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379F7-608D-464C-9668-56504ACA090B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210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39A53-5DB3-4E44-9A35-B68895A2CA49}" type="datetime1">
              <a:rPr lang="en-US">
                <a:latin typeface="Calibri"/>
              </a:rPr>
              <a:pPr>
                <a:defRPr/>
              </a:pPr>
              <a:t>6/27/17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DC482-50DE-E243-B628-0467CB0C06D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897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3D26F-6B03-5042-AEEF-E0DA7C79A59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73770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A0421-939D-F242-852D-27CF1EC528D0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9533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8D327-F8E5-1B40-A88E-12A7926A9D9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85361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716D3-809A-7A4B-8898-6F063F941FE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72223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C72A5-66FC-DA47-AC39-0F8E509FF2A2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9542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D848B-7C27-FE4C-A2B5-1A4F58E93D5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81168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EF9B8-D2CF-704A-BA58-DFC3DF23B028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74706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7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2C15A-00AA-644F-8375-F69023887D59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7571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05156-A5D8-3E41-81BD-60E6B41B7A85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21810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A0A18-08DE-EA4A-BD4C-80AD5ABD4097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1629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213FD-1D60-784B-8826-4BD3ABDD8FAE}" type="slidenum">
              <a:rPr lang="en-US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80952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6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8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8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6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0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6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7D34D-BC09-EE4C-BFA6-2F9A226229E6}" type="datetimeFigureOut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6E080-E936-0542-BEC5-5045F6387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3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9A7B7F-5E20-3B4D-852A-E5B919FB7FDA}" type="datetime1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6/27/17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5EA4CF-01FF-EF4E-8EF6-9EE5746C1ED2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0DBC8D22-8E42-0246-BD28-5A06DDB26657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8" Type="http://schemas.openxmlformats.org/officeDocument/2006/relationships/image" Target="../media/image50.emf"/><Relationship Id="rId9" Type="http://schemas.openxmlformats.org/officeDocument/2006/relationships/image" Target="../media/image51.emf"/><Relationship Id="rId10" Type="http://schemas.openxmlformats.org/officeDocument/2006/relationships/image" Target="../media/image52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8" Type="http://schemas.openxmlformats.org/officeDocument/2006/relationships/image" Target="../media/image74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emf"/><Relationship Id="rId3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2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9.png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0.emf"/><Relationship Id="rId3" Type="http://schemas.openxmlformats.org/officeDocument/2006/relationships/image" Target="../media/image10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hyperlink" Target="http://inspirehep.net/search?p=collaboration:'CMS'&amp;ln=en" TargetMode="External"/><Relationship Id="rId6" Type="http://schemas.openxmlformats.org/officeDocument/2006/relationships/hyperlink" Target="http://inspirehep.net/author/profile/Khachatryan,%20Vardan?recid=870473&amp;ln=en" TargetMode="External"/><Relationship Id="rId7" Type="http://schemas.openxmlformats.org/officeDocument/2006/relationships/hyperlink" Target="http://inspirehep.net/search?cc=Institutions&amp;p=institution:%22Yerevan%20Phys.%20Inst.%22&amp;ln=en" TargetMode="External"/><Relationship Id="rId8" Type="http://schemas.openxmlformats.org/officeDocument/2006/relationships/hyperlink" Target="http://inspirehep.net/record/870473?ln=en" TargetMode="External"/><Relationship Id="rId9" Type="http://schemas.openxmlformats.org/officeDocument/2006/relationships/hyperlink" Target="http://inspirehep.net/search?ln=en&amp;p=refersto:recid:870473&amp;rm=citation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png"/><Relationship Id="rId3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4.emf"/><Relationship Id="rId5" Type="http://schemas.openxmlformats.org/officeDocument/2006/relationships/image" Target="../media/image11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4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emf"/><Relationship Id="rId5" Type="http://schemas.openxmlformats.org/officeDocument/2006/relationships/image" Target="../media/image119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microsoft.com/office/2007/relationships/hdphoto" Target="../media/hdphoto1.wdp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96925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Parton model description of </a:t>
            </a:r>
            <a:r>
              <a:rPr lang="en-US" sz="3200" b="1" dirty="0" err="1" smtClean="0">
                <a:solidFill>
                  <a:srgbClr val="0000FF"/>
                </a:solidFill>
              </a:rPr>
              <a:t>multiparticle</a:t>
            </a:r>
            <a:r>
              <a:rPr lang="en-US" sz="3200" b="1" dirty="0" smtClean="0">
                <a:solidFill>
                  <a:srgbClr val="0000FF"/>
                </a:solidFill>
              </a:rPr>
              <a:t> azimuthal </a:t>
            </a:r>
            <a:r>
              <a:rPr lang="en-US" sz="3200" b="1" dirty="0" err="1" smtClean="0">
                <a:solidFill>
                  <a:srgbClr val="0000FF"/>
                </a:solidFill>
              </a:rPr>
              <a:t>cumulants</a:t>
            </a:r>
            <a:r>
              <a:rPr lang="en-US" sz="3200" b="1" dirty="0" smtClean="0">
                <a:solidFill>
                  <a:srgbClr val="0000FF"/>
                </a:solidFill>
              </a:rPr>
              <a:t> in </a:t>
            </a:r>
            <a:r>
              <a:rPr lang="en-US" sz="3200" b="1" dirty="0" err="1" smtClean="0">
                <a:solidFill>
                  <a:srgbClr val="0000FF"/>
                </a:solidFill>
              </a:rPr>
              <a:t>p+A</a:t>
            </a:r>
            <a:r>
              <a:rPr lang="en-US" sz="3200" b="1" dirty="0" smtClean="0">
                <a:solidFill>
                  <a:srgbClr val="0000FF"/>
                </a:solidFill>
              </a:rPr>
              <a:t> collisions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6695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Raju Venugopalan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Brookhaven National Laboratory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2661" y="6513161"/>
            <a:ext cx="373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RBRC </a:t>
            </a:r>
            <a:r>
              <a:rPr lang="en-US" b="1" dirty="0" err="1" smtClean="0">
                <a:solidFill>
                  <a:srgbClr val="660066"/>
                </a:solidFill>
              </a:rPr>
              <a:t>pA</a:t>
            </a:r>
            <a:r>
              <a:rPr lang="en-US" b="1" dirty="0" smtClean="0">
                <a:solidFill>
                  <a:srgbClr val="660066"/>
                </a:solidFill>
              </a:rPr>
              <a:t> workshop,</a:t>
            </a:r>
            <a:r>
              <a:rPr lang="en-US" b="1" dirty="0" smtClean="0">
                <a:solidFill>
                  <a:srgbClr val="660066"/>
                </a:solidFill>
              </a:rPr>
              <a:t> June 26-28, </a:t>
            </a:r>
            <a:r>
              <a:rPr lang="en-US" b="1" dirty="0" smtClean="0">
                <a:solidFill>
                  <a:srgbClr val="660066"/>
                </a:solidFill>
              </a:rPr>
              <a:t>2017</a:t>
            </a:r>
            <a:endParaRPr lang="en-US" b="1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05" b="-305"/>
          <a:stretch/>
        </p:blipFill>
        <p:spPr>
          <a:xfrm>
            <a:off x="478669" y="3275561"/>
            <a:ext cx="3324151" cy="3027508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3802820" y="4425950"/>
            <a:ext cx="1257300" cy="495300"/>
          </a:xfrm>
          <a:prstGeom prst="left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9937" y="6149180"/>
            <a:ext cx="3130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Mantysaari,Schenke,arXiv:1603.043049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95" y="3282962"/>
            <a:ext cx="3606099" cy="30201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15428" y="5938762"/>
            <a:ext cx="3084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ALICE Collaboration: </a:t>
            </a:r>
            <a:r>
              <a:rPr lang="en-US" sz="1400" dirty="0" err="1" smtClean="0">
                <a:solidFill>
                  <a:srgbClr val="FFFF00"/>
                </a:solidFill>
              </a:rPr>
              <a:t>p+A</a:t>
            </a:r>
            <a:r>
              <a:rPr lang="en-US" sz="1400" dirty="0" smtClean="0">
                <a:solidFill>
                  <a:srgbClr val="FFFF00"/>
                </a:solidFill>
              </a:rPr>
              <a:t> collision event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6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Sensitive measure of collectivity: azimuthal </a:t>
            </a:r>
            <a:r>
              <a:rPr lang="en-US" sz="2800" b="1" dirty="0" err="1" smtClean="0">
                <a:solidFill>
                  <a:srgbClr val="0000FF"/>
                </a:solidFill>
              </a:rPr>
              <a:t>cumulants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175" y="890094"/>
            <a:ext cx="4306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2m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-particle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azimuthal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cumulants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5" y="1413593"/>
            <a:ext cx="6454372" cy="454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2314" y="982427"/>
            <a:ext cx="3251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Borghini,Dinh,Ollitrault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nucl-th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/0105040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175" y="3562423"/>
            <a:ext cx="244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Spatial eccentricities: 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94" y="3427408"/>
            <a:ext cx="5256924" cy="7754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175" y="4342148"/>
            <a:ext cx="4865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A number of simple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“Gaussian” models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give</a:t>
            </a:r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09" y="4397456"/>
            <a:ext cx="3788785" cy="3452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00472" y="5042739"/>
            <a:ext cx="2599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660066"/>
                </a:solidFill>
                <a:latin typeface="Calibri"/>
              </a:rPr>
              <a:t>Hydro linear response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28" y="5096753"/>
            <a:ext cx="2693938" cy="3460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2545" y="5914518"/>
            <a:ext cx="86868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Gardim,Grassi,Luzum,Ollitrault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PRC (2012)024908;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Niemi,Denicol,Holopainen,Huovinen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PRC87 (2013)054901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Bzdak,Bozek,McLerran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arXiv:1311.7325,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Bzdak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Skokov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arXiv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: 1312.7349</a:t>
            </a:r>
          </a:p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Yan,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Ollitrault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arXiv:1312.6555,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Basar,Teaney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arXiv:1312.6770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5" y="2893437"/>
            <a:ext cx="2314269" cy="393714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40" y="2863350"/>
            <a:ext cx="2583149" cy="393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7744" y="2887614"/>
            <a:ext cx="2709056" cy="39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175" y="2035383"/>
            <a:ext cx="8471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If </a:t>
            </a:r>
            <a:r>
              <a:rPr lang="en-US" sz="2000" b="1" dirty="0" err="1" smtClean="0"/>
              <a:t>cumulants</a:t>
            </a:r>
            <a:r>
              <a:rPr lang="en-US" sz="2000" b="1" dirty="0" smtClean="0"/>
              <a:t> factorize into product of correlations relative to a reaction plane, </a:t>
            </a:r>
          </a:p>
          <a:p>
            <a:r>
              <a:rPr lang="en-US" sz="2000" b="1" dirty="0" smtClean="0"/>
              <a:t>define flow coefficients:</a:t>
            </a:r>
            <a:endParaRPr lang="en-US" sz="2000" b="1" dirty="0"/>
          </a:p>
        </p:txBody>
      </p:sp>
      <p:sp>
        <p:nvSpPr>
          <p:cNvPr id="17" name="Down Arrow 16"/>
          <p:cNvSpPr/>
          <p:nvPr/>
        </p:nvSpPr>
        <p:spPr>
          <a:xfrm>
            <a:off x="4497718" y="2612001"/>
            <a:ext cx="126696" cy="38341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2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655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Collectivity across system size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84" t="2827"/>
          <a:stretch/>
        </p:blipFill>
        <p:spPr>
          <a:xfrm>
            <a:off x="136553" y="1412940"/>
            <a:ext cx="8816271" cy="34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8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Collectivity across wide energy scales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892"/>
            <a:ext cx="9144000" cy="3219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195"/>
          <a:stretch/>
        </p:blipFill>
        <p:spPr>
          <a:xfrm>
            <a:off x="204831" y="4575353"/>
            <a:ext cx="4774270" cy="146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024" y="4124254"/>
            <a:ext cx="3164776" cy="267250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5070431" y="5059790"/>
            <a:ext cx="535839" cy="416689"/>
          </a:xfrm>
          <a:prstGeom prst="rightArrow">
            <a:avLst/>
          </a:prstGeom>
          <a:solidFill>
            <a:srgbClr val="8071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831" y="4217798"/>
            <a:ext cx="192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Schenke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RV:1407.7557</a:t>
            </a:r>
          </a:p>
        </p:txBody>
      </p:sp>
    </p:spTree>
    <p:extLst>
      <p:ext uri="{BB962C8B-B14F-4D97-AF65-F5344CB8AC3E}">
        <p14:creationId xmlns:p14="http://schemas.microsoft.com/office/powerpoint/2010/main" val="267710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7544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Panta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Rhei</a:t>
            </a:r>
            <a:r>
              <a:rPr lang="en-US" sz="3200" b="1" dirty="0" smtClean="0">
                <a:solidFill>
                  <a:srgbClr val="0000FF"/>
                </a:solidFill>
              </a:rPr>
              <a:t>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211" y="890440"/>
            <a:ext cx="2623673" cy="2581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7731" y="3471831"/>
            <a:ext cx="20067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latin typeface="Calibri"/>
              </a:rPr>
              <a:t>Heraclitus of Ephesus</a:t>
            </a:r>
          </a:p>
          <a:p>
            <a:r>
              <a:rPr lang="en-US" sz="1600" b="1" dirty="0">
                <a:solidFill>
                  <a:srgbClr val="008000"/>
                </a:solidFill>
                <a:latin typeface="Calibri"/>
              </a:rPr>
              <a:t>       535-475 BC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477" y="4320397"/>
            <a:ext cx="804579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Natural in hydro </a:t>
            </a:r>
            <a:r>
              <a:rPr lang="mr-IN" sz="2000" b="1" dirty="0">
                <a:solidFill>
                  <a:prstClr val="black"/>
                </a:solidFill>
                <a:latin typeface="Mangal"/>
              </a:rPr>
              <a:t>–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yet,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very few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ab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initio hydro computations of 4-particle </a:t>
            </a:r>
          </a:p>
          <a:p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cumulants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for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p+A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-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- none for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p+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p</a:t>
            </a: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Problems with hydro interpretation for small systems:</a:t>
            </a:r>
          </a:p>
          <a:p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i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) Absence of “jet” quenching 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ii) Lack of convergence of hydro expansion (large Knudsen numbers)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iii) Effects seen for small multiplicity and high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b="1" baseline="-25000" dirty="0" err="1" smtClean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="1" baseline="-25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(9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2000" b="1" baseline="-25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40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16" y="2520533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Can we understand </a:t>
            </a:r>
            <a:r>
              <a:rPr lang="en-US" sz="3200" b="1" dirty="0" err="1" smtClean="0">
                <a:solidFill>
                  <a:srgbClr val="0000FF"/>
                </a:solidFill>
              </a:rPr>
              <a:t>multiparticle</a:t>
            </a:r>
            <a:r>
              <a:rPr lang="en-US" sz="3200" b="1" dirty="0" smtClean="0">
                <a:solidFill>
                  <a:srgbClr val="0000FF"/>
                </a:solidFill>
              </a:rPr>
              <a:t> correlations 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in an </a:t>
            </a:r>
            <a:r>
              <a:rPr lang="en-US" sz="3200" b="1" i="1" dirty="0" err="1" smtClean="0">
                <a:solidFill>
                  <a:srgbClr val="0000FF"/>
                </a:solidFill>
              </a:rPr>
              <a:t>ab</a:t>
            </a:r>
            <a:r>
              <a:rPr lang="en-US" sz="3200" b="1" i="1" dirty="0" smtClean="0">
                <a:solidFill>
                  <a:srgbClr val="0000FF"/>
                </a:solidFill>
              </a:rPr>
              <a:t> initio </a:t>
            </a:r>
            <a:r>
              <a:rPr lang="en-US" sz="3200" b="1" dirty="0" smtClean="0">
                <a:solidFill>
                  <a:srgbClr val="0000FF"/>
                </a:solidFill>
              </a:rPr>
              <a:t>approach 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816" y="6031011"/>
            <a:ext cx="3586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Review: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Dusling,Li,Schenke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arXiv:1509.07939</a:t>
            </a:r>
          </a:p>
        </p:txBody>
      </p:sp>
    </p:spTree>
    <p:extLst>
      <p:ext uri="{BB962C8B-B14F-4D97-AF65-F5344CB8AC3E}">
        <p14:creationId xmlns:p14="http://schemas.microsoft.com/office/powerpoint/2010/main" val="25473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75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</a:rPr>
              <a:t> graph approximation: power counting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"/>
          <a:stretch/>
        </p:blipFill>
        <p:spPr bwMode="auto">
          <a:xfrm>
            <a:off x="1611543" y="983882"/>
            <a:ext cx="6454977" cy="404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0743" y="5037319"/>
            <a:ext cx="457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Gluons with </a:t>
            </a:r>
            <a:r>
              <a:rPr lang="en-US" sz="2000" b="1" dirty="0" err="1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k</a:t>
            </a:r>
            <a:r>
              <a:rPr lang="en-US" sz="2000" b="1" baseline="-25000" dirty="0" err="1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T</a:t>
            </a:r>
            <a:r>
              <a:rPr lang="en-US" sz="2000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 ~ Q</a:t>
            </a:r>
            <a:r>
              <a:rPr lang="en-US" sz="2000" b="1" baseline="-25000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S</a:t>
            </a:r>
            <a:r>
              <a:rPr lang="en-US" sz="2000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 resolve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n ~ 1/g</a:t>
            </a:r>
            <a:r>
              <a:rPr lang="en-US" sz="2000" b="1" baseline="30000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2</a:t>
            </a:r>
            <a:r>
              <a:rPr lang="en-US" sz="2000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 color sources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660066"/>
                </a:solidFill>
                <a:latin typeface="Calibri" charset="0"/>
                <a:ea typeface="ＭＳ Ｐゴシック" charset="0"/>
                <a:cs typeface="Calibri" charset="0"/>
              </a:rPr>
              <a:t>Effective coupling:  g*n ~ 1/g</a:t>
            </a:r>
          </a:p>
        </p:txBody>
      </p:sp>
      <p:cxnSp>
        <p:nvCxnSpPr>
          <p:cNvPr id="6" name="Curved Connector 5"/>
          <p:cNvCxnSpPr>
            <a:cxnSpLocks noChangeShapeType="1"/>
          </p:cNvCxnSpPr>
          <p:nvPr/>
        </p:nvCxnSpPr>
        <p:spPr bwMode="auto">
          <a:xfrm rot="10800000" flipV="1">
            <a:off x="3164052" y="4890415"/>
            <a:ext cx="835578" cy="589834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5229320" y="613694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8000"/>
                </a:solidFill>
                <a:latin typeface="Calibri" charset="0"/>
                <a:cs typeface="Calibri" charset="0"/>
              </a:rPr>
              <a:t>Dumitru,Dusling,Gelis,Jalilian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  <a:cs typeface="Calibri" charset="0"/>
              </a:rPr>
              <a:t>-Marian,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8000"/>
                </a:solidFill>
                <a:latin typeface="Calibri" charset="0"/>
                <a:cs typeface="Calibri" charset="0"/>
              </a:rPr>
              <a:t>Lappi,Venugopalan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  <a:cs typeface="Calibri" charset="0"/>
              </a:rPr>
              <a:t>, PLB697 (2011)21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8000"/>
                </a:solidFill>
                <a:latin typeface="Calibri" charset="0"/>
                <a:cs typeface="Calibri" charset="0"/>
              </a:rPr>
              <a:t>Dusling,Venugopalan,PRL108 (2012)262001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6985" y="5126307"/>
            <a:ext cx="4532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Huge enhancement of </a:t>
            </a:r>
            <a:r>
              <a:rPr lang="en-US" sz="2000" b="1" dirty="0" err="1" smtClean="0"/>
              <a:t>Glasma</a:t>
            </a:r>
            <a:r>
              <a:rPr lang="en-US" sz="2000" b="1" dirty="0" smtClean="0"/>
              <a:t> graphs for </a:t>
            </a:r>
          </a:p>
          <a:p>
            <a:r>
              <a:rPr lang="en-US" sz="2000" b="1" dirty="0" smtClean="0"/>
              <a:t>high </a:t>
            </a:r>
            <a:r>
              <a:rPr lang="en-US" sz="2000" b="1" dirty="0" err="1" smtClean="0"/>
              <a:t>parton</a:t>
            </a:r>
            <a:r>
              <a:rPr lang="en-US" sz="2000" b="1" dirty="0" smtClean="0"/>
              <a:t> densities</a:t>
            </a:r>
            <a:r>
              <a:rPr lang="mr-IN" sz="2000" b="1" dirty="0" smtClean="0"/>
              <a:t>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9811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253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Anatomy of long range collimations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4" b="7953"/>
          <a:stretch/>
        </p:blipFill>
        <p:spPr bwMode="auto">
          <a:xfrm>
            <a:off x="1790700" y="818818"/>
            <a:ext cx="5663929" cy="30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306" y="3645344"/>
            <a:ext cx="3536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RG evolution of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Glasma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graphs:</a:t>
            </a:r>
          </a:p>
        </p:txBody>
      </p:sp>
      <p:pic>
        <p:nvPicPr>
          <p:cNvPr id="6" name="Picture 5" descr="du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53" y="4045454"/>
            <a:ext cx="7617662" cy="86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0306" y="5058202"/>
            <a:ext cx="3321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RG evolution of the mini-jets: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73" y="5170778"/>
            <a:ext cx="3874132" cy="28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83726" y="353762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8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8696" y="6349402"/>
            <a:ext cx="469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8000"/>
                </a:solidFill>
                <a:latin typeface="Calibri" charset="0"/>
                <a:ea typeface="ＭＳ Ｐゴシック" charset="0"/>
                <a:cs typeface="Calibri" charset="0"/>
              </a:rPr>
              <a:t>Dusling,RV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  <a:ea typeface="ＭＳ Ｐゴシック" charset="0"/>
                <a:cs typeface="Calibri" charset="0"/>
              </a:rPr>
              <a:t>, PRD 87, 051502 (R) (2013); PRD87 (2013) 094034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8000"/>
                </a:solidFill>
                <a:latin typeface="Calibri" charset="0"/>
                <a:ea typeface="ＭＳ Ｐゴシック" charset="0"/>
                <a:cs typeface="Calibri" charset="0"/>
              </a:rPr>
              <a:t>Dusling,Tribedy,RV,PRD93 (2016) 014034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306" y="5485436"/>
            <a:ext cx="484539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Good agreement with data for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b="1" baseline="-25000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&gt; Q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S</a:t>
            </a:r>
          </a:p>
          <a:p>
            <a:endParaRPr lang="en-US" sz="1200" b="1" baseline="-25000" dirty="0">
              <a:solidFill>
                <a:prstClr val="black"/>
              </a:solidFill>
              <a:latin typeface="Calibri"/>
            </a:endParaRPr>
          </a:p>
          <a:p>
            <a:r>
              <a:rPr lang="en-US" sz="2000" b="1" dirty="0">
                <a:solidFill>
                  <a:srgbClr val="660066"/>
                </a:solidFill>
                <a:latin typeface="Calibri"/>
              </a:rPr>
              <a:t>However no odd harmonics v</a:t>
            </a:r>
            <a:r>
              <a:rPr lang="en-US" sz="2000" b="1" baseline="-25000" dirty="0">
                <a:solidFill>
                  <a:srgbClr val="660066"/>
                </a:solidFill>
                <a:latin typeface="Calibri"/>
              </a:rPr>
              <a:t>3</a:t>
            </a:r>
            <a:r>
              <a:rPr lang="en-US" sz="2000" b="1" dirty="0">
                <a:solidFill>
                  <a:srgbClr val="660066"/>
                </a:solidFill>
                <a:latin typeface="Calibri"/>
              </a:rPr>
              <a:t>, v</a:t>
            </a:r>
            <a:r>
              <a:rPr lang="en-US" sz="2000" b="1" baseline="-25000" dirty="0">
                <a:solidFill>
                  <a:srgbClr val="660066"/>
                </a:solidFill>
                <a:latin typeface="Calibri"/>
              </a:rPr>
              <a:t>5</a:t>
            </a:r>
            <a:r>
              <a:rPr lang="en-US" sz="2000" b="1" dirty="0">
                <a:solidFill>
                  <a:srgbClr val="660066"/>
                </a:solidFill>
                <a:latin typeface="Calibri"/>
              </a:rPr>
              <a:t> for </a:t>
            </a:r>
            <a:r>
              <a:rPr lang="en-US" sz="2000" b="1" dirty="0">
                <a:solidFill>
                  <a:srgbClr val="FF6600"/>
                </a:solidFill>
                <a:latin typeface="Calibri"/>
              </a:rPr>
              <a:t>gluons</a:t>
            </a:r>
          </a:p>
          <a:p>
            <a:r>
              <a:rPr lang="en-US" sz="2000" b="1" dirty="0">
                <a:solidFill>
                  <a:srgbClr val="660066"/>
                </a:solidFill>
                <a:latin typeface="Calibri"/>
              </a:rPr>
              <a:t>because C(</a:t>
            </a:r>
            <a:r>
              <a:rPr lang="en-US" sz="2000" b="1" dirty="0" err="1">
                <a:solidFill>
                  <a:srgbClr val="660066"/>
                </a:solidFill>
                <a:latin typeface="Calibri"/>
              </a:rPr>
              <a:t>p,q</a:t>
            </a:r>
            <a:r>
              <a:rPr lang="en-US" sz="2000" b="1" dirty="0">
                <a:solidFill>
                  <a:srgbClr val="660066"/>
                </a:solidFill>
                <a:latin typeface="Calibri"/>
              </a:rPr>
              <a:t>) = C(p,-q)</a:t>
            </a:r>
          </a:p>
        </p:txBody>
      </p:sp>
    </p:spTree>
    <p:extLst>
      <p:ext uri="{BB962C8B-B14F-4D97-AF65-F5344CB8AC3E}">
        <p14:creationId xmlns:p14="http://schemas.microsoft.com/office/powerpoint/2010/main" val="98063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12" y="67551"/>
            <a:ext cx="9042188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Tracing azimuthal initial state correlations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909"/>
          <a:stretch/>
        </p:blipFill>
        <p:spPr>
          <a:xfrm>
            <a:off x="2396424" y="2410807"/>
            <a:ext cx="3937000" cy="2637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170" y="1044883"/>
            <a:ext cx="6652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Simple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ab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initio initial state model: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Multi-particle correlations from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Eikonal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scattering of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partons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off color domains in a nuclear target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41169" y="3611815"/>
            <a:ext cx="13804" cy="1214905"/>
          </a:xfrm>
          <a:prstGeom prst="straightConnector1">
            <a:avLst/>
          </a:prstGeom>
          <a:ln w="57150" cmpd="sng">
            <a:solidFill>
              <a:srgbClr val="66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48073" y="3962173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1/Q</a:t>
            </a:r>
            <a:r>
              <a:rPr lang="en-US" sz="2400" b="1" baseline="-25000" dirty="0">
                <a:solidFill>
                  <a:prstClr val="black"/>
                </a:solidFill>
                <a:latin typeface="Calibri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1975" y="5596116"/>
            <a:ext cx="353173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Color domain model:</a:t>
            </a:r>
          </a:p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Kovner,Lublinsky,arXiv:1012.3398,1109.0347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Dumitru,Gianini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arXiv:1406.5781</a:t>
            </a:r>
          </a:p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Dumitru,Skokov,arXiv:1411.6630,</a:t>
            </a:r>
          </a:p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Dumitru,McLerran,Skokov,arXiv:1410.4844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2903" y="181506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Lappi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arXiv:1501.05505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Lappi,Schenke,Schlichting,RV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arXiv:1509.03499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Dusling,Mace,RV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arXiv:1705.00745</a:t>
            </a:r>
          </a:p>
        </p:txBody>
      </p:sp>
    </p:spTree>
    <p:extLst>
      <p:ext uri="{BB962C8B-B14F-4D97-AF65-F5344CB8AC3E}">
        <p14:creationId xmlns:p14="http://schemas.microsoft.com/office/powerpoint/2010/main" val="56725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Eikonal</a:t>
            </a:r>
            <a:r>
              <a:rPr lang="en-US" sz="3200" b="1" dirty="0" smtClean="0">
                <a:solidFill>
                  <a:srgbClr val="0000FF"/>
                </a:solidFill>
              </a:rPr>
              <a:t> scattering: the </a:t>
            </a:r>
            <a:r>
              <a:rPr lang="en-US" sz="3200" b="1" dirty="0" err="1" smtClean="0">
                <a:solidFill>
                  <a:srgbClr val="0000FF"/>
                </a:solidFill>
              </a:rPr>
              <a:t>parton</a:t>
            </a:r>
            <a:r>
              <a:rPr lang="en-US" sz="3200" b="1" dirty="0" smtClean="0">
                <a:solidFill>
                  <a:srgbClr val="0000FF"/>
                </a:solidFill>
              </a:rPr>
              <a:t> model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compt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7" b="30006"/>
          <a:stretch/>
        </p:blipFill>
        <p:spPr>
          <a:xfrm>
            <a:off x="2156462" y="789551"/>
            <a:ext cx="4791588" cy="2401449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31" y="3615603"/>
            <a:ext cx="4241800" cy="62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257" y="3191000"/>
            <a:ext cx="8475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Color rotation of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parton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in external field by a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lightlike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Wilson line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0257" y="4237903"/>
            <a:ext cx="7138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Parton distribution after coherent multiple scattering off nucleus:</a:t>
            </a:r>
          </a:p>
        </p:txBody>
      </p:sp>
      <p:sp>
        <p:nvSpPr>
          <p:cNvPr id="9" name="Rectangle 8"/>
          <p:cNvSpPr/>
          <p:nvPr/>
        </p:nvSpPr>
        <p:spPr>
          <a:xfrm>
            <a:off x="4332010" y="6366433"/>
            <a:ext cx="7602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Bjorken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Kogut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Soper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Phys. Rev., D3:1382, (1971)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Dumitru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Jalilian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-Marian, Phys. Rev.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Lett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., 89:022301, (2002)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38013"/>
            <a:ext cx="7198566" cy="733998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36"/>
          <a:stretch/>
        </p:blipFill>
        <p:spPr>
          <a:xfrm>
            <a:off x="457200" y="5614802"/>
            <a:ext cx="3881554" cy="6345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0257" y="6249380"/>
            <a:ext cx="301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 is transverse area of proton</a:t>
            </a:r>
            <a:endParaRPr lang="en-US" b="1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4408238" y="4720542"/>
            <a:ext cx="311489" cy="11990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68592" y="5417482"/>
            <a:ext cx="156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Wigner function</a:t>
            </a:r>
            <a:endParaRPr lang="en-US" sz="1600" b="1" dirty="0">
              <a:solidFill>
                <a:srgbClr val="660066"/>
              </a:solidFill>
            </a:endParaRPr>
          </a:p>
        </p:txBody>
      </p:sp>
      <p:sp>
        <p:nvSpPr>
          <p:cNvPr id="17" name="Left Brace 16"/>
          <p:cNvSpPr/>
          <p:nvPr/>
        </p:nvSpPr>
        <p:spPr>
          <a:xfrm rot="16200000">
            <a:off x="6342686" y="4349961"/>
            <a:ext cx="311489" cy="19007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812540" y="5393301"/>
            <a:ext cx="16362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660066"/>
                </a:solidFill>
              </a:rPr>
              <a:t>Dipole </a:t>
            </a:r>
            <a:r>
              <a:rPr lang="en-US" sz="1600" b="1" dirty="0" err="1">
                <a:solidFill>
                  <a:srgbClr val="660066"/>
                </a:solidFill>
              </a:rPr>
              <a:t>correlator</a:t>
            </a:r>
            <a:endParaRPr lang="en-US" sz="1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5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45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Multiparton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Eikonal</a:t>
            </a:r>
            <a:r>
              <a:rPr lang="en-US" sz="3200" b="1" dirty="0" smtClean="0">
                <a:solidFill>
                  <a:srgbClr val="0000FF"/>
                </a:solidFill>
              </a:rPr>
              <a:t> scattering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9" y="1286146"/>
            <a:ext cx="7521295" cy="1283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939" y="886036"/>
            <a:ext cx="159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Two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partons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939" y="2679920"/>
            <a:ext cx="1619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Four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partons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: 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8" y="4792231"/>
            <a:ext cx="8580990" cy="552424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26" y="2069590"/>
            <a:ext cx="1170964" cy="338482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2" y="5376892"/>
            <a:ext cx="1793336" cy="328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8722" y="5370986"/>
            <a:ext cx="1548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and so on  </a:t>
            </a:r>
            <a:r>
              <a:rPr lang="mr-IN" sz="2000" b="1" dirty="0">
                <a:solidFill>
                  <a:prstClr val="black"/>
                </a:solidFill>
                <a:latin typeface="Mangal"/>
              </a:rPr>
              <a:t>…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583" y="2569684"/>
            <a:ext cx="6542318" cy="23522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7118" y="5803724"/>
            <a:ext cx="6519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</a:t>
            </a:r>
            <a:r>
              <a:rPr lang="en-US" sz="2000" b="1" dirty="0" smtClean="0"/>
              <a:t>versimplification: n-particle Wigner distributions factorize</a:t>
            </a:r>
            <a:endParaRPr lang="en-US" sz="2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118" y="6235700"/>
            <a:ext cx="52197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7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+mn-lt"/>
              </a:rPr>
              <a:t>Azimuthal correlations in A+A collisions: the ridge</a:t>
            </a:r>
            <a:endParaRPr lang="en-US" sz="32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4" name="Picture 3" descr="qm_ridge_pr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" r="7152"/>
          <a:stretch>
            <a:fillRect/>
          </a:stretch>
        </p:blipFill>
        <p:spPr bwMode="auto">
          <a:xfrm>
            <a:off x="2673295" y="973765"/>
            <a:ext cx="3570074" cy="290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48576" y="1119461"/>
            <a:ext cx="2052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Au+Au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0-10%</a:t>
            </a:r>
          </a:p>
          <a:p>
            <a:pPr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808080"/>
                </a:solidFill>
                <a:latin typeface="Arial" charset="0"/>
                <a:ea typeface="ＭＳ Ｐゴシック" charset="0"/>
                <a:cs typeface="Arial" charset="0"/>
              </a:rPr>
              <a:t>STAR arXiv:0909.0191</a:t>
            </a:r>
          </a:p>
        </p:txBody>
      </p: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329116" y="4388554"/>
            <a:ext cx="8518268" cy="1877296"/>
            <a:chOff x="0" y="336"/>
            <a:chExt cx="5760" cy="1316"/>
          </a:xfrm>
        </p:grpSpPr>
        <p:pic>
          <p:nvPicPr>
            <p:cNvPr id="7" name="Picture 5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9" r="50002"/>
            <a:stretch>
              <a:fillRect/>
            </a:stretch>
          </p:blipFill>
          <p:spPr bwMode="auto">
            <a:xfrm>
              <a:off x="0" y="413"/>
              <a:ext cx="2880" cy="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8789" r="5000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Text Box 53"/>
            <p:cNvSpPr txBox="1">
              <a:spLocks noChangeArrowheads="1"/>
            </p:cNvSpPr>
            <p:nvPr/>
          </p:nvSpPr>
          <p:spPr bwMode="auto">
            <a:xfrm>
              <a:off x="240" y="336"/>
              <a:ext cx="7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D0D0D"/>
                </a:buClr>
                <a:buSzPct val="100000"/>
                <a:buFont typeface="Arial" charset="0"/>
                <a:buNone/>
              </a:pPr>
              <a:r>
                <a:rPr lang="en-GB" sz="1200" b="1">
                  <a:solidFill>
                    <a:srgbClr val="0D0D0D"/>
                  </a:solidFill>
                  <a:cs typeface="Arial" charset="0"/>
                </a:rPr>
                <a:t>83-94%</a:t>
              </a:r>
            </a:p>
          </p:txBody>
        </p:sp>
        <p:sp>
          <p:nvSpPr>
            <p:cNvPr id="9" name="Text Box 54"/>
            <p:cNvSpPr txBox="1">
              <a:spLocks noChangeArrowheads="1"/>
            </p:cNvSpPr>
            <p:nvPr/>
          </p:nvSpPr>
          <p:spPr bwMode="auto">
            <a:xfrm>
              <a:off x="1680" y="336"/>
              <a:ext cx="7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D0D0D"/>
                </a:buClr>
                <a:buSzPct val="100000"/>
                <a:buFont typeface="Arial" charset="0"/>
                <a:buNone/>
              </a:pPr>
              <a:r>
                <a:rPr lang="en-GB" sz="1200" b="1">
                  <a:solidFill>
                    <a:srgbClr val="0D0D0D"/>
                  </a:solidFill>
                  <a:cs typeface="Arial" charset="0"/>
                </a:rPr>
                <a:t>55-65%</a:t>
              </a:r>
            </a:p>
          </p:txBody>
        </p:sp>
        <p:sp>
          <p:nvSpPr>
            <p:cNvPr id="10" name="Text Box 55"/>
            <p:cNvSpPr txBox="1">
              <a:spLocks noChangeArrowheads="1"/>
            </p:cNvSpPr>
            <p:nvPr/>
          </p:nvSpPr>
          <p:spPr bwMode="auto">
            <a:xfrm rot="20700000">
              <a:off x="800" y="1299"/>
              <a:ext cx="720" cy="19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100000"/>
                <a:buFont typeface="Arial" charset="0"/>
                <a:buNone/>
              </a:pPr>
              <a:r>
                <a:rPr lang="en-GB" sz="1400" b="1">
                  <a:solidFill>
                    <a:srgbClr val="FF0000"/>
                  </a:solidFill>
                  <a:cs typeface="Arial" charset="0"/>
                </a:rPr>
                <a:t>η</a:t>
              </a:r>
              <a:r>
                <a:rPr lang="en-GB" sz="1400" b="1" baseline="-25000">
                  <a:solidFill>
                    <a:srgbClr val="FF0000"/>
                  </a:solidFill>
                  <a:cs typeface="Arial" charset="0"/>
                </a:rPr>
                <a:t>Δ</a:t>
              </a:r>
              <a:r>
                <a:rPr lang="en-GB" sz="1400" b="1">
                  <a:solidFill>
                    <a:srgbClr val="FF0000"/>
                  </a:solidFill>
                  <a:cs typeface="Arial" charset="0"/>
                </a:rPr>
                <a:t> width</a:t>
              </a:r>
            </a:p>
          </p:txBody>
        </p:sp>
        <p:sp>
          <p:nvSpPr>
            <p:cNvPr id="11" name="AutoShape 56"/>
            <p:cNvSpPr>
              <a:spLocks noChangeArrowheads="1"/>
            </p:cNvSpPr>
            <p:nvPr/>
          </p:nvSpPr>
          <p:spPr bwMode="auto">
            <a:xfrm rot="20760000">
              <a:off x="758" y="1210"/>
              <a:ext cx="480" cy="144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AutoShape 57"/>
            <p:cNvSpPr>
              <a:spLocks/>
            </p:cNvSpPr>
            <p:nvPr/>
          </p:nvSpPr>
          <p:spPr bwMode="auto">
            <a:xfrm>
              <a:off x="1153" y="1334"/>
              <a:ext cx="1007" cy="318"/>
            </a:xfrm>
            <a:custGeom>
              <a:avLst/>
              <a:gdLst>
                <a:gd name="T0" fmla="*/ 0 w 1726816"/>
                <a:gd name="T1" fmla="*/ 255011 h 513786"/>
                <a:gd name="T2" fmla="*/ 695119 w 1726816"/>
                <a:gd name="T3" fmla="*/ 462323 h 513786"/>
                <a:gd name="T4" fmla="*/ 1598612 w 1726816"/>
                <a:gd name="T5" fmla="*/ 0 h 513786"/>
                <a:gd name="T6" fmla="*/ 0 w 1726816"/>
                <a:gd name="T7" fmla="*/ 0 h 513786"/>
                <a:gd name="T8" fmla="*/ 1726816 w 1726816"/>
                <a:gd name="T9" fmla="*/ 513786 h 513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1726816" h="513786">
                  <a:moveTo>
                    <a:pt x="0" y="259538"/>
                  </a:moveTo>
                  <a:cubicBezTo>
                    <a:pt x="288412" y="471751"/>
                    <a:pt x="463063" y="513786"/>
                    <a:pt x="750866" y="470530"/>
                  </a:cubicBezTo>
                  <a:cubicBezTo>
                    <a:pt x="1038669" y="427274"/>
                    <a:pt x="1553932" y="317161"/>
                    <a:pt x="1726816" y="0"/>
                  </a:cubicBezTo>
                </a:path>
              </a:pathLst>
            </a:custGeom>
            <a:noFill/>
            <a:ln w="38160">
              <a:solidFill>
                <a:srgbClr val="008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Text Box 58"/>
            <p:cNvSpPr txBox="1">
              <a:spLocks noChangeArrowheads="1"/>
            </p:cNvSpPr>
            <p:nvPr/>
          </p:nvSpPr>
          <p:spPr bwMode="auto">
            <a:xfrm rot="20760000">
              <a:off x="191" y="479"/>
              <a:ext cx="969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8064A2"/>
                </a:buClr>
                <a:buSzPct val="100000"/>
                <a:buFont typeface="Arial" charset="0"/>
                <a:buNone/>
              </a:pPr>
              <a:r>
                <a:rPr lang="en-GB" sz="1100">
                  <a:solidFill>
                    <a:srgbClr val="8064A2"/>
                  </a:solidFill>
                  <a:cs typeface="Arial" charset="0"/>
                </a:rPr>
                <a:t>STAR Preliminary</a:t>
              </a:r>
            </a:p>
          </p:txBody>
        </p:sp>
        <p:sp>
          <p:nvSpPr>
            <p:cNvPr id="14" name="Text Box 59"/>
            <p:cNvSpPr txBox="1">
              <a:spLocks noChangeArrowheads="1"/>
            </p:cNvSpPr>
            <p:nvPr/>
          </p:nvSpPr>
          <p:spPr bwMode="auto">
            <a:xfrm rot="20760000">
              <a:off x="1638" y="484"/>
              <a:ext cx="969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8064A2"/>
                </a:buClr>
                <a:buSzPct val="100000"/>
                <a:buFont typeface="Arial" charset="0"/>
                <a:buNone/>
              </a:pPr>
              <a:r>
                <a:rPr lang="en-GB" sz="1100">
                  <a:solidFill>
                    <a:srgbClr val="8064A2"/>
                  </a:solidFill>
                  <a:cs typeface="Arial" charset="0"/>
                </a:rPr>
                <a:t>STAR Preliminary</a:t>
              </a:r>
            </a:p>
          </p:txBody>
        </p:sp>
        <p:grpSp>
          <p:nvGrpSpPr>
            <p:cNvPr id="15" name="Group 60"/>
            <p:cNvGrpSpPr>
              <a:grpSpLocks/>
            </p:cNvGrpSpPr>
            <p:nvPr/>
          </p:nvGrpSpPr>
          <p:grpSpPr bwMode="auto">
            <a:xfrm>
              <a:off x="2496" y="336"/>
              <a:ext cx="1824" cy="1229"/>
              <a:chOff x="2496" y="336"/>
              <a:chExt cx="1824" cy="1229"/>
            </a:xfrm>
          </p:grpSpPr>
          <p:grpSp>
            <p:nvGrpSpPr>
              <p:cNvPr id="22" name="Group 61"/>
              <p:cNvGrpSpPr>
                <a:grpSpLocks/>
              </p:cNvGrpSpPr>
              <p:nvPr/>
            </p:nvGrpSpPr>
            <p:grpSpPr bwMode="auto">
              <a:xfrm>
                <a:off x="2496" y="336"/>
                <a:ext cx="1824" cy="1229"/>
                <a:chOff x="2496" y="336"/>
                <a:chExt cx="1824" cy="1229"/>
              </a:xfrm>
            </p:grpSpPr>
            <p:pic>
              <p:nvPicPr>
                <p:cNvPr id="24" name="Picture 6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2" t="8789" r="25002"/>
                <a:stretch>
                  <a:fillRect/>
                </a:stretch>
              </p:blipFill>
              <p:spPr bwMode="auto">
                <a:xfrm>
                  <a:off x="2880" y="415"/>
                  <a:ext cx="1440" cy="1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50002" t="8789" r="25002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5" name="AutoShape 65"/>
                <p:cNvSpPr>
                  <a:spLocks/>
                </p:cNvSpPr>
                <p:nvPr/>
              </p:nvSpPr>
              <p:spPr bwMode="auto">
                <a:xfrm flipV="1">
                  <a:off x="2496" y="795"/>
                  <a:ext cx="1008" cy="96"/>
                </a:xfrm>
                <a:custGeom>
                  <a:avLst/>
                  <a:gdLst>
                    <a:gd name="T0" fmla="*/ 0 w 1907529"/>
                    <a:gd name="T1" fmla="*/ 482 h 339464"/>
                    <a:gd name="T2" fmla="*/ 919669 w 1907529"/>
                    <a:gd name="T3" fmla="*/ 124984 h 339464"/>
                    <a:gd name="T4" fmla="*/ 1600200 w 1907529"/>
                    <a:gd name="T5" fmla="*/ 0 h 339464"/>
                    <a:gd name="T6" fmla="*/ 0 w 1907529"/>
                    <a:gd name="T7" fmla="*/ 0 h 339464"/>
                    <a:gd name="T8" fmla="*/ 1907529 w 1907529"/>
                    <a:gd name="T9" fmla="*/ 339464 h 339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T6" t="T7" r="T8" b="T9"/>
                  <a:pathLst>
                    <a:path w="1907529" h="339464">
                      <a:moveTo>
                        <a:pt x="0" y="1074"/>
                      </a:moveTo>
                      <a:cubicBezTo>
                        <a:pt x="288412" y="213287"/>
                        <a:pt x="778376" y="278709"/>
                        <a:pt x="1096297" y="278530"/>
                      </a:cubicBezTo>
                      <a:cubicBezTo>
                        <a:pt x="1414218" y="278351"/>
                        <a:pt x="1434436" y="339464"/>
                        <a:pt x="1907529" y="0"/>
                      </a:cubicBezTo>
                    </a:path>
                  </a:pathLst>
                </a:custGeom>
                <a:noFill/>
                <a:ln w="38160">
                  <a:solidFill>
                    <a:srgbClr val="FF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6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120" y="336"/>
                  <a:ext cx="76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D0D0D"/>
                    </a:buClr>
                    <a:buSzPct val="100000"/>
                    <a:buFont typeface="Arial" charset="0"/>
                    <a:buNone/>
                  </a:pPr>
                  <a:r>
                    <a:rPr lang="en-GB" sz="1200" b="1">
                      <a:solidFill>
                        <a:srgbClr val="0D0D0D"/>
                      </a:solidFill>
                      <a:cs typeface="Arial" charset="0"/>
                    </a:rPr>
                    <a:t>46-55%</a:t>
                  </a:r>
                </a:p>
              </p:txBody>
            </p:sp>
          </p:grpSp>
          <p:sp>
            <p:nvSpPr>
              <p:cNvPr id="23" name="Text Box 67"/>
              <p:cNvSpPr txBox="1">
                <a:spLocks noChangeArrowheads="1"/>
              </p:cNvSpPr>
              <p:nvPr/>
            </p:nvSpPr>
            <p:spPr bwMode="auto">
              <a:xfrm rot="20760000">
                <a:off x="3078" y="484"/>
                <a:ext cx="969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64A2"/>
                  </a:buClr>
                  <a:buSzPct val="100000"/>
                  <a:buFont typeface="Arial" charset="0"/>
                  <a:buNone/>
                </a:pPr>
                <a:r>
                  <a:rPr lang="en-GB" sz="1100">
                    <a:solidFill>
                      <a:srgbClr val="8064A2"/>
                    </a:solidFill>
                    <a:cs typeface="Arial" charset="0"/>
                  </a:rPr>
                  <a:t>STAR Preliminary</a:t>
                </a:r>
              </a:p>
            </p:txBody>
          </p:sp>
        </p:grpSp>
        <p:grpSp>
          <p:nvGrpSpPr>
            <p:cNvPr id="16" name="Group 68"/>
            <p:cNvGrpSpPr>
              <a:grpSpLocks/>
            </p:cNvGrpSpPr>
            <p:nvPr/>
          </p:nvGrpSpPr>
          <p:grpSpPr bwMode="auto">
            <a:xfrm>
              <a:off x="3888" y="336"/>
              <a:ext cx="1872" cy="1250"/>
              <a:chOff x="3888" y="336"/>
              <a:chExt cx="1872" cy="1250"/>
            </a:xfrm>
          </p:grpSpPr>
          <p:grpSp>
            <p:nvGrpSpPr>
              <p:cNvPr id="17" name="Group 69"/>
              <p:cNvGrpSpPr>
                <a:grpSpLocks/>
              </p:cNvGrpSpPr>
              <p:nvPr/>
            </p:nvGrpSpPr>
            <p:grpSpPr bwMode="auto">
              <a:xfrm>
                <a:off x="3888" y="336"/>
                <a:ext cx="1872" cy="1250"/>
                <a:chOff x="3888" y="336"/>
                <a:chExt cx="1872" cy="1250"/>
              </a:xfrm>
            </p:grpSpPr>
            <p:pic>
              <p:nvPicPr>
                <p:cNvPr id="19" name="Picture 7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005" t="8789"/>
                <a:stretch>
                  <a:fillRect/>
                </a:stretch>
              </p:blipFill>
              <p:spPr bwMode="auto">
                <a:xfrm>
                  <a:off x="4320" y="415"/>
                  <a:ext cx="1440" cy="1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 l="75005" t="8789"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" name="AutoShape 73"/>
                <p:cNvSpPr>
                  <a:spLocks/>
                </p:cNvSpPr>
                <p:nvPr/>
              </p:nvSpPr>
              <p:spPr bwMode="auto">
                <a:xfrm>
                  <a:off x="3888" y="1346"/>
                  <a:ext cx="1147" cy="240"/>
                </a:xfrm>
                <a:custGeom>
                  <a:avLst/>
                  <a:gdLst>
                    <a:gd name="T0" fmla="*/ 0 w 2202425"/>
                    <a:gd name="T1" fmla="*/ 6923 h 541099"/>
                    <a:gd name="T2" fmla="*/ 906367 w 2202425"/>
                    <a:gd name="T3" fmla="*/ 379857 h 541099"/>
                    <a:gd name="T4" fmla="*/ 1820863 w 2202425"/>
                    <a:gd name="T5" fmla="*/ 0 h 541099"/>
                    <a:gd name="T6" fmla="*/ 0 w 2202425"/>
                    <a:gd name="T7" fmla="*/ 0 h 541099"/>
                    <a:gd name="T8" fmla="*/ 2202425 w 2202425"/>
                    <a:gd name="T9" fmla="*/ 541099 h 5410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T6" t="T7" r="T8" b="T9"/>
                  <a:pathLst>
                    <a:path w="2202425" h="541099">
                      <a:moveTo>
                        <a:pt x="0" y="9832"/>
                      </a:moveTo>
                      <a:cubicBezTo>
                        <a:pt x="288412" y="222045"/>
                        <a:pt x="729225" y="541099"/>
                        <a:pt x="1096296" y="539460"/>
                      </a:cubicBezTo>
                      <a:cubicBezTo>
                        <a:pt x="1463367" y="537821"/>
                        <a:pt x="2029541" y="317161"/>
                        <a:pt x="2202425" y="0"/>
                      </a:cubicBezTo>
                    </a:path>
                  </a:pathLst>
                </a:custGeom>
                <a:noFill/>
                <a:ln w="38160">
                  <a:solidFill>
                    <a:srgbClr val="0070C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1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4560" y="336"/>
                  <a:ext cx="768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defTabSz="4572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D0D0D"/>
                    </a:buClr>
                    <a:buSzPct val="100000"/>
                    <a:buFont typeface="Arial" charset="0"/>
                    <a:buNone/>
                  </a:pPr>
                  <a:r>
                    <a:rPr lang="en-GB" sz="1200" b="1">
                      <a:solidFill>
                        <a:srgbClr val="0D0D0D"/>
                      </a:solidFill>
                      <a:cs typeface="Arial" charset="0"/>
                    </a:rPr>
                    <a:t>0-5%</a:t>
                  </a:r>
                </a:p>
              </p:txBody>
            </p:sp>
          </p:grpSp>
          <p:sp>
            <p:nvSpPr>
              <p:cNvPr id="18" name="Text Box 75"/>
              <p:cNvSpPr txBox="1">
                <a:spLocks noChangeArrowheads="1"/>
              </p:cNvSpPr>
              <p:nvPr/>
            </p:nvSpPr>
            <p:spPr bwMode="auto">
              <a:xfrm rot="20760000">
                <a:off x="4518" y="484"/>
                <a:ext cx="969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defTabSz="45720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8064A2"/>
                  </a:buClr>
                  <a:buSzPct val="100000"/>
                  <a:buFont typeface="Arial" charset="0"/>
                  <a:buNone/>
                </a:pPr>
                <a:r>
                  <a:rPr lang="en-GB" sz="1100">
                    <a:solidFill>
                      <a:srgbClr val="8064A2"/>
                    </a:solidFill>
                    <a:cs typeface="Arial" charset="0"/>
                  </a:rPr>
                  <a:t>STAR Preliminary</a:t>
                </a:r>
              </a:p>
            </p:txBody>
          </p:sp>
        </p:grp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251383" y="973765"/>
            <a:ext cx="2484938" cy="1665422"/>
            <a:chOff x="1200" y="563"/>
            <a:chExt cx="1543" cy="875"/>
          </a:xfrm>
        </p:grpSpPr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935" y="962"/>
              <a:ext cx="672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99"/>
                  </a:solidFill>
                  <a:latin typeface="Calibri"/>
                  <a:ea typeface="ＭＳ Ｐゴシック" charset="0"/>
                  <a:cs typeface="Calibri"/>
                </a:rPr>
                <a:t>associated</a:t>
              </a:r>
            </a:p>
          </p:txBody>
        </p:sp>
        <p:grpSp>
          <p:nvGrpSpPr>
            <p:cNvPr id="29" name="Group 28"/>
            <p:cNvGrpSpPr>
              <a:grpSpLocks/>
            </p:cNvGrpSpPr>
            <p:nvPr/>
          </p:nvGrpSpPr>
          <p:grpSpPr bwMode="auto">
            <a:xfrm>
              <a:off x="1200" y="617"/>
              <a:ext cx="1158" cy="821"/>
              <a:chOff x="802" y="747"/>
              <a:chExt cx="1089" cy="780"/>
            </a:xfrm>
          </p:grpSpPr>
          <p:sp>
            <p:nvSpPr>
              <p:cNvPr id="31" name="Line 7"/>
              <p:cNvSpPr>
                <a:spLocks noChangeShapeType="1"/>
              </p:cNvSpPr>
              <p:nvPr/>
            </p:nvSpPr>
            <p:spPr bwMode="auto">
              <a:xfrm>
                <a:off x="1282" y="1056"/>
                <a:ext cx="172" cy="377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Line 8"/>
              <p:cNvSpPr>
                <a:spLocks noChangeShapeType="1"/>
              </p:cNvSpPr>
              <p:nvPr/>
            </p:nvSpPr>
            <p:spPr bwMode="auto">
              <a:xfrm>
                <a:off x="1282" y="1056"/>
                <a:ext cx="206" cy="137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Line 9"/>
              <p:cNvSpPr>
                <a:spLocks noChangeShapeType="1"/>
              </p:cNvSpPr>
              <p:nvPr/>
            </p:nvSpPr>
            <p:spPr bwMode="auto">
              <a:xfrm flipH="1" flipV="1">
                <a:off x="1008" y="747"/>
                <a:ext cx="274" cy="309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Line 10"/>
              <p:cNvSpPr>
                <a:spLocks noChangeShapeType="1"/>
              </p:cNvSpPr>
              <p:nvPr/>
            </p:nvSpPr>
            <p:spPr bwMode="auto">
              <a:xfrm flipH="1" flipV="1">
                <a:off x="1248" y="816"/>
                <a:ext cx="34" cy="240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1385" y="1159"/>
                <a:ext cx="40" cy="102"/>
              </a:xfrm>
              <a:custGeom>
                <a:avLst/>
                <a:gdLst>
                  <a:gd name="T0" fmla="*/ 48 w 56"/>
                  <a:gd name="T1" fmla="*/ 0 h 144"/>
                  <a:gd name="T2" fmla="*/ 48 w 56"/>
                  <a:gd name="T3" fmla="*/ 96 h 144"/>
                  <a:gd name="T4" fmla="*/ 0 w 56"/>
                  <a:gd name="T5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144">
                    <a:moveTo>
                      <a:pt x="48" y="0"/>
                    </a:moveTo>
                    <a:cubicBezTo>
                      <a:pt x="52" y="36"/>
                      <a:pt x="56" y="72"/>
                      <a:pt x="48" y="96"/>
                    </a:cubicBezTo>
                    <a:cubicBezTo>
                      <a:pt x="40" y="120"/>
                      <a:pt x="8" y="136"/>
                      <a:pt x="0" y="144"/>
                    </a:cubicBezTo>
                  </a:path>
                </a:pathLst>
              </a:cu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Text Box 12"/>
              <p:cNvSpPr txBox="1">
                <a:spLocks noChangeArrowheads="1"/>
              </p:cNvSpPr>
              <p:nvPr/>
            </p:nvSpPr>
            <p:spPr bwMode="auto">
              <a:xfrm>
                <a:off x="1378" y="1193"/>
                <a:ext cx="343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000099"/>
                    </a:solidFill>
                    <a:latin typeface="Symbol" charset="0"/>
                    <a:ea typeface="ＭＳ Ｐゴシック" charset="0"/>
                    <a:cs typeface="ＭＳ Ｐゴシック" charset="0"/>
                  </a:rPr>
                  <a:t>Dj</a:t>
                </a:r>
              </a:p>
            </p:txBody>
          </p:sp>
          <p:sp>
            <p:nvSpPr>
              <p:cNvPr id="37" name="Text Box 13"/>
              <p:cNvSpPr txBox="1">
                <a:spLocks noChangeArrowheads="1"/>
              </p:cNvSpPr>
              <p:nvPr/>
            </p:nvSpPr>
            <p:spPr bwMode="auto">
              <a:xfrm>
                <a:off x="1453" y="1358"/>
                <a:ext cx="438" cy="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990000"/>
                    </a:solidFill>
                    <a:latin typeface="Calibri"/>
                    <a:ea typeface="ＭＳ Ｐゴシック" charset="0"/>
                    <a:cs typeface="Calibri"/>
                  </a:rPr>
                  <a:t>trigger</a:t>
                </a: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802" y="1056"/>
                <a:ext cx="4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1316" y="1056"/>
                <a:ext cx="4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1808" y="563"/>
              <a:ext cx="935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CC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Di-hadron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CC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correlations</a:t>
              </a:r>
              <a:endParaRPr lang="en-US" dirty="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84044" y="2713417"/>
            <a:ext cx="19700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1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3 &lt;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</a:t>
            </a:r>
            <a:r>
              <a:rPr lang="en-US" sz="1600" b="1" baseline="-25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t,trigger</a:t>
            </a:r>
            <a:r>
              <a:rPr lang="en-US" sz="1600" b="1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&lt; 4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endParaRPr lang="en-US" sz="1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defTabSz="914400" fontAlgn="base">
              <a:spcBef>
                <a:spcPct val="1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</a:t>
            </a:r>
            <a:r>
              <a:rPr lang="en-US" sz="1600" b="1" baseline="-25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t,assoc</a:t>
            </a:r>
            <a:r>
              <a:rPr lang="en-US" sz="1600" b="1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&gt; 2 </a:t>
            </a:r>
            <a:r>
              <a:rPr lang="en-US" sz="16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GeV</a:t>
            </a:r>
            <a:endParaRPr lang="en-US" sz="1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10995" y="6219118"/>
            <a:ext cx="6891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First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seen by RHIC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Au+Au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experiments: STAR, PHOBOS, PHENIX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3369" y="1285407"/>
            <a:ext cx="295555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Novel long range “near-side”</a:t>
            </a:r>
          </a:p>
          <a:p>
            <a:r>
              <a:rPr lang="en-US" b="1" dirty="0" smtClean="0">
                <a:latin typeface="Calibri"/>
                <a:cs typeface="Calibri"/>
              </a:rPr>
              <a:t> (Δϕ≈0) collimation</a:t>
            </a:r>
          </a:p>
          <a:p>
            <a:endParaRPr lang="en-US" b="1" dirty="0">
              <a:latin typeface="Calibri"/>
              <a:cs typeface="Calibri"/>
            </a:endParaRPr>
          </a:p>
          <a:p>
            <a:r>
              <a:rPr lang="en-US" b="1" dirty="0" smtClean="0">
                <a:latin typeface="Calibri"/>
                <a:cs typeface="Calibri"/>
              </a:rPr>
              <a:t>Long range “away-side” </a:t>
            </a:r>
          </a:p>
          <a:p>
            <a:r>
              <a:rPr lang="en-US" b="1" dirty="0" smtClean="0">
                <a:latin typeface="Calibri"/>
                <a:cs typeface="Calibri"/>
              </a:rPr>
              <a:t>(</a:t>
            </a:r>
            <a:r>
              <a:rPr lang="en-US" b="1" dirty="0" err="1" smtClean="0">
                <a:latin typeface="Calibri"/>
                <a:cs typeface="Calibri"/>
              </a:rPr>
              <a:t>Δϕ</a:t>
            </a:r>
            <a:r>
              <a:rPr lang="en-US" b="1" dirty="0" smtClean="0">
                <a:latin typeface="Calibri"/>
                <a:cs typeface="Calibri"/>
              </a:rPr>
              <a:t>≈π) correlations</a:t>
            </a:r>
          </a:p>
          <a:p>
            <a:r>
              <a:rPr lang="en-US" b="1" dirty="0" smtClean="0">
                <a:latin typeface="Calibri"/>
                <a:cs typeface="Calibri"/>
              </a:rPr>
              <a:t> suppressed</a:t>
            </a:r>
            <a:r>
              <a:rPr lang="mr-IN" b="1" dirty="0" smtClean="0">
                <a:latin typeface="Calibri"/>
                <a:cs typeface="Calibri"/>
              </a:rPr>
              <a:t>…</a:t>
            </a:r>
            <a:r>
              <a:rPr lang="en-US" b="1" dirty="0" smtClean="0">
                <a:latin typeface="Calibri"/>
                <a:cs typeface="Calibri"/>
              </a:rPr>
              <a:t>jet quenching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3986" y="3899210"/>
            <a:ext cx="410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Also seen in </a:t>
            </a:r>
            <a:r>
              <a:rPr lang="en-US" sz="2000" b="1" dirty="0" err="1" smtClean="0"/>
              <a:t>untriggered</a:t>
            </a:r>
            <a:r>
              <a:rPr lang="en-US" sz="2000" b="1" dirty="0" smtClean="0"/>
              <a:t> correlations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7315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0638"/>
            <a:ext cx="904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Averaging over color representations in the target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6400" y="1163638"/>
            <a:ext cx="7531100" cy="863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Dipole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correlator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is evaluated in the MV model where color correlations in the target are Gaussian (random walk in color)</a:t>
            </a:r>
          </a:p>
          <a:p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71688"/>
            <a:ext cx="7175500" cy="622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75" y="2819400"/>
            <a:ext cx="5829300" cy="64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000" y="2921000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gives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61094" y="3708418"/>
            <a:ext cx="4986220" cy="2537479"/>
            <a:chOff x="2387329" y="4203821"/>
            <a:chExt cx="4986220" cy="253747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7329" y="4203821"/>
              <a:ext cx="4139694" cy="2537479"/>
            </a:xfrm>
            <a:prstGeom prst="rect">
              <a:avLst/>
            </a:prstGeom>
          </p:spPr>
        </p:pic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505" y="6440303"/>
              <a:ext cx="797044" cy="229287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4168" y="5853007"/>
              <a:ext cx="1102756" cy="27296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893" y="4579011"/>
              <a:ext cx="1113675" cy="251123"/>
            </a:xfrm>
            <a:prstGeom prst="rect">
              <a:avLst/>
            </a:prstGeom>
          </p:spPr>
        </p:pic>
      </p:grp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36" y="4072690"/>
            <a:ext cx="1419393" cy="262041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8" y="4334731"/>
            <a:ext cx="971341" cy="55245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575" y="3979131"/>
            <a:ext cx="128905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7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Averaging over multi-point dipole </a:t>
            </a:r>
            <a:r>
              <a:rPr lang="en-US" sz="3200" b="1" dirty="0" err="1" smtClean="0">
                <a:solidFill>
                  <a:srgbClr val="0000FF"/>
                </a:solidFill>
              </a:rPr>
              <a:t>correlators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900" y="5903893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Kovner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Wiedemann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Phys. Rev., D64:114002, (2001)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Fujii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Nucl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. Phys., A709:236 (2002).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Blaizot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Gelis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Venugopalan.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Nucl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. Phys., A743:57, (2004)</a:t>
            </a:r>
          </a:p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Dominguez,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Marquet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Wu,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Nucl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. Phys., A823:99, (2009)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1" y="3851688"/>
            <a:ext cx="6070009" cy="496545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88" y="4547006"/>
            <a:ext cx="5524500" cy="2921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1623" y="963583"/>
            <a:ext cx="3996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To compute the 2-dipole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correlator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: </a:t>
            </a: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36" y="5053381"/>
            <a:ext cx="6273800" cy="635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7749" t="7766"/>
          <a:stretch/>
        </p:blipFill>
        <p:spPr>
          <a:xfrm>
            <a:off x="431623" y="1363693"/>
            <a:ext cx="2185168" cy="2374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297" y="1436687"/>
            <a:ext cx="3463703" cy="19310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097" y="2285163"/>
            <a:ext cx="2640830" cy="687183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2917936" y="2107556"/>
            <a:ext cx="2790722" cy="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31623" y="3851688"/>
            <a:ext cx="583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Use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24930" y="3298347"/>
            <a:ext cx="87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Calibri"/>
              </a:rPr>
              <a:t>dipoles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77391" y="331399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660066"/>
                </a:solidFill>
                <a:latin typeface="Calibri"/>
              </a:rPr>
              <a:t>quadrupole</a:t>
            </a:r>
            <a:endParaRPr lang="en-US" b="1" dirty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55010" y="5896369"/>
            <a:ext cx="3792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Iterate,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diagonalize,exponentiate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,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to compute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correlator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7200" y="443899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This gives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7200" y="5089915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Equivalently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3685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86" y="-54464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Averaging over multi-point dipole </a:t>
            </a:r>
            <a:r>
              <a:rPr lang="en-US" sz="3200" b="1" dirty="0" err="1" smtClean="0">
                <a:solidFill>
                  <a:srgbClr val="0000FF"/>
                </a:solidFill>
              </a:rPr>
              <a:t>correlators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88870" y="1488103"/>
            <a:ext cx="1692518" cy="2697370"/>
            <a:chOff x="3060333" y="1163638"/>
            <a:chExt cx="1692518" cy="26973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521" t="2591" r="4960" b="7675"/>
            <a:stretch/>
          </p:blipFill>
          <p:spPr>
            <a:xfrm>
              <a:off x="3060333" y="1163638"/>
              <a:ext cx="1692518" cy="2697370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3443525" y="1257027"/>
              <a:ext cx="676131" cy="2055763"/>
              <a:chOff x="3443525" y="1257027"/>
              <a:chExt cx="676131" cy="2055763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3443525" y="1257027"/>
                <a:ext cx="13094" cy="1086805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106562" y="1952829"/>
                <a:ext cx="13094" cy="1086805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635204" y="2602802"/>
                <a:ext cx="0" cy="709988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/>
          <p:cNvSpPr txBox="1"/>
          <p:nvPr/>
        </p:nvSpPr>
        <p:spPr>
          <a:xfrm>
            <a:off x="88900" y="1019372"/>
            <a:ext cx="225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4-dipole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correlator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: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855319" y="1075260"/>
            <a:ext cx="6163533" cy="3523055"/>
            <a:chOff x="61340" y="1502878"/>
            <a:chExt cx="9036057" cy="521396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3035" r="3575"/>
            <a:stretch/>
          </p:blipFill>
          <p:spPr>
            <a:xfrm>
              <a:off x="2117774" y="1502878"/>
              <a:ext cx="5184886" cy="521396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40" y="1641259"/>
              <a:ext cx="1637570" cy="484151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3275" y="1641259"/>
              <a:ext cx="1637570" cy="4841511"/>
            </a:xfrm>
            <a:prstGeom prst="rect">
              <a:avLst/>
            </a:prstGeom>
          </p:spPr>
        </p:pic>
        <p:pic>
          <p:nvPicPr>
            <p:cNvPr id="19" name="Picture 1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1368" y="4109859"/>
              <a:ext cx="342900" cy="1270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897" y="6341714"/>
              <a:ext cx="190500" cy="1905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910" y="6341714"/>
              <a:ext cx="266700" cy="190500"/>
            </a:xfrm>
            <a:prstGeom prst="rect">
              <a:avLst/>
            </a:prstGeom>
          </p:spPr>
        </p:pic>
      </p:grpSp>
      <p:cxnSp>
        <p:nvCxnSpPr>
          <p:cNvPr id="6" name="Straight Arrow Connector 5"/>
          <p:cNvCxnSpPr/>
          <p:nvPr/>
        </p:nvCxnSpPr>
        <p:spPr>
          <a:xfrm>
            <a:off x="2108431" y="2668297"/>
            <a:ext cx="654026" cy="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572" y="4598315"/>
            <a:ext cx="5907214" cy="1578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6612" y="5992067"/>
            <a:ext cx="87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Calibri"/>
              </a:rPr>
              <a:t>dipoles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5109" y="599206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660066"/>
                </a:solidFill>
                <a:latin typeface="Calibri"/>
              </a:rPr>
              <a:t>quadrupoles</a:t>
            </a:r>
            <a:endParaRPr lang="en-US" b="1" dirty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5693" y="6027698"/>
            <a:ext cx="112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660066"/>
                </a:solidFill>
                <a:latin typeface="Calibri"/>
              </a:rPr>
              <a:t>sextupole</a:t>
            </a:r>
            <a:endParaRPr lang="en-US" b="1" dirty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94654" y="602769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660066"/>
                </a:solidFill>
                <a:latin typeface="Calibri"/>
              </a:rPr>
              <a:t>octupole</a:t>
            </a:r>
            <a:endParaRPr lang="en-US" b="1" dirty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708" y="4598315"/>
            <a:ext cx="2852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To compute n-gluon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exchange, </a:t>
            </a:r>
          </a:p>
          <a:p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diagonalize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24×24 matrix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exponentiate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900" y="6409172"/>
            <a:ext cx="4641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Dusling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,Mace,Venugopalan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, arXiv:1705.00745 &amp; 1706.06260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16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5426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Results for azimuthal anisotropies from </a:t>
            </a:r>
            <a:r>
              <a:rPr lang="en-US" sz="3200" b="1" dirty="0" err="1" smtClean="0">
                <a:solidFill>
                  <a:srgbClr val="0000FF"/>
                </a:solidFill>
              </a:rPr>
              <a:t>multiparton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eikonal</a:t>
            </a:r>
            <a:r>
              <a:rPr lang="en-US" sz="3200" b="1" dirty="0" smtClean="0">
                <a:solidFill>
                  <a:srgbClr val="0000FF"/>
                </a:solidFill>
              </a:rPr>
              <a:t> scattering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4323" y="3463305"/>
            <a:ext cx="3672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Dusling,Mace,Venugopalan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,arXiv: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1705.00745</a:t>
            </a:r>
          </a:p>
          <a:p>
            <a:r>
              <a:rPr lang="en-US" sz="1400" b="1" dirty="0" err="1" smtClean="0">
                <a:solidFill>
                  <a:srgbClr val="008000"/>
                </a:solidFill>
                <a:latin typeface="Calibri"/>
              </a:rPr>
              <a:t>Dusling,Mace,Venugopalan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arXiv:1706.06260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72450"/>
            <a:ext cx="1843732" cy="2481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811" y="3772450"/>
            <a:ext cx="2024317" cy="2481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8364" y="6429697"/>
            <a:ext cx="333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My hard working collaborators</a:t>
            </a:r>
            <a:r>
              <a:rPr lang="mr-IN" dirty="0" smtClean="0">
                <a:solidFill>
                  <a:srgbClr val="660066"/>
                </a:solidFill>
              </a:rPr>
              <a:t>…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8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57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Objects to be computed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574" y="1105704"/>
            <a:ext cx="2715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N-particle distributions: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8" y="2150528"/>
            <a:ext cx="7213600" cy="622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83" y="1608945"/>
            <a:ext cx="1612900" cy="317500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 rot="5400000" flipH="1">
            <a:off x="3119733" y="1304978"/>
            <a:ext cx="323849" cy="151765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lvl1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ight Brace 7"/>
          <p:cNvSpPr/>
          <p:nvPr/>
        </p:nvSpPr>
        <p:spPr>
          <a:xfrm rot="5400000" flipH="1">
            <a:off x="5557453" y="818661"/>
            <a:ext cx="276225" cy="22860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lvl1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28" y="1339586"/>
            <a:ext cx="2113461" cy="3324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028" y="2977408"/>
            <a:ext cx="2762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Two-particle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cumulants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8" y="3343602"/>
            <a:ext cx="4242420" cy="65477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8" y="3998381"/>
            <a:ext cx="6088419" cy="7075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1707" y="4768887"/>
            <a:ext cx="27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Four-particle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cumulants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3" y="5226428"/>
            <a:ext cx="6375400" cy="6731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5" y="6009028"/>
            <a:ext cx="8631642" cy="62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5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Integrated anisotropy coefficients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v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231"/>
            <a:ext cx="4750308" cy="3565307"/>
          </a:xfrm>
          <a:prstGeom prst="rect">
            <a:avLst/>
          </a:prstGeom>
        </p:spPr>
      </p:pic>
      <p:pic>
        <p:nvPicPr>
          <p:cNvPr id="5" name="Picture 4" descr="Screen Shot 2017-04-21 at 9.48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08" y="911231"/>
            <a:ext cx="4393692" cy="39553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624" y="6334780"/>
            <a:ext cx="6764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b="1" dirty="0">
                <a:solidFill>
                  <a:srgbClr val="008000"/>
                </a:solidFill>
                <a:latin typeface="Calibri"/>
              </a:rPr>
              <a:t>Lappi, </a:t>
            </a:r>
            <a:r>
              <a:rPr lang="fi-FI" sz="1400" b="1" dirty="0" err="1">
                <a:solidFill>
                  <a:srgbClr val="008000"/>
                </a:solidFill>
                <a:latin typeface="Calibri"/>
              </a:rPr>
              <a:t>Phys</a:t>
            </a:r>
            <a:r>
              <a:rPr lang="fi-FI" sz="1400" b="1" dirty="0">
                <a:solidFill>
                  <a:srgbClr val="008000"/>
                </a:solidFill>
                <a:latin typeface="Calibri"/>
              </a:rPr>
              <a:t>. </a:t>
            </a:r>
            <a:r>
              <a:rPr lang="fi-FI" sz="1400" b="1" dirty="0" err="1">
                <a:solidFill>
                  <a:srgbClr val="008000"/>
                </a:solidFill>
                <a:latin typeface="Calibri"/>
              </a:rPr>
              <a:t>Lett</a:t>
            </a:r>
            <a:r>
              <a:rPr lang="fi-FI" sz="1400" b="1" dirty="0">
                <a:solidFill>
                  <a:srgbClr val="008000"/>
                </a:solidFill>
                <a:latin typeface="Calibri"/>
              </a:rPr>
              <a:t>., B744:315, (2015)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Lappi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Schenke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Schlichting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Venugopalan. JHEP, 01:061, (2016)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765" y="5510411"/>
            <a:ext cx="7545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660066"/>
                </a:solidFill>
                <a:latin typeface="Calibri"/>
              </a:rPr>
              <a:t>Important caveat: No simple map between theory and experiment</a:t>
            </a:r>
          </a:p>
          <a:p>
            <a:r>
              <a:rPr lang="en-US" sz="2000" b="1" dirty="0">
                <a:solidFill>
                  <a:srgbClr val="660066"/>
                </a:solidFill>
                <a:latin typeface="Calibri"/>
              </a:rPr>
              <a:t>Theory results are for quarks, Q</a:t>
            </a:r>
            <a:r>
              <a:rPr lang="en-US" sz="2000" b="1" baseline="-25000" dirty="0">
                <a:solidFill>
                  <a:srgbClr val="660066"/>
                </a:solidFill>
                <a:latin typeface="Calibri"/>
              </a:rPr>
              <a:t>s</a:t>
            </a:r>
            <a:r>
              <a:rPr lang="en-US" sz="2000" b="1" baseline="30000" dirty="0">
                <a:solidFill>
                  <a:srgbClr val="660066"/>
                </a:solidFill>
                <a:latin typeface="Calibri"/>
              </a:rPr>
              <a:t>2</a:t>
            </a:r>
            <a:r>
              <a:rPr lang="en-US" sz="2000" b="1" dirty="0">
                <a:solidFill>
                  <a:srgbClr val="660066"/>
                </a:solidFill>
                <a:latin typeface="Calibri"/>
              </a:rPr>
              <a:t> is the saturation scale in the target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765" y="4930215"/>
            <a:ext cx="6285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Similar ordering of “Flow” coefficients as seen in the data</a:t>
            </a:r>
          </a:p>
        </p:txBody>
      </p:sp>
    </p:spTree>
    <p:extLst>
      <p:ext uri="{BB962C8B-B14F-4D97-AF65-F5344CB8AC3E}">
        <p14:creationId xmlns:p14="http://schemas.microsoft.com/office/powerpoint/2010/main" val="268939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4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Integrated anisotropy coefficients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4514" y="998002"/>
            <a:ext cx="4619471" cy="3436783"/>
            <a:chOff x="322445" y="2327192"/>
            <a:chExt cx="4619471" cy="3436783"/>
          </a:xfrm>
        </p:grpSpPr>
        <p:pic>
          <p:nvPicPr>
            <p:cNvPr id="5" name="Picture 4" descr="v2int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9" t="2438" r="2504" b="3455"/>
            <a:stretch/>
          </p:blipFill>
          <p:spPr>
            <a:xfrm>
              <a:off x="322445" y="2327192"/>
              <a:ext cx="4619471" cy="3436783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054" y="2790957"/>
              <a:ext cx="860808" cy="375459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0054" y="3649084"/>
              <a:ext cx="860808" cy="375459"/>
            </a:xfrm>
            <a:prstGeom prst="rect">
              <a:avLst/>
            </a:prstGeom>
          </p:spPr>
        </p:pic>
      </p:grpSp>
      <p:pic>
        <p:nvPicPr>
          <p:cNvPr id="8" name="Picture 7" descr="v2_Ntrk_subperiph_atla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6595" y="725392"/>
            <a:ext cx="3632346" cy="417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4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48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p</a:t>
            </a:r>
            <a:r>
              <a:rPr lang="en-US" sz="3200" b="1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3200" b="1" dirty="0" smtClean="0">
                <a:solidFill>
                  <a:srgbClr val="0000FF"/>
                </a:solidFill>
              </a:rPr>
              <a:t> dependence of anisotropy coefficients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334867"/>
            <a:ext cx="4804700" cy="3606131"/>
            <a:chOff x="-2132085" y="3559739"/>
            <a:chExt cx="4804700" cy="3606131"/>
          </a:xfrm>
        </p:grpSpPr>
        <p:pic>
          <p:nvPicPr>
            <p:cNvPr id="6" name="Picture 5" descr="vp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32085" y="3559739"/>
              <a:ext cx="4804700" cy="3606131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823" y="3875716"/>
              <a:ext cx="860808" cy="375459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823" y="4787671"/>
              <a:ext cx="860808" cy="375459"/>
            </a:xfrm>
            <a:prstGeom prst="rect">
              <a:avLst/>
            </a:prstGeom>
          </p:spPr>
        </p:pic>
      </p:grpSp>
      <p:pic>
        <p:nvPicPr>
          <p:cNvPr id="9" name="Picture 8" descr="v2_pt8panel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3" t="70930" r="-3686" b="-119"/>
          <a:stretch/>
        </p:blipFill>
        <p:spPr>
          <a:xfrm rot="5400000">
            <a:off x="4905370" y="1333810"/>
            <a:ext cx="3670431" cy="36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6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8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Ratio v</a:t>
            </a:r>
            <a:r>
              <a:rPr lang="en-US" sz="3200" b="1" baseline="-25000" dirty="0" smtClean="0">
                <a:solidFill>
                  <a:srgbClr val="0000FF"/>
                </a:solidFill>
              </a:rPr>
              <a:t>4</a:t>
            </a:r>
            <a:r>
              <a:rPr lang="en-US" sz="3200" b="1" dirty="0" smtClean="0">
                <a:solidFill>
                  <a:srgbClr val="0000FF"/>
                </a:solidFill>
              </a:rPr>
              <a:t>/v</a:t>
            </a:r>
            <a:r>
              <a:rPr lang="en-US" sz="32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3200" b="1" dirty="0" smtClean="0">
                <a:solidFill>
                  <a:srgbClr val="0000FF"/>
                </a:solidFill>
              </a:rPr>
              <a:t> of Fourier harmonics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76" t="3805" b="3609"/>
          <a:stretch/>
        </p:blipFill>
        <p:spPr>
          <a:xfrm>
            <a:off x="241287" y="1505055"/>
            <a:ext cx="4639327" cy="3351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614" y="1380940"/>
            <a:ext cx="4044348" cy="2960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0" y="4385162"/>
            <a:ext cx="1422400" cy="27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9431" y="4594548"/>
            <a:ext cx="3415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From </a:t>
            </a:r>
            <a:r>
              <a:rPr lang="en-US" sz="1400" b="1" dirty="0" err="1" smtClean="0">
                <a:solidFill>
                  <a:srgbClr val="008000"/>
                </a:solidFill>
              </a:rPr>
              <a:t>Giacalone,Noronha-Hostler,Ollitrault</a:t>
            </a:r>
            <a:r>
              <a:rPr lang="en-US" sz="1400" b="1" dirty="0" smtClean="0">
                <a:solidFill>
                  <a:srgbClr val="008000"/>
                </a:solidFill>
              </a:rPr>
              <a:t>, 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arXiv:1702.01730 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0096" y="2612571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p+Pb</a:t>
            </a:r>
            <a:r>
              <a:rPr lang="en-US" sz="1400" b="1" dirty="0" smtClean="0"/>
              <a:t> at 5.02 </a:t>
            </a:r>
            <a:r>
              <a:rPr lang="en-US" sz="1400" b="1" dirty="0" err="1" smtClean="0"/>
              <a:t>TeV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4571" y="5745238"/>
            <a:ext cx="4778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Overall magnitude in ball-park of CMS data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34657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826" y="-12095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Symmetric </a:t>
            </a:r>
            <a:r>
              <a:rPr lang="en-US" sz="3200" b="1" dirty="0" err="1" smtClean="0">
                <a:solidFill>
                  <a:srgbClr val="0000FF"/>
                </a:solidFill>
              </a:rPr>
              <a:t>cumulants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286" y="975678"/>
            <a:ext cx="4301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Mixed </a:t>
            </a:r>
            <a:r>
              <a:rPr lang="en-US" sz="2000" b="1" dirty="0" err="1" smtClean="0"/>
              <a:t>cumulants</a:t>
            </a:r>
            <a:r>
              <a:rPr lang="en-US" sz="2000" b="1" dirty="0" smtClean="0"/>
              <a:t> of Fourier harmonics</a:t>
            </a:r>
            <a:endParaRPr lang="en-US" sz="2000" b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6" y="1681981"/>
            <a:ext cx="8123273" cy="382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5620" y="1321730"/>
            <a:ext cx="296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Bilandzic</a:t>
            </a:r>
            <a:r>
              <a:rPr lang="en-US" sz="1400" b="1" dirty="0" smtClean="0">
                <a:solidFill>
                  <a:srgbClr val="008000"/>
                </a:solidFill>
              </a:rPr>
              <a:t> et al., PRC 89 (2014) 064904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6" y="2185914"/>
            <a:ext cx="4164444" cy="3248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072" y="2064840"/>
            <a:ext cx="3742354" cy="3668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008" y="5758964"/>
            <a:ext cx="8139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 hydrodynamics, linear response of flow to correlations/anti-correlations </a:t>
            </a:r>
          </a:p>
          <a:p>
            <a:r>
              <a:rPr lang="en-US" sz="2000" b="1" dirty="0" smtClean="0"/>
              <a:t>of spatial eccentricities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18246" y="6175033"/>
            <a:ext cx="306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For e.g., </a:t>
            </a:r>
            <a:r>
              <a:rPr lang="en-US" sz="1400" b="1" dirty="0" err="1" smtClean="0">
                <a:solidFill>
                  <a:srgbClr val="008000"/>
                </a:solidFill>
              </a:rPr>
              <a:t>Qian</a:t>
            </a:r>
            <a:r>
              <a:rPr lang="en-US" sz="1400" b="1" dirty="0" smtClean="0">
                <a:solidFill>
                  <a:srgbClr val="008000"/>
                </a:solidFill>
              </a:rPr>
              <a:t>, Heinz, arXiv:1607.01732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4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4723"/>
            <a:ext cx="9175931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T</a:t>
            </a:r>
            <a:r>
              <a:rPr lang="en-US" sz="3200" b="1" dirty="0" smtClean="0">
                <a:solidFill>
                  <a:srgbClr val="0000FF"/>
                </a:solidFill>
              </a:rPr>
              <a:t>he A+A ridge and “collectivity”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137" y="814633"/>
            <a:ext cx="2881084" cy="1924981"/>
            <a:chOff x="4446930" y="1371600"/>
            <a:chExt cx="3603283" cy="228600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4446930" y="1371600"/>
              <a:ext cx="3355975" cy="2286000"/>
              <a:chOff x="4446930" y="1371600"/>
              <a:chExt cx="3355975" cy="2286000"/>
            </a:xfrm>
          </p:grpSpPr>
          <p:pic>
            <p:nvPicPr>
              <p:cNvPr id="7" name="Picture 6" descr="20100208GlauberHighTriaEvent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446930" y="1371600"/>
                <a:ext cx="3355975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AutoShape 17"/>
              <p:cNvSpPr>
                <a:spLocks noChangeArrowheads="1"/>
              </p:cNvSpPr>
              <p:nvPr/>
            </p:nvSpPr>
            <p:spPr bwMode="auto">
              <a:xfrm rot="-2022153">
                <a:off x="5562600" y="1676400"/>
                <a:ext cx="1524000" cy="1295400"/>
              </a:xfrm>
              <a:prstGeom prst="triangle">
                <a:avLst>
                  <a:gd name="adj" fmla="val 50000"/>
                </a:avLst>
              </a:prstGeom>
              <a:noFill/>
              <a:ln w="508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Line 25"/>
              <p:cNvSpPr>
                <a:spLocks noChangeShapeType="1"/>
              </p:cNvSpPr>
              <p:nvPr/>
            </p:nvSpPr>
            <p:spPr bwMode="auto">
              <a:xfrm flipV="1">
                <a:off x="6248400" y="2590800"/>
                <a:ext cx="1295400" cy="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Line 26"/>
              <p:cNvSpPr>
                <a:spLocks noChangeShapeType="1"/>
              </p:cNvSpPr>
              <p:nvPr/>
            </p:nvSpPr>
            <p:spPr bwMode="auto">
              <a:xfrm flipV="1">
                <a:off x="6248400" y="1524000"/>
                <a:ext cx="609600" cy="1066800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0"/>
              <p:cNvSpPr>
                <a:spLocks noChangeAspect="1"/>
              </p:cNvSpPr>
              <p:nvPr/>
            </p:nvSpPr>
            <p:spPr bwMode="auto">
              <a:xfrm>
                <a:off x="6629400" y="1981200"/>
                <a:ext cx="419100" cy="609600"/>
              </a:xfrm>
              <a:custGeom>
                <a:avLst/>
                <a:gdLst>
                  <a:gd name="T0" fmla="*/ 0 w 123"/>
                  <a:gd name="T1" fmla="*/ 0 h 301"/>
                  <a:gd name="T2" fmla="*/ 48 w 123"/>
                  <a:gd name="T3" fmla="*/ 34 h 301"/>
                  <a:gd name="T4" fmla="*/ 89 w 123"/>
                  <a:gd name="T5" fmla="*/ 75 h 301"/>
                  <a:gd name="T6" fmla="*/ 123 w 123"/>
                  <a:gd name="T7" fmla="*/ 301 h 3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3"/>
                  <a:gd name="T13" fmla="*/ 0 h 301"/>
                  <a:gd name="T14" fmla="*/ 123 w 123"/>
                  <a:gd name="T15" fmla="*/ 301 h 3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3" h="301">
                    <a:moveTo>
                      <a:pt x="0" y="0"/>
                    </a:moveTo>
                    <a:cubicBezTo>
                      <a:pt x="16" y="11"/>
                      <a:pt x="34" y="20"/>
                      <a:pt x="48" y="34"/>
                    </a:cubicBezTo>
                    <a:cubicBezTo>
                      <a:pt x="61" y="47"/>
                      <a:pt x="89" y="75"/>
                      <a:pt x="89" y="75"/>
                    </a:cubicBezTo>
                    <a:cubicBezTo>
                      <a:pt x="122" y="155"/>
                      <a:pt x="123" y="208"/>
                      <a:pt x="123" y="301"/>
                    </a:cubicBezTo>
                  </a:path>
                </a:pathLst>
              </a:custGeom>
              <a:noFill/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Text Box 28"/>
            <p:cNvSpPr txBox="1">
              <a:spLocks noChangeArrowheads="1"/>
            </p:cNvSpPr>
            <p:nvPr/>
          </p:nvSpPr>
          <p:spPr bwMode="auto">
            <a:xfrm>
              <a:off x="7543800" y="1447800"/>
              <a:ext cx="506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  <a:latin typeface="Calibri"/>
                  <a:sym typeface="Symbol" pitchFamily="1" charset="2"/>
                </a:rPr>
                <a:t></a:t>
              </a:r>
              <a:r>
                <a:rPr lang="en-US" baseline="-25000">
                  <a:solidFill>
                    <a:prstClr val="black"/>
                  </a:solidFill>
                  <a:latin typeface="Calibri"/>
                  <a:sym typeface="Symbol" pitchFamily="1" charset="2"/>
                </a:rPr>
                <a:t>3</a:t>
              </a:r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412438" y="1926192"/>
            <a:ext cx="28785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Alver</a:t>
            </a:r>
            <a:r>
              <a:rPr lang="en-US" sz="1400" b="1" dirty="0" err="1" smtClean="0">
                <a:solidFill>
                  <a:srgbClr val="008000"/>
                </a:solidFill>
                <a:latin typeface="Calibri"/>
                <a:cs typeface="Calibri"/>
              </a:rPr>
              <a:t>,Roland</a:t>
            </a:r>
            <a:r>
              <a:rPr lang="en-US" sz="1400" b="1" dirty="0">
                <a:solidFill>
                  <a:srgbClr val="008000"/>
                </a:solidFill>
                <a:latin typeface="Calibri"/>
                <a:cs typeface="Calibri"/>
              </a:rPr>
              <a:t>, PRC81(2010</a:t>
            </a:r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)054905</a:t>
            </a:r>
            <a:endParaRPr lang="en-US" sz="1400" b="1" dirty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Alver</a:t>
            </a:r>
            <a:r>
              <a:rPr lang="en-US" sz="1400" b="1" dirty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Gombeaud</a:t>
            </a:r>
            <a:r>
              <a:rPr lang="en-US" sz="1400" b="1" dirty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Luzum</a:t>
            </a:r>
            <a:r>
              <a:rPr lang="en-US" sz="1400" b="1" dirty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Ollitrault</a:t>
            </a:r>
            <a:r>
              <a:rPr lang="en-US" sz="1400" b="1" dirty="0">
                <a:solidFill>
                  <a:srgbClr val="008000"/>
                </a:solidFill>
                <a:latin typeface="Calibri"/>
                <a:cs typeface="Calibri"/>
              </a:rPr>
              <a:t>, </a:t>
            </a:r>
            <a:endParaRPr lang="en-US" sz="1400" b="1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r>
              <a:rPr lang="en-US" sz="1400" b="1" dirty="0" smtClean="0">
                <a:solidFill>
                  <a:srgbClr val="008000"/>
                </a:solidFill>
                <a:latin typeface="Calibri"/>
                <a:cs typeface="Calibri"/>
              </a:rPr>
              <a:t>PRC82 </a:t>
            </a:r>
            <a:r>
              <a:rPr lang="en-US" sz="1400" b="1" dirty="0">
                <a:solidFill>
                  <a:srgbClr val="008000"/>
                </a:solidFill>
                <a:latin typeface="Calibri"/>
                <a:cs typeface="Calibri"/>
              </a:rPr>
              <a:t>(2010) 03491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282" y="2561458"/>
            <a:ext cx="8937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Structure of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ridge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correlations: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hydrodynamic flow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driven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by </a:t>
            </a: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event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-by-event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``eccentricity” fluctuations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in nucleon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positions</a:t>
            </a:r>
          </a:p>
          <a:p>
            <a:endParaRPr lang="en-US" sz="800" b="1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In hydro: multi-particle correlations factorize into product of single particle distributions that are commonly correlated to an “event plane”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" r="3694" b="17316"/>
          <a:stretch/>
        </p:blipFill>
        <p:spPr bwMode="auto">
          <a:xfrm>
            <a:off x="2859020" y="974227"/>
            <a:ext cx="3553418" cy="155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04" y="3977452"/>
            <a:ext cx="6325068" cy="6325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34759" r="2909" b="34236"/>
          <a:stretch/>
        </p:blipFill>
        <p:spPr>
          <a:xfrm>
            <a:off x="3675545" y="4484348"/>
            <a:ext cx="5468455" cy="16919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b="64972"/>
          <a:stretch/>
        </p:blipFill>
        <p:spPr bwMode="auto">
          <a:xfrm>
            <a:off x="113739" y="4725217"/>
            <a:ext cx="3868182" cy="154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604027" y="4609959"/>
            <a:ext cx="936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Calibri" pitchFamily="1" charset="0"/>
                <a:ea typeface="Calibri" pitchFamily="1" charset="0"/>
                <a:cs typeface="Calibri" pitchFamily="1" charset="0"/>
              </a:rPr>
              <a:t>IP-</a:t>
            </a:r>
            <a:r>
              <a:rPr lang="en-US" sz="1400" b="1" dirty="0" err="1">
                <a:solidFill>
                  <a:srgbClr val="008000"/>
                </a:solidFill>
                <a:latin typeface="Calibri" pitchFamily="1" charset="0"/>
                <a:ea typeface="Calibri" pitchFamily="1" charset="0"/>
                <a:cs typeface="Calibri" pitchFamily="1" charset="0"/>
              </a:rPr>
              <a:t>Glasma</a:t>
            </a:r>
            <a:endParaRPr lang="en-US" sz="1400" b="1" dirty="0">
              <a:solidFill>
                <a:srgbClr val="008000"/>
              </a:solidFill>
              <a:latin typeface="Calibri" pitchFamily="1" charset="0"/>
              <a:ea typeface="Calibri" pitchFamily="1" charset="0"/>
              <a:cs typeface="Calibri" pitchFamily="1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226" y="6176266"/>
            <a:ext cx="7584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Some evidence of sensitivity of data to sub-nucleon scale fluctuations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88797" y="6446944"/>
            <a:ext cx="4955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Gale,Jeon,Schenke,Tribedy,Venugopalan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PRL110 (2013) 012302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83343" y="1697437"/>
            <a:ext cx="369488" cy="173728"/>
          </a:xfrm>
          <a:prstGeom prst="rightArrow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512686" y="53639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η</a:t>
            </a:r>
            <a:r>
              <a:rPr lang="en-US" b="1" dirty="0" smtClean="0">
                <a:solidFill>
                  <a:srgbClr val="FF0000"/>
                </a:solidFill>
              </a:rPr>
              <a:t>/s=0.2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5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4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Higher </a:t>
            </a:r>
            <a:r>
              <a:rPr lang="en-US" sz="3200" b="1" dirty="0" err="1" smtClean="0">
                <a:solidFill>
                  <a:srgbClr val="0000FF"/>
                </a:solidFill>
              </a:rPr>
              <a:t>cumulants</a:t>
            </a:r>
            <a:r>
              <a:rPr lang="en-US" sz="3200" b="1" dirty="0" smtClean="0">
                <a:solidFill>
                  <a:srgbClr val="0000FF"/>
                </a:solidFill>
              </a:rPr>
              <a:t> from scattering </a:t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off coherent </a:t>
            </a:r>
            <a:r>
              <a:rPr lang="en-US" sz="3200" b="1" dirty="0" err="1" smtClean="0">
                <a:solidFill>
                  <a:srgbClr val="FF6600"/>
                </a:solidFill>
              </a:rPr>
              <a:t>Abelian</a:t>
            </a:r>
            <a:r>
              <a:rPr lang="en-US" sz="3200" b="1" dirty="0" smtClean="0">
                <a:solidFill>
                  <a:srgbClr val="0000FF"/>
                </a:solidFill>
              </a:rPr>
              <a:t> fields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2" y="1332376"/>
            <a:ext cx="3807500" cy="2801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84" t="2827"/>
          <a:stretch/>
        </p:blipFill>
        <p:spPr>
          <a:xfrm>
            <a:off x="3876792" y="1332376"/>
            <a:ext cx="5267208" cy="2913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919" y="4544199"/>
            <a:ext cx="7295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Replace N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×N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trace with simple path ordered exponentials (N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=1)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919" y="5271928"/>
            <a:ext cx="710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2m-particle collectivity reproduced in this simple </a:t>
            </a:r>
            <a:r>
              <a:rPr lang="en-US" sz="2000" b="1" dirty="0" err="1" smtClean="0"/>
              <a:t>parton</a:t>
            </a:r>
            <a:r>
              <a:rPr lang="en-US" sz="2000" b="1" dirty="0" smtClean="0"/>
              <a:t> model</a:t>
            </a:r>
            <a:r>
              <a:rPr lang="mr-IN" sz="2000" b="1" dirty="0" smtClean="0"/>
              <a:t>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9516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5417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Exegesis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41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Power counting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Three </a:t>
            </a:r>
            <a:r>
              <a:rPr lang="en-US" sz="2000" b="1" dirty="0" err="1" smtClean="0"/>
              <a:t>dimensionful</a:t>
            </a:r>
            <a:r>
              <a:rPr lang="en-US" sz="2000" b="1" dirty="0" smtClean="0"/>
              <a:t> scales:   </a:t>
            </a:r>
          </a:p>
          <a:p>
            <a:pPr marL="514350" indent="-514350">
              <a:buAutoNum type="romanLcParenR"/>
            </a:pPr>
            <a:r>
              <a:rPr lang="en-US" sz="2000" b="1" dirty="0" smtClean="0"/>
              <a:t>Saturation scale in the target (inverse domain size): Q</a:t>
            </a:r>
            <a:r>
              <a:rPr lang="en-US" sz="2000" b="1" baseline="-25000" dirty="0" smtClean="0"/>
              <a:t>S</a:t>
            </a:r>
          </a:p>
          <a:p>
            <a:pPr marL="514350" indent="-514350">
              <a:buAutoNum type="romanLcParenR"/>
            </a:pPr>
            <a:r>
              <a:rPr lang="en-US" sz="2000" b="1" dirty="0" smtClean="0"/>
              <a:t>Transverse overlap area: </a:t>
            </a:r>
            <a:r>
              <a:rPr lang="en-US" sz="2000" b="1" dirty="0" err="1" smtClean="0"/>
              <a:t>B</a:t>
            </a:r>
            <a:r>
              <a:rPr lang="en-US" sz="2000" b="1" baseline="-25000" dirty="0" err="1" smtClean="0"/>
              <a:t>p</a:t>
            </a:r>
            <a:endParaRPr lang="en-US" sz="2000" b="1" baseline="-25000" dirty="0" smtClean="0"/>
          </a:p>
          <a:p>
            <a:pPr marL="514350" indent="-514350">
              <a:buAutoNum type="romanLcParenR"/>
            </a:pPr>
            <a:r>
              <a:rPr lang="en-US" sz="2000" b="1" dirty="0" smtClean="0"/>
              <a:t>Maximal momentum kick to projectile:  </a:t>
            </a:r>
            <a:r>
              <a:rPr lang="en-US" sz="2000" b="1" dirty="0" err="1" smtClean="0"/>
              <a:t>p</a:t>
            </a:r>
            <a:r>
              <a:rPr lang="en-US" sz="2000" b="1" baseline="-25000" dirty="0" err="1" smtClean="0"/>
              <a:t>T</a:t>
            </a:r>
            <a:r>
              <a:rPr lang="en-US" sz="2000" b="1" baseline="30000" dirty="0" err="1" smtClean="0"/>
              <a:t>max</a:t>
            </a:r>
            <a:endParaRPr lang="en-US" sz="2000" b="1" baseline="30000" dirty="0" smtClean="0"/>
          </a:p>
          <a:p>
            <a:pPr marL="514350" indent="-514350">
              <a:buAutoNum type="romanLcParenR"/>
            </a:pPr>
            <a:endParaRPr lang="en-US" sz="2000" b="1" baseline="30000" dirty="0"/>
          </a:p>
          <a:p>
            <a:pPr marL="0" indent="0">
              <a:buNone/>
            </a:pPr>
            <a:endParaRPr lang="en-US" sz="2000" b="1" baseline="30000" dirty="0" smtClean="0"/>
          </a:p>
          <a:p>
            <a:pPr marL="0" indent="0">
              <a:buNone/>
            </a:pPr>
            <a:r>
              <a:rPr lang="en-US" sz="2000" b="1" dirty="0" smtClean="0"/>
              <a:t>Dimensionless ratios are 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# of color domains, Q</a:t>
            </a:r>
            <a:r>
              <a:rPr lang="en-US" sz="2000" b="1" baseline="-25000" dirty="0" smtClean="0"/>
              <a:t>S</a:t>
            </a:r>
            <a:r>
              <a:rPr lang="en-US" sz="2000" b="1" baseline="30000" dirty="0" smtClean="0"/>
              <a:t>2 </a:t>
            </a:r>
            <a:r>
              <a:rPr lang="en-US" sz="2000" b="1" dirty="0" err="1" smtClean="0"/>
              <a:t>B</a:t>
            </a:r>
            <a:r>
              <a:rPr lang="en-US" sz="2000" b="1" baseline="-25000" dirty="0" err="1" smtClean="0"/>
              <a:t>p</a:t>
            </a:r>
            <a:endParaRPr lang="en-US" sz="2000" b="1" baseline="-25000" dirty="0" smtClean="0"/>
          </a:p>
          <a:p>
            <a:pPr marL="0" indent="0">
              <a:buNone/>
            </a:pPr>
            <a:endParaRPr lang="en-US" sz="2000" b="1" baseline="-25000" dirty="0"/>
          </a:p>
          <a:p>
            <a:pPr marL="0" indent="0">
              <a:buNone/>
            </a:pPr>
            <a:r>
              <a:rPr lang="en-US" sz="2000" b="1" dirty="0" smtClean="0"/>
              <a:t>Resolving power of projectile, Q</a:t>
            </a:r>
            <a:r>
              <a:rPr lang="en-US" sz="2000" b="1" baseline="-25000" dirty="0" smtClean="0"/>
              <a:t>S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/(</a:t>
            </a:r>
            <a:r>
              <a:rPr lang="en-US" sz="2000" b="1" dirty="0" err="1" smtClean="0"/>
              <a:t>p</a:t>
            </a:r>
            <a:r>
              <a:rPr lang="en-US" sz="2000" b="1" baseline="-25000" dirty="0" err="1" smtClean="0"/>
              <a:t>T</a:t>
            </a:r>
            <a:r>
              <a:rPr lang="en-US" sz="2000" b="1" baseline="30000" dirty="0" err="1" smtClean="0"/>
              <a:t>max</a:t>
            </a:r>
            <a:r>
              <a:rPr lang="en-US" sz="2000" b="1" dirty="0" smtClean="0"/>
              <a:t>)</a:t>
            </a:r>
            <a:r>
              <a:rPr lang="en-US" sz="2000" b="1" baseline="30000" dirty="0" smtClean="0"/>
              <a:t>2</a:t>
            </a:r>
          </a:p>
          <a:p>
            <a:pPr marL="0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5214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Scaling with # of color domains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06" y="1143000"/>
            <a:ext cx="5142915" cy="3639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31" y="5013838"/>
            <a:ext cx="8229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“Independent cluster” model: fluctuation driven </a:t>
            </a:r>
            <a:r>
              <a:rPr lang="en-US" sz="2000" b="1" dirty="0" err="1" smtClean="0"/>
              <a:t>v</a:t>
            </a:r>
            <a:r>
              <a:rPr lang="en-US" sz="2000" b="1" baseline="-25000" dirty="0" err="1" smtClean="0"/>
              <a:t>n</a:t>
            </a:r>
            <a:r>
              <a:rPr lang="en-US" sz="2000" b="1" dirty="0" err="1" smtClean="0"/>
              <a:t>’s</a:t>
            </a:r>
            <a:r>
              <a:rPr lang="en-US" sz="2000" b="1" dirty="0" smtClean="0"/>
              <a:t> scale with # of clusters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35229" y="5702993"/>
            <a:ext cx="2476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Basar,Teaney</a:t>
            </a:r>
            <a:r>
              <a:rPr lang="en-US" sz="1400" b="1" dirty="0">
                <a:solidFill>
                  <a:srgbClr val="008000"/>
                </a:solidFill>
              </a:rPr>
              <a:t>,</a:t>
            </a:r>
            <a:r>
              <a:rPr lang="en-US" sz="1400" b="1" dirty="0" smtClean="0">
                <a:solidFill>
                  <a:srgbClr val="008000"/>
                </a:solidFill>
              </a:rPr>
              <a:t> arXiv:1312.6770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Scaling with # of color domains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41" y="835588"/>
            <a:ext cx="5646610" cy="40102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4745234"/>
            <a:ext cx="8071440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For (</a:t>
            </a:r>
            <a:r>
              <a:rPr lang="en-US" b="1" dirty="0" err="1"/>
              <a:t>p</a:t>
            </a:r>
            <a:r>
              <a:rPr lang="en-US" b="1" baseline="-25000" dirty="0" err="1"/>
              <a:t>T</a:t>
            </a:r>
            <a:r>
              <a:rPr lang="en-US" b="1" baseline="30000" dirty="0" err="1"/>
              <a:t>max</a:t>
            </a:r>
            <a:r>
              <a:rPr lang="en-US" b="1" dirty="0"/>
              <a:t>)</a:t>
            </a:r>
            <a:r>
              <a:rPr lang="en-US" b="1" baseline="30000" dirty="0" smtClean="0"/>
              <a:t>2 </a:t>
            </a:r>
            <a:r>
              <a:rPr lang="en-US" b="1" dirty="0" smtClean="0"/>
              <a:t> &gt;&gt; Q</a:t>
            </a:r>
            <a:r>
              <a:rPr lang="en-US" b="1" baseline="-25000" dirty="0" smtClean="0"/>
              <a:t>S</a:t>
            </a:r>
            <a:r>
              <a:rPr lang="en-US" b="1" baseline="30000" dirty="0" smtClean="0"/>
              <a:t>2</a:t>
            </a:r>
            <a:r>
              <a:rPr lang="en-US" b="1" dirty="0" smtClean="0"/>
              <a:t>,  projectile </a:t>
            </a:r>
            <a:r>
              <a:rPr lang="en-US" b="1" dirty="0" err="1" smtClean="0"/>
              <a:t>partons</a:t>
            </a:r>
            <a:r>
              <a:rPr lang="en-US" b="1" dirty="0" smtClean="0"/>
              <a:t> resolve individual domains, </a:t>
            </a:r>
            <a:r>
              <a:rPr lang="en-US" b="1" dirty="0" err="1" smtClean="0"/>
              <a:t>cumulant</a:t>
            </a:r>
            <a:endParaRPr lang="en-US" b="1" dirty="0" smtClean="0"/>
          </a:p>
          <a:p>
            <a:r>
              <a:rPr lang="en-US" b="1" dirty="0" smtClean="0"/>
              <a:t>scales as  ~ 1/(Q</a:t>
            </a:r>
            <a:r>
              <a:rPr lang="en-US" b="1" baseline="-25000" dirty="0" smtClean="0"/>
              <a:t>S</a:t>
            </a:r>
            <a:r>
              <a:rPr lang="en-US" b="1" baseline="30000" dirty="0" smtClean="0"/>
              <a:t>2</a:t>
            </a:r>
            <a:r>
              <a:rPr lang="en-US" b="1" dirty="0" smtClean="0"/>
              <a:t> </a:t>
            </a:r>
            <a:r>
              <a:rPr lang="en-US" b="1" dirty="0" err="1" smtClean="0"/>
              <a:t>B</a:t>
            </a:r>
            <a:r>
              <a:rPr lang="en-US" b="1" baseline="-25000" dirty="0" err="1" smtClean="0"/>
              <a:t>p</a:t>
            </a:r>
            <a:r>
              <a:rPr lang="en-US" b="1" dirty="0" smtClean="0"/>
              <a:t>)</a:t>
            </a:r>
            <a:br>
              <a:rPr lang="en-US" b="1" dirty="0" smtClean="0"/>
            </a:br>
            <a:endParaRPr lang="en-US" sz="1000" b="1" dirty="0" smtClean="0"/>
          </a:p>
          <a:p>
            <a:r>
              <a:rPr lang="en-US" b="1" dirty="0" smtClean="0"/>
              <a:t>For </a:t>
            </a:r>
            <a:r>
              <a:rPr lang="en-US" b="1" dirty="0"/>
              <a:t>(</a:t>
            </a:r>
            <a:r>
              <a:rPr lang="en-US" b="1" dirty="0" err="1"/>
              <a:t>p</a:t>
            </a:r>
            <a:r>
              <a:rPr lang="en-US" b="1" baseline="-25000" dirty="0" err="1"/>
              <a:t>T</a:t>
            </a:r>
            <a:r>
              <a:rPr lang="en-US" b="1" baseline="30000" dirty="0" err="1"/>
              <a:t>max</a:t>
            </a:r>
            <a:r>
              <a:rPr lang="en-US" b="1" dirty="0"/>
              <a:t>)</a:t>
            </a:r>
            <a:r>
              <a:rPr lang="en-US" b="1" baseline="30000" dirty="0"/>
              <a:t>2 </a:t>
            </a:r>
            <a:r>
              <a:rPr lang="en-US" b="1" dirty="0"/>
              <a:t> </a:t>
            </a:r>
            <a:r>
              <a:rPr lang="en-US" b="1" dirty="0" smtClean="0"/>
              <a:t>&lt;&lt; Q</a:t>
            </a:r>
            <a:r>
              <a:rPr lang="en-US" b="1" baseline="-25000" dirty="0" smtClean="0"/>
              <a:t>S</a:t>
            </a:r>
            <a:r>
              <a:rPr lang="en-US" b="1" baseline="30000" dirty="0" smtClean="0"/>
              <a:t>2</a:t>
            </a:r>
            <a:r>
              <a:rPr lang="en-US" b="1" dirty="0" smtClean="0"/>
              <a:t>, </a:t>
            </a:r>
            <a:r>
              <a:rPr lang="en-US" b="1" dirty="0" err="1" smtClean="0"/>
              <a:t>partons</a:t>
            </a:r>
            <a:r>
              <a:rPr lang="en-US" b="1" dirty="0" smtClean="0"/>
              <a:t> see fewer domains, weak dependence of </a:t>
            </a:r>
            <a:r>
              <a:rPr lang="en-US" b="1" dirty="0" err="1" smtClean="0"/>
              <a:t>cumulant</a:t>
            </a:r>
            <a:r>
              <a:rPr lang="en-US" b="1" dirty="0" smtClean="0"/>
              <a:t> on</a:t>
            </a:r>
          </a:p>
          <a:p>
            <a:r>
              <a:rPr lang="en-US" b="1" dirty="0" smtClean="0"/>
              <a:t># of domains. </a:t>
            </a:r>
          </a:p>
          <a:p>
            <a:endParaRPr lang="en-US" sz="1000" b="1" dirty="0"/>
          </a:p>
          <a:p>
            <a:r>
              <a:rPr lang="en-US" b="1" dirty="0" smtClean="0"/>
              <a:t>Moral: scaling analyses/conclusions sensitive to </a:t>
            </a:r>
            <a:r>
              <a:rPr lang="en-US" b="1" dirty="0" err="1" smtClean="0"/>
              <a:t>p</a:t>
            </a:r>
            <a:r>
              <a:rPr lang="en-US" b="1" baseline="-25000" dirty="0" err="1" smtClean="0"/>
              <a:t>T</a:t>
            </a:r>
            <a:r>
              <a:rPr lang="en-US" b="1" dirty="0" smtClean="0"/>
              <a:t> window probed in experiments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679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Scaling with N</a:t>
            </a:r>
            <a:r>
              <a:rPr lang="en-US" sz="3200" b="1" baseline="-25000" dirty="0" smtClean="0">
                <a:solidFill>
                  <a:srgbClr val="0000FF"/>
                </a:solidFill>
              </a:rPr>
              <a:t>C</a:t>
            </a:r>
            <a:endParaRPr lang="en-US" sz="3200" b="1" baseline="-25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40" r="2496"/>
          <a:stretch/>
        </p:blipFill>
        <p:spPr>
          <a:xfrm>
            <a:off x="5390168" y="1143000"/>
            <a:ext cx="3511794" cy="2739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34" r="2467" b="4427"/>
          <a:stretch/>
        </p:blipFill>
        <p:spPr>
          <a:xfrm>
            <a:off x="1855317" y="960404"/>
            <a:ext cx="3534851" cy="2737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161" y="1746592"/>
            <a:ext cx="1570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{2}, v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{4} </a:t>
            </a:r>
          </a:p>
          <a:p>
            <a:r>
              <a:rPr lang="en-US" sz="2000" b="1" dirty="0" smtClean="0"/>
              <a:t>scale as 1/N</a:t>
            </a:r>
            <a:r>
              <a:rPr lang="en-US" sz="2000" b="1" baseline="-25000" dirty="0" smtClean="0"/>
              <a:t>C</a:t>
            </a:r>
            <a:endParaRPr lang="en-US" sz="2000" b="1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914" y="3882128"/>
            <a:ext cx="3890906" cy="28539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161" y="4765862"/>
            <a:ext cx="39677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Symmetric </a:t>
            </a:r>
            <a:r>
              <a:rPr lang="en-US" sz="2000" b="1" dirty="0" err="1" smtClean="0"/>
              <a:t>cumulants</a:t>
            </a:r>
            <a:endParaRPr lang="en-US" sz="2000" b="1" dirty="0" smtClean="0"/>
          </a:p>
          <a:p>
            <a:r>
              <a:rPr lang="en-US" sz="2000" b="1" dirty="0"/>
              <a:t>s</a:t>
            </a:r>
            <a:r>
              <a:rPr lang="en-US" sz="2000" b="1" dirty="0" smtClean="0"/>
              <a:t>how correlations/anti-correlations</a:t>
            </a:r>
          </a:p>
          <a:p>
            <a:r>
              <a:rPr lang="en-US" sz="2000" b="1" dirty="0"/>
              <a:t>s</a:t>
            </a:r>
            <a:r>
              <a:rPr lang="en-US" sz="2000" b="1" dirty="0" smtClean="0"/>
              <a:t>een in experiment only for N</a:t>
            </a:r>
            <a:r>
              <a:rPr lang="en-US" sz="2000" b="1" baseline="-25000" dirty="0" smtClean="0"/>
              <a:t>C</a:t>
            </a:r>
            <a:r>
              <a:rPr lang="en-US" sz="2000" b="1" dirty="0" smtClean="0"/>
              <a:t> ≥ 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0170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48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Back to </a:t>
            </a:r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</a:rPr>
              <a:t> graphs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78" y="810007"/>
            <a:ext cx="2987404" cy="2934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7257" y="1240446"/>
            <a:ext cx="49196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Glasma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graph (single scattering) correlations </a:t>
            </a: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are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very strong </a:t>
            </a:r>
            <a:r>
              <a:rPr lang="mr-IN" sz="2000" b="1" dirty="0" smtClean="0">
                <a:solidFill>
                  <a:prstClr val="black"/>
                </a:solidFill>
                <a:latin typeface="Mangal"/>
              </a:rPr>
              <a:t>–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the n-particle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distribution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is close to a </a:t>
            </a:r>
            <a:r>
              <a:rPr lang="en-US" sz="2000" b="1" i="1" dirty="0">
                <a:solidFill>
                  <a:prstClr val="black"/>
                </a:solidFill>
                <a:latin typeface="Calibri"/>
              </a:rPr>
              <a:t>Bose distribution </a:t>
            </a:r>
            <a:r>
              <a:rPr lang="mr-IN" sz="2000" b="1" i="1" dirty="0" smtClean="0">
                <a:solidFill>
                  <a:prstClr val="black"/>
                </a:solidFill>
                <a:latin typeface="Calibri"/>
              </a:rPr>
              <a:t>–</a:t>
            </a:r>
            <a:r>
              <a:rPr lang="en-US" sz="2000" b="1" i="1" dirty="0" smtClean="0">
                <a:solidFill>
                  <a:prstClr val="black"/>
                </a:solidFill>
                <a:latin typeface="Calibri"/>
              </a:rPr>
              <a:t> as in a laser</a:t>
            </a:r>
            <a:endParaRPr lang="en-US" sz="20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0103" y="2282680"/>
            <a:ext cx="3046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Gelis,Lappi,McLerran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arXiv:0905.3234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6617" y="4429865"/>
            <a:ext cx="49514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/>
              </a:rPr>
              <a:t>But v</a:t>
            </a:r>
            <a:r>
              <a:rPr lang="en-US" sz="2000" b="1" baseline="-25000" dirty="0">
                <a:latin typeface="Calibri"/>
              </a:rPr>
              <a:t>2</a:t>
            </a:r>
            <a:r>
              <a:rPr lang="en-US" sz="2000" b="1" dirty="0">
                <a:latin typeface="Calibri"/>
              </a:rPr>
              <a:t>{4} is imaginary</a:t>
            </a:r>
            <a:r>
              <a:rPr lang="mr-IN" sz="2000" b="1" dirty="0" smtClean="0">
                <a:latin typeface="Mangal"/>
              </a:rPr>
              <a:t>…</a:t>
            </a:r>
            <a:endParaRPr lang="en-US" sz="2000" b="1" dirty="0" smtClean="0">
              <a:latin typeface="Mangal"/>
            </a:endParaRPr>
          </a:p>
          <a:p>
            <a:endParaRPr lang="en-US" sz="800" b="1" dirty="0">
              <a:latin typeface="Calibri"/>
            </a:endParaRPr>
          </a:p>
          <a:p>
            <a:r>
              <a:rPr lang="en-US" sz="2000" b="1" dirty="0">
                <a:latin typeface="Calibri"/>
              </a:rPr>
              <a:t>For real v</a:t>
            </a:r>
            <a:r>
              <a:rPr lang="en-US" sz="2000" b="1" baseline="-25000" dirty="0">
                <a:latin typeface="Calibri"/>
              </a:rPr>
              <a:t>2</a:t>
            </a:r>
            <a:r>
              <a:rPr lang="en-US" sz="2000" b="1" dirty="0">
                <a:latin typeface="Calibri"/>
              </a:rPr>
              <a:t>{4}, must have dominance of </a:t>
            </a:r>
            <a:endParaRPr lang="en-US" sz="2000" b="1" dirty="0" smtClean="0">
              <a:latin typeface="Calibri"/>
            </a:endParaRPr>
          </a:p>
          <a:p>
            <a:r>
              <a:rPr lang="en-US" sz="2000" b="1" dirty="0" smtClean="0">
                <a:latin typeface="Calibri"/>
              </a:rPr>
              <a:t>first </a:t>
            </a:r>
            <a:r>
              <a:rPr lang="en-US" sz="2000" b="1" dirty="0">
                <a:latin typeface="Calibri"/>
              </a:rPr>
              <a:t>two moments of </a:t>
            </a:r>
            <a:r>
              <a:rPr lang="en-US" sz="2000" b="1" dirty="0" smtClean="0">
                <a:latin typeface="Calibri"/>
              </a:rPr>
              <a:t>distribution</a:t>
            </a:r>
          </a:p>
          <a:p>
            <a:r>
              <a:rPr lang="en-US" sz="2000" b="1" dirty="0" smtClean="0">
                <a:latin typeface="Calibri"/>
              </a:rPr>
              <a:t>-- achieved by coherent multiple scattering</a:t>
            </a:r>
            <a:r>
              <a:rPr lang="mr-IN" sz="2000" b="1" dirty="0" smtClean="0">
                <a:solidFill>
                  <a:srgbClr val="660066"/>
                </a:solidFill>
                <a:latin typeface="Calibri"/>
              </a:rPr>
              <a:t>…</a:t>
            </a:r>
            <a:endParaRPr lang="en-US" sz="2000" b="1" dirty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3022" y="6041956"/>
            <a:ext cx="3177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Dusling,Mace,Venugopalan</a:t>
            </a:r>
            <a:r>
              <a:rPr lang="en-US" sz="1400" b="1" dirty="0" smtClean="0">
                <a:solidFill>
                  <a:srgbClr val="008000"/>
                </a:solidFill>
              </a:rPr>
              <a:t>,</a:t>
            </a:r>
            <a:r>
              <a:rPr lang="en-US" sz="1400" b="1" dirty="0">
                <a:solidFill>
                  <a:srgbClr val="008000"/>
                </a:solidFill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</a:rPr>
              <a:t>1706.06260</a:t>
            </a:r>
            <a:endParaRPr lang="en-US" sz="1400" b="1" dirty="0">
              <a:solidFill>
                <a:srgbClr val="008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920" t="-3245" r="5860" b="4232"/>
          <a:stretch/>
        </p:blipFill>
        <p:spPr>
          <a:xfrm>
            <a:off x="142865" y="3583875"/>
            <a:ext cx="3952577" cy="30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5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85" y="2362059"/>
            <a:ext cx="8545349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Towards a more realistic initial state description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6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170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Two-</a:t>
            </a:r>
            <a:r>
              <a:rPr lang="en-US" sz="3200" b="1" dirty="0" err="1" smtClean="0">
                <a:solidFill>
                  <a:srgbClr val="0000FF"/>
                </a:solidFill>
              </a:rPr>
              <a:t>parton</a:t>
            </a:r>
            <a:r>
              <a:rPr lang="en-US" sz="3200" b="1" dirty="0" smtClean="0">
                <a:solidFill>
                  <a:srgbClr val="0000FF"/>
                </a:solidFill>
              </a:rPr>
              <a:t> azimuthal correlations in the CGC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Snapshot 2009-03-29 22-35-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" b="827"/>
          <a:stretch>
            <a:fillRect/>
          </a:stretch>
        </p:blipFill>
        <p:spPr bwMode="auto">
          <a:xfrm>
            <a:off x="2395534" y="998180"/>
            <a:ext cx="5037258" cy="36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6515" y="610729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8040"/>
                </a:solidFill>
                <a:latin typeface="Calibri"/>
              </a:rPr>
              <a:t>Dumitru,Gelis,McLerran,Venugopalan</a:t>
            </a:r>
            <a:r>
              <a:rPr lang="en-US" sz="1400" b="1" dirty="0">
                <a:solidFill>
                  <a:srgbClr val="008040"/>
                </a:solidFill>
                <a:latin typeface="Calibri"/>
              </a:rPr>
              <a:t>: 0804.3858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8040"/>
                </a:solidFill>
                <a:latin typeface="Calibri"/>
              </a:rPr>
              <a:t>Gelis</a:t>
            </a:r>
            <a:r>
              <a:rPr lang="en-US" sz="1400" b="1" dirty="0">
                <a:solidFill>
                  <a:srgbClr val="00804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40"/>
                </a:solidFill>
                <a:latin typeface="Calibri"/>
              </a:rPr>
              <a:t>Lappi</a:t>
            </a:r>
            <a:r>
              <a:rPr lang="en-US" sz="1400" b="1" dirty="0">
                <a:solidFill>
                  <a:srgbClr val="008040"/>
                </a:solidFill>
                <a:latin typeface="Calibri"/>
              </a:rPr>
              <a:t>, Venugopalan, </a:t>
            </a:r>
            <a:r>
              <a:rPr lang="en-US" sz="1400" b="1" dirty="0" err="1">
                <a:solidFill>
                  <a:srgbClr val="008040"/>
                </a:solidFill>
                <a:latin typeface="Calibri"/>
              </a:rPr>
              <a:t>arXiv</a:t>
            </a:r>
            <a:r>
              <a:rPr lang="en-US" sz="1400" b="1" dirty="0">
                <a:solidFill>
                  <a:srgbClr val="008040"/>
                </a:solidFill>
                <a:latin typeface="Calibri"/>
              </a:rPr>
              <a:t>: 0807.1306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8040"/>
                </a:solidFill>
                <a:latin typeface="Calibri"/>
              </a:rPr>
              <a:t>Dusling,Gelis,Lappi,Venugopalan</a:t>
            </a:r>
            <a:r>
              <a:rPr lang="en-US" sz="1400" b="1" dirty="0">
                <a:solidFill>
                  <a:srgbClr val="008040"/>
                </a:solidFill>
                <a:latin typeface="Calibri"/>
              </a:rPr>
              <a:t>, arXiv:0911.2720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550527" y="3659757"/>
            <a:ext cx="233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800000"/>
                </a:solidFill>
                <a:latin typeface="Calibri" charset="0"/>
                <a:cs typeface="Calibri" charset="0"/>
              </a:rPr>
              <a:t>JIMWLK evolution for nucleus </a:t>
            </a:r>
            <a:r>
              <a:rPr lang="en-US" sz="2000" b="1" dirty="0">
                <a:solidFill>
                  <a:srgbClr val="800000"/>
                </a:solidFill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V="1">
            <a:off x="6274652" y="3624902"/>
            <a:ext cx="30163" cy="728662"/>
          </a:xfrm>
          <a:prstGeom prst="line">
            <a:avLst/>
          </a:prstGeom>
          <a:noFill/>
          <a:ln w="57150" cmpd="sng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 descr="latex-image-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1" y="4825526"/>
            <a:ext cx="7454900" cy="65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3597351" y="5339968"/>
            <a:ext cx="405784" cy="38768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08390" y="5707183"/>
            <a:ext cx="2115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JIMWLK evolution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190843" y="5476828"/>
            <a:ext cx="1" cy="33284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94218" y="5794500"/>
            <a:ext cx="3649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Solution of Yang-Mills for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dense-dense systems (as in A+A)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304815" y="5502739"/>
            <a:ext cx="130940" cy="40888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5" y="2703222"/>
            <a:ext cx="2534142" cy="140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4515623" y="5357879"/>
            <a:ext cx="405784" cy="38768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42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Beyond </a:t>
            </a:r>
            <a:r>
              <a:rPr lang="en-US" sz="3200" b="1" dirty="0" err="1" smtClean="0">
                <a:solidFill>
                  <a:srgbClr val="0000FF"/>
                </a:solidFill>
              </a:rPr>
              <a:t>glasma</a:t>
            </a:r>
            <a:r>
              <a:rPr lang="en-US" sz="3200" b="1" dirty="0" smtClean="0">
                <a:solidFill>
                  <a:srgbClr val="0000FF"/>
                </a:solidFill>
              </a:rPr>
              <a:t> graphs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521" y="3764010"/>
            <a:ext cx="852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Coherent multiple scattering is of the same order in the coupling: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power suppressed  for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b="1" baseline="-25000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&gt;&gt; Q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,  important for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b="1" baseline="-25000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&lt; Q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217" y="4726184"/>
            <a:ext cx="8212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Compute (numerically) by solving Yang-Mills equations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in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presence of two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light cone sources: IP-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Glasma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model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919508" y="1143000"/>
            <a:ext cx="3497247" cy="2467825"/>
            <a:chOff x="312217" y="1160792"/>
            <a:chExt cx="3595232" cy="2696425"/>
          </a:xfrm>
        </p:grpSpPr>
        <p:sp>
          <p:nvSpPr>
            <p:cNvPr id="19" name="Oval 18"/>
            <p:cNvSpPr/>
            <p:nvPr/>
          </p:nvSpPr>
          <p:spPr>
            <a:xfrm>
              <a:off x="2030755" y="1160792"/>
              <a:ext cx="254000" cy="2286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12217" y="1160792"/>
              <a:ext cx="3595232" cy="2696425"/>
              <a:chOff x="2693400" y="1006058"/>
              <a:chExt cx="3595232" cy="2696425"/>
            </a:xfrm>
          </p:grpSpPr>
          <p:pic>
            <p:nvPicPr>
              <p:cNvPr id="10" name="Picture 1" descr="2part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3400" y="1006058"/>
                <a:ext cx="3595232" cy="2696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5003709" y="1006058"/>
                <a:ext cx="2540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933700" y="1006058"/>
                <a:ext cx="2540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46400" y="3473883"/>
                <a:ext cx="2540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403600" y="1006058"/>
                <a:ext cx="2540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403600" y="3448483"/>
                <a:ext cx="2540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937000" y="1006058"/>
                <a:ext cx="2540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064000" y="3448483"/>
                <a:ext cx="2540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876709" y="3436329"/>
                <a:ext cx="2540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426626" y="3436329"/>
                <a:ext cx="2540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426626" y="1006058"/>
                <a:ext cx="254000" cy="2286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594635"/>
            <a:ext cx="8291679" cy="6724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6279288"/>
            <a:ext cx="1780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C(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p,q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) ≠ C(p,-q)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57755" y="6267100"/>
            <a:ext cx="2999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-- all harmonics contribute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57709" y="6325454"/>
            <a:ext cx="3647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Lappi,Srednyak,Venugopalan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arXiv:0911.2068</a:t>
            </a:r>
          </a:p>
          <a:p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54978" y="5126293"/>
            <a:ext cx="4602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Schenke,Tribedy,Venugopalan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arXiv:1202.6646, 1206.6805</a:t>
            </a:r>
          </a:p>
        </p:txBody>
      </p:sp>
    </p:spTree>
    <p:extLst>
      <p:ext uri="{BB962C8B-B14F-4D97-AF65-F5344CB8AC3E}">
        <p14:creationId xmlns:p14="http://schemas.microsoft.com/office/powerpoint/2010/main" val="1840240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Title 1"/>
          <p:cNvSpPr>
            <a:spLocks noGrp="1"/>
          </p:cNvSpPr>
          <p:nvPr>
            <p:ph type="title"/>
          </p:nvPr>
        </p:nvSpPr>
        <p:spPr>
          <a:xfrm>
            <a:off x="438150" y="26473"/>
            <a:ext cx="8229600" cy="859118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Two particle correlations: CMS results</a:t>
            </a:r>
          </a:p>
        </p:txBody>
      </p:sp>
      <p:grpSp>
        <p:nvGrpSpPr>
          <p:cNvPr id="260098" name="Group 6"/>
          <p:cNvGrpSpPr>
            <a:grpSpLocks/>
          </p:cNvGrpSpPr>
          <p:nvPr/>
        </p:nvGrpSpPr>
        <p:grpSpPr bwMode="auto">
          <a:xfrm>
            <a:off x="4100513" y="847725"/>
            <a:ext cx="4986337" cy="4791075"/>
            <a:chOff x="4100513" y="1066800"/>
            <a:chExt cx="4986337" cy="4791075"/>
          </a:xfrm>
        </p:grpSpPr>
        <p:pic>
          <p:nvPicPr>
            <p:cNvPr id="260110" name="Picture 9" descr="compare_corr_2D_PPData_Minbias_7TeV_pad3_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50" y="1625600"/>
              <a:ext cx="4446588" cy="423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0111" name="AutoShape 18"/>
            <p:cNvSpPr>
              <a:spLocks noChangeArrowheads="1"/>
            </p:cNvSpPr>
            <p:nvPr/>
          </p:nvSpPr>
          <p:spPr bwMode="auto">
            <a:xfrm>
              <a:off x="4572000" y="1543050"/>
              <a:ext cx="4514850" cy="3976688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0112" name="Text Box 19"/>
            <p:cNvSpPr txBox="1">
              <a:spLocks noChangeArrowheads="1"/>
            </p:cNvSpPr>
            <p:nvPr/>
          </p:nvSpPr>
          <p:spPr bwMode="auto">
            <a:xfrm>
              <a:off x="7086600" y="1066800"/>
              <a:ext cx="19462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i="1" dirty="0">
                  <a:solidFill>
                    <a:srgbClr val="0000FF"/>
                  </a:solidFill>
                </a:rPr>
                <a:t>“</a:t>
              </a:r>
              <a:r>
                <a:rPr lang="en-US" altLang="ja-JP" i="1" dirty="0">
                  <a:solidFill>
                    <a:srgbClr val="0000FF"/>
                  </a:solidFill>
                </a:rPr>
                <a:t>Discovery</a:t>
              </a:r>
              <a:r>
                <a:rPr lang="ja-JP" altLang="en-US" i="1" dirty="0">
                  <a:solidFill>
                    <a:srgbClr val="0000FF"/>
                  </a:solidFill>
                </a:rPr>
                <a:t>”</a:t>
              </a:r>
              <a:endParaRPr lang="en-US" i="1" dirty="0">
                <a:solidFill>
                  <a:srgbClr val="0000FF"/>
                </a:solidFill>
              </a:endParaRPr>
            </a:p>
          </p:txBody>
        </p:sp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 rot="5400000">
              <a:off x="4375945" y="4749006"/>
              <a:ext cx="614362" cy="1165225"/>
            </a:xfrm>
            <a:prstGeom prst="can">
              <a:avLst>
                <a:gd name="adj" fmla="val 50102"/>
              </a:avLst>
            </a:prstGeom>
            <a:gradFill flip="none" rotWithShape="1">
              <a:gsLst>
                <a:gs pos="14000">
                  <a:srgbClr val="00FF00"/>
                </a:gs>
                <a:gs pos="87000">
                  <a:srgbClr val="0000FF"/>
                </a:gs>
                <a:gs pos="47000">
                  <a:srgbClr val="50D8FF"/>
                </a:gs>
              </a:gsLst>
              <a:lin ang="0" scaled="1"/>
              <a:tileRect/>
            </a:gradFill>
            <a:ln>
              <a:solidFill>
                <a:srgbClr val="008000"/>
              </a:solidFill>
              <a:headEnd/>
              <a:tailEnd/>
            </a:ln>
            <a:effectLst>
              <a:outerShdw blurRad="40000" dist="20000" dir="5400000" sx="106000" sy="106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260114" name="Line 19"/>
            <p:cNvGrpSpPr>
              <a:grpSpLocks/>
            </p:cNvGrpSpPr>
            <p:nvPr/>
          </p:nvGrpSpPr>
          <p:grpSpPr bwMode="auto">
            <a:xfrm>
              <a:off x="4260850" y="4492625"/>
              <a:ext cx="622300" cy="622300"/>
              <a:chOff x="2296" y="2830"/>
              <a:chExt cx="392" cy="392"/>
            </a:xfrm>
          </p:grpSpPr>
          <p:pic>
            <p:nvPicPr>
              <p:cNvPr id="260115" name="Line 1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830"/>
                <a:ext cx="392" cy="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0116" name="Text Box 21"/>
              <p:cNvSpPr txBox="1">
                <a:spLocks noChangeArrowheads="1" noChangeShapeType="1"/>
              </p:cNvSpPr>
              <p:nvPr/>
            </p:nvSpPr>
            <p:spPr bwMode="auto">
              <a:xfrm rot="10800000">
                <a:off x="2492" y="3166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5" name="Line 17"/>
          <p:cNvSpPr>
            <a:spLocks noChangeShapeType="1"/>
          </p:cNvSpPr>
          <p:nvPr/>
        </p:nvSpPr>
        <p:spPr bwMode="auto">
          <a:xfrm flipH="1" flipV="1">
            <a:off x="3962400" y="4856729"/>
            <a:ext cx="411126" cy="169636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V="1">
            <a:off x="4900428" y="4856729"/>
            <a:ext cx="479647" cy="184604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4694865" y="4801847"/>
            <a:ext cx="205563" cy="20955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stealth" w="lg" len="lg"/>
          </a:ln>
          <a:effectLst>
            <a:glow rad="50800">
              <a:srgbClr val="FFFF00">
                <a:alpha val="75000"/>
              </a:srgbClr>
            </a:glo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60108" name="Picture 18" descr="dum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" y="2206253"/>
            <a:ext cx="3916363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304800" y="820365"/>
            <a:ext cx="2327275" cy="1385888"/>
            <a:chOff x="1200" y="600"/>
            <a:chExt cx="1588" cy="873"/>
          </a:xfrm>
        </p:grpSpPr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2016" y="960"/>
              <a:ext cx="6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99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associated</a:t>
              </a:r>
            </a:p>
          </p:txBody>
        </p:sp>
        <p:grpSp>
          <p:nvGrpSpPr>
            <p:cNvPr id="20" name="Group 6"/>
            <p:cNvGrpSpPr>
              <a:grpSpLocks/>
            </p:cNvGrpSpPr>
            <p:nvPr/>
          </p:nvGrpSpPr>
          <p:grpSpPr bwMode="auto">
            <a:xfrm>
              <a:off x="1200" y="618"/>
              <a:ext cx="1113" cy="855"/>
              <a:chOff x="802" y="747"/>
              <a:chExt cx="1047" cy="812"/>
            </a:xfrm>
          </p:grpSpPr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>
                <a:off x="1282" y="1056"/>
                <a:ext cx="172" cy="377"/>
              </a:xfrm>
              <a:prstGeom prst="line">
                <a:avLst/>
              </a:prstGeom>
              <a:noFill/>
              <a:ln w="28575">
                <a:solidFill>
                  <a:srgbClr val="990000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1282" y="1056"/>
                <a:ext cx="206" cy="137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 flipH="1" flipV="1">
                <a:off x="1008" y="747"/>
                <a:ext cx="274" cy="309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flipH="1" flipV="1">
                <a:off x="1248" y="816"/>
                <a:ext cx="34" cy="240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Freeform 11"/>
              <p:cNvSpPr>
                <a:spLocks/>
              </p:cNvSpPr>
              <p:nvPr/>
            </p:nvSpPr>
            <p:spPr bwMode="auto">
              <a:xfrm>
                <a:off x="1385" y="1159"/>
                <a:ext cx="40" cy="102"/>
              </a:xfrm>
              <a:custGeom>
                <a:avLst/>
                <a:gdLst>
                  <a:gd name="T0" fmla="*/ 48 w 56"/>
                  <a:gd name="T1" fmla="*/ 0 h 144"/>
                  <a:gd name="T2" fmla="*/ 48 w 56"/>
                  <a:gd name="T3" fmla="*/ 96 h 144"/>
                  <a:gd name="T4" fmla="*/ 0 w 56"/>
                  <a:gd name="T5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144">
                    <a:moveTo>
                      <a:pt x="48" y="0"/>
                    </a:moveTo>
                    <a:cubicBezTo>
                      <a:pt x="52" y="36"/>
                      <a:pt x="56" y="72"/>
                      <a:pt x="48" y="96"/>
                    </a:cubicBezTo>
                    <a:cubicBezTo>
                      <a:pt x="40" y="120"/>
                      <a:pt x="8" y="136"/>
                      <a:pt x="0" y="144"/>
                    </a:cubicBezTo>
                  </a:path>
                </a:pathLst>
              </a:cu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Text Box 12"/>
              <p:cNvSpPr txBox="1">
                <a:spLocks noChangeArrowheads="1"/>
              </p:cNvSpPr>
              <p:nvPr/>
            </p:nvSpPr>
            <p:spPr bwMode="auto">
              <a:xfrm>
                <a:off x="1378" y="1193"/>
                <a:ext cx="343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000099"/>
                    </a:solidFill>
                    <a:latin typeface="Symbol" charset="0"/>
                    <a:ea typeface="ＭＳ Ｐゴシック" charset="0"/>
                    <a:cs typeface="ＭＳ Ｐゴシック" charset="0"/>
                  </a:rPr>
                  <a:t>Dj</a:t>
                </a:r>
              </a:p>
            </p:txBody>
          </p:sp>
          <p:sp>
            <p:nvSpPr>
              <p:cNvPr id="28" name="Text Box 13"/>
              <p:cNvSpPr txBox="1">
                <a:spLocks noChangeArrowheads="1"/>
              </p:cNvSpPr>
              <p:nvPr/>
            </p:nvSpPr>
            <p:spPr bwMode="auto">
              <a:xfrm>
                <a:off x="1453" y="1395"/>
                <a:ext cx="396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99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trigger</a:t>
                </a:r>
              </a:p>
            </p:txBody>
          </p:sp>
          <p:sp>
            <p:nvSpPr>
              <p:cNvPr id="29" name="Line 14"/>
              <p:cNvSpPr>
                <a:spLocks noChangeShapeType="1"/>
              </p:cNvSpPr>
              <p:nvPr/>
            </p:nvSpPr>
            <p:spPr bwMode="auto">
              <a:xfrm>
                <a:off x="802" y="1056"/>
                <a:ext cx="4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Line 15"/>
              <p:cNvSpPr>
                <a:spLocks noChangeShapeType="1"/>
              </p:cNvSpPr>
              <p:nvPr/>
            </p:nvSpPr>
            <p:spPr bwMode="auto">
              <a:xfrm flipH="1">
                <a:off x="1316" y="1056"/>
                <a:ext cx="4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1968" y="600"/>
              <a:ext cx="82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C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Di-hadron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C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correlations</a:t>
              </a:r>
              <a:endParaRPr lang="en-US" dirty="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3187" y="5638800"/>
            <a:ext cx="9040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Observation of Long-Range Near-Side Angular Correlations in Proton-Proton Collisions at the LHC  </a:t>
            </a:r>
            <a:r>
              <a:rPr lang="en-US" dirty="0">
                <a:solidFill>
                  <a:prstClr val="black"/>
                </a:solidFill>
                <a:latin typeface="Calibri"/>
                <a:hlinkClick r:id="rId5"/>
              </a:rPr>
              <a:t>CMS Collaboration (</a:t>
            </a:r>
            <a:r>
              <a:rPr lang="en-US" dirty="0">
                <a:solidFill>
                  <a:prstClr val="black"/>
                </a:solidFill>
                <a:latin typeface="Calibri"/>
                <a:hlinkClick r:id="rId6"/>
              </a:rPr>
              <a:t>Vardan Khachatryan (</a:t>
            </a:r>
            <a:r>
              <a:rPr lang="en-US" dirty="0">
                <a:solidFill>
                  <a:prstClr val="black"/>
                </a:solidFill>
                <a:latin typeface="Calibri"/>
                <a:hlinkClick r:id="rId7"/>
              </a:rPr>
              <a:t>Yerevan Phys. Inst.)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et al.).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JHEP 1009 (2010) 091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n-US" u="sng" dirty="0">
                <a:solidFill>
                  <a:prstClr val="black"/>
                </a:solidFill>
                <a:latin typeface="Calibri"/>
                <a:hlinkClick r:id="rId8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Calibri"/>
                <a:hlinkClick r:id="rId9"/>
              </a:rPr>
              <a:t>Cited by </a:t>
            </a:r>
            <a:r>
              <a:rPr lang="en-US" u="sng" dirty="0" smtClean="0">
                <a:solidFill>
                  <a:prstClr val="black"/>
                </a:solidFill>
                <a:latin typeface="Calibri"/>
                <a:hlinkClick r:id="rId9"/>
              </a:rPr>
              <a:t>566 </a:t>
            </a:r>
            <a:r>
              <a:rPr lang="en-US" u="sng" dirty="0">
                <a:solidFill>
                  <a:prstClr val="black"/>
                </a:solidFill>
                <a:latin typeface="Calibri"/>
                <a:hlinkClick r:id="rId9"/>
              </a:rPr>
              <a:t>records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0622" y="6396335"/>
            <a:ext cx="548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/>
              </a:rPr>
              <a:t>5</a:t>
            </a:r>
            <a:r>
              <a:rPr lang="en-US" sz="2400" b="1" baseline="30000" dirty="0">
                <a:solidFill>
                  <a:srgbClr val="FF0000"/>
                </a:solidFill>
                <a:latin typeface="Calibri"/>
              </a:rPr>
              <a:t>th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 most cited CMS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physics paper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to date!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05" y="-165359"/>
            <a:ext cx="8702841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Azimuthal </a:t>
            </a:r>
            <a:r>
              <a:rPr lang="en-US" sz="3200" b="1" dirty="0" err="1" smtClean="0">
                <a:solidFill>
                  <a:srgbClr val="0000FF"/>
                </a:solidFill>
              </a:rPr>
              <a:t>anistropy</a:t>
            </a:r>
            <a:r>
              <a:rPr lang="en-US" sz="3200" b="1" dirty="0" smtClean="0">
                <a:solidFill>
                  <a:srgbClr val="0000FF"/>
                </a:solidFill>
              </a:rPr>
              <a:t> from Yang-Mills dynamics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5" y="977641"/>
            <a:ext cx="4148501" cy="2900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606" y="946847"/>
            <a:ext cx="4037932" cy="29313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5225" y="792958"/>
            <a:ext cx="3198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Schenke,Schlichting,RV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PLB747(2015)76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5225" y="3863948"/>
            <a:ext cx="36467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/>
              </a:rPr>
              <a:t>Recent analytical work in dilute-dense 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approx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Kovchegov,Wertepny,NPA906 (2013)50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McLerran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Skokov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 arXiv:1611.09870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Kovner,Lublinsky,Skokov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arXiv:1612.07790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661" t="4691"/>
          <a:stretch/>
        </p:blipFill>
        <p:spPr>
          <a:xfrm>
            <a:off x="275750" y="3878149"/>
            <a:ext cx="4062071" cy="25169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2606" y="4889741"/>
            <a:ext cx="477566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Combining gluon distributions from CGC </a:t>
            </a:r>
          </a:p>
          <a:p>
            <a:r>
              <a:rPr lang="en-US" sz="2000" b="1" dirty="0"/>
              <a:t>w</a:t>
            </a:r>
            <a:r>
              <a:rPr lang="en-US" sz="2000" b="1" dirty="0" smtClean="0"/>
              <a:t>ith PYTHIA reproduces ridge distributions</a:t>
            </a:r>
          </a:p>
          <a:p>
            <a:endParaRPr lang="en-US" sz="1200" b="1" dirty="0" smtClean="0"/>
          </a:p>
          <a:p>
            <a:r>
              <a:rPr lang="en-US" sz="2000" b="1" dirty="0" smtClean="0"/>
              <a:t>However, </a:t>
            </a:r>
            <a:r>
              <a:rPr lang="en-US" sz="2000" b="1" dirty="0" smtClean="0"/>
              <a:t>4-particle collectivity is </a:t>
            </a:r>
          </a:p>
          <a:p>
            <a:r>
              <a:rPr lang="en-US" sz="2000" b="1" dirty="0"/>
              <a:t>c</a:t>
            </a:r>
            <a:r>
              <a:rPr lang="en-US" sz="2000" b="1" dirty="0" smtClean="0"/>
              <a:t>omputationally challenging at </a:t>
            </a:r>
            <a:r>
              <a:rPr lang="en-US" sz="2000" b="1" dirty="0" smtClean="0"/>
              <a:t>present</a:t>
            </a:r>
            <a:r>
              <a:rPr lang="mr-IN" sz="2000" b="1" dirty="0" smtClean="0"/>
              <a:t>…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88520"/>
            <a:ext cx="4993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Schenke,Schlichting,Tribedy,Venugopalan</a:t>
            </a:r>
            <a:r>
              <a:rPr lang="en-US" sz="1400" b="1" dirty="0" smtClean="0">
                <a:solidFill>
                  <a:srgbClr val="008000"/>
                </a:solidFill>
              </a:rPr>
              <a:t>, PRL117 (2016)162301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4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Summary-I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Hydrodynamic paradigm appears to describe</a:t>
            </a:r>
          </a:p>
          <a:p>
            <a:pPr marL="0" indent="0">
              <a:buNone/>
            </a:pPr>
            <a:r>
              <a:rPr lang="en-US" sz="2000" b="1" dirty="0"/>
              <a:t>m</a:t>
            </a:r>
            <a:r>
              <a:rPr lang="en-US" sz="2000" b="1" dirty="0" smtClean="0"/>
              <a:t>ulti-particle correlations even in the smallest systems 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 smtClean="0"/>
              <a:t>There are however puzzling features of the data, </a:t>
            </a:r>
          </a:p>
          <a:p>
            <a:pPr marL="0" indent="0">
              <a:buNone/>
            </a:pPr>
            <a:r>
              <a:rPr lang="en-US" sz="2000" b="1" dirty="0" smtClean="0"/>
              <a:t>questions about the the validity of hydro, fine tuning of initial conditions (requiring implicitly strong initial state correlations), absence of jet quenching,</a:t>
            </a:r>
            <a:r>
              <a:rPr lang="mr-IN" sz="2000" b="1" dirty="0" smtClean="0"/>
              <a:t>…</a:t>
            </a:r>
            <a:r>
              <a:rPr lang="en-US" sz="2000" b="1" dirty="0" smtClean="0"/>
              <a:t> and explanation of anisotropies for </a:t>
            </a:r>
            <a:r>
              <a:rPr lang="en-US" sz="2000" b="1" dirty="0" err="1" smtClean="0"/>
              <a:t>p</a:t>
            </a:r>
            <a:r>
              <a:rPr lang="en-US" sz="2000" b="1" baseline="-25000" dirty="0" err="1" smtClean="0"/>
              <a:t>T</a:t>
            </a:r>
            <a:r>
              <a:rPr lang="en-US" sz="2000" b="1" dirty="0" smtClean="0"/>
              <a:t> &gt; few </a:t>
            </a:r>
            <a:r>
              <a:rPr lang="en-US" sz="2000" b="1" dirty="0" err="1" smtClean="0"/>
              <a:t>GeV</a:t>
            </a:r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 smtClean="0"/>
              <a:t>Initial state QCD frameworks now also able to explain many features of </a:t>
            </a:r>
          </a:p>
          <a:p>
            <a:pPr marL="0" indent="0">
              <a:buNone/>
            </a:pPr>
            <a:r>
              <a:rPr lang="en-US" sz="2000" b="1" dirty="0"/>
              <a:t>t</a:t>
            </a:r>
            <a:r>
              <a:rPr lang="en-US" sz="2000" b="1" dirty="0" smtClean="0"/>
              <a:t>he data but systematic treatments are still in their infancy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660066"/>
                </a:solidFill>
              </a:rPr>
              <a:t>Despite much progress, no completely satisfactory explanation of the data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660066"/>
                </a:solidFill>
              </a:rPr>
              <a:t>-- the problem is still wide open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660066"/>
                </a:solidFill>
              </a:rPr>
              <a:t/>
            </a:r>
            <a:br>
              <a:rPr lang="en-US" sz="2000" b="1" dirty="0" smtClean="0">
                <a:solidFill>
                  <a:srgbClr val="660066"/>
                </a:solidFill>
              </a:rPr>
            </a:br>
            <a:endParaRPr lang="en-US" sz="20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2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Summary-II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33"/>
          <a:stretch/>
        </p:blipFill>
        <p:spPr>
          <a:xfrm>
            <a:off x="225464" y="819495"/>
            <a:ext cx="4897231" cy="3767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464" y="6397248"/>
            <a:ext cx="3480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Figures:  S.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Schlichting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 at Quark Matter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1217" y="4349399"/>
            <a:ext cx="958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Calibri"/>
              </a:rPr>
              <a:t>N</a:t>
            </a:r>
            <a:r>
              <a:rPr lang="en-US" sz="2400" b="1" baseline="-25000" dirty="0" err="1">
                <a:solidFill>
                  <a:prstClr val="black"/>
                </a:solidFill>
                <a:latin typeface="Calibri"/>
              </a:rPr>
              <a:t>charge</a:t>
            </a:r>
            <a:endParaRPr lang="en-US" sz="2400" b="1" baseline="-25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355" y="1419737"/>
            <a:ext cx="4153645" cy="31675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28" y="5073809"/>
            <a:ext cx="87952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Event engineering across system sizes, energies, and varieties of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probes:</a:t>
            </a:r>
          </a:p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Offers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exciting possibility of exploring dynamical evolution of strongly correlated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quark-gluon matter from high occupancy, out of equilibrium, dynamics</a:t>
            </a:r>
            <a:r>
              <a:rPr lang="mr-IN" sz="2000" b="1" dirty="0">
                <a:solidFill>
                  <a:prstClr val="black"/>
                </a:solidFill>
                <a:latin typeface="Mangal"/>
              </a:rPr>
              <a:t>…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to hydrodynamics</a:t>
            </a:r>
          </a:p>
        </p:txBody>
      </p:sp>
    </p:spTree>
    <p:extLst>
      <p:ext uri="{BB962C8B-B14F-4D97-AF65-F5344CB8AC3E}">
        <p14:creationId xmlns:p14="http://schemas.microsoft.com/office/powerpoint/2010/main" val="125087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691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Thanks for listening!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0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86" y="10566"/>
            <a:ext cx="86868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Effect of correlations amongst projectile </a:t>
            </a:r>
            <a:r>
              <a:rPr lang="en-US" sz="3200" b="1" dirty="0" err="1" smtClean="0">
                <a:solidFill>
                  <a:srgbClr val="0000FF"/>
                </a:solidFill>
              </a:rPr>
              <a:t>partons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117600"/>
            <a:ext cx="61849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6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53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Shape fluctuations essential to generate flow-I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63" y="1397934"/>
            <a:ext cx="8666263" cy="5045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0062" y="6442937"/>
            <a:ext cx="3493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Schenke,Venugopalan,PRL113 (2014)102301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9616" y="5701734"/>
            <a:ext cx="3804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(charged hadron multiplicity in event)</a:t>
            </a:r>
            <a:endParaRPr lang="en-US" b="1" dirty="0"/>
          </a:p>
        </p:txBody>
      </p:sp>
      <p:cxnSp>
        <p:nvCxnSpPr>
          <p:cNvPr id="5" name="Straight Arrow Connector 4"/>
          <p:cNvCxnSpPr>
            <a:endCxn id="8" idx="2"/>
          </p:cNvCxnSpPr>
          <p:nvPr/>
        </p:nvCxnSpPr>
        <p:spPr>
          <a:xfrm flipV="1">
            <a:off x="4210518" y="1397934"/>
            <a:ext cx="177613" cy="466208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12645" y="997824"/>
            <a:ext cx="3950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Gaussian impact parameter profile: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781" y="906732"/>
            <a:ext cx="2914219" cy="6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2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53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Shape fluctuations essential to generate flow-I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36879"/>
            <a:ext cx="7932180" cy="4921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564" y="1049624"/>
            <a:ext cx="8494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Incoherent exclusive vector meson (J/</a:t>
            </a:r>
            <a:r>
              <a:rPr lang="en-US" sz="2000" b="1" dirty="0" err="1" smtClean="0">
                <a:latin typeface="Calibri"/>
                <a:cs typeface="Calibri"/>
              </a:rPr>
              <a:t>ψ</a:t>
            </a:r>
            <a:r>
              <a:rPr lang="en-US" sz="2000" b="1" dirty="0" smtClean="0">
                <a:latin typeface="Calibri"/>
                <a:cs typeface="Calibri"/>
              </a:rPr>
              <a:t>) production is sensitive to fluctuations </a:t>
            </a:r>
          </a:p>
          <a:p>
            <a:r>
              <a:rPr lang="en-US" sz="2000" b="1" dirty="0" smtClean="0">
                <a:latin typeface="Calibri"/>
                <a:cs typeface="Calibri"/>
              </a:rPr>
              <a:t>in transverse spatial profile of proton </a:t>
            </a:r>
            <a:r>
              <a:rPr lang="mr-IN" sz="2000" b="1" dirty="0" smtClean="0">
                <a:latin typeface="Calibri"/>
                <a:cs typeface="Calibri"/>
              </a:rPr>
              <a:t>–</a:t>
            </a:r>
            <a:r>
              <a:rPr lang="en-US" sz="2000" b="1" dirty="0" smtClean="0">
                <a:latin typeface="Calibri"/>
                <a:cs typeface="Calibri"/>
              </a:rPr>
              <a:t> compute in dipole picture</a:t>
            </a:r>
            <a:endParaRPr lang="en-US" sz="20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48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17" y="-2453"/>
            <a:ext cx="8503279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Shape fluctuations essential to generate flow-III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40" y="1140547"/>
            <a:ext cx="8794583" cy="5195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9108" y="6388452"/>
            <a:ext cx="406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Mantysaari,Schenke,Shen,Tribedy,arXiv:1705.03177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9616" y="5731577"/>
            <a:ext cx="3804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(charged hadron multiplicity in event)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602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1" y="20638"/>
            <a:ext cx="9426222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 multiplicities </a:t>
            </a:r>
            <a:r>
              <a:rPr lang="en-US" sz="3200" b="1" dirty="0">
                <a:solidFill>
                  <a:srgbClr val="0000FF"/>
                </a:solidFill>
              </a:rPr>
              <a:t>+</a:t>
            </a:r>
            <a:r>
              <a:rPr lang="en-US" sz="3200" b="1" dirty="0" smtClean="0">
                <a:solidFill>
                  <a:srgbClr val="0000FF"/>
                </a:solidFill>
              </a:rPr>
              <a:t> small systems = gluon saturation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90" y="952146"/>
            <a:ext cx="4953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What does it take to produce~ 150 hadrons per 5 units of rapidity in a single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p+p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event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22" y="952146"/>
            <a:ext cx="2154854" cy="119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7502" y="1747541"/>
            <a:ext cx="3022720" cy="3005667"/>
            <a:chOff x="5662613" y="2590800"/>
            <a:chExt cx="3505200" cy="39512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r="5327"/>
            <a:stretch>
              <a:fillRect/>
            </a:stretch>
          </p:blipFill>
          <p:spPr bwMode="auto">
            <a:xfrm>
              <a:off x="5662613" y="2590800"/>
              <a:ext cx="3505200" cy="395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7543800" y="3276600"/>
              <a:ext cx="533400" cy="20574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722511" y="2109820"/>
            <a:ext cx="556260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  <a:latin typeface="Calibri"/>
              </a:rPr>
              <a:t>For </a:t>
            </a:r>
            <a:r>
              <a:rPr lang="en-US" b="1" dirty="0" err="1">
                <a:solidFill>
                  <a:srgbClr val="008000"/>
                </a:solidFill>
                <a:latin typeface="Calibri"/>
              </a:rPr>
              <a:t>λ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=0.14, get about 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13 gluons produced 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in 5 units ~  </a:t>
            </a:r>
            <a:r>
              <a:rPr lang="en-US" b="1" dirty="0" err="1">
                <a:solidFill>
                  <a:srgbClr val="008000"/>
                </a:solidFill>
                <a:latin typeface="Calibri"/>
              </a:rPr>
              <a:t>min.bias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 hadron multiplicity</a:t>
            </a:r>
          </a:p>
          <a:p>
            <a:pPr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b="1" dirty="0" err="1">
                <a:solidFill>
                  <a:srgbClr val="008000"/>
                </a:solidFill>
                <a:latin typeface="Calibri"/>
              </a:rPr>
              <a:t>λ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=0.3: ~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45 gluons 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in 5 units,</a:t>
            </a:r>
          </a:p>
          <a:p>
            <a:pPr>
              <a:defRPr/>
            </a:pPr>
            <a:r>
              <a:rPr lang="en-US" b="1" dirty="0" err="1">
                <a:solidFill>
                  <a:srgbClr val="008000"/>
                </a:solidFill>
                <a:latin typeface="Calibri"/>
              </a:rPr>
              <a:t>λ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=0.4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: ~</a:t>
            </a:r>
            <a:r>
              <a:rPr lang="en-US" b="1" dirty="0">
                <a:solidFill>
                  <a:srgbClr val="FF6600"/>
                </a:solidFill>
                <a:latin typeface="Calibri"/>
              </a:rPr>
              <a:t>90 gluons 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in 5 units, in ball park…</a:t>
            </a:r>
          </a:p>
          <a:p>
            <a:pPr>
              <a:defRPr/>
            </a:pPr>
            <a:endParaRPr lang="en-US" b="1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Very rapid growth of gluon dist. in such events…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71889" y="3160889"/>
            <a:ext cx="1450622" cy="818444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37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1" y="20638"/>
            <a:ext cx="9426222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 multiplicities </a:t>
            </a:r>
            <a:r>
              <a:rPr lang="en-US" sz="3200" b="1" dirty="0">
                <a:solidFill>
                  <a:srgbClr val="0000FF"/>
                </a:solidFill>
              </a:rPr>
              <a:t>+</a:t>
            </a:r>
            <a:r>
              <a:rPr lang="en-US" sz="3200" b="1" dirty="0" smtClean="0">
                <a:solidFill>
                  <a:srgbClr val="0000FF"/>
                </a:solidFill>
              </a:rPr>
              <a:t> small systems = gluon saturation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90" y="952146"/>
            <a:ext cx="4953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What does it take to produce~ 150 hadrons per 5 units of rapidity in a single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p+p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event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22" y="952146"/>
            <a:ext cx="2154854" cy="119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7502" y="1747541"/>
            <a:ext cx="3022720" cy="3005667"/>
            <a:chOff x="5662613" y="2590800"/>
            <a:chExt cx="3505200" cy="39512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r="5327"/>
            <a:stretch>
              <a:fillRect/>
            </a:stretch>
          </p:blipFill>
          <p:spPr bwMode="auto">
            <a:xfrm>
              <a:off x="5662613" y="2590800"/>
              <a:ext cx="3505200" cy="395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7543800" y="3276600"/>
              <a:ext cx="533400" cy="20574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 flipV="1">
            <a:off x="2271889" y="2689412"/>
            <a:ext cx="1597876" cy="471477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478" y="2269216"/>
            <a:ext cx="33401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30222" y="3166327"/>
            <a:ext cx="5199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Such rapid growth, in an “independent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parton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”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picture lead to very large gluon radii,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R</a:t>
            </a:r>
            <a:r>
              <a:rPr lang="en-US" sz="2000" b="1" baseline="-25000" dirty="0" err="1">
                <a:solidFill>
                  <a:prstClr val="black"/>
                </a:solidFill>
                <a:latin typeface="Calibri"/>
              </a:rPr>
              <a:t>g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&gt; 1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fm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00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8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Striking results from LHC </a:t>
            </a:r>
            <a:r>
              <a:rPr lang="en-US" sz="3200" b="1" dirty="0" err="1" smtClean="0">
                <a:solidFill>
                  <a:srgbClr val="0000FF"/>
                </a:solidFill>
              </a:rPr>
              <a:t>p+A</a:t>
            </a:r>
            <a:r>
              <a:rPr lang="en-US" sz="3200" b="1" dirty="0" smtClean="0">
                <a:solidFill>
                  <a:srgbClr val="0000FF"/>
                </a:solidFill>
              </a:rPr>
              <a:t> collisions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438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21458" y="5889385"/>
            <a:ext cx="73657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Calibri" charset="0"/>
                <a:cs typeface="Calibri" charset="0"/>
              </a:rPr>
              <a:t>p+A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cs typeface="Calibri" charset="0"/>
              </a:rPr>
              <a:t> ridge much large than </a:t>
            </a:r>
            <a:r>
              <a:rPr lang="en-US" sz="2400" b="1" dirty="0" err="1">
                <a:solidFill>
                  <a:prstClr val="black"/>
                </a:solidFill>
                <a:latin typeface="Calibri" charset="0"/>
                <a:cs typeface="Calibri" charset="0"/>
              </a:rPr>
              <a:t>p+p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cs typeface="Calibri" charset="0"/>
              </a:rPr>
              <a:t> at same multiplicity </a:t>
            </a:r>
          </a:p>
          <a:p>
            <a:r>
              <a:rPr lang="en-US" sz="2400" b="1" dirty="0">
                <a:solidFill>
                  <a:prstClr val="black"/>
                </a:solidFill>
                <a:latin typeface="Calibri" charset="0"/>
                <a:cs typeface="Calibri" charset="0"/>
              </a:rPr>
              <a:t>and nearly as large as that in peripheral </a:t>
            </a:r>
            <a:r>
              <a:rPr lang="en-US" sz="2400" b="1" dirty="0" err="1">
                <a:solidFill>
                  <a:prstClr val="black"/>
                </a:solidFill>
                <a:latin typeface="Calibri" charset="0"/>
                <a:cs typeface="Calibri" charset="0"/>
              </a:rPr>
              <a:t>Pb+Pb</a:t>
            </a:r>
            <a:r>
              <a:rPr lang="en-US" sz="2400" b="1" dirty="0">
                <a:solidFill>
                  <a:prstClr val="black"/>
                </a:solidFill>
                <a:latin typeface="Calibri" charset="0"/>
                <a:cs typeface="Calibri" charset="0"/>
              </a:rPr>
              <a:t> collisions</a:t>
            </a:r>
          </a:p>
        </p:txBody>
      </p:sp>
    </p:spTree>
    <p:extLst>
      <p:ext uri="{BB962C8B-B14F-4D97-AF65-F5344CB8AC3E}">
        <p14:creationId xmlns:p14="http://schemas.microsoft.com/office/powerpoint/2010/main" val="387132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1" y="20638"/>
            <a:ext cx="9426222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 multiplicities </a:t>
            </a:r>
            <a:r>
              <a:rPr lang="en-US" sz="3200" b="1" dirty="0">
                <a:solidFill>
                  <a:srgbClr val="0000FF"/>
                </a:solidFill>
              </a:rPr>
              <a:t>+</a:t>
            </a:r>
            <a:r>
              <a:rPr lang="en-US" sz="3200" b="1" dirty="0" smtClean="0">
                <a:solidFill>
                  <a:srgbClr val="0000FF"/>
                </a:solidFill>
              </a:rPr>
              <a:t> small systems = gluon saturation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90" y="952146"/>
            <a:ext cx="4953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What does it take to produce~ 150 hadrons per 5 units of rapidity in a single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p+p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event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22" y="952146"/>
            <a:ext cx="2154854" cy="119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7502" y="1747541"/>
            <a:ext cx="3022720" cy="3005667"/>
            <a:chOff x="5662613" y="2590800"/>
            <a:chExt cx="3505200" cy="39512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r="5327"/>
            <a:stretch>
              <a:fillRect/>
            </a:stretch>
          </p:blipFill>
          <p:spPr bwMode="auto">
            <a:xfrm>
              <a:off x="5662613" y="2590800"/>
              <a:ext cx="3505200" cy="395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7543800" y="3276600"/>
              <a:ext cx="533400" cy="20574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>
            <a:off x="2271889" y="3160890"/>
            <a:ext cx="1450622" cy="395110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983599" y="4695998"/>
            <a:ext cx="1892300" cy="2152710"/>
            <a:chOff x="4119739" y="4565386"/>
            <a:chExt cx="1892300" cy="2152710"/>
          </a:xfrm>
        </p:grpSpPr>
        <p:pic>
          <p:nvPicPr>
            <p:cNvPr id="32" name="Picture 31" descr="Ymid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739" y="4717786"/>
              <a:ext cx="18923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5110339" y="45653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119739" y="50225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500739" y="61655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262739" y="6317986"/>
              <a:ext cx="5032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5567539" y="50987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722511" y="3327912"/>
            <a:ext cx="51258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Calibri"/>
              </a:rPr>
              <a:t>Saturation regulates this by adding increasingly “smaller” gluons of size 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1/Q</a:t>
            </a:r>
            <a:r>
              <a:rPr lang="en-US" sz="2000" b="1" baseline="-250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(x) </a:t>
            </a:r>
            <a:r>
              <a:rPr lang="en-US" sz="2000" b="1" dirty="0">
                <a:solidFill>
                  <a:srgbClr val="0000FF"/>
                </a:solidFill>
                <a:latin typeface="Calibri"/>
              </a:rPr>
              <a:t>with decreasing x (increasing energy)</a:t>
            </a:r>
          </a:p>
        </p:txBody>
      </p: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78" y="5146894"/>
            <a:ext cx="30480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4152984" y="5096108"/>
            <a:ext cx="3400778" cy="81909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75899" y="6186204"/>
            <a:ext cx="64092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N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g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~ </a:t>
            </a:r>
            <a:r>
              <a:rPr lang="en-US" sz="2000" b="1" dirty="0">
                <a:solidFill>
                  <a:srgbClr val="FF6600"/>
                </a:solidFill>
                <a:latin typeface="Calibri"/>
              </a:rPr>
              <a:t>100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in 5 units for Q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2000" b="1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~ 2 GeV</a:t>
            </a:r>
            <a:r>
              <a:rPr lang="en-US" sz="2000" b="1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: 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a semi-hard scale !</a:t>
            </a:r>
            <a:endParaRPr lang="en-US" sz="2000" b="1" baseline="30000" dirty="0">
              <a:solidFill>
                <a:srgbClr val="FF0000"/>
              </a:solidFill>
              <a:latin typeface="Calibri"/>
            </a:endParaRPr>
          </a:p>
          <a:p>
            <a:pPr>
              <a:defRPr/>
            </a:pPr>
            <a:endParaRPr lang="en-US" sz="2000" b="1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762454" y="5189862"/>
            <a:ext cx="1381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Lappi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: </a:t>
            </a:r>
          </a:p>
          <a:p>
            <a:pPr>
              <a:defRPr/>
            </a:pP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arXiv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 0711.3039</a:t>
            </a:r>
          </a:p>
        </p:txBody>
      </p:sp>
    </p:spTree>
    <p:extLst>
      <p:ext uri="{BB962C8B-B14F-4D97-AF65-F5344CB8AC3E}">
        <p14:creationId xmlns:p14="http://schemas.microsoft.com/office/powerpoint/2010/main" val="200860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1" y="20638"/>
            <a:ext cx="9426222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 multiplicities </a:t>
            </a:r>
            <a:r>
              <a:rPr lang="en-US" sz="3200" b="1" dirty="0">
                <a:solidFill>
                  <a:srgbClr val="0000FF"/>
                </a:solidFill>
              </a:rPr>
              <a:t>+</a:t>
            </a:r>
            <a:r>
              <a:rPr lang="en-US" sz="3200" b="1" dirty="0" smtClean="0">
                <a:solidFill>
                  <a:srgbClr val="0000FF"/>
                </a:solidFill>
              </a:rPr>
              <a:t> small systems = gluon saturation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90" y="952146"/>
            <a:ext cx="4953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What does it take to produce~ 150 hadrons per 5 units of rapidity in a single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p+p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event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22" y="952146"/>
            <a:ext cx="2154854" cy="119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7502" y="1747541"/>
            <a:ext cx="3022720" cy="3005667"/>
            <a:chOff x="5662613" y="2590800"/>
            <a:chExt cx="3505200" cy="39512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8" r="5327"/>
            <a:stretch>
              <a:fillRect/>
            </a:stretch>
          </p:blipFill>
          <p:spPr bwMode="auto">
            <a:xfrm>
              <a:off x="5662613" y="2590800"/>
              <a:ext cx="3505200" cy="395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7543800" y="3276600"/>
              <a:ext cx="533400" cy="2057400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/>
          <p:cNvCxnSpPr/>
          <p:nvPr/>
        </p:nvCxnSpPr>
        <p:spPr>
          <a:xfrm>
            <a:off x="2271889" y="3160890"/>
            <a:ext cx="1450622" cy="395110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983599" y="4695998"/>
            <a:ext cx="1892300" cy="2152710"/>
            <a:chOff x="4119739" y="4565386"/>
            <a:chExt cx="1892300" cy="2152710"/>
          </a:xfrm>
        </p:grpSpPr>
        <p:pic>
          <p:nvPicPr>
            <p:cNvPr id="32" name="Picture 31" descr="Ymid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739" y="4717786"/>
              <a:ext cx="18923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5110339" y="45653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119739" y="50225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500739" y="61655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262739" y="6317986"/>
              <a:ext cx="5032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5567539" y="5098786"/>
              <a:ext cx="3331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π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722511" y="3327912"/>
            <a:ext cx="51258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Calibri"/>
              </a:rPr>
              <a:t>Saturation regulates this by adding increasingly “smaller” gluons of size 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1/Q</a:t>
            </a:r>
            <a:r>
              <a:rPr lang="en-US" sz="2000" b="1" baseline="-250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2000" b="1" dirty="0">
                <a:solidFill>
                  <a:srgbClr val="FF0000"/>
                </a:solidFill>
                <a:latin typeface="Calibri"/>
              </a:rPr>
              <a:t>(x) </a:t>
            </a:r>
            <a:r>
              <a:rPr lang="en-US" sz="2000" b="1" dirty="0">
                <a:solidFill>
                  <a:srgbClr val="0000FF"/>
                </a:solidFill>
                <a:latin typeface="Calibri"/>
              </a:rPr>
              <a:t>with decreasing x (increasing energy)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8117" y="5306342"/>
            <a:ext cx="6006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Event generators  (such as EPOS) that describe data in high multiplicity events,  build in a saturation scale …</a:t>
            </a:r>
          </a:p>
        </p:txBody>
      </p:sp>
    </p:spTree>
    <p:extLst>
      <p:ext uri="{BB962C8B-B14F-4D97-AF65-F5344CB8AC3E}">
        <p14:creationId xmlns:p14="http://schemas.microsoft.com/office/powerpoint/2010/main" val="151211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6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</a:rPr>
              <a:t>I</a:t>
            </a:r>
            <a:r>
              <a:rPr lang="en-US" sz="3200" b="1" dirty="0" smtClean="0">
                <a:solidFill>
                  <a:srgbClr val="0000FF"/>
                </a:solidFill>
              </a:rPr>
              <a:t>ssues with the hydrodynamic paradigm: 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2663"/>
            <a:ext cx="5017248" cy="3812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936" y="971801"/>
            <a:ext cx="6378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Two frequently used measures: Reynolds # and Knudsen #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047" y="2765899"/>
            <a:ext cx="4350953" cy="3076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8707" y="2458122"/>
            <a:ext cx="4314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Bzdak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 ,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Schenke,Tribedy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Venugopalan, arXiv:1304.3403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1844" y="228700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Dumitru,Molnar,Nara,arXiv:0706.2233</a:t>
            </a:r>
          </a:p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Denicol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Niemi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arXiv:1404.7327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9241" y="5726869"/>
            <a:ext cx="43047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Hydro good for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Kn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&lt; 0.5,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marginal for K &lt; 1 transient regime; 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K &gt; 1 free streaming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4" y="1574450"/>
            <a:ext cx="4632744" cy="39832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81" y="1557954"/>
            <a:ext cx="2851541" cy="5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9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Issues with the hydrodynamic paradigm: II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175991"/>
            <a:ext cx="5752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No (mini-) jet quenching seen in the smaller systems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/>
        </p:nvPicPr>
        <p:blipFill>
          <a:blip r:embed="rId2"/>
          <a:srcRect l="1848" r="1848"/>
          <a:stretch>
            <a:fillRect/>
          </a:stretch>
        </p:blipFill>
        <p:spPr bwMode="auto">
          <a:xfrm>
            <a:off x="338378" y="1620624"/>
            <a:ext cx="8546353" cy="46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2588" y="2734033"/>
            <a:ext cx="860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libri"/>
                <a:cs typeface="Calibri"/>
              </a:rPr>
              <a:t>Pb+Pb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88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06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Issues with the hydrodynamic paradigm: III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461" r="2746" b="4482"/>
          <a:stretch/>
        </p:blipFill>
        <p:spPr>
          <a:xfrm>
            <a:off x="5136906" y="1257662"/>
            <a:ext cx="3903876" cy="3306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657" y="5146592"/>
            <a:ext cx="8313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Large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anistropies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at larger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b="1" baseline="-25000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and smaller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N</a:t>
            </a:r>
            <a:r>
              <a:rPr lang="en-US" sz="2000" b="1" baseline="-25000" dirty="0" err="1">
                <a:solidFill>
                  <a:prstClr val="black"/>
                </a:solidFill>
                <a:latin typeface="Calibri"/>
              </a:rPr>
              <a:t>ch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than one might reconcile with a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hydrodynamic description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098175"/>
            <a:ext cx="6130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Four-particle collectivity seen in minimum bias events</a:t>
            </a:r>
            <a:r>
              <a:rPr lang="mr-IN" sz="2000" b="1" dirty="0">
                <a:solidFill>
                  <a:prstClr val="black"/>
                </a:solidFill>
                <a:latin typeface="Mangal"/>
              </a:rPr>
              <a:t>…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40" t="2264"/>
          <a:stretch/>
        </p:blipFill>
        <p:spPr>
          <a:xfrm>
            <a:off x="148494" y="1344828"/>
            <a:ext cx="4988412" cy="2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8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Collectivity in 3He+Au collisions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22486" y="999345"/>
            <a:ext cx="3861021" cy="5376056"/>
            <a:chOff x="5445789" y="1325217"/>
            <a:chExt cx="3861021" cy="5376056"/>
          </a:xfrm>
        </p:grpSpPr>
        <p:grpSp>
          <p:nvGrpSpPr>
            <p:cNvPr id="8" name="Group 7"/>
            <p:cNvGrpSpPr/>
            <p:nvPr/>
          </p:nvGrpSpPr>
          <p:grpSpPr>
            <a:xfrm rot="9314587">
              <a:off x="6774112" y="1325217"/>
              <a:ext cx="2062772" cy="1919471"/>
              <a:chOff x="6419799" y="2328057"/>
              <a:chExt cx="2062772" cy="1919471"/>
            </a:xfrm>
          </p:grpSpPr>
          <p:pic>
            <p:nvPicPr>
              <p:cNvPr id="14" name="Picture 13" descr="Screen Shot 2016-12-15 at 8.07.36 AM.png"/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9799" y="2647328"/>
                <a:ext cx="1866900" cy="16002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7538254" y="2328057"/>
                <a:ext cx="944317" cy="732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754975" y="2391831"/>
              <a:ext cx="300461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Schenke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Venugopalan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</a:t>
              </a:r>
            </a:p>
            <a:p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Nucl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. Phys. A931 (2014) 1039-1044 </a:t>
              </a:r>
            </a:p>
          </p:txBody>
        </p:sp>
        <p:pic>
          <p:nvPicPr>
            <p:cNvPr id="10" name="Picture 9" descr="Screen Shot 2016-12-15 at 10.14.1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152" y="4732991"/>
              <a:ext cx="1935105" cy="180548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6742766" y="3345678"/>
              <a:ext cx="25640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J.L. Nagle, et al.</a:t>
              </a:r>
            </a:p>
            <a:p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Phys. Rev.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Lett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. 113, 112301 </a:t>
              </a:r>
            </a:p>
          </p:txBody>
        </p:sp>
        <p:pic>
          <p:nvPicPr>
            <p:cNvPr id="12" name="Picture 11" descr="Screen Shot 2016-12-15 at 10.06.36 AM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57" b="97917" l="5224" r="958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9616">
              <a:off x="5445789" y="3175457"/>
              <a:ext cx="1562100" cy="167867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732533" y="6178053"/>
              <a:ext cx="32387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Bożek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Broniowski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Physics Letters B 747 (2015) 135–138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4270" y="1569247"/>
            <a:ext cx="4612061" cy="3536256"/>
            <a:chOff x="82732" y="1825047"/>
            <a:chExt cx="5339283" cy="4363047"/>
          </a:xfrm>
        </p:grpSpPr>
        <p:sp>
          <p:nvSpPr>
            <p:cNvPr id="17" name="Rectangle 16"/>
            <p:cNvSpPr/>
            <p:nvPr/>
          </p:nvSpPr>
          <p:spPr>
            <a:xfrm>
              <a:off x="1064896" y="1825047"/>
              <a:ext cx="4154806" cy="645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A.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Adare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et al. (PHENIX Collaboration)</a:t>
              </a:r>
            </a:p>
            <a:p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Phys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. Rev.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Lett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. 115, 142301 (2015)</a:t>
              </a:r>
            </a:p>
          </p:txBody>
        </p:sp>
        <p:pic>
          <p:nvPicPr>
            <p:cNvPr id="18" name="Picture 17" descr="Screen Shot 2016-12-15 at 8.04.34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2" y="2438552"/>
              <a:ext cx="5339283" cy="3749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482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Freeze-out corrections in </a:t>
            </a:r>
            <a:r>
              <a:rPr lang="en-US" sz="3200" b="1" dirty="0" err="1" smtClean="0">
                <a:solidFill>
                  <a:srgbClr val="0000FF"/>
                </a:solidFill>
              </a:rPr>
              <a:t>p+Pb</a:t>
            </a:r>
            <a:r>
              <a:rPr lang="en-US" sz="3200" b="1" dirty="0" smtClean="0">
                <a:solidFill>
                  <a:srgbClr val="0000FF"/>
                </a:solidFill>
              </a:rPr>
              <a:t> as function of </a:t>
            </a:r>
            <a:r>
              <a:rPr lang="en-US" sz="3200" b="1" dirty="0" err="1" smtClean="0">
                <a:solidFill>
                  <a:srgbClr val="0000FF"/>
                </a:solidFill>
              </a:rPr>
              <a:t>p</a:t>
            </a:r>
            <a:r>
              <a:rPr lang="en-US" sz="3200" b="1" baseline="-25000" dirty="0" err="1" smtClean="0">
                <a:solidFill>
                  <a:srgbClr val="0000FF"/>
                </a:solidFill>
              </a:rPr>
              <a:t>T</a:t>
            </a:r>
            <a:endParaRPr lang="en-US" sz="3200" b="1" baseline="-25000" dirty="0">
              <a:solidFill>
                <a:srgbClr val="0000FF"/>
              </a:solidFill>
            </a:endParaRPr>
          </a:p>
        </p:txBody>
      </p:sp>
      <p:pic>
        <p:nvPicPr>
          <p:cNvPr id="4" name="Picture 3" descr="delta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12" y="1205462"/>
            <a:ext cx="6561890" cy="3937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112" y="5354408"/>
            <a:ext cx="6299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For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m</a:t>
            </a:r>
            <a:r>
              <a:rPr lang="en-US" sz="2000" b="1" baseline="-25000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= 1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GeV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, 26% of hydro cells have a 100% correction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For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m</a:t>
            </a:r>
            <a:r>
              <a:rPr lang="en-US" sz="2000" b="1" baseline="-25000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= 1.5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GeV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, 43% have a 100% correction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4917" y="4985076"/>
            <a:ext cx="1903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Calibri"/>
              </a:rPr>
              <a:t>Plot by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Bjoern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 </a:t>
            </a:r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Schenke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9190" y="156896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8000"/>
                </a:solidFill>
                <a:latin typeface="Calibri"/>
              </a:rPr>
              <a:t>η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/s=0.2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5381" y="6358565"/>
            <a:ext cx="4108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Mantysaari,Schenke,Shen,Tribedy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arXiv:1705.03177</a:t>
            </a:r>
          </a:p>
        </p:txBody>
      </p:sp>
    </p:spTree>
    <p:extLst>
      <p:ext uri="{BB962C8B-B14F-4D97-AF65-F5344CB8AC3E}">
        <p14:creationId xmlns:p14="http://schemas.microsoft.com/office/powerpoint/2010/main" val="242577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IP-Glasma+Lund</a:t>
            </a:r>
            <a:r>
              <a:rPr lang="en-US" sz="3200" b="1" dirty="0" smtClean="0">
                <a:solidFill>
                  <a:srgbClr val="0000FF"/>
                </a:solidFill>
              </a:rPr>
              <a:t> fragmentation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61" t="4691"/>
          <a:stretch/>
        </p:blipFill>
        <p:spPr>
          <a:xfrm>
            <a:off x="320147" y="934153"/>
            <a:ext cx="3869441" cy="2516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481" b="3747"/>
          <a:stretch/>
        </p:blipFill>
        <p:spPr>
          <a:xfrm>
            <a:off x="5011168" y="838018"/>
            <a:ext cx="3546458" cy="3587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47" y="3451151"/>
            <a:ext cx="3079836" cy="3105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299" y="4270818"/>
            <a:ext cx="4385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Pattern of mass splitting of &lt;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b="1" baseline="-25000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&gt; and v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2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seen in high multiplicity events is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reproduced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11168" y="4978704"/>
            <a:ext cx="4172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Schenke,Schlichting,Tribedy,RV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PRL117(2016)162301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1577" y="5630030"/>
            <a:ext cx="4506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What about 4-particle collectivity? </a:t>
            </a:r>
            <a:br>
              <a:rPr lang="en-US" sz="2000" b="1" dirty="0">
                <a:solidFill>
                  <a:prstClr val="black"/>
                </a:solidFill>
                <a:latin typeface="Calibri"/>
              </a:rPr>
            </a:br>
            <a:r>
              <a:rPr lang="en-US" sz="2000" b="1" dirty="0">
                <a:solidFill>
                  <a:prstClr val="black"/>
                </a:solidFill>
                <a:latin typeface="Calibri"/>
              </a:rPr>
              <a:t>Numerically very challenging-in progress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6877" y="6402763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Schenke,Schlichting,Tribedy,RV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052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48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Predictions for </a:t>
            </a:r>
            <a:r>
              <a:rPr lang="en-US" sz="3200" b="1" dirty="0" err="1" smtClean="0">
                <a:solidFill>
                  <a:srgbClr val="0000FF"/>
                </a:solidFill>
              </a:rPr>
              <a:t>p+A</a:t>
            </a:r>
            <a:r>
              <a:rPr lang="en-US" sz="3200" b="1" dirty="0" smtClean="0">
                <a:solidFill>
                  <a:srgbClr val="0000FF"/>
                </a:solidFill>
              </a:rPr>
              <a:t> symmetric </a:t>
            </a:r>
            <a:r>
              <a:rPr lang="en-US" sz="3200" b="1" dirty="0" err="1" smtClean="0">
                <a:solidFill>
                  <a:srgbClr val="0000FF"/>
                </a:solidFill>
              </a:rPr>
              <a:t>cumulants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486" y="1028700"/>
            <a:ext cx="63373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7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Higher </a:t>
            </a:r>
            <a:r>
              <a:rPr lang="en-US" sz="3200" b="1" dirty="0" err="1" smtClean="0">
                <a:solidFill>
                  <a:srgbClr val="0000FF"/>
                </a:solidFill>
              </a:rPr>
              <a:t>cumulants</a:t>
            </a:r>
            <a:r>
              <a:rPr lang="en-US" sz="3200" b="1" dirty="0" smtClean="0">
                <a:solidFill>
                  <a:srgbClr val="0000FF"/>
                </a:solidFill>
              </a:rPr>
              <a:t> in the color domain model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8330"/>
          <a:stretch/>
        </p:blipFill>
        <p:spPr>
          <a:xfrm>
            <a:off x="232800" y="2958084"/>
            <a:ext cx="3768436" cy="876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5" y="3645128"/>
            <a:ext cx="4634725" cy="966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800" y="1143000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</a:rPr>
              <a:t>Dumitru,McLerran,Skokov</a:t>
            </a:r>
            <a:r>
              <a:rPr lang="en-US" sz="1400" b="1" dirty="0">
                <a:solidFill>
                  <a:srgbClr val="008000"/>
                </a:solidFill>
                <a:latin typeface="Calibri"/>
              </a:rPr>
              <a:t>, 1410.4844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2341"/>
          <a:stretch/>
        </p:blipFill>
        <p:spPr>
          <a:xfrm>
            <a:off x="5695576" y="1186323"/>
            <a:ext cx="2991224" cy="2647945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71" y="924109"/>
            <a:ext cx="2405529" cy="262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985" y="1619572"/>
            <a:ext cx="562205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Color domain model: express intrinsic higher point </a:t>
            </a:r>
          </a:p>
          <a:p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correlators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as </a:t>
            </a:r>
            <a:r>
              <a:rPr lang="en-US" sz="2000" b="1" dirty="0" err="1">
                <a:solidFill>
                  <a:prstClr val="black"/>
                </a:solidFill>
                <a:latin typeface="Calibri"/>
              </a:rPr>
              <a:t>correlators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of produced particles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with a target field in a color domain, </a:t>
            </a:r>
          </a:p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averaged over all orientations of the field. 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5576" y="4685736"/>
            <a:ext cx="89484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>
                <a:solidFill>
                  <a:srgbClr val="008000"/>
                </a:solidFill>
                <a:latin typeface="Calibri"/>
              </a:rPr>
              <a:t>“A” term is the correlation induced between projectile particles due to color field orientation of target (</a:t>
            </a:r>
            <a:r>
              <a:rPr lang="en-US" sz="2000" b="1" dirty="0">
                <a:solidFill>
                  <a:srgbClr val="660066"/>
                </a:solidFill>
                <a:latin typeface="Calibri"/>
              </a:rPr>
              <a:t>more generically, non-Gaussian correlations</a:t>
            </a:r>
            <a:r>
              <a:rPr lang="en-US" sz="2000" b="1" dirty="0">
                <a:solidFill>
                  <a:srgbClr val="008000"/>
                </a:solidFill>
                <a:latin typeface="Calibri"/>
              </a:rPr>
              <a:t>)</a:t>
            </a:r>
          </a:p>
          <a:p>
            <a:endParaRPr lang="en-US" sz="1000" b="1" dirty="0">
              <a:solidFill>
                <a:srgbClr val="008000"/>
              </a:solidFill>
              <a:latin typeface="Calibri"/>
            </a:endParaRPr>
          </a:p>
          <a:p>
            <a:endParaRPr lang="en-US" sz="800" b="1" dirty="0">
              <a:solidFill>
                <a:srgbClr val="008000"/>
              </a:solidFill>
              <a:latin typeface="Calibri"/>
            </a:endParaRPr>
          </a:p>
          <a:p>
            <a:r>
              <a:rPr lang="en-US" sz="2000" b="1" dirty="0">
                <a:solidFill>
                  <a:srgbClr val="008000"/>
                </a:solidFill>
                <a:latin typeface="Calibri"/>
              </a:rPr>
              <a:t>The </a:t>
            </a:r>
            <a:r>
              <a:rPr lang="en-US" sz="2000" b="1" dirty="0" err="1">
                <a:solidFill>
                  <a:srgbClr val="008000"/>
                </a:solidFill>
                <a:latin typeface="Calibri"/>
              </a:rPr>
              <a:t>N</a:t>
            </a:r>
            <a:r>
              <a:rPr lang="en-US" sz="2000" b="1" baseline="-25000" dirty="0" err="1">
                <a:solidFill>
                  <a:srgbClr val="008000"/>
                </a:solidFill>
                <a:latin typeface="Calibri"/>
              </a:rPr>
              <a:t>c</a:t>
            </a:r>
            <a:r>
              <a:rPr lang="en-US" sz="2000" b="1" dirty="0">
                <a:solidFill>
                  <a:srgbClr val="008000"/>
                </a:solidFill>
                <a:latin typeface="Calibri"/>
              </a:rPr>
              <a:t>  term is the “connected </a:t>
            </a:r>
            <a:r>
              <a:rPr lang="en-US" sz="2000" b="1" dirty="0" err="1">
                <a:solidFill>
                  <a:srgbClr val="008000"/>
                </a:solidFill>
                <a:latin typeface="Calibri"/>
              </a:rPr>
              <a:t>Glasma</a:t>
            </a:r>
            <a:r>
              <a:rPr lang="en-US" sz="2000" b="1" dirty="0">
                <a:solidFill>
                  <a:srgbClr val="008000"/>
                </a:solidFill>
                <a:latin typeface="Calibri"/>
              </a:rPr>
              <a:t> graph” (</a:t>
            </a:r>
            <a:r>
              <a:rPr lang="en-US" sz="2000" b="1" dirty="0">
                <a:solidFill>
                  <a:srgbClr val="660066"/>
                </a:solidFill>
                <a:latin typeface="Calibri"/>
              </a:rPr>
              <a:t>Gaussian correlations</a:t>
            </a:r>
            <a:r>
              <a:rPr lang="en-US" sz="2000" b="1" dirty="0">
                <a:solidFill>
                  <a:srgbClr val="008000"/>
                </a:solidFill>
                <a:latin typeface="Calibri"/>
              </a:rPr>
              <a:t>)</a:t>
            </a:r>
          </a:p>
          <a:p>
            <a:endParaRPr lang="en-US" sz="1000" b="1" dirty="0">
              <a:solidFill>
                <a:srgbClr val="008000"/>
              </a:solidFill>
              <a:latin typeface="Calibri"/>
            </a:endParaRPr>
          </a:p>
          <a:p>
            <a:endParaRPr lang="en-US" sz="800" b="1" dirty="0">
              <a:solidFill>
                <a:srgbClr val="008000"/>
              </a:solidFill>
              <a:latin typeface="Calibri"/>
            </a:endParaRPr>
          </a:p>
          <a:p>
            <a:r>
              <a:rPr lang="en-US" sz="2000" b="1" dirty="0">
                <a:solidFill>
                  <a:srgbClr val="008000"/>
                </a:solidFill>
                <a:latin typeface="Calibri"/>
              </a:rPr>
              <a:t>N</a:t>
            </a:r>
            <a:r>
              <a:rPr lang="en-US" sz="2000" b="1" baseline="-25000" dirty="0">
                <a:solidFill>
                  <a:srgbClr val="008000"/>
                </a:solidFill>
                <a:latin typeface="Calibri"/>
              </a:rPr>
              <a:t>D</a:t>
            </a:r>
            <a:r>
              <a:rPr lang="en-US" sz="2000" b="1" dirty="0">
                <a:solidFill>
                  <a:srgbClr val="008000"/>
                </a:solidFill>
                <a:latin typeface="Calibri"/>
              </a:rPr>
              <a:t> is # of color domains – few in </a:t>
            </a:r>
            <a:r>
              <a:rPr lang="en-US" sz="2000" b="1" dirty="0" err="1">
                <a:solidFill>
                  <a:srgbClr val="008000"/>
                </a:solidFill>
                <a:latin typeface="Calibri"/>
              </a:rPr>
              <a:t>p+A</a:t>
            </a:r>
            <a:r>
              <a:rPr lang="en-US" sz="2000" b="1" dirty="0">
                <a:solidFill>
                  <a:srgbClr val="008000"/>
                </a:solidFill>
                <a:latin typeface="Calibri"/>
              </a:rPr>
              <a:t>, several in A+A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6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What’s the smallest sized QGP droplet?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04" y="2257738"/>
            <a:ext cx="5557727" cy="38128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199" y="916466"/>
            <a:ext cx="71390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IP-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Glasma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: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CGC based framework employing </a:t>
            </a:r>
            <a:r>
              <a:rPr lang="en-US" sz="2000" b="1" dirty="0" smtClean="0">
                <a:solidFill>
                  <a:srgbClr val="FF6600"/>
                </a:solidFill>
                <a:latin typeface="Calibri"/>
                <a:ea typeface="ＭＳ Ｐゴシック"/>
                <a:cs typeface="Calibri"/>
              </a:rPr>
              <a:t>Yang-Mills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evolution of two lumpy light cone sources</a:t>
            </a:r>
          </a:p>
          <a:p>
            <a:endParaRPr lang="en-US" sz="10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MUSIC: Event-by-event relativistic viscous hydrodynamics</a:t>
            </a:r>
            <a:endParaRPr lang="en-US" sz="2000" b="1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8153" y="6166668"/>
            <a:ext cx="508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Where does the hydro paradigm break down?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6222" y="2060060"/>
            <a:ext cx="3652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Schenke</a:t>
            </a:r>
            <a:r>
              <a:rPr lang="en-US" sz="1400" b="1" dirty="0">
                <a:solidFill>
                  <a:srgbClr val="008000"/>
                </a:solidFill>
                <a:latin typeface="Calibri"/>
                <a:ea typeface="ＭＳ Ｐゴシック"/>
                <a:cs typeface="Calibri"/>
              </a:rPr>
              <a:t>, Venugopalan, PRL 113 (2014) 102301</a:t>
            </a:r>
          </a:p>
        </p:txBody>
      </p:sp>
    </p:spTree>
    <p:extLst>
      <p:ext uri="{BB962C8B-B14F-4D97-AF65-F5344CB8AC3E}">
        <p14:creationId xmlns:p14="http://schemas.microsoft.com/office/powerpoint/2010/main" val="1309536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1450"/>
            <a:ext cx="9144000" cy="2940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34" y="75561"/>
            <a:ext cx="3044860" cy="24358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7300" y="3741507"/>
            <a:ext cx="3409336" cy="16018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965" y="5452126"/>
            <a:ext cx="7897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alibri"/>
              </a:rPr>
              <a:t>Possibly the most important paper from BNL</a:t>
            </a:r>
            <a:r>
              <a:rPr lang="mr-IN" b="1" dirty="0" smtClean="0">
                <a:solidFill>
                  <a:srgbClr val="008000"/>
                </a:solidFill>
                <a:latin typeface="Mangal"/>
              </a:rPr>
              <a:t>…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yet not mentioned in the 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Calibri"/>
              </a:rPr>
              <a:t>APS plaque on BNL’s historic achievements </a:t>
            </a:r>
            <a:r>
              <a:rPr lang="mr-IN" b="1" dirty="0" smtClean="0">
                <a:solidFill>
                  <a:srgbClr val="008000"/>
                </a:solidFill>
                <a:latin typeface="Mangal"/>
              </a:rPr>
              <a:t>…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outside in the Lounge</a:t>
            </a:r>
            <a:endParaRPr lang="en-US" b="1" dirty="0" smtClean="0">
              <a:solidFill>
                <a:srgbClr val="008000"/>
              </a:solidFill>
              <a:latin typeface="Calibri"/>
            </a:endParaRPr>
          </a:p>
          <a:p>
            <a:endParaRPr lang="en-US" b="1" dirty="0">
              <a:solidFill>
                <a:srgbClr val="008000"/>
              </a:solidFill>
              <a:latin typeface="Calibri"/>
            </a:endParaRPr>
          </a:p>
          <a:p>
            <a:r>
              <a:rPr lang="en-US" b="1" dirty="0">
                <a:solidFill>
                  <a:srgbClr val="008000"/>
                </a:solidFill>
                <a:latin typeface="Calibri"/>
              </a:rPr>
              <a:t>T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he J</a:t>
            </a:r>
            <a:r>
              <a:rPr lang="en-US" b="1" dirty="0">
                <a:solidFill>
                  <a:srgbClr val="008000"/>
                </a:solidFill>
                <a:latin typeface="Calibri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(aka J/</a:t>
            </a:r>
            <a:r>
              <a:rPr lang="en-US" b="1" dirty="0" err="1" smtClean="0">
                <a:solidFill>
                  <a:srgbClr val="008000"/>
                </a:solidFill>
                <a:latin typeface="Calibri"/>
              </a:rPr>
              <a:t>ψ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) discovery--November revolution, 1974--didn’t 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make it 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in 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either</a:t>
            </a:r>
            <a:r>
              <a:rPr lang="mr-IN" b="1" dirty="0" smtClean="0">
                <a:solidFill>
                  <a:srgbClr val="008000"/>
                </a:solidFill>
                <a:latin typeface="Mangal"/>
              </a:rPr>
              <a:t>…</a:t>
            </a:r>
            <a:endParaRPr lang="en-US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17864"/>
            <a:ext cx="5205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</a:rPr>
              <a:t>Fundamental feature of QCD: Yang-Mills Theory</a:t>
            </a:r>
            <a:endParaRPr lang="en-US" sz="3200" b="1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56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itle 1"/>
          <p:cNvSpPr>
            <a:spLocks noGrp="1"/>
          </p:cNvSpPr>
          <p:nvPr>
            <p:ph type="title"/>
          </p:nvPr>
        </p:nvSpPr>
        <p:spPr>
          <a:xfrm>
            <a:off x="211138" y="112713"/>
            <a:ext cx="86868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Long range rapidity correlations as a chronometer</a:t>
            </a:r>
          </a:p>
        </p:txBody>
      </p:sp>
      <p:pic>
        <p:nvPicPr>
          <p:cNvPr id="265218" name="Picture 3" descr="du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262" r="2679" b="4190"/>
          <a:stretch>
            <a:fillRect/>
          </a:stretch>
        </p:blipFill>
        <p:spPr bwMode="auto">
          <a:xfrm>
            <a:off x="1874838" y="1255713"/>
            <a:ext cx="6492875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e 5"/>
          <p:cNvSpPr/>
          <p:nvPr/>
        </p:nvSpPr>
        <p:spPr>
          <a:xfrm rot="16200000" flipH="1">
            <a:off x="5973762" y="4911726"/>
            <a:ext cx="250825" cy="1200150"/>
          </a:xfrm>
          <a:prstGeom prst="rightBrace">
            <a:avLst/>
          </a:prstGeom>
          <a:ln w="571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220" name="TextBox 6"/>
          <p:cNvSpPr txBox="1">
            <a:spLocks noChangeArrowheads="1"/>
          </p:cNvSpPr>
          <p:nvPr/>
        </p:nvSpPr>
        <p:spPr bwMode="auto">
          <a:xfrm>
            <a:off x="730250" y="5637213"/>
            <a:ext cx="723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0"/>
              <a:buChar char="v"/>
            </a:pPr>
            <a:r>
              <a:rPr lang="en-US" sz="2000" b="1">
                <a:solidFill>
                  <a:prstClr val="black"/>
                </a:solidFill>
              </a:rPr>
              <a:t> Long range correlations sensitive to very early time (fractions of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000" b="1">
                <a:solidFill>
                  <a:prstClr val="black"/>
                </a:solidFill>
              </a:rPr>
              <a:t>     a femtometer ~ </a:t>
            </a:r>
            <a:r>
              <a:rPr lang="en-US" sz="2000" b="1">
                <a:solidFill>
                  <a:srgbClr val="800000"/>
                </a:solidFill>
              </a:rPr>
              <a:t>10</a:t>
            </a:r>
            <a:r>
              <a:rPr lang="en-US" sz="2000" b="1" baseline="30000">
                <a:solidFill>
                  <a:srgbClr val="800000"/>
                </a:solidFill>
              </a:rPr>
              <a:t>-24 </a:t>
            </a:r>
            <a:r>
              <a:rPr lang="en-US" sz="2000" b="1">
                <a:solidFill>
                  <a:srgbClr val="800000"/>
                </a:solidFill>
              </a:rPr>
              <a:t>seconds</a:t>
            </a:r>
            <a:r>
              <a:rPr lang="en-US" sz="2000" b="1">
                <a:solidFill>
                  <a:prstClr val="black"/>
                </a:solidFill>
              </a:rPr>
              <a:t>)  dynamics in collisions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95374" y="6388357"/>
            <a:ext cx="4207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8000"/>
                </a:solidFill>
              </a:rPr>
              <a:t>Dumitru,Gelis,McLerran,Venugopalan</a:t>
            </a:r>
            <a:r>
              <a:rPr lang="en-US" sz="1400" b="1" dirty="0" smtClean="0">
                <a:solidFill>
                  <a:srgbClr val="008000"/>
                </a:solidFill>
              </a:rPr>
              <a:t>, arXiv:804.3858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  <a:latin typeface="Calibri"/>
                <a:cs typeface="Calibri"/>
              </a:rPr>
              <a:t>What’s the underlying QCD dynamics?</a:t>
            </a:r>
            <a:endParaRPr lang="en-US" sz="32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0576"/>
            <a:ext cx="7772400" cy="3831574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>
                <a:latin typeface="Calibri"/>
                <a:cs typeface="Calibri"/>
              </a:rPr>
              <a:t>Is it final state collective flow of the world’s smallest droplets?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2400" b="1" dirty="0" smtClean="0">
              <a:latin typeface="Calibri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>
                <a:latin typeface="Calibri"/>
                <a:cs typeface="Calibri"/>
              </a:rPr>
              <a:t>Is it the initial state dynamics arising from rare configurations in the hadron </a:t>
            </a:r>
            <a:r>
              <a:rPr lang="en-US" sz="2400" b="1" dirty="0" err="1">
                <a:latin typeface="Calibri"/>
                <a:cs typeface="Calibri"/>
              </a:rPr>
              <a:t>wavefunctions</a:t>
            </a:r>
            <a:r>
              <a:rPr lang="en-US" sz="2400" b="1" dirty="0" smtClean="0">
                <a:latin typeface="Calibri"/>
                <a:cs typeface="Calibri"/>
              </a:rPr>
              <a:t>?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2400" b="1" dirty="0">
              <a:latin typeface="Calibri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 smtClean="0">
                <a:latin typeface="Calibri"/>
                <a:cs typeface="Calibri"/>
              </a:rPr>
              <a:t>Or, is it some combination, where there is a smooth transition from one description to the other?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2400" b="1" dirty="0">
              <a:latin typeface="Calibri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2035" y="4800108"/>
            <a:ext cx="788271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b="1" i="1" dirty="0">
              <a:solidFill>
                <a:srgbClr val="0000FF"/>
              </a:solidFill>
              <a:latin typeface="Calibri"/>
              <a:ea typeface="ＭＳ Ｐゴシック"/>
              <a:cs typeface="Calibri"/>
            </a:endParaRPr>
          </a:p>
          <a:p>
            <a:r>
              <a:rPr lang="en-US" sz="2000" b="1" i="1" dirty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Option </a:t>
            </a:r>
            <a:r>
              <a:rPr lang="en-US" sz="2000" b="1" i="1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1 </a:t>
            </a:r>
            <a:r>
              <a:rPr lang="en-US" sz="2000" b="1" i="1" dirty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stretches to the limit </a:t>
            </a:r>
            <a:r>
              <a:rPr lang="en-US" sz="2000" b="1" i="1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-- the </a:t>
            </a:r>
            <a:r>
              <a:rPr lang="en-US" sz="2000" b="1" i="1" dirty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applicability of thermodynamic and </a:t>
            </a:r>
          </a:p>
          <a:p>
            <a:r>
              <a:rPr lang="en-US" sz="2000" b="1" i="1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hydrodynamic </a:t>
            </a:r>
            <a:r>
              <a:rPr lang="en-US" sz="2000" b="1" i="1" dirty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concepts in high energy </a:t>
            </a:r>
            <a:r>
              <a:rPr lang="en-US" sz="2000" b="1" i="1" dirty="0" smtClean="0">
                <a:solidFill>
                  <a:srgbClr val="0000FF"/>
                </a:solidFill>
                <a:latin typeface="Calibri"/>
                <a:ea typeface="ＭＳ Ｐゴシック"/>
                <a:cs typeface="Calibri"/>
              </a:rPr>
              <a:t>physics</a:t>
            </a:r>
          </a:p>
          <a:p>
            <a:endParaRPr lang="en-US" sz="2000" b="1" i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2000" b="1" i="1" dirty="0" smtClean="0">
                <a:solidFill>
                  <a:srgbClr val="0000FF"/>
                </a:solidFill>
                <a:latin typeface="Calibri"/>
                <a:cs typeface="Calibri"/>
              </a:rPr>
              <a:t>Option 2 </a:t>
            </a:r>
            <a:r>
              <a:rPr lang="en-US" sz="2000" b="1" i="1" dirty="0">
                <a:solidFill>
                  <a:srgbClr val="0000FF"/>
                </a:solidFill>
                <a:latin typeface="Calibri"/>
                <a:cs typeface="Calibri"/>
              </a:rPr>
              <a:t>stretches to the limit -- our understanding of the quark-gluon </a:t>
            </a:r>
            <a:endParaRPr lang="en-US" sz="2000" b="1" i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sz="2000" b="1" i="1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2000" b="1" i="1" dirty="0" smtClean="0">
                <a:solidFill>
                  <a:srgbClr val="0000FF"/>
                </a:solidFill>
                <a:latin typeface="Calibri"/>
                <a:cs typeface="Calibri"/>
              </a:rPr>
              <a:t>ub-structure of hadrons</a:t>
            </a:r>
            <a:endParaRPr lang="en-US" sz="2000" b="1" i="1" dirty="0">
              <a:solidFill>
                <a:srgbClr val="0000FF"/>
              </a:solidFill>
              <a:latin typeface="Calibri"/>
              <a:cs typeface="Calibri"/>
            </a:endParaRPr>
          </a:p>
          <a:p>
            <a:endParaRPr lang="en-US" sz="2000" b="1" i="1" dirty="0">
              <a:solidFill>
                <a:srgbClr val="0000FF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06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3025</Words>
  <Application>Microsoft Macintosh PowerPoint</Application>
  <PresentationFormat>On-screen Show (4:3)</PresentationFormat>
  <Paragraphs>397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Office Theme</vt:lpstr>
      <vt:lpstr>1_Office Theme</vt:lpstr>
      <vt:lpstr>Blank Presentation</vt:lpstr>
      <vt:lpstr>Parton model description of multiparticle azimuthal cumulants in p+A collisions</vt:lpstr>
      <vt:lpstr>Azimuthal correlations in A+A collisions: the ridge</vt:lpstr>
      <vt:lpstr>The A+A ridge and “collectivity”</vt:lpstr>
      <vt:lpstr>Two particle correlations: CMS results</vt:lpstr>
      <vt:lpstr>Striking results from LHC p+A collisions</vt:lpstr>
      <vt:lpstr>What’s the smallest sized QGP droplet?</vt:lpstr>
      <vt:lpstr>PowerPoint Presentation</vt:lpstr>
      <vt:lpstr>Long range rapidity correlations as a chronometer</vt:lpstr>
      <vt:lpstr>What’s the underlying QCD dynamics?</vt:lpstr>
      <vt:lpstr>Sensitive measure of collectivity: azimuthal cumulants</vt:lpstr>
      <vt:lpstr>Collectivity across system size</vt:lpstr>
      <vt:lpstr>Collectivity across wide energy scales</vt:lpstr>
      <vt:lpstr>Panta Rhei?</vt:lpstr>
      <vt:lpstr>Can we understand multiparticle correlations  in an ab initio approach ?</vt:lpstr>
      <vt:lpstr>Glasma graph approximation: power counting</vt:lpstr>
      <vt:lpstr>Anatomy of long range collimations</vt:lpstr>
      <vt:lpstr>Tracing azimuthal initial state correlations</vt:lpstr>
      <vt:lpstr>Eikonal scattering: the parton model</vt:lpstr>
      <vt:lpstr>Multiparton Eikonal scattering</vt:lpstr>
      <vt:lpstr>Averaging over color representations in the target</vt:lpstr>
      <vt:lpstr>Averaging over multi-point dipole correlators</vt:lpstr>
      <vt:lpstr>Averaging over multi-point dipole correlators</vt:lpstr>
      <vt:lpstr>Results for azimuthal anisotropies from multiparton eikonal scattering</vt:lpstr>
      <vt:lpstr>Objects to be computed</vt:lpstr>
      <vt:lpstr>Integrated anisotropy coefficients</vt:lpstr>
      <vt:lpstr>Integrated anisotropy coefficients</vt:lpstr>
      <vt:lpstr>pT dependence of anisotropy coefficients</vt:lpstr>
      <vt:lpstr>Ratio v4/v2 of Fourier harmonics</vt:lpstr>
      <vt:lpstr>Symmetric cumulants</vt:lpstr>
      <vt:lpstr>Higher cumulants from scattering  off coherent Abelian fields</vt:lpstr>
      <vt:lpstr>Exegesis</vt:lpstr>
      <vt:lpstr>Power counting</vt:lpstr>
      <vt:lpstr>Scaling with # of color domains</vt:lpstr>
      <vt:lpstr>Scaling with # of color domains</vt:lpstr>
      <vt:lpstr>Scaling with NC</vt:lpstr>
      <vt:lpstr>Back to glasma graphs</vt:lpstr>
      <vt:lpstr>Towards a more realistic initial state description</vt:lpstr>
      <vt:lpstr>Two-parton azimuthal correlations in the CGC</vt:lpstr>
      <vt:lpstr>Beyond glasma graphs</vt:lpstr>
      <vt:lpstr>Azimuthal anistropy from Yang-Mills dynamics</vt:lpstr>
      <vt:lpstr>Summary-I</vt:lpstr>
      <vt:lpstr>Summary-II</vt:lpstr>
      <vt:lpstr>Thanks for listening!</vt:lpstr>
      <vt:lpstr>Effect of correlations amongst projectile partons</vt:lpstr>
      <vt:lpstr>Shape fluctuations essential to generate flow-I</vt:lpstr>
      <vt:lpstr>Shape fluctuations essential to generate flow-I</vt:lpstr>
      <vt:lpstr>Shape fluctuations essential to generate flow-III</vt:lpstr>
      <vt:lpstr>High multiplicities + small systems = gluon saturation</vt:lpstr>
      <vt:lpstr>High multiplicities + small systems = gluon saturation</vt:lpstr>
      <vt:lpstr>High multiplicities + small systems = gluon saturation</vt:lpstr>
      <vt:lpstr>High multiplicities + small systems = gluon saturation</vt:lpstr>
      <vt:lpstr>Issues with the hydrodynamic paradigm: I</vt:lpstr>
      <vt:lpstr>Issues with the hydrodynamic paradigm: II</vt:lpstr>
      <vt:lpstr>Issues with the hydrodynamic paradigm: III</vt:lpstr>
      <vt:lpstr>Collectivity in 3He+Au collisions</vt:lpstr>
      <vt:lpstr>Freeze-out corrections in p+Pb as function of pT</vt:lpstr>
      <vt:lpstr>IP-Glasma+Lund fragmentation</vt:lpstr>
      <vt:lpstr>Predictions for p+A symmetric cumulants</vt:lpstr>
      <vt:lpstr>Higher cumulants in the color domain model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Raju Venugopalan</dc:creator>
  <cp:lastModifiedBy>Raju Venugopalan</cp:lastModifiedBy>
  <cp:revision>102</cp:revision>
  <dcterms:created xsi:type="dcterms:W3CDTF">2017-05-24T14:50:55Z</dcterms:created>
  <dcterms:modified xsi:type="dcterms:W3CDTF">2017-06-28T04:18:52Z</dcterms:modified>
</cp:coreProperties>
</file>