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84" r:id="rId13"/>
    <p:sldId id="285" r:id="rId14"/>
    <p:sldId id="269" r:id="rId15"/>
    <p:sldId id="270" r:id="rId16"/>
    <p:sldId id="295" r:id="rId17"/>
    <p:sldId id="296" r:id="rId18"/>
    <p:sldId id="268" r:id="rId19"/>
    <p:sldId id="303" r:id="rId20"/>
    <p:sldId id="300" r:id="rId21"/>
    <p:sldId id="301" r:id="rId22"/>
    <p:sldId id="25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6" r:id="rId32"/>
    <p:sldId id="280" r:id="rId33"/>
    <p:sldId id="281" r:id="rId34"/>
    <p:sldId id="288" r:id="rId35"/>
    <p:sldId id="289" r:id="rId36"/>
    <p:sldId id="287" r:id="rId37"/>
    <p:sldId id="290" r:id="rId38"/>
    <p:sldId id="291" r:id="rId39"/>
    <p:sldId id="292" r:id="rId40"/>
    <p:sldId id="294" r:id="rId41"/>
    <p:sldId id="298" r:id="rId42"/>
    <p:sldId id="299" r:id="rId43"/>
    <p:sldId id="293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5"/>
    <p:restoredTop sz="94643"/>
  </p:normalViewPr>
  <p:slideViewPr>
    <p:cSldViewPr snapToGrid="0" snapToObjects="1">
      <p:cViewPr>
        <p:scale>
          <a:sx n="127" d="100"/>
          <a:sy n="127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6E53-EBAB-784D-8DFA-C8C70289BE04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32E4-1EBB-634E-B5EA-1D594FB3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0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6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FF1D-F706-024E-9199-E1F7BF5931CA}" type="datetimeFigureOut">
              <a:rPr lang="en-US" smtClean="0"/>
              <a:t>6/28/17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134C-88A3-0441-B969-98507E5F5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2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5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arXiv:1509.06489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Relationship Id="rId3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Small x </a:t>
            </a: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Asymptotics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</a:rPr>
              <a:t>of the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Gluon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Helicity Distribution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72859"/>
            <a:ext cx="6858000" cy="2246103"/>
          </a:xfrm>
        </p:spPr>
        <p:txBody>
          <a:bodyPr>
            <a:normAutofit/>
          </a:bodyPr>
          <a:lstStyle/>
          <a:p>
            <a:r>
              <a:rPr lang="en-US" dirty="0"/>
              <a:t>Yuri </a:t>
            </a:r>
            <a:r>
              <a:rPr lang="en-US" dirty="0" err="1"/>
              <a:t>Kovchegov</a:t>
            </a:r>
            <a:endParaRPr lang="en-US" dirty="0"/>
          </a:p>
          <a:p>
            <a:r>
              <a:rPr lang="en-US" dirty="0"/>
              <a:t>The Ohio State University</a:t>
            </a:r>
          </a:p>
          <a:p>
            <a:r>
              <a:rPr lang="en-US" dirty="0"/>
              <a:t>work with Dan </a:t>
            </a:r>
            <a:r>
              <a:rPr lang="en-US" dirty="0" err="1"/>
              <a:t>Pitonyak</a:t>
            </a:r>
            <a:r>
              <a:rPr lang="en-US" dirty="0"/>
              <a:t> and Matt Sievert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arXiv:1706.04236 </a:t>
            </a:r>
            <a:r>
              <a:rPr lang="en-US" dirty="0"/>
              <a:t>[</a:t>
            </a:r>
            <a:r>
              <a:rPr lang="en-US" dirty="0" err="1" smtClean="0"/>
              <a:t>nucl-th</a:t>
            </a:r>
            <a:r>
              <a:rPr lang="en-US" dirty="0" smtClean="0"/>
              <a:t>] and 5 other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/>
          <a:lstStyle/>
          <a:p>
            <a:r>
              <a:rPr lang="en-US" dirty="0" smtClean="0"/>
              <a:t>Cross-check: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25563"/>
            <a:ext cx="7886700" cy="523583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can cross-check the operator and/or the evolution equation we derived for it earlier: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From the first two graphs on the right we get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agreement with our earlier work on quark helicity evolution (‘15-’16).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9" y="2209958"/>
            <a:ext cx="6667557" cy="2426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855" y="5381108"/>
            <a:ext cx="6710289" cy="6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Resummation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25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helicity evolution the </a:t>
            </a:r>
            <a:r>
              <a:rPr lang="en-US" sz="2000" dirty="0" err="1" smtClean="0"/>
              <a:t>resummation</a:t>
            </a:r>
            <a:r>
              <a:rPr lang="en-US" sz="2000" dirty="0" smtClean="0"/>
              <a:t> parameter is different from BFKL, BK or JIMWLK, which </a:t>
            </a:r>
            <a:r>
              <a:rPr lang="en-US" sz="2000" dirty="0" err="1" smtClean="0"/>
              <a:t>resum</a:t>
            </a:r>
            <a:r>
              <a:rPr lang="en-US" sz="2000" dirty="0" smtClean="0"/>
              <a:t> powers of leading logarithms (LLA)                              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Helicity </a:t>
            </a:r>
            <a:r>
              <a:rPr lang="en-US" sz="2000" dirty="0"/>
              <a:t>evolution </a:t>
            </a:r>
            <a:r>
              <a:rPr lang="en-US" sz="2000" dirty="0" err="1" smtClean="0"/>
              <a:t>resummation</a:t>
            </a:r>
            <a:r>
              <a:rPr lang="en-US" sz="2000" dirty="0" smtClean="0"/>
              <a:t> </a:t>
            </a:r>
            <a:r>
              <a:rPr lang="en-US" sz="2000" dirty="0"/>
              <a:t>parameter </a:t>
            </a:r>
            <a:r>
              <a:rPr lang="en-US" sz="2000" dirty="0" smtClean="0"/>
              <a:t>is double-logarithmic (DLA):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second logarithm of x arises due to transverse momentum (or transverse coordinate) integration being logarithmic both in UV and IR.</a:t>
            </a:r>
          </a:p>
          <a:p>
            <a:endParaRPr lang="en-US" sz="2000" dirty="0"/>
          </a:p>
          <a:p>
            <a:r>
              <a:rPr lang="en-US" sz="2000" dirty="0" smtClean="0"/>
              <a:t>This was known before: </a:t>
            </a:r>
            <a:r>
              <a:rPr lang="en-US" sz="2000" dirty="0" err="1" smtClean="0"/>
              <a:t>Kirschner</a:t>
            </a:r>
            <a:r>
              <a:rPr lang="en-US" sz="2000" dirty="0" smtClean="0"/>
              <a:t> and </a:t>
            </a:r>
            <a:r>
              <a:rPr lang="en-US" sz="2000" dirty="0" err="1" smtClean="0"/>
              <a:t>Lipatov</a:t>
            </a:r>
            <a:r>
              <a:rPr lang="en-US" sz="2000" dirty="0" smtClean="0"/>
              <a:t> </a:t>
            </a:r>
            <a:r>
              <a:rPr lang="uk-UA" sz="2000" dirty="0" smtClean="0"/>
              <a:t>’</a:t>
            </a:r>
            <a:r>
              <a:rPr lang="en-US" sz="2000" dirty="0" smtClean="0"/>
              <a:t>83; </a:t>
            </a:r>
            <a:r>
              <a:rPr lang="en-US" sz="2000" dirty="0" err="1"/>
              <a:t>Kirschner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uk-UA" sz="2000" dirty="0" smtClean="0"/>
              <a:t>’</a:t>
            </a:r>
            <a:r>
              <a:rPr lang="en-US" sz="2000" dirty="0" smtClean="0"/>
              <a:t>84; Bartels, </a:t>
            </a:r>
            <a:r>
              <a:rPr lang="en-US" sz="2000" dirty="0" err="1" smtClean="0"/>
              <a:t>Ermolaev</a:t>
            </a:r>
            <a:r>
              <a:rPr lang="en-US" sz="2000" dirty="0" smtClean="0"/>
              <a:t>, </a:t>
            </a:r>
            <a:r>
              <a:rPr lang="en-US" sz="2000" dirty="0" err="1" smtClean="0"/>
              <a:t>Ryskin</a:t>
            </a:r>
            <a:r>
              <a:rPr lang="en-US" sz="2000" dirty="0"/>
              <a:t> </a:t>
            </a:r>
            <a:r>
              <a:rPr lang="en-US" sz="2000" dirty="0" smtClean="0"/>
              <a:t>‘95, ‘96; </a:t>
            </a:r>
            <a:r>
              <a:rPr lang="en-US" sz="2000" dirty="0"/>
              <a:t>Griffiths and Ross </a:t>
            </a:r>
            <a:r>
              <a:rPr lang="uk-UA" sz="2000" dirty="0" smtClean="0"/>
              <a:t>’</a:t>
            </a:r>
            <a:r>
              <a:rPr lang="en-US" sz="2000" dirty="0" smtClean="0"/>
              <a:t>99; </a:t>
            </a:r>
            <a:r>
              <a:rPr lang="en-US" sz="2000" dirty="0" err="1"/>
              <a:t>Itakura</a:t>
            </a:r>
            <a:r>
              <a:rPr lang="en-US" sz="2000" dirty="0"/>
              <a:t> </a:t>
            </a:r>
            <a:r>
              <a:rPr lang="en-US" sz="2000" dirty="0" smtClean="0"/>
              <a:t>et al </a:t>
            </a:r>
            <a:r>
              <a:rPr lang="uk-UA" sz="2000" dirty="0" smtClean="0"/>
              <a:t>’</a:t>
            </a:r>
            <a:r>
              <a:rPr lang="en-US" sz="2000" dirty="0" smtClean="0"/>
              <a:t>03; Bartels and </a:t>
            </a:r>
            <a:r>
              <a:rPr lang="en-US" sz="2000" dirty="0" err="1" smtClean="0"/>
              <a:t>Lublinsky</a:t>
            </a:r>
            <a:r>
              <a:rPr lang="en-US" sz="2000" dirty="0" smtClean="0"/>
              <a:t> ‘03.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974" y="2989180"/>
            <a:ext cx="1375903" cy="801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038" y="1977860"/>
            <a:ext cx="1901924" cy="4398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1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Polarized Dipole Evolution in the Large-</a:t>
            </a:r>
            <a:r>
              <a:rPr lang="en-US" sz="3200" dirty="0" err="1" smtClean="0"/>
              <a:t>N</a:t>
            </a:r>
            <a:r>
              <a:rPr lang="en-US" sz="3200" baseline="-25000" dirty="0" err="1" smtClean="0"/>
              <a:t>c</a:t>
            </a:r>
            <a:r>
              <a:rPr lang="en-US" sz="3200" dirty="0" smtClean="0"/>
              <a:t> Limit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1078" y="1102408"/>
            <a:ext cx="731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In the large-</a:t>
            </a:r>
            <a:r>
              <a:rPr lang="en-US" dirty="0" err="1">
                <a:solidFill>
                  <a:prstClr val="black"/>
                </a:solidFill>
              </a:rPr>
              <a:t>N</a:t>
            </a:r>
            <a:r>
              <a:rPr lang="en-US" baseline="-25000" dirty="0" err="1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 limit the </a:t>
            </a:r>
            <a:r>
              <a:rPr lang="en-US" dirty="0" smtClean="0">
                <a:solidFill>
                  <a:prstClr val="black"/>
                </a:solidFill>
              </a:rPr>
              <a:t>equations close, </a:t>
            </a:r>
            <a:r>
              <a:rPr lang="en-US" dirty="0">
                <a:solidFill>
                  <a:prstClr val="black"/>
                </a:solidFill>
              </a:rPr>
              <a:t>leading to a </a:t>
            </a:r>
            <a:r>
              <a:rPr lang="en-US" dirty="0" smtClean="0">
                <a:solidFill>
                  <a:prstClr val="black"/>
                </a:solidFill>
              </a:rPr>
              <a:t>system </a:t>
            </a:r>
            <a:r>
              <a:rPr lang="en-US" dirty="0">
                <a:solidFill>
                  <a:prstClr val="black"/>
                </a:solidFill>
              </a:rPr>
              <a:t>of 2 equations: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532"/>
            <a:ext cx="8229600" cy="266574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422" y="4352900"/>
            <a:ext cx="6799154" cy="1102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23" y="5503795"/>
            <a:ext cx="7971577" cy="1045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963" y="6416298"/>
            <a:ext cx="352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found from BK/JIMWLK, it is 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smtClean="0"/>
              <a:t>Your </a:t>
            </a:r>
            <a:r>
              <a:rPr lang="en-US" sz="3600" dirty="0" smtClean="0"/>
              <a:t>friendly “neighborhood” dipole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680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is a new object in the evolution equation – </a:t>
            </a:r>
            <a:r>
              <a:rPr lang="en-US" sz="2000" b="1" dirty="0" smtClean="0"/>
              <a:t>the</a:t>
            </a:r>
            <a:r>
              <a:rPr lang="en-US" sz="2000" dirty="0" smtClean="0"/>
              <a:t> </a:t>
            </a:r>
            <a:r>
              <a:rPr lang="en-US" sz="2000" b="1" dirty="0" smtClean="0"/>
              <a:t>neighbor dipole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is specific for the DLA evolution. Gluon emission may happen in one dipole, but, due to transverse distance ordering, may ’know’ about another dipole: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denote the evolution in the neighbor dipole 02 by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1" y="2697933"/>
            <a:ext cx="7768432" cy="1587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08" y="4784834"/>
            <a:ext cx="1835339" cy="33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5670789"/>
            <a:ext cx="1476658" cy="401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Large-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1190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In the strict DLA </a:t>
            </a:r>
            <a:r>
              <a:rPr lang="en-US" sz="2000" dirty="0" smtClean="0"/>
              <a:t>limit (S=1) and at large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we get (here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G </a:t>
            </a:r>
            <a:r>
              <a:rPr lang="en-US" sz="2000" dirty="0" smtClean="0">
                <a:ea typeface="Symbol" charset="2"/>
                <a:cs typeface="Symbol" charset="2"/>
              </a:rPr>
              <a:t>is an auxiliary function we call the ‘</a:t>
            </a:r>
            <a:r>
              <a:rPr lang="en-US" sz="2000" dirty="0" err="1" smtClean="0">
                <a:ea typeface="Symbol" charset="2"/>
                <a:cs typeface="Symbol" charset="2"/>
              </a:rPr>
              <a:t>neighbour</a:t>
            </a:r>
            <a:r>
              <a:rPr lang="en-US" sz="2000" dirty="0" smtClean="0">
                <a:ea typeface="Symbol" charset="2"/>
                <a:cs typeface="Symbol" charset="2"/>
              </a:rPr>
              <a:t> dipole amplitude’)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initial conditions are given by the Born-level graphs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3361"/>
            <a:ext cx="8229600" cy="195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47" y="5191603"/>
            <a:ext cx="2825496" cy="2679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7" y="5909887"/>
            <a:ext cx="4307271" cy="494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44" y="4210875"/>
            <a:ext cx="5783654" cy="17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can solve the helicity </a:t>
            </a:r>
            <a:br>
              <a:rPr lang="en-US" sz="2000" dirty="0" smtClean="0"/>
            </a:br>
            <a:r>
              <a:rPr lang="en-US" sz="2000" dirty="0" smtClean="0"/>
              <a:t>evolution equations numerically: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solution is well </a:t>
            </a:r>
            <a:br>
              <a:rPr lang="en-US" sz="2000" dirty="0" smtClean="0"/>
            </a:br>
            <a:r>
              <a:rPr lang="en-US" sz="2000" dirty="0" smtClean="0"/>
              <a:t>approximated by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motivated us to look for the solution in the following scaling form: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10" y="1143000"/>
            <a:ext cx="4153369" cy="2920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0" y="3589010"/>
            <a:ext cx="2867090" cy="34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488" y="5199483"/>
            <a:ext cx="4361024" cy="71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59187"/>
            <a:ext cx="1294307" cy="392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124" y="2060929"/>
            <a:ext cx="1543538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Scaling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9027"/>
            <a:ext cx="8229600" cy="543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large-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evolution equations can be rewritten in terms of the scaling variables (not a trivial property, does not work for the </a:t>
            </a:r>
            <a:r>
              <a:rPr lang="en-US" sz="2400" dirty="0" err="1" smtClean="0"/>
              <a:t>large-N</a:t>
            </a:r>
            <a:r>
              <a:rPr lang="en-US" sz="2400" baseline="-25000" dirty="0" err="1" smtClean="0"/>
              <a:t>c</a:t>
            </a:r>
            <a:r>
              <a:rPr lang="en-US" sz="2400" dirty="0" err="1" smtClean="0"/>
              <a:t>&amp;N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equations):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simplicity, pick the following initial conditions: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992" y="2389215"/>
            <a:ext cx="4310744" cy="2718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10" y="5952390"/>
            <a:ext cx="3111177" cy="2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1753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These scaling equations can be solved exactly via Laplace transform + a few clever tricks, yielding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As usual, the high-energy </a:t>
                </a:r>
                <a:r>
                  <a:rPr lang="en-US" sz="2400" dirty="0" err="1" smtClean="0"/>
                  <a:t>asymptotics</a:t>
                </a:r>
                <a:r>
                  <a:rPr lang="en-US" sz="2400" dirty="0" smtClean="0"/>
                  <a:t> is given by the right-most pole in the complex </a:t>
                </a:r>
                <a:r>
                  <a:rPr lang="en-US" sz="2400" dirty="0" smtClean="0">
                    <a:latin typeface="Symbol" charset="2"/>
                    <a:ea typeface="Symbol" charset="2"/>
                    <a:cs typeface="Symbol" charset="2"/>
                  </a:rPr>
                  <a:t>w</a:t>
                </a:r>
                <a:r>
                  <a:rPr lang="en-US" sz="2400" dirty="0" smtClean="0"/>
                  <a:t>-plane: the pole is at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Symbol" charset="2"/>
                    <a:ea typeface="Symbol" charset="2"/>
                    <a:cs typeface="Symbol" charset="2"/>
                  </a:rPr>
                  <a:t>.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17533"/>
              </a:xfrm>
              <a:blipFill rotWithShape="0">
                <a:blip r:embed="rId2"/>
                <a:stretch>
                  <a:fillRect l="-963" t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476" y="2604451"/>
            <a:ext cx="4335048" cy="2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Analytic Solution and Intercept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01"/>
            <a:ext cx="8229600" cy="49627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(dominant part of the) scaling solution is</a:t>
            </a:r>
            <a:endParaRPr lang="en-US" sz="2400" dirty="0">
              <a:ea typeface="Symbol" charset="2"/>
              <a:cs typeface="Symbol" charset="2"/>
            </a:endParaRPr>
          </a:p>
          <a:p>
            <a:endParaRPr lang="en-US" sz="2400" dirty="0" smtClean="0">
              <a:ea typeface="Symbol" charset="2"/>
              <a:cs typeface="Symbol" charset="2"/>
            </a:endParaRPr>
          </a:p>
          <a:p>
            <a:endParaRPr lang="en-US" sz="2400" dirty="0">
              <a:ea typeface="Symbol" charset="2"/>
              <a:cs typeface="Symbol" charset="2"/>
            </a:endParaRPr>
          </a:p>
          <a:p>
            <a:endParaRPr lang="en-US" sz="2400" dirty="0" smtClean="0">
              <a:ea typeface="Symbol" charset="2"/>
              <a:cs typeface="Symbol" charset="2"/>
            </a:endParaRPr>
          </a:p>
          <a:p>
            <a:endParaRPr lang="en-US" sz="2400" dirty="0">
              <a:ea typeface="Symbol" charset="2"/>
              <a:cs typeface="Symbol" charset="2"/>
            </a:endParaRPr>
          </a:p>
          <a:p>
            <a:endParaRPr lang="en-US" sz="2400" dirty="0" smtClean="0">
              <a:ea typeface="Symbol" charset="2"/>
              <a:cs typeface="Symbol" charset="2"/>
            </a:endParaRPr>
          </a:p>
          <a:p>
            <a:r>
              <a:rPr lang="en-US" sz="2400" dirty="0" smtClean="0">
                <a:ea typeface="Symbol" charset="2"/>
                <a:cs typeface="Symbol" charset="2"/>
              </a:rPr>
              <a:t>The corresponding helicity intercept is</a:t>
            </a:r>
            <a:br>
              <a:rPr lang="en-US" sz="2400" dirty="0" smtClean="0">
                <a:ea typeface="Symbol" charset="2"/>
                <a:cs typeface="Symbol" charset="2"/>
              </a:rPr>
            </a:br>
            <a:r>
              <a:rPr lang="en-US" sz="2400" dirty="0" smtClean="0">
                <a:ea typeface="Symbol" charset="2"/>
                <a:cs typeface="Symbol" charset="2"/>
              </a:rPr>
              <a:t/>
            </a:r>
            <a:br>
              <a:rPr lang="en-US" sz="2400" dirty="0" smtClean="0">
                <a:ea typeface="Symbol" charset="2"/>
                <a:cs typeface="Symbol" charset="2"/>
              </a:rPr>
            </a:br>
            <a:r>
              <a:rPr lang="en-US" sz="2400" dirty="0" smtClean="0">
                <a:ea typeface="Symbol" charset="2"/>
                <a:cs typeface="Symbol" charset="2"/>
              </a:rPr>
              <a:t/>
            </a:r>
            <a:br>
              <a:rPr lang="en-US" sz="2400" dirty="0" smtClean="0">
                <a:ea typeface="Symbol" charset="2"/>
                <a:cs typeface="Symbol" charset="2"/>
              </a:rPr>
            </a:br>
            <a:endParaRPr lang="en-US" sz="2400" dirty="0" smtClean="0">
              <a:ea typeface="Symbol" charset="2"/>
              <a:cs typeface="Symbol" charset="2"/>
            </a:endParaRPr>
          </a:p>
          <a:p>
            <a:r>
              <a:rPr lang="en-US" sz="2400" dirty="0" smtClean="0">
                <a:ea typeface="Symbol" charset="2"/>
                <a:cs typeface="Symbol" charset="2"/>
              </a:rPr>
              <a:t>This is in complete agreement with the numerical solution!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10" y="1617437"/>
            <a:ext cx="3829180" cy="2175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29" y="4444336"/>
            <a:ext cx="4328893" cy="699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219" y="5795491"/>
            <a:ext cx="2098912" cy="62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Helicity at Small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small-x </a:t>
            </a:r>
            <a:r>
              <a:rPr lang="en-US" dirty="0" err="1" smtClean="0"/>
              <a:t>asymptotics</a:t>
            </a:r>
            <a:r>
              <a:rPr lang="en-US" dirty="0" smtClean="0"/>
              <a:t> of quark helicity is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771154"/>
            <a:ext cx="7838401" cy="7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1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Outline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47" y="1395721"/>
            <a:ext cx="8229600" cy="48253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Quark helicity evolution: re-derivation and review in the operator form. Quark helicity TMD and PDF </a:t>
            </a:r>
            <a:r>
              <a:rPr lang="en-US" sz="2000" dirty="0" err="1" smtClean="0"/>
              <a:t>asymptotics</a:t>
            </a:r>
            <a:r>
              <a:rPr lang="en-US" sz="2000" dirty="0" smtClean="0"/>
              <a:t> at small x. </a:t>
            </a:r>
            <a:endParaRPr lang="en-US" sz="2000" dirty="0"/>
          </a:p>
          <a:p>
            <a:r>
              <a:rPr lang="en-US" sz="2000" dirty="0" smtClean="0"/>
              <a:t>Gluon helicity TMDs at small x.</a:t>
            </a:r>
            <a:endParaRPr lang="en-US" sz="2000" dirty="0"/>
          </a:p>
          <a:p>
            <a:r>
              <a:rPr lang="en-US" sz="2000" dirty="0" smtClean="0"/>
              <a:t>Small-x evolution equations for the gluon helicity TMDs at large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Solution of the evolution equations and the small-x </a:t>
            </a:r>
            <a:r>
              <a:rPr lang="en-US" sz="2000" dirty="0" err="1" smtClean="0"/>
              <a:t>asymptotics</a:t>
            </a:r>
            <a:r>
              <a:rPr lang="en-US" sz="2000" dirty="0" smtClean="0"/>
              <a:t> of the gluon helicity distribution: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For comparison, quark helicity PDF </a:t>
            </a:r>
            <a:r>
              <a:rPr lang="en-US" sz="2000" dirty="0" err="1" smtClean="0"/>
              <a:t>asymptotics</a:t>
            </a:r>
            <a:r>
              <a:rPr lang="en-US" sz="2000" dirty="0" smtClean="0"/>
              <a:t> is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134C-88A3-0441-B969-98507E5F5B5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31" y="3542171"/>
            <a:ext cx="6502231" cy="638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30" y="4871259"/>
            <a:ext cx="6502232" cy="6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our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DS</a:t>
            </a:r>
            <a:r>
              <a:rPr lang="en-US" dirty="0" smtClean="0"/>
              <a:t> on the proton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623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have attached a                                           curve to the existing </a:t>
            </a:r>
            <a:r>
              <a:rPr lang="en-US" sz="2000" dirty="0" err="1" smtClean="0"/>
              <a:t>hPDF’s</a:t>
            </a:r>
            <a:r>
              <a:rPr lang="en-US" sz="2000" dirty="0" smtClean="0"/>
              <a:t> fits at some ad hoc small value of x labeled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/>
              <a:t>: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68" y="1175857"/>
            <a:ext cx="2201035" cy="291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97" y="1859511"/>
            <a:ext cx="5249206" cy="2302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68" y="4243941"/>
            <a:ext cx="5250265" cy="2301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4049" y="3594455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“ballpark”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phenomenology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</a:t>
            </a:r>
            <a:r>
              <a:rPr lang="en-US" dirty="0"/>
              <a:t>of our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DS</a:t>
            </a:r>
            <a:r>
              <a:rPr lang="en-US" dirty="0"/>
              <a:t> on the proton </a:t>
            </a:r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623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Defining                                                              we plot it  for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=0.03, 0.01, 0.001: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observe a moderate to significant enhancement of quark spin. </a:t>
            </a:r>
          </a:p>
          <a:p>
            <a:r>
              <a:rPr lang="en-US" sz="2000" dirty="0" smtClean="0"/>
              <a:t>More detailed phenomenology is needed in the future.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0" y="1973194"/>
            <a:ext cx="6799700" cy="2988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79" y="1118316"/>
            <a:ext cx="3011902" cy="5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530"/>
            <a:ext cx="8229600" cy="19839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Gluon Helicity TMDs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84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Dipole Gluon Helicity TMD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5809"/>
            <a:ext cx="7886700" cy="54391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Now let us repeat the calculation for gluon helicity TMDs.</a:t>
            </a:r>
          </a:p>
          <a:p>
            <a:endParaRPr lang="en-US" sz="2000" dirty="0"/>
          </a:p>
          <a:p>
            <a:r>
              <a:rPr lang="en-US" sz="2000" dirty="0" smtClean="0"/>
              <a:t>We start with the definition of the gluon dipole helicity TMD: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Here U</a:t>
            </a:r>
            <a:r>
              <a:rPr lang="en-US" sz="2000" baseline="30000" dirty="0" smtClean="0"/>
              <a:t>[+]</a:t>
            </a:r>
            <a:r>
              <a:rPr lang="en-US" sz="2000" dirty="0" smtClean="0"/>
              <a:t> and U</a:t>
            </a:r>
            <a:r>
              <a:rPr lang="en-US" sz="2000" baseline="30000" dirty="0" smtClean="0"/>
              <a:t>[-]</a:t>
            </a:r>
            <a:r>
              <a:rPr lang="en-US" sz="2000" dirty="0" smtClean="0"/>
              <a:t> are future and </a:t>
            </a:r>
            <a:br>
              <a:rPr lang="en-US" sz="2000" dirty="0" smtClean="0"/>
            </a:br>
            <a:r>
              <a:rPr lang="en-US" sz="2000" dirty="0" smtClean="0"/>
              <a:t>past Wilson line staples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(hence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the name `dipole’ TMD,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F. Dominguez et al </a:t>
            </a:r>
            <a:r>
              <a:rPr lang="mr-IN" sz="2000" dirty="0" smtClean="0">
                <a:sym typeface="Wingdings"/>
              </a:rPr>
              <a:t>’</a:t>
            </a:r>
            <a:r>
              <a:rPr lang="en-US" sz="2000" dirty="0" smtClean="0">
                <a:sym typeface="Wingdings"/>
              </a:rPr>
              <a:t>11 </a:t>
            </a:r>
            <a:r>
              <a:rPr lang="mr-IN" sz="2000" dirty="0" smtClean="0">
                <a:sym typeface="Wingdings"/>
              </a:rPr>
              <a:t>–</a:t>
            </a:r>
            <a:r>
              <a:rPr lang="en-US" sz="2000" dirty="0" smtClean="0">
                <a:sym typeface="Wingdings"/>
              </a:rPr>
              <a:t> looks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like a dipole scattering on a </a:t>
            </a:r>
            <a:br>
              <a:rPr lang="en-US" sz="2000" dirty="0" smtClean="0">
                <a:sym typeface="Wingdings"/>
              </a:rPr>
            </a:br>
            <a:r>
              <a:rPr lang="en-US" sz="2000" dirty="0" smtClean="0">
                <a:sym typeface="Wingdings"/>
              </a:rPr>
              <a:t>proton):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539334"/>
            <a:ext cx="8515350" cy="45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60" y="3118063"/>
            <a:ext cx="3301615" cy="33866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68177" y="2929166"/>
            <a:ext cx="86628" cy="622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49516" y="2997814"/>
            <a:ext cx="2387216" cy="2417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Dipole Gluon Helicity TMD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57" y="1469194"/>
            <a:ext cx="7886700" cy="51285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small x, the definition of dipole gluon helicity TMD can be massaged into</a:t>
            </a:r>
          </a:p>
          <a:p>
            <a:endParaRPr lang="en-US" sz="2000" dirty="0"/>
          </a:p>
          <a:p>
            <a:r>
              <a:rPr lang="en-US" sz="2000" dirty="0" smtClean="0"/>
              <a:t>Here we obtain a new operator, which is a transverse vector (A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=0 gauge):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Note that                 can be thought of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 a transverse curl acting on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not just on                       -- different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from the polarized dipole amplitude!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07" y="1993138"/>
            <a:ext cx="6553385" cy="528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39" y="3190468"/>
            <a:ext cx="7466120" cy="656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70" y="3811279"/>
            <a:ext cx="2777475" cy="2810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823284" y="3657600"/>
            <a:ext cx="345501" cy="6352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480" y="4588123"/>
            <a:ext cx="730352" cy="3067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128" y="4052469"/>
            <a:ext cx="615827" cy="333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403" y="5107318"/>
            <a:ext cx="1080102" cy="3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Dipole TMD vs dipole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2"/>
            <a:ext cx="7886700" cy="51285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Note that the operator for the </a:t>
            </a:r>
            <a:r>
              <a:rPr lang="en-US" sz="2400" u="sng" dirty="0" smtClean="0"/>
              <a:t>dipole</a:t>
            </a:r>
            <a:r>
              <a:rPr lang="en-US" sz="2400" dirty="0" smtClean="0"/>
              <a:t> gluon helicity TMD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is different from the polarized </a:t>
            </a:r>
            <a:r>
              <a:rPr lang="en-US" sz="2400" u="sng" dirty="0" smtClean="0"/>
              <a:t>dipole</a:t>
            </a:r>
            <a:r>
              <a:rPr lang="en-US" sz="2400" dirty="0" smtClean="0"/>
              <a:t> amplitude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We conclude that the dipole gluon helicity TMD does not depend on the polarized dipole amplitude! (Hence the ‘dipole’ name may not even be valid for such TMD.)</a:t>
            </a:r>
          </a:p>
          <a:p>
            <a:r>
              <a:rPr lang="en-US" sz="2400" dirty="0" smtClean="0"/>
              <a:t>This is different from the </a:t>
            </a:r>
            <a:r>
              <a:rPr lang="en-US" sz="2400" dirty="0" err="1" smtClean="0"/>
              <a:t>unpolarized</a:t>
            </a:r>
            <a:r>
              <a:rPr lang="en-US" sz="2400" dirty="0" smtClean="0"/>
              <a:t> gluon TMD case.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40" y="1874751"/>
            <a:ext cx="7466120" cy="65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73176"/>
            <a:ext cx="7886700" cy="6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seem to have two operators:</a:t>
            </a:r>
          </a:p>
          <a:p>
            <a:endParaRPr lang="en-US" dirty="0"/>
          </a:p>
          <a:p>
            <a:r>
              <a:rPr lang="en-US" dirty="0" smtClean="0"/>
              <a:t>Quark helicity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Gluon helicity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337670"/>
            <a:ext cx="7886700" cy="663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0" y="4878611"/>
            <a:ext cx="7466120" cy="6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530"/>
            <a:ext cx="8229600" cy="19839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Gluon Helicity TMDs: Small-x Evolution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4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construct evolution equation for the operator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baseline="30000" dirty="0" smtClean="0"/>
                  <a:t> </a:t>
                </a:r>
                <a:r>
                  <a:rPr lang="en-US" dirty="0" smtClean="0"/>
                  <a:t>governing the gluon helicity TMD we </a:t>
                </a:r>
                <a:r>
                  <a:rPr lang="en-US" dirty="0" err="1" smtClean="0"/>
                  <a:t>resum</a:t>
                </a:r>
                <a:r>
                  <a:rPr lang="en-US" dirty="0" smtClean="0"/>
                  <a:t> similar (to the quark case) diagrams: </a:t>
                </a:r>
                <a:r>
                  <a:rPr lang="en-US" baseline="30000" dirty="0" smtClean="0"/>
                  <a:t>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6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287421"/>
            <a:ext cx="7886697" cy="28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Large-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Evolution: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large-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the equations are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9" y="1923741"/>
            <a:ext cx="7405641" cy="45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518"/>
            <a:ext cx="8229600" cy="1143000"/>
          </a:xfrm>
        </p:spPr>
        <p:txBody>
          <a:bodyPr/>
          <a:lstStyle/>
          <a:p>
            <a:r>
              <a:rPr lang="en-US" dirty="0" smtClean="0"/>
              <a:t>How much spin is at small 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408"/>
            <a:ext cx="8229600" cy="490259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E. </a:t>
            </a:r>
            <a:r>
              <a:rPr lang="en-US" sz="2400" dirty="0" err="1" smtClean="0"/>
              <a:t>Aschenaur</a:t>
            </a:r>
            <a:r>
              <a:rPr lang="en-US" sz="2400" dirty="0" smtClean="0"/>
              <a:t> et al, </a:t>
            </a:r>
            <a:r>
              <a:rPr lang="pt-BR" sz="2400" b="1" dirty="0">
                <a:hlinkClick r:id="rId2"/>
              </a:rPr>
              <a:t>arXiv:1509.06489</a:t>
            </a:r>
            <a:r>
              <a:rPr lang="pt-BR" sz="2400" b="1" dirty="0"/>
              <a:t> [</a:t>
            </a:r>
            <a:r>
              <a:rPr lang="pt-BR" sz="2400" b="1" dirty="0" err="1"/>
              <a:t>hep-ph</a:t>
            </a:r>
            <a:r>
              <a:rPr lang="pt-BR" sz="2400" b="1" dirty="0" smtClean="0"/>
              <a:t>]</a:t>
            </a:r>
          </a:p>
          <a:p>
            <a:r>
              <a:rPr lang="pt-BR" sz="2400" dirty="0" err="1" smtClean="0"/>
              <a:t>Uncertainties</a:t>
            </a:r>
            <a:r>
              <a:rPr lang="pt-BR" sz="2400" dirty="0" smtClean="0"/>
              <a:t> are </a:t>
            </a:r>
            <a:r>
              <a:rPr lang="pt-BR" sz="2400" dirty="0" err="1" smtClean="0"/>
              <a:t>very</a:t>
            </a:r>
            <a:r>
              <a:rPr lang="pt-BR" sz="2400" dirty="0" smtClean="0"/>
              <a:t> </a:t>
            </a:r>
            <a:r>
              <a:rPr lang="pt-BR" sz="2400" dirty="0" err="1" smtClean="0"/>
              <a:t>large</a:t>
            </a:r>
            <a:r>
              <a:rPr lang="pt-BR" sz="2400" dirty="0" smtClean="0"/>
              <a:t> </a:t>
            </a:r>
            <a:r>
              <a:rPr lang="pt-BR" sz="2400" dirty="0" err="1" smtClean="0"/>
              <a:t>at</a:t>
            </a:r>
            <a:r>
              <a:rPr lang="pt-BR" sz="2400" dirty="0" smtClean="0"/>
              <a:t> </a:t>
            </a:r>
            <a:r>
              <a:rPr lang="pt-BR" sz="2400" dirty="0" err="1" smtClean="0"/>
              <a:t>small</a:t>
            </a:r>
            <a:r>
              <a:rPr lang="pt-BR" sz="2400" dirty="0" smtClean="0"/>
              <a:t> </a:t>
            </a:r>
            <a:r>
              <a:rPr lang="pt-BR" sz="2400" dirty="0" err="1" smtClean="0"/>
              <a:t>x</a:t>
            </a:r>
            <a:r>
              <a:rPr lang="pt-BR" sz="2400" dirty="0" smtClean="0"/>
              <a:t>!</a:t>
            </a:r>
            <a:r>
              <a:rPr lang="pt-BR" sz="2400" b="1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02" y="1219201"/>
            <a:ext cx="4373183" cy="412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82" y="1219202"/>
            <a:ext cx="4718796" cy="41253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Large-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Evolution: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72" y="1151231"/>
            <a:ext cx="7101263" cy="52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Large-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Evolution: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results in the following evolution equations: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07" y="1800330"/>
            <a:ext cx="6318423" cy="48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Large-</a:t>
            </a:r>
            <a:r>
              <a:rPr lang="en-US" dirty="0" err="1"/>
              <a:t>N</a:t>
            </a:r>
            <a:r>
              <a:rPr lang="en-US" baseline="-25000" dirty="0" err="1"/>
              <a:t>c</a:t>
            </a:r>
            <a:r>
              <a:rPr lang="en-US" baseline="-25000" dirty="0"/>
              <a:t> </a:t>
            </a:r>
            <a:r>
              <a:rPr lang="en-US" dirty="0"/>
              <a:t>Evolution: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7028"/>
            <a:ext cx="7886700" cy="45413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Here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is an object which we know from the quark helicity evolution, as the latter gives us G and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G.</a:t>
            </a:r>
          </a:p>
          <a:p>
            <a:endParaRPr lang="en-US" sz="2000" dirty="0">
              <a:latin typeface="Symbol" charset="2"/>
              <a:ea typeface="Symbol" charset="2"/>
              <a:cs typeface="Symbol" charset="2"/>
            </a:endParaRPr>
          </a:p>
          <a:p>
            <a:r>
              <a:rPr lang="en-US" sz="2000" dirty="0" smtClean="0">
                <a:ea typeface="Symbol" charset="2"/>
                <a:cs typeface="Symbol" charset="2"/>
              </a:rPr>
              <a:t>Note that our evolution equations mix the gluon (</a:t>
            </a:r>
            <a:r>
              <a:rPr lang="en-US" sz="2000" dirty="0" err="1" smtClean="0">
                <a:ea typeface="Symbol" charset="2"/>
                <a:cs typeface="Symbol" charset="2"/>
              </a:rPr>
              <a:t>G</a:t>
            </a:r>
            <a:r>
              <a:rPr lang="en-US" sz="2000" baseline="30000" dirty="0" err="1" smtClean="0">
                <a:ea typeface="Symbol" charset="2"/>
                <a:cs typeface="Symbol" charset="2"/>
              </a:rPr>
              <a:t>i</a:t>
            </a:r>
            <a:r>
              <a:rPr lang="en-US" sz="2000" dirty="0" smtClean="0">
                <a:ea typeface="Symbol" charset="2"/>
                <a:cs typeface="Symbol" charset="2"/>
              </a:rPr>
              <a:t>) and </a:t>
            </a:r>
            <a:r>
              <a:rPr lang="en-US" sz="2000" dirty="0">
                <a:ea typeface="Symbol" charset="2"/>
                <a:cs typeface="Symbol" charset="2"/>
              </a:rPr>
              <a:t>quark (G)</a:t>
            </a:r>
            <a:r>
              <a:rPr lang="en-US" sz="2000" dirty="0" smtClean="0">
                <a:ea typeface="Symbol" charset="2"/>
                <a:cs typeface="Symbol" charset="2"/>
              </a:rPr>
              <a:t> small-x helicity evolution operators: </a:t>
            </a:r>
            <a:endParaRPr lang="en-US" sz="2000" dirty="0">
              <a:ea typeface="Symbol" charset="2"/>
              <a:cs typeface="Symbol" charset="2"/>
            </a:endParaRPr>
          </a:p>
          <a:p>
            <a:endParaRPr lang="en-US" sz="2000" dirty="0" smtClean="0">
              <a:ea typeface="Symbol" charset="2"/>
              <a:cs typeface="Symbol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9" y="3944910"/>
            <a:ext cx="6760551" cy="242340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795849" y="3497682"/>
            <a:ext cx="4036540" cy="596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82249" y="3497682"/>
            <a:ext cx="49428" cy="5718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0" y="1627662"/>
            <a:ext cx="6145428" cy="2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23" y="1325563"/>
            <a:ext cx="8056604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 conditions for this evolution are given by the lowest order t-channel gluon exchanges: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Note that these initial conditions have no  ln s, unlike the initial conditions for the quark evolution: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33" y="1679768"/>
            <a:ext cx="5342466" cy="1942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2" y="3895750"/>
            <a:ext cx="5981773" cy="489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093" y="5676901"/>
            <a:ext cx="5414650" cy="4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Large-</a:t>
            </a:r>
            <a:r>
              <a:rPr lang="en-US" sz="4000" dirty="0" err="1"/>
              <a:t>N</a:t>
            </a:r>
            <a:r>
              <a:rPr lang="en-US" sz="4000" baseline="-25000" dirty="0" err="1"/>
              <a:t>c</a:t>
            </a:r>
            <a:r>
              <a:rPr lang="en-US" sz="4000" baseline="-25000" dirty="0"/>
              <a:t> </a:t>
            </a:r>
            <a:r>
              <a:rPr lang="en-US" sz="4000" dirty="0"/>
              <a:t>Evolution: </a:t>
            </a:r>
            <a:r>
              <a:rPr lang="en-US" sz="4000" dirty="0" smtClean="0"/>
              <a:t>Power Counting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2"/>
                <a:ext cx="7886700" cy="5198805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The kernel mixing </a:t>
                </a:r>
                <a:r>
                  <a:rPr lang="en-US" sz="2000" dirty="0" err="1" smtClean="0"/>
                  <a:t>G</a:t>
                </a:r>
                <a:r>
                  <a:rPr lang="en-US" sz="2000" baseline="30000" dirty="0" err="1" smtClean="0"/>
                  <a:t>i</a:t>
                </a:r>
                <a:r>
                  <a:rPr lang="en-US" sz="2000" dirty="0" smtClean="0"/>
                  <a:t> or </a:t>
                </a:r>
                <a:r>
                  <a:rPr lang="en-US" sz="2000" dirty="0" err="1" smtClean="0">
                    <a:latin typeface="Symbol" charset="2"/>
                    <a:ea typeface="Symbol" charset="2"/>
                    <a:cs typeface="Symbol" charset="2"/>
                  </a:rPr>
                  <a:t>G</a:t>
                </a:r>
                <a:r>
                  <a:rPr lang="en-US" sz="2000" baseline="30000" dirty="0" err="1" smtClean="0">
                    <a:ea typeface="Symbol" charset="2"/>
                    <a:cs typeface="Symbol" charset="2"/>
                  </a:rPr>
                  <a:t>i</a:t>
                </a:r>
                <a:r>
                  <a:rPr lang="en-US" sz="2000" dirty="0" smtClean="0"/>
                  <a:t> with G and </a:t>
                </a:r>
                <a:r>
                  <a:rPr lang="en-US" sz="2000" dirty="0" smtClean="0">
                    <a:latin typeface="Symbol" charset="2"/>
                    <a:ea typeface="Symbol" charset="2"/>
                    <a:cs typeface="Symbol" charset="2"/>
                  </a:rPr>
                  <a:t>G </a:t>
                </a:r>
                <a:r>
                  <a:rPr lang="en-US" sz="2000" dirty="0" smtClean="0">
                    <a:ea typeface="Symbol" charset="2"/>
                    <a:cs typeface="Symbol" charset="2"/>
                  </a:rPr>
                  <a:t>is LLA:</a:t>
                </a:r>
              </a:p>
              <a:p>
                <a:endParaRPr lang="en-US" sz="2000" dirty="0">
                  <a:ea typeface="Symbol" charset="2"/>
                  <a:cs typeface="Symbol" charset="2"/>
                </a:endParaRPr>
              </a:p>
              <a:p>
                <a:endParaRPr lang="en-US" sz="2000" dirty="0" smtClean="0">
                  <a:ea typeface="Symbol" charset="2"/>
                  <a:cs typeface="Symbol" charset="2"/>
                </a:endParaRPr>
              </a:p>
              <a:p>
                <a:endParaRPr lang="en-US" sz="2000" dirty="0">
                  <a:ea typeface="Symbol" charset="2"/>
                  <a:cs typeface="Symbol" charset="2"/>
                </a:endParaRPr>
              </a:p>
              <a:p>
                <a:endParaRPr lang="en-US" sz="2000" dirty="0" smtClean="0">
                  <a:ea typeface="Symbol" charset="2"/>
                  <a:cs typeface="Symbol" charset="2"/>
                </a:endParaRPr>
              </a:p>
              <a:p>
                <a:endParaRPr lang="en-US" sz="2000" dirty="0">
                  <a:ea typeface="Symbol" charset="2"/>
                  <a:cs typeface="Symbol" charset="2"/>
                </a:endParaRPr>
              </a:p>
              <a:p>
                <a:endParaRPr lang="en-US" sz="2000" dirty="0" smtClean="0">
                  <a:ea typeface="Symbol" charset="2"/>
                  <a:cs typeface="Symbol" charset="2"/>
                </a:endParaRPr>
              </a:p>
              <a:p>
                <a:endParaRPr lang="en-US" sz="2000" dirty="0">
                  <a:ea typeface="Symbol" charset="2"/>
                  <a:cs typeface="Symbol" charset="2"/>
                </a:endParaRPr>
              </a:p>
              <a:p>
                <a:endParaRPr lang="en-US" sz="2000" dirty="0" smtClean="0">
                  <a:ea typeface="Symbol" charset="2"/>
                  <a:cs typeface="Symbol" charset="2"/>
                </a:endParaRPr>
              </a:p>
              <a:p>
                <a:endParaRPr lang="en-US" sz="2000" dirty="0">
                  <a:ea typeface="Symbol" charset="2"/>
                  <a:cs typeface="Symbol" charset="2"/>
                </a:endParaRPr>
              </a:p>
              <a:p>
                <a:r>
                  <a:rPr lang="en-US" sz="2000" dirty="0" smtClean="0">
                    <a:ea typeface="Symbol" charset="2"/>
                    <a:cs typeface="Symbol" charset="2"/>
                  </a:rPr>
                  <a:t>But, the initial conditions for G and </a:t>
                </a:r>
                <a:r>
                  <a:rPr lang="en-US" sz="2000" dirty="0" smtClean="0">
                    <a:latin typeface="Symbol" charset="2"/>
                    <a:ea typeface="Symbol" charset="2"/>
                    <a:cs typeface="Symbol" charset="2"/>
                  </a:rPr>
                  <a:t>G </a:t>
                </a:r>
                <a:r>
                  <a:rPr lang="en-US" sz="2000" dirty="0" smtClean="0">
                    <a:ea typeface="Symbol" charset="2"/>
                    <a:cs typeface="Symbol" charset="2"/>
                  </a:rPr>
                  <a:t>have an extra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𝑠</m:t>
                        </m:r>
                      </m:e>
                    </m:func>
                    <m:r>
                      <a:rPr lang="en-US" sz="2000" b="0" i="1" smtClean="0">
                        <a:latin typeface="Cambria Math" charset="0"/>
                        <a:ea typeface="Symbol" charset="2"/>
                        <a:cs typeface="Symbol" charset="2"/>
                      </a:rPr>
                      <m:t> </m:t>
                    </m:r>
                  </m:oMath>
                </a14:m>
                <a:r>
                  <a:rPr lang="en-US" sz="2000" dirty="0" smtClean="0">
                    <a:ea typeface="Symbol" charset="2"/>
                    <a:cs typeface="Symbol" charset="2"/>
                  </a:rPr>
                  <a:t>as compared to </a:t>
                </a:r>
                <a:r>
                  <a:rPr lang="en-US" sz="2000" dirty="0" err="1" smtClean="0">
                    <a:ea typeface="Symbol" charset="2"/>
                    <a:cs typeface="Symbol" charset="2"/>
                  </a:rPr>
                  <a:t>G</a:t>
                </a:r>
                <a:r>
                  <a:rPr lang="en-US" sz="2000" baseline="30000" dirty="0" err="1" smtClean="0">
                    <a:ea typeface="Symbol" charset="2"/>
                    <a:cs typeface="Symbol" charset="2"/>
                  </a:rPr>
                  <a:t>i</a:t>
                </a:r>
                <a:r>
                  <a:rPr lang="en-US" sz="2000" dirty="0" smtClean="0">
                    <a:ea typeface="Symbol" charset="2"/>
                    <a:cs typeface="Symbol" charset="2"/>
                  </a:rPr>
                  <a:t> and </a:t>
                </a:r>
                <a:r>
                  <a:rPr lang="en-US" sz="2000" dirty="0" err="1" smtClean="0">
                    <a:latin typeface="Symbol" charset="2"/>
                    <a:ea typeface="Symbol" charset="2"/>
                    <a:cs typeface="Symbol" charset="2"/>
                  </a:rPr>
                  <a:t>G</a:t>
                </a:r>
                <a:r>
                  <a:rPr lang="en-US" sz="2000" baseline="30000" dirty="0" err="1" smtClean="0">
                    <a:ea typeface="Symbol" charset="2"/>
                    <a:cs typeface="Symbol" charset="2"/>
                  </a:rPr>
                  <a:t>i</a:t>
                </a:r>
                <a:r>
                  <a:rPr lang="en-US" sz="2000" dirty="0" smtClean="0">
                    <a:ea typeface="Symbol" charset="2"/>
                    <a:cs typeface="Symbol" charset="2"/>
                  </a:rPr>
                  <a:t>, making the two terms comparable </a:t>
                </a:r>
                <a:r>
                  <a:rPr lang="en-US" sz="2000" dirty="0">
                    <a:ea typeface="Symbol" charset="2"/>
                    <a:cs typeface="Symbol" charset="2"/>
                  </a:rPr>
                  <a:t>(</a:t>
                </a:r>
                <a:r>
                  <a:rPr lang="en-US" sz="2000" dirty="0" smtClean="0">
                    <a:ea typeface="Symbol" charset="2"/>
                    <a:cs typeface="Symbol" charset="2"/>
                  </a:rPr>
                  <a:t>order-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𝑆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>
                    <a:ea typeface="Symbol" charset="2"/>
                    <a:cs typeface="Symbol" charset="2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  <a:ea typeface="Symbol" charset="2"/>
                        <a:cs typeface="Symbol" charset="2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𝑙𝑛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  <a:ea typeface="Symbol" charset="2"/>
                            <a:cs typeface="Symbol" charset="2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charset="0"/>
                        <a:ea typeface="Symbol" charset="2"/>
                        <a:cs typeface="Symbol" charset="2"/>
                      </a:rPr>
                      <m:t>𝑠</m:t>
                    </m:r>
                    <m:r>
                      <a:rPr lang="en-US" sz="2000" b="0" i="1" smtClean="0">
                        <a:latin typeface="Cambria Math" charset="0"/>
                        <a:ea typeface="Symbol" charset="2"/>
                        <a:cs typeface="Symbol" charset="2"/>
                      </a:rPr>
                      <m:t> ~1</m:t>
                    </m:r>
                  </m:oMath>
                </a14:m>
                <a:r>
                  <a:rPr lang="en-US" sz="2000" dirty="0" smtClean="0">
                    <a:ea typeface="Symbol" charset="2"/>
                    <a:cs typeface="Symbol" charset="2"/>
                  </a:rPr>
                  <a:t> DLA power counting).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2"/>
                <a:ext cx="7886700" cy="5198805"/>
              </a:xfrm>
              <a:blipFill rotWithShape="0">
                <a:blip r:embed="rId2"/>
                <a:stretch>
                  <a:fillRect l="-696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24" y="1861417"/>
            <a:ext cx="6760551" cy="242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3309" y="327995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LLA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36973" y="2431459"/>
            <a:ext cx="1359244" cy="8484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497859" y="3270400"/>
            <a:ext cx="2215978" cy="3460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72033" y="4731890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LA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9244" y="4284822"/>
            <a:ext cx="258269" cy="4155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530"/>
            <a:ext cx="8229600" cy="19839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Gluon Helicity TMDs: Small-x </a:t>
            </a:r>
            <a:r>
              <a:rPr lang="en-US" sz="3600" dirty="0" err="1" smtClean="0"/>
              <a:t>Asymptotics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26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Large-</a:t>
            </a:r>
            <a:r>
              <a:rPr lang="en-US" sz="3600" dirty="0" err="1"/>
              <a:t>N</a:t>
            </a:r>
            <a:r>
              <a:rPr lang="en-US" sz="3600" baseline="-25000" dirty="0" err="1"/>
              <a:t>c</a:t>
            </a:r>
            <a:r>
              <a:rPr lang="en-US" sz="3600" baseline="-25000" dirty="0"/>
              <a:t> </a:t>
            </a:r>
            <a:r>
              <a:rPr lang="en-US" sz="3600" dirty="0" smtClean="0"/>
              <a:t>Evolution Equations: 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ea typeface="Symbol" charset="2"/>
                <a:cs typeface="Symbol" charset="2"/>
              </a:rPr>
              <a:t>To solve the equations, first decompose the relevant object as follows:</a:t>
            </a: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/>
            </a:r>
            <a:b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</a:b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/>
            </a:r>
            <a:b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</a:b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/>
            </a:r>
            <a:b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</a:b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/>
            </a:r>
            <a:b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</a:b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/>
            </a:r>
            <a:b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</a:br>
            <a:endParaRPr lang="en-US" sz="2000" dirty="0" smtClean="0">
              <a:solidFill>
                <a:prstClr val="black"/>
              </a:solidFill>
              <a:ea typeface="Symbol" charset="2"/>
              <a:cs typeface="Symbol" charset="2"/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ea typeface="Symbol" charset="2"/>
                <a:cs typeface="Symbol" charset="2"/>
              </a:rPr>
              <a:t>It turns out that only </a:t>
            </a: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>G</a:t>
            </a:r>
            <a:r>
              <a:rPr lang="en-US" sz="2000" baseline="-25000" dirty="0">
                <a:solidFill>
                  <a:prstClr val="black"/>
                </a:solidFill>
                <a:ea typeface="Symbol" charset="2"/>
                <a:cs typeface="Symbol" charset="2"/>
              </a:rPr>
              <a:t>2</a:t>
            </a: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> and </a:t>
            </a:r>
            <a:r>
              <a:rPr lang="en-US" sz="2000" dirty="0">
                <a:solidFill>
                  <a:prstClr val="black"/>
                </a:solidFill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2000" baseline="-25000" dirty="0">
                <a:solidFill>
                  <a:prstClr val="black"/>
                </a:solidFill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ea typeface="Symbol" charset="2"/>
                <a:cs typeface="Symbol" charset="2"/>
              </a:rPr>
              <a:t>contribute to evolution and to the gluon helicity TMD</a:t>
            </a:r>
            <a:r>
              <a:rPr lang="en-US" sz="2000" dirty="0" smtClean="0">
                <a:solidFill>
                  <a:prstClr val="black"/>
                </a:solidFill>
                <a:ea typeface="Symbol" charset="2"/>
                <a:cs typeface="Symbol" charset="2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46" y="1715544"/>
            <a:ext cx="5191895" cy="54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846" y="2370793"/>
            <a:ext cx="5191895" cy="5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Large-</a:t>
            </a:r>
            <a:r>
              <a:rPr lang="en-US" sz="3600" dirty="0" err="1"/>
              <a:t>N</a:t>
            </a:r>
            <a:r>
              <a:rPr lang="en-US" sz="3600" baseline="-25000" dirty="0" err="1"/>
              <a:t>c</a:t>
            </a:r>
            <a:r>
              <a:rPr lang="en-US" sz="3600" baseline="-25000" dirty="0"/>
              <a:t> </a:t>
            </a:r>
            <a:r>
              <a:rPr lang="en-US" sz="3600" dirty="0" smtClean="0"/>
              <a:t>Evolution Equations: Solution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prstClr val="black"/>
                </a:solidFill>
                <a:ea typeface="Symbol" charset="2"/>
                <a:cs typeface="Symbol" charset="2"/>
              </a:rPr>
              <a:t>Plugging in the analytic solution for the quark helicity operator, we get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15" y="2179272"/>
            <a:ext cx="6647935" cy="37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Large-</a:t>
            </a:r>
            <a:r>
              <a:rPr lang="en-US" sz="4000" dirty="0" err="1"/>
              <a:t>N</a:t>
            </a:r>
            <a:r>
              <a:rPr lang="en-US" sz="4000" baseline="-25000" dirty="0" err="1"/>
              <a:t>c</a:t>
            </a:r>
            <a:r>
              <a:rPr lang="en-US" sz="4000" baseline="-25000" dirty="0"/>
              <a:t> </a:t>
            </a:r>
            <a:r>
              <a:rPr lang="en-US" sz="4000" dirty="0"/>
              <a:t>Evolution Equations</a:t>
            </a:r>
            <a:r>
              <a:rPr lang="en-US" sz="4000" dirty="0" smtClean="0"/>
              <a:t>: Scaling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780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 like in the quark helicity evolution case, the equations simplify once we recognize the following scaling property: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equations become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37" y="2183027"/>
            <a:ext cx="5221528" cy="120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60" y="4117276"/>
            <a:ext cx="7094679" cy="18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Large-</a:t>
            </a:r>
            <a:r>
              <a:rPr lang="en-US" sz="3600" dirty="0" err="1">
                <a:solidFill>
                  <a:prstClr val="black"/>
                </a:solidFill>
              </a:rPr>
              <a:t>N</a:t>
            </a:r>
            <a:r>
              <a:rPr lang="en-US" sz="3600" baseline="-25000" dirty="0" err="1">
                <a:solidFill>
                  <a:prstClr val="black"/>
                </a:solidFill>
              </a:rPr>
              <a:t>c</a:t>
            </a:r>
            <a:r>
              <a:rPr lang="en-US" sz="3600" baseline="-25000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Evolution Equations: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These equations can be solved in the asymptotic high-energy region using a combination of ODE solving and Laplace transform, yielding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The small-x gluon helicity intercept is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obtain the small-x </a:t>
            </a:r>
            <a:r>
              <a:rPr lang="en-US" sz="2000" dirty="0" err="1" smtClean="0"/>
              <a:t>asymptotics</a:t>
            </a:r>
            <a:r>
              <a:rPr lang="en-US" sz="2000" dirty="0" smtClean="0"/>
              <a:t> of the gluon helicity distributions: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94300"/>
            <a:ext cx="7372865" cy="1406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538" y="4085968"/>
            <a:ext cx="3665932" cy="605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641" y="5286685"/>
            <a:ext cx="5202881" cy="7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530"/>
            <a:ext cx="8229600" cy="19839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Quark Helicity Evolution at Small 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flavor-singlet case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51496" y="5273612"/>
            <a:ext cx="5547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/>
              <a:t>                      </a:t>
            </a:r>
            <a:r>
              <a:rPr lang="en-US" dirty="0" err="1" smtClean="0"/>
              <a:t>Yu.K</a:t>
            </a:r>
            <a:r>
              <a:rPr lang="en-US" dirty="0"/>
              <a:t>., M. Sievert, arXiv:1505.01176 [</a:t>
            </a:r>
            <a:r>
              <a:rPr lang="en-US" dirty="0" err="1"/>
              <a:t>hep-ph</a:t>
            </a:r>
            <a:r>
              <a:rPr lang="en-US" dirty="0" smtClean="0"/>
              <a:t>]</a:t>
            </a:r>
            <a:endParaRPr lang="en-US" dirty="0" smtClean="0">
              <a:solidFill>
                <a:prstClr val="black"/>
              </a:solidFill>
            </a:endParaRPr>
          </a:p>
          <a:p>
            <a:pPr defTabSz="457200"/>
            <a:r>
              <a:rPr lang="en-US" dirty="0" err="1" smtClean="0">
                <a:solidFill>
                  <a:prstClr val="black"/>
                </a:solidFill>
              </a:rPr>
              <a:t>Yu.K</a:t>
            </a:r>
            <a:r>
              <a:rPr lang="en-US" dirty="0">
                <a:solidFill>
                  <a:prstClr val="black"/>
                </a:solidFill>
              </a:rPr>
              <a:t>., D. </a:t>
            </a:r>
            <a:r>
              <a:rPr lang="en-US" dirty="0" err="1">
                <a:solidFill>
                  <a:prstClr val="black"/>
                </a:solidFill>
              </a:rPr>
              <a:t>Pitonyak</a:t>
            </a:r>
            <a:r>
              <a:rPr lang="en-US" dirty="0">
                <a:solidFill>
                  <a:prstClr val="black"/>
                </a:solidFill>
              </a:rPr>
              <a:t>, M. Sievert, </a:t>
            </a:r>
            <a:r>
              <a:rPr lang="pt-BR" dirty="0">
                <a:solidFill>
                  <a:prstClr val="black"/>
                </a:solidFill>
              </a:rPr>
              <a:t>arXiv:1511.06737 [</a:t>
            </a:r>
            <a:r>
              <a:rPr lang="pt-BR" dirty="0" err="1">
                <a:solidFill>
                  <a:prstClr val="black"/>
                </a:solidFill>
              </a:rPr>
              <a:t>hep-ph</a:t>
            </a:r>
            <a:r>
              <a:rPr lang="pt-BR" dirty="0" smtClean="0">
                <a:solidFill>
                  <a:prstClr val="black"/>
                </a:solidFill>
              </a:rPr>
              <a:t>],</a:t>
            </a:r>
          </a:p>
          <a:p>
            <a:pPr defTabSz="457200"/>
            <a:r>
              <a:rPr lang="pt-BR" dirty="0" smtClean="0">
                <a:solidFill>
                  <a:prstClr val="black"/>
                </a:solidFill>
              </a:rPr>
              <a:t>   arXiv:1610.</a:t>
            </a:r>
            <a:r>
              <a:rPr lang="pt-BR" dirty="0" smtClean="0"/>
              <a:t>06197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[</a:t>
            </a:r>
            <a:r>
              <a:rPr lang="pt-BR" dirty="0" err="1">
                <a:solidFill>
                  <a:prstClr val="black"/>
                </a:solidFill>
              </a:rPr>
              <a:t>hep-ph</a:t>
            </a:r>
            <a:r>
              <a:rPr lang="pt-BR" dirty="0" smtClean="0">
                <a:solidFill>
                  <a:prstClr val="black"/>
                </a:solidFill>
              </a:rPr>
              <a:t>], arXiv:1610.06188 [</a:t>
            </a:r>
            <a:r>
              <a:rPr lang="pt-BR" dirty="0" err="1" smtClean="0">
                <a:solidFill>
                  <a:prstClr val="black"/>
                </a:solidFill>
              </a:rPr>
              <a:t>hep-ph</a:t>
            </a:r>
            <a:r>
              <a:rPr lang="pt-BR" dirty="0" smtClean="0">
                <a:solidFill>
                  <a:prstClr val="black"/>
                </a:solidFill>
              </a:rPr>
              <a:t>],</a:t>
            </a:r>
            <a:br>
              <a:rPr lang="pt-BR" dirty="0" smtClean="0">
                <a:solidFill>
                  <a:prstClr val="black"/>
                </a:solidFill>
              </a:rPr>
            </a:br>
            <a:r>
              <a:rPr lang="pt-BR" dirty="0" smtClean="0">
                <a:solidFill>
                  <a:prstClr val="black"/>
                </a:solidFill>
              </a:rPr>
              <a:t>                                                     arXiv:1703.05809 [</a:t>
            </a:r>
            <a:r>
              <a:rPr lang="pt-BR" dirty="0" err="1" smtClean="0">
                <a:solidFill>
                  <a:prstClr val="black"/>
                </a:solidFill>
              </a:rPr>
              <a:t>hep-ph</a:t>
            </a:r>
            <a:r>
              <a:rPr lang="pt-BR" dirty="0" smtClean="0">
                <a:solidFill>
                  <a:prstClr val="black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4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Scaling Solution Cross-Check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can check the scaling property                                   of our analytic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solution in the numerical solution of our equations: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4" y="2255384"/>
            <a:ext cx="3943178" cy="245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28" y="2314831"/>
            <a:ext cx="4417084" cy="2744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059062"/>
            <a:ext cx="1294307" cy="392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676901"/>
            <a:ext cx="1543538" cy="392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822" y="5483543"/>
            <a:ext cx="3783226" cy="58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527" y="1242667"/>
            <a:ext cx="1779906" cy="5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our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 smtClean="0"/>
              <a:t>G on the proton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623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have attached a                                           curve to the existing </a:t>
            </a:r>
            <a:r>
              <a:rPr lang="en-US" sz="2000" dirty="0" err="1" smtClean="0"/>
              <a:t>hPDF’s</a:t>
            </a:r>
            <a:r>
              <a:rPr lang="en-US" sz="2000" dirty="0" smtClean="0"/>
              <a:t> fits at some ad hoc small value of x labeled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/>
              <a:t>: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4" y="1954135"/>
            <a:ext cx="8506092" cy="3740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9457" y="577657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“ballpark”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phenomenology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456" y="1142999"/>
            <a:ext cx="2168021" cy="31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</a:t>
            </a:r>
            <a:r>
              <a:rPr lang="en-US" dirty="0"/>
              <a:t>of our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/>
              <a:t>G on the </a:t>
            </a:r>
            <a:r>
              <a:rPr lang="en-US" dirty="0" smtClean="0"/>
              <a:t>proton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623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Defining                                                              we plot it  for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=0.08, 0.05, 0.001: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observe a moderate enhancement of gluon spin. </a:t>
            </a:r>
          </a:p>
          <a:p>
            <a:r>
              <a:rPr lang="en-US" sz="2000" dirty="0" smtClean="0"/>
              <a:t>More detailed phenomenology is needed in the future.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0" y="2007118"/>
            <a:ext cx="6799700" cy="2920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056" y="1044392"/>
            <a:ext cx="3191687" cy="5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097" y="136051"/>
            <a:ext cx="78867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097" y="1461613"/>
            <a:ext cx="7886700" cy="50844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conclude that the small-x </a:t>
            </a:r>
            <a:r>
              <a:rPr lang="en-US" sz="2000" dirty="0" err="1" smtClean="0"/>
              <a:t>asymptotics</a:t>
            </a:r>
            <a:r>
              <a:rPr lang="en-US" sz="2000" dirty="0" smtClean="0"/>
              <a:t> of gluon helicity (at large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is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while the quark helicity </a:t>
            </a:r>
            <a:r>
              <a:rPr lang="en-US" sz="2000" dirty="0" err="1" smtClean="0"/>
              <a:t>asymptotics</a:t>
            </a:r>
            <a:r>
              <a:rPr lang="en-US" sz="2000" dirty="0" smtClean="0"/>
              <a:t> is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>
              <a:ea typeface="Symbol" charset="2"/>
              <a:cs typeface="Symbol" charset="2"/>
            </a:endParaRPr>
          </a:p>
          <a:p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dirty="0" smtClean="0"/>
              <a:t>G </a:t>
            </a:r>
            <a:r>
              <a:rPr lang="en-US" sz="2000" dirty="0"/>
              <a:t>can be measured from A</a:t>
            </a:r>
            <a:r>
              <a:rPr lang="en-US" sz="2000" baseline="-25000" dirty="0"/>
              <a:t>LL</a:t>
            </a:r>
            <a:r>
              <a:rPr lang="en-US" sz="2000" dirty="0"/>
              <a:t> in pp and at </a:t>
            </a:r>
            <a:r>
              <a:rPr lang="en-US" sz="2000" dirty="0" smtClean="0"/>
              <a:t>EIC. One may use our approach to combine experiment and theory to constrain the quark and gluon spin (and OAM) at small x (in progress, a long-term goal). </a:t>
            </a:r>
          </a:p>
          <a:p>
            <a:endParaRPr lang="en-US" sz="2000" dirty="0" smtClean="0"/>
          </a:p>
          <a:p>
            <a:r>
              <a:rPr lang="en-US" sz="2000" dirty="0" smtClean="0"/>
              <a:t>Preliminary results indicate a possible enhancement of quark and gluon spin as compared to DSSV.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34" y="1959517"/>
            <a:ext cx="6502231" cy="638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33" y="3368533"/>
            <a:ext cx="6502232" cy="6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004" y="20096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 Program on EIC Physics, </a:t>
            </a:r>
            <a:br>
              <a:rPr lang="en-US" sz="3600" dirty="0" smtClean="0"/>
            </a:br>
            <a:r>
              <a:rPr lang="en-US" sz="3600" dirty="0" smtClean="0"/>
              <a:t>Fall 2018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51" y="2142672"/>
            <a:ext cx="8480808" cy="4238032"/>
          </a:xfrm>
        </p:spPr>
        <p:txBody>
          <a:bodyPr>
            <a:normAutofit/>
          </a:bodyPr>
          <a:lstStyle/>
          <a:p>
            <a:r>
              <a:rPr lang="en-US" sz="2400" b="1" dirty="0"/>
              <a:t>Probing Nucleons and Nuclei in High Energy Collisions</a:t>
            </a:r>
            <a:r>
              <a:rPr lang="en-US" sz="2400" dirty="0"/>
              <a:t> (INT-18-3)</a:t>
            </a:r>
            <a:br>
              <a:rPr lang="en-US" sz="2400" dirty="0"/>
            </a:br>
            <a:r>
              <a:rPr lang="en-US" sz="2400" dirty="0"/>
              <a:t>October 1 - November 16, 2018</a:t>
            </a:r>
            <a:br>
              <a:rPr lang="en-US" sz="2400" dirty="0"/>
            </a:br>
            <a:r>
              <a:rPr lang="en-US" sz="2400" dirty="0"/>
              <a:t>Y. Hatta, </a:t>
            </a:r>
            <a:r>
              <a:rPr lang="en-US" sz="2400" dirty="0" smtClean="0"/>
              <a:t>Y. </a:t>
            </a:r>
            <a:r>
              <a:rPr lang="en-US" sz="2400" dirty="0" err="1" smtClean="0"/>
              <a:t>Kovchegov</a:t>
            </a:r>
            <a:r>
              <a:rPr lang="en-US" sz="2400" dirty="0" smtClean="0"/>
              <a:t>, </a:t>
            </a:r>
            <a:r>
              <a:rPr lang="en-US" sz="2400" dirty="0"/>
              <a:t>C. </a:t>
            </a:r>
            <a:r>
              <a:rPr lang="en-US" sz="2400" dirty="0" err="1"/>
              <a:t>Marquet</a:t>
            </a:r>
            <a:r>
              <a:rPr lang="en-US" sz="2400" dirty="0"/>
              <a:t>, A. </a:t>
            </a:r>
            <a:r>
              <a:rPr lang="en-US" sz="2400" dirty="0" err="1" smtClean="0"/>
              <a:t>Prokudin</a:t>
            </a:r>
            <a:endParaRPr lang="en-US" sz="2400" dirty="0"/>
          </a:p>
          <a:p>
            <a:r>
              <a:rPr lang="en-US" sz="2400" dirty="0" smtClean="0"/>
              <a:t>Institute for Nuclear Theory, Seattle, WA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Please mark </a:t>
            </a:r>
            <a:br>
              <a:rPr lang="en-US" sz="2400" dirty="0" smtClean="0"/>
            </a:br>
            <a:r>
              <a:rPr lang="en-US" sz="2400" dirty="0" smtClean="0"/>
              <a:t>your calendars! </a:t>
            </a:r>
            <a:endParaRPr lang="en-US" sz="2400" dirty="0"/>
          </a:p>
        </p:txBody>
      </p:sp>
      <p:pic>
        <p:nvPicPr>
          <p:cNvPr id="1026" name="Picture 2" descr="http://www.int.washington.edu/PROGRAMS/pab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1" y="200968"/>
            <a:ext cx="2503433" cy="1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seattle wash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91" y="3678966"/>
            <a:ext cx="5414668" cy="29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57" y="-168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Quark Helicity Observables at Small 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2337164"/>
            <a:ext cx="8229600" cy="398530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One can show that the g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structure function and quark helicity PDF (</a:t>
            </a:r>
            <a:r>
              <a:rPr lang="en-US" sz="2000" dirty="0" err="1" smtClean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sz="2000" dirty="0" err="1" smtClean="0"/>
              <a:t>q</a:t>
            </a:r>
            <a:r>
              <a:rPr lang="en-US" sz="2000" dirty="0" smtClean="0"/>
              <a:t>) and TMD </a:t>
            </a:r>
            <a:r>
              <a:rPr lang="en-US" sz="2000" dirty="0"/>
              <a:t>a</a:t>
            </a:r>
            <a:r>
              <a:rPr lang="en-US" sz="2000" dirty="0" smtClean="0"/>
              <a:t>t small-x can be expressed in terms of the polarized dipole amplitude (flavor singlet case):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Here s is </a:t>
            </a:r>
            <a:r>
              <a:rPr lang="en-US" sz="2000" dirty="0" err="1" smtClean="0"/>
              <a:t>cms</a:t>
            </a:r>
            <a:r>
              <a:rPr lang="en-US" sz="2000" dirty="0" smtClean="0"/>
              <a:t> energy squared,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sz="2000" baseline="30000" dirty="0" smtClean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/</a:t>
            </a:r>
            <a:r>
              <a:rPr lang="en-US" sz="2000" dirty="0" smtClean="0">
                <a:ea typeface="Symbol" charset="2"/>
                <a:cs typeface="Symbol" charset="2"/>
              </a:rPr>
              <a:t>s, 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6" y="891445"/>
            <a:ext cx="7399592" cy="144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94" y="3377848"/>
            <a:ext cx="7146823" cy="2206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35" y="5837118"/>
            <a:ext cx="2360023" cy="4853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Polarized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152"/>
            <a:ext cx="8229600" cy="490928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All flavor singlet small-x helicity observables depend on one object, “polarized dipole amplitude”: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Double brackets denote an object with energy suppression scaled out:</a:t>
            </a:r>
          </a:p>
          <a:p>
            <a:endParaRPr lang="en-US" sz="2400" dirty="0"/>
          </a:p>
        </p:txBody>
      </p:sp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40" y="1776463"/>
            <a:ext cx="5696519" cy="1564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173" y="5998441"/>
            <a:ext cx="2657021" cy="511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088" y="3509869"/>
            <a:ext cx="5373189" cy="5731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5039" y="4436297"/>
            <a:ext cx="4095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polarized quark (“polarized Wilson line”): </a:t>
            </a:r>
            <a:br>
              <a:rPr lang="en-US" dirty="0" smtClean="0"/>
            </a:br>
            <a:r>
              <a:rPr lang="en-US" dirty="0" err="1" smtClean="0"/>
              <a:t>eikonal</a:t>
            </a:r>
            <a:r>
              <a:rPr lang="en-US" dirty="0" smtClean="0"/>
              <a:t> propagation, non-</a:t>
            </a:r>
            <a:r>
              <a:rPr lang="en-US" dirty="0" err="1" smtClean="0"/>
              <a:t>eikonal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spin-dependent interaction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45320" y="4436297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quark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87116" y="4001200"/>
            <a:ext cx="243840" cy="42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582194" y="4001200"/>
            <a:ext cx="247283" cy="429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68" y="4759463"/>
            <a:ext cx="3143188" cy="6844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24E6-CAF2-2844-A979-9EC65125D4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“Polarized Wilson line”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80" y="2609736"/>
            <a:ext cx="6363234" cy="2212218"/>
          </a:xfrm>
        </p:spPr>
      </p:pic>
      <p:sp>
        <p:nvSpPr>
          <p:cNvPr id="5" name="TextBox 4"/>
          <p:cNvSpPr txBox="1"/>
          <p:nvPr/>
        </p:nvSpPr>
        <p:spPr>
          <a:xfrm>
            <a:off x="628650" y="1690689"/>
            <a:ext cx="8468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obtain an explicit expression for the “polarized Wilson line” operator due to </a:t>
            </a:r>
            <a:br>
              <a:rPr lang="en-US" dirty="0" smtClean="0"/>
            </a:br>
            <a:r>
              <a:rPr lang="en-US" dirty="0" smtClean="0"/>
              <a:t>a sub-</a:t>
            </a:r>
            <a:r>
              <a:rPr lang="en-US" dirty="0" err="1" smtClean="0"/>
              <a:t>eikonal</a:t>
            </a:r>
            <a:r>
              <a:rPr lang="en-US" dirty="0" smtClean="0"/>
              <a:t> gluon exchange (as opposed to the sub-</a:t>
            </a:r>
            <a:r>
              <a:rPr lang="en-US" dirty="0" err="1" smtClean="0"/>
              <a:t>eikonal</a:t>
            </a:r>
            <a:r>
              <a:rPr lang="en-US" dirty="0" smtClean="0"/>
              <a:t> quarks exchange), consider</a:t>
            </a:r>
            <a:br>
              <a:rPr lang="en-US" dirty="0" smtClean="0"/>
            </a:br>
            <a:r>
              <a:rPr lang="en-US" dirty="0" smtClean="0"/>
              <a:t>multiple Coulomb gluon exchanges with the target: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879" y="5009990"/>
            <a:ext cx="8337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gluon exchanges are </a:t>
            </a:r>
            <a:r>
              <a:rPr lang="en-US" dirty="0" err="1" smtClean="0"/>
              <a:t>eikonal</a:t>
            </a:r>
            <a:r>
              <a:rPr lang="en-US" dirty="0" smtClean="0"/>
              <a:t> spin-independent interactions, while one of them</a:t>
            </a:r>
            <a:br>
              <a:rPr lang="en-US" dirty="0" smtClean="0"/>
            </a:br>
            <a:r>
              <a:rPr lang="en-US" dirty="0" smtClean="0"/>
              <a:t>is a spin-dependent sub-</a:t>
            </a:r>
            <a:r>
              <a:rPr lang="en-US" dirty="0" err="1" smtClean="0"/>
              <a:t>eikonal</a:t>
            </a:r>
            <a:r>
              <a:rPr lang="en-US" dirty="0" smtClean="0"/>
              <a:t> exchange. (cf. Mueller ‘90, </a:t>
            </a:r>
            <a:r>
              <a:rPr lang="en-US" dirty="0" err="1" smtClean="0"/>
              <a:t>McLerran</a:t>
            </a:r>
            <a:r>
              <a:rPr lang="en-US" dirty="0" smtClean="0"/>
              <a:t>, </a:t>
            </a:r>
            <a:r>
              <a:rPr lang="en-US" dirty="0" err="1" smtClean="0"/>
              <a:t>Venugopalan</a:t>
            </a:r>
            <a:r>
              <a:rPr lang="en-US" dirty="0" smtClean="0"/>
              <a:t> ‘93)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82380" y="2996418"/>
            <a:ext cx="553454" cy="703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28885" y="4752819"/>
            <a:ext cx="489775" cy="4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909494" y="41680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949569" y="2802055"/>
            <a:ext cx="309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-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438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“Polarized Wilson line”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 simple calculation in A</a:t>
                </a:r>
                <a:r>
                  <a:rPr lang="en-US" sz="2400" baseline="30000" dirty="0" smtClean="0"/>
                  <a:t>-</a:t>
                </a:r>
                <a:r>
                  <a:rPr lang="en-US" sz="2400" dirty="0" smtClean="0"/>
                  <a:t>=0 gauge yields the “polarized Wilson line”: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where                                        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is the spin-dependent gluon field of the plus-direction moving target with helicity </a:t>
                </a:r>
                <a:r>
                  <a:rPr lang="en-US" sz="2400" dirty="0" smtClean="0">
                    <a:latin typeface="Symbol" charset="2"/>
                    <a:ea typeface="Symbol" charset="2"/>
                    <a:cs typeface="Symbol" charset="2"/>
                  </a:rPr>
                  <a:t>S</a:t>
                </a:r>
                <a:r>
                  <a:rPr lang="en-US" sz="2400" dirty="0" smtClean="0"/>
                  <a:t>. 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/>
                  <a:t> is the </a:t>
                </a:r>
                <a:r>
                  <a:rPr lang="en-US" sz="2400" dirty="0" err="1" smtClean="0"/>
                  <a:t>unpolarized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eikonal</a:t>
                </a:r>
                <a:r>
                  <a:rPr lang="en-US" sz="2400" dirty="0" smtClean="0"/>
                  <a:t> field.)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4351338"/>
              </a:xfrm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66" y="2465928"/>
            <a:ext cx="8489868" cy="836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20" y="3634989"/>
            <a:ext cx="2421082" cy="5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Polarized Dipole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884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polarized dipole amplitude is then defined by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standard light-cone </a:t>
            </a:r>
            <a:br>
              <a:rPr lang="en-US" sz="2400" dirty="0" smtClean="0"/>
            </a:br>
            <a:r>
              <a:rPr lang="en-US" sz="2400" dirty="0" smtClean="0"/>
              <a:t>Wilson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2261-BD66-B544-9384-C35EE5C4F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40" y="2081727"/>
            <a:ext cx="7886700" cy="663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33" y="3791617"/>
            <a:ext cx="3320036" cy="762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29" y="2920023"/>
            <a:ext cx="3136041" cy="317284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827363" y="2621525"/>
            <a:ext cx="185979" cy="9567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Default" id="{2212CBAC-E9A9-1943-8289-105BD2B73402}" vid="{FB9CE113-B5E8-824F-A443-47103C9B6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1008</TotalTime>
  <Words>1286</Words>
  <Application>Microsoft Macintosh PowerPoint</Application>
  <PresentationFormat>On-screen Show (4:3)</PresentationFormat>
  <Paragraphs>293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Calibri</vt:lpstr>
      <vt:lpstr>Calibri Light</vt:lpstr>
      <vt:lpstr>Cambria Math</vt:lpstr>
      <vt:lpstr>Mangal</vt:lpstr>
      <vt:lpstr>Symbol</vt:lpstr>
      <vt:lpstr>Wingdings</vt:lpstr>
      <vt:lpstr>Arial</vt:lpstr>
      <vt:lpstr>My Default</vt:lpstr>
      <vt:lpstr>Small x Asymptotics  of the Gluon Helicity Distribution </vt:lpstr>
      <vt:lpstr>Outline</vt:lpstr>
      <vt:lpstr>How much spin is at small x?</vt:lpstr>
      <vt:lpstr>Quark Helicity Evolution at Small x flavor-singlet case</vt:lpstr>
      <vt:lpstr>Quark Helicity Observables at Small x</vt:lpstr>
      <vt:lpstr>Polarized Dipole</vt:lpstr>
      <vt:lpstr>“Polarized Wilson line”</vt:lpstr>
      <vt:lpstr>“Polarized Wilson line”</vt:lpstr>
      <vt:lpstr>Polarized Dipole Amplitude</vt:lpstr>
      <vt:lpstr>Cross-check: evolution</vt:lpstr>
      <vt:lpstr>Resummation Parameter</vt:lpstr>
      <vt:lpstr>Polarized Dipole Evolution in the Large-Nc Limit</vt:lpstr>
      <vt:lpstr>Your friendly “neighborhood” dipole</vt:lpstr>
      <vt:lpstr>Large-Nc Evolution</vt:lpstr>
      <vt:lpstr>Scaling</vt:lpstr>
      <vt:lpstr>Scaling Equations</vt:lpstr>
      <vt:lpstr>Analytic Solution</vt:lpstr>
      <vt:lpstr>Analytic Solution and Intercept</vt:lpstr>
      <vt:lpstr>Quark Helicity at Small x</vt:lpstr>
      <vt:lpstr>Impact of our DS on the proton spin</vt:lpstr>
      <vt:lpstr>Impact of our DS on the proton spin</vt:lpstr>
      <vt:lpstr>Gluon Helicity TMDs</vt:lpstr>
      <vt:lpstr>Dipole Gluon Helicity TMD</vt:lpstr>
      <vt:lpstr>Dipole Gluon Helicity TMD</vt:lpstr>
      <vt:lpstr>Dipole TMD vs dipole amplitude</vt:lpstr>
      <vt:lpstr>Dictionary</vt:lpstr>
      <vt:lpstr>Gluon Helicity TMDs: Small-x Evolution</vt:lpstr>
      <vt:lpstr>Evolution Equation</vt:lpstr>
      <vt:lpstr>Large-Nc Evolution: Diagrams</vt:lpstr>
      <vt:lpstr>Large-Nc Evolution: Diagrams</vt:lpstr>
      <vt:lpstr>Large-Nc Evolution: Equations</vt:lpstr>
      <vt:lpstr>Large-Nc Evolution: Equations</vt:lpstr>
      <vt:lpstr>Initial Conditions</vt:lpstr>
      <vt:lpstr>Large-Nc Evolution: Power Counting</vt:lpstr>
      <vt:lpstr>Gluon Helicity TMDs: Small-x Asymptotics</vt:lpstr>
      <vt:lpstr>Large-Nc Evolution Equations: Solution</vt:lpstr>
      <vt:lpstr>Large-Nc Evolution Equations: Solution</vt:lpstr>
      <vt:lpstr>Large-Nc Evolution Equations: Scaling</vt:lpstr>
      <vt:lpstr>Large-Nc Evolution Equations: Solution</vt:lpstr>
      <vt:lpstr>Scaling Solution Cross-Check</vt:lpstr>
      <vt:lpstr>Impact of our DG on the proton spin</vt:lpstr>
      <vt:lpstr>Impact of our DG on the proton spin</vt:lpstr>
      <vt:lpstr>Conclusions</vt:lpstr>
      <vt:lpstr>INT Program on EIC Physics,  Fall 2018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x Asymptotics  of the Gluon Helicity Distribution </dc:title>
  <dc:creator>Microsoft Office User</dc:creator>
  <cp:lastModifiedBy>Microsoft Office User</cp:lastModifiedBy>
  <cp:revision>251</cp:revision>
  <cp:lastPrinted>2017-06-28T15:48:27Z</cp:lastPrinted>
  <dcterms:created xsi:type="dcterms:W3CDTF">2017-05-16T18:52:59Z</dcterms:created>
  <dcterms:modified xsi:type="dcterms:W3CDTF">2017-06-28T16:06:34Z</dcterms:modified>
</cp:coreProperties>
</file>