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docx" ContentType="application/vnd.openxmlformats-officedocument.wordprocessingml.document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2.xml" ContentType="application/vnd.openxmlformats-officedocument.presentationml.notesSlide+xml"/>
  <Override PartName="/ppt/embeddings/oleObject1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40"/>
  </p:notesMasterIdLst>
  <p:handoutMasterIdLst>
    <p:handoutMasterId r:id="rId41"/>
  </p:handoutMasterIdLst>
  <p:sldIdLst>
    <p:sldId id="1192" r:id="rId2"/>
    <p:sldId id="1298" r:id="rId3"/>
    <p:sldId id="1273" r:id="rId4"/>
    <p:sldId id="1299" r:id="rId5"/>
    <p:sldId id="1303" r:id="rId6"/>
    <p:sldId id="1302" r:id="rId7"/>
    <p:sldId id="1301" r:id="rId8"/>
    <p:sldId id="1202" r:id="rId9"/>
    <p:sldId id="1288" r:id="rId10"/>
    <p:sldId id="1287" r:id="rId11"/>
    <p:sldId id="1309" r:id="rId12"/>
    <p:sldId id="1310" r:id="rId13"/>
    <p:sldId id="1305" r:id="rId14"/>
    <p:sldId id="1306" r:id="rId15"/>
    <p:sldId id="1307" r:id="rId16"/>
    <p:sldId id="1237" r:id="rId17"/>
    <p:sldId id="1316" r:id="rId18"/>
    <p:sldId id="1244" r:id="rId19"/>
    <p:sldId id="1292" r:id="rId20"/>
    <p:sldId id="1318" r:id="rId21"/>
    <p:sldId id="1315" r:id="rId22"/>
    <p:sldId id="1312" r:id="rId23"/>
    <p:sldId id="1313" r:id="rId24"/>
    <p:sldId id="1317" r:id="rId25"/>
    <p:sldId id="1275" r:id="rId26"/>
    <p:sldId id="1294" r:id="rId27"/>
    <p:sldId id="1265" r:id="rId28"/>
    <p:sldId id="1289" r:id="rId29"/>
    <p:sldId id="1293" r:id="rId30"/>
    <p:sldId id="1278" r:id="rId31"/>
    <p:sldId id="1221" r:id="rId32"/>
    <p:sldId id="1311" r:id="rId33"/>
    <p:sldId id="1279" r:id="rId34"/>
    <p:sldId id="1284" r:id="rId35"/>
    <p:sldId id="1295" r:id="rId36"/>
    <p:sldId id="1242" r:id="rId37"/>
    <p:sldId id="1255" r:id="rId38"/>
    <p:sldId id="1314" r:id="rId39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8000"/>
    <a:srgbClr val="0080FF"/>
    <a:srgbClr val="FF0000"/>
    <a:srgbClr val="FFCC66"/>
    <a:srgbClr val="FFFF66"/>
    <a:srgbClr val="008000"/>
    <a:srgbClr val="FF00FF"/>
    <a:srgbClr val="00FF00"/>
    <a:srgbClr val="D1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5" autoAdjust="0"/>
    <p:restoredTop sz="99880" autoAdjust="0"/>
  </p:normalViewPr>
  <p:slideViewPr>
    <p:cSldViewPr snapToGrid="0">
      <p:cViewPr>
        <p:scale>
          <a:sx n="115" d="100"/>
          <a:sy n="115" d="100"/>
        </p:scale>
        <p:origin x="-536" y="-168"/>
      </p:cViewPr>
      <p:guideLst>
        <p:guide orient="horz" pos="3082"/>
        <p:guide pos="7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25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image" Target="../media/image40.emf"/><Relationship Id="rId2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Relationship Id="rId2" Type="http://schemas.openxmlformats.org/officeDocument/2006/relationships/image" Target="../media/image79.emf"/><Relationship Id="rId3" Type="http://schemas.openxmlformats.org/officeDocument/2006/relationships/image" Target="../media/image8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46B7F-8DA1-7B48-A56A-4FDC9BE8D490}" type="datetimeFigureOut">
              <a:rPr lang="en-US" smtClean="0"/>
              <a:pPr/>
              <a:t>6/26/17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3A5D9-9C7B-7E44-BC71-9BB7B7E41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54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fld id="{1BA35DD8-EC9B-BA4D-8381-9F34597E66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9484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2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09" tIns="45704" rIns="91409" bIns="45704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from intrinsic</a:t>
            </a:r>
            <a:r>
              <a:rPr lang="en-US" baseline="0" dirty="0" smtClean="0"/>
              <a:t> part can separate </a:t>
            </a:r>
            <a:r>
              <a:rPr lang="en-US" baseline="0" dirty="0" err="1" smtClean="0"/>
              <a:t>inteaction</a:t>
            </a:r>
            <a:r>
              <a:rPr lang="en-US" baseline="0" dirty="0" smtClean="0"/>
              <a:t> by universality</a:t>
            </a:r>
          </a:p>
          <a:p>
            <a:r>
              <a:rPr lang="en-US" baseline="0" dirty="0" smtClean="0"/>
              <a:t>real time phenomena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08EBF-2233-CE4E-A001-2D4667C35E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7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EEB45-469B-C445-A2A6-597CC1D4FA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8A5D4-C106-3B44-833F-F6948D88D3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6856E-079A-7243-9D3B-2823E9335D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2DFF1-6A7E-5841-980E-96BA788216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278B1-1B8B-1E49-8C17-9FA8E6334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6AF53-9C22-8E40-908A-50D959F8CC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0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11043" y="10583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1981" y="6489700"/>
            <a:ext cx="60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fld id="{646CCB68-4FAD-1042-A2AE-74D95A5F5F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3543" y="6487583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dirty="0" smtClean="0"/>
              <a:t>E.C. Aschenauer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712" y="6483346"/>
            <a:ext cx="4470389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RBRC Workshop, June 2017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15"/>
          <a:stretch/>
        </p:blipFill>
        <p:spPr>
          <a:xfrm>
            <a:off x="8116346" y="6521722"/>
            <a:ext cx="1027654" cy="3362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 cap="all" spc="0">
          <a:ln w="0"/>
          <a:solidFill>
            <a:srgbClr val="0000FF"/>
          </a:solidFill>
          <a:effectLst>
            <a:reflection blurRad="12700" stA="50000" endPos="50000" dist="5000" dir="5400000" sy="-100000" rotWithShape="0"/>
          </a:effectLst>
          <a:latin typeface="Comic Sans MS Bold"/>
          <a:ea typeface="+mj-ea"/>
          <a:cs typeface="Comic Sans MS Bold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q"/>
        <a:defRPr sz="2200" b="1" i="0">
          <a:solidFill>
            <a:schemeClr val="tx1"/>
          </a:solidFill>
          <a:latin typeface="Comic Sans MS Bold"/>
          <a:ea typeface="+mn-ea"/>
          <a:cs typeface="Comic Sans MS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Ø"/>
        <a:defRPr sz="2000" b="1" i="0">
          <a:solidFill>
            <a:schemeClr val="tx1"/>
          </a:solidFill>
          <a:latin typeface="Comic Sans MS Bold"/>
          <a:ea typeface="+mn-ea"/>
          <a:cs typeface="Comic Sans MS Bold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10000"/>
        <a:buFont typeface="Courier New"/>
        <a:buChar char="o"/>
        <a:defRPr b="1" i="0">
          <a:solidFill>
            <a:schemeClr val="tx1"/>
          </a:solidFill>
          <a:latin typeface="Comic Sans MS Bold"/>
          <a:ea typeface="+mn-ea"/>
          <a:cs typeface="Comic Sans MS Bold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ü"/>
        <a:defRPr sz="1600" b="1" i="0">
          <a:solidFill>
            <a:schemeClr val="tx1"/>
          </a:solidFill>
          <a:latin typeface="Comic Sans MS Bold"/>
          <a:ea typeface="+mn-ea"/>
          <a:cs typeface="Comic Sans MS Bold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Char char="-"/>
        <a:defRPr sz="1400" b="1" i="0">
          <a:solidFill>
            <a:schemeClr val="tx1"/>
          </a:solidFill>
          <a:latin typeface="Comic Sans MS Bold"/>
          <a:ea typeface="+mn-ea"/>
          <a:cs typeface="Comic Sans MS Bold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43.emf"/><Relationship Id="rId13" Type="http://schemas.openxmlformats.org/officeDocument/2006/relationships/image" Target="../media/image4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44.jpeg"/><Relationship Id="rId4" Type="http://schemas.openxmlformats.org/officeDocument/2006/relationships/oleObject" Target="../embeddings/oleObject7.bin"/><Relationship Id="rId5" Type="http://schemas.openxmlformats.org/officeDocument/2006/relationships/image" Target="../media/image40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41.wmf"/><Relationship Id="rId8" Type="http://schemas.openxmlformats.org/officeDocument/2006/relationships/image" Target="../media/image45.e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png"/><Relationship Id="rId7" Type="http://schemas.openxmlformats.org/officeDocument/2006/relationships/image" Target="../media/image52.emf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62.emf"/><Relationship Id="rId7" Type="http://schemas.openxmlformats.org/officeDocument/2006/relationships/image" Target="../media/image6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png"/><Relationship Id="rId5" Type="http://schemas.openxmlformats.org/officeDocument/2006/relationships/hyperlink" Target="http://arxiv.org/abs/arXiv:1706.01765" TargetMode="External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78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79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8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image" Target="../media/image27.emf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oleObject" Target="../embeddings/oleObject15.bin"/><Relationship Id="rId8" Type="http://schemas.openxmlformats.org/officeDocument/2006/relationships/image" Target="../media/image9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96.emf"/><Relationship Id="rId5" Type="http://schemas.openxmlformats.org/officeDocument/2006/relationships/image" Target="../media/image97.png"/><Relationship Id="rId6" Type="http://schemas.openxmlformats.org/officeDocument/2006/relationships/image" Target="../media/image98.emf"/><Relationship Id="rId7" Type="http://schemas.openxmlformats.org/officeDocument/2006/relationships/image" Target="../media/image99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emf"/><Relationship Id="rId3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4" Type="http://schemas.openxmlformats.org/officeDocument/2006/relationships/image" Target="../media/image104.emf"/><Relationship Id="rId5" Type="http://schemas.openxmlformats.org/officeDocument/2006/relationships/image" Target="../media/image105.emf"/><Relationship Id="rId6" Type="http://schemas.openxmlformats.org/officeDocument/2006/relationships/image" Target="../media/image106.emf"/><Relationship Id="rId7" Type="http://schemas.openxmlformats.org/officeDocument/2006/relationships/image" Target="../media/image107.emf"/><Relationship Id="rId8" Type="http://schemas.openxmlformats.org/officeDocument/2006/relationships/image" Target="../media/image108.emf"/><Relationship Id="rId9" Type="http://schemas.openxmlformats.org/officeDocument/2006/relationships/image" Target="../media/image109.emf"/><Relationship Id="rId10" Type="http://schemas.openxmlformats.org/officeDocument/2006/relationships/image" Target="../media/image110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png"/><Relationship Id="rId5" Type="http://schemas.openxmlformats.org/officeDocument/2006/relationships/image" Target="../media/image114.emf"/><Relationship Id="rId6" Type="http://schemas.openxmlformats.org/officeDocument/2006/relationships/image" Target="../media/image107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4" Type="http://schemas.openxmlformats.org/officeDocument/2006/relationships/image" Target="../media/image119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2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127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oleObject" Target="../embeddings/oleObject17.bin"/><Relationship Id="rId5" Type="http://schemas.openxmlformats.org/officeDocument/2006/relationships/image" Target="../media/image128.png"/><Relationship Id="rId6" Type="http://schemas.openxmlformats.org/officeDocument/2006/relationships/oleObject" Target="../embeddings/oleObject18.bin"/><Relationship Id="rId7" Type="http://schemas.openxmlformats.org/officeDocument/2006/relationships/image" Target="../media/image129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31.emf"/><Relationship Id="rId5" Type="http://schemas.openxmlformats.org/officeDocument/2006/relationships/image" Target="../media/image132.e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130.emf"/><Relationship Id="rId8" Type="http://schemas.openxmlformats.org/officeDocument/2006/relationships/image" Target="../media/image133.png"/><Relationship Id="rId9" Type="http://schemas.openxmlformats.org/officeDocument/2006/relationships/image" Target="../media/image134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17.jp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4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5.emf"/><Relationship Id="rId8" Type="http://schemas.openxmlformats.org/officeDocument/2006/relationships/image" Target="../media/image18.png"/><Relationship Id="rId9" Type="http://schemas.openxmlformats.org/officeDocument/2006/relationships/image" Target="../media/image19.emf"/><Relationship Id="rId10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hyperlink" Target="http://arxiv.org/abs/arXiv:1706.01765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2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3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8"/>
          <p:cNvSpPr txBox="1">
            <a:spLocks/>
          </p:cNvSpPr>
          <p:nvPr/>
        </p:nvSpPr>
        <p:spPr bwMode="auto">
          <a:xfrm>
            <a:off x="0" y="643467"/>
            <a:ext cx="9144000" cy="143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800" b="1" i="1" cap="all" spc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>
                <a:effectLst/>
              </a:rPr>
              <a:t>Cold QCD </a:t>
            </a:r>
            <a:r>
              <a:rPr lang="en-US" sz="3200" dirty="0" err="1">
                <a:effectLst/>
              </a:rPr>
              <a:t>Physics@STAR</a:t>
            </a:r>
            <a:r>
              <a:rPr lang="en-US" sz="3200" dirty="0">
                <a:effectLst/>
              </a:rPr>
              <a:t>: </a:t>
            </a:r>
            <a:endParaRPr lang="en-US" sz="3200" dirty="0" smtClean="0">
              <a:effectLst/>
            </a:endParaRPr>
          </a:p>
          <a:p>
            <a:endParaRPr lang="en-US" sz="3200" dirty="0">
              <a:effectLst/>
            </a:endParaRPr>
          </a:p>
          <a:p>
            <a:r>
              <a:rPr lang="en-US" sz="3200" dirty="0" smtClean="0">
                <a:effectLst/>
              </a:rPr>
              <a:t>A </a:t>
            </a:r>
            <a:r>
              <a:rPr lang="en-US" sz="3200" dirty="0">
                <a:effectLst/>
              </a:rPr>
              <a:t>Gaze into EIC </a:t>
            </a:r>
            <a:endParaRPr lang="en-US" sz="3200" dirty="0"/>
          </a:p>
        </p:txBody>
      </p:sp>
      <p:sp>
        <p:nvSpPr>
          <p:cNvPr id="14" name="Subtitle 9"/>
          <p:cNvSpPr>
            <a:spLocks noGrp="1"/>
          </p:cNvSpPr>
          <p:nvPr>
            <p:ph type="subTitle" idx="1"/>
          </p:nvPr>
        </p:nvSpPr>
        <p:spPr>
          <a:xfrm>
            <a:off x="0" y="2873917"/>
            <a:ext cx="9144000" cy="87258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E.C. Aschenauer </a:t>
            </a:r>
            <a:endParaRPr lang="en-US" sz="2400" dirty="0"/>
          </a:p>
        </p:txBody>
      </p:sp>
      <p:pic>
        <p:nvPicPr>
          <p:cNvPr id="4" name="Picture 3" descr="eStar_ep_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7" y="2694940"/>
            <a:ext cx="5821045" cy="4163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15"/>
          <a:stretch/>
        </p:blipFill>
        <p:spPr>
          <a:xfrm>
            <a:off x="6458166" y="3488266"/>
            <a:ext cx="2685834" cy="87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</a:t>
            </a:r>
            <a:r>
              <a:rPr lang="en-US" cap="none" dirty="0" smtClean="0"/>
              <a:t>s</a:t>
            </a:r>
            <a:r>
              <a:rPr lang="en-US" dirty="0" smtClean="0"/>
              <a:t> at STAR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39394" y="6176213"/>
            <a:ext cx="647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STAR unique kinematics: </a:t>
            </a:r>
            <a:r>
              <a:rPr lang="en-US" dirty="0" smtClean="0"/>
              <a:t>from high to low x at high Q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25990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Till today TMDs come only from fixed target data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high x @ low Q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algn="ctr"/>
            <a:r>
              <a:rPr lang="en-US" dirty="0" smtClean="0"/>
              <a:t>need to establish concept at high Q</a:t>
            </a:r>
            <a:r>
              <a:rPr lang="en-US" baseline="30000" dirty="0" smtClean="0"/>
              <a:t>2</a:t>
            </a:r>
            <a:r>
              <a:rPr lang="en-US" dirty="0" smtClean="0"/>
              <a:t> and wide range in x</a:t>
            </a:r>
          </a:p>
          <a:p>
            <a:pPr algn="ctr"/>
            <a:r>
              <a:rPr lang="en-US" dirty="0" err="1" smtClean="0">
                <a:solidFill>
                  <a:srgbClr val="0000FF"/>
                </a:solidFill>
                <a:sym typeface="Wingdings"/>
              </a:rPr>
              <a:t>polarised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pp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at RHIC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r="7440" b="3578"/>
          <a:stretch/>
        </p:blipFill>
        <p:spPr>
          <a:xfrm>
            <a:off x="1161473" y="529484"/>
            <a:ext cx="6794460" cy="4767279"/>
          </a:xfrm>
          <a:prstGeom prst="rect">
            <a:avLst/>
          </a:prstGeom>
        </p:spPr>
      </p:pic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488528" y="5688594"/>
            <a:ext cx="764540" cy="3820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r="7218" b="3687"/>
          <a:stretch/>
        </p:blipFill>
        <p:spPr>
          <a:xfrm>
            <a:off x="1158348" y="550315"/>
            <a:ext cx="6810756" cy="4742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634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/>
              <a:t>Jets to access </a:t>
            </a:r>
            <a:r>
              <a:rPr lang="en-US" dirty="0" err="1" smtClean="0"/>
              <a:t>Transversity</a:t>
            </a:r>
            <a:r>
              <a:rPr lang="en-US" dirty="0" smtClean="0"/>
              <a:t> </a:t>
            </a:r>
            <a:r>
              <a:rPr lang="en-US" cap="none" dirty="0" smtClean="0"/>
              <a:t>x</a:t>
            </a:r>
            <a:r>
              <a:rPr lang="en-US" dirty="0" smtClean="0"/>
              <a:t> Collins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82146" y="1643080"/>
            <a:ext cx="2484213" cy="3885558"/>
            <a:chOff x="6509450" y="1963321"/>
            <a:chExt cx="2484213" cy="3885558"/>
          </a:xfrm>
        </p:grpSpPr>
        <p:grpSp>
          <p:nvGrpSpPr>
            <p:cNvPr id="6" name="Group 5"/>
            <p:cNvGrpSpPr/>
            <p:nvPr/>
          </p:nvGrpSpPr>
          <p:grpSpPr>
            <a:xfrm>
              <a:off x="6509450" y="1963321"/>
              <a:ext cx="2484213" cy="3885558"/>
              <a:chOff x="4435381" y="1092249"/>
              <a:chExt cx="4552136" cy="5263332"/>
            </a:xfrm>
          </p:grpSpPr>
          <p:grpSp>
            <p:nvGrpSpPr>
              <p:cNvPr id="7" name="Group 47"/>
              <p:cNvGrpSpPr>
                <a:grpSpLocks/>
              </p:cNvGrpSpPr>
              <p:nvPr/>
            </p:nvGrpSpPr>
            <p:grpSpPr bwMode="auto">
              <a:xfrm>
                <a:off x="4672785" y="1092249"/>
                <a:ext cx="4314732" cy="5263332"/>
                <a:chOff x="530225" y="614363"/>
                <a:chExt cx="4124325" cy="5808662"/>
              </a:xfrm>
            </p:grpSpPr>
            <p:sp>
              <p:nvSpPr>
                <p:cNvPr id="21" name="AutoShape 8"/>
                <p:cNvSpPr>
                  <a:spLocks noChangeArrowheads="1"/>
                </p:cNvSpPr>
                <p:nvPr/>
              </p:nvSpPr>
              <p:spPr bwMode="auto">
                <a:xfrm>
                  <a:off x="2116138" y="5919788"/>
                  <a:ext cx="882650" cy="503237"/>
                </a:xfrm>
                <a:prstGeom prst="irregularSeal1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2" name="Group 9"/>
                <p:cNvGrpSpPr>
                  <a:grpSpLocks/>
                </p:cNvGrpSpPr>
                <p:nvPr/>
              </p:nvGrpSpPr>
              <p:grpSpPr bwMode="auto">
                <a:xfrm>
                  <a:off x="2960688" y="6016625"/>
                  <a:ext cx="1693862" cy="320675"/>
                  <a:chOff x="3660" y="2066"/>
                  <a:chExt cx="769" cy="159"/>
                </a:xfrm>
              </p:grpSpPr>
              <p:sp>
                <p:nvSpPr>
                  <p:cNvPr id="45" name="Line 1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60" y="2147"/>
                    <a:ext cx="632" cy="1"/>
                  </a:xfrm>
                  <a:prstGeom prst="line">
                    <a:avLst/>
                  </a:prstGeom>
                  <a:noFill/>
                  <a:ln w="76200">
                    <a:solidFill>
                      <a:srgbClr val="00009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4250" y="2066"/>
                    <a:ext cx="179" cy="15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CC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12"/>
                <p:cNvGrpSpPr>
                  <a:grpSpLocks/>
                </p:cNvGrpSpPr>
                <p:nvPr/>
              </p:nvGrpSpPr>
              <p:grpSpPr bwMode="auto">
                <a:xfrm>
                  <a:off x="530225" y="6016625"/>
                  <a:ext cx="1577975" cy="320675"/>
                  <a:chOff x="1348" y="2330"/>
                  <a:chExt cx="717" cy="159"/>
                </a:xfrm>
              </p:grpSpPr>
              <p:sp>
                <p:nvSpPr>
                  <p:cNvPr id="4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1433" y="2411"/>
                    <a:ext cx="632" cy="1"/>
                  </a:xfrm>
                  <a:prstGeom prst="line">
                    <a:avLst/>
                  </a:prstGeom>
                  <a:noFill/>
                  <a:ln w="76200">
                    <a:solidFill>
                      <a:srgbClr val="00009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348" y="2330"/>
                    <a:ext cx="179" cy="15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CC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" name="Rectangle 23"/>
                <p:cNvSpPr>
                  <a:spLocks noChangeArrowheads="1"/>
                </p:cNvSpPr>
                <p:nvPr/>
              </p:nvSpPr>
              <p:spPr bwMode="auto">
                <a:xfrm>
                  <a:off x="912813" y="4649788"/>
                  <a:ext cx="184150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endParaRPr lang="en-US"/>
                </a:p>
              </p:txBody>
            </p:sp>
            <p:sp>
              <p:nvSpPr>
                <p:cNvPr id="25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193800" y="4441825"/>
                  <a:ext cx="2652713" cy="1247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endParaRPr lang="en-US" sz="1900"/>
                </a:p>
                <a:p>
                  <a:pPr algn="l"/>
                  <a:endParaRPr lang="en-US" sz="1900"/>
                </a:p>
                <a:p>
                  <a:pPr algn="l"/>
                  <a:endParaRPr lang="en-US" sz="1900"/>
                </a:p>
              </p:txBody>
            </p:sp>
            <p:pic>
              <p:nvPicPr>
                <p:cNvPr id="26" name="Picture 31" descr="jet_schematic_seed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3800" y="614363"/>
                  <a:ext cx="2652713" cy="3933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" name="Rectangle 32"/>
                <p:cNvSpPr>
                  <a:spLocks noChangeArrowheads="1"/>
                </p:cNvSpPr>
                <p:nvPr/>
              </p:nvSpPr>
              <p:spPr bwMode="auto">
                <a:xfrm>
                  <a:off x="2495550" y="4387850"/>
                  <a:ext cx="184150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endParaRPr lang="en-US"/>
                </a:p>
              </p:txBody>
            </p:sp>
            <p:grpSp>
              <p:nvGrpSpPr>
                <p:cNvPr id="28" name="Group 46"/>
                <p:cNvGrpSpPr>
                  <a:grpSpLocks/>
                </p:cNvGrpSpPr>
                <p:nvPr/>
              </p:nvGrpSpPr>
              <p:grpSpPr bwMode="auto">
                <a:xfrm>
                  <a:off x="2105025" y="4548188"/>
                  <a:ext cx="760413" cy="1339850"/>
                  <a:chOff x="2105384" y="4547563"/>
                  <a:chExt cx="759692" cy="1340946"/>
                </a:xfrm>
              </p:grpSpPr>
              <p:sp>
                <p:nvSpPr>
                  <p:cNvPr id="35" name="Oval 3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354011" y="5262734"/>
                    <a:ext cx="331502" cy="89396"/>
                  </a:xfrm>
                  <a:prstGeom prst="ellipse">
                    <a:avLst/>
                  </a:prstGeom>
                  <a:noFill/>
                  <a:ln w="25400">
                    <a:solidFill>
                      <a:srgbClr val="59271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188260" y="4547563"/>
                    <a:ext cx="663004" cy="178793"/>
                  </a:xfrm>
                  <a:prstGeom prst="ellipse">
                    <a:avLst/>
                  </a:prstGeom>
                  <a:noFill/>
                  <a:ln w="25400">
                    <a:solidFill>
                      <a:srgbClr val="59271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cxnSp>
                <p:nvCxnSpPr>
                  <p:cNvPr id="37" name="AutoShape 3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188260" y="4636960"/>
                    <a:ext cx="333228" cy="1251549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59271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8" name="AutoShape 3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519762" y="4636960"/>
                    <a:ext cx="331502" cy="1251549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59271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9" name="AutoShape 36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2436886" y="5083941"/>
                    <a:ext cx="82875" cy="80456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0" name="AutoShape 37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2105384" y="4815752"/>
                    <a:ext cx="331502" cy="268189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FFCC00"/>
                    </a:solidFill>
                    <a:round/>
                    <a:headEnd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1" name="AutoShape 3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436886" y="4547563"/>
                    <a:ext cx="82875" cy="53637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FF6600"/>
                    </a:solidFill>
                    <a:round/>
                    <a:headEnd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2" name="AutoShape 39"/>
                  <p:cNvCxnSpPr>
                    <a:cxnSpLocks noChangeShapeType="1"/>
                    <a:endCxn id="36" idx="6"/>
                  </p:cNvCxnSpPr>
                  <p:nvPr/>
                </p:nvCxnSpPr>
                <p:spPr bwMode="auto">
                  <a:xfrm flipV="1">
                    <a:off x="2436886" y="4636960"/>
                    <a:ext cx="428190" cy="268189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FFCC00"/>
                    </a:solidFill>
                    <a:round/>
                    <a:headEnd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29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935288" y="2222500"/>
                  <a:ext cx="414337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200" b="1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</a:t>
                  </a:r>
                  <a:r>
                    <a:rPr lang="en-US" sz="1200" b="1" baseline="30000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</a:t>
                  </a:r>
                  <a:endPara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endParaRPr>
                </a:p>
              </p:txBody>
            </p:sp>
            <p:sp>
              <p:nvSpPr>
                <p:cNvPr id="30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771775" y="3206750"/>
                  <a:ext cx="417513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200" b="1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</a:t>
                  </a:r>
                  <a:r>
                    <a:rPr lang="en-US" sz="1200" b="1" baseline="30000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</a:t>
                  </a:r>
                  <a:endPara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endParaRPr>
                </a:p>
              </p:txBody>
            </p:sp>
            <p:sp>
              <p:nvSpPr>
                <p:cNvPr id="31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2520950" y="2044700"/>
                  <a:ext cx="414338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200" b="1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</a:t>
                  </a:r>
                  <a:r>
                    <a:rPr lang="en-US" sz="1200" b="1" baseline="30000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</a:t>
                  </a:r>
                  <a:endPara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endParaRPr>
                </a:p>
              </p:txBody>
            </p:sp>
            <p:sp>
              <p:nvSpPr>
                <p:cNvPr id="32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1358900" y="2044700"/>
                  <a:ext cx="414338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200" b="1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</a:t>
                  </a:r>
                  <a:r>
                    <a:rPr lang="en-US" sz="1200" b="1" baseline="30000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</a:t>
                  </a:r>
                  <a:endPara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endParaRPr>
                </a:p>
              </p:txBody>
            </p:sp>
            <p:sp>
              <p:nvSpPr>
                <p:cNvPr id="33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2022475" y="2670175"/>
                  <a:ext cx="414338" cy="273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200" b="1">
                      <a:solidFill>
                        <a:srgbClr val="59271C"/>
                      </a:solidFill>
                    </a:rPr>
                    <a:t>e</a:t>
                  </a:r>
                  <a:r>
                    <a:rPr lang="en-US" sz="1200" b="1" baseline="30000">
                      <a:solidFill>
                        <a:srgbClr val="59271C"/>
                      </a:solidFill>
                    </a:rPr>
                    <a:t>-</a:t>
                  </a:r>
                  <a:endParaRPr lang="en-US" sz="1200" b="1">
                    <a:solidFill>
                      <a:srgbClr val="59271C"/>
                    </a:solidFill>
                  </a:endParaRPr>
                </a:p>
              </p:txBody>
            </p:sp>
            <p:sp>
              <p:nvSpPr>
                <p:cNvPr id="34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2105025" y="2044700"/>
                  <a:ext cx="4159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200" b="1">
                      <a:solidFill>
                        <a:srgbClr val="59271C"/>
                      </a:solidFill>
                    </a:rPr>
                    <a:t>e</a:t>
                  </a:r>
                  <a:r>
                    <a:rPr lang="en-US" sz="1200" b="1" baseline="30000">
                      <a:solidFill>
                        <a:srgbClr val="59271C"/>
                      </a:solidFill>
                    </a:rPr>
                    <a:t>+</a:t>
                  </a:r>
                  <a:endParaRPr lang="en-US" sz="1200" b="1">
                    <a:solidFill>
                      <a:srgbClr val="59271C"/>
                    </a:solidFill>
                  </a:endParaRPr>
                </a:p>
              </p:txBody>
            </p:sp>
          </p:grp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 rot="16200000" flipH="1">
                <a:off x="4146391" y="1589522"/>
                <a:ext cx="10223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latin typeface="Times New Roman" pitchFamily="18" charset="0"/>
                  </a:rPr>
                  <a:t>Detector</a:t>
                </a:r>
              </a:p>
            </p:txBody>
          </p:sp>
          <p:graphicFrame>
            <p:nvGraphicFramePr>
              <p:cNvPr id="13" name="Object 49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1799456"/>
                  </p:ext>
                </p:extLst>
              </p:nvPr>
            </p:nvGraphicFramePr>
            <p:xfrm>
              <a:off x="5303837" y="3596915"/>
              <a:ext cx="1060450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254" name="Equation" r:id="rId4" imgW="520920" imgH="393120" progId="Equation.3">
                      <p:embed/>
                    </p:oleObj>
                  </mc:Choice>
                  <mc:Fallback>
                    <p:oleObj name="Equation" r:id="rId4" imgW="520920" imgH="3931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03837" y="3596915"/>
                            <a:ext cx="1060450" cy="7985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ct 49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4313053"/>
                  </p:ext>
                </p:extLst>
              </p:nvPr>
            </p:nvGraphicFramePr>
            <p:xfrm>
              <a:off x="5570537" y="5043128"/>
              <a:ext cx="569913" cy="395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255" name="Equation" r:id="rId6" imgW="279279" imgH="165028" progId="Equation.DSMT4">
                      <p:embed/>
                    </p:oleObj>
                  </mc:Choice>
                  <mc:Fallback>
                    <p:oleObj name="Equation" r:id="rId6" imgW="279279" imgH="165028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70537" y="5043128"/>
                            <a:ext cx="569913" cy="395288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" name="AutoShape 24"/>
              <p:cNvSpPr>
                <a:spLocks/>
              </p:cNvSpPr>
              <p:nvPr/>
            </p:nvSpPr>
            <p:spPr bwMode="auto">
              <a:xfrm rot="10800000" flipH="1">
                <a:off x="4786947" y="2250715"/>
                <a:ext cx="479425" cy="2133600"/>
              </a:xfrm>
              <a:prstGeom prst="leftBrace">
                <a:avLst>
                  <a:gd name="adj1" fmla="val 3708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7" name="Text Box 25"/>
              <p:cNvSpPr txBox="1">
                <a:spLocks noChangeArrowheads="1"/>
              </p:cNvSpPr>
              <p:nvPr/>
            </p:nvSpPr>
            <p:spPr bwMode="auto">
              <a:xfrm rot="16200000" flipH="1">
                <a:off x="4167029" y="3080183"/>
                <a:ext cx="946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latin typeface="Times New Roman" pitchFamily="18" charset="0"/>
                  </a:rPr>
                  <a:t>Particle</a:t>
                </a:r>
              </a:p>
            </p:txBody>
          </p:sp>
          <p:sp>
            <p:nvSpPr>
              <p:cNvPr id="18" name="AutoShape 4"/>
              <p:cNvSpPr>
                <a:spLocks/>
              </p:cNvSpPr>
              <p:nvPr/>
            </p:nvSpPr>
            <p:spPr bwMode="auto">
              <a:xfrm rot="10800000" flipH="1">
                <a:off x="4877435" y="1396640"/>
                <a:ext cx="327025" cy="773113"/>
              </a:xfrm>
              <a:prstGeom prst="leftBrace">
                <a:avLst>
                  <a:gd name="adj1" fmla="val 19701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9" name="AutoShape 24"/>
              <p:cNvSpPr>
                <a:spLocks/>
              </p:cNvSpPr>
              <p:nvPr/>
            </p:nvSpPr>
            <p:spPr bwMode="auto">
              <a:xfrm rot="10800000" flipH="1">
                <a:off x="4868489" y="4511473"/>
                <a:ext cx="397883" cy="1388116"/>
              </a:xfrm>
              <a:prstGeom prst="leftBrace">
                <a:avLst>
                  <a:gd name="adj1" fmla="val 3708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0" name="Text Box 25"/>
              <p:cNvSpPr txBox="1">
                <a:spLocks noChangeArrowheads="1"/>
              </p:cNvSpPr>
              <p:nvPr/>
            </p:nvSpPr>
            <p:spPr bwMode="auto">
              <a:xfrm rot="16200000" flipH="1">
                <a:off x="3988416" y="5045191"/>
                <a:ext cx="12632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latin typeface="Times New Roman" pitchFamily="18" charset="0"/>
                  </a:rPr>
                  <a:t>Parton</a:t>
                </a:r>
                <a:endParaRPr lang="en-US" b="1" dirty="0">
                  <a:latin typeface="Times New Roman" pitchFamily="18" charset="0"/>
                </a:endParaRPr>
              </a:p>
            </p:txBody>
          </p:sp>
        </p:grpSp>
        <p:cxnSp>
          <p:nvCxnSpPr>
            <p:cNvPr id="48" name="Straight Arrow Connector 47"/>
            <p:cNvCxnSpPr/>
            <p:nvPr/>
          </p:nvCxnSpPr>
          <p:spPr bwMode="auto">
            <a:xfrm>
              <a:off x="7752522" y="2539998"/>
              <a:ext cx="430695" cy="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8016048" y="2230787"/>
              <a:ext cx="340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j</a:t>
              </a:r>
              <a:r>
                <a:rPr lang="en-US" sz="1400" baseline="-25000" dirty="0" err="1" smtClean="0"/>
                <a:t>T</a:t>
              </a:r>
              <a:endParaRPr lang="en-US" sz="1400" baseline="-25000" dirty="0"/>
            </a:p>
          </p:txBody>
        </p:sp>
      </p:grpSp>
      <p:pic>
        <p:nvPicPr>
          <p:cNvPr id="51" name="Picture 50" descr="CollinsCompare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" r="4119"/>
          <a:stretch/>
        </p:blipFill>
        <p:spPr>
          <a:xfrm>
            <a:off x="4246275" y="807887"/>
            <a:ext cx="4763610" cy="4364438"/>
          </a:xfrm>
          <a:prstGeom prst="rect">
            <a:avLst/>
          </a:prstGeom>
        </p:spPr>
      </p:pic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585145"/>
              </p:ext>
            </p:extLst>
          </p:nvPr>
        </p:nvGraphicFramePr>
        <p:xfrm>
          <a:off x="0" y="621256"/>
          <a:ext cx="3679456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6" name="Equation" r:id="rId9" imgW="3009900" imgH="520700" progId="Equation.3">
                  <p:embed/>
                </p:oleObj>
              </mc:Choice>
              <mc:Fallback>
                <p:oleObj name="Equation" r:id="rId9" imgW="30099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621256"/>
                        <a:ext cx="3679456" cy="636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Group 53"/>
          <p:cNvGrpSpPr/>
          <p:nvPr/>
        </p:nvGrpSpPr>
        <p:grpSpPr>
          <a:xfrm>
            <a:off x="454025" y="559344"/>
            <a:ext cx="3213101" cy="360512"/>
            <a:chOff x="1625600" y="2740026"/>
            <a:chExt cx="3213101" cy="360512"/>
          </a:xfrm>
        </p:grpSpPr>
        <p:sp>
          <p:nvSpPr>
            <p:cNvPr id="55" name="Rectangle 54"/>
            <p:cNvSpPr/>
            <p:nvPr/>
          </p:nvSpPr>
          <p:spPr>
            <a:xfrm>
              <a:off x="1625600" y="2740026"/>
              <a:ext cx="800100" cy="3556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948577" y="2752725"/>
              <a:ext cx="890124" cy="347813"/>
            </a:xfrm>
            <a:prstGeom prst="rect">
              <a:avLst/>
            </a:prstGeom>
            <a:noFill/>
            <a:ln w="38100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FF"/>
                </a:solidFill>
              </a:endParaRPr>
            </a:p>
          </p:txBody>
        </p:sp>
      </p:grp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771138"/>
              </p:ext>
            </p:extLst>
          </p:nvPr>
        </p:nvGraphicFramePr>
        <p:xfrm>
          <a:off x="2888420" y="1309482"/>
          <a:ext cx="6477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7" name="Equation" r:id="rId11" imgW="647700" imgH="546100" progId="Equation.DSMT4">
                  <p:embed/>
                </p:oleObj>
              </mc:Choice>
              <mc:Fallback>
                <p:oleObj name="Equation" r:id="rId11" imgW="647700" imgH="546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88420" y="1309482"/>
                        <a:ext cx="6477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/>
          <p:nvPr/>
        </p:nvSpPr>
        <p:spPr>
          <a:xfrm>
            <a:off x="2827775" y="5014699"/>
            <a:ext cx="631622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200 vs. 500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Comparison: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Evolution: 200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/>
              </a:rPr>
              <a:t> 500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/>
              </a:rPr>
              <a:t>GeV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/>
              </a:rPr>
              <a:t> factor 3 in Q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Test of factorization &amp; Universality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/>
              </a:rPr>
              <a:t>    compare with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/>
              </a:rPr>
              <a:t>transversity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/>
              </a:rPr>
              <a:t> from IFF</a:t>
            </a:r>
          </a:p>
          <a:p>
            <a:pPr>
              <a:buClr>
                <a:srgbClr val="0000FF"/>
              </a:buClr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/>
              </a:rPr>
              <a:t>     compare with SIDIS and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/>
              </a:rPr>
              <a:t>e+e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/>
              </a:rPr>
              <a:t>- 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7043" y="806168"/>
            <a:ext cx="4653392" cy="5753652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308078" y="2308087"/>
            <a:ext cx="2656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Kang et al.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arXiv</a:t>
            </a:r>
            <a:r>
              <a:rPr lang="en-US" dirty="0">
                <a:solidFill>
                  <a:srgbClr val="0000FF"/>
                </a:solidFill>
              </a:rPr>
              <a:t>:</a:t>
            </a:r>
            <a:r>
              <a:rPr lang="en-US" dirty="0" smtClean="0">
                <a:solidFill>
                  <a:srgbClr val="0000FF"/>
                </a:solidFill>
              </a:rPr>
              <a:t>1705.08443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proof of factorization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0"/>
            <a:ext cx="9677400" cy="609600"/>
          </a:xfrm>
        </p:spPr>
        <p:txBody>
          <a:bodyPr/>
          <a:lstStyle/>
          <a:p>
            <a:r>
              <a:rPr lang="en-US" sz="2400" dirty="0">
                <a:latin typeface="Comic Sans MS"/>
                <a:cs typeface="Comic Sans MS"/>
              </a:rPr>
              <a:t>Interference Fragmentation Function (IFF</a:t>
            </a:r>
            <a:r>
              <a:rPr lang="en-US" sz="2400" dirty="0" smtClean="0">
                <a:latin typeface="Comic Sans MS"/>
                <a:cs typeface="Comic Sans MS"/>
              </a:rPr>
              <a:t>)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B5D2-1481-BE46-8131-B690E468A04C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angledif4.tiff"/>
          <p:cNvPicPr>
            <a:picLocks noChangeAspect="1"/>
          </p:cNvPicPr>
          <p:nvPr/>
        </p:nvPicPr>
        <p:blipFill rotWithShape="1">
          <a:blip r:embed="rId2"/>
          <a:srcRect l="5007" t="6228" r="6267" b="1"/>
          <a:stretch/>
        </p:blipFill>
        <p:spPr>
          <a:xfrm>
            <a:off x="11052" y="839308"/>
            <a:ext cx="3522870" cy="3159413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2120525" y="3231571"/>
            <a:ext cx="1515360" cy="688056"/>
            <a:chOff x="11206" y="1044957"/>
            <a:chExt cx="1515360" cy="688056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21" y="1044957"/>
              <a:ext cx="1501745" cy="182029"/>
            </a:xfrm>
            <a:prstGeom prst="rect">
              <a:avLst/>
            </a:prstGeom>
          </p:spPr>
        </p:pic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6" y="1272453"/>
              <a:ext cx="1425899" cy="197199"/>
            </a:xfrm>
            <a:prstGeom prst="rect">
              <a:avLst/>
            </a:prstGeom>
          </p:spPr>
        </p:pic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01" y="1505476"/>
              <a:ext cx="1425899" cy="22753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461066"/>
            <a:ext cx="6246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p↑+p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err="1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+X  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err="1" smtClean="0">
                <a:sym typeface="Wingdings"/>
              </a:rPr>
              <a:t>transversity</a:t>
            </a:r>
            <a:r>
              <a:rPr lang="en-US" dirty="0" smtClean="0">
                <a:sym typeface="Wingdings"/>
              </a:rPr>
              <a:t> x IFF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       survives in collinear framework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00" y="1116013"/>
            <a:ext cx="4074596" cy="3559418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660" y="572689"/>
            <a:ext cx="2924935" cy="4586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4060689" y="4656953"/>
            <a:ext cx="5081724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Significant di-hadron  asymmetries both at √s=200GeV </a:t>
            </a:r>
            <a:r>
              <a:rPr lang="en-US" dirty="0">
                <a:latin typeface="Comic Sans MS"/>
                <a:cs typeface="Comic Sans MS"/>
              </a:rPr>
              <a:t>and √s=500GeV </a:t>
            </a:r>
            <a:endParaRPr lang="en-US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Increasing with 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endParaRPr lang="en-US" baseline="-250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Access to </a:t>
            </a:r>
            <a:r>
              <a:rPr lang="en-US" dirty="0" err="1" smtClean="0">
                <a:latin typeface="Comic Sans MS"/>
                <a:cs typeface="Comic Sans MS"/>
              </a:rPr>
              <a:t>transversity</a:t>
            </a:r>
            <a:r>
              <a:rPr lang="en-US" dirty="0" smtClean="0">
                <a:latin typeface="Comic Sans MS"/>
                <a:cs typeface="Comic Sans MS"/>
              </a:rPr>
              <a:t> with a collinear observable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r="4086"/>
          <a:stretch/>
        </p:blipFill>
        <p:spPr>
          <a:xfrm>
            <a:off x="0" y="4031428"/>
            <a:ext cx="3858734" cy="28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6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600" dirty="0" smtClean="0"/>
              <a:t>Visualize Color interactions in QCD.</a:t>
            </a:r>
            <a:endParaRPr lang="en-US" sz="2600" dirty="0"/>
          </a:p>
        </p:txBody>
      </p:sp>
      <p:sp>
        <p:nvSpPr>
          <p:cNvPr id="2355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F47-C6DD-A04E-B29D-1DE275AF352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285509" y="1458173"/>
            <a:ext cx="18293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DIS: 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-scattering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attractive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856492" y="1456230"/>
            <a:ext cx="19960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</a:p>
          <a:p>
            <a:pPr algn="ctr" eaLnBrk="0" hangingPunct="0"/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qqbar-anhilation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repulsive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15414" y="1687049"/>
            <a:ext cx="1000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CD1416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 smtClean="0">
                <a:solidFill>
                  <a:srgbClr val="0B9E08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 smtClean="0">
                <a:solidFill>
                  <a:srgbClr val="2130C9"/>
                </a:solidFill>
                <a:latin typeface="Comic Sans MS"/>
                <a:cs typeface="Comic Sans MS"/>
              </a:rPr>
              <a:t>D</a:t>
            </a:r>
            <a:r>
              <a:rPr lang="en-US" sz="2400" b="1" dirty="0">
                <a:solidFill>
                  <a:srgbClr val="CD1416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solidFill>
                <a:srgbClr val="E63F29"/>
              </a:solidFill>
              <a:latin typeface="Comic Sans MS"/>
              <a:cs typeface="Comic Sans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22337" y="4340406"/>
            <a:ext cx="5550042" cy="58477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DIS</a:t>
            </a:r>
            <a:r>
              <a:rPr lang="en-US" b="1" dirty="0" smtClean="0">
                <a:latin typeface="Comic Sans MS"/>
                <a:cs typeface="Comic Sans MS"/>
              </a:rPr>
              <a:t> = </a:t>
            </a:r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DY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or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W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or </a:t>
            </a:r>
            <a:r>
              <a:rPr lang="en-US" dirty="0" smtClean="0">
                <a:latin typeface="Comic Sans MS"/>
                <a:cs typeface="Comic Sans MS"/>
              </a:rPr>
              <a:t>Sivers</a:t>
            </a:r>
            <a:r>
              <a:rPr lang="en-US" baseline="-25000" dirty="0" smtClean="0">
                <a:latin typeface="Comic Sans MS"/>
                <a:cs typeface="Comic Sans MS"/>
              </a:rPr>
              <a:t>Z0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baseline="-25000" dirty="0" smtClean="0">
                <a:latin typeface="Comic Sans MS"/>
                <a:cs typeface="Comic Sans MS"/>
              </a:rPr>
              <a:t> 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9521" y="762000"/>
            <a:ext cx="832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easure non-universality of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sivers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-function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RBRC Workshop, June 2017</a:t>
            </a:r>
            <a:endParaRPr lang="en-US"/>
          </a:p>
        </p:txBody>
      </p:sp>
      <p:sp>
        <p:nvSpPr>
          <p:cNvPr id="38" name="AutoShape 49"/>
          <p:cNvSpPr>
            <a:spLocks noChangeArrowheads="1"/>
          </p:cNvSpPr>
          <p:nvPr/>
        </p:nvSpPr>
        <p:spPr bwMode="auto">
          <a:xfrm>
            <a:off x="625783" y="5530680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7915" y="5428324"/>
            <a:ext cx="629872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 dirty="0" smtClean="0">
                <a:solidFill>
                  <a:srgbClr val="0000FF"/>
                </a:solidFill>
              </a:rPr>
              <a:t>ll three observables can be approached</a:t>
            </a:r>
          </a:p>
          <a:p>
            <a:pPr algn="ctr"/>
            <a:r>
              <a:rPr lang="en-US" sz="2400" dirty="0" smtClean="0">
                <a:solidFill>
                  <a:srgbClr val="FF00FF"/>
                </a:solidFill>
              </a:rPr>
              <a:t>at 500 </a:t>
            </a:r>
            <a:r>
              <a:rPr lang="en-US" sz="2400" dirty="0" err="1" smtClean="0">
                <a:solidFill>
                  <a:srgbClr val="FF00FF"/>
                </a:solidFill>
              </a:rPr>
              <a:t>GeV</a:t>
            </a:r>
            <a:r>
              <a:rPr lang="en-US" sz="2400" dirty="0" smtClean="0">
                <a:solidFill>
                  <a:srgbClr val="FF00FF"/>
                </a:solidFill>
              </a:rPr>
              <a:t> at STAR</a:t>
            </a:r>
          </a:p>
          <a:p>
            <a:pPr algn="ctr"/>
            <a:r>
              <a:rPr lang="en-US" sz="2400" dirty="0" smtClean="0"/>
              <a:t>only way to access HP13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9434" y="4981533"/>
            <a:ext cx="803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FF"/>
                </a:solidFill>
              </a:rPr>
              <a:t>A</a:t>
            </a:r>
            <a:r>
              <a:rPr lang="en-US" baseline="-25000" dirty="0" smtClean="0">
                <a:solidFill>
                  <a:srgbClr val="FF00FF"/>
                </a:solidFill>
              </a:rPr>
              <a:t>N</a:t>
            </a:r>
            <a:r>
              <a:rPr lang="en-US" dirty="0" smtClean="0">
                <a:solidFill>
                  <a:srgbClr val="FF00FF"/>
                </a:solidFill>
              </a:rPr>
              <a:t>(direct photon) measures the sign change in the Twist-3 formalism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1" y="2421466"/>
            <a:ext cx="4639733" cy="18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_PaperFig_AsymAmpSqrt_chi2Fi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7737" r="4198" b="3453"/>
          <a:stretch/>
        </p:blipFill>
        <p:spPr>
          <a:xfrm>
            <a:off x="914400" y="2048104"/>
            <a:ext cx="6766560" cy="3789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Results: </a:t>
            </a:r>
            <a:r>
              <a:rPr lang="en-US" dirty="0"/>
              <a:t>A</a:t>
            </a:r>
            <a:r>
              <a:rPr lang="en-US" baseline="-25000" dirty="0"/>
              <a:t>N</a:t>
            </a:r>
            <a:r>
              <a:rPr lang="en-US" baseline="30000" dirty="0"/>
              <a:t>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1476182" y="5737673"/>
            <a:ext cx="949325" cy="52849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3336" y="5778485"/>
            <a:ext cx="4938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Asymmetry favors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 sign change </a:t>
            </a:r>
          </a:p>
          <a:p>
            <a:r>
              <a:rPr lang="en-US" dirty="0" smtClean="0"/>
              <a:t>and small TMD evolution for asymmetries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58800"/>
            <a:ext cx="90332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Results based on 2011 25 pb</a:t>
            </a:r>
            <a:r>
              <a:rPr lang="en-US" sz="2000" baseline="30000" dirty="0" smtClean="0"/>
              <a:t>-1 </a:t>
            </a:r>
            <a:r>
              <a:rPr lang="en-US" sz="2000" dirty="0" smtClean="0"/>
              <a:t>transversely polarized 500 </a:t>
            </a:r>
            <a:r>
              <a:rPr lang="en-US" sz="2000" dirty="0" err="1" smtClean="0"/>
              <a:t>GeV</a:t>
            </a:r>
            <a:r>
              <a:rPr lang="en-US" sz="2000" dirty="0" smtClean="0"/>
              <a:t> data</a:t>
            </a:r>
          </a:p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   </a:t>
            </a:r>
            <a:r>
              <a:rPr lang="en-US" sz="2000" dirty="0" smtClean="0">
                <a:sym typeface="Wingdings"/>
              </a:rPr>
              <a:t> published in PRL </a:t>
            </a:r>
            <a:r>
              <a:rPr lang="en-US" sz="2000" dirty="0"/>
              <a:t>116 (2016) </a:t>
            </a:r>
            <a:r>
              <a:rPr lang="en-US" sz="2000" dirty="0" smtClean="0"/>
              <a:t>132301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y and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for fully reconstructed </a:t>
            </a:r>
            <a:r>
              <a:rPr lang="en-US" sz="2000" dirty="0" err="1" smtClean="0"/>
              <a:t>Ws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recoil combined with MC</a:t>
            </a:r>
          </a:p>
          <a:p>
            <a:pPr>
              <a:buClr>
                <a:srgbClr val="0000FF"/>
              </a:buClr>
            </a:pPr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method used at Fermi-Lab and LHC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1976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RUN-17: A goldmine for </a:t>
            </a:r>
            <a:r>
              <a:rPr lang="en-US" dirty="0" err="1" smtClean="0"/>
              <a:t>TMD</a:t>
            </a:r>
            <a:r>
              <a:rPr lang="en-US" cap="none" dirty="0" err="1" smtClean="0"/>
              <a:t>s</a:t>
            </a:r>
            <a:r>
              <a:rPr lang="en-US" dirty="0" err="1" smtClean="0"/>
              <a:t>@STAR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68851"/>
            <a:ext cx="8961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Collected: </a:t>
            </a:r>
          </a:p>
          <a:p>
            <a:r>
              <a:rPr lang="en-US" dirty="0" smtClean="0"/>
              <a:t>350 </a:t>
            </a:r>
            <a:r>
              <a:rPr lang="en-US" dirty="0"/>
              <a:t>pb</a:t>
            </a:r>
            <a:r>
              <a:rPr lang="en-US" baseline="30000" dirty="0"/>
              <a:t>-</a:t>
            </a:r>
            <a:r>
              <a:rPr lang="en-US" baseline="30000" dirty="0" smtClean="0"/>
              <a:t>1 </a:t>
            </a:r>
            <a:r>
              <a:rPr lang="en-US" dirty="0" smtClean="0">
                <a:sym typeface="Wingdings"/>
              </a:rPr>
              <a:t></a:t>
            </a:r>
            <a:r>
              <a:rPr lang="en-US" baseline="3000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14 times Run-11 for -1 &lt;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dirty="0" smtClean="0">
                <a:sym typeface="Wingdings"/>
              </a:rPr>
              <a:t> &lt; 1.8  A</a:t>
            </a:r>
            <a:r>
              <a:rPr lang="en-US" baseline="-25000" dirty="0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 W</a:t>
            </a:r>
            <a:r>
              <a:rPr lang="en-US" baseline="30000" dirty="0" smtClean="0">
                <a:sym typeface="Wingdings"/>
              </a:rPr>
              <a:t>+/-</a:t>
            </a:r>
            <a:r>
              <a:rPr lang="en-US" dirty="0" smtClean="0">
                <a:sym typeface="Wingdings"/>
              </a:rPr>
              <a:t> &amp; Z0, Collins, ……</a:t>
            </a:r>
          </a:p>
          <a:p>
            <a:r>
              <a:rPr lang="en-US" dirty="0" smtClean="0">
                <a:sym typeface="Wingdings"/>
              </a:rPr>
              <a:t>250 </a:t>
            </a:r>
            <a:r>
              <a:rPr lang="en-US" dirty="0"/>
              <a:t>pb</a:t>
            </a:r>
            <a:r>
              <a:rPr lang="en-US" baseline="30000" dirty="0"/>
              <a:t>-1 </a:t>
            </a:r>
            <a:r>
              <a:rPr lang="en-US" dirty="0" smtClean="0">
                <a:sym typeface="Wingdings"/>
              </a:rPr>
              <a:t>for 2.8 </a:t>
            </a:r>
            <a:r>
              <a:rPr lang="en-US" dirty="0">
                <a:sym typeface="Wingdings"/>
              </a:rPr>
              <a:t>&lt;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dirty="0">
                <a:sym typeface="Wingdings"/>
              </a:rPr>
              <a:t> &lt; </a:t>
            </a:r>
            <a:r>
              <a:rPr lang="en-US" dirty="0" smtClean="0">
                <a:sym typeface="Wingdings"/>
              </a:rPr>
              <a:t>4 for DY and direct photon</a:t>
            </a:r>
            <a:endParaRPr lang="en-US" dirty="0"/>
          </a:p>
        </p:txBody>
      </p:sp>
      <p:pic>
        <p:nvPicPr>
          <p:cNvPr id="8" name="Picture 7" descr="jodgncjodmpiphbi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7553" r="8977" b="4200"/>
          <a:stretch/>
        </p:blipFill>
        <p:spPr>
          <a:xfrm>
            <a:off x="3158423" y="1258960"/>
            <a:ext cx="2766388" cy="2644939"/>
          </a:xfrm>
          <a:prstGeom prst="rect">
            <a:avLst/>
          </a:prstGeom>
        </p:spPr>
      </p:pic>
      <p:pic>
        <p:nvPicPr>
          <p:cNvPr id="12" name="Picture 11" descr="dadcognnppgmmen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7517" r="8835" b="4053"/>
          <a:stretch/>
        </p:blipFill>
        <p:spPr>
          <a:xfrm>
            <a:off x="375469" y="1270005"/>
            <a:ext cx="2749853" cy="2650424"/>
          </a:xfrm>
          <a:prstGeom prst="rect">
            <a:avLst/>
          </a:prstGeom>
        </p:spPr>
      </p:pic>
      <p:pic>
        <p:nvPicPr>
          <p:cNvPr id="13" name="Picture 12" descr="dogfdaaplfbplegj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" t="8917" r="6873" b="2100"/>
          <a:stretch/>
        </p:blipFill>
        <p:spPr>
          <a:xfrm>
            <a:off x="6123636" y="1303135"/>
            <a:ext cx="2733223" cy="2666999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" r="8251"/>
          <a:stretch/>
        </p:blipFill>
        <p:spPr bwMode="auto">
          <a:xfrm>
            <a:off x="99395" y="3975652"/>
            <a:ext cx="3533913" cy="2882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61005" y="5849234"/>
            <a:ext cx="1938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With TMD Evolution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082905" y="4748701"/>
            <a:ext cx="1842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Drell</a:t>
            </a:r>
            <a:r>
              <a:rPr lang="en-US" dirty="0" smtClean="0"/>
              <a:t> Yan:</a:t>
            </a:r>
          </a:p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: +</a:t>
            </a:r>
            <a:r>
              <a:rPr lang="en-US" dirty="0"/>
              <a:t>/- 0.008</a:t>
            </a:r>
          </a:p>
        </p:txBody>
      </p:sp>
      <p:pic>
        <p:nvPicPr>
          <p:cNvPr id="23" name="Picture 22" descr="direct_photon_500_t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47" y="4149090"/>
            <a:ext cx="3977640" cy="270891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610087" y="4649305"/>
            <a:ext cx="171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Photon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20400000">
            <a:off x="1175867" y="3012472"/>
            <a:ext cx="6921609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Will provide data to constrain 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TMD </a:t>
            </a:r>
            <a:r>
              <a:rPr lang="en-US" dirty="0"/>
              <a:t>evolution, </a:t>
            </a:r>
            <a:endParaRPr lang="en-US" dirty="0" smtClean="0"/>
          </a:p>
          <a:p>
            <a:pPr marL="285750" indent="-285750" algn="ctr">
              <a:buFont typeface="Wingdings" charset="0"/>
              <a:buChar char="à"/>
            </a:pPr>
            <a:r>
              <a:rPr lang="en-US" dirty="0" smtClean="0"/>
              <a:t>sea</a:t>
            </a:r>
            <a:r>
              <a:rPr lang="en-US" dirty="0"/>
              <a:t>-quark </a:t>
            </a:r>
            <a:r>
              <a:rPr lang="en-US" dirty="0" err="1"/>
              <a:t>Sivers</a:t>
            </a:r>
            <a:r>
              <a:rPr lang="en-US" dirty="0"/>
              <a:t> </a:t>
            </a:r>
            <a:r>
              <a:rPr lang="en-US" dirty="0" err="1"/>
              <a:t>fct</a:t>
            </a:r>
            <a:endParaRPr lang="en-US" dirty="0"/>
          </a:p>
          <a:p>
            <a:pPr marL="285750" indent="-285750" algn="ctr">
              <a:buFont typeface="Wingdings" charset="0"/>
              <a:buChar char="à"/>
            </a:pPr>
            <a:r>
              <a:rPr lang="en-US" dirty="0" smtClean="0"/>
              <a:t>test </a:t>
            </a:r>
            <a:r>
              <a:rPr lang="en-US" dirty="0"/>
              <a:t>of </a:t>
            </a:r>
            <a:r>
              <a:rPr lang="en-US" dirty="0" err="1"/>
              <a:t>Sivers</a:t>
            </a:r>
            <a:r>
              <a:rPr lang="en-US" dirty="0"/>
              <a:t> </a:t>
            </a:r>
            <a:r>
              <a:rPr lang="en-US" dirty="0" err="1"/>
              <a:t>fct</a:t>
            </a:r>
            <a:r>
              <a:rPr lang="en-US" dirty="0"/>
              <a:t>. non-universality</a:t>
            </a:r>
          </a:p>
        </p:txBody>
      </p:sp>
    </p:spTree>
    <p:extLst>
      <p:ext uri="{BB962C8B-B14F-4D97-AF65-F5344CB8AC3E}">
        <p14:creationId xmlns:p14="http://schemas.microsoft.com/office/powerpoint/2010/main" val="43034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90538" y="1142540"/>
            <a:ext cx="6265333" cy="4079881"/>
            <a:chOff x="2360083" y="3799418"/>
            <a:chExt cx="4324612" cy="2790301"/>
          </a:xfrm>
        </p:grpSpPr>
        <p:pic>
          <p:nvPicPr>
            <p:cNvPr id="7" name="Picture 6" descr="hadronizationinnucliiforgunaralt-alternat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6" r="12232" b="21019"/>
            <a:stretch/>
          </p:blipFill>
          <p:spPr>
            <a:xfrm>
              <a:off x="2800350" y="3799418"/>
              <a:ext cx="3884345" cy="27903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0700000">
              <a:off x="2772835" y="5334005"/>
              <a:ext cx="9030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Helvetica"/>
                  <a:cs typeface="Helvetica"/>
                </a:rPr>
                <a:t>I</a:t>
              </a:r>
              <a:r>
                <a:rPr lang="en-US" sz="8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ncoming </a:t>
              </a:r>
            </a:p>
            <a:p>
              <a:pPr algn="ctr"/>
              <a:r>
                <a:rPr lang="en-US" sz="8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Electron Beam</a:t>
              </a:r>
              <a:endParaRPr lang="en-US" sz="8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2360083" y="5270500"/>
              <a:ext cx="1217084" cy="32808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Nuclei?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2667" y="0"/>
            <a:ext cx="9736667" cy="609600"/>
          </a:xfrm>
        </p:spPr>
        <p:txBody>
          <a:bodyPr/>
          <a:lstStyle/>
          <a:p>
            <a:r>
              <a:rPr lang="en-US" dirty="0" smtClean="0"/>
              <a:t>How Does The initial state IN AA Look?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0" y="606042"/>
            <a:ext cx="550663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3 conundrums of the initial state: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ea typeface="ＭＳ Ｐゴシック" charset="0"/>
                <a:cs typeface="Gill Sans" charset="0"/>
              </a:rPr>
              <a:t>What are the </a:t>
            </a:r>
            <a:r>
              <a:rPr lang="en-US" sz="1600" dirty="0" err="1" smtClean="0">
                <a:ea typeface="ＭＳ Ｐゴシック" charset="0"/>
                <a:cs typeface="Gill Sans" charset="0"/>
              </a:rPr>
              <a:t>nPDFs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 at low-x?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ea typeface="ＭＳ Ｐゴシック" charset="0"/>
                <a:cs typeface="Gill Sans" charset="0"/>
              </a:rPr>
              <a:t>How </a:t>
            </a:r>
            <a:r>
              <a:rPr lang="en-US" sz="1600" dirty="0">
                <a:ea typeface="ＭＳ Ｐゴシック" charset="0"/>
                <a:cs typeface="Gill Sans" charset="0"/>
              </a:rPr>
              <a:t>saturated is the initial state of the nucleus?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ea typeface="ＭＳ Ｐゴシック" charset="0"/>
                <a:cs typeface="Gill Sans" charset="0"/>
              </a:rPr>
              <a:t>What </a:t>
            </a:r>
            <a:r>
              <a:rPr lang="en-US" sz="1600" dirty="0">
                <a:ea typeface="ＭＳ Ｐゴシック" charset="0"/>
                <a:cs typeface="Gill Sans" charset="0"/>
              </a:rPr>
              <a:t>is the spatial transverse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distributions </a:t>
            </a:r>
            <a:r>
              <a:rPr lang="en-US" sz="1600" dirty="0">
                <a:ea typeface="ＭＳ Ｐゴシック" charset="0"/>
                <a:cs typeface="Gill Sans" charset="0"/>
              </a:rPr>
              <a:t/>
            </a:r>
            <a:br>
              <a:rPr lang="en-US" sz="1600" dirty="0">
                <a:ea typeface="ＭＳ Ｐゴシック" charset="0"/>
                <a:cs typeface="Gill Sans" charset="0"/>
              </a:rPr>
            </a:br>
            <a:r>
              <a:rPr lang="en-US" sz="1600" dirty="0">
                <a:ea typeface="ＭＳ Ｐゴシック" charset="0"/>
                <a:cs typeface="Gill Sans" charset="0"/>
              </a:rPr>
              <a:t>of nucleons and gluons?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ea typeface="ＭＳ Ｐゴシック" charset="0"/>
                <a:cs typeface="Gill Sans" charset="0"/>
              </a:rPr>
              <a:t>How </a:t>
            </a:r>
            <a:r>
              <a:rPr lang="en-US" sz="1600" dirty="0">
                <a:ea typeface="ＭＳ Ｐゴシック" charset="0"/>
                <a:cs typeface="Gill Sans" charset="0"/>
              </a:rPr>
              <a:t>much does the spatial distribution </a:t>
            </a:r>
          </a:p>
          <a:p>
            <a:pPr>
              <a:buClr>
                <a:srgbClr val="0000FF"/>
              </a:buClr>
            </a:pPr>
            <a:r>
              <a:rPr lang="en-US" sz="1600" dirty="0" smtClean="0">
                <a:ea typeface="ＭＳ Ｐゴシック" charset="0"/>
                <a:cs typeface="Gill Sans" charset="0"/>
              </a:rPr>
              <a:t>         fluctuate</a:t>
            </a:r>
            <a:r>
              <a:rPr lang="en-US" sz="1600" dirty="0">
                <a:ea typeface="ＭＳ Ｐゴシック" charset="0"/>
                <a:cs typeface="Gill Sans" charset="0"/>
              </a:rPr>
              <a:t>? Lumpiness, hot-spots etc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.</a:t>
            </a:r>
            <a:endParaRPr lang="en-US" sz="1600" dirty="0">
              <a:ea typeface="ＭＳ Ｐゴシック" charset="0"/>
              <a:cs typeface="Gill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 dirty="0"/>
          </a:p>
        </p:txBody>
      </p:sp>
      <p:pic>
        <p:nvPicPr>
          <p:cNvPr id="20" name="Picture 19" descr="sat.xQ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795" r="2524" b="2185"/>
          <a:stretch/>
        </p:blipFill>
        <p:spPr>
          <a:xfrm>
            <a:off x="112283" y="2602118"/>
            <a:ext cx="3788833" cy="35659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52958" y="3289306"/>
            <a:ext cx="49143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/>
              <a:t>Rapid rise in gluons described naturally by 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 smtClean="0"/>
              <a:t>This </a:t>
            </a:r>
            <a:r>
              <a:rPr lang="en-US" sz="1600" b="0" dirty="0"/>
              <a:t>rise cannot increase forever - limits on the cross-</a:t>
            </a:r>
            <a:r>
              <a:rPr lang="en-US" sz="1600" b="0" dirty="0" smtClean="0"/>
              <a:t>section</a:t>
            </a:r>
          </a:p>
          <a:p>
            <a:pPr lvl="1">
              <a:buClr>
                <a:srgbClr val="0000FF"/>
              </a:buClr>
            </a:pPr>
            <a:r>
              <a:rPr lang="en-US" sz="1600" b="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1600" b="0" dirty="0" smtClean="0"/>
              <a:t>non</a:t>
            </a:r>
            <a:r>
              <a:rPr lang="en-US" sz="1600" b="0" dirty="0"/>
              <a:t>-linear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 provide a natural way to tame </a:t>
            </a:r>
            <a:r>
              <a:rPr lang="en-US" sz="1600" b="0" dirty="0" smtClean="0"/>
              <a:t>this growth </a:t>
            </a:r>
            <a:r>
              <a:rPr lang="en-US" sz="1600" b="0" dirty="0"/>
              <a:t>and lead to a saturation of gluons, </a:t>
            </a:r>
            <a:r>
              <a:rPr lang="en-US" sz="1600" b="0" dirty="0" smtClean="0"/>
              <a:t>characterized </a:t>
            </a:r>
            <a:r>
              <a:rPr lang="en-US" sz="1600" b="0" dirty="0"/>
              <a:t>by the </a:t>
            </a:r>
            <a:r>
              <a:rPr lang="en-US" sz="1600" b="0" dirty="0" smtClean="0"/>
              <a:t>saturation scale Q</a:t>
            </a:r>
            <a:r>
              <a:rPr lang="en-US" sz="1600" b="0" baseline="30000" dirty="0" smtClean="0"/>
              <a:t>2</a:t>
            </a:r>
            <a:r>
              <a:rPr lang="en-US" sz="1600" b="0" baseline="-25000" dirty="0" smtClean="0"/>
              <a:t>s</a:t>
            </a:r>
            <a:r>
              <a:rPr lang="en-US" sz="1600" b="0" dirty="0" smtClean="0"/>
              <a:t>(</a:t>
            </a:r>
            <a:r>
              <a:rPr lang="en-US" sz="1600" b="0" dirty="0"/>
              <a:t>x)</a:t>
            </a:r>
            <a:endParaRPr lang="en-US" sz="1600" dirty="0"/>
          </a:p>
        </p:txBody>
      </p:sp>
      <p:pic>
        <p:nvPicPr>
          <p:cNvPr id="22" name="Picture 21" descr="recomb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13" y="5327985"/>
            <a:ext cx="5143500" cy="7747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852420" y="1312081"/>
            <a:ext cx="4203236" cy="1967339"/>
            <a:chOff x="4940764" y="958705"/>
            <a:chExt cx="4203236" cy="1967339"/>
          </a:xfrm>
        </p:grpSpPr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1596360"/>
                </p:ext>
              </p:extLst>
            </p:nvPr>
          </p:nvGraphicFramePr>
          <p:xfrm>
            <a:off x="6045136" y="958705"/>
            <a:ext cx="1536700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78" name="Equation" r:id="rId5" imgW="1536700" imgH="596900" progId="Equation.DSMT4">
                    <p:embed/>
                  </p:oleObj>
                </mc:Choice>
                <mc:Fallback>
                  <p:oleObj name="Equation" r:id="rId5" imgW="1536700" imgH="596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45136" y="958705"/>
                          <a:ext cx="1536700" cy="596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5" name="Group 11"/>
            <p:cNvGrpSpPr>
              <a:grpSpLocks/>
            </p:cNvGrpSpPr>
            <p:nvPr/>
          </p:nvGrpSpPr>
          <p:grpSpPr bwMode="auto">
            <a:xfrm>
              <a:off x="4940764" y="1335480"/>
              <a:ext cx="4084640" cy="1290638"/>
              <a:chOff x="1183" y="664"/>
              <a:chExt cx="2573" cy="813"/>
            </a:xfrm>
          </p:grpSpPr>
          <p:pic>
            <p:nvPicPr>
              <p:cNvPr id="27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3" y="664"/>
                <a:ext cx="598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10"/>
              <p:cNvSpPr>
                <a:spLocks/>
              </p:cNvSpPr>
              <p:nvPr/>
            </p:nvSpPr>
            <p:spPr bwMode="auto">
              <a:xfrm>
                <a:off x="1428" y="805"/>
                <a:ext cx="2328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1275" bIns="0"/>
              <a:lstStyle/>
              <a:p>
                <a:pPr marL="41275" algn="ctr">
                  <a:spcBef>
                    <a:spcPts val="450"/>
                  </a:spcBef>
                </a:pP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Times New Roman Italic" charset="0"/>
                  </a:rPr>
                  <a:t>L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 ~ (2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Times New Roman Italic" charset="0"/>
                  </a:rPr>
                  <a:t>m</a:t>
                </a:r>
                <a:r>
                  <a:rPr lang="en-US" sz="1600" baseline="-230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Times New Roman Italic" charset="0"/>
                  </a:rPr>
                  <a:t>N 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Times New Roman Italic" charset="0"/>
                  </a:rPr>
                  <a:t>x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)</a:t>
                </a:r>
                <a:r>
                  <a:rPr lang="en-US" sz="1600" baseline="300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-1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 &gt; 2 R</a:t>
                </a:r>
                <a:r>
                  <a:rPr lang="en-US" sz="1600" baseline="-230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A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 ~ A</a:t>
                </a:r>
                <a:r>
                  <a:rPr lang="en-US" sz="1600" baseline="300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1/3</a:t>
                </a:r>
              </a:p>
              <a:p>
                <a:pPr marL="41275" algn="ctr">
                  <a:spcBef>
                    <a:spcPts val="450"/>
                  </a:spcBef>
                </a:pP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Probe interacts </a:t>
                </a:r>
                <a:endParaRPr lang="en-US" sz="1600" dirty="0" smtClean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endParaRPr>
              </a:p>
              <a:p>
                <a:pPr marL="41275" algn="ctr">
                  <a:spcBef>
                    <a:spcPts val="450"/>
                  </a:spcBef>
                </a:pPr>
                <a:r>
                  <a:rPr lang="en-US" sz="1600" dirty="0" smtClean="0">
                    <a:solidFill>
                      <a:srgbClr val="0000DA"/>
                    </a:solidFill>
                    <a:latin typeface="Comic Sans MS Bold"/>
                    <a:ea typeface="ＭＳ Ｐゴシック" charset="0"/>
                    <a:cs typeface="Comic Sans MS Bold"/>
                    <a:sym typeface="Times New Roman Bold Italic" charset="0"/>
                  </a:rPr>
                  <a:t>coherently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Comic Sans MS Bold"/>
                    <a:ea typeface="ＭＳ Ｐゴシック" charset="0"/>
                    <a:cs typeface="Comic Sans MS Bold"/>
                    <a:sym typeface="Arial" charset="0"/>
                  </a:rPr>
                  <a:t>with all nucleons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227543" y="2587490"/>
              <a:ext cx="39164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Gold</a:t>
              </a:r>
              <a:r>
                <a:rPr lang="en-US" sz="1600" dirty="0" smtClean="0"/>
                <a:t>: </a:t>
              </a:r>
              <a:r>
                <a:rPr lang="en-US" sz="1600" dirty="0" smtClean="0">
                  <a:solidFill>
                    <a:srgbClr val="0000FF"/>
                  </a:solidFill>
                </a:rPr>
                <a:t>197 </a:t>
              </a:r>
              <a:r>
                <a:rPr lang="en-US" sz="1600" dirty="0">
                  <a:solidFill>
                    <a:srgbClr val="0000FF"/>
                  </a:solidFill>
                </a:rPr>
                <a:t>times </a:t>
              </a:r>
              <a:r>
                <a:rPr lang="en-US" sz="1600" dirty="0" smtClean="0">
                  <a:solidFill>
                    <a:srgbClr val="0000FF"/>
                  </a:solidFill>
                </a:rPr>
                <a:t>smaller effective</a:t>
              </a:r>
              <a:r>
                <a:rPr lang="en-US" sz="1600" dirty="0" smtClean="0"/>
                <a:t> </a:t>
              </a:r>
              <a:r>
                <a:rPr lang="en-US" sz="1600" i="1" dirty="0" smtClean="0">
                  <a:solidFill>
                    <a:srgbClr val="0000FF"/>
                  </a:solidFill>
                </a:rPr>
                <a:t>x </a:t>
              </a:r>
              <a:r>
                <a:rPr lang="en-US" sz="1600" dirty="0" smtClean="0">
                  <a:solidFill>
                    <a:srgbClr val="0000FF"/>
                  </a:solidFill>
                </a:rPr>
                <a:t>!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89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Observable for Saturation in </a:t>
            </a:r>
            <a:r>
              <a:rPr lang="en-US" cap="none" dirty="0" err="1" smtClean="0"/>
              <a:t>p</a:t>
            </a:r>
            <a:r>
              <a:rPr lang="en-US" dirty="0" err="1" smtClean="0"/>
              <a:t>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80" name="Group 206"/>
          <p:cNvGrpSpPr>
            <a:grpSpLocks noChangeAspect="1"/>
          </p:cNvGrpSpPr>
          <p:nvPr/>
        </p:nvGrpSpPr>
        <p:grpSpPr bwMode="auto">
          <a:xfrm rot="10219779">
            <a:off x="1499256" y="2118503"/>
            <a:ext cx="857398" cy="97465"/>
            <a:chOff x="-674511" y="1463036"/>
            <a:chExt cx="10366912" cy="1478290"/>
          </a:xfrm>
        </p:grpSpPr>
        <p:sp>
          <p:nvSpPr>
            <p:cNvPr id="175" name="Arc 174"/>
            <p:cNvSpPr/>
            <p:nvPr/>
          </p:nvSpPr>
          <p:spPr bwMode="auto">
            <a:xfrm>
              <a:off x="4835471" y="1705636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6" name="Arc 175"/>
            <p:cNvSpPr/>
            <p:nvPr/>
          </p:nvSpPr>
          <p:spPr bwMode="auto">
            <a:xfrm>
              <a:off x="6360280" y="1777715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7" name="Arc 176"/>
            <p:cNvSpPr/>
            <p:nvPr/>
          </p:nvSpPr>
          <p:spPr bwMode="auto">
            <a:xfrm>
              <a:off x="6325583" y="1663782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8" name="Arc 177"/>
            <p:cNvSpPr/>
            <p:nvPr/>
          </p:nvSpPr>
          <p:spPr bwMode="auto">
            <a:xfrm>
              <a:off x="7746194" y="1818804"/>
              <a:ext cx="833049" cy="139894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9" name="Arc 178"/>
            <p:cNvSpPr/>
            <p:nvPr/>
          </p:nvSpPr>
          <p:spPr bwMode="auto">
            <a:xfrm>
              <a:off x="7596990" y="1626478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0" name="Arc 179"/>
            <p:cNvSpPr/>
            <p:nvPr/>
          </p:nvSpPr>
          <p:spPr bwMode="auto">
            <a:xfrm>
              <a:off x="3494640" y="1742443"/>
              <a:ext cx="221698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1" name="Arc 180"/>
            <p:cNvSpPr/>
            <p:nvPr/>
          </p:nvSpPr>
          <p:spPr bwMode="auto">
            <a:xfrm>
              <a:off x="4840402" y="1713846"/>
              <a:ext cx="85992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2" name="Arc 181"/>
            <p:cNvSpPr/>
            <p:nvPr/>
          </p:nvSpPr>
          <p:spPr bwMode="auto">
            <a:xfrm>
              <a:off x="2105641" y="1615323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3" name="Arc 182"/>
            <p:cNvSpPr/>
            <p:nvPr/>
          </p:nvSpPr>
          <p:spPr bwMode="auto">
            <a:xfrm>
              <a:off x="3554809" y="1745367"/>
              <a:ext cx="84648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4" name="Arc 183"/>
            <p:cNvSpPr/>
            <p:nvPr/>
          </p:nvSpPr>
          <p:spPr bwMode="auto">
            <a:xfrm>
              <a:off x="818728" y="1666415"/>
              <a:ext cx="2216981" cy="150006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5" name="Arc 184"/>
            <p:cNvSpPr/>
            <p:nvPr/>
          </p:nvSpPr>
          <p:spPr bwMode="auto">
            <a:xfrm>
              <a:off x="2247333" y="1753440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6" name="Arc 185"/>
            <p:cNvSpPr/>
            <p:nvPr/>
          </p:nvSpPr>
          <p:spPr bwMode="auto">
            <a:xfrm>
              <a:off x="-630324" y="1680333"/>
              <a:ext cx="2203549" cy="153378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7" name="Arc 186"/>
            <p:cNvSpPr/>
            <p:nvPr/>
          </p:nvSpPr>
          <p:spPr bwMode="auto">
            <a:xfrm>
              <a:off x="873436" y="1733328"/>
              <a:ext cx="819617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85" name="Oval 17"/>
          <p:cNvSpPr>
            <a:spLocks noChangeAspect="1" noChangeArrowheads="1"/>
          </p:cNvSpPr>
          <p:nvPr/>
        </p:nvSpPr>
        <p:spPr bwMode="auto">
          <a:xfrm>
            <a:off x="0" y="1242256"/>
            <a:ext cx="528066" cy="22081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86" name="Straight Connector 22"/>
          <p:cNvCxnSpPr>
            <a:cxnSpLocks noChangeAspect="1" noChangeShapeType="1"/>
          </p:cNvCxnSpPr>
          <p:nvPr/>
        </p:nvCxnSpPr>
        <p:spPr bwMode="auto">
          <a:xfrm>
            <a:off x="284481" y="2838228"/>
            <a:ext cx="1858011" cy="355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" name="Group 206"/>
          <p:cNvGrpSpPr>
            <a:grpSpLocks noChangeAspect="1"/>
          </p:cNvGrpSpPr>
          <p:nvPr/>
        </p:nvGrpSpPr>
        <p:grpSpPr bwMode="auto">
          <a:xfrm rot="9690111">
            <a:off x="1556682" y="2682546"/>
            <a:ext cx="857398" cy="97465"/>
            <a:chOff x="-674511" y="1463036"/>
            <a:chExt cx="10366912" cy="1478290"/>
          </a:xfrm>
        </p:grpSpPr>
        <p:sp>
          <p:nvSpPr>
            <p:cNvPr id="162" name="Arc 161"/>
            <p:cNvSpPr/>
            <p:nvPr/>
          </p:nvSpPr>
          <p:spPr bwMode="auto">
            <a:xfrm>
              <a:off x="4801483" y="1718776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3" name="Arc 162"/>
            <p:cNvSpPr/>
            <p:nvPr/>
          </p:nvSpPr>
          <p:spPr bwMode="auto">
            <a:xfrm>
              <a:off x="6343956" y="1730097"/>
              <a:ext cx="819608" cy="139893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4" name="Arc 163"/>
            <p:cNvSpPr/>
            <p:nvPr/>
          </p:nvSpPr>
          <p:spPr bwMode="auto">
            <a:xfrm>
              <a:off x="6259598" y="1667480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5" name="Arc 164"/>
            <p:cNvSpPr/>
            <p:nvPr/>
          </p:nvSpPr>
          <p:spPr bwMode="auto">
            <a:xfrm>
              <a:off x="7782194" y="1730790"/>
              <a:ext cx="819608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6" name="Arc 165"/>
            <p:cNvSpPr/>
            <p:nvPr/>
          </p:nvSpPr>
          <p:spPr bwMode="auto">
            <a:xfrm>
              <a:off x="7551232" y="1711907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7" name="Arc 166"/>
            <p:cNvSpPr/>
            <p:nvPr/>
          </p:nvSpPr>
          <p:spPr bwMode="auto">
            <a:xfrm>
              <a:off x="3497458" y="1666328"/>
              <a:ext cx="221698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8" name="Arc 167"/>
            <p:cNvSpPr/>
            <p:nvPr/>
          </p:nvSpPr>
          <p:spPr bwMode="auto">
            <a:xfrm>
              <a:off x="4796252" y="1783078"/>
              <a:ext cx="859921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9" name="Arc 168"/>
            <p:cNvSpPr/>
            <p:nvPr/>
          </p:nvSpPr>
          <p:spPr bwMode="auto">
            <a:xfrm>
              <a:off x="2162941" y="1677817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0" name="Arc 169"/>
            <p:cNvSpPr/>
            <p:nvPr/>
          </p:nvSpPr>
          <p:spPr bwMode="auto">
            <a:xfrm>
              <a:off x="3521923" y="1778640"/>
              <a:ext cx="846481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1" name="Arc 170"/>
            <p:cNvSpPr/>
            <p:nvPr/>
          </p:nvSpPr>
          <p:spPr bwMode="auto">
            <a:xfrm>
              <a:off x="706212" y="1718427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2" name="Arc 171"/>
            <p:cNvSpPr/>
            <p:nvPr/>
          </p:nvSpPr>
          <p:spPr bwMode="auto">
            <a:xfrm>
              <a:off x="2230889" y="1835464"/>
              <a:ext cx="819608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3" name="Arc 172"/>
            <p:cNvSpPr/>
            <p:nvPr/>
          </p:nvSpPr>
          <p:spPr bwMode="auto">
            <a:xfrm>
              <a:off x="-632126" y="1636621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4" name="Arc 173"/>
            <p:cNvSpPr/>
            <p:nvPr/>
          </p:nvSpPr>
          <p:spPr bwMode="auto">
            <a:xfrm>
              <a:off x="788134" y="1713127"/>
              <a:ext cx="833049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88" name="Group 206"/>
          <p:cNvGrpSpPr>
            <a:grpSpLocks noChangeAspect="1"/>
          </p:cNvGrpSpPr>
          <p:nvPr/>
        </p:nvGrpSpPr>
        <p:grpSpPr bwMode="auto">
          <a:xfrm rot="8779059">
            <a:off x="1655758" y="1109122"/>
            <a:ext cx="857398" cy="97465"/>
            <a:chOff x="-674511" y="1463036"/>
            <a:chExt cx="10366912" cy="1478290"/>
          </a:xfrm>
        </p:grpSpPr>
        <p:sp>
          <p:nvSpPr>
            <p:cNvPr id="149" name="Arc 148"/>
            <p:cNvSpPr/>
            <p:nvPr/>
          </p:nvSpPr>
          <p:spPr bwMode="auto">
            <a:xfrm>
              <a:off x="4768790" y="1766359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0" name="Arc 149"/>
            <p:cNvSpPr/>
            <p:nvPr/>
          </p:nvSpPr>
          <p:spPr bwMode="auto">
            <a:xfrm>
              <a:off x="6277267" y="1840155"/>
              <a:ext cx="819617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1" name="Arc 150"/>
            <p:cNvSpPr/>
            <p:nvPr/>
          </p:nvSpPr>
          <p:spPr bwMode="auto">
            <a:xfrm>
              <a:off x="6213212" y="1686641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2" name="Arc 151"/>
            <p:cNvSpPr/>
            <p:nvPr/>
          </p:nvSpPr>
          <p:spPr bwMode="auto">
            <a:xfrm>
              <a:off x="7704540" y="1880575"/>
              <a:ext cx="819617" cy="139893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3" name="Arc 152"/>
            <p:cNvSpPr/>
            <p:nvPr/>
          </p:nvSpPr>
          <p:spPr bwMode="auto">
            <a:xfrm>
              <a:off x="7498878" y="1728503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4" name="Arc 153"/>
            <p:cNvSpPr/>
            <p:nvPr/>
          </p:nvSpPr>
          <p:spPr bwMode="auto">
            <a:xfrm>
              <a:off x="3334058" y="1679194"/>
              <a:ext cx="2230421" cy="146636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5" name="Arc 154"/>
            <p:cNvSpPr/>
            <p:nvPr/>
          </p:nvSpPr>
          <p:spPr bwMode="auto">
            <a:xfrm>
              <a:off x="4862638" y="1742228"/>
              <a:ext cx="846481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6" name="Arc 155"/>
            <p:cNvSpPr/>
            <p:nvPr/>
          </p:nvSpPr>
          <p:spPr bwMode="auto">
            <a:xfrm>
              <a:off x="2039473" y="1701375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7" name="Arc 156"/>
            <p:cNvSpPr/>
            <p:nvPr/>
          </p:nvSpPr>
          <p:spPr bwMode="auto">
            <a:xfrm>
              <a:off x="3426790" y="1769530"/>
              <a:ext cx="85992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8" name="Arc 157"/>
            <p:cNvSpPr/>
            <p:nvPr/>
          </p:nvSpPr>
          <p:spPr bwMode="auto">
            <a:xfrm>
              <a:off x="668113" y="1768470"/>
              <a:ext cx="2203549" cy="146635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9" name="Arc 158"/>
            <p:cNvSpPr/>
            <p:nvPr/>
          </p:nvSpPr>
          <p:spPr bwMode="auto">
            <a:xfrm>
              <a:off x="2068865" y="1814663"/>
              <a:ext cx="833049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0" name="Arc 159"/>
            <p:cNvSpPr/>
            <p:nvPr/>
          </p:nvSpPr>
          <p:spPr bwMode="auto">
            <a:xfrm>
              <a:off x="-684632" y="1731299"/>
              <a:ext cx="2203549" cy="146635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1" name="Arc 160"/>
            <p:cNvSpPr/>
            <p:nvPr/>
          </p:nvSpPr>
          <p:spPr bwMode="auto">
            <a:xfrm>
              <a:off x="708666" y="1769561"/>
              <a:ext cx="833049" cy="139894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89" name="Group 206"/>
          <p:cNvGrpSpPr>
            <a:grpSpLocks noChangeAspect="1"/>
          </p:cNvGrpSpPr>
          <p:nvPr/>
        </p:nvGrpSpPr>
        <p:grpSpPr bwMode="auto">
          <a:xfrm rot="9690111">
            <a:off x="949392" y="1502652"/>
            <a:ext cx="857398" cy="97465"/>
            <a:chOff x="-674511" y="1463036"/>
            <a:chExt cx="10366912" cy="1478290"/>
          </a:xfrm>
        </p:grpSpPr>
        <p:sp>
          <p:nvSpPr>
            <p:cNvPr id="136" name="Arc 135"/>
            <p:cNvSpPr/>
            <p:nvPr/>
          </p:nvSpPr>
          <p:spPr bwMode="auto">
            <a:xfrm>
              <a:off x="4801317" y="1719400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7" name="Arc 136"/>
            <p:cNvSpPr/>
            <p:nvPr/>
          </p:nvSpPr>
          <p:spPr bwMode="auto">
            <a:xfrm>
              <a:off x="6350134" y="1751612"/>
              <a:ext cx="819617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8" name="Arc 137"/>
            <p:cNvSpPr/>
            <p:nvPr/>
          </p:nvSpPr>
          <p:spPr bwMode="auto">
            <a:xfrm>
              <a:off x="6259431" y="1668105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9" name="Arc 138"/>
            <p:cNvSpPr/>
            <p:nvPr/>
          </p:nvSpPr>
          <p:spPr bwMode="auto">
            <a:xfrm>
              <a:off x="7782028" y="1731414"/>
              <a:ext cx="819608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0" name="Arc 139"/>
            <p:cNvSpPr/>
            <p:nvPr/>
          </p:nvSpPr>
          <p:spPr bwMode="auto">
            <a:xfrm>
              <a:off x="7591081" y="1714824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1" name="Arc 140"/>
            <p:cNvSpPr/>
            <p:nvPr/>
          </p:nvSpPr>
          <p:spPr bwMode="auto">
            <a:xfrm>
              <a:off x="3499372" y="1703833"/>
              <a:ext cx="2216989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2" name="Arc 141"/>
            <p:cNvSpPr/>
            <p:nvPr/>
          </p:nvSpPr>
          <p:spPr bwMode="auto">
            <a:xfrm>
              <a:off x="4796085" y="1783703"/>
              <a:ext cx="859921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3" name="Arc 142"/>
            <p:cNvSpPr/>
            <p:nvPr/>
          </p:nvSpPr>
          <p:spPr bwMode="auto">
            <a:xfrm>
              <a:off x="2199169" y="1727818"/>
              <a:ext cx="2216981" cy="153378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4" name="Arc 143"/>
            <p:cNvSpPr/>
            <p:nvPr/>
          </p:nvSpPr>
          <p:spPr bwMode="auto">
            <a:xfrm>
              <a:off x="3523887" y="1762850"/>
              <a:ext cx="84648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5" name="Arc 144"/>
            <p:cNvSpPr/>
            <p:nvPr/>
          </p:nvSpPr>
          <p:spPr bwMode="auto">
            <a:xfrm>
              <a:off x="733010" y="1682223"/>
              <a:ext cx="2230421" cy="146636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6" name="Arc 145"/>
            <p:cNvSpPr/>
            <p:nvPr/>
          </p:nvSpPr>
          <p:spPr bwMode="auto">
            <a:xfrm>
              <a:off x="2241381" y="1804556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7" name="Arc 146"/>
            <p:cNvSpPr/>
            <p:nvPr/>
          </p:nvSpPr>
          <p:spPr bwMode="auto">
            <a:xfrm>
              <a:off x="-632293" y="1637245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8" name="Arc 147"/>
            <p:cNvSpPr/>
            <p:nvPr/>
          </p:nvSpPr>
          <p:spPr bwMode="auto">
            <a:xfrm>
              <a:off x="826191" y="1746642"/>
              <a:ext cx="833049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cxnSp>
        <p:nvCxnSpPr>
          <p:cNvPr id="90" name="Straight Connector 84"/>
          <p:cNvCxnSpPr>
            <a:cxnSpLocks noChangeAspect="1" noChangeShapeType="1"/>
          </p:cNvCxnSpPr>
          <p:nvPr/>
        </p:nvCxnSpPr>
        <p:spPr bwMode="auto">
          <a:xfrm flipV="1">
            <a:off x="1429356" y="3263081"/>
            <a:ext cx="545846" cy="942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86"/>
          <p:cNvCxnSpPr>
            <a:cxnSpLocks noChangeAspect="1" noChangeShapeType="1"/>
          </p:cNvCxnSpPr>
          <p:nvPr/>
        </p:nvCxnSpPr>
        <p:spPr bwMode="auto">
          <a:xfrm rot="16200000" flipH="1">
            <a:off x="1577601" y="3176278"/>
            <a:ext cx="129798" cy="5194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2" name="Group 206"/>
          <p:cNvGrpSpPr>
            <a:grpSpLocks noChangeAspect="1"/>
          </p:cNvGrpSpPr>
          <p:nvPr/>
        </p:nvGrpSpPr>
        <p:grpSpPr bwMode="auto">
          <a:xfrm rot="2143648">
            <a:off x="671977" y="3065517"/>
            <a:ext cx="857398" cy="97465"/>
            <a:chOff x="-674511" y="1463036"/>
            <a:chExt cx="10366912" cy="1478290"/>
          </a:xfrm>
        </p:grpSpPr>
        <p:sp>
          <p:nvSpPr>
            <p:cNvPr id="123" name="Arc 122"/>
            <p:cNvSpPr/>
            <p:nvPr/>
          </p:nvSpPr>
          <p:spPr bwMode="auto">
            <a:xfrm>
              <a:off x="4584236" y="1416113"/>
              <a:ext cx="2203549" cy="15337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4" name="Arc 123"/>
            <p:cNvSpPr/>
            <p:nvPr/>
          </p:nvSpPr>
          <p:spPr bwMode="auto">
            <a:xfrm>
              <a:off x="5999555" y="1555564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5" name="Arc 124"/>
            <p:cNvSpPr/>
            <p:nvPr/>
          </p:nvSpPr>
          <p:spPr bwMode="auto">
            <a:xfrm>
              <a:off x="6100376" y="1444082"/>
              <a:ext cx="221698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6" name="Arc 125"/>
            <p:cNvSpPr/>
            <p:nvPr/>
          </p:nvSpPr>
          <p:spPr bwMode="auto">
            <a:xfrm>
              <a:off x="7564512" y="1513793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7" name="Arc 126"/>
            <p:cNvSpPr/>
            <p:nvPr/>
          </p:nvSpPr>
          <p:spPr bwMode="auto">
            <a:xfrm>
              <a:off x="7443737" y="1477687"/>
              <a:ext cx="221698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8" name="Arc 127"/>
            <p:cNvSpPr/>
            <p:nvPr/>
          </p:nvSpPr>
          <p:spPr bwMode="auto">
            <a:xfrm>
              <a:off x="3159869" y="1431553"/>
              <a:ext cx="2243862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9" name="Arc 128"/>
            <p:cNvSpPr/>
            <p:nvPr/>
          </p:nvSpPr>
          <p:spPr bwMode="auto">
            <a:xfrm>
              <a:off x="4568607" y="1528540"/>
              <a:ext cx="846481" cy="139893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0" name="Arc 129"/>
            <p:cNvSpPr/>
            <p:nvPr/>
          </p:nvSpPr>
          <p:spPr bwMode="auto">
            <a:xfrm>
              <a:off x="2045341" y="1475652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1" name="Arc 130"/>
            <p:cNvSpPr/>
            <p:nvPr/>
          </p:nvSpPr>
          <p:spPr bwMode="auto">
            <a:xfrm>
              <a:off x="3193383" y="1546395"/>
              <a:ext cx="846481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2" name="Arc 131"/>
            <p:cNvSpPr/>
            <p:nvPr/>
          </p:nvSpPr>
          <p:spPr bwMode="auto">
            <a:xfrm>
              <a:off x="522295" y="1383617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3" name="Arc 132"/>
            <p:cNvSpPr/>
            <p:nvPr/>
          </p:nvSpPr>
          <p:spPr bwMode="auto">
            <a:xfrm>
              <a:off x="2046213" y="1530849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4" name="Arc 133"/>
            <p:cNvSpPr/>
            <p:nvPr/>
          </p:nvSpPr>
          <p:spPr bwMode="auto">
            <a:xfrm>
              <a:off x="-854651" y="1340746"/>
              <a:ext cx="2203549" cy="15337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5" name="Arc 134"/>
            <p:cNvSpPr/>
            <p:nvPr/>
          </p:nvSpPr>
          <p:spPr bwMode="auto">
            <a:xfrm>
              <a:off x="570236" y="1554612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93" name="Group 206"/>
          <p:cNvGrpSpPr>
            <a:grpSpLocks noChangeAspect="1"/>
          </p:cNvGrpSpPr>
          <p:nvPr/>
        </p:nvGrpSpPr>
        <p:grpSpPr bwMode="auto">
          <a:xfrm rot="10219779">
            <a:off x="815761" y="2246652"/>
            <a:ext cx="857398" cy="97465"/>
            <a:chOff x="-674511" y="1463036"/>
            <a:chExt cx="10366912" cy="1478290"/>
          </a:xfrm>
        </p:grpSpPr>
        <p:sp>
          <p:nvSpPr>
            <p:cNvPr id="110" name="Arc 109"/>
            <p:cNvSpPr/>
            <p:nvPr/>
          </p:nvSpPr>
          <p:spPr bwMode="auto">
            <a:xfrm>
              <a:off x="4854476" y="1657021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1" name="Arc 110"/>
            <p:cNvSpPr/>
            <p:nvPr/>
          </p:nvSpPr>
          <p:spPr bwMode="auto">
            <a:xfrm>
              <a:off x="6360297" y="1777654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2" name="Arc 111"/>
            <p:cNvSpPr/>
            <p:nvPr/>
          </p:nvSpPr>
          <p:spPr bwMode="auto">
            <a:xfrm>
              <a:off x="6325600" y="1663721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3" name="Arc 112"/>
            <p:cNvSpPr/>
            <p:nvPr/>
          </p:nvSpPr>
          <p:spPr bwMode="auto">
            <a:xfrm>
              <a:off x="7746211" y="1818743"/>
              <a:ext cx="833049" cy="139894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4" name="Arc 113"/>
            <p:cNvSpPr/>
            <p:nvPr/>
          </p:nvSpPr>
          <p:spPr bwMode="auto">
            <a:xfrm>
              <a:off x="7597007" y="1626417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5" name="Arc 114"/>
            <p:cNvSpPr/>
            <p:nvPr/>
          </p:nvSpPr>
          <p:spPr bwMode="auto">
            <a:xfrm>
              <a:off x="3494657" y="1742382"/>
              <a:ext cx="221698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6" name="Arc 115"/>
            <p:cNvSpPr/>
            <p:nvPr/>
          </p:nvSpPr>
          <p:spPr bwMode="auto">
            <a:xfrm>
              <a:off x="4840419" y="1713785"/>
              <a:ext cx="85992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7" name="Arc 116"/>
            <p:cNvSpPr/>
            <p:nvPr/>
          </p:nvSpPr>
          <p:spPr bwMode="auto">
            <a:xfrm>
              <a:off x="2105658" y="1615262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8" name="Arc 117"/>
            <p:cNvSpPr/>
            <p:nvPr/>
          </p:nvSpPr>
          <p:spPr bwMode="auto">
            <a:xfrm>
              <a:off x="3554826" y="1745306"/>
              <a:ext cx="84648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9" name="Arc 118"/>
            <p:cNvSpPr/>
            <p:nvPr/>
          </p:nvSpPr>
          <p:spPr bwMode="auto">
            <a:xfrm>
              <a:off x="818745" y="1666354"/>
              <a:ext cx="2216981" cy="150006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0" name="Arc 119"/>
            <p:cNvSpPr/>
            <p:nvPr/>
          </p:nvSpPr>
          <p:spPr bwMode="auto">
            <a:xfrm>
              <a:off x="2247350" y="1753379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1" name="Arc 120"/>
            <p:cNvSpPr/>
            <p:nvPr/>
          </p:nvSpPr>
          <p:spPr bwMode="auto">
            <a:xfrm>
              <a:off x="-630308" y="1680272"/>
              <a:ext cx="2203549" cy="153378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2" name="Arc 121"/>
            <p:cNvSpPr/>
            <p:nvPr/>
          </p:nvSpPr>
          <p:spPr bwMode="auto">
            <a:xfrm>
              <a:off x="873453" y="1733267"/>
              <a:ext cx="819617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94" name="Group 206"/>
          <p:cNvGrpSpPr>
            <a:grpSpLocks noChangeAspect="1"/>
          </p:cNvGrpSpPr>
          <p:nvPr/>
        </p:nvGrpSpPr>
        <p:grpSpPr bwMode="auto">
          <a:xfrm rot="171537">
            <a:off x="1792571" y="1354104"/>
            <a:ext cx="857398" cy="97465"/>
            <a:chOff x="-674511" y="1463036"/>
            <a:chExt cx="10366912" cy="1478290"/>
          </a:xfrm>
        </p:grpSpPr>
        <p:sp>
          <p:nvSpPr>
            <p:cNvPr id="97" name="Arc 96"/>
            <p:cNvSpPr/>
            <p:nvPr/>
          </p:nvSpPr>
          <p:spPr bwMode="auto">
            <a:xfrm>
              <a:off x="4676187" y="1324830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8" name="Arc 97"/>
            <p:cNvSpPr/>
            <p:nvPr/>
          </p:nvSpPr>
          <p:spPr bwMode="auto">
            <a:xfrm>
              <a:off x="6074357" y="1364911"/>
              <a:ext cx="819608" cy="1365239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9" name="Arc 98"/>
            <p:cNvSpPr/>
            <p:nvPr/>
          </p:nvSpPr>
          <p:spPr bwMode="auto">
            <a:xfrm>
              <a:off x="6076512" y="1304672"/>
              <a:ext cx="2203549" cy="155063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0" name="Arc 99"/>
            <p:cNvSpPr/>
            <p:nvPr/>
          </p:nvSpPr>
          <p:spPr bwMode="auto">
            <a:xfrm>
              <a:off x="7473006" y="1344806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1" name="Arc 100"/>
            <p:cNvSpPr/>
            <p:nvPr/>
          </p:nvSpPr>
          <p:spPr bwMode="auto">
            <a:xfrm>
              <a:off x="7354380" y="1325843"/>
              <a:ext cx="2203549" cy="150006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2" name="Arc 101"/>
            <p:cNvSpPr/>
            <p:nvPr/>
          </p:nvSpPr>
          <p:spPr bwMode="auto">
            <a:xfrm>
              <a:off x="3195320" y="1298201"/>
              <a:ext cx="2243853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3" name="Arc 102"/>
            <p:cNvSpPr/>
            <p:nvPr/>
          </p:nvSpPr>
          <p:spPr bwMode="auto">
            <a:xfrm>
              <a:off x="4651198" y="1352074"/>
              <a:ext cx="846481" cy="153378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4" name="Arc 103"/>
            <p:cNvSpPr/>
            <p:nvPr/>
          </p:nvSpPr>
          <p:spPr bwMode="auto">
            <a:xfrm>
              <a:off x="1917787" y="1311150"/>
              <a:ext cx="2230421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5" name="Arc 104"/>
            <p:cNvSpPr/>
            <p:nvPr/>
          </p:nvSpPr>
          <p:spPr bwMode="auto">
            <a:xfrm>
              <a:off x="3319969" y="1367545"/>
              <a:ext cx="859921" cy="153378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6" name="Arc 105"/>
            <p:cNvSpPr/>
            <p:nvPr/>
          </p:nvSpPr>
          <p:spPr bwMode="auto">
            <a:xfrm>
              <a:off x="545659" y="1313576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7" name="Arc 106"/>
            <p:cNvSpPr/>
            <p:nvPr/>
          </p:nvSpPr>
          <p:spPr bwMode="auto">
            <a:xfrm>
              <a:off x="1933429" y="1371263"/>
              <a:ext cx="819608" cy="148321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" name="Arc 107"/>
            <p:cNvSpPr/>
            <p:nvPr/>
          </p:nvSpPr>
          <p:spPr bwMode="auto">
            <a:xfrm>
              <a:off x="-813733" y="1297481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9" name="Arc 108"/>
            <p:cNvSpPr/>
            <p:nvPr/>
          </p:nvSpPr>
          <p:spPr bwMode="auto">
            <a:xfrm>
              <a:off x="574029" y="1355168"/>
              <a:ext cx="819617" cy="148321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95" name="Text Box 20"/>
          <p:cNvSpPr txBox="1">
            <a:spLocks noChangeArrowheads="1"/>
          </p:cNvSpPr>
          <p:nvPr/>
        </p:nvSpPr>
        <p:spPr bwMode="auto">
          <a:xfrm>
            <a:off x="34635" y="708670"/>
            <a:ext cx="17748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Bremsstrahlung</a:t>
            </a:r>
          </a:p>
          <a:p>
            <a:pPr algn="ctr" eaLnBrk="1" hangingPunct="1"/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~ </a:t>
            </a:r>
            <a:r>
              <a:rPr lang="en-US" sz="1800" dirty="0" err="1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sz="1800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sz="1800" dirty="0" err="1">
                <a:solidFill>
                  <a:srgbClr val="0000FF"/>
                </a:solidFill>
                <a:latin typeface="Times New Roman"/>
                <a:cs typeface="Times New Roman"/>
              </a:rPr>
              <a:t>ln</a:t>
            </a: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(1/x)</a:t>
            </a:r>
          </a:p>
        </p:txBody>
      </p:sp>
      <p:sp>
        <p:nvSpPr>
          <p:cNvPr id="96" name="Oval 266"/>
          <p:cNvSpPr>
            <a:spLocks noChangeArrowheads="1"/>
          </p:cNvSpPr>
          <p:nvPr/>
        </p:nvSpPr>
        <p:spPr bwMode="auto">
          <a:xfrm>
            <a:off x="1427019" y="1089851"/>
            <a:ext cx="690880" cy="665451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83" name="Straight Connector 18"/>
          <p:cNvCxnSpPr>
            <a:cxnSpLocks noChangeAspect="1" noChangeShapeType="1"/>
          </p:cNvCxnSpPr>
          <p:nvPr/>
        </p:nvCxnSpPr>
        <p:spPr bwMode="auto">
          <a:xfrm>
            <a:off x="233681" y="1668725"/>
            <a:ext cx="1946911" cy="355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21"/>
          <p:cNvCxnSpPr>
            <a:cxnSpLocks noChangeAspect="1" noChangeShapeType="1"/>
          </p:cNvCxnSpPr>
          <p:nvPr/>
        </p:nvCxnSpPr>
        <p:spPr bwMode="auto">
          <a:xfrm>
            <a:off x="195581" y="2354496"/>
            <a:ext cx="1929131" cy="355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0" name="Straight Arrow Connector 199"/>
          <p:cNvCxnSpPr>
            <a:cxnSpLocks noChangeShapeType="1"/>
          </p:cNvCxnSpPr>
          <p:nvPr/>
        </p:nvCxnSpPr>
        <p:spPr bwMode="auto">
          <a:xfrm>
            <a:off x="1472856" y="819588"/>
            <a:ext cx="2132080" cy="11535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1" name="Text Box 20"/>
          <p:cNvSpPr txBox="1">
            <a:spLocks noChangeArrowheads="1"/>
          </p:cNvSpPr>
          <p:nvPr/>
        </p:nvSpPr>
        <p:spPr bwMode="auto">
          <a:xfrm>
            <a:off x="2265086" y="460772"/>
            <a:ext cx="9548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FF6600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small x</a:t>
            </a:r>
            <a:endParaRPr lang="en-US" sz="1800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pSp>
        <p:nvGrpSpPr>
          <p:cNvPr id="192" name="Group 258"/>
          <p:cNvGrpSpPr>
            <a:grpSpLocks noChangeAspect="1"/>
          </p:cNvGrpSpPr>
          <p:nvPr/>
        </p:nvGrpSpPr>
        <p:grpSpPr bwMode="auto">
          <a:xfrm>
            <a:off x="1905870" y="1790817"/>
            <a:ext cx="2135069" cy="1648819"/>
            <a:chOff x="3440833" y="1854658"/>
            <a:chExt cx="3049276" cy="2354558"/>
          </a:xfrm>
        </p:grpSpPr>
        <p:grpSp>
          <p:nvGrpSpPr>
            <p:cNvPr id="193" name="Group 222"/>
            <p:cNvGrpSpPr>
              <a:grpSpLocks/>
            </p:cNvGrpSpPr>
            <p:nvPr/>
          </p:nvGrpSpPr>
          <p:grpSpPr bwMode="auto">
            <a:xfrm>
              <a:off x="3944046" y="1854658"/>
              <a:ext cx="2507552" cy="1218742"/>
              <a:chOff x="3944046" y="1854658"/>
              <a:chExt cx="2507552" cy="1218742"/>
            </a:xfrm>
          </p:grpSpPr>
          <p:grpSp>
            <p:nvGrpSpPr>
              <p:cNvPr id="195" name="Group 206"/>
              <p:cNvGrpSpPr>
                <a:grpSpLocks/>
              </p:cNvGrpSpPr>
              <p:nvPr/>
            </p:nvGrpSpPr>
            <p:grpSpPr bwMode="auto">
              <a:xfrm rot="638507">
                <a:off x="4032944" y="22356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52" name="Arc 251"/>
                <p:cNvSpPr/>
                <p:nvPr/>
              </p:nvSpPr>
              <p:spPr bwMode="auto">
                <a:xfrm>
                  <a:off x="4736414" y="149087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3" name="Arc 252"/>
                <p:cNvSpPr/>
                <p:nvPr/>
              </p:nvSpPr>
              <p:spPr bwMode="auto">
                <a:xfrm>
                  <a:off x="6144847" y="1526950"/>
                  <a:ext cx="819388" cy="136466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4" name="Arc 253"/>
                <p:cNvSpPr/>
                <p:nvPr/>
              </p:nvSpPr>
              <p:spPr bwMode="auto">
                <a:xfrm>
                  <a:off x="6052475" y="1414526"/>
                  <a:ext cx="2256686" cy="1465746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5" name="Arc 254"/>
                <p:cNvSpPr/>
                <p:nvPr/>
              </p:nvSpPr>
              <p:spPr bwMode="auto">
                <a:xfrm>
                  <a:off x="7485292" y="1400357"/>
                  <a:ext cx="819396" cy="144889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6" name="Arc 255"/>
                <p:cNvSpPr/>
                <p:nvPr/>
              </p:nvSpPr>
              <p:spPr bwMode="auto">
                <a:xfrm>
                  <a:off x="7428359" y="1335900"/>
                  <a:ext cx="2216384" cy="1566831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7" name="Arc 256"/>
                <p:cNvSpPr/>
                <p:nvPr/>
              </p:nvSpPr>
              <p:spPr bwMode="auto">
                <a:xfrm>
                  <a:off x="3282354" y="1454831"/>
                  <a:ext cx="2216384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8" name="Arc 257"/>
                <p:cNvSpPr/>
                <p:nvPr/>
              </p:nvSpPr>
              <p:spPr bwMode="auto">
                <a:xfrm>
                  <a:off x="4630423" y="1401584"/>
                  <a:ext cx="846253" cy="1465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9" name="Arc 258"/>
                <p:cNvSpPr/>
                <p:nvPr/>
              </p:nvSpPr>
              <p:spPr bwMode="auto">
                <a:xfrm>
                  <a:off x="1962906" y="1355250"/>
                  <a:ext cx="2216384" cy="154997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60" name="Arc 259"/>
                <p:cNvSpPr/>
                <p:nvPr/>
              </p:nvSpPr>
              <p:spPr bwMode="auto">
                <a:xfrm>
                  <a:off x="3254885" y="1434339"/>
                  <a:ext cx="846261" cy="146573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61" name="Arc 260"/>
                <p:cNvSpPr/>
                <p:nvPr/>
              </p:nvSpPr>
              <p:spPr bwMode="auto">
                <a:xfrm>
                  <a:off x="557359" y="1396218"/>
                  <a:ext cx="2202955" cy="1499430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62" name="Arc 261"/>
                <p:cNvSpPr/>
                <p:nvPr/>
              </p:nvSpPr>
              <p:spPr bwMode="auto">
                <a:xfrm>
                  <a:off x="1917947" y="1477858"/>
                  <a:ext cx="819396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63" name="Arc 262"/>
                <p:cNvSpPr/>
                <p:nvPr/>
              </p:nvSpPr>
              <p:spPr bwMode="auto">
                <a:xfrm>
                  <a:off x="-779007" y="1333878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64" name="Arc 263"/>
                <p:cNvSpPr/>
                <p:nvPr/>
              </p:nvSpPr>
              <p:spPr bwMode="auto">
                <a:xfrm>
                  <a:off x="703316" y="1506673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grpSp>
            <p:nvGrpSpPr>
              <p:cNvPr id="196" name="Group 206"/>
              <p:cNvGrpSpPr>
                <a:grpSpLocks/>
              </p:cNvGrpSpPr>
              <p:nvPr/>
            </p:nvGrpSpPr>
            <p:grpSpPr bwMode="auto">
              <a:xfrm rot="8779059">
                <a:off x="3944046" y="18546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39" name="Arc 238"/>
                <p:cNvSpPr/>
                <p:nvPr/>
              </p:nvSpPr>
              <p:spPr bwMode="auto">
                <a:xfrm>
                  <a:off x="4737298" y="1493451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0" name="Arc 239"/>
                <p:cNvSpPr/>
                <p:nvPr/>
              </p:nvSpPr>
              <p:spPr bwMode="auto">
                <a:xfrm>
                  <a:off x="6280398" y="1832143"/>
                  <a:ext cx="819396" cy="136466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1" name="Arc 240"/>
                <p:cNvSpPr/>
                <p:nvPr/>
              </p:nvSpPr>
              <p:spPr bwMode="auto">
                <a:xfrm>
                  <a:off x="6248755" y="1611861"/>
                  <a:ext cx="2216392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2" name="Arc 241"/>
                <p:cNvSpPr/>
                <p:nvPr/>
              </p:nvSpPr>
              <p:spPr bwMode="auto">
                <a:xfrm>
                  <a:off x="7714719" y="1659440"/>
                  <a:ext cx="819396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3" name="Arc 242"/>
                <p:cNvSpPr/>
                <p:nvPr/>
              </p:nvSpPr>
              <p:spPr bwMode="auto">
                <a:xfrm>
                  <a:off x="7486752" y="1483642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4" name="Arc 243"/>
                <p:cNvSpPr/>
                <p:nvPr/>
              </p:nvSpPr>
              <p:spPr bwMode="auto">
                <a:xfrm>
                  <a:off x="3421069" y="1600164"/>
                  <a:ext cx="2216384" cy="151628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5" name="Arc 244"/>
                <p:cNvSpPr/>
                <p:nvPr/>
              </p:nvSpPr>
              <p:spPr bwMode="auto">
                <a:xfrm>
                  <a:off x="4847515" y="1644494"/>
                  <a:ext cx="846261" cy="143204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6" name="Arc 245"/>
                <p:cNvSpPr/>
                <p:nvPr/>
              </p:nvSpPr>
              <p:spPr bwMode="auto">
                <a:xfrm>
                  <a:off x="2040018" y="1631258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7" name="Arc 246"/>
                <p:cNvSpPr/>
                <p:nvPr/>
              </p:nvSpPr>
              <p:spPr bwMode="auto">
                <a:xfrm>
                  <a:off x="3461624" y="1778393"/>
                  <a:ext cx="846261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8" name="Arc 247"/>
                <p:cNvSpPr/>
                <p:nvPr/>
              </p:nvSpPr>
              <p:spPr bwMode="auto">
                <a:xfrm>
                  <a:off x="683924" y="1653444"/>
                  <a:ext cx="2202955" cy="1499430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9" name="Arc 248"/>
                <p:cNvSpPr/>
                <p:nvPr/>
              </p:nvSpPr>
              <p:spPr bwMode="auto">
                <a:xfrm>
                  <a:off x="2186006" y="1674397"/>
                  <a:ext cx="819396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0" name="Arc 249"/>
                <p:cNvSpPr/>
                <p:nvPr/>
              </p:nvSpPr>
              <p:spPr bwMode="auto">
                <a:xfrm>
                  <a:off x="-672200" y="1466329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1" name="Arc 250"/>
                <p:cNvSpPr/>
                <p:nvPr/>
              </p:nvSpPr>
              <p:spPr bwMode="auto">
                <a:xfrm>
                  <a:off x="822459" y="1666697"/>
                  <a:ext cx="819388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grpSp>
            <p:nvGrpSpPr>
              <p:cNvPr id="197" name="Group 206"/>
              <p:cNvGrpSpPr>
                <a:grpSpLocks/>
              </p:cNvGrpSpPr>
              <p:nvPr/>
            </p:nvGrpSpPr>
            <p:grpSpPr bwMode="auto">
              <a:xfrm rot="171537">
                <a:off x="4096446" y="29341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26" name="Arc 225"/>
                <p:cNvSpPr/>
                <p:nvPr/>
              </p:nvSpPr>
              <p:spPr bwMode="auto">
                <a:xfrm>
                  <a:off x="4680240" y="1328319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7" name="Arc 226"/>
                <p:cNvSpPr/>
                <p:nvPr/>
              </p:nvSpPr>
              <p:spPr bwMode="auto">
                <a:xfrm>
                  <a:off x="6053546" y="1369990"/>
                  <a:ext cx="819388" cy="148258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8" name="Arc 227"/>
                <p:cNvSpPr/>
                <p:nvPr/>
              </p:nvSpPr>
              <p:spPr bwMode="auto">
                <a:xfrm>
                  <a:off x="6054695" y="1377199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9" name="Arc 228"/>
                <p:cNvSpPr/>
                <p:nvPr/>
              </p:nvSpPr>
              <p:spPr bwMode="auto">
                <a:xfrm>
                  <a:off x="7476305" y="1348286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0" name="Arc 229"/>
                <p:cNvSpPr/>
                <p:nvPr/>
              </p:nvSpPr>
              <p:spPr bwMode="auto">
                <a:xfrm>
                  <a:off x="7483484" y="1473234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1" name="Arc 230"/>
                <p:cNvSpPr/>
                <p:nvPr/>
              </p:nvSpPr>
              <p:spPr bwMode="auto">
                <a:xfrm>
                  <a:off x="3280284" y="1297500"/>
                  <a:ext cx="2216384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2" name="Arc 231"/>
                <p:cNvSpPr/>
                <p:nvPr/>
              </p:nvSpPr>
              <p:spPr bwMode="auto">
                <a:xfrm>
                  <a:off x="4602263" y="1443134"/>
                  <a:ext cx="846253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3" name="Arc 232"/>
                <p:cNvSpPr/>
                <p:nvPr/>
              </p:nvSpPr>
              <p:spPr bwMode="auto">
                <a:xfrm>
                  <a:off x="2016506" y="1309183"/>
                  <a:ext cx="2216384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4" name="Arc 233"/>
                <p:cNvSpPr/>
                <p:nvPr/>
              </p:nvSpPr>
              <p:spPr bwMode="auto">
                <a:xfrm>
                  <a:off x="3340831" y="1522134"/>
                  <a:ext cx="846253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5" name="Arc 234"/>
                <p:cNvSpPr/>
                <p:nvPr/>
              </p:nvSpPr>
              <p:spPr bwMode="auto">
                <a:xfrm>
                  <a:off x="604479" y="1313288"/>
                  <a:ext cx="2216392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6" name="Arc 235"/>
                <p:cNvSpPr/>
                <p:nvPr/>
              </p:nvSpPr>
              <p:spPr bwMode="auto">
                <a:xfrm>
                  <a:off x="2046553" y="1367978"/>
                  <a:ext cx="819388" cy="153312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7" name="Arc 236"/>
                <p:cNvSpPr/>
                <p:nvPr/>
              </p:nvSpPr>
              <p:spPr bwMode="auto">
                <a:xfrm>
                  <a:off x="-807875" y="1300550"/>
                  <a:ext cx="2216384" cy="1465735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8" name="Arc 237"/>
                <p:cNvSpPr/>
                <p:nvPr/>
              </p:nvSpPr>
              <p:spPr bwMode="auto">
                <a:xfrm>
                  <a:off x="674107" y="1352730"/>
                  <a:ext cx="819388" cy="153312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grpSp>
            <p:nvGrpSpPr>
              <p:cNvPr id="198" name="Group 206"/>
              <p:cNvGrpSpPr>
                <a:grpSpLocks/>
              </p:cNvGrpSpPr>
              <p:nvPr/>
            </p:nvGrpSpPr>
            <p:grpSpPr bwMode="auto">
              <a:xfrm rot="9398852">
                <a:off x="4045648" y="26293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13" name="Arc 212"/>
                <p:cNvSpPr/>
                <p:nvPr/>
              </p:nvSpPr>
              <p:spPr bwMode="auto">
                <a:xfrm>
                  <a:off x="4751717" y="1547618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4" name="Arc 213"/>
                <p:cNvSpPr/>
                <p:nvPr/>
              </p:nvSpPr>
              <p:spPr bwMode="auto">
                <a:xfrm>
                  <a:off x="6280120" y="1739240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5" name="Arc 214"/>
                <p:cNvSpPr/>
                <p:nvPr/>
              </p:nvSpPr>
              <p:spPr bwMode="auto">
                <a:xfrm>
                  <a:off x="6190645" y="1702895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6" name="Arc 215"/>
                <p:cNvSpPr/>
                <p:nvPr/>
              </p:nvSpPr>
              <p:spPr bwMode="auto">
                <a:xfrm>
                  <a:off x="7739641" y="1741268"/>
                  <a:ext cx="819388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7" name="Arc 216"/>
                <p:cNvSpPr/>
                <p:nvPr/>
              </p:nvSpPr>
              <p:spPr bwMode="auto">
                <a:xfrm>
                  <a:off x="7505112" y="1514013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8" name="Arc 217"/>
                <p:cNvSpPr/>
                <p:nvPr/>
              </p:nvSpPr>
              <p:spPr bwMode="auto">
                <a:xfrm>
                  <a:off x="3308475" y="1654943"/>
                  <a:ext cx="2229821" cy="1499441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9" name="Arc 218"/>
                <p:cNvSpPr/>
                <p:nvPr/>
              </p:nvSpPr>
              <p:spPr bwMode="auto">
                <a:xfrm>
                  <a:off x="4864475" y="1698615"/>
                  <a:ext cx="846261" cy="144889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0" name="Arc 219"/>
                <p:cNvSpPr/>
                <p:nvPr/>
              </p:nvSpPr>
              <p:spPr bwMode="auto">
                <a:xfrm>
                  <a:off x="2053243" y="1497863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1" name="Arc 220"/>
                <p:cNvSpPr/>
                <p:nvPr/>
              </p:nvSpPr>
              <p:spPr bwMode="auto">
                <a:xfrm>
                  <a:off x="3437054" y="1698508"/>
                  <a:ext cx="859690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2" name="Arc 221"/>
                <p:cNvSpPr/>
                <p:nvPr/>
              </p:nvSpPr>
              <p:spPr bwMode="auto">
                <a:xfrm>
                  <a:off x="781519" y="1640877"/>
                  <a:ext cx="2216392" cy="1499441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3" name="Arc 222"/>
                <p:cNvSpPr/>
                <p:nvPr/>
              </p:nvSpPr>
              <p:spPr bwMode="auto">
                <a:xfrm>
                  <a:off x="2193457" y="1693142"/>
                  <a:ext cx="819388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4" name="Arc 223"/>
                <p:cNvSpPr/>
                <p:nvPr/>
              </p:nvSpPr>
              <p:spPr bwMode="auto">
                <a:xfrm>
                  <a:off x="-591672" y="1668753"/>
                  <a:ext cx="2216384" cy="151628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5" name="Arc 224"/>
                <p:cNvSpPr/>
                <p:nvPr/>
              </p:nvSpPr>
              <p:spPr bwMode="auto">
                <a:xfrm>
                  <a:off x="823623" y="1813097"/>
                  <a:ext cx="819396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grpSp>
            <p:nvGrpSpPr>
              <p:cNvPr id="199" name="Group 206"/>
              <p:cNvGrpSpPr>
                <a:grpSpLocks/>
              </p:cNvGrpSpPr>
              <p:nvPr/>
            </p:nvGrpSpPr>
            <p:grpSpPr bwMode="auto">
              <a:xfrm rot="10800000">
                <a:off x="5226745" y="2388056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00" name="Arc 199"/>
                <p:cNvSpPr/>
                <p:nvPr/>
              </p:nvSpPr>
              <p:spPr bwMode="auto">
                <a:xfrm>
                  <a:off x="4873171" y="1663053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1" name="Arc 200"/>
                <p:cNvSpPr/>
                <p:nvPr/>
              </p:nvSpPr>
              <p:spPr bwMode="auto">
                <a:xfrm>
                  <a:off x="6417930" y="1865224"/>
                  <a:ext cx="819388" cy="136465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2" name="Arc 201"/>
                <p:cNvSpPr/>
                <p:nvPr/>
              </p:nvSpPr>
              <p:spPr bwMode="auto">
                <a:xfrm>
                  <a:off x="6323898" y="1629358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3" name="Arc 202"/>
                <p:cNvSpPr/>
                <p:nvPr/>
              </p:nvSpPr>
              <p:spPr bwMode="auto">
                <a:xfrm>
                  <a:off x="7841792" y="1679895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4" name="Arc 203"/>
                <p:cNvSpPr/>
                <p:nvPr/>
              </p:nvSpPr>
              <p:spPr bwMode="auto">
                <a:xfrm>
                  <a:off x="7626869" y="164620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5" name="Arc 204"/>
                <p:cNvSpPr/>
                <p:nvPr/>
              </p:nvSpPr>
              <p:spPr bwMode="auto">
                <a:xfrm>
                  <a:off x="3556771" y="1629358"/>
                  <a:ext cx="2216392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6" name="Arc 205"/>
                <p:cNvSpPr/>
                <p:nvPr/>
              </p:nvSpPr>
              <p:spPr bwMode="auto">
                <a:xfrm>
                  <a:off x="4980632" y="1679895"/>
                  <a:ext cx="846261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7" name="Arc 206"/>
                <p:cNvSpPr/>
                <p:nvPr/>
              </p:nvSpPr>
              <p:spPr bwMode="auto">
                <a:xfrm>
                  <a:off x="2186640" y="164620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8" name="Arc 207"/>
                <p:cNvSpPr/>
                <p:nvPr/>
              </p:nvSpPr>
              <p:spPr bwMode="auto">
                <a:xfrm>
                  <a:off x="3610501" y="1696748"/>
                  <a:ext cx="846261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9" name="Arc 208"/>
                <p:cNvSpPr/>
                <p:nvPr/>
              </p:nvSpPr>
              <p:spPr bwMode="auto">
                <a:xfrm>
                  <a:off x="816509" y="164620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0" name="Arc 209"/>
                <p:cNvSpPr/>
                <p:nvPr/>
              </p:nvSpPr>
              <p:spPr bwMode="auto">
                <a:xfrm>
                  <a:off x="2320967" y="1696748"/>
                  <a:ext cx="819396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1" name="Arc 210"/>
                <p:cNvSpPr/>
                <p:nvPr/>
              </p:nvSpPr>
              <p:spPr bwMode="auto">
                <a:xfrm>
                  <a:off x="-540184" y="1629358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2" name="Arc 211"/>
                <p:cNvSpPr/>
                <p:nvPr/>
              </p:nvSpPr>
              <p:spPr bwMode="auto">
                <a:xfrm>
                  <a:off x="977701" y="1679895"/>
                  <a:ext cx="819396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</p:grpSp>
        <p:sp>
          <p:nvSpPr>
            <p:cNvPr id="194" name="Rectangle 257"/>
            <p:cNvSpPr>
              <a:spLocks noChangeArrowheads="1"/>
            </p:cNvSpPr>
            <p:nvPr/>
          </p:nvSpPr>
          <p:spPr bwMode="auto">
            <a:xfrm>
              <a:off x="3440833" y="3286238"/>
              <a:ext cx="3049276" cy="922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Times New Roman"/>
                  <a:cs typeface="Times New Roman"/>
                </a:rPr>
                <a:t>Recombination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Times New Roman"/>
                  <a:cs typeface="Times New Roman"/>
                </a:rPr>
                <a:t>~ </a:t>
              </a:r>
              <a:r>
                <a:rPr lang="en-US" dirty="0" err="1">
                  <a:solidFill>
                    <a:srgbClr val="FF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baseline="-250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dirty="0" err="1">
                  <a:solidFill>
                    <a:srgbClr val="FF0000"/>
                  </a:solidFill>
                  <a:latin typeface="Symbol" charset="2"/>
                  <a:cs typeface="Symbol" charset="2"/>
                </a:rPr>
                <a:t>r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6" name="Oval 259"/>
          <p:cNvSpPr>
            <a:spLocks noChangeArrowheads="1"/>
          </p:cNvSpPr>
          <p:nvPr/>
        </p:nvSpPr>
        <p:spPr bwMode="auto">
          <a:xfrm>
            <a:off x="2778558" y="1858116"/>
            <a:ext cx="691067" cy="66573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" name="Rectangle 25"/>
          <p:cNvSpPr>
            <a:spLocks noChangeArrowheads="1"/>
          </p:cNvSpPr>
          <p:nvPr/>
        </p:nvSpPr>
        <p:spPr bwMode="auto">
          <a:xfrm>
            <a:off x="3979207" y="811629"/>
            <a:ext cx="42504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err="1">
                <a:latin typeface="Times New Roman"/>
                <a:cs typeface="Times New Roman"/>
              </a:rPr>
              <a:t>pQCD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dirty="0" smtClean="0">
                <a:latin typeface="Times New Roman"/>
                <a:cs typeface="Times New Roman"/>
              </a:rPr>
              <a:t>2 </a:t>
            </a:r>
            <a:r>
              <a:rPr lang="en-US" dirty="0">
                <a:latin typeface="Times New Roman"/>
                <a:cs typeface="Times New Roman"/>
              </a:rPr>
              <a:t>process </a:t>
            </a:r>
            <a:r>
              <a:rPr lang="en-US" dirty="0" smtClean="0">
                <a:latin typeface="Times New Roman"/>
                <a:cs typeface="Times New Roman"/>
              </a:rPr>
              <a:t>= back</a:t>
            </a:r>
            <a:r>
              <a:rPr lang="en-US" dirty="0">
                <a:latin typeface="Times New Roman"/>
                <a:cs typeface="Times New Roman"/>
              </a:rPr>
              <a:t>-to-back di-</a:t>
            </a:r>
            <a:r>
              <a:rPr lang="en-US" dirty="0" smtClean="0">
                <a:latin typeface="Times New Roman"/>
                <a:cs typeface="Times New Roman"/>
              </a:rPr>
              <a:t>jet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69" name="Group 268"/>
          <p:cNvGrpSpPr/>
          <p:nvPr/>
        </p:nvGrpSpPr>
        <p:grpSpPr>
          <a:xfrm>
            <a:off x="4106639" y="1088536"/>
            <a:ext cx="3822629" cy="1179806"/>
            <a:chOff x="3721012" y="493396"/>
            <a:chExt cx="5787476" cy="2416132"/>
          </a:xfrm>
        </p:grpSpPr>
        <p:sp>
          <p:nvSpPr>
            <p:cNvPr id="270" name="Arrow: Right 242"/>
            <p:cNvSpPr/>
            <p:nvPr/>
          </p:nvSpPr>
          <p:spPr>
            <a:xfrm flipH="1">
              <a:off x="6206549" y="1645285"/>
              <a:ext cx="457200" cy="182880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Arrow: Right 8"/>
            <p:cNvSpPr/>
            <p:nvPr/>
          </p:nvSpPr>
          <p:spPr>
            <a:xfrm>
              <a:off x="4377749" y="1645285"/>
              <a:ext cx="457200" cy="182880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2" name="Straight Connector 61"/>
            <p:cNvCxnSpPr>
              <a:cxnSpLocks noChangeShapeType="1"/>
            </p:cNvCxnSpPr>
            <p:nvPr/>
          </p:nvCxnSpPr>
          <p:spPr bwMode="auto">
            <a:xfrm>
              <a:off x="4258687" y="1541463"/>
              <a:ext cx="1280160" cy="0"/>
            </a:xfrm>
            <a:prstGeom prst="line">
              <a:avLst/>
            </a:prstGeom>
            <a:noFill/>
            <a:ln w="28575">
              <a:solidFill>
                <a:srgbClr val="322F3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3" name="Text Box 20"/>
            <p:cNvSpPr txBox="1">
              <a:spLocks noChangeArrowheads="1"/>
            </p:cNvSpPr>
            <p:nvPr/>
          </p:nvSpPr>
          <p:spPr bwMode="auto">
            <a:xfrm>
              <a:off x="3721012" y="1137888"/>
              <a:ext cx="516781" cy="81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322F31"/>
                  </a:solidFill>
                  <a:latin typeface="+mn-lt"/>
                </a:rPr>
                <a:t>p</a:t>
              </a:r>
              <a:endParaRPr lang="en-US" sz="2800" dirty="0">
                <a:solidFill>
                  <a:srgbClr val="322F31"/>
                </a:solidFill>
                <a:latin typeface="+mn-lt"/>
              </a:endParaRPr>
            </a:p>
          </p:txBody>
        </p:sp>
        <p:sp>
          <p:nvSpPr>
            <p:cNvPr id="274" name="Text Box 20"/>
            <p:cNvSpPr txBox="1">
              <a:spLocks noChangeArrowheads="1"/>
            </p:cNvSpPr>
            <p:nvPr/>
          </p:nvSpPr>
          <p:spPr bwMode="auto">
            <a:xfrm>
              <a:off x="6821184" y="1172504"/>
              <a:ext cx="516781" cy="81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322F31"/>
                  </a:solidFill>
                  <a:latin typeface="+mn-lt"/>
                </a:rPr>
                <a:t>p</a:t>
              </a:r>
              <a:endParaRPr lang="en-US" sz="2800" dirty="0">
                <a:solidFill>
                  <a:srgbClr val="322F31"/>
                </a:solidFill>
                <a:latin typeface="+mn-lt"/>
              </a:endParaRPr>
            </a:p>
          </p:txBody>
        </p:sp>
        <p:grpSp>
          <p:nvGrpSpPr>
            <p:cNvPr id="275" name="Group 274"/>
            <p:cNvGrpSpPr/>
            <p:nvPr/>
          </p:nvGrpSpPr>
          <p:grpSpPr>
            <a:xfrm rot="16200000">
              <a:off x="6000809" y="982980"/>
              <a:ext cx="137160" cy="1097280"/>
              <a:chOff x="6312248" y="60960"/>
              <a:chExt cx="469552" cy="1371600"/>
            </a:xfrm>
          </p:grpSpPr>
          <p:sp>
            <p:nvSpPr>
              <p:cNvPr id="304" name="Arc 303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Arc 304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Arc 305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Arc 306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Arc 307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Arc 308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Arc 309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Arc 310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Arc 311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Arc 312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Arc 313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Arc 314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Arc 315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6" name="Group 275"/>
            <p:cNvGrpSpPr/>
            <p:nvPr/>
          </p:nvGrpSpPr>
          <p:grpSpPr>
            <a:xfrm>
              <a:off x="4149149" y="1355725"/>
              <a:ext cx="274320" cy="762000"/>
              <a:chOff x="3810000" y="1279525"/>
              <a:chExt cx="274320" cy="762000"/>
            </a:xfrm>
          </p:grpSpPr>
          <p:sp>
            <p:nvSpPr>
              <p:cNvPr id="300" name="Oval 14"/>
              <p:cNvSpPr>
                <a:spLocks noChangeArrowheads="1"/>
              </p:cNvSpPr>
              <p:nvPr/>
            </p:nvSpPr>
            <p:spPr bwMode="auto">
              <a:xfrm>
                <a:off x="3810000" y="1279525"/>
                <a:ext cx="274320" cy="7620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301" name="Oval 16"/>
              <p:cNvSpPr>
                <a:spLocks noChangeArrowheads="1"/>
              </p:cNvSpPr>
              <p:nvPr/>
            </p:nvSpPr>
            <p:spPr bwMode="auto">
              <a:xfrm>
                <a:off x="3909060" y="162639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02" name="Oval 18"/>
              <p:cNvSpPr>
                <a:spLocks noChangeArrowheads="1"/>
              </p:cNvSpPr>
              <p:nvPr/>
            </p:nvSpPr>
            <p:spPr bwMode="auto">
              <a:xfrm>
                <a:off x="3909854" y="1812925"/>
                <a:ext cx="74612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303" name="Oval 15"/>
              <p:cNvSpPr>
                <a:spLocks noChangeArrowheads="1"/>
              </p:cNvSpPr>
              <p:nvPr/>
            </p:nvSpPr>
            <p:spPr bwMode="auto">
              <a:xfrm>
                <a:off x="3909854" y="1431925"/>
                <a:ext cx="74613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</p:grpSp>
        <p:cxnSp>
          <p:nvCxnSpPr>
            <p:cNvPr id="277" name="Straight Connector 61"/>
            <p:cNvCxnSpPr>
              <a:cxnSpLocks noChangeShapeType="1"/>
            </p:cNvCxnSpPr>
            <p:nvPr/>
          </p:nvCxnSpPr>
          <p:spPr bwMode="auto">
            <a:xfrm flipV="1">
              <a:off x="5520749" y="882290"/>
              <a:ext cx="2025399" cy="6417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78" name="Group 277"/>
            <p:cNvGrpSpPr/>
            <p:nvPr/>
          </p:nvGrpSpPr>
          <p:grpSpPr>
            <a:xfrm>
              <a:off x="6618029" y="1355725"/>
              <a:ext cx="274320" cy="762000"/>
              <a:chOff x="3810000" y="1279525"/>
              <a:chExt cx="274320" cy="762000"/>
            </a:xfrm>
          </p:grpSpPr>
          <p:sp>
            <p:nvSpPr>
              <p:cNvPr id="296" name="Oval 14"/>
              <p:cNvSpPr>
                <a:spLocks noChangeArrowheads="1"/>
              </p:cNvSpPr>
              <p:nvPr/>
            </p:nvSpPr>
            <p:spPr bwMode="auto">
              <a:xfrm>
                <a:off x="3810000" y="1279525"/>
                <a:ext cx="274320" cy="7620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297" name="Oval 16"/>
              <p:cNvSpPr>
                <a:spLocks noChangeArrowheads="1"/>
              </p:cNvSpPr>
              <p:nvPr/>
            </p:nvSpPr>
            <p:spPr bwMode="auto">
              <a:xfrm>
                <a:off x="3909060" y="162639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298" name="Oval 18"/>
              <p:cNvSpPr>
                <a:spLocks noChangeArrowheads="1"/>
              </p:cNvSpPr>
              <p:nvPr/>
            </p:nvSpPr>
            <p:spPr bwMode="auto">
              <a:xfrm>
                <a:off x="3909854" y="1812925"/>
                <a:ext cx="74612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299" name="Oval 15"/>
              <p:cNvSpPr>
                <a:spLocks noChangeArrowheads="1"/>
              </p:cNvSpPr>
              <p:nvPr/>
            </p:nvSpPr>
            <p:spPr bwMode="auto">
              <a:xfrm>
                <a:off x="3909854" y="1431925"/>
                <a:ext cx="74613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 rot="20323284">
              <a:off x="5638977" y="1511486"/>
              <a:ext cx="137160" cy="1097280"/>
              <a:chOff x="6312248" y="60960"/>
              <a:chExt cx="469552" cy="1371600"/>
            </a:xfrm>
          </p:grpSpPr>
          <p:sp>
            <p:nvSpPr>
              <p:cNvPr id="283" name="Arc 282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Arc 283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Arc 284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Arc 285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Arc 286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Arc 287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Arc 288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Arc 289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Arc 290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Arc 291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Arc 292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Arc 293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Arc 294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0" name="Straight Connector 61"/>
            <p:cNvCxnSpPr>
              <a:cxnSpLocks noChangeShapeType="1"/>
              <a:stCxn id="293" idx="2"/>
            </p:cNvCxnSpPr>
            <p:nvPr/>
          </p:nvCxnSpPr>
          <p:spPr bwMode="auto">
            <a:xfrm>
              <a:off x="5911106" y="2569512"/>
              <a:ext cx="85131" cy="269524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1" name="TextBox 280"/>
            <p:cNvSpPr txBox="1"/>
            <p:nvPr/>
          </p:nvSpPr>
          <p:spPr>
            <a:xfrm>
              <a:off x="7430834" y="493396"/>
              <a:ext cx="2077654" cy="693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322F31"/>
                  </a:solidFill>
                </a:rPr>
                <a:t>Forward jet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5897774" y="2216201"/>
              <a:ext cx="2372832" cy="693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</a:rPr>
                <a:t>Away side jet</a:t>
              </a:r>
            </a:p>
          </p:txBody>
        </p:sp>
      </p:grp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4262581" y="2646551"/>
            <a:ext cx="4074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dirty="0" smtClean="0">
                <a:latin typeface="Times New Roman"/>
                <a:cs typeface="Times New Roman"/>
              </a:rPr>
              <a:t>1 </a:t>
            </a:r>
            <a:r>
              <a:rPr lang="en-US" dirty="0">
                <a:latin typeface="Times New Roman"/>
                <a:cs typeface="Times New Roman"/>
              </a:rPr>
              <a:t>(or </a:t>
            </a:r>
            <a:r>
              <a:rPr lang="en-US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dirty="0" smtClean="0">
                <a:latin typeface="Times New Roman"/>
                <a:cs typeface="Times New Roman"/>
              </a:rPr>
              <a:t>many</a:t>
            </a:r>
            <a:r>
              <a:rPr lang="en-US" dirty="0">
                <a:latin typeface="Times New Roman"/>
                <a:cs typeface="Times New Roman"/>
              </a:rPr>
              <a:t>) process  </a:t>
            </a:r>
            <a:r>
              <a:rPr lang="en-US" dirty="0" smtClean="0">
                <a:latin typeface="Times New Roman"/>
                <a:cs typeface="Times New Roman"/>
              </a:rPr>
              <a:t>=  </a:t>
            </a:r>
            <a:r>
              <a:rPr lang="en-US" dirty="0">
                <a:latin typeface="Times New Roman"/>
                <a:cs typeface="Times New Roman"/>
              </a:rPr>
              <a:t>Mono-jet </a:t>
            </a:r>
          </a:p>
        </p:txBody>
      </p:sp>
      <p:sp>
        <p:nvSpPr>
          <p:cNvPr id="318" name="Rectangle 25"/>
          <p:cNvSpPr>
            <a:spLocks noChangeArrowheads="1"/>
          </p:cNvSpPr>
          <p:nvPr/>
        </p:nvSpPr>
        <p:spPr bwMode="auto">
          <a:xfrm>
            <a:off x="4279388" y="2339675"/>
            <a:ext cx="2560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With high gluon density</a:t>
            </a:r>
          </a:p>
        </p:txBody>
      </p:sp>
      <p:grpSp>
        <p:nvGrpSpPr>
          <p:cNvPr id="319" name="Group 318"/>
          <p:cNvGrpSpPr/>
          <p:nvPr/>
        </p:nvGrpSpPr>
        <p:grpSpPr>
          <a:xfrm>
            <a:off x="4494680" y="2734951"/>
            <a:ext cx="4627313" cy="2231928"/>
            <a:chOff x="629821" y="3048000"/>
            <a:chExt cx="4627313" cy="2231928"/>
          </a:xfrm>
        </p:grpSpPr>
        <p:sp>
          <p:nvSpPr>
            <p:cNvPr id="320" name="Arrow: Right 267"/>
            <p:cNvSpPr/>
            <p:nvPr/>
          </p:nvSpPr>
          <p:spPr>
            <a:xfrm flipH="1">
              <a:off x="2288290" y="4185329"/>
              <a:ext cx="457200" cy="1828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14"/>
            <p:cNvSpPr>
              <a:spLocks noChangeArrowheads="1"/>
            </p:cNvSpPr>
            <p:nvPr/>
          </p:nvSpPr>
          <p:spPr bwMode="auto">
            <a:xfrm>
              <a:off x="2676371" y="3377609"/>
              <a:ext cx="1440719" cy="181215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2000" dirty="0"/>
            </a:p>
          </p:txBody>
        </p:sp>
        <p:sp>
          <p:nvSpPr>
            <p:cNvPr id="322" name="Text Box 20"/>
            <p:cNvSpPr txBox="1">
              <a:spLocks noChangeArrowheads="1"/>
            </p:cNvSpPr>
            <p:nvPr/>
          </p:nvSpPr>
          <p:spPr bwMode="auto">
            <a:xfrm>
              <a:off x="629821" y="4035704"/>
              <a:ext cx="825228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322F31"/>
                  </a:solidFill>
                  <a:latin typeface="+mn-lt"/>
                </a:rPr>
                <a:t>p/d</a:t>
              </a:r>
              <a:br>
                <a:rPr lang="en-US" sz="2000" dirty="0">
                  <a:solidFill>
                    <a:srgbClr val="322F31"/>
                  </a:solidFill>
                  <a:latin typeface="+mn-lt"/>
                </a:rPr>
              </a:br>
              <a:r>
                <a:rPr lang="en-US" sz="1400" dirty="0">
                  <a:solidFill>
                    <a:srgbClr val="322F31"/>
                  </a:solidFill>
                  <a:latin typeface="+mn-lt"/>
                </a:rPr>
                <a:t>dilute</a:t>
              </a:r>
              <a:br>
                <a:rPr lang="en-US" sz="1400" dirty="0">
                  <a:solidFill>
                    <a:srgbClr val="322F31"/>
                  </a:solidFill>
                  <a:latin typeface="+mn-lt"/>
                </a:rPr>
              </a:br>
              <a:r>
                <a:rPr lang="en-US" sz="1400" dirty="0" err="1">
                  <a:solidFill>
                    <a:srgbClr val="322F31"/>
                  </a:solidFill>
                  <a:latin typeface="+mn-lt"/>
                </a:rPr>
                <a:t>parton</a:t>
              </a:r>
              <a:r>
                <a:rPr lang="en-US" sz="1400" dirty="0">
                  <a:solidFill>
                    <a:srgbClr val="322F31"/>
                  </a:solidFill>
                  <a:latin typeface="+mn-lt"/>
                </a:rPr>
                <a:t/>
              </a:r>
              <a:br>
                <a:rPr lang="en-US" sz="1400" dirty="0">
                  <a:solidFill>
                    <a:srgbClr val="322F31"/>
                  </a:solidFill>
                  <a:latin typeface="+mn-lt"/>
                </a:rPr>
              </a:br>
              <a:r>
                <a:rPr lang="en-US" sz="1400" dirty="0">
                  <a:solidFill>
                    <a:srgbClr val="322F31"/>
                  </a:solidFill>
                  <a:latin typeface="+mn-lt"/>
                </a:rPr>
                <a:t>system</a:t>
              </a:r>
              <a:endParaRPr lang="en-US" sz="2000" dirty="0">
                <a:solidFill>
                  <a:srgbClr val="322F31"/>
                </a:solidFill>
                <a:latin typeface="+mn-lt"/>
              </a:endParaRPr>
            </a:p>
          </p:txBody>
        </p:sp>
        <p:sp>
          <p:nvSpPr>
            <p:cNvPr id="323" name="Arrow: Right 260"/>
            <p:cNvSpPr/>
            <p:nvPr/>
          </p:nvSpPr>
          <p:spPr>
            <a:xfrm>
              <a:off x="1542239" y="4200569"/>
              <a:ext cx="457200" cy="182880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4" name="Group 323"/>
            <p:cNvGrpSpPr/>
            <p:nvPr/>
          </p:nvGrpSpPr>
          <p:grpSpPr>
            <a:xfrm>
              <a:off x="1313639" y="3911009"/>
              <a:ext cx="274320" cy="762000"/>
              <a:chOff x="3810000" y="1279525"/>
              <a:chExt cx="274320" cy="762000"/>
            </a:xfrm>
          </p:grpSpPr>
          <p:sp>
            <p:nvSpPr>
              <p:cNvPr id="383" name="Oval 14"/>
              <p:cNvSpPr>
                <a:spLocks noChangeArrowheads="1"/>
              </p:cNvSpPr>
              <p:nvPr/>
            </p:nvSpPr>
            <p:spPr bwMode="auto">
              <a:xfrm>
                <a:off x="3810000" y="1279525"/>
                <a:ext cx="274320" cy="7620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384" name="Oval 16"/>
              <p:cNvSpPr>
                <a:spLocks noChangeArrowheads="1"/>
              </p:cNvSpPr>
              <p:nvPr/>
            </p:nvSpPr>
            <p:spPr bwMode="auto">
              <a:xfrm>
                <a:off x="3909060" y="162639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5" name="Oval 18"/>
              <p:cNvSpPr>
                <a:spLocks noChangeArrowheads="1"/>
              </p:cNvSpPr>
              <p:nvPr/>
            </p:nvSpPr>
            <p:spPr bwMode="auto">
              <a:xfrm>
                <a:off x="3909854" y="1812925"/>
                <a:ext cx="74612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386" name="Oval 15"/>
              <p:cNvSpPr>
                <a:spLocks noChangeArrowheads="1"/>
              </p:cNvSpPr>
              <p:nvPr/>
            </p:nvSpPr>
            <p:spPr bwMode="auto">
              <a:xfrm>
                <a:off x="3909854" y="1431925"/>
                <a:ext cx="74613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</p:grpSp>
        <p:sp>
          <p:nvSpPr>
            <p:cNvPr id="325" name="Text Box 20"/>
            <p:cNvSpPr txBox="1">
              <a:spLocks noChangeArrowheads="1"/>
            </p:cNvSpPr>
            <p:nvPr/>
          </p:nvSpPr>
          <p:spPr bwMode="auto">
            <a:xfrm>
              <a:off x="3596203" y="4664375"/>
              <a:ext cx="166093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0000FF"/>
                  </a:solidFill>
                  <a:latin typeface="+mn-lt"/>
                </a:rPr>
                <a:t>Au</a:t>
              </a:r>
              <a:r>
                <a:rPr lang="en-US" sz="2000" dirty="0">
                  <a:solidFill>
                    <a:srgbClr val="322F31"/>
                  </a:solidFill>
                  <a:latin typeface="+mn-lt"/>
                </a:rPr>
                <a:t/>
              </a:r>
              <a:br>
                <a:rPr lang="en-US" sz="2000" dirty="0">
                  <a:solidFill>
                    <a:srgbClr val="322F31"/>
                  </a:solidFill>
                  <a:latin typeface="+mn-lt"/>
                </a:rPr>
              </a:br>
              <a:r>
                <a:rPr lang="en-US" sz="1400" dirty="0">
                  <a:solidFill>
                    <a:srgbClr val="322F31"/>
                  </a:solidFill>
                  <a:latin typeface="+mn-lt"/>
                </a:rPr>
                <a:t>dense gluon field</a:t>
              </a:r>
              <a:endParaRPr lang="en-US" sz="2000" dirty="0">
                <a:solidFill>
                  <a:srgbClr val="322F31"/>
                </a:solidFill>
                <a:latin typeface="+mn-lt"/>
              </a:endParaRPr>
            </a:p>
          </p:txBody>
        </p:sp>
        <p:grpSp>
          <p:nvGrpSpPr>
            <p:cNvPr id="326" name="Group 325"/>
            <p:cNvGrpSpPr/>
            <p:nvPr/>
          </p:nvGrpSpPr>
          <p:grpSpPr>
            <a:xfrm rot="18920212">
              <a:off x="3374421" y="4268332"/>
              <a:ext cx="91440" cy="914400"/>
              <a:chOff x="6312248" y="60960"/>
              <a:chExt cx="469552" cy="1371600"/>
            </a:xfrm>
          </p:grpSpPr>
          <p:sp>
            <p:nvSpPr>
              <p:cNvPr id="370" name="Arc 369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Arc 370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Arc 371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Arc 372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Arc 373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Arc 374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Arc 375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Arc 376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Arc 377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Arc 378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Arc 379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Arc 380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Arc 381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7" name="Group 326"/>
            <p:cNvGrpSpPr/>
            <p:nvPr/>
          </p:nvGrpSpPr>
          <p:grpSpPr>
            <a:xfrm rot="18920212">
              <a:off x="3755421" y="4163286"/>
              <a:ext cx="91440" cy="914400"/>
              <a:chOff x="6312248" y="60960"/>
              <a:chExt cx="469552" cy="1371600"/>
            </a:xfrm>
          </p:grpSpPr>
          <p:sp>
            <p:nvSpPr>
              <p:cNvPr id="357" name="Arc 356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Arc 357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Arc 358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Arc 359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Arc 360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Arc 361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Arc 362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Arc 363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Arc 364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Arc 365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Arc 366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Arc 367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Arc 368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8" name="Group 327"/>
            <p:cNvGrpSpPr/>
            <p:nvPr/>
          </p:nvGrpSpPr>
          <p:grpSpPr>
            <a:xfrm rot="18920212">
              <a:off x="4136421" y="3963532"/>
              <a:ext cx="91440" cy="914400"/>
              <a:chOff x="6312248" y="60960"/>
              <a:chExt cx="469552" cy="1371600"/>
            </a:xfrm>
          </p:grpSpPr>
          <p:sp>
            <p:nvSpPr>
              <p:cNvPr id="344" name="Arc 343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Arc 344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Arc 345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Arc 346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Arc 347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Arc 348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Arc 349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Arc 350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Arc 351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Arc 352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Arc 353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Arc 354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Arc 355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9" name="Group 328"/>
            <p:cNvGrpSpPr/>
            <p:nvPr/>
          </p:nvGrpSpPr>
          <p:grpSpPr>
            <a:xfrm rot="1067816">
              <a:off x="2975192" y="3522105"/>
              <a:ext cx="91440" cy="914400"/>
              <a:chOff x="6312248" y="60960"/>
              <a:chExt cx="469552" cy="1371600"/>
            </a:xfrm>
          </p:grpSpPr>
          <p:sp>
            <p:nvSpPr>
              <p:cNvPr id="331" name="Arc 330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Arc 331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Arc 332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Arc 333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Arc 334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Arc 335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Arc 336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Arc 337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Arc 338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Arc 339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Arc 340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Arc 341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Arc 342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0" name="Freeform: Shape 22"/>
            <p:cNvSpPr/>
            <p:nvPr/>
          </p:nvSpPr>
          <p:spPr>
            <a:xfrm>
              <a:off x="1494392" y="3048000"/>
              <a:ext cx="3689498" cy="1424762"/>
            </a:xfrm>
            <a:custGeom>
              <a:avLst/>
              <a:gdLst>
                <a:gd name="connsiteX0" fmla="*/ 0 w 3689498"/>
                <a:gd name="connsiteY0" fmla="*/ 1424762 h 1424762"/>
                <a:gd name="connsiteX1" fmla="*/ 2073349 w 3689498"/>
                <a:gd name="connsiteY1" fmla="*/ 1180214 h 1424762"/>
                <a:gd name="connsiteX2" fmla="*/ 3689498 w 3689498"/>
                <a:gd name="connsiteY2" fmla="*/ 0 h 142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9498" h="1424762">
                  <a:moveTo>
                    <a:pt x="0" y="1424762"/>
                  </a:moveTo>
                  <a:cubicBezTo>
                    <a:pt x="729216" y="1421218"/>
                    <a:pt x="1458433" y="1417674"/>
                    <a:pt x="2073349" y="1180214"/>
                  </a:cubicBezTo>
                  <a:cubicBezTo>
                    <a:pt x="2688265" y="942754"/>
                    <a:pt x="3188881" y="471377"/>
                    <a:pt x="3689498" y="0"/>
                  </a:cubicBezTo>
                </a:path>
              </a:pathLst>
            </a:custGeom>
            <a:noFill/>
            <a:ln w="28575">
              <a:solidFill>
                <a:srgbClr val="322F31"/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7" name="Text Box 24"/>
          <p:cNvSpPr txBox="1">
            <a:spLocks noChangeArrowheads="1"/>
          </p:cNvSpPr>
          <p:nvPr/>
        </p:nvSpPr>
        <p:spPr bwMode="auto">
          <a:xfrm>
            <a:off x="904000" y="5299641"/>
            <a:ext cx="7385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CGC predicts suppression of back-to-back correlation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14350" y="2027960"/>
            <a:ext cx="8331200" cy="4673600"/>
            <a:chOff x="514350" y="2027960"/>
            <a:chExt cx="8331200" cy="4673600"/>
          </a:xfrm>
        </p:grpSpPr>
        <p:grpSp>
          <p:nvGrpSpPr>
            <p:cNvPr id="389" name="Group 388"/>
            <p:cNvGrpSpPr/>
            <p:nvPr/>
          </p:nvGrpSpPr>
          <p:grpSpPr>
            <a:xfrm>
              <a:off x="514350" y="2027960"/>
              <a:ext cx="8331200" cy="4673600"/>
              <a:chOff x="514350" y="1196110"/>
              <a:chExt cx="8331200" cy="4673600"/>
            </a:xfrm>
          </p:grpSpPr>
          <p:pic>
            <p:nvPicPr>
              <p:cNvPr id="390" name="Picture 12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350" y="1196110"/>
                <a:ext cx="8331200" cy="467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91" name="Group 390"/>
              <p:cNvGrpSpPr/>
              <p:nvPr/>
            </p:nvGrpSpPr>
            <p:grpSpPr>
              <a:xfrm>
                <a:off x="1110991" y="1283304"/>
                <a:ext cx="7155556" cy="3737240"/>
                <a:chOff x="129627" y="5924571"/>
                <a:chExt cx="7155556" cy="3737240"/>
              </a:xfrm>
              <a:solidFill>
                <a:schemeClr val="bg1"/>
              </a:solidFill>
            </p:grpSpPr>
            <p:pic>
              <p:nvPicPr>
                <p:cNvPr id="392" name="Picture 391" descr="Screen Shot 2017-02-04 at 2.34.56 PM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1" b="-2"/>
                <a:stretch/>
              </p:blipFill>
              <p:spPr>
                <a:xfrm>
                  <a:off x="129627" y="6186628"/>
                  <a:ext cx="7155556" cy="3475183"/>
                </a:xfrm>
                <a:prstGeom prst="rect">
                  <a:avLst/>
                </a:prstGeom>
                <a:grpFill/>
              </p:spPr>
            </p:pic>
            <p:sp>
              <p:nvSpPr>
                <p:cNvPr id="393" name="Rectangle 392"/>
                <p:cNvSpPr/>
                <p:nvPr/>
              </p:nvSpPr>
              <p:spPr>
                <a:xfrm>
                  <a:off x="4676155" y="5966858"/>
                  <a:ext cx="2467342" cy="276999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is-IS" sz="1200" dirty="0">
                      <a:latin typeface="Times New Roman"/>
                      <a:cs typeface="Times New Roman"/>
                    </a:rPr>
                    <a:t>Phys. Rev. Lett. 107, 172301 (2011)</a:t>
                  </a:r>
                  <a:endParaRPr lang="en-US" sz="1200" dirty="0">
                    <a:latin typeface="Times New Roman"/>
                    <a:cs typeface="Times New Roman"/>
                  </a:endParaRPr>
                </a:p>
              </p:txBody>
            </p:sp>
            <p:pic>
              <p:nvPicPr>
                <p:cNvPr id="394" name="Picture 12" descr="phenix_logo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9278" y="5924571"/>
                  <a:ext cx="878995" cy="31994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7" name="TextBox 6"/>
            <p:cNvSpPr txBox="1"/>
            <p:nvPr/>
          </p:nvSpPr>
          <p:spPr>
            <a:xfrm>
              <a:off x="755650" y="5892800"/>
              <a:ext cx="57133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dA</a:t>
              </a:r>
              <a:r>
                <a:rPr lang="en-US" sz="1600" dirty="0" smtClean="0"/>
                <a:t>: alternative explanation through double interactions</a:t>
              </a:r>
              <a:endParaRPr lang="en-US" sz="1600" dirty="0"/>
            </a:p>
          </p:txBody>
        </p:sp>
        <p:pic>
          <p:nvPicPr>
            <p:cNvPr id="388" name="Picture 38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2" t="9960" r="3323"/>
            <a:stretch/>
          </p:blipFill>
          <p:spPr bwMode="auto">
            <a:xfrm>
              <a:off x="6336666" y="5916930"/>
              <a:ext cx="1974919" cy="4596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05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7" grpId="0"/>
      <p:bldP spid="318" grpId="0"/>
      <p:bldP spid="38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ipi0_pau2_mall_c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6" y="1673421"/>
            <a:ext cx="7310174" cy="4718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Observable for Saturation in </a:t>
            </a:r>
            <a:r>
              <a:rPr lang="en-US" cap="none" dirty="0" err="1"/>
              <a:t>p</a:t>
            </a:r>
            <a:r>
              <a:rPr lang="en-US" dirty="0" err="1"/>
              <a:t>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sat.xQ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795" r="2524" b="2185"/>
          <a:stretch/>
        </p:blipFill>
        <p:spPr>
          <a:xfrm>
            <a:off x="0" y="3556027"/>
            <a:ext cx="2971800" cy="27969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1193800" y="1624577"/>
            <a:ext cx="566261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99533" y="1463704"/>
            <a:ext cx="715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1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GeV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0270" y="1463706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&gt;3 </a:t>
            </a:r>
            <a:r>
              <a:rPr lang="en-US" sz="1400" dirty="0" err="1" smtClean="0">
                <a:solidFill>
                  <a:srgbClr val="0000FF"/>
                </a:solidFill>
              </a:rPr>
              <a:t>GeV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7663" y="1286955"/>
            <a:ext cx="574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p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T</a:t>
            </a:r>
            <a:r>
              <a:rPr lang="en-US" sz="1400" baseline="30000" dirty="0" err="1" smtClean="0">
                <a:solidFill>
                  <a:srgbClr val="0000FF"/>
                </a:solidFill>
              </a:rPr>
              <a:t>trig</a:t>
            </a:r>
            <a:endParaRPr lang="en-US" sz="1400" baseline="30000" dirty="0">
              <a:solidFill>
                <a:srgbClr val="0000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7797800" y="2057424"/>
            <a:ext cx="0" cy="38184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518400" y="1717703"/>
            <a:ext cx="715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1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GeV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0737" y="5891772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&gt;3 </a:t>
            </a:r>
            <a:r>
              <a:rPr lang="en-US" sz="1400" dirty="0" err="1" smtClean="0">
                <a:solidFill>
                  <a:srgbClr val="008000"/>
                </a:solidFill>
              </a:rPr>
              <a:t>GeV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23196" y="3835422"/>
            <a:ext cx="671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8000"/>
                </a:solidFill>
              </a:rPr>
              <a:t>p</a:t>
            </a:r>
            <a:r>
              <a:rPr lang="en-US" sz="1400" baseline="-25000" dirty="0" err="1" smtClean="0">
                <a:solidFill>
                  <a:srgbClr val="008000"/>
                </a:solidFill>
              </a:rPr>
              <a:t>T</a:t>
            </a:r>
            <a:r>
              <a:rPr lang="en-US" sz="1400" baseline="30000" dirty="0" err="1" smtClean="0">
                <a:solidFill>
                  <a:srgbClr val="008000"/>
                </a:solidFill>
              </a:rPr>
              <a:t>assoc</a:t>
            </a:r>
            <a:endParaRPr lang="en-US" sz="1400" baseline="30000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604" y="482599"/>
            <a:ext cx="89484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 Di-hadron correlations: scanning in x </a:t>
            </a:r>
            <a:r>
              <a:rPr lang="en-US" dirty="0">
                <a:sym typeface="Wingdings"/>
              </a:rPr>
              <a:t> study the evolution of </a:t>
            </a:r>
            <a:r>
              <a:rPr lang="en-US" dirty="0" smtClean="0">
                <a:sym typeface="Wingdings"/>
              </a:rPr>
              <a:t>Q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2 </a:t>
            </a:r>
            <a:r>
              <a:rPr lang="en-US" dirty="0" smtClean="0">
                <a:sym typeface="Wingdings"/>
              </a:rPr>
              <a:t>in</a:t>
            </a:r>
            <a:r>
              <a:rPr lang="en-US" baseline="3000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x</a:t>
            </a:r>
            <a:endParaRPr lang="en-US" dirty="0" smtClean="0"/>
          </a:p>
          <a:p>
            <a:r>
              <a:rPr lang="en-US" dirty="0" smtClean="0"/>
              <a:t>Scan A-dependence: </a:t>
            </a:r>
            <a:r>
              <a:rPr lang="en-US" dirty="0" err="1" smtClean="0"/>
              <a:t>pAu</a:t>
            </a:r>
            <a:r>
              <a:rPr lang="en-US" dirty="0" smtClean="0"/>
              <a:t> and </a:t>
            </a:r>
            <a:r>
              <a:rPr lang="en-US" dirty="0" err="1" smtClean="0"/>
              <a:t>pAl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study the evolution of Q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(x) with A</a:t>
            </a:r>
          </a:p>
          <a:p>
            <a:r>
              <a:rPr lang="en-US" dirty="0" smtClean="0">
                <a:sym typeface="Wingdings"/>
              </a:rPr>
              <a:t>Resolve ambiguity what causes the suppression in </a:t>
            </a:r>
            <a:r>
              <a:rPr lang="en-US" dirty="0" err="1" smtClean="0">
                <a:sym typeface="Wingdings"/>
              </a:rPr>
              <a:t>dAu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1422400" y="5012275"/>
            <a:ext cx="84667" cy="5757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999067" y="5435609"/>
            <a:ext cx="778933" cy="8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127398" y="4585037"/>
            <a:ext cx="161605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m</a:t>
            </a:r>
            <a:r>
              <a:rPr lang="en-US" sz="1600" baseline="30000" dirty="0" err="1" smtClean="0"/>
              <a:t>trig</a:t>
            </a:r>
            <a:r>
              <a:rPr lang="en-US" sz="1600" baseline="-25000" dirty="0" err="1" smtClean="0"/>
              <a:t>NoCut</a:t>
            </a:r>
            <a:r>
              <a:rPr lang="en-US" sz="1600" baseline="-25000" dirty="0" smtClean="0"/>
              <a:t>, scaled</a:t>
            </a:r>
          </a:p>
          <a:p>
            <a:r>
              <a:rPr lang="en-US" sz="1600" dirty="0" err="1">
                <a:solidFill>
                  <a:srgbClr val="0000FF"/>
                </a:solidFill>
              </a:rPr>
              <a:t>m</a:t>
            </a:r>
            <a:r>
              <a:rPr lang="en-US" sz="1600" baseline="30000" dirty="0" err="1" smtClean="0">
                <a:solidFill>
                  <a:srgbClr val="0000FF"/>
                </a:solidFill>
              </a:rPr>
              <a:t>trig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scaled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err="1" smtClean="0">
                <a:solidFill>
                  <a:srgbClr val="FF00FF"/>
                </a:solidFill>
              </a:rPr>
              <a:t>m</a:t>
            </a:r>
            <a:r>
              <a:rPr lang="en-US" sz="1600" baseline="30000" dirty="0" err="1" smtClean="0">
                <a:solidFill>
                  <a:srgbClr val="FF00FF"/>
                </a:solidFill>
              </a:rPr>
              <a:t>trig</a:t>
            </a:r>
            <a:r>
              <a:rPr lang="en-US" sz="1600" baseline="-25000" dirty="0" err="1" smtClean="0">
                <a:solidFill>
                  <a:srgbClr val="FF00FF"/>
                </a:solidFill>
              </a:rPr>
              <a:t>withAssoc</a:t>
            </a:r>
            <a:endParaRPr lang="en-US" sz="1600" dirty="0">
              <a:solidFill>
                <a:srgbClr val="FF00FF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m</a:t>
            </a:r>
            <a:r>
              <a:rPr lang="en-US" sz="1600" baseline="30000" dirty="0" err="1" smtClean="0">
                <a:solidFill>
                  <a:srgbClr val="FF0000"/>
                </a:solidFill>
              </a:rPr>
              <a:t>assoc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87"/>
          <p:cNvPicPr>
            <a:picLocks noChangeAspect="1" noChangeArrowheads="1"/>
          </p:cNvPicPr>
          <p:nvPr/>
        </p:nvPicPr>
        <p:blipFill>
          <a:blip r:embed="rId3" cstate="print"/>
          <a:srcRect l="13113" t="7839" r="9182" b="20509"/>
          <a:stretch>
            <a:fillRect/>
          </a:stretch>
        </p:blipFill>
        <p:spPr bwMode="auto">
          <a:xfrm>
            <a:off x="406401" y="541980"/>
            <a:ext cx="8318499" cy="575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Rounded Rectangle 100"/>
          <p:cNvSpPr/>
          <p:nvPr/>
        </p:nvSpPr>
        <p:spPr>
          <a:xfrm>
            <a:off x="5156200" y="643462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TPC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870200" y="643462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MTD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04" name="Straight Connector 103"/>
          <p:cNvCxnSpPr>
            <a:stCxn id="102" idx="2"/>
          </p:cNvCxnSpPr>
          <p:nvPr/>
        </p:nvCxnSpPr>
        <p:spPr>
          <a:xfrm rot="5400000">
            <a:off x="3028950" y="1411812"/>
            <a:ext cx="749300" cy="1588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/>
          <p:cNvSpPr/>
          <p:nvPr/>
        </p:nvSpPr>
        <p:spPr>
          <a:xfrm>
            <a:off x="1651000" y="643462"/>
            <a:ext cx="12192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Magnet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4013200" y="643462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BEMC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BSMD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118" name="Straight Connector 117"/>
          <p:cNvCxnSpPr>
            <a:stCxn id="117" idx="2"/>
          </p:cNvCxnSpPr>
          <p:nvPr/>
        </p:nvCxnSpPr>
        <p:spPr>
          <a:xfrm rot="5400000">
            <a:off x="3771899" y="1418163"/>
            <a:ext cx="1155703" cy="3937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01" idx="2"/>
          </p:cNvCxnSpPr>
          <p:nvPr/>
        </p:nvCxnSpPr>
        <p:spPr>
          <a:xfrm rot="5400000">
            <a:off x="4375150" y="1424512"/>
            <a:ext cx="1701800" cy="9271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7442200" y="643462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BBC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584200" y="643462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EEMCESMD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126" name="Straight Connector 125"/>
          <p:cNvCxnSpPr>
            <a:stCxn id="124" idx="2"/>
          </p:cNvCxnSpPr>
          <p:nvPr/>
        </p:nvCxnSpPr>
        <p:spPr>
          <a:xfrm rot="5400000">
            <a:off x="6223000" y="1672162"/>
            <a:ext cx="2387600" cy="1117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6299200" y="643462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TOF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43" name="Straight Connector 142"/>
          <p:cNvCxnSpPr>
            <a:stCxn id="136" idx="2"/>
          </p:cNvCxnSpPr>
          <p:nvPr/>
        </p:nvCxnSpPr>
        <p:spPr>
          <a:xfrm rot="5400000">
            <a:off x="5251450" y="1068912"/>
            <a:ext cx="1612900" cy="1549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Line 5"/>
          <p:cNvSpPr>
            <a:spLocks noChangeShapeType="1"/>
          </p:cNvSpPr>
          <p:nvPr/>
        </p:nvSpPr>
        <p:spPr bwMode="auto">
          <a:xfrm flipH="1">
            <a:off x="1079500" y="3158062"/>
            <a:ext cx="2654300" cy="1295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6"/>
          <p:cNvSpPr>
            <a:spLocks noChangeShapeType="1"/>
          </p:cNvSpPr>
          <p:nvPr/>
        </p:nvSpPr>
        <p:spPr bwMode="auto">
          <a:xfrm flipH="1">
            <a:off x="3086100" y="3297763"/>
            <a:ext cx="1016000" cy="2120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502076" y="4301062"/>
            <a:ext cx="2622124" cy="17526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733800" y="3081862"/>
            <a:ext cx="381000" cy="3048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355599" y="3601508"/>
            <a:ext cx="1354667" cy="550333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HFT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2014-2016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54" name="Straight Connector 153"/>
          <p:cNvCxnSpPr/>
          <p:nvPr/>
        </p:nvCxnSpPr>
        <p:spPr>
          <a:xfrm>
            <a:off x="956732" y="4139142"/>
            <a:ext cx="745068" cy="1076325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1092200" y="1172626"/>
            <a:ext cx="1363133" cy="757769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8000"/>
                </a:solidFill>
              </a:rPr>
              <a:t>FMS</a:t>
            </a:r>
            <a:endParaRPr lang="en-US" sz="1600" dirty="0">
              <a:solidFill>
                <a:srgbClr val="FF8000"/>
              </a:solidFill>
            </a:endParaRPr>
          </a:p>
          <a:p>
            <a:pPr algn="ctr"/>
            <a:r>
              <a:rPr lang="en-US" sz="1600" b="1" dirty="0" err="1" smtClean="0">
                <a:solidFill>
                  <a:srgbClr val="FF8000"/>
                </a:solidFill>
              </a:rPr>
              <a:t>Pre+Post-shower</a:t>
            </a:r>
            <a:endParaRPr lang="en-US" sz="1600" b="1" dirty="0">
              <a:solidFill>
                <a:srgbClr val="FF8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657114" y="3958534"/>
            <a:ext cx="1066800" cy="539378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8000"/>
                </a:solidFill>
              </a:rPr>
              <a:t>RP</a:t>
            </a:r>
          </a:p>
          <a:p>
            <a:pPr algn="ctr"/>
            <a:r>
              <a:rPr lang="en-US" b="1" dirty="0" smtClean="0">
                <a:solidFill>
                  <a:srgbClr val="FF8000"/>
                </a:solidFill>
              </a:rPr>
              <a:t>ZDC</a:t>
            </a:r>
            <a:endParaRPr lang="en-US" b="1" dirty="0">
              <a:solidFill>
                <a:srgbClr val="FF8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in 2017</a:t>
            </a:r>
            <a:endParaRPr lang="en-US" dirty="0"/>
          </a:p>
        </p:txBody>
      </p:sp>
      <p:cxnSp>
        <p:nvCxnSpPr>
          <p:cNvPr id="106" name="Straight Connector 105"/>
          <p:cNvCxnSpPr>
            <a:stCxn id="105" idx="2"/>
          </p:cNvCxnSpPr>
          <p:nvPr/>
        </p:nvCxnSpPr>
        <p:spPr>
          <a:xfrm>
            <a:off x="2260600" y="1037162"/>
            <a:ext cx="723900" cy="1879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25" idx="2"/>
          </p:cNvCxnSpPr>
          <p:nvPr/>
        </p:nvCxnSpPr>
        <p:spPr>
          <a:xfrm rot="16200000" flipH="1">
            <a:off x="565150" y="1589612"/>
            <a:ext cx="1511300" cy="406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27" idx="3"/>
          </p:cNvCxnSpPr>
          <p:nvPr/>
        </p:nvCxnSpPr>
        <p:spPr bwMode="auto">
          <a:xfrm>
            <a:off x="8339667" y="4216400"/>
            <a:ext cx="384247" cy="118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361268" y="5105400"/>
            <a:ext cx="4469042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Electromagnetic coverage: -1 &lt;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&lt; 4</a:t>
            </a:r>
          </a:p>
          <a:p>
            <a:r>
              <a:rPr lang="en-US" dirty="0" smtClean="0"/>
              <a:t>Tracking: 1.4 &lt;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&lt; 1.4</a:t>
            </a:r>
          </a:p>
          <a:p>
            <a:r>
              <a:rPr lang="en-US" dirty="0" err="1" smtClean="0"/>
              <a:t>ToF</a:t>
            </a:r>
            <a:r>
              <a:rPr lang="en-US" dirty="0" err="1" smtClean="0"/>
              <a:t>&amp;dE</a:t>
            </a:r>
            <a:r>
              <a:rPr lang="en-US" dirty="0" smtClean="0"/>
              <a:t>/dx: -1 &lt;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 &lt; 1</a:t>
            </a:r>
            <a:endParaRPr lang="en-US" dirty="0" smtClean="0"/>
          </a:p>
          <a:p>
            <a:r>
              <a:rPr lang="en-US" dirty="0" smtClean="0"/>
              <a:t>Roman Pots: 0.2 GeV</a:t>
            </a:r>
            <a:r>
              <a:rPr lang="en-US" baseline="30000" dirty="0" smtClean="0"/>
              <a:t>2</a:t>
            </a:r>
            <a:r>
              <a:rPr lang="en-US" dirty="0" smtClean="0"/>
              <a:t> &lt; t &lt; 1 GeV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fragmentation functions in </a:t>
            </a:r>
            <a:r>
              <a:rPr lang="en-US" cap="none" dirty="0" err="1" smtClean="0"/>
              <a:t>pp</a:t>
            </a:r>
            <a:r>
              <a:rPr lang="en-US" dirty="0" smtClean="0"/>
              <a:t> and </a:t>
            </a:r>
            <a:r>
              <a:rPr lang="en-US" cap="none" dirty="0" err="1" smtClean="0"/>
              <a:t>p</a:t>
            </a:r>
            <a:r>
              <a:rPr lang="en-US" dirty="0" err="1" smtClean="0"/>
              <a:t>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 PWG 6&amp;7, April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7" r="4293"/>
          <a:stretch/>
        </p:blipFill>
        <p:spPr bwMode="auto">
          <a:xfrm>
            <a:off x="0" y="1564641"/>
            <a:ext cx="5217583" cy="2764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7843" y="933632"/>
            <a:ext cx="83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p+p</a:t>
            </a:r>
            <a:r>
              <a:rPr lang="en-US" sz="2400" dirty="0" smtClean="0">
                <a:solidFill>
                  <a:srgbClr val="0000FF"/>
                </a:solidFill>
              </a:rPr>
              <a:t>: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6699" y="1132946"/>
            <a:ext cx="54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solidFill>
                  <a:srgbClr val="0000FF"/>
                </a:solidFill>
              </a:rPr>
              <a:t>+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4349" y="1116013"/>
            <a:ext cx="54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>
                <a:solidFill>
                  <a:srgbClr val="0000FF"/>
                </a:solidFill>
              </a:rPr>
              <a:t>-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584" y="1502834"/>
            <a:ext cx="3302000" cy="3977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63687" y="776817"/>
            <a:ext cx="3309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/>
                <a:latin typeface="Comic Sans MS"/>
                <a:cs typeface="Comic Sans MS"/>
              </a:rPr>
              <a:t>fragmentation functions </a:t>
            </a:r>
            <a:endParaRPr lang="en-US" sz="2000" dirty="0" smtClean="0">
              <a:effectLst/>
              <a:latin typeface="Comic Sans MS"/>
              <a:cs typeface="Comic Sans MS"/>
            </a:endParaRPr>
          </a:p>
          <a:p>
            <a:r>
              <a:rPr lang="en-US" sz="2000" dirty="0" smtClean="0">
                <a:effectLst/>
                <a:latin typeface="Comic Sans MS"/>
                <a:cs typeface="Comic Sans MS"/>
              </a:rPr>
              <a:t>in </a:t>
            </a:r>
            <a:r>
              <a:rPr lang="en-US" sz="2000" dirty="0" err="1" smtClean="0">
                <a:effectLst/>
                <a:latin typeface="Comic Sans MS"/>
                <a:cs typeface="Comic Sans MS"/>
              </a:rPr>
              <a:t>p</a:t>
            </a:r>
            <a:r>
              <a:rPr lang="en-US" sz="2000" dirty="0" err="1">
                <a:effectLst/>
                <a:latin typeface="Comic Sans MS"/>
                <a:cs typeface="Comic Sans MS"/>
              </a:rPr>
              <a:t>+</a:t>
            </a:r>
            <a:r>
              <a:rPr lang="en-US" sz="2000" dirty="0" err="1" smtClean="0">
                <a:effectLst/>
                <a:latin typeface="Comic Sans MS"/>
                <a:cs typeface="Comic Sans MS"/>
              </a:rPr>
              <a:t>A</a:t>
            </a:r>
            <a:r>
              <a:rPr lang="en-US" sz="2000" dirty="0" smtClean="0">
                <a:effectLst/>
                <a:latin typeface="Comic Sans MS"/>
                <a:cs typeface="Comic Sans MS"/>
              </a:rPr>
              <a:t>/</a:t>
            </a:r>
            <a:r>
              <a:rPr lang="en-US" sz="2000" dirty="0" err="1" smtClean="0">
                <a:effectLst/>
                <a:latin typeface="Comic Sans MS"/>
                <a:cs typeface="Comic Sans MS"/>
              </a:rPr>
              <a:t>p+p</a:t>
            </a:r>
            <a:r>
              <a:rPr lang="en-US" sz="2000" dirty="0" smtClean="0">
                <a:effectLst/>
                <a:latin typeface="Comic Sans MS"/>
                <a:cs typeface="Comic Sans MS"/>
              </a:rPr>
              <a:t>  </a:t>
            </a:r>
            <a:r>
              <a:rPr lang="en-US" sz="2000" dirty="0">
                <a:effectLst/>
                <a:latin typeface="Comic Sans MS"/>
                <a:cs typeface="Comic Sans MS"/>
              </a:rPr>
              <a:t>at |</a:t>
            </a:r>
            <a:r>
              <a:rPr lang="en-US" sz="2000" i="1" dirty="0">
                <a:effectLst/>
                <a:latin typeface="Symbol" charset="2"/>
                <a:cs typeface="Symbol" charset="2"/>
              </a:rPr>
              <a:t>h</a:t>
            </a:r>
            <a:r>
              <a:rPr lang="en-US" sz="2000" dirty="0">
                <a:effectLst/>
                <a:latin typeface="Comic Sans MS"/>
                <a:cs typeface="Comic Sans MS"/>
              </a:rPr>
              <a:t>| &lt; 0.4 </a:t>
            </a: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206320" y="4545773"/>
            <a:ext cx="744785" cy="456463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389" y="4937818"/>
            <a:ext cx="1787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only at RHIC:</a:t>
            </a:r>
          </a:p>
          <a:p>
            <a:r>
              <a:rPr lang="en-US" sz="1600" dirty="0" smtClean="0"/>
              <a:t>measure nuclear </a:t>
            </a:r>
          </a:p>
          <a:p>
            <a:r>
              <a:rPr lang="en-US" sz="1600" dirty="0" smtClean="0"/>
              <a:t>effects for</a:t>
            </a:r>
          </a:p>
          <a:p>
            <a:r>
              <a:rPr lang="en-US" sz="1600" dirty="0" smtClean="0"/>
              <a:t>polarized FF </a:t>
            </a:r>
          </a:p>
          <a:p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nCollins</a:t>
            </a:r>
            <a:endParaRPr lang="en-US" sz="1600" dirty="0"/>
          </a:p>
        </p:txBody>
      </p:sp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96" y="4349750"/>
            <a:ext cx="3239770" cy="25082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3565" y="607391"/>
            <a:ext cx="3095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Observable: </a:t>
            </a:r>
            <a:r>
              <a:rPr lang="en-US" dirty="0" smtClean="0"/>
              <a:t>hadron in jet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3917" y="0"/>
            <a:ext cx="9577917" cy="609600"/>
          </a:xfrm>
        </p:spPr>
        <p:txBody>
          <a:bodyPr/>
          <a:lstStyle/>
          <a:p>
            <a:r>
              <a:rPr lang="en-US" dirty="0" smtClean="0"/>
              <a:t>Diffraction: A neglected child at RHIC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4" y="908048"/>
            <a:ext cx="3933825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921" y="624420"/>
            <a:ext cx="135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Processes: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1147" y="1235490"/>
            <a:ext cx="2561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RP the optimal </a:t>
            </a:r>
          </a:p>
          <a:p>
            <a:r>
              <a:rPr lang="en-US" dirty="0" smtClean="0"/>
              <a:t>tool to tag</a:t>
            </a:r>
          </a:p>
          <a:p>
            <a:r>
              <a:rPr lang="en-US" dirty="0" smtClean="0"/>
              <a:t>diffractive processes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5" y="2677047"/>
            <a:ext cx="2520315" cy="2520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2680435"/>
            <a:ext cx="4829175" cy="23202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28083" y="2307167"/>
            <a:ext cx="264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inclusive cross section</a:t>
            </a:r>
            <a:endParaRPr lang="en-US" dirty="0"/>
          </a:p>
        </p:txBody>
      </p:sp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2964921" y="4248563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8740" y="3145135"/>
            <a:ext cx="1775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Pythia-8</a:t>
            </a:r>
          </a:p>
          <a:p>
            <a:pPr algn="ctr"/>
            <a:r>
              <a:rPr lang="en-US" dirty="0" smtClean="0"/>
              <a:t>~20% at least</a:t>
            </a:r>
          </a:p>
          <a:p>
            <a:pPr algn="ctr"/>
            <a:r>
              <a:rPr lang="en-US" dirty="0" smtClean="0"/>
              <a:t>diffractive</a:t>
            </a:r>
            <a:endParaRPr lang="en-US" dirty="0"/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312737" y="5364047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2209" y="5263598"/>
            <a:ext cx="7276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more interesting physics opportunities with diffraction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SSA for UPC J/</a:t>
            </a:r>
            <a:r>
              <a:rPr lang="en-US" dirty="0" err="1" smtClean="0">
                <a:sym typeface="Wingdings"/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production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GPDs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Di-jets in UPC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gluon Wigner function </a:t>
            </a:r>
            <a:r>
              <a:rPr lang="en-US" dirty="0" smtClean="0">
                <a:sym typeface="Wingdings"/>
              </a:rPr>
              <a:t>(</a:t>
            </a:r>
            <a:r>
              <a:rPr lang="en-US" dirty="0" smtClean="0">
                <a:hlinkClick r:id="rId5"/>
              </a:rPr>
              <a:t>arXiv</a:t>
            </a:r>
            <a:r>
              <a:rPr lang="en-US" dirty="0">
                <a:hlinkClick r:id="rId5"/>
              </a:rPr>
              <a:t>:</a:t>
            </a:r>
            <a:r>
              <a:rPr lang="en-US" dirty="0" smtClean="0">
                <a:hlinkClick r:id="rId5"/>
              </a:rPr>
              <a:t>1706.01765</a:t>
            </a:r>
            <a:r>
              <a:rPr lang="en-US" dirty="0" smtClean="0"/>
              <a:t>)</a:t>
            </a:r>
            <a:endParaRPr lang="en-US" dirty="0" smtClean="0"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err="1" smtClean="0">
                <a:solidFill>
                  <a:srgbClr val="322F31"/>
                </a:solidFill>
                <a:sym typeface="Wingdings"/>
              </a:rPr>
              <a:t>R</a:t>
            </a:r>
            <a:r>
              <a:rPr lang="en-US" baseline="-25000" dirty="0" err="1" smtClean="0">
                <a:solidFill>
                  <a:srgbClr val="322F31"/>
                </a:solidFill>
                <a:sym typeface="Wingdings"/>
              </a:rPr>
              <a:t>pA</a:t>
            </a:r>
            <a:r>
              <a:rPr lang="en-US" dirty="0" smtClean="0">
                <a:solidFill>
                  <a:srgbClr val="322F31"/>
                </a:solidFill>
                <a:sym typeface="Wingdings"/>
              </a:rPr>
              <a:t> for diffractive events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saturation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597558" y="635295"/>
            <a:ext cx="2546442" cy="2082684"/>
            <a:chOff x="6449391" y="435798"/>
            <a:chExt cx="2546442" cy="20826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8"/>
            <a:stretch/>
          </p:blipFill>
          <p:spPr>
            <a:xfrm>
              <a:off x="6449391" y="435798"/>
              <a:ext cx="2546442" cy="208268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909530" y="1649619"/>
              <a:ext cx="7489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</a:rPr>
                <a:t>2015+2017</a:t>
              </a:r>
              <a:endParaRPr lang="en-US" sz="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596632" y="1416214"/>
            <a:ext cx="505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FF"/>
                </a:solidFill>
              </a:rPr>
              <a:t>2021+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dirty="0" smtClean="0"/>
              <a:t>The Missing Piece: orbital angular momentum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75505" y="6402919"/>
            <a:ext cx="1676400" cy="381000"/>
          </a:xfrm>
        </p:spPr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39440" y="1359696"/>
            <a:ext cx="630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new theoretical concept: Generalized Parton Distributions</a:t>
            </a:r>
          </a:p>
        </p:txBody>
      </p:sp>
      <p:grpSp>
        <p:nvGrpSpPr>
          <p:cNvPr id="7" name="Group 27"/>
          <p:cNvGrpSpPr/>
          <p:nvPr/>
        </p:nvGrpSpPr>
        <p:grpSpPr>
          <a:xfrm>
            <a:off x="282446" y="1313974"/>
            <a:ext cx="2514600" cy="3703638"/>
            <a:chOff x="3292475" y="1524000"/>
            <a:chExt cx="2514600" cy="3703638"/>
          </a:xfrm>
        </p:grpSpPr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3292475" y="1524000"/>
              <a:ext cx="2514600" cy="3703638"/>
            </a:xfrm>
            <a:prstGeom prst="rect">
              <a:avLst/>
            </a:prstGeom>
            <a:solidFill>
              <a:srgbClr val="F2FC24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9" name="Picture 15" descr="fig02-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19475" y="1743075"/>
              <a:ext cx="2252663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00116" y="555784"/>
            <a:ext cx="26794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GPDs</a:t>
            </a:r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: PDFs that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c</a:t>
            </a:r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orrelated </a:t>
            </a:r>
            <a:r>
              <a:rPr lang="en-US" sz="1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parton</a:t>
            </a:r>
            <a:r>
              <a:rPr lang="en-US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momentum 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and </a:t>
            </a:r>
            <a:r>
              <a:rPr lang="en-US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their distributions </a:t>
            </a:r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in </a:t>
            </a:r>
          </a:p>
          <a:p>
            <a:pPr algn="ctr"/>
            <a:r>
              <a:rPr lang="en-US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transverse </a:t>
            </a:r>
            <a:r>
              <a:rPr lang="en-US" sz="1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space</a:t>
            </a:r>
            <a:endParaRPr lang="en-US" sz="14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94271" y="1798809"/>
            <a:ext cx="3786689" cy="1747031"/>
            <a:chOff x="1800225" y="3491443"/>
            <a:chExt cx="3786689" cy="1747031"/>
          </a:xfrm>
        </p:grpSpPr>
        <p:grpSp>
          <p:nvGrpSpPr>
            <p:cNvPr id="21" name="Group 25"/>
            <p:cNvGrpSpPr/>
            <p:nvPr/>
          </p:nvGrpSpPr>
          <p:grpSpPr>
            <a:xfrm>
              <a:off x="1800225" y="3491443"/>
              <a:ext cx="3786689" cy="1747031"/>
              <a:chOff x="178858" y="4405843"/>
              <a:chExt cx="3786689" cy="1747031"/>
            </a:xfrm>
          </p:grpSpPr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178858" y="4405843"/>
                <a:ext cx="3786689" cy="17470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01600">
                  <a:schemeClr val="tx1">
                    <a:lumMod val="85000"/>
                    <a:alpha val="75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aphicFrame>
            <p:nvGraphicFramePr>
              <p:cNvPr id="26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9988411"/>
                  </p:ext>
                </p:extLst>
              </p:nvPr>
            </p:nvGraphicFramePr>
            <p:xfrm>
              <a:off x="324490" y="5420491"/>
              <a:ext cx="3610577" cy="662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215" name="Equation" r:id="rId4" imgW="4292600" imgH="787400" progId="Equation.DSMT4">
                      <p:embed/>
                    </p:oleObj>
                  </mc:Choice>
                  <mc:Fallback>
                    <p:oleObj name="Equation" r:id="rId4" imgW="4292600" imgH="7874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4490" y="5420491"/>
                            <a:ext cx="3610577" cy="662295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4020887"/>
                  </p:ext>
                </p:extLst>
              </p:nvPr>
            </p:nvGraphicFramePr>
            <p:xfrm>
              <a:off x="285433" y="4706359"/>
              <a:ext cx="3418298" cy="726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216" name="Equation" r:id="rId6" imgW="4064000" imgH="863600" progId="Equation.DSMT4">
                      <p:embed/>
                    </p:oleObj>
                  </mc:Choice>
                  <mc:Fallback>
                    <p:oleObj name="Equation" r:id="rId6" imgW="4064000" imgH="863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5433" y="4706359"/>
                            <a:ext cx="3418298" cy="726388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" name="TextBox 21"/>
            <p:cNvSpPr txBox="1"/>
            <p:nvPr/>
          </p:nvSpPr>
          <p:spPr>
            <a:xfrm>
              <a:off x="1821252" y="3532526"/>
              <a:ext cx="2751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Spin-Sum-Rule in PRF:</a:t>
              </a:r>
              <a:endParaRPr lang="en-US" dirty="0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346797" y="656167"/>
            <a:ext cx="5655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exclusive reactions the vehicle to access </a:t>
            </a:r>
            <a:r>
              <a:rPr lang="en-US" i="1" dirty="0" err="1"/>
              <a:t>L</a:t>
            </a:r>
            <a:r>
              <a:rPr lang="en-US" i="1" baseline="-25000" dirty="0" err="1"/>
              <a:t>q</a:t>
            </a:r>
            <a:r>
              <a:rPr lang="en-US" dirty="0"/>
              <a:t> &amp; </a:t>
            </a:r>
            <a:r>
              <a:rPr lang="en-US" i="1" dirty="0" err="1"/>
              <a:t>L</a:t>
            </a:r>
            <a:r>
              <a:rPr lang="en-US" i="1" baseline="-25000" dirty="0" err="1"/>
              <a:t>g</a:t>
            </a:r>
            <a:endParaRPr lang="en-US" i="1" baseline="-25000" dirty="0"/>
          </a:p>
          <a:p>
            <a:pPr algn="ctr"/>
            <a:r>
              <a:rPr lang="en-US" dirty="0" smtClean="0"/>
              <a:t>golden channel: </a:t>
            </a:r>
            <a:r>
              <a:rPr lang="en-US" dirty="0" smtClean="0">
                <a:solidFill>
                  <a:srgbClr val="FF00FF"/>
                </a:solidFill>
              </a:rPr>
              <a:t>J/</a:t>
            </a:r>
            <a:r>
              <a:rPr lang="en-US" dirty="0" err="1" smtClean="0">
                <a:solidFill>
                  <a:srgbClr val="FF00FF"/>
                </a:solidFill>
              </a:rPr>
              <a:t>Ψ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6599027" y="2912328"/>
            <a:ext cx="584094" cy="484605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82" name="Straight Arrow Connector 81"/>
          <p:cNvCxnSpPr/>
          <p:nvPr/>
        </p:nvCxnSpPr>
        <p:spPr bwMode="auto">
          <a:xfrm flipH="1">
            <a:off x="6776720" y="3427413"/>
            <a:ext cx="176265" cy="4435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3288665" y="3692738"/>
            <a:ext cx="482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responsible for orbital angular momentum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93440" y="4124960"/>
            <a:ext cx="5378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production in </a:t>
            </a:r>
            <a:r>
              <a:rPr lang="en-US" dirty="0" err="1" smtClean="0"/>
              <a:t>p↑Au</a:t>
            </a:r>
            <a:r>
              <a:rPr lang="en-US" dirty="0" smtClean="0"/>
              <a:t> UPC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world wide only access to GPD E for gluons</a:t>
            </a:r>
            <a:endParaRPr lang="en-US" dirty="0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904424"/>
              </p:ext>
            </p:extLst>
          </p:nvPr>
        </p:nvGraphicFramePr>
        <p:xfrm>
          <a:off x="3811588" y="4852988"/>
          <a:ext cx="45720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7" name="Equation" r:id="rId8" imgW="4572000" imgH="774700" progId="Equation.DSMT4">
                  <p:embed/>
                </p:oleObj>
              </mc:Choice>
              <mc:Fallback>
                <p:oleObj name="Equation" r:id="rId8" imgW="4572000" imgH="774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11588" y="4852988"/>
                        <a:ext cx="45720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RBRC Workshop,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Run-15&amp;17: </a:t>
            </a:r>
            <a:r>
              <a:rPr lang="en-US" dirty="0" smtClean="0">
                <a:effectLst/>
              </a:rPr>
              <a:t>J</a:t>
            </a:r>
            <a:r>
              <a:rPr lang="en-US" dirty="0">
                <a:effectLst/>
              </a:rPr>
              <a:t>/</a:t>
            </a:r>
            <a:r>
              <a:rPr lang="en-US" dirty="0" smtClean="0">
                <a:effectLst/>
                <a:sym typeface="Symbol"/>
              </a:rPr>
              <a:t> in </a:t>
            </a:r>
            <a:r>
              <a:rPr lang="en-US" cap="none" dirty="0" err="1" smtClean="0">
                <a:effectLst/>
                <a:sym typeface="Symbol"/>
              </a:rPr>
              <a:t>pp</a:t>
            </a:r>
            <a:r>
              <a:rPr lang="en-US" cap="none" dirty="0" smtClean="0">
                <a:effectLst/>
                <a:sym typeface="Symbol"/>
              </a:rPr>
              <a:t>/</a:t>
            </a:r>
            <a:r>
              <a:rPr lang="en-US" cap="none" dirty="0" err="1" smtClean="0">
                <a:effectLst/>
                <a:sym typeface="Symbol"/>
              </a:rPr>
              <a:t>pA</a:t>
            </a:r>
            <a:r>
              <a:rPr lang="en-US" dirty="0" smtClean="0">
                <a:effectLst/>
                <a:sym typeface="Symbol"/>
              </a:rPr>
              <a:t> UPC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5"/>
          <a:stretch/>
        </p:blipFill>
        <p:spPr bwMode="auto">
          <a:xfrm>
            <a:off x="176696" y="2311838"/>
            <a:ext cx="3081842" cy="2251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2120841"/>
            <a:ext cx="431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RP acceptance for scattered proton: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" r="8987"/>
          <a:stretch/>
        </p:blipFill>
        <p:spPr bwMode="auto">
          <a:xfrm>
            <a:off x="3351944" y="2887424"/>
            <a:ext cx="2815687" cy="1923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501900" y="2538272"/>
            <a:ext cx="389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</a:t>
            </a:r>
            <a:r>
              <a:rPr lang="en-US" dirty="0" err="1" smtClean="0"/>
              <a:t>dist</a:t>
            </a:r>
            <a:r>
              <a:rPr lang="en-US" dirty="0" smtClean="0"/>
              <a:t> for protons (</a:t>
            </a:r>
            <a:r>
              <a:rPr lang="en-US" dirty="0" err="1" smtClean="0"/>
              <a:t>tgt</a:t>
            </a:r>
            <a:r>
              <a:rPr lang="en-US" dirty="0" smtClean="0"/>
              <a:t> &amp;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</a:t>
            </a:r>
            <a:r>
              <a:rPr lang="en-US" dirty="0" err="1" smtClean="0"/>
              <a:t>src</a:t>
            </a:r>
            <a:r>
              <a:rPr lang="en-US" dirty="0" smtClean="0"/>
              <a:t>):</a:t>
            </a:r>
            <a:endParaRPr lang="en-US" dirty="0"/>
          </a:p>
        </p:txBody>
      </p:sp>
      <p:sp>
        <p:nvSpPr>
          <p:cNvPr id="20" name="AutoShape 49"/>
          <p:cNvSpPr>
            <a:spLocks noChangeArrowheads="1"/>
          </p:cNvSpPr>
          <p:nvPr/>
        </p:nvSpPr>
        <p:spPr bwMode="auto">
          <a:xfrm>
            <a:off x="3380639" y="5157712"/>
            <a:ext cx="462489" cy="27449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4469" y="5178208"/>
            <a:ext cx="30811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Required:</a:t>
            </a:r>
          </a:p>
          <a:p>
            <a:r>
              <a:rPr lang="en-US" sz="1600" dirty="0" smtClean="0"/>
              <a:t>2017 p↑+p </a:t>
            </a:r>
            <a:r>
              <a:rPr lang="en-US" sz="1600" dirty="0"/>
              <a:t>4</a:t>
            </a:r>
            <a:r>
              <a:rPr lang="en-US" sz="1600" dirty="0" smtClean="0"/>
              <a:t>00 nb-1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ym typeface="Wingdings"/>
              </a:rPr>
              <a:t>1k J/</a:t>
            </a:r>
            <a:r>
              <a:rPr lang="en-US" sz="1600" dirty="0" err="1" smtClean="0">
                <a:sym typeface="Wingdings"/>
              </a:rPr>
              <a:t>Ψs</a:t>
            </a:r>
            <a:endParaRPr lang="en-US" sz="1600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dirty="0" err="1" smtClean="0">
                <a:sym typeface="Wingdings"/>
              </a:rPr>
              <a:t>A</a:t>
            </a:r>
            <a:r>
              <a:rPr lang="en-US" sz="1600" baseline="-25000" dirty="0" err="1" smtClean="0">
                <a:sym typeface="Wingdings"/>
              </a:rPr>
              <a:t>UT</a:t>
            </a:r>
            <a:r>
              <a:rPr lang="en-US" sz="1600" baseline="-25000" dirty="0" smtClean="0">
                <a:sym typeface="Wingdings"/>
              </a:rPr>
              <a:t>: </a:t>
            </a:r>
            <a:r>
              <a:rPr lang="en-US" sz="1600" dirty="0" smtClean="0">
                <a:sym typeface="Wingdings"/>
              </a:rPr>
              <a:t>+/-0.2 in 3 t-bins</a:t>
            </a:r>
            <a:endParaRPr lang="en-US" sz="1600" dirty="0" smtClean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9" r="7249"/>
          <a:stretch/>
        </p:blipFill>
        <p:spPr bwMode="auto">
          <a:xfrm>
            <a:off x="6317306" y="3357697"/>
            <a:ext cx="2828177" cy="1921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626087" y="302639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J/</a:t>
            </a:r>
            <a:r>
              <a:rPr lang="en-US" dirty="0" err="1" smtClean="0">
                <a:sym typeface="Wingdings"/>
              </a:rPr>
              <a:t>Ψ</a:t>
            </a:r>
            <a:r>
              <a:rPr lang="en-US" dirty="0" smtClean="0">
                <a:sym typeface="Wingdings"/>
              </a:rPr>
              <a:t>-rapidity </a:t>
            </a:r>
            <a:endParaRPr lang="en-US" dirty="0"/>
          </a:p>
        </p:txBody>
      </p:sp>
      <p:pic>
        <p:nvPicPr>
          <p:cNvPr id="24" name="Picture 23" descr="xq2V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/>
          <a:stretch/>
        </p:blipFill>
        <p:spPr>
          <a:xfrm>
            <a:off x="41969" y="4660348"/>
            <a:ext cx="3169639" cy="197567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856188" y="657749"/>
            <a:ext cx="2252843" cy="1513840"/>
            <a:chOff x="1005840" y="5262880"/>
            <a:chExt cx="2252843" cy="1513840"/>
          </a:xfrm>
        </p:grpSpPr>
        <p:grpSp>
          <p:nvGrpSpPr>
            <p:cNvPr id="25" name="Group 24"/>
            <p:cNvGrpSpPr/>
            <p:nvPr/>
          </p:nvGrpSpPr>
          <p:grpSpPr>
            <a:xfrm>
              <a:off x="1005840" y="5273040"/>
              <a:ext cx="2170135" cy="1503680"/>
              <a:chOff x="88901" y="3276600"/>
              <a:chExt cx="2919857" cy="223469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901" y="3276600"/>
                <a:ext cx="2919857" cy="2234692"/>
              </a:xfrm>
              <a:prstGeom prst="rect">
                <a:avLst/>
              </a:prstGeom>
            </p:spPr>
          </p:pic>
          <p:cxnSp>
            <p:nvCxnSpPr>
              <p:cNvPr id="31" name="Straight Arrow Connector 30"/>
              <p:cNvCxnSpPr/>
              <p:nvPr/>
            </p:nvCxnSpPr>
            <p:spPr>
              <a:xfrm flipV="1">
                <a:off x="1737360" y="3921760"/>
                <a:ext cx="416560" cy="14224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>
                <a:glow rad="63500">
                  <a:srgbClr val="33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2153920" y="3737094"/>
                <a:ext cx="438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Z</a:t>
                </a:r>
                <a:r>
                  <a:rPr lang="en-US" b="1" baseline="30000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2</a:t>
                </a:r>
                <a:endParaRPr lang="en-US" b="1" baseline="300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069013" y="5262880"/>
              <a:ext cx="715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p/Au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91413" y="5273040"/>
              <a:ext cx="767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p/Au’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58240" y="6045200"/>
              <a:ext cx="53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p↑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80640" y="6177280"/>
              <a:ext cx="591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p’↑</a:t>
              </a:r>
              <a:endParaRPr 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719885" y="625370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Run-15</a:t>
            </a:r>
            <a:r>
              <a:rPr lang="en-US" smtClean="0"/>
              <a:t>: ~300 </a:t>
            </a:r>
            <a:r>
              <a:rPr lang="en-US" dirty="0"/>
              <a:t>J/</a:t>
            </a:r>
            <a:r>
              <a:rPr lang="en-US" dirty="0" err="1"/>
              <a:t>Ψ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prel_dsigdpT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 r="8146"/>
          <a:stretch/>
        </p:blipFill>
        <p:spPr>
          <a:xfrm>
            <a:off x="4790656" y="560633"/>
            <a:ext cx="2840383" cy="1912004"/>
          </a:xfrm>
          <a:prstGeom prst="rect">
            <a:avLst/>
          </a:prstGeom>
        </p:spPr>
      </p:pic>
      <p:pic>
        <p:nvPicPr>
          <p:cNvPr id="7" name="Picture 6" descr="figurer_upcdraw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5" y="331304"/>
            <a:ext cx="1361084" cy="14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 animBg="1"/>
      <p:bldP spid="21" grpId="0"/>
      <p:bldP spid="23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in 2021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25" y="2847009"/>
            <a:ext cx="6810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nut 6"/>
          <p:cNvSpPr/>
          <p:nvPr/>
        </p:nvSpPr>
        <p:spPr>
          <a:xfrm rot="832833">
            <a:off x="4836936" y="4018581"/>
            <a:ext cx="975685" cy="1461215"/>
          </a:xfrm>
          <a:prstGeom prst="donut">
            <a:avLst>
              <a:gd name="adj" fmla="val 31809"/>
            </a:avLst>
          </a:prstGeom>
          <a:solidFill>
            <a:srgbClr val="FF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22" y="165645"/>
            <a:ext cx="2846176" cy="267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3118"/>
            <a:ext cx="2351617" cy="1288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70796" y="816867"/>
            <a:ext cx="327791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Ecal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 smtClean="0"/>
              <a:t>reuse PHENIX </a:t>
            </a:r>
            <a:r>
              <a:rPr lang="en-US" dirty="0" err="1" smtClean="0"/>
              <a:t>Ecal</a:t>
            </a:r>
            <a:endParaRPr lang="en-US" dirty="0" smtClean="0"/>
          </a:p>
          <a:p>
            <a:endParaRPr lang="en-US" sz="800" dirty="0"/>
          </a:p>
          <a:p>
            <a:r>
              <a:rPr lang="en-US" dirty="0" err="1" smtClean="0">
                <a:solidFill>
                  <a:srgbClr val="0000FF"/>
                </a:solidFill>
              </a:rPr>
              <a:t>Hcal:</a:t>
            </a:r>
            <a:r>
              <a:rPr lang="en-US" dirty="0" err="1" smtClean="0"/>
              <a:t>design</a:t>
            </a:r>
            <a:r>
              <a:rPr lang="en-US" dirty="0" smtClean="0"/>
              <a:t> </a:t>
            </a:r>
            <a:r>
              <a:rPr lang="en-US" dirty="0" err="1" smtClean="0"/>
              <a:t>ala</a:t>
            </a:r>
            <a:endParaRPr lang="en-US" dirty="0" smtClean="0"/>
          </a:p>
          <a:p>
            <a:r>
              <a:rPr lang="en-US" dirty="0" smtClean="0"/>
              <a:t>STAR </a:t>
            </a:r>
            <a:r>
              <a:rPr lang="en-US" dirty="0" err="1" smtClean="0"/>
              <a:t>fHCal</a:t>
            </a:r>
            <a:r>
              <a:rPr lang="en-US" dirty="0" smtClean="0"/>
              <a:t> and EIC </a:t>
            </a:r>
            <a:r>
              <a:rPr lang="en-US" dirty="0" err="1" smtClean="0"/>
              <a:t>fHCal</a:t>
            </a:r>
            <a:endParaRPr lang="en-US" dirty="0" smtClean="0"/>
          </a:p>
          <a:p>
            <a:endParaRPr lang="en-US" sz="800" dirty="0"/>
          </a:p>
          <a:p>
            <a:r>
              <a:rPr lang="en-US" dirty="0" smtClean="0">
                <a:solidFill>
                  <a:srgbClr val="0000FF"/>
                </a:solidFill>
              </a:rPr>
              <a:t>Tracking:</a:t>
            </a:r>
          </a:p>
          <a:p>
            <a:r>
              <a:rPr lang="en-US" dirty="0" smtClean="0"/>
              <a:t>4-6 Si strip-disks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61577" y="469682"/>
            <a:ext cx="445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forward upgrade 2.5 &lt;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&lt; 4.5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96647" y="6141794"/>
            <a:ext cx="2894395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0000FF"/>
                </a:solidFill>
              </a:rPr>
              <a:t>EndCap</a:t>
            </a:r>
            <a:r>
              <a:rPr lang="en-US" b="1" u="sng" dirty="0" smtClean="0">
                <a:solidFill>
                  <a:srgbClr val="0000FF"/>
                </a:solidFill>
              </a:rPr>
              <a:t> TOF:</a:t>
            </a:r>
          </a:p>
          <a:p>
            <a:pPr algn="l"/>
            <a:r>
              <a:rPr lang="en-US" sz="1600" dirty="0" smtClean="0"/>
              <a:t>PID at </a:t>
            </a:r>
            <a:r>
              <a:rPr lang="en-US" sz="1600" dirty="0" smtClean="0">
                <a:latin typeface="Symbol" pitchFamily="18" charset="2"/>
              </a:rPr>
              <a:t>h</a:t>
            </a:r>
            <a:r>
              <a:rPr lang="en-US" sz="1600" dirty="0" smtClean="0"/>
              <a:t> = 0.9 to 1.5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60774" y="3092815"/>
            <a:ext cx="136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ndcap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TOF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632174" y="3500784"/>
            <a:ext cx="381000" cy="685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8174" y="5657672"/>
            <a:ext cx="2495826" cy="1200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0000FF"/>
                </a:solidFill>
              </a:rPr>
              <a:t>EPD: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 smtClean="0"/>
              <a:t> Improves trigger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 smtClean="0"/>
              <a:t> Reduces background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 smtClean="0"/>
              <a:t> Allows a better and independent reaction plane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3340651"/>
            <a:ext cx="2623592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err="1" smtClean="0">
                <a:solidFill>
                  <a:srgbClr val="0000FF"/>
                </a:solidFill>
              </a:rPr>
              <a:t>iTPC</a:t>
            </a:r>
            <a:r>
              <a:rPr lang="en-US" sz="1600" b="1" u="sng" dirty="0" smtClean="0">
                <a:solidFill>
                  <a:srgbClr val="0000FF"/>
                </a:solidFill>
              </a:rPr>
              <a:t>: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 smtClean="0"/>
              <a:t> Rebuilds the inner sectors </a:t>
            </a:r>
          </a:p>
          <a:p>
            <a:pPr algn="l"/>
            <a:r>
              <a:rPr lang="en-US" sz="1400" dirty="0"/>
              <a:t> </a:t>
            </a:r>
            <a:r>
              <a:rPr lang="en-US" sz="1400" dirty="0" smtClean="0"/>
              <a:t> of the TPC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 smtClean="0"/>
              <a:t> Continuous Coverage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 smtClean="0"/>
              <a:t> Improves </a:t>
            </a:r>
            <a:r>
              <a:rPr lang="en-US" sz="1400" dirty="0" err="1" smtClean="0"/>
              <a:t>dE</a:t>
            </a:r>
            <a:r>
              <a:rPr lang="en-US" sz="1400" dirty="0" smtClean="0"/>
              <a:t>/</a:t>
            </a:r>
            <a:r>
              <a:rPr lang="en-US" sz="1400" dirty="0" err="1" smtClean="0"/>
              <a:t>dx</a:t>
            </a:r>
            <a:endParaRPr lang="en-US" sz="1400" dirty="0" smtClean="0"/>
          </a:p>
          <a:p>
            <a:pPr algn="l">
              <a:buFont typeface="Arial" pitchFamily="34" charset="0"/>
              <a:buChar char="•"/>
            </a:pPr>
            <a:r>
              <a:rPr lang="en-US" sz="1400" dirty="0" smtClean="0"/>
              <a:t> Extends </a:t>
            </a:r>
            <a:r>
              <a:rPr lang="en-US" sz="1400" dirty="0" smtClean="0">
                <a:latin typeface="Symbol" pitchFamily="18" charset="2"/>
              </a:rPr>
              <a:t>h</a:t>
            </a:r>
            <a:r>
              <a:rPr lang="en-US" sz="1400" dirty="0" smtClean="0"/>
              <a:t> coverage from </a:t>
            </a:r>
          </a:p>
          <a:p>
            <a:pPr algn="l"/>
            <a:r>
              <a:rPr lang="en-US" sz="1400" dirty="0" smtClean="0"/>
              <a:t>  1.0 to 1.5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 smtClean="0"/>
              <a:t> Lowers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cut-in from </a:t>
            </a:r>
          </a:p>
          <a:p>
            <a:pPr algn="l"/>
            <a:r>
              <a:rPr lang="en-US" sz="1400" dirty="0"/>
              <a:t> </a:t>
            </a:r>
            <a:r>
              <a:rPr lang="en-US" sz="1400" dirty="0" smtClean="0"/>
              <a:t> 125 MeV/c to 60 MeV/c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595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Unknow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2105" b="20526"/>
          <a:stretch/>
        </p:blipFill>
        <p:spPr>
          <a:xfrm>
            <a:off x="4920296" y="1209040"/>
            <a:ext cx="2286714" cy="100584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polarized are the Gluons?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3" name="Picture 12" descr="running-deltag-band-lrp-rhic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3" r="11461" b="3065"/>
          <a:stretch/>
        </p:blipFill>
        <p:spPr>
          <a:xfrm>
            <a:off x="0" y="518159"/>
            <a:ext cx="3124834" cy="30225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3119" y="954193"/>
            <a:ext cx="961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DIS + </a:t>
            </a:r>
          </a:p>
          <a:p>
            <a:pPr algn="ctr"/>
            <a:r>
              <a:rPr lang="en-US" sz="1000" dirty="0" smtClean="0"/>
              <a:t>RHIC ≤2009 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630398" y="1617133"/>
            <a:ext cx="961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DIS + </a:t>
            </a:r>
          </a:p>
          <a:p>
            <a:pPr algn="ctr"/>
            <a:r>
              <a:rPr lang="en-US" sz="1000" dirty="0" smtClean="0"/>
              <a:t>RHIC ≤2015 </a:t>
            </a:r>
            <a:endParaRPr lang="en-US" sz="1000" dirty="0"/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3046091" y="611065"/>
            <a:ext cx="462491" cy="316827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7055" y="1637408"/>
            <a:ext cx="25505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STAR and PHENIX</a:t>
            </a:r>
          </a:p>
          <a:p>
            <a:r>
              <a:rPr lang="en-US" sz="1600" dirty="0" smtClean="0"/>
              <a:t>data till 2015</a:t>
            </a:r>
          </a:p>
          <a:p>
            <a:r>
              <a:rPr lang="en-US" sz="1600" dirty="0" smtClean="0"/>
              <a:t>reduce uncertainties </a:t>
            </a:r>
          </a:p>
          <a:p>
            <a:r>
              <a:rPr lang="en-US" sz="1600" dirty="0" smtClean="0"/>
              <a:t>at x ~ 10</a:t>
            </a:r>
            <a:r>
              <a:rPr lang="en-US" sz="1600" baseline="30000" dirty="0" smtClean="0"/>
              <a:t>-3 </a:t>
            </a:r>
            <a:r>
              <a:rPr lang="en-US" sz="1600" dirty="0" smtClean="0"/>
              <a:t>by </a:t>
            </a:r>
            <a:r>
              <a:rPr lang="en-US" sz="1600" dirty="0" smtClean="0">
                <a:solidFill>
                  <a:srgbClr val="0000FF"/>
                </a:solidFill>
              </a:rPr>
              <a:t>factor </a:t>
            </a:r>
            <a:r>
              <a:rPr lang="en-US" sz="1600" dirty="0">
                <a:solidFill>
                  <a:srgbClr val="0000FF"/>
                </a:solidFill>
              </a:rPr>
              <a:t>2</a:t>
            </a:r>
            <a:endParaRPr lang="en-US" sz="1600" baseline="30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1767840" y="623993"/>
            <a:ext cx="6350" cy="10016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1757680" y="2611120"/>
            <a:ext cx="6773" cy="5122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40" y="3606800"/>
            <a:ext cx="3963185" cy="32496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83459" y="1107440"/>
            <a:ext cx="28605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only way </a:t>
            </a:r>
          </a:p>
          <a:p>
            <a:pPr algn="ctr"/>
            <a:r>
              <a:rPr lang="en-US" dirty="0" smtClean="0"/>
              <a:t>to constrain low x</a:t>
            </a:r>
          </a:p>
          <a:p>
            <a:pPr algn="ctr"/>
            <a:r>
              <a:rPr lang="en-US" dirty="0" smtClean="0"/>
              <a:t>further </a:t>
            </a:r>
          </a:p>
          <a:p>
            <a:pPr marL="285750" indent="-285750" algn="ctr">
              <a:buFont typeface="Wingdings" charset="0"/>
              <a:buChar char="à"/>
            </a:pPr>
            <a:r>
              <a:rPr lang="en-US" dirty="0" smtClean="0"/>
              <a:t>go forward</a:t>
            </a:r>
          </a:p>
          <a:p>
            <a:pPr algn="ctr"/>
            <a:r>
              <a:rPr lang="en-US" dirty="0"/>
              <a:t>Di-Jets@2.5 &lt;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 &lt; </a:t>
            </a:r>
            <a:r>
              <a:rPr lang="en-US" dirty="0" smtClean="0"/>
              <a:t>4.0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2865120"/>
            <a:ext cx="4389799" cy="3962400"/>
          </a:xfrm>
          <a:prstGeom prst="rect">
            <a:avLst/>
          </a:prstGeom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802621"/>
              </p:ext>
            </p:extLst>
          </p:nvPr>
        </p:nvGraphicFramePr>
        <p:xfrm>
          <a:off x="3141139" y="970490"/>
          <a:ext cx="3019425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0" name="Equation" r:id="rId7" imgW="2565400" imgH="558800" progId="Equation.DSMT4">
                  <p:embed/>
                </p:oleObj>
              </mc:Choice>
              <mc:Fallback>
                <p:oleObj name="Equation" r:id="rId7" imgW="25654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41139" y="970490"/>
                        <a:ext cx="3019425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505204" y="679451"/>
            <a:ext cx="178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till 2009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</a:t>
            </a:r>
            <a:r>
              <a:rPr lang="en-US" cap="none" dirty="0" smtClean="0"/>
              <a:t>s</a:t>
            </a:r>
            <a:r>
              <a:rPr lang="en-US" dirty="0" smtClean="0"/>
              <a:t> at STAR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7735" y="1635765"/>
            <a:ext cx="8978055" cy="3077765"/>
            <a:chOff x="87735" y="679032"/>
            <a:chExt cx="8978055" cy="3077765"/>
          </a:xfrm>
        </p:grpSpPr>
        <p:sp>
          <p:nvSpPr>
            <p:cNvPr id="8" name="TextBox 7"/>
            <p:cNvSpPr txBox="1"/>
            <p:nvPr/>
          </p:nvSpPr>
          <p:spPr>
            <a:xfrm>
              <a:off x="87735" y="679032"/>
              <a:ext cx="8978055" cy="307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Goals: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>
                  <a:sym typeface="Wingdings"/>
                </a:rPr>
                <a:t>Increase statistics for A</a:t>
              </a:r>
              <a:r>
                <a:rPr lang="en-US" sz="1600" baseline="-25000" dirty="0">
                  <a:sym typeface="Wingdings"/>
                </a:rPr>
                <a:t>N</a:t>
              </a:r>
              <a:r>
                <a:rPr lang="en-US" sz="1600" dirty="0">
                  <a:sym typeface="Wingdings"/>
                </a:rPr>
                <a:t> DY</a:t>
              </a:r>
            </a:p>
            <a:p>
              <a:pPr>
                <a:buClr>
                  <a:srgbClr val="0000FF"/>
                </a:buClr>
              </a:pPr>
              <a:r>
                <a:rPr lang="en-US" sz="1600" dirty="0">
                  <a:sym typeface="Wingdings"/>
                </a:rPr>
                <a:t>    TMD evolution world </a:t>
              </a:r>
              <a:r>
                <a:rPr lang="en-US" sz="1600" dirty="0" smtClean="0">
                  <a:sym typeface="Wingdings"/>
                </a:rPr>
                <a:t>best </a:t>
              </a:r>
              <a:r>
                <a:rPr lang="en-US" sz="1600" dirty="0" smtClean="0">
                  <a:sym typeface="Wingdings"/>
                </a:rPr>
                <a:t>constraint </a:t>
              </a:r>
              <a:r>
                <a:rPr lang="en-US" sz="1600" dirty="0" smtClean="0">
                  <a:sym typeface="Wingdings"/>
                </a:rPr>
                <a:t>  A</a:t>
              </a:r>
              <a:r>
                <a:rPr lang="en-US" sz="1600" baseline="-25000" dirty="0" smtClean="0">
                  <a:sym typeface="Wingdings"/>
                </a:rPr>
                <a:t>N</a:t>
              </a:r>
              <a:r>
                <a:rPr lang="en-US" sz="1600" dirty="0">
                  <a:sym typeface="Wingdings"/>
                </a:rPr>
                <a:t>(W</a:t>
              </a:r>
              <a:r>
                <a:rPr lang="en-US" sz="1600" baseline="30000" dirty="0">
                  <a:sym typeface="Wingdings"/>
                </a:rPr>
                <a:t>+/- </a:t>
              </a:r>
              <a:r>
                <a:rPr lang="en-US" sz="1600" dirty="0">
                  <a:sym typeface="Wingdings"/>
                </a:rPr>
                <a:t>Z</a:t>
              </a:r>
              <a:r>
                <a:rPr lang="en-US" sz="1600" baseline="30000" dirty="0">
                  <a:sym typeface="Wingdings"/>
                </a:rPr>
                <a:t>0</a:t>
              </a:r>
              <a:r>
                <a:rPr lang="en-US" sz="1600" dirty="0">
                  <a:sym typeface="Wingdings"/>
                </a:rPr>
                <a:t>)</a:t>
              </a:r>
            </a:p>
            <a:p>
              <a:pPr>
                <a:buClr>
                  <a:srgbClr val="0000FF"/>
                </a:buClr>
              </a:pPr>
              <a:r>
                <a:rPr lang="en-US" sz="1600" dirty="0">
                  <a:sym typeface="Wingdings"/>
                </a:rPr>
                <a:t>    </a:t>
              </a:r>
              <a:r>
                <a:rPr lang="en-US" sz="1600" dirty="0" err="1">
                  <a:sym typeface="Wingdings"/>
                </a:rPr>
                <a:t>Sivers</a:t>
              </a:r>
              <a:r>
                <a:rPr lang="en-US" sz="1600" dirty="0">
                  <a:sym typeface="Wingdings"/>
                </a:rPr>
                <a:t> sign change</a:t>
              </a:r>
              <a:endParaRPr lang="en-US" sz="1600" baseline="30000" dirty="0">
                <a:sym typeface="Wingdings"/>
              </a:endParaRP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 smtClean="0"/>
                <a:t>Unravel the mystery what is the underlying process of A</a:t>
              </a:r>
              <a:r>
                <a:rPr lang="en-US" sz="1600" baseline="-25000" dirty="0" smtClean="0"/>
                <a:t>N</a:t>
              </a:r>
            </a:p>
            <a:p>
              <a:pPr>
                <a:buClr>
                  <a:srgbClr val="0000FF"/>
                </a:buClr>
              </a:pPr>
              <a:r>
                <a:rPr lang="en-US" sz="1600" baseline="-25000" dirty="0"/>
                <a:t> </a:t>
              </a:r>
              <a:r>
                <a:rPr lang="en-US" sz="1600" baseline="-25000" dirty="0" smtClean="0"/>
                <a:t>   </a:t>
              </a:r>
              <a:r>
                <a:rPr lang="en-US" sz="1600" dirty="0" smtClean="0">
                  <a:sym typeface="Wingdings"/>
                </a:rPr>
                <a:t> measure </a:t>
              </a:r>
              <a:r>
                <a:rPr lang="en-US" sz="1600" dirty="0" smtClean="0"/>
                <a:t>A</a:t>
              </a:r>
              <a:r>
                <a:rPr lang="en-US" sz="1600" baseline="-25000" dirty="0" smtClean="0"/>
                <a:t>N</a:t>
              </a:r>
              <a:r>
                <a:rPr lang="en-US" sz="1600" dirty="0" smtClean="0"/>
                <a:t> for </a:t>
              </a:r>
              <a:r>
                <a:rPr lang="en-US" sz="1600" dirty="0" smtClean="0">
                  <a:latin typeface="Symbol" charset="2"/>
                  <a:cs typeface="Symbol" charset="2"/>
                </a:rPr>
                <a:t>p</a:t>
              </a:r>
              <a:r>
                <a:rPr lang="en-US" sz="1600" baseline="30000" dirty="0" smtClean="0"/>
                <a:t>+/-</a:t>
              </a:r>
            </a:p>
            <a:p>
              <a:pPr>
                <a:buClr>
                  <a:srgbClr val="0000FF"/>
                </a:buClr>
              </a:pPr>
              <a:r>
                <a:rPr lang="en-US" sz="1600" dirty="0"/>
                <a:t> </a:t>
              </a:r>
              <a:r>
                <a:rPr lang="en-US" sz="1600" dirty="0" smtClean="0"/>
                <a:t>  </a:t>
              </a:r>
              <a:r>
                <a:rPr lang="en-US" sz="1600" dirty="0" smtClean="0">
                  <a:sym typeface="Wingdings"/>
                </a:rPr>
                <a:t> clear prediction of importance of special Collins like FF</a:t>
              </a:r>
              <a:endParaRPr lang="en-US" sz="1600" dirty="0" smtClean="0"/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 smtClean="0"/>
                <a:t>flavor tagging of the Twist-3 equivalent of the </a:t>
              </a:r>
              <a:r>
                <a:rPr lang="en-US" sz="1600" dirty="0" err="1" smtClean="0"/>
                <a:t>Sivers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fct</a:t>
              </a:r>
              <a:r>
                <a:rPr lang="en-US" sz="1600" dirty="0" smtClean="0"/>
                <a:t>.</a:t>
              </a:r>
            </a:p>
            <a:p>
              <a:pPr>
                <a:buClr>
                  <a:srgbClr val="0000FF"/>
                </a:buClr>
              </a:pPr>
              <a:r>
                <a:rPr lang="en-US" sz="1600" dirty="0" smtClean="0"/>
                <a:t>   </a:t>
              </a:r>
              <a:r>
                <a:rPr lang="en-US" sz="1600" dirty="0" smtClean="0">
                  <a:sym typeface="Wingdings"/>
                </a:rPr>
                <a:t> Observable h</a:t>
              </a:r>
              <a:r>
                <a:rPr lang="en-US" sz="1600" baseline="30000" dirty="0" smtClean="0">
                  <a:sym typeface="Wingdings"/>
                </a:rPr>
                <a:t>+/-</a:t>
              </a:r>
              <a:r>
                <a:rPr lang="en-US" sz="1600" dirty="0" smtClean="0">
                  <a:sym typeface="Wingdings"/>
                </a:rPr>
                <a:t> with z &gt; 0.5 in jet</a:t>
              </a:r>
              <a:endParaRPr lang="en-US" sz="1600" dirty="0" smtClean="0"/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 smtClean="0"/>
                <a:t>measure </a:t>
              </a:r>
              <a:r>
                <a:rPr lang="en-US" sz="1600" dirty="0" err="1" smtClean="0"/>
                <a:t>transversity</a:t>
              </a:r>
              <a:r>
                <a:rPr lang="en-US" sz="1600" dirty="0" smtClean="0"/>
                <a:t> at high x</a:t>
              </a:r>
            </a:p>
            <a:p>
              <a:pPr>
                <a:buClr>
                  <a:srgbClr val="0000FF"/>
                </a:buClr>
              </a:pPr>
              <a:r>
                <a:rPr lang="en-US" sz="1600" dirty="0" smtClean="0">
                  <a:sym typeface="Wingdings"/>
                </a:rPr>
                <a:t>    Observable: hadron in jet</a:t>
              </a:r>
              <a:endParaRPr lang="en-US" sz="1600" dirty="0" smtClean="0"/>
            </a:p>
            <a:p>
              <a:pPr>
                <a:buClr>
                  <a:srgbClr val="0000FF"/>
                </a:buClr>
              </a:pPr>
              <a:r>
                <a:rPr lang="en-US" sz="1600" dirty="0"/>
                <a:t> </a:t>
              </a:r>
              <a:r>
                <a:rPr lang="en-US" sz="1600" dirty="0" smtClean="0"/>
                <a:t>  </a:t>
              </a:r>
              <a:r>
                <a:rPr lang="en-US" sz="1600" dirty="0" smtClean="0">
                  <a:sym typeface="Wingdings"/>
                </a:rPr>
                <a:t> constrain tensor charge</a:t>
              </a:r>
              <a:endParaRPr lang="en-US" sz="1600" dirty="0">
                <a:sym typeface="Wingdings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23632"/>
                </p:ext>
              </p:extLst>
            </p:nvPr>
          </p:nvGraphicFramePr>
          <p:xfrm>
            <a:off x="3151292" y="3412067"/>
            <a:ext cx="20193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33" name="Equation" r:id="rId3" imgW="2019300" imgH="330200" progId="Equation.DSMT4">
                    <p:embed/>
                  </p:oleObj>
                </mc:Choice>
                <mc:Fallback>
                  <p:oleObj name="Equation" r:id="rId3" imgW="2019300" imgH="330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151292" y="3412067"/>
                          <a:ext cx="20193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63820"/>
          <a:stretch/>
        </p:blipFill>
        <p:spPr>
          <a:xfrm>
            <a:off x="0" y="4722506"/>
            <a:ext cx="9144000" cy="213549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3120000">
            <a:off x="7397863" y="4008536"/>
            <a:ext cx="570256" cy="1753091"/>
            <a:chOff x="6858481" y="1355243"/>
            <a:chExt cx="1758693" cy="2316677"/>
          </a:xfrm>
        </p:grpSpPr>
        <p:grpSp>
          <p:nvGrpSpPr>
            <p:cNvPr id="13" name="Group 12"/>
            <p:cNvGrpSpPr/>
            <p:nvPr/>
          </p:nvGrpSpPr>
          <p:grpSpPr>
            <a:xfrm>
              <a:off x="6858481" y="1355243"/>
              <a:ext cx="1647028" cy="2316677"/>
              <a:chOff x="5037520" y="1507608"/>
              <a:chExt cx="3047538" cy="398967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3158" y="2195286"/>
                <a:ext cx="2501900" cy="3302000"/>
              </a:xfrm>
              <a:prstGeom prst="rect">
                <a:avLst/>
              </a:prstGeom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6130355" y="1886506"/>
                <a:ext cx="595529" cy="1051958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 rot="18480000">
                <a:off x="5181260" y="1363868"/>
                <a:ext cx="1117573" cy="140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0000"/>
                    </a:solidFill>
                  </a:rPr>
                  <a:t>h</a:t>
                </a:r>
                <a:r>
                  <a:rPr lang="en-US" sz="1000" b="1" baseline="30000" dirty="0" smtClean="0">
                    <a:solidFill>
                      <a:srgbClr val="FF0000"/>
                    </a:solidFill>
                  </a:rPr>
                  <a:t>+/-</a:t>
                </a:r>
                <a:endParaRPr lang="en-US" sz="1000" b="1" baseline="300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flipV="1">
              <a:off x="7806446" y="1449311"/>
              <a:ext cx="0" cy="948786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18480000">
              <a:off x="7999585" y="1266950"/>
              <a:ext cx="475826" cy="75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jet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0" y="313267"/>
            <a:ext cx="844333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Unique Opportunities: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322F31"/>
                </a:solidFill>
              </a:rPr>
              <a:t>constrains TMD evolution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322F31"/>
                </a:solidFill>
              </a:rPr>
              <a:t>are TMDs relevant in the gluon and sea-quark dominated regime?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322F31"/>
                </a:solidFill>
              </a:rPr>
              <a:t>high precision data sets to test QCD concepts of factorization and universality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322F31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322F31"/>
                </a:solidFill>
                <a:sym typeface="Wingdings"/>
              </a:rPr>
              <a:t> 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 answers critical to have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an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optimal TMD program at EIC</a:t>
            </a:r>
            <a:endParaRPr lang="en-US" sz="1600" dirty="0">
              <a:solidFill>
                <a:srgbClr val="0000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281022" y="2066372"/>
            <a:ext cx="2815209" cy="1445698"/>
            <a:chOff x="1756791" y="3303241"/>
            <a:chExt cx="2815209" cy="144569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6791" y="3303241"/>
              <a:ext cx="2815209" cy="1368171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2070997" y="4533495"/>
              <a:ext cx="2223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Kanazawa et al. PRD 89, 111501 (2014)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72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2667" y="0"/>
            <a:ext cx="9736667" cy="609600"/>
          </a:xfrm>
        </p:spPr>
        <p:txBody>
          <a:bodyPr/>
          <a:lstStyle/>
          <a:p>
            <a:r>
              <a:rPr lang="en-US" dirty="0" smtClean="0"/>
              <a:t>How Does The initial state IN AA Look?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729989" y="52341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0" y="606042"/>
            <a:ext cx="550663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3 conundrums of the initial state: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ea typeface="ＭＳ Ｐゴシック" charset="0"/>
                <a:cs typeface="Gill Sans" charset="0"/>
              </a:rPr>
              <a:t>What are the </a:t>
            </a:r>
            <a:r>
              <a:rPr lang="en-US" sz="1600" dirty="0" err="1" smtClean="0">
                <a:ea typeface="ＭＳ Ｐゴシック" charset="0"/>
                <a:cs typeface="Gill Sans" charset="0"/>
              </a:rPr>
              <a:t>nPDFs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 at low-x?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ea typeface="ＭＳ Ｐゴシック" charset="0"/>
                <a:cs typeface="Gill Sans" charset="0"/>
              </a:rPr>
              <a:t>How </a:t>
            </a:r>
            <a:r>
              <a:rPr lang="en-US" sz="1600" dirty="0">
                <a:ea typeface="ＭＳ Ｐゴシック" charset="0"/>
                <a:cs typeface="Gill Sans" charset="0"/>
              </a:rPr>
              <a:t>saturated is the initial state of the nucleus?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ea typeface="ＭＳ Ｐゴシック" charset="0"/>
                <a:cs typeface="Gill Sans" charset="0"/>
              </a:rPr>
              <a:t>What </a:t>
            </a:r>
            <a:r>
              <a:rPr lang="en-US" sz="1600" dirty="0">
                <a:ea typeface="ＭＳ Ｐゴシック" charset="0"/>
                <a:cs typeface="Gill Sans" charset="0"/>
              </a:rPr>
              <a:t>is the spatial transverse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distributions </a:t>
            </a:r>
            <a:r>
              <a:rPr lang="en-US" sz="1600" dirty="0">
                <a:ea typeface="ＭＳ Ｐゴシック" charset="0"/>
                <a:cs typeface="Gill Sans" charset="0"/>
              </a:rPr>
              <a:t/>
            </a:r>
            <a:br>
              <a:rPr lang="en-US" sz="1600" dirty="0">
                <a:ea typeface="ＭＳ Ｐゴシック" charset="0"/>
                <a:cs typeface="Gill Sans" charset="0"/>
              </a:rPr>
            </a:br>
            <a:r>
              <a:rPr lang="en-US" sz="1600" dirty="0">
                <a:ea typeface="ＭＳ Ｐゴシック" charset="0"/>
                <a:cs typeface="Gill Sans" charset="0"/>
              </a:rPr>
              <a:t>of nucleons and gluons?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ea typeface="ＭＳ Ｐゴシック" charset="0"/>
                <a:cs typeface="Gill Sans" charset="0"/>
              </a:rPr>
              <a:t>How </a:t>
            </a:r>
            <a:r>
              <a:rPr lang="en-US" sz="1600" dirty="0">
                <a:ea typeface="ＭＳ Ｐゴシック" charset="0"/>
                <a:cs typeface="Gill Sans" charset="0"/>
              </a:rPr>
              <a:t>much does the spatial distribution </a:t>
            </a:r>
          </a:p>
          <a:p>
            <a:pPr>
              <a:buClr>
                <a:srgbClr val="0000FF"/>
              </a:buClr>
            </a:pPr>
            <a:r>
              <a:rPr lang="en-US" sz="1600" dirty="0" smtClean="0">
                <a:ea typeface="ＭＳ Ｐゴシック" charset="0"/>
                <a:cs typeface="Gill Sans" charset="0"/>
              </a:rPr>
              <a:t>         fluctuate</a:t>
            </a:r>
            <a:r>
              <a:rPr lang="en-US" sz="1600" dirty="0">
                <a:ea typeface="ＭＳ Ｐゴシック" charset="0"/>
                <a:cs typeface="Gill Sans" charset="0"/>
              </a:rPr>
              <a:t>? Lumpiness, hot-spots etc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.</a:t>
            </a:r>
            <a:endParaRPr lang="en-US" sz="1600" dirty="0">
              <a:ea typeface="ＭＳ Ｐゴシック" charset="0"/>
              <a:cs typeface="Gill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 dirty="0"/>
          </a:p>
        </p:txBody>
      </p:sp>
      <p:pic>
        <p:nvPicPr>
          <p:cNvPr id="33" name="Picture 3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r="7221" b="2837"/>
          <a:stretch/>
        </p:blipFill>
        <p:spPr bwMode="auto">
          <a:xfrm>
            <a:off x="126999" y="3326771"/>
            <a:ext cx="4042833" cy="27992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0" name="Straight Connector 39"/>
          <p:cNvCxnSpPr/>
          <p:nvPr/>
        </p:nvCxnSpPr>
        <p:spPr bwMode="auto">
          <a:xfrm flipV="1">
            <a:off x="1974636" y="4713824"/>
            <a:ext cx="899796" cy="65151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579542" y="4657944"/>
            <a:ext cx="1074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FF"/>
                </a:solidFill>
              </a:rPr>
              <a:t>direct photon</a:t>
            </a:r>
          </a:p>
          <a:p>
            <a:r>
              <a:rPr lang="en-US" sz="800" dirty="0" smtClean="0">
                <a:solidFill>
                  <a:srgbClr val="0000FF"/>
                </a:solidFill>
              </a:rPr>
              <a:t>2.8 &lt; </a:t>
            </a:r>
            <a:r>
              <a:rPr lang="en-US" sz="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sz="800" dirty="0" smtClean="0">
                <a:solidFill>
                  <a:srgbClr val="0000FF"/>
                </a:solidFill>
              </a:rPr>
              <a:t> &lt; 3.8</a:t>
            </a:r>
            <a:endParaRPr lang="en-US" sz="800" dirty="0">
              <a:solidFill>
                <a:srgbClr val="0000FF"/>
              </a:solidFill>
            </a:endParaRPr>
          </a:p>
        </p:txBody>
      </p:sp>
      <p:pic>
        <p:nvPicPr>
          <p:cNvPr id="42" name="EPS09vsEPPS16.pdf" descr="EPS09vsEPPS16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1532" r="55339" b="3063"/>
          <a:stretch/>
        </p:blipFill>
        <p:spPr>
          <a:xfrm>
            <a:off x="6065519" y="958803"/>
            <a:ext cx="2573241" cy="2353357"/>
          </a:xfrm>
          <a:prstGeom prst="rect">
            <a:avLst/>
          </a:prstGeom>
          <a:ln w="12700"/>
        </p:spPr>
      </p:pic>
      <p:sp>
        <p:nvSpPr>
          <p:cNvPr id="43" name="TextBox 42"/>
          <p:cNvSpPr txBox="1"/>
          <p:nvPr/>
        </p:nvSpPr>
        <p:spPr>
          <a:xfrm>
            <a:off x="6317949" y="550691"/>
            <a:ext cx="2579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Current knowledge including 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first LHC </a:t>
            </a:r>
            <a:r>
              <a:rPr lang="en-US" sz="1400" dirty="0" err="1" smtClean="0">
                <a:solidFill>
                  <a:srgbClr val="0000FF"/>
                </a:solidFill>
              </a:rPr>
              <a:t>pA</a:t>
            </a:r>
            <a:r>
              <a:rPr lang="en-US" sz="1400" dirty="0" smtClean="0">
                <a:solidFill>
                  <a:srgbClr val="0000FF"/>
                </a:solidFill>
              </a:rPr>
              <a:t> data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9599" y="2997208"/>
            <a:ext cx="341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pA@</a:t>
            </a:r>
            <a:r>
              <a:rPr lang="en-US" dirty="0" err="1" smtClean="0">
                <a:solidFill>
                  <a:srgbClr val="0000FF"/>
                </a:solidFill>
              </a:rPr>
              <a:t>RHIC</a:t>
            </a:r>
            <a:r>
              <a:rPr lang="en-US" dirty="0" smtClean="0">
                <a:solidFill>
                  <a:srgbClr val="0000FF"/>
                </a:solidFill>
              </a:rPr>
              <a:t>: unique kinematics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 bwMode="auto">
          <a:xfrm flipH="1">
            <a:off x="1288520" y="3456524"/>
            <a:ext cx="2514600" cy="17208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912282" y="5151974"/>
            <a:ext cx="400050" cy="6286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TextBox 64"/>
          <p:cNvSpPr txBox="1"/>
          <p:nvPr/>
        </p:nvSpPr>
        <p:spPr>
          <a:xfrm rot="19560000">
            <a:off x="2315697" y="3953944"/>
            <a:ext cx="851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FF"/>
                </a:solidFill>
              </a:rPr>
              <a:t>RHIC </a:t>
            </a:r>
            <a:r>
              <a:rPr lang="en-US" sz="800" dirty="0" err="1" smtClean="0">
                <a:solidFill>
                  <a:srgbClr val="0000FF"/>
                </a:solidFill>
              </a:rPr>
              <a:t>pA</a:t>
            </a:r>
            <a:r>
              <a:rPr lang="en-US" sz="800" dirty="0" smtClean="0">
                <a:solidFill>
                  <a:srgbClr val="0000FF"/>
                </a:solidFill>
              </a:rPr>
              <a:t> y≤4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88797" y="3199201"/>
            <a:ext cx="4955203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can measure </a:t>
            </a:r>
            <a:r>
              <a:rPr lang="en-US" dirty="0" err="1" smtClean="0"/>
              <a:t>nPDF</a:t>
            </a:r>
            <a:r>
              <a:rPr lang="en-US" dirty="0" smtClean="0"/>
              <a:t> in a x-Q</a:t>
            </a:r>
            <a:r>
              <a:rPr lang="en-US" baseline="30000" dirty="0" smtClean="0"/>
              <a:t>2</a:t>
            </a:r>
            <a:r>
              <a:rPr lang="en-US" dirty="0" smtClean="0"/>
              <a:t> region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where nuclear effects are large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/>
                <a:cs typeface="Comic Sans MS"/>
              </a:rPr>
              <a:t>Q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  <a:r>
              <a:rPr lang="en-US" dirty="0">
                <a:latin typeface="Comic Sans MS"/>
                <a:cs typeface="Comic Sans MS"/>
              </a:rPr>
              <a:t> &gt; Q</a:t>
            </a:r>
            <a:r>
              <a:rPr lang="en-US" baseline="-25000" dirty="0">
                <a:latin typeface="Comic Sans MS"/>
                <a:cs typeface="Comic Sans MS"/>
              </a:rPr>
              <a:t>s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  <a:r>
              <a:rPr lang="en-US" dirty="0">
                <a:latin typeface="Comic Sans MS"/>
                <a:cs typeface="Comic Sans MS"/>
              </a:rPr>
              <a:t> over a wide range in </a:t>
            </a:r>
            <a:r>
              <a:rPr lang="en-US" dirty="0" smtClean="0">
                <a:latin typeface="Comic Sans MS"/>
                <a:cs typeface="Comic Sans MS"/>
              </a:rPr>
              <a:t>x</a:t>
            </a:r>
          </a:p>
          <a:p>
            <a:endParaRPr lang="en-US" sz="8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Observables free of final state effects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Gluons: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pA</a:t>
            </a:r>
            <a:r>
              <a:rPr lang="en-US" dirty="0" smtClean="0"/>
              <a:t> for direct photons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Sea-quarks: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pA</a:t>
            </a:r>
            <a:r>
              <a:rPr lang="en-US" dirty="0" smtClean="0"/>
              <a:t> for DY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Scan A-dependence prediction by 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saturation models</a:t>
            </a:r>
          </a:p>
          <a:p>
            <a:pPr lvl="1">
              <a:buClr>
                <a:srgbClr val="0000FF"/>
              </a:buClr>
            </a:pPr>
            <a:endParaRPr lang="en-US" sz="8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can access saturation regime at 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forward </a:t>
            </a:r>
            <a:r>
              <a:rPr lang="en-US" dirty="0" err="1" smtClean="0"/>
              <a:t>rapidities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  <p:bldP spid="50" grpId="0"/>
      <p:bldP spid="65" grpId="0"/>
      <p:bldP spid="6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24934" y="0"/>
            <a:ext cx="9668933" cy="609600"/>
          </a:xfrm>
        </p:spPr>
        <p:txBody>
          <a:bodyPr/>
          <a:lstStyle/>
          <a:p>
            <a:r>
              <a:rPr lang="en-US" dirty="0"/>
              <a:t>How Does The initial state IN AA Look?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28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69333" y="1100667"/>
            <a:ext cx="877146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563536" y="609600"/>
            <a:ext cx="8464" cy="59859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151461" y="719668"/>
            <a:ext cx="279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pA</a:t>
            </a:r>
            <a:r>
              <a:rPr lang="en-US" dirty="0" smtClean="0">
                <a:solidFill>
                  <a:srgbClr val="0000FF"/>
                </a:solidFill>
              </a:rPr>
              <a:t>: DY</a:t>
            </a:r>
            <a:r>
              <a:rPr lang="en-US" dirty="0">
                <a:solidFill>
                  <a:srgbClr val="0000FF"/>
                </a:solidFill>
              </a:rPr>
              <a:t>@2.5 &lt;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srgbClr val="0000FF"/>
                </a:solidFill>
              </a:rPr>
              <a:t> &lt; 4.5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4427" y="728135"/>
            <a:ext cx="400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pA</a:t>
            </a:r>
            <a:r>
              <a:rPr lang="en-US" dirty="0" smtClean="0">
                <a:solidFill>
                  <a:srgbClr val="0000FF"/>
                </a:solidFill>
              </a:rPr>
              <a:t>: Direct Photon@</a:t>
            </a:r>
            <a:r>
              <a:rPr lang="en-US" dirty="0">
                <a:solidFill>
                  <a:srgbClr val="0000FF"/>
                </a:solidFill>
              </a:rPr>
              <a:t>2.5 &lt;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srgbClr val="0000FF"/>
                </a:solidFill>
              </a:rPr>
              <a:t> &lt; 4.5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r="8025"/>
          <a:stretch/>
        </p:blipFill>
        <p:spPr bwMode="auto">
          <a:xfrm>
            <a:off x="2446865" y="1143862"/>
            <a:ext cx="2088532" cy="1684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8902"/>
          <a:stretch/>
        </p:blipFill>
        <p:spPr bwMode="auto">
          <a:xfrm>
            <a:off x="62644" y="1105152"/>
            <a:ext cx="2065146" cy="1675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2" r="13364" b="2850"/>
          <a:stretch/>
        </p:blipFill>
        <p:spPr bwMode="auto">
          <a:xfrm>
            <a:off x="2229352" y="4531429"/>
            <a:ext cx="2291848" cy="2186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0" y="3524250"/>
            <a:ext cx="2159000" cy="1979436"/>
            <a:chOff x="0" y="3524250"/>
            <a:chExt cx="2159000" cy="1979436"/>
          </a:xfrm>
        </p:grpSpPr>
        <p:pic>
          <p:nvPicPr>
            <p:cNvPr id="18" name="Picture 17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53" t="6743" r="4424"/>
            <a:stretch/>
          </p:blipFill>
          <p:spPr bwMode="auto">
            <a:xfrm>
              <a:off x="0" y="3524250"/>
              <a:ext cx="2159000" cy="197943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" t="1669" r="76793" b="88100"/>
            <a:stretch/>
          </p:blipFill>
          <p:spPr bwMode="auto">
            <a:xfrm>
              <a:off x="222238" y="3562366"/>
              <a:ext cx="533400" cy="2709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257904" y="2851153"/>
            <a:ext cx="3786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Impact on </a:t>
            </a:r>
            <a:r>
              <a:rPr lang="en-US" dirty="0" err="1" smtClean="0">
                <a:solidFill>
                  <a:srgbClr val="0000FF"/>
                </a:solidFill>
              </a:rPr>
              <a:t>nPDFs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sea quarks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494" r="4206" b="1368"/>
          <a:stretch/>
        </p:blipFill>
        <p:spPr bwMode="auto">
          <a:xfrm>
            <a:off x="4614330" y="1134532"/>
            <a:ext cx="2650068" cy="187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796026" y="2961219"/>
            <a:ext cx="326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Impact on </a:t>
            </a:r>
            <a:r>
              <a:rPr lang="en-US" dirty="0" err="1" smtClean="0">
                <a:solidFill>
                  <a:srgbClr val="0000FF"/>
                </a:solidFill>
              </a:rPr>
              <a:t>nPDFs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gluons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699000" y="3429000"/>
            <a:ext cx="2146300" cy="1924050"/>
            <a:chOff x="4699000" y="3429000"/>
            <a:chExt cx="2146300" cy="1924050"/>
          </a:xfrm>
        </p:grpSpPr>
        <p:pic>
          <p:nvPicPr>
            <p:cNvPr id="24" name="Picture 23"/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13" t="6556" r="5096" b="6514"/>
            <a:stretch/>
          </p:blipFill>
          <p:spPr bwMode="auto">
            <a:xfrm>
              <a:off x="4699000" y="3429000"/>
              <a:ext cx="2146300" cy="19240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24"/>
            <p:cNvPicPr/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0" t="4038" r="80980" b="86697"/>
            <a:stretch/>
          </p:blipFill>
          <p:spPr bwMode="auto">
            <a:xfrm>
              <a:off x="4997979" y="3517316"/>
              <a:ext cx="423335" cy="244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6" name="Picture 25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 r="14645" b="2995"/>
          <a:stretch/>
        </p:blipFill>
        <p:spPr bwMode="auto">
          <a:xfrm>
            <a:off x="6856413" y="4089400"/>
            <a:ext cx="2287587" cy="2203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260166" y="1824571"/>
            <a:ext cx="1781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direct photon:</a:t>
            </a:r>
            <a:r>
              <a:rPr lang="en-US" dirty="0" smtClean="0">
                <a:sym typeface="Wingdings"/>
              </a:rPr>
              <a:t> </a:t>
            </a:r>
          </a:p>
          <a:p>
            <a:r>
              <a:rPr lang="en-US" dirty="0" smtClean="0">
                <a:sym typeface="Wingdings"/>
              </a:rPr>
              <a:t>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: ~</a:t>
            </a:r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2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&gt;5 GeV</a:t>
            </a:r>
            <a:r>
              <a:rPr lang="en-US" baseline="30000" dirty="0" smtClean="0">
                <a:sym typeface="Wingdings"/>
              </a:rPr>
              <a:t>2</a:t>
            </a:r>
            <a:endParaRPr lang="en-US" dirty="0">
              <a:sym typeface="Wingding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0746" y="3208867"/>
            <a:ext cx="153930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DY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: </a:t>
            </a:r>
            <a:endParaRPr lang="en-US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dirty="0" smtClean="0">
                <a:sym typeface="Wingdings"/>
              </a:rPr>
              <a:t>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: ~M</a:t>
            </a:r>
            <a:r>
              <a:rPr lang="en-US" baseline="30000" dirty="0" smtClean="0">
                <a:sym typeface="Wingdings"/>
              </a:rPr>
              <a:t>2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>
                <a:sym typeface="Wingdings"/>
              </a:rPr>
              <a:t>&gt;16 </a:t>
            </a:r>
            <a:r>
              <a:rPr lang="en-US" dirty="0" smtClean="0">
                <a:sym typeface="Wingdings"/>
              </a:rPr>
              <a:t>GeV</a:t>
            </a:r>
            <a:r>
              <a:rPr lang="en-US" baseline="30000" dirty="0" smtClean="0">
                <a:sym typeface="Wingdings"/>
              </a:rPr>
              <a:t>2</a:t>
            </a:r>
          </a:p>
          <a:p>
            <a:r>
              <a:rPr lang="en-US" sz="1400" dirty="0"/>
              <a:t>Uncertainties:</a:t>
            </a:r>
          </a:p>
          <a:p>
            <a:r>
              <a:rPr lang="en-US" sz="1400" dirty="0" smtClean="0"/>
              <a:t>2023 </a:t>
            </a:r>
            <a:r>
              <a:rPr lang="en-US" sz="1400" dirty="0" err="1" smtClean="0"/>
              <a:t>pp</a:t>
            </a:r>
            <a:r>
              <a:rPr lang="en-US" sz="1400" dirty="0" smtClean="0"/>
              <a:t> &amp; </a:t>
            </a:r>
            <a:r>
              <a:rPr lang="en-US" sz="1400" dirty="0" err="1" smtClean="0"/>
              <a:t>pA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202443" y="1202267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Uncertainties:</a:t>
            </a:r>
          </a:p>
          <a:p>
            <a:r>
              <a:rPr lang="en-US" sz="1400" dirty="0" smtClean="0"/>
              <a:t>2015 + 2023 </a:t>
            </a:r>
            <a:r>
              <a:rPr lang="en-US" sz="1400" dirty="0" err="1" smtClean="0"/>
              <a:t>pp&amp;pA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8533" y="583353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 rot="20400000">
            <a:off x="419082" y="2983793"/>
            <a:ext cx="857993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Both DY and direct photon </a:t>
            </a:r>
            <a:r>
              <a:rPr lang="en-US" dirty="0" err="1" smtClean="0">
                <a:latin typeface="Comic Sans MS"/>
                <a:cs typeface="Comic Sans MS"/>
              </a:rPr>
              <a:t>R</a:t>
            </a:r>
            <a:r>
              <a:rPr lang="en-US" baseline="-25000" dirty="0" err="1" smtClean="0">
                <a:latin typeface="Comic Sans MS"/>
                <a:cs typeface="Comic Sans MS"/>
              </a:rPr>
              <a:t>pA</a:t>
            </a:r>
            <a:r>
              <a:rPr lang="en-US" dirty="0" smtClean="0">
                <a:latin typeface="Comic Sans MS"/>
                <a:cs typeface="Comic Sans MS"/>
              </a:rPr>
              <a:t> give significant constraints on </a:t>
            </a:r>
            <a:r>
              <a:rPr lang="en-US" dirty="0" err="1" smtClean="0">
                <a:latin typeface="Comic Sans MS"/>
                <a:cs typeface="Comic Sans MS"/>
              </a:rPr>
              <a:t>nPDF</a:t>
            </a:r>
            <a:endParaRPr lang="en-US" dirty="0" smtClean="0">
              <a:latin typeface="Comic Sans MS"/>
              <a:cs typeface="Comic Sans MS"/>
            </a:endParaRP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alternative observables and kinematics to EIC</a:t>
            </a:r>
            <a:endParaRPr lang="en-US" baseline="-25000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97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30" grpId="0"/>
      <p:bldP spid="31" grpId="0"/>
      <p:bldP spid="6" grpId="0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8733" y="0"/>
            <a:ext cx="9592733" cy="609600"/>
          </a:xfrm>
        </p:spPr>
        <p:txBody>
          <a:bodyPr/>
          <a:lstStyle/>
          <a:p>
            <a:r>
              <a:rPr lang="en-US" dirty="0" smtClean="0"/>
              <a:t>Saturation with the forward upgrade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17"/>
            <a:ext cx="9144000" cy="13711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067" y="618066"/>
            <a:ext cx="88280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Expand the number of observables: 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rigorous test of theory predictions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get a handle on the different gluon distributions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provide variety of high precision data to test universality of CGC  EIC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study of evolution/universality of Q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2 </a:t>
            </a:r>
            <a:r>
              <a:rPr lang="en-US" dirty="0" smtClean="0">
                <a:sym typeface="Wingdings"/>
              </a:rPr>
              <a:t>with A and x for different probes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 bwMode="auto">
          <a:xfrm>
            <a:off x="3471333" y="2252150"/>
            <a:ext cx="3149599" cy="381000"/>
          </a:xfrm>
          <a:prstGeom prst="ellipse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882471" y="2235217"/>
            <a:ext cx="1244600" cy="381000"/>
          </a:xfrm>
          <a:prstGeom prst="ellipse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5522" y="2040468"/>
            <a:ext cx="10337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arXiv</a:t>
            </a:r>
            <a:r>
              <a:rPr lang="en-US" sz="800" dirty="0" smtClean="0"/>
              <a:t>:</a:t>
            </a:r>
            <a:r>
              <a:rPr lang="da-DK" sz="800" dirty="0" smtClean="0"/>
              <a:t>1101.0715</a:t>
            </a:r>
            <a:endParaRPr lang="en-US" sz="800" dirty="0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" y="3589873"/>
            <a:ext cx="1831870" cy="31982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7647" y="3289300"/>
            <a:ext cx="1810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CGC prediction for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R</a:t>
            </a:r>
            <a:r>
              <a:rPr lang="en-US" sz="1400" baseline="-25000" dirty="0" err="1" smtClean="0"/>
              <a:t>pA</a:t>
            </a:r>
            <a:r>
              <a:rPr lang="en-US" sz="1400" dirty="0"/>
              <a:t> </a:t>
            </a:r>
            <a:r>
              <a:rPr lang="en-US" sz="1400" dirty="0" smtClean="0"/>
              <a:t>direct </a:t>
            </a:r>
            <a:r>
              <a:rPr lang="en-US" sz="1400" dirty="0"/>
              <a:t>photon</a:t>
            </a:r>
            <a:r>
              <a:rPr lang="en-US" sz="1400" dirty="0" smtClean="0"/>
              <a:t>: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758266" y="3452284"/>
            <a:ext cx="4134465" cy="340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Clr>
                <a:srgbClr val="0000FF"/>
              </a:buClr>
            </a:pPr>
            <a:endParaRPr lang="en-US" sz="7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jet-hadron / jet photon correlations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/>
          </a:p>
          <a:p>
            <a:pPr>
              <a:buClr>
                <a:srgbClr val="0000FF"/>
              </a:buClr>
            </a:pPr>
            <a:endParaRPr lang="en-US" sz="1600" dirty="0"/>
          </a:p>
          <a:p>
            <a:pPr>
              <a:buClr>
                <a:srgbClr val="0000FF"/>
              </a:buClr>
            </a:pP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1M events with forward upgrade </a:t>
            </a:r>
            <a:endParaRPr lang="en-US" sz="1600" dirty="0">
              <a:sym typeface="Wingdings"/>
            </a:endParaRPr>
          </a:p>
          <a:p>
            <a:pPr>
              <a:buClr>
                <a:srgbClr val="0000FF"/>
              </a:buClr>
            </a:pPr>
            <a:r>
              <a:rPr lang="en-US" sz="1600" dirty="0" smtClean="0">
                <a:sym typeface="Wingdings"/>
              </a:rPr>
              <a:t>      in 2023 </a:t>
            </a:r>
            <a:r>
              <a:rPr lang="en-US" sz="1600" dirty="0" err="1" smtClean="0">
                <a:sym typeface="Wingdings"/>
              </a:rPr>
              <a:t>pAu</a:t>
            </a:r>
            <a:r>
              <a:rPr lang="en-US" sz="1600" dirty="0" smtClean="0">
                <a:sym typeface="Wingdings"/>
              </a:rPr>
              <a:t> and </a:t>
            </a:r>
            <a:r>
              <a:rPr lang="en-US" sz="1600" dirty="0" err="1" smtClean="0">
                <a:sym typeface="Wingdings"/>
              </a:rPr>
              <a:t>pAl</a:t>
            </a:r>
            <a:endParaRPr lang="en-US" sz="1600" dirty="0" smtClean="0"/>
          </a:p>
          <a:p>
            <a:pPr>
              <a:buClr>
                <a:srgbClr val="0000FF"/>
              </a:buClr>
            </a:pPr>
            <a:endParaRPr lang="en-US" sz="1600" dirty="0" smtClean="0"/>
          </a:p>
          <a:p>
            <a:pPr lvl="1">
              <a:buClr>
                <a:srgbClr val="0000FF"/>
              </a:buClr>
            </a:pP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2"/>
          <a:stretch/>
        </p:blipFill>
        <p:spPr bwMode="auto">
          <a:xfrm>
            <a:off x="5117152" y="3897304"/>
            <a:ext cx="2049780" cy="1761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0526" y="3884074"/>
            <a:ext cx="1828800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494" r="4206" b="1368"/>
          <a:stretch/>
        </p:blipFill>
        <p:spPr bwMode="auto">
          <a:xfrm>
            <a:off x="1909230" y="4214282"/>
            <a:ext cx="2650068" cy="187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447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0091" y="0"/>
            <a:ext cx="9294091" cy="609600"/>
          </a:xfrm>
        </p:spPr>
        <p:txBody>
          <a:bodyPr/>
          <a:lstStyle/>
          <a:p>
            <a:r>
              <a:rPr lang="en-US" sz="2400" dirty="0"/>
              <a:t>hot questions in cold QCD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981" y="6489700"/>
            <a:ext cx="609600" cy="368300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158005" y="830002"/>
            <a:ext cx="6046399" cy="1198400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b="0" dirty="0" smtClean="0">
                <a:latin typeface="Comic Sans MS"/>
                <a:cs typeface="Comic Sans MS"/>
              </a:rPr>
              <a:t>How are the sea quarks and gluons, and their spins,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distributed in space and momentum </a:t>
            </a:r>
            <a:r>
              <a:rPr lang="en-US" sz="1800" b="0" dirty="0" smtClean="0">
                <a:latin typeface="Comic Sans MS"/>
                <a:cs typeface="Comic Sans MS"/>
              </a:rPr>
              <a:t>inside the nucleon? </a:t>
            </a:r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b="0" dirty="0" smtClean="0">
                <a:latin typeface="Comic Sans MS"/>
                <a:cs typeface="Comic Sans MS"/>
              </a:rPr>
              <a:t>How do the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nucleon properties emerge </a:t>
            </a:r>
            <a:r>
              <a:rPr lang="en-US" sz="1800" b="0" dirty="0" smtClean="0">
                <a:latin typeface="Comic Sans MS"/>
                <a:cs typeface="Comic Sans MS"/>
              </a:rPr>
              <a:t>from them and their interactions?</a:t>
            </a:r>
            <a:endParaRPr lang="en-US" sz="1800" b="0" dirty="0">
              <a:latin typeface="Comic Sans MS"/>
              <a:cs typeface="Comic Sans M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alphaModFix/>
          </a:blip>
          <a:srcRect/>
          <a:stretch>
            <a:fillRect/>
          </a:stretch>
        </p:blipFill>
        <p:spPr bwMode="auto">
          <a:xfrm>
            <a:off x="6204404" y="648122"/>
            <a:ext cx="2717483" cy="116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568441" y="2016540"/>
            <a:ext cx="8353446" cy="2133918"/>
            <a:chOff x="461897" y="4992849"/>
            <a:chExt cx="8353446" cy="2133918"/>
          </a:xfrm>
        </p:grpSpPr>
        <p:sp>
          <p:nvSpPr>
            <p:cNvPr id="10" name="TextBox 9"/>
            <p:cNvSpPr txBox="1"/>
            <p:nvPr/>
          </p:nvSpPr>
          <p:spPr>
            <a:xfrm>
              <a:off x="3669830" y="4992849"/>
              <a:ext cx="5145513" cy="213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 color-charged quarks and gluons, and colorless jets,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interact with a nuclear medium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?</a:t>
              </a:r>
            </a:p>
            <a:p>
              <a:pPr>
                <a:spcBef>
                  <a:spcPts val="400"/>
                </a:spcBef>
              </a:pP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 the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confined hadronic states emerge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from these quarks and </a:t>
              </a:r>
              <a:r>
                <a:rPr lang="en-US" b="0" dirty="0" smtClean="0">
                  <a:solidFill>
                    <a:srgbClr val="292934"/>
                  </a:solidFill>
                  <a:latin typeface="Comic Sans MS"/>
                  <a:cs typeface="Comic Sans MS"/>
                </a:rPr>
                <a:t>gluons? </a:t>
              </a:r>
            </a:p>
            <a:p>
              <a:pPr>
                <a:spcBef>
                  <a:spcPts val="400"/>
                </a:spcBef>
              </a:pPr>
              <a:r>
                <a:rPr lang="en-US" b="0" dirty="0" smtClean="0">
                  <a:solidFill>
                    <a:srgbClr val="292934"/>
                  </a:solidFill>
                  <a:latin typeface="Comic Sans MS"/>
                  <a:cs typeface="Comic Sans MS"/>
                </a:rPr>
                <a:t>How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do the quark-gluon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interactions create nuclear binding?</a:t>
              </a:r>
            </a:p>
          </p:txBody>
        </p:sp>
        <p:pic>
          <p:nvPicPr>
            <p:cNvPr id="11" name="Picture 2" descr="hadronization.eps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583"/>
            <a:stretch/>
          </p:blipFill>
          <p:spPr bwMode="auto">
            <a:xfrm>
              <a:off x="461897" y="5100469"/>
              <a:ext cx="2792365" cy="1625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86349" y="3794456"/>
            <a:ext cx="8834556" cy="2785864"/>
            <a:chOff x="86349" y="3619000"/>
            <a:chExt cx="8834556" cy="27858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5141" y="5471041"/>
              <a:ext cx="1325228" cy="800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7749" y="5471041"/>
              <a:ext cx="1372981" cy="80644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926396" y="4996054"/>
              <a:ext cx="10893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gluon </a:t>
              </a:r>
            </a:p>
            <a:p>
              <a:r>
                <a:rPr lang="en-US" dirty="0">
                  <a:latin typeface="Comic Sans MS"/>
                  <a:cs typeface="Comic Sans MS"/>
                </a:rPr>
                <a:t>emission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17749" y="4995191"/>
              <a:ext cx="20031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/>
                  <a:cs typeface="Comic Sans MS"/>
                </a:rPr>
                <a:t>gluon recombination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10257" y="5509141"/>
              <a:ext cx="37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80"/>
                  </a:solidFill>
                  <a:latin typeface="Comic Sans MS"/>
                  <a:cs typeface="Comic Sans MS"/>
                </a:rPr>
                <a:t>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349" y="4045243"/>
              <a:ext cx="4841029" cy="2359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does a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dense nuclear environment affect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the quarks and gluons, their correlations, and their interactions?</a:t>
              </a:r>
            </a:p>
            <a:p>
              <a:pPr>
                <a:spcBef>
                  <a:spcPts val="400"/>
                </a:spcBef>
              </a:pP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What happens to the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gluon density in nuclei</a:t>
              </a:r>
              <a:r>
                <a:rPr lang="en-US" b="0" dirty="0" smtClean="0">
                  <a:solidFill>
                    <a:srgbClr val="292934"/>
                  </a:solidFill>
                  <a:latin typeface="Comic Sans MS"/>
                  <a:cs typeface="Comic Sans MS"/>
                </a:rPr>
                <a:t>? Does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it </a:t>
              </a:r>
              <a:r>
                <a:rPr lang="en-US" b="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saturate at high energy</a:t>
              </a:r>
              <a:r>
                <a:rPr lang="en-US" b="0" dirty="0" smtClean="0">
                  <a:solidFill>
                    <a:srgbClr val="292934"/>
                  </a:solidFill>
                  <a:latin typeface="Comic Sans MS"/>
                  <a:cs typeface="Comic Sans MS"/>
                </a:rPr>
                <a:t>,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giving rise </a:t>
              </a:r>
              <a:r>
                <a:rPr lang="en-US" b="0" dirty="0" smtClean="0">
                  <a:solidFill>
                    <a:srgbClr val="292934"/>
                  </a:solidFill>
                  <a:latin typeface="Comic Sans MS"/>
                  <a:cs typeface="Comic Sans MS"/>
                </a:rPr>
                <a:t>to a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gluonic matter </a:t>
              </a:r>
              <a:r>
                <a:rPr lang="en-US" b="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with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universal properties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in all nuclei, even the proton?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2689" y="3619000"/>
              <a:ext cx="1674255" cy="169935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423939" y="5752266"/>
              <a:ext cx="3725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80"/>
                  </a:solidFill>
                  <a:latin typeface="Comic Sans MS"/>
                  <a:cs typeface="Comic Sans MS"/>
                </a:rPr>
                <a:t>=</a:t>
              </a:r>
              <a:endParaRPr lang="en-US" sz="2400" b="1" dirty="0" smtClean="0">
                <a:solidFill>
                  <a:srgbClr val="FF008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3" name="Picture 12" descr="Tower_Bridge,London_Getting_Opened_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" t="16012" r="9722" b="7760"/>
          <a:stretch/>
        </p:blipFill>
        <p:spPr>
          <a:xfrm>
            <a:off x="2003210" y="3652424"/>
            <a:ext cx="5158320" cy="32055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63495" y="3649100"/>
            <a:ext cx="9190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80FF00"/>
                </a:solidFill>
              </a:rPr>
              <a:t>EIC</a:t>
            </a:r>
            <a:endParaRPr lang="en-US" sz="3200" dirty="0">
              <a:solidFill>
                <a:srgbClr val="80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56645" y="3661802"/>
            <a:ext cx="2354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STAR </a:t>
            </a:r>
            <a:r>
              <a:rPr lang="en-US" sz="2800" dirty="0" err="1" smtClean="0">
                <a:solidFill>
                  <a:srgbClr val="FF00FF"/>
                </a:solidFill>
              </a:rPr>
              <a:t>pp</a:t>
            </a:r>
            <a:r>
              <a:rPr lang="en-US" sz="2800" dirty="0" smtClean="0">
                <a:solidFill>
                  <a:srgbClr val="FF00FF"/>
                </a:solidFill>
              </a:rPr>
              <a:t>/</a:t>
            </a:r>
            <a:r>
              <a:rPr lang="en-US" sz="2800" dirty="0" err="1" smtClean="0">
                <a:solidFill>
                  <a:srgbClr val="FF00FF"/>
                </a:solidFill>
              </a:rPr>
              <a:t>pA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8023" y="4923340"/>
            <a:ext cx="29552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universality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factorization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evolution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inform EIC physics program</a:t>
            </a:r>
          </a:p>
          <a:p>
            <a:pPr algn="ctr"/>
            <a:r>
              <a:rPr lang="en-US" sz="1600" dirty="0">
                <a:solidFill>
                  <a:srgbClr val="FFFF66"/>
                </a:solidFill>
              </a:rPr>
              <a:t>experimental </a:t>
            </a:r>
            <a:r>
              <a:rPr lang="en-US" sz="1600" dirty="0" smtClean="0">
                <a:solidFill>
                  <a:srgbClr val="FFFF66"/>
                </a:solidFill>
              </a:rPr>
              <a:t>requirements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0170" y="677597"/>
            <a:ext cx="8370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STAR forward and </a:t>
            </a:r>
            <a:r>
              <a:rPr lang="en-US" sz="2000" dirty="0" err="1" smtClean="0">
                <a:solidFill>
                  <a:srgbClr val="0000FF"/>
                </a:solidFill>
              </a:rPr>
              <a:t>midrapidity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pp</a:t>
            </a:r>
            <a:r>
              <a:rPr lang="en-US" sz="2000" dirty="0">
                <a:solidFill>
                  <a:srgbClr val="0000FF"/>
                </a:solidFill>
              </a:rPr>
              <a:t>/</a:t>
            </a:r>
            <a:r>
              <a:rPr lang="en-US" sz="2000" dirty="0" err="1" smtClean="0">
                <a:solidFill>
                  <a:srgbClr val="0000FF"/>
                </a:solidFill>
              </a:rPr>
              <a:t>pA</a:t>
            </a:r>
            <a:r>
              <a:rPr lang="en-US" sz="2000" dirty="0" smtClean="0">
                <a:solidFill>
                  <a:srgbClr val="0000FF"/>
                </a:solidFill>
              </a:rPr>
              <a:t> unique </a:t>
            </a:r>
            <a:r>
              <a:rPr lang="en-US" sz="2000" dirty="0">
                <a:solidFill>
                  <a:srgbClr val="0000FF"/>
                </a:solidFill>
              </a:rPr>
              <a:t>program addressing </a:t>
            </a:r>
            <a:endParaRPr lang="en-US" sz="2000" dirty="0" smtClean="0">
              <a:solidFill>
                <a:srgbClr val="0000FF"/>
              </a:solidFill>
            </a:endParaRP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several fundamental questions in QCD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467" y="1529080"/>
            <a:ext cx="894941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effectLst/>
                <a:latin typeface="Comic Sans MS"/>
                <a:cs typeface="Comic Sans MS"/>
              </a:rPr>
              <a:t>essential </a:t>
            </a:r>
            <a:r>
              <a:rPr lang="en-US" dirty="0" smtClean="0">
                <a:effectLst/>
                <a:latin typeface="Comic Sans MS"/>
                <a:cs typeface="Comic Sans MS"/>
              </a:rPr>
              <a:t>to complete </a:t>
            </a:r>
            <a:r>
              <a:rPr lang="en-US" dirty="0">
                <a:effectLst/>
                <a:latin typeface="Comic Sans MS"/>
                <a:cs typeface="Comic Sans MS"/>
              </a:rPr>
              <a:t>the mission of the RHIC physics program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effectLst/>
                <a:latin typeface="Comic Sans MS"/>
                <a:cs typeface="Comic Sans MS"/>
              </a:rPr>
              <a:t>Cost effective </a:t>
            </a:r>
            <a:r>
              <a:rPr lang="en-US" dirty="0" smtClean="0">
                <a:effectLst/>
                <a:latin typeface="Comic Sans MS"/>
                <a:cs typeface="Comic Sans MS"/>
              </a:rPr>
              <a:t>forward upgrade</a:t>
            </a:r>
            <a:r>
              <a:rPr lang="en-US" dirty="0">
                <a:effectLst/>
                <a:latin typeface="Comic Sans MS"/>
                <a:cs typeface="Comic Sans MS"/>
              </a:rPr>
              <a:t>: Total 5.5 M$ including contingency and manpower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err="1" smtClean="0">
                <a:effectLst/>
                <a:latin typeface="Comic Sans MS"/>
                <a:cs typeface="Comic Sans MS"/>
              </a:rPr>
              <a:t>pp</a:t>
            </a:r>
            <a:r>
              <a:rPr lang="en-US" dirty="0" smtClean="0">
                <a:effectLst/>
                <a:latin typeface="Comic Sans MS"/>
                <a:cs typeface="Comic Sans MS"/>
              </a:rPr>
              <a:t>/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pA</a:t>
            </a:r>
            <a:r>
              <a:rPr lang="en-US" dirty="0" smtClean="0">
                <a:effectLst/>
                <a:latin typeface="Comic Sans MS"/>
                <a:cs typeface="Comic Sans MS"/>
              </a:rPr>
              <a:t> program essential </a:t>
            </a:r>
            <a:r>
              <a:rPr lang="en-US" dirty="0">
                <a:effectLst/>
                <a:latin typeface="Comic Sans MS"/>
                <a:cs typeface="Comic Sans MS"/>
              </a:rPr>
              <a:t>to fully realize the scientific promise of the </a:t>
            </a:r>
            <a:r>
              <a:rPr lang="en-US" dirty="0" smtClean="0">
                <a:effectLst/>
                <a:latin typeface="Comic Sans MS"/>
                <a:cs typeface="Comic Sans MS"/>
              </a:rPr>
              <a:t>EIC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effectLst/>
                <a:latin typeface="Comic Sans MS"/>
                <a:cs typeface="Comic Sans MS"/>
              </a:rPr>
              <a:t>inform the physics </a:t>
            </a:r>
            <a:r>
              <a:rPr lang="en-US" dirty="0" smtClean="0">
                <a:effectLst/>
                <a:latin typeface="Comic Sans MS"/>
                <a:cs typeface="Comic Sans MS"/>
              </a:rPr>
              <a:t>program</a:t>
            </a:r>
            <a:endParaRPr lang="en-US" dirty="0">
              <a:effectLst/>
              <a:latin typeface="Comic Sans MS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effectLst/>
                <a:latin typeface="Comic Sans MS"/>
                <a:cs typeface="Comic Sans MS"/>
              </a:rPr>
              <a:t>quantify experimental requirements</a:t>
            </a:r>
          </a:p>
        </p:txBody>
      </p:sp>
    </p:spTree>
    <p:extLst>
      <p:ext uri="{BB962C8B-B14F-4D97-AF65-F5344CB8AC3E}">
        <p14:creationId xmlns:p14="http://schemas.microsoft.com/office/powerpoint/2010/main" val="386830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2" y="3432106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78B1-1B8B-1E49-8C17-9FA8E63349F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Mid-</a:t>
            </a:r>
            <a:r>
              <a:rPr lang="en-US" dirty="0" err="1" smtClean="0"/>
              <a:t>rapidIty</a:t>
            </a:r>
            <a:r>
              <a:rPr lang="en-US" dirty="0" smtClean="0"/>
              <a:t> observables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1760" y="474557"/>
            <a:ext cx="257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At 500 </a:t>
            </a:r>
            <a:r>
              <a:rPr lang="en-US" u="sng" dirty="0" err="1" smtClean="0"/>
              <a:t>GeV</a:t>
            </a:r>
            <a:r>
              <a:rPr lang="en-US" u="sng" dirty="0" smtClean="0"/>
              <a:t> in 2017</a:t>
            </a:r>
            <a:r>
              <a:rPr lang="en-US" u="sng" dirty="0" smtClean="0">
                <a:sym typeface="Wingdings"/>
              </a:rPr>
              <a:t>:</a:t>
            </a:r>
            <a:endParaRPr lang="en-US" u="sng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524" y="1026478"/>
            <a:ext cx="2794635" cy="2787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227" y="4503518"/>
            <a:ext cx="3280199" cy="209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 r="7806"/>
          <a:stretch/>
        </p:blipFill>
        <p:spPr bwMode="auto">
          <a:xfrm>
            <a:off x="3843548" y="1549611"/>
            <a:ext cx="5088255" cy="3247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9842" y="785282"/>
            <a:ext cx="260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Transversity</a:t>
            </a:r>
            <a:r>
              <a:rPr lang="en-US" dirty="0" smtClean="0"/>
              <a:t> x Collins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7010" y="3702477"/>
            <a:ext cx="3595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linearly </a:t>
            </a:r>
            <a:r>
              <a:rPr lang="en-US" dirty="0" err="1" smtClean="0"/>
              <a:t>polarised</a:t>
            </a:r>
            <a:r>
              <a:rPr lang="en-US" dirty="0" smtClean="0"/>
              <a:t> gluons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could be a explanation for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the ridge seen in </a:t>
            </a:r>
            <a:r>
              <a:rPr lang="en-US" dirty="0" err="1" smtClean="0">
                <a:sym typeface="Wingdings"/>
              </a:rPr>
              <a:t>pp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>
                <a:sym typeface="Wingdings"/>
              </a:rPr>
              <a:t>pA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61503" y="1236557"/>
            <a:ext cx="414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 function through TWIST-3:</a:t>
            </a:r>
            <a:endParaRPr lang="en-US" dirty="0"/>
          </a:p>
        </p:txBody>
      </p:sp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3732848" y="5072370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2173" y="4887806"/>
            <a:ext cx="40552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have high precision data at </a:t>
            </a:r>
          </a:p>
          <a:p>
            <a:r>
              <a:rPr lang="en-US" dirty="0" smtClean="0"/>
              <a:t>different √s 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0000FF"/>
                </a:solidFill>
              </a:rPr>
              <a:t>constrain TMD evolution</a:t>
            </a:r>
          </a:p>
          <a:p>
            <a:r>
              <a:rPr lang="en-US" dirty="0" smtClean="0">
                <a:sym typeface="Wingdings"/>
              </a:rPr>
              <a:t> fixed x and 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p</a:t>
            </a:r>
            <a:r>
              <a:rPr lang="en-US" baseline="-25000" dirty="0" err="1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different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76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STAR Forward Upgrade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" y="1754180"/>
            <a:ext cx="3376295" cy="319722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041742"/>
              </p:ext>
            </p:extLst>
          </p:nvPr>
        </p:nvGraphicFramePr>
        <p:xfrm>
          <a:off x="0" y="761994"/>
          <a:ext cx="62738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2" name="Document" r:id="rId4" imgW="6273800" imgH="1117600" progId="Word.Document.12">
                  <p:embed/>
                </p:oleObj>
              </mc:Choice>
              <mc:Fallback>
                <p:oleObj name="Document" r:id="rId4" imgW="6273800" imgH="1117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761994"/>
                        <a:ext cx="62738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389462"/>
            <a:ext cx="327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Requirements from Physics: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2058" y="1790692"/>
            <a:ext cx="589075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Calorimeter System:</a:t>
            </a:r>
          </a:p>
          <a:p>
            <a:r>
              <a:rPr lang="en-US" sz="1600" dirty="0" smtClean="0"/>
              <a:t>Intensive R&amp;D work on both </a:t>
            </a:r>
            <a:r>
              <a:rPr lang="en-US" sz="1600" dirty="0" err="1" smtClean="0"/>
              <a:t>ECal</a:t>
            </a:r>
            <a:r>
              <a:rPr lang="en-US" sz="1600" dirty="0" smtClean="0"/>
              <a:t> and </a:t>
            </a:r>
            <a:r>
              <a:rPr lang="en-US" sz="1600" dirty="0" err="1" smtClean="0"/>
              <a:t>Hcal</a:t>
            </a:r>
            <a:endParaRPr lang="en-US" sz="1600" dirty="0" smtClean="0"/>
          </a:p>
          <a:p>
            <a:r>
              <a:rPr lang="en-US" sz="1600" dirty="0" smtClean="0"/>
              <a:t>as part of STAR and EIC Detector R&amp;D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>
                <a:sym typeface="Wingdings"/>
              </a:rPr>
              <a:t>several beam test and STAR in situ tests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sym typeface="Wingdings"/>
              </a:rPr>
              <a:t>system </a:t>
            </a:r>
            <a:r>
              <a:rPr lang="en-US" sz="1600" dirty="0" smtClean="0">
                <a:sym typeface="Wingdings"/>
              </a:rPr>
              <a:t>optimized for cost and performance</a:t>
            </a:r>
          </a:p>
          <a:p>
            <a:endParaRPr lang="en-US" sz="700" dirty="0">
              <a:sym typeface="Wingdings"/>
            </a:endParaRPr>
          </a:p>
          <a:p>
            <a:r>
              <a:rPr lang="en-US" sz="1600" dirty="0" err="1" smtClean="0">
                <a:solidFill>
                  <a:srgbClr val="0000FF"/>
                </a:solidFill>
                <a:sym typeface="Wingdings"/>
              </a:rPr>
              <a:t>ECal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: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solidFill>
                  <a:srgbClr val="322F31"/>
                </a:solidFill>
                <a:sym typeface="Wingdings"/>
              </a:rPr>
              <a:t>reuse PHENIX </a:t>
            </a:r>
            <a:r>
              <a:rPr lang="en-US" sz="1600" dirty="0" err="1" smtClean="0">
                <a:solidFill>
                  <a:srgbClr val="322F31"/>
                </a:solidFill>
                <a:sym typeface="Wingdings"/>
              </a:rPr>
              <a:t>PbSC</a:t>
            </a:r>
            <a:r>
              <a:rPr lang="en-US" sz="1600" dirty="0" smtClean="0">
                <a:solidFill>
                  <a:srgbClr val="322F31"/>
                </a:solidFill>
                <a:sym typeface="Wingdings"/>
              </a:rPr>
              <a:t> calorimeter </a:t>
            </a:r>
          </a:p>
          <a:p>
            <a:r>
              <a:rPr lang="en-US" sz="1600" dirty="0">
                <a:solidFill>
                  <a:srgbClr val="322F31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322F31"/>
                </a:solidFill>
                <a:sym typeface="Wingdings"/>
              </a:rPr>
              <a:t>  with new readout on front instead of </a:t>
            </a:r>
            <a:r>
              <a:rPr lang="en-US" sz="1600" dirty="0">
                <a:effectLst/>
              </a:rPr>
              <a:t>W/</a:t>
            </a:r>
            <a:r>
              <a:rPr lang="en-US" sz="1600" dirty="0" err="1">
                <a:effectLst/>
              </a:rPr>
              <a:t>ScFi</a:t>
            </a:r>
            <a:r>
              <a:rPr lang="en-US" sz="1600" dirty="0">
                <a:effectLst/>
              </a:rPr>
              <a:t> SPACAL </a:t>
            </a:r>
            <a:endParaRPr lang="en-US" sz="1600" dirty="0" smtClean="0">
              <a:solidFill>
                <a:srgbClr val="322F31"/>
              </a:solidFill>
              <a:sym typeface="Wingdings"/>
            </a:endParaRPr>
          </a:p>
          <a:p>
            <a:r>
              <a:rPr lang="en-US" sz="1600" dirty="0">
                <a:solidFill>
                  <a:srgbClr val="322F31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322F31"/>
                </a:solidFill>
                <a:sym typeface="Wingdings"/>
              </a:rPr>
              <a:t>  significant cost reduction </a:t>
            </a:r>
            <a:r>
              <a:rPr lang="en-US" sz="1600" dirty="0" smtClean="0">
                <a:solidFill>
                  <a:srgbClr val="FF8000"/>
                </a:solidFill>
                <a:sym typeface="Wingdings"/>
              </a:rPr>
              <a:t></a:t>
            </a:r>
            <a:r>
              <a:rPr lang="en-US" sz="1600" dirty="0" smtClean="0">
                <a:solidFill>
                  <a:srgbClr val="322F31"/>
                </a:solidFill>
                <a:sym typeface="Wingdings"/>
              </a:rPr>
              <a:t> </a:t>
            </a:r>
          </a:p>
          <a:p>
            <a:r>
              <a:rPr lang="en-US" sz="1600" dirty="0">
                <a:solidFill>
                  <a:srgbClr val="322F31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322F31"/>
                </a:solidFill>
                <a:sym typeface="Wingdings"/>
              </a:rPr>
              <a:t>  uncompensated calorimeter system </a:t>
            </a:r>
            <a:r>
              <a:rPr lang="en-US" sz="1600" dirty="0" smtClean="0">
                <a:solidFill>
                  <a:srgbClr val="FF8000"/>
                </a:solidFill>
                <a:sym typeface="Wingdings"/>
              </a:rPr>
              <a:t></a:t>
            </a:r>
          </a:p>
          <a:p>
            <a:r>
              <a:rPr lang="en-US" sz="1600" dirty="0" err="1" smtClean="0">
                <a:solidFill>
                  <a:srgbClr val="0000FF"/>
                </a:solidFill>
              </a:rPr>
              <a:t>HCal</a:t>
            </a:r>
            <a:r>
              <a:rPr lang="en-US" sz="1600" dirty="0" smtClean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effectLst/>
              </a:rPr>
              <a:t>sandwich iron-scintillator plate sampling </a:t>
            </a:r>
            <a:r>
              <a:rPr lang="en-US" sz="1600" dirty="0" err="1" smtClean="0">
                <a:effectLst/>
              </a:rPr>
              <a:t>Calo</a:t>
            </a:r>
            <a:endParaRPr lang="en-US" sz="1600" dirty="0" smtClean="0">
              <a:effectLst/>
            </a:endParaRPr>
          </a:p>
          <a:p>
            <a:endParaRPr lang="en-US" sz="700" dirty="0" smtClean="0">
              <a:solidFill>
                <a:srgbClr val="322F31"/>
              </a:solidFill>
            </a:endParaRPr>
          </a:p>
          <a:p>
            <a:r>
              <a:rPr lang="en-US" sz="1600" dirty="0" smtClean="0">
                <a:solidFill>
                  <a:srgbClr val="322F31"/>
                </a:solidFill>
              </a:rPr>
              <a:t>Same readout for both calorimeters </a:t>
            </a:r>
            <a:r>
              <a:rPr lang="en-US" sz="1600" dirty="0" smtClean="0">
                <a:solidFill>
                  <a:srgbClr val="322F31"/>
                </a:solidFill>
                <a:sym typeface="Wingdings"/>
              </a:rPr>
              <a:t> cost</a:t>
            </a:r>
            <a:endParaRPr lang="en-US" sz="1600" dirty="0">
              <a:solidFill>
                <a:srgbClr val="322F3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130799"/>
            <a:ext cx="492955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Cost:</a:t>
            </a:r>
          </a:p>
          <a:p>
            <a:r>
              <a:rPr lang="en-US" sz="1600" dirty="0" err="1" smtClean="0"/>
              <a:t>ECal</a:t>
            </a:r>
            <a:r>
              <a:rPr lang="en-US" sz="1600" dirty="0" smtClean="0"/>
              <a:t>: 0.57 M$</a:t>
            </a:r>
          </a:p>
          <a:p>
            <a:r>
              <a:rPr lang="en-US" sz="1600" dirty="0" err="1" smtClean="0"/>
              <a:t>Hcal</a:t>
            </a:r>
            <a:r>
              <a:rPr lang="en-US" sz="1600" dirty="0" smtClean="0"/>
              <a:t>: 1.53 M$</a:t>
            </a:r>
          </a:p>
          <a:p>
            <a:r>
              <a:rPr lang="en-US" sz="1600" dirty="0" err="1" smtClean="0"/>
              <a:t>Preshower</a:t>
            </a:r>
            <a:r>
              <a:rPr lang="en-US" sz="1600" dirty="0" smtClean="0"/>
              <a:t>: 0.06 M$</a:t>
            </a:r>
          </a:p>
          <a:p>
            <a:r>
              <a:rPr lang="en-US" sz="1600" dirty="0" smtClean="0"/>
              <a:t>based on extensive experience from prototypes </a:t>
            </a:r>
          </a:p>
          <a:p>
            <a:r>
              <a:rPr lang="en-US" sz="1600" dirty="0" smtClean="0"/>
              <a:t>contingency and manpower included</a:t>
            </a:r>
            <a:endParaRPr lang="en-US" sz="1600" dirty="0"/>
          </a:p>
        </p:txBody>
      </p:sp>
      <p:sp>
        <p:nvSpPr>
          <p:cNvPr id="12" name="Right Brace 11"/>
          <p:cNvSpPr/>
          <p:nvPr/>
        </p:nvSpPr>
        <p:spPr bwMode="auto">
          <a:xfrm>
            <a:off x="2228850" y="5461000"/>
            <a:ext cx="387350" cy="755650"/>
          </a:xfrm>
          <a:prstGeom prst="rightBrace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5250" y="5664200"/>
            <a:ext cx="181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Total: 2.2 M$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STAR Forward Upgrade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34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69333" y="1100667"/>
            <a:ext cx="877146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4563536" y="609600"/>
            <a:ext cx="8464" cy="59859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80994" y="711199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Silicon mini-Strip Detectors only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65129" y="711199"/>
            <a:ext cx="426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 + </a:t>
            </a:r>
            <a:r>
              <a:rPr lang="en-US" dirty="0">
                <a:effectLst/>
              </a:rPr>
              <a:t>Small-strip Thin Gap </a:t>
            </a:r>
            <a:r>
              <a:rPr lang="en-US" dirty="0" smtClean="0">
                <a:effectLst/>
              </a:rPr>
              <a:t>Chambers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7" t="13176" b="17874"/>
          <a:stretch>
            <a:fillRect/>
          </a:stretch>
        </p:blipFill>
        <p:spPr bwMode="auto">
          <a:xfrm>
            <a:off x="185309" y="1136332"/>
            <a:ext cx="2100687" cy="1573001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1" name="TextBox 10"/>
          <p:cNvSpPr txBox="1"/>
          <p:nvPr/>
        </p:nvSpPr>
        <p:spPr>
          <a:xfrm>
            <a:off x="2274888" y="1109133"/>
            <a:ext cx="230263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 disks</a:t>
            </a:r>
          </a:p>
          <a:p>
            <a:r>
              <a:rPr lang="en-US" sz="1400" dirty="0">
                <a:effectLst/>
              </a:rPr>
              <a:t>12 wedges, each with </a:t>
            </a:r>
            <a:endParaRPr lang="en-US" sz="1400" dirty="0" smtClean="0">
              <a:effectLst/>
            </a:endParaRPr>
          </a:p>
          <a:p>
            <a:r>
              <a:rPr lang="en-US" sz="1400" dirty="0" smtClean="0">
                <a:effectLst/>
              </a:rPr>
              <a:t>128 </a:t>
            </a:r>
            <a:r>
              <a:rPr lang="en-US" sz="1400" dirty="0">
                <a:effectLst/>
              </a:rPr>
              <a:t>strips in </a:t>
            </a:r>
            <a:r>
              <a:rPr lang="en-US" sz="1400" i="1" dirty="0" err="1">
                <a:effectLst/>
              </a:rPr>
              <a:t>ϕ</a:t>
            </a:r>
            <a:r>
              <a:rPr lang="en-US" sz="1400" dirty="0">
                <a:effectLst/>
              </a:rPr>
              <a:t> </a:t>
            </a:r>
            <a:r>
              <a:rPr lang="en-US" sz="1400" dirty="0" smtClean="0">
                <a:effectLst/>
              </a:rPr>
              <a:t>at</a:t>
            </a:r>
          </a:p>
          <a:p>
            <a:r>
              <a:rPr lang="en-US" sz="1400" dirty="0" smtClean="0">
                <a:effectLst/>
              </a:rPr>
              <a:t>fixed </a:t>
            </a:r>
            <a:r>
              <a:rPr lang="en-US" sz="1400" dirty="0">
                <a:effectLst/>
              </a:rPr>
              <a:t>radius and 8 </a:t>
            </a:r>
          </a:p>
          <a:p>
            <a:r>
              <a:rPr lang="en-US" sz="1400" dirty="0" smtClean="0">
                <a:effectLst/>
              </a:rPr>
              <a:t>strips </a:t>
            </a:r>
            <a:r>
              <a:rPr lang="en-US" sz="1400" dirty="0">
                <a:effectLst/>
              </a:rPr>
              <a:t>in the radial </a:t>
            </a:r>
            <a:endParaRPr lang="en-US" sz="1400" dirty="0" smtClean="0">
              <a:effectLst/>
            </a:endParaRPr>
          </a:p>
          <a:p>
            <a:r>
              <a:rPr lang="en-US" sz="1400" dirty="0" smtClean="0">
                <a:effectLst/>
              </a:rPr>
              <a:t>direction </a:t>
            </a:r>
            <a:r>
              <a:rPr lang="en-US" sz="1400" dirty="0">
                <a:effectLst/>
              </a:rPr>
              <a:t>at a fixed </a:t>
            </a:r>
            <a:r>
              <a:rPr lang="en-US" sz="1400" i="1" dirty="0" err="1">
                <a:effectLst/>
              </a:rPr>
              <a:t>ϕ</a:t>
            </a:r>
            <a:r>
              <a:rPr lang="en-US" sz="1400" dirty="0">
                <a:effectLst/>
              </a:rPr>
              <a:t> </a:t>
            </a:r>
            <a:endParaRPr lang="en-US" sz="1400" dirty="0" smtClean="0"/>
          </a:p>
          <a:p>
            <a:r>
              <a:rPr lang="en-US" sz="1600" dirty="0" smtClean="0"/>
              <a:t>60 – 180 cm from IP 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27000" y="2810934"/>
            <a:ext cx="430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Momentum resolution: 20-30% </a:t>
            </a:r>
          </a:p>
          <a:p>
            <a:r>
              <a:rPr lang="en-US" sz="1600" dirty="0" smtClean="0"/>
              <a:t>for 0.2 &lt;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&lt; 2 </a:t>
            </a:r>
            <a:r>
              <a:rPr lang="en-US" sz="1600" dirty="0" err="1" smtClean="0"/>
              <a:t>GeV</a:t>
            </a:r>
            <a:r>
              <a:rPr lang="en-US" sz="1600" dirty="0" smtClean="0"/>
              <a:t>/c</a:t>
            </a:r>
          </a:p>
          <a:p>
            <a:r>
              <a:rPr lang="en-US" sz="1600" dirty="0" smtClean="0"/>
              <a:t>track finding efficiency: 95%@</a:t>
            </a:r>
            <a:r>
              <a:rPr lang="en-US" sz="1600" dirty="0"/>
              <a:t>100 </a:t>
            </a:r>
            <a:r>
              <a:rPr lang="en-US" sz="1600" dirty="0" err="1"/>
              <a:t>tr</a:t>
            </a:r>
            <a:r>
              <a:rPr lang="en-US" sz="1600" dirty="0"/>
              <a:t>/</a:t>
            </a:r>
            <a:r>
              <a:rPr lang="en-US" sz="1600" dirty="0" err="1"/>
              <a:t>ev</a:t>
            </a:r>
            <a:endParaRPr lang="en-US" sz="1600" dirty="0"/>
          </a:p>
        </p:txBody>
      </p:sp>
      <p:pic>
        <p:nvPicPr>
          <p:cNvPr id="13" name="Pictur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58" b="46915"/>
          <a:stretch/>
        </p:blipFill>
        <p:spPr>
          <a:xfrm>
            <a:off x="138430" y="3807354"/>
            <a:ext cx="1986703" cy="233098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5" r="67558" b="59"/>
          <a:stretch/>
        </p:blipFill>
        <p:spPr>
          <a:xfrm>
            <a:off x="2145031" y="4047067"/>
            <a:ext cx="1986703" cy="20319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74888" y="6197600"/>
            <a:ext cx="1715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Cost: 4.1 M$ 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5" y="1130935"/>
            <a:ext cx="2048510" cy="19545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81207" y="1210733"/>
            <a:ext cx="276570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 Si disks + 4 </a:t>
            </a:r>
            <a:r>
              <a:rPr lang="en-US" sz="1600" dirty="0" err="1" smtClean="0"/>
              <a:t>sTGC</a:t>
            </a:r>
            <a:endParaRPr lang="en-US" sz="1600" dirty="0" smtClean="0"/>
          </a:p>
          <a:p>
            <a:r>
              <a:rPr lang="en-US" sz="1600" dirty="0" smtClean="0"/>
              <a:t>Si- disks:</a:t>
            </a:r>
          </a:p>
          <a:p>
            <a:r>
              <a:rPr lang="en-US" sz="1600" dirty="0" smtClean="0"/>
              <a:t>90, 140, 187 cm from IP</a:t>
            </a:r>
          </a:p>
          <a:p>
            <a:endParaRPr lang="en-US" sz="1600" dirty="0"/>
          </a:p>
          <a:p>
            <a:r>
              <a:rPr lang="en-US" sz="1600" dirty="0" err="1" smtClean="0"/>
              <a:t>sTGC</a:t>
            </a:r>
            <a:r>
              <a:rPr lang="en-US" sz="1600" dirty="0" smtClean="0"/>
              <a:t>:</a:t>
            </a:r>
          </a:p>
          <a:p>
            <a:r>
              <a:rPr lang="en-US" sz="1600" dirty="0" smtClean="0"/>
              <a:t> 270, 300, 330, 360 cm</a:t>
            </a:r>
          </a:p>
          <a:p>
            <a:r>
              <a:rPr lang="en-US" sz="1600" dirty="0" smtClean="0"/>
              <a:t>from IP (outside Magnet)</a:t>
            </a:r>
            <a:endParaRPr lang="en-US" sz="1600" dirty="0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755939" y="4144224"/>
            <a:ext cx="2104390" cy="1990090"/>
            <a:chOff x="0" y="1"/>
            <a:chExt cx="2105003" cy="1990423"/>
          </a:xfrm>
        </p:grpSpPr>
        <p:pic>
          <p:nvPicPr>
            <p:cNvPr id="19" name="Shape 92"/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 t="5443"/>
            <a:stretch/>
          </p:blipFill>
          <p:spPr>
            <a:xfrm>
              <a:off x="0" y="1"/>
              <a:ext cx="2105003" cy="19904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Shape 95"/>
            <p:cNvSpPr txBox="1"/>
            <p:nvPr/>
          </p:nvSpPr>
          <p:spPr>
            <a:xfrm>
              <a:off x="426331" y="1031794"/>
              <a:ext cx="957812" cy="39714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400">
                  <a:solidFill>
                    <a:srgbClr val="000000"/>
                  </a:solidFill>
                  <a:effectLst/>
                  <a:latin typeface="Arial"/>
                  <a:ea typeface="Arial"/>
                  <a:cs typeface="Times New Roman"/>
                </a:rPr>
                <a:t>pions</a:t>
              </a:r>
              <a:endParaRPr lang="en-US" sz="1000">
                <a:effectLst/>
                <a:latin typeface="Times"/>
                <a:ea typeface="宋体"/>
                <a:cs typeface="Times New Roman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593806" y="3098802"/>
            <a:ext cx="430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Momentum resolution: 20-30% </a:t>
            </a:r>
          </a:p>
          <a:p>
            <a:r>
              <a:rPr lang="en-US" sz="1600" dirty="0" smtClean="0"/>
              <a:t>for 0.2 &lt;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&lt; 2 </a:t>
            </a:r>
            <a:r>
              <a:rPr lang="en-US" sz="1600" dirty="0" err="1" smtClean="0"/>
              <a:t>GeV</a:t>
            </a:r>
            <a:r>
              <a:rPr lang="en-US" sz="1600" dirty="0" smtClean="0"/>
              <a:t>/c</a:t>
            </a:r>
          </a:p>
          <a:p>
            <a:r>
              <a:rPr lang="en-US" sz="1600" dirty="0" smtClean="0"/>
              <a:t>track finding efficiency: 80%@100 </a:t>
            </a:r>
            <a:r>
              <a:rPr lang="en-US" sz="1600" dirty="0" err="1" smtClean="0"/>
              <a:t>tr</a:t>
            </a:r>
            <a:r>
              <a:rPr lang="en-US" sz="1600" dirty="0" smtClean="0"/>
              <a:t>/</a:t>
            </a:r>
            <a:r>
              <a:rPr lang="en-US" sz="1600" dirty="0" err="1" smtClean="0"/>
              <a:t>ev</a:t>
            </a:r>
            <a:endParaRPr lang="en-US" sz="1600" dirty="0"/>
          </a:p>
        </p:txBody>
      </p:sp>
      <p:pic>
        <p:nvPicPr>
          <p:cNvPr id="22" name="Picture 2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99" y="4157133"/>
            <a:ext cx="1969135" cy="1981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941734" y="4766731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effectLst/>
              </a:rPr>
              <a:t>0.2 </a:t>
            </a:r>
            <a:r>
              <a:rPr lang="en-US" sz="1000" dirty="0" err="1">
                <a:effectLst/>
              </a:rPr>
              <a:t>GeV</a:t>
            </a:r>
            <a:r>
              <a:rPr lang="en-US" sz="1000" dirty="0">
                <a:effectLst/>
              </a:rPr>
              <a:t>/</a:t>
            </a:r>
            <a:r>
              <a:rPr lang="en-US" sz="1000" i="1" dirty="0">
                <a:effectLst/>
              </a:rPr>
              <a:t>c</a:t>
            </a:r>
            <a:r>
              <a:rPr lang="en-US" sz="1000" dirty="0">
                <a:effectLst/>
              </a:rPr>
              <a:t> 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7298266" y="5427136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effectLst/>
              </a:rPr>
              <a:t>1</a:t>
            </a:r>
            <a:r>
              <a:rPr lang="en-US" sz="1000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1000" dirty="0" err="1">
                <a:solidFill>
                  <a:srgbClr val="FF0000"/>
                </a:solidFill>
                <a:effectLst/>
              </a:rPr>
              <a:t>GeV</a:t>
            </a:r>
            <a:r>
              <a:rPr lang="en-US" sz="1000" dirty="0">
                <a:solidFill>
                  <a:srgbClr val="FF0000"/>
                </a:solidFill>
                <a:effectLst/>
              </a:rPr>
              <a:t>/</a:t>
            </a:r>
            <a:r>
              <a:rPr lang="en-US" sz="1000" i="1" dirty="0">
                <a:solidFill>
                  <a:srgbClr val="FF0000"/>
                </a:solidFill>
                <a:effectLst/>
              </a:rPr>
              <a:t>c</a:t>
            </a:r>
            <a:r>
              <a:rPr lang="en-US" sz="1000" dirty="0">
                <a:solidFill>
                  <a:srgbClr val="FF0000"/>
                </a:solidFill>
                <a:effectLst/>
              </a:rPr>
              <a:t> 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34397" y="5689600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  <a:effectLst/>
              </a:rPr>
              <a:t>2 </a:t>
            </a:r>
            <a:r>
              <a:rPr lang="en-US" sz="1000" dirty="0" err="1">
                <a:solidFill>
                  <a:srgbClr val="0000FF"/>
                </a:solidFill>
                <a:effectLst/>
              </a:rPr>
              <a:t>GeV</a:t>
            </a:r>
            <a:r>
              <a:rPr lang="en-US" sz="1000" dirty="0">
                <a:solidFill>
                  <a:srgbClr val="0000FF"/>
                </a:solidFill>
                <a:effectLst/>
              </a:rPr>
              <a:t>/</a:t>
            </a:r>
            <a:r>
              <a:rPr lang="en-US" sz="1000" i="1" dirty="0">
                <a:solidFill>
                  <a:srgbClr val="0000FF"/>
                </a:solidFill>
                <a:effectLst/>
              </a:rPr>
              <a:t>c</a:t>
            </a:r>
            <a:r>
              <a:rPr lang="en-US" sz="1000" dirty="0">
                <a:solidFill>
                  <a:srgbClr val="0000FF"/>
                </a:solidFill>
                <a:effectLst/>
              </a:rPr>
              <a:t> 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0955" y="6223000"/>
            <a:ext cx="1715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Cost: 3.3 M$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59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  <p:bldP spid="25" grpId="0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75733" y="0"/>
            <a:ext cx="9719733" cy="609600"/>
          </a:xfrm>
        </p:spPr>
        <p:txBody>
          <a:bodyPr/>
          <a:lstStyle/>
          <a:p>
            <a:r>
              <a:rPr lang="en-US" sz="2400" dirty="0"/>
              <a:t>Summary of forward </a:t>
            </a:r>
            <a:r>
              <a:rPr lang="en-US" sz="2400" cap="none" dirty="0" err="1" smtClean="0"/>
              <a:t>pp</a:t>
            </a:r>
            <a:r>
              <a:rPr lang="en-US" sz="2400" cap="none" dirty="0" smtClean="0"/>
              <a:t> &amp; </a:t>
            </a:r>
            <a:r>
              <a:rPr lang="en-US" sz="2400" cap="none" dirty="0" err="1" smtClean="0"/>
              <a:t>pA</a:t>
            </a:r>
            <a:r>
              <a:rPr lang="en-US" sz="2400" cap="none" dirty="0" smtClean="0"/>
              <a:t> </a:t>
            </a:r>
            <a:r>
              <a:rPr lang="en-US" sz="2400" dirty="0"/>
              <a:t>measurements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207063"/>
              </p:ext>
            </p:extLst>
          </p:nvPr>
        </p:nvGraphicFramePr>
        <p:xfrm>
          <a:off x="262995" y="734484"/>
          <a:ext cx="8610601" cy="5420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4" name="Document" r:id="rId3" imgW="6273800" imgH="3949700" progId="Word.Document.12">
                  <p:embed/>
                </p:oleObj>
              </mc:Choice>
              <mc:Fallback>
                <p:oleObj name="Document" r:id="rId3" imgW="6273800" imgH="3949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995" y="734484"/>
                        <a:ext cx="8610601" cy="5420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287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Studying non-linear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Rectangle 16"/>
          <p:cNvSpPr txBox="1">
            <a:spLocks noChangeArrowheads="1"/>
          </p:cNvSpPr>
          <p:nvPr/>
        </p:nvSpPr>
        <p:spPr>
          <a:xfrm>
            <a:off x="125905" y="572060"/>
            <a:ext cx="6324600" cy="2362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charset="0"/>
              </a:rPr>
              <a:t>Scattering of electrons off nuclei: 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Probes interact over distances </a:t>
            </a:r>
            <a:r>
              <a:rPr lang="en-US" i="1" dirty="0" smtClean="0">
                <a:latin typeface="Times New Roman" charset="0"/>
              </a:rPr>
              <a:t>L</a:t>
            </a:r>
            <a:r>
              <a:rPr lang="en-US" dirty="0" smtClean="0">
                <a:latin typeface="Times New Roman" charset="0"/>
              </a:rPr>
              <a:t> ~ (2</a:t>
            </a:r>
            <a:r>
              <a:rPr lang="en-US" i="1" dirty="0" smtClean="0">
                <a:latin typeface="Times New Roman" charset="0"/>
              </a:rPr>
              <a:t>m</a:t>
            </a:r>
            <a:r>
              <a:rPr lang="en-US" i="1" baseline="-25000" dirty="0" smtClean="0">
                <a:latin typeface="Times New Roman" charset="0"/>
              </a:rPr>
              <a:t>N </a:t>
            </a:r>
            <a:r>
              <a:rPr lang="en-US" i="1" dirty="0" smtClean="0">
                <a:latin typeface="Times New Roman" charset="0"/>
              </a:rPr>
              <a:t>x</a:t>
            </a:r>
            <a:r>
              <a:rPr lang="en-US" dirty="0" smtClean="0">
                <a:latin typeface="Times New Roman" charset="0"/>
              </a:rPr>
              <a:t>)</a:t>
            </a:r>
            <a:r>
              <a:rPr lang="en-US" baseline="30000" dirty="0" smtClean="0">
                <a:latin typeface="Times New Roman" charset="0"/>
              </a:rPr>
              <a:t>-1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For </a:t>
            </a:r>
            <a:r>
              <a:rPr lang="en-US" i="1" dirty="0" smtClean="0">
                <a:latin typeface="Times New Roman" charset="0"/>
              </a:rPr>
              <a:t>L</a:t>
            </a:r>
            <a:r>
              <a:rPr lang="en-US" dirty="0" smtClean="0">
                <a:latin typeface="Times New Roman" charset="0"/>
              </a:rPr>
              <a:t> &gt; 2 R</a:t>
            </a:r>
            <a:r>
              <a:rPr lang="en-US" baseline="-25000" dirty="0" smtClean="0">
                <a:latin typeface="Times New Roman" charset="0"/>
              </a:rPr>
              <a:t>A</a:t>
            </a:r>
            <a:r>
              <a:rPr lang="en-US" dirty="0" smtClean="0">
                <a:latin typeface="Times New Roman" charset="0"/>
              </a:rPr>
              <a:t> ~ A</a:t>
            </a:r>
            <a:r>
              <a:rPr lang="en-US" baseline="30000" dirty="0" smtClean="0">
                <a:latin typeface="Times New Roman" charset="0"/>
              </a:rPr>
              <a:t>1/3</a:t>
            </a:r>
            <a:r>
              <a:rPr lang="en-US" dirty="0" smtClean="0">
                <a:latin typeface="Times New Roman" charset="0"/>
              </a:rPr>
              <a:t> probe cannot distinguish between nucleons in front or back of nucleon 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Probe interacts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</a:rPr>
              <a:t>coherently</a:t>
            </a:r>
            <a:r>
              <a:rPr lang="en-US" dirty="0" smtClean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with all nucleons</a:t>
            </a:r>
          </a:p>
          <a:p>
            <a:pPr eaLnBrk="1" hangingPunct="1"/>
            <a:endParaRPr lang="en-US" dirty="0" smtClean="0">
              <a:latin typeface="Times New Roman" charset="0"/>
            </a:endParaRPr>
          </a:p>
          <a:p>
            <a:pPr eaLnBrk="1" hangingPunct="1"/>
            <a:endParaRPr lang="en-US" sz="2600" dirty="0" smtClean="0">
              <a:latin typeface="Times New Roman" charset="0"/>
            </a:endParaRPr>
          </a:p>
          <a:p>
            <a:pPr eaLnBrk="1" hangingPunct="1"/>
            <a:endParaRPr lang="en-US" sz="2600" dirty="0" smtClean="0">
              <a:latin typeface="Times New Roman" charset="0"/>
            </a:endParaRPr>
          </a:p>
          <a:p>
            <a:pPr eaLnBrk="1" hangingPunct="1"/>
            <a:endParaRPr lang="en-US" sz="2600" dirty="0" smtClean="0">
              <a:latin typeface="Times New Roman" charset="0"/>
            </a:endParaRPr>
          </a:p>
          <a:p>
            <a:pPr eaLnBrk="1" hangingPunct="1"/>
            <a:endParaRPr lang="en-US" sz="2600" dirty="0">
              <a:latin typeface="Times New Roman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848333" y="3661957"/>
            <a:ext cx="17145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651108" y="3611157"/>
            <a:ext cx="184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200">
              <a:latin typeface="Times New Roman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47383" y="4131857"/>
            <a:ext cx="35445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Nuclear </a:t>
            </a:r>
            <a:r>
              <a:rPr lang="ja-JP" alt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“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Oomph</a:t>
            </a:r>
            <a:r>
              <a:rPr lang="ja-JP" alt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”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 Factor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Pocket Formula:</a:t>
            </a:r>
          </a:p>
        </p:txBody>
      </p:sp>
      <p:pic>
        <p:nvPicPr>
          <p:cNvPr id="9" name="Picture 17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783" y="726669"/>
            <a:ext cx="16097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271671" y="5404695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x-none" sz="2400" dirty="0">
                <a:solidFill>
                  <a:srgbClr val="0000FF"/>
                </a:solidFill>
                <a:latin typeface="Times New Roman" charset="0"/>
                <a:ea typeface="+mn-ea"/>
              </a:rPr>
              <a:t>Enhancement of </a:t>
            </a:r>
            <a:r>
              <a:rPr lang="en-US" altLang="x-none" sz="2400" i="1" dirty="0">
                <a:solidFill>
                  <a:srgbClr val="0000FF"/>
                </a:solidFill>
                <a:latin typeface="Times New Roman" charset="0"/>
                <a:ea typeface="+mn-ea"/>
              </a:rPr>
              <a:t>Q</a:t>
            </a:r>
            <a:r>
              <a:rPr lang="en-US" altLang="x-none" sz="2400" i="1" baseline="-25000" dirty="0">
                <a:solidFill>
                  <a:srgbClr val="0000FF"/>
                </a:solidFill>
                <a:latin typeface="Times New Roman" charset="0"/>
                <a:ea typeface="+mn-ea"/>
              </a:rPr>
              <a:t>S</a:t>
            </a:r>
            <a:r>
              <a:rPr lang="en-US" altLang="x-none" sz="2400" dirty="0">
                <a:solidFill>
                  <a:srgbClr val="0000FF"/>
                </a:solidFill>
                <a:latin typeface="Times New Roman" charset="0"/>
                <a:ea typeface="+mn-ea"/>
              </a:rPr>
              <a:t> with A </a:t>
            </a:r>
            <a:r>
              <a:rPr lang="en-US" altLang="x-none" sz="2400" dirty="0">
                <a:latin typeface="Times New Roman" charset="0"/>
                <a:ea typeface="+mn-ea"/>
                <a:sym typeface="Symbol" charset="2"/>
              </a:rPr>
              <a:t></a:t>
            </a:r>
            <a:r>
              <a:rPr lang="en-US" altLang="x-none" sz="2400" dirty="0">
                <a:latin typeface="Times New Roman" charset="0"/>
                <a:ea typeface="+mn-ea"/>
              </a:rPr>
              <a:t> non-linear QCD regime reached at significantly lower energy in A than in proton</a:t>
            </a:r>
          </a:p>
        </p:txBody>
      </p:sp>
      <p:graphicFrame>
        <p:nvGraphicFramePr>
          <p:cNvPr id="11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724294"/>
              </p:ext>
            </p:extLst>
          </p:nvPr>
        </p:nvGraphicFramePr>
        <p:xfrm>
          <a:off x="4046606" y="4003675"/>
          <a:ext cx="2743200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4" name="Equation" r:id="rId4" imgW="16711111" imgH="6044444" progId="Equation.DSMT4">
                  <p:embed/>
                </p:oleObj>
              </mc:Choice>
              <mc:Fallback>
                <p:oleObj name="Equation" r:id="rId4" imgW="16711111" imgH="604444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6606" y="4003675"/>
                        <a:ext cx="2743200" cy="9921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949688"/>
              </p:ext>
            </p:extLst>
          </p:nvPr>
        </p:nvGraphicFramePr>
        <p:xfrm>
          <a:off x="323583" y="2936469"/>
          <a:ext cx="8077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5" name="Equation" r:id="rId6" imgW="18285714" imgH="1726984" progId="Equation.DSMT4">
                  <p:embed/>
                </p:oleObj>
              </mc:Choice>
              <mc:Fallback>
                <p:oleObj name="Equation" r:id="rId6" imgW="18285714" imgH="17269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83" y="2936469"/>
                        <a:ext cx="8077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0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EIC’s Physics </a:t>
            </a:r>
            <a:r>
              <a:rPr lang="en-US" sz="2400" dirty="0"/>
              <a:t>Impact</a:t>
            </a:r>
            <a:r>
              <a:rPr lang="en-US" sz="2400" dirty="0" smtClean="0"/>
              <a:t>, Complementarity </a:t>
            </a:r>
            <a:r>
              <a:rPr lang="en-US" sz="2400" dirty="0"/>
              <a:t>and Uniqueness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</a:t>
            </a:r>
            <a:fld id="{D8AB687D-7754-8045-A896-36BD23FBD8D8}" type="slidenum">
              <a:rPr lang="en-US" smtClean="0"/>
              <a:t>37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86342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Complementarity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QCD has two concepts which lay its foundation</a:t>
            </a:r>
            <a:endParaRPr lang="en-US" b="1" dirty="0">
              <a:latin typeface="Comic Sans MS"/>
              <a:cs typeface="Comic Sans MS"/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factorization and universality</a:t>
            </a:r>
          </a:p>
          <a:p>
            <a:pPr algn="ctr"/>
            <a:endParaRPr lang="en-US" sz="800" b="1" dirty="0" smtClean="0">
              <a:latin typeface="Comic Sans MS"/>
              <a:cs typeface="Comic Sans MS"/>
            </a:endParaRPr>
          </a:p>
          <a:p>
            <a:pPr algn="ctr">
              <a:buClr>
                <a:srgbClr val="0000FF"/>
              </a:buClr>
            </a:pPr>
            <a:r>
              <a:rPr lang="en-US" b="1" dirty="0" smtClean="0">
                <a:latin typeface="Comic Sans MS"/>
                <a:cs typeface="Comic Sans MS"/>
              </a:rPr>
              <a:t>To tests these concepts and separate </a:t>
            </a:r>
            <a:r>
              <a:rPr lang="en-US" b="1" dirty="0">
                <a:latin typeface="Comic Sans MS"/>
                <a:cs typeface="Comic Sans MS"/>
              </a:rPr>
              <a:t>interaction dependent phenomena </a:t>
            </a:r>
            <a:r>
              <a:rPr lang="en-US" b="1" dirty="0" smtClean="0">
                <a:latin typeface="Comic Sans MS"/>
                <a:cs typeface="Comic Sans MS"/>
              </a:rPr>
              <a:t>from </a:t>
            </a:r>
          </a:p>
          <a:p>
            <a:pPr algn="ctr">
              <a:buClr>
                <a:srgbClr val="0000FF"/>
              </a:buClr>
            </a:pPr>
            <a:r>
              <a:rPr lang="en-US" b="1" dirty="0" smtClean="0">
                <a:latin typeface="Comic Sans MS"/>
                <a:cs typeface="Comic Sans MS"/>
              </a:rPr>
              <a:t>intrinsic nuclear properties </a:t>
            </a:r>
          </a:p>
          <a:p>
            <a:pPr algn="ctr">
              <a:buClr>
                <a:srgbClr val="0000FF"/>
              </a:buClr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different complementary 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probes </a:t>
            </a:r>
            <a:r>
              <a:rPr lang="en-US" b="1" dirty="0">
                <a:latin typeface="Comic Sans MS"/>
                <a:cs typeface="Comic Sans MS"/>
              </a:rPr>
              <a:t>are </a:t>
            </a:r>
            <a:r>
              <a:rPr lang="en-US" b="1" dirty="0" smtClean="0">
                <a:latin typeface="Comic Sans MS"/>
                <a:cs typeface="Comic Sans MS"/>
              </a:rPr>
              <a:t>critical</a:t>
            </a:r>
          </a:p>
          <a:p>
            <a:pPr algn="ctr">
              <a:buClr>
                <a:srgbClr val="0000FF"/>
              </a:buClr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Probes: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high precision data </a:t>
            </a:r>
            <a:r>
              <a:rPr lang="en-US" b="1" dirty="0" smtClean="0">
                <a:latin typeface="Comic Sans MS"/>
                <a:cs typeface="Comic Sans MS"/>
              </a:rPr>
              <a:t>from </a:t>
            </a:r>
            <a:r>
              <a:rPr lang="en-US" b="1" dirty="0" err="1" smtClean="0">
                <a:latin typeface="Comic Sans MS"/>
                <a:cs typeface="Comic Sans MS"/>
              </a:rPr>
              <a:t>ep</a:t>
            </a:r>
            <a:r>
              <a:rPr lang="en-US" b="1" dirty="0" smtClean="0">
                <a:latin typeface="Comic Sans MS"/>
                <a:cs typeface="Comic Sans MS"/>
              </a:rPr>
              <a:t>, </a:t>
            </a:r>
            <a:r>
              <a:rPr lang="en-US" b="1" dirty="0" err="1" smtClean="0">
                <a:latin typeface="Comic Sans MS"/>
                <a:cs typeface="Comic Sans MS"/>
              </a:rPr>
              <a:t>pp</a:t>
            </a:r>
            <a:r>
              <a:rPr lang="en-US" b="1" dirty="0" smtClean="0">
                <a:latin typeface="Comic Sans MS"/>
                <a:cs typeface="Comic Sans MS"/>
              </a:rPr>
              <a:t>, </a:t>
            </a:r>
            <a:r>
              <a:rPr lang="en-US" b="1" dirty="0" err="1" smtClean="0">
                <a:latin typeface="Comic Sans MS"/>
                <a:cs typeface="Comic Sans MS"/>
              </a:rPr>
              <a:t>e+e</a:t>
            </a:r>
            <a:r>
              <a:rPr lang="en-US" b="1" dirty="0" smtClean="0">
                <a:latin typeface="Comic Sans MS"/>
                <a:cs typeface="Comic Sans MS"/>
              </a:rPr>
              <a:t>-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37" y="2882599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Universality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2411" y="2883379"/>
            <a:ext cx="1807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Factorization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2605" y="3194364"/>
            <a:ext cx="4629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mic Sans MS"/>
                <a:cs typeface="Comic Sans MS"/>
              </a:rPr>
              <a:t>Example: Measure PDFs at HERA at √s=0.3 </a:t>
            </a:r>
            <a:r>
              <a:rPr lang="en-US" sz="1400" b="1" dirty="0" err="1" smtClean="0">
                <a:latin typeface="Comic Sans MS"/>
                <a:cs typeface="Comic Sans MS"/>
              </a:rPr>
              <a:t>TeV</a:t>
            </a:r>
            <a:r>
              <a:rPr lang="en-US" sz="1400" b="1" dirty="0" smtClean="0">
                <a:latin typeface="Comic Sans MS"/>
                <a:cs typeface="Comic Sans MS"/>
              </a:rPr>
              <a:t>: </a:t>
            </a:r>
            <a:endParaRPr lang="en-US" sz="1400" b="1" dirty="0">
              <a:latin typeface="Comic Sans MS"/>
              <a:cs typeface="Comic Sans MS"/>
            </a:endParaRPr>
          </a:p>
        </p:txBody>
      </p:sp>
      <p:pic>
        <p:nvPicPr>
          <p:cNvPr id="10" name="Picture 9" descr="d09-158f19b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2884" r="4977" b="4238"/>
          <a:stretch/>
        </p:blipFill>
        <p:spPr>
          <a:xfrm>
            <a:off x="7263469" y="3449275"/>
            <a:ext cx="1404281" cy="1333836"/>
          </a:xfrm>
          <a:prstGeom prst="rect">
            <a:avLst/>
          </a:prstGeom>
        </p:spPr>
      </p:pic>
      <p:pic>
        <p:nvPicPr>
          <p:cNvPr id="11" name="Picture 10" descr="sidebarReducedCrossSectionPlo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32" y="3480055"/>
            <a:ext cx="1491996" cy="1394206"/>
          </a:xfrm>
          <a:prstGeom prst="rect">
            <a:avLst/>
          </a:prstGeom>
        </p:spPr>
      </p:pic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6565814" y="3898944"/>
            <a:ext cx="555205" cy="34395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0000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45570" y="4884094"/>
            <a:ext cx="5283042" cy="307777"/>
            <a:chOff x="5365572" y="5103992"/>
            <a:chExt cx="3853375" cy="307777"/>
          </a:xfrm>
        </p:grpSpPr>
        <p:sp>
          <p:nvSpPr>
            <p:cNvPr id="14" name="TextBox 13"/>
            <p:cNvSpPr txBox="1"/>
            <p:nvPr/>
          </p:nvSpPr>
          <p:spPr>
            <a:xfrm>
              <a:off x="5365572" y="5103992"/>
              <a:ext cx="38533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Comic Sans MS"/>
                  <a:cs typeface="Comic Sans MS"/>
                </a:rPr>
                <a:t>Predict </a:t>
              </a:r>
              <a:r>
                <a:rPr lang="en-US" sz="1400" b="1" dirty="0" err="1" smtClean="0">
                  <a:latin typeface="Comic Sans MS"/>
                  <a:cs typeface="Comic Sans MS"/>
                </a:rPr>
                <a:t>pp</a:t>
              </a:r>
              <a:r>
                <a:rPr lang="en-US" sz="1400" b="1" dirty="0" smtClean="0">
                  <a:latin typeface="Comic Sans MS"/>
                  <a:cs typeface="Comic Sans MS"/>
                </a:rPr>
                <a:t> </a:t>
              </a:r>
              <a:r>
                <a:rPr lang="en-US" sz="1400" b="1" dirty="0">
                  <a:latin typeface="Comic Sans MS"/>
                  <a:cs typeface="Comic Sans MS"/>
                </a:rPr>
                <a:t>and </a:t>
              </a:r>
              <a:r>
                <a:rPr lang="en-US" sz="1400" b="1" dirty="0" smtClean="0">
                  <a:latin typeface="Comic Sans MS"/>
                  <a:cs typeface="Comic Sans MS"/>
                </a:rPr>
                <a:t>   measurements at √s=0.2</a:t>
              </a:r>
              <a:r>
                <a:rPr lang="en-US" sz="1400" b="1" dirty="0">
                  <a:latin typeface="Comic Sans MS"/>
                  <a:cs typeface="Comic Sans MS"/>
                </a:rPr>
                <a:t>, </a:t>
              </a:r>
              <a:r>
                <a:rPr lang="en-US" sz="1400" b="1" dirty="0" smtClean="0">
                  <a:latin typeface="Comic Sans MS"/>
                  <a:cs typeface="Comic Sans MS"/>
                </a:rPr>
                <a:t>1.96 </a:t>
              </a:r>
              <a:r>
                <a:rPr lang="en-US" sz="1400" b="1" dirty="0">
                  <a:latin typeface="Comic Sans MS"/>
                  <a:cs typeface="Comic Sans MS"/>
                </a:rPr>
                <a:t>&amp;</a:t>
              </a:r>
              <a:r>
                <a:rPr lang="en-US" sz="1400" b="1" dirty="0" smtClean="0">
                  <a:latin typeface="Comic Sans MS"/>
                  <a:cs typeface="Comic Sans MS"/>
                </a:rPr>
                <a:t> </a:t>
              </a:r>
              <a:r>
                <a:rPr lang="en-US" sz="1400" b="1" dirty="0">
                  <a:latin typeface="Comic Sans MS"/>
                  <a:cs typeface="Comic Sans MS"/>
                </a:rPr>
                <a:t>7 </a:t>
              </a:r>
              <a:r>
                <a:rPr lang="en-US" sz="1400" b="1" dirty="0" err="1" smtClean="0">
                  <a:latin typeface="Comic Sans MS"/>
                  <a:cs typeface="Comic Sans MS"/>
                </a:rPr>
                <a:t>TeV</a:t>
              </a:r>
              <a:endParaRPr lang="en-US" sz="1400" b="1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2023887"/>
                </p:ext>
              </p:extLst>
            </p:nvPr>
          </p:nvGraphicFramePr>
          <p:xfrm>
            <a:off x="6351743" y="5162758"/>
            <a:ext cx="254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25" name="Equation" r:id="rId6" imgW="254000" imgH="215900" progId="Equation.DSMT4">
                    <p:embed/>
                  </p:oleObj>
                </mc:Choice>
                <mc:Fallback>
                  <p:oleObj name="Equation" r:id="rId6" imgW="254000" imgH="215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351743" y="5162758"/>
                          <a:ext cx="254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Picture 16" descr="Screen shot 2013-02-09 at 3.52.47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4" t="8671"/>
          <a:stretch/>
        </p:blipFill>
        <p:spPr>
          <a:xfrm>
            <a:off x="6007644" y="5252293"/>
            <a:ext cx="1719729" cy="1592977"/>
          </a:xfrm>
          <a:prstGeom prst="rect">
            <a:avLst/>
          </a:prstGeom>
        </p:spPr>
      </p:pic>
      <p:pic>
        <p:nvPicPr>
          <p:cNvPr id="18" name="Picture 17" descr="factorisati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9" y="3326881"/>
            <a:ext cx="3800237" cy="16249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073" y="5098404"/>
            <a:ext cx="567463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omic Sans MS"/>
                <a:cs typeface="Comic Sans MS"/>
              </a:rPr>
              <a:t>(un)polarized cross section ~ </a:t>
            </a:r>
          </a:p>
          <a:p>
            <a:r>
              <a:rPr lang="en-US" sz="1400" b="1" dirty="0"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latin typeface="Comic Sans MS"/>
                <a:cs typeface="Comic Sans MS"/>
              </a:rPr>
              <a:t>    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PDF</a:t>
            </a:r>
            <a:r>
              <a:rPr lang="en-US" sz="1400" b="1" dirty="0" smtClean="0">
                <a:latin typeface="Comic Sans MS"/>
                <a:cs typeface="Comic Sans MS"/>
              </a:rPr>
              <a:t> ⊗ </a:t>
            </a:r>
            <a:r>
              <a:rPr lang="en-US" sz="1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hard-scattering</a:t>
            </a:r>
            <a:r>
              <a:rPr lang="en-US" sz="1400" b="1" dirty="0" smtClean="0">
                <a:latin typeface="Comic Sans MS"/>
                <a:cs typeface="Comic Sans MS"/>
              </a:rPr>
              <a:t> ⊗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Hadronization</a:t>
            </a:r>
            <a:endParaRPr lang="en-US" sz="14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en-US" sz="8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en-US" sz="8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1400" b="1" dirty="0">
                <a:solidFill>
                  <a:srgbClr val="00FF00"/>
                </a:solidFill>
                <a:latin typeface="Comic Sans MS"/>
                <a:cs typeface="Comic Sans MS"/>
              </a:rPr>
              <a:t>hard-scattering </a:t>
            </a:r>
            <a:r>
              <a:rPr lang="en-US" sz="1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: </a:t>
            </a:r>
            <a:r>
              <a:rPr lang="en-US" sz="1400" b="1" dirty="0" smtClean="0">
                <a:latin typeface="Comic Sans MS"/>
                <a:cs typeface="Comic Sans MS"/>
              </a:rPr>
              <a:t>calculable in QCD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PDFs and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Hadronization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1400" b="1" dirty="0" smtClean="0">
                <a:latin typeface="Comic Sans MS"/>
                <a:cs typeface="Comic Sans MS"/>
              </a:rPr>
              <a:t>need to be determined </a:t>
            </a:r>
            <a:r>
              <a:rPr lang="en-US" sz="1400" b="1" dirty="0" err="1" smtClean="0">
                <a:latin typeface="Comic Sans MS"/>
                <a:cs typeface="Comic Sans MS"/>
              </a:rPr>
              <a:t>experimentaly</a:t>
            </a:r>
            <a:endParaRPr lang="en-US" sz="1400" b="1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9022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0" y="896739"/>
            <a:ext cx="8367117" cy="19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 lIns="64291" tIns="32146" rIns="64291" bIns="32146"/>
          <a:lstStyle/>
          <a:p>
            <a:r>
              <a:rPr lang="en-US" dirty="0"/>
              <a:t>Forward Proton Tagging </a:t>
            </a:r>
            <a:r>
              <a:rPr lang="en-US" dirty="0" smtClean="0"/>
              <a:t>Upgrade</a:t>
            </a:r>
            <a:endParaRPr lang="en-US" dirty="0"/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0" y="3100912"/>
            <a:ext cx="9144000" cy="32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351" bIns="0" anchor="ctr"/>
          <a:lstStyle/>
          <a:p>
            <a:pPr marL="34601">
              <a:spcBef>
                <a:spcPts val="615"/>
              </a:spcBef>
              <a:buClr>
                <a:srgbClr val="0000FF"/>
              </a:buClr>
              <a:buSzPct val="100000"/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Verdana" charset="0"/>
              </a:rPr>
              <a:t>   Follow PAC recommendation to develop a solution to run pp2pp@STAR with </a:t>
            </a:r>
          </a:p>
          <a:p>
            <a:pPr marL="34601">
              <a:spcBef>
                <a:spcPts val="615"/>
              </a:spcBef>
              <a:buClr>
                <a:srgbClr val="0000FF"/>
              </a:buClr>
              <a:buSzPct val="100000"/>
            </a:pP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Verdana" charset="0"/>
              </a:rPr>
              <a:t>   std. physics data taking </a:t>
            </a: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 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No special </a:t>
            </a:r>
            <a:r>
              <a:rPr lang="en-US" dirty="0">
                <a:solidFill>
                  <a:srgbClr val="FF00FF"/>
                </a:solidFill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* running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any more</a:t>
            </a:r>
            <a:endParaRPr lang="en-US" dirty="0" smtClean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Verdana" charset="0"/>
            </a:endParaRPr>
          </a:p>
          <a:p>
            <a:pPr marL="320351" indent="-285750">
              <a:spcBef>
                <a:spcPts val="615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b="1" dirty="0" smtClean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</a:rPr>
              <a:t>should cover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</a:rPr>
              <a:t>wide range in t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RPs at 15m &amp; 17m</a:t>
            </a:r>
            <a:endParaRPr lang="en-US" b="1" dirty="0">
              <a:latin typeface="Comic Sans MS"/>
              <a:ea typeface="ＭＳ Ｐゴシック" charset="0"/>
              <a:cs typeface="Comic Sans MS"/>
            </a:endParaRPr>
          </a:p>
          <a:p>
            <a:pPr marL="320351" indent="-285750">
              <a:spcBef>
                <a:spcPts val="501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b="1" dirty="0">
                <a:latin typeface="Comic Sans MS"/>
                <a:ea typeface="ＭＳ Ｐゴシック" charset="0"/>
                <a:cs typeface="Comic Sans MS"/>
                <a:sym typeface="Verdana" charset="0"/>
              </a:rPr>
              <a:t>Staged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  <a:sym typeface="Verdana" charset="0"/>
              </a:rPr>
              <a:t>implementation</a:t>
            </a:r>
            <a:endParaRPr lang="en-US" sz="2400" b="1" dirty="0">
              <a:latin typeface="Comic Sans MS"/>
              <a:ea typeface="ＭＳ Ｐゴシック" charset="0"/>
              <a:cs typeface="Comic Sans MS"/>
            </a:endParaRP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Phase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I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(currently installed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):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low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-t coverage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Phase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II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(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proposed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)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: for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larger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-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t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coverage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1</a:t>
            </a:r>
            <a:r>
              <a:rPr lang="en-US" sz="1600" baseline="300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st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step reuse Phase I RP at new location only in y 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full phase-II: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new bigger acceptance RPs &amp; add RP in x-direction</a:t>
            </a:r>
          </a:p>
          <a:p>
            <a:pPr marL="1234751" lvl="2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/>
                <a:cs typeface="Comic Sans MS"/>
              </a:rPr>
              <a:t>full coverage in </a:t>
            </a:r>
            <a:r>
              <a:rPr lang="en-US" sz="1600" dirty="0" err="1">
                <a:latin typeface="Comic Sans MS"/>
                <a:cs typeface="Comic Sans MS"/>
                <a:sym typeface="Symbol" charset="0"/>
              </a:rPr>
              <a:t>φ</a:t>
            </a:r>
            <a:r>
              <a:rPr lang="en-US" sz="1600" dirty="0">
                <a:latin typeface="Comic Sans MS"/>
                <a:cs typeface="Comic Sans MS"/>
              </a:rPr>
              <a:t> not possible due to machine constraints </a:t>
            </a:r>
            <a:endParaRPr lang="en-US" sz="1600" b="1" dirty="0" smtClean="0">
              <a:latin typeface="Comic Sans MS"/>
              <a:ea typeface="ＭＳ Ｐゴシック" charset="0"/>
              <a:cs typeface="Comic Sans MS"/>
              <a:sym typeface="Wingdings"/>
            </a:endParaRPr>
          </a:p>
          <a:p>
            <a:pPr marL="32035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Good acceptance also for spectator protons from</a:t>
            </a:r>
          </a:p>
          <a:p>
            <a:pPr marL="34601">
              <a:spcBef>
                <a:spcPts val="422"/>
              </a:spcBef>
              <a:buClr>
                <a:srgbClr val="0000FF"/>
              </a:buClr>
            </a:pPr>
            <a:r>
              <a:rPr lang="en-US" b="1" dirty="0"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</a:rPr>
              <a:t>  deuterium and He-3 collisions</a:t>
            </a:r>
          </a:p>
          <a:p>
            <a:pPr marL="32035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endParaRPr lang="en-US" sz="1600" b="1" dirty="0" smtClean="0"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6097860" y="846711"/>
            <a:ext cx="1095419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>
                <a:ea typeface="ＭＳ Ｐゴシック" charset="0"/>
                <a:cs typeface="Gill Sans" charset="0"/>
              </a:rPr>
              <a:t>at 15-17m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7548934" y="706384"/>
            <a:ext cx="1066745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 dirty="0">
                <a:ea typeface="ＭＳ Ｐゴシック" charset="0"/>
                <a:cs typeface="Gill Sans" charset="0"/>
              </a:rPr>
              <a:t>at 55-58m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880" y="3320203"/>
            <a:ext cx="1722120" cy="15798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81545" y="4956532"/>
            <a:ext cx="1862455" cy="1901468"/>
            <a:chOff x="7281545" y="3577167"/>
            <a:chExt cx="1862455" cy="19014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1545" y="3785090"/>
              <a:ext cx="1862455" cy="16935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461270" y="3577167"/>
              <a:ext cx="1173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full Phase-II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556105" y="3244679"/>
            <a:ext cx="15722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Phase-II: 1</a:t>
            </a:r>
            <a:r>
              <a:rPr lang="en-US" sz="1200" baseline="30000" dirty="0" smtClean="0">
                <a:solidFill>
                  <a:srgbClr val="0000FF"/>
                </a:solidFill>
              </a:rPr>
              <a:t>st</a:t>
            </a:r>
            <a:r>
              <a:rPr lang="en-US" sz="1200" dirty="0" smtClean="0">
                <a:solidFill>
                  <a:srgbClr val="0000FF"/>
                </a:solidFill>
              </a:rPr>
              <a:t> step</a:t>
            </a:r>
            <a:endParaRPr lang="en-US" sz="1200" dirty="0">
              <a:solidFill>
                <a:srgbClr val="0000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8167" y="2348044"/>
            <a:ext cx="7545918" cy="4508369"/>
            <a:chOff x="148166" y="2168127"/>
            <a:chExt cx="7545918" cy="4508369"/>
          </a:xfrm>
        </p:grpSpPr>
        <p:grpSp>
          <p:nvGrpSpPr>
            <p:cNvPr id="11" name="Group 10"/>
            <p:cNvGrpSpPr/>
            <p:nvPr/>
          </p:nvGrpSpPr>
          <p:grpSpPr>
            <a:xfrm>
              <a:off x="148166" y="2168127"/>
              <a:ext cx="5870848" cy="4508369"/>
              <a:chOff x="0" y="2148547"/>
              <a:chExt cx="5870848" cy="450836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148547"/>
                <a:ext cx="5870848" cy="4508369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100665" y="4730744"/>
                <a:ext cx="10466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st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step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 bwMode="auto">
            <a:xfrm>
              <a:off x="4191001" y="5408085"/>
              <a:ext cx="3503083" cy="28575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2681817" y="3788833"/>
              <a:ext cx="4811183" cy="1126067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Helicity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974" y="652477"/>
            <a:ext cx="5746272" cy="434801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07367" y="5192005"/>
            <a:ext cx="5236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Can quarks and gluons explain all the spin?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what 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is the role of </a:t>
            </a:r>
            <a:endParaRPr lang="en-US" sz="1600" dirty="0" smtClean="0">
              <a:solidFill>
                <a:srgbClr val="FF00FF"/>
              </a:solidFill>
              <a:latin typeface="Comic Sans MS"/>
              <a:cs typeface="Comic Sans MS"/>
              <a:sym typeface="Wingdings"/>
            </a:endParaRPr>
          </a:p>
          <a:p>
            <a:pPr marL="742950" lvl="1" indent="-285750">
              <a:buFont typeface="Wingdings" charset="0"/>
              <a:buChar char="à"/>
            </a:pP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gluons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?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quarks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?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orbital 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angular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momentum</a:t>
            </a:r>
            <a:endParaRPr lang="en-US" sz="16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656508"/>
              </p:ext>
            </p:extLst>
          </p:nvPr>
        </p:nvGraphicFramePr>
        <p:xfrm>
          <a:off x="114300" y="5592763"/>
          <a:ext cx="36576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8" name="Equation" r:id="rId4" imgW="3657600" imgH="635000" progId="Equation.3">
                  <p:embed/>
                </p:oleObj>
              </mc:Choice>
              <mc:Fallback>
                <p:oleObj name="Equation" r:id="rId4" imgW="36576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5592763"/>
                        <a:ext cx="36576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9"/>
          <p:cNvSpPr>
            <a:spLocks noChangeAspect="1"/>
          </p:cNvSpPr>
          <p:nvPr/>
        </p:nvSpPr>
        <p:spPr bwMode="auto">
          <a:xfrm rot="5400000" flipH="1">
            <a:off x="2232516" y="5382173"/>
            <a:ext cx="98964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6" name="AutoShape 9"/>
          <p:cNvSpPr>
            <a:spLocks noChangeAspect="1"/>
          </p:cNvSpPr>
          <p:nvPr/>
        </p:nvSpPr>
        <p:spPr bwMode="auto">
          <a:xfrm rot="5400000" flipH="1">
            <a:off x="3473939" y="5429799"/>
            <a:ext cx="109549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94958" y="5173165"/>
            <a:ext cx="587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FF00"/>
                </a:solidFill>
              </a:rPr>
              <a:t>quark </a:t>
            </a:r>
          </a:p>
          <a:p>
            <a:pPr algn="ctr"/>
            <a:r>
              <a:rPr lang="en-US" sz="1200" dirty="0" smtClean="0">
                <a:solidFill>
                  <a:srgbClr val="00FF00"/>
                </a:solidFill>
              </a:rPr>
              <a:t>spin</a:t>
            </a:r>
            <a:endParaRPr lang="en-US" sz="1200" dirty="0">
              <a:solidFill>
                <a:srgbClr val="00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71250" y="5243006"/>
            <a:ext cx="94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66FF"/>
                </a:solidFill>
              </a:rPr>
              <a:t>angular </a:t>
            </a:r>
          </a:p>
          <a:p>
            <a:pPr algn="ctr"/>
            <a:r>
              <a:rPr lang="en-US" sz="1200" dirty="0" smtClean="0">
                <a:solidFill>
                  <a:srgbClr val="FFCC66"/>
                </a:solidFill>
              </a:rPr>
              <a:t>momentum</a:t>
            </a:r>
          </a:p>
        </p:txBody>
      </p:sp>
      <p:sp>
        <p:nvSpPr>
          <p:cNvPr id="19" name="AutoShape 9"/>
          <p:cNvSpPr>
            <a:spLocks noChangeAspect="1"/>
          </p:cNvSpPr>
          <p:nvPr/>
        </p:nvSpPr>
        <p:spPr bwMode="auto">
          <a:xfrm rot="5400000" flipH="1">
            <a:off x="2768733" y="5580449"/>
            <a:ext cx="101814" cy="30323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52666" y="5232424"/>
            <a:ext cx="55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gluon</a:t>
            </a:r>
          </a:p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spin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/>
      <p:bldP spid="18" grpId="0"/>
      <p:bldP spid="19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Helicity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7" name="Straight Connector 6"/>
          <p:cNvCxnSpPr>
            <a:endCxn id="4" idx="0"/>
          </p:cNvCxnSpPr>
          <p:nvPr/>
        </p:nvCxnSpPr>
        <p:spPr bwMode="auto">
          <a:xfrm flipH="1">
            <a:off x="4578907" y="440267"/>
            <a:ext cx="10026" cy="604307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0" y="914400"/>
            <a:ext cx="9144000" cy="846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189938" y="567267"/>
            <a:ext cx="133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Gluon Spin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2131" y="575732"/>
            <a:ext cx="203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light Quark Spin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3" name="Picture 12" descr="W_Boson_Production_Illustration-6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20" y="936333"/>
            <a:ext cx="2792685" cy="1629066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667125"/>
              </p:ext>
            </p:extLst>
          </p:nvPr>
        </p:nvGraphicFramePr>
        <p:xfrm>
          <a:off x="92083" y="2515659"/>
          <a:ext cx="3279635" cy="510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2" name="Equation" r:id="rId4" imgW="5791200" imgH="901700" progId="Equation.DSMT4">
                  <p:embed/>
                </p:oleObj>
              </mc:Choice>
              <mc:Fallback>
                <p:oleObj name="Equation" r:id="rId4" imgW="5791200" imgH="901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83" y="2515659"/>
                        <a:ext cx="3279635" cy="51064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62"/>
          <p:cNvGrpSpPr/>
          <p:nvPr/>
        </p:nvGrpSpPr>
        <p:grpSpPr>
          <a:xfrm>
            <a:off x="0" y="3011703"/>
            <a:ext cx="3862917" cy="276999"/>
            <a:chOff x="289560" y="4703128"/>
            <a:chExt cx="5526723" cy="276999"/>
          </a:xfrm>
        </p:grpSpPr>
        <p:sp>
          <p:nvSpPr>
            <p:cNvPr id="16" name="Text Box 44"/>
            <p:cNvSpPr txBox="1">
              <a:spLocks noChangeArrowheads="1"/>
            </p:cNvSpPr>
            <p:nvPr/>
          </p:nvSpPr>
          <p:spPr bwMode="auto">
            <a:xfrm>
              <a:off x="289560" y="4703128"/>
              <a:ext cx="552672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latin typeface="Comic Sans MS"/>
                  <a:cs typeface="Comic Sans MS"/>
                </a:rPr>
                <a:t>Similar expression for W</a:t>
              </a:r>
              <a:r>
                <a:rPr lang="en-US" sz="1200" b="1" baseline="30000" dirty="0">
                  <a:latin typeface="Comic Sans MS"/>
                  <a:cs typeface="Comic Sans MS"/>
                </a:rPr>
                <a:t>-</a:t>
              </a:r>
              <a:r>
                <a:rPr lang="en-US" sz="1200" b="1" dirty="0">
                  <a:latin typeface="Comic Sans MS"/>
                  <a:cs typeface="Comic Sans MS"/>
                </a:rPr>
                <a:t> to get </a:t>
              </a:r>
              <a:r>
                <a:rPr lang="el-GR" sz="1200" b="1" dirty="0" smtClean="0">
                  <a:latin typeface="Comic Sans MS"/>
                  <a:ea typeface="Tahoma" charset="0"/>
                  <a:cs typeface="Comic Sans MS"/>
                </a:rPr>
                <a:t>Δ</a:t>
              </a:r>
              <a:r>
                <a:rPr lang="en-US" sz="1200" b="1" dirty="0" smtClean="0">
                  <a:latin typeface="Comic Sans MS"/>
                  <a:ea typeface="Tahoma" charset="0"/>
                  <a:cs typeface="Comic Sans MS"/>
                </a:rPr>
                <a:t>   and </a:t>
              </a:r>
              <a:r>
                <a:rPr lang="el-GR" sz="1200" b="1" dirty="0" smtClean="0">
                  <a:latin typeface="Comic Sans MS"/>
                  <a:cs typeface="Comic Sans MS"/>
                </a:rPr>
                <a:t>Δ</a:t>
              </a:r>
              <a:r>
                <a:rPr lang="en-US" sz="1200" b="1" dirty="0" smtClean="0">
                  <a:latin typeface="Comic Sans MS"/>
                  <a:cs typeface="Comic Sans MS"/>
                </a:rPr>
                <a:t>d</a:t>
              </a:r>
              <a:endParaRPr lang="el-GR" sz="1200" b="1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0076389"/>
                </p:ext>
              </p:extLst>
            </p:nvPr>
          </p:nvGraphicFramePr>
          <p:xfrm>
            <a:off x="4203435" y="4747893"/>
            <a:ext cx="1778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13" name="Equation" r:id="rId6" imgW="177800" imgH="190500" progId="Equation.DSMT4">
                    <p:embed/>
                  </p:oleObj>
                </mc:Choice>
                <mc:Fallback>
                  <p:oleObj name="Equation" r:id="rId6" imgW="177800" imgH="190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03435" y="4747893"/>
                          <a:ext cx="177800" cy="190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TextBox 17"/>
          <p:cNvSpPr txBox="1"/>
          <p:nvPr/>
        </p:nvSpPr>
        <p:spPr>
          <a:xfrm>
            <a:off x="158835" y="3380847"/>
            <a:ext cx="422423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 err="1">
                <a:latin typeface="Comic Sans MS"/>
                <a:cs typeface="Comic Sans MS"/>
              </a:rPr>
              <a:t>Ws</a:t>
            </a:r>
            <a:r>
              <a:rPr lang="en-US" sz="1600" dirty="0">
                <a:latin typeface="Comic Sans MS"/>
                <a:cs typeface="Comic Sans MS"/>
              </a:rPr>
              <a:t> naturally separate quark flavors </a:t>
            </a:r>
          </a:p>
          <a:p>
            <a:pPr marL="285750" indent="-285750">
              <a:spcBef>
                <a:spcPts val="0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rapidity: sea vs. valence quarks</a:t>
            </a:r>
          </a:p>
          <a:p>
            <a:pPr>
              <a:spcBef>
                <a:spcPts val="0"/>
              </a:spcBef>
              <a:buClr>
                <a:srgbClr val="0000FF"/>
              </a:buClr>
            </a:pPr>
            <a:endParaRPr lang="en-US" sz="800" dirty="0">
              <a:latin typeface="Comic Sans MS"/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1600" dirty="0" err="1">
                <a:latin typeface="Comic Sans MS"/>
                <a:cs typeface="Comic Sans MS"/>
              </a:rPr>
              <a:t>Ws</a:t>
            </a:r>
            <a:r>
              <a:rPr lang="en-US" sz="1600" dirty="0">
                <a:latin typeface="Comic Sans MS"/>
                <a:cs typeface="Comic Sans MS"/>
              </a:rPr>
              <a:t> are maximally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parity violating 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err="1">
                <a:latin typeface="Comic Sans MS"/>
                <a:cs typeface="Comic Sans MS"/>
              </a:rPr>
              <a:t>Ws</a:t>
            </a:r>
            <a:r>
              <a:rPr lang="en-US" sz="1600" dirty="0">
                <a:latin typeface="Comic Sans MS"/>
                <a:cs typeface="Comic Sans MS"/>
              </a:rPr>
              <a:t> couple only to one </a:t>
            </a:r>
            <a:r>
              <a:rPr lang="en-US" sz="1600" dirty="0" err="1">
                <a:latin typeface="Comic Sans MS"/>
                <a:cs typeface="Comic Sans MS"/>
              </a:rPr>
              <a:t>parton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err="1">
                <a:latin typeface="Comic Sans MS"/>
                <a:cs typeface="Comic Sans MS"/>
              </a:rPr>
              <a:t>helicity</a:t>
            </a:r>
            <a:endParaRPr lang="en-US" sz="1600" dirty="0">
              <a:latin typeface="Comic Sans MS"/>
              <a:cs typeface="Comic Sans MS"/>
            </a:endParaRPr>
          </a:p>
          <a:p>
            <a:endParaRPr lang="en-US" sz="800" u="sng" dirty="0" smtClean="0">
              <a:solidFill>
                <a:srgbClr val="0000FF"/>
              </a:solidFill>
            </a:endParaRPr>
          </a:p>
          <a:p>
            <a:r>
              <a:rPr lang="en-US" sz="1600" u="sng" dirty="0" smtClean="0">
                <a:solidFill>
                  <a:srgbClr val="0000FF"/>
                </a:solidFill>
              </a:rPr>
              <a:t>Complementary to SIDIS:</a:t>
            </a:r>
          </a:p>
          <a:p>
            <a:r>
              <a:rPr lang="en-US" sz="1600" dirty="0" smtClean="0"/>
              <a:t>very high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-scale 6400 GeV</a:t>
            </a:r>
            <a:r>
              <a:rPr lang="en-US" sz="1600" baseline="30000" dirty="0" smtClean="0"/>
              <a:t>2</a:t>
            </a:r>
          </a:p>
          <a:p>
            <a:r>
              <a:rPr lang="en-US" sz="1600" dirty="0" smtClean="0"/>
              <a:t>extremely clean theoretically </a:t>
            </a:r>
          </a:p>
          <a:p>
            <a:r>
              <a:rPr lang="en-US" sz="1600" dirty="0" smtClean="0"/>
              <a:t>No Fragmentation function 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ym typeface="Wingdings"/>
              </a:rPr>
              <a:t>stringent test on theory approach </a:t>
            </a:r>
          </a:p>
          <a:p>
            <a:r>
              <a:rPr lang="en-US" sz="1600" dirty="0"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  for SIDIS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sym typeface="Wingdings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UNIVERSALITY of PDFs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09066" y="980544"/>
            <a:ext cx="419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Golden Channel: </a:t>
            </a:r>
            <a:r>
              <a:rPr lang="en-US" dirty="0" smtClean="0"/>
              <a:t>incl. jets &amp; di-jets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80461" y="1384301"/>
            <a:ext cx="2421468" cy="2238716"/>
            <a:chOff x="4724400" y="1384301"/>
            <a:chExt cx="2421468" cy="223871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24400" y="1384301"/>
              <a:ext cx="2421468" cy="2238716"/>
            </a:xfrm>
            <a:prstGeom prst="rect">
              <a:avLst/>
            </a:prstGeom>
          </p:spPr>
        </p:pic>
        <p:cxnSp>
          <p:nvCxnSpPr>
            <p:cNvPr id="37" name="Straight Arrow Connector 36"/>
            <p:cNvCxnSpPr/>
            <p:nvPr/>
          </p:nvCxnSpPr>
          <p:spPr bwMode="auto">
            <a:xfrm flipH="1" flipV="1">
              <a:off x="5969000" y="2692400"/>
              <a:ext cx="8467" cy="60960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6200000">
              <a:off x="5463433" y="2914819"/>
              <a:ext cx="7622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00FF"/>
                  </a:solidFill>
                </a:rPr>
                <a:t>statistics</a:t>
              </a:r>
              <a:endParaRPr lang="en-US" sz="1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145866" y="1464733"/>
            <a:ext cx="16979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Data:</a:t>
            </a:r>
          </a:p>
          <a:p>
            <a:r>
              <a:rPr lang="en-US" sz="1600" dirty="0" smtClean="0"/>
              <a:t>STAR 200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r>
              <a:rPr lang="en-US" sz="1600" dirty="0" smtClean="0"/>
              <a:t>incl. jets &amp;</a:t>
            </a:r>
          </a:p>
          <a:p>
            <a:r>
              <a:rPr lang="en-US" sz="1600" dirty="0" smtClean="0"/>
              <a:t>PHENIX 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/>
              <a:t>0</a:t>
            </a:r>
            <a:endParaRPr lang="en-US" sz="1600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4724400" y="3657600"/>
            <a:ext cx="2992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Need to: </a:t>
            </a:r>
          </a:p>
          <a:p>
            <a:r>
              <a:rPr lang="en-US" sz="1600" dirty="0"/>
              <a:t>constrain </a:t>
            </a:r>
            <a:r>
              <a:rPr lang="en-US" sz="1600" dirty="0">
                <a:solidFill>
                  <a:srgbClr val="FF0000"/>
                </a:solidFill>
              </a:rPr>
              <a:t>x-shape </a:t>
            </a:r>
            <a:r>
              <a:rPr lang="en-US" sz="1600" dirty="0"/>
              <a:t>of </a:t>
            </a:r>
            <a:r>
              <a:rPr lang="en-US" sz="1600" dirty="0" smtClean="0"/>
              <a:t>PDF</a:t>
            </a:r>
          </a:p>
          <a:p>
            <a:r>
              <a:rPr lang="en-US" sz="1600" dirty="0" smtClean="0"/>
              <a:t>reduce uncertainty at low-x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7817" y="4470566"/>
            <a:ext cx="1985370" cy="2209634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 bwMode="auto">
          <a:xfrm>
            <a:off x="6011333" y="4673599"/>
            <a:ext cx="262469" cy="321734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036732" y="5147732"/>
            <a:ext cx="237068" cy="32173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6324604" y="5384802"/>
            <a:ext cx="237068" cy="32173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6604000" y="4969933"/>
            <a:ext cx="262469" cy="32173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7315200" y="4986867"/>
            <a:ext cx="262469" cy="32173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5638800" y="5740397"/>
            <a:ext cx="1210733" cy="46566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3" y="1017448"/>
            <a:ext cx="4108834" cy="47537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119" y="5858933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 provide stringent </a:t>
            </a:r>
            <a:r>
              <a:rPr lang="en-US" dirty="0" smtClean="0"/>
              <a:t>constraints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2013 uncertainties 40% of 2012</a:t>
            </a:r>
            <a:endParaRPr lang="en-US" dirty="0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825938"/>
              </p:ext>
            </p:extLst>
          </p:nvPr>
        </p:nvGraphicFramePr>
        <p:xfrm>
          <a:off x="6939960" y="2646895"/>
          <a:ext cx="2204040" cy="477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4" name="Equation" r:id="rId11" imgW="2565400" imgH="558800" progId="Equation.DSMT4">
                  <p:embed/>
                </p:oleObj>
              </mc:Choice>
              <mc:Fallback>
                <p:oleObj name="Equation" r:id="rId11" imgW="25654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39960" y="2646895"/>
                        <a:ext cx="2204040" cy="477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12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5" grpId="0"/>
      <p:bldP spid="39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Helicity</a:t>
            </a:r>
            <a:r>
              <a:rPr lang="en-US" dirty="0"/>
              <a:t> </a:t>
            </a:r>
            <a:r>
              <a:rPr lang="en-US" dirty="0" smtClean="0"/>
              <a:t>structure: Gluon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55356" y="516468"/>
            <a:ext cx="321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GeV</a:t>
            </a:r>
            <a:r>
              <a:rPr lang="en-US" dirty="0" smtClean="0"/>
              <a:t> incl. and Di-jets:</a:t>
            </a:r>
            <a:endParaRPr lang="en-US" dirty="0"/>
          </a:p>
        </p:txBody>
      </p:sp>
      <p:pic>
        <p:nvPicPr>
          <p:cNvPr id="7" name="Picture 6" descr="Run13%26Run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" r="9496" b="2124"/>
          <a:stretch/>
        </p:blipFill>
        <p:spPr>
          <a:xfrm>
            <a:off x="127001" y="880532"/>
            <a:ext cx="3577579" cy="2446026"/>
          </a:xfrm>
          <a:prstGeom prst="rect">
            <a:avLst/>
          </a:prstGeom>
        </p:spPr>
      </p:pic>
      <p:pic>
        <p:nvPicPr>
          <p:cNvPr id="8" name="Picture 7" descr="Run12_13Compa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t="7859" r="9216" b="1755"/>
          <a:stretch/>
        </p:blipFill>
        <p:spPr>
          <a:xfrm>
            <a:off x="4080933" y="897464"/>
            <a:ext cx="3581427" cy="2453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2834"/>
            <a:ext cx="4299605" cy="21293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800" y="3403601"/>
            <a:ext cx="371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 </a:t>
            </a:r>
            <a:r>
              <a:rPr lang="en-US" dirty="0" err="1" smtClean="0"/>
              <a:t>GeV</a:t>
            </a:r>
            <a:r>
              <a:rPr lang="en-US" dirty="0" smtClean="0"/>
              <a:t> Di-jets at forward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2" y="5773066"/>
            <a:ext cx="2199522" cy="10849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32" r="53637"/>
          <a:stretch/>
        </p:blipFill>
        <p:spPr>
          <a:xfrm>
            <a:off x="2452014" y="5780211"/>
            <a:ext cx="1678811" cy="10777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11052"/>
          <a:stretch/>
        </p:blipFill>
        <p:spPr>
          <a:xfrm>
            <a:off x="4351867" y="3810102"/>
            <a:ext cx="4461933" cy="20126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32867" y="3403601"/>
            <a:ext cx="379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GeV</a:t>
            </a:r>
            <a:r>
              <a:rPr lang="en-US" dirty="0" smtClean="0"/>
              <a:t> incl.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at 2.5 &lt; </a:t>
            </a:r>
            <a:r>
              <a:rPr lang="en-US" dirty="0" smtClean="0">
                <a:latin typeface="Symbol" charset="2"/>
                <a:cs typeface="Symbol" charset="2"/>
              </a:rPr>
              <a:t>h &lt; 4</a:t>
            </a:r>
            <a:r>
              <a:rPr lang="en-US" dirty="0" smtClean="0"/>
              <a:t>: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057415" y="1447821"/>
            <a:ext cx="4464048" cy="4317984"/>
            <a:chOff x="423349" y="1100688"/>
            <a:chExt cx="4464048" cy="4317984"/>
          </a:xfrm>
          <a:solidFill>
            <a:schemeClr val="bg1">
              <a:lumMod val="85000"/>
            </a:schemeClr>
          </a:solidFill>
        </p:grpSpPr>
        <p:pic>
          <p:nvPicPr>
            <p:cNvPr id="20" name="Picture 19" descr="running-deltag-band-lrp-rhic.eps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93" r="11461" b="3065"/>
            <a:stretch/>
          </p:blipFill>
          <p:spPr>
            <a:xfrm>
              <a:off x="423349" y="1100688"/>
              <a:ext cx="4464048" cy="4317984"/>
            </a:xfrm>
            <a:prstGeom prst="rect">
              <a:avLst/>
            </a:prstGeom>
            <a:grpFill/>
          </p:spPr>
        </p:pic>
        <p:cxnSp>
          <p:nvCxnSpPr>
            <p:cNvPr id="21" name="Straight Arrow Connector 20"/>
            <p:cNvCxnSpPr/>
            <p:nvPr/>
          </p:nvCxnSpPr>
          <p:spPr bwMode="auto">
            <a:xfrm>
              <a:off x="2944300" y="1248856"/>
              <a:ext cx="2117" cy="1375834"/>
            </a:xfrm>
            <a:prstGeom prst="straightConnector1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2929483" y="4182557"/>
              <a:ext cx="8467" cy="656166"/>
            </a:xfrm>
            <a:prstGeom prst="straightConnector1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1382453" y="1714523"/>
              <a:ext cx="1117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DIS + </a:t>
              </a:r>
            </a:p>
            <a:p>
              <a:pPr algn="ctr"/>
              <a:r>
                <a:rPr lang="en-US" sz="1200" dirty="0" smtClean="0"/>
                <a:t>RHIC ≤2009 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31652" y="2573890"/>
              <a:ext cx="1117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DIS + </a:t>
              </a:r>
            </a:p>
            <a:p>
              <a:pPr algn="ctr"/>
              <a:r>
                <a:rPr lang="en-US" sz="1200" dirty="0" smtClean="0"/>
                <a:t>RHIC ≤2015</a:t>
              </a:r>
              <a:r>
                <a:rPr lang="en-US" sz="1000" dirty="0" smtClean="0"/>
                <a:t> </a:t>
              </a:r>
              <a:endParaRPr lang="en-US" sz="100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2252135" y="1778000"/>
              <a:ext cx="1130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factor 2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87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polarized </a:t>
            </a:r>
            <a:r>
              <a:rPr lang="en-US" cap="none" dirty="0" err="1" smtClean="0"/>
              <a:t>pp</a:t>
            </a:r>
            <a:r>
              <a:rPr lang="en-US" dirty="0" smtClean="0"/>
              <a:t> tell us</a:t>
            </a:r>
            <a:endParaRPr lang="en-US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844233"/>
            <a:ext cx="7196137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RBRC Workshop, June 2017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1691" y="5916085"/>
            <a:ext cx="593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Focus on physics with transversely polarized beams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3239736" y="439882"/>
            <a:ext cx="246632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lang="en-US" sz="2400" dirty="0" smtClean="0">
                <a:latin typeface="Comic Sans MS"/>
                <a:ea typeface="Cambria Math"/>
                <a:cs typeface="Comic Sans MS"/>
                <a:sym typeface="Cambria Math"/>
              </a:rPr>
              <a:t>Wigner function</a:t>
            </a:r>
          </a:p>
          <a:p>
            <a:pPr lvl="0" algn="ctr"/>
            <a:r>
              <a:rPr sz="2400" dirty="0" smtClean="0">
                <a:latin typeface="Comic Sans MS"/>
                <a:ea typeface="Cambria Math"/>
                <a:cs typeface="Comic Sans MS"/>
                <a:sym typeface="Cambria Math"/>
              </a:rPr>
              <a:t>W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(x,b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1" name="Shape 51"/>
          <p:cNvSpPr/>
          <p:nvPr/>
        </p:nvSpPr>
        <p:spPr>
          <a:xfrm>
            <a:off x="5823675" y="1229239"/>
            <a:ext cx="105613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∫ d</a:t>
            </a:r>
            <a:r>
              <a:rPr sz="2400" baseline="30000" dirty="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2" name="Shape 52"/>
          <p:cNvSpPr/>
          <p:nvPr/>
        </p:nvSpPr>
        <p:spPr>
          <a:xfrm>
            <a:off x="6319866" y="2311671"/>
            <a:ext cx="111469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f(x,b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 smtClean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  <a:endParaRPr lang="en-US" sz="2400" dirty="0" smtClean="0">
              <a:latin typeface="Comic Sans MS"/>
              <a:ea typeface="Cambria Math"/>
              <a:cs typeface="Comic Sans MS"/>
              <a:sym typeface="Cambria Math"/>
            </a:endParaRPr>
          </a:p>
          <a:p>
            <a:pPr lvl="0" algn="ctr"/>
            <a:r>
              <a:rPr lang="en-US" sz="2400" dirty="0" smtClean="0">
                <a:solidFill>
                  <a:srgbClr val="0000FF"/>
                </a:solidFill>
                <a:latin typeface="Comic Sans MS"/>
                <a:ea typeface="Cambria Math"/>
                <a:cs typeface="Comic Sans MS"/>
                <a:sym typeface="Cambria Math"/>
              </a:rPr>
              <a:t>GPDs</a:t>
            </a:r>
            <a:endParaRPr sz="2400" dirty="0">
              <a:solidFill>
                <a:srgbClr val="0000FF"/>
              </a:solidFill>
              <a:latin typeface="Comic Sans MS"/>
              <a:ea typeface="Cambria Math"/>
              <a:cs typeface="Comic Sans MS"/>
              <a:sym typeface="Cambria Math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1688411" y="2311671"/>
            <a:ext cx="109831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f(x,k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 smtClean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  <a:endParaRPr lang="en-US" sz="2400" dirty="0" smtClean="0">
              <a:latin typeface="Comic Sans MS"/>
              <a:ea typeface="Cambria Math"/>
              <a:cs typeface="Comic Sans MS"/>
              <a:sym typeface="Cambria Math"/>
            </a:endParaRPr>
          </a:p>
          <a:p>
            <a:pPr lvl="0" algn="ctr"/>
            <a:r>
              <a:rPr lang="en-US" sz="2400" dirty="0" smtClean="0">
                <a:solidFill>
                  <a:srgbClr val="FF00FF"/>
                </a:solidFill>
                <a:latin typeface="Comic Sans MS"/>
                <a:ea typeface="Cambria Math"/>
                <a:cs typeface="Comic Sans MS"/>
                <a:sym typeface="Cambria Math"/>
              </a:rPr>
              <a:t>TMDs</a:t>
            </a:r>
            <a:endParaRPr sz="2400" dirty="0">
              <a:solidFill>
                <a:srgbClr val="FF00FF"/>
              </a:solidFill>
              <a:latin typeface="Comic Sans MS"/>
              <a:ea typeface="Cambria Math"/>
              <a:cs typeface="Comic Sans MS"/>
              <a:sym typeface="Cambria Math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2142023" y="1295364"/>
            <a:ext cx="93906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∫d</a:t>
            </a:r>
            <a:r>
              <a:rPr sz="2400" baseline="3000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b</a:t>
            </a:r>
            <a:r>
              <a:rPr sz="2400" baseline="-2500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7" name="Shape 57"/>
          <p:cNvSpPr/>
          <p:nvPr/>
        </p:nvSpPr>
        <p:spPr>
          <a:xfrm flipH="1">
            <a:off x="2280558" y="1211960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1" y="3243593"/>
            <a:ext cx="428752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lang="en-US" dirty="0" smtClean="0"/>
              <a:t>(</a:t>
            </a:r>
            <a:r>
              <a:rPr dirty="0" smtClean="0"/>
              <a:t>Spin</a:t>
            </a:r>
            <a:r>
              <a:rPr dirty="0"/>
              <a:t>-</a:t>
            </a:r>
            <a:r>
              <a:rPr dirty="0" smtClean="0"/>
              <a:t>dependent</a:t>
            </a:r>
            <a:r>
              <a:rPr lang="en-US" dirty="0" smtClean="0"/>
              <a:t>)</a:t>
            </a:r>
            <a:r>
              <a:rPr dirty="0" smtClean="0"/>
              <a:t> </a:t>
            </a:r>
            <a:r>
              <a:rPr lang="en-US" dirty="0"/>
              <a:t>2</a:t>
            </a:r>
            <a:r>
              <a:rPr lang="en-US" dirty="0" smtClean="0"/>
              <a:t>+1</a:t>
            </a:r>
            <a:r>
              <a:rPr dirty="0" smtClean="0"/>
              <a:t>D </a:t>
            </a:r>
            <a:r>
              <a:rPr lang="en-US" dirty="0" smtClean="0"/>
              <a:t>transverse </a:t>
            </a:r>
            <a:r>
              <a:rPr dirty="0" smtClean="0"/>
              <a:t>momentum images </a:t>
            </a:r>
            <a:endParaRPr dirty="0"/>
          </a:p>
        </p:txBody>
      </p:sp>
      <p:sp>
        <p:nvSpPr>
          <p:cNvPr id="61" name="Shape 61"/>
          <p:cNvSpPr/>
          <p:nvPr/>
        </p:nvSpPr>
        <p:spPr>
          <a:xfrm>
            <a:off x="5276022" y="1229108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4836040" y="3258335"/>
            <a:ext cx="430796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lang="en-US" dirty="0" smtClean="0"/>
              <a:t>(</a:t>
            </a:r>
            <a:r>
              <a:rPr dirty="0" smtClean="0"/>
              <a:t>Spin</a:t>
            </a:r>
            <a:r>
              <a:rPr dirty="0"/>
              <a:t>-</a:t>
            </a:r>
            <a:r>
              <a:rPr dirty="0" smtClean="0"/>
              <a:t>dependent</a:t>
            </a:r>
            <a:r>
              <a:rPr lang="en-US" dirty="0" smtClean="0"/>
              <a:t>)</a:t>
            </a:r>
            <a:r>
              <a:rPr dirty="0" smtClean="0"/>
              <a:t> 2+1D </a:t>
            </a:r>
            <a:r>
              <a:rPr lang="en-US" dirty="0" smtClean="0"/>
              <a:t>spatial </a:t>
            </a:r>
            <a:r>
              <a:rPr dirty="0" smtClean="0"/>
              <a:t>images </a:t>
            </a:r>
            <a:r>
              <a:rPr dirty="0"/>
              <a:t>from exclusive scattering</a:t>
            </a:r>
          </a:p>
        </p:txBody>
      </p:sp>
      <p:sp>
        <p:nvSpPr>
          <p:cNvPr id="65" name="Shape 65"/>
          <p:cNvSpPr/>
          <p:nvPr/>
        </p:nvSpPr>
        <p:spPr>
          <a:xfrm>
            <a:off x="284113" y="1679355"/>
            <a:ext cx="133498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i="1" dirty="0">
                <a:solidFill>
                  <a:srgbClr val="FF00FF"/>
                </a:solidFill>
                <a:latin typeface="Comic Sans MS"/>
                <a:cs typeface="Comic Sans MS"/>
              </a:rPr>
              <a:t>Momentum</a:t>
            </a:r>
          </a:p>
          <a:p>
            <a:pPr lvl="0"/>
            <a:r>
              <a:rPr i="1" dirty="0">
                <a:solidFill>
                  <a:srgbClr val="FF00FF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66" name="Shape 66"/>
          <p:cNvSpPr/>
          <p:nvPr/>
        </p:nvSpPr>
        <p:spPr>
          <a:xfrm>
            <a:off x="7420233" y="1679346"/>
            <a:ext cx="135617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Coordinate</a:t>
            </a:r>
          </a:p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dirty="0" smtClean="0"/>
              <a:t>2+1 dimensional Imaging of Quarks &amp; Gluons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84576" y="3767673"/>
            <a:ext cx="3890645" cy="2459471"/>
            <a:chOff x="5667330" y="5401735"/>
            <a:chExt cx="3890645" cy="245947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67330" y="5472336"/>
              <a:ext cx="3890645" cy="2388870"/>
            </a:xfrm>
            <a:prstGeom prst="rect">
              <a:avLst/>
            </a:prstGeom>
          </p:spPr>
        </p:pic>
        <p:sp>
          <p:nvSpPr>
            <p:cNvPr id="30" name="Up Arrow 29"/>
            <p:cNvSpPr/>
            <p:nvPr/>
          </p:nvSpPr>
          <p:spPr bwMode="auto">
            <a:xfrm>
              <a:off x="6027899" y="5401735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Up Arrow 30"/>
            <p:cNvSpPr/>
            <p:nvPr/>
          </p:nvSpPr>
          <p:spPr bwMode="auto">
            <a:xfrm>
              <a:off x="7071507" y="5622602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Up Arrow 31"/>
            <p:cNvSpPr/>
            <p:nvPr/>
          </p:nvSpPr>
          <p:spPr bwMode="auto">
            <a:xfrm>
              <a:off x="8267148" y="5904577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64700" y="3961340"/>
            <a:ext cx="4479032" cy="2591860"/>
            <a:chOff x="4685020" y="4233975"/>
            <a:chExt cx="4479032" cy="259186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/>
            <a:srcRect t="4492" r="74977" b="58882"/>
            <a:stretch/>
          </p:blipFill>
          <p:spPr>
            <a:xfrm>
              <a:off x="4685020" y="4233975"/>
              <a:ext cx="1655697" cy="138614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/>
            <a:srcRect l="38889" t="4492" r="37037" b="58882"/>
            <a:stretch/>
          </p:blipFill>
          <p:spPr>
            <a:xfrm>
              <a:off x="6187866" y="4644198"/>
              <a:ext cx="1592905" cy="138614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312967" y="5926479"/>
              <a:ext cx="37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x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020000">
              <a:off x="6814776" y="4359726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down quark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/>
            <a:srcRect l="76690" t="4492" b="58882"/>
            <a:stretch/>
          </p:blipFill>
          <p:spPr>
            <a:xfrm>
              <a:off x="7621699" y="5111986"/>
              <a:ext cx="1542353" cy="1386148"/>
            </a:xfrm>
            <a:prstGeom prst="rect">
              <a:avLst/>
            </a:prstGeom>
          </p:spPr>
        </p:pic>
        <p:cxnSp>
          <p:nvCxnSpPr>
            <p:cNvPr id="55" name="Straight Arrow Connector 54"/>
            <p:cNvCxnSpPr/>
            <p:nvPr/>
          </p:nvCxnSpPr>
          <p:spPr bwMode="auto">
            <a:xfrm>
              <a:off x="4825366" y="5487898"/>
              <a:ext cx="3797087" cy="133793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</p:grpSp>
      <p:pic>
        <p:nvPicPr>
          <p:cNvPr id="56" name="buffer.p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01" y="1549900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74267" y="643467"/>
            <a:ext cx="212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QCD genetic map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72429" y="6298503"/>
            <a:ext cx="6600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Recent theoretical work indicates direct access to Gluon </a:t>
            </a:r>
            <a:r>
              <a:rPr lang="en-US" sz="1400" dirty="0">
                <a:solidFill>
                  <a:srgbClr val="0000FF"/>
                </a:solidFill>
              </a:rPr>
              <a:t>W</a:t>
            </a:r>
            <a:r>
              <a:rPr lang="en-US" sz="1400" dirty="0" smtClean="0">
                <a:solidFill>
                  <a:srgbClr val="0000FF"/>
                </a:solidFill>
              </a:rPr>
              <a:t>igner function 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through diffractive di-jets in UPC (</a:t>
            </a:r>
            <a:r>
              <a:rPr lang="en-US" sz="1400" dirty="0">
                <a:solidFill>
                  <a:srgbClr val="0000FF"/>
                </a:solidFill>
                <a:hlinkClick r:id="rId5"/>
              </a:rPr>
              <a:t>arXiv:</a:t>
            </a:r>
            <a:r>
              <a:rPr lang="en-US" sz="1400" dirty="0" smtClean="0">
                <a:solidFill>
                  <a:srgbClr val="0000FF"/>
                </a:solidFill>
                <a:hlinkClick r:id="rId5"/>
              </a:rPr>
              <a:t>1706.01765</a:t>
            </a:r>
            <a:r>
              <a:rPr lang="en-US" sz="1400" dirty="0" smtClean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608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 advAuto="0"/>
      <p:bldP spid="52" grpId="0" animBg="1" advAuto="0"/>
      <p:bldP spid="53" grpId="0" animBg="1" advAuto="0"/>
      <p:bldP spid="54" grpId="0" animBg="1" advAuto="0"/>
      <p:bldP spid="57" grpId="0" animBg="1" advAuto="0"/>
      <p:bldP spid="59" grpId="0" animBg="1" advAuto="0"/>
      <p:bldP spid="61" grpId="0" animBg="1" advAuto="0"/>
      <p:bldP spid="63" grpId="0" animBg="1" advAuto="0"/>
      <p:bldP spid="65" grpId="0" animBg="1" advAuto="0"/>
      <p:bldP spid="66" grpId="0" animBg="1" advAuto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The STAR objectives for TMD</a:t>
            </a:r>
            <a:r>
              <a:rPr lang="en-US" sz="2700" cap="none" dirty="0" smtClean="0"/>
              <a:t>s</a:t>
            </a:r>
            <a:endParaRPr lang="en-US" sz="2700" cap="non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60867" y="3073335"/>
            <a:ext cx="8724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284870" y="2798152"/>
            <a:ext cx="54297" cy="39272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0587" y="3158283"/>
            <a:ext cx="31983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  <a:sym typeface="Wingdings"/>
              </a:rPr>
              <a:t>N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for </a:t>
            </a:r>
            <a:r>
              <a:rPr lang="en-US" dirty="0">
                <a:latin typeface="Comic Sans MS"/>
                <a:cs typeface="Comic Sans MS"/>
                <a:sym typeface="Wingdings"/>
              </a:rPr>
              <a:t>W</a:t>
            </a:r>
            <a:r>
              <a:rPr lang="en-US" baseline="30000" dirty="0">
                <a:latin typeface="Comic Sans MS"/>
                <a:cs typeface="Comic Sans MS"/>
                <a:sym typeface="Wingdings"/>
              </a:rPr>
              <a:t>+/-</a:t>
            </a:r>
            <a:r>
              <a:rPr lang="en-US" dirty="0">
                <a:latin typeface="Comic Sans MS"/>
                <a:cs typeface="Comic Sans MS"/>
                <a:sym typeface="Wingdings"/>
              </a:rPr>
              <a:t>, Z</a:t>
            </a:r>
            <a:r>
              <a:rPr lang="en-US" baseline="30000" dirty="0">
                <a:latin typeface="Comic Sans MS"/>
                <a:cs typeface="Comic Sans MS"/>
                <a:sym typeface="Wingdings"/>
              </a:rPr>
              <a:t>0</a:t>
            </a:r>
            <a:r>
              <a:rPr lang="en-US" dirty="0">
                <a:latin typeface="Comic Sans MS"/>
                <a:cs typeface="Comic Sans MS"/>
                <a:sym typeface="Wingdings"/>
              </a:rPr>
              <a:t>,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DY</a:t>
            </a:r>
          </a:p>
          <a:p>
            <a:pPr lvl="1">
              <a:buClr>
                <a:srgbClr val="00FF00"/>
              </a:buClr>
            </a:pPr>
            <a:r>
              <a:rPr lang="en-US" dirty="0" smtClean="0">
                <a:solidFill>
                  <a:srgbClr val="00FF00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Sivers</a:t>
            </a:r>
            <a:endParaRPr lang="en-US" sz="800" dirty="0" smtClean="0">
              <a:latin typeface="Comic Sans MS"/>
              <a:cs typeface="Comic Sans MS"/>
              <a:sym typeface="Wingdings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A</a:t>
            </a:r>
            <a:r>
              <a:rPr lang="en-US" baseline="-25000" dirty="0">
                <a:latin typeface="Comic Sans MS"/>
                <a:cs typeface="Comic Sans MS"/>
              </a:rPr>
              <a:t>N</a:t>
            </a:r>
            <a:r>
              <a:rPr lang="en-US" dirty="0">
                <a:latin typeface="Comic Sans MS"/>
                <a:cs typeface="Comic Sans MS"/>
              </a:rPr>
              <a:t> for </a:t>
            </a:r>
            <a:r>
              <a:rPr lang="en-US" dirty="0" smtClean="0">
                <a:latin typeface="Comic Sans MS"/>
                <a:cs typeface="Comic Sans MS"/>
              </a:rPr>
              <a:t>jets</a:t>
            </a:r>
            <a:endParaRPr lang="en-US" dirty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8000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g-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Sivers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in Twist-3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direct photons</a:t>
            </a:r>
          </a:p>
          <a:p>
            <a:pPr marL="457200" lvl="2">
              <a:buClr>
                <a:srgbClr val="008000"/>
              </a:buClr>
            </a:pP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q-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Sivers</a:t>
            </a:r>
            <a:r>
              <a:rPr lang="en-US" dirty="0">
                <a:latin typeface="Comic Sans MS"/>
                <a:cs typeface="Comic Sans MS"/>
                <a:sym typeface="Wingdings"/>
              </a:rPr>
              <a:t> in Twist-3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q"/>
            </a:pP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0203" y="3153358"/>
            <a:ext cx="487825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8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UT 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+/-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 azimuthal distribution in jets</a:t>
            </a:r>
          </a:p>
          <a:p>
            <a:pPr lvl="1">
              <a:buClr>
                <a:srgbClr val="0080FF"/>
              </a:buClr>
            </a:pP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Transversity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x Collins</a:t>
            </a: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8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UT </a:t>
            </a:r>
            <a:r>
              <a:rPr lang="en-US" dirty="0" smtClean="0">
                <a:latin typeface="Comic Sans MS"/>
                <a:cs typeface="Comic Sans MS"/>
              </a:rPr>
              <a:t>in </a:t>
            </a:r>
            <a:r>
              <a:rPr lang="en-US" dirty="0" err="1" smtClean="0">
                <a:latin typeface="Comic Sans MS"/>
                <a:cs typeface="Comic Sans MS"/>
              </a:rPr>
              <a:t>dihadron</a:t>
            </a:r>
            <a:r>
              <a:rPr lang="en-US" dirty="0" smtClean="0">
                <a:latin typeface="Comic Sans MS"/>
                <a:cs typeface="Comic Sans MS"/>
              </a:rPr>
              <a:t> production</a:t>
            </a:r>
            <a:endParaRPr lang="en-US" b="1" dirty="0" smtClean="0">
              <a:latin typeface="Comic Sans MS"/>
              <a:cs typeface="Comic Sans MS"/>
            </a:endParaRPr>
          </a:p>
          <a:p>
            <a:pPr lvl="1">
              <a:buClr>
                <a:srgbClr val="0080FF"/>
              </a:buClr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Transversity</a:t>
            </a:r>
            <a:r>
              <a:rPr lang="en-US" dirty="0">
                <a:latin typeface="Comic Sans MS"/>
                <a:cs typeface="Comic Sans MS"/>
                <a:sym typeface="Wingdings"/>
              </a:rPr>
              <a:t> x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Interference FF</a:t>
            </a:r>
            <a:endParaRPr lang="en-US" b="1" dirty="0" smtClean="0">
              <a:latin typeface="Comic Sans MS"/>
              <a:cs typeface="Comic Sans MS"/>
            </a:endParaRPr>
          </a:p>
          <a:p>
            <a:pPr lvl="1">
              <a:buClr>
                <a:srgbClr val="0000FF"/>
              </a:buClr>
            </a:pPr>
            <a:endParaRPr lang="en-US" sz="800" b="1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for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Comic Sans MS"/>
                <a:cs typeface="Comic Sans MS"/>
              </a:rPr>
              <a:t>+/- and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Comic Sans MS"/>
                <a:cs typeface="Comic Sans MS"/>
              </a:rPr>
              <a:t>0 </a:t>
            </a:r>
          </a:p>
          <a:p>
            <a:pPr>
              <a:buClr>
                <a:srgbClr val="008000"/>
              </a:buClr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Novel Twist-3 FF Mechanisms</a:t>
            </a:r>
          </a:p>
          <a:p>
            <a:pPr>
              <a:buClr>
                <a:srgbClr val="008000"/>
              </a:buClr>
            </a:pPr>
            <a:endParaRPr lang="en-US" sz="1600" b="1" dirty="0" smtClean="0">
              <a:latin typeface="Comic Sans MS"/>
              <a:cs typeface="Comic Sans M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98049" y="2586095"/>
            <a:ext cx="2380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Initial State </a:t>
            </a:r>
            <a:endParaRPr lang="en-US" sz="2800" b="1" dirty="0">
              <a:solidFill>
                <a:srgbClr val="008040"/>
              </a:solidFill>
              <a:latin typeface="Comic Sans MS"/>
              <a:cs typeface="Comic Sans M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81615" y="2548914"/>
            <a:ext cx="213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Final State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60813"/>
              </p:ext>
            </p:extLst>
          </p:nvPr>
        </p:nvGraphicFramePr>
        <p:xfrm>
          <a:off x="700622" y="5269728"/>
          <a:ext cx="33655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3" name="Equation" r:id="rId3" imgW="3365500" imgH="596900" progId="Equation.DSMT4">
                  <p:embed/>
                </p:oleObj>
              </mc:Choice>
              <mc:Fallback>
                <p:oleObj name="Equation" r:id="rId3" imgW="3365500" imgH="596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0622" y="5269728"/>
                        <a:ext cx="33655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AutoShape 49"/>
          <p:cNvSpPr>
            <a:spLocks noChangeArrowheads="1"/>
          </p:cNvSpPr>
          <p:nvPr/>
        </p:nvSpPr>
        <p:spPr bwMode="auto">
          <a:xfrm>
            <a:off x="279405" y="5184551"/>
            <a:ext cx="524933" cy="1799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rgbClr val="008000"/>
              </a:gs>
              <a:gs pos="50000">
                <a:srgbClr val="00FF00"/>
              </a:gs>
              <a:gs pos="100000">
                <a:srgbClr val="0080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40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95872" y="5032150"/>
            <a:ext cx="193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related through</a:t>
            </a:r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/>
          <a:srcRect t="12636" b="9453"/>
          <a:stretch/>
        </p:blipFill>
        <p:spPr>
          <a:xfrm>
            <a:off x="965200" y="5952435"/>
            <a:ext cx="2161048" cy="90556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5479171" y="5599804"/>
            <a:ext cx="2031220" cy="1281650"/>
            <a:chOff x="433038" y="2283201"/>
            <a:chExt cx="2031220" cy="1281650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038" y="2283201"/>
              <a:ext cx="1998658" cy="1281650"/>
            </a:xfrm>
            <a:prstGeom prst="rect">
              <a:avLst/>
            </a:prstGeom>
          </p:spPr>
        </p:pic>
        <p:pic>
          <p:nvPicPr>
            <p:cNvPr id="58" name="Picture 5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58" y="2834416"/>
              <a:ext cx="355600" cy="2032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9" name="Picture 5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296" y="3106656"/>
              <a:ext cx="152400" cy="228600"/>
            </a:xfrm>
            <a:prstGeom prst="rect">
              <a:avLst/>
            </a:prstGeom>
          </p:spPr>
        </p:pic>
      </p:grpSp>
      <p:sp>
        <p:nvSpPr>
          <p:cNvPr id="102" name="AutoShape 49"/>
          <p:cNvSpPr>
            <a:spLocks noChangeArrowheads="1"/>
          </p:cNvSpPr>
          <p:nvPr/>
        </p:nvSpPr>
        <p:spPr bwMode="auto">
          <a:xfrm>
            <a:off x="4436534" y="5181960"/>
            <a:ext cx="524933" cy="1799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rgbClr val="0000FF"/>
              </a:gs>
              <a:gs pos="50000">
                <a:srgbClr val="0000FF"/>
              </a:gs>
              <a:gs pos="100000">
                <a:srgbClr val="3366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40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953001" y="5029559"/>
            <a:ext cx="193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related through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124761"/>
              </p:ext>
            </p:extLst>
          </p:nvPr>
        </p:nvGraphicFramePr>
        <p:xfrm>
          <a:off x="5006446" y="5356068"/>
          <a:ext cx="29464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4" name="Equation" r:id="rId9" imgW="2946400" imgH="635000" progId="Equation.DSMT4">
                  <p:embed/>
                </p:oleObj>
              </mc:Choice>
              <mc:Fallback>
                <p:oleObj name="Equation" r:id="rId9" imgW="2946400" imgH="63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06446" y="5356068"/>
                        <a:ext cx="29464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3136" y="429529"/>
            <a:ext cx="89691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/>
              <a:t>Constrain TMDs over a wide x and Q</a:t>
            </a:r>
            <a:r>
              <a:rPr lang="en-US" baseline="30000" dirty="0"/>
              <a:t>2</a:t>
            </a:r>
            <a:r>
              <a:rPr lang="en-US" dirty="0"/>
              <a:t> range (valence, sea-quarks &amp; gluons)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data </a:t>
            </a:r>
            <a:r>
              <a:rPr lang="en-US" dirty="0"/>
              <a:t>purely sensitive to observables in the TWIST-3 formalism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>
                <a:sym typeface="Wingdings"/>
              </a:rPr>
              <a:t>different √s  evolution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/>
              <a:t>observables purely sensitive to observables in the TMD formalism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>
                <a:sym typeface="Wingdings"/>
              </a:rPr>
              <a:t>different √s  different </a:t>
            </a:r>
            <a:r>
              <a:rPr lang="en-US" dirty="0" err="1">
                <a:sym typeface="Wingdings"/>
              </a:rPr>
              <a:t>p</a:t>
            </a:r>
            <a:r>
              <a:rPr lang="en-US" baseline="-25000" dirty="0" err="1">
                <a:sym typeface="Wingdings"/>
              </a:rPr>
              <a:t>t</a:t>
            </a:r>
            <a:r>
              <a:rPr lang="en-US" dirty="0">
                <a:sym typeface="Wingdings"/>
              </a:rPr>
              <a:t> at the same </a:t>
            </a:r>
            <a:r>
              <a:rPr lang="en-US" dirty="0" err="1">
                <a:sym typeface="Wingdings"/>
              </a:rPr>
              <a:t>x</a:t>
            </a:r>
            <a:r>
              <a:rPr lang="en-US" baseline="-25000" dirty="0" err="1">
                <a:sym typeface="Wingdings"/>
              </a:rPr>
              <a:t>t</a:t>
            </a:r>
            <a:r>
              <a:rPr lang="en-US" dirty="0">
                <a:sym typeface="Wingdings"/>
              </a:rPr>
              <a:t>  </a:t>
            </a:r>
            <a:r>
              <a:rPr lang="en-US" dirty="0" smtClean="0">
                <a:sym typeface="Wingdings"/>
              </a:rPr>
              <a:t>evolution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Test non-universality of TMDs</a:t>
            </a:r>
            <a:endParaRPr lang="en-US" dirty="0"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/>
              <a:t>observables as </a:t>
            </a:r>
            <a:r>
              <a:rPr lang="en-US" dirty="0" err="1"/>
              <a:t>transversity</a:t>
            </a:r>
            <a:r>
              <a:rPr lang="en-US" dirty="0"/>
              <a:t> can be accessed also in collinear observables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/>
              <a:t>test of TMD factorization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2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63" grpId="0"/>
      <p:bldP spid="64" grpId="0"/>
      <p:bldP spid="53" grpId="0" animBg="1"/>
      <p:bldP spid="54" grpId="0"/>
      <p:bldP spid="102" grpId="0" animBg="1"/>
      <p:bldP spid="103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86363</TotalTime>
  <Words>3352</Words>
  <Application>Microsoft Macintosh PowerPoint</Application>
  <PresentationFormat>On-screen Show (4:3)</PresentationFormat>
  <Paragraphs>666</Paragraphs>
  <Slides>38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Blank Presentation</vt:lpstr>
      <vt:lpstr>Equation</vt:lpstr>
      <vt:lpstr>Document</vt:lpstr>
      <vt:lpstr>PowerPoint Presentation</vt:lpstr>
      <vt:lpstr>STAR in 2017</vt:lpstr>
      <vt:lpstr>hot questions in cold QCD</vt:lpstr>
      <vt:lpstr>Helicity Structure</vt:lpstr>
      <vt:lpstr>Helicity structure</vt:lpstr>
      <vt:lpstr>Helicity structure: Gluon</vt:lpstr>
      <vt:lpstr>What can polarized pp tell us</vt:lpstr>
      <vt:lpstr>2+1 dimensional Imaging of Quarks &amp; Gluons</vt:lpstr>
      <vt:lpstr>The STAR objectives for TMDs</vt:lpstr>
      <vt:lpstr>TMDs at STAR</vt:lpstr>
      <vt:lpstr>Jets to access Transversity x Collins</vt:lpstr>
      <vt:lpstr>Interference Fragmentation Function (IFF)</vt:lpstr>
      <vt:lpstr>Visualize Color interactions in QCD.</vt:lpstr>
      <vt:lpstr>First Results: ANW</vt:lpstr>
      <vt:lpstr>RUN-17: A goldmine for TMDs@STAR </vt:lpstr>
      <vt:lpstr>What about Nuclei?</vt:lpstr>
      <vt:lpstr>How Does The initial state IN AA Look?</vt:lpstr>
      <vt:lpstr>Key Observable for Saturation in pA</vt:lpstr>
      <vt:lpstr>Key Observable for Saturation in pA</vt:lpstr>
      <vt:lpstr>fragmentation functions in pp and pA</vt:lpstr>
      <vt:lpstr>Diffraction: A neglected child at RHIC</vt:lpstr>
      <vt:lpstr>The Missing Piece: orbital angular momentum</vt:lpstr>
      <vt:lpstr>Run-15&amp;17: J/ in pp/pA UPC  </vt:lpstr>
      <vt:lpstr>STAR in 2021</vt:lpstr>
      <vt:lpstr>How polarized are the Gluons?</vt:lpstr>
      <vt:lpstr>TMDs at STAR</vt:lpstr>
      <vt:lpstr>How Does The initial state IN AA Look?</vt:lpstr>
      <vt:lpstr>How Does The initial state IN AA Look?</vt:lpstr>
      <vt:lpstr>Saturation with the forward upgrade</vt:lpstr>
      <vt:lpstr>Summary</vt:lpstr>
      <vt:lpstr>PowerPoint Presentation</vt:lpstr>
      <vt:lpstr>Mid-rapidIty observables</vt:lpstr>
      <vt:lpstr>The STAR Forward Upgrade</vt:lpstr>
      <vt:lpstr>The STAR Forward Upgrade</vt:lpstr>
      <vt:lpstr>Summary of forward pp &amp; pA measurements</vt:lpstr>
      <vt:lpstr>Studying non-linear effects</vt:lpstr>
      <vt:lpstr>EIC’s Physics Impact, Complementarity and Uniqueness</vt:lpstr>
      <vt:lpstr>Forward Proton Tagging Upgrade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Naohito Saito</dc:creator>
  <cp:lastModifiedBy>elke-caroline aschenauer</cp:lastModifiedBy>
  <cp:revision>2541</cp:revision>
  <cp:lastPrinted>2017-03-02T15:37:02Z</cp:lastPrinted>
  <dcterms:created xsi:type="dcterms:W3CDTF">2011-04-06T15:13:11Z</dcterms:created>
  <dcterms:modified xsi:type="dcterms:W3CDTF">2017-06-26T22:37:41Z</dcterms:modified>
</cp:coreProperties>
</file>