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chemeClr val="accent1">
            <a:hueOff val="47394"/>
            <a:satOff val="-25753"/>
            <a:lumOff val="-7544"/>
          </a:schemeClr>
        </a:solidFill>
        <a:effectLst/>
        <a:uFillTx/>
        <a:latin typeface="Chalkduster"/>
        <a:ea typeface="Chalkduster"/>
        <a:cs typeface="Chalkduster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1"/>
    <p:restoredTop sz="93233"/>
  </p:normalViewPr>
  <p:slideViewPr>
    <p:cSldViewPr snapToGrid="0" snapToObjects="1">
      <p:cViewPr varScale="1">
        <p:scale>
          <a:sx n="17" d="100"/>
          <a:sy n="17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988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/>
            </a:lvl1pPr>
            <a:lvl2pPr marL="0" indent="228600" algn="ctr" defTabSz="821531">
              <a:spcBef>
                <a:spcPts val="0"/>
              </a:spcBef>
              <a:buSzTx/>
              <a:buNone/>
              <a:defRPr sz="4400"/>
            </a:lvl2pPr>
            <a:lvl3pPr marL="0" indent="457200" algn="ctr" defTabSz="821531">
              <a:spcBef>
                <a:spcPts val="0"/>
              </a:spcBef>
              <a:buSzTx/>
              <a:buNone/>
              <a:defRPr sz="4400"/>
            </a:lvl3pPr>
            <a:lvl4pPr marL="0" indent="685800" algn="ctr" defTabSz="821531">
              <a:spcBef>
                <a:spcPts val="0"/>
              </a:spcBef>
              <a:buSzTx/>
              <a:buNone/>
              <a:defRPr sz="4400"/>
            </a:lvl4pPr>
            <a:lvl5pPr marL="0" indent="914400" algn="ctr" defTabSz="821531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837229" y="360096"/>
            <a:ext cx="14709541" cy="3427467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defTabSz="821263">
              <a:defRPr sz="1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11952909" y="13016727"/>
            <a:ext cx="460330" cy="498430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3052091" y="-53561"/>
            <a:ext cx="18241878" cy="1211812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marR="81423" defTabSz="642728">
              <a:defRPr sz="7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967086" y="3209178"/>
            <a:ext cx="16411890" cy="105068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82046" indent="-482046" defTabSz="642728">
              <a:spcBef>
                <a:spcPts val="1500"/>
              </a:spcBef>
              <a:buClr>
                <a:srgbClr val="000000"/>
              </a:buClr>
              <a:buSzTx/>
              <a:buFont typeface="Times New Roman"/>
              <a:buNone/>
              <a:defRPr sz="6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1044433" indent="-401705" defTabSz="642728">
              <a:spcBef>
                <a:spcPts val="1200"/>
              </a:spcBef>
              <a:buClr>
                <a:srgbClr val="000000"/>
              </a:buClr>
              <a:buSzTx/>
              <a:buFont typeface="Times New Roman"/>
              <a:buNone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606820" indent="-321364" defTabSz="642728">
              <a:spcBef>
                <a:spcPts val="1100"/>
              </a:spcBef>
              <a:buClr>
                <a:srgbClr val="000000"/>
              </a:buClr>
              <a:buSzTx/>
              <a:buFont typeface="Times New Roman"/>
              <a:buNone/>
              <a:defRPr sz="4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2249548" indent="-321364" defTabSz="642728">
              <a:spcBef>
                <a:spcPts val="900"/>
              </a:spcBef>
              <a:buClr>
                <a:srgbClr val="000000"/>
              </a:buClr>
              <a:buSzTx/>
              <a:buFont typeface="Times New Roman"/>
              <a:buNone/>
              <a:defRPr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892277" indent="-321364" defTabSz="642728">
              <a:spcBef>
                <a:spcPts val="900"/>
              </a:spcBef>
              <a:buClr>
                <a:srgbClr val="000000"/>
              </a:buClr>
              <a:buSzTx/>
              <a:buFont typeface="Times New Roman"/>
              <a:buNone/>
              <a:defRPr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8784715" y="12763065"/>
            <a:ext cx="358729" cy="362798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>
              <a:defRPr sz="1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837229" y="360096"/>
            <a:ext cx="14709541" cy="3427467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defTabSz="821263">
              <a:defRPr sz="1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4837229" y="3894670"/>
            <a:ext cx="14709541" cy="8033124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marL="1106714" indent="-789214" defTabSz="821263"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  <a:lvl2pPr marL="1551214" indent="-789214" defTabSz="821263"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2pPr>
            <a:lvl3pPr marL="1995714" indent="-789214" defTabSz="821263"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3pPr>
            <a:lvl4pPr marL="2440214" indent="-789214" defTabSz="821263"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4pPr>
            <a:lvl5pPr marL="2884714" indent="-789214" defTabSz="821263"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11952909" y="13016727"/>
            <a:ext cx="460330" cy="498430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840520" y="363004"/>
            <a:ext cx="14702960" cy="3425933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defTabSz="821263">
              <a:defRPr sz="1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4840520" y="3895996"/>
            <a:ext cx="14702960" cy="8029529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marL="1079500" indent="-762000" defTabSz="821263">
              <a:spcBef>
                <a:spcPts val="3300"/>
              </a:spcBef>
              <a:buSzPct val="171000"/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  <a:lvl2pPr marL="1524000" indent="-762000" defTabSz="821263">
              <a:spcBef>
                <a:spcPts val="3300"/>
              </a:spcBef>
              <a:buSzPct val="171000"/>
              <a:defRPr sz="5600">
                <a:latin typeface="Gill Sans"/>
                <a:ea typeface="Gill Sans"/>
                <a:cs typeface="Gill Sans"/>
                <a:sym typeface="Gill Sans"/>
              </a:defRPr>
            </a:lvl2pPr>
            <a:lvl3pPr marL="1968500" indent="-762000" defTabSz="821263">
              <a:spcBef>
                <a:spcPts val="3300"/>
              </a:spcBef>
              <a:buSzPct val="171000"/>
              <a:defRPr sz="5600">
                <a:latin typeface="Gill Sans"/>
                <a:ea typeface="Gill Sans"/>
                <a:cs typeface="Gill Sans"/>
                <a:sym typeface="Gill Sans"/>
              </a:defRPr>
            </a:lvl3pPr>
            <a:lvl4pPr marL="2413000" indent="-762000" defTabSz="821263">
              <a:spcBef>
                <a:spcPts val="3300"/>
              </a:spcBef>
              <a:buSzPct val="171000"/>
              <a:defRPr sz="5600">
                <a:latin typeface="Gill Sans"/>
                <a:ea typeface="Gill Sans"/>
                <a:cs typeface="Gill Sans"/>
                <a:sym typeface="Gill Sans"/>
              </a:defRPr>
            </a:lvl4pPr>
            <a:lvl5pPr marL="2857500" indent="-762000" defTabSz="821263">
              <a:spcBef>
                <a:spcPts val="3300"/>
              </a:spcBef>
              <a:buSzPct val="171000"/>
              <a:defRPr sz="5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11965613" y="13013971"/>
            <a:ext cx="434930" cy="460330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390945" y="627867"/>
            <a:ext cx="15602111" cy="3034736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/>
          </a:lstStyle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4390945" y="3662602"/>
            <a:ext cx="15602111" cy="8836436"/>
          </a:xfrm>
          <a:prstGeom prst="rect">
            <a:avLst/>
          </a:prstGeom>
        </p:spPr>
        <p:txBody>
          <a:bodyPr lIns="71414" tIns="71414" rIns="71414" bIns="71414"/>
          <a:lstStyle>
            <a:lvl1pPr marL="617361" indent="-617361" defTabSz="821263">
              <a:defRPr sz="5000"/>
            </a:lvl1pPr>
            <a:lvl2pPr marL="1061861" indent="-617361" defTabSz="821263">
              <a:defRPr sz="5000"/>
            </a:lvl2pPr>
            <a:lvl3pPr marL="1506361" indent="-617361" defTabSz="821263">
              <a:defRPr sz="5000"/>
            </a:lvl3pPr>
            <a:lvl4pPr marL="1950861" indent="-617361" defTabSz="821263">
              <a:defRPr sz="5000"/>
            </a:lvl4pPr>
            <a:lvl5pPr marL="2395361" indent="-617361" defTabSz="821263"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11935841" y="13007801"/>
            <a:ext cx="494467" cy="511129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4837447" y="4177733"/>
            <a:ext cx="14671167" cy="5318131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defTabSz="642728">
              <a:defRPr sz="11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3964855" y="3209178"/>
            <a:ext cx="16411888" cy="90138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82046" indent="-482046" algn="ctr" defTabSz="642728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  <a:lvl2pPr marL="1044433" indent="-401705" algn="ctr" defTabSz="642728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2pPr>
            <a:lvl3pPr marL="1606820" indent="-321364" algn="ctr" defTabSz="642728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3pPr>
            <a:lvl4pPr marL="2249548" indent="-321364" algn="ctr" defTabSz="642728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4pPr>
            <a:lvl5pPr marL="2892277" indent="-321364" algn="ctr" defTabSz="642728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12012635" y="13055418"/>
            <a:ext cx="358730" cy="362797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>
              <a:defRPr sz="1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5065080" y="12937138"/>
            <a:ext cx="6749897" cy="26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80341" marR="81479" defTabSz="642728">
              <a:buClr>
                <a:srgbClr val="3DA642"/>
              </a:buClr>
              <a:buFont typeface="Times New Roman"/>
              <a:tabLst>
                <a:tab pos="88900" algn="l"/>
                <a:tab pos="723900" algn="l"/>
                <a:tab pos="1371600" algn="l"/>
                <a:tab pos="2006600" algn="l"/>
                <a:tab pos="2654300" algn="l"/>
                <a:tab pos="3302000" algn="l"/>
                <a:tab pos="3937000" algn="l"/>
                <a:tab pos="4584700" algn="l"/>
                <a:tab pos="5219700" algn="l"/>
                <a:tab pos="5867400" algn="l"/>
                <a:tab pos="6515100" algn="l"/>
                <a:tab pos="7150100" algn="l"/>
                <a:tab pos="7797800" algn="l"/>
                <a:tab pos="8432800" algn="l"/>
                <a:tab pos="9080500" algn="l"/>
                <a:tab pos="9728200" algn="l"/>
                <a:tab pos="10363200" algn="l"/>
                <a:tab pos="11010900" algn="l"/>
                <a:tab pos="11645900" algn="l"/>
                <a:tab pos="12293600" algn="l"/>
                <a:tab pos="12941300" algn="l"/>
                <a:tab pos="13487400" algn="l"/>
              </a:tabLst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Cynthia Hadjidakis     </a:t>
            </a:r>
            <a:r>
              <a:rPr sz="18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ALICE Physics Week Paris</a:t>
            </a:r>
            <a:r>
              <a:rPr sz="18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</a:t>
            </a:r>
            <a:r>
              <a:rPr sz="1800"/>
              <a:t>May</a:t>
            </a:r>
            <a:r>
              <a:rPr sz="1800" baseline="31999"/>
              <a:t> </a:t>
            </a:r>
            <a:r>
              <a:rPr sz="1800"/>
              <a:t>20</a:t>
            </a:r>
            <a:r>
              <a:rPr sz="1800" baseline="31999"/>
              <a:t>th </a:t>
            </a:r>
            <a:r>
              <a:rPr sz="1800"/>
              <a:t>2010</a:t>
            </a:r>
          </a:p>
        </p:txBody>
      </p:sp>
      <p:pic>
        <p:nvPicPr>
          <p:cNvPr id="18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6334" y="12861260"/>
            <a:ext cx="1437213" cy="622644"/>
          </a:xfrm>
          <a:prstGeom prst="rect">
            <a:avLst/>
          </a:prstGeom>
          <a:ln w="12700"/>
        </p:spPr>
      </p:pic>
      <p:sp>
        <p:nvSpPr>
          <p:cNvPr id="181" name="Shape 181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3052091" y="0"/>
            <a:ext cx="18241879" cy="1747418"/>
          </a:xfrm>
          <a:prstGeom prst="rect">
            <a:avLst/>
          </a:prstGeom>
        </p:spPr>
        <p:txBody>
          <a:bodyPr lIns="71414" tIns="71414" rIns="71414" bIns="71414">
            <a:noAutofit/>
          </a:bodyPr>
          <a:lstStyle>
            <a:lvl1pPr marR="81423" defTabSz="642728">
              <a:defRPr sz="7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3964855" y="3209178"/>
            <a:ext cx="16411888" cy="105068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82046" indent="-482046" defTabSz="642728">
              <a:spcBef>
                <a:spcPts val="1500"/>
              </a:spcBef>
              <a:buClr>
                <a:srgbClr val="000000"/>
              </a:buClr>
              <a:buSzTx/>
              <a:buFont typeface="Times New Roman"/>
              <a:buNone/>
              <a:defRPr sz="6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1044433" indent="-401705" defTabSz="642728">
              <a:spcBef>
                <a:spcPts val="1200"/>
              </a:spcBef>
              <a:buClr>
                <a:srgbClr val="000000"/>
              </a:buClr>
              <a:buSzTx/>
              <a:buFont typeface="Times New Roman"/>
              <a:buNone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606820" indent="-321364" defTabSz="642728">
              <a:spcBef>
                <a:spcPts val="1100"/>
              </a:spcBef>
              <a:buClr>
                <a:srgbClr val="000000"/>
              </a:buClr>
              <a:buSzTx/>
              <a:buFont typeface="Times New Roman"/>
              <a:buNone/>
              <a:defRPr sz="4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2249548" indent="-321364" defTabSz="642728">
              <a:spcBef>
                <a:spcPts val="900"/>
              </a:spcBef>
              <a:buClr>
                <a:srgbClr val="000000"/>
              </a:buClr>
              <a:buSzTx/>
              <a:buFont typeface="Times New Roman"/>
              <a:buNone/>
              <a:defRPr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892277" indent="-321364" defTabSz="642728">
              <a:spcBef>
                <a:spcPts val="900"/>
              </a:spcBef>
              <a:buClr>
                <a:srgbClr val="000000"/>
              </a:buClr>
              <a:buSzTx/>
              <a:buFont typeface="Times New Roman"/>
              <a:buNone/>
              <a:defRPr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18719925" y="12763065"/>
            <a:ext cx="488309" cy="511130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>
              <a:defRPr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390945" y="627867"/>
            <a:ext cx="15602110" cy="3034736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/>
          </a:lstStyle>
          <a:p>
            <a:r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11935841" y="13007801"/>
            <a:ext cx="494467" cy="511130"/>
          </a:xfrm>
          <a:prstGeom prst="rect">
            <a:avLst/>
          </a:prstGeom>
        </p:spPr>
        <p:txBody>
          <a:bodyPr lIns="71414" tIns="71414" rIns="71414" bIns="71414"/>
          <a:lstStyle>
            <a:lvl1pPr defTabSz="821263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6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327144" y="8200181"/>
            <a:ext cx="9327999" cy="21844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80341" marR="81479" algn="ctr" defTabSz="642728">
              <a:buClr>
                <a:srgbClr val="000000"/>
              </a:buClr>
              <a:buFont typeface="Times New Roman"/>
              <a:tabLst>
                <a:tab pos="88900" algn="l"/>
                <a:tab pos="723900" algn="l"/>
                <a:tab pos="1371600" algn="l"/>
                <a:tab pos="2006600" algn="l"/>
                <a:tab pos="2654300" algn="l"/>
                <a:tab pos="3302000" algn="l"/>
                <a:tab pos="3937000" algn="l"/>
                <a:tab pos="4584700" algn="l"/>
                <a:tab pos="5219700" algn="l"/>
                <a:tab pos="5867400" algn="l"/>
                <a:tab pos="6515100" algn="l"/>
                <a:tab pos="7150100" algn="l"/>
                <a:tab pos="7797800" algn="l"/>
                <a:tab pos="8432800" algn="l"/>
                <a:tab pos="9080500" algn="l"/>
                <a:tab pos="9728200" algn="l"/>
                <a:tab pos="10363200" algn="l"/>
                <a:tab pos="11010900" algn="l"/>
                <a:tab pos="11645900" algn="l"/>
                <a:tab pos="12293600" algn="l"/>
                <a:tab pos="12941300" algn="l"/>
                <a:tab pos="13487400" algn="l"/>
              </a:tabLst>
              <a:defRPr sz="8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Daniel Tapia Takaki</a:t>
            </a:r>
            <a:r>
              <a:rPr sz="5900" b="0"/>
              <a:t/>
            </a:r>
            <a:br>
              <a:rPr sz="5900" b="0"/>
            </a:br>
            <a:endParaRPr sz="5900" b="0"/>
          </a:p>
        </p:txBody>
      </p:sp>
      <p:grpSp>
        <p:nvGrpSpPr>
          <p:cNvPr id="205" name="Group 205"/>
          <p:cNvGrpSpPr/>
          <p:nvPr/>
        </p:nvGrpSpPr>
        <p:grpSpPr>
          <a:xfrm>
            <a:off x="1385222" y="3452497"/>
            <a:ext cx="21613556" cy="4125177"/>
            <a:chOff x="-657149" y="0"/>
            <a:chExt cx="21613555" cy="4125176"/>
          </a:xfrm>
        </p:grpSpPr>
        <p:sp>
          <p:nvSpPr>
            <p:cNvPr id="203" name="Shape 203"/>
            <p:cNvSpPr/>
            <p:nvPr/>
          </p:nvSpPr>
          <p:spPr>
            <a:xfrm>
              <a:off x="20393" y="0"/>
              <a:ext cx="19652802" cy="3841026"/>
            </a:xfrm>
            <a:prstGeom prst="rect">
              <a:avLst/>
            </a:prstGeom>
            <a:solidFill>
              <a:srgbClr val="2F41E3">
                <a:alpha val="47999"/>
              </a:srgbClr>
            </a:solidFill>
            <a:ln w="9525" cap="flat">
              <a:noFill/>
              <a:round/>
            </a:ln>
            <a:effectLst/>
          </p:spPr>
          <p:txBody>
            <a:bodyPr wrap="square" lIns="71414" tIns="71414" rIns="71414" bIns="71414" numCol="1" anchor="ctr">
              <a:noAutofit/>
            </a:bodyPr>
            <a:lstStyle/>
            <a:p>
              <a:pPr marL="57131" marR="57131" defTabSz="642728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-657150" y="265766"/>
              <a:ext cx="21613556" cy="3859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14" tIns="71414" rIns="71414" bIns="71414" numCol="1" anchor="ctr">
              <a:noAutofit/>
            </a:bodyPr>
            <a:lstStyle/>
            <a:p>
              <a:pPr marL="80284" marR="162397" algn="ctr" defTabSz="642728">
                <a:buClr>
                  <a:srgbClr val="000000"/>
                </a:buClr>
                <a:buFont typeface="Times New Roman"/>
                <a:tabLst>
                  <a:tab pos="63500" algn="l"/>
                  <a:tab pos="711200" algn="l"/>
                  <a:tab pos="1346200" algn="l"/>
                  <a:tab pos="1993900" algn="l"/>
                  <a:tab pos="2641600" algn="l"/>
                  <a:tab pos="3276600" algn="l"/>
                  <a:tab pos="3924300" algn="l"/>
                  <a:tab pos="4559300" algn="l"/>
                  <a:tab pos="5207000" algn="l"/>
                  <a:tab pos="5854700" algn="l"/>
                  <a:tab pos="6489700" algn="l"/>
                  <a:tab pos="7137400" algn="l"/>
                  <a:tab pos="7772400" algn="l"/>
                  <a:tab pos="8420100" algn="l"/>
                  <a:tab pos="9067800" algn="l"/>
                  <a:tab pos="9702800" algn="l"/>
                  <a:tab pos="10350500" algn="l"/>
                  <a:tab pos="10985500" algn="l"/>
                  <a:tab pos="11633200" algn="l"/>
                  <a:tab pos="12280900" algn="l"/>
                  <a:tab pos="12915900" algn="l"/>
                  <a:tab pos="13220700" algn="l"/>
                  <a:tab pos="14236700" algn="l"/>
                  <a:tab pos="15252700" algn="l"/>
                  <a:tab pos="16281400" algn="l"/>
                  <a:tab pos="17297400" algn="l"/>
                  <a:tab pos="17348200" algn="l"/>
                </a:tabLst>
                <a:defRPr sz="6000" b="1"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9800"/>
                <a:t>Synergies of (UPC) pA collisions with EIC</a:t>
              </a:r>
              <a:r>
                <a:t> </a:t>
              </a:r>
            </a:p>
          </p:txBody>
        </p:sp>
      </p:grpSp>
      <p:sp>
        <p:nvSpPr>
          <p:cNvPr id="206" name="Shape 206"/>
          <p:cNvSpPr/>
          <p:nvPr/>
        </p:nvSpPr>
        <p:spPr>
          <a:xfrm>
            <a:off x="2863513" y="10514263"/>
            <a:ext cx="18656974" cy="206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>
            <a:spAutoFit/>
          </a:bodyPr>
          <a:lstStyle/>
          <a:p>
            <a:pPr marL="55107" marR="55107" algn="ctr" defTabSz="642728">
              <a:buClr>
                <a:srgbClr val="942193"/>
              </a:buClr>
              <a:buFont typeface="Times New Roman"/>
              <a:tabLst>
                <a:tab pos="50800" algn="l"/>
                <a:tab pos="685800" algn="l"/>
                <a:tab pos="1333500" algn="l"/>
                <a:tab pos="1981200" algn="l"/>
                <a:tab pos="2616200" algn="l"/>
                <a:tab pos="3263900" algn="l"/>
                <a:tab pos="3898900" algn="l"/>
                <a:tab pos="4546600" algn="l"/>
                <a:tab pos="5194300" algn="l"/>
                <a:tab pos="5829300" algn="l"/>
                <a:tab pos="6477000" algn="l"/>
                <a:tab pos="7112000" algn="l"/>
                <a:tab pos="7759700" algn="l"/>
                <a:tab pos="8407400" algn="l"/>
                <a:tab pos="9042400" algn="l"/>
                <a:tab pos="9690100" algn="l"/>
                <a:tab pos="10325100" algn="l"/>
                <a:tab pos="10972800" algn="l"/>
                <a:tab pos="11620500" algn="l"/>
                <a:tab pos="12255500" algn="l"/>
                <a:tab pos="12903200" algn="l"/>
                <a:tab pos="13271500" algn="l"/>
                <a:tab pos="14300200" algn="l"/>
                <a:tab pos="15316200" algn="l"/>
                <a:tab pos="16332200" algn="l"/>
                <a:tab pos="17348200" algn="l"/>
                <a:tab pos="18364200" algn="l"/>
                <a:tab pos="18681700" algn="l"/>
              </a:tabLst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Synergies of pp and pA collisions with an EIC </a:t>
            </a:r>
            <a:endParaRPr sz="4400" i="1">
              <a:solidFill>
                <a:srgbClr val="942193"/>
              </a:solidFill>
              <a:uFill>
                <a:solidFill>
                  <a:srgbClr val="942193"/>
                </a:solidFill>
              </a:uFill>
            </a:endParaRPr>
          </a:p>
          <a:p>
            <a:pPr marL="55107" marR="55107" algn="ctr" defTabSz="642728">
              <a:buClr>
                <a:srgbClr val="942193"/>
              </a:buClr>
              <a:buFont typeface="Times New Roman"/>
              <a:tabLst>
                <a:tab pos="50800" algn="l"/>
                <a:tab pos="685800" algn="l"/>
                <a:tab pos="1333500" algn="l"/>
                <a:tab pos="1981200" algn="l"/>
                <a:tab pos="2616200" algn="l"/>
                <a:tab pos="3263900" algn="l"/>
                <a:tab pos="3898900" algn="l"/>
                <a:tab pos="4546600" algn="l"/>
                <a:tab pos="5194300" algn="l"/>
                <a:tab pos="5829300" algn="l"/>
                <a:tab pos="6477000" algn="l"/>
                <a:tab pos="7112000" algn="l"/>
                <a:tab pos="7759700" algn="l"/>
                <a:tab pos="8407400" algn="l"/>
                <a:tab pos="9042400" algn="l"/>
                <a:tab pos="9690100" algn="l"/>
                <a:tab pos="10325100" algn="l"/>
                <a:tab pos="10972800" algn="l"/>
                <a:tab pos="11620500" algn="l"/>
                <a:tab pos="12255500" algn="l"/>
                <a:tab pos="12903200" algn="l"/>
                <a:tab pos="13271500" algn="l"/>
                <a:tab pos="14300200" algn="l"/>
                <a:tab pos="15316200" algn="l"/>
                <a:tab pos="16332200" algn="l"/>
                <a:tab pos="17348200" algn="l"/>
                <a:tab pos="18364200" algn="l"/>
                <a:tab pos="18681700" algn="l"/>
              </a:tabLst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/>
              <a:t>Brookhaven National Lab </a:t>
            </a:r>
            <a:br>
              <a:rPr sz="4400"/>
            </a:br>
            <a:r>
              <a:rPr sz="4400"/>
              <a:t>27 June 2017</a:t>
            </a:r>
          </a:p>
        </p:txBody>
      </p:sp>
      <p:pic>
        <p:nvPicPr>
          <p:cNvPr id="207" name="UKansa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42637" y="80342"/>
            <a:ext cx="3426977" cy="2419447"/>
          </a:xfrm>
          <a:prstGeom prst="rect">
            <a:avLst/>
          </a:prstGeom>
          <a:ln w="12700"/>
        </p:spPr>
      </p:pic>
      <p:pic>
        <p:nvPicPr>
          <p:cNvPr id="208" name="Screen Shot 2017-06-27 at 9.58.3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300" y="57589"/>
            <a:ext cx="11482538" cy="2971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5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ln w="9525">
            <a:round/>
          </a:ln>
        </p:spPr>
        <p:txBody>
          <a:bodyPr/>
          <a:lstStyle>
            <a:lvl1pPr marL="80284" marR="162397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  <a:defRPr sz="5800"/>
            </a:lvl1pPr>
          </a:lstStyle>
          <a:p>
            <a:r>
              <a:t>INT &amp; DIS workshop</a:t>
            </a:r>
          </a:p>
        </p:txBody>
      </p:sp>
      <p:pic>
        <p:nvPicPr>
          <p:cNvPr id="274" name="Screen Shot 2017-04-26 at 3.19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4213" y="1412813"/>
            <a:ext cx="14089805" cy="10890374"/>
          </a:xfrm>
          <a:prstGeom prst="rect">
            <a:avLst/>
          </a:prstGeom>
          <a:ln w="12700"/>
        </p:spPr>
      </p:pic>
      <p:sp>
        <p:nvSpPr>
          <p:cNvPr id="275" name="Shape 275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-220620" y="6250427"/>
            <a:ext cx="24618545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Dissociative production of J/ψ and gluon saturation</a:t>
            </a:r>
          </a:p>
        </p:txBody>
      </p:sp>
      <p:sp>
        <p:nvSpPr>
          <p:cNvPr id="278" name="Shape 278"/>
          <p:cNvSpPr/>
          <p:nvPr/>
        </p:nvSpPr>
        <p:spPr>
          <a:xfrm>
            <a:off x="18237187" y="8435224"/>
            <a:ext cx="5649704" cy="215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600"/>
            </a:pPr>
            <a:r>
              <a:t>Daniel Tapia Takaki</a:t>
            </a:r>
          </a:p>
          <a:p>
            <a:pPr algn="r">
              <a:defRPr sz="3600"/>
            </a:pPr>
            <a:r>
              <a:t>University of Kansas</a:t>
            </a:r>
          </a:p>
        </p:txBody>
      </p:sp>
      <p:sp>
        <p:nvSpPr>
          <p:cNvPr id="279" name="Shape 279"/>
          <p:cNvSpPr/>
          <p:nvPr/>
        </p:nvSpPr>
        <p:spPr>
          <a:xfrm>
            <a:off x="3341812" y="11019251"/>
            <a:ext cx="15451972" cy="146713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2F2A2B"/>
                </a:solidFill>
              </a:defRPr>
            </a:pPr>
            <a:r>
              <a:t>Work in collaboration with J. Cepina and J. G. Contreras </a:t>
            </a:r>
            <a:br/>
            <a:r>
              <a:t>Phys. Lett. B766 (2017) 186-191</a:t>
            </a:r>
          </a:p>
        </p:txBody>
      </p:sp>
      <p:pic>
        <p:nvPicPr>
          <p:cNvPr id="280" name="Screen Shot 2017-05-31 at 3.49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631" y="-12491"/>
            <a:ext cx="8915401" cy="586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-47167" y="557859"/>
            <a:ext cx="24384001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Exclusive and dissociative J/ψ production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286" name="Group 286"/>
          <p:cNvGrpSpPr/>
          <p:nvPr/>
        </p:nvGrpSpPr>
        <p:grpSpPr>
          <a:xfrm>
            <a:off x="12989417" y="4818707"/>
            <a:ext cx="9033183" cy="5944147"/>
            <a:chOff x="0" y="0"/>
            <a:chExt cx="9033181" cy="5944145"/>
          </a:xfrm>
        </p:grpSpPr>
        <p:pic>
          <p:nvPicPr>
            <p:cNvPr id="285" name="FeynDis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8601382" cy="53853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4" name="Picture 28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033182" cy="5944146"/>
            </a:xfrm>
            <a:prstGeom prst="rect">
              <a:avLst/>
            </a:prstGeom>
            <a:effectLst/>
          </p:spPr>
        </p:pic>
      </p:grpSp>
      <p:grpSp>
        <p:nvGrpSpPr>
          <p:cNvPr id="289" name="Group 289"/>
          <p:cNvGrpSpPr/>
          <p:nvPr/>
        </p:nvGrpSpPr>
        <p:grpSpPr>
          <a:xfrm>
            <a:off x="1938683" y="2231338"/>
            <a:ext cx="9392279" cy="6168977"/>
            <a:chOff x="0" y="0"/>
            <a:chExt cx="9392277" cy="6168976"/>
          </a:xfrm>
        </p:grpSpPr>
        <p:pic>
          <p:nvPicPr>
            <p:cNvPr id="288" name="FeynEx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8960478" cy="56101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7" name="Picture 286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392278" cy="6168977"/>
            </a:xfrm>
            <a:prstGeom prst="rect">
              <a:avLst/>
            </a:prstGeom>
            <a:effectLst/>
          </p:spPr>
        </p:pic>
      </p:grpSp>
      <p:sp>
        <p:nvSpPr>
          <p:cNvPr id="290" name="Shape 290"/>
          <p:cNvSpPr/>
          <p:nvPr/>
        </p:nvSpPr>
        <p:spPr>
          <a:xfrm>
            <a:off x="20083854" y="6179611"/>
            <a:ext cx="2881375" cy="7470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dissociative</a:t>
            </a:r>
          </a:p>
        </p:txBody>
      </p:sp>
      <p:sp>
        <p:nvSpPr>
          <p:cNvPr id="291" name="Shape 291"/>
          <p:cNvSpPr/>
          <p:nvPr/>
        </p:nvSpPr>
        <p:spPr>
          <a:xfrm>
            <a:off x="2123397" y="4766009"/>
            <a:ext cx="2297147" cy="7470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Exclusive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1" animBg="1" advAuto="0"/>
      <p:bldP spid="290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creen Shot 2016-09-03 at 19.3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22" y="2512389"/>
            <a:ext cx="10315769" cy="11169142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-211829" y="411945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Prediction for dissociative production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9553199" y="1605752"/>
            <a:ext cx="14882825" cy="842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defTabSz="457200">
              <a:defRPr sz="5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Phys.Rev.Lett. 113 (2014) 23, 232504</a:t>
            </a:r>
            <a:r>
              <a:rPr b="0"/>
              <a:t> </a:t>
            </a:r>
          </a:p>
        </p:txBody>
      </p:sp>
      <p:grpSp>
        <p:nvGrpSpPr>
          <p:cNvPr id="299" name="Group 299"/>
          <p:cNvGrpSpPr/>
          <p:nvPr/>
        </p:nvGrpSpPr>
        <p:grpSpPr>
          <a:xfrm>
            <a:off x="12249152" y="3421271"/>
            <a:ext cx="8402645" cy="6289128"/>
            <a:chOff x="0" y="0"/>
            <a:chExt cx="8402644" cy="6289127"/>
          </a:xfrm>
        </p:grpSpPr>
        <p:sp>
          <p:nvSpPr>
            <p:cNvPr id="297" name="Shape 297"/>
            <p:cNvSpPr/>
            <p:nvPr/>
          </p:nvSpPr>
          <p:spPr>
            <a:xfrm>
              <a:off x="0" y="-1"/>
              <a:ext cx="8402645" cy="238084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4572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 b="1">
                  <a:solidFill>
                    <a:srgbClr val="660066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-1"/>
              <a:ext cx="8402645" cy="6289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999" tIns="53999" rIns="53999" bIns="53999" numCol="1" anchor="t">
              <a:noAutofit/>
            </a:bodyPr>
            <a:lstStyle/>
            <a:p>
              <a:pPr algn="ctr" defTabSz="4572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6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>
                  <a:solidFill>
                    <a:srgbClr val="660066"/>
                  </a:solidFill>
                </a:rPr>
                <a:t>Low W</a:t>
              </a:r>
              <a:r>
                <a:rPr b="1" baseline="-19714">
                  <a:solidFill>
                    <a:srgbClr val="660066"/>
                  </a:solidFill>
                  <a:latin typeface="Symbol Neu"/>
                  <a:ea typeface="Symbol Neu"/>
                  <a:cs typeface="Symbol Neu"/>
                  <a:sym typeface="Symbol Neu"/>
                </a:rPr>
                <a:t>g</a:t>
              </a:r>
              <a:r>
                <a:rPr b="1" baseline="-19714">
                  <a:solidFill>
                    <a:srgbClr val="660066"/>
                  </a:solidFill>
                </a:rPr>
                <a:t>p</a:t>
              </a:r>
              <a:r>
                <a:rPr b="1">
                  <a:solidFill>
                    <a:srgbClr val="660066"/>
                  </a:solidFill>
                </a:rPr>
                <a:t> energy point</a:t>
              </a:r>
            </a:p>
            <a:p>
              <a:pPr algn="ctr" defTabSz="4572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6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>
                  <a:solidFill>
                    <a:srgbClr val="660066"/>
                  </a:solidFill>
                </a:rPr>
                <a:t>&lt;W</a:t>
              </a:r>
              <a:r>
                <a:rPr b="1" baseline="-19714">
                  <a:solidFill>
                    <a:srgbClr val="660066"/>
                  </a:solidFill>
                  <a:latin typeface="Symbol Neu"/>
                  <a:ea typeface="Symbol Neu"/>
                  <a:cs typeface="Symbol Neu"/>
                  <a:sym typeface="Symbol Neu"/>
                </a:rPr>
                <a:t>g</a:t>
              </a:r>
              <a:r>
                <a:rPr b="1" baseline="-19714">
                  <a:solidFill>
                    <a:srgbClr val="660066"/>
                  </a:solidFill>
                </a:rPr>
                <a:t>p</a:t>
              </a:r>
              <a:r>
                <a:rPr b="1">
                  <a:solidFill>
                    <a:srgbClr val="660066"/>
                  </a:solidFill>
                </a:rPr>
                <a:t>&gt; ~ 30 GeV</a:t>
              </a:r>
            </a:p>
          </p:txBody>
        </p:sp>
      </p:grpSp>
      <p:grpSp>
        <p:nvGrpSpPr>
          <p:cNvPr id="302" name="Group 302"/>
          <p:cNvGrpSpPr/>
          <p:nvPr/>
        </p:nvGrpSpPr>
        <p:grpSpPr>
          <a:xfrm>
            <a:off x="12771379" y="8460952"/>
            <a:ext cx="8040789" cy="2278313"/>
            <a:chOff x="0" y="0"/>
            <a:chExt cx="8040788" cy="2278312"/>
          </a:xfrm>
        </p:grpSpPr>
        <p:sp>
          <p:nvSpPr>
            <p:cNvPr id="300" name="Shape 300"/>
            <p:cNvSpPr/>
            <p:nvPr/>
          </p:nvSpPr>
          <p:spPr>
            <a:xfrm>
              <a:off x="0" y="-1"/>
              <a:ext cx="8040789" cy="2278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4572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 b="1">
                  <a:solidFill>
                    <a:srgbClr val="4B1F6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0" y="-1"/>
              <a:ext cx="8040789" cy="2200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999" tIns="53999" rIns="53999" bIns="53999" numCol="1" anchor="t">
              <a:noAutofit/>
            </a:bodyPr>
            <a:lstStyle/>
            <a:p>
              <a:pPr algn="ctr" defTabSz="4572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6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>
                  <a:solidFill>
                    <a:srgbClr val="4B1F6F"/>
                  </a:solidFill>
                </a:rPr>
                <a:t>High W</a:t>
              </a:r>
              <a:r>
                <a:rPr b="1" baseline="-19714">
                  <a:solidFill>
                    <a:srgbClr val="4B1F6F"/>
                  </a:solidFill>
                  <a:latin typeface="Symbol Neu"/>
                  <a:ea typeface="Symbol Neu"/>
                  <a:cs typeface="Symbol Neu"/>
                  <a:sym typeface="Symbol Neu"/>
                </a:rPr>
                <a:t>g</a:t>
              </a:r>
              <a:r>
                <a:rPr b="1" baseline="-19714">
                  <a:solidFill>
                    <a:srgbClr val="4B1F6F"/>
                  </a:solidFill>
                </a:rPr>
                <a:t>p</a:t>
              </a:r>
              <a:r>
                <a:rPr b="1">
                  <a:solidFill>
                    <a:srgbClr val="4B1F6F"/>
                  </a:solidFill>
                </a:rPr>
                <a:t> energy point</a:t>
              </a:r>
            </a:p>
            <a:p>
              <a:pPr algn="ctr" defTabSz="4572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6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>
                  <a:solidFill>
                    <a:srgbClr val="4B1F6F"/>
                  </a:solidFill>
                </a:rPr>
                <a:t>&lt;W</a:t>
              </a:r>
              <a:r>
                <a:rPr b="1" baseline="-19714">
                  <a:solidFill>
                    <a:srgbClr val="4B1F6F"/>
                  </a:solidFill>
                  <a:latin typeface="Symbol Neu"/>
                  <a:ea typeface="Symbol Neu"/>
                  <a:cs typeface="Symbol Neu"/>
                  <a:sym typeface="Symbol Neu"/>
                </a:rPr>
                <a:t>g</a:t>
              </a:r>
              <a:r>
                <a:rPr b="1" baseline="-19714">
                  <a:solidFill>
                    <a:srgbClr val="4B1F6F"/>
                  </a:solidFill>
                </a:rPr>
                <a:t>p</a:t>
              </a:r>
              <a:r>
                <a:rPr b="1">
                  <a:solidFill>
                    <a:srgbClr val="4B1F6F"/>
                  </a:solidFill>
                </a:rPr>
                <a:t>&gt;  ~ 700 GeV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creen Shot 2016-09-03 at 17.13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661" y="2034678"/>
            <a:ext cx="9244686" cy="204595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-47167" y="557859"/>
            <a:ext cx="24384001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Exclusive and dissociative J/ψ production</a:t>
            </a:r>
          </a:p>
        </p:txBody>
      </p:sp>
      <p:sp>
        <p:nvSpPr>
          <p:cNvPr id="306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12989417" y="4818707"/>
            <a:ext cx="9033183" cy="5944147"/>
            <a:chOff x="0" y="0"/>
            <a:chExt cx="9033181" cy="5944145"/>
          </a:xfrm>
        </p:grpSpPr>
        <p:pic>
          <p:nvPicPr>
            <p:cNvPr id="308" name="FeynDiss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8601382" cy="53853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7" name="Picture 306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033182" cy="5944146"/>
            </a:xfrm>
            <a:prstGeom prst="rect">
              <a:avLst/>
            </a:prstGeom>
            <a:effectLst/>
          </p:spPr>
        </p:pic>
      </p:grpSp>
      <p:grpSp>
        <p:nvGrpSpPr>
          <p:cNvPr id="312" name="Group 312"/>
          <p:cNvGrpSpPr/>
          <p:nvPr/>
        </p:nvGrpSpPr>
        <p:grpSpPr>
          <a:xfrm>
            <a:off x="1938683" y="2231338"/>
            <a:ext cx="9392279" cy="6168977"/>
            <a:chOff x="0" y="0"/>
            <a:chExt cx="9392277" cy="6168976"/>
          </a:xfrm>
        </p:grpSpPr>
        <p:pic>
          <p:nvPicPr>
            <p:cNvPr id="311" name="FeynExc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8960478" cy="56101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0" name="Picture 309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392278" cy="6168977"/>
            </a:xfrm>
            <a:prstGeom prst="rect">
              <a:avLst/>
            </a:prstGeom>
            <a:effectLst/>
          </p:spPr>
        </p:pic>
      </p:grpSp>
      <p:pic>
        <p:nvPicPr>
          <p:cNvPr id="313" name="Screen Shot 2016-09-03 at 17.13.5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20555" y="10750056"/>
            <a:ext cx="15442383" cy="209479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314" name="Picture 313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7355374" y="10419610"/>
            <a:ext cx="1865150" cy="457905"/>
          </a:xfrm>
          <a:prstGeom prst="rect">
            <a:avLst/>
          </a:prstGeom>
        </p:spPr>
      </p:pic>
      <p:sp>
        <p:nvSpPr>
          <p:cNvPr id="316" name="Shape 316"/>
          <p:cNvSpPr/>
          <p:nvPr/>
        </p:nvSpPr>
        <p:spPr>
          <a:xfrm>
            <a:off x="6634822" y="8684607"/>
            <a:ext cx="6964236" cy="74708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Variance over configurations</a:t>
            </a:r>
          </a:p>
        </p:txBody>
      </p:sp>
      <p:pic>
        <p:nvPicPr>
          <p:cNvPr id="317" name="Picture 316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21237186">
            <a:off x="10128652" y="8637284"/>
            <a:ext cx="4897079" cy="457905"/>
          </a:xfrm>
          <a:prstGeom prst="rect">
            <a:avLst/>
          </a:prstGeom>
        </p:spPr>
      </p:pic>
      <p:pic>
        <p:nvPicPr>
          <p:cNvPr id="319" name="Picture 318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6200000">
            <a:off x="15346536" y="3547244"/>
            <a:ext cx="1188597" cy="457904"/>
          </a:xfrm>
          <a:prstGeom prst="rect">
            <a:avLst/>
          </a:prstGeom>
        </p:spPr>
      </p:pic>
      <p:sp>
        <p:nvSpPr>
          <p:cNvPr id="321" name="Shape 321"/>
          <p:cNvSpPr/>
          <p:nvPr/>
        </p:nvSpPr>
        <p:spPr>
          <a:xfrm>
            <a:off x="14714708" y="4234112"/>
            <a:ext cx="6780569" cy="74708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Average over configurations</a:t>
            </a:r>
          </a:p>
        </p:txBody>
      </p:sp>
      <p:pic>
        <p:nvPicPr>
          <p:cNvPr id="322" name="Picture 321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0193141">
            <a:off x="9819348" y="5017555"/>
            <a:ext cx="5019420" cy="457905"/>
          </a:xfrm>
          <a:prstGeom prst="rect">
            <a:avLst/>
          </a:prstGeom>
        </p:spPr>
      </p:pic>
      <p:sp>
        <p:nvSpPr>
          <p:cNvPr id="324" name="Shape 324"/>
          <p:cNvSpPr/>
          <p:nvPr/>
        </p:nvSpPr>
        <p:spPr>
          <a:xfrm>
            <a:off x="20083854" y="6179611"/>
            <a:ext cx="2881375" cy="7470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dissociative</a:t>
            </a:r>
          </a:p>
        </p:txBody>
      </p:sp>
      <p:sp>
        <p:nvSpPr>
          <p:cNvPr id="325" name="Shape 325"/>
          <p:cNvSpPr/>
          <p:nvPr/>
        </p:nvSpPr>
        <p:spPr>
          <a:xfrm>
            <a:off x="2123397" y="4766009"/>
            <a:ext cx="2297147" cy="7470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Exclusive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animBg="1" advAuto="0"/>
      <p:bldP spid="309" grpId="5" animBg="1" advAuto="0"/>
      <p:bldP spid="313" grpId="10" animBg="1" advAuto="0"/>
      <p:bldP spid="314" grpId="9" animBg="1" advAuto="0"/>
      <p:bldP spid="316" grpId="8" animBg="1" advAuto="0"/>
      <p:bldP spid="317" grpId="7" animBg="1" advAuto="0"/>
      <p:bldP spid="319" grpId="4" animBg="1" advAuto="0"/>
      <p:bldP spid="321" grpId="2" animBg="1" advAuto="0"/>
      <p:bldP spid="322" grpId="3" animBg="1" advAuto="0"/>
      <p:bldP spid="324" grpId="6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-47167" y="557859"/>
            <a:ext cx="24384001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The amplitude in the dipole picture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010105" y="7072966"/>
            <a:ext cx="7917591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Transverse, Longitudinal photons</a:t>
            </a:r>
          </a:p>
        </p:txBody>
      </p:sp>
      <p:pic>
        <p:nvPicPr>
          <p:cNvPr id="330" name="Screen Shot 2016-09-03 at 17.37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387" y="3934073"/>
            <a:ext cx="22575914" cy="2344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33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0338871" y="6637670"/>
            <a:ext cx="2583965" cy="457904"/>
          </a:xfrm>
          <a:prstGeom prst="rect">
            <a:avLst/>
          </a:prstGeom>
        </p:spPr>
      </p:pic>
      <p:sp>
        <p:nvSpPr>
          <p:cNvPr id="333" name="Shape 333"/>
          <p:cNvSpPr/>
          <p:nvPr/>
        </p:nvSpPr>
        <p:spPr>
          <a:xfrm>
            <a:off x="6781526" y="3144613"/>
            <a:ext cx="2690075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dipole size</a:t>
            </a:r>
          </a:p>
        </p:txBody>
      </p:sp>
      <p:sp>
        <p:nvSpPr>
          <p:cNvPr id="334" name="Shape 334"/>
          <p:cNvSpPr/>
          <p:nvPr/>
        </p:nvSpPr>
        <p:spPr>
          <a:xfrm>
            <a:off x="11711435" y="3144613"/>
            <a:ext cx="5337288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quark energy fraction</a:t>
            </a:r>
          </a:p>
        </p:txBody>
      </p:sp>
      <p:pic>
        <p:nvPicPr>
          <p:cNvPr id="335" name="Picture 33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407197">
            <a:off x="7740470" y="4081117"/>
            <a:ext cx="1169993" cy="457905"/>
          </a:xfrm>
          <a:prstGeom prst="rect">
            <a:avLst/>
          </a:prstGeom>
        </p:spPr>
      </p:pic>
      <p:pic>
        <p:nvPicPr>
          <p:cNvPr id="337" name="Picture 33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9385616">
            <a:off x="10863511" y="3936848"/>
            <a:ext cx="1584162" cy="457905"/>
          </a:xfrm>
          <a:prstGeom prst="rect">
            <a:avLst/>
          </a:prstGeom>
        </p:spPr>
      </p:pic>
      <p:sp>
        <p:nvSpPr>
          <p:cNvPr id="339" name="Shape 339"/>
          <p:cNvSpPr/>
          <p:nvPr/>
        </p:nvSpPr>
        <p:spPr>
          <a:xfrm>
            <a:off x="5874645" y="8077583"/>
            <a:ext cx="6923820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photon-dipole wave function</a:t>
            </a:r>
          </a:p>
        </p:txBody>
      </p:sp>
      <p:sp>
        <p:nvSpPr>
          <p:cNvPr id="340" name="Shape 340"/>
          <p:cNvSpPr/>
          <p:nvPr/>
        </p:nvSpPr>
        <p:spPr>
          <a:xfrm>
            <a:off x="12043102" y="7072966"/>
            <a:ext cx="6750034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vector meson wave function</a:t>
            </a:r>
          </a:p>
        </p:txBody>
      </p:sp>
      <p:pic>
        <p:nvPicPr>
          <p:cNvPr id="341" name="Picture 340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4441605" y="6212524"/>
            <a:ext cx="1513926" cy="457905"/>
          </a:xfrm>
          <a:prstGeom prst="rect">
            <a:avLst/>
          </a:prstGeom>
        </p:spPr>
      </p:pic>
      <p:pic>
        <p:nvPicPr>
          <p:cNvPr id="343" name="Picture 342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11703209" y="6212524"/>
            <a:ext cx="1718213" cy="457905"/>
          </a:xfrm>
          <a:prstGeom prst="rect">
            <a:avLst/>
          </a:prstGeom>
        </p:spPr>
      </p:pic>
      <p:sp>
        <p:nvSpPr>
          <p:cNvPr id="345" name="Shape 345"/>
          <p:cNvSpPr/>
          <p:nvPr/>
        </p:nvSpPr>
        <p:spPr>
          <a:xfrm>
            <a:off x="2680324" y="3144613"/>
            <a:ext cx="1420281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Δ</a:t>
            </a:r>
            <a:r>
              <a:rPr baseline="31999"/>
              <a:t>2</a:t>
            </a:r>
            <a:r>
              <a:t>=-t</a:t>
            </a:r>
          </a:p>
        </p:txBody>
      </p:sp>
      <p:pic>
        <p:nvPicPr>
          <p:cNvPr id="346" name="Picture 34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407197">
            <a:off x="3006738" y="4081117"/>
            <a:ext cx="1169994" cy="457905"/>
          </a:xfrm>
          <a:prstGeom prst="rect">
            <a:avLst/>
          </a:prstGeom>
        </p:spPr>
      </p:pic>
      <p:sp>
        <p:nvSpPr>
          <p:cNvPr id="348" name="Shape 348"/>
          <p:cNvSpPr/>
          <p:nvPr/>
        </p:nvSpPr>
        <p:spPr>
          <a:xfrm>
            <a:off x="17754786" y="3144613"/>
            <a:ext cx="4179160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impact parameter</a:t>
            </a:r>
          </a:p>
        </p:txBody>
      </p:sp>
      <p:pic>
        <p:nvPicPr>
          <p:cNvPr id="349" name="Picture 348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9385616">
            <a:off x="16252956" y="3936848"/>
            <a:ext cx="1584162" cy="457905"/>
          </a:xfrm>
          <a:prstGeom prst="rect">
            <a:avLst/>
          </a:prstGeom>
        </p:spPr>
      </p:pic>
      <p:pic>
        <p:nvPicPr>
          <p:cNvPr id="351" name="Picture 350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29494" y="2850105"/>
            <a:ext cx="2214564" cy="450662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52" name="Shape 352"/>
          <p:cNvSpPr/>
          <p:nvPr/>
        </p:nvSpPr>
        <p:spPr>
          <a:xfrm>
            <a:off x="17432546" y="8707598"/>
            <a:ext cx="6652138" cy="13566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Dipole-Target cross section</a:t>
            </a:r>
          </a:p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pQCD physics gets here!</a:t>
            </a:r>
          </a:p>
        </p:txBody>
      </p:sp>
      <p:grpSp>
        <p:nvGrpSpPr>
          <p:cNvPr id="355" name="Group 355"/>
          <p:cNvGrpSpPr/>
          <p:nvPr/>
        </p:nvGrpSpPr>
        <p:grpSpPr>
          <a:xfrm>
            <a:off x="1856771" y="9406274"/>
            <a:ext cx="4657754" cy="3323602"/>
            <a:chOff x="0" y="0"/>
            <a:chExt cx="4657752" cy="3323600"/>
          </a:xfrm>
        </p:grpSpPr>
        <p:pic>
          <p:nvPicPr>
            <p:cNvPr id="354" name="Screen Shot 2016-09-03 at 18.25.09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0" y="88900"/>
              <a:ext cx="4403753" cy="29934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3" name="Picture 352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4657753" cy="3323601"/>
            </a:xfrm>
            <a:prstGeom prst="rect">
              <a:avLst/>
            </a:prstGeom>
            <a:effectLst/>
          </p:spPr>
        </p:pic>
      </p:grpSp>
      <p:grpSp>
        <p:nvGrpSpPr>
          <p:cNvPr id="358" name="Group 358"/>
          <p:cNvGrpSpPr/>
          <p:nvPr/>
        </p:nvGrpSpPr>
        <p:grpSpPr>
          <a:xfrm>
            <a:off x="13119729" y="9385404"/>
            <a:ext cx="3228750" cy="3485238"/>
            <a:chOff x="0" y="0"/>
            <a:chExt cx="3228749" cy="3485236"/>
          </a:xfrm>
        </p:grpSpPr>
        <p:pic>
          <p:nvPicPr>
            <p:cNvPr id="357" name="Screen Shot 2016-09-03 at 18.25.35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7000" y="88900"/>
              <a:ext cx="2974750" cy="31550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6" name="Picture 355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3228750" cy="3485237"/>
            </a:xfrm>
            <a:prstGeom prst="rect">
              <a:avLst/>
            </a:prstGeom>
            <a:effectLst/>
          </p:spPr>
        </p:pic>
      </p:grpSp>
      <p:pic>
        <p:nvPicPr>
          <p:cNvPr id="359" name="Picture 358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8215519">
            <a:off x="6428976" y="9589281"/>
            <a:ext cx="3714086" cy="457904"/>
          </a:xfrm>
          <a:prstGeom prst="rect">
            <a:avLst/>
          </a:prstGeom>
        </p:spPr>
      </p:pic>
      <p:pic>
        <p:nvPicPr>
          <p:cNvPr id="361" name="Picture 360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 rot="5400000">
            <a:off x="13644619" y="8758942"/>
            <a:ext cx="2400073" cy="457905"/>
          </a:xfrm>
          <a:prstGeom prst="rect">
            <a:avLst/>
          </a:prstGeom>
        </p:spPr>
      </p:pic>
      <p:sp>
        <p:nvSpPr>
          <p:cNvPr id="363" name="Shape 363"/>
          <p:cNvSpPr/>
          <p:nvPr/>
        </p:nvSpPr>
        <p:spPr>
          <a:xfrm>
            <a:off x="314568" y="1666159"/>
            <a:ext cx="17046099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x related to Wγp which is related to the rapidity of the vector meson V</a:t>
            </a:r>
          </a:p>
        </p:txBody>
      </p:sp>
      <p:pic>
        <p:nvPicPr>
          <p:cNvPr id="364" name="Picture 363"/>
          <p:cNvPicPr>
            <a:picLocks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 rot="3594604">
            <a:off x="-259369" y="3313938"/>
            <a:ext cx="2756913" cy="457905"/>
          </a:xfrm>
          <a:prstGeom prst="rect">
            <a:avLst/>
          </a:prstGeom>
        </p:spPr>
      </p:pic>
      <p:sp>
        <p:nvSpPr>
          <p:cNvPr id="366" name="Shape 366"/>
          <p:cNvSpPr/>
          <p:nvPr/>
        </p:nvSpPr>
        <p:spPr>
          <a:xfrm>
            <a:off x="439094" y="6147503"/>
            <a:ext cx="4066895" cy="747088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photon virtuality</a:t>
            </a:r>
          </a:p>
        </p:txBody>
      </p:sp>
      <p:pic>
        <p:nvPicPr>
          <p:cNvPr id="367" name="Picture 366"/>
          <p:cNvPicPr>
            <a:picLocks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 rot="16200000">
            <a:off x="2324522" y="5601164"/>
            <a:ext cx="872589" cy="4579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16" animBg="1" advAuto="0"/>
      <p:bldP spid="331" grpId="14" animBg="1" advAuto="0"/>
      <p:bldP spid="333" grpId="6" animBg="1" advAuto="0"/>
      <p:bldP spid="334" grpId="5" animBg="1" advAuto="0"/>
      <p:bldP spid="335" grpId="8" animBg="1" advAuto="0"/>
      <p:bldP spid="337" grpId="7" animBg="1" advAuto="0"/>
      <p:bldP spid="339" grpId="9" animBg="1" advAuto="0"/>
      <p:bldP spid="340" grpId="18" animBg="1" advAuto="0"/>
      <p:bldP spid="341" grpId="15" animBg="1" advAuto="0"/>
      <p:bldP spid="343" grpId="17" animBg="1" advAuto="0"/>
      <p:bldP spid="345" grpId="3" animBg="1" advAuto="0"/>
      <p:bldP spid="346" grpId="4" animBg="1" advAuto="0"/>
      <p:bldP spid="348" grpId="21" animBg="1" advAuto="0"/>
      <p:bldP spid="349" grpId="22" animBg="1" advAuto="0"/>
      <p:bldP spid="351" grpId="23" animBg="1" advAuto="0"/>
      <p:bldP spid="352" grpId="24" animBg="1" advAuto="0"/>
      <p:bldP spid="355" grpId="10" animBg="1" advAuto="0"/>
      <p:bldP spid="358" grpId="20" animBg="1" advAuto="0"/>
      <p:bldP spid="359" grpId="13" animBg="1" advAuto="0"/>
      <p:bldP spid="361" grpId="19" animBg="1" advAuto="0"/>
      <p:bldP spid="363" grpId="1" animBg="1" advAuto="0"/>
      <p:bldP spid="364" grpId="2" animBg="1" advAuto="0"/>
      <p:bldP spid="366" grpId="11" animBg="1" advAuto="0"/>
      <p:bldP spid="367" grpId="1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-47167" y="557859"/>
            <a:ext cx="24384001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The dipole-target cross section</a:t>
            </a:r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372" name="Screen Shot 2016-09-03 at 18.44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7210" y="5985602"/>
            <a:ext cx="9144001" cy="1320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5" name="Group 375"/>
          <p:cNvGrpSpPr/>
          <p:nvPr/>
        </p:nvGrpSpPr>
        <p:grpSpPr>
          <a:xfrm>
            <a:off x="7948112" y="2331705"/>
            <a:ext cx="8487776" cy="3106706"/>
            <a:chOff x="0" y="0"/>
            <a:chExt cx="8487774" cy="3106705"/>
          </a:xfrm>
        </p:grpSpPr>
        <p:pic>
          <p:nvPicPr>
            <p:cNvPr id="374" name="Screen Shot 2016-09-03 at 18.44.3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8233775" cy="27765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3" name="Picture 37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487775" cy="3106706"/>
            </a:xfrm>
            <a:prstGeom prst="rect">
              <a:avLst/>
            </a:prstGeom>
            <a:effectLst/>
          </p:spPr>
        </p:pic>
      </p:grpSp>
      <p:pic>
        <p:nvPicPr>
          <p:cNvPr id="376" name="Screen Shot 2016-09-03 at 18.44.5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7631" y="8373582"/>
            <a:ext cx="11455401" cy="218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Screen Shot 2016-09-03 at 18.45.0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54810" y="10585491"/>
            <a:ext cx="6908801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1852555" y="4931109"/>
            <a:ext cx="5356598" cy="7470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Factorised assumption</a:t>
            </a:r>
          </a:p>
        </p:txBody>
      </p:sp>
      <p:sp>
        <p:nvSpPr>
          <p:cNvPr id="379" name="Shape 379"/>
          <p:cNvSpPr/>
          <p:nvPr/>
        </p:nvSpPr>
        <p:spPr>
          <a:xfrm>
            <a:off x="1965605" y="7555354"/>
            <a:ext cx="7605943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Golec-Biernat Wuesthoff model</a:t>
            </a:r>
          </a:p>
        </p:txBody>
      </p:sp>
      <p:grpSp>
        <p:nvGrpSpPr>
          <p:cNvPr id="382" name="Group 382"/>
          <p:cNvGrpSpPr/>
          <p:nvPr/>
        </p:nvGrpSpPr>
        <p:grpSpPr>
          <a:xfrm>
            <a:off x="14335977" y="6430297"/>
            <a:ext cx="9499601" cy="2997201"/>
            <a:chOff x="0" y="0"/>
            <a:chExt cx="9499600" cy="2997200"/>
          </a:xfrm>
        </p:grpSpPr>
        <p:pic>
          <p:nvPicPr>
            <p:cNvPr id="381" name="Screen Shot 2016-09-03 at 18.45.19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9245600" cy="266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0" name="Picture 379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499600" cy="2997200"/>
            </a:xfrm>
            <a:prstGeom prst="rect">
              <a:avLst/>
            </a:prstGeom>
            <a:effectLst/>
          </p:spPr>
        </p:pic>
      </p:grpSp>
      <p:sp>
        <p:nvSpPr>
          <p:cNvPr id="383" name="Shape 383"/>
          <p:cNvSpPr/>
          <p:nvPr/>
        </p:nvSpPr>
        <p:spPr>
          <a:xfrm>
            <a:off x="18248945" y="4626309"/>
            <a:ext cx="4234844" cy="13566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Proton is a sum </a:t>
            </a:r>
          </a:p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of hot spots</a:t>
            </a:r>
          </a:p>
        </p:txBody>
      </p:sp>
      <p:sp>
        <p:nvSpPr>
          <p:cNvPr id="384" name="Shape 384"/>
          <p:cNvSpPr/>
          <p:nvPr/>
        </p:nvSpPr>
        <p:spPr>
          <a:xfrm>
            <a:off x="17598741" y="9869889"/>
            <a:ext cx="4577477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Gaussian hot spots</a:t>
            </a:r>
          </a:p>
        </p:txBody>
      </p:sp>
      <p:pic>
        <p:nvPicPr>
          <p:cNvPr id="385" name="Screen Shot 2016-09-03 at 18.45.29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015272" y="10688693"/>
            <a:ext cx="10185401" cy="236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icture 385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935115" y="7865379"/>
            <a:ext cx="1884057" cy="1422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87" name="Shape 387"/>
          <p:cNvSpPr/>
          <p:nvPr/>
        </p:nvSpPr>
        <p:spPr>
          <a:xfrm>
            <a:off x="16641116" y="1654115"/>
            <a:ext cx="5741442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dipole target amplitude</a:t>
            </a:r>
          </a:p>
        </p:txBody>
      </p:sp>
      <p:pic>
        <p:nvPicPr>
          <p:cNvPr id="388" name="Picture 387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9750414">
            <a:off x="13040799" y="2358329"/>
            <a:ext cx="3923920" cy="4579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2" animBg="1" advAuto="0"/>
      <p:bldP spid="376" grpId="4" animBg="1" advAuto="0"/>
      <p:bldP spid="377" grpId="5" animBg="1" advAuto="0"/>
      <p:bldP spid="378" grpId="1" animBg="1" advAuto="0"/>
      <p:bldP spid="379" grpId="3" animBg="1" advAuto="0"/>
      <p:bldP spid="382" grpId="7" animBg="1" advAuto="0"/>
      <p:bldP spid="383" grpId="6" animBg="1" advAuto="0"/>
      <p:bldP spid="384" grpId="8" animBg="1" advAuto="0"/>
      <p:bldP spid="385" grpId="9" animBg="1" advAuto="0"/>
      <p:bldP spid="386" grpId="1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fN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8046" y="584231"/>
            <a:ext cx="18322008" cy="11729964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-211829" y="411945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Number of hot spots 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394" name="hs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98889" y="6893093"/>
            <a:ext cx="4471339" cy="3036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hs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21870" y="5330999"/>
            <a:ext cx="4471339" cy="30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hs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52651" y="2627723"/>
            <a:ext cx="4471339" cy="3036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Screen Shot 2016-09-03 at 18.59.4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1761" y="1534670"/>
            <a:ext cx="3124201" cy="98552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grpSp>
        <p:nvGrpSpPr>
          <p:cNvPr id="400" name="Group 400"/>
          <p:cNvGrpSpPr/>
          <p:nvPr/>
        </p:nvGrpSpPr>
        <p:grpSpPr>
          <a:xfrm>
            <a:off x="14007117" y="2356446"/>
            <a:ext cx="9601201" cy="1701801"/>
            <a:chOff x="0" y="0"/>
            <a:chExt cx="9601200" cy="1701800"/>
          </a:xfrm>
        </p:grpSpPr>
        <p:pic>
          <p:nvPicPr>
            <p:cNvPr id="399" name="Screen Shot 2016-09-03 at 19.02.27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9347200" cy="1371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8" name="Picture 397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601200" cy="1701800"/>
            </a:xfrm>
            <a:prstGeom prst="rect">
              <a:avLst/>
            </a:prstGeom>
            <a:effectLst/>
          </p:spPr>
        </p:pic>
      </p:grpSp>
      <p:pic>
        <p:nvPicPr>
          <p:cNvPr id="401" name="Picture 400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329416">
            <a:off x="4475099" y="2838521"/>
            <a:ext cx="5125148" cy="457905"/>
          </a:xfrm>
          <a:prstGeom prst="rect">
            <a:avLst/>
          </a:prstGeom>
        </p:spPr>
      </p:pic>
      <p:pic>
        <p:nvPicPr>
          <p:cNvPr id="403" name="Picture 402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1319785">
            <a:off x="4589653" y="9293929"/>
            <a:ext cx="13093306" cy="457905"/>
          </a:xfrm>
          <a:prstGeom prst="rect">
            <a:avLst/>
          </a:prstGeom>
        </p:spPr>
      </p:pic>
      <p:sp>
        <p:nvSpPr>
          <p:cNvPr id="405" name="Shape 405"/>
          <p:cNvSpPr/>
          <p:nvPr/>
        </p:nvSpPr>
        <p:spPr>
          <a:xfrm>
            <a:off x="1199565" y="12262691"/>
            <a:ext cx="22137250" cy="7470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This only redistributes T(b) in impact parameter. At each x the integral of T(b) over b</a:t>
            </a:r>
            <a:r>
              <a:rPr baseline="31999"/>
              <a:t>2</a:t>
            </a:r>
            <a:r>
              <a:t> is one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-220620" y="6250427"/>
            <a:ext cx="24618545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Comparison to data</a:t>
            </a:r>
          </a:p>
        </p:txBody>
      </p:sp>
      <p:sp>
        <p:nvSpPr>
          <p:cNvPr id="408" name="Shape 408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4209620" y="8210438"/>
            <a:ext cx="16193360" cy="419071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Parameters fixed using data:</a:t>
            </a:r>
          </a:p>
          <a:p>
            <a:pPr lvl="1" defTabSz="821531">
              <a:defRPr sz="3200">
                <a:solidFill>
                  <a:srgbClr val="FFFFFF"/>
                </a:solidFill>
              </a:defRPr>
            </a:pPr>
            <a:r>
              <a:t>λ using x dependence of exclusive vector meson production</a:t>
            </a:r>
          </a:p>
          <a:p>
            <a:pPr lvl="1" defTabSz="821531">
              <a:defRPr sz="3200">
                <a:solidFill>
                  <a:srgbClr val="FFFFFF"/>
                </a:solidFill>
              </a:defRPr>
            </a:pPr>
            <a:r>
              <a:t>σ</a:t>
            </a:r>
            <a:r>
              <a:rPr baseline="-5999"/>
              <a:t>0 </a:t>
            </a:r>
            <a:r>
              <a:t>using t dependence of exclusive production</a:t>
            </a:r>
          </a:p>
          <a:p>
            <a:pPr lvl="1" defTabSz="821531">
              <a:defRPr sz="3200">
                <a:solidFill>
                  <a:srgbClr val="FFFFFF"/>
                </a:solidFill>
              </a:defRPr>
            </a:pPr>
            <a:r>
              <a:t>x</a:t>
            </a:r>
            <a:r>
              <a:rPr baseline="-5999"/>
              <a:t>0 </a:t>
            </a:r>
            <a:r>
              <a:t>normalisation of x dependence of exclusive production</a:t>
            </a:r>
          </a:p>
          <a:p>
            <a:pPr lvl="1" defTabSz="821531">
              <a:defRPr sz="3200">
                <a:solidFill>
                  <a:srgbClr val="FFFFFF"/>
                </a:solidFill>
              </a:defRPr>
            </a:pPr>
            <a:r>
              <a:t>hot spot width from t dependence of dissociative production</a:t>
            </a:r>
          </a:p>
          <a:p>
            <a:pPr lvl="1" defTabSz="821531">
              <a:defRPr sz="3200">
                <a:solidFill>
                  <a:srgbClr val="FFFFFF"/>
                </a:solidFill>
              </a:defRPr>
            </a:pPr>
            <a:r>
              <a:t>Number of hot spots from x dependence of dissociative production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-211829" y="411945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Comparison to inclusive data</a:t>
            </a:r>
          </a:p>
        </p:txBody>
      </p:sp>
      <p:sp>
        <p:nvSpPr>
          <p:cNvPr id="412" name="Shape 412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413" name="F2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90495" y="1374874"/>
            <a:ext cx="12190105" cy="11717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Screen Shot 2016-09-03 at 19.15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532" y="4549918"/>
            <a:ext cx="12190105" cy="1914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Screen Shot 2016-09-03 at 19.16.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515" y="7427419"/>
            <a:ext cx="18040475" cy="231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/>
        </p:nvSpPr>
        <p:spPr>
          <a:xfrm>
            <a:off x="1208427" y="10701508"/>
            <a:ext cx="10560315" cy="1356687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Good description even though the model </a:t>
            </a:r>
          </a:p>
          <a:p>
            <a:pPr defTabSz="821531">
              <a:defRPr sz="3200">
                <a:solidFill>
                  <a:srgbClr val="FFFFFF"/>
                </a:solidFill>
              </a:defRPr>
            </a:pPr>
            <a:r>
              <a:t>was developed for vector meson production</a:t>
            </a:r>
          </a:p>
        </p:txBody>
      </p:sp>
      <p:sp>
        <p:nvSpPr>
          <p:cNvPr id="417" name="Shape 417"/>
          <p:cNvSpPr/>
          <p:nvPr/>
        </p:nvSpPr>
        <p:spPr>
          <a:xfrm>
            <a:off x="14350504" y="12647634"/>
            <a:ext cx="8070087" cy="78133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2F2A2B"/>
                </a:solidFill>
              </a:defRPr>
            </a:lvl1pPr>
          </a:lstStyle>
          <a:p>
            <a:r>
              <a:t>Phys. Lett. B766 (2017) 186-191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1" animBg="1" advAuto="0"/>
      <p:bldP spid="416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2892570" y="1924194"/>
            <a:ext cx="16610080" cy="9672261"/>
          </a:xfrm>
          <a:prstGeom prst="rect">
            <a:avLst/>
          </a:prstGeom>
        </p:spPr>
        <p:txBody>
          <a:bodyPr/>
          <a:lstStyle/>
          <a:p>
            <a:r>
              <a:t>Status of LHC analyses</a:t>
            </a:r>
          </a:p>
          <a:p>
            <a:r>
              <a:t>Presentation of “Energy dependence of dissociative J/ψ photoproduction as a signature of gluon saturation at the LHC”</a:t>
            </a:r>
            <a:br/>
            <a:r>
              <a:t>J. Cepina, J.G. Contreras and DTT </a:t>
            </a:r>
            <a:br/>
            <a:r>
              <a:t>Phys. Lett. B766 (2017) 186-191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12029109" y="13016727"/>
            <a:ext cx="307930" cy="49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409162" y="357071"/>
            <a:ext cx="18244111" cy="1356872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/>
          <a:lstStyle>
            <a:lvl1pPr marL="80284" marR="162397" algn="ctr" defTabSz="642728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  <a:defRPr sz="9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	Plan of this talk</a:t>
            </a:r>
          </a:p>
        </p:txBody>
      </p:sp>
      <p:sp>
        <p:nvSpPr>
          <p:cNvPr id="213" name="Shape 213"/>
          <p:cNvSpPr/>
          <p:nvPr/>
        </p:nvSpPr>
        <p:spPr>
          <a:xfrm>
            <a:off x="3409162" y="12638091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/>
        </p:nvSpPr>
        <p:spPr>
          <a:xfrm>
            <a:off x="-211829" y="411945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Comparison to vector meson data</a:t>
            </a:r>
          </a:p>
        </p:txBody>
      </p:sp>
      <p:sp>
        <p:nvSpPr>
          <p:cNvPr id="420" name="Shape 420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421" name="t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49" y="1460500"/>
            <a:ext cx="11616923" cy="1116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Wexc-eps-converted-t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93631" y="1460500"/>
            <a:ext cx="11616922" cy="11166178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17437979" y="2915756"/>
            <a:ext cx="4508322" cy="747088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Good description!</a:t>
            </a:r>
          </a:p>
        </p:txBody>
      </p:sp>
      <p:sp>
        <p:nvSpPr>
          <p:cNvPr id="424" name="Shape 424"/>
          <p:cNvSpPr/>
          <p:nvPr/>
        </p:nvSpPr>
        <p:spPr>
          <a:xfrm>
            <a:off x="529819" y="12727976"/>
            <a:ext cx="8070086" cy="78133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2F2A2B"/>
                </a:solidFill>
              </a:defRPr>
            </a:lvl1pPr>
          </a:lstStyle>
          <a:p>
            <a:r>
              <a:t>Phys. Lett. B766 (2017) 186-191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creen Shot 2016-09-03 at 19.3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34488" y="1735788"/>
            <a:ext cx="10439401" cy="113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-211829" y="411945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Prediction for dissociative production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429" name="Wdiss-eps-converted-t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181" y="1460500"/>
            <a:ext cx="11613929" cy="111633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6069491" y="2072158"/>
            <a:ext cx="4440963" cy="747088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Striking signature!</a:t>
            </a:r>
          </a:p>
        </p:txBody>
      </p:sp>
      <p:sp>
        <p:nvSpPr>
          <p:cNvPr id="431" name="Shape 431"/>
          <p:cNvSpPr/>
          <p:nvPr/>
        </p:nvSpPr>
        <p:spPr>
          <a:xfrm>
            <a:off x="17629857" y="4389924"/>
            <a:ext cx="5238495" cy="747087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FFFFFF"/>
                </a:solidFill>
              </a:defRPr>
            </a:lvl1pPr>
          </a:lstStyle>
          <a:p>
            <a:r>
              <a:t>hint from ALICE data</a:t>
            </a:r>
          </a:p>
        </p:txBody>
      </p:sp>
      <p:sp>
        <p:nvSpPr>
          <p:cNvPr id="432" name="Shape 432"/>
          <p:cNvSpPr/>
          <p:nvPr/>
        </p:nvSpPr>
        <p:spPr>
          <a:xfrm rot="16200000">
            <a:off x="20754707" y="6480031"/>
            <a:ext cx="6272609" cy="78133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2F2A2B"/>
                </a:solidFill>
              </a:defRPr>
            </a:lvl1pPr>
          </a:lstStyle>
          <a:p>
            <a:r>
              <a:t>PRL 113, 232504 (2014)</a:t>
            </a:r>
          </a:p>
        </p:txBody>
      </p:sp>
      <p:sp>
        <p:nvSpPr>
          <p:cNvPr id="433" name="Shape 433"/>
          <p:cNvSpPr/>
          <p:nvPr/>
        </p:nvSpPr>
        <p:spPr>
          <a:xfrm rot="16200000">
            <a:off x="-3597877" y="8869128"/>
            <a:ext cx="8070086" cy="78133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2F2A2B"/>
                </a:solidFill>
              </a:defRPr>
            </a:lvl1pPr>
          </a:lstStyle>
          <a:p>
            <a:r>
              <a:t>Phys. Lett. B766 (2017) 186-191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2" animBg="1" advAuto="0"/>
      <p:bldP spid="430" grpId="1" animBg="1" advAuto="0"/>
      <p:bldP spid="431" grpId="3" animBg="1" advAuto="0"/>
      <p:bldP spid="432" grpId="4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0972" y="371774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 Some comments</a:t>
            </a:r>
          </a:p>
        </p:txBody>
      </p:sp>
      <p:sp>
        <p:nvSpPr>
          <p:cNvPr id="436" name="Shape 436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130596" y="2050144"/>
            <a:ext cx="22122809" cy="760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10576" indent="-610576">
              <a:buSzPct val="75000"/>
              <a:buChar char="•"/>
              <a:defRPr sz="3200"/>
            </a:pPr>
            <a:r>
              <a:t>The parameters take expected values (see discussion in the paper).</a:t>
            </a:r>
            <a:br/>
            <a:endParaRPr/>
          </a:p>
          <a:p>
            <a:pPr marL="610576" indent="-610576">
              <a:buSzPct val="75000"/>
              <a:buChar char="•"/>
              <a:defRPr sz="3200"/>
            </a:pPr>
            <a:r>
              <a:t>Even though the model describes reasonably well data, it is a simple model, so the main conclusion is qualitative: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at large energies the dissociative production cross section turns around and decreases.</a:t>
            </a:r>
            <a:b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</a:br>
            <a:endParaRPr>
              <a:solidFill>
                <a:schemeClr val="accent5">
                  <a:hueOff val="-444211"/>
                  <a:satOff val="-14915"/>
                  <a:lumOff val="22857"/>
                </a:schemeClr>
              </a:solidFill>
            </a:endParaRPr>
          </a:p>
          <a:p>
            <a:pPr marL="610576" indent="-610576">
              <a:buSzPct val="75000"/>
              <a:buChar char="•"/>
              <a:defRPr sz="3200"/>
            </a:pPr>
            <a:r>
              <a:t>The turn around has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a geometric origin reminiscent of percolation</a:t>
            </a:r>
            <a:r>
              <a:t>, and implies that all configurations of a black disk look the same and the variance then disappears. </a:t>
            </a:r>
            <a:br/>
            <a:endParaRPr>
              <a:solidFill>
                <a:schemeClr val="accent5">
                  <a:hueOff val="-444211"/>
                  <a:satOff val="-14915"/>
                  <a:lumOff val="22857"/>
                </a:schemeClr>
              </a:solidFill>
            </a:endParaRPr>
          </a:p>
          <a:p>
            <a:pPr marL="610576" indent="-610576">
              <a:buSzPct val="75000"/>
              <a:buChar char="•"/>
              <a:defRPr sz="3200"/>
            </a:pPr>
            <a:r>
              <a:t>Quantitatively, the turn around in the model happens at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Wγp around 500 GeV</a:t>
            </a:r>
            <a:b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</a:br>
            <a:endParaRPr>
              <a:solidFill>
                <a:schemeClr val="accent5">
                  <a:hueOff val="-444211"/>
                  <a:satOff val="-14915"/>
                  <a:lumOff val="22857"/>
                </a:schemeClr>
              </a:solidFill>
            </a:endParaRPr>
          </a:p>
          <a:p>
            <a:pPr marL="610576" indent="-610576">
              <a:buSzPct val="75000"/>
              <a:buChar char="•"/>
              <a:defRPr sz="3200"/>
            </a:pPr>
            <a:r>
              <a:t>ALICE and H1 data suggest that in reality it may even happen at smaller energies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/>
        </p:nvSpPr>
        <p:spPr>
          <a:xfrm>
            <a:off x="-211829" y="411945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Summary and outlook</a:t>
            </a:r>
          </a:p>
        </p:txBody>
      </p:sp>
      <p:sp>
        <p:nvSpPr>
          <p:cNvPr id="440" name="Shape 440"/>
          <p:cNvSpPr>
            <a:spLocks noGrp="1"/>
          </p:cNvSpPr>
          <p:nvPr>
            <p:ph type="sldNum" sz="quarter" idx="4294967295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1130596" y="2050144"/>
            <a:ext cx="22122809" cy="6999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10576" indent="-610576">
              <a:buSzPct val="75000"/>
              <a:buChar char="•"/>
              <a:defRPr sz="3200"/>
            </a:pPr>
            <a:r>
              <a:t>Dissociative photoproduction of J/ψ vector mesons can be used to look for gluon saturation</a:t>
            </a:r>
            <a:br/>
            <a:endParaRPr/>
          </a:p>
          <a:p>
            <a:pPr marL="610576" indent="-610576">
              <a:buSzPct val="75000"/>
              <a:buChar char="•"/>
              <a:defRPr sz="3200"/>
            </a:pPr>
            <a:r>
              <a:t>The signature is striking: the cross section rises with energy up to a maximum to decrease steeply afterwards</a:t>
            </a:r>
          </a:p>
          <a:p>
            <a:pPr marL="610576" indent="-610576">
              <a:buSzPct val="75000"/>
              <a:buChar char="•"/>
              <a:defRPr sz="3200"/>
            </a:pPr>
            <a:endParaRPr/>
          </a:p>
          <a:p>
            <a:pPr marL="610576" indent="-610576">
              <a:buSzPct val="75000"/>
              <a:buChar char="•"/>
              <a:defRPr sz="3200"/>
            </a:pPr>
            <a:r>
              <a:t>There are experimental and phenomenological suggestions that this is happening within the energy range accessible at the LHC</a:t>
            </a:r>
            <a:br/>
            <a:endParaRPr/>
          </a:p>
          <a:p>
            <a:pPr marL="610576" indent="-610576">
              <a:buSzPct val="75000"/>
              <a:buChar char="•"/>
              <a:defRPr sz="3200">
                <a:solidFill>
                  <a:schemeClr val="accent5"/>
                </a:solidFill>
              </a:defRPr>
            </a:pPr>
            <a:r>
              <a:t>It would be very interesting if we could measure the energy dependence of the dissociative production cross section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3409162" y="12548823"/>
            <a:ext cx="17565676" cy="2232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Saturation: Recent developments, new measurements/ideas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</a:t>
            </a:r>
            <a:r>
              <a:t> 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April 26 2017</a:t>
            </a:r>
          </a:p>
        </p:txBody>
      </p:sp>
      <p:pic>
        <p:nvPicPr>
          <p:cNvPr id="446" name="Screen Shot 2017-04-26 at 3.20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0535" y="1801171"/>
            <a:ext cx="13744289" cy="10385869"/>
          </a:xfrm>
          <a:prstGeom prst="rect">
            <a:avLst/>
          </a:prstGeom>
          <a:ln w="12700"/>
        </p:spPr>
      </p:pic>
      <p:sp>
        <p:nvSpPr>
          <p:cNvPr id="447" name="Shape 447"/>
          <p:cNvSpPr/>
          <p:nvPr/>
        </p:nvSpPr>
        <p:spPr>
          <a:xfrm>
            <a:off x="3352124" y="-5561"/>
            <a:ext cx="18279818" cy="1861323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/>
          <a:lstStyle>
            <a:lvl1pPr marL="80284" marR="162397" algn="ctr" defTabSz="642728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  <a:defRPr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DIS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6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grpSp>
        <p:nvGrpSpPr>
          <p:cNvPr id="452" name="Group 452"/>
          <p:cNvGrpSpPr/>
          <p:nvPr/>
        </p:nvGrpSpPr>
        <p:grpSpPr>
          <a:xfrm>
            <a:off x="3354969" y="4992708"/>
            <a:ext cx="18298787" cy="2892278"/>
            <a:chOff x="0" y="0"/>
            <a:chExt cx="18298785" cy="2892277"/>
          </a:xfrm>
        </p:grpSpPr>
        <p:sp>
          <p:nvSpPr>
            <p:cNvPr id="450" name="Shape 450"/>
            <p:cNvSpPr/>
            <p:nvPr/>
          </p:nvSpPr>
          <p:spPr>
            <a:xfrm>
              <a:off x="18969" y="0"/>
              <a:ext cx="18279817" cy="2892278"/>
            </a:xfrm>
            <a:prstGeom prst="rect">
              <a:avLst/>
            </a:prstGeom>
            <a:solidFill>
              <a:srgbClr val="2F41E3">
                <a:alpha val="47999"/>
              </a:srgbClr>
            </a:solidFill>
            <a:ln w="9525" cap="flat">
              <a:noFill/>
              <a:round/>
            </a:ln>
            <a:effectLst/>
          </p:spPr>
          <p:txBody>
            <a:bodyPr wrap="square" lIns="71414" tIns="71414" rIns="71414" bIns="71414" numCol="1" anchor="ctr">
              <a:noAutofit/>
            </a:bodyPr>
            <a:lstStyle/>
            <a:p>
              <a:pPr marL="57131" marR="57131" defTabSz="642728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0" y="909927"/>
              <a:ext cx="18282049" cy="1072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14" tIns="71414" rIns="71414" bIns="71414" numCol="1" anchor="ctr">
              <a:spAutoFit/>
            </a:bodyPr>
            <a:lstStyle>
              <a:lvl1pPr marL="80284" marR="162397" algn="ctr" defTabSz="642728">
                <a:buClr>
                  <a:srgbClr val="000000"/>
                </a:buClr>
                <a:buFont typeface="Times New Roman"/>
                <a:tabLst>
                  <a:tab pos="63500" algn="l"/>
                  <a:tab pos="711200" algn="l"/>
                  <a:tab pos="1346200" algn="l"/>
                  <a:tab pos="1993900" algn="l"/>
                  <a:tab pos="2641600" algn="l"/>
                  <a:tab pos="3276600" algn="l"/>
                  <a:tab pos="3924300" algn="l"/>
                  <a:tab pos="4559300" algn="l"/>
                  <a:tab pos="5207000" algn="l"/>
                  <a:tab pos="5854700" algn="l"/>
                  <a:tab pos="6489700" algn="l"/>
                  <a:tab pos="7137400" algn="l"/>
                  <a:tab pos="7772400" algn="l"/>
                  <a:tab pos="8420100" algn="l"/>
                  <a:tab pos="9067800" algn="l"/>
                  <a:tab pos="9702800" algn="l"/>
                  <a:tab pos="10350500" algn="l"/>
                  <a:tab pos="10985500" algn="l"/>
                  <a:tab pos="11633200" algn="l"/>
                  <a:tab pos="12280900" algn="l"/>
                  <a:tab pos="12915900" algn="l"/>
                  <a:tab pos="13220700" algn="l"/>
                  <a:tab pos="14236700" algn="l"/>
                  <a:tab pos="15252700" algn="l"/>
                  <a:tab pos="16281400" algn="l"/>
                  <a:tab pos="17297400" algn="l"/>
                  <a:tab pos="17348200" algn="l"/>
                </a:tabLst>
                <a:defRPr sz="6600" b="1"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One more thing …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5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011993"/>
              </a:gs>
              <a:gs pos="100000">
                <a:srgbClr val="FFFFFF">
                  <a:alpha val="47999"/>
                </a:srgbClr>
              </a:gs>
            </a:gsLst>
            <a:lin ang="13500000"/>
          </a:gradFill>
          <a:ln w="9525">
            <a:round/>
          </a:ln>
        </p:spPr>
        <p:txBody>
          <a:bodyPr/>
          <a:lstStyle>
            <a:lvl1pPr marL="80284" marR="162397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</a:lvl1pPr>
          </a:lstStyle>
          <a:p>
            <a:r>
              <a:t>Nuclear suppression factor in Pb (S)</a:t>
            </a:r>
          </a:p>
        </p:txBody>
      </p:sp>
      <p:sp>
        <p:nvSpPr>
          <p:cNvPr id="458" name="Shape 458"/>
          <p:cNvSpPr/>
          <p:nvPr/>
        </p:nvSpPr>
        <p:spPr>
          <a:xfrm>
            <a:off x="17077348" y="1583431"/>
            <a:ext cx="5466703" cy="72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>
            <a:lvl1pPr marL="57131" marR="57131" defTabSz="642728">
              <a:defRPr sz="4200">
                <a:solidFill>
                  <a:srgbClr val="942192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See V. Guzey talk today </a:t>
            </a:r>
          </a:p>
        </p:txBody>
      </p:sp>
      <p:sp>
        <p:nvSpPr>
          <p:cNvPr id="459" name="Shape 459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1924050"/>
            <a:ext cx="14122400" cy="9867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xfrm>
            <a:off x="4382019" y="-54734"/>
            <a:ext cx="15602111" cy="3034736"/>
          </a:xfrm>
          <a:prstGeom prst="rect">
            <a:avLst/>
          </a:prstGeom>
          <a:gradFill>
            <a:gsLst>
              <a:gs pos="0">
                <a:srgbClr val="011993"/>
              </a:gs>
              <a:gs pos="100000">
                <a:srgbClr val="FFFFFF">
                  <a:alpha val="47999"/>
                </a:srgbClr>
              </a:gs>
            </a:gsLst>
            <a:lin ang="13500000"/>
          </a:gradFill>
          <a:ln>
            <a:round/>
          </a:ln>
        </p:spPr>
        <p:txBody>
          <a:bodyPr/>
          <a:lstStyle/>
          <a:p>
            <a:pPr marL="61819" marR="125045" defTabSz="632373">
              <a:tabLst>
                <a:tab pos="50800" algn="l"/>
                <a:tab pos="546100" algn="l"/>
                <a:tab pos="1041400" algn="l"/>
                <a:tab pos="1536700" algn="l"/>
                <a:tab pos="2032000" algn="l"/>
                <a:tab pos="2527300" algn="l"/>
                <a:tab pos="3022600" algn="l"/>
                <a:tab pos="3505200" algn="l"/>
                <a:tab pos="4000500" algn="l"/>
                <a:tab pos="4495800" algn="l"/>
                <a:tab pos="4991100" algn="l"/>
                <a:tab pos="5486400" algn="l"/>
                <a:tab pos="5981700" algn="l"/>
                <a:tab pos="6477000" algn="l"/>
                <a:tab pos="6972300" algn="l"/>
                <a:tab pos="7467600" algn="l"/>
                <a:tab pos="7962900" algn="l"/>
                <a:tab pos="8458200" algn="l"/>
                <a:tab pos="8953500" algn="l"/>
                <a:tab pos="9448800" algn="l"/>
                <a:tab pos="9944100" algn="l"/>
                <a:tab pos="10172700" algn="l"/>
                <a:tab pos="10960100" algn="l"/>
                <a:tab pos="11747500" algn="l"/>
                <a:tab pos="12522200" algn="l"/>
                <a:tab pos="13309600" algn="l"/>
                <a:tab pos="13347700" algn="l"/>
              </a:tabLst>
              <a:defRPr sz="8624"/>
            </a:pPr>
            <a:r>
              <a:t>Vector meson photoproduction </a:t>
            </a:r>
            <a:br/>
            <a:r>
              <a:t>in UPC Pb-Pb</a:t>
            </a:r>
          </a:p>
        </p:txBody>
      </p:sp>
      <p:sp>
        <p:nvSpPr>
          <p:cNvPr id="463" name="Shape 463"/>
          <p:cNvSpPr/>
          <p:nvPr/>
        </p:nvSpPr>
        <p:spPr>
          <a:xfrm>
            <a:off x="3409162" y="12638091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64" name="Screen Shot 2016-07-06 at 9.14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7877" y="5231799"/>
            <a:ext cx="16935658" cy="781415"/>
          </a:xfrm>
          <a:prstGeom prst="rect">
            <a:avLst/>
          </a:prstGeom>
          <a:ln w="12700"/>
        </p:spPr>
      </p:pic>
      <p:sp>
        <p:nvSpPr>
          <p:cNvPr id="465" name="Shape 465"/>
          <p:cNvSpPr/>
          <p:nvPr/>
        </p:nvSpPr>
        <p:spPr>
          <a:xfrm>
            <a:off x="9178890" y="3679673"/>
            <a:ext cx="5951225" cy="852455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>
            <a:lvl1pPr marL="57131" marR="57131" defTabSz="642728"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Neutron dependence </a:t>
            </a:r>
          </a:p>
        </p:txBody>
      </p:sp>
      <p:sp>
        <p:nvSpPr>
          <p:cNvPr id="466" name="Shape 466"/>
          <p:cNvSpPr/>
          <p:nvPr/>
        </p:nvSpPr>
        <p:spPr>
          <a:xfrm>
            <a:off x="12367337" y="4716524"/>
            <a:ext cx="4351691" cy="1811964"/>
          </a:xfrm>
          <a:prstGeom prst="ellipse">
            <a:avLst/>
          </a:prstGeom>
          <a:ln w="50800">
            <a:solidFill>
              <a:srgbClr val="FF2600"/>
            </a:solidFill>
          </a:ln>
        </p:spPr>
        <p:txBody>
          <a:bodyPr lIns="71414" tIns="71414" rIns="71414" bIns="71414" anchor="ctr"/>
          <a:lstStyle/>
          <a:p>
            <a:pPr marL="57131" marR="57131" defTabSz="642728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3095201" y="7268854"/>
            <a:ext cx="17657177" cy="20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/>
          <a:p>
            <a:pPr marL="57131" marR="57131" lvl="5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There is a factor 2… the emitted neutrons and the </a:t>
            </a:r>
            <a:br/>
            <a:r>
              <a:t>photoproduced J/ψ</a:t>
            </a:r>
            <a:r>
              <a:rPr>
                <a:solidFill>
                  <a:srgbClr val="0433FF"/>
                </a:solidFill>
              </a:rPr>
              <a:t> </a:t>
            </a:r>
            <a:r>
              <a:t>events appear to be independent processes </a:t>
            </a:r>
            <a:br/>
            <a:r>
              <a:t>within the current uncertainty (0nXn ~ Xn0n)</a:t>
            </a:r>
          </a:p>
        </p:txBody>
      </p:sp>
      <p:sp>
        <p:nvSpPr>
          <p:cNvPr id="468" name="Shape 468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title"/>
          </p:nvPr>
        </p:nvSpPr>
        <p:spPr>
          <a:xfrm>
            <a:off x="4382019" y="-54734"/>
            <a:ext cx="15602111" cy="3034736"/>
          </a:xfrm>
          <a:prstGeom prst="rect">
            <a:avLst/>
          </a:prstGeom>
          <a:gradFill>
            <a:gsLst>
              <a:gs pos="0">
                <a:srgbClr val="011993"/>
              </a:gs>
              <a:gs pos="100000">
                <a:srgbClr val="FFFFFF">
                  <a:alpha val="47999"/>
                </a:srgbClr>
              </a:gs>
            </a:gsLst>
            <a:lin ang="13500000"/>
          </a:gradFill>
          <a:ln>
            <a:round/>
          </a:ln>
        </p:spPr>
        <p:txBody>
          <a:bodyPr/>
          <a:lstStyle/>
          <a:p>
            <a:pPr marL="57805" marR="116925" defTabSz="591310">
              <a:tabLst>
                <a:tab pos="50800" algn="l"/>
                <a:tab pos="508000" algn="l"/>
                <a:tab pos="965200" algn="l"/>
                <a:tab pos="1435100" algn="l"/>
                <a:tab pos="1892300" algn="l"/>
                <a:tab pos="2362200" algn="l"/>
                <a:tab pos="2819400" algn="l"/>
                <a:tab pos="3276600" algn="l"/>
                <a:tab pos="3746500" algn="l"/>
                <a:tab pos="4203700" algn="l"/>
                <a:tab pos="4673600" algn="l"/>
                <a:tab pos="5130800" algn="l"/>
                <a:tab pos="5600700" algn="l"/>
                <a:tab pos="6057900" algn="l"/>
                <a:tab pos="6515100" algn="l"/>
                <a:tab pos="6985000" algn="l"/>
                <a:tab pos="7442200" algn="l"/>
                <a:tab pos="7912100" algn="l"/>
                <a:tab pos="8369300" algn="l"/>
                <a:tab pos="8839200" algn="l"/>
                <a:tab pos="9296400" algn="l"/>
                <a:tab pos="9512300" algn="l"/>
                <a:tab pos="10248900" algn="l"/>
                <a:tab pos="10985500" algn="l"/>
                <a:tab pos="11709400" algn="l"/>
                <a:tab pos="12446000" algn="l"/>
                <a:tab pos="12484100" algn="l"/>
              </a:tabLst>
              <a:defRPr sz="8064"/>
            </a:pPr>
            <a:r>
              <a:t>Vector meson photoproduction in</a:t>
            </a:r>
          </a:p>
          <a:p>
            <a:pPr marL="57805" marR="116925" defTabSz="591310">
              <a:tabLst>
                <a:tab pos="50800" algn="l"/>
                <a:tab pos="508000" algn="l"/>
                <a:tab pos="965200" algn="l"/>
                <a:tab pos="1435100" algn="l"/>
                <a:tab pos="1892300" algn="l"/>
                <a:tab pos="2362200" algn="l"/>
                <a:tab pos="2819400" algn="l"/>
                <a:tab pos="3276600" algn="l"/>
                <a:tab pos="3746500" algn="l"/>
                <a:tab pos="4203700" algn="l"/>
                <a:tab pos="4673600" algn="l"/>
                <a:tab pos="5130800" algn="l"/>
                <a:tab pos="5600700" algn="l"/>
                <a:tab pos="6057900" algn="l"/>
                <a:tab pos="6515100" algn="l"/>
                <a:tab pos="6985000" algn="l"/>
                <a:tab pos="7442200" algn="l"/>
                <a:tab pos="7912100" algn="l"/>
                <a:tab pos="8369300" algn="l"/>
                <a:tab pos="8839200" algn="l"/>
                <a:tab pos="9296400" algn="l"/>
                <a:tab pos="9512300" algn="l"/>
                <a:tab pos="10248900" algn="l"/>
                <a:tab pos="10985500" algn="l"/>
                <a:tab pos="11709400" algn="l"/>
                <a:tab pos="12446000" algn="l"/>
                <a:tab pos="12484100" algn="l"/>
              </a:tabLst>
              <a:defRPr sz="8064"/>
            </a:pPr>
            <a:r>
              <a:t>UPC Pb-Pb</a:t>
            </a:r>
          </a:p>
        </p:txBody>
      </p:sp>
      <p:sp>
        <p:nvSpPr>
          <p:cNvPr id="472" name="Shape 472"/>
          <p:cNvSpPr/>
          <p:nvPr/>
        </p:nvSpPr>
        <p:spPr>
          <a:xfrm>
            <a:off x="3409162" y="12638091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73" name="Screen Shot 2016-07-06 at 9.14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7877" y="5231799"/>
            <a:ext cx="16935658" cy="781415"/>
          </a:xfrm>
          <a:prstGeom prst="rect">
            <a:avLst/>
          </a:prstGeom>
          <a:ln w="12700"/>
        </p:spPr>
      </p:pic>
      <p:sp>
        <p:nvSpPr>
          <p:cNvPr id="474" name="Shape 474"/>
          <p:cNvSpPr/>
          <p:nvPr/>
        </p:nvSpPr>
        <p:spPr>
          <a:xfrm>
            <a:off x="9178890" y="3679673"/>
            <a:ext cx="5951225" cy="852455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>
            <a:lvl1pPr marL="57131" marR="57131" defTabSz="642728"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Neutron dependence </a:t>
            </a:r>
          </a:p>
        </p:txBody>
      </p:sp>
      <p:sp>
        <p:nvSpPr>
          <p:cNvPr id="475" name="Shape 475"/>
          <p:cNvSpPr/>
          <p:nvPr/>
        </p:nvSpPr>
        <p:spPr>
          <a:xfrm>
            <a:off x="12367337" y="4716524"/>
            <a:ext cx="4351691" cy="1811964"/>
          </a:xfrm>
          <a:prstGeom prst="ellipse">
            <a:avLst/>
          </a:prstGeom>
          <a:ln w="50800">
            <a:solidFill>
              <a:srgbClr val="FF2600"/>
            </a:solidFill>
          </a:ln>
        </p:spPr>
        <p:txBody>
          <a:bodyPr lIns="71414" tIns="71414" rIns="71414" bIns="71414" anchor="ctr"/>
          <a:lstStyle/>
          <a:p>
            <a:pPr marL="57131" marR="57131" defTabSz="642728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3864925" y="6636697"/>
            <a:ext cx="17285535" cy="535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/>
          <a:p>
            <a:pPr marL="57131" marR="57131" lvl="5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There is a factor 2 since the neutron and the coherent J/ψ are </a:t>
            </a:r>
            <a:br/>
            <a:r>
              <a:t>independent processes (confirmed by data)</a:t>
            </a:r>
          </a:p>
          <a:p>
            <a:pPr marL="57131" marR="57131" lvl="5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7131" marR="57131" lvl="5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Two components: </a:t>
            </a:r>
            <a:br/>
            <a:endParaRPr/>
          </a:p>
          <a:p>
            <a:pPr marL="57131" marR="57131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High-x:</a:t>
            </a:r>
            <a:r>
              <a:t> </a:t>
            </a:r>
            <a:r>
              <a:rPr>
                <a:solidFill>
                  <a:srgbClr val="0433FF"/>
                </a:solidFill>
              </a:rPr>
              <a:t>J/ψ and the emitted neutrons:</a:t>
            </a:r>
            <a:r>
              <a:t> </a:t>
            </a:r>
            <a:r>
              <a:rPr>
                <a:solidFill>
                  <a:srgbClr val="FF2600"/>
                </a:solidFill>
              </a:rPr>
              <a:t>same rapidity hemisphere </a:t>
            </a:r>
            <a:br>
              <a:rPr>
                <a:solidFill>
                  <a:srgbClr val="FF2600"/>
                </a:solidFill>
              </a:rPr>
            </a:br>
            <a:r>
              <a:t> </a:t>
            </a:r>
          </a:p>
          <a:p>
            <a:pPr defTabSz="642728">
              <a:spcBef>
                <a:spcPts val="1000"/>
              </a:spcBef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Low-x:</a:t>
            </a:r>
            <a:r>
              <a:t> </a:t>
            </a:r>
            <a:r>
              <a:rPr>
                <a:solidFill>
                  <a:srgbClr val="0433FF"/>
                </a:solidFill>
              </a:rPr>
              <a:t>J/ψ and the emitted neutrons:</a:t>
            </a:r>
            <a:r>
              <a:t> </a:t>
            </a:r>
            <a:r>
              <a:rPr>
                <a:solidFill>
                  <a:srgbClr val="FF2600"/>
                </a:solidFill>
              </a:rPr>
              <a:t>opposite rapidity hemisphere</a:t>
            </a:r>
            <a:r>
              <a:t> </a:t>
            </a:r>
          </a:p>
        </p:txBody>
      </p:sp>
      <p:sp>
        <p:nvSpPr>
          <p:cNvPr id="477" name="Shape 477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6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1" name="Shape 481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011993"/>
              </a:gs>
              <a:gs pos="100000">
                <a:srgbClr val="FFFFFF">
                  <a:alpha val="47999"/>
                </a:srgbClr>
              </a:gs>
            </a:gsLst>
            <a:lin ang="13500000"/>
          </a:gradFill>
          <a:ln w="9525">
            <a:round/>
          </a:ln>
        </p:spPr>
        <p:txBody>
          <a:bodyPr/>
          <a:lstStyle>
            <a:lvl1pPr marL="80284" marR="162397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</a:lvl1pPr>
          </a:lstStyle>
          <a:p>
            <a:r>
              <a:t>Two different type of topologies </a:t>
            </a:r>
          </a:p>
        </p:txBody>
      </p:sp>
      <p:pic>
        <p:nvPicPr>
          <p:cNvPr id="482" name="11202709-262620_11202709_217_3DRecHi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4749" y="1416286"/>
            <a:ext cx="9265318" cy="556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11202709-262620_11202709_217_3DRecHi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6767" y="6417819"/>
            <a:ext cx="9265319" cy="5563195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11609161" y="1592413"/>
            <a:ext cx="1785357" cy="1785358"/>
          </a:xfrm>
          <a:prstGeom prst="rect">
            <a:avLst/>
          </a:prstGeom>
          <a:solidFill>
            <a:srgbClr val="FFFB00"/>
          </a:solidFill>
          <a:ln w="12700">
            <a:solidFill>
              <a:srgbClr val="000000"/>
            </a:solidFill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3191199" y="3712093"/>
            <a:ext cx="1785357" cy="178535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FFFB00"/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11791739" y="2014830"/>
            <a:ext cx="1798748" cy="940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defTabSz="642728">
              <a:defRPr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</a:t>
            </a:r>
            <a:br/>
            <a:r>
              <a:t>neutrons </a:t>
            </a:r>
          </a:p>
        </p:txBody>
      </p:sp>
      <p:sp>
        <p:nvSpPr>
          <p:cNvPr id="487" name="Shape 487"/>
          <p:cNvSpPr/>
          <p:nvPr/>
        </p:nvSpPr>
        <p:spPr>
          <a:xfrm>
            <a:off x="3349738" y="3931311"/>
            <a:ext cx="1798747" cy="134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defTabSz="642728">
              <a:defRPr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least one </a:t>
            </a:r>
            <a:br/>
            <a:r>
              <a:t>neutrons </a:t>
            </a:r>
          </a:p>
        </p:txBody>
      </p:sp>
      <p:sp>
        <p:nvSpPr>
          <p:cNvPr id="488" name="Shape 488"/>
          <p:cNvSpPr/>
          <p:nvPr/>
        </p:nvSpPr>
        <p:spPr>
          <a:xfrm>
            <a:off x="3159656" y="1503083"/>
            <a:ext cx="5203221" cy="1414492"/>
          </a:xfrm>
          <a:prstGeom prst="rect">
            <a:avLst/>
          </a:prstGeom>
          <a:solidFill>
            <a:srgbClr val="00FD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defTabSz="642728"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2600"/>
                </a:solidFill>
              </a:rPr>
              <a:t>Same direction </a:t>
            </a:r>
            <a:br>
              <a:rPr>
                <a:solidFill>
                  <a:srgbClr val="FF2600"/>
                </a:solidFill>
              </a:rPr>
            </a:br>
            <a:r>
              <a:t>for J/ψ and neutrons</a:t>
            </a:r>
          </a:p>
        </p:txBody>
      </p:sp>
      <p:sp>
        <p:nvSpPr>
          <p:cNvPr id="489" name="Shape 489"/>
          <p:cNvSpPr/>
          <p:nvPr/>
        </p:nvSpPr>
        <p:spPr>
          <a:xfrm>
            <a:off x="9349047" y="6091348"/>
            <a:ext cx="2597279" cy="8444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18316063" y="10941430"/>
            <a:ext cx="2597278" cy="8444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11798434" y="8947773"/>
            <a:ext cx="1785358" cy="1785358"/>
          </a:xfrm>
          <a:prstGeom prst="rect">
            <a:avLst/>
          </a:prstGeom>
          <a:solidFill>
            <a:srgbClr val="FFFB00"/>
          </a:solidFill>
          <a:ln w="12700">
            <a:solidFill>
              <a:srgbClr val="000000"/>
            </a:solidFill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11914311" y="9370190"/>
            <a:ext cx="1798747" cy="940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defTabSz="642728">
              <a:defRPr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</a:t>
            </a:r>
            <a:br/>
            <a:r>
              <a:t>neutrons </a:t>
            </a:r>
          </a:p>
        </p:txBody>
      </p:sp>
      <p:sp>
        <p:nvSpPr>
          <p:cNvPr id="493" name="Shape 493"/>
          <p:cNvSpPr/>
          <p:nvPr/>
        </p:nvSpPr>
        <p:spPr>
          <a:xfrm>
            <a:off x="19133535" y="6095819"/>
            <a:ext cx="1785358" cy="1785358"/>
          </a:xfrm>
          <a:prstGeom prst="rect">
            <a:avLst/>
          </a:prstGeom>
          <a:solidFill>
            <a:srgbClr val="FFFB00"/>
          </a:solidFill>
          <a:ln w="12700">
            <a:solidFill>
              <a:srgbClr val="000000"/>
            </a:solidFill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19292075" y="6315037"/>
            <a:ext cx="1798747" cy="134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defTabSz="642728">
              <a:defRPr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least one </a:t>
            </a:r>
            <a:br/>
            <a:r>
              <a:t>neutrons </a:t>
            </a:r>
          </a:p>
        </p:txBody>
      </p:sp>
      <p:sp>
        <p:nvSpPr>
          <p:cNvPr id="495" name="Shape 495"/>
          <p:cNvSpPr/>
          <p:nvPr/>
        </p:nvSpPr>
        <p:spPr>
          <a:xfrm flipV="1">
            <a:off x="3081998" y="1304796"/>
            <a:ext cx="15131377" cy="11106408"/>
          </a:xfrm>
          <a:prstGeom prst="line">
            <a:avLst/>
          </a:prstGeom>
          <a:ln w="203200">
            <a:solidFill>
              <a:srgbClr val="7761E2"/>
            </a:solidFill>
          </a:ln>
        </p:spPr>
        <p:txBody>
          <a:bodyPr lIns="0" tIns="0" rIns="0" bIns="0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2041346" y="6387390"/>
            <a:ext cx="5203221" cy="1414492"/>
          </a:xfrm>
          <a:prstGeom prst="rect">
            <a:avLst/>
          </a:prstGeom>
          <a:solidFill>
            <a:srgbClr val="00FD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defTabSz="642728"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2600"/>
                </a:solidFill>
              </a:rPr>
              <a:t>Opposite direction</a:t>
            </a:r>
            <a:r>
              <a:t> for J/ψ and neutrons</a:t>
            </a:r>
          </a:p>
        </p:txBody>
      </p:sp>
      <p:sp>
        <p:nvSpPr>
          <p:cNvPr id="497" name="Shape 497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12029109" y="13016727"/>
            <a:ext cx="307930" cy="49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3409162" y="12638091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  <p:pic>
        <p:nvPicPr>
          <p:cNvPr id="219" name="Screen Shot 2017-06-27 at 11.51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0487" y="373496"/>
            <a:ext cx="17287575" cy="1328138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19634636" y="932335"/>
            <a:ext cx="4859610" cy="2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See A. Stasto</a:t>
            </a:r>
          </a:p>
          <a:p>
            <a:r>
              <a:t>talk at </a:t>
            </a:r>
          </a:p>
          <a:p>
            <a:r>
              <a:t>PHOTON’17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xfrm>
            <a:off x="4382019" y="-54734"/>
            <a:ext cx="15602111" cy="3034736"/>
          </a:xfrm>
          <a:prstGeom prst="rect">
            <a:avLst/>
          </a:prstGeom>
          <a:gradFill>
            <a:gsLst>
              <a:gs pos="0">
                <a:srgbClr val="011993"/>
              </a:gs>
              <a:gs pos="100000">
                <a:srgbClr val="FFFFFF">
                  <a:alpha val="47999"/>
                </a:srgbClr>
              </a:gs>
            </a:gsLst>
            <a:lin ang="13500000"/>
          </a:gradFill>
          <a:ln>
            <a:round/>
          </a:ln>
        </p:spPr>
        <p:txBody>
          <a:bodyPr/>
          <a:lstStyle/>
          <a:p>
            <a:pPr marL="63424" marR="128293" defTabSz="648798">
              <a:tabLst>
                <a:tab pos="50800" algn="l"/>
                <a:tab pos="558800" algn="l"/>
                <a:tab pos="1066800" algn="l"/>
                <a:tab pos="1574800" algn="l"/>
                <a:tab pos="2082800" algn="l"/>
                <a:tab pos="2590800" algn="l"/>
                <a:tab pos="3098800" algn="l"/>
                <a:tab pos="3606800" algn="l"/>
                <a:tab pos="4114800" algn="l"/>
                <a:tab pos="4622800" algn="l"/>
                <a:tab pos="5130800" algn="l"/>
                <a:tab pos="5638800" algn="l"/>
                <a:tab pos="6134100" algn="l"/>
                <a:tab pos="6642100" algn="l"/>
                <a:tab pos="7150100" algn="l"/>
                <a:tab pos="7658100" algn="l"/>
                <a:tab pos="8166100" algn="l"/>
                <a:tab pos="8674100" algn="l"/>
                <a:tab pos="9182100" algn="l"/>
                <a:tab pos="9690100" algn="l"/>
                <a:tab pos="10198100" algn="l"/>
                <a:tab pos="10439400" algn="l"/>
                <a:tab pos="11239500" algn="l"/>
                <a:tab pos="12052300" algn="l"/>
                <a:tab pos="12852400" algn="l"/>
                <a:tab pos="13652500" algn="l"/>
                <a:tab pos="13690600" algn="l"/>
              </a:tabLst>
              <a:defRPr sz="8848"/>
            </a:pPr>
            <a:r>
              <a:t>Incoherent photoproduction in</a:t>
            </a:r>
          </a:p>
          <a:p>
            <a:pPr marL="63424" marR="128293" defTabSz="648798">
              <a:tabLst>
                <a:tab pos="50800" algn="l"/>
                <a:tab pos="558800" algn="l"/>
                <a:tab pos="1066800" algn="l"/>
                <a:tab pos="1574800" algn="l"/>
                <a:tab pos="2082800" algn="l"/>
                <a:tab pos="2590800" algn="l"/>
                <a:tab pos="3098800" algn="l"/>
                <a:tab pos="3606800" algn="l"/>
                <a:tab pos="4114800" algn="l"/>
                <a:tab pos="4622800" algn="l"/>
                <a:tab pos="5130800" algn="l"/>
                <a:tab pos="5638800" algn="l"/>
                <a:tab pos="6134100" algn="l"/>
                <a:tab pos="6642100" algn="l"/>
                <a:tab pos="7150100" algn="l"/>
                <a:tab pos="7658100" algn="l"/>
                <a:tab pos="8166100" algn="l"/>
                <a:tab pos="8674100" algn="l"/>
                <a:tab pos="9182100" algn="l"/>
                <a:tab pos="9690100" algn="l"/>
                <a:tab pos="10198100" algn="l"/>
                <a:tab pos="10439400" algn="l"/>
                <a:tab pos="11239500" algn="l"/>
                <a:tab pos="12052300" algn="l"/>
                <a:tab pos="12852400" algn="l"/>
                <a:tab pos="13652500" algn="l"/>
                <a:tab pos="13690600" algn="l"/>
              </a:tabLst>
              <a:defRPr sz="8848"/>
            </a:pPr>
            <a:r>
              <a:t>UPC Pb-Pb</a:t>
            </a:r>
          </a:p>
        </p:txBody>
      </p:sp>
      <p:sp>
        <p:nvSpPr>
          <p:cNvPr id="501" name="Shape 501"/>
          <p:cNvSpPr/>
          <p:nvPr/>
        </p:nvSpPr>
        <p:spPr>
          <a:xfrm>
            <a:off x="3409162" y="12638091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502" name="Screen Shot 2016-07-06 at 9.11.3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4241" y="4488731"/>
            <a:ext cx="15884464" cy="1825355"/>
          </a:xfrm>
          <a:prstGeom prst="rect">
            <a:avLst/>
          </a:prstGeom>
          <a:ln w="12700"/>
        </p:spPr>
      </p:pic>
      <p:sp>
        <p:nvSpPr>
          <p:cNvPr id="503" name="Shape 503"/>
          <p:cNvSpPr/>
          <p:nvPr/>
        </p:nvSpPr>
        <p:spPr>
          <a:xfrm>
            <a:off x="3564950" y="3589073"/>
            <a:ext cx="5310334" cy="852454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>
            <a:lvl1pPr marL="57131" marR="57131" defTabSz="642728"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Total cross section </a:t>
            </a:r>
          </a:p>
        </p:txBody>
      </p:sp>
      <p:sp>
        <p:nvSpPr>
          <p:cNvPr id="504" name="Shape 504"/>
          <p:cNvSpPr/>
          <p:nvPr/>
        </p:nvSpPr>
        <p:spPr>
          <a:xfrm>
            <a:off x="3570884" y="11060795"/>
            <a:ext cx="17565679" cy="1235029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>
            <a:lvl1pPr defTabSz="642728">
              <a:defRPr sz="36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Incoherent production is expected to be more sensitive to the photon direction (energy dependence). Here 0nXn and Xn0n will unfold the two x-values</a:t>
            </a:r>
          </a:p>
        </p:txBody>
      </p:sp>
      <p:sp>
        <p:nvSpPr>
          <p:cNvPr id="505" name="Shape 505"/>
          <p:cNvSpPr/>
          <p:nvPr/>
        </p:nvSpPr>
        <p:spPr>
          <a:xfrm>
            <a:off x="9653968" y="3977940"/>
            <a:ext cx="3947503" cy="72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/>
          <a:p>
            <a:pPr marL="57131" marR="57131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 W:  </a:t>
            </a:r>
            <a:r>
              <a:rPr>
                <a:solidFill>
                  <a:srgbClr val="FF2600"/>
                </a:solidFill>
              </a:rPr>
              <a:t>x~ 10-2</a:t>
            </a:r>
          </a:p>
        </p:txBody>
      </p:sp>
      <p:sp>
        <p:nvSpPr>
          <p:cNvPr id="506" name="Shape 506"/>
          <p:cNvSpPr/>
          <p:nvPr/>
        </p:nvSpPr>
        <p:spPr>
          <a:xfrm>
            <a:off x="16999807" y="3977940"/>
            <a:ext cx="4066267" cy="72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/>
          <a:p>
            <a:pPr marL="57131" marR="57131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W:  </a:t>
            </a:r>
            <a:r>
              <a:rPr>
                <a:solidFill>
                  <a:srgbClr val="FF2600"/>
                </a:solidFill>
              </a:rPr>
              <a:t>x~ 10-4</a:t>
            </a:r>
          </a:p>
        </p:txBody>
      </p:sp>
      <p:pic>
        <p:nvPicPr>
          <p:cNvPr id="507" name="Screen Shot 2017-02-07 at 8.13.0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3925" y="6159532"/>
            <a:ext cx="10105118" cy="4749048"/>
          </a:xfrm>
          <a:prstGeom prst="rect">
            <a:avLst/>
          </a:prstGeom>
          <a:ln w="12700"/>
        </p:spPr>
      </p:pic>
      <p:sp>
        <p:nvSpPr>
          <p:cNvPr id="508" name="Shape 508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creen Shot 2017-02-07 at 8.04.0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8873" y="1327409"/>
            <a:ext cx="9158879" cy="8605419"/>
          </a:xfrm>
          <a:prstGeom prst="rect">
            <a:avLst/>
          </a:prstGeom>
          <a:ln w="12700"/>
        </p:spPr>
      </p:pic>
      <p:sp>
        <p:nvSpPr>
          <p:cNvPr id="511" name="Shape 511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6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011993"/>
              </a:gs>
              <a:gs pos="100000">
                <a:srgbClr val="FFFFFF">
                  <a:alpha val="47999"/>
                </a:srgbClr>
              </a:gs>
            </a:gsLst>
            <a:lin ang="13500000"/>
          </a:gradFill>
          <a:ln w="9525">
            <a:round/>
          </a:ln>
        </p:spPr>
        <p:txBody>
          <a:bodyPr/>
          <a:lstStyle/>
          <a:p>
            <a:pPr marL="80284" marR="162397" lvl="1" defTabSz="642728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  <a:defRPr sz="7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Energy dependence of Incoherent J/ψ </a:t>
            </a:r>
          </a:p>
        </p:txBody>
      </p:sp>
      <p:sp>
        <p:nvSpPr>
          <p:cNvPr id="514" name="Shape 514"/>
          <p:cNvSpPr/>
          <p:nvPr/>
        </p:nvSpPr>
        <p:spPr>
          <a:xfrm>
            <a:off x="3233913" y="9301163"/>
            <a:ext cx="15200695" cy="350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14" tIns="71414" rIns="71414" bIns="71414" anchor="ctr">
            <a:spAutoFit/>
          </a:bodyPr>
          <a:lstStyle/>
          <a:p>
            <a:pPr marL="57131" marR="57131" defTabSz="642728">
              <a:defRPr sz="4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7131" marR="57131" defTabSz="642728">
              <a:defRPr sz="3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 </a:t>
            </a:r>
            <a:r>
              <a:rPr>
                <a:solidFill>
                  <a:srgbClr val="0433FF"/>
                </a:solidFill>
              </a:rPr>
              <a:t>Incoherent J/ψ background (Xn0n): </a:t>
            </a:r>
            <a:r>
              <a:rPr i="1"/>
              <a:t>Events are in the High-x region. </a:t>
            </a:r>
          </a:p>
          <a:p>
            <a:pPr marL="57131" marR="57131" defTabSz="642728">
              <a:defRPr sz="3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i="1"/>
          </a:p>
          <a:p>
            <a:pPr marL="57131" marR="57131" defTabSz="642728">
              <a:defRPr sz="3600" b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At Low-x, incoherent production is very strongly suppressed wrt to </a:t>
            </a:r>
            <a:br>
              <a:rPr i="1"/>
            </a:br>
            <a:r>
              <a:rPr i="1"/>
              <a:t>High-x region - </a:t>
            </a:r>
            <a:r>
              <a:rPr i="1">
                <a:solidFill>
                  <a:srgbClr val="0433FF"/>
                </a:solidFill>
              </a:rPr>
              <a:t>First time seen in γ+Pb interactions</a:t>
            </a:r>
            <a:r>
              <a:rPr i="1"/>
              <a:t> </a:t>
            </a:r>
            <a:br>
              <a:rPr i="1"/>
            </a:br>
            <a:endParaRPr i="1"/>
          </a:p>
        </p:txBody>
      </p:sp>
      <p:sp>
        <p:nvSpPr>
          <p:cNvPr id="515" name="Shape 515"/>
          <p:cNvSpPr/>
          <p:nvPr/>
        </p:nvSpPr>
        <p:spPr>
          <a:xfrm>
            <a:off x="15350926" y="2054914"/>
            <a:ext cx="3770011" cy="2357528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algn="ctr" defTabSz="642728">
              <a:defRPr sz="3800" b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Incoherent background </a:t>
            </a:r>
          </a:p>
          <a:p>
            <a:pPr marL="57131" marR="57131" algn="ctr" defTabSz="642728">
              <a:defRPr sz="3800" b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the High-x region</a:t>
            </a:r>
          </a:p>
        </p:txBody>
      </p:sp>
      <p:sp>
        <p:nvSpPr>
          <p:cNvPr id="516" name="Shape 516"/>
          <p:cNvSpPr/>
          <p:nvPr/>
        </p:nvSpPr>
        <p:spPr>
          <a:xfrm flipV="1">
            <a:off x="10482146" y="3341576"/>
            <a:ext cx="4572350" cy="457235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6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grpSp>
        <p:nvGrpSpPr>
          <p:cNvPr id="522" name="Group 522"/>
          <p:cNvGrpSpPr/>
          <p:nvPr/>
        </p:nvGrpSpPr>
        <p:grpSpPr>
          <a:xfrm>
            <a:off x="3354969" y="4992708"/>
            <a:ext cx="18298787" cy="2892278"/>
            <a:chOff x="0" y="0"/>
            <a:chExt cx="18298785" cy="2892277"/>
          </a:xfrm>
        </p:grpSpPr>
        <p:sp>
          <p:nvSpPr>
            <p:cNvPr id="520" name="Shape 520"/>
            <p:cNvSpPr/>
            <p:nvPr/>
          </p:nvSpPr>
          <p:spPr>
            <a:xfrm>
              <a:off x="18969" y="0"/>
              <a:ext cx="18279817" cy="2892278"/>
            </a:xfrm>
            <a:prstGeom prst="rect">
              <a:avLst/>
            </a:prstGeom>
            <a:solidFill>
              <a:srgbClr val="2F41E3">
                <a:alpha val="47999"/>
              </a:srgbClr>
            </a:solidFill>
            <a:ln w="9525" cap="flat">
              <a:noFill/>
              <a:round/>
            </a:ln>
            <a:effectLst/>
          </p:spPr>
          <p:txBody>
            <a:bodyPr wrap="square" lIns="71414" tIns="71414" rIns="71414" bIns="71414" numCol="1" anchor="ctr">
              <a:noAutofit/>
            </a:bodyPr>
            <a:lstStyle/>
            <a:p>
              <a:pPr marL="57131" marR="57131" defTabSz="642728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909927"/>
              <a:ext cx="18282049" cy="1072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14" tIns="71414" rIns="71414" bIns="71414" numCol="1" anchor="ctr">
              <a:spAutoFit/>
            </a:bodyPr>
            <a:lstStyle>
              <a:lvl1pPr marL="80284" marR="162397" algn="ctr" defTabSz="642728">
                <a:buClr>
                  <a:srgbClr val="000000"/>
                </a:buClr>
                <a:buFont typeface="Times New Roman"/>
                <a:tabLst>
                  <a:tab pos="63500" algn="l"/>
                  <a:tab pos="711200" algn="l"/>
                  <a:tab pos="1346200" algn="l"/>
                  <a:tab pos="1993900" algn="l"/>
                  <a:tab pos="2641600" algn="l"/>
                  <a:tab pos="3276600" algn="l"/>
                  <a:tab pos="3924300" algn="l"/>
                  <a:tab pos="4559300" algn="l"/>
                  <a:tab pos="5207000" algn="l"/>
                  <a:tab pos="5854700" algn="l"/>
                  <a:tab pos="6489700" algn="l"/>
                  <a:tab pos="7137400" algn="l"/>
                  <a:tab pos="7772400" algn="l"/>
                  <a:tab pos="8420100" algn="l"/>
                  <a:tab pos="9067800" algn="l"/>
                  <a:tab pos="9702800" algn="l"/>
                  <a:tab pos="10350500" algn="l"/>
                  <a:tab pos="10985500" algn="l"/>
                  <a:tab pos="11633200" algn="l"/>
                  <a:tab pos="12280900" algn="l"/>
                  <a:tab pos="12915900" algn="l"/>
                  <a:tab pos="13220700" algn="l"/>
                  <a:tab pos="14236700" algn="l"/>
                  <a:tab pos="15252700" algn="l"/>
                  <a:tab pos="16281400" algn="l"/>
                  <a:tab pos="17297400" algn="l"/>
                  <a:tab pos="17348200" algn="l"/>
                </a:tabLst>
                <a:defRPr sz="6600" b="1"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One more thing …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body" idx="1"/>
          </p:nvPr>
        </p:nvSpPr>
        <p:spPr>
          <a:xfrm>
            <a:off x="3764954" y="2670788"/>
            <a:ext cx="15929678" cy="9420249"/>
          </a:xfrm>
          <a:prstGeom prst="rect">
            <a:avLst/>
          </a:prstGeom>
        </p:spPr>
        <p:txBody>
          <a:bodyPr/>
          <a:lstStyle/>
          <a:p>
            <a:r>
              <a:t>Following the INT workshop, a White Paper on photon-nucleus/proton will be prepared </a:t>
            </a:r>
            <a:br/>
            <a:r>
              <a:t/>
            </a:r>
            <a:br/>
            <a:r>
              <a:t>Coordinated by DTT and in preparation…</a:t>
            </a:r>
          </a:p>
        </p:txBody>
      </p:sp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xfrm>
            <a:off x="11952910" y="13016727"/>
            <a:ext cx="460329" cy="4984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3224431" y="357071"/>
            <a:ext cx="18428842" cy="2656495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/>
          <a:lstStyle>
            <a:lvl1pPr marL="80284" marR="162397" algn="ctr" defTabSz="642728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  <a:defRPr sz="9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	White paper </a:t>
            </a:r>
          </a:p>
        </p:txBody>
      </p:sp>
      <p:sp>
        <p:nvSpPr>
          <p:cNvPr id="527" name="Shape 527"/>
          <p:cNvSpPr/>
          <p:nvPr/>
        </p:nvSpPr>
        <p:spPr>
          <a:xfrm>
            <a:off x="3409162" y="12638090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5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ln w="9525">
            <a:round/>
          </a:ln>
        </p:spPr>
        <p:txBody>
          <a:bodyPr/>
          <a:lstStyle>
            <a:lvl1pPr marL="80284" marR="162397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</a:lvl1pPr>
          </a:lstStyle>
          <a:p>
            <a:r>
              <a:t>LHC schedule </a:t>
            </a:r>
          </a:p>
        </p:txBody>
      </p:sp>
      <p:pic>
        <p:nvPicPr>
          <p:cNvPr id="533" name="Screen Shot 2016-07-06 at 8.34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043" y="2251780"/>
            <a:ext cx="14384253" cy="9491402"/>
          </a:xfrm>
          <a:prstGeom prst="rect">
            <a:avLst/>
          </a:prstGeom>
          <a:ln w="12700"/>
        </p:spPr>
      </p:pic>
      <p:sp>
        <p:nvSpPr>
          <p:cNvPr id="534" name="Shape 534"/>
          <p:cNvSpPr/>
          <p:nvPr/>
        </p:nvSpPr>
        <p:spPr>
          <a:xfrm>
            <a:off x="3268638" y="2040370"/>
            <a:ext cx="1785358" cy="102704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2989006" y="1279130"/>
            <a:ext cx="16341789" cy="925417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marL="57131" marR="57131" defTabSz="642728">
              <a:defRPr sz="5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CERN Yellow Report: </a:t>
            </a:r>
            <a:r>
              <a:rPr b="1" i="1">
                <a:solidFill>
                  <a:srgbClr val="FF2600"/>
                </a:solidFill>
              </a:rPr>
              <a:t>CERN-PH-LPCC-2015-001</a:t>
            </a:r>
          </a:p>
        </p:txBody>
      </p:sp>
      <p:sp>
        <p:nvSpPr>
          <p:cNvPr id="536" name="Shape 536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Additional slides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3052091" y="0"/>
            <a:ext cx="18279818" cy="13716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5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3409162" y="357071"/>
            <a:ext cx="18244111" cy="1356872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/>
          <a:lstStyle>
            <a:lvl1pPr marL="80284" marR="162397" algn="ctr" defTabSz="642728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  <a:defRPr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Forward detectors at CMS</a:t>
            </a:r>
          </a:p>
        </p:txBody>
      </p:sp>
      <p:sp>
        <p:nvSpPr>
          <p:cNvPr id="543" name="Shape 543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54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5565" y="2534424"/>
            <a:ext cx="15974204" cy="10056802"/>
          </a:xfrm>
          <a:prstGeom prst="rect">
            <a:avLst/>
          </a:prstGeom>
          <a:ln w="12700"/>
        </p:spPr>
      </p:pic>
      <p:sp>
        <p:nvSpPr>
          <p:cNvPr id="545" name="Shape 545"/>
          <p:cNvSpPr/>
          <p:nvPr/>
        </p:nvSpPr>
        <p:spPr>
          <a:xfrm>
            <a:off x="14603346" y="11280104"/>
            <a:ext cx="4844803" cy="11638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14" tIns="71414" rIns="71414" bIns="71414" anchor="ctr"/>
          <a:lstStyle/>
          <a:p>
            <a:pPr marL="57131" marR="57131" defTabSz="642728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6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ln w="9525">
            <a:round/>
          </a:ln>
        </p:spPr>
        <p:txBody>
          <a:bodyPr/>
          <a:lstStyle>
            <a:lvl1pPr marL="80284" marR="162397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</a:lvl1pPr>
          </a:lstStyle>
          <a:p>
            <a:r>
              <a:t>Exclusive J/ψ photoproduction</a:t>
            </a:r>
          </a:p>
        </p:txBody>
      </p:sp>
      <p:sp>
        <p:nvSpPr>
          <p:cNvPr id="225" name="Shape 225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  <p:pic>
        <p:nvPicPr>
          <p:cNvPr id="226" name="Screen Shot 2017-06-27 at 08.26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4" y="-12709"/>
            <a:ext cx="24348293" cy="12298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5824" y="1645396"/>
            <a:ext cx="4641361" cy="403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4283836" y="-1014461"/>
            <a:ext cx="15816328" cy="3427467"/>
          </a:xfrm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008D00"/>
                </a:solidFill>
              </a:defRPr>
            </a:lvl1pPr>
          </a:lstStyle>
          <a:p>
            <a:r>
              <a:t>Exclusive VM photoproduction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20867772" y="13061356"/>
            <a:ext cx="481988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3738367" y="5715407"/>
            <a:ext cx="6712122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defTabSz="642649">
              <a:defRPr sz="46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000000"/>
                </a:solidFill>
              </a:rPr>
              <a:t>● </a:t>
            </a:r>
            <a:r>
              <a:t>Elastic J/ψ production appears as a candidate to signal saturation effects at work</a:t>
            </a:r>
          </a:p>
        </p:txBody>
      </p:sp>
      <p:pic>
        <p:nvPicPr>
          <p:cNvPr id="232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7652" y="2047375"/>
            <a:ext cx="10964257" cy="708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eikon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35746" y="9089422"/>
            <a:ext cx="6628307" cy="3641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singlepomeron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19056" y="9178518"/>
            <a:ext cx="6069471" cy="357802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 flipH="1">
            <a:off x="8894241" y="5724228"/>
            <a:ext cx="6012725" cy="341147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 flipH="1">
            <a:off x="16079658" y="5973148"/>
            <a:ext cx="490400" cy="315561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162006" y="9939240"/>
            <a:ext cx="3391764" cy="235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algn="ctr" defTabSz="821263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Linear, sensitivity to (xg)</a:t>
            </a:r>
            <a:r>
              <a:rPr baseline="31999"/>
              <a:t>2</a:t>
            </a:r>
            <a:r>
              <a:t>.</a:t>
            </a:r>
          </a:p>
        </p:txBody>
      </p:sp>
      <p:sp>
        <p:nvSpPr>
          <p:cNvPr id="238" name="Shape 238"/>
          <p:cNvSpPr/>
          <p:nvPr/>
        </p:nvSpPr>
        <p:spPr>
          <a:xfrm>
            <a:off x="17975848" y="10093324"/>
            <a:ext cx="3391764" cy="161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>
            <a:lvl1pPr algn="ctr" defTabSz="821263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Non-linear, saturation.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5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ln w="9525">
            <a:round/>
          </a:ln>
        </p:spPr>
        <p:txBody>
          <a:bodyPr/>
          <a:lstStyle>
            <a:lvl1pPr marL="80284" marR="162397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</a:lvl1pPr>
          </a:lstStyle>
          <a:p>
            <a:r>
              <a:t>Exclusive J/ψ photoproduction</a:t>
            </a:r>
          </a:p>
        </p:txBody>
      </p:sp>
      <p:pic>
        <p:nvPicPr>
          <p:cNvPr id="24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087" y="2221787"/>
            <a:ext cx="13760530" cy="8368727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6712154" y="1437909"/>
            <a:ext cx="7329042" cy="545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260" tIns="63260" rIns="63260" bIns="63260">
            <a:spAutoFit/>
          </a:bodyPr>
          <a:lstStyle/>
          <a:p>
            <a:pPr defTabSz="642728">
              <a:defRPr sz="3000"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Phys.Rev.Lett. 113 (2014) 23, 232504</a:t>
            </a:r>
            <a:r>
              <a:rPr b="0"/>
              <a:t> </a:t>
            </a:r>
          </a:p>
        </p:txBody>
      </p:sp>
      <p:grpSp>
        <p:nvGrpSpPr>
          <p:cNvPr id="249" name="Group 249"/>
          <p:cNvGrpSpPr/>
          <p:nvPr/>
        </p:nvGrpSpPr>
        <p:grpSpPr>
          <a:xfrm>
            <a:off x="15053672" y="2713482"/>
            <a:ext cx="5463569" cy="3194697"/>
            <a:chOff x="0" y="0"/>
            <a:chExt cx="5463568" cy="3194695"/>
          </a:xfrm>
        </p:grpSpPr>
        <p:pic>
          <p:nvPicPr>
            <p:cNvPr id="245" name="image57.gif" descr="http://ars.els-cdn.com/content/image/1-s2.0-S0370269309008983-gr001.g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" t="6337" r="61397" b="15232"/>
            <a:stretch>
              <a:fillRect/>
            </a:stretch>
          </p:blipFill>
          <p:spPr>
            <a:xfrm>
              <a:off x="1052404" y="147562"/>
              <a:ext cx="4117911" cy="2839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Shape 246"/>
            <p:cNvSpPr/>
            <p:nvPr/>
          </p:nvSpPr>
          <p:spPr>
            <a:xfrm>
              <a:off x="0" y="0"/>
              <a:ext cx="952483" cy="551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285456">
                <a:defRPr sz="2400" b="1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t>p,Pb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332158" y="2643668"/>
              <a:ext cx="275783" cy="551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285456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t>p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5187785" y="2485766"/>
              <a:ext cx="275784" cy="551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285456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t>p</a:t>
              </a:r>
            </a:p>
          </p:txBody>
        </p:sp>
      </p:grpSp>
      <p:sp>
        <p:nvSpPr>
          <p:cNvPr id="250" name="Shape 250"/>
          <p:cNvSpPr/>
          <p:nvPr/>
        </p:nvSpPr>
        <p:spPr>
          <a:xfrm>
            <a:off x="20344589" y="2647617"/>
            <a:ext cx="639714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285456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p,Pb</a:t>
            </a:r>
          </a:p>
        </p:txBody>
      </p:sp>
      <p:sp>
        <p:nvSpPr>
          <p:cNvPr id="251" name="Shape 251"/>
          <p:cNvSpPr/>
          <p:nvPr/>
        </p:nvSpPr>
        <p:spPr>
          <a:xfrm>
            <a:off x="5774203" y="10726934"/>
            <a:ext cx="17565678" cy="1260430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14" tIns="71414" rIns="71414" bIns="71414" anchor="ctr">
            <a:spAutoFit/>
          </a:bodyPr>
          <a:lstStyle/>
          <a:p>
            <a:pPr defTabSz="642728">
              <a:defRPr sz="37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 natural explanation is that no change in the behaviour of the gluon PDF in the</a:t>
            </a:r>
          </a:p>
          <a:p>
            <a:pPr defTabSz="642728">
              <a:defRPr sz="37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proton is observed between HERA and LHC energies” </a:t>
            </a:r>
            <a:r>
              <a:rPr>
                <a:solidFill>
                  <a:srgbClr val="000000"/>
                </a:solidFill>
              </a:rPr>
              <a:t>PRL 113 (2014) 232504.</a:t>
            </a:r>
          </a:p>
        </p:txBody>
      </p:sp>
      <p:sp>
        <p:nvSpPr>
          <p:cNvPr id="252" name="Shape 252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5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3052091" y="-124975"/>
            <a:ext cx="18244111" cy="1356871"/>
          </a:xfrm>
          <a:prstGeom prst="rect">
            <a:avLst/>
          </a:pr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011993"/>
              </a:gs>
            </a:gsLst>
            <a:lin ang="13500000"/>
          </a:gradFill>
          <a:ln w="9525">
            <a:round/>
          </a:ln>
        </p:spPr>
        <p:txBody>
          <a:bodyPr/>
          <a:lstStyle>
            <a:lvl1pPr marL="80284" marR="162397">
              <a:tabLst>
                <a:tab pos="63500" algn="l"/>
                <a:tab pos="711200" algn="l"/>
                <a:tab pos="1346200" algn="l"/>
                <a:tab pos="1993900" algn="l"/>
                <a:tab pos="2641600" algn="l"/>
                <a:tab pos="3276600" algn="l"/>
                <a:tab pos="3924300" algn="l"/>
                <a:tab pos="4559300" algn="l"/>
                <a:tab pos="5207000" algn="l"/>
                <a:tab pos="5854700" algn="l"/>
                <a:tab pos="6489700" algn="l"/>
                <a:tab pos="7137400" algn="l"/>
                <a:tab pos="7772400" algn="l"/>
                <a:tab pos="8420100" algn="l"/>
                <a:tab pos="9067800" algn="l"/>
                <a:tab pos="9702800" algn="l"/>
                <a:tab pos="10350500" algn="l"/>
                <a:tab pos="10985500" algn="l"/>
                <a:tab pos="11633200" algn="l"/>
                <a:tab pos="12280900" algn="l"/>
                <a:tab pos="12915900" algn="l"/>
                <a:tab pos="13220700" algn="l"/>
                <a:tab pos="14236700" algn="l"/>
                <a:tab pos="15252700" algn="l"/>
                <a:tab pos="16281400" algn="l"/>
                <a:tab pos="17297400" algn="l"/>
                <a:tab pos="17348200" algn="l"/>
              </a:tabLst>
            </a:lvl1pPr>
          </a:lstStyle>
          <a:p>
            <a:r>
              <a:t>Exclusive J/ψ photoproduction</a:t>
            </a:r>
          </a:p>
        </p:txBody>
      </p:sp>
      <p:sp>
        <p:nvSpPr>
          <p:cNvPr id="257" name="Shape 257"/>
          <p:cNvSpPr/>
          <p:nvPr/>
        </p:nvSpPr>
        <p:spPr>
          <a:xfrm>
            <a:off x="20344589" y="2647617"/>
            <a:ext cx="639714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285456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p,Pb</a:t>
            </a:r>
          </a:p>
        </p:txBody>
      </p:sp>
      <p:pic>
        <p:nvPicPr>
          <p:cNvPr id="258" name="Screen Shot 2017-04-26 at 3.18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915" y="1505125"/>
            <a:ext cx="23471891" cy="10984712"/>
          </a:xfrm>
          <a:prstGeom prst="rect">
            <a:avLst/>
          </a:prstGeom>
          <a:ln w="12700"/>
        </p:spPr>
      </p:pic>
      <p:sp>
        <p:nvSpPr>
          <p:cNvPr id="259" name="Shape 259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-10972" y="371774"/>
            <a:ext cx="24789798" cy="94725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>
                <a:solidFill>
                  <a:srgbClr val="FFFFFF"/>
                </a:solidFill>
              </a:defRPr>
            </a:lvl1pPr>
          </a:lstStyle>
          <a:p>
            <a:r>
              <a:t> t-dependence 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4294967295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446494" y="1548195"/>
            <a:ext cx="5606392" cy="566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144">
              <a:defRPr sz="46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000000"/>
                </a:solidFill>
              </a:rPr>
              <a:t>●</a:t>
            </a:r>
            <a:r>
              <a:rPr sz="6300">
                <a:solidFill>
                  <a:srgbClr val="000000"/>
                </a:solidFill>
              </a:rPr>
              <a:t> t-differential measurements give a gluon tranverse mapping of the hadron/nucleus.</a:t>
            </a:r>
          </a:p>
        </p:txBody>
      </p:sp>
      <p:pic>
        <p:nvPicPr>
          <p:cNvPr id="264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2301" y="7722761"/>
            <a:ext cx="6539684" cy="4904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xfrm>
            <a:off x="18776617" y="12763065"/>
            <a:ext cx="374926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3409162" y="12763065"/>
            <a:ext cx="17565676" cy="2233"/>
          </a:xfrm>
          <a:prstGeom prst="line">
            <a:avLst/>
          </a:prstGeom>
          <a:ln w="25400">
            <a:solidFill>
              <a:srgbClr val="0080FF"/>
            </a:solidFill>
            <a:miter lim="400000"/>
          </a:ln>
        </p:spPr>
        <p:txBody>
          <a:bodyPr lIns="0" tIns="0" rIns="0" bIns="0"/>
          <a:lstStyle/>
          <a:p>
            <a:pPr defTabSz="642728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6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6503" y="-46308"/>
            <a:ext cx="16783961" cy="12496937"/>
          </a:xfrm>
          <a:prstGeom prst="rect">
            <a:avLst/>
          </a:prstGeom>
          <a:ln w="12700"/>
        </p:spPr>
      </p:pic>
      <p:sp>
        <p:nvSpPr>
          <p:cNvPr id="269" name="Shape 269"/>
          <p:cNvSpPr/>
          <p:nvPr/>
        </p:nvSpPr>
        <p:spPr>
          <a:xfrm>
            <a:off x="3333442" y="12760986"/>
            <a:ext cx="17287575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1479" defTabSz="642728">
              <a:buClr>
                <a:srgbClr val="011993"/>
              </a:buClr>
              <a:buFont typeface="Times New Roman"/>
              <a:tabLst>
                <a:tab pos="635000" algn="l"/>
                <a:tab pos="1282700" algn="l"/>
                <a:tab pos="1917700" algn="l"/>
                <a:tab pos="2565400" algn="l"/>
                <a:tab pos="3213100" algn="l"/>
                <a:tab pos="3848100" algn="l"/>
                <a:tab pos="4495800" algn="l"/>
                <a:tab pos="5130800" algn="l"/>
                <a:tab pos="5778500" algn="l"/>
                <a:tab pos="6426200" algn="l"/>
                <a:tab pos="7061200" algn="l"/>
                <a:tab pos="7708900" algn="l"/>
                <a:tab pos="8343900" algn="l"/>
                <a:tab pos="8991600" algn="l"/>
                <a:tab pos="9639300" algn="l"/>
                <a:tab pos="10274300" algn="l"/>
                <a:tab pos="10922000" algn="l"/>
                <a:tab pos="11557000" algn="l"/>
                <a:tab pos="12204700" algn="l"/>
                <a:tab pos="128524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Daniel Tapia Takaki</a:t>
            </a: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 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     </a:t>
            </a:r>
            <a:r>
              <a:t> </a:t>
            </a:r>
            <a:r>
              <a:rPr b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 Synergies of pp and pA with an EIC </a:t>
            </a:r>
            <a:r>
              <a:rPr i="1">
                <a:solidFill>
                  <a:srgbClr val="7B1979"/>
                </a:solidFill>
                <a:uFill>
                  <a:solidFill>
                    <a:srgbClr val="7B1979"/>
                  </a:solidFill>
                </a:uFill>
              </a:rPr>
              <a:t>– BNL, Brookhaven, NY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     June 27,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164F86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chemeClr val="accent1">
                <a:hueOff val="47394"/>
                <a:satOff val="-25753"/>
                <a:lumOff val="-7544"/>
              </a:schemeClr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chemeClr val="accent1">
                <a:hueOff val="47394"/>
                <a:satOff val="-25753"/>
                <a:lumOff val="-7544"/>
              </a:schemeClr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1059</Words>
  <Application>Microsoft Macintosh PowerPoint</Application>
  <PresentationFormat>Custom</PresentationFormat>
  <Paragraphs>191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Chalkduster</vt:lpstr>
      <vt:lpstr>Gill Sans</vt:lpstr>
      <vt:lpstr>Gill Sans MT</vt:lpstr>
      <vt:lpstr>Helvetica</vt:lpstr>
      <vt:lpstr>Helvetica Light</vt:lpstr>
      <vt:lpstr>Helvetica Neue</vt:lpstr>
      <vt:lpstr>Symbol Neu</vt:lpstr>
      <vt:lpstr>Tahoma</vt:lpstr>
      <vt:lpstr>Times New Roman</vt:lpstr>
      <vt:lpstr>Arial</vt:lpstr>
      <vt:lpstr>White</vt:lpstr>
      <vt:lpstr>PowerPoint Presentation</vt:lpstr>
      <vt:lpstr>PowerPoint Presentation</vt:lpstr>
      <vt:lpstr>PowerPoint Presentation</vt:lpstr>
      <vt:lpstr>Exclusive J/ψ photoproduction</vt:lpstr>
      <vt:lpstr>Exclusive VM photoproduction</vt:lpstr>
      <vt:lpstr>Exclusive J/ψ photoproduction</vt:lpstr>
      <vt:lpstr>Exclusive J/ψ photoproduction</vt:lpstr>
      <vt:lpstr>PowerPoint Presentation</vt:lpstr>
      <vt:lpstr>PowerPoint Presentation</vt:lpstr>
      <vt:lpstr>INT &amp; DIS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suppression factor in Pb (S)</vt:lpstr>
      <vt:lpstr>Vector meson photoproduction  in UPC Pb-Pb</vt:lpstr>
      <vt:lpstr>Vector meson photoproduction in UPC Pb-Pb</vt:lpstr>
      <vt:lpstr>Two different type of topologies </vt:lpstr>
      <vt:lpstr>Incoherent photoproduction in UPC Pb-Pb</vt:lpstr>
      <vt:lpstr>Energy dependence of Incoherent J/ψ </vt:lpstr>
      <vt:lpstr>PowerPoint Presentation</vt:lpstr>
      <vt:lpstr>PowerPoint Presentation</vt:lpstr>
      <vt:lpstr>LHC schedule </vt:lpstr>
      <vt:lpstr>Additional slides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2017-06-27T16:19:50Z</dcterms:modified>
</cp:coreProperties>
</file>