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67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3" r:id="rId3"/>
    <p:sldId id="378" r:id="rId4"/>
    <p:sldId id="385" r:id="rId5"/>
    <p:sldId id="380" r:id="rId6"/>
    <p:sldId id="384" r:id="rId7"/>
    <p:sldId id="400" r:id="rId8"/>
    <p:sldId id="426" r:id="rId9"/>
    <p:sldId id="421" r:id="rId10"/>
    <p:sldId id="427" r:id="rId11"/>
    <p:sldId id="389" r:id="rId12"/>
    <p:sldId id="404" r:id="rId13"/>
    <p:sldId id="405" r:id="rId14"/>
    <p:sldId id="371" r:id="rId15"/>
    <p:sldId id="392" r:id="rId16"/>
    <p:sldId id="391" r:id="rId17"/>
    <p:sldId id="396" r:id="rId18"/>
    <p:sldId id="409" r:id="rId19"/>
    <p:sldId id="422" r:id="rId20"/>
    <p:sldId id="424" r:id="rId21"/>
    <p:sldId id="399" r:id="rId22"/>
    <p:sldId id="406" r:id="rId23"/>
    <p:sldId id="419" r:id="rId24"/>
    <p:sldId id="267" r:id="rId25"/>
    <p:sldId id="345" r:id="rId26"/>
    <p:sldId id="408" r:id="rId27"/>
    <p:sldId id="413" r:id="rId28"/>
    <p:sldId id="417" r:id="rId29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jung Kim" initials="M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9D8"/>
    <a:srgbClr val="EBF1DE"/>
    <a:srgbClr val="0146FF"/>
    <a:srgbClr val="008A6F"/>
    <a:srgbClr val="F93FFF"/>
    <a:srgbClr val="FF40FF"/>
    <a:srgbClr val="FF8FC8"/>
    <a:srgbClr val="D964A9"/>
    <a:srgbClr val="ADFDDC"/>
    <a:srgbClr val="9D7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16"/>
    <p:restoredTop sz="74840"/>
  </p:normalViewPr>
  <p:slideViewPr>
    <p:cSldViewPr snapToGrid="0" snapToObjects="1">
      <p:cViewPr>
        <p:scale>
          <a:sx n="83" d="100"/>
          <a:sy n="83" d="100"/>
        </p:scale>
        <p:origin x="-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commentAuthors" Target="commentAuthor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8F5B5-A22E-4148-A7B2-5E18ACBFEC69}" type="datetimeFigureOut">
              <a:rPr lang="en-US" smtClean="0"/>
              <a:t>2/9/16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E6C61-C731-A24E-9D6C-3166E16C7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0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E718A-6564-BE41-9085-80850F54BB56}" type="datetimeFigureOut">
              <a:rPr lang="en-US" smtClean="0"/>
              <a:t>2/9/16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9810B-C025-B54B-AEB6-A7DB892C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7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Hi,</a:t>
            </a:r>
            <a:r>
              <a:rPr lang="en-US" baseline="0" dirty="0" smtClean="0"/>
              <a:t> I’m </a:t>
            </a:r>
            <a:r>
              <a:rPr lang="en-US" baseline="0" dirty="0" err="1" smtClean="0"/>
              <a:t>Minjung</a:t>
            </a:r>
            <a:r>
              <a:rPr lang="en-US" baseline="0" dirty="0" smtClean="0"/>
              <a:t> Kim from </a:t>
            </a:r>
            <a:r>
              <a:rPr lang="en-US" baseline="0" dirty="0" smtClean="0"/>
              <a:t>Seoul </a:t>
            </a:r>
            <a:r>
              <a:rPr lang="en-US" baseline="0" dirty="0" smtClean="0"/>
              <a:t>national university, and </a:t>
            </a:r>
            <a:r>
              <a:rPr lang="en-US" baseline="0" dirty="0" smtClean="0"/>
              <a:t>RIKEN.</a:t>
            </a:r>
            <a:endParaRPr lang="en-US" baseline="0" dirty="0" smtClean="0"/>
          </a:p>
          <a:p>
            <a:r>
              <a:rPr lang="en-US" baseline="0" dirty="0" smtClean="0"/>
              <a:t>I’m going to present forward neutron A_N in pp and </a:t>
            </a:r>
            <a:r>
              <a:rPr lang="en-US" baseline="0" dirty="0" err="1" smtClean="0"/>
              <a:t>pA.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23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Here is theoretical</a:t>
                </a:r>
                <a:r>
                  <a:rPr lang="en-US" baseline="0" dirty="0" smtClean="0"/>
                  <a:t> development.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 smtClean="0"/>
                  <a:t>1</a:t>
                </a:r>
                <a:r>
                  <a:rPr lang="en-US" baseline="30000" dirty="0" smtClean="0"/>
                  <a:t>st</a:t>
                </a:r>
                <a:r>
                  <a:rPr lang="en-US" baseline="0" dirty="0" smtClean="0"/>
                  <a:t>, there is one pion exchange with </a:t>
                </a:r>
                <a:r>
                  <a:rPr lang="en-US" dirty="0" smtClean="0"/>
                  <a:t>Born approximation</a:t>
                </a:r>
                <a:r>
                  <a:rPr lang="en-US" baseline="0" dirty="0" smtClean="0"/>
                  <a:t>. 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 smtClean="0"/>
                  <a:t>It </a:t>
                </a:r>
                <a:r>
                  <a:rPr lang="en-US" baseline="0" dirty="0" err="1" smtClean="0"/>
                  <a:t>discribes</a:t>
                </a:r>
                <a:r>
                  <a:rPr lang="en-US" baseline="0" dirty="0" smtClean="0"/>
                  <a:t> cross section peak at </a:t>
                </a:r>
                <a:r>
                  <a:rPr lang="en-US" baseline="0" dirty="0" err="1" smtClean="0"/>
                  <a:t>xF</a:t>
                </a:r>
                <a:r>
                  <a:rPr lang="en-US" baseline="0" dirty="0" smtClean="0"/>
                  <a:t>=0.8, but overshoots cross section data.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 smtClean="0"/>
                  <a:t>And with born approximation, it has no phase shift, so A_N is zero.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 smtClean="0"/>
                  <a:t>2</a:t>
                </a:r>
                <a:r>
                  <a:rPr lang="en-US" baseline="30000" dirty="0" smtClean="0"/>
                  <a:t>nd</a:t>
                </a:r>
                <a:r>
                  <a:rPr lang="en-US" baseline="0" dirty="0" smtClean="0"/>
                  <a:t>, </a:t>
                </a:r>
                <a:r>
                  <a:rPr lang="en-US" dirty="0" smtClean="0"/>
                  <a:t>One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𝜋</m:t>
                    </m:r>
                  </m:oMath>
                </a14:m>
                <a:r>
                  <a:rPr lang="en-US" dirty="0" smtClean="0"/>
                  <a:t> exchange with absorptive </a:t>
                </a:r>
                <a:r>
                  <a:rPr lang="en-US" dirty="0" smtClean="0"/>
                  <a:t>correction was used. 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It</a:t>
                </a:r>
                <a:r>
                  <a:rPr lang="en-US" baseline="0" dirty="0" smtClean="0"/>
                  <a:t> corrected final state function by multiplying survival </a:t>
                </a:r>
                <a:r>
                  <a:rPr lang="en-US" baseline="0" dirty="0" err="1" smtClean="0"/>
                  <a:t>probablity</a:t>
                </a:r>
                <a:r>
                  <a:rPr lang="en-US" baseline="0" dirty="0" smtClean="0"/>
                  <a:t>, then it suppress cross section, then it match with data.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 smtClean="0"/>
                  <a:t>A_N is nonzero here, but value is too small compare to data.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 u="none" strike="noStrike" baseline="0" dirty="0" smtClean="0"/>
                  <a:t>3</a:t>
                </a:r>
                <a:r>
                  <a:rPr lang="en-US" i="0" u="none" strike="noStrike" baseline="30000" dirty="0" smtClean="0"/>
                  <a:t>rd</a:t>
                </a:r>
                <a:r>
                  <a:rPr lang="en-US" i="0" u="none" strike="noStrike" baseline="0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u="none" strike="noStrike" smtClean="0">
                        <a:latin typeface="Cambria Math" charset="0"/>
                      </a:rPr>
                      <m:t>π</m:t>
                    </m:r>
                  </m:oMath>
                </a14:m>
                <a:r>
                  <a:rPr lang="en-US" i="0" u="none" strike="noStrike" dirty="0" smtClean="0"/>
                  <a:t> exchange </a:t>
                </a:r>
                <a:r>
                  <a:rPr lang="en-US" altLang="ko-KR" i="0" u="none" strike="noStrike" dirty="0" smtClean="0"/>
                  <a:t>+</a:t>
                </a:r>
                <a:r>
                  <a:rPr lang="ko-KR" altLang="en-US" i="0" u="none" strike="noStrike" dirty="0" smtClean="0"/>
                  <a:t> </a:t>
                </a:r>
                <a:r>
                  <a:rPr lang="en-US" altLang="ko-KR" i="0" u="none" strike="noStrike" dirty="0" smtClean="0"/>
                  <a:t>Interference</a:t>
                </a:r>
                <a:r>
                  <a:rPr lang="en-US" altLang="ko-KR" i="0" u="none" strike="noStrike" baseline="0" dirty="0" smtClean="0"/>
                  <a:t> btw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u="none" strike="noStrike" smtClean="0">
                        <a:latin typeface="Cambria Math" charset="0"/>
                      </a:rPr>
                      <m:t>π</m:t>
                    </m:r>
                  </m:oMath>
                </a14:m>
                <a:r>
                  <a:rPr lang="en-US" altLang="ko-KR" i="0" u="none" strike="noStrike" baseline="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0" u="none" strike="noStrike" baseline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b="0" i="0" u="none" strike="noStrike" baseline="0" smtClean="0">
                            <a:latin typeface="Cambria Math" charset="0"/>
                          </a:rPr>
                          <m:t>a</m:t>
                        </m:r>
                      </m:e>
                      <m:sub>
                        <m:r>
                          <a:rPr lang="en-US" altLang="ko-KR" b="0" i="0" u="none" strike="noStrike" baseline="0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i="0" u="none" strike="noStrike" dirty="0" smtClean="0"/>
                  <a:t> </a:t>
                </a:r>
                <a:r>
                  <a:rPr lang="en-US" i="0" u="none" strike="noStrike" dirty="0" err="1" smtClean="0"/>
                  <a:t>Reggeon</a:t>
                </a:r>
                <a:r>
                  <a:rPr lang="en-US" i="0" u="none" strike="noStrike" dirty="0" smtClean="0"/>
                  <a:t>,</a:t>
                </a:r>
                <a:r>
                  <a:rPr lang="en-US" i="0" u="none" strike="noStrike" baseline="0" dirty="0" smtClean="0"/>
                  <a:t> the interference term between pion and a_1 </a:t>
                </a:r>
                <a:r>
                  <a:rPr lang="en-US" i="0" u="none" strike="noStrike" baseline="0" dirty="0" err="1" smtClean="0"/>
                  <a:t>reggeon</a:t>
                </a:r>
                <a:r>
                  <a:rPr lang="en-US" i="0" u="none" strike="noStrike" baseline="0" dirty="0" smtClean="0"/>
                  <a:t> makes large A_N, then </a:t>
                </a:r>
                <a:r>
                  <a:rPr lang="en-US" i="0" u="none" strike="noStrike" baseline="0" dirty="0" err="1" smtClean="0"/>
                  <a:t>discribe</a:t>
                </a:r>
                <a:r>
                  <a:rPr lang="en-US" i="0" u="none" strike="noStrike" baseline="0" dirty="0" smtClean="0"/>
                  <a:t> data.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So far, we</a:t>
                </a:r>
                <a:r>
                  <a:rPr lang="en-US" baseline="0" dirty="0" smtClean="0"/>
                  <a:t> saw A_N of </a:t>
                </a:r>
                <a:r>
                  <a:rPr lang="en-US" baseline="0" dirty="0" err="1" smtClean="0"/>
                  <a:t>p+p</a:t>
                </a:r>
                <a:r>
                  <a:rPr lang="en-US" baseline="0" dirty="0" smtClean="0"/>
                  <a:t>.</a:t>
                </a:r>
                <a:endParaRPr lang="en-US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Here is theoretical</a:t>
                </a:r>
                <a:r>
                  <a:rPr lang="en-US" baseline="0" dirty="0" smtClean="0"/>
                  <a:t> development.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 smtClean="0"/>
                  <a:t>1</a:t>
                </a:r>
                <a:r>
                  <a:rPr lang="en-US" baseline="30000" dirty="0" smtClean="0"/>
                  <a:t>st</a:t>
                </a:r>
                <a:r>
                  <a:rPr lang="en-US" baseline="0" dirty="0" smtClean="0"/>
                  <a:t>, there is one pion exchange with </a:t>
                </a:r>
                <a:r>
                  <a:rPr lang="en-US" dirty="0" smtClean="0"/>
                  <a:t>Born approximation</a:t>
                </a:r>
                <a:r>
                  <a:rPr lang="en-US" baseline="0" dirty="0" smtClean="0"/>
                  <a:t>. 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 smtClean="0"/>
                  <a:t>It </a:t>
                </a:r>
                <a:r>
                  <a:rPr lang="en-US" baseline="0" dirty="0" err="1" smtClean="0"/>
                  <a:t>discribes</a:t>
                </a:r>
                <a:r>
                  <a:rPr lang="en-US" baseline="0" dirty="0" smtClean="0"/>
                  <a:t> cross section peak at </a:t>
                </a:r>
                <a:r>
                  <a:rPr lang="en-US" baseline="0" dirty="0" err="1" smtClean="0"/>
                  <a:t>xF</a:t>
                </a:r>
                <a:r>
                  <a:rPr lang="en-US" baseline="0" dirty="0" smtClean="0"/>
                  <a:t>=0.8, but overshoots cross section data.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 smtClean="0"/>
                  <a:t>And with born approximation, it has no phase shift, so A_N is zero.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 smtClean="0"/>
                  <a:t>2</a:t>
                </a:r>
                <a:r>
                  <a:rPr lang="en-US" baseline="30000" dirty="0" smtClean="0"/>
                  <a:t>nd</a:t>
                </a:r>
                <a:r>
                  <a:rPr lang="en-US" baseline="0" dirty="0" smtClean="0"/>
                  <a:t>, </a:t>
                </a:r>
                <a:r>
                  <a:rPr lang="en-US" dirty="0" smtClean="0"/>
                  <a:t>One </a:t>
                </a:r>
                <a:r>
                  <a:rPr lang="en-US" b="0" i="0" smtClean="0">
                    <a:latin typeface="Cambria Math" charset="0"/>
                  </a:rPr>
                  <a:t>𝜋</a:t>
                </a:r>
                <a:r>
                  <a:rPr lang="en-US" dirty="0" smtClean="0"/>
                  <a:t> exchange with absorptive </a:t>
                </a:r>
                <a:r>
                  <a:rPr lang="en-US" dirty="0" smtClean="0"/>
                  <a:t>correction was used. 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It</a:t>
                </a:r>
                <a:r>
                  <a:rPr lang="en-US" baseline="0" dirty="0" smtClean="0"/>
                  <a:t> corrected final state function by multiplying survival </a:t>
                </a:r>
                <a:r>
                  <a:rPr lang="en-US" baseline="0" dirty="0" err="1" smtClean="0"/>
                  <a:t>probablity</a:t>
                </a:r>
                <a:r>
                  <a:rPr lang="en-US" baseline="0" dirty="0" smtClean="0"/>
                  <a:t>, then it suppress cross section, then it match with data.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 smtClean="0"/>
                  <a:t>A_N is nonzero here, but value is too small compare to data.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 u="none" strike="noStrike" baseline="0" dirty="0" smtClean="0"/>
                  <a:t>3</a:t>
                </a:r>
                <a:r>
                  <a:rPr lang="en-US" i="0" u="none" strike="noStrike" baseline="30000" dirty="0" smtClean="0"/>
                  <a:t>rd</a:t>
                </a:r>
                <a:r>
                  <a:rPr lang="en-US" i="0" u="none" strike="noStrike" baseline="0" dirty="0" smtClean="0"/>
                  <a:t>, </a:t>
                </a:r>
                <a:r>
                  <a:rPr lang="en-US" b="0" i="0" u="none" strike="noStrike" smtClean="0">
                    <a:latin typeface="Cambria Math" charset="0"/>
                  </a:rPr>
                  <a:t>π</a:t>
                </a:r>
                <a:r>
                  <a:rPr lang="en-US" i="0" u="none" strike="noStrike" dirty="0" smtClean="0"/>
                  <a:t> exchange </a:t>
                </a:r>
                <a:r>
                  <a:rPr lang="en-US" altLang="ko-KR" i="0" u="none" strike="noStrike" dirty="0" smtClean="0"/>
                  <a:t>+</a:t>
                </a:r>
                <a:r>
                  <a:rPr lang="ko-KR" altLang="en-US" i="0" u="none" strike="noStrike" dirty="0" smtClean="0"/>
                  <a:t> </a:t>
                </a:r>
                <a:r>
                  <a:rPr lang="en-US" altLang="ko-KR" i="0" u="none" strike="noStrike" dirty="0" smtClean="0"/>
                  <a:t>Interference</a:t>
                </a:r>
                <a:r>
                  <a:rPr lang="en-US" altLang="ko-KR" i="0" u="none" strike="noStrike" baseline="0" dirty="0" smtClean="0"/>
                  <a:t> btw </a:t>
                </a:r>
                <a:r>
                  <a:rPr lang="en-US" b="0" i="0" u="none" strike="noStrike" smtClean="0">
                    <a:latin typeface="Cambria Math" charset="0"/>
                  </a:rPr>
                  <a:t>π</a:t>
                </a:r>
                <a:r>
                  <a:rPr lang="en-US" altLang="ko-KR" i="0" u="none" strike="noStrike" baseline="0" dirty="0" smtClean="0"/>
                  <a:t> and </a:t>
                </a:r>
                <a:r>
                  <a:rPr lang="en-US" altLang="ko-KR" b="0" i="0" u="none" strike="noStrike" baseline="0" smtClean="0">
                    <a:latin typeface="Cambria Math" charset="0"/>
                  </a:rPr>
                  <a:t>a_1</a:t>
                </a:r>
                <a:r>
                  <a:rPr lang="en-US" i="0" u="none" strike="noStrike" dirty="0" smtClean="0"/>
                  <a:t> </a:t>
                </a:r>
                <a:r>
                  <a:rPr lang="en-US" i="0" u="none" strike="noStrike" dirty="0" err="1" smtClean="0"/>
                  <a:t>Reggeon</a:t>
                </a:r>
                <a:r>
                  <a:rPr lang="en-US" i="0" u="none" strike="noStrike" dirty="0" smtClean="0"/>
                  <a:t>,</a:t>
                </a:r>
                <a:r>
                  <a:rPr lang="en-US" i="0" u="none" strike="noStrike" baseline="0" dirty="0" smtClean="0"/>
                  <a:t> the interference term between pion and a_1 </a:t>
                </a:r>
                <a:r>
                  <a:rPr lang="en-US" i="0" u="none" strike="noStrike" baseline="0" dirty="0" err="1" smtClean="0"/>
                  <a:t>reggeon</a:t>
                </a:r>
                <a:r>
                  <a:rPr lang="en-US" i="0" u="none" strike="noStrike" baseline="0" dirty="0" smtClean="0"/>
                  <a:t> makes large A_N, then </a:t>
                </a:r>
                <a:r>
                  <a:rPr lang="en-US" i="0" u="none" strike="noStrike" baseline="0" dirty="0" err="1" smtClean="0"/>
                  <a:t>discribe</a:t>
                </a:r>
                <a:r>
                  <a:rPr lang="en-US" i="0" u="none" strike="noStrike" baseline="0" dirty="0" smtClean="0"/>
                  <a:t> data.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So far, we</a:t>
                </a:r>
                <a:r>
                  <a:rPr lang="en-US" baseline="0" dirty="0" smtClean="0"/>
                  <a:t> saw A_N of </a:t>
                </a:r>
                <a:r>
                  <a:rPr lang="en-US" baseline="0" dirty="0" err="1" smtClean="0"/>
                  <a:t>p+p</a:t>
                </a:r>
                <a:r>
                  <a:rPr lang="en-US" baseline="0" dirty="0" smtClean="0"/>
                  <a:t>.</a:t>
                </a:r>
                <a:endParaRPr lang="en-US" dirty="0" smtClean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95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move</a:t>
            </a:r>
            <a:r>
              <a:rPr lang="en-US" baseline="0" dirty="0" smtClean="0"/>
              <a:t> to A_N of polarized </a:t>
            </a:r>
            <a:r>
              <a:rPr lang="en-US" baseline="0" dirty="0" smtClean="0"/>
              <a:t>proton-</a:t>
            </a:r>
            <a:r>
              <a:rPr lang="en-US" baseline="0" dirty="0" err="1" smtClean="0"/>
              <a:t>neucleus</a:t>
            </a:r>
            <a:r>
              <a:rPr lang="en-US" baseline="0" dirty="0" smtClean="0"/>
              <a:t> </a:t>
            </a:r>
            <a:r>
              <a:rPr lang="en-US" baseline="0" dirty="0" smtClean="0"/>
              <a:t>scattering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18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Run15,</a:t>
            </a:r>
            <a:r>
              <a:rPr lang="en-US" baseline="0" dirty="0" smtClean="0"/>
              <a:t> we had </a:t>
            </a:r>
            <a:r>
              <a:rPr lang="en-US" dirty="0" smtClean="0"/>
              <a:t>the first opportunity of</a:t>
            </a:r>
            <a:r>
              <a:rPr lang="en-US" baseline="0" dirty="0" smtClean="0"/>
              <a:t> </a:t>
            </a:r>
            <a:r>
              <a:rPr lang="en-US" dirty="0" smtClean="0"/>
              <a:t>High energy Polarized </a:t>
            </a:r>
            <a:r>
              <a:rPr lang="en-US" dirty="0" smtClean="0"/>
              <a:t>proton-</a:t>
            </a:r>
            <a:r>
              <a:rPr lang="en-US" dirty="0" smtClean="0">
                <a:solidFill>
                  <a:schemeClr val="accent5"/>
                </a:solidFill>
              </a:rPr>
              <a:t>nucleus</a:t>
            </a:r>
            <a:r>
              <a:rPr lang="en-US" baseline="0" dirty="0" smtClean="0">
                <a:solidFill>
                  <a:schemeClr val="accent5"/>
                </a:solidFill>
              </a:rPr>
              <a:t> </a:t>
            </a:r>
            <a:r>
              <a:rPr lang="en-US" baseline="0" dirty="0" smtClean="0">
                <a:solidFill>
                  <a:schemeClr val="accent5"/>
                </a:solidFill>
              </a:rPr>
              <a:t>collisions.</a:t>
            </a:r>
          </a:p>
          <a:p>
            <a:r>
              <a:rPr lang="en-US" baseline="0" dirty="0" smtClean="0"/>
              <a:t>It was e</a:t>
            </a:r>
            <a:r>
              <a:rPr lang="en-US" dirty="0" smtClean="0"/>
              <a:t>nergy frontier experiment</a:t>
            </a:r>
            <a:r>
              <a:rPr lang="en-US" baseline="0" dirty="0" smtClean="0"/>
              <a:t> since e</a:t>
            </a:r>
            <a:r>
              <a:rPr lang="en-US" dirty="0" smtClean="0"/>
              <a:t>xisting polarize</a:t>
            </a:r>
            <a:r>
              <a:rPr lang="en-US" baseline="0" dirty="0" smtClean="0"/>
              <a:t>d </a:t>
            </a:r>
            <a:r>
              <a:rPr lang="en-US" dirty="0" smtClean="0"/>
              <a:t>proton-</a:t>
            </a:r>
            <a:r>
              <a:rPr lang="en-US" dirty="0" smtClean="0">
                <a:solidFill>
                  <a:schemeClr val="accent5"/>
                </a:solidFill>
              </a:rPr>
              <a:t>nucleus</a:t>
            </a:r>
            <a:r>
              <a:rPr lang="en-US" baseline="0" dirty="0" smtClean="0">
                <a:solidFill>
                  <a:schemeClr val="accent5"/>
                </a:solidFill>
              </a:rPr>
              <a:t> </a:t>
            </a:r>
            <a:r>
              <a:rPr lang="en-US" baseline="0" dirty="0" smtClean="0">
                <a:solidFill>
                  <a:schemeClr val="accent5"/>
                </a:solidFill>
              </a:rPr>
              <a:t>scatterings </a:t>
            </a:r>
            <a:r>
              <a:rPr lang="en-US" baseline="0" dirty="0" smtClean="0">
                <a:solidFill>
                  <a:schemeClr val="tx1"/>
                </a:solidFill>
              </a:rPr>
              <a:t>were done with fixed target, with </a:t>
            </a:r>
            <a:r>
              <a:rPr lang="en-US" dirty="0" smtClean="0"/>
              <a:t>order of magnitude lower energy.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accent5"/>
                </a:solidFill>
              </a:rPr>
              <a:t>With this experiment, we were able to have the </a:t>
            </a: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attempt to measure asymmetry at high energy </a:t>
            </a:r>
            <a:r>
              <a:rPr lang="en-US" dirty="0" smtClean="0"/>
              <a:t>proton-</a:t>
            </a:r>
            <a:r>
              <a:rPr lang="en-US" dirty="0" smtClean="0">
                <a:solidFill>
                  <a:schemeClr val="accent5"/>
                </a:solidFill>
              </a:rPr>
              <a:t>nucleus</a:t>
            </a:r>
            <a:r>
              <a:rPr lang="en-US" baseline="0" dirty="0" smtClean="0">
                <a:solidFill>
                  <a:schemeClr val="accent5"/>
                </a:solidFill>
              </a:rPr>
              <a:t> </a:t>
            </a:r>
            <a:r>
              <a:rPr lang="en-US" baseline="0" dirty="0" smtClean="0">
                <a:solidFill>
                  <a:schemeClr val="accent5"/>
                </a:solidFill>
              </a:rPr>
              <a:t>collisions.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accent5"/>
                </a:solidFill>
              </a:rPr>
              <a:t>So, now we can explore asymmetry measurement to another dimension, which</a:t>
            </a:r>
            <a:r>
              <a:rPr lang="en-US" baseline="0" dirty="0" smtClean="0">
                <a:solidFill>
                  <a:schemeClr val="tx1"/>
                </a:solidFill>
              </a:rPr>
              <a:t> is A </a:t>
            </a:r>
            <a:r>
              <a:rPr lang="en-US" baseline="0" dirty="0" err="1" smtClean="0">
                <a:solidFill>
                  <a:schemeClr val="tx1"/>
                </a:solidFill>
              </a:rPr>
              <a:t>dependance</a:t>
            </a:r>
            <a:r>
              <a:rPr lang="en-US" baseline="0" dirty="0" smtClean="0">
                <a:solidFill>
                  <a:schemeClr val="tx1"/>
                </a:solidFill>
              </a:rPr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8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</a:t>
            </a:r>
            <a:r>
              <a:rPr lang="en-US" baseline="0" dirty="0" smtClean="0"/>
              <a:t> here is the A_N dependence on A preliminary result from Run15 experiment.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Asymmetry changes sign btw </a:t>
            </a:r>
            <a:r>
              <a:rPr lang="en-US" sz="1200" dirty="0" err="1" smtClean="0">
                <a:solidFill>
                  <a:srgbClr val="FF0000"/>
                </a:solidFill>
              </a:rPr>
              <a:t>p+Al</a:t>
            </a:r>
            <a:r>
              <a:rPr lang="en-US" sz="1200" dirty="0" smtClean="0">
                <a:solidFill>
                  <a:srgbClr val="FF0000"/>
                </a:solidFill>
              </a:rPr>
              <a:t> &amp; </a:t>
            </a:r>
            <a:r>
              <a:rPr lang="en-US" sz="1200" dirty="0" err="1" smtClean="0">
                <a:solidFill>
                  <a:srgbClr val="FF0000"/>
                </a:solidFill>
              </a:rPr>
              <a:t>p+Au</a:t>
            </a:r>
            <a:r>
              <a:rPr lang="en-US" sz="1200" dirty="0" smtClean="0">
                <a:solidFill>
                  <a:srgbClr val="FF0000"/>
                </a:solidFill>
              </a:rPr>
              <a:t>, and whatever the reason, the</a:t>
            </a:r>
            <a:r>
              <a:rPr lang="en-US" sz="1200" baseline="0" dirty="0" smtClean="0">
                <a:solidFill>
                  <a:srgbClr val="FF0000"/>
                </a:solidFill>
              </a:rPr>
              <a:t> size is</a:t>
            </a:r>
            <a:r>
              <a:rPr lang="en-US" sz="1200" dirty="0" smtClean="0">
                <a:solidFill>
                  <a:srgbClr val="FF0000"/>
                </a:solidFill>
              </a:rPr>
              <a:t> 3 times </a:t>
            </a:r>
            <a:r>
              <a:rPr lang="en-US" sz="1200" dirty="0" smtClean="0">
                <a:solidFill>
                  <a:srgbClr val="FF0000"/>
                </a:solidFill>
              </a:rPr>
              <a:t>larger.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The</a:t>
            </a:r>
            <a:r>
              <a:rPr lang="en-US" sz="1200" baseline="0" dirty="0" smtClean="0">
                <a:solidFill>
                  <a:srgbClr val="FF0000"/>
                </a:solidFill>
              </a:rPr>
              <a:t> observed asymmetries are </a:t>
            </a:r>
            <a:r>
              <a:rPr lang="en-US" sz="2200" dirty="0" smtClean="0"/>
              <a:t>cannot be explained by current theoretical framework, which successfully describes </a:t>
            </a:r>
            <a:r>
              <a:rPr lang="en-US" sz="2200" dirty="0" err="1" smtClean="0"/>
              <a:t>p+p</a:t>
            </a:r>
            <a:r>
              <a:rPr lang="en-US" sz="2200" dirty="0" smtClean="0"/>
              <a:t> results.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/>
              <a:t>So, something else is going 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82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</a:t>
            </a:r>
            <a:r>
              <a:rPr lang="en-US" baseline="0" dirty="0" smtClean="0"/>
              <a:t> let’s think what can possibly make A dependence of A_N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50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Naively, since Au has more neutrons and have opposite asymmetry sign, how about assuming proton neutron scattering have opposite asymmetry sign?</a:t>
            </a:r>
          </a:p>
          <a:p>
            <a:r>
              <a:rPr lang="en-US" baseline="0" dirty="0" smtClean="0"/>
              <a:t>Then Al has excessive neutron, but it have negative sign. Then it does not work.</a:t>
            </a:r>
          </a:p>
          <a:p>
            <a:r>
              <a:rPr lang="en-US" baseline="0" dirty="0" smtClean="0"/>
              <a:t>If </a:t>
            </a:r>
            <a:r>
              <a:rPr lang="en-US" baseline="0" dirty="0" err="1" smtClean="0"/>
              <a:t>pn</a:t>
            </a:r>
            <a:r>
              <a:rPr lang="en-US" baseline="0" dirty="0" smtClean="0"/>
              <a:t> asymmetry has opposite sign, and smaller value, then it may work.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are not described by simple picture. To avoid </a:t>
            </a:r>
            <a:r>
              <a:rPr lang="en-US" baseline="0" dirty="0" err="1" smtClean="0"/>
              <a:t>isospin</a:t>
            </a:r>
            <a:r>
              <a:rPr lang="en-US" baseline="0" dirty="0" smtClean="0"/>
              <a:t> asymmetry, we may concern nuclear effects as well.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But, something is missing here.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far, we stick with idea of charge exchange because final state particle is neutral.</a:t>
            </a:r>
          </a:p>
          <a:p>
            <a:r>
              <a:rPr lang="en-US" baseline="0" dirty="0" smtClean="0"/>
              <a:t>We can get neutron in final state with photon exchange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96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</a:t>
            </a:r>
            <a:r>
              <a:rPr lang="en-US" baseline="0" dirty="0" smtClean="0"/>
              <a:t> get neutron from UPC.</a:t>
            </a:r>
          </a:p>
          <a:p>
            <a:r>
              <a:rPr lang="en-US" baseline="0" dirty="0" smtClean="0"/>
              <a:t>Charged nucleus emit photons, and they can </a:t>
            </a:r>
            <a:r>
              <a:rPr lang="en-US" baseline="0" dirty="0" err="1" smtClean="0"/>
              <a:t>exite</a:t>
            </a:r>
            <a:r>
              <a:rPr lang="en-US" baseline="0" dirty="0" smtClean="0"/>
              <a:t> proton to Delta only with 300 MeV, and half of delta decays to neutron and pion. so it is not something difficult to be happen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We have ignored this process in </a:t>
            </a:r>
            <a:r>
              <a:rPr lang="en-US" altLang="ko-KR" baseline="0" dirty="0" err="1" smtClean="0"/>
              <a:t>p+p</a:t>
            </a:r>
            <a:r>
              <a:rPr lang="en-US" altLang="ko-KR" baseline="0" dirty="0" smtClean="0"/>
              <a:t>, but with l</a:t>
            </a:r>
            <a:r>
              <a:rPr lang="en-US" dirty="0" smtClean="0"/>
              <a:t>arge Z in gold &amp; small momentum</a:t>
            </a:r>
            <a:r>
              <a:rPr lang="en-US" baseline="0" dirty="0" smtClean="0"/>
              <a:t> transfer</a:t>
            </a:r>
            <a:r>
              <a:rPr lang="en-US" dirty="0" smtClean="0"/>
              <a:t>, UPC</a:t>
            </a:r>
            <a:r>
              <a:rPr lang="en-US" baseline="0" dirty="0" smtClean="0"/>
              <a:t> may not be ignorable in </a:t>
            </a:r>
            <a:r>
              <a:rPr lang="en-US" baseline="0" dirty="0" err="1" smtClean="0"/>
              <a:t>p+A</a:t>
            </a:r>
            <a:r>
              <a:rPr lang="en-US" baseline="0" dirty="0" smtClean="0"/>
              <a:t>.</a:t>
            </a:r>
            <a:endParaRPr lang="en-US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pAu</a:t>
            </a:r>
            <a:r>
              <a:rPr lang="en-US" baseline="0" dirty="0" smtClean="0"/>
              <a:t> case,</a:t>
            </a:r>
            <a:r>
              <a:rPr lang="en-US" dirty="0" smtClean="0"/>
              <a:t> there</a:t>
            </a:r>
            <a:r>
              <a:rPr lang="en-US" baseline="0" dirty="0" smtClean="0"/>
              <a:t> are </a:t>
            </a:r>
            <a:r>
              <a:rPr lang="en-US" altLang="ko-KR" dirty="0" smtClean="0"/>
              <a:t>6000</a:t>
            </a:r>
            <a:r>
              <a:rPr lang="ko-KR" altLang="en-US" dirty="0" smtClean="0"/>
              <a:t> </a:t>
            </a:r>
            <a:r>
              <a:rPr lang="en-US" altLang="ko-KR" dirty="0" smtClean="0"/>
              <a:t>times</a:t>
            </a:r>
            <a:r>
              <a:rPr lang="en-US" altLang="ko-KR" baseline="0" dirty="0" smtClean="0"/>
              <a:t> more </a:t>
            </a:r>
            <a:r>
              <a:rPr lang="en-US" altLang="ko-KR" baseline="0" dirty="0" smtClean="0"/>
              <a:t>UPC events than </a:t>
            </a:r>
            <a:r>
              <a:rPr lang="en-US" altLang="ko-KR" baseline="0" dirty="0" err="1" smtClean="0"/>
              <a:t>p+p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So, how significant are they in </a:t>
            </a:r>
            <a:r>
              <a:rPr lang="en-US" dirty="0" err="1" smtClean="0"/>
              <a:t>pAu</a:t>
            </a:r>
            <a:r>
              <a:rPr lang="en-US" dirty="0" smtClean="0"/>
              <a:t> case? We can have good </a:t>
            </a:r>
            <a:r>
              <a:rPr lang="en-US" dirty="0" smtClean="0"/>
              <a:t>hints from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LHCf</a:t>
            </a:r>
            <a:r>
              <a:rPr lang="en-US" baseline="0" dirty="0" smtClean="0"/>
              <a:t> experiment</a:t>
            </a:r>
            <a:r>
              <a:rPr lang="en-US" baseline="0" dirty="0" smtClean="0"/>
              <a:t>.</a:t>
            </a:r>
            <a:endParaRPr lang="ko-KR" alt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03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</a:t>
            </a:r>
            <a:r>
              <a:rPr lang="en-US" baseline="0" dirty="0" err="1" smtClean="0"/>
              <a:t>LHCf</a:t>
            </a:r>
            <a:r>
              <a:rPr lang="en-US" baseline="0" dirty="0" smtClean="0"/>
              <a:t> experiment, they measured forward neutron yield with angle.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They observed more steep distribution at the small angle, which are not explained by their QCD simulation.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However, their UPC simulation explains this data well.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we have motivation to study UPC at PHENIX forward neutron.</a:t>
            </a:r>
            <a:endParaRPr lang="en-US" dirty="0" smtClean="0"/>
          </a:p>
          <a:p>
            <a:endParaRPr lang="ko-KR" altLang="en-US" baseline="0" dirty="0" smtClean="0"/>
          </a:p>
          <a:p>
            <a:r>
              <a:rPr lang="en-US" baseline="0" dirty="0" smtClean="0"/>
              <a:t>(UPC</a:t>
            </a:r>
            <a:r>
              <a:rPr lang="ko-KR" altLang="en-US" baseline="0" dirty="0" smtClean="0"/>
              <a:t>때문에</a:t>
            </a:r>
            <a:r>
              <a:rPr lang="en-US" altLang="ko-KR" baseline="0" dirty="0" smtClean="0"/>
              <a:t> QCD</a:t>
            </a:r>
            <a:r>
              <a:rPr lang="ko-KR" altLang="en-US" baseline="0" dirty="0" smtClean="0"/>
              <a:t>가 안맞는것임</a:t>
            </a:r>
            <a:r>
              <a:rPr lang="en-US" altLang="ko-KR" baseline="0" dirty="0" smtClean="0"/>
              <a:t>.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UPC/QCD</a:t>
            </a:r>
            <a:r>
              <a:rPr lang="ko-KR" altLang="en-US" baseline="0" dirty="0" smtClean="0"/>
              <a:t>시뮬레이션이 맞다는 인상을 주지 않도록 주의</a:t>
            </a:r>
            <a:r>
              <a:rPr lang="en-US" altLang="ko-KR" baseline="0" dirty="0" smtClean="0"/>
              <a:t>)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59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 recently published paper about UPC </a:t>
            </a:r>
            <a:r>
              <a:rPr lang="en-US" baseline="0" dirty="0" err="1" smtClean="0"/>
              <a:t>monte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carlo</a:t>
            </a:r>
            <a:r>
              <a:rPr lang="en-US" baseline="0" dirty="0" smtClean="0"/>
              <a:t> simulation at PHENIX.</a:t>
            </a:r>
          </a:p>
          <a:p>
            <a:r>
              <a:rPr lang="en-US" baseline="0" dirty="0" smtClean="0"/>
              <a:t>This is neutral </a:t>
            </a:r>
            <a:r>
              <a:rPr lang="en-US" baseline="0" dirty="0" err="1" smtClean="0"/>
              <a:t>partice</a:t>
            </a:r>
            <a:r>
              <a:rPr lang="en-US" baseline="0" dirty="0" smtClean="0"/>
              <a:t> distribution with rapidity, </a:t>
            </a:r>
            <a:r>
              <a:rPr lang="en-US" baseline="0" dirty="0" err="1" smtClean="0"/>
              <a:t>blck</a:t>
            </a:r>
            <a:r>
              <a:rPr lang="en-US" baseline="0" dirty="0" smtClean="0"/>
              <a:t> line is </a:t>
            </a:r>
            <a:r>
              <a:rPr lang="en-US" baseline="0" dirty="0" err="1" smtClean="0"/>
              <a:t>QCD,and</a:t>
            </a:r>
            <a:r>
              <a:rPr lang="en-US" baseline="0" dirty="0" smtClean="0"/>
              <a:t> red line is UPC, and PHENIX </a:t>
            </a:r>
            <a:r>
              <a:rPr lang="en-US" baseline="0" dirty="0" err="1" smtClean="0"/>
              <a:t>zdc</a:t>
            </a:r>
            <a:r>
              <a:rPr lang="en-US" baseline="0" dirty="0" smtClean="0"/>
              <a:t> rapidity </a:t>
            </a:r>
            <a:r>
              <a:rPr lang="en-US" baseline="0" dirty="0" err="1" smtClean="0"/>
              <a:t>corespond</a:t>
            </a:r>
            <a:r>
              <a:rPr lang="en-US" baseline="0" dirty="0" smtClean="0"/>
              <a:t> to here.</a:t>
            </a:r>
          </a:p>
          <a:p>
            <a:r>
              <a:rPr lang="en-US" baseline="0" dirty="0" smtClean="0"/>
              <a:t>This simulation study predicts </a:t>
            </a:r>
            <a:r>
              <a:rPr lang="en-US" baseline="0" dirty="0" err="1" smtClean="0"/>
              <a:t>compariable</a:t>
            </a:r>
            <a:r>
              <a:rPr lang="en-US" baseline="0" dirty="0" smtClean="0"/>
              <a:t> yields between QCD and UPC process at analyzed rapidity of forward neutron </a:t>
            </a:r>
          </a:p>
          <a:p>
            <a:endParaRPr lang="en-US" baseline="0" dirty="0" smtClean="0"/>
          </a:p>
          <a:p>
            <a:r>
              <a:rPr lang="en-US" altLang="ko-KR" baseline="0" dirty="0" smtClean="0"/>
              <a:t>(</a:t>
            </a:r>
            <a:r>
              <a:rPr lang="en-US" altLang="ko-KR" baseline="0" dirty="0" err="1" smtClean="0"/>
              <a:t>p+A</a:t>
            </a:r>
            <a:r>
              <a:rPr lang="ko-KR" altLang="en-US" baseline="0" dirty="0" smtClean="0"/>
              <a:t>는 튠이 더 필요할수도 있음</a:t>
            </a:r>
            <a:r>
              <a:rPr lang="en-US" altLang="ko-KR" baseline="0" dirty="0" smtClean="0"/>
              <a:t>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2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is the content.</a:t>
            </a:r>
          </a:p>
          <a:p>
            <a:r>
              <a:rPr lang="en-US" baseline="0" dirty="0" smtClean="0"/>
              <a:t>First, I’ll introduce the definition of A_N, then introduce PHENIX forward neutron measurement.</a:t>
            </a:r>
          </a:p>
          <a:p>
            <a:r>
              <a:rPr lang="en-US" baseline="0" dirty="0" smtClean="0"/>
              <a:t>Then, I will show result and theory of A_N for </a:t>
            </a:r>
            <a:r>
              <a:rPr lang="en-US" baseline="0" dirty="0" err="1" smtClean="0"/>
              <a:t>p+p</a:t>
            </a:r>
            <a:r>
              <a:rPr lang="en-US" baseline="0" dirty="0" smtClean="0"/>
              <a:t> collision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then, I will show result of </a:t>
            </a:r>
            <a:r>
              <a:rPr lang="en-US" baseline="0" dirty="0" err="1" smtClean="0"/>
              <a:t>asymetry</a:t>
            </a:r>
            <a:r>
              <a:rPr lang="en-US" baseline="0" dirty="0" smtClean="0"/>
              <a:t> from Run15 </a:t>
            </a:r>
            <a:r>
              <a:rPr lang="en-US" baseline="0" dirty="0" err="1" smtClean="0"/>
              <a:t>p+A</a:t>
            </a:r>
            <a:r>
              <a:rPr lang="en-US" baseline="0" dirty="0" smtClean="0"/>
              <a:t> collision, and discussions about this results.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Here is full </a:t>
            </a:r>
            <a:r>
              <a:rPr lang="en-US" dirty="0" err="1" smtClean="0"/>
              <a:t>discription</a:t>
            </a:r>
            <a:r>
              <a:rPr lang="en-US" baseline="0" dirty="0" smtClean="0"/>
              <a:t> of A_N.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can split spin flip and non-flip amplitudes with EM interaction term, and </a:t>
            </a:r>
            <a:r>
              <a:rPr lang="en-US" baseline="0" dirty="0" err="1" smtClean="0"/>
              <a:t>hadronic</a:t>
            </a:r>
            <a:r>
              <a:rPr lang="en-US" baseline="0" dirty="0" smtClean="0"/>
              <a:t> interaction term.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far, we have only considered this term in </a:t>
            </a:r>
            <a:r>
              <a:rPr lang="en-US" baseline="0" dirty="0" err="1" smtClean="0"/>
              <a:t>p+p</a:t>
            </a:r>
            <a:r>
              <a:rPr lang="en-US" baseline="0" dirty="0" smtClean="0"/>
              <a:t> case.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However, we may have significant UPC contribution for </a:t>
            </a:r>
            <a:r>
              <a:rPr lang="en-US" baseline="0" dirty="0" err="1" smtClean="0"/>
              <a:t>pA</a:t>
            </a:r>
            <a:r>
              <a:rPr lang="en-US" baseline="0" dirty="0" smtClean="0"/>
              <a:t> case, and this case, those terms can contribute in asymmetry also.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</a:t>
            </a:r>
            <a:r>
              <a:rPr lang="en-US" baseline="0" dirty="0" err="1" smtClean="0"/>
              <a:t>interferance</a:t>
            </a:r>
            <a:r>
              <a:rPr lang="en-US" baseline="0" dirty="0" smtClean="0"/>
              <a:t> term is not necessarily new, CNI </a:t>
            </a:r>
            <a:r>
              <a:rPr lang="en-US" baseline="0" dirty="0" err="1" smtClean="0"/>
              <a:t>polarimeter</a:t>
            </a:r>
            <a:r>
              <a:rPr lang="en-US" baseline="0" dirty="0" smtClean="0"/>
              <a:t> elastic scattering, which have a few percent of asymmetry.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this term, we don</a:t>
            </a:r>
            <a:r>
              <a:rPr lang="uk-UA" baseline="0" dirty="0" smtClean="0"/>
              <a:t>’</a:t>
            </a:r>
            <a:r>
              <a:rPr lang="en-US" baseline="0" dirty="0" smtClean="0"/>
              <a:t>t know if polarized delta decays asymmetrically.</a:t>
            </a:r>
            <a:r>
              <a:rPr lang="ko-KR" altLang="en-US" baseline="0" dirty="0" smtClean="0"/>
              <a:t> </a:t>
            </a:r>
            <a:endParaRPr lang="en-US" altLang="ko-K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understand</a:t>
            </a:r>
            <a:r>
              <a:rPr lang="en-US" baseline="0" dirty="0" smtClean="0"/>
              <a:t> </a:t>
            </a:r>
            <a:r>
              <a:rPr lang="en-US" baseline="0" dirty="0" smtClean="0"/>
              <a:t>underlying </a:t>
            </a:r>
            <a:r>
              <a:rPr lang="en-US" baseline="0" dirty="0" err="1" smtClean="0"/>
              <a:t>mechasim</a:t>
            </a:r>
            <a:r>
              <a:rPr lang="en-US" baseline="0" dirty="0" smtClean="0"/>
              <a:t>, we may play with </a:t>
            </a:r>
            <a:r>
              <a:rPr lang="en-US" dirty="0" smtClean="0"/>
              <a:t>Suppressing/</a:t>
            </a:r>
            <a:r>
              <a:rPr lang="en-US" dirty="0" err="1" smtClean="0"/>
              <a:t>enhansing</a:t>
            </a:r>
            <a:r>
              <a:rPr lang="en-US" dirty="0" smtClean="0"/>
              <a:t> those terms</a:t>
            </a:r>
            <a:r>
              <a:rPr lang="en-US" baseline="0" dirty="0" smtClean="0"/>
              <a:t> in data, then see how asymmetry goes.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44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here is an idea</a:t>
            </a:r>
            <a:r>
              <a:rPr lang="en-US" baseline="0" dirty="0" smtClean="0"/>
              <a:t> about suppressing/enhancing EM terms.</a:t>
            </a:r>
          </a:p>
          <a:p>
            <a:r>
              <a:rPr lang="en-US" baseline="0" dirty="0" smtClean="0"/>
              <a:t>From the simulation study, for most of neutrons from UPC, most of their counterpart pion goes through BBC hole, and swiped by dipole magnet.</a:t>
            </a:r>
          </a:p>
          <a:p>
            <a:r>
              <a:rPr lang="en-US" baseline="0" dirty="0" smtClean="0"/>
              <a:t>Then requiring BBC activity will suppress those UPC events, then suppress EM terms in A_N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72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dirty="0" smtClean="0">
                    <a:solidFill>
                      <a:srgbClr val="FFC000"/>
                    </a:solidFill>
                    <a:latin typeface="Cambria Math" charset="0"/>
                  </a:rPr>
                  <a:t>Now</a:t>
                </a:r>
                <a:r>
                  <a:rPr lang="en-US" sz="1200" i="0" baseline="0" dirty="0" smtClean="0">
                    <a:solidFill>
                      <a:srgbClr val="FFC000"/>
                    </a:solidFill>
                    <a:latin typeface="Cambria Math" charset="0"/>
                  </a:rPr>
                  <a:t>, this is A_N with BBC correlations.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baseline="0" dirty="0" smtClean="0">
                    <a:solidFill>
                      <a:srgbClr val="FFC000"/>
                    </a:solidFill>
                    <a:latin typeface="Cambria Math" charset="0"/>
                  </a:rPr>
                  <a:t>Green points are </a:t>
                </a:r>
                <a:r>
                  <a:rPr lang="en-US" sz="1200" i="0" baseline="0" dirty="0" err="1" smtClean="0">
                    <a:solidFill>
                      <a:srgbClr val="FFC000"/>
                    </a:solidFill>
                    <a:latin typeface="Cambria Math" charset="0"/>
                  </a:rPr>
                  <a:t>asymtry</a:t>
                </a:r>
                <a:r>
                  <a:rPr lang="en-US" sz="1200" i="0" baseline="0" dirty="0" smtClean="0">
                    <a:solidFill>
                      <a:srgbClr val="FFC000"/>
                    </a:solidFill>
                    <a:latin typeface="Cambria Math" charset="0"/>
                  </a:rPr>
                  <a:t> of events with BBC activities.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baseline="0" dirty="0" smtClean="0">
                    <a:solidFill>
                      <a:srgbClr val="FFC000"/>
                    </a:solidFill>
                    <a:latin typeface="Cambria Math" charset="0"/>
                  </a:rPr>
                  <a:t>So this is UPC suppressed, </a:t>
                </a:r>
                <a:r>
                  <a:rPr lang="en-US" dirty="0" smtClean="0"/>
                  <a:t>If only strong force are enhanced, then it behaves</a:t>
                </a:r>
                <a:r>
                  <a:rPr lang="en-US" baseline="0" dirty="0" smtClean="0"/>
                  <a:t> quiet differently. 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baseline="0" dirty="0" smtClean="0"/>
                  <a:t>In here, </a:t>
                </a:r>
                <a:r>
                  <a:rPr lang="en-US" altLang="ko-KR" baseline="0" dirty="0" err="1" smtClean="0"/>
                  <a:t>p+Au</a:t>
                </a:r>
                <a:r>
                  <a:rPr lang="en-US" altLang="ko-KR" baseline="0" dirty="0" smtClean="0"/>
                  <a:t> asymmetry become very small.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i="0" baseline="0" dirty="0" smtClean="0">
                  <a:solidFill>
                    <a:srgbClr val="FFC000"/>
                  </a:solidFill>
                  <a:latin typeface="Cambria Math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baseline="0" dirty="0" smtClean="0">
                    <a:solidFill>
                      <a:srgbClr val="FFC000"/>
                    </a:solidFill>
                    <a:latin typeface="Cambria Math" charset="0"/>
                  </a:rPr>
                  <a:t>Blue points are </a:t>
                </a:r>
                <a:r>
                  <a:rPr lang="en-US" sz="1200" i="0" baseline="0" dirty="0" err="1" smtClean="0">
                    <a:solidFill>
                      <a:srgbClr val="FFC000"/>
                    </a:solidFill>
                    <a:latin typeface="Cambria Math" charset="0"/>
                  </a:rPr>
                  <a:t>asymtry</a:t>
                </a:r>
                <a:r>
                  <a:rPr lang="en-US" sz="1200" i="0" baseline="0" dirty="0" smtClean="0">
                    <a:solidFill>
                      <a:srgbClr val="FFC000"/>
                    </a:solidFill>
                    <a:latin typeface="Cambria Math" charset="0"/>
                  </a:rPr>
                  <a:t> of events with veto BBC activities.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baseline="0" dirty="0" smtClean="0"/>
                  <a:t>If we enhance UPC events, </a:t>
                </a:r>
                <a:r>
                  <a:rPr lang="en-US" altLang="ko-KR" baseline="0" dirty="0" err="1" smtClean="0"/>
                  <a:t>p+Au</a:t>
                </a:r>
                <a:r>
                  <a:rPr lang="en-US" altLang="ko-KR" baseline="0" dirty="0" smtClean="0"/>
                  <a:t> asymmetry become large,</a:t>
                </a:r>
                <a:r>
                  <a:rPr lang="ko-KR" altLang="en-US" baseline="0" dirty="0" smtClean="0"/>
                  <a:t> </a:t>
                </a:r>
                <a:r>
                  <a:rPr lang="en-US" altLang="ko-KR" baseline="0" dirty="0" smtClean="0"/>
                  <a:t>20~30 % level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baseline="0" dirty="0" smtClean="0"/>
                  <a:t>Also, </a:t>
                </a:r>
                <a:r>
                  <a:rPr lang="en-US" altLang="ko-KR" baseline="0" dirty="0" err="1" smtClean="0"/>
                  <a:t>p+Al</a:t>
                </a:r>
                <a:r>
                  <a:rPr lang="en-US" altLang="ko-KR" baseline="0" dirty="0" smtClean="0"/>
                  <a:t> have opposite sign, and have large asymmetry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i="0" dirty="0" smtClean="0">
                  <a:solidFill>
                    <a:srgbClr val="FFC000"/>
                  </a:solidFill>
                  <a:latin typeface="Cambria Math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 smtClean="0"/>
                  <a:t>We can </a:t>
                </a:r>
                <a:r>
                  <a:rPr lang="en-US" baseline="0" dirty="0" err="1" smtClean="0"/>
                  <a:t>Succesfully</a:t>
                </a:r>
                <a:r>
                  <a:rPr lang="en-US" baseline="0" dirty="0" smtClean="0"/>
                  <a:t> </a:t>
                </a:r>
                <a:r>
                  <a:rPr lang="en-US" sz="1200" dirty="0" smtClean="0">
                    <a:solidFill>
                      <a:srgbClr val="FFC000"/>
                    </a:solidFill>
                  </a:rPr>
                  <a:t>enhancing/suppressing </a:t>
                </a:r>
                <a:r>
                  <a:rPr lang="en-US" baseline="0" dirty="0" smtClean="0"/>
                  <a:t>UPC like events, and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FFC00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12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1200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rgbClr val="FFC000"/>
                    </a:solidFill>
                  </a:rPr>
                  <a:t> </a:t>
                </a:r>
                <a:r>
                  <a:rPr lang="en-US" sz="1200" dirty="0" smtClean="0">
                    <a:solidFill>
                      <a:srgbClr val="FFC000"/>
                    </a:solidFill>
                  </a:rPr>
                  <a:t>behaved quite differently </a:t>
                </a:r>
                <a:r>
                  <a:rPr lang="en-US" sz="1200" dirty="0" smtClean="0">
                    <a:solidFill>
                      <a:srgbClr val="FFC000"/>
                    </a:solidFill>
                  </a:rPr>
                  <a:t>for them.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However, in asymmetry full description, there are 3 UPC </a:t>
                </a:r>
                <a:r>
                  <a:rPr lang="en-US" baseline="0" dirty="0" err="1" smtClean="0"/>
                  <a:t>invloved</a:t>
                </a:r>
                <a:r>
                  <a:rPr lang="en-US" baseline="0" dirty="0" smtClean="0"/>
                  <a:t> terms, and we don’t know which term contribute how much on this BBC correlation asymmetry. </a:t>
                </a:r>
                <a:r>
                  <a:rPr lang="en-US" baseline="0" dirty="0" err="1" smtClean="0"/>
                  <a:t>Whemer</a:t>
                </a:r>
                <a:r>
                  <a:rPr lang="en-US" baseline="0" dirty="0" smtClean="0"/>
                  <a:t> EM term solely, EM and </a:t>
                </a:r>
                <a:r>
                  <a:rPr lang="en-US" baseline="0" dirty="0" err="1" smtClean="0"/>
                  <a:t>hadronic</a:t>
                </a:r>
                <a:r>
                  <a:rPr lang="en-US" baseline="0" dirty="0" smtClean="0"/>
                  <a:t> interaction term.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>
                    <a:solidFill>
                      <a:srgbClr val="FFC000"/>
                    </a:solidFill>
                    <a:latin typeface="Cambria Math" charset="0"/>
                  </a:rPr>
                  <a:t>𝐴</a:t>
                </a:r>
                <a:r>
                  <a:rPr lang="en-US" sz="1200" i="0" smtClean="0">
                    <a:solidFill>
                      <a:srgbClr val="FFC000"/>
                    </a:solidFill>
                    <a:latin typeface="Cambria Math" charset="0"/>
                  </a:rPr>
                  <a:t>_</a:t>
                </a:r>
                <a:r>
                  <a:rPr lang="en-US" sz="1200" i="0">
                    <a:solidFill>
                      <a:srgbClr val="FFC000"/>
                    </a:solidFill>
                    <a:latin typeface="Cambria Math" charset="0"/>
                  </a:rPr>
                  <a:t>𝑁</a:t>
                </a:r>
                <a:r>
                  <a:rPr lang="en-US" sz="1200" dirty="0">
                    <a:solidFill>
                      <a:srgbClr val="FFC000"/>
                    </a:solidFill>
                  </a:rPr>
                  <a:t> </a:t>
                </a:r>
                <a:r>
                  <a:rPr lang="en-US" sz="1200" dirty="0" smtClean="0">
                    <a:solidFill>
                      <a:srgbClr val="FFC000"/>
                    </a:solidFill>
                  </a:rPr>
                  <a:t>behaved quite differently </a:t>
                </a:r>
                <a:r>
                  <a:rPr lang="en-US" sz="1200" dirty="0">
                    <a:solidFill>
                      <a:srgbClr val="FFC000"/>
                    </a:solidFill>
                  </a:rPr>
                  <a:t>by </a:t>
                </a:r>
                <a:r>
                  <a:rPr lang="en-US" sz="1200" dirty="0" smtClean="0">
                    <a:solidFill>
                      <a:srgbClr val="FFC000"/>
                    </a:solidFill>
                  </a:rPr>
                  <a:t>enhancing/suppressing UPC</a:t>
                </a:r>
                <a:endParaRPr lang="en-US" sz="1200" dirty="0">
                  <a:solidFill>
                    <a:srgbClr val="FFC000"/>
                  </a:solidFill>
                </a:endParaRPr>
              </a:p>
              <a:p>
                <a:r>
                  <a:rPr lang="en-US" dirty="0" smtClean="0"/>
                  <a:t>Green </a:t>
                </a:r>
                <a:r>
                  <a:rPr lang="ko-KR" altLang="en-US" dirty="0" smtClean="0"/>
                  <a:t>보여주면서 </a:t>
                </a:r>
                <a:r>
                  <a:rPr lang="en-US" dirty="0" smtClean="0"/>
                  <a:t>If only strong force are involved, then sigh of A_N may not</a:t>
                </a:r>
                <a:r>
                  <a:rPr lang="en-US" baseline="0" dirty="0" smtClean="0"/>
                  <a:t> changed.</a:t>
                </a:r>
                <a:endParaRPr lang="ko-KR" altLang="en-US" baseline="0" dirty="0" smtClean="0"/>
              </a:p>
              <a:p>
                <a:r>
                  <a:rPr lang="ko-KR" altLang="en-US" baseline="0" dirty="0" smtClean="0"/>
                  <a:t>파랑 보여주면서</a:t>
                </a:r>
                <a:r>
                  <a:rPr lang="en-US" altLang="ko-KR" baseline="0" dirty="0" smtClean="0"/>
                  <a:t>,</a:t>
                </a:r>
                <a:r>
                  <a:rPr lang="ko-KR" altLang="en-US" baseline="0" dirty="0" smtClean="0"/>
                  <a:t> 그럼 어시메트리 커진다</a:t>
                </a:r>
                <a:r>
                  <a:rPr lang="en-US" altLang="ko-KR" baseline="0" dirty="0" smtClean="0"/>
                  <a:t>,</a:t>
                </a:r>
                <a:r>
                  <a:rPr lang="ko-KR" altLang="en-US" baseline="0" dirty="0" smtClean="0"/>
                  <a:t> </a:t>
                </a:r>
                <a:r>
                  <a:rPr lang="en-US" altLang="ko-KR" baseline="0" dirty="0" smtClean="0"/>
                  <a:t>pi0</a:t>
                </a:r>
                <a:r>
                  <a:rPr lang="ko-KR" altLang="en-US" baseline="0" dirty="0" smtClean="0"/>
                  <a:t>의 </a:t>
                </a:r>
                <a:r>
                  <a:rPr lang="en-US" altLang="ko-KR" baseline="0" dirty="0" smtClean="0"/>
                  <a:t>A_N</a:t>
                </a:r>
                <a:r>
                  <a:rPr lang="ko-KR" altLang="en-US" baseline="0" dirty="0" smtClean="0"/>
                  <a:t>만큼 </a:t>
                </a:r>
                <a:r>
                  <a:rPr lang="en-US" altLang="ko-KR" baseline="0" dirty="0" smtClean="0"/>
                  <a:t>30%</a:t>
                </a:r>
                <a:r>
                  <a:rPr lang="ko-KR" altLang="en-US" baseline="0" dirty="0" smtClean="0"/>
                  <a:t>나 된다 </a:t>
                </a:r>
                <a:r>
                  <a:rPr lang="en-US" altLang="ko-KR" baseline="0" dirty="0" smtClean="0"/>
                  <a:t>-&gt;</a:t>
                </a:r>
                <a:r>
                  <a:rPr lang="ko-KR" altLang="en-US" baseline="0" dirty="0" smtClean="0"/>
                  <a:t> 그럼 파이온 어시메트리랑 연결시키고 싶어하는 사람이 있을듯</a:t>
                </a:r>
              </a:p>
              <a:p>
                <a:r>
                  <a:rPr lang="ko-KR" altLang="en-US" baseline="0" dirty="0" smtClean="0"/>
                  <a:t>그럼 이게 </a:t>
                </a:r>
              </a:p>
              <a:p>
                <a:r>
                  <a:rPr lang="en-US" altLang="ko-KR" baseline="0" dirty="0" smtClean="0"/>
                  <a:t>QCD</a:t>
                </a:r>
                <a:r>
                  <a:rPr lang="ko-KR" altLang="en-US" baseline="0" dirty="0" smtClean="0"/>
                  <a:t>에서 파이온이 어디로 가는지 </a:t>
                </a:r>
                <a:r>
                  <a:rPr lang="en-US" altLang="ko-KR" baseline="0" dirty="0" smtClean="0"/>
                  <a:t>MC</a:t>
                </a:r>
                <a:r>
                  <a:rPr lang="ko-KR" altLang="en-US" baseline="0" dirty="0" smtClean="0"/>
                  <a:t>돌리고있다</a:t>
                </a:r>
                <a:r>
                  <a:rPr lang="en-US" altLang="ko-KR" baseline="0" dirty="0" smtClean="0"/>
                  <a:t>.</a:t>
                </a:r>
                <a:r>
                  <a:rPr lang="ko-KR" altLang="en-US" baseline="0" dirty="0" smtClean="0"/>
                  <a:t> 이것들의 </a:t>
                </a:r>
                <a:r>
                  <a:rPr lang="en-US" altLang="ko-KR" baseline="0" dirty="0" smtClean="0"/>
                  <a:t>rapidity</a:t>
                </a:r>
                <a:r>
                  <a:rPr lang="ko-KR" altLang="en-US" baseline="0" dirty="0" smtClean="0"/>
                  <a:t>는 </a:t>
                </a:r>
                <a:r>
                  <a:rPr lang="en-US" altLang="ko-KR" baseline="0" dirty="0" smtClean="0"/>
                  <a:t>1~3.</a:t>
                </a:r>
                <a:r>
                  <a:rPr lang="ko-KR" altLang="en-US" baseline="0" dirty="0" smtClean="0"/>
                  <a:t> </a:t>
                </a:r>
                <a:r>
                  <a:rPr lang="en-US" altLang="ko-KR" baseline="0" dirty="0" smtClean="0"/>
                  <a:t>large asymmetry is observed.</a:t>
                </a:r>
              </a:p>
              <a:p>
                <a:r>
                  <a:rPr lang="en-US" baseline="0" dirty="0" smtClean="0"/>
                  <a:t>We are tracing counterpart pion goes. </a:t>
                </a:r>
                <a:r>
                  <a:rPr lang="ko-KR" altLang="en-US" baseline="0" dirty="0" smtClean="0"/>
                  <a:t>암것도 동의하지 않음</a:t>
                </a:r>
                <a:r>
                  <a:rPr lang="en-US" altLang="ko-KR" baseline="0" dirty="0" smtClean="0"/>
                  <a:t>.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68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Here is one </a:t>
            </a:r>
            <a:r>
              <a:rPr lang="en-US" altLang="ko-KR" dirty="0" err="1" smtClean="0"/>
              <a:t>senario</a:t>
            </a:r>
            <a:r>
              <a:rPr lang="en-US" altLang="ko-KR" dirty="0" smtClean="0"/>
              <a:t> about explains How </a:t>
            </a:r>
            <a:r>
              <a:rPr lang="en-US" altLang="ko-KR" dirty="0" smtClean="0"/>
              <a:t>come UPC produce large </a:t>
            </a:r>
            <a:r>
              <a:rPr lang="en-US" altLang="ko-KR" dirty="0" err="1" smtClean="0"/>
              <a:t>asymetry</a:t>
            </a:r>
            <a:r>
              <a:rPr lang="en-US" altLang="ko-KR" dirty="0" smtClean="0"/>
              <a:t>?</a:t>
            </a:r>
          </a:p>
          <a:p>
            <a:r>
              <a:rPr lang="en-US" altLang="ko-KR" dirty="0" smtClean="0"/>
              <a:t>1</a:t>
            </a:r>
            <a:r>
              <a:rPr lang="en-US" altLang="ko-KR" baseline="0" dirty="0" smtClean="0"/>
              <a:t> possible </a:t>
            </a:r>
            <a:r>
              <a:rPr lang="en-US" altLang="ko-KR" baseline="0" dirty="0" err="1" smtClean="0"/>
              <a:t>senario</a:t>
            </a:r>
            <a:r>
              <a:rPr lang="en-US" altLang="ko-KR" baseline="0" dirty="0" smtClean="0"/>
              <a:t> is </a:t>
            </a:r>
            <a:r>
              <a:rPr kumimoji="1" lang="en-US" altLang="ja-JP" dirty="0" smtClean="0"/>
              <a:t>Coulomb</a:t>
            </a:r>
            <a:r>
              <a:rPr lang="ja-JP" altLang="en-US" dirty="0" smtClean="0"/>
              <a:t>-</a:t>
            </a:r>
            <a:r>
              <a:rPr lang="en-US" altLang="ja-JP" dirty="0" smtClean="0"/>
              <a:t>Nuclear Interference.</a:t>
            </a:r>
          </a:p>
          <a:p>
            <a:r>
              <a:rPr lang="en-US" altLang="ko-KR" dirty="0" smtClean="0"/>
              <a:t>This is one example diagram.</a:t>
            </a:r>
          </a:p>
          <a:p>
            <a:r>
              <a:rPr lang="en-US" altLang="ko-KR" baseline="0" dirty="0" smtClean="0"/>
              <a:t>If this </a:t>
            </a:r>
            <a:r>
              <a:rPr lang="en-US" altLang="ko-KR" baseline="0" dirty="0" err="1" smtClean="0"/>
              <a:t>hadronic</a:t>
            </a:r>
            <a:r>
              <a:rPr lang="en-US" altLang="ko-KR" baseline="0" dirty="0" smtClean="0"/>
              <a:t> interaction and UPC </a:t>
            </a:r>
            <a:r>
              <a:rPr lang="en-US" altLang="ko-KR" baseline="0" dirty="0" err="1" smtClean="0"/>
              <a:t>amplitue</a:t>
            </a:r>
            <a:r>
              <a:rPr lang="en-US" altLang="ko-KR" baseline="0" dirty="0" smtClean="0"/>
              <a:t> interfere</a:t>
            </a:r>
            <a:r>
              <a:rPr lang="en-US" altLang="ko-KR" baseline="0" dirty="0" smtClean="0"/>
              <a:t>, </a:t>
            </a:r>
            <a:r>
              <a:rPr lang="en-US" altLang="ko-KR" baseline="0" dirty="0" smtClean="0"/>
              <a:t>with having </a:t>
            </a:r>
            <a:r>
              <a:rPr lang="en-US" altLang="ko-KR" baseline="0" dirty="0" smtClean="0"/>
              <a:t>large phase shift, then they produce large A_N, </a:t>
            </a:r>
            <a:endParaRPr lang="en-US" altLang="ko-KR" baseline="0" dirty="0" smtClean="0"/>
          </a:p>
          <a:p>
            <a:r>
              <a:rPr lang="en-US" dirty="0" smtClean="0"/>
              <a:t>With small –t, QCD &amp; UPC process may interfere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but we don’t know it yet.</a:t>
            </a:r>
          </a:p>
          <a:p>
            <a:r>
              <a:rPr lang="en-US" baseline="0" dirty="0" smtClean="0"/>
              <a:t>Theory </a:t>
            </a:r>
            <a:r>
              <a:rPr lang="en-US" baseline="0" dirty="0" smtClean="0"/>
              <a:t>under development</a:t>
            </a:r>
            <a:r>
              <a:rPr lang="en-US" baseline="0" dirty="0" smtClean="0"/>
              <a:t>.</a:t>
            </a:r>
            <a:endParaRPr lang="ko-KR" altLang="en-US" baseline="0" dirty="0" smtClean="0"/>
          </a:p>
          <a:p>
            <a:endParaRPr lang="ko-KR" altLang="en-US" baseline="0" dirty="0" smtClean="0"/>
          </a:p>
          <a:p>
            <a:endParaRPr lang="ko-KR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1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</a:t>
            </a:r>
            <a:r>
              <a:rPr lang="en-US" baseline="0" dirty="0" smtClean="0"/>
              <a:t> will be interesting to see.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2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Equivalent yields of UPC (photon, red curve)</a:t>
            </a:r>
            <a:endParaRPr lang="ko-KR" altLang="en-US" baseline="0" dirty="0" smtClean="0"/>
          </a:p>
          <a:p>
            <a:r>
              <a:rPr lang="en-US" baseline="0" dirty="0" smtClean="0"/>
              <a:t>Predicted yield at RHIC: half of LHC</a:t>
            </a:r>
          </a:p>
          <a:p>
            <a:r>
              <a:rPr lang="en-US" dirty="0" smtClean="0"/>
              <a:t>Not</a:t>
            </a:r>
            <a:r>
              <a:rPr lang="en-US" baseline="0" dirty="0" smtClean="0"/>
              <a:t> established,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72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19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already know, here is definition of single transverse spin asymmetry.</a:t>
            </a:r>
          </a:p>
          <a:p>
            <a:r>
              <a:rPr lang="en-US" baseline="0" dirty="0" smtClean="0"/>
              <a:t>And using rotational symmetry, A_N can be written as these equations.</a:t>
            </a:r>
          </a:p>
          <a:p>
            <a:r>
              <a:rPr lang="en-US" baseline="0" dirty="0" smtClean="0"/>
              <a:t>We utilize the last term for analysis to cancel out systematic from relative luminosity, and detector left-right efficiency.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12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For forward neutron detection, ZDC, SMD, and charge veto counters are used.</a:t>
            </a:r>
          </a:p>
          <a:p>
            <a:r>
              <a:rPr lang="en-US" baseline="0" dirty="0" smtClean="0"/>
              <a:t>ZDC is a </a:t>
            </a:r>
            <a:r>
              <a:rPr lang="en-US" baseline="0" dirty="0" err="1" smtClean="0"/>
              <a:t>cherenkov</a:t>
            </a:r>
            <a:r>
              <a:rPr lang="en-US" baseline="0" dirty="0" smtClean="0"/>
              <a:t> sampling hadron calorimeter, SMD is arrays of plastic </a:t>
            </a:r>
            <a:r>
              <a:rPr lang="en-US" baseline="0" dirty="0" err="1" smtClean="0"/>
              <a:t>scintilator</a:t>
            </a:r>
            <a:r>
              <a:rPr lang="en-US" baseline="0" dirty="0" smtClean="0"/>
              <a:t> strips, and used for position reconstruction by measuring centroid of shower. Here is reconstructed position distribution.</a:t>
            </a:r>
          </a:p>
          <a:p>
            <a:r>
              <a:rPr lang="en-US" baseline="0" dirty="0" smtClean="0"/>
              <a:t>There are charge veto counters, which are thin plastic scintillators to veto charged particles.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32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is measurement principle.</a:t>
            </a:r>
          </a:p>
          <a:p>
            <a:r>
              <a:rPr lang="en-US" baseline="0" dirty="0" smtClean="0"/>
              <a:t>Here is neutron distribution. Then we cut acceptance, and divide them into 16 phi areas.</a:t>
            </a:r>
          </a:p>
          <a:p>
            <a:r>
              <a:rPr lang="en-US" baseline="0" dirty="0" smtClean="0"/>
              <a:t>Then using this A_N formula, we define raw asymmetry with neutron yields as a function of phi.</a:t>
            </a:r>
          </a:p>
          <a:p>
            <a:r>
              <a:rPr lang="en-US" baseline="0" dirty="0" smtClean="0"/>
              <a:t>Then we calculate raw left-right asymmetry of a phi angle, run through 8 pairs, then fit sine function to get amplitude, then do corrections from left-right smearing due to position resolution, and divide by polarization.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08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</a:t>
            </a:r>
            <a:r>
              <a:rPr lang="en-US" baseline="0" dirty="0" smtClean="0"/>
              <a:t> let’s see about asymmetry of proton-proton collision.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65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the first polarized proton running at RHIC, finite A_N of forward neutron is discovered at IP12 experiment.</a:t>
            </a:r>
          </a:p>
          <a:p>
            <a:r>
              <a:rPr lang="en-US" dirty="0" smtClean="0"/>
              <a:t>Then with neutron detectors, again finite</a:t>
            </a:r>
            <a:r>
              <a:rPr lang="en-US" baseline="0" dirty="0" smtClean="0"/>
              <a:t> A_N is measured at PHENIX, ~6% for ZDC trigger, and ~7.5% with ZDC&amp;BBC triggers.</a:t>
            </a:r>
          </a:p>
          <a:p>
            <a:r>
              <a:rPr lang="en-US" baseline="0" dirty="0" smtClean="0"/>
              <a:t>This </a:t>
            </a:r>
            <a:r>
              <a:rPr lang="en-US" baseline="0" dirty="0" smtClean="0"/>
              <a:t>asymmetry was not expected before the </a:t>
            </a:r>
            <a:r>
              <a:rPr lang="en-US" baseline="0" dirty="0" smtClean="0"/>
              <a:t>measurement.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59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PHENIX ZDC, t range is very small. We cannot apply </a:t>
            </a:r>
            <a:r>
              <a:rPr lang="en-US" baseline="0" dirty="0" err="1" smtClean="0"/>
              <a:t>pQCD</a:t>
            </a:r>
            <a:r>
              <a:rPr lang="en-US" baseline="0" dirty="0" smtClean="0"/>
              <a:t>, but several theories have been developed to explain A_N and cross section of forward neutron production using one pion exchange models.</a:t>
            </a:r>
          </a:p>
          <a:p>
            <a:endParaRPr lang="en-US" dirty="0" smtClean="0"/>
          </a:p>
          <a:p>
            <a:r>
              <a:rPr lang="en-US" dirty="0" smtClean="0"/>
              <a:t>After </a:t>
            </a:r>
            <a:r>
              <a:rPr lang="en-US" baseline="0" dirty="0" smtClean="0"/>
              <a:t>we have preliminary results, </a:t>
            </a:r>
            <a:r>
              <a:rPr lang="en-US" dirty="0" smtClean="0"/>
              <a:t>a</a:t>
            </a:r>
            <a:r>
              <a:rPr lang="en-US" baseline="0" dirty="0" smtClean="0"/>
              <a:t> theoretical paper, which explains A_N of pp </a:t>
            </a:r>
            <a:r>
              <a:rPr lang="en-US" baseline="0" dirty="0" err="1" smtClean="0"/>
              <a:t>coliiosion</a:t>
            </a:r>
            <a:r>
              <a:rPr lang="en-US" baseline="0" dirty="0" smtClean="0"/>
              <a:t> of PHENIX very well was published.</a:t>
            </a:r>
            <a:endParaRPr lang="en-US" altLang="ko-KR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In this plot at the right, colors are PHENIX data, and black stars are theoretical calculation result. We can see that this theory describe PHENIX A_N result well.</a:t>
            </a:r>
          </a:p>
          <a:p>
            <a:endParaRPr lang="ko-KR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20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If you write A_N with initial and final state amplitude, </a:t>
            </a:r>
            <a:r>
              <a:rPr lang="en-US" altLang="ko-KR" baseline="0" dirty="0" smtClean="0"/>
              <a:t>and </a:t>
            </a:r>
            <a:r>
              <a:rPr lang="en-US" altLang="ko-KR" baseline="0" dirty="0" err="1" smtClean="0"/>
              <a:t>evolute</a:t>
            </a:r>
            <a:r>
              <a:rPr lang="en-US" altLang="ko-KR" baseline="0" dirty="0" smtClean="0"/>
              <a:t>, then </a:t>
            </a:r>
            <a:r>
              <a:rPr lang="en-US" altLang="ko-KR" baseline="0" dirty="0" smtClean="0"/>
              <a:t>A_N </a:t>
            </a:r>
            <a:r>
              <a:rPr lang="en-US" altLang="ko-KR" baseline="0" dirty="0" smtClean="0"/>
              <a:t>can be nonzero if there is nonzero term for interference between spin-flip and </a:t>
            </a:r>
            <a:r>
              <a:rPr lang="en-US" altLang="ko-KR" baseline="0" dirty="0" err="1" smtClean="0"/>
              <a:t>nonflip</a:t>
            </a:r>
            <a:r>
              <a:rPr lang="en-US" altLang="ko-KR" baseline="0" dirty="0" smtClean="0"/>
              <a:t> interaction with different phase.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published paper, major contribution on A_N is came from interference between spin flip pion exchange amplitude, and spin </a:t>
            </a:r>
            <a:r>
              <a:rPr lang="en-US" baseline="0" dirty="0" err="1" smtClean="0"/>
              <a:t>nonflip</a:t>
            </a:r>
            <a:r>
              <a:rPr lang="en-US" baseline="0" dirty="0" smtClean="0"/>
              <a:t> a_1 </a:t>
            </a:r>
            <a:r>
              <a:rPr lang="en-US" baseline="0" dirty="0" err="1" smtClean="0"/>
              <a:t>reggeon</a:t>
            </a:r>
            <a:r>
              <a:rPr lang="en-US" baseline="0" dirty="0" smtClean="0"/>
              <a:t> exchange amplitude.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Let's see more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9810B-C025-B54B-AEB6-A7DB892CA3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1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3853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3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86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3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0039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6"/>
            <a:ext cx="4011930" cy="4023359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58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5"/>
            <a:ext cx="4011930" cy="3286760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286760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4116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33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497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583D9E-178B-D345-BE15-010AB727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188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2198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9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B583D9E-178B-D345-BE15-010AB727D6A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91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8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5.png"/><Relationship Id="rId5" Type="http://schemas.openxmlformats.org/officeDocument/2006/relationships/image" Target="../media/image37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34.emf"/><Relationship Id="rId8" Type="http://schemas.openxmlformats.org/officeDocument/2006/relationships/image" Target="../media/image3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4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45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46.emf"/><Relationship Id="rId10" Type="http://schemas.openxmlformats.org/officeDocument/2006/relationships/image" Target="../media/image4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5.png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40.emf"/><Relationship Id="rId5" Type="http://schemas.openxmlformats.org/officeDocument/2006/relationships/image" Target="../media/image64.png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4" Type="http://schemas.openxmlformats.org/officeDocument/2006/relationships/image" Target="../media/image250.png"/><Relationship Id="rId5" Type="http://schemas.openxmlformats.org/officeDocument/2006/relationships/image" Target="../media/image26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2.png"/><Relationship Id="rId6" Type="http://schemas.openxmlformats.org/officeDocument/2006/relationships/image" Target="../media/image140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160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tiff"/><Relationship Id="rId5" Type="http://schemas.openxmlformats.org/officeDocument/2006/relationships/image" Target="../media/image251.png"/><Relationship Id="rId8" Type="http://schemas.openxmlformats.org/officeDocument/2006/relationships/image" Target="../media/image26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27.emf"/><Relationship Id="rId1" Type="http://schemas.openxmlformats.org/officeDocument/2006/relationships/vmlDrawing" Target="../drawings/vmlDrawing1.vml"/><Relationship Id="rId2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0" y="1051015"/>
                <a:ext cx="9906000" cy="1589852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sz="7200" dirty="0" smtClean="0">
                    <a:solidFill>
                      <a:schemeClr val="accent4">
                        <a:lumMod val="75000"/>
                      </a:schemeClr>
                    </a:solidFill>
                    <a:ea typeface="AppleGothic" charset="-127"/>
                    <a:cs typeface="AppleGothic" charset="-127"/>
                  </a:rPr>
                  <a:t>Neutron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72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charset="0"/>
                            <a:ea typeface="AppleGothic" charset="-127"/>
                            <a:cs typeface="AppleGothic" charset="-127"/>
                          </a:rPr>
                        </m:ctrlPr>
                      </m:sSubPr>
                      <m:e>
                        <m:r>
                          <a:rPr lang="en-US" sz="72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charset="0"/>
                            <a:ea typeface="AppleGothic" charset="-127"/>
                            <a:cs typeface="AppleGothic" charset="-127"/>
                          </a:rPr>
                          <m:t>𝐴</m:t>
                        </m:r>
                      </m:e>
                      <m:sub>
                        <m:r>
                          <a:rPr lang="en-US" sz="72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charset="0"/>
                            <a:ea typeface="AppleGothic" charset="-127"/>
                            <a:cs typeface="AppleGothic" charset="-127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7200" dirty="0">
                    <a:solidFill>
                      <a:schemeClr val="accent4">
                        <a:lumMod val="75000"/>
                      </a:schemeClr>
                    </a:solidFill>
                    <a:ea typeface="AppleGothic" charset="-127"/>
                    <a:cs typeface="AppleGothic" charset="-127"/>
                  </a:rPr>
                  <a:t> in pp and </a:t>
                </a:r>
                <a:r>
                  <a:rPr lang="en-US" sz="7200" dirty="0" err="1" smtClean="0">
                    <a:solidFill>
                      <a:schemeClr val="accent4">
                        <a:lumMod val="75000"/>
                      </a:schemeClr>
                    </a:solidFill>
                    <a:ea typeface="AppleGothic" charset="-127"/>
                    <a:cs typeface="AppleGothic" charset="-127"/>
                  </a:rPr>
                  <a:t>pA</a:t>
                </a:r>
                <a:endParaRPr lang="en-US" dirty="0">
                  <a:solidFill>
                    <a:schemeClr val="accent4">
                      <a:lumMod val="75000"/>
                    </a:schemeClr>
                  </a:solidFill>
                  <a:ea typeface="AppleGothic" charset="-127"/>
                  <a:cs typeface="AppleGothic" charset="-127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0" y="1051015"/>
                <a:ext cx="9906000" cy="1589852"/>
              </a:xfrm>
              <a:blipFill rotWithShape="0">
                <a:blip r:embed="rId3"/>
                <a:stretch>
                  <a:fillRect l="-3262" r="-3262" b="-35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421627" y="6065175"/>
            <a:ext cx="6940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pple Braille" charset="0"/>
                <a:ea typeface="Apple Braille" charset="0"/>
                <a:cs typeface="Apple Braille" charset="0"/>
              </a:rPr>
              <a:t>2016-02-10</a:t>
            </a:r>
            <a:r>
              <a:rPr lang="ko-KR" alt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ko-KR" dirty="0" smtClean="0">
                <a:latin typeface="Apple Braille" charset="0"/>
                <a:ea typeface="Apple Braille" charset="0"/>
                <a:cs typeface="Apple Braille" charset="0"/>
              </a:rPr>
              <a:t>@</a:t>
            </a:r>
            <a:r>
              <a:rPr lang="ko-KR" altLang="en-US" dirty="0" smtClean="0">
                <a:latin typeface="Apple Braille" charset="0"/>
                <a:ea typeface="Apple Braille" charset="0"/>
                <a:cs typeface="Apple Braille" charset="0"/>
              </a:rPr>
              <a:t> </a:t>
            </a:r>
            <a:r>
              <a:rPr lang="en-US" altLang="ko-KR" dirty="0" smtClean="0">
                <a:latin typeface="Apple Braille" charset="0"/>
                <a:ea typeface="Apple Braille" charset="0"/>
                <a:cs typeface="Apple Braille" charset="0"/>
              </a:rPr>
              <a:t>BNL</a:t>
            </a:r>
            <a:endParaRPr lang="en-US" dirty="0">
              <a:latin typeface="Apple Braille" charset="0"/>
              <a:ea typeface="Apple Braille" charset="0"/>
              <a:cs typeface="Apple Braille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15373" y="3487188"/>
            <a:ext cx="4953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err="1">
                <a:ea typeface="Apple Braille" charset="0"/>
                <a:cs typeface="Apple Braille" charset="0"/>
              </a:rPr>
              <a:t>Minjung</a:t>
            </a:r>
            <a:r>
              <a:rPr lang="en-US" sz="2400" dirty="0">
                <a:ea typeface="Apple Braille" charset="0"/>
                <a:cs typeface="Apple Braille" charset="0"/>
              </a:rPr>
              <a:t> Kim</a:t>
            </a:r>
          </a:p>
          <a:p>
            <a:pPr algn="ctr"/>
            <a:r>
              <a:rPr lang="en-US" sz="2400" dirty="0" smtClean="0">
                <a:ea typeface="Apple Braille" charset="0"/>
                <a:cs typeface="Apple Braille" charset="0"/>
              </a:rPr>
              <a:t>for </a:t>
            </a:r>
            <a:r>
              <a:rPr lang="en-US" sz="2400" dirty="0">
                <a:ea typeface="Apple Braille" charset="0"/>
                <a:cs typeface="Apple Braille" charset="0"/>
              </a:rPr>
              <a:t>the PHENIX Collaboration</a:t>
            </a:r>
          </a:p>
          <a:p>
            <a:pPr algn="ctr"/>
            <a:r>
              <a:rPr lang="en-US" sz="2400" dirty="0" smtClean="0">
                <a:ea typeface="Apple Braille" charset="0"/>
                <a:cs typeface="Apple Braille" charset="0"/>
              </a:rPr>
              <a:t>(SNU/RIKEN)</a:t>
            </a:r>
            <a:endParaRPr lang="en-US" sz="2400" dirty="0">
              <a:ea typeface="Apple Braille" charset="0"/>
              <a:cs typeface="Apple Braill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68" y="4544730"/>
            <a:ext cx="1913063" cy="616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969" y="4456606"/>
            <a:ext cx="886302" cy="949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0531" y="4456606"/>
            <a:ext cx="571172" cy="9460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881" y="5634806"/>
            <a:ext cx="9478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RBRC Workshop: </a:t>
            </a:r>
            <a:r>
              <a:rPr lang="en-US" dirty="0"/>
              <a:t>Emerging Spin and Transverse Momentum Effects in </a:t>
            </a:r>
            <a:r>
              <a:rPr lang="en-US" dirty="0" err="1" smtClean="0"/>
              <a:t>p</a:t>
            </a:r>
            <a:r>
              <a:rPr lang="en-US" altLang="ko-KR" dirty="0" err="1" smtClean="0"/>
              <a:t>+</a:t>
            </a:r>
            <a:r>
              <a:rPr lang="en-US" dirty="0" err="1" smtClean="0"/>
              <a:t>p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p+A</a:t>
            </a:r>
            <a:r>
              <a:rPr lang="en-US" dirty="0"/>
              <a:t> </a:t>
            </a:r>
            <a:r>
              <a:rPr lang="en-US" dirty="0" smtClean="0"/>
              <a:t>Collisions</a:t>
            </a:r>
            <a:endParaRPr lang="en-US" dirty="0"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3"/>
    </mc:Choice>
    <mc:Fallback>
      <p:transition spd="slow" advTm="374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9" name="Table 2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18258803"/>
                  </p:ext>
                </p:extLst>
              </p:nvPr>
            </p:nvGraphicFramePr>
            <p:xfrm>
              <a:off x="622773" y="1063842"/>
              <a:ext cx="9154274" cy="51824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8807"/>
                    <a:gridCol w="1919241"/>
                    <a:gridCol w="1439431"/>
                    <a:gridCol w="3776795"/>
                  </a:tblGrid>
                  <a:tr h="564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Approach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Cross section description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charset="0"/>
                                    </a:rPr>
                                    <m:t>𝑵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 smtClean="0"/>
                            <a:t> description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Details</a:t>
                          </a:r>
                          <a:endParaRPr lang="en-US" dirty="0"/>
                        </a:p>
                      </a:txBody>
                      <a:tcPr anchor="ctr"/>
                    </a:tc>
                  </a:tr>
                  <a:tr h="108630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1. One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dirty="0" smtClean="0"/>
                            <a:t> exchange with Born approximation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charset="0"/>
                            <a:buNone/>
                          </a:pPr>
                          <a:endParaRPr lang="en-US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charset="0"/>
                            <a:buChar char="•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dirty="0" smtClean="0"/>
                            <a:t> pole</a:t>
                          </a:r>
                          <a:r>
                            <a:rPr lang="en-US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b="0" i="1" baseline="0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baseline="0" smtClean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b="0" i="1" baseline="0" smtClean="0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baseline="0" smtClean="0"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baseline="0" smtClean="0">
                                          <a:latin typeface="Cambria Math" charset="0"/>
                                        </a:rPr>
                                        <m:t>𝜋</m:t>
                                      </m:r>
                                    </m:sub>
                                    <m:sup>
                                      <m:r>
                                        <a:rPr lang="en-US" b="0" i="1" baseline="0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baseline="0" smtClean="0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b="0" i="1" baseline="0" smtClean="0">
                                      <a:latin typeface="Cambria Math" charset="0"/>
                                    </a:rPr>
                                    <m:t>𝑡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dirty="0" smtClean="0"/>
                            <a:t> at exchange amplitude -&gt; cross section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dirty="0" smtClean="0"/>
                            <a:t>peak at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charset="0"/>
                                </a:rPr>
                                <m:t>≅0.8</m:t>
                              </m:r>
                            </m:oMath>
                          </a14:m>
                          <a:endParaRPr lang="en-US" baseline="0" dirty="0" smtClean="0"/>
                        </a:p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charset="0"/>
                            <a:buChar char="•"/>
                            <a:tabLst/>
                            <a:defRPr/>
                          </a:pPr>
                          <a:r>
                            <a:rPr lang="en-US" baseline="0" dirty="0" smtClean="0"/>
                            <a:t>Overshoots cross section</a:t>
                          </a:r>
                        </a:p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charset="0"/>
                            <a:buChar char="•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baseline="0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baseline="0" smtClean="0">
                                      <a:latin typeface="Cambria Math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baseline="0" smtClean="0">
                                      <a:latin typeface="Cambria Math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b="0" i="1" baseline="0" smtClean="0">
                                  <a:latin typeface="Cambria Math" charset="0"/>
                                </a:rPr>
                                <m:t>=0</m:t>
                              </m:r>
                            </m:oMath>
                          </a14:m>
                          <a:r>
                            <a:rPr lang="en-US" baseline="0" dirty="0" smtClean="0"/>
                            <a:t> : No </a:t>
                          </a:r>
                          <a:r>
                            <a:rPr lang="en-US" dirty="0" smtClean="0"/>
                            <a:t>phase shift </a:t>
                          </a:r>
                          <a:r>
                            <a:rPr lang="en-US" baseline="0" dirty="0" smtClean="0"/>
                            <a:t>with Born Approx.</a:t>
                          </a:r>
                          <a:endParaRPr lang="en-US" dirty="0" smtClean="0"/>
                        </a:p>
                      </a:txBody>
                      <a:tcPr/>
                    </a:tc>
                  </a:tr>
                  <a:tr h="108630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2. One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dirty="0" smtClean="0"/>
                            <a:t> exchange with absorptive correction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charset="0"/>
                            <a:buNone/>
                          </a:pP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charset="0"/>
                            <a:buChar char="•"/>
                          </a:pPr>
                          <a:r>
                            <a:rPr lang="en-US" dirty="0" smtClean="0"/>
                            <a:t>Survival</a:t>
                          </a:r>
                          <a:r>
                            <a:rPr lang="en-US" baseline="0" dirty="0" smtClean="0"/>
                            <a:t> probability multiplied to final state function -&gt; suppressed cross section</a:t>
                          </a:r>
                        </a:p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charset="0"/>
                            <a:buChar char="•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charset="0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US" dirty="0" smtClean="0"/>
                            <a:t>, but too small</a:t>
                          </a:r>
                        </a:p>
                      </a:txBody>
                      <a:tcPr/>
                    </a:tc>
                  </a:tr>
                  <a:tr h="108630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3.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u="sng" smtClean="0">
                                  <a:latin typeface="Cambria Math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u="sng" dirty="0" smtClean="0"/>
                            <a:t> exchange </a:t>
                          </a:r>
                          <a:r>
                            <a:rPr lang="en-US" altLang="ko-KR" u="sng" dirty="0" smtClean="0"/>
                            <a:t>+</a:t>
                          </a:r>
                          <a:r>
                            <a:rPr lang="ko-KR" altLang="en-US" u="sng" dirty="0" smtClean="0"/>
                            <a:t> </a:t>
                          </a:r>
                          <a:r>
                            <a:rPr lang="en-US" altLang="ko-KR" u="sng" dirty="0" smtClean="0"/>
                            <a:t>Interference</a:t>
                          </a:r>
                          <a:r>
                            <a:rPr lang="en-US" altLang="ko-KR" u="sng" baseline="0" dirty="0" smtClean="0"/>
                            <a:t> btw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u="sng" smtClean="0">
                                  <a:latin typeface="Cambria Math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altLang="ko-KR" u="sng" baseline="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b="0" i="1" u="sng" baseline="0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u="sng" baseline="0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ko-KR" b="0" i="1" u="sng" baseline="0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u="sng" dirty="0" smtClean="0"/>
                            <a:t> Reggeon</a:t>
                          </a:r>
                        </a:p>
                        <a:p>
                          <a:endParaRPr lang="en-US" u="sng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charset="0"/>
                            <a:buNone/>
                          </a:pPr>
                          <a:endParaRPr lang="en-US" u="sng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u="sng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charset="0"/>
                            <a:buChar char="•"/>
                            <a:tabLst/>
                            <a:defRPr/>
                          </a:pPr>
                          <a:r>
                            <a:rPr lang="en-US" altLang="ko-KR" u="none" dirty="0" smtClean="0"/>
                            <a:t>Interference</a:t>
                          </a:r>
                          <a:r>
                            <a:rPr lang="en-US" altLang="ko-KR" u="none" baseline="0" dirty="0" smtClean="0"/>
                            <a:t> btw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u="none" smtClean="0">
                                  <a:latin typeface="Cambria Math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altLang="ko-KR" u="none" baseline="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b="0" i="1" u="none" baseline="0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u="none" baseline="0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ko-KR" b="0" i="1" u="none" baseline="0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u="none" baseline="0" dirty="0" smtClean="0"/>
                            <a:t> makes large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u="none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u="none" smtClean="0">
                                      <a:latin typeface="Cambria Math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u="none" smtClean="0">
                                      <a:latin typeface="Cambria Math" charset="0"/>
                                    </a:rPr>
                                    <m:t>𝑁</m:t>
                                  </m:r>
                                </m:sub>
                              </m:sSub>
                            </m:oMath>
                          </a14:m>
                          <a:endParaRPr lang="en-US" u="none" baseline="0" dirty="0" smtClean="0"/>
                        </a:p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charset="0"/>
                            <a:buChar char="•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 smtClean="0"/>
                            <a:t> form factor is not known.</a:t>
                          </a:r>
                          <a:r>
                            <a:rPr lang="en-US" sz="1800" baseline="0" dirty="0" smtClean="0"/>
                            <a:t> A model is applied for this calculation.</a:t>
                          </a:r>
                          <a:endParaRPr lang="en-US" baseline="0" dirty="0" smtClean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29" name="Table 2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18258803"/>
                  </p:ext>
                </p:extLst>
              </p:nvPr>
            </p:nvGraphicFramePr>
            <p:xfrm>
              <a:off x="622773" y="1063842"/>
              <a:ext cx="9154274" cy="51824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8807"/>
                    <a:gridCol w="1919241"/>
                    <a:gridCol w="1439431"/>
                    <a:gridCol w="3776795"/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Approach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Cross section description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274153" t="-4762" r="-264831" b="-72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Details</a:t>
                          </a:r>
                          <a:endParaRPr lang="en-US" dirty="0"/>
                        </a:p>
                      </a:txBody>
                      <a:tcPr anchor="ctr"/>
                    </a:tc>
                  </a:tr>
                  <a:tr h="189058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302" t="-35370" r="-355287" b="-145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charset="0"/>
                            <a:buNone/>
                          </a:pPr>
                          <a:endParaRPr lang="en-US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42419" t="-35370" r="-806" b="-145016"/>
                          </a:stretch>
                        </a:blipFill>
                      </a:tcPr>
                    </a:tc>
                  </a:tr>
                  <a:tr h="1188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302" t="-215897" r="-355287" b="-1312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charset="0"/>
                            <a:buNone/>
                          </a:pP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42419" t="-215897" r="-806" b="-131282"/>
                          </a:stretch>
                        </a:blipFill>
                      </a:tcPr>
                    </a:tc>
                  </a:tr>
                  <a:tr h="1463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302" t="-256667" r="-355287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charset="0"/>
                            <a:buNone/>
                          </a:pPr>
                          <a:endParaRPr lang="en-US" u="sng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u="sng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42419" t="-256667" r="-806" b="-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10/19/15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Japan Korea PHENIX Collaboration Workshop @ Seoul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906000" cy="1105467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	Theoretical Development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81886" y="2019869"/>
            <a:ext cx="410492" cy="4218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995026" y="3750365"/>
            <a:ext cx="834852" cy="84813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008278" y="5059893"/>
            <a:ext cx="2630514" cy="848140"/>
            <a:chOff x="3008278" y="5059893"/>
            <a:chExt cx="2630514" cy="848140"/>
          </a:xfrm>
        </p:grpSpPr>
        <p:sp>
          <p:nvSpPr>
            <p:cNvPr id="9" name="Oval 8"/>
            <p:cNvSpPr/>
            <p:nvPr/>
          </p:nvSpPr>
          <p:spPr>
            <a:xfrm>
              <a:off x="3008278" y="5059893"/>
              <a:ext cx="834852" cy="848139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803940" y="5059894"/>
              <a:ext cx="834852" cy="848139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riangle 6"/>
          <p:cNvSpPr/>
          <p:nvPr/>
        </p:nvSpPr>
        <p:spPr>
          <a:xfrm>
            <a:off x="4691289" y="3662914"/>
            <a:ext cx="1060156" cy="847541"/>
          </a:xfrm>
          <a:prstGeom prst="triangl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/>
        </p:nvSpPr>
        <p:spPr>
          <a:xfrm>
            <a:off x="2908866" y="2246840"/>
            <a:ext cx="1060156" cy="847541"/>
          </a:xfrm>
          <a:prstGeom prst="triangl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4572019" y="1968545"/>
            <a:ext cx="1298695" cy="1503525"/>
          </a:xfrm>
          <a:prstGeom prst="mathMultiply">
            <a:avLst>
              <a:gd name="adj1" fmla="val 515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45484" y="808475"/>
            <a:ext cx="16738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555555"/>
                </a:solidFill>
                <a:latin typeface="Proxima Nova" charset="0"/>
              </a:rPr>
              <a:t>PRD</a:t>
            </a:r>
            <a:r>
              <a:rPr lang="en-US" sz="1100" dirty="0">
                <a:solidFill>
                  <a:srgbClr val="555555"/>
                </a:solidFill>
                <a:latin typeface="Proxima Nova" charset="0"/>
              </a:rPr>
              <a:t> </a:t>
            </a:r>
            <a:r>
              <a:rPr lang="en-US" sz="1100" b="1" dirty="0">
                <a:solidFill>
                  <a:srgbClr val="555555"/>
                </a:solidFill>
                <a:latin typeface="Proxima Nova" charset="0"/>
              </a:rPr>
              <a:t>84</a:t>
            </a:r>
            <a:r>
              <a:rPr lang="en-US" sz="1100" dirty="0">
                <a:solidFill>
                  <a:srgbClr val="555555"/>
                </a:solidFill>
                <a:latin typeface="Proxima Nova" charset="0"/>
              </a:rPr>
              <a:t>, </a:t>
            </a:r>
            <a:r>
              <a:rPr lang="en-US" sz="1100" dirty="0" smtClean="0">
                <a:solidFill>
                  <a:srgbClr val="555555"/>
                </a:solidFill>
                <a:latin typeface="Proxima Nova" charset="0"/>
              </a:rPr>
              <a:t>114012 (2011)</a:t>
            </a:r>
            <a:endParaRPr lang="en-US" sz="1100" b="0" i="0" dirty="0">
              <a:solidFill>
                <a:srgbClr val="555555"/>
              </a:solidFill>
              <a:effectLst/>
              <a:latin typeface="Proxima Nov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741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768"/>
    </mc:Choice>
    <mc:Fallback>
      <p:transition spd="slow" advTm="168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96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96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96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</a:rPr>
                            <m:t>𝑁</m:t>
                          </m:r>
                        </m:sub>
                        <m:sup>
                          <m:sSup>
                            <m:sSupPr>
                              <m:ctrlPr>
                                <a:rPr lang="en-US" sz="9600" i="1">
                                  <a:solidFill>
                                    <a:schemeClr val="accent2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9600" b="0" i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en-US" sz="9600" b="0" i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</a:rPr>
                                <m:t>↑</m:t>
                              </m:r>
                            </m:sup>
                          </m:sSup>
                          <m:r>
                            <a:rPr lang="en-US" sz="9600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9600" b="0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A</m:t>
                          </m:r>
                          <m:r>
                            <a:rPr lang="en-US" sz="9600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sz="9600" b="0" i="0">
                              <a:solidFill>
                                <a:srgbClr val="FF8FC8"/>
                              </a:solidFill>
                              <a:latin typeface="Cambria Math" charset="0"/>
                            </a:rPr>
                            <m:t>n</m:t>
                          </m:r>
                          <m:r>
                            <a:rPr lang="en-US" sz="9600" b="0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9600" b="0" i="0" smtClean="0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9600" dirty="0"/>
                            <m:t> </m:t>
                          </m:r>
                        </m:sup>
                      </m:sSubSup>
                    </m:oMath>
                  </m:oMathPara>
                </a14:m>
                <a:endParaRPr lang="en-US" sz="96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/>
          <a:lstStyle/>
          <a:p>
            <a:r>
              <a:rPr lang="en-US" dirty="0" smtClean="0"/>
              <a:t>High energy Polarized </a:t>
            </a:r>
            <a:r>
              <a:rPr lang="en-US" dirty="0" smtClean="0"/>
              <a:t>proton-</a:t>
            </a:r>
            <a:r>
              <a:rPr lang="en-US" dirty="0" err="1" smtClean="0">
                <a:solidFill>
                  <a:schemeClr val="accent5"/>
                </a:solidFill>
              </a:rPr>
              <a:t>nucleUS</a:t>
            </a:r>
            <a:r>
              <a:rPr lang="en-US" dirty="0" smtClean="0"/>
              <a:t> </a:t>
            </a:r>
            <a:r>
              <a:rPr lang="en-US" dirty="0" smtClean="0"/>
              <a:t>collisions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11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6"/>
    </mc:Choice>
    <mc:Fallback>
      <p:transition spd="slow" advTm="456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2640" y="274638"/>
            <a:ext cx="903236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Hannotate SC Bold"/>
                <a:cs typeface="Hannotate SC Bold"/>
              </a:rPr>
              <a:t>The First Attemp</a:t>
            </a:r>
            <a:r>
              <a:rPr lang="en-US" altLang="ja-JP" dirty="0" smtClean="0">
                <a:latin typeface="Hannotate SC Bold"/>
                <a:cs typeface="Hannotate SC Bold"/>
              </a:rPr>
              <a:t>t to Measure Asymmetries in </a:t>
            </a:r>
            <a:r>
              <a:rPr lang="en-US" altLang="ja-JP" dirty="0" err="1" smtClean="0">
                <a:latin typeface="Hannotate SC Bold"/>
                <a:cs typeface="Hannotate SC Bold"/>
              </a:rPr>
              <a:t>pA</a:t>
            </a:r>
            <a:r>
              <a:rPr lang="en-US" altLang="ja-JP" dirty="0" smtClean="0">
                <a:latin typeface="Hannotate SC Bold"/>
                <a:cs typeface="Hannotate SC Bold"/>
              </a:rPr>
              <a:t> Collision</a:t>
            </a:r>
            <a:endParaRPr kumimoji="1" lang="ja-JP" altLang="en-US" dirty="0">
              <a:latin typeface="Hannotate SC Bold"/>
              <a:cs typeface="Hannotate SC Bold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5473" t="21334" r="16084" b="26800"/>
          <a:stretch/>
        </p:blipFill>
        <p:spPr>
          <a:xfrm>
            <a:off x="1013534" y="1870205"/>
            <a:ext cx="7200135" cy="4216270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39335" y="4403888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100GeV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64527" y="477322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Au, Al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9642" y="2015446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2015 (Run15)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12497" y="5403334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Proton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01892" y="2044890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100GeV/</a:t>
            </a:r>
            <a:r>
              <a:rPr kumimoji="1" lang="en-US" altLang="ja-JP" dirty="0" err="1"/>
              <a:t>nucelon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044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11"/>
    </mc:Choice>
    <mc:Fallback>
      <p:transition spd="slow" advTm="1771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 idx="4294967295"/>
          </p:nvPr>
        </p:nvSpPr>
        <p:spPr>
          <a:xfrm>
            <a:off x="1136666" y="261491"/>
            <a:ext cx="7772400" cy="13620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Atomic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Mass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Dependence</a:t>
            </a:r>
            <a:endParaRPr kumimoji="1" lang="ja-JP" altLang="en-US" dirty="0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1" t="-728" r="-4579"/>
          <a:stretch/>
        </p:blipFill>
        <p:spPr>
          <a:xfrm>
            <a:off x="3451922" y="2158918"/>
            <a:ext cx="4111251" cy="35067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sp>
        <p:nvSpPr>
          <p:cNvPr id="8" name="Rectangle 11"/>
          <p:cNvSpPr/>
          <p:nvPr/>
        </p:nvSpPr>
        <p:spPr>
          <a:xfrm>
            <a:off x="5263636" y="4745922"/>
            <a:ext cx="18478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555555"/>
                </a:solidFill>
                <a:latin typeface="Proxima Nova" charset="0"/>
              </a:rPr>
              <a:t>PRD </a:t>
            </a:r>
            <a:r>
              <a:rPr lang="en-US" sz="1100" b="1" dirty="0">
                <a:solidFill>
                  <a:srgbClr val="555555"/>
                </a:solidFill>
                <a:latin typeface="Proxima Nova" charset="0"/>
              </a:rPr>
              <a:t>84</a:t>
            </a:r>
            <a:r>
              <a:rPr lang="en-US" sz="1100" dirty="0">
                <a:solidFill>
                  <a:srgbClr val="555555"/>
                </a:solidFill>
                <a:latin typeface="Proxima Nova" charset="0"/>
              </a:rPr>
              <a:t>, 114012 (2011)</a:t>
            </a:r>
          </a:p>
        </p:txBody>
      </p:sp>
      <p:sp>
        <p:nvSpPr>
          <p:cNvPr id="9" name="テキスト ボックス 8"/>
          <p:cNvSpPr txBox="1"/>
          <p:nvPr/>
        </p:nvSpPr>
        <p:spPr>
          <a:xfrm rot="17989626">
            <a:off x="2518518" y="2948881"/>
            <a:ext cx="3130985" cy="369332"/>
          </a:xfrm>
          <a:prstGeom prst="rect">
            <a:avLst/>
          </a:prstGeom>
          <a:solidFill>
            <a:schemeClr val="bg1"/>
          </a:solidFill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p+p</a:t>
            </a:r>
            <a:r>
              <a:rPr kumimoji="1" lang="en-US" altLang="ja-JP" dirty="0"/>
              <a:t> Single Spin Asymmetry A</a:t>
            </a:r>
            <a:r>
              <a:rPr kumimoji="1" lang="en-US" altLang="ja-JP" baseline="-25000" dirty="0"/>
              <a:t>N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2099622" y="4531317"/>
            <a:ext cx="2434642" cy="112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 rot="360767">
            <a:off x="1505443" y="4798295"/>
            <a:ext cx="3334411" cy="461665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Atomic Mass Number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36718" y="6356350"/>
            <a:ext cx="416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</a:t>
            </a:r>
            <a:r>
              <a:rPr kumimoji="1" lang="ja-JP" altLang="en-US" dirty="0"/>
              <a:t> </a:t>
            </a:r>
            <a:r>
              <a:rPr kumimoji="1" lang="en-US" altLang="ja-JP" dirty="0"/>
              <a:t>first</a:t>
            </a:r>
            <a:r>
              <a:rPr kumimoji="1" lang="ja-JP" altLang="en-US" dirty="0"/>
              <a:t> </a:t>
            </a:r>
            <a:r>
              <a:rPr kumimoji="1" lang="en-US" altLang="ja-JP" dirty="0"/>
              <a:t>attempt</a:t>
            </a:r>
            <a:r>
              <a:rPr kumimoji="1" lang="ja-JP" altLang="en-US" dirty="0"/>
              <a:t> </a:t>
            </a:r>
            <a:r>
              <a:rPr kumimoji="1" lang="en-US" altLang="ja-JP" dirty="0"/>
              <a:t>in</a:t>
            </a:r>
            <a:r>
              <a:rPr kumimoji="1" lang="ja-JP" altLang="en-US" dirty="0"/>
              <a:t> </a:t>
            </a:r>
            <a:r>
              <a:rPr kumimoji="1" lang="en-US" altLang="ja-JP" dirty="0"/>
              <a:t>Run15</a:t>
            </a:r>
            <a:r>
              <a:rPr kumimoji="1" lang="ja-JP" altLang="en-US" dirty="0"/>
              <a:t> </a:t>
            </a:r>
            <a:r>
              <a:rPr kumimoji="1" lang="en-US" altLang="ja-JP" dirty="0"/>
              <a:t>(2015)</a:t>
            </a:r>
            <a:r>
              <a:rPr kumimoji="1" lang="ja-JP" altLang="en-US" dirty="0"/>
              <a:t> </a:t>
            </a:r>
            <a:r>
              <a:rPr kumimoji="1" lang="en-US" altLang="ja-JP" dirty="0"/>
              <a:t>a</a:t>
            </a:r>
            <a:r>
              <a:rPr lang="ja-JP" altLang="en-US" dirty="0"/>
              <a:t>t </a:t>
            </a:r>
            <a:r>
              <a:rPr lang="en-US" altLang="ja-JP" dirty="0"/>
              <a:t>RHIC.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160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38"/>
    </mc:Choice>
    <mc:Fallback>
      <p:transition spd="slow" advTm="1393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lvl="1" algn="l" rtl="0">
                  <a:lnSpc>
                    <a:spcPct val="85000"/>
                  </a:lnSpc>
                  <a:spcBef>
                    <a:spcPct val="0"/>
                  </a:spcBef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sub>
                      <m:sup>
                        <m:sSup>
                          <m:sSupPr>
                            <m:ctrlPr>
                              <a:rPr lang="en-US" sz="4000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p</m:t>
                            </m:r>
                          </m:e>
                          <m:sup>
                            <m:r>
                              <a:rPr lang="en-US" sz="4000" b="0" i="0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↑</m:t>
                            </m:r>
                          </m:sup>
                        </m:sSup>
                        <m: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A</m:t>
                        </m:r>
                        <m:r>
                          <a:rPr lang="en-US" sz="4000" b="0" i="0">
                            <a:latin typeface="Cambria Math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4000" b="0" i="0">
                            <a:solidFill>
                              <a:srgbClr val="FF8FC8"/>
                            </a:solidFill>
                            <a:latin typeface="Cambria Math" charset="0"/>
                          </a:rPr>
                          <m:t>n</m:t>
                        </m:r>
                        <m:r>
                          <a:rPr lang="en-US" sz="4000" b="0" i="0">
                            <a:latin typeface="Cambria Math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dirty="0"/>
                          <m:t> </m:t>
                        </m:r>
                      </m:sup>
                    </m:sSubSup>
                  </m:oMath>
                </a14:m>
                <a:r>
                  <a:rPr lang="en-US" sz="4000" dirty="0" smtClean="0"/>
                  <a:t> </a:t>
                </a:r>
                <a:r>
                  <a:rPr lang="en-US" sz="4000" dirty="0" smtClean="0">
                    <a:solidFill>
                      <a:schemeClr val="bg2"/>
                    </a:solidFill>
                  </a:rPr>
                  <a:t>PHENIX result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29238" y="1864779"/>
                <a:ext cx="4277749" cy="3819407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 smtClean="0"/>
                  <a:t>Result from Run15: 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sz="2400" dirty="0" smtClean="0"/>
                  <a:t> </a:t>
                </a:r>
                <a:r>
                  <a:rPr lang="en-US" sz="2400" dirty="0" err="1" smtClean="0"/>
                  <a:t>p+p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p+Al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p+Au</a:t>
                </a:r>
                <a:r>
                  <a:rPr lang="en-US" sz="2400" dirty="0"/>
                  <a:t> @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charset="0"/>
                          </a:rPr>
                          <m:t>𝑠</m:t>
                        </m:r>
                      </m:e>
                    </m:rad>
                    <m:r>
                      <a:rPr lang="en-US" sz="2400" i="1">
                        <a:latin typeface="Cambria Math" charset="0"/>
                      </a:rPr>
                      <m:t>=200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GeV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sz="2400" dirty="0"/>
                  <a:t> 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Unexpectedly strong A dependence!</a:t>
                </a:r>
              </a:p>
              <a:p>
                <a:r>
                  <a:rPr lang="en-US" sz="2400" dirty="0" smtClean="0"/>
                  <a:t>Theory: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sz="2200" dirty="0" smtClean="0"/>
                  <a:t> Observed asymmetries cannot be explained by </a:t>
                </a:r>
                <a:r>
                  <a:rPr lang="en-US" sz="2200" dirty="0" smtClean="0"/>
                  <a:t>current framework, </a:t>
                </a:r>
                <a:r>
                  <a:rPr lang="en-US" sz="2200" dirty="0" smtClean="0"/>
                  <a:t>which successfully </a:t>
                </a:r>
                <a:r>
                  <a:rPr lang="en-US" sz="2200" dirty="0" smtClean="0"/>
                  <a:t>describes </a:t>
                </a:r>
                <a:r>
                  <a:rPr lang="en-US" sz="2200" dirty="0" err="1" smtClean="0"/>
                  <a:t>p+p</a:t>
                </a:r>
                <a:r>
                  <a:rPr lang="en-US" sz="2200" dirty="0" smtClean="0"/>
                  <a:t> results</a:t>
                </a:r>
                <a:endParaRPr lang="en-US" sz="2200" dirty="0" smtClean="0"/>
              </a:p>
              <a:p>
                <a:pPr lvl="1">
                  <a:buFont typeface="Arial" charset="0"/>
                  <a:buChar char="•"/>
                </a:pPr>
                <a:r>
                  <a:rPr lang="en-US" sz="2200" dirty="0" smtClean="0"/>
                  <a:t>Something else is going on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29238" y="1864779"/>
                <a:ext cx="4277749" cy="3819407"/>
              </a:xfrm>
              <a:blipFill rotWithShape="0">
                <a:blip r:embed="rId4"/>
                <a:stretch>
                  <a:fillRect l="-3989" t="-1917" b="-14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55" y="1956359"/>
            <a:ext cx="4164167" cy="428443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14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69"/>
    </mc:Choice>
    <mc:Fallback>
      <p:transition spd="slow" advTm="3006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>
                <a:solidFill>
                  <a:schemeClr val="tx1"/>
                </a:solidFill>
              </a:rPr>
              <a:t>Ideas </a:t>
            </a:r>
            <a:r>
              <a:rPr lang="en-US" sz="5400" dirty="0" smtClean="0"/>
              <a:t>for </a:t>
            </a:r>
            <a:br>
              <a:rPr lang="en-US" sz="5400" dirty="0" smtClean="0"/>
            </a:br>
            <a:r>
              <a:rPr lang="en-US" sz="5400" dirty="0" smtClean="0"/>
              <a:t>A dependence</a:t>
            </a:r>
            <a:endParaRPr lang="en-US" sz="5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15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0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5"/>
    </mc:Choice>
    <mc:Fallback>
      <p:transition spd="slow" advTm="768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雲形吹き出し 8"/>
          <p:cNvSpPr/>
          <p:nvPr/>
        </p:nvSpPr>
        <p:spPr>
          <a:xfrm>
            <a:off x="46497" y="2461105"/>
            <a:ext cx="5629615" cy="2780392"/>
          </a:xfrm>
          <a:prstGeom prst="cloudCallout">
            <a:avLst>
              <a:gd name="adj1" fmla="val -43405"/>
              <a:gd name="adj2" fmla="val 7176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z="5400" dirty="0" smtClean="0"/>
              <a:t>Naïve expectation</a:t>
            </a:r>
            <a:endParaRPr kumimoji="1" lang="ja-JP" altLang="en-US" sz="5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テキスト ボックス 57"/>
              <p:cNvSpPr txBox="1"/>
              <p:nvPr/>
            </p:nvSpPr>
            <p:spPr>
              <a:xfrm>
                <a:off x="717034" y="2641683"/>
                <a:ext cx="4144694" cy="2599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ko-KR" altLang="en-US" sz="2400" dirty="0" smtClean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𝑁</m:t>
                        </m:r>
                      </m:sub>
                      <m:sup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charset="0"/>
                              </a:rPr>
                              <m:t>p</m:t>
                            </m:r>
                          </m:e>
                          <m:sup>
                            <m:r>
                              <a:rPr lang="en-US" sz="2400">
                                <a:latin typeface="Cambria Math" charset="0"/>
                              </a:rPr>
                              <m:t>↑</m:t>
                            </m:r>
                          </m:sup>
                        </m:sSup>
                        <m:r>
                          <a:rPr lang="en-US" sz="2400">
                            <a:latin typeface="Cambria Math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p</m:t>
                        </m:r>
                        <m:r>
                          <a:rPr lang="en-US" sz="2400">
                            <a:latin typeface="Cambria Math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n</m:t>
                        </m:r>
                        <m:r>
                          <a:rPr lang="en-US" sz="2400">
                            <a:latin typeface="Cambria Math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p>
                    </m:sSubSup>
                    <m:r>
                      <a:rPr lang="en-US" altLang="ko-KR" sz="2400" b="0" i="1" dirty="0" smtClean="0">
                        <a:latin typeface="Cambria Math" charset="0"/>
                      </a:rPr>
                      <m:t>≠</m:t>
                    </m:r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𝑁</m:t>
                        </m:r>
                      </m:sub>
                      <m:sup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charset="0"/>
                              </a:rPr>
                              <m:t>p</m:t>
                            </m:r>
                          </m:e>
                          <m:sup>
                            <m:r>
                              <a:rPr lang="en-US" sz="2400">
                                <a:latin typeface="Cambria Math" charset="0"/>
                              </a:rPr>
                              <m:t>↑</m:t>
                            </m:r>
                          </m:sup>
                        </m:sSup>
                        <m:r>
                          <a:rPr lang="en-US" sz="2400">
                            <a:latin typeface="Cambria Math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n</m:t>
                        </m:r>
                        <m:r>
                          <a:rPr lang="en-US" sz="2400">
                            <a:latin typeface="Cambria Math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n</m:t>
                        </m:r>
                        <m:r>
                          <a:rPr lang="en-US" sz="2400">
                            <a:latin typeface="Cambria Math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p>
                    </m:sSubSup>
                  </m:oMath>
                </a14:m>
                <a:r>
                  <a:rPr lang="en-US" altLang="ja-JP" sz="2400" dirty="0"/>
                  <a:t> ??</a:t>
                </a:r>
              </a:p>
              <a:p>
                <a:endParaRPr lang="en-US" altLang="ja-JP" sz="2400" dirty="0" smtClean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𝑁</m:t>
                        </m:r>
                      </m:sub>
                      <m:sup>
                        <m:sSup>
                          <m:sSupPr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charset="0"/>
                              </a:rPr>
                              <m:t>p</m:t>
                            </m:r>
                          </m:e>
                          <m:sup>
                            <m:r>
                              <a:rPr lang="en-US" sz="2400">
                                <a:latin typeface="Cambria Math" charset="0"/>
                              </a:rPr>
                              <m:t>↑</m:t>
                            </m:r>
                          </m:sup>
                        </m:sSup>
                        <m:r>
                          <a:rPr lang="en-US" sz="2400" smtClean="0">
                            <a:latin typeface="Cambria Math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p</m:t>
                        </m:r>
                        <m:r>
                          <a:rPr lang="en-US" sz="2400">
                            <a:latin typeface="Cambria Math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n</m:t>
                        </m:r>
                        <m:r>
                          <a:rPr lang="en-US" sz="2400">
                            <a:latin typeface="Cambria Math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p>
                    </m:sSubSup>
                    <m:r>
                      <a:rPr lang="en-US" sz="2400" b="0" i="1" dirty="0" smtClean="0">
                        <a:latin typeface="Cambria Math" charset="0"/>
                      </a:rPr>
                      <m:t>=−</m:t>
                    </m:r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𝑁</m:t>
                        </m:r>
                      </m:sub>
                      <m:sup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charset="0"/>
                              </a:rPr>
                              <m:t>p</m:t>
                            </m:r>
                          </m:e>
                          <m:sup>
                            <m:r>
                              <a:rPr lang="en-US" sz="2400">
                                <a:latin typeface="Cambria Math" charset="0"/>
                              </a:rPr>
                              <m:t>↑</m:t>
                            </m:r>
                          </m:sup>
                        </m:sSup>
                        <m:r>
                          <a:rPr lang="en-US" sz="2400">
                            <a:latin typeface="Cambria Math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n</m:t>
                        </m:r>
                        <m:r>
                          <a:rPr lang="en-US" sz="2400">
                            <a:latin typeface="Cambria Math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n</m:t>
                        </m:r>
                        <m:r>
                          <a:rPr lang="en-US" sz="2400">
                            <a:latin typeface="Cambria Math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p>
                    </m:sSubSup>
                  </m:oMath>
                </a14:m>
                <a:r>
                  <a:rPr lang="en-US" altLang="ja-JP" sz="2400" dirty="0" smtClean="0"/>
                  <a:t> ??</a:t>
                </a:r>
              </a:p>
              <a:p>
                <a:pPr marL="285750" indent="-285750">
                  <a:buFont typeface="Arial"/>
                  <a:buChar char="•"/>
                </a:pPr>
                <a:endParaRPr lang="en-US" altLang="ja-JP" sz="2400" dirty="0" smtClean="0"/>
              </a:p>
              <a:p>
                <a:pPr marL="285750" indent="-285750">
                  <a:buFont typeface="Arial"/>
                  <a:buChar char="•"/>
                </a:pPr>
                <a:endParaRPr lang="en-US" altLang="ja-JP" sz="2400" dirty="0"/>
              </a:p>
            </p:txBody>
          </p:sp>
        </mc:Choice>
        <mc:Fallback>
          <p:sp>
            <p:nvSpPr>
              <p:cNvPr id="58" name="テキスト ボックス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34" y="2641683"/>
                <a:ext cx="4144694" cy="25998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603" y="2091773"/>
            <a:ext cx="3681888" cy="3788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8854" y="4932817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A6F"/>
                </a:solidFill>
              </a:rPr>
              <a:t>Z:1, </a:t>
            </a:r>
            <a:r>
              <a:rPr lang="en-US" sz="2400" dirty="0" smtClean="0">
                <a:solidFill>
                  <a:srgbClr val="0146FF"/>
                </a:solidFill>
              </a:rPr>
              <a:t>N: 0</a:t>
            </a:r>
            <a:endParaRPr lang="en-US" sz="2400" dirty="0">
              <a:solidFill>
                <a:srgbClr val="014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8854" y="3917856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A6F"/>
                </a:solidFill>
              </a:rPr>
              <a:t>Z:13, </a:t>
            </a:r>
            <a:r>
              <a:rPr lang="en-US" sz="2400" dirty="0" smtClean="0">
                <a:solidFill>
                  <a:srgbClr val="0146FF"/>
                </a:solidFill>
              </a:rPr>
              <a:t>N:14</a:t>
            </a:r>
            <a:endParaRPr lang="en-US" sz="2400" dirty="0">
              <a:solidFill>
                <a:srgbClr val="014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58856" y="2803639"/>
            <a:ext cx="1616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A6F"/>
                </a:solidFill>
              </a:rPr>
              <a:t>Z:79, </a:t>
            </a:r>
            <a:r>
              <a:rPr lang="en-US" sz="2400" dirty="0" smtClean="0">
                <a:solidFill>
                  <a:srgbClr val="0146FF"/>
                </a:solidFill>
              </a:rPr>
              <a:t>N: 118</a:t>
            </a:r>
            <a:endParaRPr lang="en-US" sz="2400" dirty="0">
              <a:solidFill>
                <a:srgbClr val="0146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16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88174" y="5422075"/>
            <a:ext cx="2119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 err="1"/>
              <a:t>Isospin</a:t>
            </a:r>
            <a:r>
              <a:rPr kumimoji="1" lang="en-US" altLang="ko-KR" dirty="0"/>
              <a:t> Asymmetry?</a:t>
            </a:r>
            <a:endParaRPr lang="en-US" i="1" dirty="0">
              <a:latin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2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65"/>
    </mc:Choice>
    <mc:Fallback>
      <p:transition spd="slow" advTm="17726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41866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QED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Process</a:t>
            </a:r>
            <a:br>
              <a:rPr kumimoji="1" lang="en-US" altLang="ja-JP" dirty="0" smtClean="0"/>
            </a:br>
            <a:r>
              <a:rPr kumimoji="1" lang="en-US" altLang="ja-JP" dirty="0" smtClean="0"/>
              <a:t>Ultra Peripheral Collision (UPC)</a:t>
            </a:r>
            <a:endParaRPr kumimoji="1" lang="ja-JP" altLang="en-US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4859335" y="1408763"/>
            <a:ext cx="2819400" cy="2384425"/>
            <a:chOff x="4506106" y="2030186"/>
            <a:chExt cx="2819400" cy="2384425"/>
          </a:xfrm>
        </p:grpSpPr>
        <p:pic>
          <p:nvPicPr>
            <p:cNvPr id="4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06" y="2030186"/>
              <a:ext cx="2819400" cy="238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" name="正方形/長方形 8"/>
            <p:cNvSpPr/>
            <p:nvPr/>
          </p:nvSpPr>
          <p:spPr>
            <a:xfrm>
              <a:off x="4686909" y="2030186"/>
              <a:ext cx="653630" cy="191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1220553" y="1284867"/>
            <a:ext cx="3298364" cy="2508321"/>
            <a:chOff x="839553" y="1660854"/>
            <a:chExt cx="3298364" cy="2508321"/>
          </a:xfrm>
        </p:grpSpPr>
        <p:grpSp>
          <p:nvGrpSpPr>
            <p:cNvPr id="11" name="図形グループ 10"/>
            <p:cNvGrpSpPr/>
            <p:nvPr/>
          </p:nvGrpSpPr>
          <p:grpSpPr>
            <a:xfrm>
              <a:off x="839553" y="1838725"/>
              <a:ext cx="2917825" cy="2330450"/>
              <a:chOff x="839553" y="1838725"/>
              <a:chExt cx="2917825" cy="2330450"/>
            </a:xfrm>
          </p:grpSpPr>
          <p:pic>
            <p:nvPicPr>
              <p:cNvPr id="5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553" y="1838725"/>
                <a:ext cx="2917825" cy="2330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正方形/長方形 7"/>
              <p:cNvSpPr/>
              <p:nvPr/>
            </p:nvSpPr>
            <p:spPr>
              <a:xfrm>
                <a:off x="839553" y="1838725"/>
                <a:ext cx="653630" cy="1914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" name="テキスト ボックス 5"/>
            <p:cNvSpPr txBox="1"/>
            <p:nvPr/>
          </p:nvSpPr>
          <p:spPr>
            <a:xfrm>
              <a:off x="3167780" y="1660854"/>
              <a:ext cx="970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neutron</a:t>
              </a:r>
              <a:endParaRPr kumimoji="1" lang="ja-JP" altLang="en-US" dirty="0"/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5677589" y="3799843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t</a:t>
            </a:r>
            <a:r>
              <a:rPr lang="ja-JP" altLang="en-US" i="1" dirty="0"/>
              <a:t>　</a:t>
            </a:r>
            <a:r>
              <a:rPr kumimoji="1" lang="en-US" altLang="ja-JP" dirty="0"/>
              <a:t>→ 0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79667" y="1692501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40138" y="159342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grpSp>
        <p:nvGrpSpPr>
          <p:cNvPr id="63" name="図形グループ 62"/>
          <p:cNvGrpSpPr/>
          <p:nvPr/>
        </p:nvGrpSpPr>
        <p:grpSpPr>
          <a:xfrm>
            <a:off x="991685" y="4466442"/>
            <a:ext cx="3192843" cy="1920739"/>
            <a:chOff x="651266" y="4598679"/>
            <a:chExt cx="3192843" cy="1920739"/>
          </a:xfrm>
        </p:grpSpPr>
        <p:sp>
          <p:nvSpPr>
            <p:cNvPr id="48" name="円/楕円 47"/>
            <p:cNvSpPr/>
            <p:nvPr/>
          </p:nvSpPr>
          <p:spPr>
            <a:xfrm>
              <a:off x="2134137" y="61039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9" name="直線コネクタ 48"/>
            <p:cNvCxnSpPr/>
            <p:nvPr/>
          </p:nvCxnSpPr>
          <p:spPr>
            <a:xfrm>
              <a:off x="1105437" y="5024420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円/楕円 49"/>
            <p:cNvSpPr/>
            <p:nvPr/>
          </p:nvSpPr>
          <p:spPr>
            <a:xfrm>
              <a:off x="2134137" y="49736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1" name="直線コネクタ 50"/>
            <p:cNvCxnSpPr/>
            <p:nvPr/>
          </p:nvCxnSpPr>
          <p:spPr>
            <a:xfrm flipV="1">
              <a:off x="2203987" y="5024420"/>
              <a:ext cx="12700" cy="118110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flipV="1">
              <a:off x="2299237" y="4643420"/>
              <a:ext cx="869950" cy="3683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>
              <a:off x="2299237" y="5106970"/>
              <a:ext cx="768350" cy="4254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2299237" y="5059345"/>
              <a:ext cx="869950" cy="1968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>
              <a:stCxn id="50" idx="6"/>
            </p:cNvCxnSpPr>
            <p:nvPr/>
          </p:nvCxnSpPr>
          <p:spPr>
            <a:xfrm flipV="1">
              <a:off x="2299237" y="4862496"/>
              <a:ext cx="850900" cy="19367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テキスト ボックス 55"/>
            <p:cNvSpPr txBox="1"/>
            <p:nvPr/>
          </p:nvSpPr>
          <p:spPr>
            <a:xfrm>
              <a:off x="651266" y="5749977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/>
                <a:t>p</a:t>
              </a:r>
              <a:endParaRPr kumimoji="1" lang="ja-JP" altLang="en-US" sz="4000" dirty="0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676666" y="4619677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/>
                <a:t>p</a:t>
              </a:r>
              <a:endParaRPr kumimoji="1" lang="ja-JP" altLang="en-US" sz="4000" dirty="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2202246" y="5426811"/>
              <a:ext cx="6078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>
                  <a:latin typeface="Symbol" charset="2"/>
                  <a:cs typeface="Symbol" charset="2"/>
                </a:rPr>
                <a:t>p</a:t>
              </a:r>
              <a:r>
                <a:rPr kumimoji="1" lang="en-US" altLang="ja-JP" sz="3600" baseline="30000" dirty="0">
                  <a:latin typeface="Symbol" charset="2"/>
                  <a:cs typeface="Symbol" charset="2"/>
                </a:rPr>
                <a:t>+</a:t>
              </a:r>
              <a:endParaRPr kumimoji="1" lang="ja-JP" altLang="en-US" sz="3600" baseline="30000" dirty="0">
                <a:latin typeface="Symbol" charset="2"/>
                <a:cs typeface="Symbol" charset="2"/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3353269" y="5749977"/>
              <a:ext cx="4908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400" dirty="0"/>
                <a:t>n</a:t>
              </a:r>
              <a:endParaRPr kumimoji="1" lang="ja-JP" altLang="en-US" sz="4400" dirty="0"/>
            </a:p>
          </p:txBody>
        </p:sp>
        <p:cxnSp>
          <p:nvCxnSpPr>
            <p:cNvPr id="60" name="直線矢印コネクタ 59"/>
            <p:cNvCxnSpPr/>
            <p:nvPr/>
          </p:nvCxnSpPr>
          <p:spPr>
            <a:xfrm>
              <a:off x="1066031" y="61801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テキスト ボックス 60"/>
            <p:cNvSpPr txBox="1"/>
            <p:nvPr/>
          </p:nvSpPr>
          <p:spPr>
            <a:xfrm>
              <a:off x="2063715" y="459867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</a:t>
              </a:r>
              <a:endParaRPr kumimoji="1" lang="ja-JP" altLang="en-US" dirty="0"/>
            </a:p>
          </p:txBody>
        </p:sp>
      </p:grpSp>
      <p:sp>
        <p:nvSpPr>
          <p:cNvPr id="66" name="スライド番号プレースホルダー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/>
              <a:t>17</a:t>
            </a:fld>
            <a:endParaRPr kumimoji="1" lang="ja-JP" altLang="en-US"/>
          </a:p>
        </p:txBody>
      </p:sp>
      <p:graphicFrame>
        <p:nvGraphicFramePr>
          <p:cNvPr id="20" name="オブジェクト 19"/>
          <p:cNvGraphicFramePr>
            <a:graphicFrameLocks noChangeAspect="1"/>
          </p:cNvGraphicFramePr>
          <p:nvPr>
            <p:extLst/>
          </p:nvPr>
        </p:nvGraphicFramePr>
        <p:xfrm>
          <a:off x="7187593" y="3569568"/>
          <a:ext cx="2136957" cy="460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" name="数式" r:id="rId6" imgW="1473200" imgH="317500" progId="Equation.3">
                  <p:embed/>
                </p:oleObj>
              </mc:Choice>
              <mc:Fallback>
                <p:oleObj name="数式" r:id="rId6" imgW="14732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87593" y="3569568"/>
                        <a:ext cx="2136957" cy="460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7023295" y="3126378"/>
            <a:ext cx="239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In </a:t>
            </a:r>
            <a:r>
              <a:rPr lang="en-US" altLang="ja-JP" dirty="0" err="1"/>
              <a:t>pAu</a:t>
            </a:r>
            <a:r>
              <a:rPr lang="en-US" altLang="ja-JP" dirty="0"/>
              <a:t> case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220553" y="5590198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grpSp>
        <p:nvGrpSpPr>
          <p:cNvPr id="29" name="図形グループ 28"/>
          <p:cNvGrpSpPr/>
          <p:nvPr/>
        </p:nvGrpSpPr>
        <p:grpSpPr>
          <a:xfrm>
            <a:off x="4783825" y="4342332"/>
            <a:ext cx="3472246" cy="2324815"/>
            <a:chOff x="4402825" y="4342331"/>
            <a:chExt cx="3472246" cy="2324815"/>
          </a:xfrm>
        </p:grpSpPr>
        <p:sp>
          <p:nvSpPr>
            <p:cNvPr id="30" name="正方形/長方形 29"/>
            <p:cNvSpPr/>
            <p:nvPr/>
          </p:nvSpPr>
          <p:spPr>
            <a:xfrm>
              <a:off x="5968246" y="5990038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5885696" y="5990038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" name="直線コネクタ 16"/>
            <p:cNvCxnSpPr/>
            <p:nvPr/>
          </p:nvCxnSpPr>
          <p:spPr>
            <a:xfrm>
              <a:off x="4856996" y="6064981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円/楕円 17"/>
            <p:cNvSpPr/>
            <p:nvPr/>
          </p:nvSpPr>
          <p:spPr>
            <a:xfrm>
              <a:off x="5885696" y="4859738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コネクタ 18"/>
            <p:cNvCxnSpPr/>
            <p:nvPr/>
          </p:nvCxnSpPr>
          <p:spPr>
            <a:xfrm flipV="1">
              <a:off x="6650253" y="5788644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4402825" y="5636095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/>
                <a:t>p</a:t>
              </a:r>
              <a:endParaRPr kumimoji="1" lang="ja-JP" altLang="en-US" sz="40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415383" y="4505795"/>
              <a:ext cx="5004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/>
                <a:t>A</a:t>
              </a:r>
              <a:endParaRPr kumimoji="1" lang="ja-JP" altLang="en-US" sz="4000" dirty="0"/>
            </a:p>
          </p:txBody>
        </p:sp>
        <p:cxnSp>
          <p:nvCxnSpPr>
            <p:cNvPr id="27" name="直線矢印コネクタ 26"/>
            <p:cNvCxnSpPr/>
            <p:nvPr/>
          </p:nvCxnSpPr>
          <p:spPr>
            <a:xfrm>
              <a:off x="4856996" y="4910538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>
              <a:stCxn id="30" idx="3"/>
            </p:cNvCxnSpPr>
            <p:nvPr/>
          </p:nvCxnSpPr>
          <p:spPr>
            <a:xfrm flipV="1">
              <a:off x="6650253" y="6064981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正方形/長方形 36"/>
            <p:cNvSpPr/>
            <p:nvPr/>
          </p:nvSpPr>
          <p:spPr>
            <a:xfrm>
              <a:off x="7361957" y="5350459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3132142">
              <a:off x="5430754" y="5093668"/>
              <a:ext cx="1074984" cy="789590"/>
            </a:xfrm>
            <a:prstGeom prst="rect">
              <a:avLst/>
            </a:prstGeom>
          </p:spPr>
        </p:pic>
        <p:sp>
          <p:nvSpPr>
            <p:cNvPr id="46" name="テキスト ボックス 45"/>
            <p:cNvSpPr txBox="1"/>
            <p:nvPr/>
          </p:nvSpPr>
          <p:spPr>
            <a:xfrm>
              <a:off x="6071356" y="6020815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5942041" y="4342331"/>
              <a:ext cx="5245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/>
                <a:t>Z</a:t>
              </a:r>
              <a:r>
                <a:rPr kumimoji="1" lang="en-US" altLang="ja-JP" sz="3200" baseline="30000" dirty="0"/>
                <a:t>2</a:t>
              </a:r>
              <a:endParaRPr kumimoji="1" lang="ja-JP" altLang="en-US" sz="3200" dirty="0"/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5484528" y="4448496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latin typeface="Symbol" charset="2"/>
                  <a:cs typeface="Symbol" charset="2"/>
                </a:rPr>
                <a:t>a</a:t>
              </a:r>
              <a:r>
                <a:rPr kumimoji="1" lang="en-US" altLang="ja-JP" baseline="-25000" dirty="0" err="1"/>
                <a:t>EM</a:t>
              </a:r>
              <a:endParaRPr kumimoji="1" lang="ja-JP" altLang="en-US" dirty="0"/>
            </a:p>
          </p:txBody>
        </p:sp>
        <p:sp>
          <p:nvSpPr>
            <p:cNvPr id="65" name="正方形/長方形 64"/>
            <p:cNvSpPr/>
            <p:nvPr/>
          </p:nvSpPr>
          <p:spPr>
            <a:xfrm>
              <a:off x="4659542" y="5672216"/>
              <a:ext cx="393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↑</a:t>
              </a:r>
              <a:endParaRPr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 rot="2438771">
              <a:off x="6094290" y="5117666"/>
              <a:ext cx="221758" cy="39962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6056940" y="5093646"/>
              <a:ext cx="4523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>
                  <a:latin typeface="Symbol" charset="2"/>
                  <a:cs typeface="Symbol" charset="2"/>
                </a:rPr>
                <a:t>*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7341671" y="5692966"/>
              <a:ext cx="4347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/>
                <a:t>n</a:t>
              </a:r>
              <a:endParaRPr lang="ja-JP" altLang="en-US" sz="3600" dirty="0"/>
            </a:p>
          </p:txBody>
        </p:sp>
      </p:grp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769"/>
    </mc:Choice>
    <mc:Fallback>
      <p:transition spd="slow" advTm="14776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9144000" cy="6851230"/>
          </a:xfrm>
          <a:prstGeom prst="rect">
            <a:avLst/>
          </a:prstGeom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303" r="-245"/>
          <a:stretch/>
        </p:blipFill>
        <p:spPr>
          <a:xfrm>
            <a:off x="5376882" y="912033"/>
            <a:ext cx="4148118" cy="3121445"/>
          </a:xfrm>
        </p:spPr>
      </p:pic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15/11/18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東北大学</a:t>
            </a:r>
            <a:r>
              <a:rPr kumimoji="1" lang="en-US" altLang="ja-JP" smtClean="0"/>
              <a:t>ELPH</a:t>
            </a:r>
            <a:r>
              <a:rPr kumimoji="1" lang="ja-JP" altLang="en-US" smtClean="0"/>
              <a:t>セミナー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44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91"/>
    </mc:Choice>
    <mc:Fallback>
      <p:transition spd="slow" advTm="21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EuroJ_UPC_Gaku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17"/>
          <a:stretch/>
        </p:blipFill>
        <p:spPr>
          <a:xfrm>
            <a:off x="381000" y="773762"/>
            <a:ext cx="6656817" cy="5971983"/>
          </a:xfrm>
          <a:prstGeom prst="rect">
            <a:avLst/>
          </a:prstGeom>
        </p:spPr>
      </p:pic>
      <p:grpSp>
        <p:nvGrpSpPr>
          <p:cNvPr id="42" name="図形グループ 41"/>
          <p:cNvGrpSpPr/>
          <p:nvPr/>
        </p:nvGrpSpPr>
        <p:grpSpPr>
          <a:xfrm>
            <a:off x="4986550" y="2329042"/>
            <a:ext cx="3916038" cy="3759200"/>
            <a:chOff x="3923407" y="2495342"/>
            <a:chExt cx="3916038" cy="3759200"/>
          </a:xfrm>
        </p:grpSpPr>
        <p:grpSp>
          <p:nvGrpSpPr>
            <p:cNvPr id="37" name="図形グループ 36"/>
            <p:cNvGrpSpPr/>
            <p:nvPr/>
          </p:nvGrpSpPr>
          <p:grpSpPr>
            <a:xfrm>
              <a:off x="3923407" y="2495342"/>
              <a:ext cx="3916038" cy="3759200"/>
              <a:chOff x="3923407" y="2495342"/>
              <a:chExt cx="3916038" cy="3759200"/>
            </a:xfrm>
          </p:grpSpPr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15245" y="2495342"/>
                <a:ext cx="3124200" cy="3759200"/>
              </a:xfrm>
              <a:prstGeom prst="rect">
                <a:avLst/>
              </a:prstGeom>
            </p:spPr>
          </p:pic>
          <p:pic>
            <p:nvPicPr>
              <p:cNvPr id="6" name="図 5" descr="plotrap.v3.pd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480" t="88450" r="8632"/>
              <a:stretch/>
            </p:blipFill>
            <p:spPr>
              <a:xfrm rot="5400000">
                <a:off x="2790795" y="3712781"/>
                <a:ext cx="3057062" cy="791837"/>
              </a:xfrm>
              <a:prstGeom prst="rect">
                <a:avLst/>
              </a:prstGeom>
            </p:spPr>
          </p:pic>
        </p:grpSp>
        <p:sp>
          <p:nvSpPr>
            <p:cNvPr id="27" name="テキスト ボックス 26"/>
            <p:cNvSpPr txBox="1"/>
            <p:nvPr/>
          </p:nvSpPr>
          <p:spPr>
            <a:xfrm>
              <a:off x="4834229" y="2597535"/>
              <a:ext cx="2489784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Neutral Particle @ 200GeV</a:t>
              </a:r>
              <a:endParaRPr kumimoji="1" lang="ja-JP" altLang="en-US" sz="1600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74639"/>
            <a:ext cx="8229600" cy="49912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UPC Monte Carlo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19</a:t>
            </a:fld>
            <a:endParaRPr kumimoji="1" lang="ja-JP" altLang="en-US"/>
          </a:p>
        </p:txBody>
      </p:sp>
      <p:grpSp>
        <p:nvGrpSpPr>
          <p:cNvPr id="38" name="図形グループ 37"/>
          <p:cNvGrpSpPr/>
          <p:nvPr/>
        </p:nvGrpSpPr>
        <p:grpSpPr>
          <a:xfrm>
            <a:off x="7209941" y="3338903"/>
            <a:ext cx="831850" cy="2132031"/>
            <a:chOff x="6146800" y="3505200"/>
            <a:chExt cx="831850" cy="2132031"/>
          </a:xfrm>
        </p:grpSpPr>
        <p:sp>
          <p:nvSpPr>
            <p:cNvPr id="29" name="正方形/長方形 28"/>
            <p:cNvSpPr/>
            <p:nvPr/>
          </p:nvSpPr>
          <p:spPr>
            <a:xfrm>
              <a:off x="6817687" y="4009674"/>
              <a:ext cx="160963" cy="1627557"/>
            </a:xfrm>
            <a:prstGeom prst="rect">
              <a:avLst/>
            </a:prstGeom>
            <a:noFill/>
            <a:ln w="19050" cmpd="sng">
              <a:solidFill>
                <a:srgbClr val="008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146800" y="3505200"/>
              <a:ext cx="582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8000"/>
                  </a:solidFill>
                </a:rPr>
                <a:t>ZDC</a:t>
              </a:r>
              <a:endParaRPr kumimoji="1" lang="ja-JP" alt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>
              <a:off x="6673850" y="3810000"/>
              <a:ext cx="120650" cy="1905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直線コネクタ 40"/>
          <p:cNvCxnSpPr/>
          <p:nvPr/>
        </p:nvCxnSpPr>
        <p:spPr>
          <a:xfrm>
            <a:off x="849730" y="2675924"/>
            <a:ext cx="9374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774128" y="6243823"/>
            <a:ext cx="674806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/>
              <a:t>Predicts comparable yields between QCD and UPC processes</a:t>
            </a:r>
            <a:endParaRPr kumimoji="1" lang="ja-JP" altLang="en-US" sz="2000" dirty="0"/>
          </a:p>
        </p:txBody>
      </p:sp>
      <p:grpSp>
        <p:nvGrpSpPr>
          <p:cNvPr id="50" name="図形グループ 49"/>
          <p:cNvGrpSpPr/>
          <p:nvPr/>
        </p:nvGrpSpPr>
        <p:grpSpPr>
          <a:xfrm>
            <a:off x="6474302" y="2857667"/>
            <a:ext cx="2074791" cy="1887091"/>
            <a:chOff x="5501880" y="2857666"/>
            <a:chExt cx="2074791" cy="1887091"/>
          </a:xfrm>
        </p:grpSpPr>
        <p:sp>
          <p:nvSpPr>
            <p:cNvPr id="44" name="テキスト ボックス 43"/>
            <p:cNvSpPr txBox="1"/>
            <p:nvPr/>
          </p:nvSpPr>
          <p:spPr>
            <a:xfrm>
              <a:off x="5982517" y="2857666"/>
              <a:ext cx="1594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QCD(DPMJET)</a:t>
              </a:r>
              <a:endParaRPr kumimoji="1" lang="ja-JP" altLang="en-US" dirty="0"/>
            </a:p>
          </p:txBody>
        </p:sp>
        <p:cxnSp>
          <p:nvCxnSpPr>
            <p:cNvPr id="46" name="直線コネクタ 45"/>
            <p:cNvCxnSpPr/>
            <p:nvPr/>
          </p:nvCxnSpPr>
          <p:spPr>
            <a:xfrm flipH="1">
              <a:off x="5795518" y="3168320"/>
              <a:ext cx="321162" cy="3501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テキスト ボックス 46"/>
            <p:cNvSpPr txBox="1"/>
            <p:nvPr/>
          </p:nvSpPr>
          <p:spPr>
            <a:xfrm>
              <a:off x="5501880" y="3941802"/>
              <a:ext cx="11128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/>
                <a:t>UPC</a:t>
              </a:r>
            </a:p>
            <a:p>
              <a:pPr algn="ctr"/>
              <a:r>
                <a:rPr lang="en-US" altLang="ja-JP" dirty="0"/>
                <a:t>(SOPHIA)</a:t>
              </a:r>
              <a:endParaRPr kumimoji="1" lang="ja-JP" altLang="en-US" dirty="0"/>
            </a:p>
          </p:txBody>
        </p:sp>
        <p:cxnSp>
          <p:nvCxnSpPr>
            <p:cNvPr id="49" name="直線コネクタ 48"/>
            <p:cNvCxnSpPr/>
            <p:nvPr/>
          </p:nvCxnSpPr>
          <p:spPr>
            <a:xfrm>
              <a:off x="6266716" y="4569566"/>
              <a:ext cx="151952" cy="17519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10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99630"/>
            <a:ext cx="8172450" cy="1450757"/>
          </a:xfrm>
        </p:spPr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10"/>
              <p:cNvSpPr>
                <a:spLocks noGrp="1"/>
              </p:cNvSpPr>
              <p:nvPr>
                <p:ph idx="1"/>
              </p:nvPr>
            </p:nvSpPr>
            <p:spPr>
              <a:xfrm>
                <a:off x="1191582" y="1974324"/>
                <a:ext cx="7152584" cy="4112154"/>
              </a:xfrm>
            </p:spPr>
            <p:txBody>
              <a:bodyPr>
                <a:noAutofit/>
              </a:bodyPr>
              <a:lstStyle/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𝑨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𝑵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definition</a:t>
                </a:r>
                <a:endParaRPr lang="ko-KR" altLang="en-US" sz="2400" dirty="0" smtClean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2400" dirty="0" smtClean="0">
                    <a:solidFill>
                      <a:schemeClr val="tx1"/>
                    </a:solidFill>
                  </a:rPr>
                  <a:t>PHENIX Forward Neutron Measurement</a:t>
                </a:r>
              </a:p>
              <a:p>
                <a:pPr lvl="1"/>
                <a:endParaRPr lang="en-US" sz="2400" dirty="0" smtClean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𝑨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𝑵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for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𝐩</m:t>
                        </m:r>
                      </m:e>
                      <m:sup>
                        <m:r>
                          <a:rPr lang="en-US" sz="2400" b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↑</m:t>
                        </m:r>
                      </m:sup>
                    </m:sSup>
                    <m:r>
                      <a:rPr lang="en-US" sz="2400" b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charset="0"/>
                      </a:rPr>
                      <m:t>𝐩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charset="0"/>
                      </a:rPr>
                      <m:t>𝐧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charset="0"/>
                      </a:rPr>
                      <m:t>𝐗</m:t>
                    </m:r>
                  </m:oMath>
                </a14:m>
                <a:endParaRPr lang="en-US" sz="2400" dirty="0" smtClean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sz="2400" dirty="0" smtClean="0">
                    <a:solidFill>
                      <a:schemeClr val="tx1"/>
                    </a:solidFill>
                  </a:rPr>
                  <a:t>Result</a:t>
                </a:r>
              </a:p>
              <a:p>
                <a:pPr lvl="2"/>
                <a:r>
                  <a:rPr lang="en-US" sz="2400" dirty="0" smtClean="0">
                    <a:solidFill>
                      <a:schemeClr val="tx1"/>
                    </a:solidFill>
                  </a:rPr>
                  <a:t>Theory</a:t>
                </a:r>
              </a:p>
              <a:p>
                <a:pPr lvl="2"/>
                <a:endParaRPr lang="en-US" sz="2400" dirty="0" smtClean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𝑨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𝑵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for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1" i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𝐩</m:t>
                        </m:r>
                      </m:e>
                      <m:sup>
                        <m:r>
                          <a:rPr lang="en-US" sz="2400" b="1" i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↑</m:t>
                        </m:r>
                      </m:sup>
                    </m:sSup>
                    <m:r>
                      <a:rPr lang="en-US" sz="2400" b="1" i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charset="0"/>
                      </a:rPr>
                      <m:t>𝐀</m:t>
                    </m:r>
                    <m:r>
                      <a:rPr lang="en-US" sz="2400" b="1" i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400" b="1" i="0">
                        <a:solidFill>
                          <a:schemeClr val="tx1"/>
                        </a:solidFill>
                        <a:latin typeface="Cambria Math" charset="0"/>
                      </a:rPr>
                      <m:t>𝐧</m:t>
                    </m:r>
                    <m:r>
                      <a:rPr lang="en-US" sz="2400" b="1" i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400" b="1" i="0">
                        <a:solidFill>
                          <a:schemeClr val="tx1"/>
                        </a:solidFill>
                        <a:latin typeface="Cambria Math" charset="0"/>
                      </a:rPr>
                      <m:t>𝐗</m:t>
                    </m:r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</a:rPr>
                  <a:t> in Run15</a:t>
                </a:r>
              </a:p>
              <a:p>
                <a:pPr lvl="2"/>
                <a:r>
                  <a:rPr lang="en-US" sz="2400" dirty="0" smtClean="0">
                    <a:solidFill>
                      <a:schemeClr val="tx1"/>
                    </a:solidFill>
                  </a:rPr>
                  <a:t>Result</a:t>
                </a:r>
              </a:p>
              <a:p>
                <a:pPr lvl="2"/>
                <a:r>
                  <a:rPr lang="en-US" sz="2400" dirty="0" smtClean="0">
                    <a:solidFill>
                      <a:schemeClr val="tx1"/>
                    </a:solidFill>
                  </a:rPr>
                  <a:t>Discussions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Content Placeholder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91582" y="1974324"/>
                <a:ext cx="7152584" cy="4112154"/>
              </a:xfrm>
              <a:blipFill rotWithShape="0">
                <a:blip r:embed="rId3"/>
                <a:stretch>
                  <a:fillRect t="-2374" b="-3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5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"/>
    </mc:Choice>
    <mc:Fallback>
      <p:transition spd="slow" advTm="42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838201" y="2259001"/>
            <a:ext cx="2902029" cy="97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4" name="Object 3"/>
          <p:cNvGraphicFramePr>
            <a:graphicFrameLocks noChangeAspect="1"/>
          </p:cNvGraphicFramePr>
          <p:nvPr>
            <p:extLst/>
          </p:nvPr>
        </p:nvGraphicFramePr>
        <p:xfrm>
          <a:off x="473075" y="1722439"/>
          <a:ext cx="9075738" cy="263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29" name="数式" r:id="rId4" imgW="5118100" imgH="1409700" progId="Equation.3">
                  <p:embed/>
                </p:oleObj>
              </mc:Choice>
              <mc:Fallback>
                <p:oleObj name="数式" r:id="rId4" imgW="5118100" imgH="140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075" y="1722439"/>
                        <a:ext cx="9075738" cy="2630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正方形/長方形 63"/>
          <p:cNvSpPr/>
          <p:nvPr/>
        </p:nvSpPr>
        <p:spPr>
          <a:xfrm>
            <a:off x="1111983" y="1288611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Full Description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70825" y="5219225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For </a:t>
            </a:r>
            <a:r>
              <a:rPr lang="en-US" altLang="ja-JP" dirty="0" err="1"/>
              <a:t>pp</a:t>
            </a:r>
            <a:r>
              <a:rPr lang="en-US" altLang="ja-JP" dirty="0"/>
              <a:t>: 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29112" y="2865778"/>
            <a:ext cx="320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>
                <a:latin typeface="Symbol" charset="2"/>
                <a:cs typeface="Symbol" charset="2"/>
              </a:rPr>
              <a:t>d</a:t>
            </a:r>
            <a:r>
              <a:rPr kumimoji="1" lang="en-US" altLang="ja-JP" dirty="0"/>
              <a:t> : relative phase of amplitudes</a:t>
            </a:r>
            <a:endParaRPr kumimoji="1" lang="ja-JP" altLang="en-US" dirty="0"/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367770"/>
              </p:ext>
            </p:extLst>
          </p:nvPr>
        </p:nvGraphicFramePr>
        <p:xfrm>
          <a:off x="1283331" y="5588556"/>
          <a:ext cx="4505325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30" name="数式" r:id="rId6" imgW="1638300" imgH="292100" progId="Equation.3">
                  <p:embed/>
                </p:oleObj>
              </mc:Choice>
              <mc:Fallback>
                <p:oleObj name="数式" r:id="rId6" imgW="16383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83331" y="5588556"/>
                        <a:ext cx="4505325" cy="804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887560"/>
              </p:ext>
            </p:extLst>
          </p:nvPr>
        </p:nvGraphicFramePr>
        <p:xfrm>
          <a:off x="6606514" y="5693127"/>
          <a:ext cx="1449918" cy="579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31" name="数式" r:id="rId8" imgW="571500" imgH="228600" progId="Equation.3">
                  <p:embed/>
                </p:oleObj>
              </mc:Choice>
              <mc:Fallback>
                <p:oleObj name="数式" r:id="rId8" imgW="571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06514" y="5693127"/>
                        <a:ext cx="1449918" cy="579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左中かっこ 9"/>
          <p:cNvSpPr/>
          <p:nvPr/>
        </p:nvSpPr>
        <p:spPr>
          <a:xfrm rot="16200000">
            <a:off x="3232614" y="3064336"/>
            <a:ext cx="381000" cy="334911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53807" y="4929391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Elastic (</a:t>
            </a:r>
            <a:r>
              <a:rPr lang="en-US" altLang="ja-JP" dirty="0" err="1"/>
              <a:t>polarimeter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5406988" y="4840072"/>
                <a:ext cx="2230426" cy="5089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0" tIns="45720" rIns="0" bIns="4572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Δ</m:t>
                        </m:r>
                      </m:e>
                      <m:sup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↑</m:t>
                        </m:r>
                      </m:sup>
                    </m:sSup>
                    <m:r>
                      <a:rPr lang="en-US" sz="1800" i="1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</a:rPr>
                  <a:t> asymmetry?</a:t>
                </a: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988" y="4840072"/>
                <a:ext cx="2230426" cy="508951"/>
              </a:xfrm>
              <a:prstGeom prst="rect">
                <a:avLst/>
              </a:prstGeom>
              <a:blipFill rotWithShape="0">
                <a:blip r:embed="rId10"/>
                <a:stretch>
                  <a:fillRect b="-38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左中かっこ 9"/>
          <p:cNvSpPr/>
          <p:nvPr/>
        </p:nvSpPr>
        <p:spPr>
          <a:xfrm rot="16200000">
            <a:off x="6331701" y="3961779"/>
            <a:ext cx="381000" cy="127168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220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274"/>
    </mc:Choice>
    <mc:Fallback>
      <p:transition spd="slow" advTm="16627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コンテンツ プレースホルダー 52" descr="2015-11-13 02.32.00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10620" r="8925" b="8132"/>
          <a:stretch/>
        </p:blipFill>
        <p:spPr>
          <a:xfrm>
            <a:off x="5279852" y="3395844"/>
            <a:ext cx="3038649" cy="21592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57991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Can we identify UPC events?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32041" y="64820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7" name="円柱 6"/>
          <p:cNvSpPr/>
          <p:nvPr/>
        </p:nvSpPr>
        <p:spPr>
          <a:xfrm rot="16200000">
            <a:off x="2868429" y="1313933"/>
            <a:ext cx="1273318" cy="1693513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716723" y="1868707"/>
            <a:ext cx="151704" cy="569371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>
            <a:endCxn id="8" idx="6"/>
          </p:cNvCxnSpPr>
          <p:nvPr/>
        </p:nvCxnSpPr>
        <p:spPr>
          <a:xfrm flipV="1">
            <a:off x="567265" y="2153392"/>
            <a:ext cx="2301162" cy="218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4351845" y="2131494"/>
            <a:ext cx="2102152" cy="218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191752" y="1856301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BBC</a:t>
            </a:r>
            <a:endParaRPr kumimoji="1" lang="ja-JP" altLang="en-US" sz="3200" dirty="0"/>
          </a:p>
        </p:txBody>
      </p:sp>
      <p:cxnSp>
        <p:nvCxnSpPr>
          <p:cNvPr id="17" name="直線コネクタ 16"/>
          <p:cNvCxnSpPr>
            <a:endCxn id="8" idx="0"/>
          </p:cNvCxnSpPr>
          <p:nvPr/>
        </p:nvCxnSpPr>
        <p:spPr>
          <a:xfrm flipV="1">
            <a:off x="567265" y="1868706"/>
            <a:ext cx="2225310" cy="3065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567265" y="1532924"/>
            <a:ext cx="2223500" cy="6423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 rot="21229266">
            <a:off x="1519525" y="1433210"/>
            <a:ext cx="85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h = 3.1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 rot="20786856">
            <a:off x="1903123" y="1619008"/>
            <a:ext cx="85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h = 3.9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440267" y="2041082"/>
            <a:ext cx="287866" cy="28786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80786" y="190958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latin typeface="Symbol" charset="2"/>
                <a:cs typeface="Symbol" charset="2"/>
              </a:rPr>
              <a:t>D</a:t>
            </a:r>
            <a:endParaRPr kumimoji="1" lang="ja-JP" altLang="en-US" sz="2400" i="1" dirty="0">
              <a:latin typeface="Symbol" charset="2"/>
              <a:cs typeface="Symbol" charset="2"/>
            </a:endParaRPr>
          </a:p>
        </p:txBody>
      </p:sp>
      <p:sp>
        <p:nvSpPr>
          <p:cNvPr id="30" name="円柱 29"/>
          <p:cNvSpPr/>
          <p:nvPr/>
        </p:nvSpPr>
        <p:spPr>
          <a:xfrm rot="16200000">
            <a:off x="8117486" y="1315348"/>
            <a:ext cx="483888" cy="1612588"/>
          </a:xfrm>
          <a:prstGeom prst="ca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曲線コネクタ 31"/>
          <p:cNvCxnSpPr/>
          <p:nvPr/>
        </p:nvCxnSpPr>
        <p:spPr>
          <a:xfrm rot="5400000">
            <a:off x="6272243" y="2070702"/>
            <a:ext cx="460317" cy="209176"/>
          </a:xfrm>
          <a:prstGeom prst="curvedConnector3">
            <a:avLst>
              <a:gd name="adj1" fmla="val 4026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曲線コネクタ 36"/>
          <p:cNvCxnSpPr/>
          <p:nvPr/>
        </p:nvCxnSpPr>
        <p:spPr>
          <a:xfrm rot="5400000">
            <a:off x="6344116" y="2096526"/>
            <a:ext cx="460317" cy="209176"/>
          </a:xfrm>
          <a:prstGeom prst="curvedConnector3">
            <a:avLst>
              <a:gd name="adj1" fmla="val 4026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678863" y="2120545"/>
            <a:ext cx="93083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7931574" y="1778316"/>
            <a:ext cx="892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ZDC</a:t>
            </a:r>
            <a:endParaRPr kumimoji="1" lang="ja-JP" altLang="en-US" sz="3200" dirty="0"/>
          </a:p>
        </p:txBody>
      </p:sp>
      <p:sp>
        <p:nvSpPr>
          <p:cNvPr id="42" name="パイ 41"/>
          <p:cNvSpPr/>
          <p:nvPr/>
        </p:nvSpPr>
        <p:spPr>
          <a:xfrm rot="10987750">
            <a:off x="4150562" y="1375860"/>
            <a:ext cx="1891300" cy="1138542"/>
          </a:xfrm>
          <a:prstGeom prst="pie">
            <a:avLst>
              <a:gd name="adj1" fmla="val 8694438"/>
              <a:gd name="adj2" fmla="val 1621544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096213" y="1245820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Dipole</a:t>
            </a:r>
            <a:endParaRPr kumimoji="1" lang="ja-JP" altLang="en-US" dirty="0"/>
          </a:p>
        </p:txBody>
      </p:sp>
      <p:sp>
        <p:nvSpPr>
          <p:cNvPr id="44" name="円/楕円 43"/>
          <p:cNvSpPr/>
          <p:nvPr/>
        </p:nvSpPr>
        <p:spPr>
          <a:xfrm>
            <a:off x="6788720" y="2030125"/>
            <a:ext cx="254000" cy="254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761015" y="1867284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</a:t>
            </a:r>
            <a:endParaRPr kumimoji="1" lang="ja-JP" altLang="en-US" sz="2400" dirty="0"/>
          </a:p>
        </p:txBody>
      </p:sp>
      <p:cxnSp>
        <p:nvCxnSpPr>
          <p:cNvPr id="49" name="直線矢印コネクタ 48"/>
          <p:cNvCxnSpPr/>
          <p:nvPr/>
        </p:nvCxnSpPr>
        <p:spPr>
          <a:xfrm>
            <a:off x="7077503" y="2187508"/>
            <a:ext cx="51790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円/楕円 49"/>
          <p:cNvSpPr/>
          <p:nvPr/>
        </p:nvSpPr>
        <p:spPr>
          <a:xfrm>
            <a:off x="6143812" y="1361152"/>
            <a:ext cx="254000" cy="254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116107" y="1198311"/>
            <a:ext cx="35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ymbol" charset="2"/>
                <a:cs typeface="Symbol" charset="2"/>
              </a:rPr>
              <a:t>p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 flipV="1">
            <a:off x="6432594" y="1186097"/>
            <a:ext cx="501606" cy="2350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6247771" y="116359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+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/>
        </p:nvSpPr>
        <p:spPr>
          <a:xfrm>
            <a:off x="5012267" y="6155267"/>
            <a:ext cx="3352800" cy="1756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1150883" y="3367268"/>
            <a:ext cx="3309059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dirty="0"/>
              <a:t>Most of decayed </a:t>
            </a:r>
            <a:r>
              <a:rPr kumimoji="1" lang="en-US" altLang="ja-JP" sz="2000" dirty="0" err="1"/>
              <a:t>pions</a:t>
            </a:r>
            <a:r>
              <a:rPr kumimoji="1" lang="en-US" altLang="ja-JP" sz="2000" dirty="0"/>
              <a:t> go through BBC hole and will be swept away by the dipole magnet (DX). </a:t>
            </a:r>
            <a:endParaRPr kumimoji="1" lang="ja-JP" altLang="en-US" sz="2000" dirty="0"/>
          </a:p>
        </p:txBody>
      </p:sp>
      <p:cxnSp>
        <p:nvCxnSpPr>
          <p:cNvPr id="70" name="直線コネクタ 69"/>
          <p:cNvCxnSpPr/>
          <p:nvPr/>
        </p:nvCxnSpPr>
        <p:spPr>
          <a:xfrm>
            <a:off x="4459941" y="4332942"/>
            <a:ext cx="2009744" cy="4168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/>
          <p:cNvSpPr txBox="1"/>
          <p:nvPr/>
        </p:nvSpPr>
        <p:spPr>
          <a:xfrm>
            <a:off x="6071527" y="6063962"/>
            <a:ext cx="1612588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/>
              <a:t>Simulation by </a:t>
            </a:r>
            <a:r>
              <a:rPr kumimoji="1" lang="en-US" altLang="ja-JP" sz="1600" dirty="0" err="1"/>
              <a:t>Gaku</a:t>
            </a:r>
            <a:r>
              <a:rPr kumimoji="1" lang="en-US" altLang="ja-JP" sz="1600" dirty="0"/>
              <a:t> </a:t>
            </a:r>
            <a:r>
              <a:rPr kumimoji="1" lang="en-US" altLang="ja-JP" sz="1600" dirty="0" err="1"/>
              <a:t>Mitsuka</a:t>
            </a:r>
            <a:endParaRPr kumimoji="1" lang="ja-JP" altLang="en-US" sz="1600" dirty="0"/>
          </a:p>
        </p:txBody>
      </p:sp>
      <p:sp>
        <p:nvSpPr>
          <p:cNvPr id="72" name="下矢印 71"/>
          <p:cNvSpPr/>
          <p:nvPr/>
        </p:nvSpPr>
        <p:spPr>
          <a:xfrm>
            <a:off x="2512900" y="5025218"/>
            <a:ext cx="407647" cy="3585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150883" y="5312209"/>
            <a:ext cx="3309059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ja-JP" sz="2000" dirty="0"/>
              <a:t>V</a:t>
            </a:r>
            <a:r>
              <a:rPr lang="en-US" altLang="ja-JP" sz="2000" dirty="0" err="1"/>
              <a:t>ery</a:t>
            </a:r>
            <a:r>
              <a:rPr lang="ja-JP" altLang="en-US" sz="2000" dirty="0"/>
              <a:t> </a:t>
            </a:r>
            <a:r>
              <a:rPr lang="en-US" altLang="ja-JP" sz="2000" dirty="0"/>
              <a:t>little coincidence measurements of final state from resonance.</a:t>
            </a:r>
            <a:endParaRPr kumimoji="1" lang="ja-JP" altLang="en-US" sz="2000" dirty="0"/>
          </a:p>
        </p:txBody>
      </p:sp>
      <p:sp>
        <p:nvSpPr>
          <p:cNvPr id="9" name="正方形/長方形 8"/>
          <p:cNvSpPr/>
          <p:nvPr/>
        </p:nvSpPr>
        <p:spPr>
          <a:xfrm>
            <a:off x="6606990" y="4205112"/>
            <a:ext cx="244661" cy="1205089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46528" y="3872468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BBC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35671" y="548117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/>
              <a:t>+</a:t>
            </a:r>
            <a:r>
              <a:rPr lang="en-US" altLang="ja-JP" dirty="0"/>
              <a:t> </a:t>
            </a:r>
            <a:r>
              <a:rPr kumimoji="1" lang="en-US" altLang="ja-JP" dirty="0"/>
              <a:t>Rapidity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81565" y="3149600"/>
            <a:ext cx="31373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i="1" dirty="0" err="1">
                <a:latin typeface="Symbol" charset="2"/>
                <a:cs typeface="Symbol" charset="2"/>
              </a:rPr>
              <a:t>h</a:t>
            </a:r>
            <a:r>
              <a:rPr lang="en-US" altLang="ja-JP" baseline="-25000" dirty="0" err="1">
                <a:latin typeface="Symbol" charset="2"/>
                <a:cs typeface="Symbol" charset="2"/>
              </a:rPr>
              <a:t>p</a:t>
            </a:r>
            <a:r>
              <a:rPr lang="en-US" altLang="ja-JP" dirty="0"/>
              <a:t> </a:t>
            </a:r>
            <a:r>
              <a:rPr kumimoji="1" lang="en-US" altLang="ja-JP" dirty="0"/>
              <a:t>distribution of </a:t>
            </a:r>
            <a:r>
              <a:rPr kumimoji="1" lang="en-US" altLang="ja-JP" dirty="0" err="1"/>
              <a:t>n+</a:t>
            </a:r>
            <a:r>
              <a:rPr kumimoji="1" lang="en-US" altLang="ja-JP" dirty="0" err="1">
                <a:latin typeface="Symbol" charset="2"/>
                <a:cs typeface="Symbol" charset="2"/>
              </a:rPr>
              <a:t>p</a:t>
            </a:r>
            <a:r>
              <a:rPr kumimoji="1" lang="en-US" altLang="ja-JP" baseline="30000" dirty="0"/>
              <a:t>+</a:t>
            </a:r>
            <a:r>
              <a:rPr kumimoji="1" lang="en-US" altLang="ja-JP" dirty="0"/>
              <a:t> events  </a:t>
            </a:r>
            <a:endParaRPr kumimoji="1" lang="ja-JP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18501" y="5850503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Itaru’s</a:t>
            </a:r>
            <a:r>
              <a:rPr lang="en-US" dirty="0" smtClean="0"/>
              <a:t> slide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2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75"/>
    </mc:Choice>
    <mc:Fallback>
      <p:transition spd="slow" advTm="3467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lvl="1" algn="l" rtl="0">
                  <a:lnSpc>
                    <a:spcPct val="85000"/>
                  </a:lnSpc>
                  <a:spcBef>
                    <a:spcPct val="0"/>
                  </a:spcBef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sub>
                      <m:sup>
                        <m:sSup>
                          <m:sSupPr>
                            <m:ctrlPr>
                              <a:rPr lang="en-US" sz="4000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p</m:t>
                            </m:r>
                          </m:e>
                          <m:sup>
                            <m:r>
                              <a:rPr lang="en-US" sz="4000" b="0" i="0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↑</m:t>
                            </m:r>
                          </m:sup>
                        </m:sSup>
                        <m: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A</m:t>
                        </m:r>
                        <m: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4000" b="0" i="0">
                            <a:solidFill>
                              <a:srgbClr val="FF8FC8"/>
                            </a:solidFill>
                            <a:latin typeface="Cambria Math" charset="0"/>
                          </a:rPr>
                          <m:t>n</m:t>
                        </m:r>
                        <m: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accent6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chemeClr val="accent6"/>
                                </a:solidFill>
                                <a:latin typeface="Cambria Math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accent6"/>
                                </a:solidFill>
                                <a:latin typeface="Cambria Math" charset="0"/>
                              </a:rPr>
                              <m:t>???</m:t>
                            </m:r>
                          </m:sup>
                        </m:sSup>
                      </m:sup>
                    </m:sSubSup>
                  </m:oMath>
                </a14:m>
                <a:r>
                  <a:rPr lang="en-US" sz="4000" dirty="0" smtClean="0"/>
                  <a:t> </a:t>
                </a:r>
                <a:r>
                  <a:rPr lang="en-US" sz="4000" dirty="0" smtClean="0">
                    <a:solidFill>
                      <a:schemeClr val="bg2"/>
                    </a:solidFill>
                    <a:latin typeface="+mj-lt"/>
                  </a:rPr>
                  <a:t>BBC correlations</a:t>
                </a:r>
                <a:r>
                  <a:rPr lang="en-US" sz="2000" dirty="0" smtClean="0">
                    <a:latin typeface="+mj-lt"/>
                  </a:rPr>
                  <a:t/>
                </a:r>
                <a:br>
                  <a:rPr lang="en-US" sz="2000" dirty="0" smtClean="0">
                    <a:latin typeface="+mj-lt"/>
                  </a:rPr>
                </a:br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b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26" y="1907892"/>
            <a:ext cx="3262728" cy="4223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26" y="1907890"/>
            <a:ext cx="3262728" cy="4223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26" y="1900918"/>
            <a:ext cx="3262728" cy="42237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22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16715" y="2970115"/>
            <a:ext cx="1760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ZDC </a:t>
            </a:r>
            <a:r>
              <a:rPr lang="en-US" dirty="0" err="1" smtClean="0">
                <a:solidFill>
                  <a:srgbClr val="FF0000"/>
                </a:solidFill>
              </a:rPr>
              <a:t>inslusive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146FF"/>
                </a:solidFill>
              </a:rPr>
              <a:t>UPC enhanced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UPC suppressed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7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472"/>
    </mc:Choice>
    <mc:Fallback>
      <p:transition spd="slow" advTm="254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900" y="0"/>
            <a:ext cx="8896449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Coulomb</a:t>
            </a:r>
            <a:r>
              <a:rPr lang="ja-JP" altLang="en-US" dirty="0" smtClean="0"/>
              <a:t>-</a:t>
            </a:r>
            <a:r>
              <a:rPr lang="en-US" altLang="ja-JP" dirty="0" smtClean="0"/>
              <a:t>Nuclear </a:t>
            </a:r>
            <a:r>
              <a:rPr lang="en-US" altLang="ja-JP" dirty="0" smtClean="0"/>
              <a:t>Interference</a:t>
            </a:r>
            <a:endParaRPr kumimoji="1" lang="ja-JP" altLang="en-US" dirty="0"/>
          </a:p>
        </p:txBody>
      </p:sp>
      <p:pic>
        <p:nvPicPr>
          <p:cNvPr id="5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39" y="1248415"/>
            <a:ext cx="2917825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62" name="直線コネクタ 61"/>
          <p:cNvCxnSpPr/>
          <p:nvPr/>
        </p:nvCxnSpPr>
        <p:spPr>
          <a:xfrm flipV="1">
            <a:off x="2821407" y="1835533"/>
            <a:ext cx="494515" cy="497085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正方形/長方形 63"/>
          <p:cNvSpPr/>
          <p:nvPr/>
        </p:nvSpPr>
        <p:spPr>
          <a:xfrm>
            <a:off x="1111983" y="1288611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/>
          <p:cNvSpPr/>
          <p:nvPr/>
        </p:nvSpPr>
        <p:spPr>
          <a:xfrm>
            <a:off x="3118016" y="1484201"/>
            <a:ext cx="39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endParaRPr lang="ja-JP" altLang="en-US" dirty="0"/>
          </a:p>
        </p:txBody>
      </p:sp>
      <p:sp>
        <p:nvSpPr>
          <p:cNvPr id="68" name="正方形/長方形 67"/>
          <p:cNvSpPr/>
          <p:nvPr/>
        </p:nvSpPr>
        <p:spPr>
          <a:xfrm>
            <a:off x="3531892" y="5430756"/>
            <a:ext cx="507105" cy="555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2312759" y="5632149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円/楕円 69"/>
          <p:cNvSpPr/>
          <p:nvPr/>
        </p:nvSpPr>
        <p:spPr>
          <a:xfrm>
            <a:off x="2320028" y="5178968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1" name="直線コネクタ 70"/>
          <p:cNvCxnSpPr/>
          <p:nvPr/>
        </p:nvCxnSpPr>
        <p:spPr>
          <a:xfrm flipV="1">
            <a:off x="2395309" y="5278207"/>
            <a:ext cx="0" cy="47460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752448" y="527820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p</a:t>
            </a:r>
            <a:endParaRPr kumimoji="1" lang="ja-JP" altLang="en-US" sz="40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765006" y="4172730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A</a:t>
            </a:r>
            <a:endParaRPr kumimoji="1" lang="ja-JP" altLang="en-US" sz="4000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531891" y="5278207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n</a:t>
            </a:r>
            <a:endParaRPr kumimoji="1" lang="ja-JP" altLang="en-US" sz="4400" dirty="0"/>
          </a:p>
        </p:txBody>
      </p:sp>
      <p:cxnSp>
        <p:nvCxnSpPr>
          <p:cNvPr id="76" name="直線矢印コネクタ 75"/>
          <p:cNvCxnSpPr/>
          <p:nvPr/>
        </p:nvCxnSpPr>
        <p:spPr>
          <a:xfrm>
            <a:off x="1219138" y="5723278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直線矢印コネクタ 76"/>
          <p:cNvCxnSpPr/>
          <p:nvPr/>
        </p:nvCxnSpPr>
        <p:spPr>
          <a:xfrm>
            <a:off x="1204844" y="4571499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>
            <a:off x="2417768" y="5253318"/>
            <a:ext cx="1028026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/>
        </p:nvSpPr>
        <p:spPr>
          <a:xfrm>
            <a:off x="3511450" y="4871208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+</a:t>
            </a:r>
            <a:endParaRPr lang="ja-JP" altLang="en-US" sz="2800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3470433" y="4172730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A</a:t>
            </a:r>
            <a:endParaRPr kumimoji="1" lang="ja-JP" altLang="en-US" sz="4000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323918" y="5974649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Pion cloud</a:t>
            </a:r>
            <a:endParaRPr kumimoji="1" lang="ja-JP" altLang="en-US" dirty="0"/>
          </a:p>
        </p:txBody>
      </p:sp>
      <p:grpSp>
        <p:nvGrpSpPr>
          <p:cNvPr id="85" name="図形グループ 84"/>
          <p:cNvGrpSpPr/>
          <p:nvPr/>
        </p:nvGrpSpPr>
        <p:grpSpPr>
          <a:xfrm>
            <a:off x="5123028" y="1140762"/>
            <a:ext cx="2819400" cy="2384425"/>
            <a:chOff x="4506106" y="2030186"/>
            <a:chExt cx="2819400" cy="2384425"/>
          </a:xfrm>
        </p:grpSpPr>
        <p:pic>
          <p:nvPicPr>
            <p:cNvPr id="86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06" y="2030186"/>
              <a:ext cx="2819400" cy="238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7" name="正方形/長方形 86"/>
            <p:cNvSpPr/>
            <p:nvPr/>
          </p:nvSpPr>
          <p:spPr>
            <a:xfrm>
              <a:off x="4686909" y="2030186"/>
              <a:ext cx="653630" cy="191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8" name="テキスト ボックス 87"/>
          <p:cNvSpPr txBox="1"/>
          <p:nvPr/>
        </p:nvSpPr>
        <p:spPr>
          <a:xfrm>
            <a:off x="5941282" y="353184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t</a:t>
            </a:r>
            <a:r>
              <a:rPr lang="ja-JP" altLang="en-US" i="1" dirty="0"/>
              <a:t>　</a:t>
            </a:r>
            <a:r>
              <a:rPr kumimoji="1" lang="en-US" altLang="ja-JP" dirty="0"/>
              <a:t>→ 0</a:t>
            </a:r>
            <a:endParaRPr kumimoji="1" lang="ja-JP" altLang="en-US" dirty="0"/>
          </a:p>
        </p:txBody>
      </p:sp>
      <p:grpSp>
        <p:nvGrpSpPr>
          <p:cNvPr id="89" name="図形グループ 88"/>
          <p:cNvGrpSpPr/>
          <p:nvPr/>
        </p:nvGrpSpPr>
        <p:grpSpPr>
          <a:xfrm>
            <a:off x="5047518" y="4237795"/>
            <a:ext cx="3593918" cy="2161351"/>
            <a:chOff x="4376621" y="4670477"/>
            <a:chExt cx="3593918" cy="2161351"/>
          </a:xfrm>
        </p:grpSpPr>
        <p:sp>
          <p:nvSpPr>
            <p:cNvPr id="90" name="正方形/長方形 89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2" name="直線コネクタ 91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円/楕円 92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コネクタ 93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4376621" y="5800777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/>
                <a:t>p</a:t>
              </a:r>
              <a:endParaRPr kumimoji="1" lang="ja-JP" altLang="en-US" sz="4000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4389179" y="4670477"/>
              <a:ext cx="5004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/>
                <a:t>A</a:t>
              </a:r>
              <a:endParaRPr kumimoji="1" lang="ja-JP" altLang="en-US" sz="4000" dirty="0"/>
            </a:p>
          </p:txBody>
        </p:sp>
        <p:grpSp>
          <p:nvGrpSpPr>
            <p:cNvPr id="97" name="図形グループ 96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103" name="正方形/長方形 102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4" name="テキスト ボックス 103"/>
              <p:cNvSpPr txBox="1"/>
              <p:nvPr/>
            </p:nvSpPr>
            <p:spPr>
              <a:xfrm>
                <a:off x="7264605" y="6040927"/>
                <a:ext cx="49084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/>
                  <a:t>n</a:t>
                </a:r>
                <a:endParaRPr kumimoji="1" lang="ja-JP" altLang="en-US" sz="4400" dirty="0"/>
              </a:p>
            </p:txBody>
          </p:sp>
        </p:grpSp>
        <p:cxnSp>
          <p:nvCxnSpPr>
            <p:cNvPr id="98" name="直線矢印コネクタ 97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>
              <a:stCxn id="90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正方形/長方形 99"/>
            <p:cNvSpPr/>
            <p:nvPr/>
          </p:nvSpPr>
          <p:spPr>
            <a:xfrm>
              <a:off x="7335753" y="5515141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102" name="テキスト ボックス 101"/>
            <p:cNvSpPr txBox="1"/>
            <p:nvPr/>
          </p:nvSpPr>
          <p:spPr>
            <a:xfrm>
              <a:off x="6045152" y="6185497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05" name="テキスト ボックス 104"/>
          <p:cNvSpPr txBox="1"/>
          <p:nvPr/>
        </p:nvSpPr>
        <p:spPr>
          <a:xfrm>
            <a:off x="6328993" y="4083032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Z</a:t>
            </a:r>
            <a:r>
              <a:rPr kumimoji="1" lang="en-US" altLang="ja-JP" sz="3200" baseline="30000" dirty="0"/>
              <a:t>2</a:t>
            </a:r>
            <a:endParaRPr kumimoji="1" lang="ja-JP" altLang="en-US" sz="3200" dirty="0"/>
          </a:p>
        </p:txBody>
      </p:sp>
      <p:sp>
        <p:nvSpPr>
          <p:cNvPr id="106" name="正方形/長方形 105"/>
          <p:cNvSpPr/>
          <p:nvPr/>
        </p:nvSpPr>
        <p:spPr>
          <a:xfrm rot="20338544">
            <a:off x="6827611" y="2135214"/>
            <a:ext cx="325064" cy="171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7" name="直線コネクタ 106"/>
          <p:cNvCxnSpPr/>
          <p:nvPr/>
        </p:nvCxnSpPr>
        <p:spPr>
          <a:xfrm flipV="1">
            <a:off x="7172653" y="1585533"/>
            <a:ext cx="494515" cy="497085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" name="正方形/長方形 107"/>
          <p:cNvSpPr/>
          <p:nvPr/>
        </p:nvSpPr>
        <p:spPr>
          <a:xfrm>
            <a:off x="7546618" y="1205276"/>
            <a:ext cx="39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endParaRPr lang="ja-JP" altLang="en-US" dirty="0"/>
          </a:p>
        </p:txBody>
      </p:sp>
      <p:sp>
        <p:nvSpPr>
          <p:cNvPr id="109" name="正方形/長方形 108"/>
          <p:cNvSpPr/>
          <p:nvPr/>
        </p:nvSpPr>
        <p:spPr>
          <a:xfrm>
            <a:off x="7744985" y="4199843"/>
            <a:ext cx="500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27" name="曲折矢印 26"/>
          <p:cNvSpPr/>
          <p:nvPr/>
        </p:nvSpPr>
        <p:spPr>
          <a:xfrm rot="16200000">
            <a:off x="3941556" y="5624466"/>
            <a:ext cx="420014" cy="1640009"/>
          </a:xfrm>
          <a:prstGeom prst="ben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2" name="曲折矢印 111"/>
          <p:cNvSpPr/>
          <p:nvPr/>
        </p:nvSpPr>
        <p:spPr>
          <a:xfrm rot="5400000" flipH="1">
            <a:off x="7223205" y="5624466"/>
            <a:ext cx="420014" cy="1640009"/>
          </a:xfrm>
          <a:prstGeom prst="ben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724312" y="6382786"/>
            <a:ext cx="179568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Same</a:t>
            </a:r>
            <a:r>
              <a:rPr kumimoji="1" lang="ja-JP" altLang="en-US" dirty="0"/>
              <a:t> </a:t>
            </a:r>
            <a:r>
              <a:rPr kumimoji="1" lang="en-US" altLang="ja-JP" dirty="0"/>
              <a:t>Final</a:t>
            </a:r>
            <a:r>
              <a:rPr kumimoji="1" lang="ja-JP" altLang="en-US" dirty="0"/>
              <a:t> </a:t>
            </a:r>
            <a:r>
              <a:rPr kumimoji="1" lang="en-US" altLang="ja-JP" dirty="0"/>
              <a:t>State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713450" y="4820848"/>
            <a:ext cx="45236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56" name="円/楕円 55"/>
          <p:cNvSpPr/>
          <p:nvPr/>
        </p:nvSpPr>
        <p:spPr>
          <a:xfrm>
            <a:off x="2313791" y="4501946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8" name="図形グループ 57"/>
          <p:cNvGrpSpPr/>
          <p:nvPr/>
        </p:nvGrpSpPr>
        <p:grpSpPr>
          <a:xfrm>
            <a:off x="2247355" y="4577457"/>
            <a:ext cx="351769" cy="628241"/>
            <a:chOff x="6128866" y="2545530"/>
            <a:chExt cx="351769" cy="1096173"/>
          </a:xfrm>
        </p:grpSpPr>
        <p:grpSp>
          <p:nvGrpSpPr>
            <p:cNvPr id="59" name="図形グループ 58"/>
            <p:cNvGrpSpPr/>
            <p:nvPr/>
          </p:nvGrpSpPr>
          <p:grpSpPr>
            <a:xfrm>
              <a:off x="6128866" y="2545530"/>
              <a:ext cx="351769" cy="1018937"/>
              <a:chOff x="5595564" y="2836820"/>
              <a:chExt cx="351769" cy="1168597"/>
            </a:xfrm>
          </p:grpSpPr>
          <p:cxnSp>
            <p:nvCxnSpPr>
              <p:cNvPr id="61" name="直線コネクタ 60"/>
              <p:cNvCxnSpPr/>
              <p:nvPr/>
            </p:nvCxnSpPr>
            <p:spPr>
              <a:xfrm>
                <a:off x="5599797" y="2836820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/>
              <p:cNvCxnSpPr/>
              <p:nvPr/>
            </p:nvCxnSpPr>
            <p:spPr>
              <a:xfrm>
                <a:off x="5609519" y="3167059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/>
              <p:cNvCxnSpPr/>
              <p:nvPr/>
            </p:nvCxnSpPr>
            <p:spPr>
              <a:xfrm flipV="1">
                <a:off x="5612031" y="2997686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6" name="図形グループ 65"/>
              <p:cNvGrpSpPr/>
              <p:nvPr/>
            </p:nvGrpSpPr>
            <p:grpSpPr>
              <a:xfrm flipH="1">
                <a:off x="5595564" y="3336432"/>
                <a:ext cx="347536" cy="499612"/>
                <a:chOff x="5145976" y="2989220"/>
                <a:chExt cx="347536" cy="499612"/>
              </a:xfrm>
            </p:grpSpPr>
            <p:cxnSp>
              <p:nvCxnSpPr>
                <p:cNvPr id="113" name="直線コネクタ 112"/>
                <p:cNvCxnSpPr/>
                <p:nvPr/>
              </p:nvCxnSpPr>
              <p:spPr>
                <a:xfrm>
                  <a:off x="5145976" y="2989220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線コネクタ 113"/>
                <p:cNvCxnSpPr/>
                <p:nvPr/>
              </p:nvCxnSpPr>
              <p:spPr>
                <a:xfrm>
                  <a:off x="5155698" y="3319459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線コネクタ 114"/>
                <p:cNvCxnSpPr/>
                <p:nvPr/>
              </p:nvCxnSpPr>
              <p:spPr>
                <a:xfrm flipV="1">
                  <a:off x="5158210" y="3150086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1" name="直線コネクタ 110"/>
              <p:cNvCxnSpPr/>
              <p:nvPr/>
            </p:nvCxnSpPr>
            <p:spPr>
              <a:xfrm>
                <a:off x="5595564" y="3836044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直線コネクタ 59"/>
            <p:cNvCxnSpPr/>
            <p:nvPr/>
          </p:nvCxnSpPr>
          <p:spPr>
            <a:xfrm flipH="1">
              <a:off x="6327832" y="3564467"/>
              <a:ext cx="136336" cy="7723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テキスト ボックス 115"/>
          <p:cNvSpPr txBox="1"/>
          <p:nvPr/>
        </p:nvSpPr>
        <p:spPr>
          <a:xfrm>
            <a:off x="2528616" y="4667046"/>
            <a:ext cx="397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P</a:t>
            </a:r>
            <a:endParaRPr kumimoji="1" lang="ja-JP" altLang="en-US" sz="2800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2703725" y="4836471"/>
            <a:ext cx="0" cy="2332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右中かっこ 11"/>
          <p:cNvSpPr/>
          <p:nvPr/>
        </p:nvSpPr>
        <p:spPr>
          <a:xfrm>
            <a:off x="4013012" y="4237794"/>
            <a:ext cx="259778" cy="1040412"/>
          </a:xfrm>
          <a:prstGeom prst="righ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56845" y="3580165"/>
            <a:ext cx="446308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Huge rapidity interval, not the case for UPC?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4368378" y="3949497"/>
            <a:ext cx="691698" cy="7184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6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485"/>
    </mc:Choice>
    <mc:Fallback>
      <p:transition spd="slow" advTm="16748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8741" y="1737362"/>
                <a:ext cx="9528047" cy="4277532"/>
              </a:xfrm>
            </p:spPr>
            <p:txBody>
              <a:bodyPr>
                <a:no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Arial" charset="0"/>
                  <a:buChar char="•"/>
                  <a:defRPr/>
                </a:pPr>
                <a:endParaRPr lang="en-US" sz="1400" dirty="0" smtClean="0"/>
              </a:p>
              <a:p>
                <a:pPr marL="342900" indent="-342900">
                  <a:spcBef>
                    <a:spcPct val="20000"/>
                  </a:spcBef>
                  <a:buFont typeface="Arial" charset="0"/>
                  <a:buChar char="•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of PHENIX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p</m:t>
                        </m:r>
                      </m:e>
                      <m:sup>
                        <m:r>
                          <a:rPr lang="en-US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↑</m:t>
                        </m:r>
                      </m:sup>
                    </m:sSup>
                    <m:r>
                      <a:rPr lang="en-US" sz="180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chemeClr val="tx1"/>
                        </a:solidFill>
                        <a:latin typeface="Cambria Math" charset="0"/>
                      </a:rPr>
                      <m:t>p</m:t>
                    </m:r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data are </a:t>
                </a:r>
                <a:r>
                  <a:rPr lang="en-US" sz="1800" dirty="0">
                    <a:solidFill>
                      <a:schemeClr val="tx1"/>
                    </a:solidFill>
                  </a:rPr>
                  <a:t>well described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by </a:t>
                </a:r>
                <a:r>
                  <a:rPr lang="en-US" altLang="ko-KR" sz="1800" dirty="0" smtClean="0">
                    <a:solidFill>
                      <a:schemeClr val="tx1"/>
                    </a:solidFill>
                  </a:rPr>
                  <a:t>interference </a:t>
                </a:r>
                <a:r>
                  <a:rPr lang="en-US" altLang="ko-KR" sz="1800" dirty="0">
                    <a:solidFill>
                      <a:schemeClr val="tx1"/>
                    </a:solidFill>
                  </a:rPr>
                  <a:t>between </a:t>
                </a:r>
                <a14:m>
                  <m:oMath xmlns:m="http://schemas.openxmlformats.org/officeDocument/2006/math">
                    <m:r>
                      <a:rPr lang="en-US" sz="1800">
                        <a:solidFill>
                          <a:schemeClr val="tx1"/>
                        </a:solidFill>
                        <a:latin typeface="Cambria Math" charset="0"/>
                      </a:rPr>
                      <m:t>𝜋</m:t>
                    </m:r>
                  </m:oMath>
                </a14:m>
                <a:r>
                  <a:rPr lang="en-US" altLang="ko-KR" sz="18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ko-KR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altLang="ko-KR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 err="1" smtClean="0">
                    <a:solidFill>
                      <a:schemeClr val="tx1"/>
                    </a:solidFill>
                  </a:rPr>
                  <a:t>Reggeon</a:t>
                </a:r>
                <a:r>
                  <a:rPr lang="en-US" sz="1800" smtClean="0">
                    <a:solidFill>
                      <a:schemeClr val="tx1"/>
                    </a:solidFill>
                  </a:rPr>
                  <a:t> exchange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in a OPE model. </a:t>
                </a:r>
                <a:endParaRPr lang="en-US" sz="1800" dirty="0" smtClean="0">
                  <a:solidFill>
                    <a:schemeClr val="tx1"/>
                  </a:solidFill>
                </a:endParaRPr>
              </a:p>
              <a:p>
                <a:pPr marL="342900" indent="-342900">
                  <a:spcBef>
                    <a:spcPct val="20000"/>
                  </a:spcBef>
                  <a:buFont typeface="Arial" charset="0"/>
                  <a:buChar char="•"/>
                  <a:defRPr/>
                </a:pPr>
                <a:endParaRPr lang="en-US" sz="1800" dirty="0" smtClean="0">
                  <a:solidFill>
                    <a:schemeClr val="tx1"/>
                  </a:solidFill>
                </a:endParaRPr>
              </a:p>
              <a:p>
                <a:pPr marL="342900" indent="-342900">
                  <a:spcBef>
                    <a:spcPct val="20000"/>
                  </a:spcBef>
                  <a:buFont typeface="Arial" charset="0"/>
                  <a:buChar char="•"/>
                  <a:defRPr/>
                </a:pPr>
                <a:r>
                  <a:rPr lang="en-US" sz="1800" dirty="0" smtClean="0">
                    <a:solidFill>
                      <a:schemeClr val="tx1"/>
                    </a:solidFill>
                  </a:rPr>
                  <a:t>In Run15, </a:t>
                </a:r>
                <a:r>
                  <a:rPr lang="en-US" sz="1800" dirty="0">
                    <a:solidFill>
                      <a:schemeClr val="tx1"/>
                    </a:solidFill>
                  </a:rPr>
                  <a:t>f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orward neutron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</a:rPr>
                  <a:t> was measured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p</m:t>
                        </m:r>
                      </m:e>
                      <m:sup>
                        <m:r>
                          <a:rPr lang="en-US" sz="1800" b="0" i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↑</m:t>
                        </m:r>
                      </m:sup>
                    </m:sSup>
                    <m:r>
                      <a:rPr lang="en-US" sz="1800" b="0" i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800" b="0" i="0">
                        <a:solidFill>
                          <a:schemeClr val="tx1"/>
                        </a:solidFill>
                        <a:latin typeface="Cambria Math" charset="0"/>
                      </a:rPr>
                      <m:t>p</m:t>
                    </m:r>
                    <m:r>
                      <a:rPr lang="en-US" sz="1800" b="0" i="0">
                        <a:solidFill>
                          <a:schemeClr val="tx1"/>
                        </a:solidFill>
                        <a:latin typeface="Cambria Math" charset="0"/>
                      </a:rPr>
                      <m:t>,  </m:t>
                    </m:r>
                    <m:r>
                      <m:rPr>
                        <m:sty m:val="p"/>
                      </m:rPr>
                      <a:rPr lang="en-US" sz="1800" b="0" i="0">
                        <a:solidFill>
                          <a:schemeClr val="tx1"/>
                        </a:solidFill>
                        <a:latin typeface="Cambria Math" charset="0"/>
                      </a:rPr>
                      <m:t>Al</m:t>
                    </m:r>
                    <m:r>
                      <a:rPr lang="en-US" sz="1800" b="0" i="0">
                        <a:solidFill>
                          <a:schemeClr val="tx1"/>
                        </a:solidFill>
                        <a:latin typeface="Cambria Math" charset="0"/>
                      </a:rPr>
                      <m:t>,  &amp; </m:t>
                    </m:r>
                    <m:r>
                      <m:rPr>
                        <m:sty m:val="p"/>
                      </m:rPr>
                      <a:rPr lang="en-US" sz="1800" b="0" i="0">
                        <a:solidFill>
                          <a:schemeClr val="tx1"/>
                        </a:solidFill>
                        <a:latin typeface="Cambria Math" charset="0"/>
                      </a:rPr>
                      <m:t>Au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collisions @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18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𝑠</m:t>
                        </m:r>
                      </m:e>
                    </m:rad>
                    <m:r>
                      <a:rPr lang="en-US" sz="1800" b="0" i="1">
                        <a:solidFill>
                          <a:schemeClr val="tx1"/>
                        </a:solidFill>
                        <a:latin typeface="Cambria Math" charset="0"/>
                      </a:rPr>
                      <m:t>=200</m:t>
                    </m:r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 err="1" smtClean="0">
                    <a:solidFill>
                      <a:schemeClr val="tx1"/>
                    </a:solidFill>
                  </a:rPr>
                  <a:t>GeV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: the first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asymmetry measurement in high energy polarized proton-nucleus collision</a:t>
                </a:r>
              </a:p>
              <a:p>
                <a:pPr marL="342900" indent="-342900">
                  <a:spcBef>
                    <a:spcPct val="20000"/>
                  </a:spcBef>
                  <a:buFont typeface="Arial" charset="0"/>
                  <a:buChar char="•"/>
                  <a:defRPr/>
                </a:pPr>
                <a:endParaRPr lang="en-US" sz="1800" dirty="0" smtClean="0">
                  <a:solidFill>
                    <a:schemeClr val="tx1"/>
                  </a:solidFill>
                </a:endParaRPr>
              </a:p>
              <a:p>
                <a:pPr marL="342900" indent="-342900">
                  <a:spcBef>
                    <a:spcPct val="20000"/>
                  </a:spcBef>
                  <a:buFont typeface="Arial" charset="0"/>
                  <a:buChar char="•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</a:rPr>
                  <a:t> changes </a:t>
                </a:r>
                <a:r>
                  <a:rPr lang="en-US" sz="1800" dirty="0">
                    <a:solidFill>
                      <a:schemeClr val="tx1"/>
                    </a:solidFill>
                  </a:rPr>
                  <a:t>sign from </a:t>
                </a:r>
                <a:r>
                  <a:rPr lang="en-US" sz="1800" dirty="0" err="1" smtClean="0">
                    <a:solidFill>
                      <a:schemeClr val="tx1"/>
                    </a:solidFill>
                  </a:rPr>
                  <a:t>p+p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to </a:t>
                </a:r>
                <a:r>
                  <a:rPr lang="en-US" sz="1800" dirty="0" err="1" smtClean="0">
                    <a:solidFill>
                      <a:schemeClr val="tx1"/>
                    </a:solidFill>
                  </a:rPr>
                  <a:t>p+Au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</a:rPr>
                  <a:t> magnitude </a:t>
                </a:r>
                <a:r>
                  <a:rPr lang="en-US" sz="1800" dirty="0">
                    <a:solidFill>
                      <a:schemeClr val="tx1"/>
                    </a:solidFill>
                  </a:rPr>
                  <a:t>increases by factor of ~3 from </a:t>
                </a:r>
                <a:r>
                  <a:rPr lang="en-US" sz="1800" dirty="0" err="1" smtClean="0">
                    <a:solidFill>
                      <a:schemeClr val="tx1"/>
                    </a:solidFill>
                  </a:rPr>
                  <a:t>p+p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to </a:t>
                </a:r>
                <a:r>
                  <a:rPr lang="en-US" sz="1800" dirty="0" err="1" smtClean="0">
                    <a:solidFill>
                      <a:schemeClr val="tx1"/>
                    </a:solidFill>
                  </a:rPr>
                  <a:t>p+Au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.</a:t>
                </a:r>
                <a:endParaRPr lang="en-US" sz="1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ko-KR" altLang="en-US" sz="1800" dirty="0" smtClean="0">
                    <a:solidFill>
                      <a:schemeClr val="tx1"/>
                    </a:solidFill>
                  </a:rPr>
                  <a:t>     </a:t>
                </a:r>
                <a:r>
                  <a:rPr lang="en-US" altLang="ko-KR" sz="1800" dirty="0" smtClean="0">
                    <a:solidFill>
                      <a:schemeClr val="tx1"/>
                    </a:solidFill>
                  </a:rPr>
                  <a:t>Simulation studies </a:t>
                </a:r>
                <a:r>
                  <a:rPr lang="en-US" altLang="ko-KR" sz="1800" dirty="0" err="1" smtClean="0">
                    <a:solidFill>
                      <a:schemeClr val="tx1"/>
                    </a:solidFill>
                  </a:rPr>
                  <a:t>indidate</a:t>
                </a:r>
                <a:r>
                  <a:rPr lang="en-US" altLang="ko-KR" sz="1800" dirty="0" smtClean="0">
                    <a:solidFill>
                      <a:schemeClr val="tx1"/>
                    </a:solidFill>
                  </a:rPr>
                  <a:t> significant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UPC events in forward neutron production in </a:t>
                </a:r>
                <a:r>
                  <a:rPr lang="en-US" sz="1800" dirty="0" err="1" smtClean="0">
                    <a:solidFill>
                      <a:schemeClr val="tx1"/>
                    </a:solidFill>
                  </a:rPr>
                  <a:t>p+A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.</a:t>
                </a:r>
                <a:endParaRPr lang="en-US" sz="1800" dirty="0" smtClean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behaved quite differently </a:t>
                </a:r>
                <a:r>
                  <a:rPr lang="en-US" sz="1800" dirty="0">
                    <a:solidFill>
                      <a:schemeClr val="tx1"/>
                    </a:solidFill>
                  </a:rPr>
                  <a:t>by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enhancing/suppressing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UPC like events (BBC correlation)</a:t>
                </a:r>
                <a:endParaRPr lang="en-US" sz="18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1800" dirty="0" smtClean="0">
                    <a:solidFill>
                      <a:schemeClr val="tx1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</a:rPr>
                  <a:t> result </a:t>
                </a:r>
                <a:r>
                  <a:rPr lang="en-US" sz="1800" dirty="0">
                    <a:solidFill>
                      <a:schemeClr val="tx1"/>
                    </a:solidFill>
                  </a:rPr>
                  <a:t>is quite unexpected from current theory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.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Theoretical development is ongoing.</a:t>
                </a:r>
                <a:endParaRPr lang="ko-KR" altLang="en-US" sz="1800" dirty="0" smtClean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1800" dirty="0" smtClean="0">
                    <a:solidFill>
                      <a:srgbClr val="FF0000"/>
                    </a:solidFill>
                  </a:rPr>
                  <a:t>How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18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FF0000"/>
                    </a:solidFill>
                  </a:rPr>
                  <a:t> </a:t>
                </a:r>
                <a:r>
                  <a:rPr lang="en-US" sz="1800" dirty="0" smtClean="0">
                    <a:solidFill>
                      <a:srgbClr val="FF0000"/>
                    </a:solidFill>
                  </a:rPr>
                  <a:t>evolution behaves as a function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sz="1800" dirty="0" smtClean="0">
                    <a:solidFill>
                      <a:srgbClr val="FF0000"/>
                    </a:solidFill>
                  </a:rPr>
                  <a:t> is a big question (how it behaves btw Al &amp; Au).</a:t>
                </a:r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8741" y="1737362"/>
                <a:ext cx="9528047" cy="4277532"/>
              </a:xfrm>
              <a:blipFill rotWithShape="0">
                <a:blip r:embed="rId3"/>
                <a:stretch>
                  <a:fillRect l="-1344" b="-6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24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RBRC Workshop: Emerging Spin and Transverse Momentum Effects in pp and </a:t>
            </a:r>
            <a:r>
              <a:rPr lang="en-US" dirty="0" err="1" smtClean="0"/>
              <a:t>p+A</a:t>
            </a:r>
            <a:r>
              <a:rPr lang="en-US" dirty="0" smtClean="0"/>
              <a:t> Collisions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95"/>
    </mc:Choice>
    <mc:Fallback>
      <p:transition spd="slow" advTm="1819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 you!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25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5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2"/>
    </mc:Choice>
    <mc:Fallback>
      <p:transition spd="slow" advTm="97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" r="-253"/>
          <a:stretch/>
        </p:blipFill>
        <p:spPr>
          <a:xfrm>
            <a:off x="4960426" y="2741145"/>
            <a:ext cx="4564574" cy="3360327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62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Forward Neutron </a:t>
            </a:r>
            <a:r>
              <a:rPr lang="en-US" altLang="ja-JP" dirty="0"/>
              <a:t>A</a:t>
            </a:r>
            <a:r>
              <a:rPr kumimoji="1" lang="en-US" altLang="ja-JP" dirty="0" smtClean="0"/>
              <a:t>ngular </a:t>
            </a:r>
            <a:r>
              <a:rPr lang="en-US" altLang="ja-JP" dirty="0"/>
              <a:t>D</a:t>
            </a:r>
            <a:r>
              <a:rPr kumimoji="1" lang="en-US" altLang="ja-JP" dirty="0" smtClean="0"/>
              <a:t>istributions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3" r="-245"/>
          <a:stretch/>
        </p:blipFill>
        <p:spPr>
          <a:xfrm>
            <a:off x="812308" y="2980028"/>
            <a:ext cx="4148118" cy="312144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724543" y="999210"/>
            <a:ext cx="137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PHENIX ZDC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372" y="1288208"/>
            <a:ext cx="2232867" cy="1452936"/>
          </a:xfrm>
          <a:prstGeom prst="rect">
            <a:avLst/>
          </a:prstGeom>
        </p:spPr>
      </p:pic>
      <p:pic>
        <p:nvPicPr>
          <p:cNvPr id="12" name="내용 개체 틀 2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4122" y="1356443"/>
            <a:ext cx="1999144" cy="1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6394123" y="4758144"/>
            <a:ext cx="152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err="1">
                <a:latin typeface="Symbol" charset="2"/>
                <a:cs typeface="Symbol" charset="2"/>
              </a:rPr>
              <a:t>D</a:t>
            </a:r>
            <a:r>
              <a:rPr lang="en-US" altLang="ja-JP" sz="2800" dirty="0" err="1"/>
              <a:t>x</a:t>
            </a:r>
            <a:r>
              <a:rPr lang="en-US" altLang="ja-JP" sz="2800" dirty="0"/>
              <a:t> ~ 1cm</a:t>
            </a:r>
            <a:endParaRPr kumimoji="1" lang="ja-JP" altLang="en-US" sz="28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11928" y="918876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LHCf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446803" y="4648934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err="1">
                <a:latin typeface="Symbol" charset="2"/>
                <a:cs typeface="Symbol" charset="2"/>
              </a:rPr>
              <a:t>D</a:t>
            </a:r>
            <a:r>
              <a:rPr lang="en-US" altLang="ja-JP" sz="2800" dirty="0" err="1"/>
              <a:t>x</a:t>
            </a:r>
            <a:r>
              <a:rPr lang="en-US" altLang="ja-JP" sz="2800" dirty="0"/>
              <a:t> ~ a few mm</a:t>
            </a:r>
            <a:endParaRPr kumimoji="1" lang="ja-JP" altLang="en-US" sz="2800" dirty="0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1564542" y="2980027"/>
            <a:ext cx="5850035" cy="3702376"/>
            <a:chOff x="1183541" y="2980027"/>
            <a:chExt cx="5850035" cy="3702376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283989" y="6313071"/>
              <a:ext cx="5749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ja-JP" dirty="0"/>
                <a:t>T</a:t>
              </a:r>
              <a:r>
                <a:rPr lang="en-US" altLang="ja-JP" dirty="0"/>
                <a:t>he</a:t>
              </a:r>
              <a:r>
                <a:rPr lang="ja-JP" altLang="en-US" dirty="0"/>
                <a:t> </a:t>
              </a:r>
              <a:r>
                <a:rPr lang="en-US" altLang="ja-JP" dirty="0"/>
                <a:t>ZDC</a:t>
              </a:r>
              <a:r>
                <a:rPr lang="ja-JP" altLang="en-US" dirty="0"/>
                <a:t> </a:t>
              </a:r>
              <a:r>
                <a:rPr lang="en-US" altLang="ja-JP" dirty="0"/>
                <a:t>acceptance</a:t>
              </a:r>
              <a:r>
                <a:rPr lang="ja-JP" altLang="en-US" dirty="0"/>
                <a:t> </a:t>
              </a:r>
              <a:r>
                <a:rPr lang="en-US" altLang="ja-JP" dirty="0"/>
                <a:t>doesn’t</a:t>
              </a:r>
              <a:r>
                <a:rPr lang="ja-JP" altLang="en-US" dirty="0"/>
                <a:t> </a:t>
              </a:r>
              <a:r>
                <a:rPr lang="en-US" altLang="ja-JP" dirty="0"/>
                <a:t>reach</a:t>
              </a:r>
              <a:r>
                <a:rPr lang="ja-JP" altLang="en-US" dirty="0"/>
                <a:t> </a:t>
              </a:r>
              <a:r>
                <a:rPr lang="en-US" altLang="ja-JP" dirty="0"/>
                <a:t>QCD</a:t>
              </a:r>
              <a:r>
                <a:rPr lang="ja-JP" altLang="en-US" dirty="0"/>
                <a:t> </a:t>
              </a:r>
              <a:r>
                <a:rPr lang="en-US" altLang="ja-JP" dirty="0"/>
                <a:t>dominant</a:t>
              </a:r>
              <a:r>
                <a:rPr lang="ja-JP" altLang="en-US" dirty="0"/>
                <a:t> </a:t>
              </a:r>
              <a:r>
                <a:rPr lang="en-US" altLang="ja-JP" dirty="0"/>
                <a:t>region.</a:t>
              </a:r>
              <a:endParaRPr kumimoji="1" lang="ja-JP" altLang="en-US" dirty="0"/>
            </a:p>
          </p:txBody>
        </p:sp>
        <p:sp>
          <p:nvSpPr>
            <p:cNvPr id="11" name="左右矢印 10"/>
            <p:cNvSpPr/>
            <p:nvPr/>
          </p:nvSpPr>
          <p:spPr>
            <a:xfrm flipV="1">
              <a:off x="1183541" y="6031688"/>
              <a:ext cx="655884" cy="181438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1839425" y="2980027"/>
              <a:ext cx="0" cy="3121445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042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UPC </a:t>
            </a:r>
            <a:r>
              <a:rPr lang="en-US" altLang="ko-KR" sz="4400" dirty="0" smtClean="0"/>
              <a:t>@</a:t>
            </a:r>
            <a:r>
              <a:rPr lang="en-US" sz="4400" dirty="0" smtClean="0"/>
              <a:t> LHC</a:t>
            </a:r>
            <a:endParaRPr lang="en-US" sz="4400" dirty="0"/>
          </a:p>
        </p:txBody>
      </p:sp>
      <p:pic>
        <p:nvPicPr>
          <p:cNvPr id="6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321" r="-18321"/>
          <a:stretch>
            <a:fillRect/>
          </a:stretch>
        </p:blipFill>
        <p:spPr>
          <a:xfrm>
            <a:off x="-542689" y="2584193"/>
            <a:ext cx="5989983" cy="3294259"/>
          </a:xfrm>
        </p:spPr>
      </p:pic>
      <p:pic>
        <p:nvPicPr>
          <p:cNvPr id="8" name="コンテンツ プレースホルダー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3" r="-245"/>
          <a:stretch/>
        </p:blipFill>
        <p:spPr>
          <a:xfrm>
            <a:off x="4820934" y="2041364"/>
            <a:ext cx="4909224" cy="3694175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 rot="10800000">
            <a:off x="3553691" y="1848653"/>
            <a:ext cx="1086238" cy="62424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472236" y="1775742"/>
            <a:ext cx="0" cy="3891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Left Arrow 12"/>
              <p:cNvSpPr/>
              <p:nvPr/>
            </p:nvSpPr>
            <p:spPr>
              <a:xfrm>
                <a:off x="4768521" y="5236949"/>
                <a:ext cx="1703719" cy="1283006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PHENIX ZDC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latin typeface="Cambria Math" charset="0"/>
                        </a:rPr>
                        <m:t>𝜃</m:t>
                      </m:r>
                      <m:r>
                        <a:rPr lang="en-US" sz="1400" b="0" i="1" dirty="0" smtClean="0">
                          <a:latin typeface="Cambria Math" charset="0"/>
                        </a:rPr>
                        <m:t>∗</m:t>
                      </m:r>
                      <m:f>
                        <m:fPr>
                          <m:ctrlPr>
                            <a:rPr lang="en-US" sz="1400" b="0" i="1" dirty="0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400" b="0" i="1" dirty="0" smtClean="0">
                              <a:latin typeface="Cambria Math" charset="0"/>
                            </a:rPr>
                            <m:t>0.2</m:t>
                          </m:r>
                        </m:num>
                        <m:den>
                          <m:r>
                            <a:rPr lang="en-US" sz="1400" b="0" i="1" dirty="0" smtClean="0">
                              <a:latin typeface="Cambria Math" charset="0"/>
                            </a:rPr>
                            <m:t>5.02</m:t>
                          </m:r>
                        </m:den>
                      </m:f>
                      <m:r>
                        <a:rPr lang="en-US" sz="1400" b="0" i="1" dirty="0" smtClean="0">
                          <a:latin typeface="Cambria Math" charset="0"/>
                        </a:rPr>
                        <m:t>𝜇</m:t>
                      </m:r>
                      <m:r>
                        <a:rPr lang="en-US" sz="1400" b="0" i="1" dirty="0" smtClean="0">
                          <a:latin typeface="Cambria Math" charset="0"/>
                        </a:rPr>
                        <m:t>𝑟𝑎𝑑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Left Arrow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521" y="5236949"/>
                <a:ext cx="1703719" cy="1283006"/>
              </a:xfrm>
              <a:prstGeom prst="leftArrow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27</a:t>
            </a:fld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pic>
        <p:nvPicPr>
          <p:cNvPr id="7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1435" y="3782184"/>
            <a:ext cx="1510266" cy="113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2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lvl="0"/>
                <a:r>
                  <a:rPr lang="en-US" dirty="0" smtClean="0">
                    <a:solidFill>
                      <a:schemeClr val="tx1"/>
                    </a:solidFill>
                  </a:rPr>
                  <a:t>Origin of Nonzero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3356" b="-25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891540" y="1934328"/>
                <a:ext cx="8218604" cy="3223459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smtClean="0">
                              <a:latin typeface="Cambria Math" charset="0"/>
                            </a:rPr>
                            <m:t>𝑁</m:t>
                          </m:r>
                        </m:sub>
                      </m:sSub>
                      <m:r>
                        <a:rPr lang="en-US" sz="1600" smtClean="0">
                          <a:latin typeface="Cambria Math" charset="0"/>
                        </a:rPr>
                        <m:t>≡</m:t>
                      </m:r>
                      <m:f>
                        <m:fPr>
                          <m:ctrlPr>
                            <a:rPr lang="en-US" sz="1600" i="1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charset="0"/>
                                </a:rPr>
                                <m:t>𝑑</m:t>
                              </m:r>
                              <m:r>
                                <a:rPr lang="en-US" sz="1600">
                                  <a:latin typeface="Cambria Math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charset="0"/>
                                </a:rPr>
                                <m:t>↑</m:t>
                              </m:r>
                            </m:sup>
                          </m:sSup>
                          <m:r>
                            <a:rPr lang="en-US" sz="1600">
                              <a:latin typeface="Cambria Math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charset="0"/>
                                </a:rPr>
                                <m:t>𝑑</m:t>
                              </m:r>
                              <m:r>
                                <a:rPr lang="en-US" sz="1600">
                                  <a:latin typeface="Cambria Math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charset="0"/>
                                </a:rPr>
                                <m:t>↓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charset="0"/>
                                </a:rPr>
                                <m:t>𝑑</m:t>
                              </m:r>
                              <m:r>
                                <a:rPr lang="en-US" sz="1600">
                                  <a:latin typeface="Cambria Math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charset="0"/>
                                </a:rPr>
                                <m:t>↑</m:t>
                              </m:r>
                            </m:sup>
                          </m:sSup>
                          <m:r>
                            <a:rPr lang="en-US" sz="1600">
                              <a:latin typeface="Cambria Math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charset="0"/>
                                </a:rPr>
                                <m:t>𝑑</m:t>
                              </m:r>
                              <m:r>
                                <a:rPr lang="en-US" sz="1600">
                                  <a:latin typeface="Cambria Math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charset="0"/>
                                </a:rPr>
                                <m:t>↓</m:t>
                              </m:r>
                            </m:sup>
                          </m:sSup>
                        </m:den>
                      </m:f>
                      <m:r>
                        <a:rPr lang="en-US" sz="1600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1600">
                                  <a:latin typeface="Cambria Math" charset="0"/>
                                </a:rPr>
                                <m:t>𝑋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>
                                          <a:latin typeface="Cambria Math" charset="0"/>
                                        </a:rPr>
                                        <m:t>&lt;</m:t>
                                      </m:r>
                                      <m:r>
                                        <a:rPr lang="en-US" sz="1600">
                                          <a:latin typeface="Cambria Math" charset="0"/>
                                        </a:rPr>
                                        <m:t>𝑛𝑋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1600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>
                                              <a:latin typeface="Cambria Math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  <m:r>
                                        <a:rPr lang="en-US" sz="1600">
                                          <a:latin typeface="Cambria Math" charset="0"/>
                                        </a:rPr>
                                        <m:t>↑&gt;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smtClean="0">
                                  <a:latin typeface="Cambria Math" charset="0"/>
                                </a:rPr>
                                <m:t>−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1600" i="1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1600">
                                      <a:latin typeface="Cambria Math" charset="0"/>
                                    </a:rPr>
                                    <m:t>𝑋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1600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>
                                              <a:latin typeface="Cambria Math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1600">
                                              <a:latin typeface="Cambria Math" charset="0"/>
                                            </a:rPr>
                                            <m:t>𝑛𝑋</m:t>
                                          </m:r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1600" i="1">
                                                  <a:latin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>
                                                  <a:latin typeface="Cambria Math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  <m:r>
                                            <a:rPr lang="en-US" sz="1600">
                                              <a:latin typeface="Cambria Math" charset="0"/>
                                            </a:rPr>
                                            <m:t>↓&gt;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1600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1600">
                                  <a:latin typeface="Cambria Math" charset="0"/>
                                </a:rPr>
                                <m:t>𝑋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>
                                          <a:latin typeface="Cambria Math" charset="0"/>
                                        </a:rPr>
                                        <m:t>&lt;</m:t>
                                      </m:r>
                                      <m:r>
                                        <a:rPr lang="en-US" sz="1600" smtClean="0">
                                          <a:latin typeface="Cambria Math" charset="0"/>
                                        </a:rPr>
                                        <m:t>𝑛𝑋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1600" i="1" smtClean="0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smtClean="0">
                                              <a:latin typeface="Cambria Math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  <m:r>
                                        <a:rPr lang="en-US" sz="1600">
                                          <a:latin typeface="Cambria Math" charset="0"/>
                                        </a:rPr>
                                        <m:t>↑</m:t>
                                      </m:r>
                                      <m:r>
                                        <a:rPr lang="en-US" sz="1600" smtClean="0">
                                          <a:latin typeface="Cambria Math" charset="0"/>
                                        </a:rPr>
                                        <m:t>&gt;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smtClean="0">
                                  <a:latin typeface="Cambria Math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1600" i="1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1600">
                                      <a:latin typeface="Cambria Math" charset="0"/>
                                    </a:rPr>
                                    <m:t>𝑋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1600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>
                                              <a:latin typeface="Cambria Math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1600">
                                              <a:latin typeface="Cambria Math" charset="0"/>
                                            </a:rPr>
                                            <m:t>𝑛𝑋</m:t>
                                          </m:r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1600" i="1">
                                                  <a:latin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>
                                                  <a:latin typeface="Cambria Math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  <m:r>
                                            <a:rPr lang="en-US" sz="1600" smtClean="0">
                                              <a:latin typeface="Cambria Math" charset="0"/>
                                            </a:rPr>
                                            <m:t>↓</m:t>
                                          </m:r>
                                          <m:r>
                                            <a:rPr lang="en-US" sz="1600">
                                              <a:latin typeface="Cambria Math" charset="0"/>
                                            </a:rPr>
                                            <m:t>&gt;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sz="1600" dirty="0" smtClean="0"/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1600" dirty="0"/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sz="1600" dirty="0" smtClean="0"/>
                  <a:t>Using 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charset="0"/>
                      </a:rPr>
                      <m:t>|↑&gt; =</m:t>
                    </m:r>
                    <m:f>
                      <m:fPr>
                        <m:ctrlPr>
                          <a:rPr lang="en-US" sz="16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1600">
                            <a:latin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600" i="1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60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sz="1600" i="1">
                            <a:latin typeface="Cambria Math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1600">
                                <a:latin typeface="Cambria Math" charset="0"/>
                              </a:rPr>
                              <m:t>+&gt;+</m:t>
                            </m:r>
                            <m:r>
                              <a:rPr lang="en-US" sz="1600">
                                <a:latin typeface="Cambria Math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1600">
                            <a:latin typeface="Cambria Math" charset="0"/>
                          </a:rPr>
                          <m:t>−&gt;</m:t>
                        </m:r>
                      </m:e>
                    </m:d>
                  </m:oMath>
                </a14:m>
                <a:r>
                  <a:rPr lang="en-US" sz="1600" dirty="0"/>
                  <a:t>  </a:t>
                </a:r>
                <a:r>
                  <a:rPr lang="en-US" sz="1600" dirty="0" smtClean="0"/>
                  <a:t>&amp; 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charset="0"/>
                      </a:rPr>
                      <m:t>|↓&gt; =</m:t>
                    </m:r>
                    <m:f>
                      <m:fPr>
                        <m:ctrlPr>
                          <a:rPr lang="en-US" sz="16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1600">
                            <a:latin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600" i="1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60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sz="1600" i="1">
                            <a:latin typeface="Cambria Math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1600">
                                <a:latin typeface="Cambria Math" charset="0"/>
                              </a:rPr>
                              <m:t>+&gt;−</m:t>
                            </m:r>
                            <m:r>
                              <a:rPr lang="en-US" sz="1600">
                                <a:latin typeface="Cambria Math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1600">
                            <a:latin typeface="Cambria Math" charset="0"/>
                          </a:rPr>
                          <m:t>−&gt;</m:t>
                        </m:r>
                      </m:e>
                    </m:d>
                  </m:oMath>
                </a14:m>
                <a:r>
                  <a:rPr lang="en-US" sz="1600" dirty="0" smtClean="0"/>
                  <a:t>,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en-US" sz="1600" dirty="0" smtClean="0"/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60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1600">
                              <a:latin typeface="Cambria Math" charset="0"/>
                            </a:rPr>
                            <m:t>𝑋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>
                                      <a:latin typeface="Cambria Math" charset="0"/>
                                    </a:rPr>
                                    <m:t>&lt;</m:t>
                                  </m:r>
                                  <m:r>
                                    <a:rPr lang="en-US" sz="1600">
                                      <a:latin typeface="Cambria Math" charset="0"/>
                                    </a:rPr>
                                    <m:t>𝑛𝑋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>
                                          <a:latin typeface="Cambria Math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  <m:r>
                                    <a:rPr lang="en-US" sz="1600">
                                      <a:latin typeface="Cambria Math" charset="0"/>
                                    </a:rPr>
                                    <m:t>↑&gt;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1600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1600">
                                  <a:latin typeface="Cambria Math" charset="0"/>
                                </a:rPr>
                                <m:t>𝑋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>
                                          <a:latin typeface="Cambria Math" charset="0"/>
                                        </a:rPr>
                                        <m:t>&lt;</m:t>
                                      </m:r>
                                      <m:r>
                                        <a:rPr lang="en-US" sz="1600">
                                          <a:latin typeface="Cambria Math" charset="0"/>
                                        </a:rPr>
                                        <m:t>𝑛𝑋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1600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>
                                              <a:latin typeface="Cambria Math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  <m:r>
                                        <a:rPr lang="en-US" sz="1600">
                                          <a:latin typeface="Cambria Math" charset="0"/>
                                        </a:rPr>
                                        <m:t>↓&gt;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sz="1600" smtClean="0">
                          <a:latin typeface="Cambria Math" charset="0"/>
                        </a:rPr>
                        <m:t>=−</m:t>
                      </m:r>
                      <m:r>
                        <a:rPr lang="en-US" sz="1600" b="1" i="1" smtClean="0">
                          <a:latin typeface="Cambria Math" charset="0"/>
                        </a:rPr>
                        <m:t>𝟐𝐈𝐦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600" b="1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1600" b="1" i="1">
                              <a:latin typeface="Cambria Math" charset="0"/>
                            </a:rPr>
                            <m:t>𝐗</m:t>
                          </m:r>
                        </m:sub>
                        <m:sup/>
                        <m:e>
                          <m:r>
                            <a:rPr lang="en-US" sz="1600" b="1" smtClean="0">
                              <a:latin typeface="Cambria Math" charset="0"/>
                            </a:rPr>
                            <m:t>&lt;</m:t>
                          </m:r>
                          <m:r>
                            <a:rPr lang="en-US" sz="1600" b="1" i="1" smtClean="0">
                              <a:latin typeface="Cambria Math" charset="0"/>
                            </a:rPr>
                            <m:t>𝐧𝐗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1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latin typeface="Cambria Math" charset="0"/>
                                </a:rPr>
                                <m:t>𝑻</m:t>
                              </m:r>
                            </m:e>
                          </m:d>
                          <m:r>
                            <a:rPr lang="en-US" sz="1600" b="1" smtClean="0">
                              <a:latin typeface="Cambria Math" charset="0"/>
                            </a:rPr>
                            <m:t>−&gt;&lt;+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1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b="1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 smtClean="0">
                                      <a:latin typeface="Cambria Math" charset="0"/>
                                    </a:rPr>
                                    <m:t>𝑻</m:t>
                                  </m:r>
                                </m:e>
                                <m:sup>
                                  <m:r>
                                    <a:rPr lang="en-US" sz="1600" b="1" smtClean="0">
                                      <a:latin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600" b="1" i="1" smtClean="0">
                              <a:latin typeface="Cambria Math" charset="0"/>
                            </a:rPr>
                            <m:t>𝐧𝐗</m:t>
                          </m:r>
                          <m:r>
                            <a:rPr lang="en-US" sz="1600" b="1" smtClean="0">
                              <a:latin typeface="Cambria Math" charset="0"/>
                            </a:rPr>
                            <m:t>&gt;</m:t>
                          </m:r>
                        </m:e>
                      </m:nary>
                    </m:oMath>
                  </m:oMathPara>
                </a14:m>
                <a:endParaRPr lang="en-US" sz="1800" b="1" dirty="0" smtClean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" y="1934328"/>
                <a:ext cx="8218604" cy="3223459"/>
              </a:xfrm>
              <a:prstGeom prst="rect">
                <a:avLst/>
              </a:prstGeom>
              <a:blipFill rotWithShape="0">
                <a:blip r:embed="rId4"/>
                <a:stretch>
                  <a:fillRect l="-1632" b="-10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95298" y="4465289"/>
                <a:ext cx="7811088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  <m:r>
                      <a:rPr lang="en-US" sz="2800">
                        <a:solidFill>
                          <a:srgbClr val="FF0000"/>
                        </a:solidFill>
                        <a:latin typeface="Cambria Math" charset="0"/>
                      </a:rPr>
                      <m:t>≠0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/>
                  <a:t>if </a:t>
                </a:r>
              </a:p>
              <a:p>
                <a:r>
                  <a:rPr lang="en-US" sz="2800" dirty="0"/>
                  <a:t>∃Nonzero term for </a:t>
                </a:r>
                <a:r>
                  <a:rPr lang="en-US" sz="2800" dirty="0">
                    <a:solidFill>
                      <a:srgbClr val="FF0000"/>
                    </a:solidFill>
                  </a:rPr>
                  <a:t>interference between spin-flip and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nonflip</a:t>
                </a:r>
                <a:r>
                  <a:rPr lang="en-US" sz="2800" dirty="0"/>
                  <a:t> interaction with </a:t>
                </a:r>
                <a:r>
                  <a:rPr lang="en-US" sz="2800" dirty="0">
                    <a:solidFill>
                      <a:srgbClr val="FF0000"/>
                    </a:solidFill>
                  </a:rPr>
                  <a:t>different 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phase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98" y="4465289"/>
                <a:ext cx="7811088" cy="1384995"/>
              </a:xfrm>
              <a:prstGeom prst="rect">
                <a:avLst/>
              </a:prstGeom>
              <a:blipFill rotWithShape="0">
                <a:blip r:embed="rId5"/>
                <a:stretch>
                  <a:fillRect l="-1639" t="-3947" r="-2030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28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01"/>
    </mc:Choice>
    <mc:Fallback>
      <p:transition spd="slow" advTm="1330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lvl="0"/>
                <a:r>
                  <a:rPr lang="en-US" sz="4000" dirty="0" smtClean="0">
                    <a:solidFill>
                      <a:schemeClr val="tx1"/>
                    </a:solidFill>
                    <a:effectLst/>
                  </a:rPr>
                  <a:t>Single Transverse Spin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</a:rPr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610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491097" y="2436533"/>
                <a:ext cx="6744728" cy="334519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𝑁</m:t>
                        </m:r>
                      </m:sub>
                    </m:sSub>
                    <m:r>
                      <a:rPr lang="en-US" sz="2800" i="1">
                        <a:latin typeface="Cambria Math" charset="0"/>
                      </a:rPr>
                      <m:t>≡ </m:t>
                    </m:r>
                    <m:f>
                      <m:fPr>
                        <m:ctrlPr>
                          <a:rPr lang="en-US" sz="2800" i="1"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sz="2800" i="1">
                                <a:latin typeface="Cambria Math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800" i="1">
                                <a:latin typeface="Cambria Math" charset="0"/>
                              </a:rPr>
                              <m:t>↑</m:t>
                            </m:r>
                          </m:sup>
                        </m:sSup>
                        <m:r>
                          <a:rPr lang="en-US" sz="2800" i="1"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sz="2800" i="1">
                                <a:latin typeface="Cambria Math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800" i="1">
                                <a:latin typeface="Cambria Math" charset="0"/>
                              </a:rPr>
                              <m:t>↓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sz="2800" i="1">
                                <a:latin typeface="Cambria Math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800" i="1">
                                <a:latin typeface="Cambria Math" charset="0"/>
                              </a:rPr>
                              <m:t>↑</m:t>
                            </m:r>
                          </m:sup>
                        </m:sSup>
                        <m:r>
                          <a:rPr lang="en-US" sz="28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sz="2800" i="1">
                                <a:latin typeface="Cambria Math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800" i="1">
                                <a:latin typeface="Cambria Math" charset="0"/>
                              </a:rPr>
                              <m:t>↓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/>
                  <a:t> </a:t>
                </a:r>
                <a:endParaRPr lang="en-US" sz="2800" dirty="0" smtClean="0"/>
              </a:p>
              <a:p>
                <a:endParaRPr lang="en-US" sz="2800" dirty="0" smtClean="0"/>
              </a:p>
              <a:p>
                <a:r>
                  <a:rPr lang="en-US" sz="2800" dirty="0" smtClean="0"/>
                  <a:t>Also,</a:t>
                </a:r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</m:sub>
                    </m:sSub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↑</m:t>
                            </m:r>
                          </m:sup>
                        </m:sSubSup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↓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↑</m:t>
                            </m:r>
                          </m:sup>
                        </m:sSubSup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↓</m:t>
                            </m:r>
                          </m:sup>
                        </m:sSubSup>
                      </m:den>
                    </m:f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↓</m:t>
                            </m:r>
                          </m:sup>
                        </m:sSubSup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↑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↓</m:t>
                            </m:r>
                          </m:sup>
                        </m:sSubSup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↑</m:t>
                            </m:r>
                          </m:sup>
                        </m:sSubSup>
                      </m:den>
                    </m:f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↑</m:t>
                            </m:r>
                          </m:sup>
                        </m:sSubSup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↑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↑</m:t>
                            </m:r>
                          </m:sup>
                        </m:sSubSup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↑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800" dirty="0" smtClean="0">
                    <a:latin typeface="Cambria Math" charset="0"/>
                    <a:ea typeface="Cambria Math" charset="0"/>
                    <a:cs typeface="Cambria Math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𝐿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↑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𝑅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↓</m:t>
                                </m:r>
                              </m:sup>
                            </m:sSubSup>
                          </m:e>
                        </m:rad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𝐿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↓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𝑅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↑</m:t>
                                </m:r>
                              </m:sup>
                            </m:sSubSup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𝐿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↑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𝑅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↓</m:t>
                                </m:r>
                              </m:sup>
                            </m:sSubSup>
                          </m:e>
                        </m:rad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𝐿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↓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𝑅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↑</m:t>
                                </m:r>
                              </m:sup>
                            </m:sSubSup>
                          </m:e>
                        </m:rad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491097" y="2436533"/>
                <a:ext cx="6744728" cy="3345196"/>
              </a:xfrm>
              <a:blipFill rotWithShape="0">
                <a:blip r:embed="rId4"/>
                <a:stretch>
                  <a:fillRect l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519" y="2127309"/>
            <a:ext cx="3863466" cy="17892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9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"/>
    </mc:Choice>
    <mc:Fallback>
      <p:transition spd="slow" advTm="24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PHENIX Forward Neutron Detector</a:t>
            </a:r>
            <a:endParaRPr lang="en-US" dirty="0"/>
          </a:p>
        </p:txBody>
      </p:sp>
      <p:grpSp>
        <p:nvGrpSpPr>
          <p:cNvPr id="25" name="그룹 13"/>
          <p:cNvGrpSpPr/>
          <p:nvPr/>
        </p:nvGrpSpPr>
        <p:grpSpPr>
          <a:xfrm>
            <a:off x="1009850" y="2713256"/>
            <a:ext cx="3253120" cy="3449301"/>
            <a:chOff x="5968952" y="3251246"/>
            <a:chExt cx="3249128" cy="3577208"/>
          </a:xfrm>
        </p:grpSpPr>
        <p:pic>
          <p:nvPicPr>
            <p:cNvPr id="26" name="내용 개체 틀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952" y="3251246"/>
              <a:ext cx="2559178" cy="3577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14"/>
            <p:cNvSpPr txBox="1">
              <a:spLocks noChangeArrowheads="1"/>
            </p:cNvSpPr>
            <p:nvPr/>
          </p:nvSpPr>
          <p:spPr bwMode="auto">
            <a:xfrm>
              <a:off x="6701352" y="6031599"/>
              <a:ext cx="1049120" cy="334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ko-KR" sz="1633" dirty="0" smtClean="0">
                  <a:solidFill>
                    <a:schemeClr val="bg1"/>
                  </a:solidFill>
                  <a:ea typeface="굴림" panose="020B0600000101010101" pitchFamily="50" charset="-127"/>
                </a:rPr>
                <a:t>2</a:t>
              </a:r>
              <a:r>
                <a:rPr lang="en-US" altLang="ko-KR" sz="1633" baseline="30000" dirty="0" smtClean="0">
                  <a:solidFill>
                    <a:schemeClr val="bg1"/>
                  </a:solidFill>
                  <a:ea typeface="굴림" panose="020B0600000101010101" pitchFamily="50" charset="-127"/>
                </a:rPr>
                <a:t>nd</a:t>
              </a:r>
              <a:r>
                <a:rPr lang="en-US" altLang="ko-KR" sz="1633" dirty="0" smtClean="0">
                  <a:solidFill>
                    <a:schemeClr val="bg1"/>
                  </a:solidFill>
                  <a:ea typeface="굴림" panose="020B0600000101010101" pitchFamily="50" charset="-127"/>
                </a:rPr>
                <a:t> ZDC</a:t>
              </a:r>
              <a:endParaRPr lang="ko-KR" altLang="en-US" sz="1633" dirty="0">
                <a:solidFill>
                  <a:schemeClr val="bg1"/>
                </a:solidFill>
                <a:ea typeface="굴림" panose="020B0600000101010101" pitchFamily="50" charset="-127"/>
              </a:endParaRPr>
            </a:p>
          </p:txBody>
        </p:sp>
        <p:sp>
          <p:nvSpPr>
            <p:cNvPr id="36" name="TextBox 15"/>
            <p:cNvSpPr txBox="1">
              <a:spLocks noChangeArrowheads="1"/>
            </p:cNvSpPr>
            <p:nvPr/>
          </p:nvSpPr>
          <p:spPr bwMode="auto">
            <a:xfrm>
              <a:off x="7703605" y="5959987"/>
              <a:ext cx="1514475" cy="334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ko-KR" sz="1633" dirty="0">
                  <a:solidFill>
                    <a:schemeClr val="bg1"/>
                  </a:solidFill>
                  <a:ea typeface="굴림" panose="020B0600000101010101" pitchFamily="50" charset="-127"/>
                </a:rPr>
                <a:t>SMD</a:t>
              </a:r>
              <a:endParaRPr lang="ko-KR" altLang="en-US" sz="1633" dirty="0">
                <a:solidFill>
                  <a:schemeClr val="bg1"/>
                </a:solidFill>
                <a:ea typeface="굴림" panose="020B0600000101010101" pitchFamily="50" charset="-127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824" y="1789590"/>
            <a:ext cx="6735939" cy="2219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36" y="1992607"/>
            <a:ext cx="1762966" cy="179029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6417" y="4107515"/>
            <a:ext cx="2145953" cy="1786718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3215952" y="4140018"/>
            <a:ext cx="1862060" cy="1464837"/>
            <a:chOff x="3966500" y="3837706"/>
            <a:chExt cx="2517070" cy="2383162"/>
          </a:xfrm>
        </p:grpSpPr>
        <p:grpSp>
          <p:nvGrpSpPr>
            <p:cNvPr id="74" name="그룹 10"/>
            <p:cNvGrpSpPr/>
            <p:nvPr/>
          </p:nvGrpSpPr>
          <p:grpSpPr>
            <a:xfrm>
              <a:off x="4332278" y="4179198"/>
              <a:ext cx="1414038" cy="2036795"/>
              <a:chOff x="4191000" y="5038881"/>
              <a:chExt cx="1085850" cy="1607863"/>
            </a:xfrm>
            <a:solidFill>
              <a:schemeClr val="bg1">
                <a:alpha val="54000"/>
              </a:schemeClr>
            </a:solidFill>
          </p:grpSpPr>
          <p:sp>
            <p:nvSpPr>
              <p:cNvPr id="84" name="직사각형 11"/>
              <p:cNvSpPr/>
              <p:nvPr/>
            </p:nvSpPr>
            <p:spPr>
              <a:xfrm>
                <a:off x="4191000" y="5233988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633"/>
              </a:p>
            </p:txBody>
          </p:sp>
          <p:sp>
            <p:nvSpPr>
              <p:cNvPr id="85" name="직사각형 12"/>
              <p:cNvSpPr/>
              <p:nvPr/>
            </p:nvSpPr>
            <p:spPr>
              <a:xfrm>
                <a:off x="4191000" y="5428452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633"/>
              </a:p>
            </p:txBody>
          </p:sp>
          <p:sp>
            <p:nvSpPr>
              <p:cNvPr id="86" name="직사각형 13"/>
              <p:cNvSpPr/>
              <p:nvPr/>
            </p:nvSpPr>
            <p:spPr>
              <a:xfrm>
                <a:off x="4191000" y="5632512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633"/>
              </a:p>
            </p:txBody>
          </p:sp>
          <p:sp>
            <p:nvSpPr>
              <p:cNvPr id="87" name="직사각형 14"/>
              <p:cNvSpPr/>
              <p:nvPr/>
            </p:nvSpPr>
            <p:spPr>
              <a:xfrm>
                <a:off x="4191000" y="5833397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633"/>
              </a:p>
            </p:txBody>
          </p:sp>
          <p:sp>
            <p:nvSpPr>
              <p:cNvPr id="88" name="직사각형 15"/>
              <p:cNvSpPr/>
              <p:nvPr/>
            </p:nvSpPr>
            <p:spPr>
              <a:xfrm>
                <a:off x="4191000" y="6037457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633"/>
              </a:p>
            </p:txBody>
          </p:sp>
          <p:sp>
            <p:nvSpPr>
              <p:cNvPr id="89" name="직사각형 16"/>
              <p:cNvSpPr/>
              <p:nvPr/>
            </p:nvSpPr>
            <p:spPr>
              <a:xfrm>
                <a:off x="4191000" y="6238342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633"/>
              </a:p>
            </p:txBody>
          </p:sp>
          <p:sp>
            <p:nvSpPr>
              <p:cNvPr id="90" name="직사각형 17"/>
              <p:cNvSpPr/>
              <p:nvPr/>
            </p:nvSpPr>
            <p:spPr>
              <a:xfrm>
                <a:off x="4191000" y="5038881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633"/>
              </a:p>
            </p:txBody>
          </p:sp>
          <p:sp>
            <p:nvSpPr>
              <p:cNvPr id="91" name="직사각형 18"/>
              <p:cNvSpPr/>
              <p:nvPr/>
            </p:nvSpPr>
            <p:spPr>
              <a:xfrm>
                <a:off x="4191000" y="6442402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633"/>
              </a:p>
            </p:txBody>
          </p:sp>
        </p:grpSp>
        <p:grpSp>
          <p:nvGrpSpPr>
            <p:cNvPr id="75" name="그룹 9"/>
            <p:cNvGrpSpPr/>
            <p:nvPr/>
          </p:nvGrpSpPr>
          <p:grpSpPr>
            <a:xfrm>
              <a:off x="4112489" y="3837706"/>
              <a:ext cx="1401167" cy="2076571"/>
              <a:chOff x="928914" y="5138057"/>
              <a:chExt cx="1233715" cy="1509488"/>
            </a:xfrm>
            <a:solidFill>
              <a:schemeClr val="bg1">
                <a:alpha val="54000"/>
              </a:schemeClr>
            </a:solidFill>
          </p:grpSpPr>
          <p:sp>
            <p:nvSpPr>
              <p:cNvPr id="80" name="직사각형 19"/>
              <p:cNvSpPr/>
              <p:nvPr/>
            </p:nvSpPr>
            <p:spPr>
              <a:xfrm>
                <a:off x="928914" y="5138057"/>
                <a:ext cx="1233715" cy="15094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633"/>
              </a:p>
            </p:txBody>
          </p:sp>
          <p:sp>
            <p:nvSpPr>
              <p:cNvPr id="81" name="직사각형 20"/>
              <p:cNvSpPr/>
              <p:nvPr/>
            </p:nvSpPr>
            <p:spPr>
              <a:xfrm>
                <a:off x="1100137" y="5138059"/>
                <a:ext cx="890588" cy="15094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633"/>
              </a:p>
            </p:txBody>
          </p:sp>
          <p:sp>
            <p:nvSpPr>
              <p:cNvPr id="82" name="직사각형 21"/>
              <p:cNvSpPr/>
              <p:nvPr/>
            </p:nvSpPr>
            <p:spPr>
              <a:xfrm>
                <a:off x="1271588" y="5138057"/>
                <a:ext cx="542926" cy="15094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ko-KR" sz="1633" dirty="0" smtClean="0"/>
                  <a:t>x</a:t>
                </a:r>
                <a:endParaRPr lang="ko-KR" altLang="en-US" sz="1633" dirty="0"/>
              </a:p>
            </p:txBody>
          </p:sp>
          <p:sp>
            <p:nvSpPr>
              <p:cNvPr id="83" name="직사각형 22"/>
              <p:cNvSpPr/>
              <p:nvPr/>
            </p:nvSpPr>
            <p:spPr>
              <a:xfrm>
                <a:off x="1457324" y="5138057"/>
                <a:ext cx="180975" cy="1509486"/>
              </a:xfrm>
              <a:prstGeom prst="rect">
                <a:avLst/>
              </a:prstGeom>
              <a:grpFill/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633"/>
              </a:p>
            </p:txBody>
          </p:sp>
        </p:grpSp>
        <p:cxnSp>
          <p:nvCxnSpPr>
            <p:cNvPr id="76" name="Straight Arrow Connector 75"/>
            <p:cNvCxnSpPr/>
            <p:nvPr/>
          </p:nvCxnSpPr>
          <p:spPr>
            <a:xfrm>
              <a:off x="4112489" y="4815152"/>
              <a:ext cx="140116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3966500" y="4209071"/>
              <a:ext cx="1765213" cy="527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 channels (x)</a:t>
              </a:r>
              <a:endParaRPr lang="en-US" dirty="0"/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>
              <a:off x="5918185" y="4179198"/>
              <a:ext cx="0" cy="204167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4712620" y="5652459"/>
              <a:ext cx="1770950" cy="527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 channels (y)</a:t>
              </a:r>
              <a:endParaRPr lang="en-US" dirty="0"/>
            </a:p>
          </p:txBody>
        </p:sp>
      </p:grpSp>
      <p:sp>
        <p:nvSpPr>
          <p:cNvPr id="12" name="Right Arrow 11"/>
          <p:cNvSpPr/>
          <p:nvPr/>
        </p:nvSpPr>
        <p:spPr>
          <a:xfrm>
            <a:off x="4924950" y="4338229"/>
            <a:ext cx="1988604" cy="1284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Centroid </a:t>
            </a:r>
            <a:r>
              <a:rPr lang="en-US" smtClean="0"/>
              <a:t>of shower</a:t>
            </a:r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864453" y="4958819"/>
            <a:ext cx="410568" cy="3787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78625" y="3862951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 (cm)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006209" y="5521515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 (cm)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70550" y="5824678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cm x 10 cm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957123" y="378290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Neutron position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9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"/>
    </mc:Choice>
    <mc:Fallback>
      <p:transition spd="slow" advTm="72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86433" y="1901343"/>
            <a:ext cx="3240655" cy="2357590"/>
            <a:chOff x="325241" y="1390383"/>
            <a:chExt cx="3204281" cy="2227413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330" y="1813141"/>
              <a:ext cx="2145953" cy="178671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2999650" y="3248464"/>
              <a:ext cx="529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X</a:t>
              </a:r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25241" y="139038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 smtClean="0"/>
                  <a:t> Measurement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6"/>
                <a:stretch>
                  <a:fillRect b="-25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Content Placeholder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86679" y="2233133"/>
            <a:ext cx="2146860" cy="2135679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1326177" y="2271174"/>
            <a:ext cx="3172684" cy="2081744"/>
            <a:chOff x="800189" y="1726409"/>
            <a:chExt cx="2998446" cy="197257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6102" y="1746389"/>
              <a:ext cx="2067330" cy="19525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026703" y="2602862"/>
                  <a:ext cx="771932" cy="3703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𝜙</m:t>
                        </m:r>
                        <m:r>
                          <a:rPr lang="en-US" sz="1600" b="0" i="1" smtClean="0">
                            <a:latin typeface="Cambria Math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6703" y="2602862"/>
                  <a:ext cx="771932" cy="3703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5970" r="-1493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800189" y="2575180"/>
                  <a:ext cx="630007" cy="38242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𝜙</m:t>
                        </m:r>
                        <m:r>
                          <a:rPr lang="en-US" sz="1600" b="0" i="1" smtClean="0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189" y="2575180"/>
                  <a:ext cx="630007" cy="38242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7692" r="-1923" b="-269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1933154" y="1726409"/>
                  <a:ext cx="571597" cy="21788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𝜙</m:t>
                        </m:r>
                        <m:r>
                          <a:rPr lang="en-US" sz="1600" b="0" i="1" smtClean="0">
                            <a:latin typeface="Cambria Math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3154" y="1726409"/>
                  <a:ext cx="571597" cy="217886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9091" t="-8108" r="-6061" b="-432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Arc 51"/>
          <p:cNvSpPr/>
          <p:nvPr/>
        </p:nvSpPr>
        <p:spPr>
          <a:xfrm rot="10800000" flipV="1">
            <a:off x="2384808" y="2830574"/>
            <a:ext cx="688520" cy="728054"/>
          </a:xfrm>
          <a:prstGeom prst="arc">
            <a:avLst>
              <a:gd name="adj1" fmla="val 10652065"/>
              <a:gd name="adj2" fmla="val 455431"/>
            </a:avLst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4672901" y="1978805"/>
                <a:ext cx="4738350" cy="3868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↑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↓</m:t>
                                  </m:r>
                                </m:sup>
                              </m:sSubSup>
                            </m:e>
                          </m:ra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↓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↑</m:t>
                                  </m:r>
                                </m:sup>
                              </m:sSub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↑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↓</m:t>
                                  </m:r>
                                </m:sup>
                              </m:sSubSup>
                            </m:e>
                          </m:ra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↓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↑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i="1" dirty="0" smtClean="0">
                  <a:solidFill>
                    <a:schemeClr val="tx1"/>
                  </a:solidFill>
                  <a:latin typeface="Cambria Math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𝜙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)≡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↑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↓</m:t>
                                  </m:r>
                                </m:sup>
                              </m:sSubSup>
                            </m:e>
                          </m:ra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↓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↑</m:t>
                                  </m:r>
                                </m:sup>
                              </m:sSub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↑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↓</m:t>
                                  </m:r>
                                </m:sup>
                              </m:sSubSup>
                            </m:e>
                          </m:ra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↓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↑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𝜙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𝑐𝑜𝑟𝑟𝑒𝑐𝑡𝑖𝑜𝑛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 )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901" y="1978805"/>
                <a:ext cx="4738350" cy="386817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331212" y="4345662"/>
            <a:ext cx="4070441" cy="1896607"/>
            <a:chOff x="331212" y="4345662"/>
            <a:chExt cx="4070441" cy="18966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331212" y="4345662"/>
                  <a:ext cx="83913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</a:rPr>
                          <m:t>𝜙</m:t>
                        </m:r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212" y="4345662"/>
                  <a:ext cx="839139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/>
            <p:cNvGrpSpPr/>
            <p:nvPr/>
          </p:nvGrpSpPr>
          <p:grpSpPr>
            <a:xfrm>
              <a:off x="1169383" y="4389898"/>
              <a:ext cx="3232270" cy="1852371"/>
              <a:chOff x="2608853" y="719217"/>
              <a:chExt cx="3232270" cy="1852371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14"/>
              <a:srcRect l="3460"/>
              <a:stretch/>
            </p:blipFill>
            <p:spPr>
              <a:xfrm>
                <a:off x="2608853" y="719217"/>
                <a:ext cx="3232270" cy="1852371"/>
              </a:xfrm>
              <a:prstGeom prst="rect">
                <a:avLst/>
              </a:prstGeom>
            </p:spPr>
          </p:pic>
          <p:sp>
            <p:nvSpPr>
              <p:cNvPr id="61" name="Rectangle 60"/>
              <p:cNvSpPr/>
              <p:nvPr/>
            </p:nvSpPr>
            <p:spPr>
              <a:xfrm>
                <a:off x="3059094" y="844374"/>
                <a:ext cx="2599584" cy="12948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4"/>
          <a:srcRect l="3548"/>
          <a:stretch/>
        </p:blipFill>
        <p:spPr>
          <a:xfrm>
            <a:off x="1170852" y="4345662"/>
            <a:ext cx="3229332" cy="18523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76042" y="4393130"/>
            <a:ext cx="3781361" cy="1859689"/>
            <a:chOff x="4795772" y="4530328"/>
            <a:chExt cx="3781361" cy="1859689"/>
          </a:xfrm>
        </p:grpSpPr>
        <p:grpSp>
          <p:nvGrpSpPr>
            <p:cNvPr id="8" name="Group 7"/>
            <p:cNvGrpSpPr/>
            <p:nvPr/>
          </p:nvGrpSpPr>
          <p:grpSpPr>
            <a:xfrm>
              <a:off x="4795772" y="4530328"/>
              <a:ext cx="3781361" cy="1859689"/>
              <a:chOff x="891540" y="4405953"/>
              <a:chExt cx="3781361" cy="1859689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15"/>
              <a:srcRect l="537"/>
              <a:stretch/>
            </p:blipFill>
            <p:spPr>
              <a:xfrm>
                <a:off x="1169383" y="4405953"/>
                <a:ext cx="3262297" cy="1859689"/>
              </a:xfrm>
              <a:prstGeom prst="rect">
                <a:avLst/>
              </a:prstGeom>
            </p:spPr>
          </p:pic>
          <p:cxnSp>
            <p:nvCxnSpPr>
              <p:cNvPr id="5" name="Straight Connector 4"/>
              <p:cNvCxnSpPr/>
              <p:nvPr/>
            </p:nvCxnSpPr>
            <p:spPr>
              <a:xfrm>
                <a:off x="891540" y="5157788"/>
                <a:ext cx="378136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/>
                <p:cNvSpPr txBox="1"/>
                <p:nvPr/>
              </p:nvSpPr>
              <p:spPr>
                <a:xfrm>
                  <a:off x="5073199" y="5074723"/>
                  <a:ext cx="12554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𝑁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(</m:t>
                      </m:r>
                      <m:r>
                        <a:rPr lang="en-US" i="1">
                          <a:latin typeface="Cambria Math" charset="0"/>
                        </a:rPr>
                        <m:t>𝜙</m:t>
                      </m:r>
                      <m:r>
                        <a:rPr lang="en-US" i="1">
                          <a:latin typeface="Cambria Math" charset="0"/>
                        </a:rPr>
                        <m:t>)</m:t>
                      </m:r>
                    </m:oMath>
                  </a14:m>
                  <a:r>
                    <a:rPr lang="en-US" dirty="0" smtClean="0"/>
                    <a:t>=0</a:t>
                  </a:r>
                  <a:endParaRPr lang="en-US" dirty="0"/>
                </a:p>
              </p:txBody>
            </p:sp>
          </mc:Choice>
          <mc:Fallback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3199" y="5074723"/>
                  <a:ext cx="1255466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983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759417" y="-22317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848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1"/>
    </mc:Choice>
    <mc:Fallback>
      <p:transition spd="slow" advTm="5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96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96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96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</a:rPr>
                            <m:t>𝑁</m:t>
                          </m:r>
                        </m:sub>
                        <m:sup>
                          <m:sSup>
                            <m:sSupPr>
                              <m:ctrlPr>
                                <a:rPr lang="en-US" sz="9600" i="1">
                                  <a:solidFill>
                                    <a:schemeClr val="accent2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9600" b="0" i="1">
                                  <a:solidFill>
                                    <a:schemeClr val="accent2"/>
                                  </a:solidFill>
                                  <a:latin typeface="Cambria Math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en-US" sz="9600" b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</a:rPr>
                                <m:t>↑</m:t>
                              </m:r>
                            </m:sup>
                          </m:sSup>
                          <m:r>
                            <a:rPr lang="en-US" sz="9600" b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9600" b="0" i="1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p</m:t>
                          </m:r>
                          <m:r>
                            <a:rPr lang="en-US" sz="9600" b="0">
                              <a:latin typeface="Cambria Math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sz="9600" b="0" i="1" smtClean="0">
                              <a:solidFill>
                                <a:srgbClr val="FF8FC8"/>
                              </a:solidFill>
                              <a:latin typeface="Cambria Math" charset="0"/>
                            </a:rPr>
                            <m:t>n</m:t>
                          </m:r>
                          <m:r>
                            <a:rPr lang="en-US" sz="9600" b="0">
                              <a:latin typeface="Cambria Math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9600" b="0" i="1" smtClean="0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9600" dirty="0"/>
                            <m:t> </m:t>
                          </m:r>
                        </m:sup>
                      </m:sSubSup>
                    </m:oMath>
                  </m:oMathPara>
                </a14:m>
                <a:endParaRPr lang="en-US" sz="96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energy Polarized proton-proton collisions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58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"/>
    </mc:Choice>
    <mc:Fallback>
      <p:transition spd="slow" advTm="115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657" y="2721984"/>
            <a:ext cx="7229894" cy="3524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4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4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4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sub>
                      <m:sup>
                        <m:sSup>
                          <m:sSupPr>
                            <m:ctrlPr>
                              <a:rPr lang="en-US" sz="4400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400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p</m:t>
                            </m:r>
                          </m:e>
                          <m:sup>
                            <m:r>
                              <a:rPr lang="en-US" sz="4400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↑</m:t>
                            </m:r>
                          </m:sup>
                        </m:sSup>
                        <m:r>
                          <a:rPr lang="en-US" sz="44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400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p</m:t>
                        </m:r>
                        <m:r>
                          <a:rPr lang="en-US" sz="4400">
                            <a:latin typeface="Cambria Math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4400" i="1">
                            <a:solidFill>
                              <a:srgbClr val="FF8FC8"/>
                            </a:solidFill>
                            <a:latin typeface="Cambria Math" charset="0"/>
                          </a:rPr>
                          <m:t>n</m:t>
                        </m:r>
                        <m:r>
                          <a:rPr lang="en-US" sz="4400">
                            <a:latin typeface="Cambria Math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400" i="1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dirty="0"/>
                          <m:t> </m:t>
                        </m:r>
                      </m:sup>
                    </m:sSubSup>
                  </m:oMath>
                </a14:m>
                <a:r>
                  <a:rPr lang="en-US" sz="44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smtClean="0"/>
                  <a:t>Measured</a:t>
                </a:r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5"/>
                <a:stretch>
                  <a:fillRect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913554" y="3410518"/>
                <a:ext cx="1951172" cy="8427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charset="0"/>
                            </a:rPr>
                            <m:t>↑</m:t>
                          </m:r>
                        </m:sup>
                      </m:sSup>
                      <m:r>
                        <a:rPr lang="en-US" sz="1200" b="0" i="1" smtClean="0">
                          <a:latin typeface="Cambria Math" charset="0"/>
                        </a:rPr>
                        <m:t>+</m:t>
                      </m:r>
                      <m:r>
                        <a:rPr lang="en-US" sz="1200" b="0" i="1" smtClean="0">
                          <a:latin typeface="Cambria Math" charset="0"/>
                        </a:rPr>
                        <m:t>𝑝</m:t>
                      </m:r>
                      <m:r>
                        <a:rPr lang="en-US" sz="1200" b="0" i="1" smtClean="0">
                          <a:latin typeface="Cambria Math" charset="0"/>
                        </a:rPr>
                        <m:t>→</m:t>
                      </m:r>
                      <m:r>
                        <a:rPr lang="en-US" sz="12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1200" b="0" i="1" smtClean="0">
                          <a:latin typeface="Cambria Math" charset="0"/>
                        </a:rPr>
                        <m:t>+</m:t>
                      </m:r>
                      <m:r>
                        <a:rPr lang="en-US" sz="1200" b="0" i="1" smtClean="0">
                          <a:latin typeface="Cambria Math" charset="0"/>
                        </a:rPr>
                        <m:t>𝑋</m:t>
                      </m:r>
                    </m:oMath>
                  </m:oMathPara>
                </a14:m>
                <a:endParaRPr lang="en-US" sz="1200" b="0" i="1" dirty="0" smtClean="0"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200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1200" b="0" i="1" smtClean="0">
                            <a:latin typeface="Cambria Math" charset="0"/>
                          </a:rPr>
                          <m:t>𝑠</m:t>
                        </m:r>
                      </m:e>
                    </m:rad>
                    <m:r>
                      <a:rPr lang="en-US" sz="1200" b="0" i="1" smtClean="0">
                        <a:latin typeface="Cambria Math" charset="0"/>
                      </a:rPr>
                      <m:t>=200</m:t>
                    </m:r>
                  </m:oMath>
                </a14:m>
                <a:r>
                  <a:rPr lang="en-US" sz="1200" dirty="0" smtClean="0"/>
                  <a:t> </a:t>
                </a:r>
                <a:r>
                  <a:rPr lang="en-US" sz="1200" dirty="0" err="1" smtClean="0"/>
                  <a:t>GeV</a:t>
                </a:r>
                <a:endParaRPr lang="en-US" sz="12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1200" b="0" i="1" smtClean="0">
                            <a:latin typeface="Cambria Math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sz="1200" dirty="0" smtClean="0"/>
                  <a:t>&gt; 0.5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charset="0"/>
                      </a:rPr>
                      <m:t>0.3</m:t>
                    </m:r>
                    <m:r>
                      <a:rPr lang="en-US" altLang="ko-KR" sz="1200" b="0" i="1" smtClean="0">
                        <a:latin typeface="Cambria Math" charset="0"/>
                      </a:rPr>
                      <m:t>&lt;</m:t>
                    </m:r>
                    <m:r>
                      <a:rPr lang="en-US" altLang="ko-KR" sz="1200" b="0" i="1" smtClean="0">
                        <a:latin typeface="Cambria Math" charset="0"/>
                      </a:rPr>
                      <m:t>𝜃</m:t>
                    </m:r>
                    <m:r>
                      <a:rPr lang="en-US" altLang="ko-KR" sz="1200" b="0" i="1" smtClean="0">
                        <a:latin typeface="Cambria Math" charset="0"/>
                      </a:rPr>
                      <m:t>&lt;2.2</m:t>
                    </m:r>
                  </m:oMath>
                </a14:m>
                <a:r>
                  <a:rPr lang="en-US" sz="1200" dirty="0" smtClean="0"/>
                  <a:t> mrad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554" y="3410518"/>
                <a:ext cx="1951172" cy="842795"/>
              </a:xfrm>
              <a:prstGeom prst="rect">
                <a:avLst/>
              </a:prstGeom>
              <a:blipFill rotWithShape="0">
                <a:blip r:embed="rId6"/>
                <a:stretch>
                  <a:fillRect b="-35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457687" y="2617854"/>
            <a:ext cx="765245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Published: PRD </a:t>
            </a:r>
            <a:r>
              <a:rPr lang="en-US" sz="2000" b="1" dirty="0"/>
              <a:t>88, </a:t>
            </a:r>
            <a:r>
              <a:rPr lang="en-US" sz="2000" b="1" dirty="0" smtClean="0"/>
              <a:t>032006 (2013)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9722" y="4253313"/>
            <a:ext cx="9576278" cy="461665"/>
          </a:xfrm>
          <a:prstGeom prst="rect">
            <a:avLst/>
          </a:prstGeom>
          <a:solidFill>
            <a:srgbClr val="ADFD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Unexpected asymmetry before the measurements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7277" y="1875730"/>
            <a:ext cx="7800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Discovered @ </a:t>
            </a:r>
            <a:r>
              <a:rPr lang="en-US" sz="2000" b="1" dirty="0"/>
              <a:t>RHIC IP12 experiment (2002</a:t>
            </a:r>
            <a:r>
              <a:rPr lang="en-US" sz="2000" b="1" dirty="0" smtClean="0"/>
              <a:t>)</a:t>
            </a:r>
            <a:endParaRPr lang="en-US" sz="2000" b="1" dirty="0"/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Measured @ </a:t>
            </a:r>
            <a:r>
              <a:rPr lang="en-US" sz="2000" b="1" dirty="0"/>
              <a:t>PHENIX with dedicated neutron detectors (2006)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7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31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8"/>
    </mc:Choice>
    <mc:Fallback>
      <p:transition spd="slow" advTm="1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51543" y="1903792"/>
            <a:ext cx="7213600" cy="402336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10/19/15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Japan Korea PHENIX Collaboration Workshop @ Seoul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891540" y="1800291"/>
                <a:ext cx="8172450" cy="1403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−</m:t>
                    </m:r>
                    <m:r>
                      <a:rPr lang="en-US" i="1">
                        <a:latin typeface="Cambria Math" charset="0"/>
                      </a:rPr>
                      <m:t>𝑡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≲0.5</m:t>
                    </m:r>
                    <m:f>
                      <m:f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GeV</m:t>
                            </m:r>
                          </m:e>
                          <m:sup>
                            <m:r>
                              <a:rPr lang="en-US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ea typeface="Cambria Math" charset="0"/>
                    <a:cs typeface="Cambria Math" charset="0"/>
                  </a:rPr>
                  <a:t>  </a:t>
                </a:r>
                <a:r>
                  <a:rPr lang="en-US" dirty="0" smtClean="0">
                    <a:ea typeface="Cambria Math" charset="0"/>
                    <a:cs typeface="Cambria Math" charset="0"/>
                  </a:rPr>
                  <a:t>at ZDC (for 200 </a:t>
                </a:r>
                <a:r>
                  <a:rPr lang="en-US" dirty="0" err="1" smtClean="0">
                    <a:ea typeface="Cambria Math" charset="0"/>
                    <a:cs typeface="Cambria Math" charset="0"/>
                  </a:rPr>
                  <a:t>GeV</a:t>
                </a:r>
                <a:r>
                  <a:rPr lang="en-US" dirty="0" smtClean="0">
                    <a:ea typeface="Cambria Math" charset="0"/>
                    <a:cs typeface="Cambria Math" charset="0"/>
                  </a:rPr>
                  <a:t>, </a:t>
                </a:r>
                <a:r>
                  <a:rPr lang="en-US" dirty="0" err="1" smtClean="0">
                    <a:ea typeface="Cambria Math" charset="0"/>
                    <a:cs typeface="Cambria Math" charset="0"/>
                  </a:rPr>
                  <a:t>pQCD</a:t>
                </a:r>
                <a:r>
                  <a:rPr lang="en-US" dirty="0" smtClean="0">
                    <a:ea typeface="Cambria Math" charset="0"/>
                    <a:cs typeface="Cambria Math" charset="0"/>
                  </a:rPr>
                  <a:t> </a:t>
                </a:r>
                <a:r>
                  <a:rPr lang="en-US" dirty="0">
                    <a:ea typeface="Cambria Math" charset="0"/>
                    <a:cs typeface="Cambria Math" charset="0"/>
                  </a:rPr>
                  <a:t>not applicable)</a:t>
                </a:r>
              </a:p>
              <a:p>
                <a:r>
                  <a:rPr lang="en-US" dirty="0"/>
                  <a:t>There are theories to describe cross-section,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/>
                  <a:t> of very forward neutron production</a:t>
                </a:r>
                <a:r>
                  <a:rPr lang="ko-KR" altLang="en-US" dirty="0"/>
                  <a:t> </a:t>
                </a:r>
                <a:r>
                  <a:rPr lang="en-US" altLang="ko-KR" b="1" dirty="0"/>
                  <a:t>:</a:t>
                </a:r>
                <a:r>
                  <a:rPr lang="ko-KR" altLang="en-US" b="1" dirty="0"/>
                  <a:t> </a:t>
                </a:r>
                <a:r>
                  <a:rPr lang="en-US" b="1" dirty="0"/>
                  <a:t>One Pion Exchange model in Regge framework explain pp collision data well.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" y="1800291"/>
                <a:ext cx="8172450" cy="1403526"/>
              </a:xfrm>
              <a:prstGeom prst="rect">
                <a:avLst/>
              </a:prstGeom>
              <a:blipFill rotWithShape="0">
                <a:blip r:embed="rId3"/>
                <a:stretch>
                  <a:fillRect l="-597" b="-2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281" y="3217171"/>
            <a:ext cx="2800968" cy="25376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43627" y="5206055"/>
            <a:ext cx="16738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555555"/>
                </a:solidFill>
                <a:latin typeface="Proxima Nova" charset="0"/>
              </a:rPr>
              <a:t>PRD</a:t>
            </a:r>
            <a:r>
              <a:rPr lang="en-US" sz="1100" dirty="0">
                <a:solidFill>
                  <a:srgbClr val="555555"/>
                </a:solidFill>
                <a:latin typeface="Proxima Nova" charset="0"/>
              </a:rPr>
              <a:t> </a:t>
            </a:r>
            <a:r>
              <a:rPr lang="en-US" sz="1100" b="1" dirty="0">
                <a:solidFill>
                  <a:srgbClr val="555555"/>
                </a:solidFill>
                <a:latin typeface="Proxima Nova" charset="0"/>
              </a:rPr>
              <a:t>84</a:t>
            </a:r>
            <a:r>
              <a:rPr lang="en-US" sz="1100" dirty="0">
                <a:solidFill>
                  <a:srgbClr val="555555"/>
                </a:solidFill>
                <a:latin typeface="Proxima Nova" charset="0"/>
              </a:rPr>
              <a:t>, </a:t>
            </a:r>
            <a:r>
              <a:rPr lang="en-US" sz="1100" dirty="0" smtClean="0">
                <a:solidFill>
                  <a:srgbClr val="555555"/>
                </a:solidFill>
                <a:latin typeface="Proxima Nova" charset="0"/>
              </a:rPr>
              <a:t>114012 (2011)</a:t>
            </a:r>
            <a:endParaRPr lang="en-US" sz="1100" b="0" i="0" dirty="0">
              <a:solidFill>
                <a:srgbClr val="555555"/>
              </a:solidFill>
              <a:effectLst/>
              <a:latin typeface="Proxima No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531711" y="5735240"/>
                <a:ext cx="5365953" cy="383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 smtClean="0"/>
                  <a:t> for </a:t>
                </a:r>
                <a:r>
                  <a:rPr lang="en-US" dirty="0"/>
                  <a:t>PHENIX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↑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𝑝</m:t>
                    </m:r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𝑛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US" dirty="0" smtClean="0"/>
                  <a:t> data &amp; Theory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711" y="5735240"/>
                <a:ext cx="5365953" cy="383823"/>
              </a:xfrm>
              <a:prstGeom prst="rect">
                <a:avLst/>
              </a:prstGeom>
              <a:blipFill rotWithShape="0">
                <a:blip r:embed="rId5"/>
                <a:stretch>
                  <a:fillRect t="-4762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91540" y="286605"/>
                <a:ext cx="8172450" cy="1450757"/>
              </a:xfrm>
            </p:spPr>
            <p:txBody>
              <a:bodyPr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𝑝</m:t>
                      </m:r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𝑝</m:t>
                      </m:r>
                      <m:r>
                        <a:rPr lang="en-US" i="1">
                          <a:latin typeface="Cambria Math" charset="0"/>
                        </a:rPr>
                        <m:t>→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𝑋</m:t>
                      </m:r>
                    </m:oMath>
                  </m:oMathPara>
                </a14:m>
                <a:r>
                  <a:rPr lang="en-US" dirty="0" smtClean="0">
                    <a:solidFill>
                      <a:schemeClr val="tx1"/>
                    </a:solidFill>
                  </a:rPr>
                  <a:t/>
                </a:r>
                <a:br>
                  <a:rPr lang="en-US" dirty="0" smtClean="0">
                    <a:solidFill>
                      <a:schemeClr val="tx1"/>
                    </a:solidFill>
                  </a:rPr>
                </a:br>
                <a:r>
                  <a:rPr lang="en-US" dirty="0" smtClean="0">
                    <a:solidFill>
                      <a:schemeClr val="tx1"/>
                    </a:solidFill>
                  </a:rPr>
                  <a:t>Theory &amp; PHENIX Data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91540" y="286605"/>
                <a:ext cx="8172450" cy="1450757"/>
              </a:xfrm>
              <a:blipFill rotWithShape="0">
                <a:blip r:embed="rId8"/>
                <a:stretch>
                  <a:fillRect l="-3356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903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"/>
    </mc:Choice>
    <mc:Fallback>
      <p:transition spd="slow" advTm="19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02/10/16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RBRC Workshop: Emerging Spin and Transverse Momentum Effects in pp and p+A Collisions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3D9E-178B-D345-BE15-010AB727D6A6}" type="slidenum">
              <a:rPr lang="en-US" smtClean="0"/>
              <a:t>9</a:t>
            </a:fld>
            <a:endParaRPr lang="en-US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1022832" y="51926"/>
            <a:ext cx="8229600" cy="833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err="1" smtClean="0"/>
              <a:t>p</a:t>
            </a:r>
            <a:r>
              <a:rPr lang="en-US" altLang="ja-JP" sz="3600" baseline="30000" dirty="0" err="1" smtClean="0"/>
              <a:t>↑</a:t>
            </a:r>
            <a:r>
              <a:rPr lang="en-US" altLang="ja-JP" dirty="0" err="1" smtClean="0"/>
              <a:t>p</a:t>
            </a:r>
            <a:r>
              <a:rPr lang="ja-JP" altLang="ja-JP" dirty="0" smtClean="0"/>
              <a:t> </a:t>
            </a:r>
            <a:r>
              <a:rPr lang="en-US" altLang="ja-JP" dirty="0" smtClean="0"/>
              <a:t>Forward</a:t>
            </a:r>
            <a:r>
              <a:rPr lang="ja-JP" altLang="en-US" dirty="0" smtClean="0"/>
              <a:t> </a:t>
            </a:r>
            <a:r>
              <a:rPr lang="en-US" altLang="ja-JP" dirty="0" smtClean="0"/>
              <a:t>Neutron</a:t>
            </a:r>
            <a:r>
              <a:rPr lang="ja-JP" altLang="en-US" dirty="0" smtClean="0"/>
              <a:t> </a:t>
            </a:r>
            <a:r>
              <a:rPr lang="en-US" altLang="ja-JP" i="1" dirty="0" smtClean="0"/>
              <a:t>A</a:t>
            </a:r>
            <a:r>
              <a:rPr lang="en-US" altLang="ja-JP" baseline="-25000" dirty="0" smtClean="0"/>
              <a:t>N</a:t>
            </a:r>
            <a:endParaRPr kumimoji="1" lang="ja-JP" altLang="en-US" dirty="0"/>
          </a:p>
        </p:txBody>
      </p:sp>
      <p:grpSp>
        <p:nvGrpSpPr>
          <p:cNvPr id="9" name="図形グループ 55"/>
          <p:cNvGrpSpPr/>
          <p:nvPr/>
        </p:nvGrpSpPr>
        <p:grpSpPr>
          <a:xfrm>
            <a:off x="4879420" y="1327773"/>
            <a:ext cx="4068268" cy="2848173"/>
            <a:chOff x="4741033" y="1321218"/>
            <a:chExt cx="4068268" cy="2848173"/>
          </a:xfrm>
        </p:grpSpPr>
        <p:sp>
          <p:nvSpPr>
            <p:cNvPr id="10" name="正方形/長方形 53"/>
            <p:cNvSpPr/>
            <p:nvPr/>
          </p:nvSpPr>
          <p:spPr>
            <a:xfrm>
              <a:off x="4741033" y="1321218"/>
              <a:ext cx="4068268" cy="2848173"/>
            </a:xfrm>
            <a:prstGeom prst="rect">
              <a:avLst/>
            </a:prstGeom>
            <a:solidFill>
              <a:srgbClr val="EBF1DE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1" name="図形グループ 32"/>
            <p:cNvGrpSpPr/>
            <p:nvPr/>
          </p:nvGrpSpPr>
          <p:grpSpPr>
            <a:xfrm>
              <a:off x="4741033" y="1385107"/>
              <a:ext cx="3379275" cy="2768076"/>
              <a:chOff x="333063" y="1484695"/>
              <a:chExt cx="3379275" cy="2768076"/>
            </a:xfrm>
          </p:grpSpPr>
          <p:sp>
            <p:nvSpPr>
              <p:cNvPr id="12" name="テキスト ボックス 42"/>
              <p:cNvSpPr txBox="1"/>
              <p:nvPr/>
            </p:nvSpPr>
            <p:spPr>
              <a:xfrm>
                <a:off x="401769" y="1484695"/>
                <a:ext cx="1138578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/>
                  <a:t>Spin flip</a:t>
                </a:r>
                <a:endParaRPr kumimoji="1" lang="ja-JP" altLang="en-US" sz="2000" b="1" dirty="0"/>
              </a:p>
            </p:txBody>
          </p:sp>
          <p:sp>
            <p:nvSpPr>
              <p:cNvPr id="13" name="テキスト ボックス 4"/>
              <p:cNvSpPr txBox="1"/>
              <p:nvPr/>
            </p:nvSpPr>
            <p:spPr>
              <a:xfrm>
                <a:off x="2384025" y="1773047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/>
                  <a:t>Neutron</a:t>
                </a:r>
                <a:endParaRPr kumimoji="1" lang="ja-JP" altLang="en-US" sz="1600" b="1" dirty="0"/>
              </a:p>
            </p:txBody>
          </p:sp>
          <p:cxnSp>
            <p:nvCxnSpPr>
              <p:cNvPr id="14" name="直線矢印コネクタ 9"/>
              <p:cNvCxnSpPr/>
              <p:nvPr/>
            </p:nvCxnSpPr>
            <p:spPr>
              <a:xfrm flipV="1">
                <a:off x="2155498" y="2582755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円/楕円 2"/>
              <p:cNvSpPr/>
              <p:nvPr/>
            </p:nvSpPr>
            <p:spPr>
              <a:xfrm>
                <a:off x="1866507" y="2875707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" name="直線矢印コネクタ 18"/>
              <p:cNvCxnSpPr/>
              <p:nvPr/>
            </p:nvCxnSpPr>
            <p:spPr>
              <a:xfrm flipV="1">
                <a:off x="3438510" y="1795362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円/楕円 19"/>
              <p:cNvSpPr/>
              <p:nvPr/>
            </p:nvSpPr>
            <p:spPr>
              <a:xfrm>
                <a:off x="3149519" y="2088314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20"/>
              <p:cNvSpPr/>
              <p:nvPr/>
            </p:nvSpPr>
            <p:spPr>
              <a:xfrm>
                <a:off x="1174678" y="2651133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" name="直線コネクタ 15"/>
              <p:cNvCxnSpPr/>
              <p:nvPr/>
            </p:nvCxnSpPr>
            <p:spPr>
              <a:xfrm flipV="1">
                <a:off x="1265004" y="3104344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24"/>
              <p:cNvCxnSpPr/>
              <p:nvPr/>
            </p:nvCxnSpPr>
            <p:spPr>
              <a:xfrm flipV="1">
                <a:off x="2155498" y="2369723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9"/>
              <p:cNvCxnSpPr/>
              <p:nvPr/>
            </p:nvCxnSpPr>
            <p:spPr>
              <a:xfrm flipV="1">
                <a:off x="1265004" y="3683400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7"/>
              <p:cNvCxnSpPr/>
              <p:nvPr/>
            </p:nvCxnSpPr>
            <p:spPr>
              <a:xfrm flipH="1" flipV="1">
                <a:off x="1440183" y="2932542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テキスト ボックス 30"/>
              <p:cNvSpPr txBox="1"/>
              <p:nvPr/>
            </p:nvSpPr>
            <p:spPr>
              <a:xfrm>
                <a:off x="2414728" y="3198040"/>
                <a:ext cx="931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/>
                  <a:t>proton</a:t>
                </a:r>
                <a:endParaRPr kumimoji="1" lang="ja-JP" altLang="en-US" b="1" dirty="0"/>
              </a:p>
            </p:txBody>
          </p:sp>
          <p:sp>
            <p:nvSpPr>
              <p:cNvPr id="24" name="テキスト ボックス 35"/>
              <p:cNvSpPr txBox="1"/>
              <p:nvPr/>
            </p:nvSpPr>
            <p:spPr>
              <a:xfrm>
                <a:off x="333063" y="2414460"/>
                <a:ext cx="931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proton</a:t>
                </a:r>
                <a:endParaRPr kumimoji="1" lang="ja-JP" altLang="en-US" dirty="0"/>
              </a:p>
            </p:txBody>
          </p:sp>
        </p:grpSp>
      </p:grpSp>
      <p:grpSp>
        <p:nvGrpSpPr>
          <p:cNvPr id="25" name="図形グループ 56"/>
          <p:cNvGrpSpPr/>
          <p:nvPr/>
        </p:nvGrpSpPr>
        <p:grpSpPr>
          <a:xfrm>
            <a:off x="595587" y="1327773"/>
            <a:ext cx="4068268" cy="2848173"/>
            <a:chOff x="457200" y="1321218"/>
            <a:chExt cx="4068268" cy="2848173"/>
          </a:xfrm>
        </p:grpSpPr>
        <p:sp>
          <p:nvSpPr>
            <p:cNvPr id="26" name="正方形/長方形 34"/>
            <p:cNvSpPr/>
            <p:nvPr/>
          </p:nvSpPr>
          <p:spPr>
            <a:xfrm>
              <a:off x="457200" y="1321218"/>
              <a:ext cx="4068268" cy="2848173"/>
            </a:xfrm>
            <a:prstGeom prst="rect">
              <a:avLst/>
            </a:prstGeom>
            <a:solidFill>
              <a:srgbClr val="FBE9D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7" name="図形グループ 31"/>
            <p:cNvGrpSpPr/>
            <p:nvPr/>
          </p:nvGrpSpPr>
          <p:grpSpPr>
            <a:xfrm>
              <a:off x="559498" y="1382847"/>
              <a:ext cx="3564120" cy="2786544"/>
              <a:chOff x="4349538" y="1432402"/>
              <a:chExt cx="3564120" cy="2786544"/>
            </a:xfrm>
          </p:grpSpPr>
          <p:sp>
            <p:nvSpPr>
              <p:cNvPr id="28" name="テキスト ボックス 11"/>
              <p:cNvSpPr txBox="1"/>
              <p:nvPr/>
            </p:nvSpPr>
            <p:spPr>
              <a:xfrm>
                <a:off x="4349538" y="1432402"/>
                <a:ext cx="1718289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/>
                  <a:t>Spin non-flip</a:t>
                </a:r>
                <a:endParaRPr kumimoji="1" lang="ja-JP" altLang="en-US" sz="2000" b="1" dirty="0"/>
              </a:p>
            </p:txBody>
          </p:sp>
          <p:sp>
            <p:nvSpPr>
              <p:cNvPr id="29" name="テキスト ボックス 36"/>
              <p:cNvSpPr txBox="1"/>
              <p:nvPr/>
            </p:nvSpPr>
            <p:spPr>
              <a:xfrm>
                <a:off x="6585345" y="1739222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/>
                  <a:t>Neutron</a:t>
                </a:r>
                <a:endParaRPr kumimoji="1" lang="ja-JP" altLang="en-US" sz="1600" b="1" dirty="0"/>
              </a:p>
            </p:txBody>
          </p:sp>
          <p:cxnSp>
            <p:nvCxnSpPr>
              <p:cNvPr id="30" name="直線矢印コネクタ 37"/>
              <p:cNvCxnSpPr/>
              <p:nvPr/>
            </p:nvCxnSpPr>
            <p:spPr>
              <a:xfrm flipV="1">
                <a:off x="6356818" y="2548930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円/楕円 38"/>
              <p:cNvSpPr/>
              <p:nvPr/>
            </p:nvSpPr>
            <p:spPr>
              <a:xfrm>
                <a:off x="6067827" y="2841882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2" name="直線矢印コネクタ 39"/>
              <p:cNvCxnSpPr/>
              <p:nvPr/>
            </p:nvCxnSpPr>
            <p:spPr>
              <a:xfrm flipV="1">
                <a:off x="7639830" y="1761537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円/楕円 43"/>
              <p:cNvSpPr/>
              <p:nvPr/>
            </p:nvSpPr>
            <p:spPr>
              <a:xfrm>
                <a:off x="7350839" y="2054489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円/楕円 44"/>
              <p:cNvSpPr/>
              <p:nvPr/>
            </p:nvSpPr>
            <p:spPr>
              <a:xfrm>
                <a:off x="5375998" y="2617308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5" name="直線コネクタ 45"/>
              <p:cNvCxnSpPr/>
              <p:nvPr/>
            </p:nvCxnSpPr>
            <p:spPr>
              <a:xfrm flipV="1">
                <a:off x="5466324" y="3070519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46"/>
              <p:cNvCxnSpPr/>
              <p:nvPr/>
            </p:nvCxnSpPr>
            <p:spPr>
              <a:xfrm flipV="1">
                <a:off x="6356818" y="2335898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47"/>
              <p:cNvCxnSpPr/>
              <p:nvPr/>
            </p:nvCxnSpPr>
            <p:spPr>
              <a:xfrm flipV="1">
                <a:off x="5466324" y="3649575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48"/>
              <p:cNvCxnSpPr/>
              <p:nvPr/>
            </p:nvCxnSpPr>
            <p:spPr>
              <a:xfrm flipH="1" flipV="1">
                <a:off x="5641503" y="2898717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テキスト ボックス 50"/>
              <p:cNvSpPr txBox="1"/>
              <p:nvPr/>
            </p:nvSpPr>
            <p:spPr>
              <a:xfrm>
                <a:off x="6616048" y="3164215"/>
                <a:ext cx="931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/>
                  <a:t>proton</a:t>
                </a:r>
                <a:endParaRPr kumimoji="1" lang="ja-JP" altLang="en-US" b="1" dirty="0"/>
              </a:p>
            </p:txBody>
          </p:sp>
          <p:sp>
            <p:nvSpPr>
              <p:cNvPr id="40" name="テキスト ボックス 51"/>
              <p:cNvSpPr txBox="1"/>
              <p:nvPr/>
            </p:nvSpPr>
            <p:spPr>
              <a:xfrm>
                <a:off x="4534383" y="2380635"/>
                <a:ext cx="931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proton</a:t>
                </a:r>
                <a:endParaRPr kumimoji="1" lang="ja-JP" altLang="en-US" dirty="0"/>
              </a:p>
            </p:txBody>
          </p:sp>
        </p:grpSp>
      </p:grpSp>
      <p:sp>
        <p:nvSpPr>
          <p:cNvPr id="41" name="正方形/長方形 33"/>
          <p:cNvSpPr/>
          <p:nvPr/>
        </p:nvSpPr>
        <p:spPr>
          <a:xfrm>
            <a:off x="3402644" y="4657188"/>
            <a:ext cx="1460192" cy="554772"/>
          </a:xfrm>
          <a:prstGeom prst="rect">
            <a:avLst/>
          </a:prstGeom>
          <a:solidFill>
            <a:srgbClr val="FBE9D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52"/>
          <p:cNvSpPr/>
          <p:nvPr/>
        </p:nvSpPr>
        <p:spPr>
          <a:xfrm>
            <a:off x="5035319" y="4657188"/>
            <a:ext cx="841614" cy="554772"/>
          </a:xfrm>
          <a:prstGeom prst="rect">
            <a:avLst/>
          </a:prstGeom>
          <a:solidFill>
            <a:srgbClr val="EBF1D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54"/>
          <p:cNvSpPr txBox="1"/>
          <p:nvPr/>
        </p:nvSpPr>
        <p:spPr>
          <a:xfrm>
            <a:off x="7466610" y="5475268"/>
            <a:ext cx="2200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400" dirty="0" smtClean="0"/>
              <a:t> : phase shift</a:t>
            </a:r>
            <a:endParaRPr kumimoji="1" lang="ja-JP" altLang="en-US" sz="2400" dirty="0"/>
          </a:p>
        </p:txBody>
      </p:sp>
      <p:graphicFrame>
        <p:nvGraphicFramePr>
          <p:cNvPr id="44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022939"/>
              </p:ext>
            </p:extLst>
          </p:nvPr>
        </p:nvGraphicFramePr>
        <p:xfrm>
          <a:off x="918845" y="4368927"/>
          <a:ext cx="6370638" cy="186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6" name="数式" r:id="rId5" imgW="1689100" imgH="495300" progId="Equation.3">
                  <p:embed/>
                </p:oleObj>
              </mc:Choice>
              <mc:Fallback>
                <p:oleObj name="数式" r:id="rId5" imgW="16891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8845" y="4368927"/>
                        <a:ext cx="6370638" cy="186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テキスト ボックス 40"/>
          <p:cNvSpPr txBox="1"/>
          <p:nvPr/>
        </p:nvSpPr>
        <p:spPr>
          <a:xfrm>
            <a:off x="6131086" y="2384327"/>
            <a:ext cx="5756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3200" baseline="30000" dirty="0" smtClean="0"/>
              <a:t>+</a:t>
            </a:r>
            <a:endParaRPr kumimoji="1" lang="ja-JP" altLang="en-US" sz="3200" baseline="30000" dirty="0"/>
          </a:p>
        </p:txBody>
      </p:sp>
      <p:sp>
        <p:nvSpPr>
          <p:cNvPr id="46" name="テキスト ボックス 41"/>
          <p:cNvSpPr txBox="1"/>
          <p:nvPr/>
        </p:nvSpPr>
        <p:spPr>
          <a:xfrm>
            <a:off x="2064248" y="2430758"/>
            <a:ext cx="562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</a:t>
            </a:r>
            <a:r>
              <a:rPr kumimoji="1" lang="en-US" altLang="ja-JP" sz="2800" baseline="-25000" dirty="0" smtClean="0"/>
              <a:t>1</a:t>
            </a:r>
            <a:endParaRPr kumimoji="1" lang="ja-JP" altLang="en-US" sz="28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012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5"/>
    </mc:Choice>
    <mc:Fallback>
      <p:transition spd="slow" advTm="1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4|20.1|131|0.6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13835</TotalTime>
  <Words>2315</Words>
  <Application>Microsoft Macintosh PowerPoint</Application>
  <PresentationFormat>A4 Paper (210x297 mm)</PresentationFormat>
  <Paragraphs>429</Paragraphs>
  <Slides>28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굴림</vt:lpstr>
      <vt:lpstr>맑은 고딕</vt:lpstr>
      <vt:lpstr>Apple Braille</vt:lpstr>
      <vt:lpstr>AppleGothic</vt:lpstr>
      <vt:lpstr>Calibri</vt:lpstr>
      <vt:lpstr>Cambria Math</vt:lpstr>
      <vt:lpstr>Candara</vt:lpstr>
      <vt:lpstr>Hannotate SC Bold</vt:lpstr>
      <vt:lpstr>HGｺﾞｼｯｸM</vt:lpstr>
      <vt:lpstr>HY엽서L</vt:lpstr>
      <vt:lpstr>ＭＳ Ｐゴシック</vt:lpstr>
      <vt:lpstr>Proxima Nova</vt:lpstr>
      <vt:lpstr>Symbol</vt:lpstr>
      <vt:lpstr>Arial</vt:lpstr>
      <vt:lpstr>Retrospect</vt:lpstr>
      <vt:lpstr>数式</vt:lpstr>
      <vt:lpstr>Neutron A_N in pp and pA</vt:lpstr>
      <vt:lpstr>Content</vt:lpstr>
      <vt:lpstr>Single Transverse Spin Asymmetry A_N </vt:lpstr>
      <vt:lpstr>PHENIX Forward Neutron Detector</vt:lpstr>
      <vt:lpstr>A_N Measurement</vt:lpstr>
      <vt:lpstr>A_N^(p^↑+p→n+X" " )</vt:lpstr>
      <vt:lpstr>A_N^(p^↑+p→n+X" " ) Measured</vt:lpstr>
      <vt:lpstr>p+p→n+X Theory &amp; PHENIX Data</vt:lpstr>
      <vt:lpstr>PowerPoint Presentation</vt:lpstr>
      <vt:lpstr> Theoretical Development</vt:lpstr>
      <vt:lpstr>A_N^(p^↑+A→n+X" " )</vt:lpstr>
      <vt:lpstr>The First Attempt to Measure Asymmetries in pA Collision</vt:lpstr>
      <vt:lpstr>Atomic Mass Dependence</vt:lpstr>
      <vt:lpstr>A_N^(p^↑+A→n+X" " ) PHENIX result </vt:lpstr>
      <vt:lpstr>  Ideas for  A dependence</vt:lpstr>
      <vt:lpstr>Naïve expectation</vt:lpstr>
      <vt:lpstr>QED Process Ultra Peripheral Collision (UPC)</vt:lpstr>
      <vt:lpstr>PowerPoint Presentation</vt:lpstr>
      <vt:lpstr>UPC Monte Carlo</vt:lpstr>
      <vt:lpstr>Full Description</vt:lpstr>
      <vt:lpstr>Can we identify UPC events?</vt:lpstr>
      <vt:lpstr>A_N^(p^↑+A→n+X^(???) ) BBC correlations </vt:lpstr>
      <vt:lpstr>Coulomb-Nuclear Interference</vt:lpstr>
      <vt:lpstr>Summary</vt:lpstr>
      <vt:lpstr>Thank you!</vt:lpstr>
      <vt:lpstr>Forward Neutron Angular Distributions</vt:lpstr>
      <vt:lpstr>UPC @ LHC</vt:lpstr>
      <vt:lpstr>Origin of Nonzero A_N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Very forward neutron in pp and pA collisions</dc:title>
  <dc:creator>Minjung Kim</dc:creator>
  <cp:lastModifiedBy>Minjung Kim</cp:lastModifiedBy>
  <cp:revision>1823</cp:revision>
  <cp:lastPrinted>2016-02-10T14:38:02Z</cp:lastPrinted>
  <dcterms:created xsi:type="dcterms:W3CDTF">2015-07-18T02:04:24Z</dcterms:created>
  <dcterms:modified xsi:type="dcterms:W3CDTF">2016-02-10T16:17:17Z</dcterms:modified>
</cp:coreProperties>
</file>