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32" r:id="rId3"/>
    <p:sldId id="291" r:id="rId4"/>
    <p:sldId id="263" r:id="rId5"/>
    <p:sldId id="264" r:id="rId6"/>
    <p:sldId id="293" r:id="rId7"/>
    <p:sldId id="334" r:id="rId8"/>
    <p:sldId id="276" r:id="rId9"/>
    <p:sldId id="309" r:id="rId10"/>
    <p:sldId id="318" r:id="rId11"/>
    <p:sldId id="335" r:id="rId12"/>
    <p:sldId id="313" r:id="rId13"/>
    <p:sldId id="336" r:id="rId14"/>
    <p:sldId id="310" r:id="rId15"/>
    <p:sldId id="316" r:id="rId16"/>
    <p:sldId id="337" r:id="rId17"/>
    <p:sldId id="338" r:id="rId18"/>
    <p:sldId id="339" r:id="rId19"/>
    <p:sldId id="340" r:id="rId20"/>
    <p:sldId id="342" r:id="rId21"/>
    <p:sldId id="345" r:id="rId22"/>
    <p:sldId id="344" r:id="rId23"/>
    <p:sldId id="343" r:id="rId24"/>
    <p:sldId id="341" r:id="rId25"/>
    <p:sldId id="269" r:id="rId26"/>
    <p:sldId id="287" r:id="rId27"/>
    <p:sldId id="333" r:id="rId28"/>
    <p:sldId id="262" r:id="rId29"/>
    <p:sldId id="303" r:id="rId30"/>
    <p:sldId id="329" r:id="rId31"/>
    <p:sldId id="322" r:id="rId32"/>
    <p:sldId id="328" r:id="rId33"/>
    <p:sldId id="294" r:id="rId34"/>
    <p:sldId id="349" r:id="rId35"/>
    <p:sldId id="350" r:id="rId36"/>
    <p:sldId id="346" r:id="rId37"/>
    <p:sldId id="347" r:id="rId38"/>
    <p:sldId id="348" r:id="rId39"/>
    <p:sldId id="325" r:id="rId40"/>
    <p:sldId id="281" r:id="rId41"/>
    <p:sldId id="330" r:id="rId42"/>
    <p:sldId id="307" r:id="rId43"/>
    <p:sldId id="308" r:id="rId44"/>
    <p:sldId id="311" r:id="rId45"/>
    <p:sldId id="314" r:id="rId46"/>
    <p:sldId id="312" r:id="rId47"/>
    <p:sldId id="288" r:id="rId48"/>
    <p:sldId id="32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6C0A"/>
    <a:srgbClr val="F9F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2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Relationship Id="rId2" Type="http://schemas.openxmlformats.org/officeDocument/2006/relationships/image" Target="../media/image6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Relationship Id="rId2" Type="http://schemas.openxmlformats.org/officeDocument/2006/relationships/image" Target="../media/image10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Relationship Id="rId2" Type="http://schemas.openxmlformats.org/officeDocument/2006/relationships/image" Target="../media/image110.wmf"/><Relationship Id="rId3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7ABCF-701A-1C41-90CF-4BA79735EFD0}" type="datetimeFigureOut">
              <a:rPr lang="en-US" smtClean="0"/>
              <a:t>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31B51-53A8-A14B-BE9B-6B47215C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963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76F45-D2E5-A642-9F6B-457354CCF739}" type="datetimeFigureOut">
              <a:rPr lang="en-US" smtClean="0"/>
              <a:t>2/8/16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59DC7-2AF2-AF49-ABB7-31A616D86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8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9DC7-2AF2-AF49-ABB7-31A616D864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2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9074-1757-7D48-8F32-DD9D3BEF18ED}" type="datetime1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2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B87B-4BBF-0440-B0CE-17855CB195EB}" type="datetime1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9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403A-F9AF-2941-A6C8-7475F3567200}" type="datetime1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5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9040-55EF-0548-823A-9E1A62126D38}" type="datetime1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5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9AA7-AC86-294B-9768-085DD41749E6}" type="datetime1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3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C627-5E6A-234E-8EC7-A82AB6A94660}" type="datetime1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4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F56A-D2BA-0144-AE87-061C6BB4507F}" type="datetime1">
              <a:rPr lang="en-US" smtClean="0"/>
              <a:t>2/8/16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20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0BD8-AD78-C942-8822-A4C02AE584D1}" type="datetime1">
              <a:rPr lang="en-US" smtClean="0"/>
              <a:t>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8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8992-2A10-CA4E-93A2-450236295C9C}" type="datetime1">
              <a:rPr lang="en-US" smtClean="0"/>
              <a:t>2/8/16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2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36F5-B95D-854B-9E5A-D6FD6B09DCAD}" type="datetime1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1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11D4-6B0E-1148-A624-14126BD9419E}" type="datetime1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79289-28DA-7446-93DF-1676B597F41F}" type="datetime1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B5A29-7E81-FA43-A470-9CEC56964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0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30.emf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3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28.png"/><Relationship Id="rId8" Type="http://schemas.openxmlformats.org/officeDocument/2006/relationships/image" Target="../media/image4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3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5.emf"/><Relationship Id="rId5" Type="http://schemas.openxmlformats.org/officeDocument/2006/relationships/image" Target="../media/image4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5.emf"/><Relationship Id="rId6" Type="http://schemas.openxmlformats.org/officeDocument/2006/relationships/image" Target="../media/image4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49.emf"/><Relationship Id="rId8" Type="http://schemas.openxmlformats.org/officeDocument/2006/relationships/image" Target="../media/image5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53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54.emf"/><Relationship Id="rId7" Type="http://schemas.openxmlformats.org/officeDocument/2006/relationships/oleObject" Target="../embeddings/oleObject15.bin"/><Relationship Id="rId8" Type="http://schemas.openxmlformats.org/officeDocument/2006/relationships/oleObject" Target="../embeddings/oleObject16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oleObject" Target="../embeddings/oleObject17.bin"/><Relationship Id="rId5" Type="http://schemas.openxmlformats.org/officeDocument/2006/relationships/image" Target="../media/image60.wmf"/><Relationship Id="rId6" Type="http://schemas.openxmlformats.org/officeDocument/2006/relationships/image" Target="../media/image9.png"/><Relationship Id="rId7" Type="http://schemas.openxmlformats.org/officeDocument/2006/relationships/image" Target="../media/image62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64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68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69.emf"/><Relationship Id="rId9" Type="http://schemas.openxmlformats.org/officeDocument/2006/relationships/image" Target="../media/image72.emf"/><Relationship Id="rId10" Type="http://schemas.openxmlformats.org/officeDocument/2006/relationships/image" Target="../media/image73.emf"/><Relationship Id="rId11" Type="http://schemas.openxmlformats.org/officeDocument/2006/relationships/image" Target="../media/image74.gi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oleObject" Target="../embeddings/oleObject21.bin"/><Relationship Id="rId7" Type="http://schemas.openxmlformats.org/officeDocument/2006/relationships/image" Target="../media/image97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101.emf"/><Relationship Id="rId7" Type="http://schemas.openxmlformats.org/officeDocument/2006/relationships/oleObject" Target="../embeddings/oleObject23.bin"/><Relationship Id="rId8" Type="http://schemas.openxmlformats.org/officeDocument/2006/relationships/oleObject" Target="../embeddings/oleObject24.bin"/><Relationship Id="rId9" Type="http://schemas.openxmlformats.org/officeDocument/2006/relationships/image" Target="../media/image102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oleObject" Target="../embeddings/oleObject25.bin"/><Relationship Id="rId5" Type="http://schemas.openxmlformats.org/officeDocument/2006/relationships/image" Target="../media/image102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oleObject" Target="../embeddings/oleObject26.bin"/><Relationship Id="rId5" Type="http://schemas.openxmlformats.org/officeDocument/2006/relationships/image" Target="../media/image109.wmf"/><Relationship Id="rId6" Type="http://schemas.openxmlformats.org/officeDocument/2006/relationships/oleObject" Target="../embeddings/oleObject27.bin"/><Relationship Id="rId7" Type="http://schemas.openxmlformats.org/officeDocument/2006/relationships/image" Target="../media/image110.wmf"/><Relationship Id="rId8" Type="http://schemas.openxmlformats.org/officeDocument/2006/relationships/oleObject" Target="../embeddings/oleObject28.bin"/><Relationship Id="rId9" Type="http://schemas.openxmlformats.org/officeDocument/2006/relationships/image" Target="../media/image111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5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0" Type="http://schemas.openxmlformats.org/officeDocument/2006/relationships/image" Target="../media/image19.emf"/><Relationship Id="rId11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869" y="2371221"/>
            <a:ext cx="7772400" cy="1049299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pp</a:t>
            </a:r>
            <a:r>
              <a:rPr lang="en-US" b="1" dirty="0" smtClean="0"/>
              <a:t> Plan</a:t>
            </a:r>
            <a:endParaRPr lang="en-US" sz="27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204" y="3774471"/>
            <a:ext cx="6400800" cy="2087365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sz="4500" dirty="0" err="1" smtClean="0">
                <a:solidFill>
                  <a:schemeClr val="accent3">
                    <a:lumMod val="50000"/>
                  </a:schemeClr>
                </a:solidFill>
              </a:rPr>
              <a:t>A.Bazilevsky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4500" dirty="0" smtClean="0">
                <a:solidFill>
                  <a:schemeClr val="accent3">
                    <a:lumMod val="50000"/>
                  </a:schemeClr>
                </a:solidFill>
              </a:rPr>
              <a:t>(BNL)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For RHIC Spin Collaboration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Emerging Spin and Transverse Momentum Effects in </a:t>
            </a:r>
            <a:r>
              <a:rPr lang="en-US" sz="2600" dirty="0" err="1" smtClean="0">
                <a:solidFill>
                  <a:schemeClr val="tx1"/>
                </a:solidFill>
              </a:rPr>
              <a:t>pp</a:t>
            </a:r>
            <a:r>
              <a:rPr lang="en-US" sz="2600" dirty="0" smtClean="0">
                <a:solidFill>
                  <a:schemeClr val="tx1"/>
                </a:solidFill>
              </a:rPr>
              <a:t> and </a:t>
            </a:r>
            <a:r>
              <a:rPr lang="en-US" sz="2600" dirty="0" err="1" smtClean="0">
                <a:solidFill>
                  <a:schemeClr val="tx1"/>
                </a:solidFill>
              </a:rPr>
              <a:t>p+A</a:t>
            </a:r>
            <a:r>
              <a:rPr lang="en-US" sz="2600" dirty="0" smtClean="0">
                <a:solidFill>
                  <a:schemeClr val="tx1"/>
                </a:solidFill>
              </a:rPr>
              <a:t> Collisions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RIKEN BNL Research Center Workshop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February 8-10, 2016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BNL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29" y="730471"/>
            <a:ext cx="6604000" cy="19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9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524" y="3683"/>
            <a:ext cx="7587371" cy="977806"/>
          </a:xfrm>
        </p:spPr>
        <p:txBody>
          <a:bodyPr>
            <a:noAutofit/>
          </a:bodyPr>
          <a:lstStyle/>
          <a:p>
            <a:r>
              <a:rPr lang="en-US" sz="3600" dirty="0"/>
              <a:t>Trans. Spin: Final </a:t>
            </a:r>
            <a:r>
              <a:rPr lang="en-US" sz="3600" dirty="0" smtClean="0"/>
              <a:t>State Mechanism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05398"/>
            <a:ext cx="2133600" cy="365125"/>
          </a:xfrm>
        </p:spPr>
        <p:txBody>
          <a:bodyPr/>
          <a:lstStyle/>
          <a:p>
            <a:fld id="{A56B5A29-7E81-FA43-A470-9CEC56964DBC}" type="slidenum">
              <a:rPr lang="en-US" smtClean="0"/>
              <a:t>10</a:t>
            </a:fld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28477" y="4726272"/>
            <a:ext cx="4160113" cy="1554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/>
                <a:cs typeface="Times New Roman"/>
              </a:rPr>
              <a:t>First Collins asymmetry in </a:t>
            </a:r>
            <a:r>
              <a:rPr lang="en-US" sz="2000" dirty="0" err="1" smtClean="0">
                <a:latin typeface="Times New Roman"/>
                <a:cs typeface="Times New Roman"/>
              </a:rPr>
              <a:t>pp</a:t>
            </a:r>
            <a:r>
              <a:rPr lang="en-US" sz="2000" dirty="0" smtClean="0">
                <a:latin typeface="Times New Roman"/>
                <a:cs typeface="Times New Roman"/>
              </a:rPr>
              <a:t> !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=&gt; Access to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transversity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/>
                <a:cs typeface="Times New Roman"/>
              </a:rPr>
              <a:t>Asymmetry similar at 200 </a:t>
            </a:r>
            <a:r>
              <a:rPr lang="en-US" sz="2000" dirty="0" err="1" smtClean="0">
                <a:latin typeface="Times New Roman"/>
                <a:cs typeface="Times New Roman"/>
              </a:rPr>
              <a:t>vs</a:t>
            </a:r>
            <a:r>
              <a:rPr lang="en-US" sz="2000" dirty="0" smtClean="0">
                <a:latin typeface="Times New Roman"/>
                <a:cs typeface="Times New Roman"/>
              </a:rPr>
              <a:t> 500 </a:t>
            </a:r>
            <a:r>
              <a:rPr lang="en-US" sz="2000" dirty="0" err="1" smtClean="0">
                <a:latin typeface="Times New Roman"/>
                <a:cs typeface="Times New Roman"/>
              </a:rPr>
              <a:t>GeV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=&gt;TMD evolution is small?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r="3681"/>
          <a:stretch/>
        </p:blipFill>
        <p:spPr bwMode="auto">
          <a:xfrm>
            <a:off x="428477" y="1161643"/>
            <a:ext cx="3553070" cy="3161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4449" r="3018" b="1354"/>
          <a:stretch/>
        </p:blipFill>
        <p:spPr bwMode="auto">
          <a:xfrm>
            <a:off x="4966230" y="1161643"/>
            <a:ext cx="3388665" cy="3161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44178" y="4726272"/>
            <a:ext cx="4099925" cy="1400383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Times New Roman"/>
                <a:cs typeface="Times New Roman"/>
              </a:rPr>
              <a:t>First </a:t>
            </a:r>
            <a:r>
              <a:rPr lang="en-US" sz="2000" dirty="0">
                <a:latin typeface="Times New Roman"/>
                <a:cs typeface="Times New Roman"/>
              </a:rPr>
              <a:t>IFF (Interference </a:t>
            </a:r>
            <a:r>
              <a:rPr lang="en-US" sz="2000" dirty="0" smtClean="0">
                <a:latin typeface="Times New Roman"/>
                <a:cs typeface="Times New Roman"/>
              </a:rPr>
              <a:t>Fragmentation) </a:t>
            </a:r>
            <a:r>
              <a:rPr lang="en-US" sz="2000" dirty="0">
                <a:latin typeface="Times New Roman"/>
                <a:cs typeface="Times New Roman"/>
              </a:rPr>
              <a:t>asymmetry </a:t>
            </a:r>
            <a:r>
              <a:rPr lang="en-US" sz="2000" dirty="0" smtClean="0">
                <a:latin typeface="Times New Roman"/>
                <a:cs typeface="Times New Roman"/>
              </a:rPr>
              <a:t>in </a:t>
            </a:r>
            <a:r>
              <a:rPr lang="en-US" sz="2000" dirty="0" err="1" smtClean="0">
                <a:latin typeface="Times New Roman"/>
                <a:cs typeface="Times New Roman"/>
              </a:rPr>
              <a:t>pp</a:t>
            </a:r>
            <a:r>
              <a:rPr lang="en-US" sz="2000" dirty="0" smtClean="0">
                <a:latin typeface="Times New Roman"/>
                <a:cs typeface="Times New Roman"/>
              </a:rPr>
              <a:t> !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=&gt;Another way to access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transversity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02071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41"/>
            <a:ext cx="8229600" cy="897729"/>
          </a:xfrm>
        </p:spPr>
        <p:txBody>
          <a:bodyPr>
            <a:normAutofit fontScale="90000"/>
          </a:bodyPr>
          <a:lstStyle/>
          <a:p>
            <a:r>
              <a:rPr lang="en-US" dirty="0"/>
              <a:t>Trans. Spin: </a:t>
            </a:r>
            <a:r>
              <a:rPr lang="en-US" dirty="0" smtClean="0"/>
              <a:t>Initial </a:t>
            </a:r>
            <a:r>
              <a:rPr lang="en-US" dirty="0"/>
              <a:t>State Mechanism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28003" y="1560511"/>
            <a:ext cx="2015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Run-2009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(arXiv:1511.06003)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8781" r="4860" b="5290"/>
          <a:stretch/>
        </p:blipFill>
        <p:spPr bwMode="auto">
          <a:xfrm>
            <a:off x="597777" y="1542895"/>
            <a:ext cx="3750310" cy="2059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1" t="4354" r="4434" b="51819"/>
          <a:stretch/>
        </p:blipFill>
        <p:spPr bwMode="auto">
          <a:xfrm>
            <a:off x="5051873" y="1542895"/>
            <a:ext cx="1856105" cy="2059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13986" y="1173563"/>
            <a:ext cx="441084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Z0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5314" y="3839765"/>
            <a:ext cx="928672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Photons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5194" y="1173563"/>
            <a:ext cx="532718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W−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8003" y="2485290"/>
            <a:ext cx="201599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First hint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for </a:t>
            </a:r>
            <a:r>
              <a:rPr lang="en-US" dirty="0" err="1" smtClean="0">
                <a:latin typeface="Times New Roman"/>
                <a:cs typeface="Times New Roman"/>
              </a:rPr>
              <a:t>Sivers</a:t>
            </a:r>
            <a:r>
              <a:rPr lang="en-US" dirty="0" smtClean="0">
                <a:latin typeface="Times New Roman"/>
                <a:cs typeface="Times New Roman"/>
              </a:rPr>
              <a:t> function sign change!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014" y="4240275"/>
            <a:ext cx="3022964" cy="2116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61" y="4201290"/>
            <a:ext cx="2767994" cy="2155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8640" y="1173563"/>
            <a:ext cx="53271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64999" y="3831958"/>
            <a:ext cx="441146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Jet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1966" y="4365236"/>
            <a:ext cx="1967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 New Roman"/>
                <a:cs typeface="Times New Roman"/>
              </a:rPr>
              <a:t>AnDY</a:t>
            </a:r>
            <a:r>
              <a:rPr lang="en-US" sz="1600" dirty="0" smtClean="0">
                <a:latin typeface="Times New Roman"/>
                <a:cs typeface="Times New Roman"/>
              </a:rPr>
              <a:t>: PLB 750, 660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48748" y="4508031"/>
            <a:ext cx="102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2015 </a:t>
            </a:r>
            <a:r>
              <a:rPr lang="en-US" sz="1600" dirty="0" err="1">
                <a:latin typeface="Times New Roman"/>
                <a:cs typeface="Times New Roman"/>
              </a:rPr>
              <a:t>p</a:t>
            </a:r>
            <a:r>
              <a:rPr lang="en-US" sz="1600" dirty="0" err="1" smtClean="0">
                <a:latin typeface="Times New Roman"/>
                <a:cs typeface="Times New Roman"/>
              </a:rPr>
              <a:t>roj</a:t>
            </a:r>
            <a:r>
              <a:rPr lang="en-US" sz="1600" dirty="0" smtClean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27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09"/>
            <a:ext cx="8229600" cy="895170"/>
          </a:xfrm>
        </p:spPr>
        <p:txBody>
          <a:bodyPr>
            <a:normAutofit/>
          </a:bodyPr>
          <a:lstStyle/>
          <a:p>
            <a:r>
              <a:rPr lang="en-US" dirty="0"/>
              <a:t>Trans. Spin: </a:t>
            </a:r>
            <a:r>
              <a:rPr lang="en-US" dirty="0" smtClean="0"/>
              <a:t>Diffraction?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" y="1219942"/>
            <a:ext cx="5916067" cy="4612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9275" y="1370347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Largest A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for isolated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π0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Smaller A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for more complex events (more activity around π0)</a:t>
            </a:r>
          </a:p>
          <a:p>
            <a:endParaRPr lang="en-US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Smaller A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with away side jet present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8912" y="4044190"/>
            <a:ext cx="2995088" cy="155427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Does A</a:t>
            </a:r>
            <a:r>
              <a:rPr lang="en-US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come from 2</a:t>
            </a: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2 scattering?</a:t>
            </a:r>
            <a:endParaRPr lang="en-US" dirty="0">
              <a:latin typeface="Times New Roman"/>
              <a:cs typeface="Times New Roman"/>
              <a:sym typeface="Symbol" pitchFamily="18" charset="2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May </a:t>
            </a:r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baseline="-25000" dirty="0">
                <a:latin typeface="Times New Roman"/>
                <a:cs typeface="Times New Roman"/>
              </a:rPr>
              <a:t>N </a:t>
            </a:r>
            <a:r>
              <a:rPr lang="en-US" dirty="0" smtClean="0">
                <a:latin typeface="Times New Roman"/>
                <a:cs typeface="Times New Roman"/>
              </a:rPr>
              <a:t>come from hard diffraction: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322F31"/>
                </a:solidFill>
                <a:latin typeface="Comic Sans MS"/>
                <a:cs typeface="Comic Sans MS"/>
              </a:rPr>
              <a:t>p</a:t>
            </a:r>
            <a:r>
              <a:rPr lang="en-US" dirty="0">
                <a:solidFill>
                  <a:srgbClr val="322F31"/>
                </a:solidFill>
                <a:latin typeface="Comic Sans MS"/>
                <a:cs typeface="Comic Sans MS"/>
              </a:rPr>
              <a:t>↑+p </a:t>
            </a:r>
            <a:r>
              <a:rPr lang="en-US" dirty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322F31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22F31"/>
                </a:solidFill>
                <a:latin typeface="Comic Sans MS"/>
                <a:cs typeface="Comic Sans MS"/>
              </a:rPr>
              <a:t>0</a:t>
            </a:r>
            <a:r>
              <a:rPr lang="en-US" dirty="0">
                <a:solidFill>
                  <a:srgbClr val="322F31"/>
                </a:solidFill>
                <a:latin typeface="Comic Sans MS"/>
                <a:cs typeface="Comic Sans MS"/>
              </a:rPr>
              <a:t>+</a:t>
            </a:r>
            <a:r>
              <a:rPr lang="en-US" baseline="30000" dirty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322F31"/>
                </a:solidFill>
                <a:latin typeface="Comic Sans MS"/>
                <a:cs typeface="Comic Sans MS"/>
              </a:rPr>
              <a:t>p’+X</a:t>
            </a:r>
            <a:r>
              <a:rPr lang="en-US" dirty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endParaRPr lang="en-US" dirty="0" smtClean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3993" y="5915338"/>
            <a:ext cx="4360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STAR has already collected data in 2015 with Roman Pots to tag forward scattered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186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RHIC </a:t>
            </a:r>
            <a:r>
              <a:rPr lang="en-US" dirty="0" err="1" smtClean="0"/>
              <a:t>pp</a:t>
            </a:r>
            <a:r>
              <a:rPr lang="en-US" dirty="0" smtClean="0"/>
              <a:t> Plan for 2017 – 2023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0866" y="1898119"/>
            <a:ext cx="70959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RHIC planned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pp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ru</a:t>
            </a:r>
            <a:r>
              <a:rPr lang="en-US" sz="2800" dirty="0" smtClean="0">
                <a:latin typeface="Times New Roman"/>
                <a:cs typeface="Times New Roman"/>
              </a:rPr>
              <a:t>ns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2017	510 </a:t>
            </a:r>
            <a:r>
              <a:rPr lang="en-US" sz="2000" dirty="0" err="1" smtClean="0">
                <a:latin typeface="Times New Roman"/>
                <a:cs typeface="Times New Roman"/>
              </a:rPr>
              <a:t>GeV</a:t>
            </a:r>
            <a:r>
              <a:rPr lang="en-US" sz="2000" dirty="0" smtClean="0">
                <a:latin typeface="Times New Roman"/>
                <a:cs typeface="Times New Roman"/>
              </a:rPr>
              <a:t> (trans.)		12 weeks: 400 pb</a:t>
            </a:r>
            <a:r>
              <a:rPr lang="en-US" sz="2000" baseline="30000" dirty="0" smtClean="0">
                <a:latin typeface="Times New Roman"/>
                <a:cs typeface="Times New Roman"/>
              </a:rPr>
              <a:t>-1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2023</a:t>
            </a: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200 </a:t>
            </a:r>
            <a:r>
              <a:rPr lang="en-US" sz="2000" dirty="0" err="1">
                <a:latin typeface="Times New Roman"/>
                <a:cs typeface="Times New Roman"/>
              </a:rPr>
              <a:t>GeV</a:t>
            </a:r>
            <a:r>
              <a:rPr lang="en-US" sz="2000" dirty="0">
                <a:latin typeface="Times New Roman"/>
                <a:cs typeface="Times New Roman"/>
              </a:rPr>
              <a:t>		</a:t>
            </a:r>
            <a:r>
              <a:rPr lang="en-US" sz="2000" dirty="0" smtClean="0">
                <a:latin typeface="Times New Roman"/>
                <a:cs typeface="Times New Roman"/>
              </a:rPr>
              <a:t>	8 </a:t>
            </a:r>
            <a:r>
              <a:rPr lang="en-US" sz="2000" dirty="0">
                <a:latin typeface="Times New Roman"/>
                <a:cs typeface="Times New Roman"/>
              </a:rPr>
              <a:t>weeks: </a:t>
            </a:r>
            <a:r>
              <a:rPr lang="en-US" sz="2000" dirty="0" smtClean="0">
                <a:latin typeface="Times New Roman"/>
                <a:cs typeface="Times New Roman"/>
              </a:rPr>
              <a:t>300 </a:t>
            </a:r>
            <a:r>
              <a:rPr lang="en-US" sz="2000" dirty="0">
                <a:latin typeface="Times New Roman"/>
                <a:cs typeface="Times New Roman"/>
              </a:rPr>
              <a:t>pb</a:t>
            </a:r>
            <a:r>
              <a:rPr lang="en-US" sz="2000" baseline="30000" dirty="0">
                <a:latin typeface="Times New Roman"/>
                <a:cs typeface="Times New Roman"/>
              </a:rPr>
              <a:t>-1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dditional running in &gt;2023 @510 </a:t>
            </a:r>
            <a:r>
              <a:rPr lang="en-US" sz="2000" dirty="0" err="1" smtClean="0">
                <a:latin typeface="Times New Roman"/>
                <a:cs typeface="Times New Roman"/>
              </a:rPr>
              <a:t>GeV</a:t>
            </a:r>
            <a:r>
              <a:rPr lang="en-US" sz="2000" dirty="0" smtClean="0">
                <a:latin typeface="Times New Roman"/>
                <a:cs typeface="Times New Roman"/>
              </a:rPr>
              <a:t> may be requested </a:t>
            </a:r>
          </a:p>
        </p:txBody>
      </p:sp>
    </p:spTree>
    <p:extLst>
      <p:ext uri="{BB962C8B-B14F-4D97-AF65-F5344CB8AC3E}">
        <p14:creationId xmlns:p14="http://schemas.microsoft.com/office/powerpoint/2010/main" val="66991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404"/>
            <a:ext cx="8229600" cy="811612"/>
          </a:xfrm>
        </p:spPr>
        <p:txBody>
          <a:bodyPr/>
          <a:lstStyle/>
          <a:p>
            <a:r>
              <a:rPr lang="en-US" dirty="0" smtClean="0"/>
              <a:t>Trans. Spin: Initial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w_minu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51" y="1308764"/>
            <a:ext cx="2905125" cy="2409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7882" y="1054454"/>
            <a:ext cx="298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Z. Kang: original </a:t>
            </a:r>
            <a:r>
              <a:rPr lang="en-US" sz="1200" b="0" dirty="0"/>
              <a:t>paper arXiv:</a:t>
            </a:r>
            <a:r>
              <a:rPr lang="en-US" sz="1200" b="0" dirty="0" smtClean="0"/>
              <a:t>1401.5078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4" r="52466"/>
          <a:stretch/>
        </p:blipFill>
        <p:spPr>
          <a:xfrm>
            <a:off x="31215" y="963157"/>
            <a:ext cx="2804583" cy="29415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313" y="939878"/>
            <a:ext cx="2952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Z.-B. Kang &amp; J.-W. Qui arXiv</a:t>
            </a:r>
            <a:r>
              <a:rPr lang="en-US" sz="1000" dirty="0"/>
              <a:t>:</a:t>
            </a:r>
            <a:r>
              <a:rPr lang="en-US" sz="1000" dirty="0" smtClean="0"/>
              <a:t>0903.3629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560384" y="1204460"/>
            <a:ext cx="138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before evolution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427519" y="1409779"/>
            <a:ext cx="1288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after evolution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399618" y="2495624"/>
            <a:ext cx="1547430" cy="27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2339362" y="2087110"/>
            <a:ext cx="104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÷ 10-15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573861"/>
              </p:ext>
            </p:extLst>
          </p:nvPr>
        </p:nvGraphicFramePr>
        <p:xfrm>
          <a:off x="5441415" y="5033507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05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41415" y="5033507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201985" y="4031863"/>
            <a:ext cx="2971800" cy="2476500"/>
            <a:chOff x="120005" y="3655023"/>
            <a:chExt cx="2971800" cy="2476500"/>
          </a:xfrm>
        </p:grpSpPr>
        <p:grpSp>
          <p:nvGrpSpPr>
            <p:cNvPr id="16" name="Group 15"/>
            <p:cNvGrpSpPr/>
            <p:nvPr/>
          </p:nvGrpSpPr>
          <p:grpSpPr>
            <a:xfrm>
              <a:off x="120005" y="3655023"/>
              <a:ext cx="2971800" cy="2476500"/>
              <a:chOff x="225839" y="1157356"/>
              <a:chExt cx="2971800" cy="24765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839" y="1157356"/>
                <a:ext cx="2971800" cy="24765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945957" y="2606258"/>
                <a:ext cx="13260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4 &lt; Q &lt; 9 </a:t>
                </a:r>
                <a:r>
                  <a:rPr lang="en-US" sz="1200" dirty="0" err="1" smtClean="0"/>
                  <a:t>GeV</a:t>
                </a:r>
                <a:endParaRPr lang="en-US" sz="1200" dirty="0" smtClean="0"/>
              </a:p>
              <a:p>
                <a:pPr algn="ctr"/>
                <a:r>
                  <a:rPr lang="en-US" sz="1200" dirty="0" smtClean="0"/>
                  <a:t>0 &lt; </a:t>
                </a:r>
                <a:r>
                  <a:rPr lang="en-US" sz="1200" dirty="0" err="1"/>
                  <a:t>q</a:t>
                </a:r>
                <a:r>
                  <a:rPr lang="en-US" sz="1200" baseline="-25000" dirty="0" err="1" smtClean="0"/>
                  <a:t>T</a:t>
                </a:r>
                <a:r>
                  <a:rPr lang="en-US" sz="1200" baseline="-25000" dirty="0" smtClean="0"/>
                  <a:t> </a:t>
                </a:r>
                <a:r>
                  <a:rPr lang="en-US" sz="1200" dirty="0"/>
                  <a:t>&lt;</a:t>
                </a:r>
                <a:r>
                  <a:rPr lang="en-US" sz="1200" dirty="0" smtClean="0"/>
                  <a:t>1 </a:t>
                </a:r>
                <a:r>
                  <a:rPr lang="en-US" sz="1200" dirty="0" err="1" smtClean="0"/>
                  <a:t>GeV</a:t>
                </a:r>
                <a:endParaRPr lang="en-US" sz="1200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379133" y="3843866"/>
              <a:ext cx="497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DY</a:t>
              </a:r>
              <a:endParaRPr lang="en-US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75" y="4027858"/>
            <a:ext cx="2951480" cy="25704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53146" y="4449307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500 </a:t>
            </a:r>
            <a:r>
              <a:rPr lang="en-US" sz="1000" dirty="0" err="1" smtClean="0"/>
              <a:t>GeV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1258879" y="4584774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00 </a:t>
            </a:r>
            <a:r>
              <a:rPr lang="en-US" sz="1000" dirty="0" err="1" smtClean="0"/>
              <a:t>GeV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31215" y="3822773"/>
            <a:ext cx="3559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Z</a:t>
            </a:r>
            <a:r>
              <a:rPr lang="en-US" sz="1000" dirty="0"/>
              <a:t>.-B. Kang &amp; J.-W. Qui </a:t>
            </a:r>
            <a:r>
              <a:rPr lang="en-US" sz="1000" dirty="0" smtClean="0"/>
              <a:t>Phys.Rev.D81</a:t>
            </a:r>
            <a:r>
              <a:rPr lang="en-US" sz="1000" dirty="0"/>
              <a:t>:</a:t>
            </a:r>
            <a:r>
              <a:rPr lang="en-US" sz="1000" dirty="0" smtClean="0"/>
              <a:t>054020,2010</a:t>
            </a:r>
            <a:endParaRPr lang="en-US" sz="10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2687485" y="4815490"/>
            <a:ext cx="1547430" cy="27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>
            <a:spLocks noChangeAspect="1"/>
          </p:cNvSpPr>
          <p:nvPr/>
        </p:nvSpPr>
        <p:spPr>
          <a:xfrm>
            <a:off x="2711899" y="441544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÷ 3-4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00482" y="3899254"/>
            <a:ext cx="2333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Z. Kang et al. arXiv</a:t>
            </a:r>
            <a:r>
              <a:rPr lang="en-US" sz="1200" b="0" dirty="0"/>
              <a:t>:</a:t>
            </a:r>
            <a:r>
              <a:rPr lang="en-US" sz="1200" b="0" dirty="0" smtClean="0"/>
              <a:t>1401.5078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63584" y="4074660"/>
            <a:ext cx="138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before evolution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3919519" y="4229179"/>
            <a:ext cx="1288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after evolution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173785" y="1394613"/>
            <a:ext cx="297021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Sivers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function </a:t>
            </a:r>
          </a:p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non-universality </a:t>
            </a:r>
          </a:p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and evolution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Too strong evolution effect ?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– No consensus yet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Need experimental data!  </a:t>
            </a:r>
          </a:p>
        </p:txBody>
      </p:sp>
    </p:spTree>
    <p:extLst>
      <p:ext uri="{BB962C8B-B14F-4D97-AF65-F5344CB8AC3E}">
        <p14:creationId xmlns:p14="http://schemas.microsoft.com/office/powerpoint/2010/main" val="340291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34"/>
            <a:ext cx="6729614" cy="861747"/>
          </a:xfrm>
        </p:spPr>
        <p:txBody>
          <a:bodyPr/>
          <a:lstStyle/>
          <a:p>
            <a:r>
              <a:rPr lang="en-US" dirty="0"/>
              <a:t>Trans. Spin: Initial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9843" y="1890969"/>
            <a:ext cx="212415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Proj</a:t>
            </a:r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. for Run-2017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(a factor ~4 reduced uncertainties compared to Run9)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4034" r="5141" b="4036"/>
          <a:stretch/>
        </p:blipFill>
        <p:spPr bwMode="auto">
          <a:xfrm>
            <a:off x="597777" y="1560512"/>
            <a:ext cx="3801110" cy="2204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t="8975" r="8963"/>
          <a:stretch/>
        </p:blipFill>
        <p:spPr bwMode="auto">
          <a:xfrm>
            <a:off x="5156648" y="1560511"/>
            <a:ext cx="1751330" cy="2204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3986" y="1173563"/>
            <a:ext cx="441084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Z0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8640" y="1173563"/>
            <a:ext cx="532718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25194" y="1173563"/>
            <a:ext cx="532718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W−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r="7349"/>
          <a:stretch/>
        </p:blipFill>
        <p:spPr bwMode="auto">
          <a:xfrm>
            <a:off x="597777" y="4388813"/>
            <a:ext cx="2121068" cy="1724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7912" y="4388813"/>
            <a:ext cx="2523261" cy="172424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1402918" y="4005396"/>
            <a:ext cx="518091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0978" y="4019481"/>
            <a:ext cx="928672" cy="36933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Photons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186814" y="276582"/>
            <a:ext cx="1786238" cy="709399"/>
            <a:chOff x="7186814" y="276582"/>
            <a:chExt cx="1786238" cy="709399"/>
          </a:xfrm>
        </p:grpSpPr>
        <p:sp>
          <p:nvSpPr>
            <p:cNvPr id="10" name="Rounded Rectangle 9"/>
            <p:cNvSpPr/>
            <p:nvPr/>
          </p:nvSpPr>
          <p:spPr>
            <a:xfrm>
              <a:off x="7186814" y="276582"/>
              <a:ext cx="1786238" cy="709399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7355594"/>
                </p:ext>
              </p:extLst>
            </p:nvPr>
          </p:nvGraphicFramePr>
          <p:xfrm>
            <a:off x="7404166" y="647191"/>
            <a:ext cx="1463984" cy="338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607" name="Equation" r:id="rId7" imgW="1028700" imgH="203200" progId="Equation.3">
                    <p:embed/>
                  </p:oleObj>
                </mc:Choice>
                <mc:Fallback>
                  <p:oleObj name="Equation" r:id="rId7" imgW="1028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404166" y="647191"/>
                          <a:ext cx="1463984" cy="338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7292526" y="276582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Run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24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65" y="107157"/>
            <a:ext cx="7120354" cy="981470"/>
          </a:xfrm>
        </p:spPr>
        <p:txBody>
          <a:bodyPr/>
          <a:lstStyle/>
          <a:p>
            <a:r>
              <a:rPr lang="en-US" dirty="0"/>
              <a:t>Trans. Spin: Initial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186813" y="276582"/>
            <a:ext cx="1879399" cy="709399"/>
          </a:xfrm>
          <a:prstGeom prst="round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61389"/>
              </p:ext>
            </p:extLst>
          </p:nvPr>
        </p:nvGraphicFramePr>
        <p:xfrm>
          <a:off x="7205663" y="647700"/>
          <a:ext cx="186055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8" name="Equation" r:id="rId3" imgW="1308100" imgH="203200" progId="Equation.3">
                  <p:embed/>
                </p:oleObj>
              </mc:Choice>
              <mc:Fallback>
                <p:oleObj name="Equation" r:id="rId3" imgW="1308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5663" y="647700"/>
                        <a:ext cx="1860550" cy="33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40129" y="276582"/>
            <a:ext cx="12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Run 2023</a:t>
            </a:r>
            <a:r>
              <a:rPr lang="en-US" dirty="0">
                <a:latin typeface="Times New Roman"/>
                <a:cs typeface="Times New Roman"/>
              </a:rPr>
              <a:t>+</a:t>
            </a: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056" y="1118544"/>
            <a:ext cx="6662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×2 reduced uncertainties for earlier measurements: W, Z, DY, </a:t>
            </a:r>
            <a:r>
              <a:rPr lang="en-US" sz="2000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γ</a:t>
            </a:r>
            <a:endParaRPr lang="en-US" sz="2000" dirty="0" smtClean="0">
              <a:solidFill>
                <a:srgbClr val="4F6228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5" y="2196877"/>
            <a:ext cx="2863850" cy="1403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80" y="2196877"/>
            <a:ext cx="2806700" cy="14033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6553200" y="2025113"/>
            <a:ext cx="2459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Charged hadron A</a:t>
            </a:r>
            <a:r>
              <a:rPr lang="en-US" sz="1600" baseline="-25000" dirty="0" smtClean="0">
                <a:latin typeface="Times New Roman"/>
                <a:cs typeface="Times New Roman"/>
              </a:rPr>
              <a:t>N</a:t>
            </a:r>
            <a:r>
              <a:rPr lang="en-US" sz="1600" dirty="0" smtClean="0">
                <a:latin typeface="Times New Roman"/>
                <a:cs typeface="Times New Roman"/>
              </a:rPr>
              <a:t> at highest √s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Twist-3 correl. </a:t>
            </a:r>
            <a:r>
              <a:rPr lang="en-US" sz="1600" dirty="0" err="1">
                <a:latin typeface="Times New Roman"/>
                <a:cs typeface="Times New Roman"/>
              </a:rPr>
              <a:t>f</a:t>
            </a:r>
            <a:r>
              <a:rPr lang="en-US" sz="1600" dirty="0" err="1" smtClean="0">
                <a:latin typeface="Times New Roman"/>
                <a:cs typeface="Times New Roman"/>
              </a:rPr>
              <a:t>unc</a:t>
            </a:r>
            <a:r>
              <a:rPr lang="en-US" sz="1600" dirty="0" smtClean="0">
                <a:latin typeface="Times New Roman"/>
                <a:cs typeface="Times New Roman"/>
              </a:rPr>
              <a:t>. flavor dependence and evolution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Twist-3 FF contribution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0951" y="1651887"/>
            <a:ext cx="502125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With forward upgrade: </a:t>
            </a:r>
            <a:r>
              <a:rPr lang="en-US" sz="2000" dirty="0" err="1" smtClean="0">
                <a:latin typeface="Times New Roman"/>
                <a:cs typeface="Times New Roman"/>
              </a:rPr>
              <a:t>Calorimetry</a:t>
            </a:r>
            <a:r>
              <a:rPr lang="en-US" sz="2000" dirty="0" smtClean="0">
                <a:latin typeface="Times New Roman"/>
                <a:cs typeface="Times New Roman"/>
              </a:rPr>
              <a:t> + Tracking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977" y="4072870"/>
            <a:ext cx="2767994" cy="21550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5582" y="4236816"/>
            <a:ext cx="1967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 New Roman"/>
                <a:cs typeface="Times New Roman"/>
              </a:rPr>
              <a:t>AnDY</a:t>
            </a:r>
            <a:r>
              <a:rPr lang="en-US" sz="1600" dirty="0" smtClean="0">
                <a:latin typeface="Times New Roman"/>
                <a:cs typeface="Times New Roman"/>
              </a:rPr>
              <a:t>: PLB 750, 660</a:t>
            </a:r>
          </a:p>
        </p:txBody>
      </p:sp>
      <p:pic>
        <p:nvPicPr>
          <p:cNvPr id="18" name="Picture 1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770" y="4072870"/>
            <a:ext cx="2556510" cy="21550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ight Arrow 18"/>
          <p:cNvSpPr/>
          <p:nvPr/>
        </p:nvSpPr>
        <p:spPr>
          <a:xfrm>
            <a:off x="3076668" y="4922778"/>
            <a:ext cx="585102" cy="3424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553200" y="4341902"/>
            <a:ext cx="251083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Twist-3 correl. </a:t>
            </a:r>
            <a:r>
              <a:rPr lang="en-US" sz="1600" dirty="0" err="1">
                <a:latin typeface="Times New Roman"/>
                <a:cs typeface="Times New Roman"/>
              </a:rPr>
              <a:t>f</a:t>
            </a:r>
            <a:r>
              <a:rPr lang="en-US" sz="1600" dirty="0" err="1" smtClean="0">
                <a:latin typeface="Times New Roman"/>
                <a:cs typeface="Times New Roman"/>
              </a:rPr>
              <a:t>unc</a:t>
            </a:r>
            <a:r>
              <a:rPr lang="en-US" sz="1600" dirty="0" smtClean="0">
                <a:latin typeface="Times New Roman"/>
                <a:cs typeface="Times New Roman"/>
              </a:rPr>
              <a:t>. flavor dependence: 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latin typeface="Times New Roman"/>
                <a:cs typeface="Times New Roman"/>
              </a:rPr>
              <a:t>u (d) jet enhanced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by h+(-) tagging </a:t>
            </a:r>
          </a:p>
          <a:p>
            <a:r>
              <a:rPr lang="en-US" sz="1600" dirty="0">
                <a:latin typeface="Times New Roman"/>
                <a:cs typeface="Times New Roman"/>
              </a:rPr>
              <a:t>a</a:t>
            </a:r>
            <a:r>
              <a:rPr lang="en-US" sz="1600" dirty="0" smtClean="0">
                <a:latin typeface="Times New Roman"/>
                <a:cs typeface="Times New Roman"/>
              </a:rPr>
              <a:t>t z&gt;0.5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95712" y="369798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u/d enhanced jet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69785" y="371074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Jet</a:t>
            </a:r>
          </a:p>
        </p:txBody>
      </p:sp>
    </p:spTree>
    <p:extLst>
      <p:ext uri="{BB962C8B-B14F-4D97-AF65-F5344CB8AC3E}">
        <p14:creationId xmlns:p14="http://schemas.microsoft.com/office/powerpoint/2010/main" val="185678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63" y="131949"/>
            <a:ext cx="7092041" cy="938220"/>
          </a:xfrm>
        </p:spPr>
        <p:txBody>
          <a:bodyPr/>
          <a:lstStyle/>
          <a:p>
            <a:r>
              <a:rPr lang="en-US" dirty="0"/>
              <a:t>Trans. Spin: </a:t>
            </a:r>
            <a:r>
              <a:rPr lang="en-US" dirty="0" smtClean="0"/>
              <a:t>Final </a:t>
            </a:r>
            <a:r>
              <a:rPr lang="en-US" dirty="0"/>
              <a:t>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310" y="1533947"/>
            <a:ext cx="3386591" cy="2247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9734" y="1719291"/>
            <a:ext cx="411844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4F6228"/>
                </a:solidFill>
                <a:latin typeface="Times New Roman"/>
                <a:cs typeface="Times New Roman"/>
              </a:rPr>
              <a:t>Considerably improve earlier measurements: 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sz="20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Transversity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through Collins </a:t>
            </a:r>
            <a:r>
              <a:rPr lang="en-US" sz="20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vs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IFF</a:t>
            </a:r>
          </a:p>
          <a:p>
            <a:pPr marL="285750" indent="-285750">
              <a:buFont typeface="Symbol" charset="0"/>
              <a:buChar char=""/>
            </a:pPr>
            <a:r>
              <a:rPr lang="en-US" dirty="0" smtClean="0">
                <a:latin typeface="Times New Roman"/>
                <a:cs typeface="Times New Roman"/>
              </a:rPr>
              <a:t>Universality and factorization breaking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√s=200 </a:t>
            </a:r>
            <a:r>
              <a:rPr lang="en-US" sz="2000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vs</a:t>
            </a:r>
            <a:r>
              <a:rPr lang="en-US" sz="2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 500 </a:t>
            </a:r>
            <a:r>
              <a:rPr lang="en-US" sz="2000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GeV</a:t>
            </a:r>
            <a:r>
              <a:rPr lang="en-US" sz="2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Symbol" charset="0"/>
              <a:buChar char=""/>
            </a:pPr>
            <a:r>
              <a:rPr lang="en-US" dirty="0" smtClean="0">
                <a:latin typeface="Times New Roman"/>
                <a:cs typeface="Times New Roman"/>
              </a:rPr>
              <a:t>Evolution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4F6228"/>
                </a:solidFill>
                <a:latin typeface="Times New Roman"/>
                <a:cs typeface="Times New Roman"/>
              </a:rPr>
              <a:t>L</a:t>
            </a:r>
            <a:r>
              <a:rPr lang="en-US" sz="2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inearly polarized gluon PDF through sin(ϕ</a:t>
            </a:r>
            <a:r>
              <a:rPr lang="en-US" sz="2000" baseline="-25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s</a:t>
            </a:r>
            <a:r>
              <a:rPr lang="en-US" sz="2000" dirty="0">
                <a:solidFill>
                  <a:srgbClr val="4F6228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2ϕ</a:t>
            </a:r>
            <a:r>
              <a:rPr lang="en-US" sz="2000" baseline="-25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h</a:t>
            </a:r>
            <a:r>
              <a:rPr lang="en-US" sz="2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) modulation</a:t>
            </a: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309" y="4283479"/>
            <a:ext cx="3386591" cy="17808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7186814" y="276582"/>
            <a:ext cx="1786238" cy="709399"/>
            <a:chOff x="7186814" y="276582"/>
            <a:chExt cx="1786238" cy="709399"/>
          </a:xfrm>
        </p:grpSpPr>
        <p:sp>
          <p:nvSpPr>
            <p:cNvPr id="9" name="Rounded Rectangle 8"/>
            <p:cNvSpPr/>
            <p:nvPr/>
          </p:nvSpPr>
          <p:spPr>
            <a:xfrm>
              <a:off x="7186814" y="276582"/>
              <a:ext cx="1786238" cy="709399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0613231"/>
                </p:ext>
              </p:extLst>
            </p:nvPr>
          </p:nvGraphicFramePr>
          <p:xfrm>
            <a:off x="7404166" y="647191"/>
            <a:ext cx="1463984" cy="338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name="Equation" r:id="rId5" imgW="1028700" imgH="203200" progId="Equation.3">
                    <p:embed/>
                  </p:oleObj>
                </mc:Choice>
                <mc:Fallback>
                  <p:oleObj name="Equation" r:id="rId5" imgW="1028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404166" y="647191"/>
                          <a:ext cx="1463984" cy="338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7292526" y="276582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Run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090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31831"/>
            <a:ext cx="6692459" cy="852607"/>
          </a:xfrm>
        </p:spPr>
        <p:txBody>
          <a:bodyPr/>
          <a:lstStyle/>
          <a:p>
            <a:r>
              <a:rPr lang="en-US" dirty="0"/>
              <a:t>Trans. Spin: Final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86814" y="276582"/>
            <a:ext cx="1786238" cy="709399"/>
            <a:chOff x="7186814" y="276582"/>
            <a:chExt cx="1786238" cy="709399"/>
          </a:xfrm>
        </p:grpSpPr>
        <p:sp>
          <p:nvSpPr>
            <p:cNvPr id="6" name="Rounded Rectangle 5"/>
            <p:cNvSpPr/>
            <p:nvPr/>
          </p:nvSpPr>
          <p:spPr>
            <a:xfrm>
              <a:off x="7186814" y="276582"/>
              <a:ext cx="1786238" cy="709399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0668942"/>
                </p:ext>
              </p:extLst>
            </p:nvPr>
          </p:nvGraphicFramePr>
          <p:xfrm>
            <a:off x="7404166" y="647191"/>
            <a:ext cx="1463984" cy="338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653" name="Equation" r:id="rId3" imgW="1028700" imgH="203200" progId="Equation.3">
                    <p:embed/>
                  </p:oleObj>
                </mc:Choice>
                <mc:Fallback>
                  <p:oleObj name="Equation" r:id="rId3" imgW="1028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404166" y="647191"/>
                          <a:ext cx="1463984" cy="338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7292526" y="276582"/>
              <a:ext cx="1321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Run &gt;2023?</a:t>
              </a:r>
            </a:p>
          </p:txBody>
        </p:sp>
      </p:grp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0" y="2082432"/>
            <a:ext cx="5619238" cy="45098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8434" y="1584680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h± Collins asymmetry within jet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4131" y="2688894"/>
            <a:ext cx="3272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To understand the contribution of final state effect to hadron SSA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Need x&gt;0.3 (for tensor charge)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Need lower x (to study gluons)</a:t>
            </a:r>
          </a:p>
          <a:p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1801" y="1118544"/>
            <a:ext cx="5321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×2 reduced uncertainties for earlier measurements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74131" y="2099754"/>
            <a:ext cx="257594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Need forward upgrade: </a:t>
            </a:r>
          </a:p>
        </p:txBody>
      </p:sp>
    </p:spTree>
    <p:extLst>
      <p:ext uri="{BB962C8B-B14F-4D97-AF65-F5344CB8AC3E}">
        <p14:creationId xmlns:p14="http://schemas.microsoft.com/office/powerpoint/2010/main" val="392292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412" y="34044"/>
            <a:ext cx="7591518" cy="966758"/>
          </a:xfrm>
        </p:spPr>
        <p:txBody>
          <a:bodyPr/>
          <a:lstStyle/>
          <a:p>
            <a:r>
              <a:rPr lang="en-US" dirty="0"/>
              <a:t>Trans. Spin: </a:t>
            </a:r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 descr=":acceptance_phase_iia_phase_ii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636" y="1359927"/>
            <a:ext cx="3352763" cy="271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6081" y="1393351"/>
            <a:ext cx="4686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Origin of A</a:t>
            </a:r>
            <a:r>
              <a:rPr lang="en-US" sz="2000" baseline="-25000" dirty="0" smtClean="0">
                <a:latin typeface="Times New Roman"/>
                <a:cs typeface="Times New Roman"/>
              </a:rPr>
              <a:t>N</a:t>
            </a:r>
            <a:r>
              <a:rPr lang="en-US" sz="2000" dirty="0" smtClean="0">
                <a:latin typeface="Times New Roman"/>
                <a:cs typeface="Times New Roman"/>
              </a:rPr>
              <a:t> in </a:t>
            </a:r>
            <a:r>
              <a:rPr lang="en-US" sz="2000" dirty="0" err="1" smtClean="0">
                <a:latin typeface="Times New Roman"/>
                <a:cs typeface="Times New Roman"/>
              </a:rPr>
              <a:t>pp</a:t>
            </a:r>
            <a:r>
              <a:rPr lang="en-US" sz="2000" dirty="0" smtClean="0">
                <a:latin typeface="Times New Roman"/>
                <a:cs typeface="Times New Roman"/>
              </a:rPr>
              <a:t> collisions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No studies of diffractive spin effects in </a:t>
            </a:r>
            <a:r>
              <a:rPr lang="en-US" sz="2000" dirty="0" err="1" smtClean="0">
                <a:latin typeface="Times New Roman"/>
                <a:cs typeface="Times New Roman"/>
              </a:rPr>
              <a:t>pp</a:t>
            </a:r>
            <a:r>
              <a:rPr lang="en-US" sz="2000" dirty="0" smtClean="0">
                <a:latin typeface="Times New Roman"/>
                <a:cs typeface="Times New Roman"/>
              </a:rPr>
              <a:t> before RHIC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Forward upgrade =&gt; jet reconstruction 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√s dependence =</a:t>
            </a:r>
            <a:r>
              <a:rPr lang="en-US" sz="2000" dirty="0">
                <a:latin typeface="Times New Roman"/>
                <a:cs typeface="Times New Roman"/>
              </a:rPr>
              <a:t>&gt; √</a:t>
            </a:r>
            <a:r>
              <a:rPr lang="en-US" sz="2000" dirty="0" smtClean="0">
                <a:latin typeface="Times New Roman"/>
                <a:cs typeface="Times New Roman"/>
              </a:rPr>
              <a:t>s=200 </a:t>
            </a:r>
            <a:r>
              <a:rPr lang="en-US" sz="2000" dirty="0" err="1" smtClean="0">
                <a:latin typeface="Times New Roman"/>
                <a:cs typeface="Times New Roman"/>
              </a:rPr>
              <a:t>GeV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vs</a:t>
            </a:r>
            <a:r>
              <a:rPr lang="en-US" sz="2000" dirty="0" smtClean="0">
                <a:latin typeface="Times New Roman"/>
                <a:cs typeface="Times New Roman"/>
              </a:rPr>
              <a:t> 500 </a:t>
            </a:r>
            <a:r>
              <a:rPr lang="en-US" sz="2000" dirty="0" err="1" smtClean="0">
                <a:latin typeface="Times New Roman"/>
                <a:cs typeface="Times New Roman"/>
              </a:rPr>
              <a:t>GeV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86814" y="276582"/>
            <a:ext cx="1786238" cy="709399"/>
            <a:chOff x="7186814" y="276582"/>
            <a:chExt cx="1786238" cy="709399"/>
          </a:xfrm>
        </p:grpSpPr>
        <p:sp>
          <p:nvSpPr>
            <p:cNvPr id="8" name="Rounded Rectangle 7"/>
            <p:cNvSpPr/>
            <p:nvPr/>
          </p:nvSpPr>
          <p:spPr>
            <a:xfrm>
              <a:off x="7186814" y="276582"/>
              <a:ext cx="1786238" cy="709399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3133023"/>
                </p:ext>
              </p:extLst>
            </p:nvPr>
          </p:nvGraphicFramePr>
          <p:xfrm>
            <a:off x="7404166" y="647191"/>
            <a:ext cx="1463984" cy="338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693" name="Equation" r:id="rId4" imgW="1028700" imgH="203200" progId="Equation.3">
                    <p:embed/>
                  </p:oleObj>
                </mc:Choice>
                <mc:Fallback>
                  <p:oleObj name="Equation" r:id="rId4" imgW="1028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404166" y="647191"/>
                          <a:ext cx="1463984" cy="338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7292526" y="276582"/>
              <a:ext cx="1219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Run 2017+</a:t>
              </a:r>
            </a:p>
          </p:txBody>
        </p:sp>
      </p:grpSp>
      <p:pic>
        <p:nvPicPr>
          <p:cNvPr id="11" name="Picture 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 r="8987"/>
          <a:stretch/>
        </p:blipFill>
        <p:spPr bwMode="auto">
          <a:xfrm>
            <a:off x="742949" y="4432935"/>
            <a:ext cx="2815590" cy="1923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86081" y="4906302"/>
            <a:ext cx="4155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Excl. J/</a:t>
            </a:r>
            <a:r>
              <a:rPr lang="en-US" sz="2000" dirty="0" err="1" smtClean="0">
                <a:latin typeface="Times New Roman"/>
                <a:cs typeface="Times New Roman"/>
              </a:rPr>
              <a:t>ψ</a:t>
            </a:r>
            <a:r>
              <a:rPr lang="en-US" sz="2000" dirty="0" smtClean="0">
                <a:latin typeface="Times New Roman"/>
                <a:cs typeface="Times New Roman"/>
              </a:rPr>
              <a:t> in Ultra-Peripheral collisions 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=&gt; GPD E</a:t>
            </a:r>
          </a:p>
        </p:txBody>
      </p:sp>
    </p:spTree>
    <p:extLst>
      <p:ext uri="{BB962C8B-B14F-4D97-AF65-F5344CB8AC3E}">
        <p14:creationId xmlns:p14="http://schemas.microsoft.com/office/powerpoint/2010/main" val="94418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Cold QCD Plan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6782" y="1414777"/>
            <a:ext cx="7719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In response to request by DOE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Associate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Director of Science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for Nuclear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Physics, Tim Hallman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to develop and submit an updated plan (“Spin Plan”) of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the key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cold QCD measurements utilizing polarized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p+p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p+A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collisions at RHIC.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782" y="2564159"/>
            <a:ext cx="7719954" cy="3970318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C</a:t>
            </a:r>
            <a:r>
              <a:rPr lang="en-US" dirty="0" smtClean="0"/>
              <a:t>ompelling </a:t>
            </a:r>
            <a:r>
              <a:rPr lang="en-US" dirty="0"/>
              <a:t>physics questions the future polarized </a:t>
            </a:r>
            <a:r>
              <a:rPr lang="en-US" dirty="0" err="1">
                <a:solidFill>
                  <a:srgbClr val="FF0000"/>
                </a:solidFill>
              </a:rPr>
              <a:t>p+p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p+A</a:t>
            </a:r>
            <a:r>
              <a:rPr lang="en-US" dirty="0">
                <a:solidFill>
                  <a:srgbClr val="FF0000"/>
                </a:solidFill>
              </a:rPr>
              <a:t> program </a:t>
            </a:r>
            <a:r>
              <a:rPr lang="en-US" dirty="0"/>
              <a:t>at RHIC </a:t>
            </a:r>
            <a:r>
              <a:rPr lang="en-US" dirty="0" smtClean="0"/>
              <a:t>can address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K</a:t>
            </a:r>
            <a:r>
              <a:rPr lang="en-US" dirty="0" smtClean="0"/>
              <a:t>ey </a:t>
            </a:r>
            <a:r>
              <a:rPr lang="en-US" dirty="0"/>
              <a:t>measurements </a:t>
            </a:r>
            <a:r>
              <a:rPr lang="en-US" dirty="0" smtClean="0"/>
              <a:t>which are</a:t>
            </a: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critical </a:t>
            </a:r>
            <a:r>
              <a:rPr lang="en-US" dirty="0">
                <a:solidFill>
                  <a:srgbClr val="FF0000"/>
                </a:solidFill>
              </a:rPr>
              <a:t>for the planning of the EIC physics </a:t>
            </a:r>
            <a:r>
              <a:rPr lang="en-US" dirty="0"/>
              <a:t>program or are necessary as sources of </a:t>
            </a:r>
            <a:r>
              <a:rPr lang="en-US" dirty="0" smtClean="0"/>
              <a:t>critical information </a:t>
            </a:r>
            <a:r>
              <a:rPr lang="en-US" dirty="0"/>
              <a:t>for the interpretation of the expected EIC data</a:t>
            </a:r>
            <a:r>
              <a:rPr lang="en-US" dirty="0" smtClean="0"/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Unique </a:t>
            </a:r>
            <a:r>
              <a:rPr lang="en-US" dirty="0">
                <a:solidFill>
                  <a:srgbClr val="FF0000"/>
                </a:solidFill>
              </a:rPr>
              <a:t>“must-do” measurements</a:t>
            </a:r>
            <a:r>
              <a:rPr lang="en-US" dirty="0"/>
              <a:t>, which require running </a:t>
            </a:r>
            <a:r>
              <a:rPr lang="en-US" dirty="0">
                <a:solidFill>
                  <a:srgbClr val="FF0000"/>
                </a:solidFill>
              </a:rPr>
              <a:t>beyond the currently planned RHIC runs</a:t>
            </a:r>
            <a:r>
              <a:rPr lang="en-US" dirty="0"/>
              <a:t> (~20 weeks of </a:t>
            </a:r>
            <a:r>
              <a:rPr lang="en-US" dirty="0" err="1"/>
              <a:t>Au+Au</a:t>
            </a:r>
            <a:r>
              <a:rPr lang="en-US" dirty="0"/>
              <a:t> and ~10 weeks each of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p+Au</a:t>
            </a:r>
            <a:r>
              <a:rPr lang="en-US" dirty="0"/>
              <a:t>, all at 200 </a:t>
            </a:r>
            <a:r>
              <a:rPr lang="en-US" dirty="0" err="1"/>
              <a:t>GeV</a:t>
            </a:r>
            <a:r>
              <a:rPr lang="en-US" dirty="0"/>
              <a:t>)</a:t>
            </a: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Possible </a:t>
            </a:r>
            <a:r>
              <a:rPr lang="en-US" dirty="0"/>
              <a:t>modest </a:t>
            </a:r>
            <a:r>
              <a:rPr lang="en-US" dirty="0">
                <a:solidFill>
                  <a:srgbClr val="FF0000"/>
                </a:solidFill>
              </a:rPr>
              <a:t>detector upgrades </a:t>
            </a:r>
            <a:r>
              <a:rPr lang="en-US" dirty="0"/>
              <a:t>that are required to perform </a:t>
            </a:r>
            <a:r>
              <a:rPr lang="en-US" dirty="0" smtClean="0"/>
              <a:t>the proposed measurements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451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434" y="91765"/>
            <a:ext cx="7176931" cy="951937"/>
          </a:xfrm>
        </p:spPr>
        <p:txBody>
          <a:bodyPr/>
          <a:lstStyle/>
          <a:p>
            <a:r>
              <a:rPr lang="en-US" dirty="0" smtClean="0"/>
              <a:t>Long. Spin: ΔG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20</a:t>
            </a:fld>
            <a:endParaRPr lang="en-US"/>
          </a:p>
        </p:txBody>
      </p:sp>
      <p:pic>
        <p:nvPicPr>
          <p:cNvPr id="9" name="officeArt objec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405482"/>
            <a:ext cx="3035300" cy="2488565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4098204"/>
            <a:ext cx="3035300" cy="262327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989900" y="1554708"/>
            <a:ext cx="51541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×1.5 more statistics for “traditional” channels </a:t>
            </a:r>
          </a:p>
          <a:p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(incl. π0 and jets)</a:t>
            </a:r>
          </a:p>
          <a:p>
            <a:endParaRPr lang="en-US" dirty="0">
              <a:solidFill>
                <a:srgbClr val="4F6228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Photons and π± will get sensitivity to non-zero ΔG</a:t>
            </a:r>
          </a:p>
          <a:p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Though with smaller stat. power </a:t>
            </a:r>
            <a:r>
              <a:rPr lang="en-US" dirty="0">
                <a:solidFill>
                  <a:srgbClr val="4F6228"/>
                </a:solidFill>
                <a:latin typeface="Times New Roman"/>
                <a:cs typeface="Times New Roman"/>
              </a:rPr>
              <a:t>than incl. π0 and </a:t>
            </a:r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jets</a:t>
            </a:r>
          </a:p>
          <a:p>
            <a:endParaRPr lang="en-US" dirty="0">
              <a:solidFill>
                <a:srgbClr val="4F6228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With forward upgrade (to η~4): </a:t>
            </a:r>
          </a:p>
          <a:p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Di-jets – cleaner access to lower x down to 10</a:t>
            </a:r>
            <a:r>
              <a:rPr lang="en-US" baseline="30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-3</a:t>
            </a:r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86814" y="276582"/>
            <a:ext cx="1786238" cy="709399"/>
            <a:chOff x="7186814" y="276582"/>
            <a:chExt cx="1786238" cy="709399"/>
          </a:xfrm>
        </p:grpSpPr>
        <p:sp>
          <p:nvSpPr>
            <p:cNvPr id="13" name="Rounded Rectangle 12"/>
            <p:cNvSpPr/>
            <p:nvPr/>
          </p:nvSpPr>
          <p:spPr>
            <a:xfrm>
              <a:off x="7186814" y="276582"/>
              <a:ext cx="1786238" cy="709399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92526" y="276582"/>
              <a:ext cx="1321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Run &gt;2023?</a:t>
              </a: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045690"/>
              </p:ext>
            </p:extLst>
          </p:nvPr>
        </p:nvGraphicFramePr>
        <p:xfrm>
          <a:off x="7360807" y="643752"/>
          <a:ext cx="12827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8" name="Equation" r:id="rId6" imgW="901700" imgH="203200" progId="Equation.3">
                  <p:embed/>
                </p:oleObj>
              </mc:Choice>
              <mc:Fallback>
                <p:oleObj name="Equation" r:id="rId6" imgW="901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60807" y="643752"/>
                        <a:ext cx="1282700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898939" y="4098204"/>
            <a:ext cx="5261994" cy="2623271"/>
            <a:chOff x="3898939" y="4098204"/>
            <a:chExt cx="5261994" cy="2623271"/>
          </a:xfrm>
        </p:grpSpPr>
        <p:sp>
          <p:nvSpPr>
            <p:cNvPr id="18" name="Rounded Rectangle 17"/>
            <p:cNvSpPr/>
            <p:nvPr/>
          </p:nvSpPr>
          <p:spPr>
            <a:xfrm>
              <a:off x="3898939" y="4098204"/>
              <a:ext cx="5261994" cy="2623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53200" y="4259455"/>
              <a:ext cx="2419852" cy="22744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989900" y="4660987"/>
              <a:ext cx="2563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EIC can do </a:t>
              </a:r>
              <a:r>
                <a:rPr lang="en-US" dirty="0">
                  <a:latin typeface="Times New Roman"/>
                  <a:cs typeface="Times New Roman"/>
                </a:rPr>
                <a:t>it down to x~10</a:t>
              </a:r>
              <a:r>
                <a:rPr lang="en-US" baseline="30000" dirty="0">
                  <a:latin typeface="Times New Roman"/>
                  <a:cs typeface="Times New Roman"/>
                </a:rPr>
                <a:t>-</a:t>
              </a:r>
              <a:r>
                <a:rPr lang="en-US" baseline="30000" dirty="0" smtClean="0">
                  <a:latin typeface="Times New Roman"/>
                  <a:cs typeface="Times New Roman"/>
                </a:rPr>
                <a:t>5 </a:t>
              </a:r>
              <a:r>
                <a:rPr lang="en-US" dirty="0" smtClean="0">
                  <a:latin typeface="Times New Roman"/>
                  <a:cs typeface="Times New Roman"/>
                </a:rPr>
                <a:t>with considerably  higher precision</a:t>
              </a:r>
              <a:endParaRPr lang="en-US" baseline="30000" dirty="0" smtClean="0">
                <a:latin typeface="Times New Roman"/>
                <a:cs typeface="Times New Roman"/>
              </a:endParaRPr>
            </a:p>
            <a:p>
              <a:endParaRPr lang="en-US" dirty="0" smtClean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35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05317" y="4803621"/>
            <a:ext cx="90669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If EIC </a:t>
            </a:r>
          </a:p>
          <a:p>
            <a:r>
              <a:rPr lang="en-US" sz="1200" dirty="0">
                <a:latin typeface="Times New Roman"/>
                <a:cs typeface="Times New Roman"/>
              </a:rPr>
              <a:t>n</a:t>
            </a:r>
            <a:r>
              <a:rPr lang="en-US" sz="1200" dirty="0" smtClean="0">
                <a:latin typeface="Times New Roman"/>
                <a:cs typeface="Times New Roman"/>
              </a:rPr>
              <a:t>ot realized</a:t>
            </a:r>
          </a:p>
          <a:p>
            <a:r>
              <a:rPr lang="en-US" sz="1200" dirty="0">
                <a:latin typeface="Times New Roman"/>
                <a:cs typeface="Times New Roman"/>
              </a:rPr>
              <a:t>o</a:t>
            </a:r>
            <a:r>
              <a:rPr lang="en-US" sz="1200" dirty="0" smtClean="0">
                <a:latin typeface="Times New Roman"/>
                <a:cs typeface="Times New Roman"/>
              </a:rPr>
              <a:t>r delayed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626"/>
            <a:ext cx="8229600" cy="937507"/>
          </a:xfrm>
        </p:spPr>
        <p:txBody>
          <a:bodyPr/>
          <a:lstStyle/>
          <a:p>
            <a:r>
              <a:rPr lang="en-US" dirty="0" smtClean="0"/>
              <a:t>Proposal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764764"/>
              </p:ext>
            </p:extLst>
          </p:nvPr>
        </p:nvGraphicFramePr>
        <p:xfrm>
          <a:off x="143117" y="1599024"/>
          <a:ext cx="8207156" cy="3927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79"/>
                <a:gridCol w="1084194"/>
                <a:gridCol w="694355"/>
                <a:gridCol w="2202764"/>
                <a:gridCol w="2382582"/>
                <a:gridCol w="1247482"/>
              </a:tblGrid>
              <a:tr h="666533">
                <a:tc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Year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√s (</a:t>
                      </a:r>
                      <a:r>
                        <a:rPr lang="en-US" sz="1400" dirty="0" err="1" smtClean="0">
                          <a:latin typeface="Arial"/>
                          <a:cs typeface="Arial"/>
                        </a:rPr>
                        <a:t>GeV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Goals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Observables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Upgrade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274">
                <a:tc rowSpan="2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2017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510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Sivers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 non-universality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TMD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and Twist-3 evolution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Transversity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, Collins FF, lin. pol. gluons, gluon 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Sivers</a:t>
                      </a:r>
                      <a:endParaRPr lang="en-US" sz="1100" baseline="0" dirty="0" smtClean="0">
                        <a:latin typeface="Arial"/>
                        <a:cs typeface="Arial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GPD 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Eg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100" baseline="-25000" dirty="0" smtClean="0"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 for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γ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, W, Z,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DY</a:t>
                      </a:r>
                    </a:p>
                    <a:p>
                      <a:pPr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100" baseline="-25000" dirty="0" err="1" smtClean="0">
                          <a:latin typeface="Arial"/>
                          <a:cs typeface="Arial"/>
                        </a:rPr>
                        <a:t>UT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~sin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ϕ</a:t>
                      </a:r>
                      <a:r>
                        <a:rPr lang="en-US" sz="1100" baseline="-25000" dirty="0" err="1" smtClean="0"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-ϕ</a:t>
                      </a:r>
                      <a:r>
                        <a:rPr lang="en-US" sz="1100" baseline="-25000" dirty="0" err="1" smtClean="0"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), sin(ϕ</a:t>
                      </a:r>
                      <a:r>
                        <a:rPr lang="en-US" sz="1100" baseline="-25000" dirty="0" smtClean="0"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-2ϕ</a:t>
                      </a:r>
                      <a:r>
                        <a:rPr lang="en-US" sz="1100" baseline="-25000" dirty="0" smtClean="0"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) within jet, 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100" baseline="-25000" dirty="0" err="1" smtClean="0">
                          <a:latin typeface="Arial"/>
                          <a:cs typeface="Arial"/>
                        </a:rPr>
                        <a:t>UT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~sin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ϕ</a:t>
                      </a:r>
                      <a:r>
                        <a:rPr lang="en-US" sz="1100" baseline="-25000" dirty="0" err="1" smtClean="0"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) for jets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100" baseline="-25000" dirty="0" smtClean="0">
                          <a:latin typeface="Arial"/>
                          <a:cs typeface="Arial"/>
                        </a:rPr>
                        <a:t>UT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for J/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ψ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in UPC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DY: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Postshower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 to FMS@STAR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None</a:t>
                      </a:r>
                    </a:p>
                    <a:p>
                      <a:pPr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None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6274">
                <a:tc v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2023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200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Source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of A</a:t>
                      </a:r>
                      <a:r>
                        <a:rPr lang="en-US" sz="1100" baseline="-25000" dirty="0" smtClean="0"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at high 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xF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, Twist-3 flavor dependence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Diffraction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100" baseline="-25000" dirty="0" smtClean="0"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 for h± and flavor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enhanced jets</a:t>
                      </a:r>
                      <a:endParaRPr lang="en-US" sz="1100" dirty="0" smtClean="0">
                        <a:latin typeface="Arial"/>
                        <a:cs typeface="Arial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100" baseline="-25000" dirty="0" smtClean="0"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for diffraction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Forward</a:t>
                      </a: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None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6274">
                <a:tc rowSpan="2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202X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510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TMD at low and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high x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Validity and limits of factorization and universality in 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ep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vs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baseline="0" dirty="0" err="1" smtClean="0">
                          <a:latin typeface="Arial"/>
                          <a:cs typeface="Arial"/>
                        </a:rPr>
                        <a:t>pp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100" baseline="-25000" dirty="0" smtClean="0">
                          <a:latin typeface="Arial"/>
                          <a:cs typeface="Arial"/>
                        </a:rPr>
                        <a:t>UT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 for h± in jet in forward-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and mid-rapidity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Forward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None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26274">
                <a:tc v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202X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510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Δg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 at small x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1100" baseline="-25000" dirty="0" smtClean="0">
                          <a:latin typeface="Arial"/>
                          <a:cs typeface="Arial"/>
                        </a:rPr>
                        <a:t>LL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 for jets, π0, di-jets, h/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γ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-jet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Forward</a:t>
                      </a:r>
                      <a:endParaRPr lang="en-US" sz="11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647402"/>
              </p:ext>
            </p:extLst>
          </p:nvPr>
        </p:nvGraphicFramePr>
        <p:xfrm>
          <a:off x="792446" y="5158195"/>
          <a:ext cx="309562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1" name="Equation" r:id="rId3" imgW="215900" imgH="203200" progId="Equation.3">
                  <p:embed/>
                </p:oleObj>
              </mc:Choice>
              <mc:Fallback>
                <p:oleObj name="Equation" r:id="rId3" imgW="215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2446" y="5158195"/>
                        <a:ext cx="309562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734827"/>
              </p:ext>
            </p:extLst>
          </p:nvPr>
        </p:nvGraphicFramePr>
        <p:xfrm>
          <a:off x="792446" y="2596929"/>
          <a:ext cx="509674" cy="291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2" name="Equation" r:id="rId5" imgW="355600" imgH="203200" progId="Equation.3">
                  <p:embed/>
                </p:oleObj>
              </mc:Choice>
              <mc:Fallback>
                <p:oleObj name="Equation" r:id="rId5" imgW="355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2446" y="2596929"/>
                        <a:ext cx="509674" cy="291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165816"/>
              </p:ext>
            </p:extLst>
          </p:nvPr>
        </p:nvGraphicFramePr>
        <p:xfrm>
          <a:off x="792446" y="3687015"/>
          <a:ext cx="509674" cy="291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3" name="Equation" r:id="rId7" imgW="355600" imgH="203200" progId="Equation.3">
                  <p:embed/>
                </p:oleObj>
              </mc:Choice>
              <mc:Fallback>
                <p:oleObj name="Equation" r:id="rId7" imgW="355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2446" y="3687015"/>
                        <a:ext cx="509674" cy="291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714553"/>
              </p:ext>
            </p:extLst>
          </p:nvPr>
        </p:nvGraphicFramePr>
        <p:xfrm>
          <a:off x="792446" y="4436053"/>
          <a:ext cx="509674" cy="291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4" name="Equation" r:id="rId8" imgW="355600" imgH="203200" progId="Equation.3">
                  <p:embed/>
                </p:oleObj>
              </mc:Choice>
              <mc:Fallback>
                <p:oleObj name="Equation" r:id="rId8" imgW="355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2446" y="4436053"/>
                        <a:ext cx="509674" cy="291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 rot="5400000">
            <a:off x="-272441" y="4739476"/>
            <a:ext cx="1326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Proposed Running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-510004" y="3074824"/>
            <a:ext cx="180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Scheduled RHIC Running</a:t>
            </a:r>
          </a:p>
        </p:txBody>
      </p:sp>
    </p:spTree>
    <p:extLst>
      <p:ext uri="{BB962C8B-B14F-4D97-AF65-F5344CB8AC3E}">
        <p14:creationId xmlns:p14="http://schemas.microsoft.com/office/powerpoint/2010/main" val="293169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626"/>
            <a:ext cx="8229600" cy="937507"/>
          </a:xfrm>
        </p:spPr>
        <p:txBody>
          <a:bodyPr/>
          <a:lstStyle/>
          <a:p>
            <a:r>
              <a:rPr lang="en-US" dirty="0" smtClean="0"/>
              <a:t>STAR forward upgrade: 2020+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6246"/>
            <a:ext cx="3385185" cy="3164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415435" y="2588810"/>
            <a:ext cx="42627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η</a:t>
            </a:r>
            <a:r>
              <a:rPr lang="en-US" sz="2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=2.5 – 4: π0, </a:t>
            </a:r>
            <a:r>
              <a:rPr lang="en-US" sz="2000" dirty="0" err="1" smtClean="0">
                <a:solidFill>
                  <a:srgbClr val="4F6228"/>
                </a:solidFill>
                <a:latin typeface="Times New Roman"/>
                <a:cs typeface="Times New Roman"/>
              </a:rPr>
              <a:t>γ</a:t>
            </a:r>
            <a:r>
              <a:rPr lang="en-US" sz="2000" dirty="0" smtClean="0">
                <a:solidFill>
                  <a:srgbClr val="4F6228"/>
                </a:solidFill>
                <a:latin typeface="Times New Roman"/>
                <a:cs typeface="Times New Roman"/>
              </a:rPr>
              <a:t>, e, h±, jets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err="1" smtClean="0">
                <a:latin typeface="Times New Roman"/>
                <a:cs typeface="Times New Roman"/>
              </a:rPr>
              <a:t>EMCal</a:t>
            </a:r>
            <a:r>
              <a:rPr lang="en-US" dirty="0" smtClean="0">
                <a:latin typeface="Times New Roman"/>
                <a:cs typeface="Times New Roman"/>
              </a:rPr>
              <a:t> (PHENIX </a:t>
            </a:r>
            <a:r>
              <a:rPr lang="en-US" dirty="0" err="1" smtClean="0">
                <a:latin typeface="Times New Roman"/>
                <a:cs typeface="Times New Roman"/>
              </a:rPr>
              <a:t>PbSc</a:t>
            </a:r>
            <a:r>
              <a:rPr lang="en-US" dirty="0" smtClean="0">
                <a:latin typeface="Times New Roman"/>
                <a:cs typeface="Times New Roman"/>
              </a:rPr>
              <a:t>): 	</a:t>
            </a:r>
            <a:r>
              <a:rPr lang="en-US" dirty="0" err="1" smtClean="0">
                <a:latin typeface="Times New Roman"/>
                <a:cs typeface="Times New Roman"/>
              </a:rPr>
              <a:t>σ</a:t>
            </a:r>
            <a:r>
              <a:rPr lang="en-US" baseline="-25000" dirty="0" err="1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/E~8%/√E</a:t>
            </a:r>
          </a:p>
          <a:p>
            <a:r>
              <a:rPr lang="en-US" dirty="0" err="1">
                <a:latin typeface="Times New Roman"/>
                <a:cs typeface="Times New Roman"/>
              </a:rPr>
              <a:t>H</a:t>
            </a:r>
            <a:r>
              <a:rPr lang="en-US" dirty="0" err="1" smtClean="0">
                <a:latin typeface="Times New Roman"/>
                <a:cs typeface="Times New Roman"/>
              </a:rPr>
              <a:t>Cal</a:t>
            </a:r>
            <a:r>
              <a:rPr lang="en-US" dirty="0" smtClean="0">
                <a:latin typeface="Times New Roman"/>
                <a:cs typeface="Times New Roman"/>
              </a:rPr>
              <a:t> (</a:t>
            </a:r>
            <a:r>
              <a:rPr lang="en-US" dirty="0" err="1" smtClean="0">
                <a:latin typeface="Times New Roman"/>
                <a:cs typeface="Times New Roman"/>
              </a:rPr>
              <a:t>PbSc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>
                <a:latin typeface="Times New Roman"/>
                <a:cs typeface="Times New Roman"/>
              </a:rPr>
              <a:t>: </a:t>
            </a:r>
            <a:r>
              <a:rPr lang="en-US" dirty="0" smtClean="0">
                <a:latin typeface="Times New Roman"/>
                <a:cs typeface="Times New Roman"/>
              </a:rPr>
              <a:t>				</a:t>
            </a:r>
            <a:r>
              <a:rPr lang="en-US" dirty="0" err="1" smtClean="0">
                <a:latin typeface="Times New Roman"/>
                <a:cs typeface="Times New Roman"/>
              </a:rPr>
              <a:t>σ</a:t>
            </a:r>
            <a:r>
              <a:rPr lang="en-US" baseline="-25000" dirty="0" err="1" smtClean="0">
                <a:latin typeface="Times New Roman"/>
                <a:cs typeface="Times New Roman"/>
              </a:rPr>
              <a:t>E</a:t>
            </a:r>
            <a:r>
              <a:rPr lang="en-US" dirty="0">
                <a:latin typeface="Times New Roman"/>
                <a:cs typeface="Times New Roman"/>
              </a:rPr>
              <a:t>/E</a:t>
            </a:r>
            <a:r>
              <a:rPr lang="en-US" dirty="0" smtClean="0">
                <a:latin typeface="Times New Roman"/>
                <a:cs typeface="Times New Roman"/>
              </a:rPr>
              <a:t>~70%</a:t>
            </a:r>
            <a:r>
              <a:rPr lang="en-US" dirty="0">
                <a:latin typeface="Times New Roman"/>
                <a:cs typeface="Times New Roman"/>
              </a:rPr>
              <a:t>/√</a:t>
            </a:r>
            <a:r>
              <a:rPr lang="en-US" dirty="0" smtClean="0">
                <a:latin typeface="Times New Roman"/>
                <a:cs typeface="Times New Roman"/>
              </a:rPr>
              <a:t>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Tracking (Si or GEM)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Upgraded Roman Pots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" y="4809644"/>
            <a:ext cx="2854960" cy="1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0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31"/>
            <a:ext cx="8229600" cy="908647"/>
          </a:xfrm>
        </p:spPr>
        <p:txBody>
          <a:bodyPr/>
          <a:lstStyle/>
          <a:p>
            <a:r>
              <a:rPr lang="en-US" dirty="0" err="1"/>
              <a:t>f+sPHENIX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00" y="1419067"/>
            <a:ext cx="5228477" cy="3112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0306" y="923078"/>
            <a:ext cx="436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upgrade to barrel </a:t>
            </a:r>
            <a:r>
              <a:rPr lang="en-US" dirty="0" err="1" smtClean="0"/>
              <a:t>sPHENIX</a:t>
            </a:r>
            <a:r>
              <a:rPr lang="en-US" dirty="0" smtClean="0"/>
              <a:t> detector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80" y="2480731"/>
            <a:ext cx="2545018" cy="1981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709" y="4529770"/>
            <a:ext cx="483978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u="sng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η</a:t>
            </a:r>
            <a:r>
              <a:rPr lang="en-US" sz="2000" u="sng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=1.1 – 4: π0, </a:t>
            </a:r>
            <a:r>
              <a:rPr lang="en-US" sz="2000" u="sng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γ</a:t>
            </a:r>
            <a:r>
              <a:rPr lang="en-US" sz="2000" u="sng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, e, μ, h±, jets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dirty="0" err="1" smtClean="0">
                <a:latin typeface="Times New Roman"/>
                <a:cs typeface="Times New Roman"/>
              </a:rPr>
              <a:t>EMCal</a:t>
            </a:r>
            <a:r>
              <a:rPr lang="en-US" dirty="0" smtClean="0">
                <a:latin typeface="Times New Roman"/>
                <a:cs typeface="Times New Roman"/>
              </a:rPr>
              <a:t> + MPC (from PHENIX): 	</a:t>
            </a:r>
            <a:r>
              <a:rPr lang="en-US" dirty="0" err="1" smtClean="0">
                <a:latin typeface="Times New Roman"/>
                <a:cs typeface="Times New Roman"/>
              </a:rPr>
              <a:t>σ</a:t>
            </a:r>
            <a:r>
              <a:rPr lang="en-US" baseline="-25000" dirty="0" err="1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/E~8%/√E</a:t>
            </a:r>
          </a:p>
          <a:p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Cal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(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PbSc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		</a:t>
            </a:r>
            <a:r>
              <a:rPr lang="en-US" dirty="0" smtClean="0">
                <a:latin typeface="Times New Roman"/>
                <a:cs typeface="Times New Roman"/>
              </a:rPr>
              <a:t>			</a:t>
            </a:r>
            <a:r>
              <a:rPr lang="en-US" dirty="0" err="1" smtClean="0">
                <a:latin typeface="Times New Roman"/>
                <a:cs typeface="Times New Roman"/>
              </a:rPr>
              <a:t>σ</a:t>
            </a:r>
            <a:r>
              <a:rPr lang="en-US" baseline="-25000" dirty="0" err="1" smtClean="0">
                <a:latin typeface="Times New Roman"/>
                <a:cs typeface="Times New Roman"/>
              </a:rPr>
              <a:t>E</a:t>
            </a:r>
            <a:r>
              <a:rPr lang="en-US" dirty="0">
                <a:latin typeface="Times New Roman"/>
                <a:cs typeface="Times New Roman"/>
              </a:rPr>
              <a:t>/E</a:t>
            </a:r>
            <a:r>
              <a:rPr lang="en-US" dirty="0" smtClean="0">
                <a:latin typeface="Times New Roman"/>
                <a:cs typeface="Times New Roman"/>
              </a:rPr>
              <a:t>~100%</a:t>
            </a:r>
            <a:r>
              <a:rPr lang="en-US" dirty="0">
                <a:latin typeface="Times New Roman"/>
                <a:cs typeface="Times New Roman"/>
              </a:rPr>
              <a:t>/√</a:t>
            </a:r>
            <a:r>
              <a:rPr lang="en-US" dirty="0" smtClean="0">
                <a:latin typeface="Times New Roman"/>
                <a:cs typeface="Times New Roman"/>
              </a:rPr>
              <a:t>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Magnetic piston field shaper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Tracking (GEM): 	</a:t>
            </a:r>
            <a:r>
              <a:rPr lang="en-US" dirty="0" smtClean="0">
                <a:latin typeface="Times New Roman"/>
                <a:cs typeface="Times New Roman"/>
              </a:rPr>
              <a:t>			</a:t>
            </a:r>
            <a:r>
              <a:rPr lang="en-US" dirty="0" err="1" smtClean="0">
                <a:latin typeface="Times New Roman"/>
                <a:cs typeface="Times New Roman"/>
              </a:rPr>
              <a:t>σ</a:t>
            </a:r>
            <a:r>
              <a:rPr lang="en-US" baseline="-25000" dirty="0" err="1" smtClean="0"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/p&lt;0.3%*p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 err="1">
                <a:latin typeface="Times New Roman"/>
                <a:cs typeface="Times New Roman"/>
              </a:rPr>
              <a:t>MuID</a:t>
            </a:r>
            <a:r>
              <a:rPr lang="en-US" dirty="0">
                <a:latin typeface="Times New Roman"/>
                <a:cs typeface="Times New Roman"/>
              </a:rPr>
              <a:t> (from PHENIX)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Roman Pots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380" y="1606657"/>
            <a:ext cx="2545018" cy="7641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7266" y="5223769"/>
            <a:ext cx="3241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majority of the cost – 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as a down payment to potential EIC detector (“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ePHENIX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71485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(Instead of)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402584"/>
              </p:ext>
            </p:extLst>
          </p:nvPr>
        </p:nvGraphicFramePr>
        <p:xfrm>
          <a:off x="660401" y="1729075"/>
          <a:ext cx="8026400" cy="3757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999"/>
                <a:gridCol w="457200"/>
                <a:gridCol w="2997201"/>
              </a:tblGrid>
              <a:tr h="633567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Factorization </a:t>
                      </a:r>
                      <a:r>
                        <a:rPr lang="en-US" sz="24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&amp; Universality </a:t>
                      </a:r>
                      <a:endParaRPr lang="en-US" sz="24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=&gt; both </a:t>
                      </a:r>
                      <a:r>
                        <a:rPr lang="en-US" sz="2400" b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pp</a:t>
                      </a:r>
                      <a:r>
                        <a:rPr lang="en-US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and </a:t>
                      </a:r>
                      <a:r>
                        <a:rPr lang="en-US" sz="2400" b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ep</a:t>
                      </a:r>
                      <a:endParaRPr lang="en-US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3567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Evolution</a:t>
                      </a:r>
                      <a:endParaRPr lang="en-US" sz="24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=&gt; different √s</a:t>
                      </a:r>
                      <a:endParaRPr lang="en-US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83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Higher and lower x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Also</a:t>
                      </a:r>
                      <a:r>
                        <a:rPr lang="en-US" sz="2000" b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t</a:t>
                      </a:r>
                      <a:r>
                        <a:rPr lang="en-US" sz="20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 source of large A</a:t>
                      </a:r>
                      <a:r>
                        <a:rPr lang="en-US" sz="2000" b="0" baseline="-25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N</a:t>
                      </a:r>
                      <a:r>
                        <a:rPr lang="en-US" sz="20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sz="2000" b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pp</a:t>
                      </a:r>
                      <a:endParaRPr lang="en-US" sz="2000" b="0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=&gt; forward instrumentation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3567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Precision</a:t>
                      </a:r>
                      <a:endParaRPr lang="en-US" sz="24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=&gt; more L</a:t>
                      </a:r>
                      <a:endParaRPr lang="en-US" sz="2400" b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8312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Unique measurements:</a:t>
                      </a:r>
                      <a:r>
                        <a:rPr lang="en-US" sz="2400" b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probes and kin. ranges; </a:t>
                      </a:r>
                      <a:r>
                        <a:rPr lang="en-US" sz="20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e.g.</a:t>
                      </a:r>
                      <a:r>
                        <a:rPr lang="en-US" sz="2000" b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W, DY, Twist-3</a:t>
                      </a:r>
                      <a:endParaRPr lang="en-US" sz="20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=&gt; </a:t>
                      </a:r>
                      <a:r>
                        <a:rPr lang="en-US" sz="2400" b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pp</a:t>
                      </a:r>
                      <a:endParaRPr lang="en-US" sz="2400" b="0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564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964709"/>
          </a:xfrm>
        </p:spPr>
        <p:txBody>
          <a:bodyPr>
            <a:noAutofit/>
          </a:bodyPr>
          <a:lstStyle/>
          <a:p>
            <a:r>
              <a:rPr lang="en-US" sz="9600" dirty="0" smtClean="0"/>
              <a:t>Backup</a:t>
            </a:r>
            <a:endParaRPr lang="en-US" sz="9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2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150"/>
            <a:ext cx="8229600" cy="819114"/>
          </a:xfrm>
        </p:spPr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pic>
        <p:nvPicPr>
          <p:cNvPr id="5" name="Picture 4" descr="dg-dsigma-correlation-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816" y="3970512"/>
            <a:ext cx="2754747" cy="2746622"/>
          </a:xfrm>
          <a:prstGeom prst="rect">
            <a:avLst/>
          </a:prstGeom>
        </p:spPr>
      </p:pic>
      <p:graphicFrame>
        <p:nvGraphicFramePr>
          <p:cNvPr id="6" name="Object 20" descr="Bouquet"/>
          <p:cNvGraphicFramePr>
            <a:graphicFrameLocks noChangeAspect="1"/>
          </p:cNvGraphicFramePr>
          <p:nvPr/>
        </p:nvGraphicFramePr>
        <p:xfrm>
          <a:off x="2438400" y="1447800"/>
          <a:ext cx="3733800" cy="996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0" name="Equation" r:id="rId4" imgW="1218960" imgH="393480" progId="Equation.3">
                  <p:embed/>
                </p:oleObj>
              </mc:Choice>
              <mc:Fallback>
                <p:oleObj name="Equation" r:id="rId4" imgW="1218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447800"/>
                        <a:ext cx="3733800" cy="99624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95400" y="1676400"/>
            <a:ext cx="931665" cy="556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 smtClean="0"/>
              <a:t>Proton </a:t>
            </a:r>
          </a:p>
          <a:p>
            <a:pPr algn="ctr">
              <a:lnSpc>
                <a:spcPts val="1800"/>
              </a:lnSpc>
            </a:pPr>
            <a:r>
              <a:rPr lang="en-US" dirty="0" smtClean="0"/>
              <a:t>Spin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01470" y="2743200"/>
            <a:ext cx="1494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Gluon</a:t>
            </a:r>
          </a:p>
          <a:p>
            <a:pPr algn="ctr"/>
            <a:r>
              <a:rPr lang="en-US" dirty="0" smtClean="0"/>
              <a:t>Contribution:</a:t>
            </a:r>
          </a:p>
          <a:p>
            <a:pPr algn="ctr"/>
            <a:r>
              <a:rPr lang="en-US" dirty="0" smtClean="0">
                <a:latin typeface="+mj-lt"/>
              </a:rPr>
              <a:t>0.2 in x&gt;0.05</a:t>
            </a:r>
            <a:endParaRPr lang="en-US" dirty="0">
              <a:latin typeface="+mj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4724400" y="2514600"/>
            <a:ext cx="457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3600" y="2743200"/>
            <a:ext cx="1705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Parton Orbital </a:t>
            </a:r>
          </a:p>
          <a:p>
            <a:pPr algn="ctr"/>
            <a:r>
              <a:rPr lang="en-US" dirty="0" smtClean="0"/>
              <a:t>Momentum:</a:t>
            </a:r>
          </a:p>
          <a:p>
            <a:pPr algn="ctr"/>
            <a:r>
              <a:rPr lang="en-US" dirty="0" smtClean="0">
                <a:latin typeface="+mj-lt"/>
              </a:rPr>
              <a:t>???</a:t>
            </a:r>
            <a:endParaRPr lang="en-US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5943600" y="2286000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53699" y="2743200"/>
            <a:ext cx="1437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(Anti)quark</a:t>
            </a:r>
          </a:p>
          <a:p>
            <a:pPr algn="ctr"/>
            <a:r>
              <a:rPr lang="en-US" dirty="0" smtClean="0"/>
              <a:t>Contribution:</a:t>
            </a:r>
          </a:p>
          <a:p>
            <a:pPr algn="ctr"/>
            <a:r>
              <a:rPr lang="en-US" dirty="0" smtClean="0">
                <a:latin typeface="+mj-lt"/>
              </a:rPr>
              <a:t>0.15-0.20</a:t>
            </a:r>
            <a:endParaRPr lang="en-US" dirty="0">
              <a:latin typeface="+mj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3505200" y="2667000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4A6994"/>
              </a:clrFrom>
              <a:clrTo>
                <a:srgbClr val="4A6994">
                  <a:alpha val="0"/>
                </a:srgbClr>
              </a:clrTo>
            </a:clrChange>
            <a:lum bright="6000"/>
          </a:blip>
          <a:srcRect l="23074" t="23914" r="24179" b="10001"/>
          <a:stretch>
            <a:fillRect/>
          </a:stretch>
        </p:blipFill>
        <p:spPr bwMode="auto">
          <a:xfrm>
            <a:off x="7467600" y="0"/>
            <a:ext cx="1676400" cy="174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970512"/>
            <a:ext cx="3051941" cy="25368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32363" y="6453705"/>
            <a:ext cx="1125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m</a:t>
            </a:r>
            <a:r>
              <a:rPr lang="en-US" sz="1600" baseline="-25000" dirty="0" smtClean="0">
                <a:latin typeface="Times New Roman"/>
                <a:cs typeface="Times New Roman"/>
              </a:rPr>
              <a:t>π</a:t>
            </a:r>
            <a:r>
              <a:rPr lang="en-US" sz="1600" baseline="30000" dirty="0" smtClean="0">
                <a:latin typeface="Times New Roman"/>
                <a:cs typeface="Times New Roman"/>
              </a:rPr>
              <a:t>2</a:t>
            </a:r>
            <a:r>
              <a:rPr lang="en-US" sz="1600" dirty="0" smtClean="0">
                <a:latin typeface="Times New Roman"/>
                <a:cs typeface="Times New Roman"/>
              </a:rPr>
              <a:t> (GeV</a:t>
            </a:r>
            <a:r>
              <a:rPr lang="en-US" sz="1600" baseline="30000" dirty="0" smtClean="0">
                <a:latin typeface="Times New Roman"/>
                <a:cs typeface="Times New Roman"/>
              </a:rPr>
              <a:t>2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6790" y="3653057"/>
            <a:ext cx="2892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Lattice QCD: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quark contributions to the proton spin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4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6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0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76" y="2695"/>
            <a:ext cx="8229600" cy="6956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Probing </a:t>
            </a:r>
            <a:r>
              <a:rPr lang="en-US" dirty="0" smtClean="0">
                <a:sym typeface="Symbol" pitchFamily="18" charset="2"/>
              </a:rPr>
              <a:t>G in pol. </a:t>
            </a:r>
            <a:r>
              <a:rPr lang="en-US" dirty="0" err="1" smtClean="0">
                <a:sym typeface="Symbol" pitchFamily="18" charset="2"/>
              </a:rPr>
              <a:t>pp</a:t>
            </a:r>
            <a:r>
              <a:rPr lang="en-US" dirty="0" smtClean="0">
                <a:sym typeface="Symbol" pitchFamily="18" charset="2"/>
              </a:rPr>
              <a:t> collisions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375" y="914400"/>
            <a:ext cx="29686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990600"/>
            <a:ext cx="4383088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14600" y="1066800"/>
            <a:ext cx="1076325" cy="3556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>
                <a:solidFill>
                  <a:srgbClr val="0000FF"/>
                </a:solidFill>
                <a:latin typeface="Arial" pitchFamily="34" charset="0"/>
              </a:rPr>
              <a:t>pp </a:t>
            </a:r>
            <a:r>
              <a:rPr lang="en-US" sz="1600" b="1" i="1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 hX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181600"/>
            <a:ext cx="44196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6838" y="3657600"/>
          <a:ext cx="5900737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" name="Equation" r:id="rId6" imgW="3835080" imgH="711000" progId="Equation.3">
                  <p:embed/>
                </p:oleObj>
              </mc:Choice>
              <mc:Fallback>
                <p:oleObj name="Equation" r:id="rId6" imgW="38350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38" y="3657600"/>
                        <a:ext cx="5900737" cy="1093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9600" y="5029200"/>
            <a:ext cx="8305800" cy="1676400"/>
            <a:chOff x="384" y="3168"/>
            <a:chExt cx="5232" cy="1056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792" y="3504"/>
              <a:ext cx="1824" cy="58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/>
                <a:t>Double longitudinal spin asymmetry A</a:t>
              </a:r>
              <a:r>
                <a:rPr lang="en-US" sz="2000" baseline="-25000" dirty="0"/>
                <a:t>LL</a:t>
              </a:r>
              <a:r>
                <a:rPr lang="en-US" sz="2000" dirty="0"/>
                <a:t> is sensitive to </a:t>
              </a:r>
              <a:r>
                <a:rPr lang="en-US" sz="2000" dirty="0">
                  <a:sym typeface="Symbol" pitchFamily="18" charset="2"/>
                </a:rPr>
                <a:t>G</a:t>
              </a:r>
              <a:endParaRPr lang="en-US" sz="2000" dirty="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344" y="3168"/>
              <a:ext cx="960" cy="1056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84" y="3168"/>
              <a:ext cx="960" cy="105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1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47638"/>
            <a:ext cx="5143500" cy="855662"/>
          </a:xfrm>
        </p:spPr>
        <p:txBody>
          <a:bodyPr/>
          <a:lstStyle/>
          <a:p>
            <a:r>
              <a:rPr lang="en-US" dirty="0"/>
              <a:t>W: </a:t>
            </a:r>
            <a:r>
              <a:rPr lang="en-US" dirty="0" smtClean="0"/>
              <a:t>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deltaubar-w-impact-data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/>
          <a:stretch/>
        </p:blipFill>
        <p:spPr>
          <a:xfrm>
            <a:off x="5393884" y="575399"/>
            <a:ext cx="3249158" cy="28413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deltadbar-w-impact-data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3"/>
          <a:stretch/>
        </p:blipFill>
        <p:spPr>
          <a:xfrm>
            <a:off x="5393884" y="3756108"/>
            <a:ext cx="3249158" cy="285493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537038"/>
              </p:ext>
            </p:extLst>
          </p:nvPr>
        </p:nvGraphicFramePr>
        <p:xfrm>
          <a:off x="4560887" y="1976011"/>
          <a:ext cx="4857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77" name="Equation" r:id="rId5" imgW="215900" imgH="165100" progId="Equation.DSMT4">
                  <p:embed/>
                </p:oleObj>
              </mc:Choice>
              <mc:Fallback>
                <p:oleObj name="Equation" r:id="rId5" imgW="215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0887" y="1976011"/>
                        <a:ext cx="4857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 bwMode="auto">
          <a:xfrm rot="1995541">
            <a:off x="4110145" y="3957091"/>
            <a:ext cx="1193303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501239"/>
              </p:ext>
            </p:extLst>
          </p:nvPr>
        </p:nvGraphicFramePr>
        <p:xfrm>
          <a:off x="4607695" y="3328540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78" name="Equation" r:id="rId7" imgW="228600" imgH="190500" progId="Equation.DSMT4">
                  <p:embed/>
                </p:oleObj>
              </mc:Choice>
              <mc:Fallback>
                <p:oleObj name="Equation" r:id="rId7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07695" y="3328540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 bwMode="auto">
          <a:xfrm>
            <a:off x="6951002" y="2841817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6468591" y="756266"/>
            <a:ext cx="878416" cy="3598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7029714" y="6049794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6468591" y="3967676"/>
            <a:ext cx="878416" cy="3598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88763" y="575399"/>
            <a:ext cx="3460194" cy="6035646"/>
            <a:chOff x="5388763" y="575399"/>
            <a:chExt cx="3460194" cy="6035646"/>
          </a:xfrm>
        </p:grpSpPr>
        <p:pic>
          <p:nvPicPr>
            <p:cNvPr id="15" name="Picture 14" descr="dssv-ubar-xbands.eps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43" r="10719" b="3694"/>
            <a:stretch/>
          </p:blipFill>
          <p:spPr>
            <a:xfrm>
              <a:off x="5393884" y="575399"/>
              <a:ext cx="3455073" cy="284132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 descr="dssv-dbar-xbands.eps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85" r="11160" b="3653"/>
            <a:stretch/>
          </p:blipFill>
          <p:spPr>
            <a:xfrm>
              <a:off x="5388763" y="3751629"/>
              <a:ext cx="3459939" cy="285941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7" name="TextBox 16"/>
          <p:cNvSpPr txBox="1"/>
          <p:nvPr/>
        </p:nvSpPr>
        <p:spPr>
          <a:xfrm>
            <a:off x="382454" y="5320097"/>
            <a:ext cx="372782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RHIC W-data will give a significant constraint on anti-quark polarization in the proton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 bwMode="auto">
          <a:xfrm>
            <a:off x="4298632" y="1680947"/>
            <a:ext cx="1206959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" r="3686"/>
          <a:stretch/>
        </p:blipFill>
        <p:spPr bwMode="auto">
          <a:xfrm>
            <a:off x="252369" y="1116099"/>
            <a:ext cx="3857909" cy="3589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398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348"/>
            <a:ext cx="8229600" cy="797984"/>
          </a:xfrm>
        </p:spPr>
        <p:txBody>
          <a:bodyPr/>
          <a:lstStyle/>
          <a:p>
            <a:r>
              <a:rPr lang="en-US" dirty="0"/>
              <a:t>RHIC </a:t>
            </a:r>
            <a:r>
              <a:rPr lang="en-US" dirty="0" smtClean="0"/>
              <a:t>Spin Achievements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458474">
            <a:off x="6683491" y="1138283"/>
            <a:ext cx="2444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arXiv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1501.01220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4951" y="4794535"/>
            <a:ext cx="3627120" cy="1858010"/>
          </a:xfrm>
          <a:prstGeom prst="rect">
            <a:avLst/>
          </a:prstGeom>
          <a:solidFill>
            <a:srgbClr val="E2F4FF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751">
            <a:off x="332652" y="1500690"/>
            <a:ext cx="2425101" cy="334487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2"/>
          <a:stretch/>
        </p:blipFill>
        <p:spPr bwMode="auto">
          <a:xfrm rot="511963">
            <a:off x="6414958" y="1566794"/>
            <a:ext cx="2429190" cy="3250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TextBox 2"/>
          <p:cNvSpPr txBox="1"/>
          <p:nvPr/>
        </p:nvSpPr>
        <p:spPr>
          <a:xfrm rot="21119492">
            <a:off x="282702" y="113104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Submitted to DOE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5029" y="1515504"/>
            <a:ext cx="3522396" cy="1661993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137160" bIns="137160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How do quarks and gluons build the proton spin ½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What do transverse spin phenomena teach us  </a:t>
            </a:r>
          </a:p>
        </p:txBody>
      </p:sp>
      <p:pic>
        <p:nvPicPr>
          <p:cNvPr id="13" name="Picture 12" descr="running-deltag-band-lrp-rhic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 r="12091" b="3064"/>
          <a:stretch/>
        </p:blipFill>
        <p:spPr>
          <a:xfrm>
            <a:off x="1473421" y="4979867"/>
            <a:ext cx="2096402" cy="16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078"/>
            <a:ext cx="8229600" cy="911884"/>
          </a:xfrm>
        </p:spPr>
        <p:txBody>
          <a:bodyPr>
            <a:normAutofit/>
          </a:bodyPr>
          <a:lstStyle/>
          <a:p>
            <a:r>
              <a:rPr lang="en-US" dirty="0">
                <a:sym typeface="Symbol" pitchFamily="18" charset="2"/>
              </a:rPr>
              <a:t>G: Towards lower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47" y="1766010"/>
            <a:ext cx="3309040" cy="2387600"/>
          </a:xfrm>
          <a:prstGeom prst="rect">
            <a:avLst/>
          </a:prstGeom>
        </p:spPr>
      </p:pic>
      <p:pic>
        <p:nvPicPr>
          <p:cNvPr id="7" name="Picture 6" descr="x_mpc5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3" y="4420999"/>
            <a:ext cx="5037868" cy="1422899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>
            <a:off x="6061691" y="3662515"/>
            <a:ext cx="491509" cy="98219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6061691" y="2353749"/>
            <a:ext cx="491509" cy="98219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4743" y="3830444"/>
            <a:ext cx="1713330" cy="707886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From central </a:t>
            </a:r>
            <a:r>
              <a:rPr lang="en-US" sz="2000" dirty="0" err="1" smtClean="0">
                <a:latin typeface="Times New Roman"/>
                <a:cs typeface="Times New Roman"/>
              </a:rPr>
              <a:t>η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to forward </a:t>
            </a:r>
            <a:r>
              <a:rPr lang="en-US" sz="2000" dirty="0" err="1">
                <a:latin typeface="Times New Roman"/>
                <a:cs typeface="Times New Roman"/>
              </a:rPr>
              <a:t>η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4743" y="2498742"/>
            <a:ext cx="1587344" cy="707886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From √s=200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to 500 </a:t>
            </a:r>
            <a:r>
              <a:rPr lang="en-US" sz="2000" dirty="0" err="1" smtClean="0">
                <a:latin typeface="Times New Roman"/>
                <a:cs typeface="Times New Roman"/>
              </a:rPr>
              <a:t>GeV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0276" y="4086762"/>
            <a:ext cx="165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π0 at 3.1&lt;</a:t>
            </a:r>
            <a:r>
              <a:rPr lang="en-US" dirty="0" err="1" smtClean="0">
                <a:latin typeface="Times New Roman"/>
                <a:cs typeface="Times New Roman"/>
              </a:rPr>
              <a:t>η</a:t>
            </a:r>
            <a:r>
              <a:rPr lang="en-US" dirty="0" smtClean="0">
                <a:latin typeface="Times New Roman"/>
                <a:cs typeface="Times New Roman"/>
              </a:rPr>
              <a:t>&lt;3.9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0276" y="1415066"/>
            <a:ext cx="144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π0 at |</a:t>
            </a:r>
            <a:r>
              <a:rPr lang="en-US" dirty="0" err="1" smtClean="0">
                <a:latin typeface="Times New Roman"/>
                <a:cs typeface="Times New Roman"/>
              </a:rPr>
              <a:t>η</a:t>
            </a:r>
            <a:r>
              <a:rPr lang="en-US" dirty="0" smtClean="0">
                <a:latin typeface="Times New Roman"/>
                <a:cs typeface="Times New Roman"/>
              </a:rPr>
              <a:t>|&lt;0.35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6254" y="4555042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√s=500 </a:t>
            </a:r>
            <a:r>
              <a:rPr lang="en-US" sz="1400" dirty="0" err="1" smtClean="0">
                <a:latin typeface="Times New Roman"/>
                <a:cs typeface="Times New Roman"/>
              </a:rPr>
              <a:t>GeV</a:t>
            </a:r>
            <a:endParaRPr lang="en-US" sz="1400" dirty="0" smtClean="0">
              <a:latin typeface="Times New Roman"/>
              <a:cs typeface="Times New Roman"/>
            </a:endParaRPr>
          </a:p>
          <a:p>
            <a:r>
              <a:rPr lang="en-US" sz="1400" dirty="0" err="1" smtClean="0">
                <a:latin typeface="Times New Roman"/>
                <a:cs typeface="Times New Roman"/>
              </a:rPr>
              <a:t>p</a:t>
            </a:r>
            <a:r>
              <a:rPr lang="en-US" sz="1400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latin typeface="Times New Roman"/>
                <a:cs typeface="Times New Roman"/>
              </a:rPr>
              <a:t>&gt;2 </a:t>
            </a:r>
            <a:r>
              <a:rPr lang="en-US" sz="1400" dirty="0" err="1" smtClean="0">
                <a:latin typeface="Times New Roman"/>
                <a:cs typeface="Times New Roman"/>
              </a:rPr>
              <a:t>GeV</a:t>
            </a:r>
            <a:r>
              <a:rPr lang="en-US" sz="1400" dirty="0" smtClean="0">
                <a:latin typeface="Times New Roman"/>
                <a:cs typeface="Times New Roman"/>
              </a:rPr>
              <a:t>/c</a:t>
            </a:r>
          </a:p>
        </p:txBody>
      </p:sp>
    </p:spTree>
    <p:extLst>
      <p:ext uri="{BB962C8B-B14F-4D97-AF65-F5344CB8AC3E}">
        <p14:creationId xmlns:p14="http://schemas.microsoft.com/office/powerpoint/2010/main" val="88633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62438" cy="919649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for forward neutron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31</a:t>
            </a:fld>
            <a:endParaRPr lang="en-US"/>
          </a:p>
        </p:txBody>
      </p:sp>
      <p:pic>
        <p:nvPicPr>
          <p:cNvPr id="27" name="Picture 3" descr="C:\Documents and Settings\Manabu Togawa\Desktop\ptdep_zdcns_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43" y="1445016"/>
            <a:ext cx="3667857" cy="251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lide Number Placeholder 2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6B5A29-7E81-FA43-A470-9CEC56964DB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9" y="1388257"/>
            <a:ext cx="3527459" cy="257267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57640" y="2213042"/>
            <a:ext cx="2156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PRD 88 (2013), 032006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83336" y="734857"/>
            <a:ext cx="3114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sym typeface="Symbol" pitchFamily="18" charset="2"/>
              </a:rPr>
              <a:t>p</a:t>
            </a:r>
            <a:r>
              <a:rPr lang="en-US" sz="2800" dirty="0" err="1" smtClean="0">
                <a:solidFill>
                  <a:srgbClr val="0000FF"/>
                </a:solidFill>
                <a:sym typeface="Symbol" pitchFamily="18" charset="2"/>
              </a:rPr>
              <a:t>pnX</a:t>
            </a:r>
            <a:r>
              <a:rPr lang="en-US" sz="2800" dirty="0" smtClean="0">
                <a:solidFill>
                  <a:srgbClr val="0000FF"/>
                </a:solidFill>
                <a:sym typeface="Symbol" pitchFamily="18" charset="2"/>
              </a:rPr>
              <a:t>, </a:t>
            </a:r>
            <a:r>
              <a:rPr lang="en-US" sz="2400" dirty="0" smtClean="0">
                <a:solidFill>
                  <a:srgbClr val="0000FF"/>
                </a:solidFill>
                <a:sym typeface="Symbol" pitchFamily="18" charset="2"/>
              </a:rPr>
              <a:t>|</a:t>
            </a:r>
            <a:r>
              <a:rPr lang="en-US" sz="2400" dirty="0" err="1" smtClean="0">
                <a:solidFill>
                  <a:srgbClr val="0000FF"/>
                </a:solidFill>
                <a:sym typeface="Symbol" pitchFamily="18" charset="2"/>
              </a:rPr>
              <a:t>θ</a:t>
            </a:r>
            <a:r>
              <a:rPr lang="en-US" sz="2400" dirty="0" smtClean="0">
                <a:solidFill>
                  <a:srgbClr val="0000FF"/>
                </a:solidFill>
                <a:sym typeface="Symbol" pitchFamily="18" charset="2"/>
              </a:rPr>
              <a:t>|&lt;2.5mrad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28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963900" y="4031617"/>
            <a:ext cx="3080206" cy="2826383"/>
            <a:chOff x="4963900" y="4031617"/>
            <a:chExt cx="3080206" cy="282638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2294" y="4214070"/>
              <a:ext cx="2981812" cy="264393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963900" y="4031617"/>
              <a:ext cx="19101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B.Kopeliovich</a:t>
              </a:r>
              <a:r>
                <a:rPr lang="en-US" dirty="0" smtClean="0"/>
                <a:t> et al</a:t>
              </a:r>
            </a:p>
            <a:p>
              <a:r>
                <a:rPr lang="en-US" dirty="0" smtClean="0"/>
                <a:t>PRD </a:t>
              </a:r>
              <a:r>
                <a:rPr lang="en-US" dirty="0"/>
                <a:t>84, 114012</a:t>
              </a:r>
              <a:endParaRPr lang="en-US" dirty="0" smtClean="0">
                <a:latin typeface="Times New Roman"/>
                <a:cs typeface="Times New Roman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113687" y="283526"/>
            <a:ext cx="2056573" cy="646331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Discovered in 2002: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PLB 650, 325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981" y="4677948"/>
            <a:ext cx="38411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One pion Exchange model in </a:t>
            </a:r>
            <a:r>
              <a:rPr lang="en-US" sz="2000" dirty="0" err="1" smtClean="0">
                <a:solidFill>
                  <a:schemeClr val="accent3">
                    <a:lumMod val="50000"/>
                  </a:schemeClr>
                </a:solidFill>
              </a:rPr>
              <a:t>Regge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 framework model </a:t>
            </a:r>
          </a:p>
          <a:p>
            <a:r>
              <a:rPr lang="en-US" dirty="0" smtClean="0"/>
              <a:t>(interference between pion and a1-reggeon exchange)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9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2032000"/>
            <a:ext cx="84074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6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919162"/>
          </a:xfrm>
        </p:spPr>
        <p:txBody>
          <a:bodyPr/>
          <a:lstStyle/>
          <a:p>
            <a:r>
              <a:rPr lang="en-US" dirty="0">
                <a:sym typeface="Symbol" pitchFamily="18" charset="2"/>
              </a:rPr>
              <a:t>G: </a:t>
            </a:r>
            <a:r>
              <a:rPr lang="en-US" dirty="0" smtClean="0">
                <a:sym typeface="Symbol" pitchFamily="18" charset="2"/>
              </a:rPr>
              <a:t>Towards lower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16" y="1583884"/>
            <a:ext cx="3309040" cy="238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1583884"/>
            <a:ext cx="4356100" cy="3721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6562" y="1118985"/>
            <a:ext cx="131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 di-jets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9288" y="1214552"/>
            <a:ext cx="143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 incl. π0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295" y="4100404"/>
            <a:ext cx="5688633" cy="206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6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Di-jets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" r="8830"/>
          <a:stretch/>
        </p:blipFill>
        <p:spPr bwMode="auto">
          <a:xfrm>
            <a:off x="2524125" y="1911430"/>
            <a:ext cx="4029075" cy="2765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7409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2878"/>
          </a:xfrm>
        </p:spPr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matching_pythia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"/>
          <a:stretch/>
        </p:blipFill>
        <p:spPr bwMode="auto">
          <a:xfrm>
            <a:off x="457200" y="2169344"/>
            <a:ext cx="2651760" cy="1642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3" descr="x1VsX2_Pythia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" t="8589" r="17"/>
          <a:stretch/>
        </p:blipFill>
        <p:spPr bwMode="auto">
          <a:xfrm>
            <a:off x="3591659" y="2169344"/>
            <a:ext cx="2657475" cy="1643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x1_Vs_Pt_Pythia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6"/>
          <a:stretch/>
        </p:blipFill>
        <p:spPr bwMode="auto">
          <a:xfrm>
            <a:off x="6492240" y="2169344"/>
            <a:ext cx="2651760" cy="1648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123" y="1536473"/>
            <a:ext cx="2299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Matching Fraction between detector jets and </a:t>
            </a:r>
            <a:r>
              <a:rPr lang="en-US" sz="1400" dirty="0" err="1"/>
              <a:t>partons</a:t>
            </a:r>
            <a:r>
              <a:rPr lang="en-US" sz="1400" dirty="0"/>
              <a:t>. </a:t>
            </a:r>
            <a:endParaRPr lang="en-US" sz="1400" dirty="0" smtClean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4910" y="1365981"/>
            <a:ext cx="2914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Distribution of the </a:t>
            </a:r>
            <a:r>
              <a:rPr lang="en-US" sz="1400" dirty="0" err="1"/>
              <a:t>partonic</a:t>
            </a:r>
            <a:r>
              <a:rPr lang="en-US" sz="1400" dirty="0"/>
              <a:t> variables </a:t>
            </a:r>
            <a:r>
              <a:rPr lang="en-US" sz="1400" i="1" dirty="0"/>
              <a:t>x</a:t>
            </a:r>
            <a:r>
              <a:rPr lang="en-US" sz="1400" baseline="-25000" dirty="0"/>
              <a:t>1</a:t>
            </a:r>
            <a:r>
              <a:rPr lang="en-US" sz="1400" dirty="0"/>
              <a:t> and </a:t>
            </a:r>
            <a:r>
              <a:rPr lang="en-US" sz="1400" i="1" dirty="0"/>
              <a:t>x</a:t>
            </a:r>
            <a:r>
              <a:rPr lang="en-US" sz="1400" baseline="-25000" dirty="0"/>
              <a:t>2</a:t>
            </a:r>
            <a:r>
              <a:rPr lang="en-US" sz="1400" dirty="0"/>
              <a:t> for events with a jet with </a:t>
            </a:r>
            <a:r>
              <a:rPr lang="en-US" sz="1400" i="1" dirty="0" err="1"/>
              <a:t>pT</a:t>
            </a:r>
            <a:r>
              <a:rPr lang="en-US" sz="1400" i="1" dirty="0"/>
              <a:t> &gt; 3</a:t>
            </a:r>
            <a:r>
              <a:rPr lang="en-US" sz="1400" dirty="0"/>
              <a:t> </a:t>
            </a:r>
            <a:r>
              <a:rPr lang="en-US" sz="1400" dirty="0" err="1"/>
              <a:t>GeV</a:t>
            </a:r>
            <a:r>
              <a:rPr lang="en-US" sz="1400" dirty="0"/>
              <a:t>/</a:t>
            </a:r>
            <a:r>
              <a:rPr lang="en-US" sz="1400" i="1" dirty="0"/>
              <a:t>c</a:t>
            </a:r>
            <a:r>
              <a:rPr lang="en-US" sz="1400" dirty="0"/>
              <a:t> and </a:t>
            </a:r>
            <a:r>
              <a:rPr lang="en-US" sz="1400" i="1" dirty="0"/>
              <a:t>2.8 &lt;</a:t>
            </a:r>
            <a:r>
              <a:rPr lang="en-US" sz="1400" i="1" dirty="0" err="1"/>
              <a:t>η</a:t>
            </a:r>
            <a:r>
              <a:rPr lang="en-US" sz="1400" i="1" dirty="0"/>
              <a:t>&lt; 3.5</a:t>
            </a:r>
            <a:r>
              <a:rPr lang="en-US" sz="1400" dirty="0"/>
              <a:t> </a:t>
            </a:r>
            <a:endParaRPr lang="en-US" sz="1400" dirty="0" smtClean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6689" y="1536473"/>
            <a:ext cx="1478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x</a:t>
            </a:r>
            <a:r>
              <a:rPr lang="en-US" sz="1600" i="1" baseline="-25000" dirty="0"/>
              <a:t>1</a:t>
            </a:r>
            <a:r>
              <a:rPr lang="en-US" sz="1600" dirty="0"/>
              <a:t> versus jet </a:t>
            </a:r>
            <a:r>
              <a:rPr lang="en-US" sz="1600" i="1" dirty="0" err="1"/>
              <a:t>p</a:t>
            </a:r>
            <a:r>
              <a:rPr lang="en-US" sz="1600" i="1" baseline="-25000" dirty="0" err="1"/>
              <a:t>T</a:t>
            </a:r>
            <a:r>
              <a:rPr lang="en-US" sz="1600" dirty="0" err="1"/>
              <a:t>.</a:t>
            </a:r>
            <a:r>
              <a:rPr lang="en-US" sz="1600" dirty="0"/>
              <a:t> </a:t>
            </a:r>
            <a:endParaRPr lang="en-US" sz="16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03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4" r="6619" b="3073"/>
          <a:stretch/>
        </p:blipFill>
        <p:spPr bwMode="auto">
          <a:xfrm>
            <a:off x="2045424" y="1944288"/>
            <a:ext cx="4914621" cy="3371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299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 descr="C:\Users\Samuel\Desktop\DY_PICS\b2s_compare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0457" r="1600" b="848"/>
          <a:stretch/>
        </p:blipFill>
        <p:spPr bwMode="auto">
          <a:xfrm>
            <a:off x="2551160" y="2212059"/>
            <a:ext cx="3875699" cy="2530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602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7734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30" y="1445563"/>
            <a:ext cx="5717540" cy="225869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50" y="4130675"/>
            <a:ext cx="2863850" cy="140335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72" y="4156075"/>
            <a:ext cx="2806700" cy="13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75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873"/>
            <a:ext cx="8229600" cy="838645"/>
          </a:xfrm>
        </p:spPr>
        <p:txBody>
          <a:bodyPr/>
          <a:lstStyle/>
          <a:p>
            <a:r>
              <a:rPr lang="en-US" dirty="0" smtClean="0"/>
              <a:t>PHENIX: </a:t>
            </a:r>
            <a:r>
              <a:rPr lang="en-US" dirty="0"/>
              <a:t>longer term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39</a:t>
            </a:fld>
            <a:endParaRPr lang="en-US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78A212-B76B-7D48-BC22-7B1A846ADD6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78A212-B76B-7D48-BC22-7B1A846ADD6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78A212-B76B-7D48-BC22-7B1A846ADD6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78A212-B76B-7D48-BC22-7B1A846ADD6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010" y="1194666"/>
            <a:ext cx="3477790" cy="2010283"/>
          </a:xfrm>
          <a:prstGeom prst="rect">
            <a:avLst/>
          </a:prstGeom>
        </p:spPr>
      </p:pic>
      <p:pic>
        <p:nvPicPr>
          <p:cNvPr id="12" name="Picture 11" descr="phenix_quarterc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2" y="1075964"/>
            <a:ext cx="3208381" cy="233806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960092" y="205522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40198" y="1558637"/>
            <a:ext cx="107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~2021-22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928" y="971044"/>
            <a:ext cx="103105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PHENIX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812" y="1205201"/>
            <a:ext cx="112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sPHENIX</a:t>
            </a: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9364" y="3345535"/>
            <a:ext cx="8557151" cy="3049652"/>
            <a:chOff x="219364" y="3345535"/>
            <a:chExt cx="8557151" cy="3049652"/>
          </a:xfrm>
        </p:grpSpPr>
        <p:pic>
          <p:nvPicPr>
            <p:cNvPr id="10" name="Picture 9" descr="ePHENIX-cutawa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010" y="4323943"/>
              <a:ext cx="3493656" cy="2032407"/>
            </a:xfrm>
            <a:prstGeom prst="rect">
              <a:avLst/>
            </a:prstGeom>
          </p:spPr>
        </p:pic>
        <p:sp>
          <p:nvSpPr>
            <p:cNvPr id="14" name="Down Arrow 13"/>
            <p:cNvSpPr/>
            <p:nvPr/>
          </p:nvSpPr>
          <p:spPr>
            <a:xfrm>
              <a:off x="6892775" y="3345535"/>
              <a:ext cx="484632" cy="85701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88561" y="3602182"/>
              <a:ext cx="1098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By ~2025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18977" y="4414838"/>
              <a:ext cx="1357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EIC detector</a:t>
              </a:r>
              <a:endParaRPr lang="en-US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9364" y="4040696"/>
              <a:ext cx="4572000" cy="235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Evolve </a:t>
              </a:r>
              <a:r>
                <a:rPr lang="en-US" dirty="0" err="1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sPHENIX</a:t>
              </a:r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 (</a:t>
              </a:r>
              <a:r>
                <a:rPr lang="en-US" dirty="0" err="1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pp</a:t>
              </a:r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 and HI detector) to </a:t>
              </a: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EIC Detector (</a:t>
              </a:r>
              <a:r>
                <a:rPr lang="en-US" dirty="0" err="1" smtClean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ep</a:t>
              </a: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 and </a:t>
              </a:r>
              <a:r>
                <a:rPr lang="en-US" dirty="0" err="1" smtClean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eA</a:t>
              </a:r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 detector)</a:t>
              </a:r>
            </a:p>
            <a:p>
              <a:pPr marL="742950" lvl="1" indent="-285750">
                <a:spcAft>
                  <a:spcPts val="600"/>
                </a:spcAft>
                <a:buFont typeface="Wingdings" charset="2"/>
                <a:buChar char="Ø"/>
              </a:pPr>
              <a:r>
                <a:rPr lang="en-US" sz="1600" dirty="0" smtClean="0">
                  <a:latin typeface="Arial"/>
                  <a:cs typeface="Arial"/>
                </a:rPr>
                <a:t>To utilize e and p (A) beams at </a:t>
              </a:r>
              <a:r>
                <a:rPr lang="en-US" sz="1600" dirty="0" err="1" smtClean="0">
                  <a:latin typeface="Arial"/>
                  <a:cs typeface="Arial"/>
                </a:rPr>
                <a:t>eRHIC</a:t>
              </a:r>
              <a:r>
                <a:rPr lang="en-US" sz="1600" dirty="0" smtClean="0">
                  <a:latin typeface="Arial"/>
                  <a:cs typeface="Arial"/>
                </a:rPr>
                <a:t> with </a:t>
              </a:r>
              <a:r>
                <a:rPr lang="en-US" sz="1600" i="1" dirty="0" smtClean="0">
                  <a:latin typeface="Arial"/>
                  <a:cs typeface="Arial"/>
                </a:rPr>
                <a:t>e</a:t>
              </a:r>
              <a:r>
                <a:rPr lang="en-US" sz="1600" dirty="0" smtClean="0">
                  <a:latin typeface="Arial"/>
                  <a:cs typeface="Arial"/>
                </a:rPr>
                <a:t>-energy up to 15 </a:t>
              </a:r>
              <a:r>
                <a:rPr lang="en-US" sz="1600" dirty="0" err="1" smtClean="0">
                  <a:latin typeface="Arial"/>
                  <a:cs typeface="Arial"/>
                </a:rPr>
                <a:t>GeV</a:t>
              </a:r>
              <a:r>
                <a:rPr lang="en-US" sz="1600" dirty="0" smtClean="0">
                  <a:latin typeface="Arial"/>
                  <a:cs typeface="Arial"/>
                </a:rPr>
                <a:t> and </a:t>
              </a:r>
              <a:r>
                <a:rPr lang="en-US" sz="1600" i="1" dirty="0" smtClean="0">
                  <a:latin typeface="Arial"/>
                  <a:cs typeface="Arial"/>
                </a:rPr>
                <a:t>p</a:t>
              </a:r>
              <a:r>
                <a:rPr lang="en-US" sz="1600" dirty="0" smtClean="0">
                  <a:latin typeface="Arial"/>
                  <a:cs typeface="Arial"/>
                </a:rPr>
                <a:t>(</a:t>
              </a:r>
              <a:r>
                <a:rPr lang="en-US" sz="1600" i="1" dirty="0" smtClean="0">
                  <a:latin typeface="Arial"/>
                  <a:cs typeface="Arial"/>
                </a:rPr>
                <a:t>A</a:t>
              </a:r>
              <a:r>
                <a:rPr lang="en-US" sz="1600" dirty="0" smtClean="0">
                  <a:latin typeface="Arial"/>
                  <a:cs typeface="Arial"/>
                </a:rPr>
                <a:t>)-energy up to 250 </a:t>
              </a:r>
              <a:r>
                <a:rPr lang="en-US" sz="1600" dirty="0" err="1" smtClean="0">
                  <a:latin typeface="Arial"/>
                  <a:cs typeface="Arial"/>
                </a:rPr>
                <a:t>GeV</a:t>
              </a:r>
              <a:r>
                <a:rPr lang="en-US" sz="1600" dirty="0" smtClean="0">
                  <a:latin typeface="Arial"/>
                  <a:cs typeface="Arial"/>
                </a:rPr>
                <a:t> (100 </a:t>
              </a:r>
              <a:r>
                <a:rPr lang="en-US" sz="1600" dirty="0" err="1" smtClean="0">
                  <a:latin typeface="Arial"/>
                  <a:cs typeface="Arial"/>
                </a:rPr>
                <a:t>GeV</a:t>
              </a:r>
              <a:r>
                <a:rPr lang="en-US" sz="1600" dirty="0" smtClean="0">
                  <a:latin typeface="Arial"/>
                  <a:cs typeface="Arial"/>
                </a:rPr>
                <a:t>/n)</a:t>
              </a:r>
            </a:p>
            <a:p>
              <a:pPr marL="742950" lvl="1" indent="-285750">
                <a:spcAft>
                  <a:spcPts val="600"/>
                </a:spcAft>
                <a:buFont typeface="Wingdings" charset="2"/>
                <a:buChar char="Ø"/>
              </a:pPr>
              <a:r>
                <a:rPr lang="en-US" sz="1600" i="1" dirty="0" smtClean="0">
                  <a:latin typeface="Arial"/>
                  <a:cs typeface="Arial"/>
                </a:rPr>
                <a:t>e</a:t>
              </a:r>
              <a:r>
                <a:rPr lang="en-US" sz="1600" dirty="0" smtClean="0">
                  <a:latin typeface="Arial"/>
                  <a:cs typeface="Arial"/>
                </a:rPr>
                <a:t>, </a:t>
              </a:r>
              <a:r>
                <a:rPr lang="en-US" sz="1600" i="1" dirty="0" smtClean="0">
                  <a:latin typeface="Arial"/>
                  <a:cs typeface="Arial"/>
                </a:rPr>
                <a:t>p</a:t>
              </a:r>
              <a:r>
                <a:rPr lang="en-US" sz="1600" dirty="0" smtClean="0">
                  <a:latin typeface="Arial"/>
                  <a:cs typeface="Arial"/>
                </a:rPr>
                <a:t>, </a:t>
              </a:r>
              <a:r>
                <a:rPr lang="en-US" sz="1600" i="1" dirty="0" smtClean="0">
                  <a:latin typeface="Arial"/>
                  <a:cs typeface="Arial"/>
                </a:rPr>
                <a:t>He</a:t>
              </a:r>
              <a:r>
                <a:rPr lang="en-US" sz="1600" dirty="0" smtClean="0">
                  <a:latin typeface="Arial"/>
                  <a:cs typeface="Arial"/>
                </a:rPr>
                <a:t>3 polarized</a:t>
              </a:r>
            </a:p>
            <a:p>
              <a:pPr marL="742950" lvl="1" indent="-285750">
                <a:spcAft>
                  <a:spcPts val="600"/>
                </a:spcAft>
                <a:buFont typeface="Wingdings" charset="2"/>
                <a:buChar char="Ø"/>
              </a:pPr>
              <a:r>
                <a:rPr lang="en-US" sz="1600" dirty="0" smtClean="0">
                  <a:latin typeface="Arial"/>
                  <a:cs typeface="Arial"/>
                </a:rPr>
                <a:t>Stage-1 luminosity ~10</a:t>
              </a:r>
              <a:r>
                <a:rPr lang="en-US" sz="1600" baseline="30000" dirty="0" smtClean="0">
                  <a:latin typeface="Arial"/>
                  <a:cs typeface="Arial"/>
                </a:rPr>
                <a:t>33</a:t>
              </a:r>
              <a:r>
                <a:rPr lang="en-US" sz="1600" dirty="0" smtClean="0">
                  <a:latin typeface="Arial"/>
                  <a:cs typeface="Arial"/>
                </a:rPr>
                <a:t> cm</a:t>
              </a:r>
              <a:r>
                <a:rPr lang="en-US" sz="1600" baseline="30000" dirty="0" smtClean="0">
                  <a:latin typeface="Arial"/>
                  <a:cs typeface="Arial"/>
                </a:rPr>
                <a:t>-2 </a:t>
              </a:r>
              <a:r>
                <a:rPr lang="en-US" sz="1600" dirty="0" smtClean="0">
                  <a:latin typeface="Arial"/>
                  <a:cs typeface="Arial"/>
                </a:rPr>
                <a:t>s</a:t>
              </a:r>
              <a:r>
                <a:rPr lang="en-US" sz="1600" baseline="30000" dirty="0" smtClean="0">
                  <a:latin typeface="Arial"/>
                  <a:cs typeface="Arial"/>
                </a:rPr>
                <a:t>-1</a:t>
              </a:r>
              <a:r>
                <a:rPr lang="en-US" sz="1600" dirty="0" smtClean="0">
                  <a:latin typeface="Arial"/>
                  <a:cs typeface="Arial"/>
                </a:rPr>
                <a:t> (~1fb</a:t>
              </a:r>
              <a:r>
                <a:rPr lang="en-US" sz="1600" baseline="30000" dirty="0" smtClean="0">
                  <a:latin typeface="Arial"/>
                  <a:cs typeface="Arial"/>
                </a:rPr>
                <a:t>-1 </a:t>
              </a:r>
              <a:r>
                <a:rPr lang="en-US" sz="1600" dirty="0" smtClean="0">
                  <a:latin typeface="Arial"/>
                  <a:cs typeface="Arial"/>
                </a:rPr>
                <a:t>/month)</a:t>
              </a:r>
              <a:endParaRPr lang="en-US" sz="1600" baseline="30000" dirty="0">
                <a:latin typeface="Arial"/>
                <a:cs typeface="Arial"/>
              </a:endParaRPr>
            </a:p>
          </p:txBody>
        </p:sp>
      </p:grpSp>
      <p:pic>
        <p:nvPicPr>
          <p:cNvPr id="21" name="Screen Shot 2014-06-15 at 2.31.02 PM.png"/>
          <p:cNvPicPr/>
          <p:nvPr/>
        </p:nvPicPr>
        <p:blipFill>
          <a:blip r:embed="rId5">
            <a:extLst/>
          </a:blip>
          <a:srcRect l="55220" t="10810" r="5620" b="53269"/>
          <a:stretch>
            <a:fillRect/>
          </a:stretch>
        </p:blipFill>
        <p:spPr>
          <a:xfrm>
            <a:off x="5209010" y="1075964"/>
            <a:ext cx="3477790" cy="2189898"/>
          </a:xfrm>
          <a:prstGeom prst="rect">
            <a:avLst/>
          </a:prstGeom>
          <a:ln w="25400">
            <a:round/>
          </a:ln>
        </p:spPr>
      </p:pic>
    </p:spTree>
    <p:extLst>
      <p:ext uri="{BB962C8B-B14F-4D97-AF65-F5344CB8AC3E}">
        <p14:creationId xmlns:p14="http://schemas.microsoft.com/office/powerpoint/2010/main" val="402819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2602"/>
          </a:xfrm>
        </p:spPr>
        <p:txBody>
          <a:bodyPr/>
          <a:lstStyle/>
          <a:p>
            <a:r>
              <a:rPr lang="en-US" dirty="0" smtClean="0">
                <a:sym typeface="Symbol" pitchFamily="18" charset="2"/>
              </a:rPr>
              <a:t>G: </a:t>
            </a:r>
            <a:r>
              <a:rPr lang="en-US" dirty="0" smtClean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dirty="0" smtClean="0">
                <a:sym typeface="Symbol" pitchFamily="18" charset="2"/>
              </a:rPr>
              <a:t>0 and jet A</a:t>
            </a:r>
            <a:r>
              <a:rPr lang="en-US" baseline="-25000" dirty="0" smtClean="0">
                <a:sym typeface="Symbol" pitchFamily="18" charset="2"/>
              </a:rPr>
              <a:t>LL</a:t>
            </a:r>
            <a:endParaRPr lang="en-US" baseline="-2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83096" y="5274567"/>
            <a:ext cx="357746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O</a:t>
            </a:r>
            <a:r>
              <a:rPr lang="en-US" sz="2000" dirty="0" smtClean="0">
                <a:latin typeface="Times New Roman"/>
                <a:cs typeface="Times New Roman"/>
              </a:rPr>
              <a:t>bservation of non-zero A</a:t>
            </a:r>
            <a:r>
              <a:rPr lang="en-US" sz="2000" baseline="-25000" dirty="0" smtClean="0">
                <a:latin typeface="Times New Roman"/>
                <a:cs typeface="Times New Roman"/>
              </a:rPr>
              <a:t>LL</a:t>
            </a:r>
            <a:r>
              <a:rPr lang="en-US" sz="2000" dirty="0" smtClean="0">
                <a:latin typeface="Times New Roman"/>
                <a:cs typeface="Times New Roman"/>
              </a:rPr>
              <a:t> associated with non-zero ΔG !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2" r="11514"/>
          <a:stretch/>
        </p:blipFill>
        <p:spPr bwMode="auto">
          <a:xfrm>
            <a:off x="318343" y="1952336"/>
            <a:ext cx="3719593" cy="302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7867" r="8383" b="3985"/>
          <a:stretch/>
        </p:blipFill>
        <p:spPr bwMode="auto">
          <a:xfrm>
            <a:off x="5145205" y="1909870"/>
            <a:ext cx="3580837" cy="3062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0782" y="957602"/>
            <a:ext cx="291518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Are gluons polarized?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A6994"/>
              </a:clrFrom>
              <a:clrTo>
                <a:srgbClr val="4A6994">
                  <a:alpha val="0"/>
                </a:srgbClr>
              </a:clrTo>
            </a:clrChange>
            <a:lum bright="6000"/>
          </a:blip>
          <a:srcRect l="23074" t="23914" r="24179" b="10001"/>
          <a:stretch>
            <a:fillRect/>
          </a:stretch>
        </p:blipFill>
        <p:spPr bwMode="auto">
          <a:xfrm>
            <a:off x="133908" y="583980"/>
            <a:ext cx="1017623" cy="10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6951663" y="884238"/>
            <a:ext cx="2174875" cy="590550"/>
            <a:chOff x="6951663" y="884238"/>
            <a:chExt cx="2174875" cy="590550"/>
          </a:xfrm>
        </p:grpSpPr>
        <p:sp>
          <p:nvSpPr>
            <p:cNvPr id="4" name="Rounded Rectangle 3"/>
            <p:cNvSpPr/>
            <p:nvPr/>
          </p:nvSpPr>
          <p:spPr>
            <a:xfrm>
              <a:off x="6951663" y="884238"/>
              <a:ext cx="2174875" cy="59055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5400175"/>
                </p:ext>
              </p:extLst>
            </p:nvPr>
          </p:nvGraphicFramePr>
          <p:xfrm>
            <a:off x="6951663" y="884238"/>
            <a:ext cx="2174875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27" name="Equation" r:id="rId6" imgW="1612900" imgH="393700" progId="Equation.3">
                    <p:embed/>
                  </p:oleObj>
                </mc:Choice>
                <mc:Fallback>
                  <p:oleObj name="Equation" r:id="rId6" imgW="16129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1663" y="884238"/>
                          <a:ext cx="2174875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5767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3"/>
            <a:ext cx="8229600" cy="1092365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RHIC -&gt; </a:t>
            </a:r>
            <a:r>
              <a:rPr lang="en-US" sz="4900" dirty="0" err="1" smtClean="0"/>
              <a:t>eRHIC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3100" dirty="0" smtClean="0"/>
              <a:t>Electron – Ion Collider</a:t>
            </a:r>
            <a:endParaRPr lang="en-US" sz="3100" dirty="0"/>
          </a:p>
        </p:txBody>
      </p:sp>
      <p:pic>
        <p:nvPicPr>
          <p:cNvPr id="7" name="Picture 6" descr="eRHIC_layou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236" y="1260511"/>
            <a:ext cx="3435763" cy="2986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MEICf1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52" y="4541862"/>
            <a:ext cx="3432848" cy="2316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452" y="2066381"/>
            <a:ext cx="4820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Back to DIS but at much higher luminosity (x100-1000 as HERA)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And much higher √s (with both beams polarized)</a:t>
            </a:r>
          </a:p>
        </p:txBody>
      </p:sp>
      <p:pic>
        <p:nvPicPr>
          <p:cNvPr id="9" name="Picture 8" descr="eic-dssv-impac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7" y="3253056"/>
            <a:ext cx="3452394" cy="33677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122899" y="1265077"/>
            <a:ext cx="581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Add electron ring to existing RHIC proton/</a:t>
            </a:r>
            <a:r>
              <a:rPr lang="en-US" dirty="0" err="1" smtClean="0">
                <a:latin typeface="Times New Roman"/>
                <a:cs typeface="Times New Roman"/>
              </a:rPr>
              <a:t>heavy_ion</a:t>
            </a:r>
            <a:r>
              <a:rPr lang="en-US" dirty="0" smtClean="0">
                <a:latin typeface="Times New Roman"/>
                <a:cs typeface="Times New Roman"/>
              </a:rPr>
              <a:t> ring or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Add proton/</a:t>
            </a:r>
            <a:r>
              <a:rPr lang="en-US" dirty="0" err="1" smtClean="0">
                <a:latin typeface="Times New Roman"/>
                <a:cs typeface="Times New Roman"/>
              </a:rPr>
              <a:t>heavy_ion</a:t>
            </a:r>
            <a:r>
              <a:rPr lang="en-US" dirty="0" smtClean="0">
                <a:latin typeface="Times New Roman"/>
                <a:cs typeface="Times New Roman"/>
              </a:rPr>
              <a:t> ring to existing electron ring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84727" y="164557"/>
            <a:ext cx="966731" cy="461665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~2025</a:t>
            </a:r>
          </a:p>
        </p:txBody>
      </p:sp>
    </p:spTree>
    <p:extLst>
      <p:ext uri="{BB962C8B-B14F-4D97-AF65-F5344CB8AC3E}">
        <p14:creationId xmlns:p14="http://schemas.microsoft.com/office/powerpoint/2010/main" val="297394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71" y="135070"/>
            <a:ext cx="8229600" cy="638013"/>
          </a:xfrm>
        </p:spPr>
        <p:txBody>
          <a:bodyPr>
            <a:noAutofit/>
          </a:bodyPr>
          <a:lstStyle/>
          <a:p>
            <a:r>
              <a:rPr lang="en-US" sz="3200" dirty="0"/>
              <a:t>Nucleon </a:t>
            </a:r>
            <a:r>
              <a:rPr lang="en-US" sz="3200" dirty="0" err="1"/>
              <a:t>Helicity</a:t>
            </a:r>
            <a:r>
              <a:rPr lang="en-US" sz="3200" dirty="0"/>
              <a:t> </a:t>
            </a:r>
            <a:r>
              <a:rPr lang="en-US" sz="3200" dirty="0" smtClean="0"/>
              <a:t>Structure: from RHIC to EIC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9" y="1969040"/>
            <a:ext cx="2826280" cy="2656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574" y="1969040"/>
            <a:ext cx="2734562" cy="2656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189" y="1965608"/>
            <a:ext cx="2810421" cy="26598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5467" y="1044742"/>
            <a:ext cx="19285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arXiv</a:t>
            </a:r>
            <a:r>
              <a:rPr lang="en-US" dirty="0" smtClean="0">
                <a:latin typeface="Times New Roman"/>
                <a:cs typeface="Times New Roman"/>
              </a:rPr>
              <a:t>: 1509.06489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022839"/>
              </p:ext>
            </p:extLst>
          </p:nvPr>
        </p:nvGraphicFramePr>
        <p:xfrm>
          <a:off x="2756373" y="912651"/>
          <a:ext cx="3166507" cy="85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87" name="Equation" r:id="rId6" imgW="1689100" imgH="457200" progId="Equation.3">
                  <p:embed/>
                </p:oleObj>
              </mc:Choice>
              <mc:Fallback>
                <p:oleObj name="Equation" r:id="rId6" imgW="1689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56373" y="912651"/>
                        <a:ext cx="3166507" cy="85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48165" y="4625471"/>
            <a:ext cx="8787098" cy="803904"/>
            <a:chOff x="148165" y="4508502"/>
            <a:chExt cx="8787098" cy="803904"/>
          </a:xfrm>
        </p:grpSpPr>
        <p:sp>
          <p:nvSpPr>
            <p:cNvPr id="12" name="TextBox 11"/>
            <p:cNvSpPr txBox="1"/>
            <p:nvPr/>
          </p:nvSpPr>
          <p:spPr>
            <a:xfrm>
              <a:off x="1418166" y="4550832"/>
              <a:ext cx="1090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Gluon 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94151" y="4555065"/>
              <a:ext cx="14268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Quarks 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62849" y="4516291"/>
              <a:ext cx="2372414" cy="79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dirty="0"/>
                <a:t>O</a:t>
              </a:r>
              <a:r>
                <a:rPr lang="en-US" sz="2800" dirty="0" smtClean="0"/>
                <a:t>rbital angular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dirty="0" smtClean="0"/>
                <a:t>momentum 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8165" y="4540251"/>
              <a:ext cx="11219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1/2    - </a:t>
              </a:r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11500" y="4508502"/>
              <a:ext cx="403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98067" y="4544487"/>
              <a:ext cx="403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06467" y="5696288"/>
            <a:ext cx="398057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Spin puzzle will be solved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943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Symmetry breaking in pol. sea?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42</a:t>
            </a:fld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6B5A29-7E81-FA43-A470-9CEC56964DB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2705" y="5888303"/>
            <a:ext cx="36203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Symmetry breaking in polarized sea? 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82" y="1750291"/>
            <a:ext cx="4195618" cy="3814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0291"/>
            <a:ext cx="3519673" cy="38146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909" y="5888303"/>
            <a:ext cx="32744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Unpolarized</a:t>
            </a:r>
            <a:r>
              <a:rPr lang="en-US" dirty="0" smtClean="0">
                <a:latin typeface="Times New Roman"/>
                <a:cs typeface="Times New Roman"/>
              </a:rPr>
              <a:t> sea is not symmetric</a:t>
            </a:r>
          </a:p>
        </p:txBody>
      </p:sp>
    </p:spTree>
    <p:extLst>
      <p:ext uri="{BB962C8B-B14F-4D97-AF65-F5344CB8AC3E}">
        <p14:creationId xmlns:p14="http://schemas.microsoft.com/office/powerpoint/2010/main" val="265308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360"/>
            <a:ext cx="8229600" cy="775916"/>
          </a:xfrm>
        </p:spPr>
        <p:txBody>
          <a:bodyPr/>
          <a:lstStyle/>
          <a:p>
            <a:r>
              <a:rPr lang="en-US" dirty="0" smtClean="0"/>
              <a:t>Initial State: TMD </a:t>
            </a:r>
            <a:r>
              <a:rPr lang="en-US" dirty="0" err="1" smtClean="0"/>
              <a:t>vs</a:t>
            </a:r>
            <a:r>
              <a:rPr lang="en-US" dirty="0" smtClean="0"/>
              <a:t> Twist3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43</a:t>
            </a:fld>
            <a:endParaRPr lang="en-US"/>
          </a:p>
        </p:txBody>
      </p: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2861365" y="1283281"/>
            <a:ext cx="3611575" cy="2473325"/>
            <a:chOff x="1438711" y="4059469"/>
            <a:chExt cx="3611683" cy="2473008"/>
          </a:xfrm>
        </p:grpSpPr>
        <p:sp>
          <p:nvSpPr>
            <p:cNvPr id="6" name="TextBox 16"/>
            <p:cNvSpPr txBox="1">
              <a:spLocks noChangeArrowheads="1"/>
            </p:cNvSpPr>
            <p:nvPr/>
          </p:nvSpPr>
          <p:spPr bwMode="auto">
            <a:xfrm>
              <a:off x="3806631" y="6147349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p:sp>
          <p:nvSpPr>
            <p:cNvPr id="7" name="TextBox 17"/>
            <p:cNvSpPr txBox="1">
              <a:spLocks noChangeArrowheads="1"/>
            </p:cNvSpPr>
            <p:nvPr/>
          </p:nvSpPr>
          <p:spPr bwMode="auto">
            <a:xfrm>
              <a:off x="1438711" y="6144055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Mathematica1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Mathematica1" charset="0"/>
                </a:rPr>
                <a:t>QCD</a:t>
              </a:r>
              <a:endParaRPr lang="en-US" b="1" baseline="-2500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8" name="TextBox 52"/>
            <p:cNvSpPr txBox="1">
              <a:spLocks noChangeArrowheads="1"/>
            </p:cNvSpPr>
            <p:nvPr/>
          </p:nvSpPr>
          <p:spPr bwMode="auto">
            <a:xfrm>
              <a:off x="2720830" y="6149881"/>
              <a:ext cx="415510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9" name="TextBox 20"/>
            <p:cNvSpPr txBox="1">
              <a:spLocks noChangeArrowheads="1"/>
            </p:cNvSpPr>
            <p:nvPr/>
          </p:nvSpPr>
          <p:spPr bwMode="auto">
            <a:xfrm>
              <a:off x="3289106" y="6162589"/>
              <a:ext cx="414609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" charset="0"/>
                </a:rPr>
                <a:t>&lt;&lt;</a:t>
              </a:r>
            </a:p>
          </p:txBody>
        </p:sp>
        <p:sp>
          <p:nvSpPr>
            <p:cNvPr id="10" name="TextBox 21"/>
            <p:cNvSpPr txBox="1">
              <a:spLocks noChangeArrowheads="1"/>
            </p:cNvSpPr>
            <p:nvPr/>
          </p:nvSpPr>
          <p:spPr bwMode="auto">
            <a:xfrm>
              <a:off x="2238220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grpSp>
          <p:nvGrpSpPr>
            <p:cNvPr id="11" name="Group 55"/>
            <p:cNvGrpSpPr>
              <a:grpSpLocks noChangeAspect="1"/>
            </p:cNvGrpSpPr>
            <p:nvPr/>
          </p:nvGrpSpPr>
          <p:grpSpPr bwMode="auto">
            <a:xfrm>
              <a:off x="1640646" y="4059469"/>
              <a:ext cx="3064192" cy="2240280"/>
              <a:chOff x="2055813" y="1905000"/>
              <a:chExt cx="5106987" cy="3733800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3429000" y="2133600"/>
                <a:ext cx="3200400" cy="3200400"/>
              </a:xfrm>
              <a:prstGeom prst="rect">
                <a:avLst/>
              </a:prstGeom>
              <a:solidFill>
                <a:srgbClr val="CCFFCC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ea typeface="Arial" pitchFamily="28" charset="0"/>
                  <a:cs typeface="Arial" pitchFamily="28" charset="0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2057400" y="2133600"/>
                <a:ext cx="3124200" cy="320040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3429000" y="2057400"/>
                <a:ext cx="1752600" cy="3352800"/>
              </a:xfrm>
              <a:prstGeom prst="rect">
                <a:avLst/>
              </a:prstGeom>
              <a:gradFill flip="none" rotWithShape="1">
                <a:gsLst>
                  <a:gs pos="0">
                    <a:srgbClr val="66FFFF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C4C4FB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16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2057400" y="5334000"/>
                <a:ext cx="5105400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7" name="Straight Arrow Connector 6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313" y="3619500"/>
                <a:ext cx="3430588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8" name="Freeform 61"/>
              <p:cNvSpPr>
                <a:spLocks noChangeArrowheads="1"/>
              </p:cNvSpPr>
              <p:nvPr/>
            </p:nvSpPr>
            <p:spPr bwMode="auto">
              <a:xfrm>
                <a:off x="2387600" y="2355850"/>
                <a:ext cx="4135438" cy="2598738"/>
              </a:xfrm>
              <a:custGeom>
                <a:avLst/>
                <a:gdLst>
                  <a:gd name="T0" fmla="*/ 0 w 4135272"/>
                  <a:gd name="T1" fmla="*/ 2557777 h 2597623"/>
                  <a:gd name="T2" fmla="*/ 955381 w 4135272"/>
                  <a:gd name="T3" fmla="*/ 113780 h 2597623"/>
                  <a:gd name="T4" fmla="*/ 2306565 w 4135272"/>
                  <a:gd name="T5" fmla="*/ 1875097 h 2597623"/>
                  <a:gd name="T6" fmla="*/ 4135438 w 4135272"/>
                  <a:gd name="T7" fmla="*/ 2598738 h 2597623"/>
                  <a:gd name="T8" fmla="*/ 4135438 w 4135272"/>
                  <a:gd name="T9" fmla="*/ 2598738 h 2597623"/>
                  <a:gd name="T10" fmla="*/ 4135438 w 4135272"/>
                  <a:gd name="T11" fmla="*/ 2598738 h 25976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35272"/>
                  <a:gd name="T19" fmla="*/ 0 h 2597623"/>
                  <a:gd name="T20" fmla="*/ 4135272 w 4135272"/>
                  <a:gd name="T21" fmla="*/ 2597623 h 25976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35272" h="2597623">
                    <a:moveTo>
                      <a:pt x="0" y="2556680"/>
                    </a:moveTo>
                    <a:cubicBezTo>
                      <a:pt x="285465" y="1392071"/>
                      <a:pt x="570931" y="227462"/>
                      <a:pt x="955343" y="113731"/>
                    </a:cubicBezTo>
                    <a:cubicBezTo>
                      <a:pt x="1339755" y="0"/>
                      <a:pt x="1776484" y="1460310"/>
                      <a:pt x="2306472" y="1874292"/>
                    </a:cubicBezTo>
                    <a:cubicBezTo>
                      <a:pt x="2836460" y="2288274"/>
                      <a:pt x="4135272" y="2597623"/>
                      <a:pt x="4135272" y="2597623"/>
                    </a:cubicBezTo>
                  </a:path>
                </a:pathLst>
              </a:custGeom>
              <a:solidFill>
                <a:srgbClr val="E6E6E6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cxnSp>
            <p:nvCxnSpPr>
              <p:cNvPr id="19" name="Straight Connector 62"/>
              <p:cNvCxnSpPr>
                <a:cxnSpLocks noChangeShapeType="1"/>
              </p:cNvCxnSpPr>
              <p:nvPr/>
            </p:nvCxnSpPr>
            <p:spPr bwMode="auto">
              <a:xfrm rot="5400000">
                <a:off x="1601787" y="3808413"/>
                <a:ext cx="3656013" cy="15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20" name="Straight Connector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3314700" y="3771900"/>
                <a:ext cx="373380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12" name="TextBox 64"/>
            <p:cNvSpPr txBox="1">
              <a:spLocks noChangeArrowheads="1"/>
            </p:cNvSpPr>
            <p:nvPr/>
          </p:nvSpPr>
          <p:spPr bwMode="auto">
            <a:xfrm>
              <a:off x="4634884" y="5939823"/>
              <a:ext cx="415510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925681" y="1689942"/>
            <a:ext cx="1206801" cy="738664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Collinear/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twist-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Q,p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&gt;&gt;</a:t>
            </a:r>
            <a:r>
              <a:rPr lang="en-US" sz="1400" b="1" dirty="0" smtClean="0"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QCD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91166" y="1554022"/>
            <a:ext cx="1348116" cy="1097736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momentum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dependent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</a:t>
            </a:r>
            <a:r>
              <a:rPr lang="en-US" sz="1400" b="1" dirty="0" err="1" smtClean="0"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cs typeface="Comic Sans MS"/>
              </a:rPr>
              <a:t>&gt;=</a:t>
            </a:r>
            <a:r>
              <a:rPr lang="en-US" sz="1400" b="1" dirty="0" smtClean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74872" y="781424"/>
            <a:ext cx="1585452" cy="523220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  <a:latin typeface="Comic Sans MS"/>
                <a:ea typeface="+mn-ea"/>
                <a:cs typeface="Comic Sans MS"/>
              </a:rPr>
              <a:t>Intermediate </a:t>
            </a:r>
            <a:r>
              <a:rPr lang="en-US" sz="1400" b="1" dirty="0" err="1" smtClean="0">
                <a:solidFill>
                  <a:schemeClr val="accent3">
                    <a:lumMod val="75000"/>
                  </a:schemeClr>
                </a:solidFill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solidFill>
                  <a:schemeClr val="accent3">
                    <a:lumMod val="75000"/>
                  </a:schemeClr>
                </a:solidFill>
                <a:latin typeface="Comic Sans MS"/>
                <a:ea typeface="+mn-ea"/>
                <a:cs typeface="Comic Sans MS"/>
              </a:rPr>
              <a:t>T</a:t>
            </a:r>
            <a:endParaRPr lang="en-US" sz="1400" b="1" baseline="-25000" dirty="0" smtClean="0">
              <a:solidFill>
                <a:schemeClr val="accent3">
                  <a:lumMod val="75000"/>
                </a:schemeClr>
              </a:solidFill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Q&gt;&gt;</a:t>
            </a:r>
            <a:r>
              <a:rPr lang="en-US" sz="1400" b="1" dirty="0" err="1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&gt;&gt;</a:t>
            </a: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QCD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7643" y="1689942"/>
            <a:ext cx="1246865" cy="1572597"/>
            <a:chOff x="377643" y="1494233"/>
            <a:chExt cx="1246865" cy="1572597"/>
          </a:xfrm>
        </p:grpSpPr>
        <p:pic>
          <p:nvPicPr>
            <p:cNvPr id="25" name="Bild 2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7643" y="1494233"/>
              <a:ext cx="1153728" cy="1572597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26" name="TextBox 25"/>
            <p:cNvSpPr txBox="1"/>
            <p:nvPr/>
          </p:nvSpPr>
          <p:spPr>
            <a:xfrm>
              <a:off x="754183" y="2794449"/>
              <a:ext cx="8703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>
                  <a:latin typeface="Comic Sans MS"/>
                  <a:cs typeface="Comic Sans MS"/>
                </a:rPr>
                <a:t>Sivers</a:t>
              </a:r>
              <a:r>
                <a:rPr lang="en-US" sz="1000" b="1" dirty="0" smtClean="0">
                  <a:latin typeface="Comic Sans MS"/>
                  <a:cs typeface="Comic Sans MS"/>
                </a:rPr>
                <a:t>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fct</a:t>
              </a:r>
              <a:r>
                <a:rPr lang="en-US" sz="1000" b="1" dirty="0" smtClean="0">
                  <a:latin typeface="Comic Sans MS"/>
                  <a:cs typeface="Comic Sans MS"/>
                </a:rPr>
                <a:t>.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grpSp>
        <p:nvGrpSpPr>
          <p:cNvPr id="27" name="Group 30"/>
          <p:cNvGrpSpPr/>
          <p:nvPr/>
        </p:nvGrpSpPr>
        <p:grpSpPr>
          <a:xfrm>
            <a:off x="7159535" y="1557221"/>
            <a:ext cx="1592954" cy="1368097"/>
            <a:chOff x="6938665" y="1579436"/>
            <a:chExt cx="1592954" cy="1368097"/>
          </a:xfrm>
        </p:grpSpPr>
        <p:pic>
          <p:nvPicPr>
            <p:cNvPr id="28" name="Bild 3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4307" y="1579436"/>
              <a:ext cx="812497" cy="966769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29" name="Textfeld 41"/>
            <p:cNvSpPr txBox="1"/>
            <p:nvPr/>
          </p:nvSpPr>
          <p:spPr>
            <a:xfrm>
              <a:off x="6938665" y="2485868"/>
              <a:ext cx="15929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 smtClean="0">
                  <a:latin typeface="Comic Sans MS"/>
                  <a:cs typeface="Comic Sans MS"/>
                </a:rPr>
                <a:t>Efremov</a:t>
              </a:r>
              <a:r>
                <a:rPr lang="en-US" sz="1200" b="1" dirty="0" smtClean="0">
                  <a:latin typeface="Comic Sans MS"/>
                  <a:cs typeface="Comic Sans MS"/>
                </a:rPr>
                <a:t>, </a:t>
              </a:r>
              <a:r>
                <a:rPr lang="en-US" sz="1200" b="1" dirty="0" err="1" smtClean="0">
                  <a:latin typeface="Comic Sans MS"/>
                  <a:cs typeface="Comic Sans MS"/>
                </a:rPr>
                <a:t>Teryaev</a:t>
              </a:r>
              <a:r>
                <a:rPr lang="en-US" sz="1200" b="1" dirty="0" smtClean="0">
                  <a:latin typeface="Comic Sans MS"/>
                  <a:cs typeface="Comic Sans MS"/>
                </a:rPr>
                <a:t>;</a:t>
              </a:r>
            </a:p>
            <a:p>
              <a:pPr algn="ctr"/>
              <a:r>
                <a:rPr lang="en-US" sz="1200" b="1" dirty="0" err="1" smtClean="0">
                  <a:latin typeface="Comic Sans MS"/>
                  <a:cs typeface="Comic Sans MS"/>
                </a:rPr>
                <a:t>Qiu</a:t>
              </a:r>
              <a:r>
                <a:rPr lang="en-US" sz="1200" b="1" dirty="0" smtClean="0">
                  <a:latin typeface="Comic Sans MS"/>
                  <a:cs typeface="Comic Sans MS"/>
                </a:rPr>
                <a:t>, </a:t>
              </a:r>
              <a:r>
                <a:rPr lang="en-US" sz="1200" b="1" dirty="0" err="1" smtClean="0">
                  <a:latin typeface="Comic Sans MS"/>
                  <a:cs typeface="Comic Sans MS"/>
                </a:rPr>
                <a:t>Sterman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24353" y="3705291"/>
            <a:ext cx="2752088" cy="1384995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Need 2 scales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</a:t>
            </a:r>
            <a:r>
              <a:rPr lang="en-US" sz="1400" b="1" baseline="30000" dirty="0" smtClean="0">
                <a:latin typeface="Comic Sans MS"/>
                <a:ea typeface="+mn-ea"/>
                <a:cs typeface="Comic Sans MS"/>
              </a:rPr>
              <a:t>2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 and 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Remember </a:t>
            </a:r>
            <a:r>
              <a:rPr lang="en-US" sz="1400" b="1" dirty="0" err="1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pp</a:t>
            </a:r>
            <a:r>
              <a:rPr lang="en-US" sz="1400" b="1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several observables one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Exception: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DY, W/Z-production</a:t>
            </a:r>
            <a:endParaRPr lang="en-US" sz="1400" b="1" dirty="0" smtClean="0">
              <a:latin typeface="Comic Sans MS"/>
              <a:cs typeface="Comic Sans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6918" y="3692044"/>
            <a:ext cx="2674856" cy="1815882"/>
          </a:xfrm>
          <a:prstGeom prst="rect">
            <a:avLst/>
          </a:prstGeom>
          <a:noFill/>
          <a:ln w="12700">
            <a:solidFill>
              <a:srgbClr val="66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Need only 1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</a:t>
            </a:r>
            <a:r>
              <a:rPr lang="en-US" sz="1400" b="1" baseline="30000" dirty="0" smtClean="0">
                <a:latin typeface="Comic Sans MS"/>
                <a:ea typeface="+mn-ea"/>
                <a:cs typeface="Comic Sans MS"/>
              </a:rPr>
              <a:t>2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 or 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66FFCC"/>
                </a:solidFill>
                <a:latin typeface="Comic Sans MS"/>
                <a:ea typeface="+mn-ea"/>
                <a:cs typeface="Comic Sans MS"/>
              </a:rPr>
              <a:t>But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should be of reasonable size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should be applicable 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latin typeface="Comic Sans MS"/>
                <a:ea typeface="+mn-ea"/>
                <a:cs typeface="Comic Sans MS"/>
              </a:rPr>
              <a:t>pp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 observables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A</a:t>
            </a:r>
            <a:r>
              <a:rPr lang="en-US" sz="1400" baseline="-25000" dirty="0" smtClean="0">
                <a:latin typeface="Comic Sans MS"/>
                <a:ea typeface="+mn-ea"/>
                <a:cs typeface="Comic Sans MS"/>
              </a:rPr>
              <a:t>N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(</a:t>
            </a:r>
            <a:r>
              <a:rPr lang="en-US" sz="1400" dirty="0" smtClean="0">
                <a:latin typeface="Symbol" charset="2"/>
                <a:ea typeface="+mn-ea"/>
                <a:cs typeface="Symbol" charset="2"/>
              </a:rPr>
              <a:t>p</a:t>
            </a:r>
            <a:r>
              <a:rPr lang="en-US" sz="1400" baseline="30000" dirty="0" smtClean="0">
                <a:latin typeface="Comic Sans MS"/>
                <a:ea typeface="+mn-ea"/>
                <a:cs typeface="Comic Sans MS"/>
              </a:rPr>
              <a:t>0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/</a:t>
            </a:r>
            <a:r>
              <a:rPr lang="en-US" sz="1400" dirty="0" smtClean="0">
                <a:latin typeface="Symbol" charset="2"/>
                <a:ea typeface="+mn-ea"/>
                <a:cs typeface="Symbol" charset="2"/>
              </a:rPr>
              <a:t>g</a:t>
            </a:r>
            <a:r>
              <a:rPr lang="en-US" sz="1400" dirty="0">
                <a:latin typeface="Comic Sans MS"/>
                <a:ea typeface="+mn-ea"/>
                <a:cs typeface="Comic Sans MS"/>
              </a:rPr>
              <a:t>/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jet)</a:t>
            </a:r>
            <a:endParaRPr lang="en-US" sz="1400" b="1" dirty="0" smtClean="0">
              <a:latin typeface="Comic Sans MS"/>
              <a:ea typeface="+mn-ea"/>
              <a:cs typeface="Comic Sans M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878667" y="4300344"/>
            <a:ext cx="3365500" cy="2000357"/>
            <a:chOff x="2878667" y="4300344"/>
            <a:chExt cx="3365500" cy="2000357"/>
          </a:xfrm>
        </p:grpSpPr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8839634"/>
                </p:ext>
              </p:extLst>
            </p:nvPr>
          </p:nvGraphicFramePr>
          <p:xfrm>
            <a:off x="5994400" y="5110609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655" name="Equation" r:id="rId5" imgW="114300" imgH="165100" progId="Equation.DSMT4">
                    <p:embed/>
                  </p:oleObj>
                </mc:Choice>
                <mc:Fallback>
                  <p:oleObj name="Equation" r:id="rId5" imgW="114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994400" y="5110609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7776457"/>
                </p:ext>
              </p:extLst>
            </p:nvPr>
          </p:nvGraphicFramePr>
          <p:xfrm>
            <a:off x="5994400" y="5110609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656" name="Equation" r:id="rId7" imgW="114300" imgH="165100" progId="Equation.DSMT4">
                    <p:embed/>
                  </p:oleObj>
                </mc:Choice>
                <mc:Fallback>
                  <p:oleObj name="Equation" r:id="rId7" imgW="114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994400" y="5110609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0074629"/>
                </p:ext>
              </p:extLst>
            </p:nvPr>
          </p:nvGraphicFramePr>
          <p:xfrm>
            <a:off x="2878667" y="5703801"/>
            <a:ext cx="3365500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657" name="Equation" r:id="rId8" imgW="3365500" imgH="596900" progId="Equation.3">
                    <p:embed/>
                  </p:oleObj>
                </mc:Choice>
                <mc:Fallback>
                  <p:oleObj name="Equation" r:id="rId8" imgW="3365500" imgH="596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878667" y="5703801"/>
                          <a:ext cx="3365500" cy="59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AutoShape 49"/>
            <p:cNvSpPr>
              <a:spLocks noChangeArrowheads="1"/>
            </p:cNvSpPr>
            <p:nvPr/>
          </p:nvSpPr>
          <p:spPr bwMode="auto">
            <a:xfrm>
              <a:off x="2976232" y="5142363"/>
              <a:ext cx="809839" cy="424297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31165" y="5243961"/>
              <a:ext cx="1939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related through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73946" y="4300344"/>
              <a:ext cx="2808792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Ji</a:t>
              </a:r>
              <a:r>
                <a:rPr lang="en-US" dirty="0"/>
                <a:t>, </a:t>
              </a:r>
              <a:r>
                <a:rPr lang="en-US" dirty="0" err="1" smtClean="0"/>
                <a:t>Qiu</a:t>
              </a:r>
              <a:r>
                <a:rPr lang="en-US" dirty="0"/>
                <a:t>, </a:t>
              </a:r>
              <a:r>
                <a:rPr lang="en-US" dirty="0" err="1" smtClean="0"/>
                <a:t>Vogelsang</a:t>
              </a:r>
              <a:r>
                <a:rPr lang="en-US" dirty="0"/>
                <a:t>, </a:t>
              </a:r>
              <a:r>
                <a:rPr lang="en-US" dirty="0" smtClean="0"/>
                <a:t>Yuan</a:t>
              </a:r>
              <a:r>
                <a:rPr lang="en-US" dirty="0"/>
                <a:t>, </a:t>
              </a:r>
              <a:r>
                <a:rPr lang="en-US" dirty="0" smtClean="0"/>
                <a:t>PRL. </a:t>
              </a:r>
              <a:r>
                <a:rPr lang="en-US" b="1" dirty="0"/>
                <a:t>97</a:t>
              </a:r>
              <a:r>
                <a:rPr lang="en-US" dirty="0"/>
                <a:t>, 082002 (2006)</a:t>
              </a:r>
              <a:r>
                <a:rPr lang="en-US" dirty="0" smtClean="0"/>
                <a:t>.</a:t>
              </a:r>
              <a:r>
                <a:rPr lang="en-US" dirty="0" smtClean="0">
                  <a:latin typeface="Times New Roman"/>
                  <a:cs typeface="Times New Roman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17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0" grpId="0" animBg="1"/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397"/>
            <a:ext cx="8229600" cy="913811"/>
          </a:xfrm>
        </p:spPr>
        <p:txBody>
          <a:bodyPr/>
          <a:lstStyle/>
          <a:p>
            <a:r>
              <a:rPr lang="en-US" dirty="0"/>
              <a:t>TMD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/>
              <a:t>Twist3: Sign </a:t>
            </a:r>
            <a:r>
              <a:rPr lang="en-US" dirty="0"/>
              <a:t>M</a:t>
            </a:r>
            <a:r>
              <a:rPr lang="en-US" dirty="0" smtClean="0"/>
              <a:t>ismatch?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4167" y="1058208"/>
            <a:ext cx="2729571" cy="646331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Kang</a:t>
            </a:r>
            <a:r>
              <a:rPr lang="en-US" dirty="0" smtClean="0"/>
              <a:t>, </a:t>
            </a:r>
            <a:r>
              <a:rPr lang="en-US" dirty="0" err="1" smtClean="0"/>
              <a:t>Qiu</a:t>
            </a:r>
            <a:r>
              <a:rPr lang="en-US" dirty="0" smtClean="0"/>
              <a:t>, </a:t>
            </a:r>
            <a:r>
              <a:rPr lang="en-US" dirty="0" err="1" smtClean="0"/>
              <a:t>Vogelsang</a:t>
            </a:r>
            <a:r>
              <a:rPr lang="en-US" dirty="0" smtClean="0"/>
              <a:t>, Yuan</a:t>
            </a:r>
            <a:endParaRPr lang="en-US" dirty="0"/>
          </a:p>
          <a:p>
            <a:r>
              <a:rPr lang="en-US" dirty="0" smtClean="0"/>
              <a:t>PRD 83 (2011), 094011</a:t>
            </a: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5130" y="4794006"/>
            <a:ext cx="5178070" cy="1200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Sign mismatch! </a:t>
            </a:r>
          </a:p>
          <a:p>
            <a:r>
              <a:rPr lang="en-US" sz="2400" dirty="0" err="1" smtClean="0">
                <a:latin typeface="Times New Roman"/>
                <a:cs typeface="Times New Roman"/>
              </a:rPr>
              <a:t>Sivers</a:t>
            </a:r>
            <a:r>
              <a:rPr lang="en-US" sz="2400" dirty="0" smtClean="0">
                <a:latin typeface="Times New Roman"/>
                <a:cs typeface="Times New Roman"/>
              </a:rPr>
              <a:t> contribution is small in </a:t>
            </a:r>
            <a:r>
              <a:rPr lang="en-US" sz="2400" dirty="0" err="1" smtClean="0">
                <a:latin typeface="Times New Roman"/>
                <a:cs typeface="Times New Roman"/>
              </a:rPr>
              <a:t>pp</a:t>
            </a:r>
            <a:r>
              <a:rPr lang="en-US" sz="2400" dirty="0">
                <a:sym typeface="Symbol" pitchFamily="18" charset="2"/>
              </a:rPr>
              <a:t> X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?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=&gt; Collins dominate?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73" y="2045160"/>
            <a:ext cx="5756976" cy="229984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923845"/>
              </p:ext>
            </p:extLst>
          </p:nvPr>
        </p:nvGraphicFramePr>
        <p:xfrm>
          <a:off x="1926254" y="1196361"/>
          <a:ext cx="33655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2" name="Equation" r:id="rId4" imgW="3365500" imgH="596900" progId="Equation.3">
                  <p:embed/>
                </p:oleObj>
              </mc:Choice>
              <mc:Fallback>
                <p:oleObj name="Equation" r:id="rId4" imgW="33655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6254" y="1196361"/>
                        <a:ext cx="33655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21829" y="2590289"/>
            <a:ext cx="2122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sym typeface="Symbol" pitchFamily="18" charset="2"/>
              </a:rPr>
              <a:t>pp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 X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(Twist-3)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SIDIS (TMD)</a:t>
            </a:r>
          </a:p>
        </p:txBody>
      </p:sp>
    </p:spTree>
    <p:extLst>
      <p:ext uri="{BB962C8B-B14F-4D97-AF65-F5344CB8AC3E}">
        <p14:creationId xmlns:p14="http://schemas.microsoft.com/office/powerpoint/2010/main" val="274587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901"/>
          </a:xfrm>
        </p:spPr>
        <p:txBody>
          <a:bodyPr/>
          <a:lstStyle/>
          <a:p>
            <a:r>
              <a:rPr lang="en-US" dirty="0" smtClean="0"/>
              <a:t>Collins dominate?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00" y="1526676"/>
            <a:ext cx="4015560" cy="4829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3204" y="1543388"/>
            <a:ext cx="4260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A</a:t>
            </a:r>
            <a:r>
              <a:rPr lang="en-US" sz="2000" baseline="-25000" dirty="0" smtClean="0">
                <a:latin typeface="Times New Roman"/>
                <a:cs typeface="Times New Roman"/>
              </a:rPr>
              <a:t>N</a:t>
            </a:r>
            <a:r>
              <a:rPr lang="en-US" sz="2000" dirty="0" smtClean="0">
                <a:latin typeface="Times New Roman"/>
                <a:cs typeface="Times New Roman"/>
              </a:rPr>
              <a:t> from twist-3 fragmentation functions 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dirty="0" err="1" smtClean="0">
                <a:latin typeface="Times New Roman"/>
                <a:cs typeface="Times New Roman"/>
              </a:rPr>
              <a:t>Kanzawa</a:t>
            </a:r>
            <a:r>
              <a:rPr lang="en-US" dirty="0" smtClean="0">
                <a:latin typeface="Times New Roman"/>
                <a:cs typeface="Times New Roman"/>
              </a:rPr>
              <a:t>, Koike, Metz, </a:t>
            </a:r>
            <a:r>
              <a:rPr lang="en-US" dirty="0" err="1" smtClean="0">
                <a:latin typeface="Times New Roman"/>
                <a:cs typeface="Times New Roman"/>
              </a:rPr>
              <a:t>Pitoniak</a:t>
            </a:r>
            <a:r>
              <a:rPr lang="en-US" dirty="0" smtClean="0">
                <a:latin typeface="Times New Roman"/>
                <a:cs typeface="Times New Roman"/>
              </a:rPr>
              <a:t>, arXiv:1404.1033)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Describes data well !</a:t>
            </a:r>
          </a:p>
        </p:txBody>
      </p:sp>
    </p:spTree>
    <p:extLst>
      <p:ext uri="{BB962C8B-B14F-4D97-AF65-F5344CB8AC3E}">
        <p14:creationId xmlns:p14="http://schemas.microsoft.com/office/powerpoint/2010/main" val="33922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397"/>
            <a:ext cx="8229600" cy="946371"/>
          </a:xfrm>
        </p:spPr>
        <p:txBody>
          <a:bodyPr>
            <a:normAutofit/>
          </a:bodyPr>
          <a:lstStyle/>
          <a:p>
            <a:r>
              <a:rPr lang="en-US" dirty="0" smtClean="0"/>
              <a:t> A</a:t>
            </a:r>
            <a:r>
              <a:rPr lang="en-US" baseline="-25000" dirty="0" smtClean="0"/>
              <a:t>N</a:t>
            </a:r>
            <a:r>
              <a:rPr lang="en-US" dirty="0" smtClean="0"/>
              <a:t>: </a:t>
            </a:r>
            <a:r>
              <a:rPr lang="en-US" dirty="0" err="1" smtClean="0">
                <a:sym typeface="Symbol" pitchFamily="18" charset="2"/>
              </a:rPr>
              <a:t>pp</a:t>
            </a:r>
            <a:r>
              <a:rPr lang="en-US" dirty="0">
                <a:sym typeface="Symbol" pitchFamily="18" charset="2"/>
              </a:rPr>
              <a:t></a:t>
            </a:r>
            <a:r>
              <a:rPr lang="en-US" dirty="0" smtClean="0">
                <a:sym typeface="Symbol" pitchFamily="18" charset="2"/>
              </a:rPr>
              <a:t> X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54385"/>
            <a:ext cx="4405119" cy="3022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4699" y="1275434"/>
            <a:ext cx="234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PRD90 (2014), 012006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31950" y="1654385"/>
            <a:ext cx="2381674" cy="3022208"/>
            <a:chOff x="6930846" y="836646"/>
            <a:chExt cx="2090256" cy="2915059"/>
          </a:xfrm>
        </p:grpSpPr>
        <p:pic>
          <p:nvPicPr>
            <p:cNvPr id="9" name="Picture 5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846" y="836646"/>
              <a:ext cx="2090256" cy="2915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sp>
          <p:nvSpPr>
            <p:cNvPr id="10" name="TextBox 9"/>
            <p:cNvSpPr txBox="1"/>
            <p:nvPr/>
          </p:nvSpPr>
          <p:spPr>
            <a:xfrm>
              <a:off x="8404948" y="1156028"/>
              <a:ext cx="401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kern="1200" dirty="0">
                  <a:solidFill>
                    <a:srgbClr val="FF0000"/>
                  </a:solidFill>
                  <a:latin typeface="Arial Rounded MT Bold" pitchFamily="34" charset="0"/>
                </a:rPr>
                <a:t>u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96934" y="2595760"/>
              <a:ext cx="409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00FF"/>
                  </a:solidFill>
                  <a:latin typeface="Arial Rounded MT Bold" pitchFamily="34" charset="0"/>
                </a:rPr>
                <a:t>d</a:t>
              </a:r>
              <a:endParaRPr lang="en-US" sz="2800" dirty="0">
                <a:solidFill>
                  <a:srgbClr val="0000FF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659584" y="1275434"/>
            <a:ext cx="3498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Anselmino</a:t>
            </a:r>
            <a:r>
              <a:rPr lang="en-US" sz="1400" dirty="0" smtClean="0">
                <a:latin typeface="Times New Roman"/>
                <a:cs typeface="Times New Roman"/>
              </a:rPr>
              <a:t> et al., Eur. Phys. J. A39, 89 (2009)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1911" y="4850924"/>
            <a:ext cx="3790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PYTHIA: 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π+ mainly </a:t>
            </a:r>
            <a:r>
              <a:rPr lang="en-US" dirty="0">
                <a:latin typeface="Times New Roman"/>
                <a:cs typeface="Times New Roman"/>
              </a:rPr>
              <a:t>produced from </a:t>
            </a:r>
            <a:r>
              <a:rPr lang="en-US" dirty="0" smtClean="0">
                <a:latin typeface="Times New Roman"/>
                <a:cs typeface="Times New Roman"/>
              </a:rPr>
              <a:t>u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π- equally produced from d and 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85057" y="5148376"/>
            <a:ext cx="340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=&gt;      |A</a:t>
            </a:r>
            <a:r>
              <a:rPr lang="en-US" sz="2400" baseline="-25000" dirty="0" smtClean="0">
                <a:latin typeface="Times New Roman"/>
                <a:cs typeface="Times New Roman"/>
              </a:rPr>
              <a:t>N</a:t>
            </a:r>
            <a:r>
              <a:rPr lang="en-US" sz="2400" dirty="0">
                <a:latin typeface="Times New Roman"/>
                <a:cs typeface="Times New Roman"/>
              </a:rPr>
              <a:t>(π+</a:t>
            </a:r>
            <a:r>
              <a:rPr lang="en-US" sz="2400" dirty="0" smtClean="0">
                <a:latin typeface="Times New Roman"/>
                <a:cs typeface="Times New Roman"/>
              </a:rPr>
              <a:t>)| &gt;&gt;|A</a:t>
            </a:r>
            <a:r>
              <a:rPr lang="en-US" sz="2400" baseline="-25000" dirty="0" smtClean="0">
                <a:latin typeface="Times New Roman"/>
                <a:cs typeface="Times New Roman"/>
              </a:rPr>
              <a:t>N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dirty="0" smtClean="0">
                <a:latin typeface="Times New Roman"/>
                <a:cs typeface="Times New Roman"/>
              </a:rPr>
              <a:t>π-)|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2043" y="6125517"/>
            <a:ext cx="517807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Sivers</a:t>
            </a:r>
            <a:r>
              <a:rPr lang="en-US" sz="2400" dirty="0" smtClean="0">
                <a:latin typeface="Times New Roman"/>
                <a:cs typeface="Times New Roman"/>
              </a:rPr>
              <a:t> contribution is small in </a:t>
            </a:r>
            <a:r>
              <a:rPr lang="en-US" sz="2400" dirty="0" err="1" smtClean="0">
                <a:latin typeface="Times New Roman"/>
                <a:cs typeface="Times New Roman"/>
              </a:rPr>
              <a:t>pp</a:t>
            </a:r>
            <a:r>
              <a:rPr lang="en-US" sz="2400" dirty="0">
                <a:sym typeface="Symbol" pitchFamily="18" charset="2"/>
              </a:rPr>
              <a:t> X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543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500" y="133540"/>
            <a:ext cx="6718300" cy="6777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Q2 dependence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3536950" cy="266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33800" y="1676400"/>
            <a:ext cx="510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ym typeface="Symbol"/>
              </a:rPr>
              <a:t></a:t>
            </a:r>
            <a:r>
              <a:rPr lang="en-US" dirty="0" smtClean="0"/>
              <a:t>G </a:t>
            </a:r>
            <a:r>
              <a:rPr lang="en-US" dirty="0"/>
              <a:t>is dynamic value – Q</a:t>
            </a:r>
            <a:r>
              <a:rPr lang="en-US" baseline="30000" dirty="0"/>
              <a:t>2</a:t>
            </a:r>
            <a:r>
              <a:rPr lang="en-US" dirty="0"/>
              <a:t> dependent</a:t>
            </a:r>
          </a:p>
          <a:p>
            <a:r>
              <a:rPr lang="en-US" dirty="0" smtClean="0">
                <a:sym typeface="Symbol"/>
              </a:rPr>
              <a:t></a:t>
            </a:r>
            <a:r>
              <a:rPr lang="en-US" dirty="0" smtClean="0"/>
              <a:t>G </a:t>
            </a:r>
            <a:r>
              <a:rPr lang="en-US" dirty="0"/>
              <a:t>can be large at large Q</a:t>
            </a:r>
            <a:r>
              <a:rPr lang="en-US" baseline="30000" dirty="0"/>
              <a:t>2</a:t>
            </a:r>
            <a:r>
              <a:rPr lang="en-US" dirty="0"/>
              <a:t> (and can be &gt;&gt;1/2) no matter how small it is at some low </a:t>
            </a:r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endParaRPr lang="en-US" dirty="0"/>
          </a:p>
          <a:p>
            <a:r>
              <a:rPr lang="en-US" dirty="0"/>
              <a:t>Large </a:t>
            </a:r>
            <a:r>
              <a:rPr lang="en-US" dirty="0" smtClean="0">
                <a:sym typeface="Symbol"/>
              </a:rPr>
              <a:t></a:t>
            </a:r>
            <a:r>
              <a:rPr lang="en-US" dirty="0" smtClean="0"/>
              <a:t>G </a:t>
            </a:r>
            <a:r>
              <a:rPr lang="en-US" dirty="0"/>
              <a:t>at large </a:t>
            </a:r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is compensated by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05000" y="3962400"/>
            <a:ext cx="5040313" cy="1223963"/>
            <a:chOff x="1117" y="1253"/>
            <a:chExt cx="3175" cy="771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117" y="1253"/>
              <a:ext cx="3175" cy="771"/>
            </a:xfrm>
            <a:prstGeom prst="rect">
              <a:avLst/>
            </a:prstGeom>
            <a:solidFill>
              <a:srgbClr val="FFCC99">
                <a:alpha val="5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1157" y="1260"/>
            <a:ext cx="3096" cy="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89" name="数式" r:id="rId4" imgW="1765080" imgH="431640" progId="Equation.3">
                    <p:embed/>
                  </p:oleObj>
                </mc:Choice>
                <mc:Fallback>
                  <p:oleObj name="数式" r:id="rId4" imgW="17650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260"/>
                          <a:ext cx="3096" cy="7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250825" y="5373688"/>
            <a:ext cx="4259263" cy="1079500"/>
            <a:chOff x="-30" y="3656"/>
            <a:chExt cx="2683" cy="680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-30" y="3656"/>
              <a:ext cx="2683" cy="680"/>
            </a:xfrm>
            <a:prstGeom prst="rect">
              <a:avLst/>
            </a:prstGeom>
            <a:solidFill>
              <a:srgbClr val="FFFF99">
                <a:alpha val="60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1" name="Object 13"/>
            <p:cNvGraphicFramePr>
              <a:graphicFrameLocks noChangeAspect="1"/>
            </p:cNvGraphicFramePr>
            <p:nvPr/>
          </p:nvGraphicFramePr>
          <p:xfrm>
            <a:off x="22" y="3671"/>
            <a:ext cx="2578" cy="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90" name="数式" r:id="rId6" imgW="1854000" imgH="469800" progId="Equation.3">
                    <p:embed/>
                  </p:oleObj>
                </mc:Choice>
                <mc:Fallback>
                  <p:oleObj name="数式" r:id="rId6" imgW="1854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" y="3671"/>
                          <a:ext cx="2578" cy="64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4643438" y="5373688"/>
            <a:ext cx="4176712" cy="1079500"/>
            <a:chOff x="2336" y="3475"/>
            <a:chExt cx="2631" cy="680"/>
          </a:xfrm>
        </p:grpSpPr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2336" y="3475"/>
              <a:ext cx="2631" cy="680"/>
            </a:xfrm>
            <a:prstGeom prst="rect">
              <a:avLst/>
            </a:prstGeom>
            <a:solidFill>
              <a:srgbClr val="FFFF99">
                <a:alpha val="60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" name="Object 16"/>
            <p:cNvGraphicFramePr>
              <a:graphicFrameLocks noChangeAspect="1"/>
            </p:cNvGraphicFramePr>
            <p:nvPr/>
          </p:nvGraphicFramePr>
          <p:xfrm>
            <a:off x="2487" y="3524"/>
            <a:ext cx="232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91" name="数式" r:id="rId8" imgW="1765080" imgH="444240" progId="Equation.3">
                    <p:embed/>
                  </p:oleObj>
                </mc:Choice>
                <mc:Fallback>
                  <p:oleObj name="数式" r:id="rId8" imgW="176508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3524"/>
                          <a:ext cx="232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4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898"/>
            <a:ext cx="8229600" cy="1143000"/>
          </a:xfrm>
        </p:spPr>
        <p:txBody>
          <a:bodyPr/>
          <a:lstStyle/>
          <a:p>
            <a:r>
              <a:rPr lang="en-US" dirty="0" smtClean="0"/>
              <a:t>PHENIX </a:t>
            </a:r>
            <a:r>
              <a:rPr lang="en-US" dirty="0"/>
              <a:t>forward upgrade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75392"/>
            <a:ext cx="6327409" cy="1867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184" y="2976235"/>
            <a:ext cx="4409437" cy="37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2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942" y="0"/>
            <a:ext cx="6752024" cy="83675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ym typeface="Symbol" pitchFamily="18" charset="2"/>
              </a:rPr>
              <a:t>G: </a:t>
            </a:r>
            <a:r>
              <a:rPr lang="en-US" sz="4000" dirty="0" err="1" smtClean="0">
                <a:sym typeface="Symbol" pitchFamily="18" charset="2"/>
              </a:rPr>
              <a:t>DIS+pp</a:t>
            </a:r>
            <a:r>
              <a:rPr lang="en-US" sz="4000" dirty="0" smtClean="0">
                <a:sym typeface="Symbol" pitchFamily="18" charset="2"/>
              </a:rPr>
              <a:t> global QCD fit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369255" y="0"/>
            <a:ext cx="1774745" cy="13542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DSSV: </a:t>
            </a: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D. </a:t>
            </a:r>
            <a:r>
              <a:rPr lang="en-US" sz="1600" dirty="0">
                <a:latin typeface="Times New Roman"/>
                <a:cs typeface="Times New Roman"/>
              </a:rPr>
              <a:t>d</a:t>
            </a:r>
            <a:r>
              <a:rPr lang="en-US" sz="1600" dirty="0" smtClean="0">
                <a:latin typeface="Times New Roman"/>
                <a:cs typeface="Times New Roman"/>
              </a:rPr>
              <a:t>e Florian</a:t>
            </a: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R. </a:t>
            </a:r>
            <a:r>
              <a:rPr lang="en-US" sz="1600" dirty="0" err="1" smtClean="0">
                <a:latin typeface="Times New Roman"/>
                <a:cs typeface="Times New Roman"/>
              </a:rPr>
              <a:t>Sassot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M. </a:t>
            </a:r>
            <a:r>
              <a:rPr lang="en-US" sz="1600" dirty="0" err="1" smtClean="0">
                <a:latin typeface="Times New Roman"/>
                <a:cs typeface="Times New Roman"/>
              </a:rPr>
              <a:t>Stratmann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W. </a:t>
            </a:r>
            <a:r>
              <a:rPr lang="en-US" sz="1600" dirty="0" err="1" smtClean="0">
                <a:latin typeface="Times New Roman"/>
                <a:cs typeface="Times New Roman"/>
              </a:rPr>
              <a:t>Vogelsang</a:t>
            </a:r>
            <a:endParaRPr lang="en-US" sz="1600" dirty="0" smtClean="0">
              <a:latin typeface="Times New Roman"/>
              <a:cs typeface="Times New Roman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5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72978" y="1950966"/>
            <a:ext cx="41229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DSSV: </a:t>
            </a:r>
            <a:r>
              <a:rPr lang="en-US" sz="16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Phys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Rev </a:t>
            </a:r>
            <a:r>
              <a:rPr lang="en-US" sz="16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Lett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, 101, 072001 (2008) </a:t>
            </a: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Data from up to 2006</a:t>
            </a:r>
          </a:p>
          <a:p>
            <a:endParaRPr lang="en-US" sz="1600" dirty="0" smtClean="0">
              <a:latin typeface="Times New Roman"/>
              <a:cs typeface="Times New Roman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New DSSV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1600" dirty="0" err="1">
                <a:solidFill>
                  <a:srgbClr val="0000FF"/>
                </a:solidFill>
                <a:latin typeface="Times New Roman"/>
                <a:cs typeface="Times New Roman"/>
              </a:rPr>
              <a:t>Phys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 Rev </a:t>
            </a:r>
            <a:r>
              <a:rPr lang="en-US" sz="1600" dirty="0" err="1">
                <a:solidFill>
                  <a:srgbClr val="0000FF"/>
                </a:solidFill>
                <a:latin typeface="Times New Roman"/>
                <a:cs typeface="Times New Roman"/>
              </a:rPr>
              <a:t>Lett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113, 012001 </a:t>
            </a:r>
            <a:r>
              <a:rPr lang="en-US" sz="16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2014) </a:t>
            </a:r>
            <a:endParaRPr 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Data from up to </a:t>
            </a:r>
            <a:r>
              <a:rPr lang="en-US" sz="1600" dirty="0" smtClean="0">
                <a:latin typeface="Times New Roman"/>
                <a:cs typeface="Times New Roman"/>
              </a:rPr>
              <a:t>2009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8963" y="4932583"/>
            <a:ext cx="5915802" cy="143116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Significant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non-zero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Δg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(x) in the kin. region probed by RHIC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Times New Roman"/>
                <a:cs typeface="Times New Roman"/>
              </a:rPr>
              <a:t>Similar result from another global fit NNPDF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984807"/>
                </a:solidFill>
                <a:latin typeface="Times New Roman"/>
                <a:cs typeface="Times New Roman"/>
              </a:rPr>
              <a:t>Still huge uncertainty in unmeasured region (x&lt;0.05)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Times New Roman"/>
                <a:cs typeface="Times New Roman"/>
              </a:rPr>
              <a:t>=&gt; Measurements at higher √s and forward rapidity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951374"/>
              </p:ext>
            </p:extLst>
          </p:nvPr>
        </p:nvGraphicFramePr>
        <p:xfrm>
          <a:off x="5498262" y="3455758"/>
          <a:ext cx="2377784" cy="856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" name="Equation" r:id="rId3" imgW="1270000" imgH="457200" progId="Equation.3">
                  <p:embed/>
                </p:oleObj>
              </mc:Choice>
              <mc:Fallback>
                <p:oleObj name="Equation" r:id="rId3" imgW="1270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98262" y="3455758"/>
                        <a:ext cx="2377784" cy="8568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5" r="13350"/>
          <a:stretch/>
        </p:blipFill>
        <p:spPr bwMode="auto">
          <a:xfrm>
            <a:off x="605704" y="1192493"/>
            <a:ext cx="3686017" cy="3379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965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762"/>
          </a:xfrm>
        </p:spPr>
        <p:txBody>
          <a:bodyPr/>
          <a:lstStyle/>
          <a:p>
            <a:r>
              <a:rPr lang="en-US" dirty="0">
                <a:sym typeface="Symbol" pitchFamily="18" charset="2"/>
              </a:rPr>
              <a:t>G: </a:t>
            </a:r>
            <a:r>
              <a:rPr lang="en-US" dirty="0"/>
              <a:t>Near Term Projections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t="9007" r="10524" b="7121"/>
          <a:stretch/>
        </p:blipFill>
        <p:spPr bwMode="auto">
          <a:xfrm>
            <a:off x="1033767" y="4181657"/>
            <a:ext cx="2434032" cy="2174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 r="9882"/>
          <a:stretch/>
        </p:blipFill>
        <p:spPr bwMode="auto">
          <a:xfrm>
            <a:off x="1033767" y="1451994"/>
            <a:ext cx="2434032" cy="22151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602" y="3812325"/>
            <a:ext cx="111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Jets: |</a:t>
            </a:r>
            <a:r>
              <a:rPr lang="en-US" dirty="0" err="1" smtClean="0">
                <a:latin typeface="Times New Roman"/>
                <a:cs typeface="Times New Roman"/>
              </a:rPr>
              <a:t>η</a:t>
            </a:r>
            <a:r>
              <a:rPr lang="en-US" dirty="0" smtClean="0">
                <a:latin typeface="Times New Roman"/>
                <a:cs typeface="Times New Roman"/>
              </a:rPr>
              <a:t>|&lt;1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9643" y="1123088"/>
            <a:ext cx="158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π0: 3.1&lt;|</a:t>
            </a:r>
            <a:r>
              <a:rPr lang="en-US" dirty="0" err="1" smtClean="0">
                <a:latin typeface="Times New Roman"/>
                <a:cs typeface="Times New Roman"/>
              </a:rPr>
              <a:t>η</a:t>
            </a:r>
            <a:r>
              <a:rPr lang="en-US" dirty="0" smtClean="0">
                <a:latin typeface="Times New Roman"/>
                <a:cs typeface="Times New Roman"/>
              </a:rPr>
              <a:t>|&lt;3.9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2461" y="4089261"/>
            <a:ext cx="340433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Other channels also being measured</a:t>
            </a:r>
          </a:p>
          <a:p>
            <a:r>
              <a:rPr lang="en-US" sz="1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(but with weaker stat. power)</a:t>
            </a:r>
          </a:p>
          <a:p>
            <a:pPr lvl="1"/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η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, π±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, h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±, heavy flavor through e and μ, jet-jet, h-h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-jet,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-h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4824" y="761185"/>
            <a:ext cx="40796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 already available data from 2011-15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2" r="10773" b="1522"/>
          <a:stretch/>
        </p:blipFill>
        <p:spPr bwMode="auto">
          <a:xfrm>
            <a:off x="5117651" y="1318251"/>
            <a:ext cx="3293595" cy="2771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ight Arrow 13"/>
          <p:cNvSpPr/>
          <p:nvPr/>
        </p:nvSpPr>
        <p:spPr>
          <a:xfrm rot="19498717">
            <a:off x="3837619" y="3959807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837619" y="2219124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82461" y="5439768"/>
            <a:ext cx="3244358" cy="10002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Times New Roman"/>
                <a:cs typeface="Times New Roman"/>
              </a:rPr>
              <a:t>Great improvement expected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… Still not enough precision for ΔG full integral </a:t>
            </a:r>
          </a:p>
        </p:txBody>
      </p:sp>
    </p:spTree>
    <p:extLst>
      <p:ext uri="{BB962C8B-B14F-4D97-AF65-F5344CB8AC3E}">
        <p14:creationId xmlns:p14="http://schemas.microsoft.com/office/powerpoint/2010/main" val="265819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4422" y="374580"/>
            <a:ext cx="1538536" cy="1037297"/>
            <a:chOff x="7605465" y="204855"/>
            <a:chExt cx="1538536" cy="1037297"/>
          </a:xfrm>
        </p:grpSpPr>
        <p:sp>
          <p:nvSpPr>
            <p:cNvPr id="7" name="Rounded Rectangle 6"/>
            <p:cNvSpPr/>
            <p:nvPr/>
          </p:nvSpPr>
          <p:spPr>
            <a:xfrm>
              <a:off x="7605465" y="204855"/>
              <a:ext cx="1538536" cy="1037297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0368844"/>
                </p:ext>
              </p:extLst>
            </p:nvPr>
          </p:nvGraphicFramePr>
          <p:xfrm>
            <a:off x="7713925" y="748571"/>
            <a:ext cx="1430075" cy="451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45" name="Equation" r:id="rId3" imgW="723900" imgH="228600" progId="Equation.3">
                    <p:embed/>
                  </p:oleObj>
                </mc:Choice>
                <mc:Fallback>
                  <p:oleObj name="Equation" r:id="rId3" imgW="7239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713925" y="748571"/>
                          <a:ext cx="1430075" cy="4517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3481481"/>
                </p:ext>
              </p:extLst>
            </p:nvPr>
          </p:nvGraphicFramePr>
          <p:xfrm>
            <a:off x="7713925" y="227350"/>
            <a:ext cx="1430075" cy="4517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46" name="Equation" r:id="rId5" imgW="723900" imgH="228600" progId="Equation.3">
                    <p:embed/>
                  </p:oleObj>
                </mc:Choice>
                <mc:Fallback>
                  <p:oleObj name="Equation" r:id="rId5" imgW="7239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713925" y="227350"/>
                          <a:ext cx="1430075" cy="4517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984"/>
            <a:ext cx="7790193" cy="939600"/>
          </a:xfrm>
        </p:spPr>
        <p:txBody>
          <a:bodyPr/>
          <a:lstStyle/>
          <a:p>
            <a:r>
              <a:rPr lang="en-US" dirty="0" smtClean="0">
                <a:sym typeface="Symbol" pitchFamily="18" charset="2"/>
              </a:rPr>
              <a:t>q-bar: </a:t>
            </a:r>
            <a:r>
              <a:rPr lang="en-US" dirty="0"/>
              <a:t>W</a:t>
            </a:r>
            <a:r>
              <a:rPr lang="en-US" baseline="30000" dirty="0">
                <a:sym typeface="Symbol"/>
              </a:rPr>
              <a:t></a:t>
            </a:r>
            <a:r>
              <a:rPr lang="en-US" dirty="0">
                <a:sym typeface="Symbol"/>
              </a:rPr>
              <a:t>  </a:t>
            </a:r>
            <a:r>
              <a:rPr lang="en-US" dirty="0" smtClean="0">
                <a:sym typeface="Symbol"/>
              </a:rPr>
              <a:t>l</a:t>
            </a:r>
            <a:r>
              <a:rPr lang="en-US" baseline="30000" dirty="0" smtClean="0">
                <a:sym typeface="Symbol"/>
              </a:rPr>
              <a:t></a:t>
            </a:r>
            <a:r>
              <a:rPr lang="en-US" dirty="0" smtClean="0">
                <a:sym typeface="Symbol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3408" y="1535331"/>
            <a:ext cx="637866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Constrains flavor separated (anti-)quark polarization at high Q~M</a:t>
            </a:r>
            <a:r>
              <a:rPr lang="en-US" baseline="-25000" dirty="0" smtClean="0">
                <a:latin typeface="Times New Roman"/>
                <a:cs typeface="Times New Roman"/>
              </a:rPr>
              <a:t>W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 x&gt;0.05, with no fragmentation involved (as in SIDIS)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51663" y="758625"/>
            <a:ext cx="2174875" cy="590550"/>
            <a:chOff x="6951663" y="884238"/>
            <a:chExt cx="2174875" cy="590550"/>
          </a:xfrm>
        </p:grpSpPr>
        <p:sp>
          <p:nvSpPr>
            <p:cNvPr id="10" name="Rounded Rectangle 9"/>
            <p:cNvSpPr/>
            <p:nvPr/>
          </p:nvSpPr>
          <p:spPr>
            <a:xfrm>
              <a:off x="6951663" y="884238"/>
              <a:ext cx="2174875" cy="590550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9346988"/>
                </p:ext>
              </p:extLst>
            </p:nvPr>
          </p:nvGraphicFramePr>
          <p:xfrm>
            <a:off x="6951663" y="884238"/>
            <a:ext cx="2174875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47" name="Equation" r:id="rId7" imgW="1612900" imgH="393700" progId="Equation.3">
                    <p:embed/>
                  </p:oleObj>
                </mc:Choice>
                <mc:Fallback>
                  <p:oleObj name="Equation" r:id="rId7" imgW="16129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1663" y="884238"/>
                          <a:ext cx="2174875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Picture 1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75" y="2769520"/>
            <a:ext cx="2693312" cy="250613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61" y="2769520"/>
            <a:ext cx="2571031" cy="250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882" y="2710760"/>
            <a:ext cx="2598940" cy="2564893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5833181" y="3866021"/>
            <a:ext cx="580469" cy="3489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45374" y="5725682"/>
            <a:ext cx="494237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Δu</a:t>
            </a:r>
            <a:r>
              <a:rPr lang="en-US" dirty="0" smtClean="0">
                <a:latin typeface="Times New Roman"/>
                <a:cs typeface="Times New Roman"/>
              </a:rPr>
              <a:t>-bar tends to be more positive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=&gt; Symmetry breaking in polarized sea?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Twice reduced uncertainties when all data analyzed    </a:t>
            </a:r>
          </a:p>
        </p:txBody>
      </p:sp>
    </p:spTree>
    <p:extLst>
      <p:ext uri="{BB962C8B-B14F-4D97-AF65-F5344CB8AC3E}">
        <p14:creationId xmlns:p14="http://schemas.microsoft.com/office/powerpoint/2010/main" val="255262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1212"/>
          </a:xfrm>
        </p:spPr>
        <p:txBody>
          <a:bodyPr/>
          <a:lstStyle/>
          <a:p>
            <a:r>
              <a:rPr lang="en-US" dirty="0" smtClean="0"/>
              <a:t>RHIC Transverse Spin</a:t>
            </a:r>
            <a:endParaRPr lang="en-US" dirty="0"/>
          </a:p>
        </p:txBody>
      </p:sp>
      <p:pic>
        <p:nvPicPr>
          <p:cNvPr id="15" name="Picture 1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 r="6778"/>
          <a:stretch/>
        </p:blipFill>
        <p:spPr bwMode="auto">
          <a:xfrm>
            <a:off x="74305" y="984345"/>
            <a:ext cx="3893390" cy="2388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48354" y="3482745"/>
            <a:ext cx="8680085" cy="3170767"/>
            <a:chOff x="348354" y="3482745"/>
            <a:chExt cx="8680085" cy="3170767"/>
          </a:xfrm>
        </p:grpSpPr>
        <p:pic>
          <p:nvPicPr>
            <p:cNvPr id="16" name="Picture 15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08840" y="3482745"/>
              <a:ext cx="4419599" cy="3170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48354" y="3712052"/>
              <a:ext cx="408284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F6228"/>
                  </a:solidFill>
                  <a:latin typeface="Times New Roman"/>
                  <a:cs typeface="Times New Roman"/>
                </a:rPr>
                <a:t>C</a:t>
              </a:r>
              <a:r>
                <a:rPr lang="en-US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ollinear (higher twist) </a:t>
              </a:r>
              <a:r>
                <a:rPr lang="en-US" dirty="0" err="1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pQCD</a:t>
              </a:r>
              <a:r>
                <a:rPr lang="en-US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 predicts </a:t>
              </a:r>
            </a:p>
            <a:p>
              <a:r>
                <a:rPr lang="en-US" i="1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	A</a:t>
              </a:r>
              <a:r>
                <a:rPr lang="en-US" i="1" baseline="-25000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N</a:t>
              </a:r>
              <a:r>
                <a:rPr lang="en-US" i="1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 ~ 1/</a:t>
              </a:r>
              <a:r>
                <a:rPr lang="en-US" i="1" dirty="0" err="1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p</a:t>
              </a:r>
              <a:r>
                <a:rPr lang="en-US" i="1" baseline="-25000" dirty="0" err="1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T</a:t>
              </a:r>
              <a:r>
                <a:rPr lang="en-US" i="1" baseline="30000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 </a:t>
              </a:r>
              <a:r>
                <a:rPr lang="en-US" dirty="0">
                  <a:solidFill>
                    <a:srgbClr val="4F6228"/>
                  </a:solidFill>
                  <a:latin typeface="Times New Roman"/>
                  <a:cs typeface="Times New Roman"/>
                </a:rPr>
                <a:t> </a:t>
              </a:r>
              <a:r>
                <a:rPr lang="en-US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… at what </a:t>
              </a:r>
              <a:r>
                <a:rPr lang="en-US" dirty="0" err="1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p</a:t>
              </a:r>
              <a:r>
                <a:rPr lang="en-US" baseline="-25000" dirty="0" err="1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T</a:t>
              </a:r>
              <a:r>
                <a:rPr lang="en-US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 ?</a:t>
              </a:r>
              <a:endParaRPr lang="en-US" baseline="-25000" dirty="0" smtClean="0">
                <a:solidFill>
                  <a:srgbClr val="4F6228"/>
                </a:solidFill>
                <a:latin typeface="Times New Roman"/>
                <a:cs typeface="Times New Roman"/>
              </a:endParaRPr>
            </a:p>
            <a:p>
              <a:endParaRPr lang="en-US" i="1" baseline="-25000" dirty="0">
                <a:solidFill>
                  <a:srgbClr val="4F6228"/>
                </a:solidFill>
                <a:latin typeface="Times New Roman"/>
                <a:cs typeface="Times New Roman"/>
              </a:endParaRPr>
            </a:p>
            <a:p>
              <a:r>
                <a:rPr lang="en-US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No fall off is observed out to </a:t>
              </a:r>
              <a:r>
                <a:rPr lang="en-US" dirty="0" err="1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p</a:t>
              </a:r>
              <a:r>
                <a:rPr lang="en-US" baseline="-25000" dirty="0" err="1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T</a:t>
              </a:r>
              <a:r>
                <a:rPr lang="en-US" baseline="-25000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 </a:t>
              </a:r>
              <a:r>
                <a:rPr lang="en-US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~7 </a:t>
              </a:r>
              <a:r>
                <a:rPr lang="en-US" dirty="0" err="1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GeV</a:t>
              </a:r>
              <a:r>
                <a:rPr lang="en-US" dirty="0" smtClean="0">
                  <a:solidFill>
                    <a:srgbClr val="4F6228"/>
                  </a:solidFill>
                  <a:latin typeface="Times New Roman"/>
                  <a:cs typeface="Times New Roman"/>
                </a:rPr>
                <a:t>/c</a:t>
              </a:r>
              <a:endParaRPr lang="en-US" dirty="0">
                <a:solidFill>
                  <a:srgbClr val="4F6228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08840" y="948639"/>
            <a:ext cx="389792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Naïve collinear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pQCD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predicts </a:t>
            </a:r>
          </a:p>
          <a:p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	A</a:t>
            </a:r>
            <a:r>
              <a:rPr lang="en-US" i="1" baseline="-250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~ α</a:t>
            </a:r>
            <a:r>
              <a:rPr lang="en-US" i="1" baseline="-250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i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en-US" i="1" baseline="-250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/ </a:t>
            </a:r>
            <a:r>
              <a:rPr lang="en-US" i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~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0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Asymmetries survive at highest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√s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Non-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perturbative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regime!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Asymmetries of the ~same size at all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√s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Asymmetries scale with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en-US" baseline="-2500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F</a:t>
            </a:r>
            <a:endParaRPr lang="en-US" baseline="-25000" dirty="0" smtClean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3864" y="5610615"/>
            <a:ext cx="411733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Main focus: 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D</a:t>
            </a:r>
            <a:r>
              <a:rPr lang="en-US" sz="2000" dirty="0" smtClean="0">
                <a:latin typeface="Times New Roman"/>
                <a:cs typeface="Times New Roman"/>
              </a:rPr>
              <a:t>isentangle different contributors</a:t>
            </a:r>
          </a:p>
        </p:txBody>
      </p:sp>
    </p:spTree>
    <p:extLst>
      <p:ext uri="{BB962C8B-B14F-4D97-AF65-F5344CB8AC3E}">
        <p14:creationId xmlns:p14="http://schemas.microsoft.com/office/powerpoint/2010/main" val="105427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61" y="149198"/>
            <a:ext cx="8229600" cy="83863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Trans. Spin: To measure at RHIC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5A29-7E81-FA43-A470-9CEC56964DBC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2236" y="1104271"/>
            <a:ext cx="3351699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Initial State: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/Twist3 mechanism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 for jets, direct photons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for heavy flavor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Bauhaus 93"/>
                <a:ea typeface="Wingdings"/>
                <a:cs typeface="Bauhaus 93"/>
                <a:sym typeface="Wingdings"/>
              </a:rPr>
              <a:t>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gluon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for W, Z, DY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9364" y="1104271"/>
            <a:ext cx="4094165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Final State: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Collins mechanism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Hadron azimuthal asymmetry in jet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Hadron pair azimuthal asymmetry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4F6228"/>
                </a:solidFill>
                <a:latin typeface="Times New Roman"/>
                <a:cs typeface="Times New Roman"/>
              </a:rPr>
              <a:t>(</a:t>
            </a:r>
            <a:r>
              <a:rPr lang="en-US" dirty="0" smtClean="0">
                <a:solidFill>
                  <a:srgbClr val="4F6228"/>
                </a:solidFill>
                <a:latin typeface="Times New Roman"/>
                <a:cs typeface="Times New Roman"/>
              </a:rPr>
              <a:t>Interference fragmentation function)  </a:t>
            </a:r>
          </a:p>
          <a:p>
            <a:pPr>
              <a:spcAft>
                <a:spcPts val="600"/>
              </a:spcAft>
            </a:pP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721137" y="3737610"/>
            <a:ext cx="420158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Sensitive to </a:t>
            </a:r>
            <a:r>
              <a:rPr lang="en-US" dirty="0" smtClean="0"/>
              <a:t>correlations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proton </a:t>
            </a:r>
            <a:r>
              <a:rPr lang="en-US" b="1" dirty="0"/>
              <a:t>spin</a:t>
            </a:r>
            <a:r>
              <a:rPr lang="en-US" dirty="0"/>
              <a:t> – </a:t>
            </a:r>
            <a:r>
              <a:rPr lang="en-US" dirty="0" err="1" smtClean="0"/>
              <a:t>parton</a:t>
            </a:r>
            <a:r>
              <a:rPr lang="en-US" dirty="0" smtClean="0"/>
              <a:t> </a:t>
            </a:r>
            <a:r>
              <a:rPr lang="en-US" b="1" dirty="0"/>
              <a:t>transverse </a:t>
            </a:r>
            <a:r>
              <a:rPr lang="en-US" b="1" dirty="0" smtClean="0"/>
              <a:t>motion</a:t>
            </a:r>
          </a:p>
          <a:p>
            <a:pPr>
              <a:spcBef>
                <a:spcPts val="0"/>
              </a:spcBef>
            </a:pPr>
            <a:endParaRPr lang="en-US" sz="800" dirty="0" smtClean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ot universal between SIDIS &amp;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pp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4922722" y="3737610"/>
            <a:ext cx="3858144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322F31"/>
                </a:solidFill>
              </a:rPr>
              <a:t>Sensitive </a:t>
            </a:r>
            <a:r>
              <a:rPr lang="en-US" dirty="0" smtClean="0">
                <a:solidFill>
                  <a:srgbClr val="322F31"/>
                </a:solidFill>
              </a:rPr>
              <a:t>to </a:t>
            </a:r>
          </a:p>
          <a:p>
            <a:pPr>
              <a:spcBef>
                <a:spcPts val="0"/>
              </a:spcBef>
            </a:pPr>
            <a:r>
              <a:rPr lang="en-US" b="1" dirty="0" err="1" smtClean="0">
                <a:solidFill>
                  <a:srgbClr val="322F31"/>
                </a:solidFill>
              </a:rPr>
              <a:t>transversity</a:t>
            </a:r>
            <a:r>
              <a:rPr lang="en-US" b="1" dirty="0" smtClean="0">
                <a:solidFill>
                  <a:srgbClr val="322F31"/>
                </a:solidFill>
              </a:rPr>
              <a:t> x spin-dependent FF</a:t>
            </a:r>
          </a:p>
          <a:p>
            <a:pPr>
              <a:spcBef>
                <a:spcPts val="0"/>
              </a:spcBef>
            </a:pPr>
            <a:endParaRPr lang="en-US" sz="800" dirty="0">
              <a:solidFill>
                <a:srgbClr val="322F3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984807"/>
                </a:solidFill>
              </a:rPr>
              <a:t>U</a:t>
            </a:r>
            <a:r>
              <a:rPr lang="en-US" dirty="0" smtClean="0">
                <a:solidFill>
                  <a:srgbClr val="984807"/>
                </a:solidFill>
              </a:rPr>
              <a:t>niversal </a:t>
            </a:r>
            <a:r>
              <a:rPr lang="en-US" dirty="0">
                <a:solidFill>
                  <a:srgbClr val="984807"/>
                </a:solidFill>
              </a:rPr>
              <a:t>between SIDIS &amp; </a:t>
            </a:r>
            <a:r>
              <a:rPr lang="en-US" dirty="0" err="1" smtClean="0">
                <a:solidFill>
                  <a:srgbClr val="984807"/>
                </a:solidFill>
              </a:rPr>
              <a:t>pp</a:t>
            </a:r>
            <a:r>
              <a:rPr lang="en-US" dirty="0" smtClean="0">
                <a:solidFill>
                  <a:srgbClr val="984807"/>
                </a:solidFill>
              </a:rPr>
              <a:t> &amp; </a:t>
            </a:r>
            <a:r>
              <a:rPr lang="en-US" dirty="0" err="1" smtClean="0">
                <a:solidFill>
                  <a:srgbClr val="984807"/>
                </a:solidFill>
              </a:rPr>
              <a:t>e+e</a:t>
            </a:r>
            <a:r>
              <a:rPr lang="en-US" dirty="0" smtClean="0">
                <a:solidFill>
                  <a:srgbClr val="984807"/>
                </a:solidFill>
              </a:rPr>
              <a:t>-</a:t>
            </a:r>
            <a:endParaRPr lang="en-US" b="1" dirty="0">
              <a:solidFill>
                <a:srgbClr val="984807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4866246" y="2116416"/>
            <a:ext cx="4221279" cy="109612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721137" y="2116416"/>
            <a:ext cx="3853916" cy="109612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25090" y="5147157"/>
            <a:ext cx="28670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Other mechanisms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Diffraction</a:t>
            </a:r>
          </a:p>
        </p:txBody>
      </p:sp>
    </p:spTree>
    <p:extLst>
      <p:ext uri="{BB962C8B-B14F-4D97-AF65-F5344CB8AC3E}">
        <p14:creationId xmlns:p14="http://schemas.microsoft.com/office/powerpoint/2010/main" val="34262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Times New Roman"/>
            <a:cs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80005</TotalTime>
  <Words>2386</Words>
  <Application>Microsoft Macintosh PowerPoint</Application>
  <PresentationFormat>On-screen Show (4:3)</PresentationFormat>
  <Paragraphs>485</Paragraphs>
  <Slides>48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Office Theme</vt:lpstr>
      <vt:lpstr>Equation</vt:lpstr>
      <vt:lpstr>数式</vt:lpstr>
      <vt:lpstr>pp Plan</vt:lpstr>
      <vt:lpstr>RHIC Cold QCD Plan </vt:lpstr>
      <vt:lpstr>RHIC Spin Achievements</vt:lpstr>
      <vt:lpstr>G: π0 and jet ALL</vt:lpstr>
      <vt:lpstr>G: DIS+pp global QCD fit</vt:lpstr>
      <vt:lpstr>G: Near Term Projections</vt:lpstr>
      <vt:lpstr>q-bar: W  l </vt:lpstr>
      <vt:lpstr>RHIC Transverse Spin</vt:lpstr>
      <vt:lpstr>Trans. Spin: To measure at RHIC</vt:lpstr>
      <vt:lpstr>Trans. Spin: Final State Mechanism </vt:lpstr>
      <vt:lpstr>Trans. Spin: Initial State Mechanism </vt:lpstr>
      <vt:lpstr>Trans. Spin: Diffraction?</vt:lpstr>
      <vt:lpstr>The RHIC pp Plan for 2017 – 2023 </vt:lpstr>
      <vt:lpstr>Trans. Spin: Initial state</vt:lpstr>
      <vt:lpstr>Trans. Spin: Initial state</vt:lpstr>
      <vt:lpstr>Trans. Spin: Initial state</vt:lpstr>
      <vt:lpstr>Trans. Spin: Final state</vt:lpstr>
      <vt:lpstr>Trans. Spin: Final state</vt:lpstr>
      <vt:lpstr>Trans. Spin: Diffraction</vt:lpstr>
      <vt:lpstr>Long. Spin: ΔG </vt:lpstr>
      <vt:lpstr>Proposal Summary</vt:lpstr>
      <vt:lpstr>STAR forward upgrade: 2020+</vt:lpstr>
      <vt:lpstr>f+sPHENIX</vt:lpstr>
      <vt:lpstr>(Instead of) Summary</vt:lpstr>
      <vt:lpstr>Backup</vt:lpstr>
      <vt:lpstr>Outlook</vt:lpstr>
      <vt:lpstr>PowerPoint Presentation</vt:lpstr>
      <vt:lpstr>Probing G in pol. pp collisions</vt:lpstr>
      <vt:lpstr>W: Projection</vt:lpstr>
      <vt:lpstr>G: Towards lower x</vt:lpstr>
      <vt:lpstr>AN for forward neutron </vt:lpstr>
      <vt:lpstr>PowerPoint Presentation</vt:lpstr>
      <vt:lpstr>G: Towards lower x</vt:lpstr>
      <vt:lpstr>Di-jets</vt:lpstr>
      <vt:lpstr>Kinematics</vt:lpstr>
      <vt:lpstr>Sivers</vt:lpstr>
      <vt:lpstr>DY</vt:lpstr>
      <vt:lpstr>AN</vt:lpstr>
      <vt:lpstr>PHENIX: longer term plans</vt:lpstr>
      <vt:lpstr>RHIC -&gt; eRHIC Electron – Ion Collider</vt:lpstr>
      <vt:lpstr>Nucleon Helicity Structure: from RHIC to EIC</vt:lpstr>
      <vt:lpstr>Symmetry breaking in pol. sea?</vt:lpstr>
      <vt:lpstr>Initial State: TMD vs Twist3</vt:lpstr>
      <vt:lpstr>TMD vs Twist3: Sign Mismatch?</vt:lpstr>
      <vt:lpstr>Collins dominate?</vt:lpstr>
      <vt:lpstr> AN: pp X</vt:lpstr>
      <vt:lpstr>Q2 dependence</vt:lpstr>
      <vt:lpstr>PHENIX forward upgrade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RHIC Spin: Results and Prospects</dc:title>
  <dc:creator>Alexander Bazilevsky</dc:creator>
  <cp:lastModifiedBy>Alexander Bazilevsky</cp:lastModifiedBy>
  <cp:revision>395</cp:revision>
  <cp:lastPrinted>2015-09-07T20:01:00Z</cp:lastPrinted>
  <dcterms:created xsi:type="dcterms:W3CDTF">2013-04-26T14:05:59Z</dcterms:created>
  <dcterms:modified xsi:type="dcterms:W3CDTF">2016-02-09T00:54:52Z</dcterms:modified>
</cp:coreProperties>
</file>