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317" r:id="rId6"/>
    <p:sldId id="261" r:id="rId7"/>
    <p:sldId id="262" r:id="rId8"/>
    <p:sldId id="264" r:id="rId9"/>
    <p:sldId id="274" r:id="rId10"/>
    <p:sldId id="265" r:id="rId11"/>
    <p:sldId id="268" r:id="rId12"/>
    <p:sldId id="297" r:id="rId13"/>
    <p:sldId id="276" r:id="rId14"/>
    <p:sldId id="278" r:id="rId15"/>
    <p:sldId id="277" r:id="rId16"/>
    <p:sldId id="319" r:id="rId17"/>
    <p:sldId id="320"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298" r:id="rId37"/>
    <p:sldId id="279" r:id="rId38"/>
    <p:sldId id="280" r:id="rId39"/>
    <p:sldId id="281" r:id="rId40"/>
    <p:sldId id="282" r:id="rId41"/>
    <p:sldId id="283" r:id="rId42"/>
    <p:sldId id="284" r:id="rId43"/>
    <p:sldId id="285" r:id="rId44"/>
    <p:sldId id="286" r:id="rId45"/>
    <p:sldId id="287" r:id="rId46"/>
    <p:sldId id="294" r:id="rId47"/>
    <p:sldId id="295" r:id="rId48"/>
    <p:sldId id="322" r:id="rId49"/>
    <p:sldId id="321" r:id="rId50"/>
    <p:sldId id="288" r:id="rId51"/>
    <p:sldId id="289" r:id="rId52"/>
    <p:sldId id="290" r:id="rId53"/>
    <p:sldId id="291" r:id="rId54"/>
    <p:sldId id="292" r:id="rId55"/>
    <p:sldId id="318" r:id="rId56"/>
    <p:sldId id="293"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37"/>
    <p:restoredTop sz="92552"/>
  </p:normalViewPr>
  <p:slideViewPr>
    <p:cSldViewPr snapToGrid="0" snapToObjects="1">
      <p:cViewPr varScale="1">
        <p:scale>
          <a:sx n="162" d="100"/>
          <a:sy n="162" d="100"/>
        </p:scale>
        <p:origin x="192" y="2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3C3635-651B-D149-AD0A-8AA9B068E7DA}" type="datetimeFigureOut">
              <a:rPr lang="en-US" smtClean="0"/>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605941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C3635-651B-D149-AD0A-8AA9B068E7DA}" type="datetimeFigureOut">
              <a:rPr lang="en-US" smtClean="0"/>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3131611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C3635-651B-D149-AD0A-8AA9B068E7DA}" type="datetimeFigureOut">
              <a:rPr lang="en-US" smtClean="0"/>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1925208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FFFFFF"/>
              </a:solidFill>
              <a:latin typeface="Aria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latin typeface="Aria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1DA6D52-182E-7A4A-8225-3375682B472F}"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91845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3C3635-651B-D149-AD0A-8AA9B068E7DA}" type="datetimeFigureOut">
              <a:rPr lang="en-US" smtClean="0"/>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60397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3C3635-651B-D149-AD0A-8AA9B068E7DA}" type="datetimeFigureOut">
              <a:rPr lang="en-US" smtClean="0"/>
              <a:t>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3540102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3C3635-651B-D149-AD0A-8AA9B068E7DA}" type="datetimeFigureOut">
              <a:rPr lang="en-US" smtClean="0"/>
              <a:t>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1465030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3C3635-651B-D149-AD0A-8AA9B068E7DA}" type="datetimeFigureOut">
              <a:rPr lang="en-US" smtClean="0"/>
              <a:t>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3974911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3C3635-651B-D149-AD0A-8AA9B068E7DA}" type="datetimeFigureOut">
              <a:rPr lang="en-US" smtClean="0"/>
              <a:t>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74738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C3635-651B-D149-AD0A-8AA9B068E7DA}" type="datetimeFigureOut">
              <a:rPr lang="en-US" smtClean="0"/>
              <a:t>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257821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C3635-651B-D149-AD0A-8AA9B068E7DA}" type="datetimeFigureOut">
              <a:rPr lang="en-US" smtClean="0"/>
              <a:t>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422545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3C3635-651B-D149-AD0A-8AA9B068E7DA}" type="datetimeFigureOut">
              <a:rPr lang="en-US" smtClean="0"/>
              <a:t>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9024E6-CAF2-2844-A979-9EC65125D416}" type="slidenum">
              <a:rPr lang="en-US" smtClean="0"/>
              <a:t>‹#›</a:t>
            </a:fld>
            <a:endParaRPr lang="en-US"/>
          </a:p>
        </p:txBody>
      </p:sp>
    </p:spTree>
    <p:extLst>
      <p:ext uri="{BB962C8B-B14F-4D97-AF65-F5344CB8AC3E}">
        <p14:creationId xmlns:p14="http://schemas.microsoft.com/office/powerpoint/2010/main" val="1744092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C3635-651B-D149-AD0A-8AA9B068E7DA}" type="datetimeFigureOut">
              <a:rPr lang="en-US" smtClean="0"/>
              <a:t>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9024E6-CAF2-2844-A979-9EC65125D416}" type="slidenum">
              <a:rPr lang="en-US" smtClean="0"/>
              <a:t>‹#›</a:t>
            </a:fld>
            <a:endParaRPr lang="en-US"/>
          </a:p>
        </p:txBody>
      </p:sp>
    </p:spTree>
    <p:extLst>
      <p:ext uri="{BB962C8B-B14F-4D97-AF65-F5344CB8AC3E}">
        <p14:creationId xmlns:p14="http://schemas.microsoft.com/office/powerpoint/2010/main" val="2810441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wmf"/><Relationship Id="rId3"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 Id="rId3"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27.emf"/><Relationship Id="rId5"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5"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 Id="rId3" Type="http://schemas.openxmlformats.org/officeDocument/2006/relationships/image" Target="../media/image32.emf"/></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yurikovchegov/Documents/Talks/POETIC15.pptx#-1,27,Quasi-Classical STSA in DY" TargetMode="External"/><Relationship Id="rId3" Type="http://schemas.openxmlformats.org/officeDocument/2006/relationships/image" Target="../media/image3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emf"/><Relationship Id="rId3" Type="http://schemas.openxmlformats.org/officeDocument/2006/relationships/image" Target="../media/image4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28.xml.rels><?xml version="1.0" encoding="UTF-8" standalone="yes"?>
<Relationships xmlns="http://schemas.openxmlformats.org/package/2006/relationships"><Relationship Id="rId3" Type="http://schemas.openxmlformats.org/officeDocument/2006/relationships/hyperlink" Target="file://localhost/Users/yurikovchegov/Documents/Talks/POETIC15.pptx#-1,31,Mini-Summary" TargetMode="External"/><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emf"/><Relationship Id="rId3" Type="http://schemas.openxmlformats.org/officeDocument/2006/relationships/image" Target="../media/image46.emf"/></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1" Type="http://schemas.openxmlformats.org/officeDocument/2006/relationships/slideLayout" Target="../slideLayouts/slideLayout2.xml"/><Relationship Id="rId2" Type="http://schemas.openxmlformats.org/officeDocument/2006/relationships/image" Target="../media/image47.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 Id="rId3" Type="http://schemas.openxmlformats.org/officeDocument/2006/relationships/image" Target="../media/image5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4" Type="http://schemas.openxmlformats.org/officeDocument/2006/relationships/image" Target="../media/image56.emf"/><Relationship Id="rId1" Type="http://schemas.openxmlformats.org/officeDocument/2006/relationships/slideLayout" Target="../slideLayouts/slideLayout2.xml"/><Relationship Id="rId2" Type="http://schemas.openxmlformats.org/officeDocument/2006/relationships/image" Target="../media/image54.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 Id="rId3" Type="http://schemas.openxmlformats.org/officeDocument/2006/relationships/image" Target="../media/image5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emf"/><Relationship Id="rId4" Type="http://schemas.openxmlformats.org/officeDocument/2006/relationships/image" Target="../media/image60.emf"/><Relationship Id="rId1" Type="http://schemas.openxmlformats.org/officeDocument/2006/relationships/slideLayout" Target="../slideLayouts/slideLayout2.xml"/><Relationship Id="rId2" Type="http://schemas.openxmlformats.org/officeDocument/2006/relationships/image" Target="../media/image58.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emf"/><Relationship Id="rId3" Type="http://schemas.openxmlformats.org/officeDocument/2006/relationships/image" Target="../media/image6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emf"/><Relationship Id="rId3" Type="http://schemas.openxmlformats.org/officeDocument/2006/relationships/image" Target="../media/image53.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emf"/></Relationships>
</file>

<file path=ppt/slides/_rels/slide54.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1" Type="http://schemas.openxmlformats.org/officeDocument/2006/relationships/slideLayout" Target="../slideLayouts/slideLayout2.xml"/><Relationship Id="rId2" Type="http://schemas.openxmlformats.org/officeDocument/2006/relationships/image" Target="../media/image68.emf"/></Relationships>
</file>

<file path=ppt/slides/_rels/slide55.xml.rels><?xml version="1.0" encoding="UTF-8" standalone="yes"?>
<Relationships xmlns="http://schemas.openxmlformats.org/package/2006/relationships"><Relationship Id="rId3" Type="http://schemas.openxmlformats.org/officeDocument/2006/relationships/image" Target="../media/image72.emf"/><Relationship Id="rId4" Type="http://schemas.openxmlformats.org/officeDocument/2006/relationships/image" Target="../media/image73.png"/><Relationship Id="rId5" Type="http://schemas.openxmlformats.org/officeDocument/2006/relationships/image" Target="../media/image74.emf"/><Relationship Id="rId1" Type="http://schemas.openxmlformats.org/officeDocument/2006/relationships/slideLayout" Target="../slideLayouts/slideLayout2.xml"/><Relationship Id="rId2" Type="http://schemas.openxmlformats.org/officeDocument/2006/relationships/image" Target="../media/image71.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5.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5" Type="http://schemas.openxmlformats.org/officeDocument/2006/relationships/image" Target="../media/image4.emf"/><Relationship Id="rId6"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oleObject" Target="../embeddings/oleObject1.bin"/><Relationship Id="rId5" Type="http://schemas.openxmlformats.org/officeDocument/2006/relationships/image" Target="../media/image11.wmf"/><Relationship Id="rId6" Type="http://schemas.openxmlformats.org/officeDocument/2006/relationships/image" Target="../media/image13.emf"/><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9241"/>
            <a:ext cx="7772400" cy="2021209"/>
          </a:xfrm>
        </p:spPr>
        <p:txBody>
          <a:bodyPr>
            <a:normAutofit fontScale="90000"/>
          </a:bodyPr>
          <a:lstStyle/>
          <a:p>
            <a:r>
              <a:rPr lang="en-US" dirty="0"/>
              <a:t>TMDs </a:t>
            </a:r>
            <a:r>
              <a:rPr lang="en-US" dirty="0" smtClean="0"/>
              <a:t>of a Large Nucleus: </a:t>
            </a:r>
            <a:br>
              <a:rPr lang="en-US" dirty="0" smtClean="0"/>
            </a:br>
            <a:r>
              <a:rPr lang="en-US" dirty="0" smtClean="0"/>
              <a:t>Quasi-Classical </a:t>
            </a:r>
            <a:r>
              <a:rPr lang="en-US" dirty="0"/>
              <a:t>Approximation and Quantum Evolution</a:t>
            </a:r>
          </a:p>
        </p:txBody>
      </p:sp>
      <p:sp>
        <p:nvSpPr>
          <p:cNvPr id="3" name="Subtitle 2"/>
          <p:cNvSpPr>
            <a:spLocks noGrp="1"/>
          </p:cNvSpPr>
          <p:nvPr>
            <p:ph type="subTitle" idx="1"/>
          </p:nvPr>
        </p:nvSpPr>
        <p:spPr>
          <a:xfrm>
            <a:off x="903435" y="3886200"/>
            <a:ext cx="7332222" cy="1752600"/>
          </a:xfrm>
        </p:spPr>
        <p:txBody>
          <a:bodyPr>
            <a:normAutofit/>
          </a:bodyPr>
          <a:lstStyle/>
          <a:p>
            <a:r>
              <a:rPr lang="en-US" dirty="0" smtClean="0"/>
              <a:t>Yuri Kovchegov</a:t>
            </a:r>
          </a:p>
          <a:p>
            <a:r>
              <a:rPr lang="en-US" dirty="0" smtClean="0"/>
              <a:t>The Ohio State University</a:t>
            </a:r>
          </a:p>
          <a:p>
            <a:r>
              <a:rPr lang="en-US" dirty="0" smtClean="0"/>
              <a:t>based on work with Matt Sievert</a:t>
            </a:r>
            <a:endParaRPr lang="en-US" dirty="0"/>
          </a:p>
        </p:txBody>
      </p:sp>
    </p:spTree>
    <p:extLst>
      <p:ext uri="{BB962C8B-B14F-4D97-AF65-F5344CB8AC3E}">
        <p14:creationId xmlns:p14="http://schemas.microsoft.com/office/powerpoint/2010/main" val="58174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
            <a:ext cx="8229600" cy="1143000"/>
          </a:xfrm>
        </p:spPr>
        <p:txBody>
          <a:bodyPr/>
          <a:lstStyle/>
          <a:p>
            <a:r>
              <a:rPr lang="en-US" dirty="0" smtClean="0"/>
              <a:t>Dipole Amplitude</a:t>
            </a:r>
            <a:endParaRPr lang="en-US" dirty="0"/>
          </a:p>
        </p:txBody>
      </p:sp>
      <p:sp>
        <p:nvSpPr>
          <p:cNvPr id="3" name="Content Placeholder 2"/>
          <p:cNvSpPr>
            <a:spLocks noGrp="1"/>
          </p:cNvSpPr>
          <p:nvPr>
            <p:ph idx="1"/>
          </p:nvPr>
        </p:nvSpPr>
        <p:spPr>
          <a:xfrm>
            <a:off x="457200" y="1010619"/>
            <a:ext cx="8229600" cy="4525963"/>
          </a:xfrm>
        </p:spPr>
        <p:txBody>
          <a:bodyPr>
            <a:normAutofit/>
          </a:bodyPr>
          <a:lstStyle/>
          <a:p>
            <a:r>
              <a:rPr lang="en-US" sz="2400" dirty="0" smtClean="0"/>
              <a:t>The energy dependence comes in through nonlinear small-x BK/JIMWLK evolution, which </a:t>
            </a:r>
            <a:r>
              <a:rPr lang="en-US" sz="2400" dirty="0" err="1" smtClean="0"/>
              <a:t>resums</a:t>
            </a:r>
            <a:r>
              <a:rPr lang="en-US" sz="2400" dirty="0" smtClean="0"/>
              <a:t> the long-lived s-channel gluon corrections:</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pPr marL="0" indent="0">
              <a:buNone/>
            </a:pPr>
            <a:endParaRPr lang="en-US" sz="2400" dirty="0"/>
          </a:p>
        </p:txBody>
      </p:sp>
      <p:pic>
        <p:nvPicPr>
          <p:cNvPr id="7" name="Picture 6" descr="fock"/>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83059" y="2427080"/>
            <a:ext cx="5257800" cy="4048125"/>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855" y="3794323"/>
            <a:ext cx="2645031" cy="656820"/>
          </a:xfrm>
          <a:prstGeom prst="rect">
            <a:avLst/>
          </a:prstGeom>
        </p:spPr>
      </p:pic>
    </p:spTree>
    <p:extLst>
      <p:ext uri="{BB962C8B-B14F-4D97-AF65-F5344CB8AC3E}">
        <p14:creationId xmlns:p14="http://schemas.microsoft.com/office/powerpoint/2010/main" val="1341162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a:xfrm>
            <a:off x="457200" y="42511"/>
            <a:ext cx="8229600" cy="1143000"/>
          </a:xfrm>
        </p:spPr>
        <p:txBody>
          <a:bodyPr/>
          <a:lstStyle/>
          <a:p>
            <a:r>
              <a:rPr lang="en-US" dirty="0"/>
              <a:t>Nonlinear </a:t>
            </a:r>
            <a:r>
              <a:rPr lang="en-US" dirty="0" smtClean="0"/>
              <a:t>evolution at large </a:t>
            </a:r>
            <a:r>
              <a:rPr lang="en-US" dirty="0" err="1" smtClean="0"/>
              <a:t>N</a:t>
            </a:r>
            <a:r>
              <a:rPr lang="en-US" baseline="-25000" dirty="0" err="1" smtClean="0"/>
              <a:t>c</a:t>
            </a:r>
            <a:endParaRPr lang="en-US" baseline="-25000" dirty="0"/>
          </a:p>
        </p:txBody>
      </p:sp>
      <p:pic>
        <p:nvPicPr>
          <p:cNvPr id="2" name="Picture 1" descr="eq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4992" y="1499741"/>
            <a:ext cx="6030133" cy="3997117"/>
          </a:xfrm>
          <a:prstGeom prst="rect">
            <a:avLst/>
          </a:prstGeom>
        </p:spPr>
      </p:pic>
      <p:sp>
        <p:nvSpPr>
          <p:cNvPr id="368645" name="Text Box 5"/>
          <p:cNvSpPr txBox="1">
            <a:spLocks noChangeArrowheads="1"/>
          </p:cNvSpPr>
          <p:nvPr/>
        </p:nvSpPr>
        <p:spPr bwMode="auto">
          <a:xfrm>
            <a:off x="5546725" y="4272774"/>
            <a:ext cx="1864613"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742950" indent="-28575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defTabSz="914400" fontAlgn="base">
              <a:spcBef>
                <a:spcPct val="20000"/>
              </a:spcBef>
              <a:spcAft>
                <a:spcPct val="0"/>
              </a:spcAft>
              <a:buClr>
                <a:srgbClr val="FF0000"/>
              </a:buClr>
              <a:buSzPct val="55000"/>
              <a:buFont typeface="Wingdings" charset="0"/>
              <a:buNone/>
            </a:pPr>
            <a:r>
              <a:rPr lang="en-US" sz="2000" dirty="0">
                <a:solidFill>
                  <a:srgbClr val="000066"/>
                </a:solidFill>
                <a:latin typeface="Tahoma" charset="0"/>
              </a:rPr>
              <a:t>dashed line =</a:t>
            </a:r>
          </a:p>
          <a:p>
            <a:pPr defTabSz="914400" fontAlgn="base">
              <a:spcBef>
                <a:spcPct val="20000"/>
              </a:spcBef>
              <a:spcAft>
                <a:spcPct val="0"/>
              </a:spcAft>
              <a:buClr>
                <a:srgbClr val="FF0000"/>
              </a:buClr>
              <a:buSzPct val="55000"/>
              <a:buFont typeface="Wingdings" charset="0"/>
              <a:buNone/>
            </a:pPr>
            <a:r>
              <a:rPr lang="en-US" sz="2000" dirty="0">
                <a:solidFill>
                  <a:srgbClr val="000066"/>
                </a:solidFill>
                <a:latin typeface="Tahoma" charset="0"/>
              </a:rPr>
              <a:t>all interactions </a:t>
            </a:r>
          </a:p>
          <a:p>
            <a:pPr defTabSz="914400" fontAlgn="base">
              <a:spcBef>
                <a:spcPct val="20000"/>
              </a:spcBef>
              <a:spcAft>
                <a:spcPct val="0"/>
              </a:spcAft>
              <a:buClr>
                <a:srgbClr val="FF0000"/>
              </a:buClr>
              <a:buSzPct val="55000"/>
              <a:buFont typeface="Wingdings" charset="0"/>
              <a:buNone/>
            </a:pPr>
            <a:r>
              <a:rPr lang="en-US" sz="2000" dirty="0">
                <a:solidFill>
                  <a:srgbClr val="000066"/>
                </a:solidFill>
                <a:latin typeface="Tahoma" charset="0"/>
              </a:rPr>
              <a:t>with the target</a:t>
            </a:r>
          </a:p>
        </p:txBody>
      </p: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20" y="5673127"/>
            <a:ext cx="8794081" cy="525382"/>
          </a:xfrm>
          <a:prstGeom prst="rect">
            <a:avLst/>
          </a:prstGeom>
        </p:spPr>
      </p:pic>
      <p:sp>
        <p:nvSpPr>
          <p:cNvPr id="3" name="TextBox 2"/>
          <p:cNvSpPr txBox="1"/>
          <p:nvPr/>
        </p:nvSpPr>
        <p:spPr>
          <a:xfrm>
            <a:off x="5994723" y="6205007"/>
            <a:ext cx="2171313" cy="369332"/>
          </a:xfrm>
          <a:prstGeom prst="rect">
            <a:avLst/>
          </a:prstGeom>
          <a:noFill/>
        </p:spPr>
        <p:txBody>
          <a:bodyPr wrap="none" rtlCol="0">
            <a:spAutoFit/>
          </a:bodyPr>
          <a:lstStyle/>
          <a:p>
            <a:r>
              <a:rPr lang="en-US" dirty="0" err="1" smtClean="0"/>
              <a:t>Balitsky</a:t>
            </a:r>
            <a:r>
              <a:rPr lang="en-US" dirty="0" smtClean="0"/>
              <a:t> ‘96, </a:t>
            </a:r>
            <a:r>
              <a:rPr lang="en-US" dirty="0" err="1" smtClean="0"/>
              <a:t>Yu.K</a:t>
            </a:r>
            <a:r>
              <a:rPr lang="en-US" dirty="0" smtClean="0"/>
              <a:t>. ‘99</a:t>
            </a:r>
            <a:endParaRPr lang="en-US" dirty="0"/>
          </a:p>
        </p:txBody>
      </p:sp>
      <p:sp>
        <p:nvSpPr>
          <p:cNvPr id="4" name="TextBox 3"/>
          <p:cNvSpPr txBox="1"/>
          <p:nvPr/>
        </p:nvSpPr>
        <p:spPr>
          <a:xfrm>
            <a:off x="457200" y="1032217"/>
            <a:ext cx="6520911" cy="400110"/>
          </a:xfrm>
          <a:prstGeom prst="rect">
            <a:avLst/>
          </a:prstGeom>
          <a:noFill/>
        </p:spPr>
        <p:txBody>
          <a:bodyPr wrap="none" rtlCol="0">
            <a:spAutoFit/>
          </a:bodyPr>
          <a:lstStyle/>
          <a:p>
            <a:r>
              <a:rPr lang="en-US" sz="2000" dirty="0" smtClean="0"/>
              <a:t>Here N=1-S (the </a:t>
            </a:r>
            <a:r>
              <a:rPr lang="en-US" sz="2000" dirty="0" err="1" smtClean="0"/>
              <a:t>Im</a:t>
            </a:r>
            <a:r>
              <a:rPr lang="en-US" sz="2000" dirty="0" smtClean="0"/>
              <a:t> part of the forward </a:t>
            </a:r>
            <a:r>
              <a:rPr lang="en-US" sz="2000" smtClean="0"/>
              <a:t>scattering amplitude)</a:t>
            </a:r>
            <a:endParaRPr lang="en-US" sz="2000" dirty="0"/>
          </a:p>
        </p:txBody>
      </p:sp>
    </p:spTree>
    <p:extLst>
      <p:ext uri="{BB962C8B-B14F-4D97-AF65-F5344CB8AC3E}">
        <p14:creationId xmlns:p14="http://schemas.microsoft.com/office/powerpoint/2010/main" val="322862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7530"/>
            <a:ext cx="8229600" cy="1143000"/>
          </a:xfrm>
        </p:spPr>
        <p:txBody>
          <a:bodyPr>
            <a:normAutofit fontScale="90000"/>
          </a:bodyPr>
          <a:lstStyle/>
          <a:p>
            <a:r>
              <a:rPr lang="en-US" dirty="0" smtClean="0"/>
              <a:t>TMDs in the Quasi-Classical Approximation at Large-x</a:t>
            </a:r>
            <a:endParaRPr lang="en-US" dirty="0"/>
          </a:p>
        </p:txBody>
      </p:sp>
      <p:sp>
        <p:nvSpPr>
          <p:cNvPr id="5" name="TextBox 4"/>
          <p:cNvSpPr txBox="1"/>
          <p:nvPr/>
        </p:nvSpPr>
        <p:spPr>
          <a:xfrm>
            <a:off x="4612210" y="5564944"/>
            <a:ext cx="4221528" cy="646331"/>
          </a:xfrm>
          <a:prstGeom prst="rect">
            <a:avLst/>
          </a:prstGeom>
          <a:noFill/>
        </p:spPr>
        <p:txBody>
          <a:bodyPr wrap="none" rtlCol="0">
            <a:spAutoFit/>
          </a:bodyPr>
          <a:lstStyle/>
          <a:p>
            <a:r>
              <a:rPr lang="en-US" dirty="0" err="1" smtClean="0"/>
              <a:t>Yu.K</a:t>
            </a:r>
            <a:r>
              <a:rPr lang="en-US" dirty="0" smtClean="0"/>
              <a:t>., M</a:t>
            </a:r>
            <a:r>
              <a:rPr lang="en-US" dirty="0"/>
              <a:t>. </a:t>
            </a:r>
            <a:r>
              <a:rPr lang="en-US" dirty="0" smtClean="0"/>
              <a:t>Sievert, arXiv</a:t>
            </a:r>
            <a:r>
              <a:rPr lang="en-US" dirty="0"/>
              <a:t>:1310.5028 [</a:t>
            </a:r>
            <a:r>
              <a:rPr lang="en-US" dirty="0" err="1"/>
              <a:t>hep-ph</a:t>
            </a:r>
            <a:r>
              <a:rPr lang="en-US" dirty="0" smtClean="0"/>
              <a:t>]</a:t>
            </a:r>
          </a:p>
          <a:p>
            <a:r>
              <a:rPr lang="en-US" dirty="0" smtClean="0"/>
              <a:t>                              arXiv</a:t>
            </a:r>
            <a:r>
              <a:rPr lang="en-US" dirty="0"/>
              <a:t>:1505.01176 [</a:t>
            </a:r>
            <a:r>
              <a:rPr lang="en-US" dirty="0" err="1"/>
              <a:t>hep-ph</a:t>
            </a:r>
            <a:r>
              <a:rPr lang="en-US" dirty="0"/>
              <a:t>] </a:t>
            </a:r>
            <a:r>
              <a:rPr lang="en-US" dirty="0" smtClean="0"/>
              <a:t>  </a:t>
            </a:r>
            <a:endParaRPr lang="en-US" dirty="0"/>
          </a:p>
        </p:txBody>
      </p:sp>
    </p:spTree>
    <p:extLst>
      <p:ext uri="{BB962C8B-B14F-4D97-AF65-F5344CB8AC3E}">
        <p14:creationId xmlns:p14="http://schemas.microsoft.com/office/powerpoint/2010/main" val="2679152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Quark Production in SIDIS</a:t>
            </a:r>
            <a:endParaRPr lang="en-US" dirty="0"/>
          </a:p>
        </p:txBody>
      </p:sp>
      <p:sp>
        <p:nvSpPr>
          <p:cNvPr id="3" name="Content Placeholder 2"/>
          <p:cNvSpPr>
            <a:spLocks noGrp="1"/>
          </p:cNvSpPr>
          <p:nvPr>
            <p:ph idx="1"/>
          </p:nvPr>
        </p:nvSpPr>
        <p:spPr>
          <a:xfrm>
            <a:off x="457200" y="1178249"/>
            <a:ext cx="8229600" cy="4525963"/>
          </a:xfrm>
        </p:spPr>
        <p:txBody>
          <a:bodyPr>
            <a:normAutofit/>
          </a:bodyPr>
          <a:lstStyle/>
          <a:p>
            <a:r>
              <a:rPr lang="en-US" sz="2000" dirty="0" smtClean="0"/>
              <a:t>Start with inclusive classical quark </a:t>
            </a:r>
            <a:br>
              <a:rPr lang="en-US" sz="2000" dirty="0" smtClean="0"/>
            </a:br>
            <a:r>
              <a:rPr lang="en-US" sz="2000" dirty="0" smtClean="0"/>
              <a:t>production cross section in SIDIS.</a:t>
            </a:r>
            <a:endParaRPr lang="en-US" sz="2000" dirty="0"/>
          </a:p>
          <a:p>
            <a:endParaRPr lang="en-US" sz="2000" dirty="0"/>
          </a:p>
          <a:p>
            <a:r>
              <a:rPr lang="en-US" sz="2000" dirty="0" smtClean="0"/>
              <a:t>The kinematics is standard:</a:t>
            </a:r>
          </a:p>
          <a:p>
            <a:endParaRPr lang="en-US" sz="2000" dirty="0"/>
          </a:p>
          <a:p>
            <a:pPr marL="0" indent="0">
              <a:buNone/>
            </a:pPr>
            <a:endParaRPr lang="en-US" sz="2000" dirty="0" smtClean="0"/>
          </a:p>
          <a:p>
            <a:endParaRPr lang="en-US" sz="2000" dirty="0"/>
          </a:p>
          <a:p>
            <a:endParaRPr lang="en-US" sz="2000" dirty="0" smtClean="0"/>
          </a:p>
          <a:p>
            <a:r>
              <a:rPr lang="en-US" sz="2000" dirty="0" smtClean="0"/>
              <a:t>The result is</a:t>
            </a:r>
            <a:endParaRPr lang="en-US" sz="2000" dirty="0"/>
          </a:p>
        </p:txBody>
      </p:sp>
      <p:pic>
        <p:nvPicPr>
          <p:cNvPr id="4" name="Picture 3" descr="SIDIS_qprod.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4718" y="873197"/>
            <a:ext cx="4304764" cy="350471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17212"/>
            <a:ext cx="8452282" cy="1408714"/>
          </a:xfrm>
          <a:prstGeom prst="rect">
            <a:avLst/>
          </a:prstGeom>
        </p:spPr>
      </p:pic>
      <p:sp>
        <p:nvSpPr>
          <p:cNvPr id="6" name="TextBox 5"/>
          <p:cNvSpPr txBox="1"/>
          <p:nvPr/>
        </p:nvSpPr>
        <p:spPr>
          <a:xfrm>
            <a:off x="5374988" y="4411927"/>
            <a:ext cx="2056573" cy="369332"/>
          </a:xfrm>
          <a:prstGeom prst="rect">
            <a:avLst/>
          </a:prstGeom>
          <a:noFill/>
        </p:spPr>
        <p:txBody>
          <a:bodyPr wrap="none" rtlCol="0">
            <a:spAutoFit/>
          </a:bodyPr>
          <a:lstStyle/>
          <a:p>
            <a:r>
              <a:rPr lang="en-US" b="1" dirty="0" smtClean="0">
                <a:solidFill>
                  <a:srgbClr val="FF0000"/>
                </a:solidFill>
              </a:rPr>
              <a:t>Wigner distribution</a:t>
            </a:r>
            <a:endParaRPr lang="en-US" b="1" dirty="0">
              <a:solidFill>
                <a:srgbClr val="FF0000"/>
              </a:solidFill>
            </a:endParaRPr>
          </a:p>
        </p:txBody>
      </p:sp>
      <p:sp>
        <p:nvSpPr>
          <p:cNvPr id="7" name="TextBox 6"/>
          <p:cNvSpPr txBox="1"/>
          <p:nvPr/>
        </p:nvSpPr>
        <p:spPr>
          <a:xfrm>
            <a:off x="5250252" y="6154519"/>
            <a:ext cx="1402948" cy="369332"/>
          </a:xfrm>
          <a:prstGeom prst="rect">
            <a:avLst/>
          </a:prstGeom>
          <a:noFill/>
        </p:spPr>
        <p:txBody>
          <a:bodyPr wrap="none" rtlCol="0">
            <a:spAutoFit/>
          </a:bodyPr>
          <a:lstStyle/>
          <a:p>
            <a:r>
              <a:rPr lang="en-US" b="1" dirty="0" smtClean="0">
                <a:solidFill>
                  <a:srgbClr val="000090"/>
                </a:solidFill>
              </a:rPr>
              <a:t>LO cross sect</a:t>
            </a:r>
            <a:endParaRPr lang="en-US" b="1" dirty="0">
              <a:solidFill>
                <a:srgbClr val="000090"/>
              </a:solidFill>
            </a:endParaRPr>
          </a:p>
        </p:txBody>
      </p:sp>
      <p:sp>
        <p:nvSpPr>
          <p:cNvPr id="8" name="TextBox 7"/>
          <p:cNvSpPr txBox="1"/>
          <p:nvPr/>
        </p:nvSpPr>
        <p:spPr>
          <a:xfrm>
            <a:off x="7431561" y="6154519"/>
            <a:ext cx="1345027" cy="369332"/>
          </a:xfrm>
          <a:prstGeom prst="rect">
            <a:avLst/>
          </a:prstGeom>
          <a:noFill/>
        </p:spPr>
        <p:txBody>
          <a:bodyPr wrap="none" rtlCol="0">
            <a:spAutoFit/>
          </a:bodyPr>
          <a:lstStyle/>
          <a:p>
            <a:r>
              <a:rPr lang="en-US" b="1" dirty="0" smtClean="0">
                <a:solidFill>
                  <a:srgbClr val="660066"/>
                </a:solidFill>
              </a:rPr>
              <a:t>Wilson lines</a:t>
            </a:r>
            <a:endParaRPr lang="en-US" b="1" dirty="0">
              <a:solidFill>
                <a:srgbClr val="660066"/>
              </a:solidFill>
            </a:endParaRPr>
          </a:p>
        </p:txBody>
      </p:sp>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473" y="2797851"/>
            <a:ext cx="2197576" cy="439515"/>
          </a:xfrm>
          <a:prstGeom prst="rect">
            <a:avLst/>
          </a:prstGeom>
        </p:spPr>
      </p:pic>
    </p:spTree>
    <p:extLst>
      <p:ext uri="{BB962C8B-B14F-4D97-AF65-F5344CB8AC3E}">
        <p14:creationId xmlns:p14="http://schemas.microsoft.com/office/powerpoint/2010/main" val="267342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Quark Production</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717212"/>
            <a:ext cx="8452282" cy="1408714"/>
          </a:xfrm>
          <a:prstGeom prst="rect">
            <a:avLst/>
          </a:prstGeom>
        </p:spPr>
      </p:pic>
      <p:sp>
        <p:nvSpPr>
          <p:cNvPr id="6" name="TextBox 5"/>
          <p:cNvSpPr txBox="1"/>
          <p:nvPr/>
        </p:nvSpPr>
        <p:spPr>
          <a:xfrm>
            <a:off x="5374988" y="4411927"/>
            <a:ext cx="2056573" cy="369332"/>
          </a:xfrm>
          <a:prstGeom prst="rect">
            <a:avLst/>
          </a:prstGeom>
          <a:noFill/>
        </p:spPr>
        <p:txBody>
          <a:bodyPr wrap="none" rtlCol="0">
            <a:spAutoFit/>
          </a:bodyPr>
          <a:lstStyle/>
          <a:p>
            <a:r>
              <a:rPr lang="en-US" b="1" dirty="0" smtClean="0">
                <a:solidFill>
                  <a:srgbClr val="FF0000"/>
                </a:solidFill>
              </a:rPr>
              <a:t>Wigner distribution</a:t>
            </a:r>
            <a:endParaRPr lang="en-US" b="1" dirty="0">
              <a:solidFill>
                <a:srgbClr val="FF0000"/>
              </a:solidFill>
            </a:endParaRPr>
          </a:p>
        </p:txBody>
      </p:sp>
      <p:sp>
        <p:nvSpPr>
          <p:cNvPr id="7" name="TextBox 6"/>
          <p:cNvSpPr txBox="1"/>
          <p:nvPr/>
        </p:nvSpPr>
        <p:spPr>
          <a:xfrm>
            <a:off x="5250252" y="6154519"/>
            <a:ext cx="1402948" cy="369332"/>
          </a:xfrm>
          <a:prstGeom prst="rect">
            <a:avLst/>
          </a:prstGeom>
          <a:noFill/>
        </p:spPr>
        <p:txBody>
          <a:bodyPr wrap="none" rtlCol="0">
            <a:spAutoFit/>
          </a:bodyPr>
          <a:lstStyle/>
          <a:p>
            <a:r>
              <a:rPr lang="en-US" b="1" dirty="0" smtClean="0">
                <a:solidFill>
                  <a:srgbClr val="000090"/>
                </a:solidFill>
              </a:rPr>
              <a:t>LO cross sect</a:t>
            </a:r>
            <a:endParaRPr lang="en-US" b="1" dirty="0">
              <a:solidFill>
                <a:srgbClr val="000090"/>
              </a:solidFill>
            </a:endParaRPr>
          </a:p>
        </p:txBody>
      </p:sp>
      <p:sp>
        <p:nvSpPr>
          <p:cNvPr id="8" name="TextBox 7"/>
          <p:cNvSpPr txBox="1"/>
          <p:nvPr/>
        </p:nvSpPr>
        <p:spPr>
          <a:xfrm>
            <a:off x="7431561" y="6154519"/>
            <a:ext cx="1345027" cy="369332"/>
          </a:xfrm>
          <a:prstGeom prst="rect">
            <a:avLst/>
          </a:prstGeom>
          <a:noFill/>
        </p:spPr>
        <p:txBody>
          <a:bodyPr wrap="none" rtlCol="0">
            <a:spAutoFit/>
          </a:bodyPr>
          <a:lstStyle/>
          <a:p>
            <a:r>
              <a:rPr lang="en-US" b="1" dirty="0" smtClean="0">
                <a:solidFill>
                  <a:srgbClr val="660066"/>
                </a:solidFill>
              </a:rPr>
              <a:t>Wilson lines</a:t>
            </a:r>
            <a:endParaRPr lang="en-US" b="1" dirty="0">
              <a:solidFill>
                <a:srgbClr val="660066"/>
              </a:solidFill>
            </a:endParaRPr>
          </a:p>
        </p:txBody>
      </p:sp>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377" y="1169188"/>
            <a:ext cx="1588211" cy="317642"/>
          </a:xfrm>
          <a:prstGeom prst="rect">
            <a:avLst/>
          </a:prstGeom>
        </p:spPr>
      </p:pic>
      <p:pic>
        <p:nvPicPr>
          <p:cNvPr id="11" name="Content Placeholder 10" descr="SIDIS_qprod.eps"/>
          <p:cNvPicPr>
            <a:picLocks noGrp="1" noChangeAspect="1"/>
          </p:cNvPicPr>
          <p:nvPr>
            <p:ph idx="1"/>
          </p:nvPr>
        </p:nvPicPr>
        <p:blipFill>
          <a:blip r:embed="rId4">
            <a:extLst>
              <a:ext uri="{28A0092B-C50C-407E-A947-70E740481C1C}">
                <a14:useLocalDpi xmlns:a14="http://schemas.microsoft.com/office/drawing/2010/main" val="0"/>
              </a:ext>
            </a:extLst>
          </a:blip>
          <a:srcRect t="-10223" b="-10223"/>
          <a:stretch>
            <a:fillRect/>
          </a:stretch>
        </p:blipFill>
        <p:spPr>
          <a:xfrm>
            <a:off x="1427163" y="1143000"/>
            <a:ext cx="6395481" cy="3517268"/>
          </a:xfrm>
        </p:spPr>
      </p:pic>
      <p:sp>
        <p:nvSpPr>
          <p:cNvPr id="3" name="TextBox 2"/>
          <p:cNvSpPr txBox="1"/>
          <p:nvPr/>
        </p:nvSpPr>
        <p:spPr>
          <a:xfrm>
            <a:off x="342794" y="958334"/>
            <a:ext cx="1723549" cy="369332"/>
          </a:xfrm>
          <a:prstGeom prst="rect">
            <a:avLst/>
          </a:prstGeom>
          <a:noFill/>
        </p:spPr>
        <p:txBody>
          <a:bodyPr wrap="none" rtlCol="0">
            <a:spAutoFit/>
          </a:bodyPr>
          <a:lstStyle/>
          <a:p>
            <a:r>
              <a:rPr lang="en-US" dirty="0" smtClean="0"/>
              <a:t>Note: effective x</a:t>
            </a:r>
            <a:endParaRPr lang="en-US" dirty="0"/>
          </a:p>
        </p:txBody>
      </p:sp>
      <p:pic>
        <p:nvPicPr>
          <p:cNvPr id="12" name="Picture 11"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254" y="1314611"/>
            <a:ext cx="1958613" cy="658357"/>
          </a:xfrm>
          <a:prstGeom prst="rect">
            <a:avLst/>
          </a:prstGeom>
        </p:spPr>
      </p:pic>
    </p:spTree>
    <p:extLst>
      <p:ext uri="{BB962C8B-B14F-4D97-AF65-F5344CB8AC3E}">
        <p14:creationId xmlns:p14="http://schemas.microsoft.com/office/powerpoint/2010/main" val="223208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3"/>
            <a:ext cx="8229600" cy="1143000"/>
          </a:xfrm>
        </p:spPr>
        <p:txBody>
          <a:bodyPr/>
          <a:lstStyle/>
          <a:p>
            <a:r>
              <a:rPr lang="en-US" dirty="0" smtClean="0"/>
              <a:t>Wilson lines</a:t>
            </a:r>
            <a:endParaRPr lang="en-US" dirty="0"/>
          </a:p>
        </p:txBody>
      </p:sp>
      <p:sp>
        <p:nvSpPr>
          <p:cNvPr id="3" name="Content Placeholder 2"/>
          <p:cNvSpPr>
            <a:spLocks noGrp="1"/>
          </p:cNvSpPr>
          <p:nvPr>
            <p:ph idx="1"/>
          </p:nvPr>
        </p:nvSpPr>
        <p:spPr>
          <a:xfrm>
            <a:off x="457200" y="1002906"/>
            <a:ext cx="8229600" cy="5227548"/>
          </a:xfrm>
        </p:spPr>
        <p:txBody>
          <a:bodyPr>
            <a:normAutofit/>
          </a:bodyPr>
          <a:lstStyle/>
          <a:p>
            <a:r>
              <a:rPr lang="en-US" sz="2000" dirty="0" smtClean="0"/>
              <a:t>Here </a:t>
            </a: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is the quark dipole scattering S-matrix with</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denoting Wilson lines.</a:t>
            </a:r>
            <a:r>
              <a:rPr lang="en-US" sz="2000" dirty="0"/>
              <a:t> </a:t>
            </a:r>
            <a:r>
              <a:rPr lang="en-US" sz="2000" dirty="0" smtClean="0"/>
              <a:t>This is the standard ‘staple’ (in a gauge where the link at infinity does not contribute).</a:t>
            </a:r>
          </a:p>
          <a:p>
            <a:endParaRPr lang="en-US" sz="2000" dirty="0"/>
          </a:p>
          <a:p>
            <a:r>
              <a:rPr lang="en-US" sz="2000" dirty="0" smtClean="0"/>
              <a:t>The leading contribution to </a:t>
            </a:r>
            <a:r>
              <a:rPr lang="en-US" sz="2000" dirty="0" err="1" smtClean="0"/>
              <a:t>D</a:t>
            </a:r>
            <a:r>
              <a:rPr lang="en-US" sz="2000" baseline="-25000" dirty="0" err="1" smtClean="0"/>
              <a:t>xy</a:t>
            </a:r>
            <a:r>
              <a:rPr lang="en-US" sz="2000" dirty="0" smtClean="0"/>
              <a:t> is x&lt;-&gt;y symmetric and will be denoted </a:t>
            </a:r>
            <a:r>
              <a:rPr lang="en-US" sz="2000" dirty="0" err="1" smtClean="0"/>
              <a:t>S</a:t>
            </a:r>
            <a:r>
              <a:rPr lang="en-US" sz="2000" baseline="-25000" dirty="0" err="1" smtClean="0"/>
              <a:t>xy</a:t>
            </a:r>
            <a:r>
              <a:rPr lang="en-US" sz="2000" dirty="0" smtClean="0"/>
              <a:t>.</a:t>
            </a: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359" y="1409640"/>
            <a:ext cx="7869708" cy="929823"/>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73" y="2984346"/>
            <a:ext cx="6479185" cy="1246628"/>
          </a:xfrm>
          <a:prstGeom prst="rect">
            <a:avLst/>
          </a:prstGeom>
        </p:spPr>
      </p:pic>
    </p:spTree>
    <p:extLst>
      <p:ext uri="{BB962C8B-B14F-4D97-AF65-F5344CB8AC3E}">
        <p14:creationId xmlns:p14="http://schemas.microsoft.com/office/powerpoint/2010/main" val="22875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3"/>
            <a:ext cx="8229600" cy="1143000"/>
          </a:xfrm>
        </p:spPr>
        <p:txBody>
          <a:bodyPr/>
          <a:lstStyle/>
          <a:p>
            <a:r>
              <a:rPr lang="en-US" dirty="0" smtClean="0"/>
              <a:t>Definitions</a:t>
            </a:r>
            <a:endParaRPr lang="en-US" dirty="0"/>
          </a:p>
        </p:txBody>
      </p:sp>
      <p:sp>
        <p:nvSpPr>
          <p:cNvPr id="3" name="Content Placeholder 2"/>
          <p:cNvSpPr>
            <a:spLocks noGrp="1"/>
          </p:cNvSpPr>
          <p:nvPr>
            <p:ph idx="1"/>
          </p:nvPr>
        </p:nvSpPr>
        <p:spPr>
          <a:xfrm>
            <a:off x="457200" y="1180722"/>
            <a:ext cx="8229600" cy="4525963"/>
          </a:xfrm>
        </p:spPr>
        <p:txBody>
          <a:bodyPr>
            <a:normAutofit lnSpcReduction="10000"/>
          </a:bodyPr>
          <a:lstStyle/>
          <a:p>
            <a:r>
              <a:rPr lang="en-US" sz="2400" dirty="0" smtClean="0"/>
              <a:t>Quark TMDs are defined through the </a:t>
            </a:r>
            <a:r>
              <a:rPr lang="en-US" sz="2400" dirty="0" err="1" smtClean="0"/>
              <a:t>correlator</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with the gauge links</a:t>
            </a:r>
          </a:p>
          <a:p>
            <a:pPr marL="0" indent="0">
              <a:buNone/>
            </a:pPr>
            <a:endParaRPr lang="en-US" sz="2400" dirty="0"/>
          </a:p>
          <a:p>
            <a:endParaRPr lang="en-US" sz="2400" dirty="0" smtClean="0"/>
          </a:p>
          <a:p>
            <a:endParaRPr lang="en-US" sz="2400" dirty="0" smtClean="0"/>
          </a:p>
          <a:p>
            <a:endParaRPr lang="en-US" sz="2400" dirty="0" smtClean="0"/>
          </a:p>
          <a:p>
            <a:r>
              <a:rPr lang="en-US" sz="2400" dirty="0" smtClean="0"/>
              <a:t>The </a:t>
            </a:r>
            <a:r>
              <a:rPr lang="en-US" sz="2400" dirty="0" err="1" smtClean="0"/>
              <a:t>correlator</a:t>
            </a:r>
            <a:r>
              <a:rPr lang="en-US" sz="2400" dirty="0" smtClean="0"/>
              <a:t> is decomposed in terms of quark TMDs as</a:t>
            </a:r>
            <a:br>
              <a:rPr lang="en-US" sz="2400" dirty="0" smtClean="0"/>
            </a:br>
            <a:r>
              <a:rPr lang="en-US" sz="2400" dirty="0" smtClean="0"/>
              <a:t/>
            </a:r>
            <a:br>
              <a:rPr lang="en-US" sz="2400" dirty="0" smtClean="0"/>
            </a:br>
            <a:endParaRPr lang="en-US"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32" y="1681179"/>
            <a:ext cx="8686163" cy="629401"/>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12" y="5120916"/>
            <a:ext cx="8596083" cy="1171537"/>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8551" y="3109874"/>
            <a:ext cx="4252364" cy="394468"/>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8551" y="3606404"/>
            <a:ext cx="4185136" cy="398989"/>
          </a:xfrm>
          <a:prstGeom prst="rect">
            <a:avLst/>
          </a:prstGeom>
        </p:spPr>
      </p:pic>
    </p:spTree>
    <p:extLst>
      <p:ext uri="{BB962C8B-B14F-4D97-AF65-F5344CB8AC3E}">
        <p14:creationId xmlns:p14="http://schemas.microsoft.com/office/powerpoint/2010/main" val="416642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Quark TMDs of a Nucleus</a:t>
            </a:r>
            <a:endParaRPr lang="en-US" dirty="0"/>
          </a:p>
        </p:txBody>
      </p:sp>
      <p:sp>
        <p:nvSpPr>
          <p:cNvPr id="6" name="TextBox 5"/>
          <p:cNvSpPr txBox="1"/>
          <p:nvPr/>
        </p:nvSpPr>
        <p:spPr>
          <a:xfrm>
            <a:off x="2198867" y="6154519"/>
            <a:ext cx="2056573" cy="369332"/>
          </a:xfrm>
          <a:prstGeom prst="rect">
            <a:avLst/>
          </a:prstGeom>
          <a:noFill/>
        </p:spPr>
        <p:txBody>
          <a:bodyPr wrap="none" rtlCol="0">
            <a:spAutoFit/>
          </a:bodyPr>
          <a:lstStyle/>
          <a:p>
            <a:r>
              <a:rPr lang="en-US" b="1" dirty="0" smtClean="0">
                <a:solidFill>
                  <a:srgbClr val="FF0000"/>
                </a:solidFill>
              </a:rPr>
              <a:t>Wigner distribution</a:t>
            </a:r>
            <a:endParaRPr lang="en-US" b="1" dirty="0">
              <a:solidFill>
                <a:srgbClr val="FF0000"/>
              </a:solidFill>
            </a:endParaRPr>
          </a:p>
        </p:txBody>
      </p:sp>
      <p:sp>
        <p:nvSpPr>
          <p:cNvPr id="7" name="TextBox 6"/>
          <p:cNvSpPr txBox="1"/>
          <p:nvPr/>
        </p:nvSpPr>
        <p:spPr>
          <a:xfrm>
            <a:off x="4380966" y="6154519"/>
            <a:ext cx="1988044" cy="369332"/>
          </a:xfrm>
          <a:prstGeom prst="rect">
            <a:avLst/>
          </a:prstGeom>
          <a:noFill/>
        </p:spPr>
        <p:txBody>
          <a:bodyPr wrap="none" rtlCol="0">
            <a:spAutoFit/>
          </a:bodyPr>
          <a:lstStyle/>
          <a:p>
            <a:r>
              <a:rPr lang="en-US" b="1" dirty="0" smtClean="0">
                <a:solidFill>
                  <a:srgbClr val="000090"/>
                </a:solidFill>
              </a:rPr>
              <a:t>Nucleon </a:t>
            </a:r>
            <a:r>
              <a:rPr lang="en-US" b="1" dirty="0" err="1" smtClean="0">
                <a:solidFill>
                  <a:srgbClr val="000090"/>
                </a:solidFill>
              </a:rPr>
              <a:t>correlator</a:t>
            </a:r>
            <a:endParaRPr lang="en-US" b="1" dirty="0">
              <a:solidFill>
                <a:srgbClr val="000090"/>
              </a:solidFill>
            </a:endParaRPr>
          </a:p>
        </p:txBody>
      </p:sp>
      <p:sp>
        <p:nvSpPr>
          <p:cNvPr id="8" name="TextBox 7"/>
          <p:cNvSpPr txBox="1"/>
          <p:nvPr/>
        </p:nvSpPr>
        <p:spPr>
          <a:xfrm>
            <a:off x="6477617" y="6154519"/>
            <a:ext cx="1345027" cy="369332"/>
          </a:xfrm>
          <a:prstGeom prst="rect">
            <a:avLst/>
          </a:prstGeom>
          <a:noFill/>
        </p:spPr>
        <p:txBody>
          <a:bodyPr wrap="none" rtlCol="0">
            <a:spAutoFit/>
          </a:bodyPr>
          <a:lstStyle/>
          <a:p>
            <a:r>
              <a:rPr lang="en-US" b="1" dirty="0" smtClean="0">
                <a:solidFill>
                  <a:srgbClr val="660066"/>
                </a:solidFill>
              </a:rPr>
              <a:t>Wilson lines</a:t>
            </a:r>
            <a:endParaRPr lang="en-US" b="1" dirty="0">
              <a:solidFill>
                <a:srgbClr val="660066"/>
              </a:solidFill>
            </a:endParaRPr>
          </a:p>
        </p:txBody>
      </p:sp>
      <p:pic>
        <p:nvPicPr>
          <p:cNvPr id="10" name="Picture 9"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8377" y="1169188"/>
            <a:ext cx="1588211" cy="317642"/>
          </a:xfrm>
          <a:prstGeom prst="rect">
            <a:avLst/>
          </a:prstGeom>
        </p:spPr>
      </p:pic>
      <p:pic>
        <p:nvPicPr>
          <p:cNvPr id="11" name="Content Placeholder 10" descr="SIDIS_qprod.eps"/>
          <p:cNvPicPr>
            <a:picLocks noGrp="1" noChangeAspect="1"/>
          </p:cNvPicPr>
          <p:nvPr>
            <p:ph idx="1"/>
          </p:nvPr>
        </p:nvPicPr>
        <p:blipFill>
          <a:blip r:embed="rId3">
            <a:extLst>
              <a:ext uri="{28A0092B-C50C-407E-A947-70E740481C1C}">
                <a14:useLocalDpi xmlns:a14="http://schemas.microsoft.com/office/drawing/2010/main" val="0"/>
              </a:ext>
            </a:extLst>
          </a:blip>
          <a:srcRect t="-10223" b="-10223"/>
          <a:stretch>
            <a:fillRect/>
          </a:stretch>
        </p:blipFill>
        <p:spPr>
          <a:xfrm>
            <a:off x="1427163" y="1143000"/>
            <a:ext cx="6395481" cy="3517268"/>
          </a:xfrm>
        </p:spPr>
      </p:pic>
      <p:sp>
        <p:nvSpPr>
          <p:cNvPr id="3" name="TextBox 2"/>
          <p:cNvSpPr txBox="1"/>
          <p:nvPr/>
        </p:nvSpPr>
        <p:spPr>
          <a:xfrm>
            <a:off x="342794" y="958334"/>
            <a:ext cx="1723549" cy="369332"/>
          </a:xfrm>
          <a:prstGeom prst="rect">
            <a:avLst/>
          </a:prstGeom>
          <a:noFill/>
        </p:spPr>
        <p:txBody>
          <a:bodyPr wrap="none" rtlCol="0">
            <a:spAutoFit/>
          </a:bodyPr>
          <a:lstStyle/>
          <a:p>
            <a:r>
              <a:rPr lang="en-US" dirty="0" smtClean="0"/>
              <a:t>Note: effective x</a:t>
            </a:r>
            <a:endParaRPr lang="en-US" dirty="0"/>
          </a:p>
        </p:txBody>
      </p:sp>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254" y="1314611"/>
            <a:ext cx="1958613" cy="658357"/>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510" y="4781259"/>
            <a:ext cx="7904259" cy="1321286"/>
          </a:xfrm>
          <a:prstGeom prst="rect">
            <a:avLst/>
          </a:prstGeom>
        </p:spPr>
      </p:pic>
      <p:sp>
        <p:nvSpPr>
          <p:cNvPr id="13" name="TextBox 12"/>
          <p:cNvSpPr txBox="1"/>
          <p:nvPr/>
        </p:nvSpPr>
        <p:spPr>
          <a:xfrm>
            <a:off x="342794" y="4411927"/>
            <a:ext cx="1936084" cy="369332"/>
          </a:xfrm>
          <a:prstGeom prst="rect">
            <a:avLst/>
          </a:prstGeom>
          <a:noFill/>
        </p:spPr>
        <p:txBody>
          <a:bodyPr wrap="none" rtlCol="0">
            <a:spAutoFit/>
          </a:bodyPr>
          <a:lstStyle/>
          <a:p>
            <a:r>
              <a:rPr lang="en-US" b="1" dirty="0" smtClean="0">
                <a:solidFill>
                  <a:srgbClr val="000090"/>
                </a:solidFill>
              </a:rPr>
              <a:t>Nuclear </a:t>
            </a:r>
            <a:r>
              <a:rPr lang="en-US" b="1" dirty="0" err="1" smtClean="0">
                <a:solidFill>
                  <a:srgbClr val="000090"/>
                </a:solidFill>
              </a:rPr>
              <a:t>correlator</a:t>
            </a:r>
            <a:endParaRPr lang="en-US" b="1" dirty="0">
              <a:solidFill>
                <a:srgbClr val="000090"/>
              </a:solidFill>
            </a:endParaRPr>
          </a:p>
        </p:txBody>
      </p:sp>
    </p:spTree>
    <p:extLst>
      <p:ext uri="{BB962C8B-B14F-4D97-AF65-F5344CB8AC3E}">
        <p14:creationId xmlns:p14="http://schemas.microsoft.com/office/powerpoint/2010/main" val="240752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384"/>
            <a:ext cx="8229600" cy="1143000"/>
          </a:xfrm>
        </p:spPr>
        <p:txBody>
          <a:bodyPr/>
          <a:lstStyle/>
          <a:p>
            <a:r>
              <a:rPr lang="en-US" dirty="0" smtClean="0"/>
              <a:t>Quasi-Classical </a:t>
            </a:r>
            <a:r>
              <a:rPr lang="en-US" dirty="0" err="1" smtClean="0"/>
              <a:t>Sivers</a:t>
            </a:r>
            <a:r>
              <a:rPr lang="en-US" dirty="0" smtClean="0"/>
              <a:t> Function</a:t>
            </a:r>
            <a:endParaRPr lang="en-US" dirty="0"/>
          </a:p>
        </p:txBody>
      </p:sp>
      <p:sp>
        <p:nvSpPr>
          <p:cNvPr id="3" name="TextBox 2"/>
          <p:cNvSpPr txBox="1"/>
          <p:nvPr/>
        </p:nvSpPr>
        <p:spPr>
          <a:xfrm>
            <a:off x="4612210" y="5564944"/>
            <a:ext cx="4221528" cy="369332"/>
          </a:xfrm>
          <a:prstGeom prst="rect">
            <a:avLst/>
          </a:prstGeom>
          <a:noFill/>
        </p:spPr>
        <p:txBody>
          <a:bodyPr wrap="none" rtlCol="0">
            <a:spAutoFit/>
          </a:bodyPr>
          <a:lstStyle/>
          <a:p>
            <a:r>
              <a:rPr lang="en-US" dirty="0" err="1" smtClean="0"/>
              <a:t>Yu.K</a:t>
            </a:r>
            <a:r>
              <a:rPr lang="en-US" dirty="0" smtClean="0"/>
              <a:t>., M</a:t>
            </a:r>
            <a:r>
              <a:rPr lang="en-US" dirty="0"/>
              <a:t>. </a:t>
            </a:r>
            <a:r>
              <a:rPr lang="en-US" dirty="0" smtClean="0"/>
              <a:t>Sievert, arXiv</a:t>
            </a:r>
            <a:r>
              <a:rPr lang="en-US" dirty="0"/>
              <a:t>:1310.5028 [</a:t>
            </a:r>
            <a:r>
              <a:rPr lang="en-US" dirty="0" err="1"/>
              <a:t>hep-ph</a:t>
            </a:r>
            <a:r>
              <a:rPr lang="en-US" dirty="0" smtClean="0"/>
              <a:t>]</a:t>
            </a:r>
          </a:p>
        </p:txBody>
      </p:sp>
    </p:spTree>
    <p:extLst>
      <p:ext uri="{BB962C8B-B14F-4D97-AF65-F5344CB8AC3E}">
        <p14:creationId xmlns:p14="http://schemas.microsoft.com/office/powerpoint/2010/main" val="3796166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93"/>
            <a:ext cx="8229600" cy="1143000"/>
          </a:xfrm>
        </p:spPr>
        <p:txBody>
          <a:bodyPr/>
          <a:lstStyle/>
          <a:p>
            <a:r>
              <a:rPr lang="en-US" dirty="0" smtClean="0"/>
              <a:t>Quasi-Classical STSA in SIDIS</a:t>
            </a:r>
            <a:endParaRPr lang="en-US" dirty="0"/>
          </a:p>
        </p:txBody>
      </p:sp>
      <p:sp>
        <p:nvSpPr>
          <p:cNvPr id="3" name="Content Placeholder 2"/>
          <p:cNvSpPr>
            <a:spLocks noGrp="1"/>
          </p:cNvSpPr>
          <p:nvPr>
            <p:ph idx="1"/>
          </p:nvPr>
        </p:nvSpPr>
        <p:spPr>
          <a:xfrm>
            <a:off x="457200" y="964029"/>
            <a:ext cx="8229600" cy="4525963"/>
          </a:xfrm>
        </p:spPr>
        <p:txBody>
          <a:bodyPr>
            <a:normAutofit/>
          </a:bodyPr>
          <a:lstStyle/>
          <a:p>
            <a:r>
              <a:rPr lang="en-US" sz="2400" dirty="0" smtClean="0"/>
              <a:t>To generate STSA we need spin-dependence and a complex phase. They may come from three sources:</a:t>
            </a:r>
          </a:p>
          <a:p>
            <a:pPr lvl="1"/>
            <a:r>
              <a:rPr lang="en-US" sz="2000" dirty="0" err="1" smtClean="0"/>
              <a:t>Sivers</a:t>
            </a:r>
            <a:r>
              <a:rPr lang="en-US" sz="2000" dirty="0" smtClean="0"/>
              <a:t> functions of the  (polarized) nucleons: </a:t>
            </a:r>
            <a:r>
              <a:rPr lang="en-US" sz="2000" dirty="0" err="1" smtClean="0"/>
              <a:t>transversity</a:t>
            </a:r>
            <a:r>
              <a:rPr lang="en-US" sz="2000" dirty="0" smtClean="0"/>
              <a:t> channel </a:t>
            </a:r>
          </a:p>
          <a:p>
            <a:pPr lvl="1"/>
            <a:r>
              <a:rPr lang="en-US" sz="2000" dirty="0" smtClean="0"/>
              <a:t>Orbital rotation due to OAM (just gives real OAM-dependence)</a:t>
            </a:r>
          </a:p>
          <a:p>
            <a:pPr lvl="1"/>
            <a:r>
              <a:rPr lang="en-US" sz="2000" dirty="0" smtClean="0"/>
              <a:t>Going beyond classical approximation in </a:t>
            </a:r>
            <a:r>
              <a:rPr lang="en-US" sz="2000" dirty="0" err="1" smtClean="0"/>
              <a:t>D</a:t>
            </a:r>
            <a:r>
              <a:rPr lang="en-US" sz="2000" baseline="-25000" dirty="0" err="1" smtClean="0"/>
              <a:t>xy</a:t>
            </a:r>
            <a:r>
              <a:rPr lang="en-US" sz="2000" dirty="0" smtClean="0"/>
              <a:t> by including extra </a:t>
            </a:r>
            <a:r>
              <a:rPr lang="en-US" sz="2000" dirty="0" err="1" smtClean="0"/>
              <a:t>rescatterings</a:t>
            </a:r>
            <a:r>
              <a:rPr lang="en-US" sz="2000" dirty="0" smtClean="0"/>
              <a:t> per nucleon (the odderon): this gives a phase, but is A-suppressed. Hence we will drop it.</a:t>
            </a:r>
            <a:endParaRPr lang="en-US" sz="2000" dirty="0"/>
          </a:p>
        </p:txBody>
      </p:sp>
      <p:pic>
        <p:nvPicPr>
          <p:cNvPr id="4" name="Picture 3" descr="SIDIS_OAM_vs_Siver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55" y="3533031"/>
            <a:ext cx="7653157" cy="3222907"/>
          </a:xfrm>
          <a:prstGeom prst="rect">
            <a:avLst/>
          </a:prstGeom>
        </p:spPr>
      </p:pic>
    </p:spTree>
    <p:extLst>
      <p:ext uri="{BB962C8B-B14F-4D97-AF65-F5344CB8AC3E}">
        <p14:creationId xmlns:p14="http://schemas.microsoft.com/office/powerpoint/2010/main" val="37502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a:xfrm>
            <a:off x="457200" y="1600200"/>
            <a:ext cx="8229600" cy="4825389"/>
          </a:xfrm>
        </p:spPr>
        <p:txBody>
          <a:bodyPr>
            <a:normAutofit/>
          </a:bodyPr>
          <a:lstStyle/>
          <a:p>
            <a:r>
              <a:rPr lang="en-US" sz="2400" dirty="0" smtClean="0"/>
              <a:t>Introduction and goals:</a:t>
            </a:r>
          </a:p>
          <a:p>
            <a:pPr lvl="1"/>
            <a:r>
              <a:rPr lang="en-US" sz="2000" dirty="0" smtClean="0"/>
              <a:t>Classical fields, Wilson lines</a:t>
            </a:r>
          </a:p>
          <a:p>
            <a:pPr lvl="1"/>
            <a:r>
              <a:rPr lang="en-US" sz="2000" dirty="0" smtClean="0"/>
              <a:t>Non-linear small-x evolution</a:t>
            </a:r>
          </a:p>
          <a:p>
            <a:r>
              <a:rPr lang="en-US" sz="2400" dirty="0" smtClean="0"/>
              <a:t>TMDs in the quasi-classical approximation at large-x:</a:t>
            </a:r>
          </a:p>
          <a:p>
            <a:pPr lvl="1"/>
            <a:r>
              <a:rPr lang="en-US" sz="2000" dirty="0" err="1" smtClean="0"/>
              <a:t>Unpolarized</a:t>
            </a:r>
            <a:r>
              <a:rPr lang="en-US" sz="2000" dirty="0" smtClean="0"/>
              <a:t> quark distribution, </a:t>
            </a:r>
            <a:r>
              <a:rPr lang="en-US" sz="2000" dirty="0" err="1" smtClean="0"/>
              <a:t>Sivers</a:t>
            </a:r>
            <a:r>
              <a:rPr lang="en-US" sz="2000" dirty="0" smtClean="0"/>
              <a:t> function, Boer-Mulders distribution</a:t>
            </a:r>
          </a:p>
          <a:p>
            <a:pPr lvl="1"/>
            <a:r>
              <a:rPr lang="en-US" sz="2000" dirty="0" smtClean="0"/>
              <a:t>Mixing between the nuclear and nucleon TMDs</a:t>
            </a:r>
          </a:p>
          <a:p>
            <a:r>
              <a:rPr lang="en-US" sz="2400" dirty="0" smtClean="0"/>
              <a:t>TMD evolution</a:t>
            </a:r>
          </a:p>
          <a:p>
            <a:pPr lvl="1"/>
            <a:r>
              <a:rPr lang="en-US" sz="2000" dirty="0" smtClean="0"/>
              <a:t>Large-x case</a:t>
            </a:r>
          </a:p>
          <a:p>
            <a:pPr lvl="1"/>
            <a:r>
              <a:rPr lang="en-US" sz="2000" dirty="0" smtClean="0"/>
              <a:t>Small-x: quark TMDs of an </a:t>
            </a:r>
            <a:r>
              <a:rPr lang="en-US" sz="2000" dirty="0" err="1" smtClean="0"/>
              <a:t>unpolarized</a:t>
            </a:r>
            <a:r>
              <a:rPr lang="en-US" sz="2000" dirty="0" smtClean="0"/>
              <a:t> </a:t>
            </a:r>
            <a:r>
              <a:rPr lang="en-US" sz="2000" dirty="0" smtClean="0"/>
              <a:t>target</a:t>
            </a:r>
            <a:endParaRPr lang="en-US" sz="2000" dirty="0" smtClean="0"/>
          </a:p>
        </p:txBody>
      </p:sp>
    </p:spTree>
    <p:extLst>
      <p:ext uri="{BB962C8B-B14F-4D97-AF65-F5344CB8AC3E}">
        <p14:creationId xmlns:p14="http://schemas.microsoft.com/office/powerpoint/2010/main" val="374707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Quasi-Classical STSA in SIDIS</a:t>
            </a:r>
            <a:endParaRPr lang="en-US" dirty="0"/>
          </a:p>
        </p:txBody>
      </p:sp>
      <p:sp>
        <p:nvSpPr>
          <p:cNvPr id="3" name="Content Placeholder 2"/>
          <p:cNvSpPr>
            <a:spLocks noGrp="1"/>
          </p:cNvSpPr>
          <p:nvPr>
            <p:ph idx="1"/>
          </p:nvPr>
        </p:nvSpPr>
        <p:spPr>
          <a:xfrm>
            <a:off x="457200" y="1143000"/>
            <a:ext cx="8354336" cy="4731236"/>
          </a:xfrm>
        </p:spPr>
        <p:txBody>
          <a:bodyPr>
            <a:normAutofit/>
          </a:bodyPr>
          <a:lstStyle/>
          <a:p>
            <a:r>
              <a:rPr lang="en-US" sz="2000" dirty="0" smtClean="0"/>
              <a:t>When the dust settles one gets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endParaRPr lang="en-US" sz="2000" dirty="0"/>
          </a:p>
          <a:p>
            <a:endParaRPr lang="en-US" sz="2000" dirty="0" smtClean="0"/>
          </a:p>
          <a:p>
            <a:r>
              <a:rPr lang="en-US" sz="2000" dirty="0" smtClean="0"/>
              <a:t>J = L+S = total spin of the nucleus (analogue of proton spin)</a:t>
            </a:r>
            <a:br>
              <a:rPr lang="en-US" sz="2000" dirty="0" smtClean="0"/>
            </a:br>
            <a:r>
              <a:rPr lang="en-US" sz="2000" dirty="0" smtClean="0"/>
              <a:t>L = net OAM of the nucleons (</a:t>
            </a:r>
            <a:r>
              <a:rPr lang="en-US" sz="2000" dirty="0"/>
              <a:t>analogue of </a:t>
            </a:r>
            <a:r>
              <a:rPr lang="en-US" sz="2000" dirty="0" smtClean="0"/>
              <a:t>quark and gluon OAM)</a:t>
            </a:r>
            <a:br>
              <a:rPr lang="en-US" sz="2000" dirty="0" smtClean="0"/>
            </a:br>
            <a:r>
              <a:rPr lang="en-US" sz="2000" dirty="0" smtClean="0"/>
              <a:t>S = net spin of all nucleons (analogue of net spin of quarks and gluons)</a:t>
            </a:r>
          </a:p>
          <a:p>
            <a:r>
              <a:rPr lang="en-US" sz="2000" dirty="0" err="1" smtClean="0"/>
              <a:t>S</a:t>
            </a:r>
            <a:r>
              <a:rPr lang="en-US" sz="2000" baseline="-25000" dirty="0" err="1" smtClean="0"/>
              <a:t>xy</a:t>
            </a:r>
            <a:r>
              <a:rPr lang="en-US" sz="2000" dirty="0" smtClean="0"/>
              <a:t> = dipole </a:t>
            </a:r>
            <a:r>
              <a:rPr lang="en-US" sz="2000" dirty="0" err="1" smtClean="0"/>
              <a:t>rescattering</a:t>
            </a:r>
            <a:r>
              <a:rPr lang="en-US" sz="2000" dirty="0" smtClean="0"/>
              <a:t> S-matrix</a:t>
            </a:r>
          </a:p>
          <a:p>
            <a:r>
              <a:rPr lang="en-US" sz="2000" dirty="0" smtClean="0"/>
              <a:t>W = Wigner distributions of nucleons, </a:t>
            </a:r>
            <a:r>
              <a:rPr lang="en-US" sz="2000" dirty="0" err="1" smtClean="0"/>
              <a:t>unp</a:t>
            </a:r>
            <a:r>
              <a:rPr lang="en-US" sz="2000" dirty="0" smtClean="0"/>
              <a:t> = </a:t>
            </a:r>
            <a:r>
              <a:rPr lang="en-US" sz="2000" dirty="0" err="1" smtClean="0"/>
              <a:t>unpolarized</a:t>
            </a:r>
            <a:r>
              <a:rPr lang="en-US" sz="2000" dirty="0" smtClean="0"/>
              <a:t> (may have &lt;S&gt;=0), </a:t>
            </a:r>
            <a:r>
              <a:rPr lang="en-US" sz="2000" dirty="0"/>
              <a:t/>
            </a:r>
            <a:br>
              <a:rPr lang="en-US" sz="2000" dirty="0"/>
            </a:br>
            <a:r>
              <a:rPr lang="en-US" sz="2000" dirty="0" smtClean="0"/>
              <a:t>trans = </a:t>
            </a:r>
            <a:r>
              <a:rPr lang="en-US" sz="2000" dirty="0" err="1" smtClean="0"/>
              <a:t>transversity</a:t>
            </a:r>
            <a:r>
              <a:rPr lang="en-US" sz="2000" dirty="0" smtClean="0"/>
              <a:t>, with</a:t>
            </a:r>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95190"/>
            <a:ext cx="8229600" cy="2046776"/>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0161" y="5718692"/>
            <a:ext cx="5031375" cy="430577"/>
          </a:xfrm>
          <a:prstGeom prst="rect">
            <a:avLst/>
          </a:prstGeom>
        </p:spPr>
      </p:pic>
    </p:spTree>
    <p:extLst>
      <p:ext uri="{BB962C8B-B14F-4D97-AF65-F5344CB8AC3E}">
        <p14:creationId xmlns:p14="http://schemas.microsoft.com/office/powerpoint/2010/main" val="36931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834"/>
            <a:ext cx="8229600" cy="1143000"/>
          </a:xfrm>
        </p:spPr>
        <p:txBody>
          <a:bodyPr/>
          <a:lstStyle/>
          <a:p>
            <a:r>
              <a:rPr lang="en-US" dirty="0" smtClean="0"/>
              <a:t>LO TMDs</a:t>
            </a:r>
            <a:endParaRPr lang="en-US" dirty="0"/>
          </a:p>
        </p:txBody>
      </p:sp>
      <p:sp>
        <p:nvSpPr>
          <p:cNvPr id="3" name="Content Placeholder 2"/>
          <p:cNvSpPr>
            <a:spLocks noGrp="1"/>
          </p:cNvSpPr>
          <p:nvPr>
            <p:ph idx="1"/>
          </p:nvPr>
        </p:nvSpPr>
        <p:spPr>
          <a:xfrm>
            <a:off x="457200" y="1158042"/>
            <a:ext cx="8229600" cy="4931658"/>
          </a:xfrm>
        </p:spPr>
        <p:txBody>
          <a:bodyPr>
            <a:normAutofit/>
          </a:bodyPr>
          <a:lstStyle/>
          <a:p>
            <a:r>
              <a:rPr lang="en-US" sz="2000" dirty="0"/>
              <a:t> </a:t>
            </a:r>
            <a:r>
              <a:rPr lang="en-US" sz="2000" dirty="0" smtClean="0"/>
              <a:t>   and             are the LO </a:t>
            </a:r>
            <a:r>
              <a:rPr lang="en-US" sz="2000" dirty="0" err="1" smtClean="0"/>
              <a:t>unpolarized</a:t>
            </a:r>
            <a:r>
              <a:rPr lang="en-US" sz="2000" dirty="0" smtClean="0"/>
              <a:t> quark TMD (in a nucleon) and the “nucleon” </a:t>
            </a:r>
            <a:r>
              <a:rPr lang="en-US" sz="2000" dirty="0" err="1" smtClean="0"/>
              <a:t>Sivers</a:t>
            </a:r>
            <a:r>
              <a:rPr lang="en-US" sz="2000" dirty="0" smtClean="0"/>
              <a:t> function:</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a:p>
          <a:p>
            <a:r>
              <a:rPr lang="en-US" sz="2000" dirty="0" smtClean="0"/>
              <a:t>They can be arbitrary non-</a:t>
            </a:r>
            <a:r>
              <a:rPr lang="en-US" sz="2000" dirty="0" err="1" smtClean="0"/>
              <a:t>perturbative</a:t>
            </a:r>
            <a:r>
              <a:rPr lang="en-US" sz="2000" dirty="0" smtClean="0"/>
              <a:t> objects: we can always “run” them through the quasi-classical “grinder”. ;)</a:t>
            </a:r>
          </a:p>
          <a:p>
            <a:r>
              <a:rPr lang="en-US" sz="2000" dirty="0" smtClean="0"/>
              <a:t>Resulting quasi-classical </a:t>
            </a:r>
            <a:r>
              <a:rPr lang="en-US" sz="2000" dirty="0" err="1" smtClean="0"/>
              <a:t>Sivers</a:t>
            </a:r>
            <a:r>
              <a:rPr lang="en-US" sz="2000" dirty="0" smtClean="0"/>
              <a:t> function can be used as initial condition for evolution equations (e.g. CSS for s ~Q</a:t>
            </a:r>
            <a:r>
              <a:rPr lang="en-US" sz="2000" baseline="30000" dirty="0" smtClean="0"/>
              <a:t>2</a:t>
            </a:r>
            <a:r>
              <a:rPr lang="en-US" sz="2000" dirty="0" smtClean="0"/>
              <a:t> or small-x evolution if s&gt;&gt;Q</a:t>
            </a:r>
            <a:r>
              <a:rPr lang="en-US" sz="2000" baseline="30000" dirty="0" smtClean="0"/>
              <a:t>2</a:t>
            </a:r>
            <a:r>
              <a:rPr lang="en-US" sz="2000" dirty="0" smtClean="0"/>
              <a:t>). </a:t>
            </a:r>
            <a:endParaRPr lang="en-US" sz="2000" dirty="0"/>
          </a:p>
        </p:txBody>
      </p:sp>
      <p:pic>
        <p:nvPicPr>
          <p:cNvPr id="4" name="Picture 3" descr="LO_TMD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776" y="2041053"/>
            <a:ext cx="4759223" cy="2089231"/>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15" y="1128258"/>
            <a:ext cx="382952" cy="357422"/>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2461" y="1162948"/>
            <a:ext cx="522518" cy="322732"/>
          </a:xfrm>
          <a:prstGeom prst="rect">
            <a:avLst/>
          </a:prstGeom>
        </p:spPr>
      </p:pic>
    </p:spTree>
    <p:extLst>
      <p:ext uri="{BB962C8B-B14F-4D97-AF65-F5344CB8AC3E}">
        <p14:creationId xmlns:p14="http://schemas.microsoft.com/office/powerpoint/2010/main" val="8297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OAM and </a:t>
            </a:r>
            <a:r>
              <a:rPr lang="en-US" dirty="0" err="1" smtClean="0"/>
              <a:t>Transversity</a:t>
            </a:r>
            <a:r>
              <a:rPr lang="en-US" dirty="0" smtClean="0"/>
              <a:t> channels</a:t>
            </a:r>
            <a:endParaRPr lang="en-US" dirty="0"/>
          </a:p>
        </p:txBody>
      </p:sp>
      <p:sp>
        <p:nvSpPr>
          <p:cNvPr id="3" name="Content Placeholder 2"/>
          <p:cNvSpPr>
            <a:spLocks noGrp="1"/>
          </p:cNvSpPr>
          <p:nvPr>
            <p:ph idx="1"/>
          </p:nvPr>
        </p:nvSpPr>
        <p:spPr>
          <a:xfrm>
            <a:off x="457200" y="1166909"/>
            <a:ext cx="8229600" cy="4525963"/>
          </a:xfrm>
        </p:spPr>
        <p:txBody>
          <a:bodyPr>
            <a:normAutofit/>
          </a:bodyPr>
          <a:lstStyle/>
          <a:p>
            <a:r>
              <a:rPr lang="en-US" sz="2000" dirty="0" smtClean="0"/>
              <a:t>The final formula is a sum of the contributions of the OAM and </a:t>
            </a:r>
            <a:r>
              <a:rPr lang="en-US" sz="2000" dirty="0" err="1" smtClean="0"/>
              <a:t>Transversity</a:t>
            </a:r>
            <a:r>
              <a:rPr lang="en-US" sz="2000" dirty="0" smtClean="0"/>
              <a:t> (</a:t>
            </a:r>
            <a:r>
              <a:rPr lang="en-US" sz="2000" dirty="0" err="1" smtClean="0"/>
              <a:t>Sivers</a:t>
            </a:r>
            <a:r>
              <a:rPr lang="en-US" sz="2000" dirty="0" smtClean="0"/>
              <a:t> function density) channels: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The non-</a:t>
            </a:r>
            <a:r>
              <a:rPr lang="en-US" sz="2000" dirty="0" err="1" smtClean="0"/>
              <a:t>perurbative</a:t>
            </a:r>
            <a:r>
              <a:rPr lang="en-US" sz="2000" dirty="0" smtClean="0"/>
              <a:t> input comes though the Wigner functions and LO TMDs: the dipole scattering is </a:t>
            </a:r>
            <a:r>
              <a:rPr lang="en-US" sz="2000" dirty="0" err="1" smtClean="0"/>
              <a:t>perturbative</a:t>
            </a:r>
            <a:r>
              <a:rPr lang="en-US" sz="2000" dirty="0" smtClean="0"/>
              <a:t> due to Q</a:t>
            </a:r>
            <a:r>
              <a:rPr lang="en-US" sz="2000" baseline="-25000" dirty="0" smtClean="0"/>
              <a:t>s</a:t>
            </a:r>
            <a:r>
              <a:rPr lang="en-US" sz="2000" dirty="0" smtClean="0"/>
              <a:t> &gt;&gt; </a:t>
            </a:r>
            <a:r>
              <a:rPr lang="en-US" sz="2000" dirty="0" smtClean="0">
                <a:latin typeface="Symbol" charset="2"/>
                <a:cs typeface="Symbol" charset="2"/>
              </a:rPr>
              <a:t>L</a:t>
            </a:r>
            <a:r>
              <a:rPr lang="en-US" sz="2000" baseline="-25000" dirty="0" smtClean="0"/>
              <a:t>QCD</a:t>
            </a:r>
            <a:r>
              <a:rPr lang="en-US" sz="2000" dirty="0" smtClean="0"/>
              <a:t>. </a:t>
            </a:r>
            <a:endParaRPr lang="en-US" sz="2000" dirty="0"/>
          </a:p>
        </p:txBody>
      </p:sp>
      <p:pic>
        <p:nvPicPr>
          <p:cNvPr id="4" name="Picture 3" descr="latex-image-1.pdf">
            <a:hlinkClick r:id="rId2" action="ppaction://hlinkpres?slideindex=27&amp;slidetitle=Quasi-Classical STSA in DY"/>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103439"/>
            <a:ext cx="8229600" cy="2046776"/>
          </a:xfrm>
          <a:prstGeom prst="rect">
            <a:avLst/>
          </a:prstGeom>
        </p:spPr>
      </p:pic>
      <p:sp>
        <p:nvSpPr>
          <p:cNvPr id="5" name="TextBox 4"/>
          <p:cNvSpPr txBox="1"/>
          <p:nvPr/>
        </p:nvSpPr>
        <p:spPr>
          <a:xfrm>
            <a:off x="7302726" y="2681993"/>
            <a:ext cx="939718" cy="646331"/>
          </a:xfrm>
          <a:prstGeom prst="rect">
            <a:avLst/>
          </a:prstGeom>
          <a:noFill/>
        </p:spPr>
        <p:txBody>
          <a:bodyPr wrap="none" rtlCol="0">
            <a:spAutoFit/>
          </a:bodyPr>
          <a:lstStyle/>
          <a:p>
            <a:r>
              <a:rPr lang="en-US" dirty="0" smtClean="0"/>
              <a:t> </a:t>
            </a:r>
            <a:r>
              <a:rPr lang="en-US" b="1" dirty="0" smtClean="0">
                <a:solidFill>
                  <a:srgbClr val="FF0000"/>
                </a:solidFill>
              </a:rPr>
              <a:t> OAM</a:t>
            </a:r>
          </a:p>
          <a:p>
            <a:r>
              <a:rPr lang="en-US" b="1" dirty="0" smtClean="0">
                <a:solidFill>
                  <a:srgbClr val="FF0000"/>
                </a:solidFill>
              </a:rPr>
              <a:t>channel</a:t>
            </a:r>
            <a:endParaRPr lang="en-US" b="1" dirty="0">
              <a:solidFill>
                <a:srgbClr val="FF0000"/>
              </a:solidFill>
            </a:endParaRPr>
          </a:p>
        </p:txBody>
      </p:sp>
      <p:sp>
        <p:nvSpPr>
          <p:cNvPr id="6" name="TextBox 5"/>
          <p:cNvSpPr txBox="1"/>
          <p:nvPr/>
        </p:nvSpPr>
        <p:spPr>
          <a:xfrm>
            <a:off x="3980213" y="4161555"/>
            <a:ext cx="2163761" cy="369332"/>
          </a:xfrm>
          <a:prstGeom prst="rect">
            <a:avLst/>
          </a:prstGeom>
          <a:noFill/>
        </p:spPr>
        <p:txBody>
          <a:bodyPr wrap="none" rtlCol="0">
            <a:spAutoFit/>
          </a:bodyPr>
          <a:lstStyle/>
          <a:p>
            <a:r>
              <a:rPr lang="en-US" b="1" dirty="0" err="1" smtClean="0">
                <a:solidFill>
                  <a:srgbClr val="000090"/>
                </a:solidFill>
              </a:rPr>
              <a:t>Transversity</a:t>
            </a:r>
            <a:r>
              <a:rPr lang="en-US" b="1" dirty="0" smtClean="0">
                <a:solidFill>
                  <a:srgbClr val="000090"/>
                </a:solidFill>
              </a:rPr>
              <a:t> channel</a:t>
            </a:r>
            <a:endParaRPr lang="en-US" b="1" dirty="0">
              <a:solidFill>
                <a:srgbClr val="000090"/>
              </a:solidFill>
            </a:endParaRPr>
          </a:p>
        </p:txBody>
      </p:sp>
    </p:spTree>
    <p:extLst>
      <p:ext uri="{BB962C8B-B14F-4D97-AF65-F5344CB8AC3E}">
        <p14:creationId xmlns:p14="http://schemas.microsoft.com/office/powerpoint/2010/main" val="388965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3"/>
            <a:ext cx="8229600" cy="1143000"/>
          </a:xfrm>
        </p:spPr>
        <p:txBody>
          <a:bodyPr/>
          <a:lstStyle/>
          <a:p>
            <a:r>
              <a:rPr lang="en-US" dirty="0" smtClean="0"/>
              <a:t>Rigid Rotator Model</a:t>
            </a:r>
            <a:endParaRPr lang="en-US" dirty="0"/>
          </a:p>
        </p:txBody>
      </p:sp>
      <p:sp>
        <p:nvSpPr>
          <p:cNvPr id="3" name="Content Placeholder 2"/>
          <p:cNvSpPr>
            <a:spLocks noGrp="1"/>
          </p:cNvSpPr>
          <p:nvPr>
            <p:ph idx="1"/>
          </p:nvPr>
        </p:nvSpPr>
        <p:spPr>
          <a:xfrm>
            <a:off x="457200" y="1169382"/>
            <a:ext cx="8229600" cy="5373927"/>
          </a:xfrm>
        </p:spPr>
        <p:txBody>
          <a:bodyPr>
            <a:normAutofit/>
          </a:bodyPr>
          <a:lstStyle/>
          <a:p>
            <a:r>
              <a:rPr lang="en-US" sz="2000" dirty="0" smtClean="0"/>
              <a:t>To get the feel for what the result is like, our main formula can be evaluated using a rigid-rotator nucleus with simple (powers of </a:t>
            </a:r>
            <a:r>
              <a:rPr lang="en-US" sz="2000" dirty="0" err="1" smtClean="0"/>
              <a:t>k</a:t>
            </a:r>
            <a:r>
              <a:rPr lang="en-US" sz="2000" baseline="-25000" dirty="0" err="1" smtClean="0"/>
              <a:t>T</a:t>
            </a:r>
            <a:r>
              <a:rPr lang="en-US" sz="2000" dirty="0" smtClean="0"/>
              <a:t>) models of LO TMDs.  </a:t>
            </a:r>
          </a:p>
          <a:p>
            <a:endParaRPr lang="en-US" sz="2000" dirty="0"/>
          </a:p>
          <a:p>
            <a:r>
              <a:rPr lang="en-US" sz="2000" dirty="0" smtClean="0"/>
              <a:t>The result is (for </a:t>
            </a:r>
            <a:r>
              <a:rPr lang="en-US" sz="2000" dirty="0" err="1" smtClean="0"/>
              <a:t>k</a:t>
            </a:r>
            <a:r>
              <a:rPr lang="en-US" sz="2000" baseline="-25000" dirty="0" err="1" smtClean="0"/>
              <a:t>T</a:t>
            </a:r>
            <a:r>
              <a:rPr lang="en-US" sz="2000" dirty="0" smtClean="0"/>
              <a:t> not much larger than Q</a:t>
            </a:r>
            <a:r>
              <a:rPr lang="en-US" sz="2000" baseline="-25000" dirty="0" smtClean="0"/>
              <a:t>s</a:t>
            </a:r>
            <a:r>
              <a:rPr lang="en-US" sz="2000" dirty="0" smtClean="0"/>
              <a:t>)</a:t>
            </a:r>
          </a:p>
          <a:p>
            <a:endParaRPr lang="en-US" sz="2000" dirty="0"/>
          </a:p>
          <a:p>
            <a:endParaRPr lang="en-US" sz="2000" dirty="0" smtClean="0"/>
          </a:p>
          <a:p>
            <a:endParaRPr lang="en-US" sz="2000" dirty="0"/>
          </a:p>
          <a:p>
            <a:endParaRPr lang="en-US" sz="2000" dirty="0" smtClean="0"/>
          </a:p>
          <a:p>
            <a:endParaRPr lang="en-US" sz="2000" dirty="0"/>
          </a:p>
          <a:p>
            <a:pPr marL="0" indent="0">
              <a:buNone/>
            </a:pPr>
            <a:endParaRPr lang="en-US" sz="2000" dirty="0"/>
          </a:p>
          <a:p>
            <a:pPr marL="0" indent="0">
              <a:buNone/>
            </a:pPr>
            <a:endParaRPr lang="en-US" sz="2000" dirty="0"/>
          </a:p>
          <a:p>
            <a:r>
              <a:rPr lang="en-US" sz="2000" dirty="0" smtClean="0"/>
              <a:t>Note a “new” functional form for </a:t>
            </a:r>
            <a:r>
              <a:rPr lang="en-US" sz="2000" dirty="0" err="1" smtClean="0"/>
              <a:t>Sivers</a:t>
            </a:r>
            <a:r>
              <a:rPr lang="en-US" sz="2000" dirty="0" smtClean="0"/>
              <a:t> function due to the OAM channel (not a Gaussian). </a:t>
            </a:r>
            <a:endParaRPr lang="en-US" sz="2000"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3106894"/>
            <a:ext cx="8403310" cy="1156140"/>
          </a:xfrm>
          <a:prstGeom prst="rect">
            <a:avLst/>
          </a:prstGeom>
        </p:spPr>
      </p:pic>
      <p:sp>
        <p:nvSpPr>
          <p:cNvPr id="5" name="TextBox 4"/>
          <p:cNvSpPr txBox="1"/>
          <p:nvPr/>
        </p:nvSpPr>
        <p:spPr>
          <a:xfrm>
            <a:off x="3539439" y="4424406"/>
            <a:ext cx="1594006" cy="369332"/>
          </a:xfrm>
          <a:prstGeom prst="rect">
            <a:avLst/>
          </a:prstGeom>
          <a:noFill/>
        </p:spPr>
        <p:txBody>
          <a:bodyPr wrap="none" rtlCol="0">
            <a:spAutoFit/>
          </a:bodyPr>
          <a:lstStyle/>
          <a:p>
            <a:r>
              <a:rPr lang="en-US" dirty="0" smtClean="0"/>
              <a:t> </a:t>
            </a:r>
            <a:r>
              <a:rPr lang="en-US" b="1" dirty="0" smtClean="0">
                <a:solidFill>
                  <a:srgbClr val="FF0000"/>
                </a:solidFill>
              </a:rPr>
              <a:t> OAM channel</a:t>
            </a:r>
            <a:endParaRPr lang="en-US" b="1" dirty="0">
              <a:solidFill>
                <a:srgbClr val="FF0000"/>
              </a:solidFill>
            </a:endParaRPr>
          </a:p>
        </p:txBody>
      </p:sp>
      <p:sp>
        <p:nvSpPr>
          <p:cNvPr id="7" name="TextBox 6"/>
          <p:cNvSpPr txBox="1"/>
          <p:nvPr/>
        </p:nvSpPr>
        <p:spPr>
          <a:xfrm>
            <a:off x="6696749" y="4424406"/>
            <a:ext cx="2163761" cy="369332"/>
          </a:xfrm>
          <a:prstGeom prst="rect">
            <a:avLst/>
          </a:prstGeom>
          <a:noFill/>
        </p:spPr>
        <p:txBody>
          <a:bodyPr wrap="none" rtlCol="0">
            <a:spAutoFit/>
          </a:bodyPr>
          <a:lstStyle/>
          <a:p>
            <a:r>
              <a:rPr lang="en-US" b="1" dirty="0" err="1" smtClean="0">
                <a:solidFill>
                  <a:srgbClr val="000090"/>
                </a:solidFill>
              </a:rPr>
              <a:t>Transversity</a:t>
            </a:r>
            <a:r>
              <a:rPr lang="en-US" b="1" dirty="0" smtClean="0">
                <a:solidFill>
                  <a:srgbClr val="000090"/>
                </a:solidFill>
              </a:rPr>
              <a:t> channel</a:t>
            </a:r>
            <a:endParaRPr lang="en-US" b="1" dirty="0">
              <a:solidFill>
                <a:srgbClr val="000090"/>
              </a:solidFill>
            </a:endParaRPr>
          </a:p>
        </p:txBody>
      </p:sp>
    </p:spTree>
    <p:extLst>
      <p:ext uri="{BB962C8B-B14F-4D97-AF65-F5344CB8AC3E}">
        <p14:creationId xmlns:p14="http://schemas.microsoft.com/office/powerpoint/2010/main" val="142025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3"/>
            <a:ext cx="8229600" cy="1143000"/>
          </a:xfrm>
        </p:spPr>
        <p:txBody>
          <a:bodyPr/>
          <a:lstStyle/>
          <a:p>
            <a:r>
              <a:rPr lang="en-US" dirty="0" smtClean="0"/>
              <a:t>Rigid Rotator Model</a:t>
            </a:r>
            <a:endParaRPr lang="en-US" dirty="0"/>
          </a:p>
        </p:txBody>
      </p:sp>
      <p:sp>
        <p:nvSpPr>
          <p:cNvPr id="3" name="Content Placeholder 2"/>
          <p:cNvSpPr>
            <a:spLocks noGrp="1"/>
          </p:cNvSpPr>
          <p:nvPr>
            <p:ph idx="1"/>
          </p:nvPr>
        </p:nvSpPr>
        <p:spPr>
          <a:xfrm>
            <a:off x="457200" y="1169382"/>
            <a:ext cx="8229600" cy="4525963"/>
          </a:xfrm>
        </p:spPr>
        <p:txBody>
          <a:bodyPr>
            <a:normAutofit/>
          </a:bodyPr>
          <a:lstStyle/>
          <a:p>
            <a:pPr marL="0" indent="0">
              <a:buNone/>
            </a:pPr>
            <a:endParaRPr lang="en-US" sz="2000" dirty="0" smtClean="0"/>
          </a:p>
          <a:p>
            <a:r>
              <a:rPr lang="en-US" sz="2000" dirty="0" smtClean="0"/>
              <a:t>The OAM contribution in this model (!) calculation is shown below (arbitrary units). It changes sign as a function of </a:t>
            </a:r>
            <a:r>
              <a:rPr lang="en-US" sz="2000" dirty="0" err="1" smtClean="0"/>
              <a:t>k</a:t>
            </a:r>
            <a:r>
              <a:rPr lang="en-US" sz="2000" baseline="-25000" dirty="0" err="1" smtClean="0"/>
              <a:t>T</a:t>
            </a:r>
            <a:r>
              <a:rPr lang="en-US" sz="2000" dirty="0" err="1" smtClean="0"/>
              <a:t>.</a:t>
            </a:r>
            <a:r>
              <a:rPr lang="en-US" sz="2000" dirty="0" smtClean="0"/>
              <a:t> </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3506" y="2791628"/>
            <a:ext cx="4513577" cy="2753456"/>
          </a:xfrm>
          <a:prstGeom prst="rect">
            <a:avLst/>
          </a:prstGeom>
        </p:spPr>
      </p:pic>
    </p:spTree>
    <p:extLst>
      <p:ext uri="{BB962C8B-B14F-4D97-AF65-F5344CB8AC3E}">
        <p14:creationId xmlns:p14="http://schemas.microsoft.com/office/powerpoint/2010/main" val="2331279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174"/>
            <a:ext cx="8229600" cy="1143000"/>
          </a:xfrm>
        </p:spPr>
        <p:txBody>
          <a:bodyPr/>
          <a:lstStyle/>
          <a:p>
            <a:r>
              <a:rPr lang="en-US" dirty="0" smtClean="0"/>
              <a:t>Rigid Rotator Model</a:t>
            </a:r>
            <a:endParaRPr lang="en-US" dirty="0"/>
          </a:p>
        </p:txBody>
      </p:sp>
      <p:sp>
        <p:nvSpPr>
          <p:cNvPr id="3" name="Content Placeholder 2"/>
          <p:cNvSpPr>
            <a:spLocks noGrp="1"/>
          </p:cNvSpPr>
          <p:nvPr>
            <p:ph idx="1"/>
          </p:nvPr>
        </p:nvSpPr>
        <p:spPr/>
        <p:txBody>
          <a:bodyPr>
            <a:normAutofit/>
          </a:bodyPr>
          <a:lstStyle/>
          <a:p>
            <a:r>
              <a:rPr lang="en-US" sz="2000" dirty="0" smtClean="0"/>
              <a:t>The </a:t>
            </a:r>
            <a:r>
              <a:rPr lang="en-US" sz="2000" dirty="0" err="1" smtClean="0"/>
              <a:t>transversity</a:t>
            </a:r>
            <a:r>
              <a:rPr lang="en-US" sz="2000" dirty="0" smtClean="0"/>
              <a:t> (</a:t>
            </a:r>
            <a:r>
              <a:rPr lang="en-US" sz="2000" dirty="0" err="1" smtClean="0"/>
              <a:t>Sivers</a:t>
            </a:r>
            <a:r>
              <a:rPr lang="en-US" sz="2000" dirty="0" smtClean="0"/>
              <a:t> density) contribution comes out to be a simple Gaussian (in this calculation); units are again arbitrary:</a:t>
            </a:r>
            <a:endParaRPr lang="en-US" sz="2000" dirty="0"/>
          </a:p>
        </p:txBody>
      </p:sp>
      <p:pic>
        <p:nvPicPr>
          <p:cNvPr id="4" name="Picture 3" descr="Sivers_Tr-plo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1733" y="2611512"/>
            <a:ext cx="4570276" cy="2858628"/>
          </a:xfrm>
          <a:prstGeom prst="rect">
            <a:avLst/>
          </a:prstGeom>
        </p:spPr>
      </p:pic>
    </p:spTree>
    <p:extLst>
      <p:ext uri="{BB962C8B-B14F-4D97-AF65-F5344CB8AC3E}">
        <p14:creationId xmlns:p14="http://schemas.microsoft.com/office/powerpoint/2010/main" val="2842229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3"/>
            <a:ext cx="8229600" cy="1143000"/>
          </a:xfrm>
        </p:spPr>
        <p:txBody>
          <a:bodyPr/>
          <a:lstStyle/>
          <a:p>
            <a:r>
              <a:rPr lang="en-US" dirty="0" smtClean="0"/>
              <a:t>STSA at Large-</a:t>
            </a:r>
            <a:r>
              <a:rPr lang="en-US" dirty="0" err="1" smtClean="0"/>
              <a:t>k</a:t>
            </a:r>
            <a:r>
              <a:rPr lang="en-US" baseline="-25000" dirty="0" err="1" smtClean="0"/>
              <a:t>T</a:t>
            </a:r>
            <a:endParaRPr lang="en-US" baseline="-25000" dirty="0"/>
          </a:p>
        </p:txBody>
      </p:sp>
      <p:sp>
        <p:nvSpPr>
          <p:cNvPr id="3" name="Content Placeholder 2"/>
          <p:cNvSpPr>
            <a:spLocks noGrp="1"/>
          </p:cNvSpPr>
          <p:nvPr>
            <p:ph idx="1"/>
          </p:nvPr>
        </p:nvSpPr>
        <p:spPr>
          <a:xfrm>
            <a:off x="457200" y="1180722"/>
            <a:ext cx="8229600" cy="5328566"/>
          </a:xfrm>
        </p:spPr>
        <p:txBody>
          <a:bodyPr>
            <a:normAutofit/>
          </a:bodyPr>
          <a:lstStyle/>
          <a:p>
            <a:r>
              <a:rPr lang="en-US" sz="2000" dirty="0" smtClean="0"/>
              <a:t>For </a:t>
            </a:r>
            <a:r>
              <a:rPr lang="en-US" sz="2000" dirty="0" err="1" smtClean="0"/>
              <a:t>k</a:t>
            </a:r>
            <a:r>
              <a:rPr lang="en-US" sz="2000" baseline="-25000" dirty="0" err="1" smtClean="0"/>
              <a:t>T</a:t>
            </a:r>
            <a:r>
              <a:rPr lang="en-US" sz="2000" dirty="0" smtClean="0"/>
              <a:t> &gt;&gt; Q</a:t>
            </a:r>
            <a:r>
              <a:rPr lang="en-US" sz="2000" baseline="-25000" dirty="0" smtClean="0"/>
              <a:t>s</a:t>
            </a:r>
            <a:r>
              <a:rPr lang="en-US" sz="2000" dirty="0" smtClean="0"/>
              <a:t> we get</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At high-</a:t>
            </a:r>
            <a:r>
              <a:rPr lang="en-US" sz="2000" dirty="0" err="1" smtClean="0"/>
              <a:t>k</a:t>
            </a:r>
            <a:r>
              <a:rPr lang="en-US" sz="2000" baseline="-25000" dirty="0" err="1" smtClean="0"/>
              <a:t>T</a:t>
            </a:r>
            <a:r>
              <a:rPr lang="en-US" sz="2000" dirty="0" smtClean="0"/>
              <a:t> the </a:t>
            </a:r>
            <a:r>
              <a:rPr lang="en-US" sz="2000" dirty="0" err="1" smtClean="0"/>
              <a:t>transversity</a:t>
            </a:r>
            <a:r>
              <a:rPr lang="en-US" sz="2000" dirty="0" smtClean="0"/>
              <a:t> (</a:t>
            </a:r>
            <a:r>
              <a:rPr lang="en-US" sz="2000" dirty="0" err="1" smtClean="0"/>
              <a:t>Sivers</a:t>
            </a:r>
            <a:r>
              <a:rPr lang="en-US" sz="2000" dirty="0" smtClean="0"/>
              <a:t> density) channel dominates over the OAM one.</a:t>
            </a:r>
          </a:p>
          <a:p>
            <a:endParaRPr lang="en-US" sz="2000" dirty="0" smtClean="0"/>
          </a:p>
          <a:p>
            <a:r>
              <a:rPr lang="en-US" sz="2000" dirty="0" smtClean="0"/>
              <a:t>However, the OAM </a:t>
            </a:r>
            <a:r>
              <a:rPr lang="en-US" sz="2000" dirty="0"/>
              <a:t>channel dominates </a:t>
            </a:r>
            <a:r>
              <a:rPr lang="en-US" sz="2000" dirty="0" smtClean="0"/>
              <a:t>over a fairly broad range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a:t>
            </a:r>
            <a:r>
              <a:rPr lang="en-US" sz="2000" dirty="0"/>
              <a:t>if </a:t>
            </a:r>
            <a:r>
              <a:rPr lang="en-US" sz="2000" dirty="0" err="1"/>
              <a:t>p</a:t>
            </a:r>
            <a:r>
              <a:rPr lang="en-US" sz="2000" baseline="-25000" dirty="0" err="1"/>
              <a:t>T</a:t>
            </a:r>
            <a:r>
              <a:rPr lang="en-US" sz="2000" dirty="0"/>
              <a:t> ~ </a:t>
            </a:r>
            <a:r>
              <a:rPr lang="en-US" sz="2000" dirty="0" err="1"/>
              <a:t>m</a:t>
            </a:r>
            <a:r>
              <a:rPr lang="en-US" sz="2000" baseline="-25000" dirty="0" err="1"/>
              <a:t>N</a:t>
            </a:r>
            <a:r>
              <a:rPr lang="en-US" sz="2000" dirty="0"/>
              <a:t>).</a:t>
            </a:r>
          </a:p>
          <a:p>
            <a:endParaRPr lang="en-US" sz="2000" dirty="0"/>
          </a:p>
          <a:p>
            <a:endParaRPr lang="en-US" sz="20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472" y="1787561"/>
            <a:ext cx="8618124" cy="1198990"/>
          </a:xfrm>
          <a:prstGeom prst="rect">
            <a:avLst/>
          </a:prstGeom>
        </p:spPr>
      </p:pic>
      <p:sp>
        <p:nvSpPr>
          <p:cNvPr id="5" name="TextBox 4"/>
          <p:cNvSpPr txBox="1"/>
          <p:nvPr/>
        </p:nvSpPr>
        <p:spPr>
          <a:xfrm>
            <a:off x="2742436" y="3076639"/>
            <a:ext cx="1594006" cy="369332"/>
          </a:xfrm>
          <a:prstGeom prst="rect">
            <a:avLst/>
          </a:prstGeom>
          <a:noFill/>
        </p:spPr>
        <p:txBody>
          <a:bodyPr wrap="none" rtlCol="0">
            <a:spAutoFit/>
          </a:bodyPr>
          <a:lstStyle/>
          <a:p>
            <a:r>
              <a:rPr lang="en-US" dirty="0" smtClean="0"/>
              <a:t> </a:t>
            </a:r>
            <a:r>
              <a:rPr lang="en-US" b="1" dirty="0" smtClean="0">
                <a:solidFill>
                  <a:srgbClr val="FF0000"/>
                </a:solidFill>
              </a:rPr>
              <a:t> OAM channel</a:t>
            </a:r>
            <a:endParaRPr lang="en-US" b="1" dirty="0">
              <a:solidFill>
                <a:srgbClr val="FF0000"/>
              </a:solidFill>
            </a:endParaRPr>
          </a:p>
        </p:txBody>
      </p:sp>
      <p:sp>
        <p:nvSpPr>
          <p:cNvPr id="6" name="TextBox 5"/>
          <p:cNvSpPr txBox="1"/>
          <p:nvPr/>
        </p:nvSpPr>
        <p:spPr>
          <a:xfrm>
            <a:off x="6401919" y="3097600"/>
            <a:ext cx="2163761" cy="369332"/>
          </a:xfrm>
          <a:prstGeom prst="rect">
            <a:avLst/>
          </a:prstGeom>
          <a:noFill/>
        </p:spPr>
        <p:txBody>
          <a:bodyPr wrap="none" rtlCol="0">
            <a:spAutoFit/>
          </a:bodyPr>
          <a:lstStyle/>
          <a:p>
            <a:r>
              <a:rPr lang="en-US" b="1" dirty="0" err="1" smtClean="0">
                <a:solidFill>
                  <a:srgbClr val="000090"/>
                </a:solidFill>
              </a:rPr>
              <a:t>Transversity</a:t>
            </a:r>
            <a:r>
              <a:rPr lang="en-US" b="1" dirty="0" smtClean="0">
                <a:solidFill>
                  <a:srgbClr val="000090"/>
                </a:solidFill>
              </a:rPr>
              <a:t> channel</a:t>
            </a:r>
            <a:endParaRPr lang="en-US" b="1" dirty="0">
              <a:solidFill>
                <a:srgbClr val="000090"/>
              </a:solidFill>
            </a:endParaRPr>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720" y="5298675"/>
            <a:ext cx="1090388" cy="589216"/>
          </a:xfrm>
          <a:prstGeom prst="rect">
            <a:avLst/>
          </a:prstGeom>
        </p:spPr>
      </p:pic>
    </p:spTree>
    <p:extLst>
      <p:ext uri="{BB962C8B-B14F-4D97-AF65-F5344CB8AC3E}">
        <p14:creationId xmlns:p14="http://schemas.microsoft.com/office/powerpoint/2010/main" val="73197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93"/>
            <a:ext cx="8229600" cy="1143000"/>
          </a:xfrm>
        </p:spPr>
        <p:txBody>
          <a:bodyPr/>
          <a:lstStyle/>
          <a:p>
            <a:r>
              <a:rPr lang="en-US" dirty="0" smtClean="0"/>
              <a:t>Quasi-Classical STSA in DY</a:t>
            </a:r>
            <a:endParaRPr lang="en-US" dirty="0"/>
          </a:p>
        </p:txBody>
      </p:sp>
      <p:sp>
        <p:nvSpPr>
          <p:cNvPr id="3" name="Content Placeholder 2"/>
          <p:cNvSpPr>
            <a:spLocks noGrp="1"/>
          </p:cNvSpPr>
          <p:nvPr>
            <p:ph idx="1"/>
          </p:nvPr>
        </p:nvSpPr>
        <p:spPr>
          <a:xfrm>
            <a:off x="457200" y="1237423"/>
            <a:ext cx="8229600" cy="5441968"/>
          </a:xfrm>
        </p:spPr>
        <p:txBody>
          <a:bodyPr>
            <a:normAutofit/>
          </a:bodyPr>
          <a:lstStyle/>
          <a:p>
            <a:r>
              <a:rPr lang="en-US" sz="2000" dirty="0" smtClean="0"/>
              <a:t>The DY process in the quasi-classical approximation looks as follows: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Note that ordering interactions along the x</a:t>
            </a:r>
            <a:r>
              <a:rPr lang="en-US" sz="2000" baseline="30000" dirty="0" smtClean="0"/>
              <a:t>-</a:t>
            </a:r>
            <a:r>
              <a:rPr lang="en-US" sz="2000" dirty="0" smtClean="0"/>
              <a:t> direction makes the reversal of the Wilson line direction between SIDIS and DY explicit. </a:t>
            </a:r>
            <a:endParaRPr lang="en-US" sz="2000" dirty="0"/>
          </a:p>
        </p:txBody>
      </p:sp>
      <p:pic>
        <p:nvPicPr>
          <p:cNvPr id="5" name="Picture 4" descr="DY_ampl.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815" y="1777923"/>
            <a:ext cx="4159836" cy="3386718"/>
          </a:xfrm>
          <a:prstGeom prst="rect">
            <a:avLst/>
          </a:prstGeom>
        </p:spPr>
      </p:pic>
    </p:spTree>
    <p:extLst>
      <p:ext uri="{BB962C8B-B14F-4D97-AF65-F5344CB8AC3E}">
        <p14:creationId xmlns:p14="http://schemas.microsoft.com/office/powerpoint/2010/main" val="216012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Origin of Sign Reversal</a:t>
            </a:r>
            <a:endParaRPr lang="en-US" dirty="0"/>
          </a:p>
        </p:txBody>
      </p:sp>
      <p:sp>
        <p:nvSpPr>
          <p:cNvPr id="3" name="Content Placeholder 2"/>
          <p:cNvSpPr>
            <a:spLocks noGrp="1"/>
          </p:cNvSpPr>
          <p:nvPr>
            <p:ph idx="1"/>
          </p:nvPr>
        </p:nvSpPr>
        <p:spPr>
          <a:xfrm>
            <a:off x="457200" y="2144531"/>
            <a:ext cx="8229600" cy="4525963"/>
          </a:xfrm>
        </p:spPr>
        <p:txBody>
          <a:bodyPr>
            <a:normAutofit/>
          </a:bodyPr>
          <a:lstStyle/>
          <a:p>
            <a:r>
              <a:rPr lang="en-US" sz="2000" dirty="0" smtClean="0"/>
              <a:t>In the </a:t>
            </a:r>
            <a:r>
              <a:rPr lang="en-US" sz="2000" dirty="0" err="1" smtClean="0"/>
              <a:t>transversity</a:t>
            </a:r>
            <a:r>
              <a:rPr lang="en-US" sz="2000" dirty="0" smtClean="0"/>
              <a:t> (</a:t>
            </a:r>
            <a:r>
              <a:rPr lang="en-US" sz="2000" dirty="0" err="1" smtClean="0"/>
              <a:t>Sivers</a:t>
            </a:r>
            <a:r>
              <a:rPr lang="en-US" sz="2000" dirty="0" smtClean="0"/>
              <a:t> density) channel the origin of the sign reversal is simple: the (LO) </a:t>
            </a:r>
            <a:r>
              <a:rPr lang="en-US" sz="2000" dirty="0" err="1" smtClean="0"/>
              <a:t>Sivers</a:t>
            </a:r>
            <a:r>
              <a:rPr lang="en-US" sz="2000" dirty="0" smtClean="0"/>
              <a:t> function of the nucleon changes sign, and multiple </a:t>
            </a:r>
            <a:r>
              <a:rPr lang="en-US" sz="2000" dirty="0" err="1" smtClean="0"/>
              <a:t>rescatterings</a:t>
            </a:r>
            <a:r>
              <a:rPr lang="en-US" sz="2000" dirty="0" smtClean="0"/>
              <a:t> do not affect this. </a:t>
            </a:r>
          </a:p>
          <a:p>
            <a:endParaRPr lang="en-US" sz="2000" dirty="0"/>
          </a:p>
          <a:p>
            <a:r>
              <a:rPr lang="en-US" sz="2000" dirty="0" smtClean="0"/>
              <a:t>In the OAM channel the reversal ultimately happens for the simple reason pictured here: </a:t>
            </a:r>
            <a:endParaRPr lang="en-US" sz="20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435" y="1049896"/>
            <a:ext cx="5375665" cy="828442"/>
          </a:xfrm>
          <a:prstGeom prst="rect">
            <a:avLst/>
          </a:prstGeom>
        </p:spPr>
      </p:pic>
      <p:pic>
        <p:nvPicPr>
          <p:cNvPr id="5" name="Picture 4" descr="OAM_DY_2.eps">
            <a:hlinkClick r:id="rId3" action="ppaction://hlinkpres?slideindex=31&amp;slidetitle=Mini-Summary"/>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5292" y="4320624"/>
            <a:ext cx="3710074" cy="1920355"/>
          </a:xfrm>
          <a:prstGeom prst="rect">
            <a:avLst/>
          </a:prstGeom>
        </p:spPr>
      </p:pic>
      <p:pic>
        <p:nvPicPr>
          <p:cNvPr id="6" name="Picture 5" descr="OAM_SIDIS_2.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1" y="4331965"/>
            <a:ext cx="3727126" cy="1909015"/>
          </a:xfrm>
          <a:prstGeom prst="rect">
            <a:avLst/>
          </a:prstGeom>
        </p:spPr>
      </p:pic>
    </p:spTree>
    <p:extLst>
      <p:ext uri="{BB962C8B-B14F-4D97-AF65-F5344CB8AC3E}">
        <p14:creationId xmlns:p14="http://schemas.microsoft.com/office/powerpoint/2010/main" val="20338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53"/>
            <a:ext cx="8229600" cy="1143000"/>
          </a:xfrm>
        </p:spPr>
        <p:txBody>
          <a:bodyPr>
            <a:normAutofit fontScale="90000"/>
          </a:bodyPr>
          <a:lstStyle/>
          <a:p>
            <a:r>
              <a:rPr lang="en-US" dirty="0" smtClean="0"/>
              <a:t>Classical picture of STSA in </a:t>
            </a:r>
            <a:r>
              <a:rPr lang="en-US" dirty="0" err="1" smtClean="0"/>
              <a:t>Drell</a:t>
            </a:r>
            <a:r>
              <a:rPr lang="en-US" dirty="0" smtClean="0"/>
              <a:t>-Yan</a:t>
            </a:r>
            <a:endParaRPr lang="en-US" dirty="0"/>
          </a:p>
        </p:txBody>
      </p:sp>
      <p:sp>
        <p:nvSpPr>
          <p:cNvPr id="3" name="Content Placeholder 2"/>
          <p:cNvSpPr>
            <a:spLocks noGrp="1"/>
          </p:cNvSpPr>
          <p:nvPr>
            <p:ph idx="1"/>
          </p:nvPr>
        </p:nvSpPr>
        <p:spPr>
          <a:xfrm>
            <a:off x="457200" y="1055979"/>
            <a:ext cx="8229600" cy="4525963"/>
          </a:xfrm>
        </p:spPr>
        <p:txBody>
          <a:bodyPr>
            <a:normAutofit/>
          </a:bodyPr>
          <a:lstStyle/>
          <a:p>
            <a:r>
              <a:rPr lang="en-US" sz="2000" dirty="0" smtClean="0"/>
              <a:t>Think of a transversely polarized proton as a rotating disk with the axis perpendicular to the collision axis</a:t>
            </a:r>
          </a:p>
          <a:p>
            <a:r>
              <a:rPr lang="en-US" sz="2000" dirty="0" smtClean="0"/>
              <a:t>The proton is not transparent: it has some amount of screening/shadowing (e.g. gray disk, black disk, etc.)</a:t>
            </a:r>
          </a:p>
          <a:p>
            <a:r>
              <a:rPr lang="en-US" sz="2000" dirty="0" smtClean="0"/>
              <a:t>Incoming anti-quark (in DY) is more likely to interact near the “front” of the proton: hence, due to the rotation, the outgoing virtual photon is more likely to be produced </a:t>
            </a:r>
            <a:r>
              <a:rPr lang="en-US" sz="2000" b="1" dirty="0" smtClean="0"/>
              <a:t>left-of-beam</a:t>
            </a:r>
            <a:r>
              <a:rPr lang="en-US" sz="2000" dirty="0" smtClean="0"/>
              <a:t>, thus generating STSA.</a:t>
            </a:r>
            <a:endParaRPr lang="en-US" sz="2000" dirty="0"/>
          </a:p>
        </p:txBody>
      </p:sp>
      <p:pic>
        <p:nvPicPr>
          <p:cNvPr id="4" name="Picture 3" descr="OAM_DY_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035" y="3583511"/>
            <a:ext cx="5581319" cy="2888922"/>
          </a:xfrm>
          <a:prstGeom prst="rect">
            <a:avLst/>
          </a:prstGeom>
        </p:spPr>
      </p:pic>
    </p:spTree>
    <p:extLst>
      <p:ext uri="{BB962C8B-B14F-4D97-AF65-F5344CB8AC3E}">
        <p14:creationId xmlns:p14="http://schemas.microsoft.com/office/powerpoint/2010/main" val="224658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41694"/>
            <a:ext cx="8229600" cy="1143000"/>
          </a:xfrm>
        </p:spPr>
        <p:txBody>
          <a:bodyPr>
            <a:normAutofit fontScale="90000"/>
          </a:bodyPr>
          <a:lstStyle/>
          <a:p>
            <a:r>
              <a:rPr lang="en-US" dirty="0" smtClean="0"/>
              <a:t>Introduction: </a:t>
            </a:r>
            <a:br>
              <a:rPr lang="en-US" dirty="0" smtClean="0"/>
            </a:br>
            <a:r>
              <a:rPr lang="en-US" dirty="0" smtClean="0"/>
              <a:t>calculations in saturation physics</a:t>
            </a:r>
            <a:endParaRPr lang="en-US" dirty="0"/>
          </a:p>
        </p:txBody>
      </p:sp>
    </p:spTree>
    <p:extLst>
      <p:ext uri="{BB962C8B-B14F-4D97-AF65-F5344CB8AC3E}">
        <p14:creationId xmlns:p14="http://schemas.microsoft.com/office/powerpoint/2010/main" val="42142373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53"/>
            <a:ext cx="8229600" cy="1143000"/>
          </a:xfrm>
        </p:spPr>
        <p:txBody>
          <a:bodyPr>
            <a:normAutofit/>
          </a:bodyPr>
          <a:lstStyle/>
          <a:p>
            <a:r>
              <a:rPr lang="en-US" dirty="0" smtClean="0"/>
              <a:t>Classical picture of STSA in SIDIS</a:t>
            </a:r>
            <a:endParaRPr lang="en-US" dirty="0"/>
          </a:p>
        </p:txBody>
      </p:sp>
      <p:sp>
        <p:nvSpPr>
          <p:cNvPr id="3" name="Content Placeholder 2"/>
          <p:cNvSpPr>
            <a:spLocks noGrp="1"/>
          </p:cNvSpPr>
          <p:nvPr>
            <p:ph idx="1"/>
          </p:nvPr>
        </p:nvSpPr>
        <p:spPr>
          <a:xfrm>
            <a:off x="457200" y="1055979"/>
            <a:ext cx="8229600" cy="4525963"/>
          </a:xfrm>
        </p:spPr>
        <p:txBody>
          <a:bodyPr>
            <a:normAutofit/>
          </a:bodyPr>
          <a:lstStyle/>
          <a:p>
            <a:r>
              <a:rPr lang="en-US" sz="2000" dirty="0" smtClean="0"/>
              <a:t>Ditto for SIDIS: except now the incoming virtual photon is more likely to interact near the “back” of the proton, in order for the produced quark to be able to escape out of the proton remnants. </a:t>
            </a:r>
          </a:p>
          <a:p>
            <a:r>
              <a:rPr lang="en-US" sz="2000" dirty="0" smtClean="0"/>
              <a:t>Owing to the same rotation, the outgoing quark is more likely to be produced </a:t>
            </a:r>
            <a:r>
              <a:rPr lang="en-US" sz="2000" b="1" dirty="0" smtClean="0"/>
              <a:t>right-of-beam</a:t>
            </a:r>
            <a:r>
              <a:rPr lang="en-US" sz="2000" dirty="0" smtClean="0"/>
              <a:t>, thus generating STSA in SIDIS with the </a:t>
            </a:r>
            <a:r>
              <a:rPr lang="en-US" sz="2000" b="1" dirty="0" smtClean="0"/>
              <a:t>opposite sign </a:t>
            </a:r>
            <a:r>
              <a:rPr lang="en-US" sz="2000" dirty="0" smtClean="0"/>
              <a:t>compared to STSA in DY!</a:t>
            </a:r>
            <a:endParaRPr lang="en-US" sz="2000" dirty="0"/>
          </a:p>
        </p:txBody>
      </p:sp>
      <p:pic>
        <p:nvPicPr>
          <p:cNvPr id="5" name="Picture 4" descr="OAM_SIDIS_2.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948" y="3379387"/>
            <a:ext cx="5780778" cy="2960886"/>
          </a:xfrm>
          <a:prstGeom prst="rect">
            <a:avLst/>
          </a:prstGeom>
        </p:spPr>
      </p:pic>
    </p:spTree>
    <p:extLst>
      <p:ext uri="{BB962C8B-B14F-4D97-AF65-F5344CB8AC3E}">
        <p14:creationId xmlns:p14="http://schemas.microsoft.com/office/powerpoint/2010/main" val="241619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Mini-Summary</a:t>
            </a:r>
            <a:endParaRPr lang="en-US" dirty="0"/>
          </a:p>
        </p:txBody>
      </p:sp>
      <p:sp>
        <p:nvSpPr>
          <p:cNvPr id="3" name="Content Placeholder 2"/>
          <p:cNvSpPr>
            <a:spLocks noGrp="1"/>
          </p:cNvSpPr>
          <p:nvPr>
            <p:ph idx="1"/>
          </p:nvPr>
        </p:nvSpPr>
        <p:spPr/>
        <p:txBody>
          <a:bodyPr>
            <a:normAutofit/>
          </a:bodyPr>
          <a:lstStyle/>
          <a:p>
            <a:r>
              <a:rPr lang="en-US" sz="2800" dirty="0" smtClean="0"/>
              <a:t>It appears that STSA can be easily interpreted as a combination of OAM and some amount of </a:t>
            </a:r>
            <a:r>
              <a:rPr lang="en-US" sz="2800" dirty="0" smtClean="0"/>
              <a:t/>
            </a:r>
            <a:br>
              <a:rPr lang="en-US" sz="2800" dirty="0" smtClean="0"/>
            </a:br>
            <a:r>
              <a:rPr lang="en-US" sz="2800" dirty="0" smtClean="0"/>
              <a:t>(</a:t>
            </a:r>
            <a:r>
              <a:rPr lang="en-US" sz="2800" dirty="0" smtClean="0"/>
              <a:t>anti-)shadowing.</a:t>
            </a:r>
          </a:p>
          <a:p>
            <a:endParaRPr lang="en-US" sz="2800" dirty="0" smtClean="0"/>
          </a:p>
          <a:p>
            <a:r>
              <a:rPr lang="en-US" sz="2800" dirty="0" smtClean="0"/>
              <a:t>Sign-flip between STSA and DY has a very simple interpretation in this framework too.</a:t>
            </a:r>
          </a:p>
          <a:p>
            <a:endParaRPr lang="en-US" sz="2800" dirty="0"/>
          </a:p>
          <a:p>
            <a:r>
              <a:rPr lang="en-US" sz="2800" dirty="0" smtClean="0"/>
              <a:t>Note the mixing between the nuclear </a:t>
            </a:r>
            <a:r>
              <a:rPr lang="en-US" sz="2800" dirty="0" err="1" smtClean="0"/>
              <a:t>Sivers</a:t>
            </a:r>
            <a:r>
              <a:rPr lang="en-US" sz="2800" dirty="0" smtClean="0"/>
              <a:t> function and the nucleon </a:t>
            </a:r>
            <a:r>
              <a:rPr lang="en-US" sz="2800" dirty="0" err="1" smtClean="0"/>
              <a:t>unpolarized</a:t>
            </a:r>
            <a:r>
              <a:rPr lang="en-US" sz="2800" dirty="0" smtClean="0"/>
              <a:t> quark distribution.</a:t>
            </a:r>
            <a:endParaRPr lang="en-US" sz="2800" dirty="0"/>
          </a:p>
        </p:txBody>
      </p:sp>
    </p:spTree>
    <p:extLst>
      <p:ext uri="{BB962C8B-B14F-4D97-AF65-F5344CB8AC3E}">
        <p14:creationId xmlns:p14="http://schemas.microsoft.com/office/powerpoint/2010/main" val="415913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6302"/>
            <a:ext cx="8229600" cy="1143000"/>
          </a:xfrm>
        </p:spPr>
        <p:txBody>
          <a:bodyPr/>
          <a:lstStyle/>
          <a:p>
            <a:r>
              <a:rPr lang="en-US" dirty="0" smtClean="0"/>
              <a:t>Quasi-Classical TMD Mixing</a:t>
            </a:r>
            <a:endParaRPr lang="en-US" dirty="0"/>
          </a:p>
        </p:txBody>
      </p:sp>
      <p:sp>
        <p:nvSpPr>
          <p:cNvPr id="4" name="TextBox 3"/>
          <p:cNvSpPr txBox="1"/>
          <p:nvPr/>
        </p:nvSpPr>
        <p:spPr>
          <a:xfrm>
            <a:off x="4612210" y="5564944"/>
            <a:ext cx="4331309" cy="369332"/>
          </a:xfrm>
          <a:prstGeom prst="rect">
            <a:avLst/>
          </a:prstGeom>
          <a:noFill/>
        </p:spPr>
        <p:txBody>
          <a:bodyPr wrap="none" rtlCol="0">
            <a:spAutoFit/>
          </a:bodyPr>
          <a:lstStyle/>
          <a:p>
            <a:r>
              <a:rPr lang="en-US" dirty="0" err="1" smtClean="0"/>
              <a:t>Yu.K</a:t>
            </a:r>
            <a:r>
              <a:rPr lang="en-US" dirty="0" smtClean="0"/>
              <a:t>., M</a:t>
            </a:r>
            <a:r>
              <a:rPr lang="en-US" dirty="0"/>
              <a:t>. </a:t>
            </a:r>
            <a:r>
              <a:rPr lang="en-US" dirty="0" smtClean="0"/>
              <a:t>Sievert</a:t>
            </a:r>
            <a:r>
              <a:rPr lang="en-US" dirty="0"/>
              <a:t>, arXiv:</a:t>
            </a:r>
            <a:r>
              <a:rPr lang="en-US" dirty="0" smtClean="0"/>
              <a:t>1505.01176 [</a:t>
            </a:r>
            <a:r>
              <a:rPr lang="en-US" dirty="0" err="1"/>
              <a:t>hep-ph</a:t>
            </a:r>
            <a:r>
              <a:rPr lang="en-US" dirty="0" smtClean="0"/>
              <a:t>]  </a:t>
            </a:r>
            <a:endParaRPr lang="en-US" dirty="0"/>
          </a:p>
        </p:txBody>
      </p:sp>
    </p:spTree>
    <p:extLst>
      <p:ext uri="{BB962C8B-B14F-4D97-AF65-F5344CB8AC3E}">
        <p14:creationId xmlns:p14="http://schemas.microsoft.com/office/powerpoint/2010/main" val="42131624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Unpolarized</a:t>
            </a:r>
            <a:r>
              <a:rPr lang="en-US" dirty="0" smtClean="0"/>
              <a:t> Quark TMD</a:t>
            </a:r>
            <a:endParaRPr lang="en-US" dirty="0"/>
          </a:p>
        </p:txBody>
      </p:sp>
      <p:sp>
        <p:nvSpPr>
          <p:cNvPr id="3" name="Content Placeholder 2"/>
          <p:cNvSpPr>
            <a:spLocks noGrp="1"/>
          </p:cNvSpPr>
          <p:nvPr>
            <p:ph idx="1"/>
          </p:nvPr>
        </p:nvSpPr>
        <p:spPr/>
        <p:txBody>
          <a:bodyPr>
            <a:normAutofit/>
          </a:bodyPr>
          <a:lstStyle/>
          <a:p>
            <a:r>
              <a:rPr lang="en-US" sz="2400" dirty="0" smtClean="0"/>
              <a:t>We can also calculate the </a:t>
            </a:r>
            <a:r>
              <a:rPr lang="en-US" sz="2400" dirty="0" err="1" smtClean="0"/>
              <a:t>unpolarized</a:t>
            </a:r>
            <a:r>
              <a:rPr lang="en-US" sz="2400" dirty="0" smtClean="0"/>
              <a:t> quark TMD in the quasi-classical picture at large-x:</a:t>
            </a:r>
          </a:p>
          <a:p>
            <a:endParaRPr lang="en-US" sz="2400" dirty="0"/>
          </a:p>
          <a:p>
            <a:endParaRPr lang="en-US" sz="2400" dirty="0" smtClean="0"/>
          </a:p>
          <a:p>
            <a:endParaRPr lang="en-US" sz="2400" dirty="0"/>
          </a:p>
          <a:p>
            <a:endParaRPr lang="en-US" sz="2400" dirty="0" smtClean="0"/>
          </a:p>
          <a:p>
            <a:r>
              <a:rPr lang="en-US" sz="2400" dirty="0" smtClean="0"/>
              <a:t>Note again the mixing between TMDs: the nuclear </a:t>
            </a:r>
            <a:r>
              <a:rPr lang="en-US" sz="2400" dirty="0" err="1" smtClean="0"/>
              <a:t>unpolarized</a:t>
            </a:r>
            <a:r>
              <a:rPr lang="en-US" sz="2400" dirty="0" smtClean="0"/>
              <a:t> quark TMD depends on the nucleonic </a:t>
            </a:r>
            <a:r>
              <a:rPr lang="en-US" sz="2400" dirty="0" err="1" smtClean="0"/>
              <a:t>Sivers</a:t>
            </a:r>
            <a:r>
              <a:rPr lang="en-US" sz="2400" dirty="0" smtClean="0"/>
              <a:t> function           !</a:t>
            </a:r>
            <a:endParaRPr lang="en-US" sz="2400"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62" y="2625982"/>
            <a:ext cx="8360937" cy="1163701"/>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348" y="4964014"/>
            <a:ext cx="573842" cy="354432"/>
          </a:xfrm>
          <a:prstGeom prst="rect">
            <a:avLst/>
          </a:prstGeom>
        </p:spPr>
      </p:pic>
    </p:spTree>
    <p:extLst>
      <p:ext uri="{BB962C8B-B14F-4D97-AF65-F5344CB8AC3E}">
        <p14:creationId xmlns:p14="http://schemas.microsoft.com/office/powerpoint/2010/main" val="423510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Boer-Mulders Distribution</a:t>
            </a:r>
            <a:endParaRPr lang="en-US" dirty="0"/>
          </a:p>
        </p:txBody>
      </p:sp>
      <p:sp>
        <p:nvSpPr>
          <p:cNvPr id="3" name="Content Placeholder 2"/>
          <p:cNvSpPr>
            <a:spLocks noGrp="1"/>
          </p:cNvSpPr>
          <p:nvPr>
            <p:ph idx="1"/>
          </p:nvPr>
        </p:nvSpPr>
        <p:spPr/>
        <p:txBody>
          <a:bodyPr>
            <a:normAutofit/>
          </a:bodyPr>
          <a:lstStyle/>
          <a:p>
            <a:r>
              <a:rPr lang="en-US" sz="2400" dirty="0" smtClean="0"/>
              <a:t>One can also calculate the Boer-Mulders function:</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Now we have the mixing between the nuclear Boer-Mulders function with the </a:t>
            </a:r>
            <a:r>
              <a:rPr lang="en-US" sz="2400" dirty="0" err="1" smtClean="0"/>
              <a:t>transversity</a:t>
            </a:r>
            <a:r>
              <a:rPr lang="en-US" sz="2400" dirty="0"/>
              <a:t> </a:t>
            </a:r>
            <a:r>
              <a:rPr lang="en-US" sz="2400" dirty="0" smtClean="0"/>
              <a:t>        and </a:t>
            </a:r>
            <a:r>
              <a:rPr lang="en-US" sz="2400" dirty="0" err="1" smtClean="0"/>
              <a:t>pretzelocity</a:t>
            </a:r>
            <a:r>
              <a:rPr lang="en-US" sz="2400" dirty="0" smtClean="0"/>
              <a:t>             of the nucleons. </a:t>
            </a:r>
            <a:endParaRPr lang="en-US"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308" y="2346352"/>
            <a:ext cx="8505852" cy="1858105"/>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741" y="5098463"/>
            <a:ext cx="383650" cy="366212"/>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2984" y="5098463"/>
            <a:ext cx="527721" cy="335823"/>
          </a:xfrm>
          <a:prstGeom prst="rect">
            <a:avLst/>
          </a:prstGeom>
        </p:spPr>
      </p:pic>
    </p:spTree>
    <p:extLst>
      <p:ext uri="{BB962C8B-B14F-4D97-AF65-F5344CB8AC3E}">
        <p14:creationId xmlns:p14="http://schemas.microsoft.com/office/powerpoint/2010/main" val="395057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Mini-Summary</a:t>
            </a:r>
            <a:endParaRPr lang="en-US" dirty="0"/>
          </a:p>
        </p:txBody>
      </p:sp>
      <p:sp>
        <p:nvSpPr>
          <p:cNvPr id="3" name="Content Placeholder 2"/>
          <p:cNvSpPr>
            <a:spLocks noGrp="1"/>
          </p:cNvSpPr>
          <p:nvPr>
            <p:ph idx="1"/>
          </p:nvPr>
        </p:nvSpPr>
        <p:spPr/>
        <p:txBody>
          <a:bodyPr>
            <a:normAutofit/>
          </a:bodyPr>
          <a:lstStyle/>
          <a:p>
            <a:r>
              <a:rPr lang="en-US" sz="2800" dirty="0" smtClean="0"/>
              <a:t>We can calculate any TMD in the quasi-classical approximation, providing initial conditions for TMD evolution. </a:t>
            </a:r>
          </a:p>
          <a:p>
            <a:endParaRPr lang="en-US" sz="2800" dirty="0"/>
          </a:p>
          <a:p>
            <a:r>
              <a:rPr lang="en-US" sz="2800" dirty="0" smtClean="0"/>
              <a:t>TMDs of nucleus and nucleons mix.</a:t>
            </a:r>
          </a:p>
          <a:p>
            <a:endParaRPr lang="en-US" sz="2800" dirty="0"/>
          </a:p>
          <a:p>
            <a:r>
              <a:rPr lang="en-US" sz="2800" dirty="0" smtClean="0"/>
              <a:t>Calculation is done consistently in the high parton density limit of QCD. </a:t>
            </a:r>
            <a:endParaRPr lang="en-US" sz="2800" dirty="0"/>
          </a:p>
        </p:txBody>
      </p:sp>
    </p:spTree>
    <p:extLst>
      <p:ext uri="{BB962C8B-B14F-4D97-AF65-F5344CB8AC3E}">
        <p14:creationId xmlns:p14="http://schemas.microsoft.com/office/powerpoint/2010/main" val="275597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7530"/>
            <a:ext cx="8229600" cy="1143000"/>
          </a:xfrm>
        </p:spPr>
        <p:txBody>
          <a:bodyPr>
            <a:normAutofit/>
          </a:bodyPr>
          <a:lstStyle/>
          <a:p>
            <a:r>
              <a:rPr lang="en-US" dirty="0" smtClean="0"/>
              <a:t>TMD Evolution at Large-x</a:t>
            </a:r>
            <a:endParaRPr lang="en-US" dirty="0"/>
          </a:p>
        </p:txBody>
      </p:sp>
      <p:sp>
        <p:nvSpPr>
          <p:cNvPr id="3" name="TextBox 2"/>
          <p:cNvSpPr txBox="1"/>
          <p:nvPr/>
        </p:nvSpPr>
        <p:spPr>
          <a:xfrm>
            <a:off x="4612210" y="5564944"/>
            <a:ext cx="4331309" cy="369332"/>
          </a:xfrm>
          <a:prstGeom prst="rect">
            <a:avLst/>
          </a:prstGeom>
          <a:noFill/>
        </p:spPr>
        <p:txBody>
          <a:bodyPr wrap="none" rtlCol="0">
            <a:spAutoFit/>
          </a:bodyPr>
          <a:lstStyle/>
          <a:p>
            <a:r>
              <a:rPr lang="en-US" dirty="0" err="1" smtClean="0"/>
              <a:t>Yu.K</a:t>
            </a:r>
            <a:r>
              <a:rPr lang="en-US" dirty="0" smtClean="0"/>
              <a:t>., M</a:t>
            </a:r>
            <a:r>
              <a:rPr lang="en-US" dirty="0"/>
              <a:t>. </a:t>
            </a:r>
            <a:r>
              <a:rPr lang="en-US" dirty="0" smtClean="0"/>
              <a:t>Sievert</a:t>
            </a:r>
            <a:r>
              <a:rPr lang="en-US" dirty="0"/>
              <a:t>, arXiv:</a:t>
            </a:r>
            <a:r>
              <a:rPr lang="en-US" dirty="0" smtClean="0"/>
              <a:t>1505.01176 [</a:t>
            </a:r>
            <a:r>
              <a:rPr lang="en-US" dirty="0" err="1"/>
              <a:t>hep-ph</a:t>
            </a:r>
            <a:r>
              <a:rPr lang="en-US" dirty="0" smtClean="0"/>
              <a:t>]  </a:t>
            </a:r>
            <a:endParaRPr lang="en-US" dirty="0"/>
          </a:p>
        </p:txBody>
      </p:sp>
    </p:spTree>
    <p:extLst>
      <p:ext uri="{BB962C8B-B14F-4D97-AF65-F5344CB8AC3E}">
        <p14:creationId xmlns:p14="http://schemas.microsoft.com/office/powerpoint/2010/main" val="2756638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00091"/>
            <a:ext cx="8047020" cy="4914166"/>
          </a:xfrm>
          <a:prstGeom prst="rect">
            <a:avLst/>
          </a:prstGeom>
          <a:noFill/>
        </p:spPr>
        <p:txBody>
          <a:bodyPr wrap="none" rtlCol="0">
            <a:spAutoFit/>
          </a:bodyPr>
          <a:lstStyle/>
          <a:p>
            <a:r>
              <a:rPr lang="en-US" sz="2000" dirty="0" smtClean="0"/>
              <a:t>We work in A</a:t>
            </a:r>
            <a:r>
              <a:rPr lang="en-US" sz="2000" baseline="30000" dirty="0" smtClean="0"/>
              <a:t>+</a:t>
            </a:r>
            <a:r>
              <a:rPr lang="en-US" sz="2000" dirty="0" smtClean="0"/>
              <a:t> =0 gauge (projectile light-cone gauge) and look for emissions</a:t>
            </a:r>
            <a:br>
              <a:rPr lang="en-US" sz="2000" dirty="0" smtClean="0"/>
            </a:br>
            <a:r>
              <a:rPr lang="en-US" sz="2000" dirty="0" smtClean="0"/>
              <a:t>giving </a:t>
            </a:r>
            <a:r>
              <a:rPr lang="en-US" sz="2000" dirty="0" err="1" smtClean="0"/>
              <a:t>ln</a:t>
            </a:r>
            <a:r>
              <a:rPr lang="en-US" sz="2000" dirty="0" smtClean="0"/>
              <a:t> s ~ </a:t>
            </a:r>
            <a:r>
              <a:rPr lang="en-US" sz="2000" dirty="0" err="1" smtClean="0"/>
              <a:t>ln</a:t>
            </a:r>
            <a:r>
              <a:rPr lang="en-US" sz="2000" dirty="0" smtClean="0"/>
              <a:t> Q</a:t>
            </a:r>
            <a:r>
              <a:rPr lang="en-US" sz="2000" baseline="30000" dirty="0" smtClean="0"/>
              <a:t>2</a:t>
            </a:r>
            <a:r>
              <a:rPr lang="en-US" sz="2000" dirty="0" smtClean="0"/>
              <a:t>.</a:t>
            </a:r>
          </a:p>
          <a:p>
            <a:endParaRPr lang="en-US" sz="2000" baseline="30000" dirty="0"/>
          </a:p>
          <a:p>
            <a:r>
              <a:rPr lang="en-US" sz="2000" dirty="0" smtClean="0"/>
              <a:t>Such emissions and virtual corrections come only from the semi-infinite </a:t>
            </a:r>
            <a:br>
              <a:rPr lang="en-US" sz="2000" dirty="0" smtClean="0"/>
            </a:br>
            <a:r>
              <a:rPr lang="en-US" sz="2000" dirty="0" smtClean="0"/>
              <a:t>Wilson line describing the outgoing quark:</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How do we sum them up?</a:t>
            </a:r>
          </a:p>
        </p:txBody>
      </p:sp>
      <p:sp>
        <p:nvSpPr>
          <p:cNvPr id="2" name="Title 1"/>
          <p:cNvSpPr>
            <a:spLocks noGrp="1"/>
          </p:cNvSpPr>
          <p:nvPr>
            <p:ph type="title"/>
          </p:nvPr>
        </p:nvSpPr>
        <p:spPr>
          <a:xfrm>
            <a:off x="457200" y="0"/>
            <a:ext cx="8229600" cy="1143000"/>
          </a:xfrm>
        </p:spPr>
        <p:txBody>
          <a:bodyPr/>
          <a:lstStyle/>
          <a:p>
            <a:r>
              <a:rPr lang="en-US" dirty="0" smtClean="0"/>
              <a:t>Evolution Corrections</a:t>
            </a:r>
            <a:endParaRPr lang="en-US" dirty="0"/>
          </a:p>
        </p:txBody>
      </p:sp>
      <p:pic>
        <p:nvPicPr>
          <p:cNvPr id="4" name="Content Placeholder 3" descr="SIDIS_evol.eps"/>
          <p:cNvPicPr>
            <a:picLocks noGrp="1" noChangeAspect="1"/>
          </p:cNvPicPr>
          <p:nvPr>
            <p:ph idx="1"/>
          </p:nvPr>
        </p:nvPicPr>
        <p:blipFill>
          <a:blip r:embed="rId2">
            <a:extLst>
              <a:ext uri="{28A0092B-C50C-407E-A947-70E740481C1C}">
                <a14:useLocalDpi xmlns:a14="http://schemas.microsoft.com/office/drawing/2010/main" val="0"/>
              </a:ext>
            </a:extLst>
          </a:blip>
          <a:srcRect t="-23430" b="-23430"/>
          <a:stretch>
            <a:fillRect/>
          </a:stretch>
        </p:blipFill>
        <p:spPr>
          <a:xfrm>
            <a:off x="1322727" y="2322868"/>
            <a:ext cx="5995477" cy="3297281"/>
          </a:xfrm>
        </p:spPr>
      </p:pic>
    </p:spTree>
    <p:extLst>
      <p:ext uri="{BB962C8B-B14F-4D97-AF65-F5344CB8AC3E}">
        <p14:creationId xmlns:p14="http://schemas.microsoft.com/office/powerpoint/2010/main" val="1511547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558"/>
            <a:ext cx="8229600" cy="1143000"/>
          </a:xfrm>
        </p:spPr>
        <p:txBody>
          <a:bodyPr/>
          <a:lstStyle/>
          <a:p>
            <a:r>
              <a:rPr lang="en-US" dirty="0" smtClean="0"/>
              <a:t>Crossing Symmetry</a:t>
            </a:r>
            <a:endParaRPr lang="en-US" dirty="0"/>
          </a:p>
        </p:txBody>
      </p:sp>
      <p:sp>
        <p:nvSpPr>
          <p:cNvPr id="3" name="Content Placeholder 2"/>
          <p:cNvSpPr>
            <a:spLocks noGrp="1"/>
          </p:cNvSpPr>
          <p:nvPr>
            <p:ph idx="1"/>
          </p:nvPr>
        </p:nvSpPr>
        <p:spPr>
          <a:xfrm>
            <a:off x="457200" y="1309558"/>
            <a:ext cx="8229600" cy="4525963"/>
          </a:xfrm>
        </p:spPr>
        <p:txBody>
          <a:bodyPr>
            <a:normAutofit lnSpcReduction="10000"/>
          </a:bodyPr>
          <a:lstStyle/>
          <a:p>
            <a:r>
              <a:rPr lang="en-US" sz="2000" dirty="0" smtClean="0"/>
              <a:t>To sum up evolution corrections for the semi-infinite Wilson line in the amplitude and another one in the cc amplitude, use the “crossing” symmetry to reflect the cc Wilson line into the amplitude (forming the standard SIDIS light-cone staple):   </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smtClean="0"/>
          </a:p>
          <a:p>
            <a:r>
              <a:rPr lang="en-US" sz="2000" dirty="0" smtClean="0"/>
              <a:t>We end up with a ½ a dipole with, from the standpoint of the dipole evolution, only virtual corrections. </a:t>
            </a:r>
            <a:endParaRPr lang="en-US" sz="2000" dirty="0"/>
          </a:p>
        </p:txBody>
      </p:sp>
      <p:pic>
        <p:nvPicPr>
          <p:cNvPr id="4" name="Picture 3" descr="evolution.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6939"/>
            <a:ext cx="9144000" cy="1742792"/>
          </a:xfrm>
          <a:prstGeom prst="rect">
            <a:avLst/>
          </a:prstGeom>
        </p:spPr>
      </p:pic>
    </p:spTree>
    <p:extLst>
      <p:ext uri="{BB962C8B-B14F-4D97-AF65-F5344CB8AC3E}">
        <p14:creationId xmlns:p14="http://schemas.microsoft.com/office/powerpoint/2010/main" val="37604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Nonlinear Evolution</a:t>
            </a:r>
            <a:endParaRPr lang="en-US" dirty="0"/>
          </a:p>
        </p:txBody>
      </p:sp>
      <p:pic>
        <p:nvPicPr>
          <p:cNvPr id="4" name="Content Placeholder 3" descr="Sevol.eps"/>
          <p:cNvPicPr>
            <a:picLocks noGrp="1" noChangeAspect="1"/>
          </p:cNvPicPr>
          <p:nvPr>
            <p:ph idx="1"/>
          </p:nvPr>
        </p:nvPicPr>
        <p:blipFill>
          <a:blip r:embed="rId2">
            <a:extLst>
              <a:ext uri="{28A0092B-C50C-407E-A947-70E740481C1C}">
                <a14:useLocalDpi xmlns:a14="http://schemas.microsoft.com/office/drawing/2010/main" val="0"/>
              </a:ext>
            </a:extLst>
          </a:blip>
          <a:srcRect t="-13179" b="-13179"/>
          <a:stretch>
            <a:fillRect/>
          </a:stretch>
        </p:blipFill>
        <p:spPr>
          <a:xfrm>
            <a:off x="1646498" y="1648122"/>
            <a:ext cx="5782352" cy="3180071"/>
          </a:xfrm>
        </p:spPr>
      </p:pic>
      <p:sp>
        <p:nvSpPr>
          <p:cNvPr id="5" name="TextBox 4"/>
          <p:cNvSpPr txBox="1"/>
          <p:nvPr/>
        </p:nvSpPr>
        <p:spPr>
          <a:xfrm>
            <a:off x="457200" y="1182614"/>
            <a:ext cx="7773006" cy="707886"/>
          </a:xfrm>
          <a:prstGeom prst="rect">
            <a:avLst/>
          </a:prstGeom>
          <a:noFill/>
        </p:spPr>
        <p:txBody>
          <a:bodyPr wrap="none" rtlCol="0">
            <a:spAutoFit/>
          </a:bodyPr>
          <a:lstStyle/>
          <a:p>
            <a:r>
              <a:rPr lang="en-US" sz="2000" dirty="0" smtClean="0"/>
              <a:t>To sum up the gluon cascade at large-N</a:t>
            </a:r>
            <a:r>
              <a:rPr lang="en-US" sz="2000" baseline="-25000" dirty="0" smtClean="0"/>
              <a:t>C</a:t>
            </a:r>
            <a:r>
              <a:rPr lang="en-US" sz="2000" dirty="0" smtClean="0"/>
              <a:t> we write the following equation </a:t>
            </a:r>
          </a:p>
          <a:p>
            <a:r>
              <a:rPr lang="en-US" sz="2000" dirty="0" smtClean="0"/>
              <a:t>for the dipole S-matrix:</a:t>
            </a:r>
            <a:endParaRPr lang="en-US" sz="2000" dirty="0"/>
          </a:p>
        </p:txBody>
      </p:sp>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166" y="4851983"/>
            <a:ext cx="6531069" cy="525556"/>
          </a:xfrm>
          <a:prstGeom prst="rect">
            <a:avLst/>
          </a:prstGeom>
        </p:spPr>
      </p:pic>
      <p:sp>
        <p:nvSpPr>
          <p:cNvPr id="7" name="Text Box 5"/>
          <p:cNvSpPr txBox="1">
            <a:spLocks noChangeArrowheads="1"/>
          </p:cNvSpPr>
          <p:nvPr/>
        </p:nvSpPr>
        <p:spPr bwMode="auto">
          <a:xfrm>
            <a:off x="6822187" y="2478581"/>
            <a:ext cx="1864613" cy="11387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marL="742950" indent="-28575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defTabSz="914400" fontAlgn="base">
              <a:spcBef>
                <a:spcPct val="20000"/>
              </a:spcBef>
              <a:spcAft>
                <a:spcPct val="0"/>
              </a:spcAft>
              <a:buClr>
                <a:srgbClr val="FF0000"/>
              </a:buClr>
              <a:buSzPct val="55000"/>
              <a:buFont typeface="Wingdings" charset="0"/>
              <a:buNone/>
            </a:pPr>
            <a:r>
              <a:rPr lang="en-US" sz="2000" dirty="0">
                <a:solidFill>
                  <a:srgbClr val="000066"/>
                </a:solidFill>
                <a:latin typeface="Tahoma" charset="0"/>
              </a:rPr>
              <a:t>dashed line =</a:t>
            </a:r>
          </a:p>
          <a:p>
            <a:pPr defTabSz="914400" fontAlgn="base">
              <a:spcBef>
                <a:spcPct val="20000"/>
              </a:spcBef>
              <a:spcAft>
                <a:spcPct val="0"/>
              </a:spcAft>
              <a:buClr>
                <a:srgbClr val="FF0000"/>
              </a:buClr>
              <a:buSzPct val="55000"/>
              <a:buFont typeface="Wingdings" charset="0"/>
              <a:buNone/>
            </a:pPr>
            <a:r>
              <a:rPr lang="en-US" sz="2000" dirty="0">
                <a:solidFill>
                  <a:srgbClr val="000066"/>
                </a:solidFill>
                <a:latin typeface="Tahoma" charset="0"/>
              </a:rPr>
              <a:t>all interactions </a:t>
            </a:r>
          </a:p>
          <a:p>
            <a:pPr defTabSz="914400" fontAlgn="base">
              <a:spcBef>
                <a:spcPct val="20000"/>
              </a:spcBef>
              <a:spcAft>
                <a:spcPct val="0"/>
              </a:spcAft>
              <a:buClr>
                <a:srgbClr val="FF0000"/>
              </a:buClr>
              <a:buSzPct val="55000"/>
              <a:buFont typeface="Wingdings" charset="0"/>
              <a:buNone/>
            </a:pPr>
            <a:r>
              <a:rPr lang="en-US" sz="2000" dirty="0">
                <a:solidFill>
                  <a:srgbClr val="000066"/>
                </a:solidFill>
                <a:latin typeface="Tahoma" charset="0"/>
              </a:rPr>
              <a:t>with the target</a:t>
            </a:r>
          </a:p>
        </p:txBody>
      </p:sp>
      <p:sp>
        <p:nvSpPr>
          <p:cNvPr id="8" name="TextBox 7"/>
          <p:cNvSpPr txBox="1"/>
          <p:nvPr/>
        </p:nvSpPr>
        <p:spPr>
          <a:xfrm>
            <a:off x="457200" y="5637311"/>
            <a:ext cx="7379269" cy="400110"/>
          </a:xfrm>
          <a:prstGeom prst="rect">
            <a:avLst/>
          </a:prstGeom>
          <a:noFill/>
        </p:spPr>
        <p:txBody>
          <a:bodyPr wrap="none" rtlCol="0">
            <a:spAutoFit/>
          </a:bodyPr>
          <a:lstStyle/>
          <a:p>
            <a:r>
              <a:rPr lang="en-US" sz="2000" dirty="0" smtClean="0"/>
              <a:t>Now we only need ½ of the virtual correction (last term on the right).</a:t>
            </a:r>
            <a:endParaRPr lang="en-US" sz="2000" dirty="0"/>
          </a:p>
        </p:txBody>
      </p:sp>
    </p:spTree>
    <p:extLst>
      <p:ext uri="{BB962C8B-B14F-4D97-AF65-F5344CB8AC3E}">
        <p14:creationId xmlns:p14="http://schemas.microsoft.com/office/powerpoint/2010/main" val="904677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Two-step prescription</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To calculate observables in the saturation picture one has to follow the two-step procedure:</a:t>
            </a:r>
          </a:p>
          <a:p>
            <a:endParaRPr lang="en-US" sz="2400" dirty="0"/>
          </a:p>
          <a:p>
            <a:r>
              <a:rPr lang="en-US" sz="2400" dirty="0" smtClean="0"/>
              <a:t>Calculate the observable in the classical approximation.</a:t>
            </a:r>
          </a:p>
          <a:p>
            <a:endParaRPr lang="en-US" sz="2400" dirty="0" smtClean="0"/>
          </a:p>
          <a:p>
            <a:r>
              <a:rPr lang="en-US" sz="2400" dirty="0" smtClean="0"/>
              <a:t>Include nonlinear small-x evolution corrections (BK/JIMWLK), introducing energy-dependence.</a:t>
            </a:r>
          </a:p>
          <a:p>
            <a:endParaRPr lang="en-US" sz="2400" dirty="0" smtClean="0"/>
          </a:p>
          <a:p>
            <a:r>
              <a:rPr lang="en-US" sz="2400" dirty="0" smtClean="0"/>
              <a:t>(To compare with experiment, need to at least fix the scale of the running coupling, NLO corrections, etc.)</a:t>
            </a:r>
          </a:p>
          <a:p>
            <a:pPr marL="0" indent="0">
              <a:buNone/>
            </a:pPr>
            <a:endParaRPr lang="en-US" sz="2400" dirty="0"/>
          </a:p>
        </p:txBody>
      </p:sp>
    </p:spTree>
    <p:extLst>
      <p:ext uri="{BB962C8B-B14F-4D97-AF65-F5344CB8AC3E}">
        <p14:creationId xmlns:p14="http://schemas.microsoft.com/office/powerpoint/2010/main" val="85635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58"/>
            <a:ext cx="8229600" cy="1143000"/>
          </a:xfrm>
        </p:spPr>
        <p:txBody>
          <a:bodyPr/>
          <a:lstStyle/>
          <a:p>
            <a:r>
              <a:rPr lang="en-US" dirty="0" smtClean="0"/>
              <a:t>TMD Evolution at large-x</a:t>
            </a:r>
            <a:endParaRPr lang="en-US" dirty="0"/>
          </a:p>
        </p:txBody>
      </p:sp>
      <p:sp>
        <p:nvSpPr>
          <p:cNvPr id="3" name="Content Placeholder 2"/>
          <p:cNvSpPr>
            <a:spLocks noGrp="1"/>
          </p:cNvSpPr>
          <p:nvPr>
            <p:ph idx="1"/>
          </p:nvPr>
        </p:nvSpPr>
        <p:spPr>
          <a:xfrm>
            <a:off x="457200" y="1174458"/>
            <a:ext cx="8229600" cy="5323839"/>
          </a:xfrm>
        </p:spPr>
        <p:txBody>
          <a:bodyPr>
            <a:normAutofit/>
          </a:bodyPr>
          <a:lstStyle/>
          <a:p>
            <a:r>
              <a:rPr lang="en-US" sz="2000" dirty="0" smtClean="0"/>
              <a:t>Keeping only (a half of) the virtual corrections of the dipole evolution we write</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where rapidity is (s ≈ Q</a:t>
            </a:r>
            <a:r>
              <a:rPr lang="en-US" sz="2000" baseline="30000" dirty="0" smtClean="0"/>
              <a:t>2</a:t>
            </a:r>
            <a:r>
              <a:rPr lang="en-US" sz="2000" dirty="0" smtClean="0"/>
              <a:t>)</a:t>
            </a:r>
          </a:p>
          <a:p>
            <a:endParaRPr lang="en-US" sz="2000" dirty="0"/>
          </a:p>
          <a:p>
            <a:endParaRPr lang="en-US" sz="2000" dirty="0" smtClean="0"/>
          </a:p>
          <a:p>
            <a:r>
              <a:rPr lang="en-US" sz="2000" dirty="0" smtClean="0"/>
              <a:t>The z-integral is UV divergent, and has to be regulated by 1/Q.  The solution is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with the initial condition at Q</a:t>
            </a:r>
            <a:r>
              <a:rPr lang="en-US" sz="2000" baseline="-25000" dirty="0" smtClean="0"/>
              <a:t>0</a:t>
            </a:r>
            <a:r>
              <a:rPr lang="en-US" sz="2000" dirty="0" smtClean="0"/>
              <a:t> given by the quasi-classical expression (see above). </a:t>
            </a:r>
            <a:endParaRPr lang="en-US" sz="20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50867"/>
            <a:ext cx="8309656" cy="71545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140" y="3198884"/>
            <a:ext cx="4243613" cy="349109"/>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233" y="4440553"/>
            <a:ext cx="8416568" cy="1169939"/>
          </a:xfrm>
          <a:prstGeom prst="rect">
            <a:avLst/>
          </a:prstGeom>
        </p:spPr>
      </p:pic>
    </p:spTree>
    <p:extLst>
      <p:ext uri="{BB962C8B-B14F-4D97-AF65-F5344CB8AC3E}">
        <p14:creationId xmlns:p14="http://schemas.microsoft.com/office/powerpoint/2010/main" val="266647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8"/>
            <a:ext cx="8229600" cy="1143000"/>
          </a:xfrm>
        </p:spPr>
        <p:txBody>
          <a:bodyPr/>
          <a:lstStyle/>
          <a:p>
            <a:r>
              <a:rPr lang="en-US" dirty="0" err="1" smtClean="0"/>
              <a:t>Sudakov</a:t>
            </a:r>
            <a:r>
              <a:rPr lang="en-US" dirty="0" smtClean="0"/>
              <a:t> Form-Factor</a:t>
            </a:r>
            <a:endParaRPr lang="en-US" dirty="0"/>
          </a:p>
        </p:txBody>
      </p:sp>
      <p:sp>
        <p:nvSpPr>
          <p:cNvPr id="3" name="Content Placeholder 2"/>
          <p:cNvSpPr>
            <a:spLocks noGrp="1"/>
          </p:cNvSpPr>
          <p:nvPr>
            <p:ph idx="1"/>
          </p:nvPr>
        </p:nvSpPr>
        <p:spPr>
          <a:xfrm>
            <a:off x="457200" y="1302980"/>
            <a:ext cx="8229600" cy="5370947"/>
          </a:xfrm>
        </p:spPr>
        <p:txBody>
          <a:bodyPr>
            <a:normAutofit/>
          </a:bodyPr>
          <a:lstStyle/>
          <a:p>
            <a:r>
              <a:rPr lang="en-US" sz="2000" dirty="0" smtClean="0"/>
              <a:t>We reproduced the standard </a:t>
            </a:r>
            <a:r>
              <a:rPr lang="en-US" sz="2000" dirty="0" err="1" smtClean="0"/>
              <a:t>Sudakov</a:t>
            </a:r>
            <a:r>
              <a:rPr lang="en-US" sz="2000" dirty="0" smtClean="0"/>
              <a:t> form-factor, which is characteristic of the CSS evolution.</a:t>
            </a:r>
          </a:p>
          <a:p>
            <a:endParaRPr lang="en-US" sz="2000" dirty="0"/>
          </a:p>
          <a:p>
            <a:endParaRPr lang="en-US" sz="2000" dirty="0" smtClean="0"/>
          </a:p>
          <a:p>
            <a:endParaRPr lang="en-US" sz="2000" dirty="0"/>
          </a:p>
          <a:p>
            <a:endParaRPr lang="en-US" sz="2000" dirty="0" smtClean="0"/>
          </a:p>
          <a:p>
            <a:r>
              <a:rPr lang="en-US" sz="2000" dirty="0" smtClean="0"/>
              <a:t>To calculate any TMD of an </a:t>
            </a:r>
            <a:r>
              <a:rPr lang="en-US" sz="2000" dirty="0" err="1" smtClean="0"/>
              <a:t>unpolarized</a:t>
            </a:r>
            <a:r>
              <a:rPr lang="en-US" sz="2000" dirty="0" smtClean="0"/>
              <a:t> nucleus, simply ‘evolve’ the classical semi-infinite dipole amplitude using the form-factor above, and use it in the quark-quark </a:t>
            </a:r>
            <a:r>
              <a:rPr lang="en-US" sz="2000" dirty="0" err="1" smtClean="0"/>
              <a:t>correlator</a:t>
            </a:r>
            <a:r>
              <a:rPr lang="en-US" sz="2000" dirty="0" smtClean="0"/>
              <a:t> to extract all TMDs</a:t>
            </a:r>
            <a:endParaRPr lang="en-US" sz="2000" dirty="0"/>
          </a:p>
          <a:p>
            <a:endParaRPr lang="en-US" sz="2000" dirty="0" smtClean="0"/>
          </a:p>
          <a:p>
            <a:endParaRPr lang="en-US" sz="2000" dirty="0"/>
          </a:p>
          <a:p>
            <a:endParaRPr lang="en-US" sz="2000" dirty="0" smtClean="0"/>
          </a:p>
          <a:p>
            <a:endParaRPr lang="en-US" sz="2000" dirty="0" smtClean="0"/>
          </a:p>
          <a:p>
            <a:r>
              <a:rPr lang="en-US" sz="2000" dirty="0" smtClean="0"/>
              <a:t>For gluon TMD evolution simply replace the </a:t>
            </a:r>
            <a:r>
              <a:rPr lang="en-US" sz="2000" dirty="0" err="1" smtClean="0"/>
              <a:t>Casimir</a:t>
            </a:r>
            <a:r>
              <a:rPr lang="en-US" sz="2000" dirty="0" smtClean="0"/>
              <a:t>, C</a:t>
            </a:r>
            <a:r>
              <a:rPr lang="en-US" sz="2000" baseline="-25000" dirty="0" smtClean="0"/>
              <a:t>F</a:t>
            </a:r>
            <a:r>
              <a:rPr lang="en-US" sz="2000" dirty="0" smtClean="0"/>
              <a:t> </a:t>
            </a:r>
            <a:r>
              <a:rPr lang="en-US" sz="2000" dirty="0" smtClean="0">
                <a:latin typeface="Wingdings"/>
                <a:ea typeface="Wingdings"/>
                <a:cs typeface="Wingdings"/>
                <a:sym typeface="Wingdings"/>
              </a:rPr>
              <a:t></a:t>
            </a:r>
            <a:r>
              <a:rPr lang="en-US" sz="2000" dirty="0" smtClean="0"/>
              <a:t> </a:t>
            </a:r>
            <a:r>
              <a:rPr lang="en-US" sz="2000" dirty="0" err="1" smtClean="0"/>
              <a:t>N</a:t>
            </a:r>
            <a:r>
              <a:rPr lang="en-US" sz="2000" baseline="-25000" dirty="0" err="1" smtClean="0"/>
              <a:t>c</a:t>
            </a:r>
            <a:r>
              <a:rPr lang="en-US" sz="2000" dirty="0" smtClean="0"/>
              <a:t> in S.</a:t>
            </a:r>
            <a:endParaRPr lang="en-US" sz="20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32" y="2018227"/>
            <a:ext cx="8416568" cy="1169939"/>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232" y="4535568"/>
            <a:ext cx="8444773" cy="1024943"/>
          </a:xfrm>
          <a:prstGeom prst="rect">
            <a:avLst/>
          </a:prstGeom>
        </p:spPr>
      </p:pic>
    </p:spTree>
    <p:extLst>
      <p:ext uri="{BB962C8B-B14F-4D97-AF65-F5344CB8AC3E}">
        <p14:creationId xmlns:p14="http://schemas.microsoft.com/office/powerpoint/2010/main" val="141528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7530"/>
            <a:ext cx="8229600" cy="1143000"/>
          </a:xfrm>
        </p:spPr>
        <p:txBody>
          <a:bodyPr>
            <a:normAutofit fontScale="90000"/>
          </a:bodyPr>
          <a:lstStyle/>
          <a:p>
            <a:r>
              <a:rPr lang="en-US" dirty="0" smtClean="0"/>
              <a:t>Quark TMD Evolution: small-x, </a:t>
            </a:r>
            <a:r>
              <a:rPr lang="en-US" dirty="0" err="1" smtClean="0"/>
              <a:t>unpolarized</a:t>
            </a:r>
            <a:r>
              <a:rPr lang="en-US" dirty="0" smtClean="0"/>
              <a:t> nucleus</a:t>
            </a:r>
            <a:endParaRPr lang="en-US" dirty="0"/>
          </a:p>
        </p:txBody>
      </p:sp>
      <p:sp>
        <p:nvSpPr>
          <p:cNvPr id="3" name="TextBox 2"/>
          <p:cNvSpPr txBox="1"/>
          <p:nvPr/>
        </p:nvSpPr>
        <p:spPr>
          <a:xfrm>
            <a:off x="4612210" y="5564944"/>
            <a:ext cx="4331309" cy="369332"/>
          </a:xfrm>
          <a:prstGeom prst="rect">
            <a:avLst/>
          </a:prstGeom>
          <a:noFill/>
        </p:spPr>
        <p:txBody>
          <a:bodyPr wrap="none" rtlCol="0">
            <a:spAutoFit/>
          </a:bodyPr>
          <a:lstStyle/>
          <a:p>
            <a:r>
              <a:rPr lang="en-US" dirty="0" err="1" smtClean="0"/>
              <a:t>Yu.K</a:t>
            </a:r>
            <a:r>
              <a:rPr lang="en-US" dirty="0" smtClean="0"/>
              <a:t>., M</a:t>
            </a:r>
            <a:r>
              <a:rPr lang="en-US" dirty="0"/>
              <a:t>. </a:t>
            </a:r>
            <a:r>
              <a:rPr lang="en-US" dirty="0" smtClean="0"/>
              <a:t>Sievert</a:t>
            </a:r>
            <a:r>
              <a:rPr lang="en-US" dirty="0"/>
              <a:t>, arXiv:</a:t>
            </a:r>
            <a:r>
              <a:rPr lang="en-US" dirty="0" smtClean="0"/>
              <a:t>1505.01176 [</a:t>
            </a:r>
            <a:r>
              <a:rPr lang="en-US" dirty="0" err="1"/>
              <a:t>hep-ph</a:t>
            </a:r>
            <a:r>
              <a:rPr lang="en-US" dirty="0" smtClean="0"/>
              <a:t>]  </a:t>
            </a:r>
            <a:endParaRPr lang="en-US" dirty="0"/>
          </a:p>
        </p:txBody>
      </p:sp>
    </p:spTree>
    <p:extLst>
      <p:ext uri="{BB962C8B-B14F-4D97-AF65-F5344CB8AC3E}">
        <p14:creationId xmlns:p14="http://schemas.microsoft.com/office/powerpoint/2010/main" val="39158813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58"/>
            <a:ext cx="8229600" cy="1143000"/>
          </a:xfrm>
        </p:spPr>
        <p:txBody>
          <a:bodyPr>
            <a:normAutofit fontScale="90000"/>
          </a:bodyPr>
          <a:lstStyle/>
          <a:p>
            <a:r>
              <a:rPr lang="en-US" dirty="0" smtClean="0"/>
              <a:t>Quark Production in SIDIS at Small-x</a:t>
            </a:r>
            <a:endParaRPr lang="en-US" dirty="0"/>
          </a:p>
        </p:txBody>
      </p:sp>
      <p:sp>
        <p:nvSpPr>
          <p:cNvPr id="3" name="Content Placeholder 2"/>
          <p:cNvSpPr>
            <a:spLocks noGrp="1"/>
          </p:cNvSpPr>
          <p:nvPr>
            <p:ph idx="1"/>
          </p:nvPr>
        </p:nvSpPr>
        <p:spPr>
          <a:xfrm>
            <a:off x="457200" y="1180481"/>
            <a:ext cx="8229600" cy="5520466"/>
          </a:xfrm>
        </p:spPr>
        <p:txBody>
          <a:bodyPr>
            <a:normAutofit/>
          </a:bodyPr>
          <a:lstStyle/>
          <a:p>
            <a:r>
              <a:rPr lang="en-US" sz="2000" dirty="0" smtClean="0"/>
              <a:t>To find </a:t>
            </a:r>
            <a:r>
              <a:rPr lang="en-US" sz="2000" dirty="0" err="1" smtClean="0"/>
              <a:t>unpolarized</a:t>
            </a:r>
            <a:r>
              <a:rPr lang="en-US" sz="2000" dirty="0" smtClean="0"/>
              <a:t> target TMDs at small-x it is convenient to start by considering the quark production cross section for SIDIS on an</a:t>
            </a:r>
            <a:r>
              <a:rPr lang="en-US" sz="2000" b="1" dirty="0" smtClean="0"/>
              <a:t> </a:t>
            </a:r>
            <a:r>
              <a:rPr lang="en-US" sz="2000" b="1" u="sng" dirty="0" err="1" smtClean="0"/>
              <a:t>unpolarized</a:t>
            </a:r>
            <a:r>
              <a:rPr lang="en-US" sz="2000" b="1" dirty="0" smtClean="0"/>
              <a:t> </a:t>
            </a:r>
            <a:r>
              <a:rPr lang="en-US" sz="2000" dirty="0" smtClean="0"/>
              <a:t>nucleus. </a:t>
            </a:r>
            <a:endParaRPr lang="en-US" sz="2000" dirty="0"/>
          </a:p>
          <a:p>
            <a:r>
              <a:rPr lang="en-US" sz="2000" dirty="0" smtClean="0"/>
              <a:t>The dominant process is different, even at the lowest order:</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Compared to the standard LO process, </a:t>
            </a:r>
            <a:br>
              <a:rPr lang="en-US" sz="2000" dirty="0" smtClean="0"/>
            </a:br>
            <a:r>
              <a:rPr lang="en-US" sz="2000" dirty="0" smtClean="0"/>
              <a:t>the one above comes in with an extra factor of</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and is dominant at very low x. </a:t>
            </a:r>
          </a:p>
          <a:p>
            <a:endParaRPr lang="en-US" sz="2000" dirty="0"/>
          </a:p>
        </p:txBody>
      </p:sp>
      <p:pic>
        <p:nvPicPr>
          <p:cNvPr id="4" name="Picture 3" descr="unpol_lowx_LO.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772" y="2592680"/>
            <a:ext cx="5283200" cy="2159000"/>
          </a:xfrm>
          <a:prstGeom prst="rect">
            <a:avLst/>
          </a:prstGeom>
        </p:spPr>
      </p:pic>
      <p:pic>
        <p:nvPicPr>
          <p:cNvPr id="5" name="Picture 4" descr="SIDIS_LO.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819" y="4440328"/>
            <a:ext cx="2246314" cy="1779547"/>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5137" y="5485049"/>
            <a:ext cx="594941" cy="497039"/>
          </a:xfrm>
          <a:prstGeom prst="rect">
            <a:avLst/>
          </a:prstGeom>
        </p:spPr>
      </p:pic>
    </p:spTree>
    <p:extLst>
      <p:ext uri="{BB962C8B-B14F-4D97-AF65-F5344CB8AC3E}">
        <p14:creationId xmlns:p14="http://schemas.microsoft.com/office/powerpoint/2010/main" val="272032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19"/>
            <a:ext cx="8229600" cy="1143000"/>
          </a:xfrm>
        </p:spPr>
        <p:txBody>
          <a:bodyPr/>
          <a:lstStyle/>
          <a:p>
            <a:r>
              <a:rPr lang="en-US" dirty="0" smtClean="0"/>
              <a:t>SIDIS to All Orders</a:t>
            </a:r>
            <a:endParaRPr lang="en-US" dirty="0"/>
          </a:p>
        </p:txBody>
      </p:sp>
      <p:sp>
        <p:nvSpPr>
          <p:cNvPr id="3" name="Content Placeholder 2"/>
          <p:cNvSpPr>
            <a:spLocks noGrp="1"/>
          </p:cNvSpPr>
          <p:nvPr>
            <p:ph idx="1"/>
          </p:nvPr>
        </p:nvSpPr>
        <p:spPr>
          <a:xfrm>
            <a:off x="457200" y="1255519"/>
            <a:ext cx="8229600" cy="4742909"/>
          </a:xfrm>
        </p:spPr>
        <p:txBody>
          <a:bodyPr>
            <a:normAutofit/>
          </a:bodyPr>
          <a:lstStyle/>
          <a:p>
            <a:r>
              <a:rPr lang="en-US" sz="2000" dirty="0" smtClean="0"/>
              <a:t>SIDIS process can now be easily generalized to include all-order interactions with the shock waves:</a:t>
            </a:r>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endParaRPr lang="en-US" sz="2000" dirty="0" smtClean="0"/>
          </a:p>
          <a:p>
            <a:r>
              <a:rPr lang="en-US" sz="2000" dirty="0" smtClean="0"/>
              <a:t>The SIDIS cross section is</a:t>
            </a:r>
            <a:endParaRPr lang="en-US" sz="2000" dirty="0"/>
          </a:p>
        </p:txBody>
      </p:sp>
      <p:pic>
        <p:nvPicPr>
          <p:cNvPr id="4" name="Picture 3" descr="unpol_lowx.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931" y="2125169"/>
            <a:ext cx="7036184" cy="2772802"/>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282579"/>
            <a:ext cx="8229600" cy="1215538"/>
          </a:xfrm>
          <a:prstGeom prst="rect">
            <a:avLst/>
          </a:prstGeom>
        </p:spPr>
      </p:pic>
      <p:sp>
        <p:nvSpPr>
          <p:cNvPr id="6" name="TextBox 5"/>
          <p:cNvSpPr txBox="1"/>
          <p:nvPr/>
        </p:nvSpPr>
        <p:spPr>
          <a:xfrm>
            <a:off x="3374791" y="3120804"/>
            <a:ext cx="2391300" cy="707886"/>
          </a:xfrm>
          <a:prstGeom prst="rect">
            <a:avLst/>
          </a:prstGeom>
          <a:noFill/>
        </p:spPr>
        <p:txBody>
          <a:bodyPr wrap="none" rtlCol="0">
            <a:spAutoFit/>
          </a:bodyPr>
          <a:lstStyle/>
          <a:p>
            <a:r>
              <a:rPr lang="en-US" sz="2000" dirty="0" smtClean="0">
                <a:solidFill>
                  <a:srgbClr val="FF0000"/>
                </a:solidFill>
              </a:rPr>
              <a:t>Now we have infinite</a:t>
            </a:r>
          </a:p>
          <a:p>
            <a:r>
              <a:rPr lang="en-US" sz="2000" dirty="0" smtClean="0">
                <a:solidFill>
                  <a:srgbClr val="FF0000"/>
                </a:solidFill>
              </a:rPr>
              <a:t>Wilson lines!</a:t>
            </a:r>
            <a:endParaRPr lang="en-US" sz="2000" dirty="0">
              <a:solidFill>
                <a:srgbClr val="FF0000"/>
              </a:solidFill>
            </a:endParaRPr>
          </a:p>
        </p:txBody>
      </p:sp>
    </p:spTree>
    <p:extLst>
      <p:ext uri="{BB962C8B-B14F-4D97-AF65-F5344CB8AC3E}">
        <p14:creationId xmlns:p14="http://schemas.microsoft.com/office/powerpoint/2010/main" val="54135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09"/>
            <a:ext cx="8229600" cy="1143000"/>
          </a:xfrm>
        </p:spPr>
        <p:txBody>
          <a:bodyPr/>
          <a:lstStyle/>
          <a:p>
            <a:r>
              <a:rPr lang="en-US" dirty="0" smtClean="0"/>
              <a:t>Quark TMD Evolution at Small-x</a:t>
            </a:r>
            <a:endParaRPr lang="en-US" dirty="0"/>
          </a:p>
        </p:txBody>
      </p:sp>
      <p:sp>
        <p:nvSpPr>
          <p:cNvPr id="3" name="Content Placeholder 2"/>
          <p:cNvSpPr>
            <a:spLocks noGrp="1"/>
          </p:cNvSpPr>
          <p:nvPr>
            <p:ph idx="1"/>
          </p:nvPr>
        </p:nvSpPr>
        <p:spPr>
          <a:xfrm>
            <a:off x="457200" y="1384040"/>
            <a:ext cx="8229600" cy="4898097"/>
          </a:xfrm>
        </p:spPr>
        <p:txBody>
          <a:bodyPr>
            <a:normAutofit/>
          </a:bodyPr>
          <a:lstStyle/>
          <a:p>
            <a:r>
              <a:rPr lang="en-US" sz="2000" dirty="0" smtClean="0"/>
              <a:t>Taking the large-Q</a:t>
            </a:r>
            <a:r>
              <a:rPr lang="en-US" sz="2000" baseline="30000" dirty="0" smtClean="0"/>
              <a:t>2</a:t>
            </a:r>
            <a:r>
              <a:rPr lang="en-US" sz="2000" dirty="0" smtClean="0"/>
              <a:t> limit of the SIDIS cross section we can extract the </a:t>
            </a:r>
            <a:r>
              <a:rPr lang="en-US" sz="2000" dirty="0" err="1" smtClean="0"/>
              <a:t>unpolarized</a:t>
            </a:r>
            <a:r>
              <a:rPr lang="en-US" sz="2000" dirty="0" smtClean="0"/>
              <a:t> quark TMD out of it:</a:t>
            </a:r>
          </a:p>
          <a:p>
            <a:endParaRPr lang="en-US" sz="2000" dirty="0"/>
          </a:p>
          <a:p>
            <a:endParaRPr lang="en-US" sz="2000" dirty="0" smtClean="0"/>
          </a:p>
          <a:p>
            <a:endParaRPr lang="en-US" sz="2000" dirty="0"/>
          </a:p>
          <a:p>
            <a:endParaRPr lang="en-US" sz="2000" dirty="0" smtClean="0"/>
          </a:p>
          <a:p>
            <a:endParaRPr lang="en-US" sz="2000" dirty="0"/>
          </a:p>
          <a:p>
            <a:r>
              <a:rPr lang="en-US" sz="2000" dirty="0" smtClean="0"/>
              <a:t>Since the Wilson lines are now infinite, we have infinite dipoles, whose evolution is given by the BK equation at large-</a:t>
            </a:r>
            <a:r>
              <a:rPr lang="en-US" sz="2000" dirty="0" err="1" smtClean="0"/>
              <a:t>N</a:t>
            </a:r>
            <a:r>
              <a:rPr lang="en-US" sz="2000" baseline="-25000" dirty="0" err="1" smtClean="0"/>
              <a:t>c</a:t>
            </a:r>
            <a:r>
              <a:rPr lang="en-US" sz="2000" dirty="0" smtClean="0"/>
              <a:t>:</a:t>
            </a:r>
          </a:p>
          <a:p>
            <a:endParaRPr lang="en-US" sz="2000" dirty="0"/>
          </a:p>
          <a:p>
            <a:endParaRPr lang="en-US" sz="2000" dirty="0" smtClean="0"/>
          </a:p>
          <a:p>
            <a:r>
              <a:rPr lang="en-US" sz="2000" dirty="0" smtClean="0"/>
              <a:t>Initial </a:t>
            </a:r>
            <a:r>
              <a:rPr lang="en-US" sz="2000" dirty="0" err="1" smtClean="0"/>
              <a:t>conditons</a:t>
            </a:r>
            <a:r>
              <a:rPr lang="en-US" sz="2000" dirty="0" smtClean="0"/>
              <a:t> are given by the quasi-classical </a:t>
            </a:r>
            <a:r>
              <a:rPr lang="en-US" sz="2000" dirty="0" err="1" smtClean="0"/>
              <a:t>Glauber</a:t>
            </a:r>
            <a:r>
              <a:rPr lang="en-US" sz="2000" dirty="0" smtClean="0"/>
              <a:t>-Mueller formula again. </a:t>
            </a:r>
            <a:endParaRPr lang="en-US" sz="20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50" y="2256890"/>
            <a:ext cx="8715007" cy="1364408"/>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166" y="4743903"/>
            <a:ext cx="6531069" cy="525556"/>
          </a:xfrm>
          <a:prstGeom prst="rect">
            <a:avLst/>
          </a:prstGeom>
        </p:spPr>
      </p:pic>
      <p:sp>
        <p:nvSpPr>
          <p:cNvPr id="6" name="TextBox 5"/>
          <p:cNvSpPr txBox="1"/>
          <p:nvPr/>
        </p:nvSpPr>
        <p:spPr>
          <a:xfrm>
            <a:off x="1829352" y="5928194"/>
            <a:ext cx="6597304" cy="707886"/>
          </a:xfrm>
          <a:prstGeom prst="rect">
            <a:avLst/>
          </a:prstGeom>
          <a:noFill/>
        </p:spPr>
        <p:txBody>
          <a:bodyPr wrap="none" rtlCol="0">
            <a:spAutoFit/>
          </a:bodyPr>
          <a:lstStyle/>
          <a:p>
            <a:r>
              <a:rPr lang="en-US" sz="2000" dirty="0" smtClean="0"/>
              <a:t>For </a:t>
            </a:r>
            <a:r>
              <a:rPr lang="en-US" sz="2000" dirty="0" err="1" smtClean="0"/>
              <a:t>unpolarized</a:t>
            </a:r>
            <a:r>
              <a:rPr lang="en-US" sz="2000" dirty="0" smtClean="0"/>
              <a:t> </a:t>
            </a:r>
            <a:r>
              <a:rPr lang="en-US" sz="2000" u="sng" dirty="0" smtClean="0"/>
              <a:t>gluon</a:t>
            </a:r>
            <a:r>
              <a:rPr lang="en-US" sz="2000" dirty="0" smtClean="0"/>
              <a:t> TMD at low-x </a:t>
            </a:r>
          </a:p>
          <a:p>
            <a:r>
              <a:rPr lang="en-US" sz="2000" dirty="0" smtClean="0"/>
              <a:t>see F. Dominguez et al, ‘11; </a:t>
            </a:r>
            <a:r>
              <a:rPr lang="en-US" sz="2000" dirty="0" err="1" smtClean="0"/>
              <a:t>Balitsky</a:t>
            </a:r>
            <a:r>
              <a:rPr lang="en-US" sz="2000" dirty="0" smtClean="0"/>
              <a:t> &amp; </a:t>
            </a:r>
            <a:r>
              <a:rPr lang="en-US" sz="2000" dirty="0" err="1" smtClean="0"/>
              <a:t>Tarasov</a:t>
            </a:r>
            <a:r>
              <a:rPr lang="en-US" sz="2000" dirty="0" smtClean="0"/>
              <a:t> ‘15 (next talk)</a:t>
            </a:r>
            <a:endParaRPr lang="en-US" sz="2000" dirty="0"/>
          </a:p>
        </p:txBody>
      </p:sp>
    </p:spTree>
    <p:extLst>
      <p:ext uri="{BB962C8B-B14F-4D97-AF65-F5344CB8AC3E}">
        <p14:creationId xmlns:p14="http://schemas.microsoft.com/office/powerpoint/2010/main" val="225859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40"/>
            <a:ext cx="82296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7200" y="1076118"/>
            <a:ext cx="8229600" cy="5393010"/>
          </a:xfrm>
        </p:spPr>
        <p:txBody>
          <a:bodyPr>
            <a:normAutofit lnSpcReduction="10000"/>
          </a:bodyPr>
          <a:lstStyle/>
          <a:p>
            <a:r>
              <a:rPr lang="en-US" sz="2600" dirty="0" smtClean="0"/>
              <a:t>Quasi-classics: </a:t>
            </a:r>
          </a:p>
          <a:p>
            <a:pPr lvl="1"/>
            <a:r>
              <a:rPr lang="en-US" sz="2200" dirty="0"/>
              <a:t>W</a:t>
            </a:r>
            <a:r>
              <a:rPr lang="en-US" sz="2200" dirty="0" smtClean="0"/>
              <a:t>e can construct any TMD in the quasi-classical approximation: we have calculated the </a:t>
            </a:r>
            <a:r>
              <a:rPr lang="en-US" sz="2200" dirty="0" err="1" smtClean="0"/>
              <a:t>unpolarized</a:t>
            </a:r>
            <a:r>
              <a:rPr lang="en-US" sz="2200" dirty="0" smtClean="0"/>
              <a:t> quark TMD, </a:t>
            </a:r>
            <a:r>
              <a:rPr lang="en-US" sz="2200" dirty="0" err="1" smtClean="0"/>
              <a:t>Sivers</a:t>
            </a:r>
            <a:r>
              <a:rPr lang="en-US" sz="2200" dirty="0" smtClean="0"/>
              <a:t> and Boer-Mulders distribution</a:t>
            </a:r>
          </a:p>
          <a:p>
            <a:pPr lvl="1"/>
            <a:r>
              <a:rPr lang="en-US" sz="2200" dirty="0" smtClean="0"/>
              <a:t>We observed mixing between the nucleon and nuclear TMDs due to spin-orbit coupling.</a:t>
            </a:r>
          </a:p>
          <a:p>
            <a:pPr marL="0" indent="0">
              <a:buNone/>
            </a:pPr>
            <a:endParaRPr lang="en-US" sz="2400" dirty="0" smtClean="0"/>
          </a:p>
          <a:p>
            <a:r>
              <a:rPr lang="en-US" sz="2600" dirty="0" smtClean="0"/>
              <a:t>TMD evolution:</a:t>
            </a:r>
          </a:p>
          <a:p>
            <a:pPr lvl="1"/>
            <a:r>
              <a:rPr lang="en-US" sz="2200" dirty="0" smtClean="0"/>
              <a:t>Large-x, both quark and gluon TMDs, polarized and </a:t>
            </a:r>
            <a:r>
              <a:rPr lang="en-US" sz="2200" dirty="0" err="1" smtClean="0"/>
              <a:t>unpolarized</a:t>
            </a:r>
            <a:r>
              <a:rPr lang="en-US" sz="2200" dirty="0" smtClean="0"/>
              <a:t> target: we reproduced the standard </a:t>
            </a:r>
            <a:r>
              <a:rPr lang="en-US" sz="2200" dirty="0" err="1" smtClean="0"/>
              <a:t>Sudakov</a:t>
            </a:r>
            <a:r>
              <a:rPr lang="en-US" sz="2200" dirty="0" smtClean="0"/>
              <a:t> form-factor (cf. CSS evolution).</a:t>
            </a:r>
          </a:p>
          <a:p>
            <a:pPr lvl="1"/>
            <a:r>
              <a:rPr lang="en-US" sz="2200" dirty="0" smtClean="0"/>
              <a:t>Small-x quark TMDs of the </a:t>
            </a:r>
            <a:r>
              <a:rPr lang="en-US" sz="2200" dirty="0" err="1" smtClean="0"/>
              <a:t>unpolarized</a:t>
            </a:r>
            <a:r>
              <a:rPr lang="en-US" sz="2200" dirty="0" smtClean="0"/>
              <a:t> target: we showed that they evolve with the BK/JIMWLK evolution.</a:t>
            </a:r>
          </a:p>
          <a:p>
            <a:pPr lvl="1"/>
            <a:r>
              <a:rPr lang="en-US" sz="2200" dirty="0" smtClean="0"/>
              <a:t>Small-x polarized-target </a:t>
            </a:r>
            <a:r>
              <a:rPr lang="en-US" sz="2200" dirty="0" smtClean="0"/>
              <a:t>TMDs: see talk by M</a:t>
            </a:r>
            <a:r>
              <a:rPr lang="en-US" sz="2200" dirty="0" smtClean="0"/>
              <a:t>. </a:t>
            </a:r>
            <a:r>
              <a:rPr lang="en-US" sz="2200" dirty="0" smtClean="0"/>
              <a:t>Sievert.</a:t>
            </a:r>
            <a:endParaRPr lang="en-US" sz="2200" dirty="0"/>
          </a:p>
        </p:txBody>
      </p:sp>
    </p:spTree>
    <p:extLst>
      <p:ext uri="{BB962C8B-B14F-4D97-AF65-F5344CB8AC3E}">
        <p14:creationId xmlns:p14="http://schemas.microsoft.com/office/powerpoint/2010/main" val="40188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Outlook	</a:t>
            </a:r>
            <a:endParaRPr lang="en-US" dirty="0"/>
          </a:p>
        </p:txBody>
      </p:sp>
      <p:sp>
        <p:nvSpPr>
          <p:cNvPr id="3" name="Content Placeholder 2"/>
          <p:cNvSpPr>
            <a:spLocks noGrp="1"/>
          </p:cNvSpPr>
          <p:nvPr>
            <p:ph idx="1"/>
          </p:nvPr>
        </p:nvSpPr>
        <p:spPr/>
        <p:txBody>
          <a:bodyPr>
            <a:normAutofit/>
          </a:bodyPr>
          <a:lstStyle/>
          <a:p>
            <a:r>
              <a:rPr lang="en-US" sz="2400" dirty="0" smtClean="0"/>
              <a:t>Quasi-classical expressions provide initial conditions which can be used in a global fit of all the TMD data.</a:t>
            </a:r>
          </a:p>
          <a:p>
            <a:endParaRPr lang="en-US" sz="2400" dirty="0" smtClean="0"/>
          </a:p>
          <a:p>
            <a:r>
              <a:rPr lang="en-US" sz="2400" dirty="0" smtClean="0"/>
              <a:t>All is ready for a global fit of small-x evolved </a:t>
            </a:r>
            <a:r>
              <a:rPr lang="en-US" sz="2400" dirty="0" err="1" smtClean="0"/>
              <a:t>unpolarized</a:t>
            </a:r>
            <a:r>
              <a:rPr lang="en-US" sz="2400" dirty="0" smtClean="0"/>
              <a:t>-target TMDs. </a:t>
            </a:r>
          </a:p>
          <a:p>
            <a:endParaRPr lang="en-US" sz="2400" dirty="0"/>
          </a:p>
          <a:p>
            <a:r>
              <a:rPr lang="en-US" sz="2400" dirty="0"/>
              <a:t>P</a:t>
            </a:r>
            <a:r>
              <a:rPr lang="en-US" sz="2400" dirty="0" smtClean="0"/>
              <a:t>olarized-target </a:t>
            </a:r>
            <a:r>
              <a:rPr lang="en-US" sz="2400" dirty="0" smtClean="0"/>
              <a:t>TMD </a:t>
            </a:r>
            <a:r>
              <a:rPr lang="en-US" sz="2400" dirty="0" smtClean="0"/>
              <a:t>evolution: constructed for quark helicity TMDs (YK, M. Sievert, D. </a:t>
            </a:r>
            <a:r>
              <a:rPr lang="en-US" sz="2400" dirty="0" err="1" smtClean="0"/>
              <a:t>Pitonyak</a:t>
            </a:r>
            <a:r>
              <a:rPr lang="en-US" sz="2400" dirty="0" smtClean="0"/>
              <a:t> ‘15), needs to be constructed for </a:t>
            </a:r>
            <a:r>
              <a:rPr lang="en-US" sz="2400" dirty="0" err="1" smtClean="0"/>
              <a:t>transversity</a:t>
            </a:r>
            <a:r>
              <a:rPr lang="en-US" sz="2400" dirty="0" smtClean="0"/>
              <a:t>, </a:t>
            </a:r>
            <a:r>
              <a:rPr lang="en-US" sz="2400" dirty="0" err="1" smtClean="0"/>
              <a:t>Sivers</a:t>
            </a:r>
            <a:r>
              <a:rPr lang="en-US" sz="2400" dirty="0" smtClean="0"/>
              <a:t> and Boer-Mulders functions.</a:t>
            </a:r>
            <a:endParaRPr lang="en-US" sz="2400" dirty="0"/>
          </a:p>
        </p:txBody>
      </p:sp>
    </p:spTree>
    <p:extLst>
      <p:ext uri="{BB962C8B-B14F-4D97-AF65-F5344CB8AC3E}">
        <p14:creationId xmlns:p14="http://schemas.microsoft.com/office/powerpoint/2010/main" val="27824694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11"/>
            <a:ext cx="8229600" cy="1143000"/>
          </a:xfrm>
        </p:spPr>
        <p:txBody>
          <a:bodyPr/>
          <a:lstStyle/>
          <a:p>
            <a:r>
              <a:rPr lang="en-US" dirty="0" smtClean="0"/>
              <a:t>Outlook</a:t>
            </a:r>
            <a:endParaRPr lang="en-US" dirty="0"/>
          </a:p>
        </p:txBody>
      </p:sp>
      <p:sp>
        <p:nvSpPr>
          <p:cNvPr id="3" name="Content Placeholder 2"/>
          <p:cNvSpPr>
            <a:spLocks noGrp="1"/>
          </p:cNvSpPr>
          <p:nvPr>
            <p:ph idx="1"/>
          </p:nvPr>
        </p:nvSpPr>
        <p:spPr>
          <a:xfrm>
            <a:off x="457200" y="1189381"/>
            <a:ext cx="8229600" cy="5433078"/>
          </a:xfrm>
        </p:spPr>
        <p:txBody>
          <a:bodyPr>
            <a:normAutofit/>
          </a:bodyPr>
          <a:lstStyle/>
          <a:p>
            <a:endParaRPr lang="en-US" sz="2400" dirty="0" smtClean="0"/>
          </a:p>
          <a:p>
            <a:endParaRPr lang="en-US" sz="2400" dirty="0" smtClean="0"/>
          </a:p>
          <a:p>
            <a:endParaRPr lang="en-US" sz="2400" dirty="0"/>
          </a:p>
          <a:p>
            <a:endParaRPr lang="en-US" sz="2400" dirty="0" smtClean="0"/>
          </a:p>
          <a:p>
            <a:endParaRPr lang="en-US" sz="2400" dirty="0"/>
          </a:p>
          <a:p>
            <a:endParaRPr lang="en-US" sz="2400" dirty="0"/>
          </a:p>
          <a:p>
            <a:endParaRPr lang="en-US" sz="2400" dirty="0" smtClean="0"/>
          </a:p>
          <a:p>
            <a:r>
              <a:rPr lang="en-US" sz="2400" dirty="0" smtClean="0"/>
              <a:t>Lensing mechanism contribution to single spin asymmetry in </a:t>
            </a:r>
            <a:r>
              <a:rPr lang="en-US" sz="2400" dirty="0" err="1" smtClean="0"/>
              <a:t>p+A</a:t>
            </a:r>
            <a:r>
              <a:rPr lang="en-US" sz="2400" dirty="0" smtClean="0"/>
              <a:t>  collisions needs to be calculated in the saturation framework. </a:t>
            </a:r>
            <a:endParaRPr lang="en-US" sz="2400" dirty="0"/>
          </a:p>
          <a:p>
            <a:endParaRPr lang="en-US" sz="2400" dirty="0" smtClean="0"/>
          </a:p>
          <a:p>
            <a:endParaRPr lang="en-US" sz="2400" dirty="0"/>
          </a:p>
          <a:p>
            <a:endParaRPr lang="en-US" sz="2400" dirty="0" smtClean="0"/>
          </a:p>
          <a:p>
            <a:pPr marL="0" indent="0">
              <a:buNone/>
            </a:pPr>
            <a:endParaRPr lang="en-US" sz="2400" dirty="0" smtClean="0"/>
          </a:p>
          <a:p>
            <a:pPr marL="0" indent="0">
              <a:buNone/>
            </a:pPr>
            <a:endParaRPr lang="en-US" sz="2400" dirty="0" smtClean="0"/>
          </a:p>
        </p:txBody>
      </p:sp>
      <p:pic>
        <p:nvPicPr>
          <p:cNvPr id="4" name="Picture 3" descr="fin_sta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209" y="1189381"/>
            <a:ext cx="8753116" cy="2623835"/>
          </a:xfrm>
          <a:prstGeom prst="rect">
            <a:avLst/>
          </a:prstGeom>
        </p:spPr>
      </p:pic>
    </p:spTree>
    <p:extLst>
      <p:ext uri="{BB962C8B-B14F-4D97-AF65-F5344CB8AC3E}">
        <p14:creationId xmlns:p14="http://schemas.microsoft.com/office/powerpoint/2010/main" val="214274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66" y="2639465"/>
            <a:ext cx="8229600" cy="1143000"/>
          </a:xfrm>
        </p:spPr>
        <p:txBody>
          <a:bodyPr/>
          <a:lstStyle/>
          <a:p>
            <a:r>
              <a:rPr lang="en-US" dirty="0" smtClean="0"/>
              <a:t>Backup Slides</a:t>
            </a:r>
            <a:endParaRPr lang="en-US" dirty="0"/>
          </a:p>
        </p:txBody>
      </p:sp>
    </p:spTree>
    <p:extLst>
      <p:ext uri="{BB962C8B-B14F-4D97-AF65-F5344CB8AC3E}">
        <p14:creationId xmlns:p14="http://schemas.microsoft.com/office/powerpoint/2010/main" val="1812791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9188"/>
            <a:ext cx="8229600" cy="1143000"/>
          </a:xfrm>
        </p:spPr>
        <p:txBody>
          <a:bodyPr/>
          <a:lstStyle/>
          <a:p>
            <a:r>
              <a:rPr lang="en-US" dirty="0" smtClean="0"/>
              <a:t>DIS: Quasi-Classics</a:t>
            </a:r>
            <a:endParaRPr lang="en-US" dirty="0"/>
          </a:p>
        </p:txBody>
      </p:sp>
    </p:spTree>
    <p:extLst>
      <p:ext uri="{BB962C8B-B14F-4D97-AF65-F5344CB8AC3E}">
        <p14:creationId xmlns:p14="http://schemas.microsoft.com/office/powerpoint/2010/main" val="23656819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87530"/>
            <a:ext cx="8229600" cy="1143000"/>
          </a:xfrm>
        </p:spPr>
        <p:txBody>
          <a:bodyPr>
            <a:normAutofit fontScale="90000"/>
          </a:bodyPr>
          <a:lstStyle/>
          <a:p>
            <a:r>
              <a:rPr lang="en-US" dirty="0" smtClean="0"/>
              <a:t>Polarized Quark TMD Evolution </a:t>
            </a:r>
            <a:br>
              <a:rPr lang="en-US" dirty="0" smtClean="0"/>
            </a:br>
            <a:r>
              <a:rPr lang="en-US" dirty="0" smtClean="0"/>
              <a:t>at Small-x: an Outline</a:t>
            </a:r>
            <a:endParaRPr lang="en-US" dirty="0"/>
          </a:p>
        </p:txBody>
      </p:sp>
      <p:sp>
        <p:nvSpPr>
          <p:cNvPr id="4" name="TextBox 3"/>
          <p:cNvSpPr txBox="1"/>
          <p:nvPr/>
        </p:nvSpPr>
        <p:spPr>
          <a:xfrm>
            <a:off x="4390589" y="5564944"/>
            <a:ext cx="4536668" cy="923330"/>
          </a:xfrm>
          <a:prstGeom prst="rect">
            <a:avLst/>
          </a:prstGeom>
          <a:noFill/>
        </p:spPr>
        <p:txBody>
          <a:bodyPr wrap="none" rtlCol="0">
            <a:spAutoFit/>
          </a:bodyPr>
          <a:lstStyle/>
          <a:p>
            <a:r>
              <a:rPr lang="en-US" dirty="0" err="1" smtClean="0"/>
              <a:t>Yu.K</a:t>
            </a:r>
            <a:r>
              <a:rPr lang="en-US" dirty="0" smtClean="0"/>
              <a:t>., M</a:t>
            </a:r>
            <a:r>
              <a:rPr lang="en-US" dirty="0"/>
              <a:t>. </a:t>
            </a:r>
            <a:r>
              <a:rPr lang="en-US" dirty="0" smtClean="0"/>
              <a:t>Sievert</a:t>
            </a:r>
            <a:r>
              <a:rPr lang="en-US" dirty="0"/>
              <a:t>, arXiv:</a:t>
            </a:r>
            <a:r>
              <a:rPr lang="en-US" dirty="0" smtClean="0"/>
              <a:t>1505.01176 [</a:t>
            </a:r>
            <a:r>
              <a:rPr lang="en-US" dirty="0" err="1"/>
              <a:t>hep-ph</a:t>
            </a:r>
            <a:r>
              <a:rPr lang="en-US" dirty="0" smtClean="0"/>
              <a:t>]</a:t>
            </a:r>
          </a:p>
          <a:p>
            <a:r>
              <a:rPr lang="en-US" dirty="0" err="1" smtClean="0"/>
              <a:t>Yu.K</a:t>
            </a:r>
            <a:r>
              <a:rPr lang="en-US" dirty="0" smtClean="0"/>
              <a:t>., D. </a:t>
            </a:r>
            <a:r>
              <a:rPr lang="en-US" dirty="0" err="1" smtClean="0"/>
              <a:t>Pitonyak</a:t>
            </a:r>
            <a:r>
              <a:rPr lang="en-US" dirty="0" smtClean="0"/>
              <a:t>, M. Sievert, R. </a:t>
            </a:r>
            <a:r>
              <a:rPr lang="en-US" dirty="0" err="1" smtClean="0"/>
              <a:t>Venugopalan</a:t>
            </a:r>
            <a:r>
              <a:rPr lang="en-US" dirty="0" smtClean="0"/>
              <a:t>,</a:t>
            </a:r>
          </a:p>
          <a:p>
            <a:r>
              <a:rPr lang="en-US" dirty="0" smtClean="0"/>
              <a:t>in preparation  </a:t>
            </a:r>
            <a:endParaRPr lang="en-US" dirty="0"/>
          </a:p>
        </p:txBody>
      </p:sp>
    </p:spTree>
    <p:extLst>
      <p:ext uri="{BB962C8B-B14F-4D97-AF65-F5344CB8AC3E}">
        <p14:creationId xmlns:p14="http://schemas.microsoft.com/office/powerpoint/2010/main" val="2934794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Spin-Dependent SIDIS</a:t>
            </a:r>
            <a:endParaRPr lang="en-US" dirty="0"/>
          </a:p>
        </p:txBody>
      </p:sp>
      <p:pic>
        <p:nvPicPr>
          <p:cNvPr id="4" name="Content Placeholder 3" descr="unpol_lowx_LO_pol.eps"/>
          <p:cNvPicPr>
            <a:picLocks noGrp="1" noChangeAspect="1"/>
          </p:cNvPicPr>
          <p:nvPr>
            <p:ph idx="1"/>
          </p:nvPr>
        </p:nvPicPr>
        <p:blipFill>
          <a:blip r:embed="rId2">
            <a:extLst>
              <a:ext uri="{28A0092B-C50C-407E-A947-70E740481C1C}">
                <a14:useLocalDpi xmlns:a14="http://schemas.microsoft.com/office/drawing/2010/main" val="0"/>
              </a:ext>
            </a:extLst>
          </a:blip>
          <a:srcRect t="-17289" b="-17289"/>
          <a:stretch>
            <a:fillRect/>
          </a:stretch>
        </p:blipFill>
        <p:spPr>
          <a:xfrm>
            <a:off x="1756846" y="2580403"/>
            <a:ext cx="5309741" cy="2920153"/>
          </a:xfrm>
        </p:spPr>
      </p:pic>
      <p:sp>
        <p:nvSpPr>
          <p:cNvPr id="5" name="TextBox 4"/>
          <p:cNvSpPr txBox="1"/>
          <p:nvPr/>
        </p:nvSpPr>
        <p:spPr>
          <a:xfrm>
            <a:off x="254525" y="1464266"/>
            <a:ext cx="8781896" cy="1323439"/>
          </a:xfrm>
          <a:prstGeom prst="rect">
            <a:avLst/>
          </a:prstGeom>
          <a:noFill/>
        </p:spPr>
        <p:txBody>
          <a:bodyPr wrap="none" rtlCol="0">
            <a:spAutoFit/>
          </a:bodyPr>
          <a:lstStyle/>
          <a:p>
            <a:r>
              <a:rPr lang="en-US" sz="2000" dirty="0" smtClean="0"/>
              <a:t>To transfer spin information between the polarized target and the produced quark </a:t>
            </a:r>
          </a:p>
          <a:p>
            <a:r>
              <a:rPr lang="en-US" sz="2000" dirty="0" smtClean="0"/>
              <a:t>we either need to exchange quarks in the t-channel, or non-</a:t>
            </a:r>
            <a:r>
              <a:rPr lang="en-US" sz="2000" dirty="0" err="1" smtClean="0"/>
              <a:t>eikonal</a:t>
            </a:r>
            <a:r>
              <a:rPr lang="en-US" sz="2000" dirty="0" smtClean="0"/>
              <a:t> gluons.</a:t>
            </a:r>
          </a:p>
          <a:p>
            <a:endParaRPr lang="en-US" sz="2000" dirty="0"/>
          </a:p>
          <a:p>
            <a:r>
              <a:rPr lang="en-US" sz="2000" dirty="0" smtClean="0"/>
              <a:t>Here’s an example of the quark exchange:   </a:t>
            </a:r>
            <a:endParaRPr lang="en-US" sz="2000" dirty="0"/>
          </a:p>
        </p:txBody>
      </p:sp>
    </p:spTree>
    <p:extLst>
      <p:ext uri="{BB962C8B-B14F-4D97-AF65-F5344CB8AC3E}">
        <p14:creationId xmlns:p14="http://schemas.microsoft.com/office/powerpoint/2010/main" val="42163029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Spin-Dependent SIDIS</a:t>
            </a:r>
            <a:endParaRPr lang="en-US" dirty="0"/>
          </a:p>
        </p:txBody>
      </p:sp>
      <p:pic>
        <p:nvPicPr>
          <p:cNvPr id="4" name="Content Placeholder 3" descr="pol_mult.eps"/>
          <p:cNvPicPr>
            <a:picLocks noGrp="1" noChangeAspect="1"/>
          </p:cNvPicPr>
          <p:nvPr>
            <p:ph idx="1"/>
          </p:nvPr>
        </p:nvPicPr>
        <p:blipFill>
          <a:blip r:embed="rId2">
            <a:extLst>
              <a:ext uri="{28A0092B-C50C-407E-A947-70E740481C1C}">
                <a14:useLocalDpi xmlns:a14="http://schemas.microsoft.com/office/drawing/2010/main" val="0"/>
              </a:ext>
            </a:extLst>
          </a:blip>
          <a:srcRect t="-26495" b="-26495"/>
          <a:stretch>
            <a:fillRect/>
          </a:stretch>
        </p:blipFill>
        <p:spPr>
          <a:xfrm>
            <a:off x="213991" y="1835893"/>
            <a:ext cx="7271456" cy="3999021"/>
          </a:xfrm>
        </p:spPr>
      </p:pic>
      <p:sp>
        <p:nvSpPr>
          <p:cNvPr id="5" name="TextBox 4"/>
          <p:cNvSpPr txBox="1"/>
          <p:nvPr/>
        </p:nvSpPr>
        <p:spPr>
          <a:xfrm>
            <a:off x="7971866" y="2921822"/>
            <a:ext cx="545492" cy="523220"/>
          </a:xfrm>
          <a:prstGeom prst="rect">
            <a:avLst/>
          </a:prstGeom>
          <a:noFill/>
        </p:spPr>
        <p:txBody>
          <a:bodyPr wrap="none" rtlCol="0">
            <a:spAutoFit/>
          </a:bodyPr>
          <a:lstStyle/>
          <a:p>
            <a:r>
              <a:rPr lang="en-US" sz="2800" dirty="0" smtClean="0"/>
              <a:t>=0</a:t>
            </a:r>
            <a:endParaRPr lang="en-US" sz="2800" dirty="0"/>
          </a:p>
        </p:txBody>
      </p:sp>
      <p:sp>
        <p:nvSpPr>
          <p:cNvPr id="6" name="TextBox 5"/>
          <p:cNvSpPr txBox="1"/>
          <p:nvPr/>
        </p:nvSpPr>
        <p:spPr>
          <a:xfrm>
            <a:off x="457200" y="1450756"/>
            <a:ext cx="7690101" cy="707886"/>
          </a:xfrm>
          <a:prstGeom prst="rect">
            <a:avLst/>
          </a:prstGeom>
          <a:noFill/>
        </p:spPr>
        <p:txBody>
          <a:bodyPr wrap="none" rtlCol="0">
            <a:spAutoFit/>
          </a:bodyPr>
          <a:lstStyle/>
          <a:p>
            <a:r>
              <a:rPr lang="en-US" sz="2000" dirty="0" smtClean="0"/>
              <a:t>It is straightforward to include multiple shock wave interactions into the </a:t>
            </a:r>
            <a:br>
              <a:rPr lang="en-US" sz="2000" dirty="0" smtClean="0"/>
            </a:br>
            <a:r>
              <a:rPr lang="en-US" sz="2000" dirty="0" smtClean="0"/>
              <a:t>polarized SIDIS cross section:</a:t>
            </a:r>
            <a:endParaRPr lang="en-US" sz="2000" dirty="0"/>
          </a:p>
        </p:txBody>
      </p:sp>
      <p:sp>
        <p:nvSpPr>
          <p:cNvPr id="7" name="TextBox 6"/>
          <p:cNvSpPr txBox="1"/>
          <p:nvPr/>
        </p:nvSpPr>
        <p:spPr>
          <a:xfrm>
            <a:off x="5499236" y="4223702"/>
            <a:ext cx="2075057" cy="523220"/>
          </a:xfrm>
          <a:prstGeom prst="rect">
            <a:avLst/>
          </a:prstGeom>
          <a:noFill/>
        </p:spPr>
        <p:txBody>
          <a:bodyPr wrap="none" rtlCol="0">
            <a:spAutoFit/>
          </a:bodyPr>
          <a:lstStyle/>
          <a:p>
            <a:r>
              <a:rPr lang="en-US" sz="2800" dirty="0" smtClean="0"/>
              <a:t>= the answer</a:t>
            </a:r>
            <a:endParaRPr lang="en-US" sz="2800" dirty="0"/>
          </a:p>
        </p:txBody>
      </p:sp>
    </p:spTree>
    <p:extLst>
      <p:ext uri="{BB962C8B-B14F-4D97-AF65-F5344CB8AC3E}">
        <p14:creationId xmlns:p14="http://schemas.microsoft.com/office/powerpoint/2010/main" val="134723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56" y="274638"/>
            <a:ext cx="8620424" cy="1143000"/>
          </a:xfrm>
        </p:spPr>
        <p:txBody>
          <a:bodyPr>
            <a:normAutofit fontScale="90000"/>
          </a:bodyPr>
          <a:lstStyle/>
          <a:p>
            <a:r>
              <a:rPr lang="en-US" dirty="0" smtClean="0"/>
              <a:t>Small-x Polarized-Quark TMD Evolution</a:t>
            </a:r>
            <a:endParaRPr lang="en-US" dirty="0"/>
          </a:p>
        </p:txBody>
      </p:sp>
      <p:pic>
        <p:nvPicPr>
          <p:cNvPr id="4" name="Content Placeholder 3" descr="lowx_pol.eps"/>
          <p:cNvPicPr>
            <a:picLocks noGrp="1" noChangeAspect="1"/>
          </p:cNvPicPr>
          <p:nvPr>
            <p:ph idx="1"/>
          </p:nvPr>
        </p:nvPicPr>
        <p:blipFill>
          <a:blip r:embed="rId2">
            <a:extLst>
              <a:ext uri="{28A0092B-C50C-407E-A947-70E740481C1C}">
                <a14:useLocalDpi xmlns:a14="http://schemas.microsoft.com/office/drawing/2010/main" val="0"/>
              </a:ext>
            </a:extLst>
          </a:blip>
          <a:srcRect t="-42302" b="-42302"/>
          <a:stretch>
            <a:fillRect/>
          </a:stretch>
        </p:blipFill>
        <p:spPr>
          <a:xfrm>
            <a:off x="457200" y="992251"/>
            <a:ext cx="8229600" cy="4525963"/>
          </a:xfrm>
        </p:spPr>
      </p:pic>
      <p:sp>
        <p:nvSpPr>
          <p:cNvPr id="5" name="TextBox 4"/>
          <p:cNvSpPr txBox="1"/>
          <p:nvPr/>
        </p:nvSpPr>
        <p:spPr>
          <a:xfrm>
            <a:off x="457200" y="1431148"/>
            <a:ext cx="7260922" cy="707886"/>
          </a:xfrm>
          <a:prstGeom prst="rect">
            <a:avLst/>
          </a:prstGeom>
          <a:noFill/>
        </p:spPr>
        <p:txBody>
          <a:bodyPr wrap="none" rtlCol="0">
            <a:spAutoFit/>
          </a:bodyPr>
          <a:lstStyle/>
          <a:p>
            <a:r>
              <a:rPr lang="en-US" sz="2000" dirty="0" smtClean="0"/>
              <a:t>Evolution corrections can be included into the polarized TMDs using </a:t>
            </a:r>
            <a:br>
              <a:rPr lang="en-US" sz="2000" dirty="0" smtClean="0"/>
            </a:br>
            <a:r>
              <a:rPr lang="en-US" sz="2000" dirty="0" smtClean="0"/>
              <a:t>the diagrams below: </a:t>
            </a:r>
            <a:endParaRPr lang="en-US" sz="2000" dirty="0"/>
          </a:p>
        </p:txBody>
      </p:sp>
      <p:sp>
        <p:nvSpPr>
          <p:cNvPr id="6" name="TextBox 5"/>
          <p:cNvSpPr txBox="1"/>
          <p:nvPr/>
        </p:nvSpPr>
        <p:spPr>
          <a:xfrm>
            <a:off x="457200" y="4785125"/>
            <a:ext cx="8422723" cy="707886"/>
          </a:xfrm>
          <a:prstGeom prst="rect">
            <a:avLst/>
          </a:prstGeom>
          <a:noFill/>
        </p:spPr>
        <p:txBody>
          <a:bodyPr wrap="none" rtlCol="0">
            <a:spAutoFit/>
          </a:bodyPr>
          <a:lstStyle/>
          <a:p>
            <a:r>
              <a:rPr lang="en-US" sz="2000" dirty="0" smtClean="0"/>
              <a:t>Interestingly the quark and non-</a:t>
            </a:r>
            <a:r>
              <a:rPr lang="en-US" sz="2000" dirty="0" err="1" smtClean="0"/>
              <a:t>eikonal</a:t>
            </a:r>
            <a:r>
              <a:rPr lang="en-US" sz="2000" dirty="0" smtClean="0"/>
              <a:t> gluon ladders mix (see the right panel),</a:t>
            </a:r>
          </a:p>
          <a:p>
            <a:r>
              <a:rPr lang="en-US" sz="2000" dirty="0" smtClean="0"/>
              <a:t>resulting in a more complicated evolution equation. </a:t>
            </a:r>
            <a:endParaRPr lang="en-US" sz="2000" dirty="0"/>
          </a:p>
        </p:txBody>
      </p:sp>
    </p:spTree>
    <p:extLst>
      <p:ext uri="{BB962C8B-B14F-4D97-AF65-F5344CB8AC3E}">
        <p14:creationId xmlns:p14="http://schemas.microsoft.com/office/powerpoint/2010/main" val="15466326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56" y="274638"/>
            <a:ext cx="8539354" cy="1143000"/>
          </a:xfrm>
        </p:spPr>
        <p:txBody>
          <a:bodyPr>
            <a:normAutofit fontScale="90000"/>
          </a:bodyPr>
          <a:lstStyle/>
          <a:p>
            <a:r>
              <a:rPr lang="en-US" dirty="0" smtClean="0"/>
              <a:t>Small-x Polarized-Quark TMD Evolution</a:t>
            </a:r>
            <a:endParaRPr lang="en-US" dirty="0"/>
          </a:p>
        </p:txBody>
      </p:sp>
      <p:sp>
        <p:nvSpPr>
          <p:cNvPr id="3" name="Content Placeholder 2"/>
          <p:cNvSpPr>
            <a:spLocks noGrp="1"/>
          </p:cNvSpPr>
          <p:nvPr>
            <p:ph idx="1"/>
          </p:nvPr>
        </p:nvSpPr>
        <p:spPr/>
        <p:txBody>
          <a:bodyPr>
            <a:normAutofit/>
          </a:bodyPr>
          <a:lstStyle/>
          <a:p>
            <a:r>
              <a:rPr lang="en-US" sz="2000" dirty="0" smtClean="0"/>
              <a:t>A generic quark-spin dependent TMD can be written as (target spin is </a:t>
            </a:r>
            <a:r>
              <a:rPr lang="en-US" sz="2000" dirty="0" smtClean="0">
                <a:latin typeface="Symbol" charset="2"/>
                <a:cs typeface="Symbol" charset="2"/>
              </a:rPr>
              <a:t>S, </a:t>
            </a:r>
            <a:r>
              <a:rPr lang="en-US" sz="2000" dirty="0" smtClean="0">
                <a:cs typeface="Symbol" charset="2"/>
              </a:rPr>
              <a:t>tagged quark spin is </a:t>
            </a:r>
            <a:r>
              <a:rPr lang="en-US" sz="2000" dirty="0" smtClean="0">
                <a:latin typeface="Symbol" charset="2"/>
                <a:cs typeface="Symbol" charset="2"/>
              </a:rPr>
              <a:t>l</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where R is the QCD </a:t>
            </a:r>
            <a:r>
              <a:rPr lang="en-US" sz="2000" dirty="0" err="1" smtClean="0"/>
              <a:t>Reggeon</a:t>
            </a:r>
            <a:r>
              <a:rPr lang="en-US" sz="2000" dirty="0" smtClean="0"/>
              <a:t> amplitude and </a:t>
            </a:r>
            <a:r>
              <a:rPr lang="en-US" sz="2000" dirty="0" err="1" smtClean="0"/>
              <a:t>f</a:t>
            </a:r>
            <a:r>
              <a:rPr lang="en-US" sz="2000" baseline="-25000" dirty="0" err="1" smtClean="0">
                <a:latin typeface="Symbol" charset="2"/>
                <a:cs typeface="Symbol" charset="2"/>
              </a:rPr>
              <a:t>s</a:t>
            </a:r>
            <a:r>
              <a:rPr lang="en-US" sz="2000" baseline="-25000" dirty="0" smtClean="0">
                <a:latin typeface="Symbol" charset="2"/>
                <a:cs typeface="Symbol" charset="2"/>
              </a:rPr>
              <a:t> s’</a:t>
            </a:r>
            <a:r>
              <a:rPr lang="en-US" sz="2000" dirty="0" smtClean="0">
                <a:latin typeface="Symbol" charset="2"/>
                <a:cs typeface="Symbol" charset="2"/>
              </a:rPr>
              <a:t> </a:t>
            </a:r>
            <a:r>
              <a:rPr lang="en-US" sz="2000" dirty="0" smtClean="0">
                <a:cs typeface="Symbol" charset="2"/>
              </a:rPr>
              <a:t>can be calculated from the light-cone wave function</a:t>
            </a:r>
            <a:r>
              <a:rPr lang="en-US" sz="2000" dirty="0" smtClean="0"/>
              <a:t>. </a:t>
            </a:r>
            <a:endParaRPr lang="en-US" sz="2000" dirty="0"/>
          </a:p>
          <a:p>
            <a:r>
              <a:rPr lang="en-US" sz="2000" dirty="0" smtClean="0"/>
              <a:t>R obeys the equation like this: (</a:t>
            </a:r>
            <a:r>
              <a:rPr lang="en-US" sz="2000" dirty="0" err="1" smtClean="0"/>
              <a:t>Itakura</a:t>
            </a:r>
            <a:r>
              <a:rPr lang="en-US" sz="2000" dirty="0" smtClean="0"/>
              <a:t>, YK, </a:t>
            </a:r>
            <a:r>
              <a:rPr lang="en-US" sz="2000" dirty="0" err="1" smtClean="0"/>
              <a:t>McLerran</a:t>
            </a:r>
            <a:r>
              <a:rPr lang="en-US" sz="2000" dirty="0" smtClean="0"/>
              <a:t>, </a:t>
            </a:r>
            <a:r>
              <a:rPr lang="en-US" sz="2000" dirty="0" err="1" smtClean="0"/>
              <a:t>Teaney</a:t>
            </a:r>
            <a:r>
              <a:rPr lang="en-US" sz="2000" dirty="0" smtClean="0"/>
              <a:t> </a:t>
            </a:r>
            <a:r>
              <a:rPr lang="fr-FR" sz="2000" dirty="0" smtClean="0"/>
              <a:t>’</a:t>
            </a:r>
            <a:r>
              <a:rPr lang="en-US" sz="2000" dirty="0" smtClean="0"/>
              <a:t>03), </a:t>
            </a:r>
            <a:br>
              <a:rPr lang="en-US" sz="2000" dirty="0" smtClean="0"/>
            </a:br>
            <a:r>
              <a:rPr lang="en-US" sz="2000" dirty="0" smtClean="0"/>
              <a:t>(no gluon ladders </a:t>
            </a:r>
            <a:r>
              <a:rPr lang="en-US" sz="2000" dirty="0" smtClean="0">
                <a:latin typeface="Wingdings"/>
                <a:ea typeface="Wingdings"/>
                <a:cs typeface="Wingdings"/>
                <a:sym typeface="Wingdings"/>
              </a:rPr>
              <a:t></a:t>
            </a:r>
            <a:r>
              <a:rPr lang="en-US" sz="2000" dirty="0" smtClean="0"/>
              <a:t> approximation for TMD evolution!)</a:t>
            </a:r>
            <a:endParaRPr lang="en-US" sz="2000"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5198318"/>
            <a:ext cx="8379410" cy="1008944"/>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470385"/>
            <a:ext cx="7870215" cy="1239141"/>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1433" y="4822583"/>
            <a:ext cx="1743798" cy="375735"/>
          </a:xfrm>
          <a:prstGeom prst="rect">
            <a:avLst/>
          </a:prstGeom>
        </p:spPr>
      </p:pic>
    </p:spTree>
    <p:extLst>
      <p:ext uri="{BB962C8B-B14F-4D97-AF65-F5344CB8AC3E}">
        <p14:creationId xmlns:p14="http://schemas.microsoft.com/office/powerpoint/2010/main" val="346634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Helicity TMDs</a:t>
            </a:r>
            <a:endParaRPr lang="en-US" dirty="0"/>
          </a:p>
        </p:txBody>
      </p:sp>
      <p:sp>
        <p:nvSpPr>
          <p:cNvPr id="3" name="Content Placeholder 2"/>
          <p:cNvSpPr>
            <a:spLocks noGrp="1"/>
          </p:cNvSpPr>
          <p:nvPr>
            <p:ph idx="1"/>
          </p:nvPr>
        </p:nvSpPr>
        <p:spPr>
          <a:xfrm>
            <a:off x="457200" y="1069902"/>
            <a:ext cx="8229600" cy="5547869"/>
          </a:xfrm>
        </p:spPr>
        <p:txBody>
          <a:bodyPr>
            <a:normAutofit/>
          </a:bodyPr>
          <a:lstStyle/>
          <a:p>
            <a:r>
              <a:rPr lang="en-US" sz="2400" dirty="0" smtClean="0"/>
              <a:t>Summing up mixing quark and gluon ladders only yields</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with</a:t>
            </a:r>
          </a:p>
          <a:p>
            <a:endParaRPr lang="en-US" sz="2400" dirty="0"/>
          </a:p>
          <a:p>
            <a:endParaRPr lang="en-US" sz="2400" dirty="0" smtClean="0"/>
          </a:p>
          <a:p>
            <a:endParaRPr lang="en-US" sz="2400" dirty="0"/>
          </a:p>
          <a:p>
            <a:endParaRPr lang="en-US" sz="2400" dirty="0" smtClean="0"/>
          </a:p>
          <a:p>
            <a:endParaRPr lang="en-US" sz="2400" dirty="0"/>
          </a:p>
          <a:p>
            <a:r>
              <a:rPr lang="en-US" sz="2400" smtClean="0"/>
              <a:t>The numbers </a:t>
            </a:r>
            <a:r>
              <a:rPr lang="en-US" sz="2400" dirty="0" smtClean="0"/>
              <a:t>are encouraging (</a:t>
            </a:r>
            <a:r>
              <a:rPr lang="en-US" sz="2400" dirty="0" smtClean="0">
                <a:latin typeface="Symbol" charset="2"/>
                <a:cs typeface="Symbol" charset="2"/>
              </a:rPr>
              <a:t>a</a:t>
            </a:r>
            <a:r>
              <a:rPr lang="en-US" sz="2400" baseline="-25000" dirty="0" smtClean="0"/>
              <a:t>s</a:t>
            </a:r>
            <a:r>
              <a:rPr lang="en-US" sz="2400" dirty="0" smtClean="0"/>
              <a:t>=0.3, </a:t>
            </a:r>
            <a:r>
              <a:rPr lang="en-US" sz="2400" dirty="0" err="1" smtClean="0"/>
              <a:t>N</a:t>
            </a:r>
            <a:r>
              <a:rPr lang="en-US" sz="2400" baseline="-25000" dirty="0" err="1" smtClean="0"/>
              <a:t>c</a:t>
            </a:r>
            <a:r>
              <a:rPr lang="en-US" sz="2400" dirty="0" smtClean="0"/>
              <a:t>=</a:t>
            </a:r>
            <a:r>
              <a:rPr lang="en-US" sz="2400" dirty="0" err="1" smtClean="0"/>
              <a:t>N</a:t>
            </a:r>
            <a:r>
              <a:rPr lang="en-US" sz="2400" baseline="-25000" dirty="0" err="1" smtClean="0"/>
              <a:t>f</a:t>
            </a:r>
            <a:r>
              <a:rPr lang="en-US" sz="2400" dirty="0" smtClean="0"/>
              <a:t>=3):</a:t>
            </a:r>
          </a:p>
          <a:p>
            <a:endParaRPr lang="en-US" sz="2400" dirty="0"/>
          </a:p>
          <a:p>
            <a:r>
              <a:rPr lang="en-US" sz="2400" dirty="0" smtClean="0"/>
              <a:t>But: need to include the non-ladder graphs.</a:t>
            </a:r>
            <a:endParaRPr lang="en-US"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7461" y="1621020"/>
            <a:ext cx="1868916" cy="762998"/>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3354" y="2715625"/>
            <a:ext cx="6206769" cy="592923"/>
          </a:xfrm>
          <a:prstGeom prst="rect">
            <a:avLst/>
          </a:prstGeom>
        </p:spPr>
      </p:pic>
      <p:pic>
        <p:nvPicPr>
          <p:cNvPr id="6" name="Picture 5" descr="Screen Shot 2015-09-01 at 5.39.1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6" y="3308548"/>
            <a:ext cx="7587547" cy="1871166"/>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0804" y="4979175"/>
            <a:ext cx="1932531" cy="787942"/>
          </a:xfrm>
          <a:prstGeom prst="rect">
            <a:avLst/>
          </a:prstGeom>
        </p:spPr>
      </p:pic>
    </p:spTree>
    <p:extLst>
      <p:ext uri="{BB962C8B-B14F-4D97-AF65-F5344CB8AC3E}">
        <p14:creationId xmlns:p14="http://schemas.microsoft.com/office/powerpoint/2010/main" val="18702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68"/>
            <a:ext cx="8229600" cy="1143000"/>
          </a:xfrm>
        </p:spPr>
        <p:txBody>
          <a:bodyPr/>
          <a:lstStyle/>
          <a:p>
            <a:r>
              <a:rPr lang="en-US" dirty="0" smtClean="0"/>
              <a:t>What to Expect</a:t>
            </a:r>
            <a:endParaRPr lang="en-US" dirty="0"/>
          </a:p>
        </p:txBody>
      </p:sp>
      <p:sp>
        <p:nvSpPr>
          <p:cNvPr id="3" name="Content Placeholder 2"/>
          <p:cNvSpPr>
            <a:spLocks noGrp="1"/>
          </p:cNvSpPr>
          <p:nvPr>
            <p:ph idx="1"/>
          </p:nvPr>
        </p:nvSpPr>
        <p:spPr>
          <a:xfrm>
            <a:off x="457200" y="1221011"/>
            <a:ext cx="8229600" cy="5263776"/>
          </a:xfrm>
        </p:spPr>
        <p:txBody>
          <a:bodyPr>
            <a:normAutofit/>
          </a:bodyPr>
          <a:lstStyle/>
          <a:p>
            <a:r>
              <a:rPr lang="en-US" sz="2000" dirty="0" smtClean="0"/>
              <a:t>Without saturation effects, similar evolution for the g</a:t>
            </a:r>
            <a:r>
              <a:rPr lang="en-US" sz="2000" baseline="-25000" dirty="0" smtClean="0"/>
              <a:t>1</a:t>
            </a:r>
            <a:r>
              <a:rPr lang="en-US" sz="2000" dirty="0" smtClean="0"/>
              <a:t> structure function was considered by Bartels, </a:t>
            </a:r>
            <a:r>
              <a:rPr lang="en-US" sz="2000" dirty="0" err="1" smtClean="0"/>
              <a:t>Ermolaev</a:t>
            </a:r>
            <a:r>
              <a:rPr lang="en-US" sz="2000" dirty="0" smtClean="0"/>
              <a:t> and </a:t>
            </a:r>
            <a:r>
              <a:rPr lang="en-US" sz="2000" dirty="0" err="1" smtClean="0"/>
              <a:t>Ryskin</a:t>
            </a:r>
            <a:r>
              <a:rPr lang="en-US" sz="2000" dirty="0" smtClean="0"/>
              <a:t> in ‘96. </a:t>
            </a:r>
          </a:p>
          <a:p>
            <a:endParaRPr lang="en-US" sz="2000" dirty="0"/>
          </a:p>
          <a:p>
            <a:r>
              <a:rPr lang="en-US" sz="2000" dirty="0" smtClean="0"/>
              <a:t>Including the mixing of quark and gluon ladders, they obtained</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with </a:t>
            </a:r>
            <a:r>
              <a:rPr lang="en-US" sz="2000" dirty="0" err="1" smtClean="0"/>
              <a:t>z</a:t>
            </a:r>
            <a:r>
              <a:rPr lang="en-US" sz="2000" baseline="-25000" dirty="0" err="1" smtClean="0"/>
              <a:t>s</a:t>
            </a:r>
            <a:r>
              <a:rPr lang="en-US" sz="2000" dirty="0" smtClean="0"/>
              <a:t> = 3.45 for 4 quark flavors. </a:t>
            </a:r>
          </a:p>
          <a:p>
            <a:endParaRPr lang="en-US" sz="2000" dirty="0" smtClean="0"/>
          </a:p>
          <a:p>
            <a:r>
              <a:rPr lang="en-US" sz="2000" dirty="0" smtClean="0"/>
              <a:t>The power </a:t>
            </a:r>
            <a:r>
              <a:rPr lang="en-US" sz="2000" dirty="0"/>
              <a:t>is large </a:t>
            </a:r>
            <a:r>
              <a:rPr lang="en-US" sz="2000" dirty="0" smtClean="0"/>
              <a:t>and negative</a:t>
            </a:r>
            <a:r>
              <a:rPr lang="en-US" sz="2000" dirty="0"/>
              <a:t>, and can easily become large enough to make the net power of x smaller than −</a:t>
            </a:r>
            <a:r>
              <a:rPr lang="en-US" sz="2000" dirty="0" smtClean="0"/>
              <a:t>1 for </a:t>
            </a:r>
            <a:r>
              <a:rPr lang="en-US" sz="2000" dirty="0"/>
              <a:t>the realistic strong coupling of the order of α</a:t>
            </a:r>
            <a:r>
              <a:rPr lang="en-US" sz="2000" baseline="-25000" dirty="0"/>
              <a:t>s</a:t>
            </a:r>
            <a:r>
              <a:rPr lang="en-US" sz="2000" dirty="0"/>
              <a:t> = 0.2 − 0.3, resulting in polarized </a:t>
            </a:r>
            <a:r>
              <a:rPr lang="en-US" sz="2000" dirty="0" smtClean="0"/>
              <a:t>TMDs which </a:t>
            </a:r>
            <a:r>
              <a:rPr lang="en-US" sz="2000" dirty="0"/>
              <a:t>actually grow with decreasing x fast enough for the integral of the TMDs over </a:t>
            </a:r>
            <a:r>
              <a:rPr lang="en-US" sz="2000" dirty="0" smtClean="0"/>
              <a:t>the low</a:t>
            </a:r>
            <a:r>
              <a:rPr lang="en-US" sz="2000" dirty="0"/>
              <a:t>-x region to be (potentially) large</a:t>
            </a:r>
            <a:r>
              <a:rPr lang="en-US" sz="2000" dirty="0" smtClean="0"/>
              <a:t>.</a:t>
            </a:r>
          </a:p>
          <a:p>
            <a:endParaRPr lang="en-US" sz="2000" dirty="0"/>
          </a:p>
          <a:p>
            <a:r>
              <a:rPr lang="en-US" sz="2000" dirty="0" smtClean="0"/>
              <a:t>Can this solve the spin puzzle? To be continued… </a:t>
            </a:r>
            <a:endParaRPr lang="en-US" sz="20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0094" y="2739576"/>
            <a:ext cx="2873351" cy="401150"/>
          </a:xfrm>
          <a:prstGeom prst="rect">
            <a:avLst/>
          </a:prstGeom>
        </p:spPr>
      </p:pic>
    </p:spTree>
    <p:extLst>
      <p:ext uri="{BB962C8B-B14F-4D97-AF65-F5344CB8AC3E}">
        <p14:creationId xmlns:p14="http://schemas.microsoft.com/office/powerpoint/2010/main" val="61660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Dipole Amplitude</a:t>
            </a:r>
            <a:endParaRPr lang="en-US" dirty="0"/>
          </a:p>
        </p:txBody>
      </p:sp>
      <p:sp>
        <p:nvSpPr>
          <p:cNvPr id="3" name="Content Placeholder 2"/>
          <p:cNvSpPr>
            <a:spLocks noGrp="1"/>
          </p:cNvSpPr>
          <p:nvPr>
            <p:ph idx="1"/>
          </p:nvPr>
        </p:nvSpPr>
        <p:spPr/>
        <p:txBody>
          <a:bodyPr>
            <a:normAutofit/>
          </a:bodyPr>
          <a:lstStyle/>
          <a:p>
            <a:r>
              <a:rPr lang="en-US" sz="2400" dirty="0" smtClean="0"/>
              <a:t>The total DIS cross section is expressed in terms of the (</a:t>
            </a:r>
            <a:r>
              <a:rPr lang="en-US" sz="2400" dirty="0" err="1" smtClean="0"/>
              <a:t>Im</a:t>
            </a:r>
            <a:r>
              <a:rPr lang="en-US" sz="2400" dirty="0" smtClean="0"/>
              <a:t> part of the) forward quark dipole amplitude N:</a:t>
            </a:r>
            <a:endParaRPr lang="en-US"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411582"/>
            <a:ext cx="8063772" cy="1002055"/>
          </a:xfrm>
          <a:prstGeom prst="rect">
            <a:avLst/>
          </a:prstGeom>
        </p:spPr>
      </p:pic>
      <p:pic>
        <p:nvPicPr>
          <p:cNvPr id="5" name="Picture 4" descr="dipole_DI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4771" y="3591417"/>
            <a:ext cx="5739595" cy="3040235"/>
          </a:xfrm>
          <a:prstGeom prst="rect">
            <a:avLst/>
          </a:prstGeom>
        </p:spPr>
      </p:pic>
      <p:cxnSp>
        <p:nvCxnSpPr>
          <p:cNvPr id="6" name="Straight Arrow Connector 5"/>
          <p:cNvCxnSpPr/>
          <p:nvPr/>
        </p:nvCxnSpPr>
        <p:spPr>
          <a:xfrm flipH="1">
            <a:off x="7046188" y="4264952"/>
            <a:ext cx="27311" cy="16931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6133" y="4954027"/>
            <a:ext cx="897319" cy="315016"/>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1453" y="3890817"/>
            <a:ext cx="131041" cy="131041"/>
          </a:xfrm>
          <a:prstGeom prst="rect">
            <a:avLst/>
          </a:prstGeom>
        </p:spPr>
      </p:pic>
      <p:pic>
        <p:nvPicPr>
          <p:cNvPr id="9" name="Picture 8"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2740" y="4753264"/>
            <a:ext cx="586846" cy="200763"/>
          </a:xfrm>
          <a:prstGeom prst="rect">
            <a:avLst/>
          </a:prstGeom>
        </p:spPr>
      </p:pic>
    </p:spTree>
    <p:extLst>
      <p:ext uri="{BB962C8B-B14F-4D97-AF65-F5344CB8AC3E}">
        <p14:creationId xmlns:p14="http://schemas.microsoft.com/office/powerpoint/2010/main" val="5690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Dipole Amplitude</a:t>
            </a:r>
            <a:endParaRPr lang="en-US" dirty="0"/>
          </a:p>
        </p:txBody>
      </p:sp>
      <p:sp>
        <p:nvSpPr>
          <p:cNvPr id="3" name="Content Placeholder 2"/>
          <p:cNvSpPr>
            <a:spLocks noGrp="1"/>
          </p:cNvSpPr>
          <p:nvPr>
            <p:ph idx="1"/>
          </p:nvPr>
        </p:nvSpPr>
        <p:spPr>
          <a:xfrm>
            <a:off x="457200" y="1172926"/>
            <a:ext cx="8229600" cy="4525963"/>
          </a:xfrm>
        </p:spPr>
        <p:txBody>
          <a:bodyPr>
            <a:normAutofit/>
          </a:bodyPr>
          <a:lstStyle/>
          <a:p>
            <a:r>
              <a:rPr lang="en-US" sz="2400" dirty="0" smtClean="0"/>
              <a:t>The quark dipole amplitude is defined by</a:t>
            </a:r>
          </a:p>
          <a:p>
            <a:endParaRPr lang="en-US" sz="2400" dirty="0"/>
          </a:p>
          <a:p>
            <a:endParaRPr lang="en-US" sz="2400" dirty="0" smtClean="0"/>
          </a:p>
          <a:p>
            <a:r>
              <a:rPr lang="en-US" sz="2400" dirty="0" smtClean="0"/>
              <a:t>Here we use the Wilson lines along the light-cone direction</a:t>
            </a:r>
          </a:p>
          <a:p>
            <a:endParaRPr lang="en-US" sz="2400" dirty="0"/>
          </a:p>
          <a:p>
            <a:pPr marL="0" indent="0">
              <a:buNone/>
            </a:pPr>
            <a:endParaRPr lang="en-US" sz="2400" dirty="0"/>
          </a:p>
          <a:p>
            <a:r>
              <a:rPr lang="en-US" sz="2400" dirty="0" smtClean="0"/>
              <a:t>In the classical </a:t>
            </a:r>
            <a:r>
              <a:rPr lang="en-US" sz="2400" dirty="0" err="1" smtClean="0"/>
              <a:t>Glauber</a:t>
            </a:r>
            <a:r>
              <a:rPr lang="en-US" sz="2400" dirty="0" smtClean="0"/>
              <a:t>-Mueller/</a:t>
            </a:r>
            <a:r>
              <a:rPr lang="en-US" sz="2400" dirty="0" err="1" smtClean="0"/>
              <a:t>McLerran-Venugopalan</a:t>
            </a:r>
            <a:r>
              <a:rPr lang="en-US" sz="2400" dirty="0" smtClean="0"/>
              <a:t> approach the dipole amplitude </a:t>
            </a:r>
            <a:r>
              <a:rPr lang="en-US" sz="2400" dirty="0" err="1" smtClean="0"/>
              <a:t>resums</a:t>
            </a:r>
            <a:r>
              <a:rPr lang="en-US" sz="2400" dirty="0" smtClean="0"/>
              <a:t> multiple </a:t>
            </a:r>
            <a:r>
              <a:rPr lang="en-US" sz="2400" dirty="0" err="1" smtClean="0"/>
              <a:t>rescatterings</a:t>
            </a:r>
            <a:r>
              <a:rPr lang="en-US" sz="2400" dirty="0" smtClean="0"/>
              <a:t>:</a:t>
            </a:r>
            <a:endParaRPr lang="en-US"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4056" y="1721587"/>
            <a:ext cx="5632185" cy="736233"/>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056" y="2953876"/>
            <a:ext cx="5041923" cy="920576"/>
          </a:xfrm>
          <a:prstGeom prst="rect">
            <a:avLst/>
          </a:prstGeom>
        </p:spPr>
      </p:pic>
      <p:pic>
        <p:nvPicPr>
          <p:cNvPr id="6" name="Picture 5" descr="dip_nuc.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1146" y="4764289"/>
            <a:ext cx="4541421" cy="1858169"/>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4271" y="4705512"/>
            <a:ext cx="308437" cy="226792"/>
          </a:xfrm>
          <a:prstGeom prst="rect">
            <a:avLst/>
          </a:prstGeom>
        </p:spPr>
      </p:pic>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7061" y="5137129"/>
            <a:ext cx="335647" cy="239748"/>
          </a:xfrm>
          <a:prstGeom prst="rect">
            <a:avLst/>
          </a:prstGeom>
        </p:spPr>
      </p:pic>
    </p:spTree>
    <p:extLst>
      <p:ext uri="{BB962C8B-B14F-4D97-AF65-F5344CB8AC3E}">
        <p14:creationId xmlns:p14="http://schemas.microsoft.com/office/powerpoint/2010/main" val="130717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457200" y="0"/>
            <a:ext cx="8229600" cy="838200"/>
          </a:xfrm>
        </p:spPr>
        <p:txBody>
          <a:bodyPr/>
          <a:lstStyle/>
          <a:p>
            <a:r>
              <a:rPr lang="en-US" sz="4000">
                <a:solidFill>
                  <a:srgbClr val="000066"/>
                </a:solidFill>
                <a:effectLst>
                  <a:outerShdw blurRad="38100" dist="38100" dir="2700000" algn="tl">
                    <a:srgbClr val="DDDDDD"/>
                  </a:outerShdw>
                </a:effectLst>
              </a:rPr>
              <a:t>DIS in the Classical Approximation</a:t>
            </a:r>
          </a:p>
        </p:txBody>
      </p:sp>
      <p:pic>
        <p:nvPicPr>
          <p:cNvPr id="244739" name="Picture 3" descr="glamu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76400" y="2514600"/>
            <a:ext cx="5486400" cy="3759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44740" name="Text Box 4"/>
          <p:cNvSpPr txBox="1">
            <a:spLocks noChangeArrowheads="1"/>
          </p:cNvSpPr>
          <p:nvPr/>
        </p:nvSpPr>
        <p:spPr bwMode="auto">
          <a:xfrm>
            <a:off x="228600" y="990600"/>
            <a:ext cx="4495800" cy="822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a:solidFill>
                  <a:srgbClr val="000066"/>
                </a:solidFill>
                <a:latin typeface="Arial" charset="0"/>
                <a:ea typeface="ＭＳ Ｐゴシック" charset="0"/>
              </a:rPr>
              <a:t>The dipole-nucleus amplitude in</a:t>
            </a:r>
          </a:p>
          <a:p>
            <a:pPr defTabSz="914400" eaLnBrk="0" fontAlgn="base" hangingPunct="0">
              <a:spcBef>
                <a:spcPct val="0"/>
              </a:spcBef>
              <a:spcAft>
                <a:spcPct val="0"/>
              </a:spcAft>
            </a:pPr>
            <a:r>
              <a:rPr lang="en-US" sz="2400">
                <a:solidFill>
                  <a:srgbClr val="000066"/>
                </a:solidFill>
                <a:latin typeface="Arial" charset="0"/>
                <a:ea typeface="ＭＳ Ｐゴシック" charset="0"/>
              </a:rPr>
              <a:t>the classical approximation is</a:t>
            </a:r>
          </a:p>
        </p:txBody>
      </p:sp>
      <p:sp>
        <p:nvSpPr>
          <p:cNvPr id="244742" name="Text Box 6"/>
          <p:cNvSpPr txBox="1">
            <a:spLocks noChangeArrowheads="1"/>
          </p:cNvSpPr>
          <p:nvPr/>
        </p:nvSpPr>
        <p:spPr bwMode="auto">
          <a:xfrm>
            <a:off x="6477000" y="2438400"/>
            <a:ext cx="2438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400" dirty="0">
                <a:solidFill>
                  <a:srgbClr val="4D4D4D"/>
                </a:solidFill>
                <a:latin typeface="Arial" charset="0"/>
                <a:ea typeface="ＭＳ Ｐゴシック" charset="0"/>
              </a:rPr>
              <a:t>A.H. Mueller, </a:t>
            </a:r>
            <a:r>
              <a:rPr lang="ja-JP" altLang="en-US" sz="2400" dirty="0">
                <a:solidFill>
                  <a:srgbClr val="4D4D4D"/>
                </a:solidFill>
                <a:latin typeface="Arial"/>
                <a:ea typeface="ＭＳ Ｐゴシック" charset="0"/>
              </a:rPr>
              <a:t>‘</a:t>
            </a:r>
            <a:r>
              <a:rPr lang="en-US" sz="2400" dirty="0">
                <a:solidFill>
                  <a:srgbClr val="4D4D4D"/>
                </a:solidFill>
                <a:latin typeface="Arial" charset="0"/>
                <a:ea typeface="ＭＳ Ｐゴシック" charset="0"/>
              </a:rPr>
              <a:t>90</a:t>
            </a:r>
          </a:p>
        </p:txBody>
      </p:sp>
      <p:sp>
        <p:nvSpPr>
          <p:cNvPr id="244743" name="Text Box 7"/>
          <p:cNvSpPr txBox="1">
            <a:spLocks noChangeArrowheads="1"/>
          </p:cNvSpPr>
          <p:nvPr/>
        </p:nvSpPr>
        <p:spPr bwMode="auto">
          <a:xfrm>
            <a:off x="3657600" y="5943600"/>
            <a:ext cx="914400" cy="4572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914400" eaLnBrk="0" fontAlgn="base" hangingPunct="0">
              <a:spcBef>
                <a:spcPct val="0"/>
              </a:spcBef>
              <a:spcAft>
                <a:spcPct val="0"/>
              </a:spcAft>
            </a:pPr>
            <a:r>
              <a:rPr lang="en-US" sz="2400" b="1">
                <a:solidFill>
                  <a:srgbClr val="990000"/>
                </a:solidFill>
                <a:latin typeface="Times New Roman" charset="0"/>
                <a:ea typeface="ＭＳ Ｐゴシック" charset="0"/>
              </a:rPr>
              <a:t>1/Q</a:t>
            </a:r>
            <a:r>
              <a:rPr lang="en-US" sz="2400" b="1" baseline="-25000">
                <a:solidFill>
                  <a:srgbClr val="990000"/>
                </a:solidFill>
                <a:latin typeface="Times New Roman" charset="0"/>
                <a:ea typeface="ＭＳ Ｐゴシック" charset="0"/>
              </a:rPr>
              <a:t>S</a:t>
            </a:r>
            <a:endParaRPr lang="en-US" sz="2400" b="1">
              <a:solidFill>
                <a:srgbClr val="990000"/>
              </a:solidFill>
              <a:latin typeface="Times New Roman" charset="0"/>
              <a:ea typeface="ＭＳ Ｐゴシック" charset="0"/>
            </a:endParaRPr>
          </a:p>
        </p:txBody>
      </p:sp>
      <p:sp>
        <p:nvSpPr>
          <p:cNvPr id="244744" name="Text Box 8"/>
          <p:cNvSpPr txBox="1">
            <a:spLocks noChangeArrowheads="1"/>
          </p:cNvSpPr>
          <p:nvPr/>
        </p:nvSpPr>
        <p:spPr bwMode="auto">
          <a:xfrm>
            <a:off x="152400" y="5638800"/>
            <a:ext cx="2244725"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800">
                <a:solidFill>
                  <a:srgbClr val="000066"/>
                </a:solidFill>
                <a:latin typeface="Arial" charset="0"/>
                <a:ea typeface="ＭＳ Ｐゴシック" charset="0"/>
              </a:rPr>
              <a:t>Color</a:t>
            </a:r>
          </a:p>
          <a:p>
            <a:pPr defTabSz="914400" eaLnBrk="0" fontAlgn="base" hangingPunct="0">
              <a:spcBef>
                <a:spcPct val="0"/>
              </a:spcBef>
              <a:spcAft>
                <a:spcPct val="0"/>
              </a:spcAft>
            </a:pPr>
            <a:r>
              <a:rPr lang="en-US" sz="2800">
                <a:solidFill>
                  <a:srgbClr val="000066"/>
                </a:solidFill>
                <a:latin typeface="Arial" charset="0"/>
                <a:ea typeface="ＭＳ Ｐゴシック" charset="0"/>
              </a:rPr>
              <a:t>transparency</a:t>
            </a:r>
          </a:p>
        </p:txBody>
      </p:sp>
      <p:sp>
        <p:nvSpPr>
          <p:cNvPr id="244745" name="Line 9"/>
          <p:cNvSpPr>
            <a:spLocks noChangeShapeType="1"/>
          </p:cNvSpPr>
          <p:nvPr/>
        </p:nvSpPr>
        <p:spPr bwMode="auto">
          <a:xfrm flipV="1">
            <a:off x="1295400" y="5867400"/>
            <a:ext cx="609600" cy="76200"/>
          </a:xfrm>
          <a:prstGeom prst="line">
            <a:avLst/>
          </a:prstGeom>
          <a:noFill/>
          <a:ln w="38100">
            <a:solidFill>
              <a:srgbClr val="99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20000"/>
              </a:spcBef>
              <a:spcAft>
                <a:spcPct val="0"/>
              </a:spcAft>
              <a:buClr>
                <a:srgbClr val="00FFCC"/>
              </a:buClr>
              <a:buSzPct val="55000"/>
              <a:buFont typeface="Wingdings" charset="0"/>
              <a:buChar char="n"/>
            </a:pPr>
            <a:endParaRPr lang="en-US" sz="2800">
              <a:solidFill>
                <a:srgbClr val="000066"/>
              </a:solidFill>
              <a:latin typeface="Tahoma" charset="0"/>
              <a:ea typeface="ＭＳ Ｐゴシック" charset="0"/>
            </a:endParaRPr>
          </a:p>
        </p:txBody>
      </p:sp>
      <p:sp>
        <p:nvSpPr>
          <p:cNvPr id="244746" name="Text Box 10"/>
          <p:cNvSpPr txBox="1">
            <a:spLocks noChangeArrowheads="1"/>
          </p:cNvSpPr>
          <p:nvPr/>
        </p:nvSpPr>
        <p:spPr bwMode="auto">
          <a:xfrm>
            <a:off x="6918325" y="3036888"/>
            <a:ext cx="1785938" cy="946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914400" eaLnBrk="0" fontAlgn="base" hangingPunct="0">
              <a:spcBef>
                <a:spcPct val="0"/>
              </a:spcBef>
              <a:spcAft>
                <a:spcPct val="0"/>
              </a:spcAft>
            </a:pPr>
            <a:r>
              <a:rPr lang="en-US" sz="2800">
                <a:solidFill>
                  <a:srgbClr val="000066"/>
                </a:solidFill>
                <a:latin typeface="Arial" charset="0"/>
                <a:ea typeface="ＭＳ Ｐゴシック" charset="0"/>
              </a:rPr>
              <a:t>Black disk</a:t>
            </a:r>
          </a:p>
          <a:p>
            <a:pPr defTabSz="914400" eaLnBrk="0" fontAlgn="base" hangingPunct="0">
              <a:spcBef>
                <a:spcPct val="0"/>
              </a:spcBef>
              <a:spcAft>
                <a:spcPct val="0"/>
              </a:spcAft>
            </a:pPr>
            <a:r>
              <a:rPr lang="en-US" sz="2800">
                <a:solidFill>
                  <a:srgbClr val="000066"/>
                </a:solidFill>
                <a:latin typeface="Arial" charset="0"/>
                <a:ea typeface="ＭＳ Ｐゴシック" charset="0"/>
              </a:rPr>
              <a:t>limit,</a:t>
            </a:r>
          </a:p>
        </p:txBody>
      </p:sp>
      <p:sp>
        <p:nvSpPr>
          <p:cNvPr id="244747" name="Line 11"/>
          <p:cNvSpPr>
            <a:spLocks noChangeShapeType="1"/>
          </p:cNvSpPr>
          <p:nvPr/>
        </p:nvSpPr>
        <p:spPr bwMode="auto">
          <a:xfrm flipH="1">
            <a:off x="5943600" y="3276600"/>
            <a:ext cx="990600" cy="152400"/>
          </a:xfrm>
          <a:prstGeom prst="line">
            <a:avLst/>
          </a:prstGeom>
          <a:noFill/>
          <a:ln w="38100">
            <a:solidFill>
              <a:srgbClr val="9933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defTabSz="914400" fontAlgn="base">
              <a:spcBef>
                <a:spcPct val="20000"/>
              </a:spcBef>
              <a:spcAft>
                <a:spcPct val="0"/>
              </a:spcAft>
              <a:buClr>
                <a:srgbClr val="00FFCC"/>
              </a:buClr>
              <a:buSzPct val="55000"/>
              <a:buFont typeface="Wingdings" charset="0"/>
              <a:buChar char="n"/>
            </a:pPr>
            <a:endParaRPr lang="en-US" sz="2800">
              <a:solidFill>
                <a:srgbClr val="000066"/>
              </a:solidFill>
              <a:latin typeface="Tahoma" charset="0"/>
              <a:ea typeface="ＭＳ Ｐゴシック" charset="0"/>
            </a:endParaRPr>
          </a:p>
        </p:txBody>
      </p:sp>
      <p:graphicFrame>
        <p:nvGraphicFramePr>
          <p:cNvPr id="244748" name="Object 12"/>
          <p:cNvGraphicFramePr>
            <a:graphicFrameLocks noChangeAspect="1"/>
          </p:cNvGraphicFramePr>
          <p:nvPr/>
        </p:nvGraphicFramePr>
        <p:xfrm>
          <a:off x="7010400" y="4114800"/>
          <a:ext cx="1981200" cy="649288"/>
        </p:xfrm>
        <a:graphic>
          <a:graphicData uri="http://schemas.openxmlformats.org/presentationml/2006/ole">
            <mc:AlternateContent xmlns:mc="http://schemas.openxmlformats.org/markup-compatibility/2006">
              <mc:Choice xmlns:v="urn:schemas-microsoft-com:vml" Requires="v">
                <p:oleObj spid="_x0000_s1243" name="Equation" r:id="rId4" imgW="736560" imgH="241200" progId="Equation.3">
                  <p:embed/>
                </p:oleObj>
              </mc:Choice>
              <mc:Fallback>
                <p:oleObj name="Equation" r:id="rId4" imgW="736560" imgH="24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114800"/>
                        <a:ext cx="1981200" cy="649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 name="Picture 1"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6548" y="1701263"/>
            <a:ext cx="5068852" cy="737137"/>
          </a:xfrm>
          <a:prstGeom prst="rect">
            <a:avLst/>
          </a:prstGeom>
        </p:spPr>
      </p:pic>
    </p:spTree>
    <p:extLst>
      <p:ext uri="{BB962C8B-B14F-4D97-AF65-F5344CB8AC3E}">
        <p14:creationId xmlns:p14="http://schemas.microsoft.com/office/powerpoint/2010/main" val="2791921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par>
                          <p:cTn id="9" fill="hold" nodeType="afterGroup">
                            <p:stCondLst>
                              <p:cond delay="0"/>
                            </p:stCondLst>
                            <p:childTnLst>
                              <p:par>
                                <p:cTn id="10" presetID="22" presetClass="entr" presetSubtype="1" fill="hold" grpId="0" nodeType="afterEffect">
                                  <p:stCondLst>
                                    <p:cond delay="0"/>
                                  </p:stCondLst>
                                  <p:childTnLst>
                                    <p:set>
                                      <p:cBhvr>
                                        <p:cTn id="11" dur="1" fill="hold">
                                          <p:stCondLst>
                                            <p:cond delay="0"/>
                                          </p:stCondLst>
                                        </p:cTn>
                                        <p:tgtEl>
                                          <p:spTgt spid="244742"/>
                                        </p:tgtEl>
                                        <p:attrNameLst>
                                          <p:attrName>style.visibility</p:attrName>
                                        </p:attrNameLst>
                                      </p:cBhvr>
                                      <p:to>
                                        <p:strVal val="visible"/>
                                      </p:to>
                                    </p:set>
                                    <p:animEffect transition="in" filter="wipe(up)">
                                      <p:cBhvr>
                                        <p:cTn id="12" dur="500"/>
                                        <p:tgtEl>
                                          <p:spTgt spid="2447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47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474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4744"/>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grpId="0" nodeType="afterEffect">
                                  <p:stCondLst>
                                    <p:cond delay="0"/>
                                  </p:stCondLst>
                                  <p:childTnLst>
                                    <p:set>
                                      <p:cBhvr>
                                        <p:cTn id="25" dur="1" fill="hold">
                                          <p:stCondLst>
                                            <p:cond delay="0"/>
                                          </p:stCondLst>
                                        </p:cTn>
                                        <p:tgtEl>
                                          <p:spTgt spid="244745"/>
                                        </p:tgtEl>
                                        <p:attrNameLst>
                                          <p:attrName>style.visibility</p:attrName>
                                        </p:attrNameLst>
                                      </p:cBhvr>
                                      <p:to>
                                        <p:strVal val="visible"/>
                                      </p:to>
                                    </p:set>
                                    <p:animEffect transition="in" filter="wipe(left)">
                                      <p:cBhvr>
                                        <p:cTn id="26" dur="500"/>
                                        <p:tgtEl>
                                          <p:spTgt spid="24474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47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4748"/>
                                        </p:tgtEl>
                                        <p:attrNameLst>
                                          <p:attrName>style.visibility</p:attrName>
                                        </p:attrNameLst>
                                      </p:cBhvr>
                                      <p:to>
                                        <p:strVal val="visible"/>
                                      </p:to>
                                    </p:set>
                                  </p:childTnLst>
                                </p:cTn>
                              </p:par>
                            </p:childTnLst>
                          </p:cTn>
                        </p:par>
                        <p:par>
                          <p:cTn id="33" fill="hold" nodeType="afterGroup">
                            <p:stCondLst>
                              <p:cond delay="0"/>
                            </p:stCondLst>
                            <p:childTnLst>
                              <p:par>
                                <p:cTn id="34" presetID="22" presetClass="entr" presetSubtype="2" fill="hold" grpId="0" nodeType="afterEffect">
                                  <p:stCondLst>
                                    <p:cond delay="0"/>
                                  </p:stCondLst>
                                  <p:childTnLst>
                                    <p:set>
                                      <p:cBhvr>
                                        <p:cTn id="35" dur="1" fill="hold">
                                          <p:stCondLst>
                                            <p:cond delay="0"/>
                                          </p:stCondLst>
                                        </p:cTn>
                                        <p:tgtEl>
                                          <p:spTgt spid="244747"/>
                                        </p:tgtEl>
                                        <p:attrNameLst>
                                          <p:attrName>style.visibility</p:attrName>
                                        </p:attrNameLst>
                                      </p:cBhvr>
                                      <p:to>
                                        <p:strVal val="visible"/>
                                      </p:to>
                                    </p:set>
                                    <p:animEffect transition="in" filter="wipe(right)">
                                      <p:cBhvr>
                                        <p:cTn id="36" dur="500"/>
                                        <p:tgtEl>
                                          <p:spTgt spid="244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0" grpId="0"/>
      <p:bldP spid="244742" grpId="0"/>
      <p:bldP spid="244743" grpId="0" animBg="1"/>
      <p:bldP spid="244744" grpId="0"/>
      <p:bldP spid="244745" grpId="0" animBg="1"/>
      <p:bldP spid="244746" grpId="0"/>
      <p:bldP spid="2447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79188"/>
            <a:ext cx="8229600" cy="1143000"/>
          </a:xfrm>
        </p:spPr>
        <p:txBody>
          <a:bodyPr/>
          <a:lstStyle/>
          <a:p>
            <a:r>
              <a:rPr lang="en-US" dirty="0" smtClean="0"/>
              <a:t>DIS: Small-x Evolution</a:t>
            </a:r>
            <a:endParaRPr lang="en-US" dirty="0"/>
          </a:p>
        </p:txBody>
      </p:sp>
    </p:spTree>
    <p:extLst>
      <p:ext uri="{BB962C8B-B14F-4D97-AF65-F5344CB8AC3E}">
        <p14:creationId xmlns:p14="http://schemas.microsoft.com/office/powerpoint/2010/main" val="3134036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918</TotalTime>
  <Words>1885</Words>
  <Application>Microsoft Macintosh PowerPoint</Application>
  <PresentationFormat>On-screen Show (4:3)</PresentationFormat>
  <Paragraphs>370</Paragraphs>
  <Slides>56</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5" baseType="lpstr">
      <vt:lpstr>Calibri</vt:lpstr>
      <vt:lpstr>ＭＳ Ｐゴシック</vt:lpstr>
      <vt:lpstr>Symbol</vt:lpstr>
      <vt:lpstr>Tahoma</vt:lpstr>
      <vt:lpstr>Times New Roman</vt:lpstr>
      <vt:lpstr>Wingdings</vt:lpstr>
      <vt:lpstr>Arial</vt:lpstr>
      <vt:lpstr>Office Theme</vt:lpstr>
      <vt:lpstr>Equation</vt:lpstr>
      <vt:lpstr>TMDs of a Large Nucleus:  Quasi-Classical Approximation and Quantum Evolution</vt:lpstr>
      <vt:lpstr>Outline</vt:lpstr>
      <vt:lpstr>Introduction:  calculations in saturation physics</vt:lpstr>
      <vt:lpstr>Two-step prescription</vt:lpstr>
      <vt:lpstr>DIS: Quasi-Classics</vt:lpstr>
      <vt:lpstr>Dipole Amplitude</vt:lpstr>
      <vt:lpstr>Dipole Amplitude</vt:lpstr>
      <vt:lpstr>DIS in the Classical Approximation</vt:lpstr>
      <vt:lpstr>DIS: Small-x Evolution</vt:lpstr>
      <vt:lpstr>Dipole Amplitude</vt:lpstr>
      <vt:lpstr>Nonlinear evolution at large Nc</vt:lpstr>
      <vt:lpstr>TMDs in the Quasi-Classical Approximation at Large-x</vt:lpstr>
      <vt:lpstr>Quark Production in SIDIS</vt:lpstr>
      <vt:lpstr>Quark Production</vt:lpstr>
      <vt:lpstr>Wilson lines</vt:lpstr>
      <vt:lpstr>Definitions</vt:lpstr>
      <vt:lpstr>Quark TMDs of a Nucleus</vt:lpstr>
      <vt:lpstr>Quasi-Classical Sivers Function</vt:lpstr>
      <vt:lpstr>Quasi-Classical STSA in SIDIS</vt:lpstr>
      <vt:lpstr>Quasi-Classical STSA in SIDIS</vt:lpstr>
      <vt:lpstr>LO TMDs</vt:lpstr>
      <vt:lpstr>OAM and Transversity channels</vt:lpstr>
      <vt:lpstr>Rigid Rotator Model</vt:lpstr>
      <vt:lpstr>Rigid Rotator Model</vt:lpstr>
      <vt:lpstr>Rigid Rotator Model</vt:lpstr>
      <vt:lpstr>STSA at Large-kT</vt:lpstr>
      <vt:lpstr>Quasi-Classical STSA in DY</vt:lpstr>
      <vt:lpstr>Origin of Sign Reversal</vt:lpstr>
      <vt:lpstr>Classical picture of STSA in Drell-Yan</vt:lpstr>
      <vt:lpstr>Classical picture of STSA in SIDIS</vt:lpstr>
      <vt:lpstr>Mini-Summary</vt:lpstr>
      <vt:lpstr>Quasi-Classical TMD Mixing</vt:lpstr>
      <vt:lpstr>Unpolarized Quark TMD</vt:lpstr>
      <vt:lpstr>Boer-Mulders Distribution</vt:lpstr>
      <vt:lpstr>Mini-Summary</vt:lpstr>
      <vt:lpstr>TMD Evolution at Large-x</vt:lpstr>
      <vt:lpstr>Evolution Corrections</vt:lpstr>
      <vt:lpstr>Crossing Symmetry</vt:lpstr>
      <vt:lpstr>Nonlinear Evolution</vt:lpstr>
      <vt:lpstr>TMD Evolution at large-x</vt:lpstr>
      <vt:lpstr>Sudakov Form-Factor</vt:lpstr>
      <vt:lpstr>Quark TMD Evolution: small-x, unpolarized nucleus</vt:lpstr>
      <vt:lpstr>Quark Production in SIDIS at Small-x</vt:lpstr>
      <vt:lpstr>SIDIS to All Orders</vt:lpstr>
      <vt:lpstr>Quark TMD Evolution at Small-x</vt:lpstr>
      <vt:lpstr>Conclusions</vt:lpstr>
      <vt:lpstr>Outlook </vt:lpstr>
      <vt:lpstr>Outlook</vt:lpstr>
      <vt:lpstr>Backup Slides</vt:lpstr>
      <vt:lpstr>Polarized Quark TMD Evolution  at Small-x: an Outline</vt:lpstr>
      <vt:lpstr>Target Spin-Dependent SIDIS</vt:lpstr>
      <vt:lpstr>Target Spin-Dependent SIDIS</vt:lpstr>
      <vt:lpstr>Small-x Polarized-Quark TMD Evolution</vt:lpstr>
      <vt:lpstr>Small-x Polarized-Quark TMD Evolution</vt:lpstr>
      <vt:lpstr>Helicity TMDs</vt:lpstr>
      <vt:lpstr>What to Expect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TMD Evolution:  the Small-x Perspective</dc:title>
  <dc:creator>IT Admin</dc:creator>
  <cp:lastModifiedBy>Microsoft Office User</cp:lastModifiedBy>
  <cp:revision>201</cp:revision>
  <cp:lastPrinted>2015-05-27T13:19:32Z</cp:lastPrinted>
  <dcterms:created xsi:type="dcterms:W3CDTF">2015-05-21T18:06:21Z</dcterms:created>
  <dcterms:modified xsi:type="dcterms:W3CDTF">2016-02-05T21:43:38Z</dcterms:modified>
</cp:coreProperties>
</file>