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56" r:id="rId3"/>
    <p:sldMasterId id="2147483659" r:id="rId4"/>
    <p:sldMasterId id="2147483661" r:id="rId5"/>
  </p:sldMasterIdLst>
  <p:notesMasterIdLst>
    <p:notesMasterId r:id="rId37"/>
  </p:notesMasterIdLst>
  <p:sldIdLst>
    <p:sldId id="256" r:id="rId6"/>
    <p:sldId id="299" r:id="rId7"/>
    <p:sldId id="288" r:id="rId8"/>
    <p:sldId id="321" r:id="rId9"/>
    <p:sldId id="314" r:id="rId10"/>
    <p:sldId id="322" r:id="rId11"/>
    <p:sldId id="320" r:id="rId12"/>
    <p:sldId id="313" r:id="rId13"/>
    <p:sldId id="286" r:id="rId14"/>
    <p:sldId id="300" r:id="rId15"/>
    <p:sldId id="290" r:id="rId16"/>
    <p:sldId id="296" r:id="rId17"/>
    <p:sldId id="318" r:id="rId18"/>
    <p:sldId id="291" r:id="rId19"/>
    <p:sldId id="308" r:id="rId20"/>
    <p:sldId id="292" r:id="rId21"/>
    <p:sldId id="323" r:id="rId22"/>
    <p:sldId id="294" r:id="rId23"/>
    <p:sldId id="316" r:id="rId24"/>
    <p:sldId id="297" r:id="rId25"/>
    <p:sldId id="305" r:id="rId26"/>
    <p:sldId id="298" r:id="rId27"/>
    <p:sldId id="304" r:id="rId28"/>
    <p:sldId id="289" r:id="rId29"/>
    <p:sldId id="295" r:id="rId30"/>
    <p:sldId id="307" r:id="rId31"/>
    <p:sldId id="306" r:id="rId32"/>
    <p:sldId id="324" r:id="rId33"/>
    <p:sldId id="281" r:id="rId34"/>
    <p:sldId id="311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C"/>
    <a:srgbClr val="CCECFF"/>
    <a:srgbClr val="FFFF99"/>
    <a:srgbClr val="FFCCFF"/>
    <a:srgbClr val="33CC33"/>
    <a:srgbClr val="CCFFCC"/>
    <a:srgbClr val="F0F0FF"/>
    <a:srgbClr val="DC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5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6364A-BBC3-4178-9629-538768D853D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83E2-E382-4896-B370-4A5E046B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83E2-E382-4896-B370-4A5E046B2C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16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21268"/>
            <a:ext cx="853119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4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21268"/>
            <a:ext cx="853119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91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21268"/>
            <a:ext cx="853119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46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21268"/>
            <a:ext cx="853119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72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21268"/>
            <a:ext cx="853119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77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  <a:prstGeom prst="rect">
            <a:avLst/>
          </a:prstGeom>
          <a:noFill/>
          <a:ln w="38100">
            <a:noFill/>
          </a:ln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12837"/>
            <a:ext cx="7924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1788" y="621268"/>
            <a:ext cx="184731" cy="369332"/>
          </a:xfrm>
          <a:prstGeom prst="rect">
            <a:avLst/>
          </a:prstGeom>
        </p:spPr>
        <p:txBody>
          <a:bodyPr vert="horz" wrap="none" lIns="91440" tIns="91440" rIns="91440" bIns="91440" rtlCol="0" anchor="ctr"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5823" y="152400"/>
            <a:ext cx="670696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182880" tIns="91440" rIns="182880" bIns="91440" rtlCol="0" anchor="ctr">
            <a:normAutofit/>
          </a:bodyPr>
          <a:lstStyle>
            <a:lvl1pPr algn="r"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A6B1D2-9F4A-4487-A4FC-D9A9DF316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92150" indent="-290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  <a:prstGeom prst="rect">
            <a:avLst/>
          </a:prstGeom>
          <a:noFill/>
          <a:ln w="38100">
            <a:noFill/>
          </a:ln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12837"/>
            <a:ext cx="7924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1788" y="621268"/>
            <a:ext cx="184731" cy="369332"/>
          </a:xfrm>
          <a:prstGeom prst="rect">
            <a:avLst/>
          </a:prstGeom>
        </p:spPr>
        <p:txBody>
          <a:bodyPr vert="horz" wrap="none" lIns="91440" tIns="91440" rIns="91440" bIns="91440" rtlCol="0" anchor="ctr">
            <a:spAutoFit/>
          </a:bodyPr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5823" y="152400"/>
            <a:ext cx="670696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182880" tIns="91440" rIns="182880" bIns="91440" rtlCol="0" anchor="ctr">
            <a:normAutofit/>
          </a:bodyPr>
          <a:lstStyle>
            <a:lvl1pPr algn="r"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0A6B1D2-9F4A-4487-A4FC-D9A9DF316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6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692150" indent="-290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  <a:prstGeom prst="rect">
            <a:avLst/>
          </a:prstGeom>
          <a:noFill/>
          <a:ln w="38100">
            <a:noFill/>
          </a:ln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12837"/>
            <a:ext cx="7924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400" y="621268"/>
            <a:ext cx="853119" cy="369332"/>
          </a:xfrm>
          <a:prstGeom prst="rect">
            <a:avLst/>
          </a:prstGeom>
        </p:spPr>
        <p:txBody>
          <a:bodyPr vert="horz" wrap="none" lIns="91440" tIns="91440" rIns="91440" bIns="91440" rtlCol="0" anchor="ctr">
            <a:spAutoFit/>
          </a:bodyPr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5823" y="152400"/>
            <a:ext cx="670696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182880" tIns="91440" rIns="182880" bIns="91440" rtlCol="0" anchor="ctr">
            <a:normAutofit/>
          </a:bodyPr>
          <a:lstStyle>
            <a:lvl1pPr algn="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0A6B1D2-9F4A-4487-A4FC-D9A9DF316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92150" indent="-290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  <a:prstGeom prst="rect">
            <a:avLst/>
          </a:prstGeom>
          <a:noFill/>
          <a:ln w="38100">
            <a:noFill/>
          </a:ln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12837"/>
            <a:ext cx="7924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1788" y="621268"/>
            <a:ext cx="184731" cy="369332"/>
          </a:xfrm>
          <a:prstGeom prst="rect">
            <a:avLst/>
          </a:prstGeom>
        </p:spPr>
        <p:txBody>
          <a:bodyPr vert="horz" wrap="none" lIns="91440" tIns="91440" rIns="91440" bIns="91440" rtlCol="0" anchor="ctr">
            <a:spAutoFit/>
          </a:bodyPr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5823" y="152400"/>
            <a:ext cx="670696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182880" tIns="91440" rIns="182880" bIns="91440" rtlCol="0" anchor="ctr">
            <a:normAutofit/>
          </a:bodyPr>
          <a:lstStyle>
            <a:lvl1pPr algn="r"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A0A6B1D2-9F4A-4487-A4FC-D9A9DF316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692150" indent="-290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  <a:prstGeom prst="rect">
            <a:avLst/>
          </a:prstGeom>
          <a:noFill/>
          <a:ln w="38100">
            <a:noFill/>
          </a:ln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12837"/>
            <a:ext cx="7924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1788" y="621268"/>
            <a:ext cx="184731" cy="369332"/>
          </a:xfrm>
          <a:prstGeom prst="rect">
            <a:avLst/>
          </a:prstGeom>
        </p:spPr>
        <p:txBody>
          <a:bodyPr vert="horz" wrap="none" lIns="91440" tIns="91440" rIns="91440" bIns="91440" rtlCol="0" anchor="ctr">
            <a:spAutoFit/>
          </a:bodyPr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5823" y="152400"/>
            <a:ext cx="670696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182880" tIns="91440" rIns="182880" bIns="91440" rtlCol="0" anchor="ctr">
            <a:normAutofit/>
          </a:bodyPr>
          <a:lstStyle>
            <a:lvl1pPr algn="r"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A6B1D2-9F4A-4487-A4FC-D9A9DF316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9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692150" indent="-290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0.png"/><Relationship Id="rId11" Type="http://schemas.openxmlformats.org/officeDocument/2006/relationships/image" Target="../media/image45.png"/><Relationship Id="rId5" Type="http://schemas.openxmlformats.org/officeDocument/2006/relationships/image" Target="../media/image391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290.png"/><Relationship Id="rId7" Type="http://schemas.openxmlformats.org/officeDocument/2006/relationships/image" Target="../media/image4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1.gif"/><Relationship Id="rId7" Type="http://schemas.openxmlformats.org/officeDocument/2006/relationships/image" Target="../media/image58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gif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jpeg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1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64.png"/><Relationship Id="rId4" Type="http://schemas.openxmlformats.org/officeDocument/2006/relationships/image" Target="../media/image84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3" Type="http://schemas.openxmlformats.org/officeDocument/2006/relationships/image" Target="../media/image70.png"/><Relationship Id="rId7" Type="http://schemas.openxmlformats.org/officeDocument/2006/relationships/image" Target="../media/image8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0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7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79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77.png"/><Relationship Id="rId7" Type="http://schemas.openxmlformats.org/officeDocument/2006/relationships/image" Target="../media/image61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81.gif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83" y="2011680"/>
            <a:ext cx="4064634" cy="256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57200"/>
            <a:ext cx="8001000" cy="1415772"/>
          </a:xfrm>
        </p:spPr>
        <p:txBody>
          <a:bodyPr>
            <a:spAutoFit/>
          </a:bodyPr>
          <a:lstStyle/>
          <a:p>
            <a:r>
              <a:rPr lang="en-US" sz="4000" dirty="0"/>
              <a:t>Transverse Momentum Dependent Evolution in Proton-Proton Collisions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67071"/>
            <a:ext cx="8305800" cy="1200329"/>
          </a:xfrm>
        </p:spPr>
        <p:txBody>
          <a:bodyPr wrap="square">
            <a:spAutoFit/>
          </a:bodyPr>
          <a:lstStyle/>
          <a:p>
            <a:r>
              <a:rPr lang="en-US" dirty="0"/>
              <a:t>Oleg </a:t>
            </a:r>
            <a:r>
              <a:rPr lang="en-US" dirty="0" err="1"/>
              <a:t>Eyser</a:t>
            </a:r>
            <a:endParaRPr lang="en-US" dirty="0"/>
          </a:p>
          <a:p>
            <a:r>
              <a:rPr lang="en-US" sz="2000" dirty="0" smtClean="0"/>
              <a:t>RIKEN/BNL Research Center Workshop</a:t>
            </a:r>
            <a:br>
              <a:rPr lang="en-US" sz="2000" dirty="0" smtClean="0"/>
            </a:br>
            <a:r>
              <a:rPr lang="en-US" sz="2000" dirty="0" smtClean="0"/>
              <a:t>Emerging </a:t>
            </a:r>
            <a:r>
              <a:rPr lang="en-US" sz="2000" dirty="0"/>
              <a:t>Spin and Transverse Momentum Effects in </a:t>
            </a:r>
            <a:r>
              <a:rPr lang="en-US" sz="2000" dirty="0" err="1"/>
              <a:t>p+p</a:t>
            </a:r>
            <a:r>
              <a:rPr lang="en-US" sz="2000" dirty="0"/>
              <a:t> and </a:t>
            </a:r>
            <a:r>
              <a:rPr lang="en-US" sz="2000" dirty="0" err="1"/>
              <a:t>p+A</a:t>
            </a:r>
            <a:r>
              <a:rPr lang="en-US" sz="2000" dirty="0"/>
              <a:t> Collisions</a:t>
            </a:r>
          </a:p>
        </p:txBody>
      </p:sp>
      <p:pic>
        <p:nvPicPr>
          <p:cNvPr id="4" name="Picture 2" descr="http://www.bnl.gov/pga/images/Logo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744" y="6019800"/>
            <a:ext cx="199851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7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eyser\Documents\Talks\2015-05-23_RHIC_transverse\figs\intrins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70" y="3627120"/>
            <a:ext cx="452813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Effects in Nucleon / Parton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3649" y="3810000"/>
            <a:ext cx="2593979" cy="2693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91440" bIns="91440" rtlCol="0">
            <a:spAutoFit/>
          </a:bodyPr>
          <a:lstStyle/>
          <a:p>
            <a:pPr algn="r">
              <a:spcBef>
                <a:spcPts val="600"/>
              </a:spcBef>
              <a:buClr>
                <a:srgbClr val="F3F0F6"/>
              </a:buClr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Inclusive hadrons</a:t>
            </a:r>
          </a:p>
          <a:p>
            <a:pPr algn="r">
              <a:spcBef>
                <a:spcPts val="600"/>
              </a:spcBef>
              <a:buClr>
                <a:srgbClr val="F3F0F6"/>
              </a:buClr>
            </a:pPr>
            <a:r>
              <a:rPr lang="en-US" sz="16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Direct photons</a:t>
            </a:r>
          </a:p>
          <a:p>
            <a:pPr algn="r">
              <a:spcBef>
                <a:spcPts val="600"/>
              </a:spcBef>
              <a:buClr>
                <a:srgbClr val="F3F0F6"/>
              </a:buClr>
            </a:pPr>
            <a:r>
              <a:rPr lang="en-US" sz="16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Jets</a:t>
            </a:r>
          </a:p>
          <a:p>
            <a:pPr algn="r">
              <a:spcBef>
                <a:spcPts val="600"/>
              </a:spcBef>
              <a:buClr>
                <a:srgbClr val="F3F0F6"/>
              </a:buClr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Jet structure</a:t>
            </a:r>
          </a:p>
          <a:p>
            <a:pPr algn="r">
              <a:spcBef>
                <a:spcPts val="600"/>
              </a:spcBef>
              <a:buClr>
                <a:srgbClr val="F3F0F6"/>
              </a:buClr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Hadron correlations </a:t>
            </a:r>
          </a:p>
          <a:p>
            <a:pPr algn="r">
              <a:spcBef>
                <a:spcPts val="600"/>
              </a:spcBef>
              <a:buClr>
                <a:srgbClr val="F3F0F6"/>
              </a:buClr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Interference fragmentation</a:t>
            </a:r>
          </a:p>
          <a:p>
            <a:pPr algn="r">
              <a:spcBef>
                <a:spcPts val="600"/>
              </a:spcBef>
              <a:buClr>
                <a:srgbClr val="F3F0F6"/>
              </a:buClr>
            </a:pPr>
            <a:r>
              <a:rPr lang="en-US" sz="1600" dirty="0" err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Drell</a:t>
            </a:r>
            <a:r>
              <a:rPr lang="en-US" sz="16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-Yan</a:t>
            </a:r>
          </a:p>
          <a:p>
            <a:pPr algn="r">
              <a:spcBef>
                <a:spcPts val="600"/>
              </a:spcBef>
              <a:buClr>
                <a:srgbClr val="F3F0F6"/>
              </a:buClr>
            </a:pPr>
            <a:r>
              <a:rPr lang="en-US" sz="16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W-bosons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7528245"/>
                  </p:ext>
                </p:extLst>
              </p:nvPr>
            </p:nvGraphicFramePr>
            <p:xfrm>
              <a:off x="624840" y="990600"/>
              <a:ext cx="3566160" cy="2300375"/>
            </p:xfrm>
            <a:graphic>
              <a:graphicData uri="http://schemas.openxmlformats.org/drawingml/2006/table">
                <a:tbl>
                  <a:tblPr>
                    <a:tableStyleId>{69CF1AB2-1976-4502-BF36-3FF5EA218861}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386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quark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569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68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nucleon</a:t>
                          </a: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468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468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7528245"/>
                  </p:ext>
                </p:extLst>
              </p:nvPr>
            </p:nvGraphicFramePr>
            <p:xfrm>
              <a:off x="624840" y="990600"/>
              <a:ext cx="3566160" cy="2300375"/>
            </p:xfrm>
            <a:graphic>
              <a:graphicData uri="http://schemas.openxmlformats.org/drawingml/2006/table">
                <a:tbl>
                  <a:tblPr>
                    <a:tableStyleId>{69CF1AB2-1976-4502-BF36-3FF5EA218861}</a:tableStyleId>
                  </a:tblPr>
                  <a:tblGrid>
                    <a:gridCol w="457200"/>
                    <a:gridCol w="640080"/>
                    <a:gridCol w="822960"/>
                    <a:gridCol w="822960"/>
                    <a:gridCol w="82296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quark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20569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U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L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T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468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nucleon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U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4074" t="-161446" r="-200000" b="-2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4074" t="-161446" b="-203614"/>
                          </a:stretch>
                        </a:blipFill>
                      </a:tcPr>
                    </a:tc>
                  </a:tr>
                  <a:tr h="50468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L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4074" t="-264634" r="-100000" b="-10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4074" t="-264634" b="-106098"/>
                          </a:stretch>
                        </a:blipFill>
                      </a:tcPr>
                    </a:tc>
                  </a:tr>
                  <a:tr h="50468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T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4074" t="-360241" r="-200000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4074" t="-360241" r="-100000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4074" t="-360241" b="-48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104174"/>
                  </p:ext>
                </p:extLst>
              </p:nvPr>
            </p:nvGraphicFramePr>
            <p:xfrm>
              <a:off x="4953000" y="990600"/>
              <a:ext cx="3566160" cy="2300375"/>
            </p:xfrm>
            <a:graphic>
              <a:graphicData uri="http://schemas.openxmlformats.org/drawingml/2006/table">
                <a:tbl>
                  <a:tblPr>
                    <a:tableStyleId>{69CF1AB2-1976-4502-BF36-3FF5EA218861}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386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quark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569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68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hadron</a:t>
                          </a: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468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468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104174"/>
                  </p:ext>
                </p:extLst>
              </p:nvPr>
            </p:nvGraphicFramePr>
            <p:xfrm>
              <a:off x="4953000" y="990600"/>
              <a:ext cx="3566160" cy="2300375"/>
            </p:xfrm>
            <a:graphic>
              <a:graphicData uri="http://schemas.openxmlformats.org/drawingml/2006/table">
                <a:tbl>
                  <a:tblPr>
                    <a:tableStyleId>{69CF1AB2-1976-4502-BF36-3FF5EA218861}</a:tableStyleId>
                  </a:tblPr>
                  <a:tblGrid>
                    <a:gridCol w="457200"/>
                    <a:gridCol w="640080"/>
                    <a:gridCol w="822960"/>
                    <a:gridCol w="822960"/>
                    <a:gridCol w="82296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quark</a:t>
                          </a:r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20569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U</a:t>
                          </a:r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L</a:t>
                          </a:r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T</a:t>
                          </a:r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0468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hadron</a:t>
                          </a:r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U</a:t>
                          </a:r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4074" t="-161446" r="-200000" b="-2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4074" t="-161446" b="-203614"/>
                          </a:stretch>
                        </a:blipFill>
                      </a:tcPr>
                    </a:tc>
                  </a:tr>
                  <a:tr h="50468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L</a:t>
                          </a:r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34074" t="-264634" r="-100000" b="-10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4074" t="-264634" b="-106098"/>
                          </a:stretch>
                        </a:blipFill>
                      </a:tcPr>
                    </a:tc>
                  </a:tr>
                  <a:tr h="50468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T</a:t>
                          </a:r>
                          <a:endParaRPr lang="en-US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4074" t="-360241" r="-200000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34074" t="-360241" r="-100000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4074" t="-360241" b="-48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014" y="3976648"/>
                <a:ext cx="1940531" cy="272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ea typeface="Cambria Math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…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4" y="3976648"/>
                <a:ext cx="1940531" cy="2728952"/>
              </a:xfrm>
              <a:prstGeom prst="rect">
                <a:avLst/>
              </a:prstGeom>
              <a:blipFill rotWithShape="1">
                <a:blip r:embed="rId5"/>
                <a:stretch>
                  <a:fillRect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2489" y="3500735"/>
            <a:ext cx="431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Possible transverse asymmetries:</a:t>
            </a:r>
          </a:p>
        </p:txBody>
      </p:sp>
      <p:sp>
        <p:nvSpPr>
          <p:cNvPr id="8" name="Right Brace 7"/>
          <p:cNvSpPr/>
          <p:nvPr/>
        </p:nvSpPr>
        <p:spPr>
          <a:xfrm>
            <a:off x="2242507" y="4052848"/>
            <a:ext cx="274320" cy="1005840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3507" y="4355713"/>
            <a:ext cx="1338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initial state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2242507" y="5211088"/>
            <a:ext cx="274320" cy="1005840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3507" y="5513953"/>
            <a:ext cx="1212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final state</a:t>
            </a:r>
          </a:p>
        </p:txBody>
      </p:sp>
    </p:spTree>
    <p:extLst>
      <p:ext uri="{BB962C8B-B14F-4D97-AF65-F5344CB8AC3E}">
        <p14:creationId xmlns:p14="http://schemas.microsoft.com/office/powerpoint/2010/main" val="109703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2285"/>
          <a:stretch/>
        </p:blipFill>
        <p:spPr bwMode="auto">
          <a:xfrm>
            <a:off x="4800600" y="4048125"/>
            <a:ext cx="4079631" cy="27336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Jets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/>
        </p:blipFill>
        <p:spPr bwMode="auto">
          <a:xfrm>
            <a:off x="4953000" y="533400"/>
            <a:ext cx="3645365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2926080"/>
            <a:ext cx="4300216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489" y="914400"/>
            <a:ext cx="215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AnDY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@ RHIC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51511" y="1679628"/>
                <a:ext cx="2106089" cy="1142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𝑗𝑒𝑡</m:t>
                      </m:r>
                    </m:oMath>
                  </m:oMathPara>
                </a14:m>
                <a:endParaRPr lang="en-US" sz="2400" b="0" i="1" dirty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11" y="1679628"/>
                <a:ext cx="2106089" cy="1142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72374" y="426720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PRL 110, 232301 (2013)</a:t>
            </a:r>
          </a:p>
        </p:txBody>
      </p:sp>
    </p:spTree>
    <p:extLst>
      <p:ext uri="{BB962C8B-B14F-4D97-AF65-F5344CB8AC3E}">
        <p14:creationId xmlns:p14="http://schemas.microsoft.com/office/powerpoint/2010/main" val="164491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Gluon Spin-Orbit Correlation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271"/>
            <a:ext cx="4297680" cy="581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3" y="990600"/>
            <a:ext cx="4218827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" y="449580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Constrain gluon </a:t>
                </a:r>
                <a:r>
                  <a:rPr lang="en-US" sz="2000" dirty="0" err="1">
                    <a:solidFill>
                      <a:schemeClr val="accent1">
                        <a:lumMod val="75000"/>
                      </a:schemeClr>
                    </a:solidFill>
                  </a:rPr>
                  <a:t>Sivers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function in twist-3 formalism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Differences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mainly through fragmentation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95800"/>
                <a:ext cx="4572000" cy="1477328"/>
              </a:xfrm>
              <a:prstGeom prst="rect">
                <a:avLst/>
              </a:prstGeom>
              <a:blipFill>
                <a:blip r:embed="rId4"/>
                <a:stretch>
                  <a:fillRect l="-1333" t="-2479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38800" y="805934"/>
            <a:ext cx="300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Phys. Rev. D90, 012006 (2014)</a:t>
            </a:r>
          </a:p>
        </p:txBody>
      </p:sp>
    </p:spTree>
    <p:extLst>
      <p:ext uri="{BB962C8B-B14F-4D97-AF65-F5344CB8AC3E}">
        <p14:creationId xmlns:p14="http://schemas.microsoft.com/office/powerpoint/2010/main" val="294366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Effects</a:t>
            </a:r>
          </a:p>
        </p:txBody>
      </p:sp>
      <p:pic>
        <p:nvPicPr>
          <p:cNvPr id="5" name="Picture 4" descr="Screen Shot 2015-05-25 at 10.44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2"/>
          <a:stretch/>
        </p:blipFill>
        <p:spPr>
          <a:xfrm>
            <a:off x="152400" y="990600"/>
            <a:ext cx="6386758" cy="2560320"/>
          </a:xfrm>
          <a:prstGeom prst="rect">
            <a:avLst/>
          </a:prstGeom>
        </p:spPr>
      </p:pic>
      <p:pic>
        <p:nvPicPr>
          <p:cNvPr id="7" name="Picture 6" descr="Screen Shot 2015-05-25 at 11.06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581400"/>
            <a:ext cx="3776961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6203" y="2250514"/>
                <a:ext cx="1773306" cy="340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𝐹𝑈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switched off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03" y="2250514"/>
                <a:ext cx="1773306" cy="340286"/>
              </a:xfrm>
              <a:prstGeom prst="rect">
                <a:avLst/>
              </a:prstGeom>
              <a:blipFill>
                <a:blip r:embed="rId4"/>
                <a:stretch>
                  <a:fillRect l="-4811" t="-17857" r="-8247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263640" y="24384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62200" y="5799110"/>
                <a:ext cx="1631408" cy="449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799110"/>
                <a:ext cx="1631408" cy="449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1219200"/>
                <a:ext cx="1631408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19200"/>
                <a:ext cx="1631408" cy="4492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9540" y="3733800"/>
                <a:ext cx="4569660" cy="266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arxiv: 1404.1033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Collinear twist-3 factorization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with additional input from SIDIS and</a:t>
                </a:r>
                <a:b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540" y="3733800"/>
                <a:ext cx="4569660" cy="2669129"/>
              </a:xfrm>
              <a:prstGeom prst="rect">
                <a:avLst/>
              </a:prstGeom>
              <a:blipFill>
                <a:blip r:embed="rId7"/>
                <a:stretch>
                  <a:fillRect l="-2000" t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17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36320"/>
            <a:ext cx="6857999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eft Arrow 18"/>
          <p:cNvSpPr/>
          <p:nvPr/>
        </p:nvSpPr>
        <p:spPr>
          <a:xfrm>
            <a:off x="7239000" y="4632960"/>
            <a:ext cx="640080" cy="36576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7239000" y="3627120"/>
            <a:ext cx="640080" cy="36576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7239000" y="2621280"/>
            <a:ext cx="640080" cy="36576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239000" y="1615440"/>
            <a:ext cx="640080" cy="36576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239000" y="5654040"/>
            <a:ext cx="640080" cy="36576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Topology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905960"/>
                <a:ext cx="1791260" cy="403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905960"/>
                <a:ext cx="1791260" cy="4034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604760" y="2529840"/>
                <a:ext cx="548640" cy="54864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60" y="2529840"/>
                <a:ext cx="548640" cy="54864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7604760" y="1524000"/>
                <a:ext cx="548640" cy="54864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60" y="1524000"/>
                <a:ext cx="548640" cy="54864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7604760" y="4541520"/>
                <a:ext cx="548640" cy="54864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60" y="4541520"/>
                <a:ext cx="548640" cy="54864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7604760" y="3535680"/>
                <a:ext cx="548640" cy="54864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60" y="3535680"/>
                <a:ext cx="548640" cy="54864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7604760" y="5547360"/>
                <a:ext cx="548640" cy="54864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60" y="5547360"/>
                <a:ext cx="548640" cy="54864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3920" y="860832"/>
                <a:ext cx="1921680" cy="35836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𝑗𝑒𝑡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=40−60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20" y="860832"/>
                <a:ext cx="1921680" cy="358368"/>
              </a:xfrm>
              <a:prstGeom prst="rect">
                <a:avLst/>
              </a:prstGeom>
              <a:blipFill>
                <a:blip r:embed="rId9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32760" y="880646"/>
                <a:ext cx="1920240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60−80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760" y="880646"/>
                <a:ext cx="192024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90160" y="880646"/>
                <a:ext cx="1920240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0−100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60" y="880646"/>
                <a:ext cx="192024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07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Topology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52400" y="996189"/>
            <a:ext cx="5486400" cy="55570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Oval 27"/>
          <p:cNvSpPr/>
          <p:nvPr/>
        </p:nvSpPr>
        <p:spPr>
          <a:xfrm>
            <a:off x="5638800" y="2743200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38800" y="4754880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5638800" y="3749040"/>
            <a:ext cx="274320" cy="274320"/>
          </a:xfrm>
          <a:prstGeom prst="star5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>
            <a:off x="6106160" y="2880360"/>
            <a:ext cx="12700" cy="2011680"/>
          </a:xfrm>
          <a:prstGeom prst="curvedConnector3">
            <a:avLst>
              <a:gd name="adj1" fmla="val 1800000"/>
            </a:avLst>
          </a:prstGeom>
          <a:ln w="31750">
            <a:solidFill>
              <a:srgbClr val="00206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76060" y="3301425"/>
                <a:ext cx="24155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2060"/>
                    </a:solidFill>
                  </a:rPr>
                  <a:t>Complexity of the event increases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2060"/>
                    </a:solidFill>
                  </a:rPr>
                  <a:t>QCD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2→2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060" y="3301425"/>
                <a:ext cx="2415540" cy="1354217"/>
              </a:xfrm>
              <a:prstGeom prst="rect">
                <a:avLst/>
              </a:prstGeom>
              <a:blipFill rotWithShape="1">
                <a:blip r:embed="rId3"/>
                <a:stretch>
                  <a:fillRect l="-4040" t="-3604" r="-479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18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" y="1274549"/>
            <a:ext cx="636954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Event Topology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937032"/>
                <a:ext cx="1921680" cy="358368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𝑗𝑒𝑡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=40−60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37032"/>
                <a:ext cx="1921680" cy="358368"/>
              </a:xfrm>
              <a:prstGeom prst="rect">
                <a:avLst/>
              </a:prstGeom>
              <a:blipFill rotWithShape="1">
                <a:blip r:embed="rId3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0580" y="956846"/>
                <a:ext cx="1645920" cy="33855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60−80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80" y="956846"/>
                <a:ext cx="164592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5800" y="956846"/>
                <a:ext cx="1645920" cy="33855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0−100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956846"/>
                <a:ext cx="164592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42282" y="2831068"/>
            <a:ext cx="2273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Forward-central correlation: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553200" y="3669268"/>
            <a:ext cx="2425518" cy="1371600"/>
            <a:chOff x="6642282" y="1752600"/>
            <a:chExt cx="2425518" cy="1371600"/>
          </a:xfrm>
        </p:grpSpPr>
        <p:sp>
          <p:nvSpPr>
            <p:cNvPr id="21" name="Rectangle 20"/>
            <p:cNvSpPr/>
            <p:nvPr/>
          </p:nvSpPr>
          <p:spPr>
            <a:xfrm>
              <a:off x="6642282" y="1752600"/>
              <a:ext cx="2425518" cy="13716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133600"/>
              <a:ext cx="1143000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24800" y="2133600"/>
              <a:ext cx="228600" cy="838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86800" y="2369820"/>
              <a:ext cx="22860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74368" y="175260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FMS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9000" y="17526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EMC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0880" y="5498068"/>
                <a:ext cx="1751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−1.0&lt;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&lt;2.0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880" y="5498068"/>
                <a:ext cx="175112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13604" y="5128736"/>
                <a:ext cx="157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2.8&lt;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&lt;4.0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04" y="5128736"/>
                <a:ext cx="157799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9400" y="914400"/>
                <a:ext cx="2286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Use additional jet to tag</a:t>
                </a:r>
                <a:b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QCD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2→2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14400"/>
                <a:ext cx="2286000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426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03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5" r="2018" b="6174"/>
          <a:stretch/>
        </p:blipFill>
        <p:spPr bwMode="auto">
          <a:xfrm>
            <a:off x="5639482" y="3899416"/>
            <a:ext cx="3275918" cy="2743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 &amp; Universality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00600" y="838200"/>
            <a:ext cx="4114801" cy="3102864"/>
            <a:chOff x="914400" y="1219200"/>
            <a:chExt cx="4114801" cy="3102864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914400" y="1246632"/>
              <a:ext cx="4114801" cy="3048000"/>
            </a:xfrm>
            <a:prstGeom prst="roundRect">
              <a:avLst>
                <a:gd name="adj" fmla="val 8306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28800" y="1856232"/>
              <a:ext cx="1828800" cy="1828800"/>
              <a:chOff x="1828800" y="1981200"/>
              <a:chExt cx="1828800" cy="18288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828800" y="1981200"/>
                <a:ext cx="1828800" cy="1828800"/>
              </a:xfrm>
              <a:prstGeom prst="ellipse">
                <a:avLst/>
              </a:prstGeom>
              <a:noFill/>
              <a:ln w="19050"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828800" y="2819400"/>
                <a:ext cx="0" cy="152400"/>
              </a:xfrm>
              <a:prstGeom prst="straightConnector1">
                <a:avLst/>
              </a:prstGeom>
              <a:ln w="19050">
                <a:solidFill>
                  <a:srgbClr val="00CC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657600" y="2895600"/>
                <a:ext cx="0" cy="152400"/>
              </a:xfrm>
              <a:prstGeom prst="straightConnector1">
                <a:avLst/>
              </a:prstGeom>
              <a:ln w="19050">
                <a:solidFill>
                  <a:srgbClr val="00CC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1095018" y="3590924"/>
              <a:ext cx="1495781" cy="170308"/>
              <a:chOff x="0" y="3419990"/>
              <a:chExt cx="9144000" cy="942656"/>
            </a:xfrm>
            <a:effectLst/>
          </p:grpSpPr>
          <p:sp>
            <p:nvSpPr>
              <p:cNvPr id="22" name="Freeform 21"/>
              <p:cNvSpPr/>
              <p:nvPr/>
            </p:nvSpPr>
            <p:spPr>
              <a:xfrm>
                <a:off x="0" y="3419990"/>
                <a:ext cx="4572000" cy="933646"/>
              </a:xfrm>
              <a:custGeom>
                <a:avLst/>
                <a:gdLst>
                  <a:gd name="connsiteX0" fmla="*/ 0 w 9171296"/>
                  <a:gd name="connsiteY0" fmla="*/ 939243 h 1867291"/>
                  <a:gd name="connsiteX1" fmla="*/ 914400 w 9171296"/>
                  <a:gd name="connsiteY1" fmla="*/ 38491 h 1867291"/>
                  <a:gd name="connsiteX2" fmla="*/ 2756848 w 9171296"/>
                  <a:gd name="connsiteY2" fmla="*/ 1867291 h 1867291"/>
                  <a:gd name="connsiteX3" fmla="*/ 4585648 w 9171296"/>
                  <a:gd name="connsiteY3" fmla="*/ 38491 h 1867291"/>
                  <a:gd name="connsiteX4" fmla="*/ 6428096 w 9171296"/>
                  <a:gd name="connsiteY4" fmla="*/ 1839995 h 1867291"/>
                  <a:gd name="connsiteX5" fmla="*/ 8215953 w 9171296"/>
                  <a:gd name="connsiteY5" fmla="*/ 24843 h 1867291"/>
                  <a:gd name="connsiteX6" fmla="*/ 9171296 w 9171296"/>
                  <a:gd name="connsiteY6" fmla="*/ 952891 h 186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71296" h="1867291">
                    <a:moveTo>
                      <a:pt x="0" y="939243"/>
                    </a:moveTo>
                    <a:cubicBezTo>
                      <a:pt x="227462" y="411529"/>
                      <a:pt x="454925" y="-116184"/>
                      <a:pt x="914400" y="38491"/>
                    </a:cubicBezTo>
                    <a:cubicBezTo>
                      <a:pt x="1373875" y="193166"/>
                      <a:pt x="2144973" y="1867291"/>
                      <a:pt x="2756848" y="1867291"/>
                    </a:cubicBezTo>
                    <a:cubicBezTo>
                      <a:pt x="3368723" y="1867291"/>
                      <a:pt x="3973773" y="43040"/>
                      <a:pt x="4585648" y="38491"/>
                    </a:cubicBezTo>
                    <a:cubicBezTo>
                      <a:pt x="5197523" y="33942"/>
                      <a:pt x="5823045" y="1842270"/>
                      <a:pt x="6428096" y="1839995"/>
                    </a:cubicBezTo>
                    <a:cubicBezTo>
                      <a:pt x="7033147" y="1837720"/>
                      <a:pt x="7758753" y="172694"/>
                      <a:pt x="8215953" y="24843"/>
                    </a:cubicBezTo>
                    <a:cubicBezTo>
                      <a:pt x="8673153" y="-123008"/>
                      <a:pt x="8922224" y="414941"/>
                      <a:pt x="9171296" y="952891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flipV="1">
                <a:off x="4572000" y="3429000"/>
                <a:ext cx="4572000" cy="933646"/>
              </a:xfrm>
              <a:custGeom>
                <a:avLst/>
                <a:gdLst>
                  <a:gd name="connsiteX0" fmla="*/ 0 w 9171296"/>
                  <a:gd name="connsiteY0" fmla="*/ 939243 h 1867291"/>
                  <a:gd name="connsiteX1" fmla="*/ 914400 w 9171296"/>
                  <a:gd name="connsiteY1" fmla="*/ 38491 h 1867291"/>
                  <a:gd name="connsiteX2" fmla="*/ 2756848 w 9171296"/>
                  <a:gd name="connsiteY2" fmla="*/ 1867291 h 1867291"/>
                  <a:gd name="connsiteX3" fmla="*/ 4585648 w 9171296"/>
                  <a:gd name="connsiteY3" fmla="*/ 38491 h 1867291"/>
                  <a:gd name="connsiteX4" fmla="*/ 6428096 w 9171296"/>
                  <a:gd name="connsiteY4" fmla="*/ 1839995 h 1867291"/>
                  <a:gd name="connsiteX5" fmla="*/ 8215953 w 9171296"/>
                  <a:gd name="connsiteY5" fmla="*/ 24843 h 1867291"/>
                  <a:gd name="connsiteX6" fmla="*/ 9171296 w 9171296"/>
                  <a:gd name="connsiteY6" fmla="*/ 952891 h 186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71296" h="1867291">
                    <a:moveTo>
                      <a:pt x="0" y="939243"/>
                    </a:moveTo>
                    <a:cubicBezTo>
                      <a:pt x="227462" y="411529"/>
                      <a:pt x="454925" y="-116184"/>
                      <a:pt x="914400" y="38491"/>
                    </a:cubicBezTo>
                    <a:cubicBezTo>
                      <a:pt x="1373875" y="193166"/>
                      <a:pt x="2144973" y="1867291"/>
                      <a:pt x="2756848" y="1867291"/>
                    </a:cubicBezTo>
                    <a:cubicBezTo>
                      <a:pt x="3368723" y="1867291"/>
                      <a:pt x="3973773" y="43040"/>
                      <a:pt x="4585648" y="38491"/>
                    </a:cubicBezTo>
                    <a:cubicBezTo>
                      <a:pt x="5197523" y="33942"/>
                      <a:pt x="5823045" y="1842270"/>
                      <a:pt x="6428096" y="1839995"/>
                    </a:cubicBezTo>
                    <a:cubicBezTo>
                      <a:pt x="7033147" y="1837720"/>
                      <a:pt x="7758753" y="172694"/>
                      <a:pt x="8215953" y="24843"/>
                    </a:cubicBezTo>
                    <a:cubicBezTo>
                      <a:pt x="8673153" y="-123008"/>
                      <a:pt x="8922224" y="414941"/>
                      <a:pt x="9171296" y="952891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2590800" y="2717786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3680" y="2595866"/>
              <a:ext cx="182880" cy="1828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19400" y="3113532"/>
              <a:ext cx="2057400" cy="571500"/>
            </a:xfrm>
            <a:custGeom>
              <a:avLst/>
              <a:gdLst>
                <a:gd name="connsiteX0" fmla="*/ 0 w 2486025"/>
                <a:gd name="connsiteY0" fmla="*/ 571500 h 571500"/>
                <a:gd name="connsiteX1" fmla="*/ 1414463 w 2486025"/>
                <a:gd name="connsiteY1" fmla="*/ 400050 h 571500"/>
                <a:gd name="connsiteX2" fmla="*/ 2486025 w 2486025"/>
                <a:gd name="connsiteY2" fmla="*/ 0 h 571500"/>
                <a:gd name="connsiteX3" fmla="*/ 2486025 w 2486025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25" h="571500">
                  <a:moveTo>
                    <a:pt x="0" y="571500"/>
                  </a:moveTo>
                  <a:cubicBezTo>
                    <a:pt x="500063" y="533400"/>
                    <a:pt x="1000126" y="495300"/>
                    <a:pt x="1414463" y="400050"/>
                  </a:cubicBezTo>
                  <a:cubicBezTo>
                    <a:pt x="1828800" y="304800"/>
                    <a:pt x="2486025" y="0"/>
                    <a:pt x="2486025" y="0"/>
                  </a:cubicBezTo>
                  <a:lnTo>
                    <a:pt x="248602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10000" y="3434066"/>
              <a:ext cx="182880" cy="18288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1089454">
              <a:off x="2910735" y="1607011"/>
              <a:ext cx="1935302" cy="571500"/>
            </a:xfrm>
            <a:custGeom>
              <a:avLst/>
              <a:gdLst>
                <a:gd name="connsiteX0" fmla="*/ 0 w 2486025"/>
                <a:gd name="connsiteY0" fmla="*/ 571500 h 571500"/>
                <a:gd name="connsiteX1" fmla="*/ 1414463 w 2486025"/>
                <a:gd name="connsiteY1" fmla="*/ 400050 h 571500"/>
                <a:gd name="connsiteX2" fmla="*/ 2486025 w 2486025"/>
                <a:gd name="connsiteY2" fmla="*/ 0 h 571500"/>
                <a:gd name="connsiteX3" fmla="*/ 2486025 w 2486025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25" h="571500">
                  <a:moveTo>
                    <a:pt x="0" y="571500"/>
                  </a:moveTo>
                  <a:cubicBezTo>
                    <a:pt x="500063" y="533400"/>
                    <a:pt x="1000126" y="495300"/>
                    <a:pt x="1414463" y="400050"/>
                  </a:cubicBezTo>
                  <a:cubicBezTo>
                    <a:pt x="1828800" y="304800"/>
                    <a:pt x="2486025" y="0"/>
                    <a:pt x="2486025" y="0"/>
                  </a:cubicBezTo>
                  <a:lnTo>
                    <a:pt x="2486025" y="0"/>
                  </a:lnTo>
                </a:path>
              </a:pathLst>
            </a:custGeom>
            <a:noFill/>
            <a:ln w="19050">
              <a:solidFill>
                <a:schemeClr val="accent4">
                  <a:lumMod val="7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36720" y="1910066"/>
              <a:ext cx="182880" cy="1828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0" t="-38884" b="1"/>
            <a:stretch/>
          </p:blipFill>
          <p:spPr bwMode="auto">
            <a:xfrm rot="2107670">
              <a:off x="2878039" y="2880974"/>
              <a:ext cx="1091992" cy="319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26552">
              <a:off x="2888317" y="2220961"/>
              <a:ext cx="1400175" cy="22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>
              <a:off x="1539240" y="3837432"/>
              <a:ext cx="2865120" cy="484632"/>
            </a:xfrm>
            <a:prstGeom prst="rightArrow">
              <a:avLst>
                <a:gd name="adj1" fmla="val 50000"/>
                <a:gd name="adj2" fmla="val 147198"/>
              </a:avLst>
            </a:prstGeom>
            <a:ln w="19050">
              <a:solidFill>
                <a:srgbClr val="008000">
                  <a:alpha val="50196"/>
                </a:srgb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 Rounded MT Bold" pitchFamily="34" charset="0"/>
                </a:rPr>
                <a:t>SIDIS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71219" y="1780032"/>
              <a:ext cx="1495781" cy="170308"/>
              <a:chOff x="0" y="3419990"/>
              <a:chExt cx="9144000" cy="942656"/>
            </a:xfrm>
            <a:effectLst/>
          </p:grpSpPr>
          <p:sp>
            <p:nvSpPr>
              <p:cNvPr id="20" name="Freeform 19"/>
              <p:cNvSpPr/>
              <p:nvPr/>
            </p:nvSpPr>
            <p:spPr>
              <a:xfrm>
                <a:off x="0" y="3419990"/>
                <a:ext cx="4572000" cy="933646"/>
              </a:xfrm>
              <a:custGeom>
                <a:avLst/>
                <a:gdLst>
                  <a:gd name="connsiteX0" fmla="*/ 0 w 9171296"/>
                  <a:gd name="connsiteY0" fmla="*/ 939243 h 1867291"/>
                  <a:gd name="connsiteX1" fmla="*/ 914400 w 9171296"/>
                  <a:gd name="connsiteY1" fmla="*/ 38491 h 1867291"/>
                  <a:gd name="connsiteX2" fmla="*/ 2756848 w 9171296"/>
                  <a:gd name="connsiteY2" fmla="*/ 1867291 h 1867291"/>
                  <a:gd name="connsiteX3" fmla="*/ 4585648 w 9171296"/>
                  <a:gd name="connsiteY3" fmla="*/ 38491 h 1867291"/>
                  <a:gd name="connsiteX4" fmla="*/ 6428096 w 9171296"/>
                  <a:gd name="connsiteY4" fmla="*/ 1839995 h 1867291"/>
                  <a:gd name="connsiteX5" fmla="*/ 8215953 w 9171296"/>
                  <a:gd name="connsiteY5" fmla="*/ 24843 h 1867291"/>
                  <a:gd name="connsiteX6" fmla="*/ 9171296 w 9171296"/>
                  <a:gd name="connsiteY6" fmla="*/ 952891 h 186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71296" h="1867291">
                    <a:moveTo>
                      <a:pt x="0" y="939243"/>
                    </a:moveTo>
                    <a:cubicBezTo>
                      <a:pt x="227462" y="411529"/>
                      <a:pt x="454925" y="-116184"/>
                      <a:pt x="914400" y="38491"/>
                    </a:cubicBezTo>
                    <a:cubicBezTo>
                      <a:pt x="1373875" y="193166"/>
                      <a:pt x="2144973" y="1867291"/>
                      <a:pt x="2756848" y="1867291"/>
                    </a:cubicBezTo>
                    <a:cubicBezTo>
                      <a:pt x="3368723" y="1867291"/>
                      <a:pt x="3973773" y="43040"/>
                      <a:pt x="4585648" y="38491"/>
                    </a:cubicBezTo>
                    <a:cubicBezTo>
                      <a:pt x="5197523" y="33942"/>
                      <a:pt x="5823045" y="1842270"/>
                      <a:pt x="6428096" y="1839995"/>
                    </a:cubicBezTo>
                    <a:cubicBezTo>
                      <a:pt x="7033147" y="1837720"/>
                      <a:pt x="7758753" y="172694"/>
                      <a:pt x="8215953" y="24843"/>
                    </a:cubicBezTo>
                    <a:cubicBezTo>
                      <a:pt x="8673153" y="-123008"/>
                      <a:pt x="8922224" y="414941"/>
                      <a:pt x="9171296" y="952891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V="1">
                <a:off x="4572000" y="3429000"/>
                <a:ext cx="4572000" cy="933646"/>
              </a:xfrm>
              <a:custGeom>
                <a:avLst/>
                <a:gdLst>
                  <a:gd name="connsiteX0" fmla="*/ 0 w 9171296"/>
                  <a:gd name="connsiteY0" fmla="*/ 939243 h 1867291"/>
                  <a:gd name="connsiteX1" fmla="*/ 914400 w 9171296"/>
                  <a:gd name="connsiteY1" fmla="*/ 38491 h 1867291"/>
                  <a:gd name="connsiteX2" fmla="*/ 2756848 w 9171296"/>
                  <a:gd name="connsiteY2" fmla="*/ 1867291 h 1867291"/>
                  <a:gd name="connsiteX3" fmla="*/ 4585648 w 9171296"/>
                  <a:gd name="connsiteY3" fmla="*/ 38491 h 1867291"/>
                  <a:gd name="connsiteX4" fmla="*/ 6428096 w 9171296"/>
                  <a:gd name="connsiteY4" fmla="*/ 1839995 h 1867291"/>
                  <a:gd name="connsiteX5" fmla="*/ 8215953 w 9171296"/>
                  <a:gd name="connsiteY5" fmla="*/ 24843 h 1867291"/>
                  <a:gd name="connsiteX6" fmla="*/ 9171296 w 9171296"/>
                  <a:gd name="connsiteY6" fmla="*/ 952891 h 186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71296" h="1867291">
                    <a:moveTo>
                      <a:pt x="0" y="939243"/>
                    </a:moveTo>
                    <a:cubicBezTo>
                      <a:pt x="227462" y="411529"/>
                      <a:pt x="454925" y="-116184"/>
                      <a:pt x="914400" y="38491"/>
                    </a:cubicBezTo>
                    <a:cubicBezTo>
                      <a:pt x="1373875" y="193166"/>
                      <a:pt x="2144973" y="1867291"/>
                      <a:pt x="2756848" y="1867291"/>
                    </a:cubicBezTo>
                    <a:cubicBezTo>
                      <a:pt x="3368723" y="1867291"/>
                      <a:pt x="3973773" y="43040"/>
                      <a:pt x="4585648" y="38491"/>
                    </a:cubicBezTo>
                    <a:cubicBezTo>
                      <a:pt x="5197523" y="33942"/>
                      <a:pt x="5823045" y="1842270"/>
                      <a:pt x="6428096" y="1839995"/>
                    </a:cubicBezTo>
                    <a:cubicBezTo>
                      <a:pt x="7033147" y="1837720"/>
                      <a:pt x="7758753" y="172694"/>
                      <a:pt x="8215953" y="24843"/>
                    </a:cubicBezTo>
                    <a:cubicBezTo>
                      <a:pt x="8673153" y="-123008"/>
                      <a:pt x="8922224" y="414941"/>
                      <a:pt x="9171296" y="952891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2636520" y="1780032"/>
              <a:ext cx="182880" cy="18288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636520" y="3586466"/>
              <a:ext cx="182880" cy="18288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flipH="1">
              <a:off x="1539240" y="1219200"/>
              <a:ext cx="2865120" cy="484632"/>
            </a:xfrm>
            <a:prstGeom prst="rightArrow">
              <a:avLst>
                <a:gd name="adj1" fmla="val 50000"/>
                <a:gd name="adj2" fmla="val 147198"/>
              </a:avLst>
            </a:prstGeom>
            <a:solidFill>
              <a:schemeClr val="bg1"/>
            </a:solidFill>
            <a:ln w="19050">
              <a:solidFill>
                <a:srgbClr val="604A7B">
                  <a:alpha val="50196"/>
                </a:srgb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604A7B"/>
                  </a:solidFill>
                  <a:latin typeface="Arial Rounded MT Bold" pitchFamily="34" charset="0"/>
                </a:rPr>
                <a:t>Drell</a:t>
              </a:r>
              <a:r>
                <a:rPr lang="en-US" sz="1400" dirty="0">
                  <a:solidFill>
                    <a:srgbClr val="604A7B"/>
                  </a:solidFill>
                  <a:latin typeface="Arial Rounded MT Bold" pitchFamily="34" charset="0"/>
                </a:rPr>
                <a:t>-Yan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14750"/>
            <a:ext cx="4276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4798" y="990600"/>
            <a:ext cx="4343402" cy="264687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Compare SIDIS 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Drell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-Yan production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expect a sign-change in the asymmetry from spin-orbit correlations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Non-universality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Sivers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function (and others)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6412468"/>
            <a:ext cx="345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Phys. Rev. Lett. 110, 232301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6032" y="5410200"/>
                <a:ext cx="1456168" cy="64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sz="1200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/>
                        </a:rPr>
                        <m:t>4 &lt;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𝑄</m:t>
                      </m:r>
                      <m:r>
                        <a:rPr lang="en-US" sz="1200" i="1" dirty="0" smtClean="0">
                          <a:latin typeface="Cambria Math"/>
                        </a:rPr>
                        <m:t>&lt;9</m:t>
                      </m:r>
                      <m:r>
                        <a:rPr lang="en-US" sz="1200" b="0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dirty="0" smtClean="0">
                          <a:latin typeface="Cambria Math"/>
                        </a:rPr>
                        <m:t>GeV</m:t>
                      </m:r>
                      <m:r>
                        <a:rPr lang="en-US" sz="1200" b="0" i="1" dirty="0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/>
                        </a:rPr>
                        <m:t>0&lt;</m:t>
                      </m:r>
                      <m:sSub>
                        <m:sSubPr>
                          <m:ctrlPr>
                            <a:rPr lang="en-US" sz="12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 err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200" i="1" dirty="0" err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200" i="1" dirty="0" smtClean="0">
                          <a:latin typeface="Cambria Math"/>
                        </a:rPr>
                        <m:t>&lt;1 </m:t>
                      </m:r>
                      <m:r>
                        <m:rPr>
                          <m:nor/>
                        </m:rPr>
                        <a:rPr lang="en-US" sz="1200" i="0" dirty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2" y="5410200"/>
                <a:ext cx="1456168" cy="648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7200" y="4876800"/>
                <a:ext cx="1856726" cy="1203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STAR projection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GeV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=400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pb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C0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=55%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76800"/>
                <a:ext cx="1856726" cy="1203343"/>
              </a:xfrm>
              <a:prstGeom prst="rect">
                <a:avLst/>
              </a:prstGeom>
              <a:blipFill>
                <a:blip r:embed="rId6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95402" y="5486400"/>
                <a:ext cx="1386598" cy="532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w/o evolution </a:t>
                </a:r>
                <a:br>
                  <a:rPr lang="en-US" sz="1400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08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402" y="5486400"/>
                <a:ext cx="1386598" cy="532646"/>
              </a:xfrm>
              <a:prstGeom prst="rect">
                <a:avLst/>
              </a:prstGeom>
              <a:blipFill>
                <a:blip r:embed="rId7"/>
                <a:stretch>
                  <a:fillRect l="-1322" t="-2299" r="-88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Up Arrow 35"/>
          <p:cNvSpPr/>
          <p:nvPr/>
        </p:nvSpPr>
        <p:spPr>
          <a:xfrm flipV="1">
            <a:off x="8382000" y="5486400"/>
            <a:ext cx="274320" cy="4572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52800"/>
            <a:ext cx="5486400" cy="3019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" y="1143000"/>
            <a:ext cx="4888663" cy="2286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Gauge Boson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7800" y="990600"/>
                <a:ext cx="3733800" cy="248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Requires full reconstruction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kinematics:</a:t>
                </a:r>
                <a:b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missing transverse momentum from recoil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𝑟𝑒𝑐𝑜𝑖𝑙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990600"/>
                <a:ext cx="3733800" cy="2487604"/>
              </a:xfrm>
              <a:prstGeom prst="rect">
                <a:avLst/>
              </a:prstGeom>
              <a:blipFill>
                <a:blip r:embed="rId4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51342" y="2557046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arXiv</a:t>
            </a:r>
            <a:r>
              <a:rPr lang="en-US" sz="1600" dirty="0"/>
              <a:t>: 1401.5078</a:t>
            </a:r>
          </a:p>
        </p:txBody>
      </p:sp>
      <p:sp>
        <p:nvSpPr>
          <p:cNvPr id="12" name="Up Arrow 11"/>
          <p:cNvSpPr/>
          <p:nvPr/>
        </p:nvSpPr>
        <p:spPr>
          <a:xfrm>
            <a:off x="4145280" y="1143000"/>
            <a:ext cx="274320" cy="4572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95600" y="838200"/>
                <a:ext cx="2228944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w/o evolution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38200"/>
                <a:ext cx="2228944" cy="317203"/>
              </a:xfrm>
              <a:prstGeom prst="rect">
                <a:avLst/>
              </a:prstGeom>
              <a:blipFill>
                <a:blip r:embed="rId5"/>
                <a:stretch>
                  <a:fillRect l="-820" t="-1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3505200"/>
            <a:ext cx="2905125" cy="2971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02265" y="3886200"/>
            <a:ext cx="5913135" cy="2695040"/>
            <a:chOff x="868665" y="1130200"/>
            <a:chExt cx="5913135" cy="2695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68665" y="1130200"/>
                  <a:ext cx="5913135" cy="26950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no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accent1"/>
                      </a:solidFill>
                    </a:rPr>
                    <a:t> Bosons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65" y="1130200"/>
                  <a:ext cx="5913135" cy="26950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0" descr="Z0_plot_2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22" t="54747" r="23438" b="1799"/>
            <a:stretch/>
          </p:blipFill>
          <p:spPr>
            <a:xfrm>
              <a:off x="914400" y="1524000"/>
              <a:ext cx="3515411" cy="2209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21" b="4321"/>
            <a:stretch/>
          </p:blipFill>
          <p:spPr>
            <a:xfrm>
              <a:off x="4343400" y="1371600"/>
              <a:ext cx="2362200" cy="23622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37547" y="6229290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arXiv</a:t>
            </a:r>
            <a:r>
              <a:rPr lang="en-US" sz="2000" dirty="0">
                <a:solidFill>
                  <a:schemeClr val="accent1"/>
                </a:solidFill>
              </a:rPr>
              <a:t>: 1511.06003</a:t>
            </a:r>
          </a:p>
        </p:txBody>
      </p:sp>
    </p:spTree>
    <p:extLst>
      <p:ext uri="{BB962C8B-B14F-4D97-AF65-F5344CB8AC3E}">
        <p14:creationId xmlns:p14="http://schemas.microsoft.com/office/powerpoint/2010/main" val="13867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38199" y="1676400"/>
            <a:ext cx="5181601" cy="1828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W-Bosons in 2017…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71540"/>
              </p:ext>
            </p:extLst>
          </p:nvPr>
        </p:nvGraphicFramePr>
        <p:xfrm>
          <a:off x="5410200" y="5207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5207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48400" y="2562082"/>
                <a:ext cx="2681919" cy="1019318"/>
              </a:xfrm>
              <a:prstGeom prst="rect">
                <a:avLst/>
              </a:prstGeom>
              <a:noFill/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Decisive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-evolution of</a:t>
                </a:r>
                <a:b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-TMD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562082"/>
                <a:ext cx="2681919" cy="1019318"/>
              </a:xfrm>
              <a:prstGeom prst="rect">
                <a:avLst/>
              </a:prstGeom>
              <a:blipFill>
                <a:blip r:embed="rId6"/>
                <a:stretch>
                  <a:fillRect t="-2339" r="-1129" b="-8187"/>
                </a:stretch>
              </a:blip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" y="2057400"/>
            <a:ext cx="5780792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9881" y="5867400"/>
                <a:ext cx="8549319" cy="76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Address universality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in combination with 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Drell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-Yan,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, and direct photons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i="1" dirty="0">
                    <a:solidFill>
                      <a:schemeClr val="accent1"/>
                    </a:solidFill>
                  </a:rPr>
                  <a:t>(current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 favors sign change 7.4 vs. 19.6 [per 6 </a:t>
                </a:r>
                <a:r>
                  <a:rPr lang="en-US" i="1" dirty="0" err="1">
                    <a:solidFill>
                      <a:schemeClr val="accent1"/>
                    </a:solidFill>
                  </a:rPr>
                  <a:t>n.d.f</a:t>
                </a:r>
                <a:r>
                  <a:rPr lang="en-US" i="1" dirty="0">
                    <a:solidFill>
                      <a:schemeClr val="accent1"/>
                    </a:solidFill>
                  </a:rPr>
                  <a:t>.])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81" y="5867400"/>
                <a:ext cx="8549319" cy="761106"/>
              </a:xfrm>
              <a:prstGeom prst="rect">
                <a:avLst/>
              </a:prstGeom>
              <a:blipFill>
                <a:blip r:embed="rId8"/>
                <a:stretch>
                  <a:fillRect l="-785" t="-4032" r="-143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838200" y="16764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371600" y="1224908"/>
            <a:ext cx="6217760" cy="4514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931920" y="1493520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21300000">
            <a:off x="1385871" y="1265988"/>
            <a:ext cx="958789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DIS data</a:t>
            </a:r>
          </a:p>
        </p:txBody>
      </p:sp>
      <p:cxnSp>
        <p:nvCxnSpPr>
          <p:cNvPr id="39" name="Straight Connector 38"/>
          <p:cNvCxnSpPr>
            <a:stCxn id="13" idx="0"/>
          </p:cNvCxnSpPr>
          <p:nvPr/>
        </p:nvCxnSpPr>
        <p:spPr>
          <a:xfrm flipV="1">
            <a:off x="7589360" y="1190482"/>
            <a:ext cx="0" cy="13716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1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stcoloringpagesforkids.com/wp-content/uploads/2013/06/Printable-Snowman-Coloring-P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4191000"/>
            <a:ext cx="822960" cy="10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Evolving Proton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9200" y="1066800"/>
            <a:ext cx="3749040" cy="3754893"/>
            <a:chOff x="1889760" y="1066800"/>
            <a:chExt cx="3749040" cy="37548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886833" y="1069727"/>
              <a:ext cx="3754893" cy="37490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767601" y="2782669"/>
                  <a:ext cx="5757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en-US" sz="36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601" y="2782669"/>
                  <a:ext cx="57579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2424970" y="3886200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spin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000" y="2571690"/>
              <a:ext cx="1138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structure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1371600"/>
              <a:ext cx="744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QCD</a:t>
              </a:r>
            </a:p>
          </p:txBody>
        </p:sp>
      </p:grpSp>
      <p:pic>
        <p:nvPicPr>
          <p:cNvPr id="11" name="Picture 10" descr="xQ2data_schematic_combo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5"/>
          <a:stretch/>
        </p:blipFill>
        <p:spPr>
          <a:xfrm>
            <a:off x="4648200" y="3473634"/>
            <a:ext cx="4212167" cy="330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34000"/>
            <a:ext cx="4389120" cy="110799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91440" rIns="182880" bIns="91440" rtlCol="0" anchor="ctr" anchorCtr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about spin effects, in particular those that naturally include transverse momentum dependence?</a:t>
            </a:r>
            <a:endParaRPr lang="en-US" sz="2000" kern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0481" y="2514600"/>
            <a:ext cx="374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Our picture of the proton changes with the resolution.</a:t>
            </a:r>
          </a:p>
        </p:txBody>
      </p:sp>
    </p:spTree>
    <p:extLst>
      <p:ext uri="{BB962C8B-B14F-4D97-AF65-F5344CB8AC3E}">
        <p14:creationId xmlns:p14="http://schemas.microsoft.com/office/powerpoint/2010/main" val="427071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t="5591" r="2008"/>
          <a:stretch/>
        </p:blipFill>
        <p:spPr bwMode="auto">
          <a:xfrm>
            <a:off x="324574" y="838200"/>
            <a:ext cx="3637826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Di-Hadron Fragmentation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1766"/>
          <a:stretch/>
        </p:blipFill>
        <p:spPr bwMode="auto">
          <a:xfrm>
            <a:off x="152400" y="3986619"/>
            <a:ext cx="4389120" cy="268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07495"/>
            <a:ext cx="4572000" cy="439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6313" y="2057400"/>
            <a:ext cx="2685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MU Serif Bold Extended Roman"/>
                <a:cs typeface="CMU Serif Bold Extended Roman"/>
              </a:rPr>
              <a:t>PRL 115, 242501 (2015)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1066800"/>
            <a:ext cx="4067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Collinear description with valid factorization</a:t>
            </a:r>
          </a:p>
        </p:txBody>
      </p:sp>
    </p:spTree>
    <p:extLst>
      <p:ext uri="{BB962C8B-B14F-4D97-AF65-F5344CB8AC3E}">
        <p14:creationId xmlns:p14="http://schemas.microsoft.com/office/powerpoint/2010/main" val="179085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p12_massEta_YZ_hilo.eps"/>
          <p:cNvPicPr>
            <a:picLocks noChangeAspect="1"/>
          </p:cNvPicPr>
          <p:nvPr/>
        </p:nvPicPr>
        <p:blipFill rotWithShape="1">
          <a:blip r:embed="rId2"/>
          <a:srcRect l="2757" t="4411" r="6307"/>
          <a:stretch/>
        </p:blipFill>
        <p:spPr>
          <a:xfrm>
            <a:off x="76200" y="868680"/>
            <a:ext cx="5448300" cy="3017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Di-Hadron Fragmentation 200/500 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5153" y="950855"/>
                <a:ext cx="1934247" cy="649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=200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b="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53" y="950855"/>
                <a:ext cx="1934247" cy="649345"/>
              </a:xfrm>
              <a:prstGeom prst="rect">
                <a:avLst/>
              </a:prstGeom>
              <a:blipFill rotWithShape="1">
                <a:blip r:embed="rId4"/>
                <a:stretch>
                  <a:fillRect t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923503" y="1126105"/>
            <a:ext cx="1572297" cy="358150"/>
            <a:chOff x="5285703" y="2176046"/>
            <a:chExt cx="1572297" cy="358150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703" y="2181771"/>
              <a:ext cx="476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19611" y="2176046"/>
              <a:ext cx="1138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preliminary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62600" y="4495800"/>
            <a:ext cx="1457073" cy="400110"/>
            <a:chOff x="5285703" y="2204095"/>
            <a:chExt cx="1457073" cy="400110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703" y="2227938"/>
              <a:ext cx="476250" cy="352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19611" y="2204095"/>
              <a:ext cx="10231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91440" bIns="91440" rtlCol="0">
              <a:spAutoFit/>
            </a:bodyPr>
            <a:lstStyle/>
            <a:p>
              <a:r>
                <a:rPr lang="en-US" sz="1400" dirty="0"/>
                <a:t>preliminary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05566" y="3962400"/>
                <a:ext cx="1282146" cy="4951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600" b="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𝜂</m:t>
                      </m:r>
                      <m:r>
                        <a:rPr lang="en-US" sz="16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16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566" y="3962400"/>
                <a:ext cx="1282146" cy="495136"/>
              </a:xfrm>
              <a:prstGeom prst="rect">
                <a:avLst/>
              </a:prstGeom>
              <a:blipFill rotWithShape="1">
                <a:blip r:embed="rId6"/>
                <a:stretch>
                  <a:fillRect r="-33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" y="4233208"/>
                <a:ext cx="425091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Much improved statistics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Large asymmetries at forward </a:t>
                </a:r>
                <a:r>
                  <a:rPr lang="en-US" sz="2000" dirty="0" err="1">
                    <a:solidFill>
                      <a:schemeClr val="accent3">
                        <a:lumMod val="50000"/>
                      </a:schemeClr>
                    </a:solidFill>
                  </a:rPr>
                  <a:t>rapidities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high-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Combine with IFF results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annihilation to extract transversity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33208"/>
                <a:ext cx="4250919" cy="1938992"/>
              </a:xfrm>
              <a:prstGeom prst="rect">
                <a:avLst/>
              </a:prstGeom>
              <a:blipFill>
                <a:blip r:embed="rId7"/>
                <a:stretch>
                  <a:fillRect l="-1578" t="-1567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46574" y="1771471"/>
                <a:ext cx="12734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𝜂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=0.84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𝜂</m:t>
                      </m:r>
                      <m:r>
                        <a:rPr lang="en-US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𝜂</m:t>
                      </m:r>
                      <m:r>
                        <a:rPr lang="en-US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=−0.25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𝜂</m:t>
                      </m:r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=−0.84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574" y="1771471"/>
                <a:ext cx="1273426" cy="1200329"/>
              </a:xfrm>
              <a:prstGeom prst="rect">
                <a:avLst/>
              </a:prstGeom>
              <a:blipFill rotWithShape="1">
                <a:blip r:embed="rId8"/>
                <a:stretch>
                  <a:fillRect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5715000" y="1524000"/>
            <a:ext cx="685800" cy="4572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15000" y="2286000"/>
            <a:ext cx="685800" cy="12954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15000" y="2537460"/>
            <a:ext cx="609600" cy="2057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15000" y="2842260"/>
            <a:ext cx="609600" cy="1295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298" y="3215640"/>
            <a:ext cx="3909302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Asymmetries in Jets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46" y="3855720"/>
            <a:ext cx="4488464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598" y="1066800"/>
                <a:ext cx="3762377" cy="3635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With the STAR central barrel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Provides two scales that are necessary for TMD framework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Largely unexplored high-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region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for reduced gluon contribution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Anti-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algorithm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=0.6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8" y="1066800"/>
                <a:ext cx="3762377" cy="3635419"/>
              </a:xfrm>
              <a:prstGeom prst="rect">
                <a:avLst/>
              </a:prstGeom>
              <a:blipFill>
                <a:blip r:embed="rId3"/>
                <a:stretch>
                  <a:fillRect l="-1618" t="-839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69" y="762000"/>
            <a:ext cx="4853231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13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b="6687"/>
          <a:stretch/>
        </p:blipFill>
        <p:spPr bwMode="auto">
          <a:xfrm>
            <a:off x="4578127" y="246189"/>
            <a:ext cx="4337273" cy="30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7"/>
          <a:stretch/>
        </p:blipFill>
        <p:spPr bwMode="auto">
          <a:xfrm>
            <a:off x="152400" y="246189"/>
            <a:ext cx="4389120" cy="30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b="2346"/>
          <a:stretch/>
        </p:blipFill>
        <p:spPr bwMode="auto">
          <a:xfrm>
            <a:off x="4648200" y="3305619"/>
            <a:ext cx="4261073" cy="31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"/>
          <a:stretch/>
        </p:blipFill>
        <p:spPr bwMode="auto">
          <a:xfrm>
            <a:off x="152400" y="3305619"/>
            <a:ext cx="4389120" cy="323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98454" y="970002"/>
                <a:ext cx="1359346" cy="55399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none" lIns="182880" tIns="91440" rIns="18288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54" y="970002"/>
                <a:ext cx="1359346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98454" y="4018002"/>
                <a:ext cx="1359346" cy="55399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none" lIns="182880" tIns="91440" rIns="18288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54" y="4018002"/>
                <a:ext cx="1359346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" y="6400800"/>
                <a:ext cx="3931920" cy="27699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square" lIns="182880" tIns="45720" rIns="182880" bIns="4572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𝑮𝒆𝑽</m:t>
                      </m:r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6400800"/>
                <a:ext cx="3931920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46873" y="6400800"/>
                <a:ext cx="3931920" cy="27699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square" lIns="182880" tIns="45720" rIns="182880" bIns="45720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particle 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𝑻</m:t>
                        </m:r>
                      </m:sub>
                    </m:sSub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/>
                      </a:rPr>
                      <m:t> (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/>
                      </a:rPr>
                      <m:t>𝑮𝒆𝑽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/>
                      </a:rPr>
                      <m:t>/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873" y="6400800"/>
                <a:ext cx="3931920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44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/>
        </p:blipFill>
        <p:spPr bwMode="auto">
          <a:xfrm>
            <a:off x="2971800" y="1019176"/>
            <a:ext cx="5962650" cy="518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200/500 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8900000">
                <a:off x="45130" y="1993398"/>
                <a:ext cx="1631409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=200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0000">
                <a:off x="45130" y="1993398"/>
                <a:ext cx="1631409" cy="372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8900000">
                <a:off x="471850" y="1993398"/>
                <a:ext cx="1631409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0000">
                <a:off x="471850" y="1993398"/>
                <a:ext cx="1631409" cy="372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88592" y="2935962"/>
            <a:ext cx="182880" cy="18288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5312" y="293596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8592" y="338149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5312" y="338149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9982" y="2842736"/>
                <a:ext cx="2435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𝒋𝒆𝒕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82" y="2842736"/>
                <a:ext cx="2435218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9982" y="3288268"/>
                <a:ext cx="2435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𝒋𝒆𝒕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82" y="3288268"/>
                <a:ext cx="2435218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6200" y="6200001"/>
                <a:ext cx="4572000" cy="33855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square" lIns="182880" tIns="45720" rIns="182880" bIns="4572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200001"/>
                <a:ext cx="45720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00" y="3926919"/>
            <a:ext cx="32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No strong effect of TMD evolution observed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Additional data at 200 GeV from 2015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Proposed run at 500 GeV in 2017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345" y="6031468"/>
            <a:ext cx="161076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→ S. </a:t>
            </a:r>
            <a:r>
              <a:rPr lang="en-US" dirty="0" err="1" smtClean="0">
                <a:solidFill>
                  <a:schemeClr val="bg1"/>
                </a:solidFill>
              </a:rPr>
              <a:t>Bazilevsky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7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Photons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37"/>
          <a:stretch/>
        </p:blipFill>
        <p:spPr bwMode="auto">
          <a:xfrm>
            <a:off x="152401" y="3657600"/>
            <a:ext cx="440787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5"/>
          <a:stretch/>
        </p:blipFill>
        <p:spPr bwMode="auto">
          <a:xfrm>
            <a:off x="5595724" y="883920"/>
            <a:ext cx="3319676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3920"/>
            <a:ext cx="3723748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955655"/>
            <a:ext cx="2226892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PHENIX MPC-EX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5414" y="986135"/>
            <a:ext cx="202337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STAR FPS/FMS</a:t>
            </a:r>
          </a:p>
        </p:txBody>
      </p:sp>
      <p:pic>
        <p:nvPicPr>
          <p:cNvPr id="5124" name="Picture 4" descr="C:\Users\keyser\Documents\RHIC\RHICspin\2014_LongRangePlan\direct_photon_500_t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3138" y="3855720"/>
            <a:ext cx="416226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05400" y="3787556"/>
                <a:ext cx="2592697" cy="3723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projection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=500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GeV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787556"/>
                <a:ext cx="2592697" cy="372346"/>
              </a:xfrm>
              <a:prstGeom prst="rect">
                <a:avLst/>
              </a:prstGeom>
              <a:blipFill rotWithShape="1">
                <a:blip r:embed="rId7"/>
                <a:stretch>
                  <a:fillRect l="-2118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00" y="3787556"/>
                <a:ext cx="2592697" cy="3723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projection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=200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GeV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87556"/>
                <a:ext cx="2592697" cy="372346"/>
              </a:xfrm>
              <a:prstGeom prst="rect">
                <a:avLst/>
              </a:prstGeom>
              <a:blipFill rotWithShape="1">
                <a:blip r:embed="rId8"/>
                <a:stretch>
                  <a:fillRect l="-188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28338" y="4385846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PRL 110, 232301 (2013)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338" y="4157246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PRL 110, 232301 (2013)</a:t>
            </a:r>
          </a:p>
        </p:txBody>
      </p:sp>
    </p:spTree>
    <p:extLst>
      <p:ext uri="{BB962C8B-B14F-4D97-AF65-F5344CB8AC3E}">
        <p14:creationId xmlns:p14="http://schemas.microsoft.com/office/powerpoint/2010/main" val="1947301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Nuclear Matter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8" y="685800"/>
            <a:ext cx="3216272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598" y="986135"/>
                <a:ext cx="4114802" cy="2927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Polarized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collisions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Transverse asymmetries are sensitive to gluon saturation:</a:t>
                </a:r>
                <a:b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Phys. Rev. D84, 034019 (2011)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=1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8" y="986135"/>
                <a:ext cx="4114802" cy="2927083"/>
              </a:xfrm>
              <a:prstGeom prst="rect">
                <a:avLst/>
              </a:prstGeom>
              <a:blipFill>
                <a:blip r:embed="rId3"/>
                <a:stretch>
                  <a:fillRect l="-1479" t="-250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5915" y="457200"/>
                <a:ext cx="2210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original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projection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915" y="457200"/>
                <a:ext cx="2210285" cy="369332"/>
              </a:xfrm>
              <a:prstGeom prst="rect">
                <a:avLst/>
              </a:prstGeom>
              <a:blipFill>
                <a:blip r:embed="rId4"/>
                <a:stretch>
                  <a:fillRect l="-2479" t="-8197" r="-19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739286"/>
            <a:ext cx="8961120" cy="2509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098" y="6248400"/>
                <a:ext cx="2040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(selective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-range)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8" y="6248400"/>
                <a:ext cx="2040302" cy="369332"/>
              </a:xfrm>
              <a:prstGeom prst="rect">
                <a:avLst/>
              </a:prstGeom>
              <a:blipFill>
                <a:blip r:embed="rId6"/>
                <a:stretch>
                  <a:fillRect l="-2388" t="-8197" r="-209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50409" y="6324600"/>
            <a:ext cx="2241191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→ </a:t>
            </a:r>
            <a:r>
              <a:rPr lang="en-US" sz="2000" dirty="0" smtClean="0">
                <a:solidFill>
                  <a:schemeClr val="bg1"/>
                </a:solidFill>
              </a:rPr>
              <a:t>R. </a:t>
            </a:r>
            <a:r>
              <a:rPr lang="en-US" sz="2000" dirty="0" err="1" smtClean="0">
                <a:solidFill>
                  <a:schemeClr val="bg1"/>
                </a:solidFill>
              </a:rPr>
              <a:t>Seto</a:t>
            </a:r>
            <a:r>
              <a:rPr lang="en-US" sz="2000" dirty="0" smtClean="0">
                <a:solidFill>
                  <a:schemeClr val="bg1"/>
                </a:solidFill>
              </a:rPr>
              <a:t> &amp; C. </a:t>
            </a:r>
            <a:r>
              <a:rPr lang="en-US" sz="2000" dirty="0" err="1" smtClean="0">
                <a:solidFill>
                  <a:schemeClr val="bg1"/>
                </a:solidFill>
              </a:rPr>
              <a:t>Dilks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4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45890" y="304800"/>
            <a:ext cx="8021910" cy="4572000"/>
            <a:chOff x="969690" y="2209800"/>
            <a:chExt cx="8021910" cy="4572000"/>
          </a:xfrm>
        </p:grpSpPr>
        <p:pic>
          <p:nvPicPr>
            <p:cNvPr id="1027" name="Picture 3" descr="C:\Users\keyser\Documents\Talks\2015-05-23_RHIC_transverse\figs\summar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90" y="2209800"/>
              <a:ext cx="802191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824492" y="2999232"/>
              <a:ext cx="1274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PROTON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9888" y="5224046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transversity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8064" y="5486400"/>
              <a:ext cx="1209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spin-orbit</a:t>
              </a:r>
              <a:b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</a:b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correlation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2937" y="5181600"/>
              <a:ext cx="10710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TMD</a:t>
              </a:r>
              <a:b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</a:b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evolution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91400" y="3072384"/>
              <a:ext cx="8483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</a:rPr>
                <a:t>QCD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64962" y="2953512"/>
              <a:ext cx="1262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universality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34615" y="3886200"/>
              <a:ext cx="1208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TMD</a:t>
              </a:r>
              <a:b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framework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030233" y="5638800"/>
                  <a:ext cx="117750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hard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2→2</m:t>
                      </m:r>
                    </m:oMath>
                  </a14:m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,</a:t>
                  </a:r>
                </a:p>
                <a:p>
                  <a:pPr algn="ctr"/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diffraction</a:t>
                  </a:r>
                </a:p>
                <a:p>
                  <a:pPr algn="ctr"/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233" y="5638800"/>
                  <a:ext cx="1177503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73" t="-2206" r="-2591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5541264" y="5230368"/>
              <a:ext cx="1358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factorization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840384"/>
                <a:ext cx="8610600" cy="178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TMD evolution kernel needs empirical input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RHIC data at 200 and 500 GeV provides largest lever arm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First results from 2008 and 2012, results from 2015 soon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Decisive measurements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>
                        <a:lumMod val="50000"/>
                      </a:schemeClr>
                    </a:solidFill>
                  </a:rPr>
                  <a:t>Drell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-Yan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 dirty="0" err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𝑑𝑖𝑟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expected from run 2017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40384"/>
                <a:ext cx="8610600" cy="1789016"/>
              </a:xfrm>
              <a:prstGeom prst="rect">
                <a:avLst/>
              </a:prstGeom>
              <a:blipFill>
                <a:blip r:embed="rId4"/>
                <a:stretch>
                  <a:fillRect l="-779" t="-1701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3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" y="4194051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50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ight Arrow 170"/>
          <p:cNvSpPr/>
          <p:nvPr/>
        </p:nvSpPr>
        <p:spPr>
          <a:xfrm rot="10800000">
            <a:off x="4672012" y="621793"/>
            <a:ext cx="3563938" cy="521208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Up Arrow 171"/>
          <p:cNvSpPr/>
          <p:nvPr/>
        </p:nvSpPr>
        <p:spPr>
          <a:xfrm rot="10800000">
            <a:off x="5096503" y="621793"/>
            <a:ext cx="320047" cy="521208"/>
          </a:xfrm>
          <a:prstGeom prst="up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Up Arrow 172"/>
          <p:cNvSpPr/>
          <p:nvPr/>
        </p:nvSpPr>
        <p:spPr>
          <a:xfrm rot="10800000">
            <a:off x="5476677" y="621793"/>
            <a:ext cx="320047" cy="521208"/>
          </a:xfrm>
          <a:prstGeom prst="up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Up Arrow 173"/>
          <p:cNvSpPr/>
          <p:nvPr/>
        </p:nvSpPr>
        <p:spPr>
          <a:xfrm rot="10800000">
            <a:off x="6620090" y="621793"/>
            <a:ext cx="320047" cy="521208"/>
          </a:xfrm>
          <a:prstGeom prst="up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Up Arrow 174"/>
          <p:cNvSpPr/>
          <p:nvPr/>
        </p:nvSpPr>
        <p:spPr>
          <a:xfrm rot="10800000">
            <a:off x="7000267" y="621793"/>
            <a:ext cx="320047" cy="521208"/>
          </a:xfrm>
          <a:prstGeom prst="up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Down Arrow 175"/>
          <p:cNvSpPr/>
          <p:nvPr/>
        </p:nvSpPr>
        <p:spPr>
          <a:xfrm rot="10800000">
            <a:off x="6238472" y="621793"/>
            <a:ext cx="321488" cy="521208"/>
          </a:xfrm>
          <a:prstGeom prst="down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Down Arrow 176"/>
          <p:cNvSpPr/>
          <p:nvPr/>
        </p:nvSpPr>
        <p:spPr>
          <a:xfrm rot="10800000">
            <a:off x="5856854" y="609601"/>
            <a:ext cx="321488" cy="521208"/>
          </a:xfrm>
          <a:prstGeom prst="down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 rot="10800000">
            <a:off x="7762062" y="621793"/>
            <a:ext cx="321488" cy="521208"/>
          </a:xfrm>
          <a:prstGeom prst="down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Down Arrow 178"/>
          <p:cNvSpPr/>
          <p:nvPr/>
        </p:nvSpPr>
        <p:spPr>
          <a:xfrm rot="10800000">
            <a:off x="7380444" y="609601"/>
            <a:ext cx="321488" cy="521208"/>
          </a:xfrm>
          <a:prstGeom prst="down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ight Arrow 179"/>
          <p:cNvSpPr/>
          <p:nvPr/>
        </p:nvSpPr>
        <p:spPr>
          <a:xfrm>
            <a:off x="1090612" y="621793"/>
            <a:ext cx="3563938" cy="521208"/>
          </a:xfrm>
          <a:prstGeom prst="right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Up Arrow 180"/>
          <p:cNvSpPr/>
          <p:nvPr/>
        </p:nvSpPr>
        <p:spPr>
          <a:xfrm rot="10800000">
            <a:off x="1210303" y="621793"/>
            <a:ext cx="320047" cy="521208"/>
          </a:xfrm>
          <a:prstGeom prst="up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Up Arrow 181"/>
          <p:cNvSpPr/>
          <p:nvPr/>
        </p:nvSpPr>
        <p:spPr>
          <a:xfrm rot="10800000">
            <a:off x="1976863" y="621793"/>
            <a:ext cx="320047" cy="521208"/>
          </a:xfrm>
          <a:prstGeom prst="up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Up Arrow 182"/>
          <p:cNvSpPr/>
          <p:nvPr/>
        </p:nvSpPr>
        <p:spPr>
          <a:xfrm rot="10800000">
            <a:off x="2743426" y="621793"/>
            <a:ext cx="320047" cy="521208"/>
          </a:xfrm>
          <a:prstGeom prst="up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Up Arrow 183"/>
          <p:cNvSpPr/>
          <p:nvPr/>
        </p:nvSpPr>
        <p:spPr>
          <a:xfrm rot="10800000">
            <a:off x="3509989" y="621793"/>
            <a:ext cx="320047" cy="521208"/>
          </a:xfrm>
          <a:prstGeom prst="up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Down Arrow 184"/>
          <p:cNvSpPr/>
          <p:nvPr/>
        </p:nvSpPr>
        <p:spPr>
          <a:xfrm rot="10800000">
            <a:off x="3125987" y="621793"/>
            <a:ext cx="321488" cy="521208"/>
          </a:xfrm>
          <a:prstGeom prst="down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Down Arrow 185"/>
          <p:cNvSpPr/>
          <p:nvPr/>
        </p:nvSpPr>
        <p:spPr>
          <a:xfrm rot="10800000">
            <a:off x="2359424" y="609601"/>
            <a:ext cx="321488" cy="521208"/>
          </a:xfrm>
          <a:prstGeom prst="down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Down Arrow 186"/>
          <p:cNvSpPr/>
          <p:nvPr/>
        </p:nvSpPr>
        <p:spPr>
          <a:xfrm rot="10800000">
            <a:off x="3892550" y="621793"/>
            <a:ext cx="321488" cy="521208"/>
          </a:xfrm>
          <a:prstGeom prst="down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Down Arrow 187"/>
          <p:cNvSpPr/>
          <p:nvPr/>
        </p:nvSpPr>
        <p:spPr>
          <a:xfrm rot="10800000">
            <a:off x="1592861" y="621793"/>
            <a:ext cx="321488" cy="521208"/>
          </a:xfrm>
          <a:prstGeom prst="downArrow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95" name="Line 3"/>
          <p:cNvSpPr>
            <a:spLocks noChangeShapeType="1"/>
          </p:cNvSpPr>
          <p:nvPr/>
        </p:nvSpPr>
        <p:spPr bwMode="auto">
          <a:xfrm flipH="1" flipV="1">
            <a:off x="2330087" y="3626077"/>
            <a:ext cx="387350" cy="5649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Line 4"/>
          <p:cNvSpPr>
            <a:spLocks noChangeShapeType="1"/>
          </p:cNvSpPr>
          <p:nvPr/>
        </p:nvSpPr>
        <p:spPr bwMode="auto">
          <a:xfrm>
            <a:off x="3365137" y="5118100"/>
            <a:ext cx="109538" cy="428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Freeform 5"/>
          <p:cNvSpPr>
            <a:spLocks/>
          </p:cNvSpPr>
          <p:nvPr/>
        </p:nvSpPr>
        <p:spPr bwMode="auto">
          <a:xfrm>
            <a:off x="6875100" y="3402013"/>
            <a:ext cx="465137" cy="392112"/>
          </a:xfrm>
          <a:custGeom>
            <a:avLst/>
            <a:gdLst>
              <a:gd name="T0" fmla="*/ 0 w 293"/>
              <a:gd name="T1" fmla="*/ 246 h 247"/>
              <a:gd name="T2" fmla="*/ 64 w 293"/>
              <a:gd name="T3" fmla="*/ 214 h 247"/>
              <a:gd name="T4" fmla="*/ 66 w 293"/>
              <a:gd name="T5" fmla="*/ 172 h 247"/>
              <a:gd name="T6" fmla="*/ 232 w 293"/>
              <a:gd name="T7" fmla="*/ 106 h 247"/>
              <a:gd name="T8" fmla="*/ 232 w 293"/>
              <a:gd name="T9" fmla="*/ 61 h 247"/>
              <a:gd name="T10" fmla="*/ 292 w 293"/>
              <a:gd name="T11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Oval 6"/>
          <p:cNvSpPr>
            <a:spLocks noChangeArrowheads="1"/>
          </p:cNvSpPr>
          <p:nvPr/>
        </p:nvSpPr>
        <p:spPr bwMode="auto">
          <a:xfrm>
            <a:off x="2099900" y="2376488"/>
            <a:ext cx="5508625" cy="1587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7"/>
          <p:cNvSpPr>
            <a:spLocks noChangeArrowheads="1"/>
          </p:cNvSpPr>
          <p:nvPr/>
        </p:nvSpPr>
        <p:spPr bwMode="auto">
          <a:xfrm>
            <a:off x="4468450" y="1936750"/>
            <a:ext cx="11064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8"/>
          <p:cNvSpPr>
            <a:spLocks noChangeArrowheads="1"/>
          </p:cNvSpPr>
          <p:nvPr/>
        </p:nvSpPr>
        <p:spPr bwMode="auto">
          <a:xfrm>
            <a:off x="6584587" y="2044700"/>
            <a:ext cx="18303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9"/>
          <p:cNvSpPr>
            <a:spLocks noChangeArrowheads="1"/>
          </p:cNvSpPr>
          <p:nvPr/>
        </p:nvSpPr>
        <p:spPr bwMode="auto">
          <a:xfrm>
            <a:off x="7141800" y="3619500"/>
            <a:ext cx="1022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Rectangle 10"/>
          <p:cNvSpPr>
            <a:spLocks noChangeArrowheads="1"/>
          </p:cNvSpPr>
          <p:nvPr/>
        </p:nvSpPr>
        <p:spPr bwMode="auto">
          <a:xfrm>
            <a:off x="4900250" y="4033838"/>
            <a:ext cx="1019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13"/>
          <p:cNvSpPr>
            <a:spLocks noChangeArrowheads="1"/>
          </p:cNvSpPr>
          <p:nvPr/>
        </p:nvSpPr>
        <p:spPr bwMode="auto">
          <a:xfrm>
            <a:off x="4304937" y="5119688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b="1"/>
              <a:t>AGS</a:t>
            </a:r>
          </a:p>
        </p:txBody>
      </p:sp>
      <p:sp>
        <p:nvSpPr>
          <p:cNvPr id="204" name="Rectangle 14"/>
          <p:cNvSpPr>
            <a:spLocks noChangeArrowheads="1"/>
          </p:cNvSpPr>
          <p:nvPr/>
        </p:nvSpPr>
        <p:spPr bwMode="auto">
          <a:xfrm>
            <a:off x="2188800" y="4914900"/>
            <a:ext cx="6286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15"/>
          <p:cNvSpPr>
            <a:spLocks noChangeArrowheads="1"/>
          </p:cNvSpPr>
          <p:nvPr/>
        </p:nvSpPr>
        <p:spPr bwMode="auto">
          <a:xfrm>
            <a:off x="2482487" y="5075238"/>
            <a:ext cx="609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/>
              <a:t>LINAC</a:t>
            </a:r>
          </a:p>
        </p:txBody>
      </p:sp>
      <p:sp>
        <p:nvSpPr>
          <p:cNvPr id="206" name="Rectangle 16"/>
          <p:cNvSpPr>
            <a:spLocks noChangeArrowheads="1"/>
          </p:cNvSpPr>
          <p:nvPr/>
        </p:nvSpPr>
        <p:spPr bwMode="auto">
          <a:xfrm>
            <a:off x="3015887" y="5257800"/>
            <a:ext cx="6270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/>
              <a:t>BOOSTER</a:t>
            </a:r>
          </a:p>
        </p:txBody>
      </p:sp>
      <p:sp>
        <p:nvSpPr>
          <p:cNvPr id="207" name="Rectangle 17"/>
          <p:cNvSpPr>
            <a:spLocks noChangeArrowheads="1"/>
          </p:cNvSpPr>
          <p:nvPr/>
        </p:nvSpPr>
        <p:spPr bwMode="auto">
          <a:xfrm>
            <a:off x="2817450" y="4360863"/>
            <a:ext cx="9937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Oval 18"/>
          <p:cNvSpPr>
            <a:spLocks noChangeArrowheads="1"/>
          </p:cNvSpPr>
          <p:nvPr/>
        </p:nvSpPr>
        <p:spPr bwMode="auto">
          <a:xfrm>
            <a:off x="3663587" y="4879975"/>
            <a:ext cx="1663700" cy="7477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Arc 19"/>
          <p:cNvSpPr>
            <a:spLocks/>
          </p:cNvSpPr>
          <p:nvPr/>
        </p:nvSpPr>
        <p:spPr bwMode="auto">
          <a:xfrm>
            <a:off x="3019062" y="2452688"/>
            <a:ext cx="1893888" cy="711200"/>
          </a:xfrm>
          <a:custGeom>
            <a:avLst/>
            <a:gdLst>
              <a:gd name="G0" fmla="+- 15471 0 0"/>
              <a:gd name="G1" fmla="+- 21113 0 0"/>
              <a:gd name="G2" fmla="+- 21600 0 0"/>
              <a:gd name="T0" fmla="*/ 0 w 15471"/>
              <a:gd name="T1" fmla="*/ 6040 h 21113"/>
              <a:gd name="T2" fmla="*/ 10908 w 15471"/>
              <a:gd name="T3" fmla="*/ 0 h 21113"/>
              <a:gd name="T4" fmla="*/ 15471 w 15471"/>
              <a:gd name="T5" fmla="*/ 21113 h 2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Arc 20"/>
          <p:cNvSpPr>
            <a:spLocks/>
          </p:cNvSpPr>
          <p:nvPr/>
        </p:nvSpPr>
        <p:spPr bwMode="auto">
          <a:xfrm>
            <a:off x="2206262" y="2871788"/>
            <a:ext cx="2646363" cy="544512"/>
          </a:xfrm>
          <a:custGeom>
            <a:avLst/>
            <a:gdLst>
              <a:gd name="G0" fmla="+- 21600 0 0"/>
              <a:gd name="G1" fmla="+- 8557 0 0"/>
              <a:gd name="G2" fmla="+- 21600 0 0"/>
              <a:gd name="T0" fmla="*/ 1373 w 21600"/>
              <a:gd name="T1" fmla="*/ 16134 h 16134"/>
              <a:gd name="T2" fmla="*/ 1767 w 21600"/>
              <a:gd name="T3" fmla="*/ 0 h 16134"/>
              <a:gd name="T4" fmla="*/ 21600 w 21600"/>
              <a:gd name="T5" fmla="*/ 8557 h 16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Arc 21"/>
          <p:cNvSpPr>
            <a:spLocks/>
          </p:cNvSpPr>
          <p:nvPr/>
        </p:nvSpPr>
        <p:spPr bwMode="auto">
          <a:xfrm>
            <a:off x="4846275" y="2867025"/>
            <a:ext cx="2646362" cy="538163"/>
          </a:xfrm>
          <a:custGeom>
            <a:avLst/>
            <a:gdLst>
              <a:gd name="G0" fmla="+- 0 0 0"/>
              <a:gd name="G1" fmla="+- 8582 0 0"/>
              <a:gd name="G2" fmla="+- 21600 0 0"/>
              <a:gd name="T0" fmla="*/ 19822 w 21600"/>
              <a:gd name="T1" fmla="*/ 0 h 15991"/>
              <a:gd name="T2" fmla="*/ 20290 w 21600"/>
              <a:gd name="T3" fmla="*/ 15991 h 15991"/>
              <a:gd name="T4" fmla="*/ 0 w 21600"/>
              <a:gd name="T5" fmla="*/ 8582 h 15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Arc 22"/>
          <p:cNvSpPr>
            <a:spLocks/>
          </p:cNvSpPr>
          <p:nvPr/>
        </p:nvSpPr>
        <p:spPr bwMode="auto">
          <a:xfrm>
            <a:off x="4984387" y="3048000"/>
            <a:ext cx="1779588" cy="8286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4608 w 14608"/>
              <a:gd name="T1" fmla="*/ 15911 h 21394"/>
              <a:gd name="T2" fmla="*/ 2978 w 14608"/>
              <a:gd name="T3" fmla="*/ 21394 h 21394"/>
              <a:gd name="T4" fmla="*/ 0 w 14608"/>
              <a:gd name="T5" fmla="*/ 0 h 2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Arc 23"/>
          <p:cNvSpPr>
            <a:spLocks/>
          </p:cNvSpPr>
          <p:nvPr/>
        </p:nvSpPr>
        <p:spPr bwMode="auto">
          <a:xfrm>
            <a:off x="2990487" y="3238500"/>
            <a:ext cx="1973263" cy="631825"/>
          </a:xfrm>
          <a:custGeom>
            <a:avLst/>
            <a:gdLst>
              <a:gd name="G0" fmla="+- 16166 0 0"/>
              <a:gd name="G1" fmla="+- 0 0 0"/>
              <a:gd name="G2" fmla="+- 21600 0 0"/>
              <a:gd name="T0" fmla="*/ 11210 w 16166"/>
              <a:gd name="T1" fmla="*/ 21024 h 21024"/>
              <a:gd name="T2" fmla="*/ 0 w 16166"/>
              <a:gd name="T3" fmla="*/ 14325 h 21024"/>
              <a:gd name="T4" fmla="*/ 16166 w 16166"/>
              <a:gd name="T5" fmla="*/ 0 h 2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Arc 24"/>
          <p:cNvSpPr>
            <a:spLocks/>
          </p:cNvSpPr>
          <p:nvPr/>
        </p:nvSpPr>
        <p:spPr bwMode="auto">
          <a:xfrm>
            <a:off x="4839925" y="2459038"/>
            <a:ext cx="1846262" cy="700087"/>
          </a:xfrm>
          <a:custGeom>
            <a:avLst/>
            <a:gdLst>
              <a:gd name="G0" fmla="+- 0 0 0"/>
              <a:gd name="G1" fmla="+- 21197 0 0"/>
              <a:gd name="G2" fmla="+- 21600 0 0"/>
              <a:gd name="T0" fmla="*/ 4153 w 15057"/>
              <a:gd name="T1" fmla="*/ 0 h 21197"/>
              <a:gd name="T2" fmla="*/ 15057 w 15057"/>
              <a:gd name="T3" fmla="*/ 5710 h 21197"/>
              <a:gd name="T4" fmla="*/ 0 w 15057"/>
              <a:gd name="T5" fmla="*/ 21197 h 2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Arc 25"/>
          <p:cNvSpPr>
            <a:spLocks/>
          </p:cNvSpPr>
          <p:nvPr/>
        </p:nvSpPr>
        <p:spPr bwMode="auto">
          <a:xfrm>
            <a:off x="4831987" y="3200400"/>
            <a:ext cx="2016125" cy="8477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336 w 15336"/>
              <a:gd name="T1" fmla="*/ 15210 h 21251"/>
              <a:gd name="T2" fmla="*/ 3865 w 15336"/>
              <a:gd name="T3" fmla="*/ 21251 h 21251"/>
              <a:gd name="T4" fmla="*/ 0 w 15336"/>
              <a:gd name="T5" fmla="*/ 0 h 2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Arc 26"/>
          <p:cNvSpPr>
            <a:spLocks/>
          </p:cNvSpPr>
          <p:nvPr/>
        </p:nvSpPr>
        <p:spPr bwMode="auto">
          <a:xfrm>
            <a:off x="2884125" y="3182938"/>
            <a:ext cx="1981200" cy="847725"/>
          </a:xfrm>
          <a:custGeom>
            <a:avLst/>
            <a:gdLst>
              <a:gd name="G0" fmla="+- 15059 0 0"/>
              <a:gd name="G1" fmla="+- 0 0 0"/>
              <a:gd name="G2" fmla="+- 21600 0 0"/>
              <a:gd name="T0" fmla="*/ 11084 w 15059"/>
              <a:gd name="T1" fmla="*/ 21231 h 21231"/>
              <a:gd name="T2" fmla="*/ 0 w 15059"/>
              <a:gd name="T3" fmla="*/ 15485 h 21231"/>
              <a:gd name="T4" fmla="*/ 15059 w 15059"/>
              <a:gd name="T5" fmla="*/ 0 h 2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Arc 27"/>
          <p:cNvSpPr>
            <a:spLocks/>
          </p:cNvSpPr>
          <p:nvPr/>
        </p:nvSpPr>
        <p:spPr bwMode="auto">
          <a:xfrm>
            <a:off x="2026875" y="2814638"/>
            <a:ext cx="2838450" cy="704850"/>
          </a:xfrm>
          <a:custGeom>
            <a:avLst/>
            <a:gdLst>
              <a:gd name="G0" fmla="+- 21600 0 0"/>
              <a:gd name="G1" fmla="+- 9324 0 0"/>
              <a:gd name="G2" fmla="+- 21600 0 0"/>
              <a:gd name="T0" fmla="*/ 1659 w 21600"/>
              <a:gd name="T1" fmla="*/ 17626 h 17626"/>
              <a:gd name="T2" fmla="*/ 2116 w 21600"/>
              <a:gd name="T3" fmla="*/ 0 h 17626"/>
              <a:gd name="T4" fmla="*/ 21600 w 21600"/>
              <a:gd name="T5" fmla="*/ 9324 h 17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Arc 28"/>
          <p:cNvSpPr>
            <a:spLocks/>
          </p:cNvSpPr>
          <p:nvPr/>
        </p:nvSpPr>
        <p:spPr bwMode="auto">
          <a:xfrm>
            <a:off x="2930162" y="2333625"/>
            <a:ext cx="1935163" cy="860425"/>
          </a:xfrm>
          <a:custGeom>
            <a:avLst/>
            <a:gdLst>
              <a:gd name="G0" fmla="+- 14743 0 0"/>
              <a:gd name="G1" fmla="+- 21260 0 0"/>
              <a:gd name="G2" fmla="+- 21600 0 0"/>
              <a:gd name="T0" fmla="*/ 0 w 14743"/>
              <a:gd name="T1" fmla="*/ 5474 h 21260"/>
              <a:gd name="T2" fmla="*/ 10926 w 14743"/>
              <a:gd name="T3" fmla="*/ 0 h 21260"/>
              <a:gd name="T4" fmla="*/ 14743 w 14743"/>
              <a:gd name="T5" fmla="*/ 21260 h 2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Arc 29"/>
          <p:cNvSpPr>
            <a:spLocks/>
          </p:cNvSpPr>
          <p:nvPr/>
        </p:nvSpPr>
        <p:spPr bwMode="auto">
          <a:xfrm>
            <a:off x="4852625" y="2338388"/>
            <a:ext cx="1925637" cy="854075"/>
          </a:xfrm>
          <a:custGeom>
            <a:avLst/>
            <a:gdLst>
              <a:gd name="G0" fmla="+- 0 0 0"/>
              <a:gd name="G1" fmla="+- 21252 0 0"/>
              <a:gd name="G2" fmla="+- 21600 0 0"/>
              <a:gd name="T0" fmla="*/ 3860 w 14651"/>
              <a:gd name="T1" fmla="*/ 0 h 21252"/>
              <a:gd name="T2" fmla="*/ 14651 w 14651"/>
              <a:gd name="T3" fmla="*/ 5381 h 21252"/>
              <a:gd name="T4" fmla="*/ 0 w 14651"/>
              <a:gd name="T5" fmla="*/ 21252 h 2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Arc 30"/>
          <p:cNvSpPr>
            <a:spLocks/>
          </p:cNvSpPr>
          <p:nvPr/>
        </p:nvSpPr>
        <p:spPr bwMode="auto">
          <a:xfrm>
            <a:off x="4852625" y="2803525"/>
            <a:ext cx="2838450" cy="715963"/>
          </a:xfrm>
          <a:custGeom>
            <a:avLst/>
            <a:gdLst>
              <a:gd name="G0" fmla="+- 0 0 0"/>
              <a:gd name="G1" fmla="+- 9565 0 0"/>
              <a:gd name="G2" fmla="+- 21600 0 0"/>
              <a:gd name="T0" fmla="*/ 19367 w 21600"/>
              <a:gd name="T1" fmla="*/ 0 h 17978"/>
              <a:gd name="T2" fmla="*/ 19894 w 21600"/>
              <a:gd name="T3" fmla="*/ 17978 h 17978"/>
              <a:gd name="T4" fmla="*/ 0 w 21600"/>
              <a:gd name="T5" fmla="*/ 9565 h 1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Freeform 31"/>
          <p:cNvSpPr>
            <a:spLocks/>
          </p:cNvSpPr>
          <p:nvPr/>
        </p:nvSpPr>
        <p:spPr bwMode="auto">
          <a:xfrm>
            <a:off x="4354150" y="3870325"/>
            <a:ext cx="1017587" cy="158750"/>
          </a:xfrm>
          <a:custGeom>
            <a:avLst/>
            <a:gdLst>
              <a:gd name="T0" fmla="*/ 0 w 641"/>
              <a:gd name="T1" fmla="*/ 0 h 100"/>
              <a:gd name="T2" fmla="*/ 172 w 641"/>
              <a:gd name="T3" fmla="*/ 18 h 100"/>
              <a:gd name="T4" fmla="*/ 220 w 641"/>
              <a:gd name="T5" fmla="*/ 57 h 100"/>
              <a:gd name="T6" fmla="*/ 407 w 641"/>
              <a:gd name="T7" fmla="*/ 57 h 100"/>
              <a:gd name="T8" fmla="*/ 446 w 641"/>
              <a:gd name="T9" fmla="*/ 95 h 100"/>
              <a:gd name="T10" fmla="*/ 640 w 641"/>
              <a:gd name="T11" fmla="*/ 9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Freeform 32"/>
          <p:cNvSpPr>
            <a:spLocks/>
          </p:cNvSpPr>
          <p:nvPr/>
        </p:nvSpPr>
        <p:spPr bwMode="auto">
          <a:xfrm>
            <a:off x="4347800" y="3875088"/>
            <a:ext cx="1000125" cy="155575"/>
          </a:xfrm>
          <a:custGeom>
            <a:avLst/>
            <a:gdLst>
              <a:gd name="T0" fmla="*/ 0 w 630"/>
              <a:gd name="T1" fmla="*/ 97 h 98"/>
              <a:gd name="T2" fmla="*/ 177 w 630"/>
              <a:gd name="T3" fmla="*/ 96 h 98"/>
              <a:gd name="T4" fmla="*/ 225 w 630"/>
              <a:gd name="T5" fmla="*/ 51 h 98"/>
              <a:gd name="T6" fmla="*/ 407 w 630"/>
              <a:gd name="T7" fmla="*/ 51 h 98"/>
              <a:gd name="T8" fmla="*/ 448 w 630"/>
              <a:gd name="T9" fmla="*/ 15 h 98"/>
              <a:gd name="T10" fmla="*/ 629 w 630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" name="Rectangle 33"/>
          <p:cNvSpPr>
            <a:spLocks noChangeArrowheads="1"/>
          </p:cNvSpPr>
          <p:nvPr/>
        </p:nvSpPr>
        <p:spPr bwMode="auto">
          <a:xfrm>
            <a:off x="4782775" y="3919538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Arc 35"/>
          <p:cNvSpPr>
            <a:spLocks/>
          </p:cNvSpPr>
          <p:nvPr/>
        </p:nvSpPr>
        <p:spPr bwMode="auto">
          <a:xfrm>
            <a:off x="4862150" y="4008438"/>
            <a:ext cx="1019175" cy="492125"/>
          </a:xfrm>
          <a:custGeom>
            <a:avLst/>
            <a:gdLst>
              <a:gd name="G0" fmla="+- 21600 0 0"/>
              <a:gd name="G1" fmla="+- 21180 0 0"/>
              <a:gd name="G2" fmla="+- 21600 0 0"/>
              <a:gd name="T0" fmla="*/ 0 w 21600"/>
              <a:gd name="T1" fmla="*/ 21112 h 21180"/>
              <a:gd name="T2" fmla="*/ 17363 w 21600"/>
              <a:gd name="T3" fmla="*/ 0 h 21180"/>
              <a:gd name="T4" fmla="*/ 21600 w 21600"/>
              <a:gd name="T5" fmla="*/ 21180 h 2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" name="Freeform 36"/>
          <p:cNvSpPr>
            <a:spLocks/>
          </p:cNvSpPr>
          <p:nvPr/>
        </p:nvSpPr>
        <p:spPr bwMode="auto">
          <a:xfrm>
            <a:off x="4349387" y="2330450"/>
            <a:ext cx="1011238" cy="128588"/>
          </a:xfrm>
          <a:custGeom>
            <a:avLst/>
            <a:gdLst>
              <a:gd name="T0" fmla="*/ 0 w 637"/>
              <a:gd name="T1" fmla="*/ 0 h 81"/>
              <a:gd name="T2" fmla="*/ 172 w 637"/>
              <a:gd name="T3" fmla="*/ 2 h 81"/>
              <a:gd name="T4" fmla="*/ 222 w 637"/>
              <a:gd name="T5" fmla="*/ 32 h 81"/>
              <a:gd name="T6" fmla="*/ 400 w 637"/>
              <a:gd name="T7" fmla="*/ 30 h 81"/>
              <a:gd name="T8" fmla="*/ 446 w 637"/>
              <a:gd name="T9" fmla="*/ 68 h 81"/>
              <a:gd name="T10" fmla="*/ 636 w 637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Freeform 37"/>
          <p:cNvSpPr>
            <a:spLocks/>
          </p:cNvSpPr>
          <p:nvPr/>
        </p:nvSpPr>
        <p:spPr bwMode="auto">
          <a:xfrm>
            <a:off x="4347800" y="2327275"/>
            <a:ext cx="1012825" cy="128588"/>
          </a:xfrm>
          <a:custGeom>
            <a:avLst/>
            <a:gdLst>
              <a:gd name="T0" fmla="*/ 0 w 638"/>
              <a:gd name="T1" fmla="*/ 80 h 81"/>
              <a:gd name="T2" fmla="*/ 178 w 638"/>
              <a:gd name="T3" fmla="*/ 74 h 81"/>
              <a:gd name="T4" fmla="*/ 222 w 638"/>
              <a:gd name="T5" fmla="*/ 32 h 81"/>
              <a:gd name="T6" fmla="*/ 397 w 638"/>
              <a:gd name="T7" fmla="*/ 32 h 81"/>
              <a:gd name="T8" fmla="*/ 451 w 638"/>
              <a:gd name="T9" fmla="*/ 0 h 81"/>
              <a:gd name="T10" fmla="*/ 637 w 638"/>
              <a:gd name="T11" fmla="*/ 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" name="Freeform 38"/>
          <p:cNvSpPr>
            <a:spLocks/>
          </p:cNvSpPr>
          <p:nvPr/>
        </p:nvSpPr>
        <p:spPr bwMode="auto">
          <a:xfrm>
            <a:off x="2247537" y="3521075"/>
            <a:ext cx="749300" cy="153988"/>
          </a:xfrm>
          <a:custGeom>
            <a:avLst/>
            <a:gdLst>
              <a:gd name="T0" fmla="*/ 0 w 472"/>
              <a:gd name="T1" fmla="*/ 0 h 97"/>
              <a:gd name="T2" fmla="*/ 106 w 472"/>
              <a:gd name="T3" fmla="*/ 54 h 97"/>
              <a:gd name="T4" fmla="*/ 152 w 472"/>
              <a:gd name="T5" fmla="*/ 44 h 97"/>
              <a:gd name="T6" fmla="*/ 271 w 472"/>
              <a:gd name="T7" fmla="*/ 90 h 97"/>
              <a:gd name="T8" fmla="*/ 345 w 472"/>
              <a:gd name="T9" fmla="*/ 68 h 97"/>
              <a:gd name="T10" fmla="*/ 471 w 472"/>
              <a:gd name="T11" fmla="*/ 9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" name="Freeform 39"/>
          <p:cNvSpPr>
            <a:spLocks/>
          </p:cNvSpPr>
          <p:nvPr/>
        </p:nvSpPr>
        <p:spPr bwMode="auto">
          <a:xfrm>
            <a:off x="2372950" y="3413125"/>
            <a:ext cx="523875" cy="395288"/>
          </a:xfrm>
          <a:custGeom>
            <a:avLst/>
            <a:gdLst>
              <a:gd name="T0" fmla="*/ 0 w 330"/>
              <a:gd name="T1" fmla="*/ 0 h 249"/>
              <a:gd name="T2" fmla="*/ 68 w 330"/>
              <a:gd name="T3" fmla="*/ 46 h 249"/>
              <a:gd name="T4" fmla="*/ 78 w 330"/>
              <a:gd name="T5" fmla="*/ 110 h 249"/>
              <a:gd name="T6" fmla="*/ 191 w 330"/>
              <a:gd name="T7" fmla="*/ 156 h 249"/>
              <a:gd name="T8" fmla="*/ 195 w 330"/>
              <a:gd name="T9" fmla="*/ 202 h 249"/>
              <a:gd name="T10" fmla="*/ 329 w 330"/>
              <a:gd name="T11" fmla="*/ 24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" name="Rectangle 40"/>
          <p:cNvSpPr>
            <a:spLocks noChangeArrowheads="1"/>
          </p:cNvSpPr>
          <p:nvPr/>
        </p:nvSpPr>
        <p:spPr bwMode="auto">
          <a:xfrm rot="1500000">
            <a:off x="2517412" y="357187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Freeform 41"/>
          <p:cNvSpPr>
            <a:spLocks/>
          </p:cNvSpPr>
          <p:nvPr/>
        </p:nvSpPr>
        <p:spPr bwMode="auto">
          <a:xfrm>
            <a:off x="2296750" y="2647950"/>
            <a:ext cx="725487" cy="176213"/>
          </a:xfrm>
          <a:custGeom>
            <a:avLst/>
            <a:gdLst>
              <a:gd name="T0" fmla="*/ 0 w 457"/>
              <a:gd name="T1" fmla="*/ 110 h 111"/>
              <a:gd name="T2" fmla="*/ 80 w 457"/>
              <a:gd name="T3" fmla="*/ 70 h 111"/>
              <a:gd name="T4" fmla="*/ 136 w 457"/>
              <a:gd name="T5" fmla="*/ 68 h 111"/>
              <a:gd name="T6" fmla="*/ 296 w 457"/>
              <a:gd name="T7" fmla="*/ 2 h 111"/>
              <a:gd name="T8" fmla="*/ 348 w 457"/>
              <a:gd name="T9" fmla="*/ 22 h 111"/>
              <a:gd name="T10" fmla="*/ 456 w 457"/>
              <a:gd name="T1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Freeform 42"/>
          <p:cNvSpPr>
            <a:spLocks/>
          </p:cNvSpPr>
          <p:nvPr/>
        </p:nvSpPr>
        <p:spPr bwMode="auto">
          <a:xfrm>
            <a:off x="2417400" y="2549525"/>
            <a:ext cx="511175" cy="325438"/>
          </a:xfrm>
          <a:custGeom>
            <a:avLst/>
            <a:gdLst>
              <a:gd name="T0" fmla="*/ 0 w 322"/>
              <a:gd name="T1" fmla="*/ 204 h 205"/>
              <a:gd name="T2" fmla="*/ 58 w 322"/>
              <a:gd name="T3" fmla="*/ 164 h 205"/>
              <a:gd name="T4" fmla="*/ 58 w 322"/>
              <a:gd name="T5" fmla="*/ 130 h 205"/>
              <a:gd name="T6" fmla="*/ 217 w 322"/>
              <a:gd name="T7" fmla="*/ 66 h 205"/>
              <a:gd name="T8" fmla="*/ 221 w 322"/>
              <a:gd name="T9" fmla="*/ 30 h 205"/>
              <a:gd name="T10" fmla="*/ 321 w 322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" name="Rectangle 43"/>
          <p:cNvSpPr>
            <a:spLocks noChangeArrowheads="1"/>
          </p:cNvSpPr>
          <p:nvPr/>
        </p:nvSpPr>
        <p:spPr bwMode="auto">
          <a:xfrm rot="20280000">
            <a:off x="2579325" y="26543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Rectangle 44"/>
          <p:cNvSpPr>
            <a:spLocks noChangeArrowheads="1"/>
          </p:cNvSpPr>
          <p:nvPr/>
        </p:nvSpPr>
        <p:spPr bwMode="auto">
          <a:xfrm>
            <a:off x="4771662" y="233362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Freeform 45"/>
          <p:cNvSpPr>
            <a:spLocks/>
          </p:cNvSpPr>
          <p:nvPr/>
        </p:nvSpPr>
        <p:spPr bwMode="auto">
          <a:xfrm>
            <a:off x="6779850" y="2551113"/>
            <a:ext cx="503237" cy="314325"/>
          </a:xfrm>
          <a:custGeom>
            <a:avLst/>
            <a:gdLst>
              <a:gd name="T0" fmla="*/ 0 w 317"/>
              <a:gd name="T1" fmla="*/ 0 h 198"/>
              <a:gd name="T2" fmla="*/ 75 w 317"/>
              <a:gd name="T3" fmla="*/ 24 h 198"/>
              <a:gd name="T4" fmla="*/ 87 w 317"/>
              <a:gd name="T5" fmla="*/ 57 h 198"/>
              <a:gd name="T6" fmla="*/ 264 w 317"/>
              <a:gd name="T7" fmla="*/ 125 h 198"/>
              <a:gd name="T8" fmla="*/ 262 w 317"/>
              <a:gd name="T9" fmla="*/ 164 h 198"/>
              <a:gd name="T10" fmla="*/ 316 w 317"/>
              <a:gd name="T11" fmla="*/ 197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Freeform 46"/>
          <p:cNvSpPr>
            <a:spLocks/>
          </p:cNvSpPr>
          <p:nvPr/>
        </p:nvSpPr>
        <p:spPr bwMode="auto">
          <a:xfrm>
            <a:off x="6760800" y="3516313"/>
            <a:ext cx="712787" cy="160337"/>
          </a:xfrm>
          <a:custGeom>
            <a:avLst/>
            <a:gdLst>
              <a:gd name="T0" fmla="*/ 0 w 449"/>
              <a:gd name="T1" fmla="*/ 92 h 101"/>
              <a:gd name="T2" fmla="*/ 93 w 449"/>
              <a:gd name="T3" fmla="*/ 73 h 101"/>
              <a:gd name="T4" fmla="*/ 141 w 449"/>
              <a:gd name="T5" fmla="*/ 100 h 101"/>
              <a:gd name="T6" fmla="*/ 304 w 449"/>
              <a:gd name="T7" fmla="*/ 33 h 101"/>
              <a:gd name="T8" fmla="*/ 354 w 449"/>
              <a:gd name="T9" fmla="*/ 52 h 101"/>
              <a:gd name="T10" fmla="*/ 448 w 449"/>
              <a:gd name="T1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" name="Rectangle 47"/>
          <p:cNvSpPr>
            <a:spLocks noChangeArrowheads="1"/>
          </p:cNvSpPr>
          <p:nvPr/>
        </p:nvSpPr>
        <p:spPr bwMode="auto">
          <a:xfrm rot="20280000">
            <a:off x="7040200" y="357346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Freeform 48"/>
          <p:cNvSpPr>
            <a:spLocks/>
          </p:cNvSpPr>
          <p:nvPr/>
        </p:nvSpPr>
        <p:spPr bwMode="auto">
          <a:xfrm>
            <a:off x="6687775" y="2644775"/>
            <a:ext cx="715962" cy="161925"/>
          </a:xfrm>
          <a:custGeom>
            <a:avLst/>
            <a:gdLst>
              <a:gd name="T0" fmla="*/ 0 w 451"/>
              <a:gd name="T1" fmla="*/ 0 h 102"/>
              <a:gd name="T2" fmla="*/ 84 w 451"/>
              <a:gd name="T3" fmla="*/ 20 h 102"/>
              <a:gd name="T4" fmla="*/ 147 w 451"/>
              <a:gd name="T5" fmla="*/ 0 h 102"/>
              <a:gd name="T6" fmla="*/ 319 w 451"/>
              <a:gd name="T7" fmla="*/ 69 h 102"/>
              <a:gd name="T8" fmla="*/ 379 w 451"/>
              <a:gd name="T9" fmla="*/ 60 h 102"/>
              <a:gd name="T10" fmla="*/ 450 w 451"/>
              <a:gd name="T11" fmla="*/ 10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" name="Rectangle 49"/>
          <p:cNvSpPr>
            <a:spLocks noChangeArrowheads="1"/>
          </p:cNvSpPr>
          <p:nvPr/>
        </p:nvSpPr>
        <p:spPr bwMode="auto">
          <a:xfrm rot="1500000">
            <a:off x="6989400" y="265271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9" name="Group 50"/>
          <p:cNvGrpSpPr>
            <a:grpSpLocks/>
          </p:cNvGrpSpPr>
          <p:nvPr/>
        </p:nvGrpSpPr>
        <p:grpSpPr bwMode="auto">
          <a:xfrm>
            <a:off x="5063762" y="3960813"/>
            <a:ext cx="225425" cy="123825"/>
            <a:chOff x="2778" y="2447"/>
            <a:chExt cx="142" cy="78"/>
          </a:xfrm>
          <a:effectLst/>
        </p:grpSpPr>
        <p:sp>
          <p:nvSpPr>
            <p:cNvPr id="240" name="Oval 51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Freeform 52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" name="Group 53"/>
          <p:cNvGrpSpPr>
            <a:grpSpLocks/>
          </p:cNvGrpSpPr>
          <p:nvPr/>
        </p:nvGrpSpPr>
        <p:grpSpPr bwMode="auto">
          <a:xfrm>
            <a:off x="5055825" y="3819525"/>
            <a:ext cx="225425" cy="123825"/>
            <a:chOff x="2773" y="2358"/>
            <a:chExt cx="142" cy="78"/>
          </a:xfrm>
          <a:effectLst/>
        </p:grpSpPr>
        <p:sp>
          <p:nvSpPr>
            <p:cNvPr id="243" name="Oval 54"/>
            <p:cNvSpPr>
              <a:spLocks noChangeArrowheads="1"/>
            </p:cNvSpPr>
            <p:nvPr/>
          </p:nvSpPr>
          <p:spPr bwMode="auto">
            <a:xfrm rot="2136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Freeform 55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56"/>
          <p:cNvGrpSpPr>
            <a:grpSpLocks/>
          </p:cNvGrpSpPr>
          <p:nvPr/>
        </p:nvGrpSpPr>
        <p:grpSpPr bwMode="auto">
          <a:xfrm>
            <a:off x="4406537" y="3957638"/>
            <a:ext cx="225425" cy="123825"/>
            <a:chOff x="2364" y="2445"/>
            <a:chExt cx="142" cy="78"/>
          </a:xfrm>
          <a:effectLst/>
        </p:grpSpPr>
        <p:sp>
          <p:nvSpPr>
            <p:cNvPr id="246" name="Oval 57"/>
            <p:cNvSpPr>
              <a:spLocks noChangeArrowheads="1"/>
            </p:cNvSpPr>
            <p:nvPr/>
          </p:nvSpPr>
          <p:spPr bwMode="auto">
            <a:xfrm rot="2136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Freeform 58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8" name="Group 59"/>
          <p:cNvGrpSpPr>
            <a:grpSpLocks/>
          </p:cNvGrpSpPr>
          <p:nvPr/>
        </p:nvGrpSpPr>
        <p:grpSpPr bwMode="auto">
          <a:xfrm>
            <a:off x="4400187" y="3816350"/>
            <a:ext cx="225425" cy="123825"/>
            <a:chOff x="2360" y="2356"/>
            <a:chExt cx="142" cy="78"/>
          </a:xfrm>
          <a:effectLst/>
        </p:grpSpPr>
        <p:sp>
          <p:nvSpPr>
            <p:cNvPr id="249" name="Oval 60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Freeform 61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1" name="Group 62"/>
          <p:cNvGrpSpPr>
            <a:grpSpLocks/>
          </p:cNvGrpSpPr>
          <p:nvPr/>
        </p:nvGrpSpPr>
        <p:grpSpPr bwMode="auto">
          <a:xfrm>
            <a:off x="2825387" y="3602038"/>
            <a:ext cx="225425" cy="123825"/>
            <a:chOff x="1368" y="2221"/>
            <a:chExt cx="142" cy="78"/>
          </a:xfrm>
          <a:effectLst/>
        </p:grpSpPr>
        <p:sp>
          <p:nvSpPr>
            <p:cNvPr id="252" name="Oval 63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Freeform 64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>
                <a:gd name="T0" fmla="*/ 2 w 85"/>
                <a:gd name="T1" fmla="*/ 42 h 68"/>
                <a:gd name="T2" fmla="*/ 6 w 85"/>
                <a:gd name="T3" fmla="*/ 32 h 68"/>
                <a:gd name="T4" fmla="*/ 11 w 85"/>
                <a:gd name="T5" fmla="*/ 23 h 68"/>
                <a:gd name="T6" fmla="*/ 16 w 85"/>
                <a:gd name="T7" fmla="*/ 15 h 68"/>
                <a:gd name="T8" fmla="*/ 22 w 85"/>
                <a:gd name="T9" fmla="*/ 8 h 68"/>
                <a:gd name="T10" fmla="*/ 25 w 85"/>
                <a:gd name="T11" fmla="*/ 6 h 68"/>
                <a:gd name="T12" fmla="*/ 28 w 85"/>
                <a:gd name="T13" fmla="*/ 4 h 68"/>
                <a:gd name="T14" fmla="*/ 32 w 85"/>
                <a:gd name="T15" fmla="*/ 2 h 68"/>
                <a:gd name="T16" fmla="*/ 35 w 85"/>
                <a:gd name="T17" fmla="*/ 1 h 68"/>
                <a:gd name="T18" fmla="*/ 38 w 85"/>
                <a:gd name="T19" fmla="*/ 0 h 68"/>
                <a:gd name="T20" fmla="*/ 41 w 85"/>
                <a:gd name="T21" fmla="*/ 0 h 68"/>
                <a:gd name="T22" fmla="*/ 44 w 85"/>
                <a:gd name="T23" fmla="*/ 1 h 68"/>
                <a:gd name="T24" fmla="*/ 62 w 85"/>
                <a:gd name="T25" fmla="*/ 6 h 68"/>
                <a:gd name="T26" fmla="*/ 65 w 85"/>
                <a:gd name="T27" fmla="*/ 8 h 68"/>
                <a:gd name="T28" fmla="*/ 68 w 85"/>
                <a:gd name="T29" fmla="*/ 11 h 68"/>
                <a:gd name="T30" fmla="*/ 71 w 85"/>
                <a:gd name="T31" fmla="*/ 16 h 68"/>
                <a:gd name="T32" fmla="*/ 73 w 85"/>
                <a:gd name="T33" fmla="*/ 21 h 68"/>
                <a:gd name="T34" fmla="*/ 75 w 85"/>
                <a:gd name="T35" fmla="*/ 27 h 68"/>
                <a:gd name="T36" fmla="*/ 76 w 85"/>
                <a:gd name="T37" fmla="*/ 34 h 68"/>
                <a:gd name="T38" fmla="*/ 76 w 85"/>
                <a:gd name="T39" fmla="*/ 41 h 68"/>
                <a:gd name="T40" fmla="*/ 84 w 85"/>
                <a:gd name="T41" fmla="*/ 47 h 68"/>
                <a:gd name="T42" fmla="*/ 52 w 85"/>
                <a:gd name="T43" fmla="*/ 38 h 68"/>
                <a:gd name="T44" fmla="*/ 60 w 85"/>
                <a:gd name="T45" fmla="*/ 34 h 68"/>
                <a:gd name="T46" fmla="*/ 59 w 85"/>
                <a:gd name="T47" fmla="*/ 24 h 68"/>
                <a:gd name="T48" fmla="*/ 56 w 85"/>
                <a:gd name="T49" fmla="*/ 15 h 68"/>
                <a:gd name="T50" fmla="*/ 55 w 85"/>
                <a:gd name="T51" fmla="*/ 11 h 68"/>
                <a:gd name="T52" fmla="*/ 53 w 85"/>
                <a:gd name="T53" fmla="*/ 8 h 68"/>
                <a:gd name="T54" fmla="*/ 51 w 85"/>
                <a:gd name="T55" fmla="*/ 5 h 68"/>
                <a:gd name="T56" fmla="*/ 46 w 85"/>
                <a:gd name="T57" fmla="*/ 7 h 68"/>
                <a:gd name="T58" fmla="*/ 41 w 85"/>
                <a:gd name="T59" fmla="*/ 11 h 68"/>
                <a:gd name="T60" fmla="*/ 36 w 85"/>
                <a:gd name="T61" fmla="*/ 15 h 68"/>
                <a:gd name="T62" fmla="*/ 31 w 85"/>
                <a:gd name="T63" fmla="*/ 21 h 68"/>
                <a:gd name="T64" fmla="*/ 27 w 85"/>
                <a:gd name="T65" fmla="*/ 28 h 68"/>
                <a:gd name="T66" fmla="*/ 22 w 85"/>
                <a:gd name="T67" fmla="*/ 36 h 68"/>
                <a:gd name="T68" fmla="*/ 19 w 85"/>
                <a:gd name="T69" fmla="*/ 44 h 68"/>
                <a:gd name="T70" fmla="*/ 16 w 85"/>
                <a:gd name="T71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" name="Group 65"/>
          <p:cNvGrpSpPr>
            <a:grpSpLocks/>
          </p:cNvGrpSpPr>
          <p:nvPr/>
        </p:nvGrpSpPr>
        <p:grpSpPr bwMode="auto">
          <a:xfrm>
            <a:off x="2711087" y="3719513"/>
            <a:ext cx="225425" cy="123825"/>
            <a:chOff x="1296" y="2295"/>
            <a:chExt cx="142" cy="78"/>
          </a:xfrm>
          <a:effectLst/>
        </p:grpSpPr>
        <p:sp>
          <p:nvSpPr>
            <p:cNvPr id="255" name="Oval 66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Freeform 67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>
                <a:gd name="T0" fmla="*/ 2 w 84"/>
                <a:gd name="T1" fmla="*/ 41 h 70"/>
                <a:gd name="T2" fmla="*/ 7 w 84"/>
                <a:gd name="T3" fmla="*/ 30 h 70"/>
                <a:gd name="T4" fmla="*/ 13 w 84"/>
                <a:gd name="T5" fmla="*/ 21 h 70"/>
                <a:gd name="T6" fmla="*/ 19 w 84"/>
                <a:gd name="T7" fmla="*/ 14 h 70"/>
                <a:gd name="T8" fmla="*/ 25 w 84"/>
                <a:gd name="T9" fmla="*/ 7 h 70"/>
                <a:gd name="T10" fmla="*/ 30 w 84"/>
                <a:gd name="T11" fmla="*/ 4 h 70"/>
                <a:gd name="T12" fmla="*/ 33 w 84"/>
                <a:gd name="T13" fmla="*/ 2 h 70"/>
                <a:gd name="T14" fmla="*/ 36 w 84"/>
                <a:gd name="T15" fmla="*/ 1 h 70"/>
                <a:gd name="T16" fmla="*/ 40 w 84"/>
                <a:gd name="T17" fmla="*/ 0 h 70"/>
                <a:gd name="T18" fmla="*/ 43 w 84"/>
                <a:gd name="T19" fmla="*/ 0 h 70"/>
                <a:gd name="T20" fmla="*/ 46 w 84"/>
                <a:gd name="T21" fmla="*/ 1 h 70"/>
                <a:gd name="T22" fmla="*/ 62 w 84"/>
                <a:gd name="T23" fmla="*/ 7 h 70"/>
                <a:gd name="T24" fmla="*/ 66 w 84"/>
                <a:gd name="T25" fmla="*/ 9 h 70"/>
                <a:gd name="T26" fmla="*/ 69 w 84"/>
                <a:gd name="T27" fmla="*/ 12 h 70"/>
                <a:gd name="T28" fmla="*/ 72 w 84"/>
                <a:gd name="T29" fmla="*/ 16 h 70"/>
                <a:gd name="T30" fmla="*/ 74 w 84"/>
                <a:gd name="T31" fmla="*/ 21 h 70"/>
                <a:gd name="T32" fmla="*/ 75 w 84"/>
                <a:gd name="T33" fmla="*/ 27 h 70"/>
                <a:gd name="T34" fmla="*/ 76 w 84"/>
                <a:gd name="T35" fmla="*/ 33 h 70"/>
                <a:gd name="T36" fmla="*/ 76 w 84"/>
                <a:gd name="T37" fmla="*/ 40 h 70"/>
                <a:gd name="T38" fmla="*/ 76 w 84"/>
                <a:gd name="T39" fmla="*/ 48 h 70"/>
                <a:gd name="T40" fmla="*/ 62 w 84"/>
                <a:gd name="T41" fmla="*/ 69 h 70"/>
                <a:gd name="T42" fmla="*/ 60 w 84"/>
                <a:gd name="T43" fmla="*/ 42 h 70"/>
                <a:gd name="T44" fmla="*/ 61 w 84"/>
                <a:gd name="T45" fmla="*/ 31 h 70"/>
                <a:gd name="T46" fmla="*/ 60 w 84"/>
                <a:gd name="T47" fmla="*/ 22 h 70"/>
                <a:gd name="T48" fmla="*/ 58 w 84"/>
                <a:gd name="T49" fmla="*/ 13 h 70"/>
                <a:gd name="T50" fmla="*/ 56 w 84"/>
                <a:gd name="T51" fmla="*/ 10 h 70"/>
                <a:gd name="T52" fmla="*/ 54 w 84"/>
                <a:gd name="T53" fmla="*/ 7 h 70"/>
                <a:gd name="T54" fmla="*/ 49 w 84"/>
                <a:gd name="T55" fmla="*/ 9 h 70"/>
                <a:gd name="T56" fmla="*/ 43 w 84"/>
                <a:gd name="T57" fmla="*/ 12 h 70"/>
                <a:gd name="T58" fmla="*/ 38 w 84"/>
                <a:gd name="T59" fmla="*/ 16 h 70"/>
                <a:gd name="T60" fmla="*/ 33 w 84"/>
                <a:gd name="T61" fmla="*/ 21 h 70"/>
                <a:gd name="T62" fmla="*/ 28 w 84"/>
                <a:gd name="T63" fmla="*/ 28 h 70"/>
                <a:gd name="T64" fmla="*/ 23 w 84"/>
                <a:gd name="T65" fmla="*/ 35 h 70"/>
                <a:gd name="T66" fmla="*/ 19 w 84"/>
                <a:gd name="T67" fmla="*/ 43 h 70"/>
                <a:gd name="T68" fmla="*/ 15 w 84"/>
                <a:gd name="T69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" name="Group 68"/>
          <p:cNvGrpSpPr>
            <a:grpSpLocks/>
          </p:cNvGrpSpPr>
          <p:nvPr/>
        </p:nvGrpSpPr>
        <p:grpSpPr bwMode="auto">
          <a:xfrm>
            <a:off x="2260237" y="3344863"/>
            <a:ext cx="225425" cy="123825"/>
            <a:chOff x="1012" y="2059"/>
            <a:chExt cx="142" cy="78"/>
          </a:xfrm>
          <a:effectLst/>
        </p:grpSpPr>
        <p:sp>
          <p:nvSpPr>
            <p:cNvPr id="258" name="Oval 69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Freeform 70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>
                <a:gd name="T0" fmla="*/ 3 w 81"/>
                <a:gd name="T1" fmla="*/ 29 h 73"/>
                <a:gd name="T2" fmla="*/ 11 w 81"/>
                <a:gd name="T3" fmla="*/ 21 h 73"/>
                <a:gd name="T4" fmla="*/ 18 w 81"/>
                <a:gd name="T5" fmla="*/ 13 h 73"/>
                <a:gd name="T6" fmla="*/ 26 w 81"/>
                <a:gd name="T7" fmla="*/ 8 h 73"/>
                <a:gd name="T8" fmla="*/ 34 w 81"/>
                <a:gd name="T9" fmla="*/ 3 h 73"/>
                <a:gd name="T10" fmla="*/ 41 w 81"/>
                <a:gd name="T11" fmla="*/ 1 h 73"/>
                <a:gd name="T12" fmla="*/ 48 w 81"/>
                <a:gd name="T13" fmla="*/ 0 h 73"/>
                <a:gd name="T14" fmla="*/ 51 w 81"/>
                <a:gd name="T15" fmla="*/ 1 h 73"/>
                <a:gd name="T16" fmla="*/ 54 w 81"/>
                <a:gd name="T17" fmla="*/ 2 h 73"/>
                <a:gd name="T18" fmla="*/ 57 w 81"/>
                <a:gd name="T19" fmla="*/ 3 h 73"/>
                <a:gd name="T20" fmla="*/ 72 w 81"/>
                <a:gd name="T21" fmla="*/ 13 h 73"/>
                <a:gd name="T22" fmla="*/ 75 w 81"/>
                <a:gd name="T23" fmla="*/ 17 h 73"/>
                <a:gd name="T24" fmla="*/ 77 w 81"/>
                <a:gd name="T25" fmla="*/ 21 h 73"/>
                <a:gd name="T26" fmla="*/ 78 w 81"/>
                <a:gd name="T27" fmla="*/ 26 h 73"/>
                <a:gd name="T28" fmla="*/ 78 w 81"/>
                <a:gd name="T29" fmla="*/ 31 h 73"/>
                <a:gd name="T30" fmla="*/ 78 w 81"/>
                <a:gd name="T31" fmla="*/ 38 h 73"/>
                <a:gd name="T32" fmla="*/ 76 w 81"/>
                <a:gd name="T33" fmla="*/ 44 h 73"/>
                <a:gd name="T34" fmla="*/ 74 w 81"/>
                <a:gd name="T35" fmla="*/ 51 h 73"/>
                <a:gd name="T36" fmla="*/ 80 w 81"/>
                <a:gd name="T37" fmla="*/ 60 h 73"/>
                <a:gd name="T38" fmla="*/ 53 w 81"/>
                <a:gd name="T39" fmla="*/ 41 h 73"/>
                <a:gd name="T40" fmla="*/ 61 w 81"/>
                <a:gd name="T41" fmla="*/ 41 h 73"/>
                <a:gd name="T42" fmla="*/ 64 w 81"/>
                <a:gd name="T43" fmla="*/ 30 h 73"/>
                <a:gd name="T44" fmla="*/ 64 w 81"/>
                <a:gd name="T45" fmla="*/ 21 h 73"/>
                <a:gd name="T46" fmla="*/ 63 w 81"/>
                <a:gd name="T47" fmla="*/ 13 h 73"/>
                <a:gd name="T48" fmla="*/ 59 w 81"/>
                <a:gd name="T49" fmla="*/ 10 h 73"/>
                <a:gd name="T50" fmla="*/ 54 w 81"/>
                <a:gd name="T51" fmla="*/ 11 h 73"/>
                <a:gd name="T52" fmla="*/ 47 w 81"/>
                <a:gd name="T53" fmla="*/ 13 h 73"/>
                <a:gd name="T54" fmla="*/ 41 w 81"/>
                <a:gd name="T55" fmla="*/ 17 h 73"/>
                <a:gd name="T56" fmla="*/ 35 w 81"/>
                <a:gd name="T57" fmla="*/ 21 h 73"/>
                <a:gd name="T58" fmla="*/ 28 w 81"/>
                <a:gd name="T59" fmla="*/ 27 h 73"/>
                <a:gd name="T60" fmla="*/ 22 w 81"/>
                <a:gd name="T61" fmla="*/ 33 h 73"/>
                <a:gd name="T62" fmla="*/ 17 w 81"/>
                <a:gd name="T63" fmla="*/ 40 h 73"/>
                <a:gd name="T64" fmla="*/ 0 w 81"/>
                <a:gd name="T65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" name="Group 71"/>
          <p:cNvGrpSpPr>
            <a:grpSpLocks/>
          </p:cNvGrpSpPr>
          <p:nvPr/>
        </p:nvGrpSpPr>
        <p:grpSpPr bwMode="auto">
          <a:xfrm>
            <a:off x="2160225" y="3455988"/>
            <a:ext cx="225425" cy="125412"/>
            <a:chOff x="949" y="2129"/>
            <a:chExt cx="142" cy="79"/>
          </a:xfrm>
          <a:effectLst/>
        </p:grpSpPr>
        <p:sp>
          <p:nvSpPr>
            <p:cNvPr id="261" name="Oval 72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Freeform 73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>
                <a:gd name="T0" fmla="*/ 3 w 83"/>
                <a:gd name="T1" fmla="*/ 33 h 71"/>
                <a:gd name="T2" fmla="*/ 10 w 83"/>
                <a:gd name="T3" fmla="*/ 24 h 71"/>
                <a:gd name="T4" fmla="*/ 17 w 83"/>
                <a:gd name="T5" fmla="*/ 16 h 71"/>
                <a:gd name="T6" fmla="*/ 24 w 83"/>
                <a:gd name="T7" fmla="*/ 9 h 71"/>
                <a:gd name="T8" fmla="*/ 31 w 83"/>
                <a:gd name="T9" fmla="*/ 4 h 71"/>
                <a:gd name="T10" fmla="*/ 39 w 83"/>
                <a:gd name="T11" fmla="*/ 1 h 71"/>
                <a:gd name="T12" fmla="*/ 44 w 83"/>
                <a:gd name="T13" fmla="*/ 0 h 71"/>
                <a:gd name="T14" fmla="*/ 47 w 83"/>
                <a:gd name="T15" fmla="*/ 0 h 71"/>
                <a:gd name="T16" fmla="*/ 50 w 83"/>
                <a:gd name="T17" fmla="*/ 0 h 71"/>
                <a:gd name="T18" fmla="*/ 53 w 83"/>
                <a:gd name="T19" fmla="*/ 1 h 71"/>
                <a:gd name="T20" fmla="*/ 68 w 83"/>
                <a:gd name="T21" fmla="*/ 10 h 71"/>
                <a:gd name="T22" fmla="*/ 71 w 83"/>
                <a:gd name="T23" fmla="*/ 12 h 71"/>
                <a:gd name="T24" fmla="*/ 74 w 83"/>
                <a:gd name="T25" fmla="*/ 16 h 71"/>
                <a:gd name="T26" fmla="*/ 76 w 83"/>
                <a:gd name="T27" fmla="*/ 20 h 71"/>
                <a:gd name="T28" fmla="*/ 78 w 83"/>
                <a:gd name="T29" fmla="*/ 25 h 71"/>
                <a:gd name="T30" fmla="*/ 78 w 83"/>
                <a:gd name="T31" fmla="*/ 31 h 71"/>
                <a:gd name="T32" fmla="*/ 78 w 83"/>
                <a:gd name="T33" fmla="*/ 38 h 71"/>
                <a:gd name="T34" fmla="*/ 77 w 83"/>
                <a:gd name="T35" fmla="*/ 45 h 71"/>
                <a:gd name="T36" fmla="*/ 75 w 83"/>
                <a:gd name="T37" fmla="*/ 52 h 71"/>
                <a:gd name="T38" fmla="*/ 58 w 83"/>
                <a:gd name="T39" fmla="*/ 70 h 71"/>
                <a:gd name="T40" fmla="*/ 60 w 83"/>
                <a:gd name="T41" fmla="*/ 44 h 71"/>
                <a:gd name="T42" fmla="*/ 62 w 83"/>
                <a:gd name="T43" fmla="*/ 38 h 71"/>
                <a:gd name="T44" fmla="*/ 63 w 83"/>
                <a:gd name="T45" fmla="*/ 28 h 71"/>
                <a:gd name="T46" fmla="*/ 63 w 83"/>
                <a:gd name="T47" fmla="*/ 19 h 71"/>
                <a:gd name="T48" fmla="*/ 61 w 83"/>
                <a:gd name="T49" fmla="*/ 11 h 71"/>
                <a:gd name="T50" fmla="*/ 57 w 83"/>
                <a:gd name="T51" fmla="*/ 8 h 71"/>
                <a:gd name="T52" fmla="*/ 51 w 83"/>
                <a:gd name="T53" fmla="*/ 10 h 71"/>
                <a:gd name="T54" fmla="*/ 45 w 83"/>
                <a:gd name="T55" fmla="*/ 12 h 71"/>
                <a:gd name="T56" fmla="*/ 39 w 83"/>
                <a:gd name="T57" fmla="*/ 16 h 71"/>
                <a:gd name="T58" fmla="*/ 33 w 83"/>
                <a:gd name="T59" fmla="*/ 21 h 71"/>
                <a:gd name="T60" fmla="*/ 28 w 83"/>
                <a:gd name="T61" fmla="*/ 28 h 71"/>
                <a:gd name="T62" fmla="*/ 22 w 83"/>
                <a:gd name="T63" fmla="*/ 34 h 71"/>
                <a:gd name="T64" fmla="*/ 17 w 83"/>
                <a:gd name="T65" fmla="*/ 42 h 71"/>
                <a:gd name="T66" fmla="*/ 0 w 83"/>
                <a:gd name="T6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3" name="Group 74"/>
          <p:cNvGrpSpPr>
            <a:grpSpLocks/>
          </p:cNvGrpSpPr>
          <p:nvPr/>
        </p:nvGrpSpPr>
        <p:grpSpPr bwMode="auto">
          <a:xfrm>
            <a:off x="2045925" y="2857500"/>
            <a:ext cx="225425" cy="133350"/>
            <a:chOff x="877" y="1752"/>
            <a:chExt cx="142" cy="84"/>
          </a:xfrm>
          <a:effectLst/>
        </p:grpSpPr>
        <p:sp>
          <p:nvSpPr>
            <p:cNvPr id="264" name="Oval 75"/>
            <p:cNvSpPr>
              <a:spLocks noChangeArrowheads="1"/>
            </p:cNvSpPr>
            <p:nvPr/>
          </p:nvSpPr>
          <p:spPr bwMode="auto">
            <a:xfrm rot="1896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Freeform 76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>
                <a:gd name="T0" fmla="*/ 19 w 73"/>
                <a:gd name="T1" fmla="*/ 72 h 78"/>
                <a:gd name="T2" fmla="*/ 12 w 73"/>
                <a:gd name="T3" fmla="*/ 63 h 78"/>
                <a:gd name="T4" fmla="*/ 7 w 73"/>
                <a:gd name="T5" fmla="*/ 54 h 78"/>
                <a:gd name="T6" fmla="*/ 3 w 73"/>
                <a:gd name="T7" fmla="*/ 45 h 78"/>
                <a:gd name="T8" fmla="*/ 1 w 73"/>
                <a:gd name="T9" fmla="*/ 37 h 78"/>
                <a:gd name="T10" fmla="*/ 0 w 73"/>
                <a:gd name="T11" fmla="*/ 29 h 78"/>
                <a:gd name="T12" fmla="*/ 1 w 73"/>
                <a:gd name="T13" fmla="*/ 22 h 78"/>
                <a:gd name="T14" fmla="*/ 4 w 73"/>
                <a:gd name="T15" fmla="*/ 17 h 78"/>
                <a:gd name="T16" fmla="*/ 18 w 73"/>
                <a:gd name="T17" fmla="*/ 4 h 78"/>
                <a:gd name="T18" fmla="*/ 22 w 73"/>
                <a:gd name="T19" fmla="*/ 2 h 78"/>
                <a:gd name="T20" fmla="*/ 26 w 73"/>
                <a:gd name="T21" fmla="*/ 0 h 78"/>
                <a:gd name="T22" fmla="*/ 31 w 73"/>
                <a:gd name="T23" fmla="*/ 0 h 78"/>
                <a:gd name="T24" fmla="*/ 36 w 73"/>
                <a:gd name="T25" fmla="*/ 0 h 78"/>
                <a:gd name="T26" fmla="*/ 42 w 73"/>
                <a:gd name="T27" fmla="*/ 1 h 78"/>
                <a:gd name="T28" fmla="*/ 48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6 w 73"/>
                <a:gd name="T61" fmla="*/ 55 h 78"/>
                <a:gd name="T62" fmla="*/ 32 w 73"/>
                <a:gd name="T63" fmla="*/ 63 h 78"/>
                <a:gd name="T64" fmla="*/ 23 w 73"/>
                <a:gd name="T65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" name="Group 77"/>
          <p:cNvGrpSpPr>
            <a:grpSpLocks/>
          </p:cNvGrpSpPr>
          <p:nvPr/>
        </p:nvGrpSpPr>
        <p:grpSpPr bwMode="auto">
          <a:xfrm>
            <a:off x="2198325" y="2905125"/>
            <a:ext cx="225425" cy="130175"/>
            <a:chOff x="973" y="1782"/>
            <a:chExt cx="142" cy="82"/>
          </a:xfrm>
          <a:effectLst/>
        </p:grpSpPr>
        <p:sp>
          <p:nvSpPr>
            <p:cNvPr id="267" name="Oval 78"/>
            <p:cNvSpPr>
              <a:spLocks noChangeArrowheads="1"/>
            </p:cNvSpPr>
            <p:nvPr/>
          </p:nvSpPr>
          <p:spPr bwMode="auto">
            <a:xfrm rot="189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Freeform 79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>
                <a:gd name="T0" fmla="*/ 20 w 73"/>
                <a:gd name="T1" fmla="*/ 73 h 78"/>
                <a:gd name="T2" fmla="*/ 13 w 73"/>
                <a:gd name="T3" fmla="*/ 64 h 78"/>
                <a:gd name="T4" fmla="*/ 8 w 73"/>
                <a:gd name="T5" fmla="*/ 55 h 78"/>
                <a:gd name="T6" fmla="*/ 4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2 h 78"/>
                <a:gd name="T36" fmla="*/ 48 w 73"/>
                <a:gd name="T37" fmla="*/ 22 h 78"/>
                <a:gd name="T38" fmla="*/ 38 w 73"/>
                <a:gd name="T39" fmla="*/ 16 h 78"/>
                <a:gd name="T40" fmla="*/ 29 w 73"/>
                <a:gd name="T41" fmla="*/ 12 h 78"/>
                <a:gd name="T42" fmla="*/ 22 w 73"/>
                <a:gd name="T43" fmla="*/ 11 h 78"/>
                <a:gd name="T44" fmla="*/ 19 w 73"/>
                <a:gd name="T45" fmla="*/ 10 h 78"/>
                <a:gd name="T46" fmla="*/ 15 w 73"/>
                <a:gd name="T47" fmla="*/ 11 h 78"/>
                <a:gd name="T48" fmla="*/ 12 w 73"/>
                <a:gd name="T49" fmla="*/ 14 h 78"/>
                <a:gd name="T50" fmla="*/ 12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4 w 73"/>
                <a:gd name="T65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9" name="Group 80"/>
          <p:cNvGrpSpPr>
            <a:grpSpLocks/>
          </p:cNvGrpSpPr>
          <p:nvPr/>
        </p:nvGrpSpPr>
        <p:grpSpPr bwMode="auto">
          <a:xfrm>
            <a:off x="7521212" y="3289300"/>
            <a:ext cx="125413" cy="225425"/>
            <a:chOff x="4326" y="2024"/>
            <a:chExt cx="79" cy="142"/>
          </a:xfrm>
          <a:effectLst/>
        </p:grpSpPr>
        <p:sp>
          <p:nvSpPr>
            <p:cNvPr id="270" name="Oval 81"/>
            <p:cNvSpPr>
              <a:spLocks noChangeArrowheads="1"/>
            </p:cNvSpPr>
            <p:nvPr/>
          </p:nvSpPr>
          <p:spPr bwMode="auto">
            <a:xfrm rot="1872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Freeform 82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>
                <a:gd name="T0" fmla="*/ 22 w 73"/>
                <a:gd name="T1" fmla="*/ 74 h 79"/>
                <a:gd name="T2" fmla="*/ 15 w 73"/>
                <a:gd name="T3" fmla="*/ 65 h 79"/>
                <a:gd name="T4" fmla="*/ 8 w 73"/>
                <a:gd name="T5" fmla="*/ 56 h 79"/>
                <a:gd name="T6" fmla="*/ 4 w 73"/>
                <a:gd name="T7" fmla="*/ 48 h 79"/>
                <a:gd name="T8" fmla="*/ 1 w 73"/>
                <a:gd name="T9" fmla="*/ 39 h 79"/>
                <a:gd name="T10" fmla="*/ 0 w 73"/>
                <a:gd name="T11" fmla="*/ 32 h 79"/>
                <a:gd name="T12" fmla="*/ 1 w 73"/>
                <a:gd name="T13" fmla="*/ 25 h 79"/>
                <a:gd name="T14" fmla="*/ 3 w 73"/>
                <a:gd name="T15" fmla="*/ 19 h 79"/>
                <a:gd name="T16" fmla="*/ 5 w 73"/>
                <a:gd name="T17" fmla="*/ 17 h 79"/>
                <a:gd name="T18" fmla="*/ 18 w 73"/>
                <a:gd name="T19" fmla="*/ 4 h 79"/>
                <a:gd name="T20" fmla="*/ 21 w 73"/>
                <a:gd name="T21" fmla="*/ 2 h 79"/>
                <a:gd name="T22" fmla="*/ 26 w 73"/>
                <a:gd name="T23" fmla="*/ 0 h 79"/>
                <a:gd name="T24" fmla="*/ 31 w 73"/>
                <a:gd name="T25" fmla="*/ 0 h 79"/>
                <a:gd name="T26" fmla="*/ 37 w 73"/>
                <a:gd name="T27" fmla="*/ 1 h 79"/>
                <a:gd name="T28" fmla="*/ 43 w 73"/>
                <a:gd name="T29" fmla="*/ 2 h 79"/>
                <a:gd name="T30" fmla="*/ 49 w 73"/>
                <a:gd name="T31" fmla="*/ 5 h 79"/>
                <a:gd name="T32" fmla="*/ 56 w 73"/>
                <a:gd name="T33" fmla="*/ 8 h 79"/>
                <a:gd name="T34" fmla="*/ 65 w 73"/>
                <a:gd name="T35" fmla="*/ 4 h 79"/>
                <a:gd name="T36" fmla="*/ 41 w 73"/>
                <a:gd name="T37" fmla="*/ 28 h 79"/>
                <a:gd name="T38" fmla="*/ 42 w 73"/>
                <a:gd name="T39" fmla="*/ 19 h 79"/>
                <a:gd name="T40" fmla="*/ 33 w 73"/>
                <a:gd name="T41" fmla="*/ 15 h 79"/>
                <a:gd name="T42" fmla="*/ 26 w 73"/>
                <a:gd name="T43" fmla="*/ 13 h 79"/>
                <a:gd name="T44" fmla="*/ 21 w 73"/>
                <a:gd name="T45" fmla="*/ 12 h 79"/>
                <a:gd name="T46" fmla="*/ 17 w 73"/>
                <a:gd name="T47" fmla="*/ 12 h 79"/>
                <a:gd name="T48" fmla="*/ 14 w 73"/>
                <a:gd name="T49" fmla="*/ 12 h 79"/>
                <a:gd name="T50" fmla="*/ 12 w 73"/>
                <a:gd name="T51" fmla="*/ 16 h 79"/>
                <a:gd name="T52" fmla="*/ 12 w 73"/>
                <a:gd name="T53" fmla="*/ 22 h 79"/>
                <a:gd name="T54" fmla="*/ 13 w 73"/>
                <a:gd name="T55" fmla="*/ 28 h 79"/>
                <a:gd name="T56" fmla="*/ 15 w 73"/>
                <a:gd name="T57" fmla="*/ 35 h 79"/>
                <a:gd name="T58" fmla="*/ 18 w 73"/>
                <a:gd name="T59" fmla="*/ 42 h 79"/>
                <a:gd name="T60" fmla="*/ 23 w 73"/>
                <a:gd name="T61" fmla="*/ 49 h 79"/>
                <a:gd name="T62" fmla="*/ 28 w 73"/>
                <a:gd name="T63" fmla="*/ 57 h 79"/>
                <a:gd name="T64" fmla="*/ 34 w 73"/>
                <a:gd name="T65" fmla="*/ 64 h 79"/>
                <a:gd name="T66" fmla="*/ 26 w 73"/>
                <a:gd name="T6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2" name="Group 83"/>
          <p:cNvGrpSpPr>
            <a:grpSpLocks/>
          </p:cNvGrpSpPr>
          <p:nvPr/>
        </p:nvGrpSpPr>
        <p:grpSpPr bwMode="auto">
          <a:xfrm>
            <a:off x="7276737" y="3281363"/>
            <a:ext cx="225425" cy="133350"/>
            <a:chOff x="4172" y="2019"/>
            <a:chExt cx="142" cy="84"/>
          </a:xfrm>
          <a:effectLst/>
        </p:grpSpPr>
        <p:sp>
          <p:nvSpPr>
            <p:cNvPr id="273" name="Oval 84"/>
            <p:cNvSpPr>
              <a:spLocks noChangeArrowheads="1"/>
            </p:cNvSpPr>
            <p:nvPr/>
          </p:nvSpPr>
          <p:spPr bwMode="auto">
            <a:xfrm rot="189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Freeform 85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>
                <a:gd name="T0" fmla="*/ 19 w 73"/>
                <a:gd name="T1" fmla="*/ 73 h 78"/>
                <a:gd name="T2" fmla="*/ 13 w 73"/>
                <a:gd name="T3" fmla="*/ 64 h 78"/>
                <a:gd name="T4" fmla="*/ 7 w 73"/>
                <a:gd name="T5" fmla="*/ 55 h 78"/>
                <a:gd name="T6" fmla="*/ 3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3 w 73"/>
                <a:gd name="T65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" name="Freeform 86"/>
          <p:cNvSpPr>
            <a:spLocks/>
          </p:cNvSpPr>
          <p:nvPr/>
        </p:nvSpPr>
        <p:spPr bwMode="auto">
          <a:xfrm>
            <a:off x="3117487" y="4979988"/>
            <a:ext cx="282575" cy="142875"/>
          </a:xfrm>
          <a:custGeom>
            <a:avLst/>
            <a:gdLst>
              <a:gd name="T0" fmla="*/ 177 w 178"/>
              <a:gd name="T1" fmla="*/ 0 h 90"/>
              <a:gd name="T2" fmla="*/ 138 w 178"/>
              <a:gd name="T3" fmla="*/ 44 h 90"/>
              <a:gd name="T4" fmla="*/ 155 w 178"/>
              <a:gd name="T5" fmla="*/ 89 h 90"/>
              <a:gd name="T6" fmla="*/ 0 w 178"/>
              <a:gd name="T7" fmla="*/ 3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" name="Line 87"/>
          <p:cNvSpPr>
            <a:spLocks noChangeShapeType="1"/>
          </p:cNvSpPr>
          <p:nvPr/>
        </p:nvSpPr>
        <p:spPr bwMode="auto">
          <a:xfrm>
            <a:off x="2304687" y="4756150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" name="Freeform 88"/>
          <p:cNvSpPr>
            <a:spLocks/>
          </p:cNvSpPr>
          <p:nvPr/>
        </p:nvSpPr>
        <p:spPr bwMode="auto">
          <a:xfrm>
            <a:off x="2249125" y="4797425"/>
            <a:ext cx="165100" cy="146050"/>
          </a:xfrm>
          <a:custGeom>
            <a:avLst/>
            <a:gdLst>
              <a:gd name="T0" fmla="*/ 0 w 104"/>
              <a:gd name="T1" fmla="*/ 67 h 92"/>
              <a:gd name="T2" fmla="*/ 73 w 104"/>
              <a:gd name="T3" fmla="*/ 91 h 92"/>
              <a:gd name="T4" fmla="*/ 103 w 104"/>
              <a:gd name="T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" name="Freeform 89"/>
          <p:cNvSpPr>
            <a:spLocks/>
          </p:cNvSpPr>
          <p:nvPr/>
        </p:nvSpPr>
        <p:spPr bwMode="auto">
          <a:xfrm>
            <a:off x="3669937" y="4937125"/>
            <a:ext cx="82550" cy="268288"/>
          </a:xfrm>
          <a:custGeom>
            <a:avLst/>
            <a:gdLst>
              <a:gd name="T0" fmla="*/ 8 w 52"/>
              <a:gd name="T1" fmla="*/ 0 h 169"/>
              <a:gd name="T2" fmla="*/ 51 w 52"/>
              <a:gd name="T3" fmla="*/ 54 h 169"/>
              <a:gd name="T4" fmla="*/ 0 w 52"/>
              <a:gd name="T5" fmla="*/ 16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" name="Oval 90"/>
          <p:cNvSpPr>
            <a:spLocks noChangeArrowheads="1"/>
          </p:cNvSpPr>
          <p:nvPr/>
        </p:nvSpPr>
        <p:spPr bwMode="auto">
          <a:xfrm>
            <a:off x="3396887" y="4911725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Freeform 91"/>
          <p:cNvSpPr>
            <a:spLocks/>
          </p:cNvSpPr>
          <p:nvPr/>
        </p:nvSpPr>
        <p:spPr bwMode="auto">
          <a:xfrm>
            <a:off x="4855800" y="4484688"/>
            <a:ext cx="388937" cy="601662"/>
          </a:xfrm>
          <a:custGeom>
            <a:avLst/>
            <a:gdLst>
              <a:gd name="T0" fmla="*/ 244 w 245"/>
              <a:gd name="T1" fmla="*/ 378 h 379"/>
              <a:gd name="T2" fmla="*/ 90 w 245"/>
              <a:gd name="T3" fmla="*/ 252 h 379"/>
              <a:gd name="T4" fmla="*/ 42 w 245"/>
              <a:gd name="T5" fmla="*/ 180 h 379"/>
              <a:gd name="T6" fmla="*/ 0 w 245"/>
              <a:gd name="T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" name="Rectangle 92"/>
          <p:cNvSpPr>
            <a:spLocks noChangeArrowheads="1"/>
          </p:cNvSpPr>
          <p:nvPr/>
        </p:nvSpPr>
        <p:spPr bwMode="auto">
          <a:xfrm rot="1140000">
            <a:off x="2076087" y="4822825"/>
            <a:ext cx="176213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93"/>
          <p:cNvSpPr>
            <a:spLocks noChangeArrowheads="1"/>
          </p:cNvSpPr>
          <p:nvPr/>
        </p:nvSpPr>
        <p:spPr bwMode="auto">
          <a:xfrm rot="1140000">
            <a:off x="2128475" y="4673600"/>
            <a:ext cx="179387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94"/>
          <p:cNvSpPr>
            <a:spLocks noChangeArrowheads="1"/>
          </p:cNvSpPr>
          <p:nvPr/>
        </p:nvSpPr>
        <p:spPr bwMode="auto">
          <a:xfrm rot="1140000">
            <a:off x="2485662" y="4881563"/>
            <a:ext cx="676275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95"/>
          <p:cNvSpPr>
            <a:spLocks noChangeArrowheads="1"/>
          </p:cNvSpPr>
          <p:nvPr/>
        </p:nvSpPr>
        <p:spPr bwMode="auto">
          <a:xfrm>
            <a:off x="307229" y="4585156"/>
            <a:ext cx="1648208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  Polarized Source</a:t>
            </a:r>
          </a:p>
        </p:txBody>
      </p:sp>
      <p:sp>
        <p:nvSpPr>
          <p:cNvPr id="285" name="Line 100"/>
          <p:cNvSpPr>
            <a:spLocks noChangeShapeType="1"/>
          </p:cNvSpPr>
          <p:nvPr/>
        </p:nvSpPr>
        <p:spPr bwMode="auto">
          <a:xfrm>
            <a:off x="3854087" y="4572000"/>
            <a:ext cx="387350" cy="20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" name="Line 101"/>
          <p:cNvSpPr>
            <a:spLocks noChangeShapeType="1"/>
          </p:cNvSpPr>
          <p:nvPr/>
        </p:nvSpPr>
        <p:spPr bwMode="auto">
          <a:xfrm flipV="1">
            <a:off x="3160828" y="3929063"/>
            <a:ext cx="1159983" cy="2662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" name="Line 102"/>
          <p:cNvSpPr>
            <a:spLocks noChangeShapeType="1"/>
          </p:cNvSpPr>
          <p:nvPr/>
        </p:nvSpPr>
        <p:spPr bwMode="auto">
          <a:xfrm flipV="1">
            <a:off x="3048000" y="4038600"/>
            <a:ext cx="1981200" cy="236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" name="Line 103"/>
          <p:cNvSpPr>
            <a:spLocks noChangeShapeType="1"/>
          </p:cNvSpPr>
          <p:nvPr/>
        </p:nvSpPr>
        <p:spPr bwMode="auto">
          <a:xfrm flipH="1" flipV="1">
            <a:off x="7664086" y="3580804"/>
            <a:ext cx="500063" cy="5339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5" name="Group 110"/>
          <p:cNvGrpSpPr>
            <a:grpSpLocks/>
          </p:cNvGrpSpPr>
          <p:nvPr/>
        </p:nvGrpSpPr>
        <p:grpSpPr bwMode="auto">
          <a:xfrm>
            <a:off x="3461975" y="5110163"/>
            <a:ext cx="153987" cy="174625"/>
            <a:chOff x="1769" y="3171"/>
            <a:chExt cx="97" cy="110"/>
          </a:xfrm>
          <a:effectLst/>
        </p:grpSpPr>
        <p:sp>
          <p:nvSpPr>
            <p:cNvPr id="296" name="Oval 111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Line 112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13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14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115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1" name="Group 116"/>
          <p:cNvGrpSpPr>
            <a:grpSpLocks/>
          </p:cNvGrpSpPr>
          <p:nvPr/>
        </p:nvGrpSpPr>
        <p:grpSpPr bwMode="auto">
          <a:xfrm>
            <a:off x="5149487" y="2352675"/>
            <a:ext cx="144463" cy="188913"/>
            <a:chOff x="2832" y="1434"/>
            <a:chExt cx="91" cy="119"/>
          </a:xfrm>
          <a:effectLst/>
        </p:grpSpPr>
        <p:sp>
          <p:nvSpPr>
            <p:cNvPr id="302" name="Oval 117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Line 118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119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20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21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" name="Group 122"/>
          <p:cNvGrpSpPr>
            <a:grpSpLocks/>
          </p:cNvGrpSpPr>
          <p:nvPr/>
        </p:nvGrpSpPr>
        <p:grpSpPr bwMode="auto">
          <a:xfrm>
            <a:off x="5051062" y="2227263"/>
            <a:ext cx="152400" cy="188912"/>
            <a:chOff x="2770" y="1355"/>
            <a:chExt cx="96" cy="119"/>
          </a:xfrm>
          <a:effectLst/>
        </p:grpSpPr>
        <p:sp>
          <p:nvSpPr>
            <p:cNvPr id="308" name="Oval 123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Line 124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25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26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27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" name="Rectangle 128"/>
          <p:cNvSpPr>
            <a:spLocks noChangeArrowheads="1"/>
          </p:cNvSpPr>
          <p:nvPr/>
        </p:nvSpPr>
        <p:spPr bwMode="auto">
          <a:xfrm>
            <a:off x="609600" y="5334000"/>
            <a:ext cx="1965603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  200 MeV </a:t>
            </a:r>
            <a:r>
              <a:rPr lang="en-US" sz="1400" dirty="0" err="1">
                <a:solidFill>
                  <a:srgbClr val="000000"/>
                </a:solidFill>
              </a:rPr>
              <a:t>Polarimeter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7" name="Line 134"/>
          <p:cNvSpPr>
            <a:spLocks noChangeShapeType="1"/>
          </p:cNvSpPr>
          <p:nvPr/>
        </p:nvSpPr>
        <p:spPr bwMode="auto">
          <a:xfrm flipV="1">
            <a:off x="2558687" y="5181600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" name="Line 145"/>
          <p:cNvSpPr>
            <a:spLocks noChangeShapeType="1"/>
          </p:cNvSpPr>
          <p:nvPr/>
        </p:nvSpPr>
        <p:spPr bwMode="auto">
          <a:xfrm>
            <a:off x="4443191" y="1788546"/>
            <a:ext cx="401497" cy="4974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" name="Rectangle 146"/>
          <p:cNvSpPr>
            <a:spLocks noChangeArrowheads="1"/>
          </p:cNvSpPr>
          <p:nvPr/>
        </p:nvSpPr>
        <p:spPr bwMode="auto">
          <a:xfrm>
            <a:off x="3048000" y="1600200"/>
            <a:ext cx="2193229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/>
              <a:t>Hydrogen Jet Polarimeter</a:t>
            </a:r>
          </a:p>
        </p:txBody>
      </p:sp>
      <p:sp>
        <p:nvSpPr>
          <p:cNvPr id="320" name="Line 147"/>
          <p:cNvSpPr>
            <a:spLocks noChangeShapeType="1"/>
          </p:cNvSpPr>
          <p:nvPr/>
        </p:nvSpPr>
        <p:spPr bwMode="auto">
          <a:xfrm flipH="1">
            <a:off x="5460637" y="1905000"/>
            <a:ext cx="1295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" name="Rectangle 148"/>
          <p:cNvSpPr>
            <a:spLocks noChangeArrowheads="1"/>
          </p:cNvSpPr>
          <p:nvPr/>
        </p:nvSpPr>
        <p:spPr bwMode="auto">
          <a:xfrm>
            <a:off x="2739016" y="3186569"/>
            <a:ext cx="854721" cy="215444"/>
          </a:xfrm>
          <a:prstGeom prst="rect">
            <a:avLst/>
          </a:prstGeom>
          <a:ln/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/>
            <a:r>
              <a:rPr lang="en-US" sz="1400" b="1">
                <a:solidFill>
                  <a:schemeClr val="accent2">
                    <a:lumMod val="50000"/>
                  </a:schemeClr>
                </a:solidFill>
              </a:rPr>
              <a:t>PHENIX</a:t>
            </a:r>
          </a:p>
        </p:txBody>
      </p:sp>
      <p:sp>
        <p:nvSpPr>
          <p:cNvPr id="322" name="Rectangle 151"/>
          <p:cNvSpPr>
            <a:spLocks noChangeArrowheads="1"/>
          </p:cNvSpPr>
          <p:nvPr/>
        </p:nvSpPr>
        <p:spPr bwMode="auto">
          <a:xfrm>
            <a:off x="4544018" y="3442156"/>
            <a:ext cx="660245" cy="215444"/>
          </a:xfrm>
          <a:prstGeom prst="rect">
            <a:avLst/>
          </a:prstGeom>
          <a:ln/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/>
            <a:r>
              <a:rPr lang="en-US" sz="1400" b="1">
                <a:solidFill>
                  <a:schemeClr val="accent2">
                    <a:lumMod val="50000"/>
                  </a:schemeClr>
                </a:solidFill>
              </a:rPr>
              <a:t>STAR</a:t>
            </a:r>
          </a:p>
        </p:txBody>
      </p:sp>
      <p:sp>
        <p:nvSpPr>
          <p:cNvPr id="323" name="Line 152"/>
          <p:cNvSpPr>
            <a:spLocks noChangeShapeType="1"/>
          </p:cNvSpPr>
          <p:nvPr/>
        </p:nvSpPr>
        <p:spPr bwMode="auto">
          <a:xfrm>
            <a:off x="1339487" y="2133600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4" name="Group 154"/>
          <p:cNvGrpSpPr>
            <a:grpSpLocks/>
          </p:cNvGrpSpPr>
          <p:nvPr/>
        </p:nvGrpSpPr>
        <p:grpSpPr bwMode="auto">
          <a:xfrm>
            <a:off x="3784237" y="5438775"/>
            <a:ext cx="225425" cy="123825"/>
            <a:chOff x="2444" y="2991"/>
            <a:chExt cx="142" cy="78"/>
          </a:xfrm>
          <a:effectLst/>
        </p:grpSpPr>
        <p:sp>
          <p:nvSpPr>
            <p:cNvPr id="325" name="Oval 155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Freeform 156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" name="Group 157"/>
          <p:cNvGrpSpPr>
            <a:grpSpLocks/>
          </p:cNvGrpSpPr>
          <p:nvPr/>
        </p:nvGrpSpPr>
        <p:grpSpPr bwMode="auto">
          <a:xfrm>
            <a:off x="4844687" y="5486400"/>
            <a:ext cx="155575" cy="153988"/>
            <a:chOff x="2834" y="3316"/>
            <a:chExt cx="98" cy="97"/>
          </a:xfrm>
          <a:effectLst/>
        </p:grpSpPr>
        <p:sp>
          <p:nvSpPr>
            <p:cNvPr id="328" name="Oval 158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Line 159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160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161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162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3" name="Line 163"/>
          <p:cNvSpPr>
            <a:spLocks noChangeShapeType="1"/>
          </p:cNvSpPr>
          <p:nvPr/>
        </p:nvSpPr>
        <p:spPr bwMode="auto">
          <a:xfrm flipH="1" flipV="1">
            <a:off x="4879612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4" name="Group 164"/>
          <p:cNvGrpSpPr>
            <a:grpSpLocks/>
          </p:cNvGrpSpPr>
          <p:nvPr/>
        </p:nvGrpSpPr>
        <p:grpSpPr bwMode="auto">
          <a:xfrm>
            <a:off x="5228862" y="5133975"/>
            <a:ext cx="225425" cy="123825"/>
            <a:chOff x="2444" y="2991"/>
            <a:chExt cx="142" cy="78"/>
          </a:xfrm>
          <a:effectLst/>
        </p:grpSpPr>
        <p:sp>
          <p:nvSpPr>
            <p:cNvPr id="335" name="Oval 165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Freeform 166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" name="Rectangle 168"/>
          <p:cNvSpPr>
            <a:spLocks noChangeArrowheads="1"/>
          </p:cNvSpPr>
          <p:nvPr/>
        </p:nvSpPr>
        <p:spPr bwMode="auto">
          <a:xfrm>
            <a:off x="7347260" y="3979862"/>
            <a:ext cx="1489511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/>
              <a:t>Siberian Snakes</a:t>
            </a:r>
          </a:p>
        </p:txBody>
      </p:sp>
      <p:sp>
        <p:nvSpPr>
          <p:cNvPr id="338" name="Rectangle 169"/>
          <p:cNvSpPr>
            <a:spLocks noChangeArrowheads="1"/>
          </p:cNvSpPr>
          <p:nvPr/>
        </p:nvSpPr>
        <p:spPr bwMode="auto">
          <a:xfrm>
            <a:off x="711510" y="2057401"/>
            <a:ext cx="1489511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/>
              <a:t>Siberian Snakes</a:t>
            </a:r>
          </a:p>
        </p:txBody>
      </p:sp>
      <p:sp>
        <p:nvSpPr>
          <p:cNvPr id="339" name="Line 171"/>
          <p:cNvSpPr>
            <a:spLocks noChangeShapeType="1"/>
          </p:cNvSpPr>
          <p:nvPr/>
        </p:nvSpPr>
        <p:spPr bwMode="auto">
          <a:xfrm flipH="1">
            <a:off x="5454287" y="48006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" name="Line 173"/>
          <p:cNvSpPr>
            <a:spLocks noChangeShapeType="1"/>
          </p:cNvSpPr>
          <p:nvPr/>
        </p:nvSpPr>
        <p:spPr bwMode="auto">
          <a:xfrm flipV="1">
            <a:off x="2733055" y="5541944"/>
            <a:ext cx="974982" cy="3254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" name="Line 175"/>
          <p:cNvSpPr>
            <a:spLocks noChangeShapeType="1"/>
          </p:cNvSpPr>
          <p:nvPr/>
        </p:nvSpPr>
        <p:spPr bwMode="auto">
          <a:xfrm>
            <a:off x="6749687" y="34290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" name="Line 176"/>
          <p:cNvSpPr>
            <a:spLocks noChangeShapeType="1"/>
          </p:cNvSpPr>
          <p:nvPr/>
        </p:nvSpPr>
        <p:spPr bwMode="auto">
          <a:xfrm flipV="1">
            <a:off x="2743199" y="3886200"/>
            <a:ext cx="44087" cy="3475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" name="Rectangle 135"/>
          <p:cNvSpPr>
            <a:spLocks noChangeArrowheads="1"/>
          </p:cNvSpPr>
          <p:nvPr/>
        </p:nvSpPr>
        <p:spPr bwMode="auto">
          <a:xfrm>
            <a:off x="6429966" y="1788546"/>
            <a:ext cx="1875834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0" rIns="91440" bIns="0" anchor="ctr" anchorCtr="1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 Carbon </a:t>
            </a:r>
            <a:r>
              <a:rPr lang="en-US" sz="1400" dirty="0" err="1">
                <a:solidFill>
                  <a:srgbClr val="000000"/>
                </a:solidFill>
              </a:rPr>
              <a:t>Polarimeters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7" name="Rectangle 153"/>
          <p:cNvSpPr>
            <a:spLocks noChangeArrowheads="1"/>
          </p:cNvSpPr>
          <p:nvPr/>
        </p:nvSpPr>
        <p:spPr bwMode="auto">
          <a:xfrm>
            <a:off x="3966469" y="6185356"/>
            <a:ext cx="1808508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/>
              <a:t>AGS </a:t>
            </a:r>
            <a:r>
              <a:rPr lang="en-US" sz="1400" dirty="0" err="1"/>
              <a:t>pC</a:t>
            </a:r>
            <a:r>
              <a:rPr lang="en-US" sz="1400" dirty="0"/>
              <a:t> </a:t>
            </a:r>
            <a:r>
              <a:rPr lang="en-US" sz="1400" dirty="0" err="1"/>
              <a:t>Polarimeter</a:t>
            </a:r>
            <a:endParaRPr lang="en-US" sz="1400" dirty="0"/>
          </a:p>
        </p:txBody>
      </p:sp>
      <p:sp>
        <p:nvSpPr>
          <p:cNvPr id="348" name="Rectangle 172"/>
          <p:cNvSpPr>
            <a:spLocks noChangeArrowheads="1"/>
          </p:cNvSpPr>
          <p:nvPr/>
        </p:nvSpPr>
        <p:spPr bwMode="auto">
          <a:xfrm>
            <a:off x="1600200" y="5804356"/>
            <a:ext cx="1269899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/>
              <a:t>Strong Snake</a:t>
            </a:r>
          </a:p>
        </p:txBody>
      </p:sp>
      <p:sp>
        <p:nvSpPr>
          <p:cNvPr id="349" name="Arc 34"/>
          <p:cNvSpPr>
            <a:spLocks/>
          </p:cNvSpPr>
          <p:nvPr/>
        </p:nvSpPr>
        <p:spPr bwMode="auto">
          <a:xfrm>
            <a:off x="3860437" y="4008438"/>
            <a:ext cx="1019175" cy="492125"/>
          </a:xfrm>
          <a:custGeom>
            <a:avLst/>
            <a:gdLst>
              <a:gd name="G0" fmla="+- 0 0 0"/>
              <a:gd name="G1" fmla="+- 21187 0 0"/>
              <a:gd name="G2" fmla="+- 21600 0 0"/>
              <a:gd name="T0" fmla="*/ 4205 w 21600"/>
              <a:gd name="T1" fmla="*/ 0 h 21187"/>
              <a:gd name="T2" fmla="*/ 21600 w 21600"/>
              <a:gd name="T3" fmla="*/ 21187 h 21187"/>
              <a:gd name="T4" fmla="*/ 0 w 21600"/>
              <a:gd name="T5" fmla="*/ 21187 h 2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" name="Rectangle 167"/>
          <p:cNvSpPr>
            <a:spLocks noChangeArrowheads="1"/>
          </p:cNvSpPr>
          <p:nvPr/>
        </p:nvSpPr>
        <p:spPr bwMode="auto">
          <a:xfrm>
            <a:off x="2667000" y="4419600"/>
            <a:ext cx="1649554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/>
              <a:t>Tune Jump Quads</a:t>
            </a:r>
          </a:p>
        </p:txBody>
      </p:sp>
      <p:sp>
        <p:nvSpPr>
          <p:cNvPr id="351" name="Rectangle 170"/>
          <p:cNvSpPr>
            <a:spLocks noChangeArrowheads="1"/>
          </p:cNvSpPr>
          <p:nvPr/>
        </p:nvSpPr>
        <p:spPr bwMode="auto">
          <a:xfrm>
            <a:off x="5755272" y="4630738"/>
            <a:ext cx="1838965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/>
              <a:t>Helical Partial Snake</a:t>
            </a:r>
          </a:p>
        </p:txBody>
      </p:sp>
      <p:sp>
        <p:nvSpPr>
          <p:cNvPr id="352" name="Oval 117"/>
          <p:cNvSpPr>
            <a:spLocks noChangeArrowheads="1"/>
          </p:cNvSpPr>
          <p:nvPr/>
        </p:nvSpPr>
        <p:spPr bwMode="auto">
          <a:xfrm>
            <a:off x="4320812" y="4761706"/>
            <a:ext cx="73025" cy="191294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Oval 117"/>
          <p:cNvSpPr>
            <a:spLocks noChangeArrowheads="1"/>
          </p:cNvSpPr>
          <p:nvPr/>
        </p:nvSpPr>
        <p:spPr bwMode="auto">
          <a:xfrm>
            <a:off x="4473212" y="4761706"/>
            <a:ext cx="73025" cy="191294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96"/>
          <p:cNvSpPr>
            <a:spLocks noChangeArrowheads="1"/>
          </p:cNvSpPr>
          <p:nvPr/>
        </p:nvSpPr>
        <p:spPr bwMode="auto">
          <a:xfrm>
            <a:off x="1930501" y="4114800"/>
            <a:ext cx="1269899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/>
              <a:t>Spin Rotators</a:t>
            </a:r>
          </a:p>
        </p:txBody>
      </p:sp>
      <p:grpSp>
        <p:nvGrpSpPr>
          <p:cNvPr id="355" name="Group 116"/>
          <p:cNvGrpSpPr>
            <a:grpSpLocks/>
          </p:cNvGrpSpPr>
          <p:nvPr/>
        </p:nvGrpSpPr>
        <p:grpSpPr bwMode="auto">
          <a:xfrm>
            <a:off x="5301887" y="2352675"/>
            <a:ext cx="144463" cy="188913"/>
            <a:chOff x="2832" y="1434"/>
            <a:chExt cx="91" cy="119"/>
          </a:xfrm>
          <a:effectLst/>
        </p:grpSpPr>
        <p:sp>
          <p:nvSpPr>
            <p:cNvPr id="356" name="Oval 117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Line 118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119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120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121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" name="Group 122"/>
          <p:cNvGrpSpPr>
            <a:grpSpLocks/>
          </p:cNvGrpSpPr>
          <p:nvPr/>
        </p:nvGrpSpPr>
        <p:grpSpPr bwMode="auto">
          <a:xfrm>
            <a:off x="5203462" y="2209800"/>
            <a:ext cx="152400" cy="188912"/>
            <a:chOff x="2770" y="1355"/>
            <a:chExt cx="96" cy="119"/>
          </a:xfrm>
          <a:effectLst/>
        </p:grpSpPr>
        <p:sp>
          <p:nvSpPr>
            <p:cNvPr id="362" name="Oval 123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" name="Line 124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Line 125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Line 126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127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1" name="Rectangle 174"/>
          <p:cNvSpPr>
            <a:spLocks noChangeArrowheads="1"/>
          </p:cNvSpPr>
          <p:nvPr/>
        </p:nvSpPr>
        <p:spPr bwMode="auto">
          <a:xfrm>
            <a:off x="5841637" y="3213556"/>
            <a:ext cx="1189749" cy="215444"/>
          </a:xfrm>
          <a:prstGeom prst="rect">
            <a:avLst/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0" rIns="91440" bIns="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 Spin Flipper</a:t>
            </a:r>
          </a:p>
        </p:txBody>
      </p:sp>
    </p:spTree>
    <p:extLst>
      <p:ext uri="{BB962C8B-B14F-4D97-AF65-F5344CB8AC3E}">
        <p14:creationId xmlns:p14="http://schemas.microsoft.com/office/powerpoint/2010/main" val="103250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C:\Users\keyser\Documents\Talks\2015-05-23_RHIC_transverse\figs\asymmetries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59"/>
          <a:stretch/>
        </p:blipFill>
        <p:spPr bwMode="auto">
          <a:xfrm>
            <a:off x="457200" y="187591"/>
            <a:ext cx="8229600" cy="651800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5800" y="827782"/>
            <a:ext cx="7424833" cy="4734818"/>
            <a:chOff x="685800" y="827782"/>
            <a:chExt cx="7424833" cy="4734818"/>
          </a:xfrm>
        </p:grpSpPr>
        <p:sp>
          <p:nvSpPr>
            <p:cNvPr id="25" name="TextBox 24"/>
            <p:cNvSpPr txBox="1"/>
            <p:nvPr/>
          </p:nvSpPr>
          <p:spPr>
            <a:xfrm>
              <a:off x="1524000" y="4916269"/>
              <a:ext cx="23499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Transverse Momentum</a:t>
              </a:r>
              <a:b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Dependent Effects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800" y="5029200"/>
              <a:ext cx="1681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Twist-3 Effects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94586" y="827782"/>
              <a:ext cx="285084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Transverse-Spin</a:t>
              </a:r>
              <a:b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Asymmetries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2250" y="2981980"/>
              <a:ext cx="2288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3">
                      <a:lumMod val="50000"/>
                    </a:schemeClr>
                  </a:solidFill>
                </a:rPr>
                <a:t>Hadronization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9114" y="2362200"/>
              <a:ext cx="30394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Parton Distribution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3330714"/>
              <a:ext cx="13554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Spin-Orbit</a:t>
              </a:r>
              <a:b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Correlation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8687" y="3483114"/>
              <a:ext cx="142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Transversity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0966" y="4267200"/>
            <a:ext cx="8022068" cy="2438400"/>
            <a:chOff x="560966" y="4267200"/>
            <a:chExt cx="8022068" cy="2438400"/>
          </a:xfrm>
        </p:grpSpPr>
        <p:sp>
          <p:nvSpPr>
            <p:cNvPr id="20" name="TextBox 19"/>
            <p:cNvSpPr txBox="1"/>
            <p:nvPr/>
          </p:nvSpPr>
          <p:spPr>
            <a:xfrm>
              <a:off x="560966" y="4267200"/>
              <a:ext cx="8022068" cy="24384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b">
              <a:no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What underlying process creates transverse-spin asymmetries?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01305" y="4343400"/>
              <a:ext cx="3541390" cy="1828800"/>
              <a:chOff x="2801305" y="4312920"/>
              <a:chExt cx="3541390" cy="1828800"/>
            </a:xfrm>
          </p:grpSpPr>
          <p:pic>
            <p:nvPicPr>
              <p:cNvPr id="22" name="Picture 3" descr="C:\Users\keyser\Documents\Talks\2015-05-23_RHIC_transverse\figs\scatterin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305" y="4312920"/>
                <a:ext cx="354139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300502" y="4535424"/>
                    <a:ext cx="4779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0502" y="4535424"/>
                    <a:ext cx="477951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300502" y="5605272"/>
                    <a:ext cx="4779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0502" y="5605272"/>
                    <a:ext cx="477951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221224" y="4535424"/>
                    <a:ext cx="5212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1224" y="4535424"/>
                    <a:ext cx="521233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191000" y="4977825"/>
                    <a:ext cx="53572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3200" b="1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</m:acc>
                        </m:oMath>
                      </m:oMathPara>
                    </a14:m>
                    <a:endParaRPr lang="en-US" sz="32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1000" y="4977825"/>
                    <a:ext cx="535724" cy="58477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700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89805" y="6015335"/>
                <a:ext cx="5964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Goal for 2015: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PHENIX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40 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i="0" dirty="0" err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STAR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5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0 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 err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05" y="6015335"/>
                <a:ext cx="596439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6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85207" y="838200"/>
            <a:ext cx="5973587" cy="4778073"/>
            <a:chOff x="1585207" y="990600"/>
            <a:chExt cx="5973587" cy="4778073"/>
          </a:xfrm>
        </p:grpSpPr>
        <p:pic>
          <p:nvPicPr>
            <p:cNvPr id="189" name="Picture 18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7"/>
            <a:stretch/>
          </p:blipFill>
          <p:spPr>
            <a:xfrm>
              <a:off x="1585207" y="990600"/>
              <a:ext cx="5973587" cy="477807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4953000" y="4450080"/>
              <a:ext cx="1005840" cy="27432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953000" y="3886200"/>
              <a:ext cx="1005840" cy="27432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804160" y="3733800"/>
              <a:ext cx="1005840" cy="27432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233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 descr="C:\Users\keyser\Documents\Talks\2012-10-24_DNP\S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152400"/>
            <a:ext cx="4389120" cy="34221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eyser\Documents\Talks\2015-05-23_RHIC_transverse\figs\phenix_quartercut_gra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"/>
          <a:stretch/>
        </p:blipFill>
        <p:spPr bwMode="auto">
          <a:xfrm>
            <a:off x="152400" y="152400"/>
            <a:ext cx="4389120" cy="34221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6800" y="3680222"/>
                <a:ext cx="3840480" cy="2769989"/>
              </a:xfrm>
              <a:prstGeom prst="rect">
                <a:avLst/>
              </a:prstGeom>
              <a:noFill/>
            </p:spPr>
            <p:txBody>
              <a:bodyPr wrap="none" tIns="91440" bIns="91440" rtlCol="0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</a:rPr>
                  <a:t>STAR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Large acceptance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−1&lt;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&lt;2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TPC+TOF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EMCal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Forward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EMCal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2.5&lt;</m:t>
                    </m:r>
                    <m:r>
                      <a:rPr lang="en-US" sz="24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&lt;4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80222"/>
                <a:ext cx="3840480" cy="2769989"/>
              </a:xfrm>
              <a:prstGeom prst="rect">
                <a:avLst/>
              </a:prstGeom>
              <a:blipFill rotWithShape="1">
                <a:blip r:embed="rId4"/>
                <a:stretch>
                  <a:fillRect l="-1111" t="-1322" b="-7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" y="3707011"/>
                <a:ext cx="3840480" cy="2769989"/>
              </a:xfrm>
              <a:prstGeom prst="rect">
                <a:avLst/>
              </a:prstGeom>
              <a:noFill/>
            </p:spPr>
            <p:txBody>
              <a:bodyPr wrap="none" tIns="91440" bIns="91440" rtlCol="0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PHENIX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High resolution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High rate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DC / Pad Chambers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</a:rPr>
                  <a:t>EMCal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Forward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</a:rPr>
                  <a:t>EMCal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3&lt;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&lt;4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3707011"/>
                <a:ext cx="3840480" cy="2769989"/>
              </a:xfrm>
              <a:prstGeom prst="rect">
                <a:avLst/>
              </a:prstGeom>
              <a:blipFill rotWithShape="1">
                <a:blip r:embed="rId5"/>
                <a:stretch>
                  <a:fillRect l="-635" t="-1099" b="-7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51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keyser\Documents\Talks\2015-05-23_RHIC_transverse\figs\asymmetries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6"/>
          <a:stretch/>
        </p:blipFill>
        <p:spPr bwMode="auto">
          <a:xfrm>
            <a:off x="457200" y="4343400"/>
            <a:ext cx="8229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584996" y="5997714"/>
            <a:ext cx="5974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Is the observed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2000" baseline="-25000" dirty="0" err="1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-dependence consistent with theory?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What can we learn about non-DGLAP evolution effects?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0" y="4916269"/>
            <a:ext cx="5415542" cy="646331"/>
            <a:chOff x="1524000" y="4916269"/>
            <a:chExt cx="5415542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1524000" y="4916269"/>
              <a:ext cx="23499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Transverse Momentum</a:t>
              </a:r>
              <a:b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Dependent Effects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800" y="5029200"/>
              <a:ext cx="1681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Twist-3 Effects</a:t>
              </a:r>
            </a:p>
          </p:txBody>
        </p:sp>
      </p:grpSp>
      <p:cxnSp>
        <p:nvCxnSpPr>
          <p:cNvPr id="31" name="Straight Arrow Connector 6"/>
          <p:cNvCxnSpPr>
            <a:cxnSpLocks noChangeShapeType="1"/>
          </p:cNvCxnSpPr>
          <p:nvPr/>
        </p:nvCxnSpPr>
        <p:spPr bwMode="auto">
          <a:xfrm>
            <a:off x="3064246" y="3353064"/>
            <a:ext cx="3063148" cy="953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 type="oval" w="med" len="med"/>
            <a:tailEnd type="triangle" w="med" len="lg"/>
          </a:ln>
        </p:spPr>
      </p:cxnSp>
      <p:cxnSp>
        <p:nvCxnSpPr>
          <p:cNvPr id="32" name="Straight Arrow Connector 60"/>
          <p:cNvCxnSpPr>
            <a:cxnSpLocks noChangeShapeType="1"/>
          </p:cNvCxnSpPr>
          <p:nvPr/>
        </p:nvCxnSpPr>
        <p:spPr bwMode="auto">
          <a:xfrm rot="5400000" flipH="1" flipV="1">
            <a:off x="2034462" y="2324232"/>
            <a:ext cx="2058616" cy="952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 type="oval" w="med" len="med"/>
            <a:tailEnd type="triangle" w="med" len="lg"/>
          </a:ln>
        </p:spPr>
      </p:cxnSp>
      <p:sp>
        <p:nvSpPr>
          <p:cNvPr id="33" name="Freeform 61"/>
          <p:cNvSpPr>
            <a:spLocks noChangeArrowheads="1"/>
          </p:cNvSpPr>
          <p:nvPr/>
        </p:nvSpPr>
        <p:spPr bwMode="auto">
          <a:xfrm>
            <a:off x="3262360" y="1565945"/>
            <a:ext cx="2481188" cy="1559443"/>
          </a:xfrm>
          <a:custGeom>
            <a:avLst/>
            <a:gdLst>
              <a:gd name="T0" fmla="*/ 0 w 4135272"/>
              <a:gd name="T1" fmla="*/ 2557777 h 2597623"/>
              <a:gd name="T2" fmla="*/ 955381 w 4135272"/>
              <a:gd name="T3" fmla="*/ 113780 h 2597623"/>
              <a:gd name="T4" fmla="*/ 2306565 w 4135272"/>
              <a:gd name="T5" fmla="*/ 1875097 h 2597623"/>
              <a:gd name="T6" fmla="*/ 4135438 w 4135272"/>
              <a:gd name="T7" fmla="*/ 2598738 h 2597623"/>
              <a:gd name="T8" fmla="*/ 4135438 w 4135272"/>
              <a:gd name="T9" fmla="*/ 2598738 h 2597623"/>
              <a:gd name="T10" fmla="*/ 4135438 w 4135272"/>
              <a:gd name="T11" fmla="*/ 2598738 h 25976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35272"/>
              <a:gd name="T19" fmla="*/ 0 h 2597623"/>
              <a:gd name="T20" fmla="*/ 4135272 w 4135272"/>
              <a:gd name="T21" fmla="*/ 2597623 h 25976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35272" h="2597623">
                <a:moveTo>
                  <a:pt x="0" y="2556680"/>
                </a:moveTo>
                <a:cubicBezTo>
                  <a:pt x="285465" y="1392071"/>
                  <a:pt x="570931" y="227462"/>
                  <a:pt x="955343" y="113731"/>
                </a:cubicBezTo>
                <a:cubicBezTo>
                  <a:pt x="1339755" y="0"/>
                  <a:pt x="1776484" y="1460310"/>
                  <a:pt x="2306472" y="1874292"/>
                </a:cubicBezTo>
                <a:cubicBezTo>
                  <a:pt x="2836460" y="2288274"/>
                  <a:pt x="4135272" y="2597623"/>
                  <a:pt x="4135272" y="2597623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4535" y="3861997"/>
                <a:ext cx="2165465" cy="395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535" y="3861997"/>
                <a:ext cx="2165465" cy="395429"/>
              </a:xfrm>
              <a:prstGeom prst="rect">
                <a:avLst/>
              </a:prstGeom>
              <a:blipFill>
                <a:blip r:embed="rId3"/>
                <a:stretch>
                  <a:fillRect l="-4225" r="-1408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81600" y="3861997"/>
                <a:ext cx="1879104" cy="395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861997"/>
                <a:ext cx="1879104" cy="395429"/>
              </a:xfrm>
              <a:prstGeom prst="rect">
                <a:avLst/>
              </a:prstGeom>
              <a:blipFill>
                <a:blip r:embed="rId4"/>
                <a:stretch>
                  <a:fillRect l="-4870" r="-1623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2200" y="3207429"/>
                <a:ext cx="7639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207429"/>
                <a:ext cx="763992" cy="307777"/>
              </a:xfrm>
              <a:prstGeom prst="rect">
                <a:avLst/>
              </a:prstGeom>
              <a:blipFill>
                <a:blip r:embed="rId5"/>
                <a:stretch>
                  <a:fillRect l="-10400" r="-24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3151" y="381000"/>
                <a:ext cx="4937698" cy="75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−∫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51" y="381000"/>
                <a:ext cx="4937698" cy="7596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/>
          <p:cNvCxnSpPr/>
          <p:nvPr/>
        </p:nvCxnSpPr>
        <p:spPr>
          <a:xfrm rot="10800000" flipV="1">
            <a:off x="1219201" y="853440"/>
            <a:ext cx="457200" cy="4023360"/>
          </a:xfrm>
          <a:prstGeom prst="curvedConnector3">
            <a:avLst>
              <a:gd name="adj1" fmla="val 278783"/>
            </a:avLst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0800000" flipH="1" flipV="1">
            <a:off x="7162801" y="853440"/>
            <a:ext cx="457200" cy="4023360"/>
          </a:xfrm>
          <a:prstGeom prst="curvedConnector3">
            <a:avLst>
              <a:gd name="adj1" fmla="val 278783"/>
            </a:avLst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SIDIS Asymmetries: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4" t="-1527" b="-19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inspirehep.net/record/1255849/files/sivers_compass-vs-hermes-p-p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7881" r="7576" b="3113"/>
          <a:stretch/>
        </p:blipFill>
        <p:spPr bwMode="auto">
          <a:xfrm>
            <a:off x="411480" y="1127760"/>
            <a:ext cx="832104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04063" y="2606040"/>
            <a:ext cx="3911337" cy="2880360"/>
            <a:chOff x="5004063" y="2590800"/>
            <a:chExt cx="3911337" cy="2880360"/>
          </a:xfrm>
        </p:grpSpPr>
        <p:pic>
          <p:nvPicPr>
            <p:cNvPr id="7" name="Picture 2" descr="https://inspirehep.net/record/1255849/files/alexei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621" r="106" b="2"/>
            <a:stretch/>
          </p:blipFill>
          <p:spPr bwMode="auto">
            <a:xfrm>
              <a:off x="5004063" y="2590800"/>
              <a:ext cx="3911337" cy="2880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6248400" y="2664023"/>
              <a:ext cx="2306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Phys Rev D86, 014028 (2012)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SIDIS Asymmetries: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4" t="-1527" b="-19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https://inspirehep.net/record/1255849/files/collins_compass-vs-hermes-p-p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880" r="7525" b="3113"/>
          <a:stretch/>
        </p:blipFill>
        <p:spPr bwMode="auto">
          <a:xfrm>
            <a:off x="411480" y="1127760"/>
            <a:ext cx="832104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4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Evolution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63" b="-19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81200"/>
            <a:ext cx="4297680" cy="3064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6371"/>
            <a:ext cx="4572000" cy="44106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7743" y="6477000"/>
                <a:ext cx="1025344" cy="219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3" y="6477000"/>
                <a:ext cx="1025344" cy="219612"/>
              </a:xfrm>
              <a:prstGeom prst="rect">
                <a:avLst/>
              </a:prstGeom>
              <a:blipFill>
                <a:blip r:embed="rId5"/>
                <a:stretch>
                  <a:fillRect l="-5357" r="-119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0" y="1365766"/>
            <a:ext cx="2036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TMD evolution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7048" y="1365766"/>
            <a:ext cx="23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Twist-3 evolution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9216" y="609600"/>
            <a:ext cx="1922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PDF evolution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5358825"/>
            <a:ext cx="297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non-perturbative part is empirical input for evolution kernel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2184" y="6474023"/>
            <a:ext cx="2306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Phys Rev D86, 014028 (2012)</a:t>
            </a:r>
          </a:p>
        </p:txBody>
      </p:sp>
      <p:sp>
        <p:nvSpPr>
          <p:cNvPr id="11" name="Lightning Bolt 10"/>
          <p:cNvSpPr/>
          <p:nvPr/>
        </p:nvSpPr>
        <p:spPr>
          <a:xfrm>
            <a:off x="5562600" y="990600"/>
            <a:ext cx="533400" cy="498157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 flipH="1">
            <a:off x="3505200" y="990600"/>
            <a:ext cx="533400" cy="498157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257800" y="4343400"/>
            <a:ext cx="228600" cy="1575376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>
            <a:off x="5486400" y="4876800"/>
            <a:ext cx="457200" cy="457200"/>
          </a:xfrm>
          <a:prstGeom prst="bentArrow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2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eyser\Documents\PHENIX\PHENIXnext\PicturesDrellYan\2012-07\DrellYan_0_minBia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/>
          <a:stretch/>
        </p:blipFill>
        <p:spPr bwMode="auto">
          <a:xfrm>
            <a:off x="3017520" y="1173480"/>
            <a:ext cx="605028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/>
          <a:stretch/>
        </p:blipFill>
        <p:spPr>
          <a:xfrm>
            <a:off x="3017520" y="1173480"/>
            <a:ext cx="6050280" cy="5303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Ideally…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8600" y="1447800"/>
                <a:ext cx="3040191" cy="4020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Drell-Yan Production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sz="2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sz="20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20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Get rid of background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Scan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with rapidity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Accumulate a few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…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3040191" cy="4020588"/>
              </a:xfrm>
              <a:prstGeom prst="rect">
                <a:avLst/>
              </a:prstGeom>
              <a:blipFill>
                <a:blip r:embed="rId4"/>
                <a:stretch>
                  <a:fillRect l="-3213" t="-1214" b="-2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alfabb.com/bb/forums/attachments/anything-about-alfa-romeos-alfabb-com/106832d1214232891-2008-autodelta-159-j4-2-2-c-detail-forum_2f455681_two_cents_smal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565" y="5562600"/>
            <a:ext cx="14866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eyser\Documents\BNL\2014_EarlyCareerResearchProposal\3.figs\transworld_withRH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245399"/>
            <a:ext cx="8778240" cy="34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 in the real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00800" y="4733054"/>
                <a:ext cx="1732974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=2 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733054"/>
                <a:ext cx="1732974" cy="372346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/>
          <p:nvPr/>
        </p:nvCxnSpPr>
        <p:spPr>
          <a:xfrm flipV="1">
            <a:off x="8209974" y="4678680"/>
            <a:ext cx="457200" cy="274320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4953000"/>
                <a:ext cx="5478591" cy="1512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Large transverse asymmetries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Rise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Independent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5478591" cy="1512081"/>
              </a:xfrm>
              <a:prstGeom prst="rect">
                <a:avLst/>
              </a:prstGeom>
              <a:blipFill>
                <a:blip r:embed="rId4"/>
                <a:stretch>
                  <a:fillRect l="-1669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71870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d">
  <a:themeElements>
    <a:clrScheme name="Clear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FFFF"/>
      </a:accent5>
      <a:accent6>
        <a:srgbClr val="FFFF00"/>
      </a:accent6>
      <a:hlink>
        <a:srgbClr val="0080FF"/>
      </a:hlink>
      <a:folHlink>
        <a:srgbClr val="00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_Framed">
  <a:themeElements>
    <a:clrScheme name="Clear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FFFF"/>
      </a:accent5>
      <a:accent6>
        <a:srgbClr val="FFFF00"/>
      </a:accent6>
      <a:hlink>
        <a:srgbClr val="0080FF"/>
      </a:hlink>
      <a:folHlink>
        <a:srgbClr val="00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_Framed">
  <a:themeElements>
    <a:clrScheme name="Clear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FFFF"/>
      </a:accent5>
      <a:accent6>
        <a:srgbClr val="FFFF00"/>
      </a:accent6>
      <a:hlink>
        <a:srgbClr val="0080FF"/>
      </a:hlink>
      <a:folHlink>
        <a:srgbClr val="00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_Framed">
  <a:themeElements>
    <a:clrScheme name="Clear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FFFF"/>
      </a:accent5>
      <a:accent6>
        <a:srgbClr val="FFFF00"/>
      </a:accent6>
      <a:hlink>
        <a:srgbClr val="0080FF"/>
      </a:hlink>
      <a:folHlink>
        <a:srgbClr val="00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yellow_Framed">
  <a:themeElements>
    <a:clrScheme name="Clear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FFFF"/>
      </a:accent5>
      <a:accent6>
        <a:srgbClr val="FFFF00"/>
      </a:accent6>
      <a:hlink>
        <a:srgbClr val="0080FF"/>
      </a:hlink>
      <a:folHlink>
        <a:srgbClr val="00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13053</TotalTime>
  <Words>636</Words>
  <Application>Microsoft Office PowerPoint</Application>
  <PresentationFormat>On-screen Show (4:3)</PresentationFormat>
  <Paragraphs>298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Rounded MT Bold</vt:lpstr>
      <vt:lpstr>Calibri</vt:lpstr>
      <vt:lpstr>Cambria Math</vt:lpstr>
      <vt:lpstr>CMU Serif Bold Extended Roman</vt:lpstr>
      <vt:lpstr>Helvetica</vt:lpstr>
      <vt:lpstr>Wingdings</vt:lpstr>
      <vt:lpstr>Framed</vt:lpstr>
      <vt:lpstr>red_Framed</vt:lpstr>
      <vt:lpstr>blue_Framed</vt:lpstr>
      <vt:lpstr>green_Framed</vt:lpstr>
      <vt:lpstr>yellow_Framed</vt:lpstr>
      <vt:lpstr>Equation</vt:lpstr>
      <vt:lpstr>Transverse Momentum Dependent Evolution in Proton-Proton Collisions</vt:lpstr>
      <vt:lpstr>The Evolving Proton</vt:lpstr>
      <vt:lpstr>PowerPoint Presentation</vt:lpstr>
      <vt:lpstr>PowerPoint Presentation</vt:lpstr>
      <vt:lpstr>SIDIS Asymmetries: ϕ_h-ϕ_S</vt:lpstr>
      <vt:lpstr>SIDIS Asymmetries: ϕ_h+ϕ_S</vt:lpstr>
      <vt:lpstr>Q^2 Evolution</vt:lpstr>
      <vt:lpstr>Ideally…</vt:lpstr>
      <vt:lpstr>Meanwhile in the real world</vt:lpstr>
      <vt:lpstr>Polarization Effects in Nucleon / Parton</vt:lpstr>
      <vt:lpstr>Inclusive Jets</vt:lpstr>
      <vt:lpstr>Gluon Spin-Orbit Correlation</vt:lpstr>
      <vt:lpstr>Fragmentation Effects</vt:lpstr>
      <vt:lpstr>Event Topology</vt:lpstr>
      <vt:lpstr>Event Topology</vt:lpstr>
      <vt:lpstr>Jet Event Topology</vt:lpstr>
      <vt:lpstr>Factorization &amp; Universality</vt:lpstr>
      <vt:lpstr>The Other Gauge Boson</vt:lpstr>
      <vt:lpstr>More W-Bosons in 2017…</vt:lpstr>
      <vt:lpstr>Di-Hadron Fragmentation</vt:lpstr>
      <vt:lpstr>Di-Hadron Fragmentation 200/500 GeV</vt:lpstr>
      <vt:lpstr>Asymmetries in Jets</vt:lpstr>
      <vt:lpstr>PowerPoint Presentation</vt:lpstr>
      <vt:lpstr>Comparison 200/500 GeV</vt:lpstr>
      <vt:lpstr>Direct Photons</vt:lpstr>
      <vt:lpstr>Cold Nuclear Matter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Eyser, Kjeld Oleg</dc:creator>
  <cp:lastModifiedBy>Oleg Eyser</cp:lastModifiedBy>
  <cp:revision>312</cp:revision>
  <dcterms:created xsi:type="dcterms:W3CDTF">2014-05-09T13:35:47Z</dcterms:created>
  <dcterms:modified xsi:type="dcterms:W3CDTF">2016-02-08T12:57:16Z</dcterms:modified>
</cp:coreProperties>
</file>