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5"/>
  </p:notesMasterIdLst>
  <p:handoutMasterIdLst>
    <p:handoutMasterId r:id="rId6"/>
  </p:handoutMasterIdLst>
  <p:sldIdLst>
    <p:sldId id="568" r:id="rId2"/>
    <p:sldId id="569" r:id="rId3"/>
    <p:sldId id="570" r:id="rId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0000FF"/>
    <a:srgbClr val="F4FDFF"/>
    <a:srgbClr val="E0F5FF"/>
    <a:srgbClr val="0080FF"/>
    <a:srgbClr val="00FFFF"/>
    <a:srgbClr val="FF00FF"/>
    <a:srgbClr val="6666FF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5" autoAdjust="0"/>
    <p:restoredTop sz="99853" autoAdjust="0"/>
  </p:normalViewPr>
  <p:slideViewPr>
    <p:cSldViewPr snapToGrid="0">
      <p:cViewPr>
        <p:scale>
          <a:sx n="125" d="100"/>
          <a:sy n="125" d="100"/>
        </p:scale>
        <p:origin x="-264" y="-16"/>
      </p:cViewPr>
      <p:guideLst>
        <p:guide orient="horz" pos="91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User Meeting 2014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User Meeting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User Meeting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User Meeting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User Meeting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EIC User Meeting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10583"/>
            <a:ext cx="9145588" cy="68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93180" y="6483346"/>
            <a:ext cx="540908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cs-CZ" smtClean="0"/>
              <a:t>EIC User Meeting 2014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elke@bnl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hyperlink" Target="https://www.phenix.bnl.gov/WWW/publish/elke/RHIC.Cold.QCD.Plan/RHIC.ColdQCD.Plan.013016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78B1-1B8B-1E49-8C17-9FA8E63349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600" y="467360"/>
            <a:ext cx="8420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Welcome everybody to the workshop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73200"/>
            <a:ext cx="88152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Some small announcements: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/>
              <a:t>please register your computer before you logon to CORUS for a long time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please send your talks before your presentation to </a:t>
            </a:r>
            <a:r>
              <a:rPr lang="en-US" dirty="0" smtClean="0">
                <a:hlinkClick r:id="rId2"/>
              </a:rPr>
              <a:t>elke@bnl.gov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lunch every day: 12:00 pm - 2:00 pm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Tuesday 18:30 Workshop reception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78B1-1B8B-1E49-8C17-9FA8E63349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240" y="60880"/>
            <a:ext cx="442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New Document: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RHIC_QCD_Plan_Front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599440"/>
            <a:ext cx="4577080" cy="5923280"/>
          </a:xfrm>
          <a:prstGeom prst="rect">
            <a:avLst/>
          </a:prstGeom>
        </p:spPr>
      </p:pic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5198322" y="883746"/>
            <a:ext cx="1019598" cy="573579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080" y="782320"/>
            <a:ext cx="418592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basis for this workshop </a:t>
            </a:r>
          </a:p>
          <a:p>
            <a:pPr algn="r"/>
            <a:r>
              <a:rPr lang="en-US" dirty="0" smtClean="0"/>
              <a:t>submitted to DOE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soon on the </a:t>
            </a:r>
            <a:r>
              <a:rPr lang="en-US" dirty="0" err="1" smtClean="0"/>
              <a:t>arXiv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>
                <a:hlinkClick r:id="rId3"/>
              </a:rPr>
              <a:t>https://www.phenix.bnl.gov/WWW/publish/elke/RHIC.Cold.QCD.Plan/RHIC.ColdQCD.Plan.013016.</a:t>
            </a:r>
            <a:r>
              <a:rPr lang="en-US" dirty="0" smtClean="0">
                <a:hlinkClick r:id="rId3"/>
              </a:rPr>
              <a:t>pdf</a:t>
            </a:r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Important Question:</a:t>
            </a:r>
          </a:p>
          <a:p>
            <a:endParaRPr lang="en-US" dirty="0"/>
          </a:p>
          <a:p>
            <a:r>
              <a:rPr lang="en-US" dirty="0" smtClean="0"/>
              <a:t>Did we miss important unique</a:t>
            </a:r>
          </a:p>
          <a:p>
            <a:r>
              <a:rPr lang="en-US" dirty="0" smtClean="0"/>
              <a:t>measurements to RHIC in </a:t>
            </a:r>
            <a:r>
              <a:rPr lang="en-US" dirty="0" err="1" smtClean="0"/>
              <a:t>pp</a:t>
            </a:r>
            <a:r>
              <a:rPr lang="en-US" dirty="0" smtClean="0"/>
              <a:t> &amp; </a:t>
            </a:r>
            <a:r>
              <a:rPr lang="en-US" dirty="0" err="1" smtClean="0"/>
              <a:t>pA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Did we miss important unique</a:t>
            </a:r>
          </a:p>
          <a:p>
            <a:r>
              <a:rPr lang="en-US" dirty="0" smtClean="0"/>
              <a:t>measurements at RHIC critical to harvest all physics at an EIC</a:t>
            </a:r>
          </a:p>
        </p:txBody>
      </p:sp>
    </p:spTree>
    <p:extLst>
      <p:ext uri="{BB962C8B-B14F-4D97-AF65-F5344CB8AC3E}">
        <p14:creationId xmlns:p14="http://schemas.microsoft.com/office/powerpoint/2010/main" val="22935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RHIC Run Plan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78B1-1B8B-1E49-8C17-9FA8E63349F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Table 657"/>
          <p:cNvGraphicFramePr/>
          <p:nvPr>
            <p:extLst>
              <p:ext uri="{D42A27DB-BD31-4B8C-83A1-F6EECF244321}">
                <p14:modId xmlns:p14="http://schemas.microsoft.com/office/powerpoint/2010/main" val="1277232480"/>
              </p:ext>
            </p:extLst>
          </p:nvPr>
        </p:nvGraphicFramePr>
        <p:xfrm>
          <a:off x="867298" y="572855"/>
          <a:ext cx="8276702" cy="6285145"/>
        </p:xfrm>
        <a:graphic>
          <a:graphicData uri="http://schemas.openxmlformats.org/drawingml/2006/table">
            <a:tbl>
              <a:tblPr/>
              <a:tblGrid>
                <a:gridCol w="872876"/>
                <a:gridCol w="2155403"/>
                <a:gridCol w="2979167"/>
                <a:gridCol w="2269256"/>
              </a:tblGrid>
              <a:tr h="251628"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Years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8071B4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Beam Species and Energies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8071B4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Science Goals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8071B4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New Systems Commissioned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8071B4"/>
                    </a:solidFill>
                  </a:tcPr>
                </a:tc>
              </a:tr>
              <a:tr h="810802"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2014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Au+Au at 15 GeV 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Au+Au at 200 GeV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baseline="31999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He+Au at 200 GeV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Heavy flavor flow, energy loss,   thermalization, etc.          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Quarkonium studies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QCD critical point search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Electron lenses 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56 MHz SRF 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STAR HFT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STAR MTD 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</a:tr>
              <a:tr h="1000921"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2015-16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p⇡+p⇡ at 200 GeV 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p⇡+Au, p⇡+Al at 200 GeV 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High statistics Au+Au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Au+Au at 62 GeV ?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Extract η/s(T) + constrain initial quantum fluctuations                                  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Complete heavy flavor studies 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Sphaleron tests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Parton saturation tests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PHENIX MPC-EX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STAR FMS preshower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Roman Pots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Coherent e-cooling test                      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</a:tr>
              <a:tr h="543517"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2017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p⇡+p⇡ at 510 GeV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Transverse spin physics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Sign change in Sivers function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b="0" i="0">
                          <a:solidFill>
                            <a:srgbClr val="322F31"/>
                          </a:solidFill>
                          <a:uFillTx/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</a:tr>
              <a:tr h="543517"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2018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No Run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endParaRPr sz="1200" b="1" dirty="0">
                        <a:solidFill>
                          <a:srgbClr val="322F3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Low energy e-cooling install.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STAR iTPC upgrade 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</a:tr>
              <a:tr h="733636"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2019-20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Au+Au at 5-20 GeV (BES-2)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Search for QCD critical point and onset of deconfinement   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Low energy e-cooling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</a:tr>
              <a:tr h="733636"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lang="en-US" sz="1200" b="1" dirty="0" smtClean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2021</a:t>
                      </a:r>
                      <a:endParaRPr sz="1200" b="1" dirty="0">
                        <a:solidFill>
                          <a:srgbClr val="322F3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lang="en-US" sz="1200" b="1" dirty="0" smtClean="0">
                          <a:solidFill>
                            <a:srgbClr val="322F31"/>
                          </a:solidFill>
                          <a:latin typeface="+mn-lt"/>
                          <a:ea typeface="Arial"/>
                          <a:cs typeface="Arial"/>
                        </a:rPr>
                        <a:t>No Run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endParaRPr sz="1200" b="1" dirty="0">
                        <a:solidFill>
                          <a:srgbClr val="322F3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lang="en-US" sz="1200" b="1" dirty="0" err="1" smtClean="0">
                          <a:solidFill>
                            <a:srgbClr val="322F31"/>
                          </a:solidFill>
                          <a:latin typeface="+mn-lt"/>
                          <a:ea typeface="Arial"/>
                          <a:cs typeface="Arial"/>
                        </a:rPr>
                        <a:t>sPHENIX</a:t>
                      </a:r>
                      <a:r>
                        <a:rPr lang="en-US" sz="1200" b="1" dirty="0" smtClean="0">
                          <a:solidFill>
                            <a:srgbClr val="322F31"/>
                          </a:solidFill>
                          <a:latin typeface="+mn-lt"/>
                          <a:ea typeface="Arial"/>
                          <a:cs typeface="Arial"/>
                        </a:rPr>
                        <a:t>  installation</a:t>
                      </a:r>
                      <a:endParaRPr sz="1200" b="1" dirty="0">
                        <a:solidFill>
                          <a:srgbClr val="322F3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</a:tr>
              <a:tr h="775015">
                <a:tc>
                  <a:txBody>
                    <a:bodyPr/>
                    <a:lstStyle/>
                    <a:p>
                      <a:pPr lvl="0" indent="66675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 smtClean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en-US" sz="1200" b="1" dirty="0" smtClean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200" b="1" dirty="0" smtClean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1200" b="1" dirty="0">
                        <a:solidFill>
                          <a:srgbClr val="322F3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Au+Au at 200 GeV 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p⇡+p⇡, p⇡+Au at 200 GeV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Jet, di-jet, γ-jet probes of parton transport and energy loss mechanism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Color screening for different quarkonia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Forward spin &amp; initial state physics                                            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sPHENIX </a:t>
                      </a:r>
                    </a:p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Forward upgrades ?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</a:tr>
              <a:tr h="598316"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 ≥ </a:t>
                      </a:r>
                      <a:r>
                        <a:rPr sz="1200" b="1" dirty="0" smtClean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en-US" sz="1200" b="1" dirty="0" smtClean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200" b="1" dirty="0" smtClean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No Runs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lnSpc>
                          <a:spcPct val="91000"/>
                        </a:lnSpc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1295400" algn="l"/>
                        </a:tabLst>
                        <a:defRPr sz="1800" b="0" i="0">
                          <a:uFillTx/>
                        </a:defRPr>
                      </a:pPr>
                      <a:r>
                        <a:rPr sz="1200" b="1" dirty="0">
                          <a:solidFill>
                            <a:srgbClr val="322F31"/>
                          </a:solidFill>
                          <a:latin typeface="Arial"/>
                          <a:ea typeface="Arial"/>
                          <a:cs typeface="Arial"/>
                        </a:rPr>
                        <a:t>Transition to eRHIC  </a:t>
                      </a:r>
                    </a:p>
                  </a:txBody>
                  <a:tcPr marL="25400" marR="25400" marT="25400" marB="2540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1F7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728" y="1094772"/>
            <a:ext cx="876300" cy="5265383"/>
            <a:chOff x="5538608" y="729012"/>
            <a:chExt cx="876300" cy="3159415"/>
          </a:xfrm>
        </p:grpSpPr>
        <p:sp>
          <p:nvSpPr>
            <p:cNvPr id="6" name="AutoShape 19"/>
            <p:cNvSpPr>
              <a:spLocks/>
            </p:cNvSpPr>
            <p:nvPr/>
          </p:nvSpPr>
          <p:spPr bwMode="auto">
            <a:xfrm rot="5400000">
              <a:off x="4414658" y="1888177"/>
              <a:ext cx="3124200" cy="876300"/>
            </a:xfrm>
            <a:prstGeom prst="rightArrow">
              <a:avLst>
                <a:gd name="adj1" fmla="val 32000"/>
                <a:gd name="adj2" fmla="val 63778"/>
              </a:avLst>
            </a:prstGeom>
            <a:gradFill rotWithShape="0">
              <a:gsLst>
                <a:gs pos="0">
                  <a:srgbClr val="00FF00"/>
                </a:gs>
                <a:gs pos="100000">
                  <a:srgbClr val="FF0000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7" name="Rectangle 20"/>
            <p:cNvSpPr>
              <a:spLocks/>
            </p:cNvSpPr>
            <p:nvPr/>
          </p:nvSpPr>
          <p:spPr bwMode="auto">
            <a:xfrm rot="16200000">
              <a:off x="4695103" y="1888135"/>
              <a:ext cx="2566881" cy="24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300" dirty="0" smtClean="0">
                  <a:solidFill>
                    <a:schemeClr val="bg1"/>
                  </a:solidFill>
                  <a:latin typeface="Corbel Bold" charset="0"/>
                  <a:ea typeface="ＭＳ Ｐゴシック" charset="0"/>
                  <a:cs typeface="Corbel Bold" charset="0"/>
                  <a:sym typeface="Corbel Bold" charset="0"/>
                </a:rPr>
                <a:t>schedule uncertainty</a:t>
              </a:r>
              <a:endParaRPr lang="en-US" sz="1300" dirty="0">
                <a:solidFill>
                  <a:schemeClr val="bg1"/>
                </a:solidFill>
                <a:latin typeface="Corbel Bold" charset="0"/>
                <a:ea typeface="ＭＳ Ｐゴシック" charset="0"/>
                <a:cs typeface="Corbel Bold" charset="0"/>
                <a:sym typeface="Corbe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7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61789</TotalTime>
  <Words>379</Words>
  <Application>Microsoft Macintosh PowerPoint</Application>
  <PresentationFormat>On-screen Show (4:3)</PresentationFormat>
  <Paragraphs>85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 Presentation</vt:lpstr>
      <vt:lpstr>PowerPoint Presentation</vt:lpstr>
      <vt:lpstr>PowerPoint Presentation</vt:lpstr>
      <vt:lpstr>Current RHIC Run Plan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1560</cp:revision>
  <cp:lastPrinted>2012-06-14T14:35:05Z</cp:lastPrinted>
  <dcterms:created xsi:type="dcterms:W3CDTF">2011-04-06T15:13:11Z</dcterms:created>
  <dcterms:modified xsi:type="dcterms:W3CDTF">2016-02-08T05:54:28Z</dcterms:modified>
</cp:coreProperties>
</file>