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3" r:id="rId1"/>
  </p:sldMasterIdLst>
  <p:notesMasterIdLst>
    <p:notesMasterId r:id="rId31"/>
  </p:notesMasterIdLst>
  <p:handoutMasterIdLst>
    <p:handoutMasterId r:id="rId32"/>
  </p:handoutMasterIdLst>
  <p:sldIdLst>
    <p:sldId id="323" r:id="rId2"/>
    <p:sldId id="479" r:id="rId3"/>
    <p:sldId id="480" r:id="rId4"/>
    <p:sldId id="481" r:id="rId5"/>
    <p:sldId id="487" r:id="rId6"/>
    <p:sldId id="482" r:id="rId7"/>
    <p:sldId id="483" r:id="rId8"/>
    <p:sldId id="500" r:id="rId9"/>
    <p:sldId id="484" r:id="rId10"/>
    <p:sldId id="485" r:id="rId11"/>
    <p:sldId id="486" r:id="rId12"/>
    <p:sldId id="464" r:id="rId13"/>
    <p:sldId id="488" r:id="rId14"/>
    <p:sldId id="490" r:id="rId15"/>
    <p:sldId id="434" r:id="rId16"/>
    <p:sldId id="493" r:id="rId17"/>
    <p:sldId id="444" r:id="rId18"/>
    <p:sldId id="491" r:id="rId19"/>
    <p:sldId id="494" r:id="rId20"/>
    <p:sldId id="495" r:id="rId21"/>
    <p:sldId id="496" r:id="rId22"/>
    <p:sldId id="497" r:id="rId23"/>
    <p:sldId id="468" r:id="rId24"/>
    <p:sldId id="498" r:id="rId25"/>
    <p:sldId id="499" r:id="rId26"/>
    <p:sldId id="383" r:id="rId27"/>
    <p:sldId id="501" r:id="rId28"/>
    <p:sldId id="489" r:id="rId29"/>
    <p:sldId id="492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F8E3"/>
    <a:srgbClr val="666666"/>
    <a:srgbClr val="00FF00"/>
    <a:srgbClr val="800080"/>
    <a:srgbClr val="008040"/>
    <a:srgbClr val="800040"/>
    <a:srgbClr val="FF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48" autoAdjust="0"/>
    <p:restoredTop sz="98943" autoAdjust="0"/>
  </p:normalViewPr>
  <p:slideViewPr>
    <p:cSldViewPr snapToGrid="0" snapToObjects="1">
      <p:cViewPr varScale="1">
        <p:scale>
          <a:sx n="78" d="100"/>
          <a:sy n="78" d="100"/>
        </p:scale>
        <p:origin x="-56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0139B1-9EA1-954D-82E7-D99778A4EC2A}" type="datetime1">
              <a:rPr lang="en-US" smtClean="0"/>
              <a:t>2/8/16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252712-B581-9643-B4AB-1E72261187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1095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0815B9-0855-EE4B-BD4A-3B4DA05A3E8E}" type="datetime1">
              <a:rPr lang="en-US" smtClean="0"/>
              <a:t>2/8/16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5B0494-9698-864F-A770-B0B06E274A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3677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403448"/>
            <a:ext cx="6498158" cy="1311532"/>
          </a:xfrm>
        </p:spPr>
        <p:txBody>
          <a:bodyPr vert="horz" lIns="91440" tIns="45720" rIns="91440" bIns="45720" rtlCol="0" anchor="ctr" anchorCtr="1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547372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Zhongbo Kang, LANL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3320-B7C5-2046-BB1A-66D7C60C4B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ubtitle 2"/>
          <p:cNvSpPr txBox="1">
            <a:spLocks/>
          </p:cNvSpPr>
          <p:nvPr userDrawn="1"/>
        </p:nvSpPr>
        <p:spPr>
          <a:xfrm>
            <a:off x="1322921" y="3286676"/>
            <a:ext cx="6498159" cy="911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Zhongbo Kang</a:t>
            </a:r>
          </a:p>
          <a:p>
            <a:r>
              <a:rPr lang="en-US" sz="2800" dirty="0" smtClean="0"/>
              <a:t>Los Alamos National Laboratory</a:t>
            </a:r>
            <a:endParaRPr lang="en-US" sz="280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Zhongbo Kang, LANL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3320-B7C5-2046-BB1A-66D7C60C4B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Zhongbo Kang, LANL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3320-B7C5-2046-BB1A-66D7C60C4B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Zhongbo Kang, LANL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3320-B7C5-2046-BB1A-66D7C60C4B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Zhongbo Kang, LANL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3320-B7C5-2046-BB1A-66D7C60C4B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Zhongbo Kang, LANL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3320-B7C5-2046-BB1A-66D7C60C4B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3600" b="0" cap="none" baseline="0"/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Zhongbo Kang, LANL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3320-B7C5-2046-BB1A-66D7C60C4B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7022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Zhongbo Kang, LANL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3320-B7C5-2046-BB1A-66D7C60C4B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66541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Zhongbo Kang, LANL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3320-B7C5-2046-BB1A-66D7C60C4B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Zhongbo Kang, LANL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3320-B7C5-2046-BB1A-66D7C60C4B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Zhongbo Kang, LANL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3320-B7C5-2046-BB1A-66D7C60C4B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Zhongbo Kang, LANL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3320-B7C5-2046-BB1A-66D7C60C4B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796" y="107576"/>
            <a:ext cx="8449434" cy="580429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effectLst>
            <a:outerShdw blurRad="190500" dist="139700" dir="2700000" algn="tl" rotWithShape="0">
              <a:schemeClr val="tx2">
                <a:lumMod val="50000"/>
                <a:lumOff val="50000"/>
                <a:alpha val="76000"/>
              </a:schemeClr>
            </a:outerShdw>
          </a:effectLst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796" y="811494"/>
            <a:ext cx="8449434" cy="56245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9275" y="6436084"/>
            <a:ext cx="10123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38041" y="6436084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Zhongbo Kang, LANL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85058" y="6436084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AD73320-B7C5-2046-BB1A-66D7C60C4B1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" charset="2"/>
        <a:buChar char="§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" charset="2"/>
        <a:buChar char="§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" charset="2"/>
        <a:buChar char="§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" charset="2"/>
        <a:buChar char="§"/>
        <a:defRPr sz="1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" charset="2"/>
        <a:buChar char="§"/>
        <a:defRPr sz="11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20.emf"/><Relationship Id="rId5" Type="http://schemas.openxmlformats.org/officeDocument/2006/relationships/image" Target="../media/image21.emf"/><Relationship Id="rId6" Type="http://schemas.openxmlformats.org/officeDocument/2006/relationships/image" Target="../media/image22.emf"/><Relationship Id="rId7" Type="http://schemas.openxmlformats.org/officeDocument/2006/relationships/image" Target="../media/image23.emf"/><Relationship Id="rId8" Type="http://schemas.openxmlformats.org/officeDocument/2006/relationships/image" Target="../media/image24.emf"/><Relationship Id="rId9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emf"/><Relationship Id="rId5" Type="http://schemas.openxmlformats.org/officeDocument/2006/relationships/image" Target="../media/image29.emf"/><Relationship Id="rId6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4" Type="http://schemas.openxmlformats.org/officeDocument/2006/relationships/image" Target="../media/image33.emf"/><Relationship Id="rId5" Type="http://schemas.openxmlformats.org/officeDocument/2006/relationships/image" Target="../media/image34.emf"/><Relationship Id="rId6" Type="http://schemas.openxmlformats.org/officeDocument/2006/relationships/image" Target="../media/image35.emf"/><Relationship Id="rId7" Type="http://schemas.openxmlformats.org/officeDocument/2006/relationships/image" Target="../media/image36.emf"/><Relationship Id="rId8" Type="http://schemas.openxmlformats.org/officeDocument/2006/relationships/image" Target="../media/image37.emf"/><Relationship Id="rId9" Type="http://schemas.openxmlformats.org/officeDocument/2006/relationships/image" Target="../media/image22.emf"/><Relationship Id="rId10" Type="http://schemas.openxmlformats.org/officeDocument/2006/relationships/image" Target="../media/image3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emf"/><Relationship Id="rId3" Type="http://schemas.openxmlformats.org/officeDocument/2006/relationships/image" Target="../media/image4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4" Type="http://schemas.openxmlformats.org/officeDocument/2006/relationships/image" Target="../media/image43.emf"/><Relationship Id="rId5" Type="http://schemas.openxmlformats.org/officeDocument/2006/relationships/image" Target="../media/image44.emf"/><Relationship Id="rId6" Type="http://schemas.openxmlformats.org/officeDocument/2006/relationships/image" Target="../media/image4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4" Type="http://schemas.openxmlformats.org/officeDocument/2006/relationships/image" Target="../media/image4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Relationship Id="rId3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4" Type="http://schemas.openxmlformats.org/officeDocument/2006/relationships/image" Target="../media/image55.png"/><Relationship Id="rId5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58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4" Type="http://schemas.openxmlformats.org/officeDocument/2006/relationships/image" Target="../media/image61.emf"/><Relationship Id="rId5" Type="http://schemas.openxmlformats.org/officeDocument/2006/relationships/image" Target="../media/image62.emf"/><Relationship Id="rId6" Type="http://schemas.openxmlformats.org/officeDocument/2006/relationships/image" Target="../media/image2.emf"/><Relationship Id="rId7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4" Type="http://schemas.openxmlformats.org/officeDocument/2006/relationships/image" Target="../media/image65.emf"/><Relationship Id="rId5" Type="http://schemas.openxmlformats.org/officeDocument/2006/relationships/image" Target="../media/image66.emf"/><Relationship Id="rId6" Type="http://schemas.openxmlformats.org/officeDocument/2006/relationships/image" Target="../media/image67.emf"/><Relationship Id="rId7" Type="http://schemas.openxmlformats.org/officeDocument/2006/relationships/image" Target="../media/image68.emf"/><Relationship Id="rId8" Type="http://schemas.openxmlformats.org/officeDocument/2006/relationships/image" Target="../media/image6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emf"/><Relationship Id="rId3" Type="http://schemas.openxmlformats.org/officeDocument/2006/relationships/image" Target="../media/image71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4" Type="http://schemas.openxmlformats.org/officeDocument/2006/relationships/image" Target="../media/image25.emf"/><Relationship Id="rId5" Type="http://schemas.openxmlformats.org/officeDocument/2006/relationships/image" Target="../media/image75.emf"/><Relationship Id="rId6" Type="http://schemas.openxmlformats.org/officeDocument/2006/relationships/image" Target="../media/image7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3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4" Type="http://schemas.openxmlformats.org/officeDocument/2006/relationships/image" Target="../media/image79.emf"/><Relationship Id="rId5" Type="http://schemas.openxmlformats.org/officeDocument/2006/relationships/image" Target="../media/image8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5" Type="http://schemas.openxmlformats.org/officeDocument/2006/relationships/image" Target="../media/image5.emf"/><Relationship Id="rId6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201" y="1268393"/>
            <a:ext cx="7530793" cy="1311532"/>
          </a:xfrm>
        </p:spPr>
        <p:txBody>
          <a:bodyPr/>
          <a:lstStyle/>
          <a:p>
            <a:r>
              <a:rPr lang="en-US" sz="3400" dirty="0" smtClean="0"/>
              <a:t>Opportunities in hadron distribution inside the jet</a:t>
            </a:r>
            <a:endParaRPr lang="en-US" sz="3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5344" y="5152571"/>
            <a:ext cx="8269805" cy="1110792"/>
          </a:xfrm>
        </p:spPr>
        <p:txBody>
          <a:bodyPr>
            <a:noAutofit/>
          </a:bodyPr>
          <a:lstStyle/>
          <a:p>
            <a:r>
              <a:rPr lang="en-US" sz="1800" dirty="0" smtClean="0"/>
              <a:t>Emerging Spin and Transverse Momentum Effects</a:t>
            </a:r>
          </a:p>
          <a:p>
            <a:r>
              <a:rPr lang="en-US" sz="1800" dirty="0" smtClean="0"/>
              <a:t>in </a:t>
            </a:r>
            <a:r>
              <a:rPr lang="en-US" sz="1800" dirty="0" err="1" smtClean="0"/>
              <a:t>p+p</a:t>
            </a:r>
            <a:r>
              <a:rPr lang="en-US" sz="1800" dirty="0" smtClean="0"/>
              <a:t> and </a:t>
            </a:r>
            <a:r>
              <a:rPr lang="en-US" sz="1800" dirty="0" err="1" smtClean="0"/>
              <a:t>p+A</a:t>
            </a:r>
            <a:r>
              <a:rPr lang="en-US" sz="1800" dirty="0" smtClean="0"/>
              <a:t> Collisions</a:t>
            </a:r>
          </a:p>
          <a:p>
            <a:r>
              <a:rPr lang="en-US" sz="1800" dirty="0" smtClean="0"/>
              <a:t>Brookhaven National Laboratory</a:t>
            </a:r>
          </a:p>
          <a:p>
            <a:r>
              <a:rPr lang="en-US" sz="1800" dirty="0"/>
              <a:t>February </a:t>
            </a:r>
            <a:r>
              <a:rPr lang="en-US" sz="1800" dirty="0" smtClean="0"/>
              <a:t>8 - 10, 2016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25646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3320-B7C5-2046-BB1A-66D7C60C4B11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67534" y="2230377"/>
            <a:ext cx="79385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8000"/>
                </a:solidFill>
              </a:rPr>
              <a:t>Are we able to understand these data in a quantitative/precise way using </a:t>
            </a:r>
            <a:r>
              <a:rPr lang="en-US" sz="2400" b="1" dirty="0" err="1">
                <a:solidFill>
                  <a:srgbClr val="008000"/>
                </a:solidFill>
              </a:rPr>
              <a:t>perturbative</a:t>
            </a:r>
            <a:r>
              <a:rPr lang="en-US" sz="2400" b="1" dirty="0">
                <a:solidFill>
                  <a:srgbClr val="008000"/>
                </a:solidFill>
              </a:rPr>
              <a:t> QCD</a:t>
            </a:r>
            <a:r>
              <a:rPr lang="en-US" sz="2400" b="1" dirty="0" smtClean="0">
                <a:solidFill>
                  <a:srgbClr val="008000"/>
                </a:solidFill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819934" y="3929388"/>
            <a:ext cx="79385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Yes, we can. At least gradually</a:t>
            </a:r>
          </a:p>
        </p:txBody>
      </p:sp>
    </p:spTree>
    <p:extLst>
      <p:ext uri="{BB962C8B-B14F-4D97-AF65-F5344CB8AC3E}">
        <p14:creationId xmlns:p14="http://schemas.microsoft.com/office/powerpoint/2010/main" val="2596490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Hadron distribution inside a jet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Jet fragmentation function studies at NLO</a:t>
            </a:r>
          </a:p>
          <a:p>
            <a:endParaRPr lang="en-US" dirty="0"/>
          </a:p>
          <a:p>
            <a:r>
              <a:rPr lang="en-US" dirty="0" smtClean="0"/>
              <a:t>Fragmenting jet function within SCET</a:t>
            </a:r>
          </a:p>
          <a:p>
            <a:pPr lvl="1"/>
            <a:endParaRPr lang="en-US" dirty="0"/>
          </a:p>
          <a:p>
            <a:r>
              <a:rPr lang="en-US" dirty="0" smtClean="0"/>
              <a:t>Jet fragmentation function in </a:t>
            </a:r>
            <a:r>
              <a:rPr lang="en-US" dirty="0" err="1" smtClean="0"/>
              <a:t>p+p</a:t>
            </a:r>
            <a:r>
              <a:rPr lang="en-US" dirty="0" smtClean="0"/>
              <a:t> using SCET: both light hadron and heavy meson</a:t>
            </a:r>
          </a:p>
          <a:p>
            <a:pPr lvl="1"/>
            <a:endParaRPr lang="en-US" dirty="0"/>
          </a:p>
          <a:p>
            <a:r>
              <a:rPr lang="en-US" dirty="0" smtClean="0"/>
              <a:t>Jet fragmentation function in </a:t>
            </a:r>
            <a:r>
              <a:rPr lang="en-US" dirty="0" err="1" smtClean="0"/>
              <a:t>p+A</a:t>
            </a:r>
            <a:r>
              <a:rPr lang="en-US" dirty="0" smtClean="0"/>
              <a:t>, </a:t>
            </a:r>
            <a:r>
              <a:rPr lang="en-US" dirty="0" err="1" smtClean="0"/>
              <a:t>e+A</a:t>
            </a:r>
            <a:r>
              <a:rPr lang="en-US" dirty="0" smtClean="0"/>
              <a:t>, and A+A collisions</a:t>
            </a:r>
          </a:p>
          <a:p>
            <a:pPr lvl="1"/>
            <a:endParaRPr lang="en-US" dirty="0"/>
          </a:p>
          <a:p>
            <a:r>
              <a:rPr lang="en-US" dirty="0"/>
              <a:t>Hadron azimuthal distribution inside a jet: </a:t>
            </a:r>
          </a:p>
          <a:p>
            <a:pPr lvl="1"/>
            <a:r>
              <a:rPr lang="en-US" dirty="0" err="1" smtClean="0"/>
              <a:t>Sivers</a:t>
            </a:r>
            <a:r>
              <a:rPr lang="en-US" dirty="0" smtClean="0"/>
              <a:t> asymmetry</a:t>
            </a:r>
          </a:p>
          <a:p>
            <a:pPr lvl="1"/>
            <a:r>
              <a:rPr lang="en-US" dirty="0" smtClean="0"/>
              <a:t>Collins asymmetry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3320-B7C5-2046-BB1A-66D7C60C4B11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78444" y="1329755"/>
            <a:ext cx="48960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>
                <a:solidFill>
                  <a:srgbClr val="0000FF"/>
                </a:solidFill>
              </a:rPr>
              <a:t>Arleo</a:t>
            </a:r>
            <a:r>
              <a:rPr lang="en-US" sz="1200" dirty="0" smtClean="0">
                <a:solidFill>
                  <a:srgbClr val="0000FF"/>
                </a:solidFill>
              </a:rPr>
              <a:t>, </a:t>
            </a:r>
            <a:r>
              <a:rPr lang="en-US" sz="1200" dirty="0" err="1" smtClean="0">
                <a:solidFill>
                  <a:srgbClr val="0000FF"/>
                </a:solidFill>
              </a:rPr>
              <a:t>Fontannaz</a:t>
            </a:r>
            <a:r>
              <a:rPr lang="en-US" sz="1200" dirty="0" smtClean="0">
                <a:solidFill>
                  <a:srgbClr val="0000FF"/>
                </a:solidFill>
              </a:rPr>
              <a:t>, </a:t>
            </a:r>
            <a:r>
              <a:rPr lang="en-US" sz="1200" dirty="0" err="1" smtClean="0">
                <a:solidFill>
                  <a:srgbClr val="0000FF"/>
                </a:solidFill>
              </a:rPr>
              <a:t>Guillet</a:t>
            </a:r>
            <a:r>
              <a:rPr lang="en-US" sz="1200" dirty="0" smtClean="0">
                <a:solidFill>
                  <a:srgbClr val="0000FF"/>
                </a:solidFill>
              </a:rPr>
              <a:t>, Nguyen 14 (MC type)</a:t>
            </a:r>
          </a:p>
          <a:p>
            <a:r>
              <a:rPr lang="en-US" sz="1200" dirty="0" smtClean="0">
                <a:solidFill>
                  <a:srgbClr val="0000FF"/>
                </a:solidFill>
              </a:rPr>
              <a:t>Kaufmann, Mukherjee, </a:t>
            </a:r>
            <a:r>
              <a:rPr lang="en-US" sz="1200" dirty="0" err="1" smtClean="0">
                <a:solidFill>
                  <a:srgbClr val="0000FF"/>
                </a:solidFill>
              </a:rPr>
              <a:t>Vogelsang</a:t>
            </a:r>
            <a:r>
              <a:rPr lang="en-US" sz="1200" dirty="0" smtClean="0">
                <a:solidFill>
                  <a:srgbClr val="0000FF"/>
                </a:solidFill>
              </a:rPr>
              <a:t>, 15 (analytic using small-cone)</a:t>
            </a:r>
            <a:endParaRPr lang="en-US" sz="1200" dirty="0"/>
          </a:p>
        </p:txBody>
      </p:sp>
      <p:sp>
        <p:nvSpPr>
          <p:cNvPr id="6" name="Rectangle 5"/>
          <p:cNvSpPr/>
          <p:nvPr/>
        </p:nvSpPr>
        <p:spPr>
          <a:xfrm>
            <a:off x="845882" y="2353022"/>
            <a:ext cx="64655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>
                <a:solidFill>
                  <a:srgbClr val="0000FF"/>
                </a:solidFill>
              </a:rPr>
              <a:t>Procura</a:t>
            </a:r>
            <a:r>
              <a:rPr lang="en-US" sz="1200" dirty="0" smtClean="0">
                <a:solidFill>
                  <a:srgbClr val="0000FF"/>
                </a:solidFill>
              </a:rPr>
              <a:t>, Stewart 10; X. Liu 11; Jain, </a:t>
            </a:r>
            <a:r>
              <a:rPr lang="en-US" sz="1200" dirty="0" err="1" smtClean="0">
                <a:solidFill>
                  <a:srgbClr val="0000FF"/>
                </a:solidFill>
              </a:rPr>
              <a:t>Procura</a:t>
            </a:r>
            <a:r>
              <a:rPr lang="en-US" sz="1200" dirty="0" smtClean="0">
                <a:solidFill>
                  <a:srgbClr val="0000FF"/>
                </a:solidFill>
              </a:rPr>
              <a:t>, </a:t>
            </a:r>
            <a:r>
              <a:rPr lang="en-US" sz="1200" dirty="0" err="1" smtClean="0">
                <a:solidFill>
                  <a:srgbClr val="0000FF"/>
                </a:solidFill>
              </a:rPr>
              <a:t>Waalewijn</a:t>
            </a:r>
            <a:r>
              <a:rPr lang="en-US" sz="1200" dirty="0" smtClean="0">
                <a:solidFill>
                  <a:srgbClr val="0000FF"/>
                </a:solidFill>
              </a:rPr>
              <a:t> 11&amp;12; Bauer, </a:t>
            </a:r>
            <a:r>
              <a:rPr lang="en-US" sz="1200" dirty="0" err="1" smtClean="0">
                <a:solidFill>
                  <a:srgbClr val="0000FF"/>
                </a:solidFill>
              </a:rPr>
              <a:t>Mereghetti</a:t>
            </a:r>
            <a:r>
              <a:rPr lang="en-US" sz="1200" dirty="0" smtClean="0">
                <a:solidFill>
                  <a:srgbClr val="0000FF"/>
                </a:solidFill>
              </a:rPr>
              <a:t> 14</a:t>
            </a:r>
            <a:endParaRPr lang="en-US" sz="1200" dirty="0"/>
          </a:p>
        </p:txBody>
      </p:sp>
      <p:sp>
        <p:nvSpPr>
          <p:cNvPr id="7" name="Rectangle 6"/>
          <p:cNvSpPr/>
          <p:nvPr/>
        </p:nvSpPr>
        <p:spPr>
          <a:xfrm>
            <a:off x="878444" y="3620731"/>
            <a:ext cx="82152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>
                <a:solidFill>
                  <a:srgbClr val="0000FF"/>
                </a:solidFill>
              </a:rPr>
              <a:t>Chien</a:t>
            </a:r>
            <a:r>
              <a:rPr lang="en-US" sz="1200" dirty="0" smtClean="0">
                <a:solidFill>
                  <a:srgbClr val="0000FF"/>
                </a:solidFill>
              </a:rPr>
              <a:t>, Kang, Ringer, </a:t>
            </a:r>
            <a:r>
              <a:rPr lang="en-US" sz="1200" dirty="0" err="1" smtClean="0">
                <a:solidFill>
                  <a:srgbClr val="0000FF"/>
                </a:solidFill>
              </a:rPr>
              <a:t>Vitev</a:t>
            </a:r>
            <a:r>
              <a:rPr lang="en-US" sz="1200" dirty="0" smtClean="0">
                <a:solidFill>
                  <a:srgbClr val="0000FF"/>
                </a:solidFill>
              </a:rPr>
              <a:t>, Xing, 1512.06851, see also closely related work by </a:t>
            </a:r>
            <a:r>
              <a:rPr lang="en-US" sz="1200" dirty="0" err="1" smtClean="0">
                <a:solidFill>
                  <a:srgbClr val="0000FF"/>
                </a:solidFill>
              </a:rPr>
              <a:t>Hornig</a:t>
            </a:r>
            <a:r>
              <a:rPr lang="en-US" sz="1200" dirty="0" smtClean="0">
                <a:solidFill>
                  <a:srgbClr val="0000FF"/>
                </a:solidFill>
              </a:rPr>
              <a:t>, </a:t>
            </a:r>
            <a:r>
              <a:rPr lang="en-US" sz="1200" dirty="0" err="1" smtClean="0">
                <a:solidFill>
                  <a:srgbClr val="0000FF"/>
                </a:solidFill>
              </a:rPr>
              <a:t>Leibovich</a:t>
            </a:r>
            <a:r>
              <a:rPr lang="en-US" sz="1200" dirty="0" smtClean="0">
                <a:solidFill>
                  <a:srgbClr val="0000FF"/>
                </a:solidFill>
              </a:rPr>
              <a:t>, </a:t>
            </a:r>
            <a:r>
              <a:rPr lang="en-US" sz="1200" dirty="0" err="1" smtClean="0">
                <a:solidFill>
                  <a:srgbClr val="0000FF"/>
                </a:solidFill>
              </a:rPr>
              <a:t>Mehen</a:t>
            </a:r>
            <a:r>
              <a:rPr lang="en-US" sz="1200" dirty="0" smtClean="0">
                <a:solidFill>
                  <a:srgbClr val="0000FF"/>
                </a:solidFill>
              </a:rPr>
              <a:t>, </a:t>
            </a:r>
            <a:r>
              <a:rPr lang="en-US" sz="1200" dirty="0" err="1" smtClean="0">
                <a:solidFill>
                  <a:srgbClr val="0000FF"/>
                </a:solidFill>
              </a:rPr>
              <a:t>et.al</a:t>
            </a:r>
            <a:r>
              <a:rPr lang="en-US" sz="1200" dirty="0" smtClean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3172152" y="5608630"/>
            <a:ext cx="583838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0000FF"/>
                </a:solidFill>
              </a:rPr>
              <a:t>Kang</a:t>
            </a:r>
            <a:r>
              <a:rPr lang="en-US" sz="1200" dirty="0">
                <a:solidFill>
                  <a:srgbClr val="0000FF"/>
                </a:solidFill>
              </a:rPr>
              <a:t>, Ringer, </a:t>
            </a:r>
            <a:r>
              <a:rPr lang="en-US" sz="1200" dirty="0" err="1">
                <a:solidFill>
                  <a:srgbClr val="0000FF"/>
                </a:solidFill>
              </a:rPr>
              <a:t>Prokudin</a:t>
            </a:r>
            <a:r>
              <a:rPr lang="en-US" sz="1200" dirty="0">
                <a:solidFill>
                  <a:srgbClr val="0000FF"/>
                </a:solidFill>
              </a:rPr>
              <a:t>, Sun, Yuan, </a:t>
            </a:r>
            <a:r>
              <a:rPr lang="en-US" sz="1200" dirty="0" smtClean="0">
                <a:solidFill>
                  <a:srgbClr val="0000FF"/>
                </a:solidFill>
              </a:rPr>
              <a:t>in </a:t>
            </a:r>
            <a:r>
              <a:rPr lang="en-US" sz="1200" dirty="0">
                <a:solidFill>
                  <a:srgbClr val="0000FF"/>
                </a:solidFill>
              </a:rPr>
              <a:t>preparation </a:t>
            </a:r>
            <a:endParaRPr lang="en-US" sz="1200" dirty="0"/>
          </a:p>
        </p:txBody>
      </p:sp>
      <p:sp>
        <p:nvSpPr>
          <p:cNvPr id="9" name="Rectangle 8"/>
          <p:cNvSpPr/>
          <p:nvPr/>
        </p:nvSpPr>
        <p:spPr>
          <a:xfrm>
            <a:off x="878444" y="4503547"/>
            <a:ext cx="583838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 smtClean="0">
                <a:solidFill>
                  <a:srgbClr val="0000FF"/>
                </a:solidFill>
              </a:rPr>
              <a:t>Chien</a:t>
            </a:r>
            <a:r>
              <a:rPr lang="en-US" sz="1200" dirty="0" smtClean="0">
                <a:solidFill>
                  <a:srgbClr val="0000FF"/>
                </a:solidFill>
              </a:rPr>
              <a:t>, Kang, Ringer, </a:t>
            </a:r>
            <a:r>
              <a:rPr lang="en-US" sz="1200" dirty="0" err="1" smtClean="0">
                <a:solidFill>
                  <a:srgbClr val="0000FF"/>
                </a:solidFill>
              </a:rPr>
              <a:t>Vitev</a:t>
            </a:r>
            <a:r>
              <a:rPr lang="en-US" sz="1200" dirty="0" smtClean="0">
                <a:solidFill>
                  <a:srgbClr val="0000FF"/>
                </a:solidFill>
              </a:rPr>
              <a:t>, Xing, in preparation</a:t>
            </a:r>
            <a:endParaRPr lang="en-US" sz="1200" dirty="0"/>
          </a:p>
        </p:txBody>
      </p:sp>
      <p:sp>
        <p:nvSpPr>
          <p:cNvPr id="10" name="Rectangle 9"/>
          <p:cNvSpPr/>
          <p:nvPr/>
        </p:nvSpPr>
        <p:spPr>
          <a:xfrm>
            <a:off x="3161354" y="5282791"/>
            <a:ext cx="583838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 smtClean="0">
                <a:solidFill>
                  <a:srgbClr val="0000FF"/>
                </a:solidFill>
              </a:rPr>
              <a:t>D’Alesio</a:t>
            </a:r>
            <a:r>
              <a:rPr lang="en-US" sz="1200" dirty="0" smtClean="0">
                <a:solidFill>
                  <a:srgbClr val="0000FF"/>
                </a:solidFill>
              </a:rPr>
              <a:t>, </a:t>
            </a:r>
            <a:r>
              <a:rPr lang="en-US" sz="1200" dirty="0" err="1" smtClean="0">
                <a:solidFill>
                  <a:srgbClr val="0000FF"/>
                </a:solidFill>
              </a:rPr>
              <a:t>Gamberg</a:t>
            </a:r>
            <a:r>
              <a:rPr lang="en-US" sz="1200" dirty="0" smtClean="0">
                <a:solidFill>
                  <a:srgbClr val="0000FF"/>
                </a:solidFill>
              </a:rPr>
              <a:t>, Kang, </a:t>
            </a:r>
            <a:r>
              <a:rPr lang="en-US" sz="1200" dirty="0" err="1" smtClean="0">
                <a:solidFill>
                  <a:srgbClr val="0000FF"/>
                </a:solidFill>
              </a:rPr>
              <a:t>Murgia</a:t>
            </a:r>
            <a:r>
              <a:rPr lang="en-US" sz="1200" dirty="0" smtClean="0">
                <a:solidFill>
                  <a:srgbClr val="0000FF"/>
                </a:solidFill>
              </a:rPr>
              <a:t>, Pisano, PLB 11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29763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Jet fragmentation function using SCET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Factorized formalism in SCET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r>
              <a:rPr lang="en-US" sz="1800" dirty="0" smtClean="0"/>
              <a:t>Two quantities: FJF       and jet function</a:t>
            </a:r>
          </a:p>
          <a:p>
            <a:pPr lvl="1"/>
            <a:r>
              <a:rPr lang="en-US" sz="1400" dirty="0"/>
              <a:t>Jet function can be computed order by order using SCET </a:t>
            </a:r>
          </a:p>
          <a:p>
            <a:pPr lvl="1"/>
            <a:r>
              <a:rPr lang="en-US" sz="1400" dirty="0"/>
              <a:t>Fragmenting jet function can be expanded in terms of standard </a:t>
            </a:r>
            <a:r>
              <a:rPr lang="en-US" sz="1400" dirty="0" smtClean="0"/>
              <a:t>fragmentation </a:t>
            </a:r>
            <a:r>
              <a:rPr lang="en-US" sz="1400" dirty="0"/>
              <a:t>function: </a:t>
            </a:r>
            <a:r>
              <a:rPr lang="en-US" sz="1400" dirty="0">
                <a:solidFill>
                  <a:srgbClr val="0000FF"/>
                </a:solidFill>
              </a:rPr>
              <a:t>both are dominated by the collinear phase </a:t>
            </a:r>
            <a:r>
              <a:rPr lang="en-US" sz="1400" dirty="0" smtClean="0">
                <a:solidFill>
                  <a:srgbClr val="0000FF"/>
                </a:solidFill>
              </a:rPr>
              <a:t>space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3320-B7C5-2046-BB1A-66D7C60C4B11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2" name="Picture 11" descr="jethadro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383" y="2919035"/>
            <a:ext cx="2378981" cy="2488934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1" name="Group 10"/>
          <p:cNvGrpSpPr/>
          <p:nvPr/>
        </p:nvGrpSpPr>
        <p:grpSpPr>
          <a:xfrm>
            <a:off x="59672" y="1362652"/>
            <a:ext cx="8708692" cy="1463196"/>
            <a:chOff x="59672" y="1261054"/>
            <a:chExt cx="8708692" cy="1463196"/>
          </a:xfrm>
        </p:grpSpPr>
        <p:sp>
          <p:nvSpPr>
            <p:cNvPr id="10" name="Rectangle 9"/>
            <p:cNvSpPr/>
            <p:nvPr/>
          </p:nvSpPr>
          <p:spPr>
            <a:xfrm>
              <a:off x="59672" y="1261054"/>
              <a:ext cx="8708692" cy="146319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/>
            <p:cNvGrpSpPr>
              <a:grpSpLocks noChangeAspect="1"/>
            </p:cNvGrpSpPr>
            <p:nvPr/>
          </p:nvGrpSpPr>
          <p:grpSpPr>
            <a:xfrm>
              <a:off x="319090" y="1955007"/>
              <a:ext cx="7686434" cy="582157"/>
              <a:chOff x="200557" y="2327532"/>
              <a:chExt cx="8085058" cy="612347"/>
            </a:xfrm>
          </p:grpSpPr>
          <p:pic>
            <p:nvPicPr>
              <p:cNvPr id="15" name="Picture 14" descr="latex-image-1.pdf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0557" y="2327532"/>
                <a:ext cx="8085058" cy="612347"/>
              </a:xfrm>
              <a:prstGeom prst="rect">
                <a:avLst/>
              </a:prstGeom>
            </p:spPr>
          </p:pic>
          <p:sp>
            <p:nvSpPr>
              <p:cNvPr id="20" name="Oval 19"/>
              <p:cNvSpPr/>
              <p:nvPr/>
            </p:nvSpPr>
            <p:spPr>
              <a:xfrm>
                <a:off x="2661462" y="2411969"/>
                <a:ext cx="890078" cy="504456"/>
              </a:xfrm>
              <a:prstGeom prst="ellipse">
                <a:avLst/>
              </a:prstGeom>
              <a:noFill/>
              <a:ln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/>
            <p:cNvGrpSpPr>
              <a:grpSpLocks noChangeAspect="1"/>
            </p:cNvGrpSpPr>
            <p:nvPr/>
          </p:nvGrpSpPr>
          <p:grpSpPr>
            <a:xfrm>
              <a:off x="93538" y="1369417"/>
              <a:ext cx="8637909" cy="575862"/>
              <a:chOff x="144338" y="1403283"/>
              <a:chExt cx="8469385" cy="564626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2678395" y="1429587"/>
                <a:ext cx="890078" cy="504456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6" name="Picture 15" descr="latex-image-1.pdf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4338" y="1403283"/>
                <a:ext cx="8469385" cy="564626"/>
              </a:xfrm>
              <a:prstGeom prst="rect">
                <a:avLst/>
              </a:prstGeom>
            </p:spPr>
          </p:pic>
        </p:grpSp>
      </p:grpSp>
      <p:sp>
        <p:nvSpPr>
          <p:cNvPr id="14" name="Rectangle 13"/>
          <p:cNvSpPr/>
          <p:nvPr/>
        </p:nvSpPr>
        <p:spPr>
          <a:xfrm>
            <a:off x="4745507" y="850188"/>
            <a:ext cx="38682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0000FF"/>
                </a:solidFill>
              </a:rPr>
              <a:t>Stewart </a:t>
            </a:r>
            <a:r>
              <a:rPr lang="en-US" sz="1200" dirty="0" err="1" smtClean="0">
                <a:solidFill>
                  <a:srgbClr val="0000FF"/>
                </a:solidFill>
              </a:rPr>
              <a:t>et.al</a:t>
            </a:r>
            <a:r>
              <a:rPr lang="en-US" sz="1200" dirty="0" smtClean="0">
                <a:solidFill>
                  <a:srgbClr val="0000FF"/>
                </a:solidFill>
              </a:rPr>
              <a:t>. 10; </a:t>
            </a:r>
            <a:r>
              <a:rPr lang="en-US" sz="1200" dirty="0" err="1" smtClean="0">
                <a:solidFill>
                  <a:srgbClr val="0000FF"/>
                </a:solidFill>
              </a:rPr>
              <a:t>Waalewijn</a:t>
            </a:r>
            <a:r>
              <a:rPr lang="en-US" sz="1200" dirty="0" smtClean="0">
                <a:solidFill>
                  <a:srgbClr val="0000FF"/>
                </a:solidFill>
              </a:rPr>
              <a:t> </a:t>
            </a:r>
            <a:r>
              <a:rPr lang="en-US" sz="1200" dirty="0" err="1" smtClean="0">
                <a:solidFill>
                  <a:srgbClr val="0000FF"/>
                </a:solidFill>
              </a:rPr>
              <a:t>et.al</a:t>
            </a:r>
            <a:r>
              <a:rPr lang="en-US" sz="1200" dirty="0" smtClean="0">
                <a:solidFill>
                  <a:srgbClr val="0000FF"/>
                </a:solidFill>
              </a:rPr>
              <a:t>. 11&amp;12</a:t>
            </a:r>
          </a:p>
          <a:p>
            <a:r>
              <a:rPr lang="en-US" sz="1200" dirty="0" err="1" smtClean="0">
                <a:solidFill>
                  <a:srgbClr val="0000FF"/>
                </a:solidFill>
              </a:rPr>
              <a:t>Chien</a:t>
            </a:r>
            <a:r>
              <a:rPr lang="en-US" sz="1200" dirty="0" smtClean="0">
                <a:solidFill>
                  <a:srgbClr val="0000FF"/>
                </a:solidFill>
              </a:rPr>
              <a:t>, Kang, Ringer, </a:t>
            </a:r>
            <a:r>
              <a:rPr lang="en-US" sz="1200" dirty="0" err="1" smtClean="0">
                <a:solidFill>
                  <a:srgbClr val="0000FF"/>
                </a:solidFill>
              </a:rPr>
              <a:t>Vitev</a:t>
            </a:r>
            <a:r>
              <a:rPr lang="en-US" sz="1200" dirty="0" smtClean="0">
                <a:solidFill>
                  <a:srgbClr val="0000FF"/>
                </a:solidFill>
              </a:rPr>
              <a:t>, Xing, arXiv:1512.06851</a:t>
            </a:r>
            <a:endParaRPr lang="en-US" sz="1200" dirty="0"/>
          </a:p>
        </p:txBody>
      </p:sp>
      <p:grpSp>
        <p:nvGrpSpPr>
          <p:cNvPr id="34" name="Group 33"/>
          <p:cNvGrpSpPr/>
          <p:nvPr/>
        </p:nvGrpSpPr>
        <p:grpSpPr>
          <a:xfrm>
            <a:off x="59672" y="3230788"/>
            <a:ext cx="5972960" cy="1455355"/>
            <a:chOff x="59672" y="3400118"/>
            <a:chExt cx="5972960" cy="1455355"/>
          </a:xfrm>
        </p:grpSpPr>
        <p:sp>
          <p:nvSpPr>
            <p:cNvPr id="33" name="Rectangle 32"/>
            <p:cNvSpPr/>
            <p:nvPr/>
          </p:nvSpPr>
          <p:spPr>
            <a:xfrm>
              <a:off x="59672" y="3400119"/>
              <a:ext cx="5972960" cy="1455354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 descr="latex-image-1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464" y="3400118"/>
              <a:ext cx="5211338" cy="663657"/>
            </a:xfrm>
            <a:prstGeom prst="rect">
              <a:avLst/>
            </a:prstGeom>
          </p:spPr>
        </p:pic>
        <p:pic>
          <p:nvPicPr>
            <p:cNvPr id="21" name="Picture 20" descr="latex-image-1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538" y="4140293"/>
              <a:ext cx="5939094" cy="715179"/>
            </a:xfrm>
            <a:prstGeom prst="rect">
              <a:avLst/>
            </a:prstGeom>
          </p:spPr>
        </p:pic>
      </p:grpSp>
      <p:cxnSp>
        <p:nvCxnSpPr>
          <p:cNvPr id="9" name="Straight Arrow Connector 8"/>
          <p:cNvCxnSpPr/>
          <p:nvPr/>
        </p:nvCxnSpPr>
        <p:spPr>
          <a:xfrm>
            <a:off x="1524000" y="2875192"/>
            <a:ext cx="0" cy="3383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623" y="4772210"/>
            <a:ext cx="287275" cy="320421"/>
          </a:xfrm>
          <a:prstGeom prst="rect">
            <a:avLst/>
          </a:prstGeom>
        </p:spPr>
      </p:pic>
      <p:pic>
        <p:nvPicPr>
          <p:cNvPr id="24" name="Picture 23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973" y="4802289"/>
            <a:ext cx="232029" cy="243078"/>
          </a:xfrm>
          <a:prstGeom prst="rect">
            <a:avLst/>
          </a:prstGeom>
        </p:spPr>
      </p:pic>
      <p:pic>
        <p:nvPicPr>
          <p:cNvPr id="35" name="Picture 34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7" y="5993074"/>
            <a:ext cx="6447631" cy="63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809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Quark-to-quark fragmenting jet function and fragmentation function</a:t>
            </a:r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pPr lvl="4"/>
            <a:endParaRPr lang="en-US" sz="900" dirty="0" smtClean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/>
              <a:t>	</a:t>
            </a:r>
            <a:endParaRPr lang="en-US" sz="1800" dirty="0" smtClean="0"/>
          </a:p>
          <a:p>
            <a:r>
              <a:rPr lang="en-US" sz="1800" dirty="0" smtClean="0"/>
              <a:t>Matching coefficient</a:t>
            </a:r>
            <a:endParaRPr lang="en-US" sz="1800" dirty="0"/>
          </a:p>
        </p:txBody>
      </p:sp>
      <p:pic>
        <p:nvPicPr>
          <p:cNvPr id="17" name="Picture 16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875" y="4982521"/>
            <a:ext cx="1752902" cy="50599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Oval 15"/>
          <p:cNvSpPr/>
          <p:nvPr/>
        </p:nvSpPr>
        <p:spPr>
          <a:xfrm>
            <a:off x="7308699" y="5795723"/>
            <a:ext cx="760078" cy="526401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Fragmenting jet function: </a:t>
            </a:r>
            <a:r>
              <a:rPr lang="en-US" sz="2400" dirty="0" err="1" smtClean="0"/>
              <a:t>perturbative</a:t>
            </a:r>
            <a:r>
              <a:rPr lang="en-US" sz="2400" dirty="0" smtClean="0"/>
              <a:t> calculation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3320-B7C5-2046-BB1A-66D7C60C4B11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0580" y="1181327"/>
            <a:ext cx="5994400" cy="6858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7" y="2013648"/>
            <a:ext cx="5816922" cy="242932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7" y="4639625"/>
            <a:ext cx="5620462" cy="53745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5905968" y="2144909"/>
            <a:ext cx="32349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UV-divergence leads to RG running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5905968" y="2661681"/>
            <a:ext cx="32035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IR-divergence matches onto standard FF</a:t>
            </a:r>
            <a:endParaRPr lang="en-US" sz="1200" dirty="0"/>
          </a:p>
        </p:txBody>
      </p:sp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03" y="5791045"/>
            <a:ext cx="7798755" cy="522822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>
            <a:off x="5063497" y="2800180"/>
            <a:ext cx="63298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5696481" y="2979786"/>
            <a:ext cx="1661061" cy="1928565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063497" y="2309113"/>
            <a:ext cx="63298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4690533" y="5317067"/>
            <a:ext cx="1490134" cy="6265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9659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434290" y="4516687"/>
            <a:ext cx="8175697" cy="83765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34290" y="2673881"/>
            <a:ext cx="8175697" cy="16893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Resummation</a:t>
            </a:r>
            <a:r>
              <a:rPr lang="en-US" dirty="0" smtClean="0"/>
              <a:t> and RG running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3320-B7C5-2046-BB1A-66D7C60C4B11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962" y="925539"/>
            <a:ext cx="4295557" cy="575481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029" y="1463296"/>
            <a:ext cx="5497824" cy="626855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120" y="1987703"/>
            <a:ext cx="4276275" cy="56764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52796" y="1010204"/>
            <a:ext cx="1528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666666"/>
                </a:solidFill>
              </a:rPr>
              <a:t>RG equation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52796" y="1581827"/>
            <a:ext cx="10866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666666"/>
                </a:solidFill>
              </a:rPr>
              <a:t>Solution</a:t>
            </a:r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2796" y="2051293"/>
            <a:ext cx="26088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666666"/>
                </a:solidFill>
              </a:rPr>
              <a:t>Anomalous dimension</a:t>
            </a:r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04453" y="2692433"/>
            <a:ext cx="42802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3366FF"/>
                </a:solidFill>
              </a:rPr>
              <a:t>RG running </a:t>
            </a:r>
            <a:r>
              <a:rPr lang="en-US" dirty="0" err="1">
                <a:solidFill>
                  <a:srgbClr val="3366FF"/>
                </a:solidFill>
              </a:rPr>
              <a:t>resums</a:t>
            </a:r>
            <a:r>
              <a:rPr lang="en-US" dirty="0">
                <a:solidFill>
                  <a:srgbClr val="3366FF"/>
                </a:solidFill>
              </a:rPr>
              <a:t> </a:t>
            </a:r>
            <a:r>
              <a:rPr lang="en-US" dirty="0" err="1">
                <a:solidFill>
                  <a:srgbClr val="3366FF"/>
                </a:solidFill>
              </a:rPr>
              <a:t>ln</a:t>
            </a:r>
            <a:r>
              <a:rPr lang="en-US" dirty="0">
                <a:solidFill>
                  <a:srgbClr val="3366FF"/>
                </a:solidFill>
              </a:rPr>
              <a:t>(R)-dependence 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514627" y="3180360"/>
            <a:ext cx="7863634" cy="1091958"/>
            <a:chOff x="785530" y="4761434"/>
            <a:chExt cx="7863634" cy="1091958"/>
          </a:xfrm>
        </p:grpSpPr>
        <p:grpSp>
          <p:nvGrpSpPr>
            <p:cNvPr id="15" name="Group 14"/>
            <p:cNvGrpSpPr/>
            <p:nvPr/>
          </p:nvGrpSpPr>
          <p:grpSpPr>
            <a:xfrm>
              <a:off x="785530" y="4761434"/>
              <a:ext cx="5625847" cy="1091958"/>
              <a:chOff x="786199" y="5641966"/>
              <a:chExt cx="5625847" cy="1091958"/>
            </a:xfrm>
          </p:grpSpPr>
          <p:pic>
            <p:nvPicPr>
              <p:cNvPr id="16" name="Picture 15" descr="latex-image-1.pdf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6199" y="5641966"/>
                <a:ext cx="5625847" cy="641452"/>
              </a:xfrm>
              <a:prstGeom prst="rect">
                <a:avLst/>
              </a:prstGeom>
            </p:spPr>
          </p:pic>
          <p:pic>
            <p:nvPicPr>
              <p:cNvPr id="17" name="Picture 16" descr="latex-image-1.pdf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47113" y="6455967"/>
                <a:ext cx="1811867" cy="277957"/>
              </a:xfrm>
              <a:prstGeom prst="rect">
                <a:avLst/>
              </a:prstGeom>
            </p:spPr>
          </p:pic>
          <p:grpSp>
            <p:nvGrpSpPr>
              <p:cNvPr id="18" name="Group 17"/>
              <p:cNvGrpSpPr/>
              <p:nvPr/>
            </p:nvGrpSpPr>
            <p:grpSpPr>
              <a:xfrm>
                <a:off x="3345120" y="6199901"/>
                <a:ext cx="1001056" cy="407364"/>
                <a:chOff x="3226589" y="6115236"/>
                <a:chExt cx="1001056" cy="407364"/>
              </a:xfrm>
            </p:grpSpPr>
            <p:cxnSp>
              <p:nvCxnSpPr>
                <p:cNvPr id="19" name="Straight Connector 18"/>
                <p:cNvCxnSpPr/>
                <p:nvPr/>
              </p:nvCxnSpPr>
              <p:spPr>
                <a:xfrm>
                  <a:off x="3243522" y="6115236"/>
                  <a:ext cx="0" cy="407364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Arrow Connector 19"/>
                <p:cNvCxnSpPr/>
                <p:nvPr/>
              </p:nvCxnSpPr>
              <p:spPr>
                <a:xfrm>
                  <a:off x="3226589" y="6514108"/>
                  <a:ext cx="1001056" cy="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21" name="Picture 20" descr="latex-image-1.pd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0731" y="4820088"/>
              <a:ext cx="1858433" cy="499281"/>
            </a:xfrm>
            <a:prstGeom prst="rect">
              <a:avLst/>
            </a:prstGeom>
          </p:spPr>
        </p:pic>
      </p:grpSp>
      <p:pic>
        <p:nvPicPr>
          <p:cNvPr id="24" name="Picture 23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27" y="4645154"/>
            <a:ext cx="5036973" cy="641452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400727" y="5481884"/>
            <a:ext cx="8464640" cy="1251593"/>
            <a:chOff x="400727" y="5549616"/>
            <a:chExt cx="8464640" cy="1251593"/>
          </a:xfrm>
        </p:grpSpPr>
        <p:sp>
          <p:nvSpPr>
            <p:cNvPr id="29" name="Rectangle 28"/>
            <p:cNvSpPr/>
            <p:nvPr/>
          </p:nvSpPr>
          <p:spPr>
            <a:xfrm>
              <a:off x="434290" y="5550921"/>
              <a:ext cx="8175697" cy="1250288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Picture 26" descr="latex-image-1.pdf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9489" y="5976639"/>
              <a:ext cx="5667619" cy="682488"/>
            </a:xfrm>
            <a:prstGeom prst="rect">
              <a:avLst/>
            </a:prstGeom>
          </p:spPr>
        </p:pic>
        <p:sp>
          <p:nvSpPr>
            <p:cNvPr id="28" name="Rectangle 27"/>
            <p:cNvSpPr/>
            <p:nvPr/>
          </p:nvSpPr>
          <p:spPr>
            <a:xfrm>
              <a:off x="400727" y="5549616"/>
              <a:ext cx="846464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3366FF"/>
                  </a:solidFill>
                </a:rPr>
                <a:t>Jet fragmentation function is RG-invariant = independent of QCD evolution</a:t>
              </a:r>
            </a:p>
          </p:txBody>
        </p:sp>
      </p:grpSp>
      <p:sp>
        <p:nvSpPr>
          <p:cNvPr id="31" name="Rectangle 30"/>
          <p:cNvSpPr/>
          <p:nvPr/>
        </p:nvSpPr>
        <p:spPr>
          <a:xfrm>
            <a:off x="5675738" y="4532425"/>
            <a:ext cx="30211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0000FF"/>
                </a:solidFill>
              </a:rPr>
              <a:t>Ellis, Vermilion, Walsh, </a:t>
            </a:r>
            <a:r>
              <a:rPr lang="en-US" sz="1200" dirty="0" err="1" smtClean="0">
                <a:solidFill>
                  <a:srgbClr val="0000FF"/>
                </a:solidFill>
              </a:rPr>
              <a:t>Hornig</a:t>
            </a:r>
            <a:r>
              <a:rPr lang="en-US" sz="1200" dirty="0" smtClean="0">
                <a:solidFill>
                  <a:srgbClr val="0000FF"/>
                </a:solidFill>
              </a:rPr>
              <a:t>, Lee, 10</a:t>
            </a:r>
          </a:p>
        </p:txBody>
      </p:sp>
      <p:pic>
        <p:nvPicPr>
          <p:cNvPr id="32" name="Picture 31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666" y="4821769"/>
            <a:ext cx="1654048" cy="33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198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Jet fragmentation function at LHC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Perfectly describe the data: no free parameters</a:t>
            </a:r>
          </a:p>
          <a:p>
            <a:pPr lvl="1"/>
            <a:r>
              <a:rPr lang="en-US" sz="1400" dirty="0" smtClean="0"/>
              <a:t>CT14 PDFs + DSS07 FFs for light hadron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3320-B7C5-2046-BB1A-66D7C60C4B11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4" descr="Jethadron-700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18" y="1546728"/>
            <a:ext cx="3934312" cy="5094542"/>
          </a:xfrm>
          <a:prstGeom prst="rect">
            <a:avLst/>
          </a:prstGeom>
        </p:spPr>
      </p:pic>
      <p:pic>
        <p:nvPicPr>
          <p:cNvPr id="6" name="Picture 5" descr="Jethadron-2760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294" y="1546728"/>
            <a:ext cx="4000956" cy="518971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917865" y="1182754"/>
            <a:ext cx="386821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>
                <a:solidFill>
                  <a:srgbClr val="0000FF"/>
                </a:solidFill>
              </a:rPr>
              <a:t>Chien</a:t>
            </a:r>
            <a:r>
              <a:rPr lang="en-US" sz="1200" dirty="0" smtClean="0">
                <a:solidFill>
                  <a:srgbClr val="0000FF"/>
                </a:solidFill>
              </a:rPr>
              <a:t>, Kang, Ringer, </a:t>
            </a:r>
            <a:r>
              <a:rPr lang="en-US" sz="1200" dirty="0" err="1" smtClean="0">
                <a:solidFill>
                  <a:srgbClr val="0000FF"/>
                </a:solidFill>
              </a:rPr>
              <a:t>Vitev</a:t>
            </a:r>
            <a:r>
              <a:rPr lang="en-US" sz="1200" dirty="0" smtClean="0">
                <a:solidFill>
                  <a:srgbClr val="0000FF"/>
                </a:solidFill>
              </a:rPr>
              <a:t>, Xing, arXiv:1512.06851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01424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Large z </a:t>
            </a:r>
            <a:r>
              <a:rPr lang="en-US" sz="2400" dirty="0" err="1" smtClean="0"/>
              <a:t>resummation</a:t>
            </a:r>
            <a:r>
              <a:rPr lang="en-US" sz="2400" dirty="0" smtClean="0"/>
              <a:t>: </a:t>
            </a:r>
            <a:r>
              <a:rPr lang="en-US" sz="2400" dirty="0" err="1" smtClean="0"/>
              <a:t>hadronic</a:t>
            </a:r>
            <a:r>
              <a:rPr lang="en-US" sz="2400" dirty="0" smtClean="0"/>
              <a:t> threshold </a:t>
            </a:r>
            <a:r>
              <a:rPr lang="en-US" sz="2400" dirty="0" err="1" smtClean="0"/>
              <a:t>resummation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3320-B7C5-2046-BB1A-66D7C60C4B11}" type="slidenum">
              <a:rPr lang="en-US" smtClean="0"/>
              <a:pPr/>
              <a:t>16</a:t>
            </a:fld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522315" y="3157039"/>
            <a:ext cx="3945474" cy="1323439"/>
            <a:chOff x="183655" y="2852583"/>
            <a:chExt cx="3945474" cy="1323439"/>
          </a:xfrm>
        </p:grpSpPr>
        <p:sp>
          <p:nvSpPr>
            <p:cNvPr id="17" name="TextBox 16"/>
            <p:cNvSpPr txBox="1"/>
            <p:nvPr/>
          </p:nvSpPr>
          <p:spPr>
            <a:xfrm>
              <a:off x="183655" y="2852583"/>
              <a:ext cx="3945474" cy="132343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endParaRPr lang="en-US" sz="1600" dirty="0" smtClean="0">
                <a:solidFill>
                  <a:srgbClr val="3366FF"/>
                </a:solidFill>
              </a:endParaRPr>
            </a:p>
            <a:p>
              <a:pPr algn="ctr"/>
              <a:endParaRPr lang="en-US" sz="1600" dirty="0">
                <a:solidFill>
                  <a:srgbClr val="3366FF"/>
                </a:solidFill>
              </a:endParaRPr>
            </a:p>
            <a:p>
              <a:pPr algn="just"/>
              <a:r>
                <a:rPr lang="en-US" sz="1600" dirty="0">
                  <a:solidFill>
                    <a:srgbClr val="666666"/>
                  </a:solidFill>
                </a:rPr>
                <a:t>w</a:t>
              </a:r>
              <a:r>
                <a:rPr lang="en-US" sz="1600" dirty="0" smtClean="0">
                  <a:solidFill>
                    <a:srgbClr val="666666"/>
                  </a:solidFill>
                </a:rPr>
                <a:t>e will </a:t>
              </a:r>
              <a:r>
                <a:rPr lang="en-US" sz="1600" dirty="0" err="1" smtClean="0">
                  <a:solidFill>
                    <a:srgbClr val="666666"/>
                  </a:solidFill>
                </a:rPr>
                <a:t>resum</a:t>
              </a:r>
              <a:r>
                <a:rPr lang="en-US" sz="1600" dirty="0" smtClean="0">
                  <a:solidFill>
                    <a:srgbClr val="666666"/>
                  </a:solidFill>
                </a:rPr>
                <a:t> both </a:t>
              </a:r>
              <a:r>
                <a:rPr lang="en-US" sz="1600" dirty="0" err="1" smtClean="0">
                  <a:solidFill>
                    <a:srgbClr val="666666"/>
                  </a:solidFill>
                </a:rPr>
                <a:t>ln</a:t>
              </a:r>
              <a:r>
                <a:rPr lang="en-US" sz="1600" dirty="0" smtClean="0">
                  <a:solidFill>
                    <a:srgbClr val="666666"/>
                  </a:solidFill>
                </a:rPr>
                <a:t>(R) and </a:t>
              </a:r>
              <a:r>
                <a:rPr lang="en-US" sz="1600" dirty="0" err="1" smtClean="0">
                  <a:solidFill>
                    <a:srgbClr val="666666"/>
                  </a:solidFill>
                </a:rPr>
                <a:t>ln</a:t>
              </a:r>
              <a:r>
                <a:rPr lang="en-US" sz="1600" dirty="0" smtClean="0">
                  <a:solidFill>
                    <a:srgbClr val="666666"/>
                  </a:solidFill>
                </a:rPr>
                <a:t>(1-z), and we find that the theory uncertainty is reduced</a:t>
              </a:r>
              <a:endParaRPr lang="en-US" sz="1600" dirty="0">
                <a:solidFill>
                  <a:srgbClr val="666666"/>
                </a:solidFill>
              </a:endParaRPr>
            </a:p>
          </p:txBody>
        </p:sp>
        <p:pic>
          <p:nvPicPr>
            <p:cNvPr id="12" name="Picture 11" descr="latex-image-1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5906" y="2962655"/>
              <a:ext cx="2705357" cy="292788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83655" y="2919977"/>
              <a:ext cx="156300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666666"/>
                  </a:solidFill>
                </a:rPr>
                <a:t>Choose            </a:t>
              </a:r>
              <a:endParaRPr lang="en-US" dirty="0">
                <a:solidFill>
                  <a:srgbClr val="666666"/>
                </a:solidFill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606981" y="4768476"/>
            <a:ext cx="24742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0000FF"/>
                </a:solidFill>
              </a:rPr>
              <a:t>See also </a:t>
            </a:r>
            <a:r>
              <a:rPr lang="en-US" sz="1200" dirty="0" err="1" smtClean="0">
                <a:solidFill>
                  <a:srgbClr val="0000FF"/>
                </a:solidFill>
              </a:rPr>
              <a:t>Procura</a:t>
            </a:r>
            <a:r>
              <a:rPr lang="en-US" sz="1200" dirty="0" smtClean="0">
                <a:solidFill>
                  <a:srgbClr val="0000FF"/>
                </a:solidFill>
              </a:rPr>
              <a:t>, </a:t>
            </a:r>
            <a:r>
              <a:rPr lang="en-US" sz="1200" dirty="0" err="1" smtClean="0">
                <a:solidFill>
                  <a:srgbClr val="0000FF"/>
                </a:solidFill>
              </a:rPr>
              <a:t>Waalewijn</a:t>
            </a:r>
            <a:r>
              <a:rPr lang="en-US" sz="1200" dirty="0" smtClean="0">
                <a:solidFill>
                  <a:srgbClr val="0000FF"/>
                </a:solidFill>
              </a:rPr>
              <a:t> 12 </a:t>
            </a:r>
          </a:p>
        </p:txBody>
      </p:sp>
      <p:pic>
        <p:nvPicPr>
          <p:cNvPr id="15" name="Picture 14" descr="scale-uncertainty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749" y="2184400"/>
            <a:ext cx="3707514" cy="4584560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22" name="Group 21"/>
          <p:cNvGrpSpPr/>
          <p:nvPr/>
        </p:nvGrpSpPr>
        <p:grpSpPr>
          <a:xfrm>
            <a:off x="522315" y="803600"/>
            <a:ext cx="8113677" cy="1221626"/>
            <a:chOff x="98990" y="752801"/>
            <a:chExt cx="8113677" cy="1221626"/>
          </a:xfrm>
        </p:grpSpPr>
        <p:sp>
          <p:nvSpPr>
            <p:cNvPr id="19" name="Rectangle 18"/>
            <p:cNvSpPr/>
            <p:nvPr/>
          </p:nvSpPr>
          <p:spPr>
            <a:xfrm>
              <a:off x="98990" y="752801"/>
              <a:ext cx="8113677" cy="122162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19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9382" y="1380067"/>
              <a:ext cx="6597398" cy="594360"/>
            </a:xfrm>
            <a:prstGeom prst="rect">
              <a:avLst/>
            </a:prstGeom>
          </p:spPr>
        </p:pic>
        <p:pic>
          <p:nvPicPr>
            <p:cNvPr id="18" name="Picture 17" descr="latex-image-1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656" y="752801"/>
              <a:ext cx="4885819" cy="648970"/>
            </a:xfrm>
            <a:prstGeom prst="rect">
              <a:avLst/>
            </a:prstGeom>
          </p:spPr>
        </p:pic>
      </p:grpSp>
      <p:cxnSp>
        <p:nvCxnSpPr>
          <p:cNvPr id="25" name="Straight Arrow Connector 24"/>
          <p:cNvCxnSpPr/>
          <p:nvPr/>
        </p:nvCxnSpPr>
        <p:spPr>
          <a:xfrm>
            <a:off x="2692400" y="2092958"/>
            <a:ext cx="0" cy="8781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057" y="2421467"/>
            <a:ext cx="7493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57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Jet fragmentation function for D meson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H</a:t>
            </a:r>
            <a:r>
              <a:rPr lang="en-US" sz="1800" dirty="0" smtClean="0"/>
              <a:t>ighly sensitive to gluon-to-D fragmentation, test gluon energy loss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3320-B7C5-2046-BB1A-66D7C60C4B11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4" descr="Jet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685" y="1611154"/>
            <a:ext cx="4189489" cy="5004784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357873" y="1324087"/>
            <a:ext cx="2052713" cy="3302000"/>
            <a:chOff x="812800" y="1845288"/>
            <a:chExt cx="2839757" cy="437528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2800" y="2918574"/>
              <a:ext cx="2501900" cy="3302000"/>
            </a:xfrm>
            <a:prstGeom prst="rect">
              <a:avLst/>
            </a:prstGeom>
          </p:spPr>
        </p:pic>
        <p:cxnSp>
          <p:nvCxnSpPr>
            <p:cNvPr id="8" name="Straight Arrow Connector 7"/>
            <p:cNvCxnSpPr/>
            <p:nvPr/>
          </p:nvCxnSpPr>
          <p:spPr>
            <a:xfrm flipV="1">
              <a:off x="2153772" y="2355093"/>
              <a:ext cx="0" cy="948786"/>
            </a:xfrm>
            <a:prstGeom prst="straightConnector1">
              <a:avLst/>
            </a:prstGeom>
            <a:ln w="28575" cmpd="sng"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1693415" y="1845288"/>
              <a:ext cx="1959142" cy="4078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0000FF"/>
                  </a:solidFill>
                </a:rPr>
                <a:t>D meson</a:t>
              </a:r>
              <a:endParaRPr lang="en-US" sz="1400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4915317" y="1291290"/>
            <a:ext cx="386821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>
                <a:solidFill>
                  <a:srgbClr val="0000FF"/>
                </a:solidFill>
              </a:rPr>
              <a:t>Chien</a:t>
            </a:r>
            <a:r>
              <a:rPr lang="en-US" sz="1200" dirty="0" smtClean="0">
                <a:solidFill>
                  <a:srgbClr val="0000FF"/>
                </a:solidFill>
              </a:rPr>
              <a:t>, Kang, Ringer, </a:t>
            </a:r>
            <a:r>
              <a:rPr lang="en-US" sz="1200" dirty="0" err="1" smtClean="0">
                <a:solidFill>
                  <a:srgbClr val="0000FF"/>
                </a:solidFill>
              </a:rPr>
              <a:t>Vitev</a:t>
            </a:r>
            <a:r>
              <a:rPr lang="en-US" sz="1200" dirty="0" smtClean="0">
                <a:solidFill>
                  <a:srgbClr val="0000FF"/>
                </a:solidFill>
              </a:rPr>
              <a:t>, Xing, arXiv:1512.06851</a:t>
            </a:r>
            <a:endParaRPr lang="en-US" sz="1200" dirty="0">
              <a:solidFill>
                <a:srgbClr val="0000FF"/>
              </a:solidFill>
            </a:endParaRPr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214" y="4031054"/>
            <a:ext cx="2439670" cy="29146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43579" y="3421966"/>
            <a:ext cx="1800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Enhance gluon fragmentation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7872" y="4949106"/>
            <a:ext cx="41420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en-US" sz="1600" dirty="0" smtClean="0">
                <a:solidFill>
                  <a:srgbClr val="666666"/>
                </a:solidFill>
              </a:rPr>
              <a:t>Using zero-mass-variable-number-flavor scheme (ZM-VNFS)</a:t>
            </a:r>
          </a:p>
          <a:p>
            <a:endParaRPr lang="en-US" sz="1600" dirty="0" smtClean="0">
              <a:solidFill>
                <a:srgbClr val="666666"/>
              </a:solidFill>
            </a:endParaRPr>
          </a:p>
          <a:p>
            <a:pPr marL="285750" indent="-285750">
              <a:buFont typeface="Wingdings" charset="2"/>
              <a:buChar char="ü"/>
            </a:pPr>
            <a:r>
              <a:rPr lang="en-US" sz="1600" dirty="0" smtClean="0">
                <a:solidFill>
                  <a:srgbClr val="666666"/>
                </a:solidFill>
              </a:rPr>
              <a:t>D-meson fragmentation function is fitted from </a:t>
            </a:r>
            <a:r>
              <a:rPr lang="en-US" sz="1600" dirty="0" err="1" smtClean="0">
                <a:solidFill>
                  <a:srgbClr val="666666"/>
                </a:solidFill>
              </a:rPr>
              <a:t>e+e</a:t>
            </a:r>
            <a:r>
              <a:rPr lang="en-US" sz="1600" dirty="0" smtClean="0">
                <a:solidFill>
                  <a:srgbClr val="666666"/>
                </a:solidFill>
              </a:rPr>
              <a:t>- data</a:t>
            </a:r>
            <a:endParaRPr lang="en-US" sz="1600" dirty="0">
              <a:solidFill>
                <a:srgbClr val="666666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37876" y="5490067"/>
            <a:ext cx="14057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0000FF"/>
                </a:solidFill>
              </a:rPr>
              <a:t>Collins, Tung, 86</a:t>
            </a:r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44265" y="6272545"/>
            <a:ext cx="32002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>
                <a:solidFill>
                  <a:srgbClr val="0000FF"/>
                </a:solidFill>
              </a:rPr>
              <a:t>Kneesch</a:t>
            </a:r>
            <a:r>
              <a:rPr lang="en-US" sz="1200" dirty="0" smtClean="0">
                <a:solidFill>
                  <a:srgbClr val="0000FF"/>
                </a:solidFill>
              </a:rPr>
              <a:t>, </a:t>
            </a:r>
            <a:r>
              <a:rPr lang="en-US" sz="1200" dirty="0" err="1" smtClean="0">
                <a:solidFill>
                  <a:srgbClr val="0000FF"/>
                </a:solidFill>
              </a:rPr>
              <a:t>Kniehl</a:t>
            </a:r>
            <a:r>
              <a:rPr lang="en-US" sz="1200" dirty="0" smtClean="0">
                <a:solidFill>
                  <a:srgbClr val="0000FF"/>
                </a:solidFill>
              </a:rPr>
              <a:t>, Kramer, </a:t>
            </a:r>
            <a:r>
              <a:rPr lang="en-US" sz="1200" dirty="0" err="1" smtClean="0">
                <a:solidFill>
                  <a:srgbClr val="0000FF"/>
                </a:solidFill>
              </a:rPr>
              <a:t>Schienbein</a:t>
            </a:r>
            <a:r>
              <a:rPr lang="en-US" sz="1200" dirty="0" smtClean="0">
                <a:solidFill>
                  <a:srgbClr val="0000FF"/>
                </a:solidFill>
              </a:rPr>
              <a:t>, 08</a:t>
            </a:r>
            <a:endParaRPr lang="en-US" sz="1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248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Nuclear modification of fragmentation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Earlier evidence for nuclear modification of </a:t>
            </a:r>
            <a:r>
              <a:rPr lang="en-US" dirty="0" err="1" smtClean="0"/>
              <a:t>hadronization</a:t>
            </a:r>
            <a:r>
              <a:rPr lang="en-US" dirty="0" smtClean="0"/>
              <a:t> process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Insensitive to nuclear PDFs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3320-B7C5-2046-BB1A-66D7C60C4B11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430" y="1492457"/>
            <a:ext cx="8432800" cy="3111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562325" y="1340148"/>
            <a:ext cx="17430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0000FF"/>
                </a:solidFill>
              </a:rPr>
              <a:t>HERMES, 0704.3270</a:t>
            </a:r>
            <a:endParaRPr lang="en-US" sz="1200" dirty="0">
              <a:solidFill>
                <a:srgbClr val="0000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9228" y="4522557"/>
            <a:ext cx="3815019" cy="125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80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models describe the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Parton energy loss in cold nuclear matter leads to an effective change of the fragmentation function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3320-B7C5-2046-BB1A-66D7C60C4B11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95" y="1483646"/>
            <a:ext cx="2685729" cy="5871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695" y="2004402"/>
            <a:ext cx="6689309" cy="216486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585446" y="1670066"/>
            <a:ext cx="22537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0000FF"/>
                </a:solidFill>
              </a:rPr>
              <a:t>Chang, Deng, Wang, PRC 14</a:t>
            </a:r>
          </a:p>
          <a:p>
            <a:r>
              <a:rPr lang="en-US" sz="1200" dirty="0" smtClean="0">
                <a:solidFill>
                  <a:srgbClr val="0000FF"/>
                </a:solidFill>
              </a:rPr>
              <a:t>Deng, Wang, 10</a:t>
            </a:r>
            <a:endParaRPr lang="en-US" sz="1200" dirty="0">
              <a:solidFill>
                <a:srgbClr val="0000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7797" y="4169264"/>
            <a:ext cx="5633926" cy="2435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435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field is in need of “new”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Our field is mainly data-driven, and we are in need of “new” data</a:t>
            </a:r>
          </a:p>
          <a:p>
            <a:r>
              <a:rPr lang="en-US" sz="1800" dirty="0" smtClean="0"/>
              <a:t>Theorists </a:t>
            </a:r>
            <a:r>
              <a:rPr lang="en-US" sz="1800" dirty="0"/>
              <a:t>are usually “hungry”, if you are pouring “food” (data) to them, they will “bite” (at some point they will try their best to understand the existing data)</a:t>
            </a:r>
          </a:p>
          <a:p>
            <a:pPr lvl="1"/>
            <a:r>
              <a:rPr lang="en-US" dirty="0"/>
              <a:t>This is what has been happening at LHC, huge amount of data of various </a:t>
            </a:r>
            <a:r>
              <a:rPr lang="en-US" dirty="0" smtClean="0"/>
              <a:t>kinds keep appearing, </a:t>
            </a:r>
            <a:r>
              <a:rPr lang="en-US" dirty="0"/>
              <a:t>which has attracted almost all the attention of the entire high energy QCD community, to develop jets, jet substructure, heavy flavor, and new theoretical tools</a:t>
            </a:r>
          </a:p>
          <a:p>
            <a:pPr lvl="1"/>
            <a:r>
              <a:rPr lang="en-US" dirty="0"/>
              <a:t>If we have man-</a:t>
            </a:r>
            <a:r>
              <a:rPr lang="en-US" dirty="0" smtClean="0"/>
              <a:t>power at RHIC, </a:t>
            </a:r>
            <a:r>
              <a:rPr lang="en-US" dirty="0"/>
              <a:t>we should try our best to produce “NEW” </a:t>
            </a:r>
            <a:r>
              <a:rPr lang="en-US" dirty="0" smtClean="0"/>
              <a:t>data</a:t>
            </a:r>
          </a:p>
          <a:p>
            <a:r>
              <a:rPr lang="en-US" sz="1800" dirty="0"/>
              <a:t>Experimentalists at LHC tried their best to produce lots of data, in most cases, they simply compare with </a:t>
            </a:r>
            <a:r>
              <a:rPr lang="en-US" sz="1800" dirty="0" err="1"/>
              <a:t>Pythia</a:t>
            </a:r>
            <a:r>
              <a:rPr lang="en-US" sz="1800" dirty="0"/>
              <a:t>, as there are NO </a:t>
            </a:r>
            <a:r>
              <a:rPr lang="en-US" sz="1800" dirty="0" err="1"/>
              <a:t>pQCD</a:t>
            </a:r>
            <a:r>
              <a:rPr lang="en-US" sz="1800" dirty="0"/>
              <a:t> analysis/calculations available for them to </a:t>
            </a:r>
            <a:r>
              <a:rPr lang="en-US" sz="1800" dirty="0" smtClean="0"/>
              <a:t>compare </a:t>
            </a:r>
          </a:p>
          <a:p>
            <a:pPr lvl="1"/>
            <a:r>
              <a:rPr lang="en-US" dirty="0" smtClean="0"/>
              <a:t>One </a:t>
            </a:r>
            <a:r>
              <a:rPr lang="en-US" dirty="0"/>
              <a:t>great example is </a:t>
            </a:r>
            <a:r>
              <a:rPr lang="en-US" i="1" dirty="0">
                <a:solidFill>
                  <a:srgbClr val="0000FF"/>
                </a:solidFill>
              </a:rPr>
              <a:t>hadron distribution inside the </a:t>
            </a:r>
            <a:r>
              <a:rPr lang="en-US" i="1" dirty="0" smtClean="0">
                <a:solidFill>
                  <a:srgbClr val="0000FF"/>
                </a:solidFill>
              </a:rPr>
              <a:t>jet</a:t>
            </a:r>
            <a:endParaRPr lang="en-US" i="1" dirty="0">
              <a:solidFill>
                <a:srgbClr val="0000FF"/>
              </a:solidFill>
            </a:endParaRPr>
          </a:p>
          <a:p>
            <a:pPr lvl="1"/>
            <a:r>
              <a:rPr lang="en-US" dirty="0" smtClean="0"/>
              <a:t>Read their introduction, they have great intuitive motivation, but not necessarily great first-handed/detailed theoretical motivation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ut the data are still beautiful, 3 or 4 years later, the </a:t>
            </a:r>
            <a:r>
              <a:rPr lang="en-US" dirty="0" err="1" smtClean="0"/>
              <a:t>pQCD</a:t>
            </a:r>
            <a:r>
              <a:rPr lang="en-US" dirty="0" smtClean="0"/>
              <a:t> theory starts to appear that describe the data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3320-B7C5-2046-BB1A-66D7C60C4B1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912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Fragmentation function in nuclei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Phenomenological model of </a:t>
            </a:r>
            <a:r>
              <a:rPr lang="en-US" sz="1800" dirty="0" err="1" smtClean="0"/>
              <a:t>Sassot</a:t>
            </a:r>
            <a:r>
              <a:rPr lang="en-US" sz="1800" dirty="0" smtClean="0"/>
              <a:t>, </a:t>
            </a:r>
            <a:r>
              <a:rPr lang="en-US" sz="1800" dirty="0" err="1" smtClean="0"/>
              <a:t>Stratmann</a:t>
            </a:r>
            <a:r>
              <a:rPr lang="en-US" sz="1800" dirty="0" smtClean="0"/>
              <a:t>, </a:t>
            </a:r>
            <a:r>
              <a:rPr lang="en-US" sz="1800" dirty="0" err="1" smtClean="0"/>
              <a:t>Zurita</a:t>
            </a:r>
            <a:r>
              <a:rPr lang="en-US" sz="1800" dirty="0" smtClean="0"/>
              <a:t>: global fitting of SIDIS as well as </a:t>
            </a:r>
            <a:r>
              <a:rPr lang="en-US" sz="1800" dirty="0" err="1" smtClean="0"/>
              <a:t>d+Au</a:t>
            </a:r>
            <a:r>
              <a:rPr lang="en-US" sz="1800" dirty="0" smtClean="0"/>
              <a:t> RHIC data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3320-B7C5-2046-BB1A-66D7C60C4B11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746278" y="1470038"/>
            <a:ext cx="298628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>
                <a:solidFill>
                  <a:srgbClr val="0000FF"/>
                </a:solidFill>
              </a:rPr>
              <a:t>Sassot</a:t>
            </a:r>
            <a:r>
              <a:rPr lang="en-US" sz="1200" dirty="0" smtClean="0">
                <a:solidFill>
                  <a:srgbClr val="0000FF"/>
                </a:solidFill>
              </a:rPr>
              <a:t>, </a:t>
            </a:r>
            <a:r>
              <a:rPr lang="en-US" sz="1200" dirty="0" err="1" smtClean="0">
                <a:solidFill>
                  <a:srgbClr val="0000FF"/>
                </a:solidFill>
              </a:rPr>
              <a:t>Stratmann</a:t>
            </a:r>
            <a:r>
              <a:rPr lang="en-US" sz="1200" dirty="0" smtClean="0">
                <a:solidFill>
                  <a:srgbClr val="0000FF"/>
                </a:solidFill>
              </a:rPr>
              <a:t>, </a:t>
            </a:r>
            <a:r>
              <a:rPr lang="en-US" sz="1200" dirty="0" err="1" smtClean="0">
                <a:solidFill>
                  <a:srgbClr val="0000FF"/>
                </a:solidFill>
              </a:rPr>
              <a:t>Zurita</a:t>
            </a:r>
            <a:r>
              <a:rPr lang="en-US" sz="1200" dirty="0" smtClean="0">
                <a:solidFill>
                  <a:srgbClr val="0000FF"/>
                </a:solidFill>
              </a:rPr>
              <a:t>, 0912.1311</a:t>
            </a:r>
            <a:endParaRPr lang="en-US" sz="1200" dirty="0">
              <a:solidFill>
                <a:srgbClr val="0000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5" y="1356272"/>
            <a:ext cx="5898682" cy="21764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8078" y="1747037"/>
            <a:ext cx="2939524" cy="46402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4422" y="4859867"/>
            <a:ext cx="650986" cy="6371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671" y="3547913"/>
            <a:ext cx="2491012" cy="314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007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Jet fragmentation function in </a:t>
            </a:r>
            <a:r>
              <a:rPr lang="en-US" dirty="0" err="1" smtClean="0"/>
              <a:t>p+A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Nuclear dependence at RHIC 200 </a:t>
            </a:r>
            <a:r>
              <a:rPr lang="en-US" dirty="0" err="1" smtClean="0"/>
              <a:t>GeV</a:t>
            </a:r>
            <a:r>
              <a:rPr lang="en-US" dirty="0" smtClean="0"/>
              <a:t> using nuclear FFs</a:t>
            </a:r>
          </a:p>
          <a:p>
            <a:pPr lvl="1"/>
            <a:r>
              <a:rPr lang="en-US" dirty="0" smtClean="0"/>
              <a:t>Seems to follow the feature of </a:t>
            </a:r>
            <a:r>
              <a:rPr lang="en-US" dirty="0" err="1" smtClean="0"/>
              <a:t>p+Pb</a:t>
            </a:r>
            <a:r>
              <a:rPr lang="en-US" dirty="0" smtClean="0"/>
              <a:t> at LHC</a:t>
            </a:r>
          </a:p>
          <a:p>
            <a:pPr lvl="1"/>
            <a:r>
              <a:rPr lang="en-US" dirty="0" smtClean="0"/>
              <a:t>Will see how energy loss picture works 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3320-B7C5-2046-BB1A-66D7C60C4B11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4" descr="Rff_p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668" y="2554196"/>
            <a:ext cx="4489488" cy="388188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616027" y="1863559"/>
            <a:ext cx="30592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0000FF"/>
                </a:solidFill>
              </a:rPr>
              <a:t>Kang, Ringer, </a:t>
            </a:r>
            <a:r>
              <a:rPr lang="en-US" sz="1200" dirty="0" err="1" smtClean="0">
                <a:solidFill>
                  <a:srgbClr val="0000FF"/>
                </a:solidFill>
              </a:rPr>
              <a:t>Vitev</a:t>
            </a:r>
            <a:r>
              <a:rPr lang="en-US" sz="1200" dirty="0" smtClean="0">
                <a:solidFill>
                  <a:srgbClr val="0000FF"/>
                </a:solidFill>
              </a:rPr>
              <a:t>, Xing, in preparation</a:t>
            </a:r>
          </a:p>
          <a:p>
            <a:r>
              <a:rPr lang="en-US" sz="1200" dirty="0" smtClean="0">
                <a:solidFill>
                  <a:srgbClr val="0000FF"/>
                </a:solidFill>
              </a:rPr>
              <a:t>Thanks to Marco </a:t>
            </a:r>
            <a:r>
              <a:rPr lang="en-US" sz="1200" dirty="0" err="1" smtClean="0">
                <a:solidFill>
                  <a:srgbClr val="0000FF"/>
                </a:solidFill>
              </a:rPr>
              <a:t>Stratmann</a:t>
            </a:r>
            <a:r>
              <a:rPr lang="en-US" sz="1200" dirty="0" smtClean="0">
                <a:solidFill>
                  <a:srgbClr val="0000FF"/>
                </a:solidFill>
              </a:rPr>
              <a:t> for </a:t>
            </a:r>
            <a:r>
              <a:rPr lang="en-US" sz="1200" dirty="0" err="1" smtClean="0">
                <a:solidFill>
                  <a:srgbClr val="0000FF"/>
                </a:solidFill>
              </a:rPr>
              <a:t>nFFs</a:t>
            </a:r>
            <a:r>
              <a:rPr lang="en-US" sz="1200" dirty="0" smtClean="0">
                <a:solidFill>
                  <a:srgbClr val="0000FF"/>
                </a:solidFill>
              </a:rPr>
              <a:t> </a:t>
            </a:r>
            <a:endParaRPr lang="en-US" sz="1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357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796" y="811494"/>
            <a:ext cx="8722862" cy="5624590"/>
          </a:xfrm>
        </p:spPr>
        <p:txBody>
          <a:bodyPr/>
          <a:lstStyle/>
          <a:p>
            <a:r>
              <a:rPr lang="en-US" sz="1800" dirty="0" smtClean="0"/>
              <a:t>If we start to look into </a:t>
            </a:r>
            <a:r>
              <a:rPr lang="en-US" sz="1800" dirty="0" err="1" smtClean="0"/>
              <a:t>j</a:t>
            </a:r>
            <a:r>
              <a:rPr lang="en-US" sz="1800" baseline="-25000" dirty="0" err="1" smtClean="0"/>
              <a:t>T</a:t>
            </a:r>
            <a:r>
              <a:rPr lang="en-US" sz="1800" dirty="0" smtClean="0"/>
              <a:t> and/or azimuthal dependence, so far there are some </a:t>
            </a:r>
            <a:r>
              <a:rPr lang="en-US" sz="1800" dirty="0" err="1" smtClean="0"/>
              <a:t>parton</a:t>
            </a:r>
            <a:r>
              <a:rPr lang="en-US" sz="1800" dirty="0" smtClean="0"/>
              <a:t> model calculations, i.e., treat the jet as leading </a:t>
            </a:r>
            <a:r>
              <a:rPr lang="en-US" sz="1800" dirty="0" err="1" smtClean="0"/>
              <a:t>parton</a:t>
            </a:r>
            <a:r>
              <a:rPr lang="en-US" sz="1800" dirty="0" smtClean="0"/>
              <a:t>, no QCD evolution yet</a:t>
            </a:r>
          </a:p>
          <a:p>
            <a:pPr lvl="1"/>
            <a:r>
              <a:rPr lang="en-US" dirty="0" smtClean="0"/>
              <a:t>One could study Collins azimuthal spin asymmetry</a:t>
            </a:r>
          </a:p>
          <a:p>
            <a:pPr lvl="1"/>
            <a:r>
              <a:rPr lang="en-US" dirty="0" smtClean="0"/>
              <a:t>Test the universality of Collins function</a:t>
            </a:r>
          </a:p>
          <a:p>
            <a:r>
              <a:rPr lang="en-US" sz="1800" dirty="0" smtClean="0"/>
              <a:t>Collins functions have been shown to be universal between SIDIS and </a:t>
            </a:r>
            <a:r>
              <a:rPr lang="en-US" sz="1800" dirty="0" err="1" smtClean="0"/>
              <a:t>e+e</a:t>
            </a:r>
            <a:r>
              <a:rPr lang="en-US" sz="1800" dirty="0" smtClean="0"/>
              <a:t>- by Metz and Collins, later generalized to </a:t>
            </a:r>
            <a:r>
              <a:rPr lang="en-US" sz="1800" dirty="0" err="1" smtClean="0"/>
              <a:t>p+p</a:t>
            </a:r>
            <a:r>
              <a:rPr lang="en-US" sz="1800" dirty="0" smtClean="0"/>
              <a:t> by Yuan</a:t>
            </a: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Looking into </a:t>
            </a:r>
            <a:r>
              <a:rPr lang="en-US" sz="2400" dirty="0" err="1" smtClean="0"/>
              <a:t>j</a:t>
            </a:r>
            <a:r>
              <a:rPr lang="en-US" sz="2400" baseline="-25000" dirty="0" err="1" smtClean="0"/>
              <a:t>T</a:t>
            </a:r>
            <a:r>
              <a:rPr lang="en-US" sz="2400" dirty="0" smtClean="0"/>
              <a:t> dependence: Collins asymmetry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3320-B7C5-2046-BB1A-66D7C60C4B11}" type="slidenum">
              <a:rPr lang="en-US" smtClean="0"/>
              <a:pPr/>
              <a:t>22</a:t>
            </a:fld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6956536" y="3705103"/>
            <a:ext cx="1659467" cy="2457506"/>
            <a:chOff x="6760395" y="2094249"/>
            <a:chExt cx="1659467" cy="2457506"/>
          </a:xfrm>
        </p:grpSpPr>
        <p:sp>
          <p:nvSpPr>
            <p:cNvPr id="30" name="Rectangle 29"/>
            <p:cNvSpPr/>
            <p:nvPr/>
          </p:nvSpPr>
          <p:spPr>
            <a:xfrm>
              <a:off x="6760395" y="2117144"/>
              <a:ext cx="1659467" cy="2434611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6932287" y="2094249"/>
              <a:ext cx="1352140" cy="2434611"/>
              <a:chOff x="7153363" y="1108620"/>
              <a:chExt cx="1352140" cy="2563301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7153363" y="1237310"/>
                <a:ext cx="1352140" cy="2434611"/>
                <a:chOff x="5583158" y="1304507"/>
                <a:chExt cx="2501900" cy="4192779"/>
              </a:xfrm>
            </p:grpSpPr>
            <p:pic>
              <p:nvPicPr>
                <p:cNvPr id="19" name="Picture 18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5583158" y="2195286"/>
                  <a:ext cx="2501900" cy="3302000"/>
                </a:xfrm>
                <a:prstGeom prst="rect">
                  <a:avLst/>
                </a:prstGeom>
              </p:spPr>
            </p:pic>
            <p:cxnSp>
              <p:nvCxnSpPr>
                <p:cNvPr id="20" name="Straight Arrow Connector 19"/>
                <p:cNvCxnSpPr/>
                <p:nvPr/>
              </p:nvCxnSpPr>
              <p:spPr>
                <a:xfrm flipH="1" flipV="1">
                  <a:off x="6130355" y="1886506"/>
                  <a:ext cx="595529" cy="1051958"/>
                </a:xfrm>
                <a:prstGeom prst="straightConnector1">
                  <a:avLst/>
                </a:prstGeom>
                <a:ln w="28575" cmpd="sng">
                  <a:solidFill>
                    <a:srgbClr val="FF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" name="TextBox 20"/>
                <p:cNvSpPr txBox="1"/>
                <p:nvPr/>
              </p:nvSpPr>
              <p:spPr>
                <a:xfrm>
                  <a:off x="5781642" y="1304507"/>
                  <a:ext cx="113737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smtClean="0"/>
                    <a:t>h</a:t>
                  </a:r>
                  <a:endParaRPr lang="en-US" b="1" dirty="0"/>
                </a:p>
              </p:txBody>
            </p:sp>
          </p:grpSp>
          <p:cxnSp>
            <p:nvCxnSpPr>
              <p:cNvPr id="17" name="Straight Arrow Connector 16"/>
              <p:cNvCxnSpPr/>
              <p:nvPr/>
            </p:nvCxnSpPr>
            <p:spPr>
              <a:xfrm flipV="1">
                <a:off x="7806446" y="1465591"/>
                <a:ext cx="0" cy="948786"/>
              </a:xfrm>
              <a:prstGeom prst="straightConnector1">
                <a:avLst/>
              </a:prstGeom>
              <a:ln w="28575" cmpd="sng">
                <a:solidFill>
                  <a:srgbClr val="0000FF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Box 17"/>
              <p:cNvSpPr txBox="1"/>
              <p:nvPr/>
            </p:nvSpPr>
            <p:spPr>
              <a:xfrm>
                <a:off x="7603929" y="1108620"/>
                <a:ext cx="6146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jet</a:t>
                </a:r>
                <a:endParaRPr lang="en-US" b="1" dirty="0"/>
              </a:p>
            </p:txBody>
          </p:sp>
        </p:grpSp>
      </p:grpSp>
      <p:pic>
        <p:nvPicPr>
          <p:cNvPr id="27" name="Picture 2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93" y="3351383"/>
            <a:ext cx="5359400" cy="35372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842193" y="4043282"/>
            <a:ext cx="27938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</a:rPr>
              <a:t>Metz 02, Collins, Metz 04, Yuan </a:t>
            </a:r>
            <a:r>
              <a:rPr lang="en-US" sz="1200" dirty="0" smtClean="0">
                <a:solidFill>
                  <a:srgbClr val="0000FF"/>
                </a:solidFill>
              </a:rPr>
              <a:t>08</a:t>
            </a:r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532725" y="1453999"/>
            <a:ext cx="82193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</a:rPr>
              <a:t>Yuan, 08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473534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ATU_z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810" y="3335870"/>
            <a:ext cx="3835338" cy="3427013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Collins azimuthal asymmetry for hadron inside the jet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Collins function: universal?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3320-B7C5-2046-BB1A-66D7C60C4B11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96" y="1947661"/>
            <a:ext cx="5615360" cy="651211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5719534" y="5809650"/>
            <a:ext cx="29182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0000FF"/>
                </a:solidFill>
              </a:rPr>
              <a:t>Kang, </a:t>
            </a:r>
            <a:r>
              <a:rPr lang="en-US" sz="1200" dirty="0" err="1" smtClean="0">
                <a:solidFill>
                  <a:srgbClr val="0000FF"/>
                </a:solidFill>
              </a:rPr>
              <a:t>Prokudin</a:t>
            </a:r>
            <a:r>
              <a:rPr lang="en-US" sz="1200" dirty="0" smtClean="0">
                <a:solidFill>
                  <a:srgbClr val="0000FF"/>
                </a:solidFill>
              </a:rPr>
              <a:t>, Ringer, Sun, Yuan 16</a:t>
            </a:r>
          </a:p>
          <a:p>
            <a:r>
              <a:rPr lang="en-US" sz="1200" dirty="0" smtClean="0">
                <a:solidFill>
                  <a:srgbClr val="0000FF"/>
                </a:solidFill>
              </a:rPr>
              <a:t>See talk by </a:t>
            </a:r>
            <a:r>
              <a:rPr lang="en-US" sz="1200" dirty="0" err="1" smtClean="0">
                <a:solidFill>
                  <a:srgbClr val="0000FF"/>
                </a:solidFill>
              </a:rPr>
              <a:t>Prokudin</a:t>
            </a:r>
            <a:r>
              <a:rPr lang="en-US" sz="1200" dirty="0" smtClean="0">
                <a:solidFill>
                  <a:srgbClr val="0000FF"/>
                </a:solidFill>
              </a:rPr>
              <a:t> in the morning</a:t>
            </a:r>
            <a:endParaRPr lang="en-US" sz="12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269093" y="2564080"/>
            <a:ext cx="7815965" cy="741977"/>
            <a:chOff x="241000" y="3770340"/>
            <a:chExt cx="8218616" cy="741977"/>
          </a:xfrm>
        </p:grpSpPr>
        <p:sp>
          <p:nvSpPr>
            <p:cNvPr id="17" name="Oval 16"/>
            <p:cNvSpPr/>
            <p:nvPr/>
          </p:nvSpPr>
          <p:spPr>
            <a:xfrm>
              <a:off x="4266605" y="3770340"/>
              <a:ext cx="2222273" cy="741977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000" y="3836915"/>
              <a:ext cx="8218616" cy="605823"/>
            </a:xfrm>
            <a:prstGeom prst="rect">
              <a:avLst/>
            </a:prstGeom>
          </p:spPr>
        </p:pic>
      </p:grpSp>
      <p:pic>
        <p:nvPicPr>
          <p:cNvPr id="19" name="Picture 18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96" y="1394201"/>
            <a:ext cx="4648200" cy="558800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7281333" y="749241"/>
            <a:ext cx="1363606" cy="1798909"/>
            <a:chOff x="7291073" y="703372"/>
            <a:chExt cx="1520482" cy="2098777"/>
          </a:xfrm>
        </p:grpSpPr>
        <p:sp>
          <p:nvSpPr>
            <p:cNvPr id="27" name="Rectangle 26"/>
            <p:cNvSpPr/>
            <p:nvPr/>
          </p:nvSpPr>
          <p:spPr>
            <a:xfrm>
              <a:off x="7291073" y="799325"/>
              <a:ext cx="1520482" cy="2002824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7365009" y="703372"/>
              <a:ext cx="1352140" cy="2081847"/>
              <a:chOff x="7153363" y="1007484"/>
              <a:chExt cx="1352140" cy="2664437"/>
            </a:xfrm>
            <a:noFill/>
          </p:grpSpPr>
          <p:grpSp>
            <p:nvGrpSpPr>
              <p:cNvPr id="21" name="Group 20"/>
              <p:cNvGrpSpPr/>
              <p:nvPr/>
            </p:nvGrpSpPr>
            <p:grpSpPr>
              <a:xfrm>
                <a:off x="7153363" y="1110890"/>
                <a:ext cx="1352140" cy="2561031"/>
                <a:chOff x="5583158" y="1086792"/>
                <a:chExt cx="2501900" cy="4410494"/>
              </a:xfrm>
              <a:grpFill/>
            </p:grpSpPr>
            <p:pic>
              <p:nvPicPr>
                <p:cNvPr id="24" name="Picture 23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583158" y="2195286"/>
                  <a:ext cx="2501900" cy="3302000"/>
                </a:xfrm>
                <a:prstGeom prst="rect">
                  <a:avLst/>
                </a:prstGeom>
                <a:grpFill/>
              </p:spPr>
            </p:pic>
            <p:cxnSp>
              <p:nvCxnSpPr>
                <p:cNvPr id="25" name="Straight Arrow Connector 24"/>
                <p:cNvCxnSpPr/>
                <p:nvPr/>
              </p:nvCxnSpPr>
              <p:spPr>
                <a:xfrm flipH="1" flipV="1">
                  <a:off x="6130355" y="1886506"/>
                  <a:ext cx="595529" cy="1051958"/>
                </a:xfrm>
                <a:prstGeom prst="straightConnector1">
                  <a:avLst/>
                </a:prstGeom>
                <a:grpFill/>
                <a:ln w="28575" cmpd="sng">
                  <a:solidFill>
                    <a:srgbClr val="FF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" name="TextBox 25"/>
                <p:cNvSpPr txBox="1"/>
                <p:nvPr/>
              </p:nvSpPr>
              <p:spPr>
                <a:xfrm>
                  <a:off x="5781642" y="1086792"/>
                  <a:ext cx="1137370" cy="369331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smtClean="0"/>
                    <a:t>h</a:t>
                  </a:r>
                  <a:endParaRPr lang="en-US" b="1" dirty="0"/>
                </a:p>
              </p:txBody>
            </p:sp>
          </p:grpSp>
          <p:cxnSp>
            <p:nvCxnSpPr>
              <p:cNvPr id="22" name="Straight Arrow Connector 21"/>
              <p:cNvCxnSpPr/>
              <p:nvPr/>
            </p:nvCxnSpPr>
            <p:spPr>
              <a:xfrm flipV="1">
                <a:off x="7806446" y="1465591"/>
                <a:ext cx="0" cy="948786"/>
              </a:xfrm>
              <a:prstGeom prst="straightConnector1">
                <a:avLst/>
              </a:prstGeom>
              <a:grpFill/>
              <a:ln w="28575" cmpd="sng">
                <a:solidFill>
                  <a:srgbClr val="0000FF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TextBox 22"/>
              <p:cNvSpPr txBox="1"/>
              <p:nvPr/>
            </p:nvSpPr>
            <p:spPr>
              <a:xfrm>
                <a:off x="7603929" y="1007484"/>
                <a:ext cx="614687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jet</a:t>
                </a:r>
                <a:endParaRPr lang="en-US" b="1" dirty="0"/>
              </a:p>
            </p:txBody>
          </p:sp>
        </p:grpSp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3994" y="3395089"/>
            <a:ext cx="3725333" cy="3359368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2559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84058" y="6185432"/>
            <a:ext cx="8085058" cy="520373"/>
            <a:chOff x="84058" y="5880638"/>
            <a:chExt cx="8085058" cy="520373"/>
          </a:xfrm>
        </p:grpSpPr>
        <p:sp>
          <p:nvSpPr>
            <p:cNvPr id="11" name="Oval 10"/>
            <p:cNvSpPr/>
            <p:nvPr/>
          </p:nvSpPr>
          <p:spPr>
            <a:xfrm>
              <a:off x="4207322" y="5883625"/>
              <a:ext cx="1405467" cy="48352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latex-image-1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058" y="5880638"/>
              <a:ext cx="8085058" cy="520373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180969" y="1946676"/>
            <a:ext cx="3476022" cy="2455993"/>
            <a:chOff x="5599636" y="3050651"/>
            <a:chExt cx="3476022" cy="2455993"/>
          </a:xfrm>
        </p:grpSpPr>
        <p:sp>
          <p:nvSpPr>
            <p:cNvPr id="8" name="Rectangle 7"/>
            <p:cNvSpPr/>
            <p:nvPr/>
          </p:nvSpPr>
          <p:spPr>
            <a:xfrm>
              <a:off x="5909733" y="3186115"/>
              <a:ext cx="2892497" cy="215798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jet-h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9636" y="3050651"/>
              <a:ext cx="3476022" cy="2455993"/>
            </a:xfrm>
            <a:prstGeom prst="rect">
              <a:avLst/>
            </a:prstGeom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If one assumes both incoming proton and final produced hadron have </a:t>
            </a:r>
            <a:r>
              <a:rPr lang="en-US" sz="1800" dirty="0" err="1" smtClean="0"/>
              <a:t>k</a:t>
            </a:r>
            <a:r>
              <a:rPr lang="en-US" sz="1800" baseline="-25000" dirty="0" err="1" smtClean="0"/>
              <a:t>T</a:t>
            </a:r>
            <a:r>
              <a:rPr lang="en-US" sz="1800" dirty="0" smtClean="0"/>
              <a:t>-dependence, there are more azimuthal correlations that can be probed, e.g., </a:t>
            </a:r>
            <a:r>
              <a:rPr lang="en-US" sz="1800" dirty="0" err="1" smtClean="0"/>
              <a:t>Sivers</a:t>
            </a:r>
            <a:r>
              <a:rPr lang="en-US" sz="1800" dirty="0" smtClean="0"/>
              <a:t> asymmetry</a:t>
            </a:r>
          </a:p>
          <a:p>
            <a:pPr lvl="1"/>
            <a:r>
              <a:rPr lang="en-US" dirty="0" smtClean="0"/>
              <a:t>Can be used to test the process-dependence of the </a:t>
            </a:r>
            <a:r>
              <a:rPr lang="en-US" dirty="0" err="1" smtClean="0"/>
              <a:t>Sivers</a:t>
            </a:r>
            <a:r>
              <a:rPr lang="en-US" dirty="0" smtClean="0"/>
              <a:t> function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Further add </a:t>
            </a:r>
            <a:r>
              <a:rPr lang="en-US" sz="2400" dirty="0" err="1" smtClean="0"/>
              <a:t>k</a:t>
            </a:r>
            <a:r>
              <a:rPr lang="en-US" sz="2400" baseline="-25000" dirty="0" err="1" smtClean="0"/>
              <a:t>T</a:t>
            </a:r>
            <a:r>
              <a:rPr lang="en-US" sz="2400" dirty="0" smtClean="0"/>
              <a:t>-dependence on PDF side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3320-B7C5-2046-BB1A-66D7C60C4B11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58" y="5283193"/>
            <a:ext cx="4741333" cy="602544"/>
          </a:xfrm>
          <a:prstGeom prst="rect">
            <a:avLst/>
          </a:prstGeom>
        </p:spPr>
      </p:pic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4116316" y="2099073"/>
            <a:ext cx="3968742" cy="1314450"/>
            <a:chOff x="4055533" y="2849033"/>
            <a:chExt cx="5291667" cy="1752600"/>
          </a:xfrm>
        </p:grpSpPr>
        <p:pic>
          <p:nvPicPr>
            <p:cNvPr id="12" name="Picture 11" descr="qgI.eps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5533" y="2849033"/>
              <a:ext cx="2794000" cy="1752600"/>
            </a:xfrm>
            <a:prstGeom prst="rect">
              <a:avLst/>
            </a:prstGeom>
          </p:spPr>
        </p:pic>
        <p:pic>
          <p:nvPicPr>
            <p:cNvPr id="13" name="Picture 12" descr="qgF.eps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3200" y="2849033"/>
              <a:ext cx="2794000" cy="1752600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3853849" y="3552081"/>
            <a:ext cx="52218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en-US" sz="1400" dirty="0" smtClean="0">
                <a:solidFill>
                  <a:srgbClr val="666666"/>
                </a:solidFill>
              </a:rPr>
              <a:t>Process-dependence due to initial-state and final-state interactions can be taken into account in               as in</a:t>
            </a:r>
          </a:p>
          <a:p>
            <a:endParaRPr lang="en-US" sz="1400" dirty="0" smtClean="0">
              <a:solidFill>
                <a:srgbClr val="666666"/>
              </a:solidFill>
            </a:endParaRPr>
          </a:p>
          <a:p>
            <a:pPr marL="285750" indent="-285750">
              <a:buFont typeface="Wingdings" charset="2"/>
              <a:buChar char="ü"/>
            </a:pPr>
            <a:r>
              <a:rPr lang="en-US" sz="1400" dirty="0" smtClean="0">
                <a:solidFill>
                  <a:srgbClr val="666666"/>
                </a:solidFill>
              </a:rPr>
              <a:t>Otherwise if process-independent, then simply use the </a:t>
            </a:r>
            <a:r>
              <a:rPr lang="en-US" sz="1400" dirty="0" err="1" smtClean="0">
                <a:solidFill>
                  <a:srgbClr val="666666"/>
                </a:solidFill>
              </a:rPr>
              <a:t>unpolarized</a:t>
            </a:r>
            <a:r>
              <a:rPr lang="en-US" sz="1400" dirty="0" smtClean="0">
                <a:solidFill>
                  <a:srgbClr val="666666"/>
                </a:solidFill>
              </a:rPr>
              <a:t> hard part </a:t>
            </a:r>
          </a:p>
          <a:p>
            <a:pPr marL="285750" indent="-285750">
              <a:buFont typeface="Wingdings" charset="2"/>
              <a:buChar char="ü"/>
            </a:pPr>
            <a:endParaRPr lang="en-US" sz="1400" dirty="0">
              <a:solidFill>
                <a:srgbClr val="666666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39796" y="3986852"/>
            <a:ext cx="26241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>
                <a:solidFill>
                  <a:srgbClr val="0000FF"/>
                </a:solidFill>
              </a:rPr>
              <a:t>Gamberg</a:t>
            </a:r>
            <a:r>
              <a:rPr lang="en-US" sz="1200" dirty="0" smtClean="0">
                <a:solidFill>
                  <a:srgbClr val="0000FF"/>
                </a:solidFill>
              </a:rPr>
              <a:t>, Kang, 1009.1936, PLB</a:t>
            </a:r>
            <a:endParaRPr lang="en-US" sz="1200" dirty="0"/>
          </a:p>
        </p:txBody>
      </p:sp>
      <p:pic>
        <p:nvPicPr>
          <p:cNvPr id="17" name="Picture 16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042" y="3776354"/>
            <a:ext cx="622300" cy="257810"/>
          </a:xfrm>
          <a:prstGeom prst="rect">
            <a:avLst/>
          </a:prstGeom>
        </p:spPr>
      </p:pic>
      <p:pic>
        <p:nvPicPr>
          <p:cNvPr id="19" name="Picture 18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969" y="4455598"/>
            <a:ext cx="586740" cy="25781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4139796" y="4713408"/>
            <a:ext cx="445266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>
                <a:solidFill>
                  <a:srgbClr val="0000FF"/>
                </a:solidFill>
              </a:rPr>
              <a:t>D’Alesio</a:t>
            </a:r>
            <a:r>
              <a:rPr lang="en-US" sz="1200" dirty="0" smtClean="0">
                <a:solidFill>
                  <a:srgbClr val="0000FF"/>
                </a:solidFill>
              </a:rPr>
              <a:t>, </a:t>
            </a:r>
            <a:r>
              <a:rPr lang="en-US" sz="1200" dirty="0" err="1" smtClean="0">
                <a:solidFill>
                  <a:srgbClr val="0000FF"/>
                </a:solidFill>
              </a:rPr>
              <a:t>Gamberg</a:t>
            </a:r>
            <a:r>
              <a:rPr lang="en-US" sz="1200" dirty="0" smtClean="0">
                <a:solidFill>
                  <a:srgbClr val="0000FF"/>
                </a:solidFill>
              </a:rPr>
              <a:t>, Kang, </a:t>
            </a:r>
            <a:r>
              <a:rPr lang="en-US" sz="1200" dirty="0" err="1" smtClean="0">
                <a:solidFill>
                  <a:srgbClr val="0000FF"/>
                </a:solidFill>
              </a:rPr>
              <a:t>Furgia</a:t>
            </a:r>
            <a:r>
              <a:rPr lang="en-US" sz="1200" dirty="0" smtClean="0">
                <a:solidFill>
                  <a:srgbClr val="0000FF"/>
                </a:solidFill>
              </a:rPr>
              <a:t>, Pisano, 1108.0827, PLB</a:t>
            </a:r>
            <a:endParaRPr lang="en-US" sz="1200" dirty="0"/>
          </a:p>
        </p:txBody>
      </p:sp>
      <p:sp>
        <p:nvSpPr>
          <p:cNvPr id="21" name="Rectangle 20"/>
          <p:cNvSpPr/>
          <p:nvPr/>
        </p:nvSpPr>
        <p:spPr>
          <a:xfrm>
            <a:off x="304803" y="4472531"/>
            <a:ext cx="3247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>
                <a:solidFill>
                  <a:srgbClr val="0000FF"/>
                </a:solidFill>
              </a:rPr>
              <a:t>D’Alesio</a:t>
            </a:r>
            <a:r>
              <a:rPr lang="en-US" sz="1200" dirty="0" smtClean="0">
                <a:solidFill>
                  <a:srgbClr val="0000FF"/>
                </a:solidFill>
              </a:rPr>
              <a:t>, </a:t>
            </a:r>
            <a:r>
              <a:rPr lang="en-US" sz="1200" dirty="0" err="1" smtClean="0">
                <a:solidFill>
                  <a:srgbClr val="0000FF"/>
                </a:solidFill>
              </a:rPr>
              <a:t>Furgia</a:t>
            </a:r>
            <a:r>
              <a:rPr lang="en-US" sz="1200" dirty="0" smtClean="0">
                <a:solidFill>
                  <a:srgbClr val="0000FF"/>
                </a:solidFill>
              </a:rPr>
              <a:t>, Pisano, 1011.2692, PRD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55326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Process-dependence of the </a:t>
            </a:r>
            <a:r>
              <a:rPr lang="en-US" dirty="0" err="1" smtClean="0"/>
              <a:t>Sivers</a:t>
            </a:r>
            <a:r>
              <a:rPr lang="en-US" dirty="0" smtClean="0"/>
              <a:t> function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Estimate of the </a:t>
            </a:r>
            <a:r>
              <a:rPr lang="en-US" dirty="0" err="1" smtClean="0"/>
              <a:t>Sivers</a:t>
            </a:r>
            <a:r>
              <a:rPr lang="en-US" dirty="0" smtClean="0"/>
              <a:t> asymmetry for hadron inside the jet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3320-B7C5-2046-BB1A-66D7C60C4B11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5" name="Picture 4" descr="asy_jet_pip_500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33" y="-963783"/>
            <a:ext cx="5299364" cy="6858000"/>
          </a:xfrm>
          <a:prstGeom prst="rect">
            <a:avLst/>
          </a:prstGeom>
        </p:spPr>
      </p:pic>
      <p:pic>
        <p:nvPicPr>
          <p:cNvPr id="6" name="Picture 5" descr="asy_jet_pim_500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036" y="-963783"/>
            <a:ext cx="5299364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08667" y="5894217"/>
            <a:ext cx="6129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666666"/>
                </a:solidFill>
              </a:rPr>
              <a:t>GPM = </a:t>
            </a:r>
            <a:r>
              <a:rPr lang="en-US" dirty="0" smtClean="0">
                <a:solidFill>
                  <a:srgbClr val="FF0000"/>
                </a:solidFill>
              </a:rPr>
              <a:t>w/o</a:t>
            </a:r>
            <a:r>
              <a:rPr lang="en-US" dirty="0" smtClean="0">
                <a:solidFill>
                  <a:srgbClr val="666666"/>
                </a:solidFill>
              </a:rPr>
              <a:t> process-dependence for </a:t>
            </a:r>
            <a:r>
              <a:rPr lang="en-US" dirty="0" err="1" smtClean="0">
                <a:solidFill>
                  <a:srgbClr val="666666"/>
                </a:solidFill>
              </a:rPr>
              <a:t>Sivers</a:t>
            </a:r>
            <a:r>
              <a:rPr lang="en-US" dirty="0" smtClean="0">
                <a:solidFill>
                  <a:srgbClr val="666666"/>
                </a:solidFill>
              </a:rPr>
              <a:t> function</a:t>
            </a:r>
          </a:p>
          <a:p>
            <a:r>
              <a:rPr lang="en-US" dirty="0" smtClean="0">
                <a:solidFill>
                  <a:srgbClr val="666666"/>
                </a:solidFill>
              </a:rPr>
              <a:t>CGI   = </a:t>
            </a:r>
            <a:r>
              <a:rPr lang="en-US" dirty="0" smtClean="0">
                <a:solidFill>
                  <a:srgbClr val="FF0000"/>
                </a:solidFill>
              </a:rPr>
              <a:t>w/</a:t>
            </a:r>
            <a:r>
              <a:rPr lang="en-US" dirty="0" smtClean="0">
                <a:solidFill>
                  <a:srgbClr val="666666"/>
                </a:solidFill>
              </a:rPr>
              <a:t>   process-dependence for </a:t>
            </a:r>
            <a:r>
              <a:rPr lang="en-US" dirty="0" err="1" smtClean="0">
                <a:solidFill>
                  <a:srgbClr val="666666"/>
                </a:solidFill>
              </a:rPr>
              <a:t>Sivers</a:t>
            </a:r>
            <a:r>
              <a:rPr lang="en-US" dirty="0" smtClean="0">
                <a:solidFill>
                  <a:srgbClr val="666666"/>
                </a:solidFill>
              </a:rPr>
              <a:t> function</a:t>
            </a:r>
            <a:endParaRPr lang="en-US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444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Quite some interesting questions can be studied through </a:t>
            </a:r>
            <a:r>
              <a:rPr lang="en-US" i="1" dirty="0" smtClean="0">
                <a:solidFill>
                  <a:srgbClr val="008000"/>
                </a:solidFill>
              </a:rPr>
              <a:t>hadron distribution inside the jet</a:t>
            </a:r>
          </a:p>
          <a:p>
            <a:pPr lvl="1"/>
            <a:r>
              <a:rPr lang="en-US" dirty="0" smtClean="0"/>
              <a:t>Collinear z-dependence for both light hadron and heavy meson in </a:t>
            </a:r>
            <a:r>
              <a:rPr lang="en-US" dirty="0" err="1" smtClean="0"/>
              <a:t>p+p</a:t>
            </a:r>
            <a:r>
              <a:rPr lang="en-US" dirty="0" smtClean="0"/>
              <a:t>, </a:t>
            </a:r>
            <a:r>
              <a:rPr lang="en-US" dirty="0" err="1" smtClean="0"/>
              <a:t>p+A</a:t>
            </a:r>
            <a:r>
              <a:rPr lang="en-US" dirty="0" smtClean="0"/>
              <a:t>, and A+A collisions </a:t>
            </a:r>
          </a:p>
          <a:p>
            <a:pPr lvl="1"/>
            <a:r>
              <a:rPr lang="en-US" dirty="0" err="1" smtClean="0"/>
              <a:t>j</a:t>
            </a:r>
            <a:r>
              <a:rPr lang="en-US" baseline="-25000" dirty="0" err="1" smtClean="0"/>
              <a:t>T</a:t>
            </a:r>
            <a:r>
              <a:rPr lang="en-US" dirty="0" smtClean="0"/>
              <a:t>-dependence as well as azimuthal distribution of hadrons inside the jet can test non-trivial TMD-type evolution, and spin dynamics, needs further developments</a:t>
            </a:r>
          </a:p>
          <a:p>
            <a:r>
              <a:rPr lang="en-US" dirty="0" smtClean="0"/>
              <a:t>These questions are not only interesting to our community, but also interesting to others such as heavy ion community</a:t>
            </a:r>
          </a:p>
          <a:p>
            <a:r>
              <a:rPr lang="en-US" dirty="0" smtClean="0"/>
              <a:t>Future RHIC program on this physics is documented in “RHIC old QCD plan”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3320-B7C5-2046-BB1A-66D7C60C4B11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981116" y="5326132"/>
            <a:ext cx="3139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666666"/>
                </a:solidFill>
              </a:rPr>
              <a:t>Thank you!</a:t>
            </a:r>
            <a:endParaRPr lang="en-US" sz="2400" dirty="0">
              <a:solidFill>
                <a:srgbClr val="666666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5494" y="3071034"/>
            <a:ext cx="2813083" cy="3365050"/>
          </a:xfrm>
          <a:prstGeom prst="rect">
            <a:avLst/>
          </a:prstGeom>
          <a:ln>
            <a:gradFill flip="none" rotWithShape="1">
              <a:gsLst>
                <a:gs pos="0">
                  <a:schemeClr val="accent1">
                    <a:shade val="95000"/>
                    <a:satMod val="105000"/>
                  </a:schemeClr>
                </a:gs>
                <a:gs pos="100000">
                  <a:srgbClr val="FFFFFF"/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264000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451191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3320-B7C5-2046-BB1A-66D7C60C4B11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238042" y="2967335"/>
            <a:ext cx="26679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Backup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52308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bit on jet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9250" lvl="1" indent="-349250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dirty="0">
                <a:solidFill>
                  <a:srgbClr val="666666"/>
                </a:solidFill>
              </a:rPr>
              <a:t>Different jet algorithms will lead to different matching coefficients, since they give different constrain on the jet </a:t>
            </a:r>
            <a:r>
              <a:rPr lang="en-US" dirty="0" smtClean="0">
                <a:solidFill>
                  <a:srgbClr val="666666"/>
                </a:solidFill>
              </a:rPr>
              <a:t>mass</a:t>
            </a:r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3320-B7C5-2046-BB1A-66D7C60C4B11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96" y="4774767"/>
            <a:ext cx="3928599" cy="541559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019" y="4953963"/>
            <a:ext cx="2753691" cy="25701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81601" y="4224175"/>
            <a:ext cx="1090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870433" y="4258041"/>
            <a:ext cx="1090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  <a:r>
              <a:rPr lang="en-US" dirty="0" smtClean="0"/>
              <a:t>nti-</a:t>
            </a:r>
            <a:r>
              <a:rPr lang="en-US" dirty="0" err="1" smtClean="0"/>
              <a:t>kt</a:t>
            </a:r>
            <a:endParaRPr lang="en-US" dirty="0"/>
          </a:p>
        </p:txBody>
      </p:sp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35" y="1429497"/>
            <a:ext cx="8467075" cy="838878"/>
          </a:xfrm>
          <a:prstGeom prst="rect">
            <a:avLst/>
          </a:prstGeom>
        </p:spPr>
      </p:pic>
      <p:pic>
        <p:nvPicPr>
          <p:cNvPr id="14" name="Picture 13" descr="kt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384" y="2268375"/>
            <a:ext cx="1739900" cy="1955800"/>
          </a:xfrm>
          <a:prstGeom prst="rect">
            <a:avLst/>
          </a:prstGeom>
        </p:spPr>
      </p:pic>
      <p:pic>
        <p:nvPicPr>
          <p:cNvPr id="15" name="Picture 14" descr="cone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950" y="2268375"/>
            <a:ext cx="1739900" cy="19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573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Jet parameter R and algorithm dependence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Related to DGLAP evolution of the collinear FFs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3320-B7C5-2046-BB1A-66D7C60C4B11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5" name="Picture 4" descr="R-dependenc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96" y="1422400"/>
            <a:ext cx="4083738" cy="3420430"/>
          </a:xfrm>
          <a:prstGeom prst="rect">
            <a:avLst/>
          </a:prstGeom>
        </p:spPr>
      </p:pic>
      <p:pic>
        <p:nvPicPr>
          <p:cNvPr id="6" name="Picture 5" descr="alg-uncertainty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670" y="1422400"/>
            <a:ext cx="3948930" cy="4959719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740401" y="3640667"/>
            <a:ext cx="948265" cy="728133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049867" y="4951921"/>
            <a:ext cx="3386667" cy="1764623"/>
            <a:chOff x="1083733" y="5036586"/>
            <a:chExt cx="3386667" cy="1764623"/>
          </a:xfrm>
        </p:grpSpPr>
        <p:sp>
          <p:nvSpPr>
            <p:cNvPr id="14" name="Rectangle 13"/>
            <p:cNvSpPr/>
            <p:nvPr/>
          </p:nvSpPr>
          <p:spPr>
            <a:xfrm>
              <a:off x="1083733" y="5036586"/>
              <a:ext cx="3386667" cy="1764623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1219193" y="5179804"/>
              <a:ext cx="3131535" cy="1610464"/>
              <a:chOff x="863600" y="5179804"/>
              <a:chExt cx="3131535" cy="1610464"/>
            </a:xfrm>
            <a:noFill/>
          </p:grpSpPr>
          <p:sp>
            <p:nvSpPr>
              <p:cNvPr id="8" name="TextBox 7"/>
              <p:cNvSpPr txBox="1"/>
              <p:nvPr/>
            </p:nvSpPr>
            <p:spPr>
              <a:xfrm>
                <a:off x="1032934" y="6417403"/>
                <a:ext cx="1090849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666666"/>
                    </a:solidFill>
                  </a:rPr>
                  <a:t>cone</a:t>
                </a:r>
                <a:endParaRPr lang="en-US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904286" y="6420936"/>
                <a:ext cx="1090849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666666"/>
                    </a:solidFill>
                  </a:rPr>
                  <a:t>a</a:t>
                </a:r>
                <a:r>
                  <a:rPr lang="en-US" dirty="0" smtClean="0">
                    <a:solidFill>
                      <a:srgbClr val="666666"/>
                    </a:solidFill>
                  </a:rPr>
                  <a:t>nti-</a:t>
                </a:r>
                <a:r>
                  <a:rPr lang="en-US" dirty="0" err="1" smtClean="0">
                    <a:solidFill>
                      <a:srgbClr val="666666"/>
                    </a:solidFill>
                  </a:rPr>
                  <a:t>kt</a:t>
                </a:r>
                <a:endParaRPr lang="en-US" dirty="0">
                  <a:solidFill>
                    <a:srgbClr val="666666"/>
                  </a:solidFill>
                </a:endParaRPr>
              </a:p>
            </p:txBody>
          </p:sp>
          <p:pic>
            <p:nvPicPr>
              <p:cNvPr id="10" name="Picture 9" descr="kt.eps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27867" y="5179804"/>
                <a:ext cx="1117600" cy="1256280"/>
              </a:xfrm>
              <a:prstGeom prst="rect">
                <a:avLst/>
              </a:prstGeom>
              <a:grpFill/>
            </p:spPr>
          </p:pic>
          <p:pic>
            <p:nvPicPr>
              <p:cNvPr id="11" name="Picture 10" descr="cone.eps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3600" y="5179804"/>
                <a:ext cx="1117600" cy="1256280"/>
              </a:xfrm>
              <a:prstGeom prst="rect">
                <a:avLst/>
              </a:prstGeom>
              <a:grpFill/>
            </p:spPr>
          </p:pic>
        </p:grpSp>
      </p:grpSp>
    </p:spTree>
    <p:extLst>
      <p:ext uri="{BB962C8B-B14F-4D97-AF65-F5344CB8AC3E}">
        <p14:creationId xmlns:p14="http://schemas.microsoft.com/office/powerpoint/2010/main" val="1308977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Hadron distribution inside the jet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Study a hadron distribution inside a fully reconstructed jet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 1</a:t>
            </a:r>
            <a:r>
              <a:rPr lang="en-US" baseline="30000" dirty="0" smtClean="0"/>
              <a:t>st</a:t>
            </a:r>
            <a:r>
              <a:rPr lang="en-US" dirty="0" smtClean="0"/>
              <a:t> observable is like collinear fragmentation function, while the 2</a:t>
            </a:r>
            <a:r>
              <a:rPr lang="en-US" baseline="30000" dirty="0" smtClean="0"/>
              <a:t>nd</a:t>
            </a:r>
            <a:r>
              <a:rPr lang="en-US" dirty="0" smtClean="0"/>
              <a:t> observable is more like a TMD fragmentation function</a:t>
            </a:r>
          </a:p>
          <a:p>
            <a:r>
              <a:rPr lang="en-US" dirty="0" smtClean="0"/>
              <a:t>Without knowing any theories about TMD evolution at all, LHC did a great deal of all kinds of measurements, and compared with </a:t>
            </a:r>
            <a:r>
              <a:rPr lang="en-US" dirty="0" err="1" smtClean="0"/>
              <a:t>Pythia</a:t>
            </a:r>
            <a:r>
              <a:rPr lang="en-US" dirty="0" smtClean="0"/>
              <a:t> simulation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3320-B7C5-2046-BB1A-66D7C60C4B11}" type="slidenum">
              <a:rPr lang="en-US" smtClean="0"/>
              <a:pPr/>
              <a:t>3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7153363" y="1173740"/>
            <a:ext cx="1352140" cy="2579581"/>
            <a:chOff x="7153363" y="1092340"/>
            <a:chExt cx="1352140" cy="2579581"/>
          </a:xfrm>
        </p:grpSpPr>
        <p:grpSp>
          <p:nvGrpSpPr>
            <p:cNvPr id="5" name="Group 4"/>
            <p:cNvGrpSpPr/>
            <p:nvPr/>
          </p:nvGrpSpPr>
          <p:grpSpPr>
            <a:xfrm>
              <a:off x="7153363" y="1237310"/>
              <a:ext cx="1352140" cy="2434611"/>
              <a:chOff x="5583158" y="1304507"/>
              <a:chExt cx="2501900" cy="4192779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583158" y="2195286"/>
                <a:ext cx="2501900" cy="3302000"/>
              </a:xfrm>
              <a:prstGeom prst="rect">
                <a:avLst/>
              </a:prstGeom>
            </p:spPr>
          </p:pic>
          <p:cxnSp>
            <p:nvCxnSpPr>
              <p:cNvPr id="7" name="Straight Arrow Connector 6"/>
              <p:cNvCxnSpPr/>
              <p:nvPr/>
            </p:nvCxnSpPr>
            <p:spPr>
              <a:xfrm flipH="1" flipV="1">
                <a:off x="6130355" y="1886506"/>
                <a:ext cx="595529" cy="1051958"/>
              </a:xfrm>
              <a:prstGeom prst="straightConnector1">
                <a:avLst/>
              </a:prstGeom>
              <a:ln w="28575" cmpd="sng"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TextBox 7"/>
              <p:cNvSpPr txBox="1"/>
              <p:nvPr/>
            </p:nvSpPr>
            <p:spPr>
              <a:xfrm>
                <a:off x="5781642" y="1304507"/>
                <a:ext cx="11373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h</a:t>
                </a:r>
                <a:endParaRPr lang="en-US" b="1" dirty="0"/>
              </a:p>
            </p:txBody>
          </p:sp>
        </p:grpSp>
        <p:cxnSp>
          <p:nvCxnSpPr>
            <p:cNvPr id="9" name="Straight Arrow Connector 8"/>
            <p:cNvCxnSpPr/>
            <p:nvPr/>
          </p:nvCxnSpPr>
          <p:spPr>
            <a:xfrm flipV="1">
              <a:off x="7806446" y="1449311"/>
              <a:ext cx="0" cy="948786"/>
            </a:xfrm>
            <a:prstGeom prst="straightConnector1">
              <a:avLst/>
            </a:prstGeom>
            <a:ln w="28575" cmpd="sng"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7603929" y="1092340"/>
              <a:ext cx="6146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jet</a:t>
              </a:r>
              <a:endParaRPr lang="en-US" b="1" dirty="0"/>
            </a:p>
          </p:txBody>
        </p:sp>
      </p:grpSp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89" y="1379037"/>
            <a:ext cx="3264662" cy="629071"/>
          </a:xfrm>
          <a:prstGeom prst="rect">
            <a:avLst/>
          </a:prstGeom>
        </p:spPr>
      </p:pic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89" y="3079879"/>
            <a:ext cx="1396746" cy="370078"/>
          </a:xfrm>
          <a:prstGeom prst="rect">
            <a:avLst/>
          </a:prstGeom>
        </p:spPr>
      </p:pic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89" y="2267496"/>
            <a:ext cx="3675450" cy="582448"/>
          </a:xfrm>
          <a:prstGeom prst="rect">
            <a:avLst/>
          </a:prstGeom>
        </p:spPr>
      </p:pic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95" y="3671921"/>
            <a:ext cx="6154165" cy="20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53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Collinear z-dependence: light hadron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ATLAS measurements at 7 </a:t>
            </a:r>
            <a:r>
              <a:rPr lang="en-US" sz="1800" dirty="0" err="1" smtClean="0"/>
              <a:t>TeV</a:t>
            </a:r>
            <a:r>
              <a:rPr lang="en-US" sz="1800" dirty="0" smtClean="0"/>
              <a:t> and 2.76 </a:t>
            </a:r>
            <a:r>
              <a:rPr lang="en-US" sz="1800" dirty="0" err="1" smtClean="0"/>
              <a:t>TeV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3320-B7C5-2046-BB1A-66D7C60C4B11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02" y="1196780"/>
            <a:ext cx="3664996" cy="55067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0155" y="1311163"/>
            <a:ext cx="3961738" cy="53923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2705" y="4584814"/>
            <a:ext cx="1879600" cy="1270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292517" y="919781"/>
            <a:ext cx="27831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0000FF"/>
                </a:solidFill>
              </a:rPr>
              <a:t>1109.5816, ATLAS-CONF-2015-022</a:t>
            </a:r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59063" y="1946246"/>
            <a:ext cx="18338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Light hadron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125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Collinear z-dependence: heavy meson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D meson production inside a jet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3320-B7C5-2046-BB1A-66D7C60C4B11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" y="1644782"/>
            <a:ext cx="8953500" cy="4089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901766" y="1196780"/>
            <a:ext cx="27831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0000FF"/>
                </a:solidFill>
              </a:rPr>
              <a:t>ATLAS, arXiv:1112.4432</a:t>
            </a:r>
            <a:endParaRPr lang="en-US" sz="1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972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Relative momentum </a:t>
            </a:r>
            <a:r>
              <a:rPr lang="en-US" dirty="0" err="1" smtClean="0"/>
              <a:t>j</a:t>
            </a:r>
            <a:r>
              <a:rPr lang="en-US" baseline="-25000" dirty="0" err="1" smtClean="0"/>
              <a:t>T</a:t>
            </a:r>
            <a:r>
              <a:rPr lang="en-US" dirty="0" smtClean="0"/>
              <a:t> dependence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err="1" smtClean="0"/>
              <a:t>j</a:t>
            </a:r>
            <a:r>
              <a:rPr lang="en-US" sz="1800" baseline="-25000" dirty="0" err="1" smtClean="0"/>
              <a:t>T</a:t>
            </a:r>
            <a:r>
              <a:rPr lang="en-US" sz="1800" dirty="0" smtClean="0"/>
              <a:t> shape does not change much: how to link to TMD evolution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3320-B7C5-2046-BB1A-66D7C60C4B11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57" y="1261899"/>
            <a:ext cx="3630493" cy="55393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8855" y="1278178"/>
            <a:ext cx="5565934" cy="31825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4173" y="2243074"/>
            <a:ext cx="3983043" cy="455813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8007380" y="1123399"/>
            <a:ext cx="100227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</a:rPr>
              <a:t>1109.5816</a:t>
            </a:r>
            <a:endParaRPr lang="en-US" sz="1200" dirty="0"/>
          </a:p>
        </p:txBody>
      </p:sp>
      <p:grpSp>
        <p:nvGrpSpPr>
          <p:cNvPr id="9" name="Group 8"/>
          <p:cNvGrpSpPr/>
          <p:nvPr/>
        </p:nvGrpSpPr>
        <p:grpSpPr>
          <a:xfrm>
            <a:off x="2968571" y="3330738"/>
            <a:ext cx="6141152" cy="3232208"/>
            <a:chOff x="1253058" y="2550569"/>
            <a:chExt cx="6141152" cy="3232208"/>
          </a:xfrm>
        </p:grpSpPr>
        <p:pic>
          <p:nvPicPr>
            <p:cNvPr id="10" name="Picture 9" descr="u-pdf.eps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3058" y="2550569"/>
              <a:ext cx="6139649" cy="323220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1" name="Rectangle 10"/>
            <p:cNvSpPr/>
            <p:nvPr/>
          </p:nvSpPr>
          <p:spPr>
            <a:xfrm>
              <a:off x="4075874" y="4016536"/>
              <a:ext cx="331833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 smtClean="0">
                  <a:solidFill>
                    <a:srgbClr val="0000FF"/>
                  </a:solidFill>
                </a:rPr>
                <a:t>Based on </a:t>
              </a:r>
              <a:r>
                <a:rPr lang="en-US" sz="1200" dirty="0" err="1" smtClean="0">
                  <a:solidFill>
                    <a:srgbClr val="0000FF"/>
                  </a:solidFill>
                </a:rPr>
                <a:t>Echevarria</a:t>
              </a:r>
              <a:r>
                <a:rPr lang="en-US" sz="1200" dirty="0">
                  <a:solidFill>
                    <a:srgbClr val="0000FF"/>
                  </a:solidFill>
                </a:rPr>
                <a:t>, </a:t>
              </a:r>
              <a:r>
                <a:rPr lang="en-US" sz="1200" dirty="0" err="1">
                  <a:solidFill>
                    <a:srgbClr val="0000FF"/>
                  </a:solidFill>
                </a:rPr>
                <a:t>Idilbi</a:t>
              </a:r>
              <a:r>
                <a:rPr lang="en-US" sz="1200" dirty="0" smtClean="0">
                  <a:solidFill>
                    <a:srgbClr val="0000FF"/>
                  </a:solidFill>
                </a:rPr>
                <a:t>, Kang, </a:t>
              </a:r>
              <a:r>
                <a:rPr lang="en-US" sz="1200" dirty="0" err="1">
                  <a:solidFill>
                    <a:srgbClr val="0000FF"/>
                  </a:solidFill>
                </a:rPr>
                <a:t>Vitev</a:t>
              </a:r>
              <a:r>
                <a:rPr lang="en-US" sz="1200" dirty="0">
                  <a:solidFill>
                    <a:srgbClr val="0000FF"/>
                  </a:solidFill>
                </a:rPr>
                <a:t>, 14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17305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Nuclear dependence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Hadron distribution inside the jet has also been studied for </a:t>
            </a:r>
            <a:r>
              <a:rPr lang="en-US" dirty="0" err="1" smtClean="0"/>
              <a:t>p+Pb</a:t>
            </a:r>
            <a:r>
              <a:rPr lang="en-US" dirty="0" smtClean="0"/>
              <a:t> collisions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3320-B7C5-2046-BB1A-66D7C60C4B11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1658321"/>
            <a:ext cx="7848600" cy="4419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012300" y="1381322"/>
            <a:ext cx="26682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0000FF"/>
                </a:solidFill>
              </a:rPr>
              <a:t>ATLAS-CONF-2015-022, also CMS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30433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Jet fragmentation function in heavy ion collisions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Modification of jet fragmentation function in heavy ion collisions provide useful information about </a:t>
            </a:r>
            <a:r>
              <a:rPr lang="en-US" dirty="0" err="1" smtClean="0"/>
              <a:t>parton</a:t>
            </a:r>
            <a:r>
              <a:rPr lang="en-US" dirty="0" smtClean="0"/>
              <a:t> shower/QCD dynamics in the hot medium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3320-B7C5-2046-BB1A-66D7C60C4B11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900" y="2006600"/>
            <a:ext cx="7442200" cy="3962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01917" y="1742514"/>
            <a:ext cx="27831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0000FF"/>
                </a:solidFill>
              </a:rPr>
              <a:t>CMS, arXiv:1406.0932</a:t>
            </a:r>
            <a:endParaRPr lang="en-US" sz="1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525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RHIC measurements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Hadron azimuthal distribution inside the jet in transversely polarized </a:t>
            </a:r>
            <a:r>
              <a:rPr lang="en-US" sz="1800" dirty="0" err="1" smtClean="0"/>
              <a:t>p+p</a:t>
            </a:r>
            <a:r>
              <a:rPr lang="en-US" sz="1800" dirty="0" smtClean="0"/>
              <a:t> collisions: spin dynamics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3320-B7C5-2046-BB1A-66D7C60C4B11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0731" y="1640228"/>
            <a:ext cx="5041900" cy="4546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695741" y="1352457"/>
            <a:ext cx="21713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0000FF"/>
                </a:solidFill>
              </a:rPr>
              <a:t>STAR, in arXiv:1501.01220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45289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12157</TotalTime>
  <Words>1570</Words>
  <Application>Microsoft Macintosh PowerPoint</Application>
  <PresentationFormat>On-screen Show (4:3)</PresentationFormat>
  <Paragraphs>226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Breeze</vt:lpstr>
      <vt:lpstr>Opportunities in hadron distribution inside the jet</vt:lpstr>
      <vt:lpstr>Our field is in need of “new” data</vt:lpstr>
      <vt:lpstr>Hadron distribution inside the jet</vt:lpstr>
      <vt:lpstr>Collinear z-dependence: light hadron</vt:lpstr>
      <vt:lpstr>Collinear z-dependence: heavy meson</vt:lpstr>
      <vt:lpstr>Relative momentum jT dependence</vt:lpstr>
      <vt:lpstr>Nuclear dependence</vt:lpstr>
      <vt:lpstr>Jet fragmentation function in heavy ion collisions</vt:lpstr>
      <vt:lpstr>RHIC measurements</vt:lpstr>
      <vt:lpstr>Question</vt:lpstr>
      <vt:lpstr>Hadron distribution inside a jet</vt:lpstr>
      <vt:lpstr>Jet fragmentation function using SCET</vt:lpstr>
      <vt:lpstr>Fragmenting jet function: perturbative calculation</vt:lpstr>
      <vt:lpstr>Resummation and RG running</vt:lpstr>
      <vt:lpstr>Jet fragmentation function at LHC</vt:lpstr>
      <vt:lpstr>Large z resummation: hadronic threshold resummation</vt:lpstr>
      <vt:lpstr>Jet fragmentation function for D meson</vt:lpstr>
      <vt:lpstr>Nuclear modification of fragmentation function</vt:lpstr>
      <vt:lpstr>Two models describe the data</vt:lpstr>
      <vt:lpstr>Fragmentation function in nuclei</vt:lpstr>
      <vt:lpstr>Jet fragmentation function in p+A</vt:lpstr>
      <vt:lpstr>Looking into jT dependence: Collins asymmetry</vt:lpstr>
      <vt:lpstr>Collins function: universal?</vt:lpstr>
      <vt:lpstr>Further add kT-dependence on PDF side</vt:lpstr>
      <vt:lpstr>Process-dependence of the Sivers function </vt:lpstr>
      <vt:lpstr>Summary</vt:lpstr>
      <vt:lpstr>PowerPoint Presentation</vt:lpstr>
      <vt:lpstr>A bit on jet algorithms</vt:lpstr>
      <vt:lpstr>Jet parameter R and algorithm dependence</vt:lpstr>
    </vt:vector>
  </TitlesOfParts>
  <Company>Temple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Zein-Eddine Meziani</dc:creator>
  <cp:lastModifiedBy>Zhongbo Kang</cp:lastModifiedBy>
  <cp:revision>940</cp:revision>
  <cp:lastPrinted>2014-02-24T15:55:07Z</cp:lastPrinted>
  <dcterms:created xsi:type="dcterms:W3CDTF">2014-06-24T12:03:33Z</dcterms:created>
  <dcterms:modified xsi:type="dcterms:W3CDTF">2016-02-08T14:28:46Z</dcterms:modified>
</cp:coreProperties>
</file>