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568" autoAdjust="0"/>
  </p:normalViewPr>
  <p:slideViewPr>
    <p:cSldViewPr snapToGrid="0" snapToObjects="1" showGuides="1">
      <p:cViewPr varScale="1">
        <p:scale>
          <a:sx n="94" d="100"/>
          <a:sy n="94" d="100"/>
        </p:scale>
        <p:origin x="-2088" y="-120"/>
      </p:cViewPr>
      <p:guideLst>
        <p:guide orient="horz" pos="2871"/>
        <p:guide pos="2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23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333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970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34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6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745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17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391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6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415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09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8454D-F325-0943-93C9-300C6D7B838D}" type="datetimeFigureOut">
              <a:rPr lang="en-US" smtClean="0"/>
              <a:t>3/21/14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1D9E4-9420-594F-8F38-14CC8CFB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75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schmidke@bnl.gov" TargetMode="External"/><Relationship Id="rId12" Type="http://schemas.openxmlformats.org/officeDocument/2006/relationships/hyperlink" Target="mailto:ttoll@bnl.gov" TargetMode="External"/><Relationship Id="rId13" Type="http://schemas.openxmlformats.org/officeDocument/2006/relationships/hyperlink" Target="mailto:ayk@bnl.gov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mailto:elke@bnl.gov" TargetMode="External"/><Relationship Id="rId3" Type="http://schemas.openxmlformats.org/officeDocument/2006/relationships/hyperlink" Target="mailto:shura@bnl.gov" TargetMode="External"/><Relationship Id="rId4" Type="http://schemas.openxmlformats.org/officeDocument/2006/relationships/hyperlink" Target="mailto:tpb@bnl.gov" TargetMode="External"/><Relationship Id="rId5" Type="http://schemas.openxmlformats.org/officeDocument/2006/relationships/hyperlink" Target="mailto:benedetto.diruzza@gmail.com" TargetMode="External"/><Relationship Id="rId6" Type="http://schemas.openxmlformats.org/officeDocument/2006/relationships/hyperlink" Target="mailto:echmalian@bnl.gov" TargetMode="External"/><Relationship Id="rId7" Type="http://schemas.openxmlformats.org/officeDocument/2006/relationships/hyperlink" Target="mailto:keyser@bnl.gov" TargetMode="External"/><Relationship Id="rId8" Type="http://schemas.openxmlformats.org/officeDocument/2006/relationships/hyperlink" Target="mailto:sfazio@bnl.gov" TargetMode="External"/><Relationship Id="rId9" Type="http://schemas.openxmlformats.org/officeDocument/2006/relationships/hyperlink" Target="mailto:guryn@bnl.gov" TargetMode="External"/><Relationship Id="rId10" Type="http://schemas.openxmlformats.org/officeDocument/2006/relationships/hyperlink" Target="mailto:akio@bnl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8620" y="437993"/>
            <a:ext cx="4305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Offices for RHIC SPIN Group Version III </a:t>
            </a:r>
            <a:endParaRPr lang="en-US" b="1" dirty="0"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014606"/>
            <a:ext cx="68042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This is a small summary of our walk through and the change we agreed to do with PHENIX:</a:t>
            </a:r>
            <a:endParaRPr lang="en-US" sz="1400" b="1" dirty="0">
              <a:latin typeface="Times New Roman"/>
              <a:cs typeface="Times New Roman"/>
            </a:endParaRPr>
          </a:p>
          <a:p>
            <a:r>
              <a:rPr lang="en-US" sz="1400" b="1" u="sng" dirty="0" smtClean="0">
                <a:solidFill>
                  <a:srgbClr val="0000FF"/>
                </a:solidFill>
                <a:latin typeface="Times New Roman"/>
                <a:cs typeface="Times New Roman"/>
              </a:rPr>
              <a:t>General Remarks: </a:t>
            </a:r>
            <a:endParaRPr lang="en-US" sz="1400" b="1" u="sng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it </a:t>
            </a:r>
            <a:r>
              <a:rPr lang="en-US" sz="1400" b="1" dirty="0">
                <a:latin typeface="Times New Roman"/>
                <a:cs typeface="Times New Roman"/>
              </a:rPr>
              <a:t>would be very nice to have the printer below the mail box. </a:t>
            </a: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we </a:t>
            </a:r>
            <a:r>
              <a:rPr lang="en-US" sz="1400" b="1" dirty="0">
                <a:latin typeface="Times New Roman"/>
                <a:cs typeface="Times New Roman"/>
              </a:rPr>
              <a:t>would like to have filing cabinets below the mail box</a:t>
            </a:r>
            <a:r>
              <a:rPr lang="en-US" sz="1400" b="1" dirty="0" smtClean="0">
                <a:latin typeface="Times New Roman"/>
                <a:cs typeface="Times New Roman"/>
              </a:rPr>
              <a:t>.</a:t>
            </a:r>
            <a:endParaRPr lang="en-US" sz="1400" b="1" dirty="0">
              <a:latin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tables </a:t>
            </a:r>
            <a:r>
              <a:rPr lang="en-US" sz="1400" b="1" dirty="0">
                <a:latin typeface="Times New Roman"/>
                <a:cs typeface="Times New Roman"/>
              </a:rPr>
              <a:t>can be moved around in the single occupancy </a:t>
            </a:r>
            <a:r>
              <a:rPr lang="en-US" sz="1400" b="1" dirty="0" smtClean="0">
                <a:latin typeface="Times New Roman"/>
                <a:cs typeface="Times New Roman"/>
              </a:rPr>
              <a:t>offices to accommodate wishes of  </a:t>
            </a:r>
          </a:p>
          <a:p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  people</a:t>
            </a: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if </a:t>
            </a:r>
            <a:r>
              <a:rPr lang="en-US" sz="1400" b="1" dirty="0">
                <a:latin typeface="Times New Roman"/>
                <a:cs typeface="Times New Roman"/>
              </a:rPr>
              <a:t>people would like to keep the old </a:t>
            </a:r>
            <a:r>
              <a:rPr lang="en-US" sz="1400" b="1" dirty="0" smtClean="0">
                <a:latin typeface="Times New Roman"/>
                <a:cs typeface="Times New Roman"/>
              </a:rPr>
              <a:t>furniture, </a:t>
            </a:r>
            <a:r>
              <a:rPr lang="en-US" sz="1400" b="1" dirty="0">
                <a:latin typeface="Times New Roman"/>
                <a:cs typeface="Times New Roman"/>
              </a:rPr>
              <a:t>they </a:t>
            </a:r>
            <a:r>
              <a:rPr lang="en-US" sz="1400" b="1" dirty="0" smtClean="0">
                <a:latin typeface="Times New Roman"/>
                <a:cs typeface="Times New Roman"/>
              </a:rPr>
              <a:t>can and we </a:t>
            </a:r>
            <a:r>
              <a:rPr lang="en-US" sz="1400" b="1" dirty="0">
                <a:latin typeface="Times New Roman"/>
                <a:cs typeface="Times New Roman"/>
              </a:rPr>
              <a:t>can move some of </a:t>
            </a:r>
            <a:r>
              <a:rPr lang="en-US" sz="1400" b="1" dirty="0" smtClean="0">
                <a:latin typeface="Times New Roman"/>
                <a:cs typeface="Times New Roman"/>
              </a:rPr>
              <a:t>our   </a:t>
            </a:r>
          </a:p>
          <a:p>
            <a:r>
              <a:rPr lang="en-US" sz="1400" b="1" dirty="0" smtClean="0">
                <a:latin typeface="Times New Roman"/>
                <a:cs typeface="Times New Roman"/>
              </a:rPr>
              <a:t>  nice </a:t>
            </a:r>
            <a:r>
              <a:rPr lang="en-US" sz="1400" b="1" dirty="0">
                <a:latin typeface="Times New Roman"/>
                <a:cs typeface="Times New Roman"/>
              </a:rPr>
              <a:t>new office chairs </a:t>
            </a:r>
            <a:r>
              <a:rPr lang="en-US" sz="1400" b="1" dirty="0" smtClean="0">
                <a:latin typeface="Times New Roman"/>
                <a:cs typeface="Times New Roman"/>
              </a:rPr>
              <a:t>or furniture to </a:t>
            </a:r>
            <a:r>
              <a:rPr lang="en-US" sz="1400" b="1" dirty="0">
                <a:latin typeface="Times New Roman"/>
                <a:cs typeface="Times New Roman"/>
              </a:rPr>
              <a:t>the </a:t>
            </a:r>
            <a:r>
              <a:rPr lang="en-US" sz="1400" b="1" dirty="0" smtClean="0">
                <a:latin typeface="Times New Roman"/>
                <a:cs typeface="Times New Roman"/>
              </a:rPr>
              <a:t>rooms</a:t>
            </a:r>
          </a:p>
          <a:p>
            <a:r>
              <a:rPr lang="en-US" sz="1400" b="1" u="sng" dirty="0" smtClean="0">
                <a:solidFill>
                  <a:srgbClr val="0000FF"/>
                </a:solidFill>
                <a:latin typeface="Times New Roman"/>
                <a:cs typeface="Times New Roman"/>
              </a:rPr>
              <a:t>Changes to the offices:</a:t>
            </a:r>
            <a:endParaRPr lang="en-US" sz="1400" b="1" dirty="0">
              <a:solidFill>
                <a:srgbClr val="0000FF"/>
              </a:solidFill>
              <a:latin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we have rooms 2-190 to 2</a:t>
            </a:r>
            <a:r>
              <a:rPr lang="en-US" sz="1400" b="1" dirty="0">
                <a:latin typeface="Times New Roman"/>
                <a:cs typeface="Times New Roman"/>
              </a:rPr>
              <a:t>-</a:t>
            </a:r>
            <a:r>
              <a:rPr lang="en-US" sz="1400" b="1" dirty="0" smtClean="0">
                <a:latin typeface="Times New Roman"/>
                <a:cs typeface="Times New Roman"/>
              </a:rPr>
              <a:t>197,  and 2-235 to 2-231.</a:t>
            </a:r>
          </a:p>
          <a:p>
            <a:pPr lvl="1">
              <a:buFont typeface="Arial"/>
              <a:buChar char="•"/>
            </a:pPr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to allow PHENIX to have offices next to their labs, we exchange room </a:t>
            </a:r>
          </a:p>
          <a:p>
            <a:pPr lvl="1"/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 2-212 to 2-204 with 2-191, 2-190 and 2-235 to 2-231</a:t>
            </a:r>
            <a:endParaRPr lang="en-US" sz="1400" b="1" dirty="0">
              <a:latin typeface="Times New Roman"/>
              <a:cs typeface="Times New Roman"/>
            </a:endParaRP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the </a:t>
            </a:r>
            <a:r>
              <a:rPr lang="en-US" sz="1400" b="1" dirty="0">
                <a:latin typeface="Times New Roman"/>
                <a:cs typeface="Times New Roman"/>
              </a:rPr>
              <a:t>following rooms </a:t>
            </a:r>
            <a:r>
              <a:rPr lang="en-US" sz="1400" b="1" dirty="0" smtClean="0">
                <a:latin typeface="Times New Roman"/>
                <a:cs typeface="Times New Roman"/>
              </a:rPr>
              <a:t>will </a:t>
            </a:r>
            <a:r>
              <a:rPr lang="en-US" sz="1400" b="1" dirty="0">
                <a:latin typeface="Times New Roman"/>
                <a:cs typeface="Times New Roman"/>
              </a:rPr>
              <a:t>be the double occupancy offices</a:t>
            </a:r>
            <a:r>
              <a:rPr lang="en-US" sz="1400" b="1" dirty="0" smtClean="0">
                <a:latin typeface="Times New Roman"/>
                <a:cs typeface="Times New Roman"/>
              </a:rPr>
              <a:t>: </a:t>
            </a:r>
          </a:p>
          <a:p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  2</a:t>
            </a:r>
            <a:r>
              <a:rPr lang="en-US" sz="1400" b="1" dirty="0">
                <a:latin typeface="Times New Roman"/>
                <a:cs typeface="Times New Roman"/>
              </a:rPr>
              <a:t>-</a:t>
            </a:r>
            <a:r>
              <a:rPr lang="en-US" sz="1400" b="1" dirty="0" smtClean="0">
                <a:latin typeface="Times New Roman"/>
                <a:cs typeface="Times New Roman"/>
              </a:rPr>
              <a:t>234</a:t>
            </a:r>
            <a:r>
              <a:rPr lang="en-US" sz="1400" b="1" dirty="0">
                <a:latin typeface="Times New Roman"/>
                <a:cs typeface="Times New Roman"/>
              </a:rPr>
              <a:t>, 2-</a:t>
            </a:r>
            <a:r>
              <a:rPr lang="en-US" sz="1400" b="1" dirty="0" smtClean="0">
                <a:latin typeface="Times New Roman"/>
                <a:cs typeface="Times New Roman"/>
              </a:rPr>
              <a:t>193, </a:t>
            </a:r>
            <a:r>
              <a:rPr lang="en-US" sz="1400" b="1" dirty="0">
                <a:latin typeface="Times New Roman"/>
                <a:cs typeface="Times New Roman"/>
              </a:rPr>
              <a:t>2-</a:t>
            </a:r>
            <a:r>
              <a:rPr lang="en-US" sz="1400" b="1" dirty="0" smtClean="0">
                <a:latin typeface="Times New Roman"/>
                <a:cs typeface="Times New Roman"/>
              </a:rPr>
              <a:t>194, </a:t>
            </a:r>
            <a:r>
              <a:rPr lang="en-US" sz="1400" b="1" dirty="0">
                <a:latin typeface="Times New Roman"/>
                <a:cs typeface="Times New Roman"/>
              </a:rPr>
              <a:t>2-192</a:t>
            </a:r>
          </a:p>
          <a:p>
            <a:pPr marL="457200" lvl="2"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room 2-195 becomes </a:t>
            </a:r>
            <a:r>
              <a:rPr lang="en-US" sz="1400" b="1" dirty="0" err="1" smtClean="0">
                <a:latin typeface="Times New Roman"/>
                <a:cs typeface="Times New Roman"/>
              </a:rPr>
              <a:t>Elke’s</a:t>
            </a:r>
            <a:r>
              <a:rPr lang="en-US" sz="1400" b="1" dirty="0" smtClean="0">
                <a:latin typeface="Times New Roman"/>
                <a:cs typeface="Times New Roman"/>
              </a:rPr>
              <a:t> office rearrangement plan is attached</a:t>
            </a:r>
          </a:p>
          <a:p>
            <a:pPr>
              <a:buFont typeface="Arial"/>
              <a:buChar char="•"/>
            </a:pPr>
            <a:r>
              <a:rPr lang="en-US" sz="1400" b="1" dirty="0" smtClean="0">
                <a:latin typeface="Times New Roman"/>
                <a:cs typeface="Times New Roman"/>
              </a:rPr>
              <a:t> we </a:t>
            </a:r>
            <a:r>
              <a:rPr lang="en-US" sz="1400" b="1" dirty="0">
                <a:latin typeface="Times New Roman"/>
                <a:cs typeface="Times New Roman"/>
              </a:rPr>
              <a:t>have lab 1-213 which has 20 feet x 22 </a:t>
            </a:r>
            <a:r>
              <a:rPr lang="en-US" sz="1400" b="1" dirty="0" smtClean="0">
                <a:latin typeface="Times New Roman"/>
                <a:cs typeface="Times New Roman"/>
              </a:rPr>
              <a:t>feet</a:t>
            </a:r>
            <a:endParaRPr lang="en-US" sz="1400" b="1" dirty="0">
              <a:latin typeface="Times New Roman"/>
              <a:cs typeface="Times New Roman"/>
            </a:endParaRPr>
          </a:p>
          <a:p>
            <a:r>
              <a:rPr lang="en-US" sz="1400" b="1" u="sng" dirty="0" smtClean="0">
                <a:solidFill>
                  <a:srgbClr val="0000FF"/>
                </a:solidFill>
                <a:latin typeface="Times New Roman"/>
                <a:cs typeface="Times New Roman"/>
              </a:rPr>
              <a:t>Concerns: </a:t>
            </a:r>
            <a:r>
              <a:rPr lang="en-US" sz="1400" b="1" dirty="0" smtClean="0">
                <a:latin typeface="Times New Roman"/>
                <a:cs typeface="Times New Roman"/>
              </a:rPr>
              <a:t>none</a:t>
            </a:r>
            <a:endParaRPr lang="en-US" sz="1400" b="1" dirty="0">
              <a:latin typeface="Times New Roman"/>
              <a:cs typeface="Times New Roman"/>
            </a:endParaRPr>
          </a:p>
          <a:p>
            <a:r>
              <a:rPr lang="en-US" sz="1400" b="1" u="sng" dirty="0" smtClean="0">
                <a:solidFill>
                  <a:srgbClr val="0000FF"/>
                </a:solidFill>
                <a:latin typeface="Times New Roman"/>
                <a:cs typeface="Times New Roman"/>
              </a:rPr>
              <a:t>Advantages: </a:t>
            </a:r>
            <a:r>
              <a:rPr lang="en-US" sz="1400" b="1" dirty="0" smtClean="0">
                <a:latin typeface="Times New Roman"/>
                <a:cs typeface="Times New Roman"/>
              </a:rPr>
              <a:t>gives room to grow and accommodate high level visitors for EIC</a:t>
            </a:r>
          </a:p>
          <a:p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                    </a:t>
            </a:r>
            <a:r>
              <a:rPr lang="en-US" sz="1400" b="1" dirty="0" err="1" smtClean="0">
                <a:latin typeface="Times New Roman"/>
                <a:cs typeface="Times New Roman"/>
              </a:rPr>
              <a:t>Elke’s</a:t>
            </a:r>
            <a:r>
              <a:rPr lang="en-US" sz="1400" b="1" dirty="0" smtClean="0">
                <a:latin typeface="Times New Roman"/>
                <a:cs typeface="Times New Roman"/>
              </a:rPr>
              <a:t> office will be big enough to have small meetings</a:t>
            </a:r>
          </a:p>
          <a:p>
            <a:r>
              <a:rPr lang="en-US" sz="1400" b="1" dirty="0" smtClean="0">
                <a:latin typeface="Times New Roman"/>
                <a:cs typeface="Times New Roman"/>
              </a:rPr>
              <a:t>                     PHENIX has offices opposite to their labs</a:t>
            </a:r>
          </a:p>
          <a:p>
            <a:r>
              <a:rPr lang="en-US" sz="1400" b="1" dirty="0">
                <a:latin typeface="Times New Roman"/>
                <a:cs typeface="Times New Roman"/>
              </a:rPr>
              <a:t> </a:t>
            </a:r>
            <a:r>
              <a:rPr lang="en-US" sz="1400" b="1" dirty="0" smtClean="0">
                <a:latin typeface="Times New Roman"/>
                <a:cs typeface="Times New Roman"/>
              </a:rPr>
              <a:t>                   </a:t>
            </a:r>
            <a:r>
              <a:rPr lang="en-US" sz="1400" b="1" dirty="0" smtClean="0">
                <a:latin typeface="Times New Roman"/>
                <a:cs typeface="Times New Roman"/>
                <a:sym typeface="Wingdings"/>
              </a:rPr>
              <a:t> everybody happy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2524941"/>
              </p:ext>
            </p:extLst>
          </p:nvPr>
        </p:nvGraphicFramePr>
        <p:xfrm>
          <a:off x="0" y="6034861"/>
          <a:ext cx="6858001" cy="2413718"/>
        </p:xfrm>
        <a:graphic>
          <a:graphicData uri="http://schemas.openxmlformats.org/drawingml/2006/table">
            <a:tbl>
              <a:tblPr/>
              <a:tblGrid>
                <a:gridCol w="397566"/>
                <a:gridCol w="339587"/>
                <a:gridCol w="935935"/>
                <a:gridCol w="695739"/>
                <a:gridCol w="911087"/>
                <a:gridCol w="248478"/>
                <a:gridCol w="1441174"/>
                <a:gridCol w="496957"/>
                <a:gridCol w="571500"/>
                <a:gridCol w="819978"/>
              </a:tblGrid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Building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Office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b="1" i="0" u="none" strike="noStrike">
                          <a:solidFill>
                            <a:srgbClr val="FFFFFF"/>
                          </a:solidFill>
                          <a:effectLst/>
                          <a:latin typeface="Tahoma"/>
                        </a:rPr>
                        <a:t>New Room in 510</a:t>
                      </a:r>
                    </a:p>
                  </a:txBody>
                  <a:tcPr marL="7454" marR="7454" marT="745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66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Last Name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First Name             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Ext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E-mail Address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Keyseries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Keynumber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Jack Number</a:t>
                      </a:r>
                    </a:p>
                  </a:txBody>
                  <a:tcPr marL="7454" marR="7454" marT="74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38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2-195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Aschenauer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Elke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4769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2"/>
                        </a:rPr>
                        <a:t>elke@bnl.gov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EJ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11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2-232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Bazilevsky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Alexander (Sasha)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3712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3"/>
                        </a:rPr>
                        <a:t>shura@bnl.gov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Burton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Thomas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4987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4"/>
                        </a:rPr>
                        <a:t>tpb@bnl.gov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355-01-065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0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8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Di Ruzza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Benedetto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2127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5"/>
                        </a:rPr>
                        <a:t>benedetto.diruzza@gmail.com,bdiruzza@bnl.gov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355-01-079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Barci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Donna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7681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6"/>
                        </a:rPr>
                        <a:t>dbarci@bnl.gov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EJ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10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355-01-001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Eyser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Kjeld Oleg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2174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7"/>
                        </a:rPr>
                        <a:t>keyser@bnl.gov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7454" marR="7454" marT="745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355-01-012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Fazio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Salvatore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4920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8"/>
                        </a:rPr>
                        <a:t>sfazio@bnl.gov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355-01-075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2-231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Guryn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Wlodzimierz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3878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9"/>
                        </a:rPr>
                        <a:t>guryn@bnl.gov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2-235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Ogawa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Akio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5293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10"/>
                        </a:rPr>
                        <a:t>akio@bnl.gov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Schmidke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William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3863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11"/>
                        </a:rPr>
                        <a:t>schmidke@bnl.gov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355-01-009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2-194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New 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PostDoc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2126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355-01-063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solidFill>
                            <a:srgbClr val="000000"/>
                          </a:solidFill>
                          <a:effectLst/>
                          <a:latin typeface="Tahoma"/>
                        </a:rPr>
                        <a:t>2-234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New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PostDoc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4772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355-01-065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Toll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Tobias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5376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Tahoma"/>
                          <a:hlinkClick r:id="rId12"/>
                        </a:rPr>
                        <a:t>ttoll@bnl.gov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355-01-015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Zheng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Liang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2109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</a:rPr>
                        <a:t>liangzhphy@gmail.com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2-234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Guests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2085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355-01-092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33/32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2-191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Kiselev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Alexander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8373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sng" strike="noStrike">
                          <a:solidFill>
                            <a:srgbClr val="0000D4"/>
                          </a:solidFill>
                          <a:effectLst/>
                          <a:latin typeface="Arial"/>
                          <a:hlinkClick r:id="rId13"/>
                        </a:rPr>
                        <a:t>ayk@bnl.gov</a:t>
                      </a:r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EA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6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355-01-013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1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sng" strike="noStrike">
                        <a:solidFill>
                          <a:srgbClr val="0000D4"/>
                        </a:solidFill>
                        <a:effectLst/>
                        <a:latin typeface="Arial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490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9-507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1-213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Polarimeter Lab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2144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490-01-372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153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490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9-207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1" i="0" u="none" strike="noStrike">
                          <a:effectLst/>
                          <a:latin typeface="Tahoma"/>
                        </a:rPr>
                        <a:t>1-213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Si-Pixel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2149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600" b="0" i="0" u="none" strike="noStrike">
                        <a:effectLst/>
                        <a:latin typeface="Tahoma"/>
                      </a:endParaRP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EK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>
                          <a:effectLst/>
                          <a:latin typeface="Tahoma"/>
                        </a:rPr>
                        <a:t>19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b="0" i="0" u="none" strike="noStrike" dirty="0">
                          <a:effectLst/>
                          <a:latin typeface="Tahoma"/>
                        </a:rPr>
                        <a:t>490-01-370</a:t>
                      </a:r>
                    </a:p>
                  </a:txBody>
                  <a:tcPr marL="7454" marR="7454" marT="745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91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14350" y="159618"/>
            <a:ext cx="5829300" cy="7543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752470" y="7099710"/>
            <a:ext cx="490420" cy="26161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11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33021" y="4264223"/>
            <a:ext cx="8002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Times New Roman"/>
                <a:cs typeface="Times New Roman"/>
              </a:rPr>
              <a:t>Wlodek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>
          <a:xfrm rot="16200000">
            <a:off x="4476481" y="7682495"/>
            <a:ext cx="6436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Bill S.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38451" y="5481576"/>
            <a:ext cx="55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Akio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08172" y="4663451"/>
            <a:ext cx="11887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Alexander B.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3570511" y="7721220"/>
            <a:ext cx="8428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/>
                <a:cs typeface="Times New Roman"/>
              </a:rPr>
              <a:t>Benedetto</a:t>
            </a:r>
          </a:p>
          <a:p>
            <a:r>
              <a:rPr lang="en-US" sz="1200" b="1" dirty="0" smtClean="0">
                <a:latin typeface="Times New Roman"/>
                <a:cs typeface="Times New Roman"/>
              </a:rPr>
              <a:t>Tobias</a:t>
            </a:r>
            <a:endParaRPr lang="en-US" sz="1200" b="1" dirty="0">
              <a:latin typeface="Times New Roman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1454190" y="7691196"/>
            <a:ext cx="80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/>
                <a:cs typeface="Times New Roman"/>
              </a:rPr>
              <a:t>Tom</a:t>
            </a:r>
          </a:p>
          <a:p>
            <a:r>
              <a:rPr lang="en-US" sz="1200" b="1" dirty="0" smtClean="0">
                <a:latin typeface="Times New Roman"/>
                <a:cs typeface="Times New Roman"/>
              </a:rPr>
              <a:t>Salvatore</a:t>
            </a:r>
            <a:endParaRPr lang="en-US" sz="1200" b="1" dirty="0">
              <a:latin typeface="Times New Roman"/>
              <a:cs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 rot="16200000">
            <a:off x="1988426" y="7642617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Oleg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3200359" y="7655860"/>
            <a:ext cx="608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/>
                <a:cs typeface="Times New Roman"/>
              </a:rPr>
              <a:t> Liang</a:t>
            </a:r>
          </a:p>
          <a:p>
            <a:r>
              <a:rPr lang="en-US" sz="1200" b="1" dirty="0" smtClean="0">
                <a:latin typeface="Times New Roman"/>
                <a:cs typeface="Times New Roman"/>
              </a:rPr>
              <a:t>Guest</a:t>
            </a:r>
            <a:endParaRPr lang="en-US" sz="1200" b="1" dirty="0">
              <a:latin typeface="Times New Roman"/>
              <a:cs typeface="Times New Roman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46212" y="7653630"/>
            <a:ext cx="5338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 smtClean="0">
                <a:latin typeface="Times New Roman"/>
                <a:cs typeface="Times New Roman"/>
              </a:rPr>
              <a:t>Elke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51961" y="5071656"/>
            <a:ext cx="7231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err="1" smtClean="0">
                <a:latin typeface="Times New Roman"/>
                <a:cs typeface="Times New Roman"/>
              </a:rPr>
              <a:t>PostDoc</a:t>
            </a:r>
            <a:endParaRPr lang="en-US" sz="1200" b="1" dirty="0" smtClean="0">
              <a:latin typeface="Times New Roman"/>
              <a:cs typeface="Times New Roman"/>
            </a:endParaRPr>
          </a:p>
          <a:p>
            <a:r>
              <a:rPr lang="en-US" sz="1200" b="1" dirty="0" smtClean="0">
                <a:latin typeface="Times New Roman"/>
                <a:cs typeface="Times New Roman"/>
              </a:rPr>
              <a:t>Guest</a:t>
            </a:r>
            <a:endParaRPr lang="en-US" sz="1200" b="1" dirty="0">
              <a:latin typeface="Times New Roman"/>
              <a:cs typeface="Times New Roman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802116" y="7969548"/>
            <a:ext cx="1208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Alexander K.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 rot="16200000">
            <a:off x="2719199" y="7633572"/>
            <a:ext cx="7615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latin typeface="Times New Roman"/>
                <a:cs typeface="Times New Roman"/>
              </a:rPr>
              <a:t> </a:t>
            </a:r>
            <a:r>
              <a:rPr lang="en-US" sz="1200" b="1" dirty="0" err="1" smtClean="0">
                <a:latin typeface="Times New Roman"/>
                <a:cs typeface="Times New Roman"/>
              </a:rPr>
              <a:t>PostDoc</a:t>
            </a:r>
            <a:endParaRPr lang="en-US" sz="1200" b="1" dirty="0" smtClean="0">
              <a:latin typeface="Times New Roman"/>
              <a:cs typeface="Times New Roman"/>
            </a:endParaRPr>
          </a:p>
          <a:p>
            <a:r>
              <a:rPr lang="en-US" sz="1200" b="1" dirty="0" smtClean="0">
                <a:latin typeface="Times New Roman"/>
                <a:cs typeface="Times New Roman"/>
              </a:rPr>
              <a:t>Guest</a:t>
            </a:r>
            <a:endParaRPr lang="en-US" sz="1200" b="1" dirty="0">
              <a:latin typeface="Times New Roman"/>
              <a:cs typeface="Times New Roman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46535" y="5086633"/>
            <a:ext cx="462624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10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46535" y="5520647"/>
            <a:ext cx="415498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5400" y="4652364"/>
            <a:ext cx="415498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5275" y="4273264"/>
            <a:ext cx="415498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4741" y="7125392"/>
            <a:ext cx="415498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14532" y="7130038"/>
            <a:ext cx="415498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SPIN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94131" y="4321015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7937" y="3921220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720974" y="3535230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49059" y="3204460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721447" y="2845533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49059" y="2495886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45647" y="7345482"/>
            <a:ext cx="6895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 err="1" smtClean="0">
                <a:solidFill>
                  <a:srgbClr val="00FF00"/>
                </a:solidFill>
              </a:rPr>
              <a:t>Dbl</a:t>
            </a:r>
            <a:r>
              <a:rPr lang="en-US" sz="1000" b="1" dirty="0" smtClean="0">
                <a:solidFill>
                  <a:srgbClr val="00FF00"/>
                </a:solidFill>
              </a:rPr>
              <a:t> office</a:t>
            </a:r>
            <a:endParaRPr lang="en-US" sz="1000" b="1" dirty="0">
              <a:solidFill>
                <a:srgbClr val="00FF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707937" y="2121333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707937" y="1760290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688862" y="1412760"/>
            <a:ext cx="569387" cy="21544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PHENIX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524386" y="3854034"/>
            <a:ext cx="458379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RBRC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540336" y="3507965"/>
            <a:ext cx="458379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RBRC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546831" y="3137274"/>
            <a:ext cx="458379" cy="215444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RBRC</a:t>
            </a:r>
            <a:endParaRPr lang="en-US" sz="8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4892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0918" y="2748276"/>
            <a:ext cx="4486980" cy="38224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33842" y="2378944"/>
            <a:ext cx="1983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Times New Roman"/>
                <a:cs typeface="Times New Roman"/>
              </a:rPr>
              <a:t>Elke’s</a:t>
            </a:r>
            <a:r>
              <a:rPr lang="en-US" b="1" dirty="0" smtClean="0">
                <a:latin typeface="Times New Roman"/>
                <a:cs typeface="Times New Roman"/>
              </a:rPr>
              <a:t> office 2-195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11123" y="4264326"/>
            <a:ext cx="156159" cy="147572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528043" y="5725573"/>
            <a:ext cx="249855" cy="84517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 rot="16200000">
            <a:off x="5338859" y="5985826"/>
            <a:ext cx="5703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Door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 rot="16200000">
            <a:off x="935746" y="4867506"/>
            <a:ext cx="829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Window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67282" y="5167495"/>
            <a:ext cx="424727" cy="1374136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892009" y="5167495"/>
            <a:ext cx="1884324" cy="551737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5400000">
            <a:off x="4884276" y="3204229"/>
            <a:ext cx="1287532" cy="4308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latin typeface="Times New Roman"/>
                <a:cs typeface="Times New Roman"/>
              </a:rPr>
              <a:t>Hanging Cabinets</a:t>
            </a:r>
          </a:p>
          <a:p>
            <a:pPr algn="ctr"/>
            <a:endParaRPr lang="en-US" sz="1100" b="1" dirty="0">
              <a:latin typeface="Times New Roman"/>
              <a:cs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90104" y="2748276"/>
            <a:ext cx="1112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Whiteboard</a:t>
            </a:r>
            <a:endParaRPr lang="en-US" sz="1400" b="1" dirty="0"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892009" y="6079966"/>
            <a:ext cx="2561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please no hanging cabinets </a:t>
            </a:r>
          </a:p>
          <a:p>
            <a:r>
              <a:rPr lang="en-US" sz="1200" dirty="0" smtClean="0"/>
              <a:t>behind the desk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633842" y="5740051"/>
            <a:ext cx="301955" cy="2290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112270" y="3522130"/>
            <a:ext cx="956857" cy="551737"/>
          </a:xfrm>
          <a:prstGeom prst="rect">
            <a:avLst/>
          </a:prstGeom>
          <a:gradFill flip="none" rotWithShape="1">
            <a:gsLst>
              <a:gs pos="0">
                <a:srgbClr val="FFFF66"/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457953" y="4101372"/>
            <a:ext cx="301955" cy="2290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458698" y="3273312"/>
            <a:ext cx="301955" cy="2290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784819" y="3701783"/>
            <a:ext cx="301955" cy="2290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104074" y="3706549"/>
            <a:ext cx="301955" cy="229023"/>
          </a:xfrm>
          <a:prstGeom prst="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22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662</Words>
  <Application>Microsoft Macintosh PowerPoint</Application>
  <PresentationFormat>On-screen Show (4:3)</PresentationFormat>
  <Paragraphs>245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Elke-Caroline Aschenauer</dc:creator>
  <cp:lastModifiedBy>Elke-Caroline Aschenauer</cp:lastModifiedBy>
  <cp:revision>30</cp:revision>
  <dcterms:created xsi:type="dcterms:W3CDTF">2014-03-05T16:27:16Z</dcterms:created>
  <dcterms:modified xsi:type="dcterms:W3CDTF">2014-03-21T13:53:07Z</dcterms:modified>
</cp:coreProperties>
</file>