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75" r:id="rId11"/>
    <p:sldId id="278" r:id="rId12"/>
    <p:sldId id="269" r:id="rId13"/>
    <p:sldId id="267" r:id="rId14"/>
    <p:sldId id="271" r:id="rId15"/>
    <p:sldId id="272" r:id="rId16"/>
    <p:sldId id="276" r:id="rId17"/>
    <p:sldId id="277" r:id="rId18"/>
  </p:sldIdLst>
  <p:sldSz cx="9144000" cy="6858000" type="screen4x3"/>
  <p:notesSz cx="91011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4660"/>
  </p:normalViewPr>
  <p:slideViewPr>
    <p:cSldViewPr>
      <p:cViewPr varScale="1">
        <p:scale>
          <a:sx n="70" d="100"/>
          <a:sy n="70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433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54613" y="0"/>
            <a:ext cx="394493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67E9F8-91E8-448B-A21E-41A095A8A65A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433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54613" y="6513513"/>
            <a:ext cx="394493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53AD18-698E-4A20-8196-559471ADD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6422A2-E711-40B7-B381-63F36DD865E1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6BD009-A4C9-468F-B032-0F6EBC6B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CF20-6784-4CF9-B345-6001E2E8A900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70BE-B05F-49BE-B79E-EED2CF77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91AA-C728-407A-B77B-44D07A3B4C1F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E487-23A8-40A7-B0C9-021535805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F9EE-93E5-49A5-A3B0-CAC9D15A794D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FCC0-C6CB-4A56-A057-00105AB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3436FD-4F4F-494A-82F6-1960D1C98786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AB4903-082B-454C-B12E-5A79B2B7F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E25E2-1EB1-476D-AA72-AB65D412A6C7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3817F-7EF5-49E6-8106-B9D49B0BF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51AED-D074-4BEA-A819-694FC6B74E68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663978-CEE3-4A4B-B518-BCE1C4BF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592A40-D95C-4A6A-8BA4-F99B42CA897A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4DC96-5E30-4323-AC82-07BD231F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C819-D060-4189-9134-34FF5BF6BCAA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D617-AFE4-42E2-B1F9-A3B0975EE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02D9AE-A00F-4CB2-B6C3-87DE1199AA07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B5E03-186B-4572-9C56-B78CF215C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3262C0-CE21-4863-BDDE-49F4246E8931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E19337-C962-461B-A3DF-704C0E6B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D2B5D9-8EA9-47D6-8004-4E448E6AEE41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DBB066-A694-4CDB-AE52-B81330C8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63" r:id="rId4"/>
    <p:sldLayoutId id="2147483764" r:id="rId5"/>
    <p:sldLayoutId id="2147483765" r:id="rId6"/>
    <p:sldLayoutId id="2147483758" r:id="rId7"/>
    <p:sldLayoutId id="2147483766" r:id="rId8"/>
    <p:sldLayoutId id="2147483767" r:id="rId9"/>
    <p:sldLayoutId id="2147483759" r:id="rId10"/>
    <p:sldLayoutId id="21474837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LilyUPC" pitchFamily="34" charset="-34"/>
              </a:rPr>
              <a:t>Designing the </a:t>
            </a:r>
            <a:r>
              <a:rPr lang="en-US" sz="4000" dirty="0" err="1" smtClean="0">
                <a:cs typeface="LilyUPC" pitchFamily="34" charset="-34"/>
              </a:rPr>
              <a:t>eRHIC</a:t>
            </a:r>
            <a:r>
              <a:rPr lang="en-US" sz="4000" dirty="0" smtClean="0">
                <a:cs typeface="LilyUPC" pitchFamily="34" charset="-34"/>
              </a:rPr>
              <a:t> Detector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447800"/>
          </a:xfrm>
        </p:spPr>
        <p:txBody>
          <a:bodyPr/>
          <a:lstStyle/>
          <a:p>
            <a:pPr marR="0" algn="ctr" eaLnBrk="1" hangingPunct="1">
              <a:buFont typeface="Arial" charset="0"/>
              <a:buNone/>
            </a:pPr>
            <a:r>
              <a:rPr lang="en-US" sz="1800" smtClean="0"/>
              <a:t>William Foreman</a:t>
            </a:r>
          </a:p>
          <a:p>
            <a:pPr marR="0" algn="ctr" eaLnBrk="1" hangingPunct="1">
              <a:buFont typeface="Arial" charset="0"/>
              <a:buNone/>
            </a:pPr>
            <a:r>
              <a:rPr lang="en-US" sz="1800" smtClean="0"/>
              <a:t>Anders Kirleis</a:t>
            </a:r>
          </a:p>
          <a:p>
            <a:pPr marR="0" algn="ctr" eaLnBrk="1" hangingPunct="1">
              <a:buFont typeface="Arial" charset="0"/>
              <a:buNone/>
            </a:pPr>
            <a:r>
              <a:rPr lang="en-US" sz="1800" smtClean="0"/>
              <a:t>BNL – August 2009</a:t>
            </a:r>
          </a:p>
          <a:p>
            <a:pPr marR="0" eaLnBrk="1" hangingPunct="1">
              <a:buFont typeface="Arial" charset="0"/>
              <a:buNone/>
            </a:pPr>
            <a:endParaRPr lang="en-US" sz="1400" smtClean="0"/>
          </a:p>
          <a:p>
            <a:pPr marR="0" eaLnBrk="1" hangingPunct="1">
              <a:buFont typeface="Arial" charset="0"/>
              <a:buNone/>
            </a:pPr>
            <a:endParaRPr lang="en-US" sz="1400" smtClean="0"/>
          </a:p>
          <a:p>
            <a:pPr marR="0" eaLnBrk="1" hangingPunct="1">
              <a:buFont typeface="Arial" charset="0"/>
              <a:buNone/>
            </a:pPr>
            <a:endParaRPr lang="en-US" sz="2000" smtClean="0"/>
          </a:p>
          <a:p>
            <a:pPr marR="0" eaLnBrk="1" hangingPunct="1">
              <a:buFont typeface="Arial" charset="0"/>
              <a:buNone/>
            </a:pPr>
            <a:endParaRPr lang="en-US" smtClean="0"/>
          </a:p>
          <a:p>
            <a:pPr marR="0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/>
              <a:t>Deep Inelastic Scattering   vs.   Diffractive Scattering</a:t>
            </a:r>
            <a:endParaRPr lang="en-US" sz="2400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rcRect l="3704" t="3835" r="2469" b="2579"/>
          <a:stretch>
            <a:fillRect/>
          </a:stretch>
        </p:blipFill>
        <p:spPr>
          <a:xfrm>
            <a:off x="1066800" y="1219200"/>
            <a:ext cx="2819400" cy="226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5334000" y="1219200"/>
            <a:ext cx="2819400" cy="2286000"/>
            <a:chOff x="22021800" y="6553200"/>
            <a:chExt cx="3886200" cy="3124200"/>
          </a:xfrm>
        </p:grpSpPr>
        <p:pic>
          <p:nvPicPr>
            <p:cNvPr id="6" name="Picture 5" descr="Picture2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952" t="1178" r="1979" b="2184"/>
            <a:stretch>
              <a:fillRect/>
            </a:stretch>
          </p:blipFill>
          <p:spPr>
            <a:xfrm>
              <a:off x="22021800" y="6553200"/>
              <a:ext cx="3886200" cy="312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2021800" y="6553200"/>
              <a:ext cx="380743" cy="3818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21800" y="9295553"/>
              <a:ext cx="380743" cy="3818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27257" y="6553200"/>
              <a:ext cx="380743" cy="3818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3657600"/>
            <a:ext cx="40386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Deep Inelastic Scattering (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DIS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pPr marL="109538" indent="-109538" algn="ctr">
              <a:defRPr/>
            </a:pPr>
            <a:r>
              <a:rPr lang="en-US" dirty="0"/>
              <a:t>A lepton (electron) interacts with a parton (quark/gluon) inside the proton and is scattered at angle </a:t>
            </a:r>
            <a:r>
              <a:rPr lang="el-GR" dirty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e</a:t>
            </a:r>
            <a:r>
              <a:rPr lang="en-US" dirty="0"/>
              <a:t> with energy 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/>
              <a:t>, </a:t>
            </a:r>
            <a:r>
              <a:rPr lang="en-US" b="1" dirty="0"/>
              <a:t>proton fragments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657600"/>
            <a:ext cx="34290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Diffractive Scattering:</a:t>
            </a:r>
          </a:p>
          <a:p>
            <a:pPr marL="109538" indent="-109538" algn="ctr">
              <a:defRPr/>
            </a:pPr>
            <a:r>
              <a:rPr lang="en-US" dirty="0"/>
              <a:t>The proton </a:t>
            </a:r>
            <a:r>
              <a:rPr lang="en-US" b="1" dirty="0"/>
              <a:t>remains intact </a:t>
            </a:r>
            <a:r>
              <a:rPr lang="en-US" dirty="0"/>
              <a:t>during the collision and a </a:t>
            </a:r>
            <a:r>
              <a:rPr lang="en-US" dirty="0">
                <a:solidFill>
                  <a:srgbClr val="FF0000"/>
                </a:solidFill>
              </a:rPr>
              <a:t>“rapidity gap” </a:t>
            </a:r>
            <a:r>
              <a:rPr lang="en-US" dirty="0"/>
              <a:t>is seen in which no particles are ejected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5562600"/>
            <a:ext cx="6019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It is important to understand these differences </a:t>
            </a:r>
            <a:r>
              <a:rPr lang="en-US" sz="1600" b="1">
                <a:solidFill>
                  <a:srgbClr val="FF0000"/>
                </a:solidFill>
              </a:rPr>
              <a:t>so in a real experiment we can find out which process occurred based on the data we collect.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191000" y="4648200"/>
            <a:ext cx="990600" cy="992188"/>
            <a:chOff x="4191000" y="4648200"/>
            <a:chExt cx="990600" cy="99139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191000" y="4648200"/>
              <a:ext cx="9906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153297" y="5143102"/>
              <a:ext cx="98980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Making Plots and Interpreting Data…</a:t>
            </a:r>
            <a:endParaRPr lang="en-US" sz="3200" dirty="0"/>
          </a:p>
        </p:txBody>
      </p:sp>
      <p:pic>
        <p:nvPicPr>
          <p:cNvPr id="19459" name="Picture 3" descr="C:\Users\Will\AppData\Local\Microsoft\Windows\Temporary Internet Files\Content.IE5\C3E0VXQR\MCj044170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smtClean="0"/>
              <a:t>Momentum vs. Theta of Scat. Electron</a:t>
            </a:r>
            <a:endParaRPr lang="en-US" sz="28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410200" y="3352800"/>
            <a:ext cx="3733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What we see: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Differences between DIS and diffractive events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Different angle &amp; momentum distributions depending on electron + proton energies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1219200"/>
            <a:ext cx="5381625" cy="4713288"/>
            <a:chOff x="0" y="1219200"/>
            <a:chExt cx="5381589" cy="4712732"/>
          </a:xfrm>
        </p:grpSpPr>
        <p:pic>
          <p:nvPicPr>
            <p:cNvPr id="20486" name="Picture 8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23" t="11581" r="3934" b="9322"/>
            <a:stretch>
              <a:fillRect/>
            </a:stretch>
          </p:blipFill>
          <p:spPr bwMode="auto">
            <a:xfrm>
              <a:off x="609600" y="1219201"/>
              <a:ext cx="2377253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8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33" t="11581" r="3934" b="9322"/>
            <a:stretch>
              <a:fillRect/>
            </a:stretch>
          </p:blipFill>
          <p:spPr bwMode="auto">
            <a:xfrm>
              <a:off x="3048000" y="1219200"/>
              <a:ext cx="2333589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7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27" t="11581" r="3934" b="9322"/>
            <a:stretch>
              <a:fillRect/>
            </a:stretch>
          </p:blipFill>
          <p:spPr bwMode="auto">
            <a:xfrm>
              <a:off x="609600" y="3352800"/>
              <a:ext cx="2377118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33" t="11581" r="3934" b="9322"/>
            <a:stretch>
              <a:fillRect/>
            </a:stretch>
          </p:blipFill>
          <p:spPr bwMode="auto">
            <a:xfrm>
              <a:off x="3048000" y="3352800"/>
              <a:ext cx="2333589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10"/>
            <p:cNvSpPr txBox="1">
              <a:spLocks noChangeArrowheads="1"/>
            </p:cNvSpPr>
            <p:nvPr/>
          </p:nvSpPr>
          <p:spPr bwMode="auto">
            <a:xfrm>
              <a:off x="1447800" y="5562600"/>
              <a:ext cx="2743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Momentum (GeV/c)</a:t>
              </a:r>
            </a:p>
          </p:txBody>
        </p:sp>
        <p:sp>
          <p:nvSpPr>
            <p:cNvPr id="20491" name="TextBox 11"/>
            <p:cNvSpPr txBox="1">
              <a:spLocks noChangeArrowheads="1"/>
            </p:cNvSpPr>
            <p:nvPr/>
          </p:nvSpPr>
          <p:spPr bwMode="auto">
            <a:xfrm rot="-5400000">
              <a:off x="-1186934" y="2863334"/>
              <a:ext cx="2743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Theta (degrees)</a:t>
              </a:r>
            </a:p>
          </p:txBody>
        </p:sp>
        <p:sp>
          <p:nvSpPr>
            <p:cNvPr id="20492" name="TextBox 13"/>
            <p:cNvSpPr txBox="1">
              <a:spLocks noChangeArrowheads="1"/>
            </p:cNvSpPr>
            <p:nvPr/>
          </p:nvSpPr>
          <p:spPr bwMode="auto">
            <a:xfrm>
              <a:off x="1676400" y="1295400"/>
              <a:ext cx="9144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4+250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DIS</a:t>
              </a:r>
            </a:p>
          </p:txBody>
        </p:sp>
        <p:sp>
          <p:nvSpPr>
            <p:cNvPr id="20493" name="TextBox 14"/>
            <p:cNvSpPr txBox="1">
              <a:spLocks noChangeArrowheads="1"/>
            </p:cNvSpPr>
            <p:nvPr/>
          </p:nvSpPr>
          <p:spPr bwMode="auto">
            <a:xfrm>
              <a:off x="4114800" y="1295400"/>
              <a:ext cx="9144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4+250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Diffractive</a:t>
              </a:r>
            </a:p>
          </p:txBody>
        </p:sp>
        <p:sp>
          <p:nvSpPr>
            <p:cNvPr id="20494" name="TextBox 15"/>
            <p:cNvSpPr txBox="1">
              <a:spLocks noChangeArrowheads="1"/>
            </p:cNvSpPr>
            <p:nvPr/>
          </p:nvSpPr>
          <p:spPr bwMode="auto">
            <a:xfrm>
              <a:off x="914400" y="4876800"/>
              <a:ext cx="10668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10+100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DIS</a:t>
              </a:r>
            </a:p>
          </p:txBody>
        </p:sp>
        <p:sp>
          <p:nvSpPr>
            <p:cNvPr id="20495" name="TextBox 16"/>
            <p:cNvSpPr txBox="1">
              <a:spLocks noChangeArrowheads="1"/>
            </p:cNvSpPr>
            <p:nvPr/>
          </p:nvSpPr>
          <p:spPr bwMode="auto">
            <a:xfrm>
              <a:off x="3276600" y="4876800"/>
              <a:ext cx="10668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10+100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Diffractive</a:t>
              </a:r>
            </a:p>
          </p:txBody>
        </p:sp>
        <p:sp>
          <p:nvSpPr>
            <p:cNvPr id="20496" name="TextBox 17"/>
            <p:cNvSpPr txBox="1">
              <a:spLocks noChangeArrowheads="1"/>
            </p:cNvSpPr>
            <p:nvPr/>
          </p:nvSpPr>
          <p:spPr bwMode="auto">
            <a:xfrm rot="-5400000">
              <a:off x="-440694" y="2117096"/>
              <a:ext cx="190500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/>
                <a:t>60</a:t>
              </a:r>
              <a:r>
                <a:rPr lang="en-US" sz="1100" b="1" baseline="30000"/>
                <a:t>o </a:t>
              </a:r>
              <a:r>
                <a:rPr lang="en-US" sz="1100" b="1"/>
                <a:t> - 180</a:t>
              </a:r>
              <a:r>
                <a:rPr lang="en-US" sz="1100" b="1" baseline="30000"/>
                <a:t>o</a:t>
              </a:r>
              <a:endParaRPr lang="en-US" sz="1100" b="1"/>
            </a:p>
          </p:txBody>
        </p:sp>
        <p:sp>
          <p:nvSpPr>
            <p:cNvPr id="20497" name="TextBox 18"/>
            <p:cNvSpPr txBox="1">
              <a:spLocks noChangeArrowheads="1"/>
            </p:cNvSpPr>
            <p:nvPr/>
          </p:nvSpPr>
          <p:spPr bwMode="auto">
            <a:xfrm rot="-5400000">
              <a:off x="-440694" y="4250696"/>
              <a:ext cx="190500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/>
                <a:t>140</a:t>
              </a:r>
              <a:r>
                <a:rPr lang="en-US" sz="1100" b="1" baseline="30000"/>
                <a:t>o </a:t>
              </a:r>
              <a:r>
                <a:rPr lang="en-US" sz="1100" b="1"/>
                <a:t> - 180</a:t>
              </a:r>
              <a:r>
                <a:rPr lang="en-US" sz="1100" b="1" baseline="30000"/>
                <a:t>o</a:t>
              </a:r>
              <a:endParaRPr lang="en-US" sz="1100" b="1"/>
            </a:p>
          </p:txBody>
        </p:sp>
      </p:grp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410200" y="1295400"/>
            <a:ext cx="3733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What we do: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/>
              <a:t>Edit codes so only information for certain particles are plotted, both in </a:t>
            </a:r>
            <a:r>
              <a:rPr lang="en-US" sz="2000">
                <a:solidFill>
                  <a:srgbClr val="FF0000"/>
                </a:solidFill>
              </a:rPr>
              <a:t>DIS and diffractive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sz="2800" dirty="0" smtClean="0">
                <a:latin typeface="Times New Roman"/>
                <a:cs typeface="Times New Roman"/>
              </a:rPr>
              <a:t>π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Momentum vs. Angle</a:t>
            </a:r>
            <a:endParaRPr lang="en-US" sz="2800" dirty="0"/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5410200" y="1524000"/>
            <a:ext cx="3733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What we see: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Angles at which pions are projected for different energies in both DIS and diffractive events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In DIS events, pions tend to be sent at much smaller angles compared to diffractive events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1295400"/>
            <a:ext cx="5257800" cy="4789488"/>
            <a:chOff x="0" y="1295400"/>
            <a:chExt cx="5257801" cy="4788932"/>
          </a:xfrm>
        </p:grpSpPr>
        <p:grpSp>
          <p:nvGrpSpPr>
            <p:cNvPr id="21510" name="Group 15"/>
            <p:cNvGrpSpPr>
              <a:grpSpLocks/>
            </p:cNvGrpSpPr>
            <p:nvPr/>
          </p:nvGrpSpPr>
          <p:grpSpPr bwMode="auto">
            <a:xfrm>
              <a:off x="609600" y="1295400"/>
              <a:ext cx="4648200" cy="2209802"/>
              <a:chOff x="1699846" y="19583396"/>
              <a:chExt cx="5363308" cy="2549771"/>
            </a:xfrm>
          </p:grpSpPr>
          <p:pic>
            <p:nvPicPr>
              <p:cNvPr id="21522" name="Picture 8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394" t="11581" r="2809" b="7396"/>
              <a:stretch>
                <a:fillRect/>
              </a:stretch>
            </p:blipFill>
            <p:spPr bwMode="auto">
              <a:xfrm>
                <a:off x="1699846" y="19583398"/>
                <a:ext cx="2795954" cy="2549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3" name="Picture 8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6052" t="11581" r="3934" b="7971"/>
              <a:stretch>
                <a:fillRect/>
              </a:stretch>
            </p:blipFill>
            <p:spPr bwMode="auto">
              <a:xfrm>
                <a:off x="4513385" y="19583396"/>
                <a:ext cx="2549769" cy="2549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11" name="Group 19"/>
            <p:cNvGrpSpPr>
              <a:grpSpLocks/>
            </p:cNvGrpSpPr>
            <p:nvPr/>
          </p:nvGrpSpPr>
          <p:grpSpPr bwMode="auto">
            <a:xfrm>
              <a:off x="609600" y="3505197"/>
              <a:ext cx="4648201" cy="2209800"/>
              <a:chOff x="1622637" y="22250410"/>
              <a:chExt cx="5332520" cy="2535133"/>
            </a:xfrm>
          </p:grpSpPr>
          <p:pic>
            <p:nvPicPr>
              <p:cNvPr id="21520" name="Picture 8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427" t="11581" r="1685" b="7072"/>
              <a:stretch>
                <a:fillRect/>
              </a:stretch>
            </p:blipFill>
            <p:spPr bwMode="auto">
              <a:xfrm>
                <a:off x="1622637" y="22250410"/>
                <a:ext cx="2816813" cy="2535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1" name="Picture 83"/>
              <p:cNvPicPr>
                <a:picLocks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549" t="11581" r="3934" b="8029"/>
              <a:stretch>
                <a:fillRect/>
              </a:stretch>
            </p:blipFill>
            <p:spPr bwMode="auto">
              <a:xfrm>
                <a:off x="4420024" y="22250413"/>
                <a:ext cx="2535133" cy="2496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12" name="TextBox 23"/>
            <p:cNvSpPr txBox="1">
              <a:spLocks noChangeArrowheads="1"/>
            </p:cNvSpPr>
            <p:nvPr/>
          </p:nvSpPr>
          <p:spPr bwMode="auto">
            <a:xfrm rot="-5400000">
              <a:off x="-1186934" y="2863334"/>
              <a:ext cx="2743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Theta (degrees)</a:t>
              </a:r>
            </a:p>
          </p:txBody>
        </p:sp>
        <p:sp>
          <p:nvSpPr>
            <p:cNvPr id="21513" name="TextBox 24"/>
            <p:cNvSpPr txBox="1">
              <a:spLocks noChangeArrowheads="1"/>
            </p:cNvSpPr>
            <p:nvPr/>
          </p:nvSpPr>
          <p:spPr bwMode="auto">
            <a:xfrm rot="-5400000">
              <a:off x="-440694" y="2117096"/>
              <a:ext cx="190500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/>
                <a:t>0</a:t>
              </a:r>
              <a:r>
                <a:rPr lang="en-US" sz="1100" b="1" baseline="30000"/>
                <a:t>o </a:t>
              </a:r>
              <a:r>
                <a:rPr lang="en-US" sz="1100" b="1"/>
                <a:t> - 180</a:t>
              </a:r>
              <a:r>
                <a:rPr lang="en-US" sz="1100" b="1" baseline="30000"/>
                <a:t>o</a:t>
              </a:r>
              <a:endParaRPr lang="en-US" sz="1100" b="1"/>
            </a:p>
          </p:txBody>
        </p:sp>
        <p:sp>
          <p:nvSpPr>
            <p:cNvPr id="21514" name="TextBox 25"/>
            <p:cNvSpPr txBox="1">
              <a:spLocks noChangeArrowheads="1"/>
            </p:cNvSpPr>
            <p:nvPr/>
          </p:nvSpPr>
          <p:spPr bwMode="auto">
            <a:xfrm rot="-5400000">
              <a:off x="-440694" y="4403096"/>
              <a:ext cx="190500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/>
                <a:t>0</a:t>
              </a:r>
              <a:r>
                <a:rPr lang="en-US" sz="1100" b="1" baseline="30000"/>
                <a:t>o </a:t>
              </a:r>
              <a:r>
                <a:rPr lang="en-US" sz="1100" b="1"/>
                <a:t> - 180</a:t>
              </a:r>
              <a:r>
                <a:rPr lang="en-US" sz="1100" b="1" baseline="30000"/>
                <a:t>o</a:t>
              </a:r>
              <a:endParaRPr lang="en-US" sz="1100" b="1"/>
            </a:p>
          </p:txBody>
        </p:sp>
        <p:sp>
          <p:nvSpPr>
            <p:cNvPr id="21515" name="TextBox 26"/>
            <p:cNvSpPr txBox="1">
              <a:spLocks noChangeArrowheads="1"/>
            </p:cNvSpPr>
            <p:nvPr/>
          </p:nvSpPr>
          <p:spPr bwMode="auto">
            <a:xfrm>
              <a:off x="1524000" y="5715000"/>
              <a:ext cx="2743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Momentum (GeV/c)</a:t>
              </a:r>
            </a:p>
          </p:txBody>
        </p:sp>
        <p:sp>
          <p:nvSpPr>
            <p:cNvPr id="21516" name="TextBox 28"/>
            <p:cNvSpPr txBox="1">
              <a:spLocks noChangeArrowheads="1"/>
            </p:cNvSpPr>
            <p:nvPr/>
          </p:nvSpPr>
          <p:spPr bwMode="auto">
            <a:xfrm>
              <a:off x="1676400" y="1371600"/>
              <a:ext cx="9144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4+250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DIS</a:t>
              </a:r>
            </a:p>
          </p:txBody>
        </p:sp>
        <p:sp>
          <p:nvSpPr>
            <p:cNvPr id="21517" name="TextBox 29"/>
            <p:cNvSpPr txBox="1">
              <a:spLocks noChangeArrowheads="1"/>
            </p:cNvSpPr>
            <p:nvPr/>
          </p:nvSpPr>
          <p:spPr bwMode="auto">
            <a:xfrm>
              <a:off x="3962400" y="1371600"/>
              <a:ext cx="9144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4+250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Diffractive</a:t>
              </a:r>
            </a:p>
          </p:txBody>
        </p:sp>
        <p:sp>
          <p:nvSpPr>
            <p:cNvPr id="21518" name="TextBox 30"/>
            <p:cNvSpPr txBox="1">
              <a:spLocks noChangeArrowheads="1"/>
            </p:cNvSpPr>
            <p:nvPr/>
          </p:nvSpPr>
          <p:spPr bwMode="auto">
            <a:xfrm>
              <a:off x="3886200" y="3581400"/>
              <a:ext cx="9906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10+100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Diffractive</a:t>
              </a:r>
            </a:p>
          </p:txBody>
        </p:sp>
        <p:sp>
          <p:nvSpPr>
            <p:cNvPr id="21519" name="TextBox 31"/>
            <p:cNvSpPr txBox="1">
              <a:spLocks noChangeArrowheads="1"/>
            </p:cNvSpPr>
            <p:nvPr/>
          </p:nvSpPr>
          <p:spPr bwMode="auto">
            <a:xfrm>
              <a:off x="1600200" y="3581400"/>
              <a:ext cx="990600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10+100 GeV</a:t>
              </a:r>
            </a:p>
            <a:p>
              <a:r>
                <a:rPr lang="en-US" sz="1100">
                  <a:solidFill>
                    <a:srgbClr val="FF0000"/>
                  </a:solidFill>
                </a:rPr>
                <a:t>DIS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86400" y="4953000"/>
            <a:ext cx="320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We use this information to design the detector!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Designing the </a:t>
            </a:r>
            <a:r>
              <a:rPr lang="en-US" dirty="0" err="1" smtClean="0"/>
              <a:t>eRHIC</a:t>
            </a:r>
            <a:r>
              <a:rPr lang="en-US" dirty="0" smtClean="0"/>
              <a:t> Detector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5" t="10390" r="9375" b="1299"/>
          <a:stretch>
            <a:fillRect/>
          </a:stretch>
        </p:blipFill>
        <p:spPr bwMode="auto">
          <a:xfrm>
            <a:off x="1600200" y="1676400"/>
            <a:ext cx="67056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524000" y="2362200"/>
            <a:ext cx="2209800" cy="1143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1676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Collision point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3581400"/>
            <a:ext cx="1371600" cy="1219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" y="4724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Backward tracking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648200" y="1905000"/>
            <a:ext cx="2209800" cy="1524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34200" y="1676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Forward tracking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2590800" y="1219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Rough diagram of what we need: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828800"/>
            <a:ext cx="5545138" cy="5029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42998"/>
              </a:scheme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Designing the </a:t>
            </a:r>
            <a:r>
              <a:rPr lang="en-US" dirty="0" err="1" smtClean="0"/>
              <a:t>eRHIC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1219200"/>
            <a:ext cx="419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000"/>
              <a:t>We used a program written in Geant3 to design a virtual </a:t>
            </a:r>
            <a:r>
              <a:rPr lang="en-US" sz="2000">
                <a:solidFill>
                  <a:srgbClr val="FF0000"/>
                </a:solidFill>
              </a:rPr>
              <a:t>eRHIC detector  geometry </a:t>
            </a:r>
            <a:r>
              <a:rPr lang="en-US" sz="2000"/>
              <a:t>replicating current diagrams &amp; estimations</a:t>
            </a:r>
            <a:r>
              <a:rPr lang="en-US" sz="200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6096000"/>
            <a:ext cx="1371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Anders Kirleis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2400" y="1524000"/>
            <a:ext cx="3048000" cy="4013200"/>
            <a:chOff x="152400" y="1524000"/>
            <a:chExt cx="3048000" cy="4013775"/>
          </a:xfrm>
        </p:grpSpPr>
        <p:pic>
          <p:nvPicPr>
            <p:cNvPr id="12" name="Picture 2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11"/>
              <a:ext cx="1447800" cy="1387674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42998"/>
                </a:schemeClr>
              </a:outerShdw>
            </a:effectLst>
          </p:spPr>
        </p:pic>
        <p:pic>
          <p:nvPicPr>
            <p:cNvPr id="13" name="Picture 2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524000"/>
              <a:ext cx="1544638" cy="142101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42998"/>
                </a:schemeClr>
              </a:outerShdw>
            </a:effectLst>
          </p:spPr>
        </p:pic>
        <p:pic>
          <p:nvPicPr>
            <p:cNvPr id="14" name="Picture 2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3581695"/>
              <a:ext cx="1498600" cy="137179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42998"/>
                </a:schemeClr>
              </a:outerShdw>
            </a:effectLst>
          </p:spPr>
        </p:pic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2600" y="3581695"/>
              <a:ext cx="1420813" cy="129558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42998"/>
                </a:schemeClr>
              </a:outerShdw>
            </a:effectLst>
          </p:spPr>
        </p:pic>
        <p:sp>
          <p:nvSpPr>
            <p:cNvPr id="23564" name="TextBox 15"/>
            <p:cNvSpPr txBox="1">
              <a:spLocks noChangeArrowheads="1"/>
            </p:cNvSpPr>
            <p:nvPr/>
          </p:nvSpPr>
          <p:spPr bwMode="auto">
            <a:xfrm>
              <a:off x="304800" y="2971800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Magnets</a:t>
              </a:r>
            </a:p>
          </p:txBody>
        </p:sp>
        <p:sp>
          <p:nvSpPr>
            <p:cNvPr id="23565" name="TextBox 16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Tracking</a:t>
              </a:r>
            </a:p>
          </p:txBody>
        </p:sp>
        <p:sp>
          <p:nvSpPr>
            <p:cNvPr id="23566" name="TextBox 17"/>
            <p:cNvSpPr txBox="1">
              <a:spLocks noChangeArrowheads="1"/>
            </p:cNvSpPr>
            <p:nvPr/>
          </p:nvSpPr>
          <p:spPr bwMode="auto">
            <a:xfrm>
              <a:off x="152400" y="4953000"/>
              <a:ext cx="1447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Particle Identification</a:t>
              </a:r>
            </a:p>
          </p:txBody>
        </p:sp>
        <p:sp>
          <p:nvSpPr>
            <p:cNvPr id="23567" name="TextBox 18"/>
            <p:cNvSpPr txBox="1">
              <a:spLocks noChangeArrowheads="1"/>
            </p:cNvSpPr>
            <p:nvPr/>
          </p:nvSpPr>
          <p:spPr bwMode="auto">
            <a:xfrm>
              <a:off x="1752600" y="4953000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Calorimeters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3429000" y="3276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7" descr="Untitled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1327150" cy="1339850"/>
          </a:xfrm>
          <a:prstGeom prst="rect">
            <a:avLst/>
          </a:prstGeom>
          <a:solidFill>
            <a:srgbClr val="EDF2F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4267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Emulate a </a:t>
            </a:r>
            <a:r>
              <a:rPr lang="en-US" sz="2400">
                <a:solidFill>
                  <a:srgbClr val="FF0000"/>
                </a:solidFill>
              </a:rPr>
              <a:t>magnetic field </a:t>
            </a:r>
            <a:r>
              <a:rPr lang="en-US" sz="2400"/>
              <a:t>in our detector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2400"/>
          </a:p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Data from RAPGAP will be run through this virtual detector and we can determine where particles are being sensed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2400"/>
          </a:p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Ultimate goal: </a:t>
            </a:r>
            <a:r>
              <a:rPr lang="en-US" sz="2400" b="1"/>
              <a:t>design a detector best suited for our target energies</a:t>
            </a:r>
          </a:p>
        </p:txBody>
      </p:sp>
      <p:pic>
        <p:nvPicPr>
          <p:cNvPr id="7" name="Picture 72" descr="Untitl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1828800" cy="1627188"/>
          </a:xfrm>
          <a:prstGeom prst="rect">
            <a:avLst/>
          </a:prstGeom>
          <a:solidFill>
            <a:srgbClr val="EDF2F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6" descr="Untitled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81200"/>
            <a:ext cx="1855788" cy="1160463"/>
          </a:xfrm>
          <a:prstGeom prst="rect">
            <a:avLst/>
          </a:prstGeom>
          <a:solidFill>
            <a:srgbClr val="EDF2F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ircular Arrow 9"/>
          <p:cNvSpPr/>
          <p:nvPr/>
        </p:nvSpPr>
        <p:spPr>
          <a:xfrm rot="762317">
            <a:off x="6878638" y="2005013"/>
            <a:ext cx="1677987" cy="16700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49589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rds.yahoo.com/_ylt=A0WTb_pHeHdKqT4B7SGjzbkF/SIG=12e7in48i/EXP=1249429959/**http%3A/nicadd.niu.edu/research/lcd/images/pfa/figure5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7200"/>
            <a:ext cx="43513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819400"/>
            <a:ext cx="1763713" cy="1600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42998"/>
              </a:schemeClr>
            </a:outerShdw>
          </a:effectLst>
        </p:spPr>
      </p:pic>
      <p:sp>
        <p:nvSpPr>
          <p:cNvPr id="13" name="Circular Arrow 12"/>
          <p:cNvSpPr/>
          <p:nvPr/>
        </p:nvSpPr>
        <p:spPr>
          <a:xfrm rot="21226600" flipH="1">
            <a:off x="6257925" y="3362325"/>
            <a:ext cx="1677988" cy="16700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12429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6096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http://nicadd.niu.edu/research/lcd/images/pfa/figure5a.gif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791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Acknowledgements</a:t>
            </a:r>
            <a:r>
              <a:rPr lang="en-US" sz="2000" dirty="0" smtClean="0"/>
              <a:t>: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>
                <a:effectLst/>
              </a:rPr>
              <a:t>Matt Lamont &amp; </a:t>
            </a:r>
            <a:r>
              <a:rPr lang="en-US" sz="2000" b="0" dirty="0" err="1" smtClean="0">
                <a:effectLst/>
              </a:rPr>
              <a:t>Elke</a:t>
            </a:r>
            <a:r>
              <a:rPr lang="en-US" sz="2000" b="0" dirty="0" smtClean="0">
                <a:effectLst/>
              </a:rPr>
              <a:t>-Caroline </a:t>
            </a:r>
            <a:r>
              <a:rPr lang="en-US" sz="2000" b="0" dirty="0" err="1" smtClean="0">
                <a:effectLst/>
              </a:rPr>
              <a:t>Aschenauer</a:t>
            </a:r>
            <a:r>
              <a:rPr lang="en-US" sz="2000" b="0" dirty="0" smtClean="0">
                <a:effectLst/>
              </a:rPr>
              <a:t/>
            </a:r>
            <a:br>
              <a:rPr lang="en-US" sz="2000" b="0" dirty="0" smtClean="0">
                <a:effectLst/>
              </a:rPr>
            </a:br>
            <a:r>
              <a:rPr lang="en-US" sz="2000" b="0" dirty="0" smtClean="0">
                <a:effectLst/>
              </a:rPr>
              <a:t>Anders </a:t>
            </a:r>
            <a:r>
              <a:rPr lang="en-US" sz="2000" b="0" dirty="0" err="1" smtClean="0">
                <a:effectLst/>
              </a:rPr>
              <a:t>Kirleis</a:t>
            </a:r>
            <a:r>
              <a:rPr lang="en-US" sz="2000" b="0" dirty="0" smtClean="0">
                <a:effectLst/>
              </a:rPr>
              <a:t/>
            </a:r>
            <a:br>
              <a:rPr lang="en-US" sz="2000" b="0" dirty="0" smtClean="0">
                <a:effectLst/>
              </a:rPr>
            </a:br>
            <a:r>
              <a:rPr lang="en-US" sz="2000" b="0" dirty="0" err="1" smtClean="0">
                <a:effectLst/>
              </a:rPr>
              <a:t>Abhay</a:t>
            </a:r>
            <a:r>
              <a:rPr lang="en-US" sz="2000" b="0" dirty="0" smtClean="0">
                <a:effectLst/>
              </a:rPr>
              <a:t> </a:t>
            </a:r>
            <a:r>
              <a:rPr lang="en-US" sz="2000" b="0" dirty="0" err="1" smtClean="0">
                <a:effectLst/>
              </a:rPr>
              <a:t>Deshpande</a:t>
            </a:r>
            <a:r>
              <a:rPr lang="en-US" sz="2000" b="0" dirty="0" smtClean="0">
                <a:effectLst/>
              </a:rPr>
              <a:t/>
            </a:r>
            <a:br>
              <a:rPr lang="en-US" sz="2000" b="0" dirty="0" smtClean="0">
                <a:effectLst/>
              </a:rPr>
            </a:br>
            <a:r>
              <a:rPr lang="en-US" sz="2000" b="0" dirty="0" smtClean="0">
                <a:effectLst/>
              </a:rPr>
              <a:t>Michael </a:t>
            </a:r>
            <a:r>
              <a:rPr lang="en-US" sz="2000" b="0" dirty="0" err="1" smtClean="0">
                <a:effectLst/>
              </a:rPr>
              <a:t>Savastio</a:t>
            </a:r>
            <a:r>
              <a:rPr lang="en-US" sz="2000" b="0" dirty="0" smtClean="0">
                <a:effectLst/>
              </a:rPr>
              <a:t/>
            </a:r>
            <a:br>
              <a:rPr lang="en-US" sz="2000" b="0" dirty="0" smtClean="0">
                <a:effectLst/>
              </a:rPr>
            </a:br>
            <a:r>
              <a:rPr lang="en-US" sz="2000" b="0" dirty="0" smtClean="0">
                <a:effectLst/>
              </a:rPr>
              <a:t>Physics Department of </a:t>
            </a:r>
            <a:r>
              <a:rPr lang="en-US" sz="2000" b="0" dirty="0" err="1" smtClean="0">
                <a:effectLst/>
              </a:rPr>
              <a:t>BNL</a:t>
            </a:r>
            <a:r>
              <a:rPr lang="en-US" sz="2000" b="0" dirty="0" smtClean="0">
                <a:effectLst/>
              </a:rPr>
              <a:t/>
            </a:r>
            <a:br>
              <a:rPr lang="en-US" sz="2000" b="0" dirty="0" smtClean="0">
                <a:effectLst/>
              </a:rPr>
            </a:br>
            <a:r>
              <a:rPr lang="en-US" sz="2000" b="0" dirty="0" err="1" smtClean="0">
                <a:effectLst/>
              </a:rPr>
              <a:t>OEP</a:t>
            </a:r>
            <a:r>
              <a:rPr lang="en-US" sz="2000" b="0" dirty="0" smtClean="0">
                <a:effectLst/>
              </a:rPr>
              <a:t> Staff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5603" name="Picture 2" descr="C:\Users\Will\AppData\Local\Microsoft\Windows\Temporary Internet Files\Content.IE5\O48Y6HJ2\MCj03344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479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 why do we use colliders?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12954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  <a:defRPr/>
            </a:pPr>
            <a:r>
              <a:rPr lang="en-US" sz="2400" dirty="0"/>
              <a:t>A major goal of physics is to </a:t>
            </a:r>
            <a:r>
              <a:rPr lang="en-US" sz="2400" dirty="0">
                <a:solidFill>
                  <a:srgbClr val="FF0000"/>
                </a:solidFill>
              </a:rPr>
              <a:t>understand the basic building blocks of all matter</a:t>
            </a:r>
            <a:r>
              <a:rPr lang="en-US" sz="2400" dirty="0"/>
              <a:t> </a:t>
            </a:r>
          </a:p>
          <a:p>
            <a:pPr marL="688975" lvl="1" indent="-231775">
              <a:buFont typeface="Wingdings" pitchFamily="2" charset="2"/>
              <a:buChar char="§"/>
              <a:defRPr/>
            </a:pPr>
            <a:r>
              <a:rPr lang="en-US" sz="2000" dirty="0"/>
              <a:t>and the pieces that make up those building blocks</a:t>
            </a:r>
          </a:p>
          <a:p>
            <a:pPr marL="1146175" lvl="2" indent="-231775">
              <a:buFont typeface="Wingdings" pitchFamily="2" charset="2"/>
              <a:buChar char="§"/>
              <a:defRPr/>
            </a:pPr>
            <a:r>
              <a:rPr lang="en-US" sz="1600" dirty="0"/>
              <a:t>and the pieces that make up those pieces…</a:t>
            </a:r>
          </a:p>
          <a:p>
            <a:pPr marL="1603375" lvl="3" indent="-231775">
              <a:buFont typeface="Wingdings" pitchFamily="2" charset="2"/>
              <a:buChar char="§"/>
              <a:defRPr/>
            </a:pPr>
            <a:r>
              <a:rPr lang="en-US" sz="1200" dirty="0"/>
              <a:t>and those pieces… </a:t>
            </a:r>
            <a:r>
              <a:rPr lang="en-US" sz="1050" dirty="0"/>
              <a:t>etc…</a:t>
            </a:r>
            <a:endParaRPr lang="en-US" sz="1200" dirty="0"/>
          </a:p>
        </p:txBody>
      </p:sp>
      <p:pic>
        <p:nvPicPr>
          <p:cNvPr id="14338" name="Picture 2" descr="atom and qua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718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55626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How did we reach this understanding?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By smashing things together.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ds.yahoo.com/_ylt=A0WTefNgn3RK7IsAIeGjzbkF/SIG=126ai9lb5/EXP=1249243360/**http%3A/www.radiationservices.net/Images/pixels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337185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 why do we use colliders?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4724400" y="2590800"/>
            <a:ext cx="3810000" cy="38417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" y="2590800"/>
            <a:ext cx="3962400" cy="3810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286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0400" y="2286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4267200"/>
            <a:ext cx="7315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At collision, energy is converted to mass and particles are created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By studying the particles that fly out of these collisions, we can make inferences about the internal structure of the original particles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 why do we use colliders?</a:t>
            </a:r>
            <a:endParaRPr lang="en-US" dirty="0"/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914400" y="1524000"/>
            <a:ext cx="7924800" cy="4268788"/>
            <a:chOff x="914400" y="1524000"/>
            <a:chExt cx="7924800" cy="4269432"/>
          </a:xfrm>
        </p:grpSpPr>
        <p:grpSp>
          <p:nvGrpSpPr>
            <p:cNvPr id="12292" name="Group 5"/>
            <p:cNvGrpSpPr>
              <a:grpSpLocks/>
            </p:cNvGrpSpPr>
            <p:nvPr/>
          </p:nvGrpSpPr>
          <p:grpSpPr bwMode="auto">
            <a:xfrm>
              <a:off x="914400" y="1524000"/>
              <a:ext cx="7924800" cy="4192308"/>
              <a:chOff x="914400" y="1524000"/>
              <a:chExt cx="7315200" cy="4098495"/>
            </a:xfrm>
          </p:grpSpPr>
          <p:sp>
            <p:nvSpPr>
              <p:cNvPr id="12294" name="TextBox 3"/>
              <p:cNvSpPr txBox="1">
                <a:spLocks noChangeArrowheads="1"/>
              </p:cNvSpPr>
              <p:nvPr/>
            </p:nvSpPr>
            <p:spPr bwMode="auto">
              <a:xfrm>
                <a:off x="914400" y="1524000"/>
                <a:ext cx="73152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31775" indent="-231775">
                  <a:buFont typeface="Wingdings" pitchFamily="2" charset="2"/>
                  <a:buChar char="§"/>
                </a:pPr>
                <a:r>
                  <a:rPr lang="en-US" sz="2400"/>
                  <a:t>Large detectors are built to “see” these particles and measure their </a:t>
                </a:r>
                <a:r>
                  <a:rPr lang="en-US" sz="2400">
                    <a:solidFill>
                      <a:srgbClr val="FF0000"/>
                    </a:solidFill>
                  </a:rPr>
                  <a:t>energy</a:t>
                </a:r>
                <a:r>
                  <a:rPr lang="en-US" sz="2400"/>
                  <a:t> and </a:t>
                </a:r>
                <a:r>
                  <a:rPr lang="en-US" sz="2400">
                    <a:solidFill>
                      <a:srgbClr val="FF0000"/>
                    </a:solidFill>
                  </a:rPr>
                  <a:t>direction</a:t>
                </a:r>
              </a:p>
            </p:txBody>
          </p:sp>
          <p:pic>
            <p:nvPicPr>
              <p:cNvPr id="12295" name="Picture 2" descr="http://abyss.uoregon.edu/~js/images/particle_collision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39815" y="2492433"/>
                <a:ext cx="4512863" cy="3130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362200" y="5562600"/>
              <a:ext cx="4572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/>
                <a:t>http://universe-review.ca/R15-20-accelerators.htm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What we have now…</a:t>
            </a:r>
            <a:endParaRPr lang="en-US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019800" y="1828800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 b="1">
                <a:solidFill>
                  <a:srgbClr val="FF0000"/>
                </a:solidFill>
              </a:rPr>
              <a:t>R</a:t>
            </a:r>
            <a:r>
              <a:rPr lang="en-US" sz="2400"/>
              <a:t>elativistic </a:t>
            </a:r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/>
              <a:t>eavy </a:t>
            </a:r>
            <a:r>
              <a:rPr lang="en-US" sz="2400" b="1">
                <a:solidFill>
                  <a:srgbClr val="FF0000"/>
                </a:solidFill>
              </a:rPr>
              <a:t>I</a:t>
            </a:r>
            <a:r>
              <a:rPr lang="en-US" sz="2400"/>
              <a:t>on </a:t>
            </a:r>
            <a:r>
              <a:rPr lang="en-US" sz="2400" b="1">
                <a:solidFill>
                  <a:srgbClr val="FF0000"/>
                </a:solidFill>
              </a:rPr>
              <a:t>C</a:t>
            </a:r>
            <a:r>
              <a:rPr lang="en-US" sz="2400"/>
              <a:t>ollider (RHIC)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1600" b="1">
                <a:solidFill>
                  <a:srgbClr val="FF0000"/>
                </a:solidFill>
              </a:rPr>
              <a:t>Accelerates &amp; collides ions (p, d, …, Au)</a:t>
            </a:r>
          </a:p>
        </p:txBody>
      </p:sp>
      <p:pic>
        <p:nvPicPr>
          <p:cNvPr id="24578" name="Picture 2" descr="RHIC Complex by Brookhaven National Laborato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5678861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838200" y="5486400"/>
            <a:ext cx="457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http://www.flickr.com/photos/brookhavenlab</a:t>
            </a:r>
          </a:p>
        </p:txBody>
      </p:sp>
      <p:pic>
        <p:nvPicPr>
          <p:cNvPr id="13" name="Picture 6" descr="PHENIX Detector by Brookhaven National Laborator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3175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STAR Detector by Brookhaven National Laborator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895600" cy="271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05600" y="5791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PHENIX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67000" y="601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STAR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3307" t="18478" r="12329" b="7610"/>
          <a:stretch>
            <a:fillRect/>
          </a:stretch>
        </p:blipFill>
        <p:spPr bwMode="auto">
          <a:xfrm>
            <a:off x="0" y="1524000"/>
            <a:ext cx="6067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What we want…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200" y="2133600"/>
            <a:ext cx="3352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ctr">
              <a:buFont typeface="Wingdings" pitchFamily="2" charset="2"/>
              <a:buChar char="§"/>
            </a:pPr>
            <a:r>
              <a:rPr lang="en-US" sz="2400" b="1">
                <a:solidFill>
                  <a:srgbClr val="FF0000"/>
                </a:solidFill>
              </a:rPr>
              <a:t>Electron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R</a:t>
            </a:r>
            <a:r>
              <a:rPr lang="en-US" sz="2400"/>
              <a:t>elativistic </a:t>
            </a:r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/>
              <a:t>eavy </a:t>
            </a:r>
            <a:r>
              <a:rPr lang="en-US" sz="2400" b="1">
                <a:solidFill>
                  <a:srgbClr val="FF0000"/>
                </a:solidFill>
              </a:rPr>
              <a:t>I</a:t>
            </a:r>
            <a:r>
              <a:rPr lang="en-US" sz="2400"/>
              <a:t>on </a:t>
            </a:r>
            <a:r>
              <a:rPr lang="en-US" sz="2400" b="1">
                <a:solidFill>
                  <a:srgbClr val="FF0000"/>
                </a:solidFill>
              </a:rPr>
              <a:t>C</a:t>
            </a:r>
            <a:r>
              <a:rPr lang="en-US" sz="2400"/>
              <a:t>ollider (eRHIC)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1600" b="1">
                <a:solidFill>
                  <a:srgbClr val="FF0000"/>
                </a:solidFill>
              </a:rPr>
              <a:t>An upgrade to RHIC allowing for electron-ion collisions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Why use electrons?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4478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Electron scattering provides the best way to look at the distribution of gluon densities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Electron is considered a “point particle”; interacts electromagnetically with proton (+/-) and doesn’t modify the wave function like a hadronic probe would</a:t>
            </a:r>
          </a:p>
        </p:txBody>
      </p:sp>
      <p:pic>
        <p:nvPicPr>
          <p:cNvPr id="23" name="Picture 72" descr="Picture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352800"/>
            <a:ext cx="14478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4" descr="Picture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221"/>
          <a:stretch>
            <a:fillRect/>
          </a:stretch>
        </p:blipFill>
        <p:spPr bwMode="auto">
          <a:xfrm>
            <a:off x="1600200" y="3810000"/>
            <a:ext cx="2057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>
            <a:off x="228600" y="4495800"/>
            <a:ext cx="4038600" cy="17526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1413844">
            <a:off x="650875" y="5240338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Increasing Resolution (higher Q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19800" y="3995738"/>
            <a:ext cx="2667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/>
              <a:t> Q</a:t>
            </a:r>
            <a:r>
              <a:rPr lang="en-US" baseline="30000"/>
              <a:t>2 </a:t>
            </a:r>
            <a:r>
              <a:rPr lang="en-US"/>
              <a:t> = virtuality of exchanged gauge boson in collision</a:t>
            </a:r>
          </a:p>
          <a:p>
            <a:pPr algn="ctr">
              <a:buFont typeface="Wingdings" pitchFamily="2" charset="2"/>
              <a:buChar char="§"/>
            </a:pPr>
            <a:r>
              <a:rPr lang="en-US" b="1"/>
              <a:t>Higher Q</a:t>
            </a:r>
            <a:r>
              <a:rPr lang="en-US" b="1" baseline="30000"/>
              <a:t>2</a:t>
            </a:r>
            <a:r>
              <a:rPr lang="en-US"/>
              <a:t> equals </a:t>
            </a:r>
            <a:r>
              <a:rPr lang="en-US" b="1"/>
              <a:t>smaller virtual boson wavelength</a:t>
            </a:r>
          </a:p>
          <a:p>
            <a:pPr algn="ctr">
              <a:buFont typeface="Wingdings" pitchFamily="2" charset="2"/>
              <a:buChar char="§"/>
            </a:pPr>
            <a:r>
              <a:rPr lang="en-US" b="1">
                <a:solidFill>
                  <a:srgbClr val="FF0000"/>
                </a:solidFill>
              </a:rPr>
              <a:t> At smaller wavelengths, we can probe smaller partons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257800" y="3276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Some physicist lingo on the  importance of high energy: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71600" y="2895600"/>
            <a:ext cx="1700213" cy="882650"/>
            <a:chOff x="1371600" y="2895600"/>
            <a:chExt cx="1700758" cy="882437"/>
          </a:xfrm>
        </p:grpSpPr>
        <p:sp>
          <p:nvSpPr>
            <p:cNvPr id="25" name="Rectangle 24"/>
            <p:cNvSpPr/>
            <p:nvPr/>
          </p:nvSpPr>
          <p:spPr>
            <a:xfrm>
              <a:off x="1371600" y="2971782"/>
              <a:ext cx="1700758" cy="761816"/>
            </a:xfrm>
            <a:prstGeom prst="rect">
              <a:avLst/>
            </a:prstGeom>
            <a:solidFill>
              <a:srgbClr val="FDFCDB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90"/>
            <p:cNvSpPr txBox="1">
              <a:spLocks noChangeArrowheads="1"/>
            </p:cNvSpPr>
            <p:nvPr/>
          </p:nvSpPr>
          <p:spPr bwMode="auto">
            <a:xfrm>
              <a:off x="1447800" y="2895600"/>
              <a:ext cx="1538781" cy="88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Three quarks held together by gluons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819400" y="3581400"/>
            <a:ext cx="1700213" cy="900113"/>
            <a:chOff x="2819400" y="3581400"/>
            <a:chExt cx="1700758" cy="900450"/>
          </a:xfrm>
        </p:grpSpPr>
        <p:sp>
          <p:nvSpPr>
            <p:cNvPr id="27" name="Rectangle 26"/>
            <p:cNvSpPr/>
            <p:nvPr/>
          </p:nvSpPr>
          <p:spPr>
            <a:xfrm>
              <a:off x="2819400" y="3581400"/>
              <a:ext cx="1700758" cy="900450"/>
            </a:xfrm>
            <a:prstGeom prst="rect">
              <a:avLst/>
            </a:prstGeom>
            <a:solidFill>
              <a:srgbClr val="FDFCDB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87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70075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Gluon splits into  “sea quarks”</a:t>
              </a:r>
            </a:p>
          </p:txBody>
        </p:sp>
      </p:grpSp>
      <p:pic>
        <p:nvPicPr>
          <p:cNvPr id="29" name="Picture 76" descr="Picture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343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419600" y="4114800"/>
            <a:ext cx="1700213" cy="1052513"/>
          </a:xfrm>
          <a:prstGeom prst="rect">
            <a:avLst/>
          </a:prstGeom>
          <a:solidFill>
            <a:srgbClr val="FDFCD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96"/>
          <p:cNvSpPr txBox="1">
            <a:spLocks noChangeArrowheads="1"/>
          </p:cNvSpPr>
          <p:nvPr/>
        </p:nvSpPr>
        <p:spPr bwMode="auto">
          <a:xfrm>
            <a:off x="4343400" y="4267200"/>
            <a:ext cx="17811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Quarks split into gluons split </a:t>
            </a:r>
          </a:p>
          <a:p>
            <a:pPr algn="ctr"/>
            <a:r>
              <a:rPr lang="en-US" sz="1600"/>
              <a:t>into quarks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Designing a Detector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838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What we need to know: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The types of particles produced in electron-ion collisions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Multiplicity of particles (how many?)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Where these particles go after a collision (angle and direction)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The momentum/energy these particles have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33600" y="3276600"/>
            <a:ext cx="5029200" cy="2667000"/>
            <a:chOff x="2133600" y="3276600"/>
            <a:chExt cx="5029200" cy="2667000"/>
          </a:xfrm>
        </p:grpSpPr>
        <p:sp>
          <p:nvSpPr>
            <p:cNvPr id="9" name="Rectangle 8"/>
            <p:cNvSpPr/>
            <p:nvPr/>
          </p:nvSpPr>
          <p:spPr>
            <a:xfrm>
              <a:off x="2362200" y="3276600"/>
              <a:ext cx="4419600" cy="2667000"/>
            </a:xfrm>
            <a:prstGeom prst="rect">
              <a:avLst/>
            </a:prstGeom>
            <a:noFill/>
            <a:ln w="1682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33600" y="4419600"/>
              <a:ext cx="502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Explosion 2 33"/>
          <p:cNvSpPr/>
          <p:nvPr/>
        </p:nvSpPr>
        <p:spPr>
          <a:xfrm rot="8899866">
            <a:off x="4332288" y="4340225"/>
            <a:ext cx="457200" cy="582613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4648200" y="4495800"/>
            <a:ext cx="4038600" cy="2286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28600" y="4495800"/>
            <a:ext cx="4267200" cy="2286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2819400" y="3733800"/>
            <a:ext cx="1676400" cy="838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4343400" y="4876800"/>
            <a:ext cx="914400" cy="4572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5646766">
            <a:off x="3602038" y="4059238"/>
            <a:ext cx="758825" cy="841375"/>
          </a:xfrm>
          <a:prstGeom prst="arc">
            <a:avLst>
              <a:gd name="adj1" fmla="val 16200000"/>
              <a:gd name="adj2" fmla="val 19323187"/>
            </a:avLst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Arc 49"/>
          <p:cNvSpPr/>
          <p:nvPr/>
        </p:nvSpPr>
        <p:spPr>
          <a:xfrm rot="4123791">
            <a:off x="4160837" y="4144963"/>
            <a:ext cx="974725" cy="1092200"/>
          </a:xfrm>
          <a:prstGeom prst="arc">
            <a:avLst>
              <a:gd name="adj1" fmla="val 17511532"/>
              <a:gd name="adj2" fmla="val 21259717"/>
            </a:avLst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28600" y="4114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239000" y="4114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Electron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76600" y="3505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70C0"/>
                </a:solidFill>
              </a:rPr>
              <a:t>Scattered Electron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029200" y="54864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Particle X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572000" y="3886200"/>
            <a:ext cx="1371600" cy="6858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572000" y="4038600"/>
            <a:ext cx="762000" cy="5334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4343400" y="4953000"/>
            <a:ext cx="609600" cy="1524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572000" y="4267200"/>
            <a:ext cx="1143000" cy="3048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724400" y="3886200"/>
            <a:ext cx="1676400" cy="6096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4267200" y="39624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H="1">
            <a:off x="4114800" y="5181600"/>
            <a:ext cx="990600" cy="762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y 25"/>
          <p:cNvSpPr/>
          <p:nvPr/>
        </p:nvSpPr>
        <p:spPr>
          <a:xfrm>
            <a:off x="4724400" y="57912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4495800" y="57912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172200" y="31242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5105400" y="57912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2209800" y="33528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4876800" y="31242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629400" y="35814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6629400" y="32004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6629400" y="3962400"/>
            <a:ext cx="304800" cy="304800"/>
          </a:xfrm>
          <a:prstGeom prst="mathMultiply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0" grpId="0" animBg="1"/>
      <p:bldP spid="29" grpId="0" animBg="1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Designing a Detector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3962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/>
              <a:t>So where do we get all this information?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Computer simulations!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743200"/>
            <a:ext cx="3048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400">
                <a:solidFill>
                  <a:srgbClr val="FF0000"/>
                </a:solidFill>
              </a:rPr>
              <a:t>Monte-Carlo Simulator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/>
              <a:t>Random sampling used to create output data distributions that mimic what is seen in real experiments</a:t>
            </a:r>
          </a:p>
          <a:p>
            <a:pPr marL="688975" lvl="1" indent="-231775">
              <a:buFont typeface="Wingdings" pitchFamily="2" charset="2"/>
              <a:buChar char="§"/>
            </a:pPr>
            <a:r>
              <a:rPr lang="en-US" b="1"/>
              <a:t>RAPGAP</a:t>
            </a:r>
            <a:r>
              <a:rPr lang="en-US"/>
              <a:t> simulates millions of e+p collisions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6" name="Picture 72" descr="Untit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86200" cy="3459163"/>
          </a:xfrm>
          <a:prstGeom prst="rect">
            <a:avLst/>
          </a:prstGeom>
          <a:solidFill>
            <a:srgbClr val="EDF2F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56388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>
              <a:buFont typeface="Wingdings" pitchFamily="2" charset="2"/>
              <a:buChar char="§"/>
            </a:pPr>
            <a:r>
              <a:rPr lang="en-US"/>
              <a:t>Data output is read by C++/ROOT codes to produce plots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00400" y="4191000"/>
            <a:ext cx="1295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6" descr="Untitle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71800"/>
            <a:ext cx="3943350" cy="2466975"/>
          </a:xfrm>
          <a:prstGeom prst="rect">
            <a:avLst/>
          </a:prstGeom>
          <a:solidFill>
            <a:srgbClr val="EDF2F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7" descr="Untitled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819400" cy="2847975"/>
          </a:xfrm>
          <a:prstGeom prst="rect">
            <a:avLst/>
          </a:prstGeom>
          <a:solidFill>
            <a:srgbClr val="EDF2F9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1.6|4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9.1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1156</TotalTime>
  <Words>734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Concourse</vt:lpstr>
      <vt:lpstr>Designing the eRHIC Detector</vt:lpstr>
      <vt:lpstr>So why do we use colliders?</vt:lpstr>
      <vt:lpstr>So why do we use colliders?</vt:lpstr>
      <vt:lpstr>So why do we use colliders?</vt:lpstr>
      <vt:lpstr>What we have now…</vt:lpstr>
      <vt:lpstr>What we want…</vt:lpstr>
      <vt:lpstr>Why use electrons?</vt:lpstr>
      <vt:lpstr>Designing a Detector</vt:lpstr>
      <vt:lpstr>Designing a Detector</vt:lpstr>
      <vt:lpstr>Deep Inelastic Scattering   vs.   Diffractive Scattering</vt:lpstr>
      <vt:lpstr>Making Plots and Interpreting Data…</vt:lpstr>
      <vt:lpstr>Momentum vs. Theta of Scat. Electron</vt:lpstr>
      <vt:lpstr>π+ Momentum vs. Angle</vt:lpstr>
      <vt:lpstr>Designing the eRHIC Detector</vt:lpstr>
      <vt:lpstr>Designing the eRHIC Detector</vt:lpstr>
      <vt:lpstr>Future Plans</vt:lpstr>
      <vt:lpstr>Thank you     Acknowledgements: Matt Lamont &amp; Elke-Caroline Aschenauer Anders Kirleis Abhay Deshpande Michael Savastio Physics Department of BNL OEP Staff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Foreman</dc:creator>
  <cp:lastModifiedBy>William Foreman</cp:lastModifiedBy>
  <cp:revision>99</cp:revision>
  <dcterms:created xsi:type="dcterms:W3CDTF">2009-07-31T19:00:19Z</dcterms:created>
  <dcterms:modified xsi:type="dcterms:W3CDTF">2009-08-05T03:43:06Z</dcterms:modified>
</cp:coreProperties>
</file>