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
  </p:notesMasterIdLst>
  <p:handoutMasterIdLst>
    <p:handoutMasterId r:id="rId4"/>
  </p:handoutMasterIdLst>
  <p:sldIdLst>
    <p:sldId id="256" r:id="rId2"/>
  </p:sldIdLst>
  <p:sldSz cx="27432000" cy="36576000"/>
  <p:notesSz cx="6858000" cy="9144000"/>
  <p:defaultTextStyle>
    <a:defPPr>
      <a:defRPr lang="en-US"/>
    </a:defPPr>
    <a:lvl1pPr algn="l" defTabSz="3657600" rtl="0" fontAlgn="base">
      <a:spcBef>
        <a:spcPct val="0"/>
      </a:spcBef>
      <a:spcAft>
        <a:spcPct val="0"/>
      </a:spcAft>
      <a:defRPr sz="7200" kern="1200">
        <a:solidFill>
          <a:schemeClr val="tx1"/>
        </a:solidFill>
        <a:latin typeface="Arial" charset="0"/>
        <a:ea typeface="+mn-ea"/>
        <a:cs typeface="Arial" charset="0"/>
      </a:defRPr>
    </a:lvl1pPr>
    <a:lvl2pPr marL="1828800" indent="-1371600" algn="l" defTabSz="3657600" rtl="0" fontAlgn="base">
      <a:spcBef>
        <a:spcPct val="0"/>
      </a:spcBef>
      <a:spcAft>
        <a:spcPct val="0"/>
      </a:spcAft>
      <a:defRPr sz="7200" kern="1200">
        <a:solidFill>
          <a:schemeClr val="tx1"/>
        </a:solidFill>
        <a:latin typeface="Arial" charset="0"/>
        <a:ea typeface="+mn-ea"/>
        <a:cs typeface="Arial" charset="0"/>
      </a:defRPr>
    </a:lvl2pPr>
    <a:lvl3pPr marL="3657600" indent="-2743200" algn="l" defTabSz="3657600" rtl="0" fontAlgn="base">
      <a:spcBef>
        <a:spcPct val="0"/>
      </a:spcBef>
      <a:spcAft>
        <a:spcPct val="0"/>
      </a:spcAft>
      <a:defRPr sz="7200" kern="1200">
        <a:solidFill>
          <a:schemeClr val="tx1"/>
        </a:solidFill>
        <a:latin typeface="Arial" charset="0"/>
        <a:ea typeface="+mn-ea"/>
        <a:cs typeface="Arial" charset="0"/>
      </a:defRPr>
    </a:lvl3pPr>
    <a:lvl4pPr marL="5486400" indent="-4114800" algn="l" defTabSz="3657600" rtl="0" fontAlgn="base">
      <a:spcBef>
        <a:spcPct val="0"/>
      </a:spcBef>
      <a:spcAft>
        <a:spcPct val="0"/>
      </a:spcAft>
      <a:defRPr sz="7200" kern="1200">
        <a:solidFill>
          <a:schemeClr val="tx1"/>
        </a:solidFill>
        <a:latin typeface="Arial" charset="0"/>
        <a:ea typeface="+mn-ea"/>
        <a:cs typeface="Arial" charset="0"/>
      </a:defRPr>
    </a:lvl4pPr>
    <a:lvl5pPr marL="7315200" indent="-5486400" algn="l" defTabSz="3657600" rtl="0" fontAlgn="base">
      <a:spcBef>
        <a:spcPct val="0"/>
      </a:spcBef>
      <a:spcAft>
        <a:spcPct val="0"/>
      </a:spcAft>
      <a:defRPr sz="7200" kern="1200">
        <a:solidFill>
          <a:schemeClr val="tx1"/>
        </a:solidFill>
        <a:latin typeface="Arial" charset="0"/>
        <a:ea typeface="+mn-ea"/>
        <a:cs typeface="Arial" charset="0"/>
      </a:defRPr>
    </a:lvl5pPr>
    <a:lvl6pPr marL="2286000" algn="l" defTabSz="914400" rtl="0" eaLnBrk="1" latinLnBrk="0" hangingPunct="1">
      <a:defRPr sz="7200" kern="1200">
        <a:solidFill>
          <a:schemeClr val="tx1"/>
        </a:solidFill>
        <a:latin typeface="Arial" charset="0"/>
        <a:ea typeface="+mn-ea"/>
        <a:cs typeface="Arial" charset="0"/>
      </a:defRPr>
    </a:lvl6pPr>
    <a:lvl7pPr marL="2743200" algn="l" defTabSz="914400" rtl="0" eaLnBrk="1" latinLnBrk="0" hangingPunct="1">
      <a:defRPr sz="7200" kern="1200">
        <a:solidFill>
          <a:schemeClr val="tx1"/>
        </a:solidFill>
        <a:latin typeface="Arial" charset="0"/>
        <a:ea typeface="+mn-ea"/>
        <a:cs typeface="Arial" charset="0"/>
      </a:defRPr>
    </a:lvl7pPr>
    <a:lvl8pPr marL="3200400" algn="l" defTabSz="914400" rtl="0" eaLnBrk="1" latinLnBrk="0" hangingPunct="1">
      <a:defRPr sz="7200" kern="1200">
        <a:solidFill>
          <a:schemeClr val="tx1"/>
        </a:solidFill>
        <a:latin typeface="Arial" charset="0"/>
        <a:ea typeface="+mn-ea"/>
        <a:cs typeface="Arial" charset="0"/>
      </a:defRPr>
    </a:lvl8pPr>
    <a:lvl9pPr marL="3657600" algn="l" defTabSz="914400" rtl="0" eaLnBrk="1" latinLnBrk="0" hangingPunct="1">
      <a:defRPr sz="7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CF6"/>
    <a:srgbClr val="EDF2F9"/>
    <a:srgbClr val="FDFCDB"/>
    <a:srgbClr val="FBF9B1"/>
    <a:srgbClr val="F5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00" autoAdjust="0"/>
  </p:normalViewPr>
  <p:slideViewPr>
    <p:cSldViewPr>
      <p:cViewPr>
        <p:scale>
          <a:sx n="33" d="100"/>
          <a:sy n="33" d="100"/>
        </p:scale>
        <p:origin x="-204" y="1812"/>
      </p:cViewPr>
      <p:guideLst>
        <p:guide orient="horz" pos="11520"/>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53E0B9-2D4C-403E-B09C-D2A504FF67CE}" type="datetimeFigureOut">
              <a:rPr lang="en-US"/>
              <a:pPr>
                <a:defRPr/>
              </a:pPr>
              <a:t>8/6/2009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959AB3-2FD6-4D77-9543-3145D63F24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E7C973-50D4-4036-BC53-DF113A42FEC1}" type="datetimeFigureOut">
              <a:rPr lang="en-US"/>
              <a:pPr>
                <a:defRPr/>
              </a:pPr>
              <a:t>8/6/2009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D8407E7-BB69-45B8-8B6F-3FC70164D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8F63A-3F0A-42CD-9099-438E6E519515}"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4876125"/>
            <a:ext cx="274526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11113" y="26416000"/>
            <a:ext cx="27443113" cy="10198100"/>
            <a:chOff x="-3765" y="4832896"/>
            <a:chExt cx="9147765" cy="2032192"/>
          </a:xfrm>
        </p:grpSpPr>
        <p:sp>
          <p:nvSpPr>
            <p:cNvPr id="6" name="Freeform 5"/>
            <p:cNvSpPr>
              <a:spLocks/>
            </p:cNvSpPr>
            <p:nvPr/>
          </p:nvSpPr>
          <p:spPr bwMode="auto">
            <a:xfrm>
              <a:off x="1687463" y="4832896"/>
              <a:ext cx="7456537" cy="51880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394" y="5135637"/>
              <a:ext cx="9108606" cy="83799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2057400" y="9347208"/>
            <a:ext cx="23317200" cy="9758725"/>
          </a:xfrm>
        </p:spPr>
        <p:txBody>
          <a:bodyPr anchor="b"/>
          <a:lstStyle>
            <a:lvl1pPr algn="r">
              <a:defRPr sz="192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2057400" y="19261904"/>
            <a:ext cx="23317200" cy="6398421"/>
          </a:xfrm>
        </p:spPr>
        <p:txBody>
          <a:bodyPr lIns="182880" rIns="182880"/>
          <a:lstStyle>
            <a:lvl1pPr marL="0" marR="256032" indent="0" algn="r">
              <a:buNone/>
              <a:defRPr>
                <a:solidFill>
                  <a:schemeClr val="tx2"/>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878403C4-8898-4222-B541-EAFCA7693021}" type="datetimeFigureOut">
              <a:rPr lang="en-US"/>
              <a:pPr>
                <a:defRPr/>
              </a:pPr>
              <a:t>8/6/2009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6ECC70E-0EF8-4C1C-A3D0-65DB944E7D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7900424"/>
            <a:ext cx="24688800" cy="23392379"/>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080157-DCF5-46E5-8B20-6D1A481C72CC}" type="datetimeFigureOut">
              <a:rPr lang="en-US"/>
              <a:pPr>
                <a:defRPr/>
              </a:pPr>
              <a:t>8/6/2009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34E848-D374-4540-9F0B-7DADB43460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532039" y="1464749"/>
            <a:ext cx="5332410" cy="298280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464752"/>
            <a:ext cx="18973800" cy="29828053"/>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7A2EA9-D10F-4228-A5BA-D310EB3BCDFE}" type="datetimeFigureOut">
              <a:rPr lang="en-US"/>
              <a:pPr>
                <a:defRPr/>
              </a:pPr>
              <a:t>8/6/2009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E37619-C2F3-4E29-BE30-DE2C74B13A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911D576-74C9-456E-B9B1-7290DB89F267}" type="datetimeFigureOut">
              <a:rPr lang="en-US"/>
              <a:pPr>
                <a:defRPr/>
              </a:pPr>
              <a:t>8/6/2009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99E1F0-EB01-446B-BEAF-5B3355449D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10909300" y="16028988"/>
            <a:ext cx="549275" cy="1219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365760" tIns="182880" rIns="365760" bIns="182880" anchor="ctr"/>
          <a:lstStyle>
            <a:extLst/>
          </a:lstStyle>
          <a:p>
            <a:pPr fontAlgn="auto">
              <a:spcBef>
                <a:spcPts val="0"/>
              </a:spcBef>
              <a:spcAft>
                <a:spcPts val="0"/>
              </a:spcAft>
              <a:defRPr/>
            </a:pPr>
            <a:endParaRPr lang="en-US"/>
          </a:p>
        </p:txBody>
      </p:sp>
      <p:sp>
        <p:nvSpPr>
          <p:cNvPr id="5" name="Chevron 4"/>
          <p:cNvSpPr/>
          <p:nvPr/>
        </p:nvSpPr>
        <p:spPr>
          <a:xfrm>
            <a:off x="10350500" y="16028988"/>
            <a:ext cx="549275" cy="1219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365760" tIns="182880" rIns="365760" bIns="182880"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2167128" y="5651797"/>
            <a:ext cx="23317200" cy="9753600"/>
          </a:xfrm>
        </p:spPr>
        <p:txBody>
          <a:bodyPr anchor="b"/>
          <a:lstStyle>
            <a:lvl1pPr algn="r">
              <a:buNone/>
              <a:defRPr sz="192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11768139" y="15635797"/>
            <a:ext cx="13716000" cy="7759403"/>
          </a:xfrm>
        </p:spPr>
        <p:txBody>
          <a:bodyPr/>
          <a:lstStyle>
            <a:lvl1pPr marL="0" indent="0" algn="l">
              <a:buNone/>
              <a:defRPr sz="9200">
                <a:solidFill>
                  <a:schemeClr val="tx1"/>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1333DA5-66F1-48DD-B7ED-CB31B68B9291}" type="datetimeFigureOut">
              <a:rPr lang="en-US"/>
              <a:pPr>
                <a:defRPr/>
              </a:pPr>
              <a:t>8/6/2009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386FFE4-2173-4E6D-A109-8D49BA9F5EB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7900419"/>
            <a:ext cx="12115800" cy="24138469"/>
          </a:xfrm>
        </p:spPr>
        <p:txBody>
          <a:bodyPr/>
          <a:lstStyle>
            <a:lvl1pPr>
              <a:defRPr sz="11200"/>
            </a:lvl1pPr>
            <a:lvl2pPr>
              <a:defRPr sz="96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7900419"/>
            <a:ext cx="12115800" cy="24138469"/>
          </a:xfrm>
        </p:spPr>
        <p:txBody>
          <a:bodyPr/>
          <a:lstStyle>
            <a:lvl1pPr>
              <a:defRPr sz="11200"/>
            </a:lvl1pPr>
            <a:lvl2pPr>
              <a:defRPr sz="96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20F047D-4CD9-445B-8F96-B09A9E58AB5E}" type="datetimeFigureOut">
              <a:rPr lang="en-US"/>
              <a:pPr>
                <a:defRPr/>
              </a:pPr>
              <a:t>8/6/2009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739FEF5-0BF4-4941-9868-196CCDE509C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456267"/>
            <a:ext cx="24688800" cy="6096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1371600" y="28854400"/>
            <a:ext cx="12120564" cy="4064000"/>
          </a:xfrm>
          <a:solidFill>
            <a:schemeClr val="accent1"/>
          </a:solidFill>
          <a:ln w="9652">
            <a:solidFill>
              <a:schemeClr val="accent1"/>
            </a:solidFill>
            <a:miter lim="800000"/>
          </a:ln>
        </p:spPr>
        <p:txBody>
          <a:bodyPr lIns="731520" anchor="ctr"/>
          <a:lstStyle>
            <a:lvl1pPr marL="0" indent="0">
              <a:buNone/>
              <a:defRPr sz="9600" b="0">
                <a:solidFill>
                  <a:schemeClr val="bg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4" name="Text Placeholder 3"/>
          <p:cNvSpPr>
            <a:spLocks noGrp="1"/>
          </p:cNvSpPr>
          <p:nvPr>
            <p:ph type="body" sz="half" idx="3"/>
          </p:nvPr>
        </p:nvSpPr>
        <p:spPr>
          <a:xfrm>
            <a:off x="13935080" y="28854400"/>
            <a:ext cx="12125325" cy="4064000"/>
          </a:xfrm>
          <a:solidFill>
            <a:schemeClr val="accent1"/>
          </a:solidFill>
          <a:ln w="9652">
            <a:solidFill>
              <a:schemeClr val="accent1"/>
            </a:solidFill>
            <a:miter lim="800000"/>
          </a:ln>
        </p:spPr>
        <p:txBody>
          <a:bodyPr lIns="731520" anchor="ctr"/>
          <a:lstStyle>
            <a:lvl1pPr marL="0" indent="0">
              <a:buNone/>
              <a:defRPr sz="9600" b="0">
                <a:solidFill>
                  <a:schemeClr val="bg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5" name="Content Placeholder 4"/>
          <p:cNvSpPr>
            <a:spLocks noGrp="1"/>
          </p:cNvSpPr>
          <p:nvPr>
            <p:ph sz="quarter" idx="2"/>
          </p:nvPr>
        </p:nvSpPr>
        <p:spPr>
          <a:xfrm>
            <a:off x="1371600" y="7702904"/>
            <a:ext cx="12120564" cy="21022736"/>
          </a:xfrm>
          <a:ln>
            <a:noFill/>
            <a:prstDash val="sysDash"/>
            <a:miter lim="800000"/>
          </a:ln>
        </p:spPr>
        <p:txBody>
          <a:bodyPr/>
          <a:lstStyle>
            <a:lvl1pPr>
              <a:defRPr sz="9600"/>
            </a:lvl1pPr>
            <a:lvl2pPr>
              <a:defRPr sz="8000"/>
            </a:lvl2pPr>
            <a:lvl3pPr>
              <a:defRPr sz="7200"/>
            </a:lvl3pPr>
            <a:lvl4pPr>
              <a:defRPr sz="6400"/>
            </a:lvl4pPr>
            <a:lvl5pPr>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3935077" y="7702904"/>
            <a:ext cx="12125325" cy="21022736"/>
          </a:xfrm>
          <a:ln>
            <a:noFill/>
            <a:prstDash val="sysDash"/>
            <a:miter lim="800000"/>
          </a:ln>
        </p:spPr>
        <p:txBody>
          <a:bodyPr/>
          <a:lstStyle>
            <a:lvl1pPr>
              <a:spcBef>
                <a:spcPts val="0"/>
              </a:spcBef>
              <a:defRPr sz="9600"/>
            </a:lvl1pPr>
            <a:lvl2pPr>
              <a:defRPr sz="8000"/>
            </a:lvl2pPr>
            <a:lvl3pPr>
              <a:defRPr sz="7200"/>
            </a:lvl3pPr>
            <a:lvl4pPr>
              <a:defRPr sz="6400"/>
            </a:lvl4pPr>
            <a:lvl5pPr>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18D3A39-DFE2-4EEE-8BDA-92923A9CE942}" type="datetimeFigureOut">
              <a:rPr lang="en-US"/>
              <a:pPr>
                <a:defRPr/>
              </a:pPr>
              <a:t>8/6/2009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B668FAA-BB93-48D7-96E4-6B591508A86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18FC461D-EB25-4AFF-9534-D0C161362403}" type="datetimeFigureOut">
              <a:rPr lang="en-US"/>
              <a:pPr>
                <a:defRPr/>
              </a:pPr>
              <a:t>8/6/2009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BB4718F-D0E8-45E3-B6F7-61DC9E4F97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A4CD934-1D6F-4EC5-A1C2-8DFD51816295}" type="datetimeFigureOut">
              <a:rPr lang="en-US"/>
              <a:pPr>
                <a:defRPr/>
              </a:pPr>
              <a:t>8/6/2009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C6AB87C-0D64-4AC5-A9ED-6FC2FCFA55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6009600"/>
            <a:ext cx="22445328" cy="2438400"/>
          </a:xfrm>
        </p:spPr>
        <p:txBody>
          <a:bodyPr anchor="t">
            <a:noAutofit/>
            <a:sp3d prstMaterial="softEdge">
              <a:bevelT w="0" h="0"/>
            </a:sp3d>
          </a:bodyPr>
          <a:lstStyle>
            <a:lvl1pPr algn="r">
              <a:buNone/>
              <a:defRPr sz="100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13258800" y="28560544"/>
            <a:ext cx="11923776" cy="4876800"/>
          </a:xfrm>
        </p:spPr>
        <p:txBody>
          <a:bodyPr/>
          <a:lstStyle>
            <a:lvl1pPr marL="0" indent="0" algn="r">
              <a:buNone/>
              <a:defRPr sz="6400"/>
            </a:lvl1pPr>
            <a:lvl2pPr>
              <a:buNone/>
              <a:defRPr sz="4800"/>
            </a:lvl2pPr>
            <a:lvl3pPr>
              <a:buNone/>
              <a:defRPr sz="4000"/>
            </a:lvl3pPr>
            <a:lvl4pPr>
              <a:buNone/>
              <a:defRPr sz="3600"/>
            </a:lvl4pPr>
            <a:lvl5pPr>
              <a:buNone/>
              <a:defRPr sz="3600"/>
            </a:lvl5pPr>
            <a:extLst/>
          </a:lstStyle>
          <a:p>
            <a:pPr lvl="0"/>
            <a:r>
              <a:rPr lang="en-US" smtClean="0"/>
              <a:t>Click to edit Master text styles</a:t>
            </a:r>
          </a:p>
        </p:txBody>
      </p:sp>
      <p:sp>
        <p:nvSpPr>
          <p:cNvPr id="4" name="Content Placeholder 3"/>
          <p:cNvSpPr>
            <a:spLocks noGrp="1"/>
          </p:cNvSpPr>
          <p:nvPr>
            <p:ph sz="half" idx="1"/>
          </p:nvPr>
        </p:nvSpPr>
        <p:spPr>
          <a:xfrm>
            <a:off x="2743200" y="1463040"/>
            <a:ext cx="22439376" cy="24384000"/>
          </a:xfrm>
        </p:spPr>
        <p:txBody>
          <a:bodyPr/>
          <a:lstStyle>
            <a:lvl1pPr>
              <a:defRPr sz="12800"/>
            </a:lvl1pPr>
            <a:lvl2pPr>
              <a:defRPr sz="11200"/>
            </a:lvl2pPr>
            <a:lvl3pPr>
              <a:defRPr sz="9600"/>
            </a:lvl3pPr>
            <a:lvl4pPr>
              <a:defRPr sz="8000"/>
            </a:lvl4pPr>
            <a:lvl5pPr>
              <a:defRPr sz="8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944BA9C-FE35-4560-8CA2-B08A6563B98E}" type="datetimeFigureOut">
              <a:rPr lang="en-US"/>
              <a:pPr>
                <a:defRPr/>
              </a:pPr>
              <a:t>8/6/2009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2706849-47B8-424D-9024-B6C7711C81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1498600" y="31705550"/>
            <a:ext cx="14820900" cy="491331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365760" tIns="182880" rIns="365760" bIns="182880"/>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1457325" y="31675388"/>
            <a:ext cx="11071225" cy="49784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365760" tIns="182880" rIns="365760" bIns="182880"/>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18126" y="30886683"/>
            <a:ext cx="10206942" cy="5764629"/>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fontAlgn="auto">
              <a:spcBef>
                <a:spcPts val="0"/>
              </a:spcBef>
              <a:spcAft>
                <a:spcPts val="0"/>
              </a:spcAft>
              <a:defRPr/>
            </a:pPr>
            <a:endParaRPr lang="en-US"/>
          </a:p>
        </p:txBody>
      </p:sp>
      <p:cxnSp>
        <p:nvCxnSpPr>
          <p:cNvPr id="8" name="Straight Connector 7"/>
          <p:cNvCxnSpPr/>
          <p:nvPr/>
        </p:nvCxnSpPr>
        <p:spPr>
          <a:xfrm>
            <a:off x="-27710" y="30867939"/>
            <a:ext cx="10216527" cy="578337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25992138" y="26604913"/>
            <a:ext cx="549275" cy="1219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365760" tIns="182880" rIns="365760" bIns="182880" anchor="ctr"/>
          <a:lstStyle>
            <a:extLst/>
          </a:lstStyle>
          <a:p>
            <a:pPr fontAlgn="auto">
              <a:spcBef>
                <a:spcPts val="0"/>
              </a:spcBef>
              <a:spcAft>
                <a:spcPts val="0"/>
              </a:spcAft>
              <a:defRPr/>
            </a:pPr>
            <a:endParaRPr lang="en-US"/>
          </a:p>
        </p:txBody>
      </p:sp>
      <p:sp>
        <p:nvSpPr>
          <p:cNvPr id="10" name="Chevron 9"/>
          <p:cNvSpPr/>
          <p:nvPr/>
        </p:nvSpPr>
        <p:spPr>
          <a:xfrm>
            <a:off x="25433338" y="26604913"/>
            <a:ext cx="547687" cy="12192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365760" tIns="182880" rIns="365760" bIns="182880"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3423696" y="29031478"/>
            <a:ext cx="21488400" cy="3457237"/>
          </a:xfrm>
          <a:noFill/>
        </p:spPr>
        <p:txBody>
          <a:bodyPr tIns="0"/>
          <a:lstStyle>
            <a:lvl1pPr marL="0" marR="73152" indent="0" algn="r">
              <a:buNone/>
              <a:defRPr sz="5600"/>
            </a:lvl1pPr>
            <a:lvl2pPr>
              <a:defRPr sz="4800"/>
            </a:lvl2pPr>
            <a:lvl3pPr>
              <a:defRPr sz="4000"/>
            </a:lvl3pPr>
            <a:lvl4pPr>
              <a:defRPr sz="3600"/>
            </a:lvl4pPr>
            <a:lvl5pPr>
              <a:defRPr sz="3600"/>
            </a:lvl5pPr>
            <a:extLst/>
          </a:lstStyle>
          <a:p>
            <a:pPr lvl="0"/>
            <a:r>
              <a:rPr lang="en-US" smtClean="0"/>
              <a:t>Click to edit Master text styles</a:t>
            </a:r>
          </a:p>
        </p:txBody>
      </p:sp>
      <p:sp>
        <p:nvSpPr>
          <p:cNvPr id="3" name="Picture Placeholder 2"/>
          <p:cNvSpPr>
            <a:spLocks noGrp="1"/>
          </p:cNvSpPr>
          <p:nvPr>
            <p:ph type="pic" idx="1"/>
          </p:nvPr>
        </p:nvSpPr>
        <p:spPr>
          <a:xfrm>
            <a:off x="685800" y="1013163"/>
            <a:ext cx="26060400" cy="234086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128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685800" y="25947318"/>
            <a:ext cx="24226296" cy="3000917"/>
          </a:xfrm>
          <a:noFill/>
        </p:spPr>
        <p:txBody>
          <a:bodyPr anchor="t">
            <a:sp3d prstMaterial="softEdge"/>
          </a:bodyPr>
          <a:lstStyle>
            <a:lvl1pPr marR="0" algn="r">
              <a:buNone/>
              <a:defRPr sz="12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5724D7A-6866-4D50-AA7D-9C36B820AAD2}" type="datetimeFigureOut">
              <a:rPr lang="en-US"/>
              <a:pPr>
                <a:defRPr/>
              </a:pPr>
              <a:t>8/6/2009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16AE179-F1A3-4B88-9A14-D6109094E6D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498600" y="31705550"/>
            <a:ext cx="14820900" cy="491331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365760" tIns="182880" rIns="365760" bIns="182880"/>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1457325" y="31675388"/>
            <a:ext cx="11071225" cy="49784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lIns="365760" tIns="182880" rIns="365760" bIns="182880"/>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18126" y="30886683"/>
            <a:ext cx="10206942" cy="5764629"/>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fontAlgn="auto">
              <a:spcBef>
                <a:spcPts val="0"/>
              </a:spcBef>
              <a:spcAft>
                <a:spcPts val="0"/>
              </a:spcAft>
              <a:defRPr/>
            </a:pPr>
            <a:endParaRPr lang="en-US"/>
          </a:p>
        </p:txBody>
      </p:sp>
      <p:cxnSp>
        <p:nvCxnSpPr>
          <p:cNvPr id="15" name="Straight Connector 14"/>
          <p:cNvCxnSpPr/>
          <p:nvPr/>
        </p:nvCxnSpPr>
        <p:spPr>
          <a:xfrm>
            <a:off x="-27710" y="30867939"/>
            <a:ext cx="10216527" cy="578337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1371600" y="1465263"/>
            <a:ext cx="24688800" cy="6096000"/>
          </a:xfrm>
          <a:prstGeom prst="rect">
            <a:avLst/>
          </a:prstGeom>
        </p:spPr>
        <p:txBody>
          <a:bodyPr vert="horz" lIns="365760" tIns="182880" rIns="365760" bIns="182880"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1371600" y="7900988"/>
            <a:ext cx="24688800" cy="24137937"/>
          </a:xfrm>
          <a:prstGeom prst="rect">
            <a:avLst/>
          </a:prstGeom>
          <a:noFill/>
          <a:ln w="9525">
            <a:noFill/>
            <a:miter lim="800000"/>
            <a:headEnd/>
            <a:tailEnd/>
          </a:ln>
        </p:spPr>
        <p:txBody>
          <a:bodyPr vert="horz" wrap="square" lIns="365760" tIns="182880" rIns="365760" bIns="182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20181888" y="34175700"/>
            <a:ext cx="5759450" cy="1951038"/>
          </a:xfrm>
          <a:prstGeom prst="rect">
            <a:avLst/>
          </a:prstGeom>
        </p:spPr>
        <p:txBody>
          <a:bodyPr vert="horz" lIns="365760" tIns="182880" rIns="365760" bIns="182880" anchor="b"/>
          <a:lstStyle>
            <a:lvl1pPr algn="l" eaLnBrk="1" fontAlgn="auto" latinLnBrk="0" hangingPunct="1">
              <a:spcBef>
                <a:spcPts val="0"/>
              </a:spcBef>
              <a:spcAft>
                <a:spcPts val="0"/>
              </a:spcAft>
              <a:defRPr kumimoji="0" sz="4000">
                <a:solidFill>
                  <a:schemeClr val="tx1"/>
                </a:solidFill>
                <a:latin typeface="+mn-lt"/>
                <a:cs typeface="+mn-cs"/>
              </a:defRPr>
            </a:lvl1pPr>
            <a:extLst/>
          </a:lstStyle>
          <a:p>
            <a:pPr>
              <a:defRPr/>
            </a:pPr>
            <a:fld id="{EF46426D-C400-4125-8345-766B6491FCEB}" type="datetimeFigureOut">
              <a:rPr lang="en-US"/>
              <a:pPr>
                <a:defRPr/>
              </a:pPr>
              <a:t>8/6/2009</a:t>
            </a:fld>
            <a:endParaRPr lang="en-US"/>
          </a:p>
        </p:txBody>
      </p:sp>
      <p:sp>
        <p:nvSpPr>
          <p:cNvPr id="22" name="Footer Placeholder 21"/>
          <p:cNvSpPr>
            <a:spLocks noGrp="1"/>
          </p:cNvSpPr>
          <p:nvPr>
            <p:ph type="ftr" sz="quarter" idx="3"/>
          </p:nvPr>
        </p:nvSpPr>
        <p:spPr>
          <a:xfrm>
            <a:off x="13139738" y="34175700"/>
            <a:ext cx="7053262" cy="1947863"/>
          </a:xfrm>
          <a:prstGeom prst="rect">
            <a:avLst/>
          </a:prstGeom>
        </p:spPr>
        <p:txBody>
          <a:bodyPr vert="horz" lIns="365760" tIns="182880" rIns="365760" bIns="182880" anchor="b"/>
          <a:lstStyle>
            <a:lvl1pPr algn="r" eaLnBrk="1" fontAlgn="auto" latinLnBrk="0" hangingPunct="1">
              <a:spcBef>
                <a:spcPts val="0"/>
              </a:spcBef>
              <a:spcAft>
                <a:spcPts val="0"/>
              </a:spcAft>
              <a:defRPr kumimoji="0" sz="4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25941338" y="34175700"/>
            <a:ext cx="1098550" cy="1947863"/>
          </a:xfrm>
          <a:prstGeom prst="rect">
            <a:avLst/>
          </a:prstGeom>
        </p:spPr>
        <p:txBody>
          <a:bodyPr vert="horz" lIns="365760" tIns="182880" rIns="365760" bIns="182880" anchor="b"/>
          <a:lstStyle>
            <a:lvl1pPr algn="r" eaLnBrk="1" fontAlgn="auto" latinLnBrk="0" hangingPunct="1">
              <a:spcBef>
                <a:spcPts val="0"/>
              </a:spcBef>
              <a:spcAft>
                <a:spcPts val="0"/>
              </a:spcAft>
              <a:defRPr kumimoji="0" sz="4000" b="0">
                <a:solidFill>
                  <a:schemeClr val="tx1"/>
                </a:solidFill>
                <a:latin typeface="+mn-lt"/>
                <a:cs typeface="+mn-cs"/>
              </a:defRPr>
            </a:lvl1pPr>
            <a:extLst/>
          </a:lstStyle>
          <a:p>
            <a:pPr>
              <a:defRPr/>
            </a:pPr>
            <a:fld id="{F9798499-BF2D-41F4-AE7D-C20BF0FF5C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65" r:id="rId2"/>
    <p:sldLayoutId id="2147483870" r:id="rId3"/>
    <p:sldLayoutId id="2147483871" r:id="rId4"/>
    <p:sldLayoutId id="2147483872" r:id="rId5"/>
    <p:sldLayoutId id="2147483873" r:id="rId6"/>
    <p:sldLayoutId id="2147483866" r:id="rId7"/>
    <p:sldLayoutId id="2147483874" r:id="rId8"/>
    <p:sldLayoutId id="2147483875" r:id="rId9"/>
    <p:sldLayoutId id="2147483867" r:id="rId10"/>
    <p:sldLayoutId id="2147483868" r:id="rId11"/>
  </p:sldLayoutIdLst>
  <p:txStyles>
    <p:titleStyle>
      <a:lvl1pPr algn="l" rtl="0" eaLnBrk="0" fontAlgn="base" hangingPunct="0">
        <a:spcBef>
          <a:spcPct val="0"/>
        </a:spcBef>
        <a:spcAft>
          <a:spcPct val="0"/>
        </a:spcAft>
        <a:defRPr sz="164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16400" b="1">
          <a:solidFill>
            <a:schemeClr val="tx2"/>
          </a:solidFill>
          <a:latin typeface="Lucida Sans Unicode" pitchFamily="34" charset="0"/>
        </a:defRPr>
      </a:lvl2pPr>
      <a:lvl3pPr algn="l" rtl="0" eaLnBrk="0" fontAlgn="base" hangingPunct="0">
        <a:spcBef>
          <a:spcPct val="0"/>
        </a:spcBef>
        <a:spcAft>
          <a:spcPct val="0"/>
        </a:spcAft>
        <a:defRPr sz="16400" b="1">
          <a:solidFill>
            <a:schemeClr val="tx2"/>
          </a:solidFill>
          <a:latin typeface="Lucida Sans Unicode" pitchFamily="34" charset="0"/>
        </a:defRPr>
      </a:lvl3pPr>
      <a:lvl4pPr algn="l" rtl="0" eaLnBrk="0" fontAlgn="base" hangingPunct="0">
        <a:spcBef>
          <a:spcPct val="0"/>
        </a:spcBef>
        <a:spcAft>
          <a:spcPct val="0"/>
        </a:spcAft>
        <a:defRPr sz="16400" b="1">
          <a:solidFill>
            <a:schemeClr val="tx2"/>
          </a:solidFill>
          <a:latin typeface="Lucida Sans Unicode" pitchFamily="34" charset="0"/>
        </a:defRPr>
      </a:lvl4pPr>
      <a:lvl5pPr algn="l" rtl="0" eaLnBrk="0" fontAlgn="base" hangingPunct="0">
        <a:spcBef>
          <a:spcPct val="0"/>
        </a:spcBef>
        <a:spcAft>
          <a:spcPct val="0"/>
        </a:spcAft>
        <a:defRPr sz="16400" b="1">
          <a:solidFill>
            <a:schemeClr val="tx2"/>
          </a:solidFill>
          <a:latin typeface="Lucida Sans Unicode" pitchFamily="34" charset="0"/>
        </a:defRPr>
      </a:lvl5pPr>
      <a:lvl6pPr marL="457200" algn="l" rtl="0" fontAlgn="base">
        <a:spcBef>
          <a:spcPct val="0"/>
        </a:spcBef>
        <a:spcAft>
          <a:spcPct val="0"/>
        </a:spcAft>
        <a:defRPr sz="16400" b="1">
          <a:solidFill>
            <a:schemeClr val="tx2"/>
          </a:solidFill>
          <a:latin typeface="Lucida Sans Unicode" pitchFamily="34" charset="0"/>
        </a:defRPr>
      </a:lvl6pPr>
      <a:lvl7pPr marL="914400" algn="l" rtl="0" fontAlgn="base">
        <a:spcBef>
          <a:spcPct val="0"/>
        </a:spcBef>
        <a:spcAft>
          <a:spcPct val="0"/>
        </a:spcAft>
        <a:defRPr sz="16400" b="1">
          <a:solidFill>
            <a:schemeClr val="tx2"/>
          </a:solidFill>
          <a:latin typeface="Lucida Sans Unicode" pitchFamily="34" charset="0"/>
        </a:defRPr>
      </a:lvl7pPr>
      <a:lvl8pPr marL="1371600" algn="l" rtl="0" fontAlgn="base">
        <a:spcBef>
          <a:spcPct val="0"/>
        </a:spcBef>
        <a:spcAft>
          <a:spcPct val="0"/>
        </a:spcAft>
        <a:defRPr sz="16400" b="1">
          <a:solidFill>
            <a:schemeClr val="tx2"/>
          </a:solidFill>
          <a:latin typeface="Lucida Sans Unicode" pitchFamily="34" charset="0"/>
        </a:defRPr>
      </a:lvl8pPr>
      <a:lvl9pPr marL="1828800" algn="l" rtl="0" fontAlgn="base">
        <a:spcBef>
          <a:spcPct val="0"/>
        </a:spcBef>
        <a:spcAft>
          <a:spcPct val="0"/>
        </a:spcAft>
        <a:defRPr sz="16400" b="1">
          <a:solidFill>
            <a:schemeClr val="tx2"/>
          </a:solidFill>
          <a:latin typeface="Lucida Sans Unicode" pitchFamily="34" charset="0"/>
        </a:defRPr>
      </a:lvl9pPr>
      <a:extLst/>
    </p:titleStyle>
    <p:bodyStyle>
      <a:lvl1pPr marL="1462088" indent="-1023938" algn="l" rtl="0" eaLnBrk="0" fontAlgn="base" hangingPunct="0">
        <a:spcBef>
          <a:spcPts val="1600"/>
        </a:spcBef>
        <a:spcAft>
          <a:spcPct val="0"/>
        </a:spcAft>
        <a:buClr>
          <a:schemeClr val="accent1"/>
        </a:buClr>
        <a:buSzPct val="68000"/>
        <a:buFont typeface="Wingdings 3" pitchFamily="18" charset="2"/>
        <a:buChar char=""/>
        <a:defRPr sz="10800" kern="1200">
          <a:solidFill>
            <a:schemeClr val="tx1"/>
          </a:solidFill>
          <a:latin typeface="+mn-lt"/>
          <a:ea typeface="+mn-ea"/>
          <a:cs typeface="+mn-cs"/>
        </a:defRPr>
      </a:lvl1pPr>
      <a:lvl2pPr marL="2486025" indent="-914400" algn="l" rtl="0" eaLnBrk="0" fontAlgn="base" hangingPunct="0">
        <a:spcBef>
          <a:spcPts val="1300"/>
        </a:spcBef>
        <a:spcAft>
          <a:spcPct val="0"/>
        </a:spcAft>
        <a:buClr>
          <a:schemeClr val="accent1"/>
        </a:buClr>
        <a:buFont typeface="Verdana" pitchFamily="34" charset="0"/>
        <a:buChar char="◦"/>
        <a:defRPr sz="9200" kern="1200">
          <a:solidFill>
            <a:schemeClr val="tx1"/>
          </a:solidFill>
          <a:latin typeface="+mn-lt"/>
          <a:ea typeface="+mn-ea"/>
          <a:cs typeface="+mn-cs"/>
        </a:defRPr>
      </a:lvl2pPr>
      <a:lvl3pPr marL="3436938" indent="-914400" algn="l" rtl="0" eaLnBrk="0" fontAlgn="base" hangingPunct="0">
        <a:spcBef>
          <a:spcPts val="1400"/>
        </a:spcBef>
        <a:spcAft>
          <a:spcPct val="0"/>
        </a:spcAft>
        <a:buClr>
          <a:schemeClr val="accent2"/>
        </a:buClr>
        <a:buSzPct val="100000"/>
        <a:buFont typeface="Wingdings 2" pitchFamily="18" charset="2"/>
        <a:buChar char=""/>
        <a:defRPr sz="8400" kern="1200">
          <a:solidFill>
            <a:schemeClr val="tx1"/>
          </a:solidFill>
          <a:latin typeface="+mn-lt"/>
          <a:ea typeface="+mn-ea"/>
          <a:cs typeface="+mn-cs"/>
        </a:defRPr>
      </a:lvl3pPr>
      <a:lvl4pPr marL="4572000" indent="-914400" algn="l" rtl="0" eaLnBrk="0" fontAlgn="base" hangingPunct="0">
        <a:spcBef>
          <a:spcPts val="1400"/>
        </a:spcBef>
        <a:spcAft>
          <a:spcPct val="0"/>
        </a:spcAft>
        <a:buClr>
          <a:schemeClr val="accent2"/>
        </a:buClr>
        <a:buFont typeface="Wingdings 2" pitchFamily="18" charset="2"/>
        <a:buChar char=""/>
        <a:defRPr sz="7600" kern="1200">
          <a:solidFill>
            <a:schemeClr val="tx1"/>
          </a:solidFill>
          <a:latin typeface="+mn-lt"/>
          <a:ea typeface="+mn-ea"/>
          <a:cs typeface="+mn-cs"/>
        </a:defRPr>
      </a:lvl4pPr>
      <a:lvl5pPr marL="5486400" indent="-914400" algn="l" rtl="0" eaLnBrk="0" fontAlgn="base" hangingPunct="0">
        <a:spcBef>
          <a:spcPts val="1400"/>
        </a:spcBef>
        <a:spcAft>
          <a:spcPct val="0"/>
        </a:spcAft>
        <a:buClr>
          <a:schemeClr val="accent2"/>
        </a:buClr>
        <a:buFont typeface="Wingdings 2" pitchFamily="18" charset="2"/>
        <a:buChar char=""/>
        <a:defRPr sz="7200" kern="1200">
          <a:solidFill>
            <a:schemeClr val="tx1"/>
          </a:solidFill>
          <a:latin typeface="+mn-lt"/>
          <a:ea typeface="+mn-ea"/>
          <a:cs typeface="+mn-cs"/>
        </a:defRPr>
      </a:lvl5pPr>
      <a:lvl6pPr marL="6400800" indent="-914400" algn="l" rtl="0" eaLnBrk="1" latinLnBrk="0" hangingPunct="1">
        <a:spcBef>
          <a:spcPts val="1400"/>
        </a:spcBef>
        <a:buClr>
          <a:schemeClr val="accent3"/>
        </a:buClr>
        <a:buFont typeface="Wingdings 2"/>
        <a:buChar char=""/>
        <a:defRPr kumimoji="0" sz="7200" kern="1200">
          <a:solidFill>
            <a:schemeClr val="tx1"/>
          </a:solidFill>
          <a:latin typeface="+mn-lt"/>
          <a:ea typeface="+mn-ea"/>
          <a:cs typeface="+mn-cs"/>
        </a:defRPr>
      </a:lvl6pPr>
      <a:lvl7pPr marL="7315200" indent="-914400" algn="l" rtl="0" eaLnBrk="1" latinLnBrk="0" hangingPunct="1">
        <a:spcBef>
          <a:spcPts val="1400"/>
        </a:spcBef>
        <a:buClr>
          <a:schemeClr val="accent3"/>
        </a:buClr>
        <a:buFont typeface="Wingdings 2"/>
        <a:buChar char=""/>
        <a:defRPr kumimoji="0" sz="6400" kern="1200">
          <a:solidFill>
            <a:schemeClr val="tx1"/>
          </a:solidFill>
          <a:latin typeface="+mn-lt"/>
          <a:ea typeface="+mn-ea"/>
          <a:cs typeface="+mn-cs"/>
        </a:defRPr>
      </a:lvl7pPr>
      <a:lvl8pPr marL="8229600" indent="-914400" algn="l" rtl="0" eaLnBrk="1" latinLnBrk="0" hangingPunct="1">
        <a:spcBef>
          <a:spcPts val="1400"/>
        </a:spcBef>
        <a:buClr>
          <a:schemeClr val="accent3"/>
        </a:buClr>
        <a:buFont typeface="Wingdings 2"/>
        <a:buChar char=""/>
        <a:defRPr kumimoji="0" sz="6400" kern="1200">
          <a:solidFill>
            <a:schemeClr val="tx1"/>
          </a:solidFill>
          <a:latin typeface="+mn-lt"/>
          <a:ea typeface="+mn-ea"/>
          <a:cs typeface="+mn-cs"/>
        </a:defRPr>
      </a:lvl8pPr>
      <a:lvl9pPr marL="9144000" indent="-914400" algn="l" rtl="0" eaLnBrk="1" latinLnBrk="0" hangingPunct="1">
        <a:spcBef>
          <a:spcPts val="1400"/>
        </a:spcBef>
        <a:buClr>
          <a:schemeClr val="accent3"/>
        </a:buClr>
        <a:buFont typeface="Wingdings 2"/>
        <a:buChar char=""/>
        <a:defRPr kumimoji="0" sz="6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wmf"/><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27432000" cy="2514600"/>
          </a:xfr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eaLnBrk="1" fontAlgn="auto" hangingPunct="1">
              <a:spcAft>
                <a:spcPts val="0"/>
              </a:spcAft>
              <a:defRPr/>
            </a:pPr>
            <a:r>
              <a:rPr lang="en-US" sz="7200" dirty="0" smtClean="0">
                <a:solidFill>
                  <a:schemeClr val="bg1"/>
                </a:solidFill>
                <a:latin typeface="Aharoni" pitchFamily="2" charset="-79"/>
                <a:cs typeface="Aharoni" pitchFamily="2" charset="-79"/>
              </a:rPr>
              <a:t>The Electron Relativistic Heavy Ion Collider:</a:t>
            </a:r>
            <a:br>
              <a:rPr lang="en-US" sz="7200" dirty="0" smtClean="0">
                <a:solidFill>
                  <a:schemeClr val="bg1"/>
                </a:solidFill>
                <a:latin typeface="Aharoni" pitchFamily="2" charset="-79"/>
                <a:cs typeface="Aharoni" pitchFamily="2" charset="-79"/>
              </a:rPr>
            </a:br>
            <a:r>
              <a:rPr lang="en-US" sz="7200" dirty="0" smtClean="0">
                <a:solidFill>
                  <a:schemeClr val="bg1"/>
                </a:solidFill>
                <a:latin typeface="Aharoni" pitchFamily="2" charset="-79"/>
                <a:cs typeface="Aharoni" pitchFamily="2" charset="-79"/>
              </a:rPr>
              <a:t>Designing a Detector Using Simulated </a:t>
            </a:r>
            <a:r>
              <a:rPr lang="en-US" sz="7200" dirty="0" err="1" smtClean="0">
                <a:solidFill>
                  <a:schemeClr val="bg1"/>
                </a:solidFill>
                <a:latin typeface="Aharoni" pitchFamily="2" charset="-79"/>
                <a:cs typeface="Aharoni" pitchFamily="2" charset="-79"/>
              </a:rPr>
              <a:t>e+p</a:t>
            </a:r>
            <a:r>
              <a:rPr lang="en-US" sz="7200" dirty="0" smtClean="0">
                <a:solidFill>
                  <a:schemeClr val="bg1"/>
                </a:solidFill>
                <a:latin typeface="Aharoni" pitchFamily="2" charset="-79"/>
                <a:cs typeface="Aharoni" pitchFamily="2" charset="-79"/>
              </a:rPr>
              <a:t> Data Analysis</a:t>
            </a:r>
            <a:endParaRPr lang="en-US" sz="8000" dirty="0">
              <a:solidFill>
                <a:schemeClr val="bg1"/>
              </a:solidFill>
              <a:latin typeface="Aharoni" pitchFamily="2" charset="-79"/>
              <a:cs typeface="Aharoni" pitchFamily="2" charset="-79"/>
            </a:endParaRPr>
          </a:p>
        </p:txBody>
      </p:sp>
      <p:sp>
        <p:nvSpPr>
          <p:cNvPr id="54" name="Rectangle 53"/>
          <p:cNvSpPr/>
          <p:nvPr/>
        </p:nvSpPr>
        <p:spPr>
          <a:xfrm>
            <a:off x="914400" y="18592800"/>
            <a:ext cx="16154400" cy="9296400"/>
          </a:xfrm>
          <a:prstGeom prst="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ounded Rectangle 121"/>
          <p:cNvSpPr/>
          <p:nvPr/>
        </p:nvSpPr>
        <p:spPr>
          <a:xfrm>
            <a:off x="18516600" y="5562600"/>
            <a:ext cx="7772400" cy="4267200"/>
          </a:xfrm>
          <a:prstGeom prst="round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ounded Rectangle 62"/>
          <p:cNvSpPr/>
          <p:nvPr/>
        </p:nvSpPr>
        <p:spPr>
          <a:xfrm>
            <a:off x="10134600" y="5562600"/>
            <a:ext cx="7924800" cy="4267200"/>
          </a:xfrm>
          <a:prstGeom prst="round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ounded Rectangle 59"/>
          <p:cNvSpPr/>
          <p:nvPr/>
        </p:nvSpPr>
        <p:spPr>
          <a:xfrm>
            <a:off x="1219200" y="28422600"/>
            <a:ext cx="15697200" cy="2971800"/>
          </a:xfrm>
          <a:prstGeom prst="round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ectangle 86"/>
          <p:cNvSpPr/>
          <p:nvPr/>
        </p:nvSpPr>
        <p:spPr>
          <a:xfrm>
            <a:off x="914400" y="5562600"/>
            <a:ext cx="8610600" cy="12496800"/>
          </a:xfrm>
          <a:prstGeom prst="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9" name="Subtitle 2"/>
          <p:cNvSpPr>
            <a:spLocks noGrp="1"/>
          </p:cNvSpPr>
          <p:nvPr>
            <p:ph type="subTitle" idx="1"/>
          </p:nvPr>
        </p:nvSpPr>
        <p:spPr>
          <a:xfrm>
            <a:off x="1219200" y="5562600"/>
            <a:ext cx="8001000" cy="12268200"/>
          </a:xfrm>
          <a:ln>
            <a:noFill/>
          </a:ln>
        </p:spPr>
        <p:txBody>
          <a:bodyPr/>
          <a:lstStyle/>
          <a:p>
            <a:pPr marR="0" algn="ctr" eaLnBrk="1" hangingPunct="1"/>
            <a:r>
              <a:rPr lang="en-US" sz="3200" b="1" dirty="0" smtClean="0">
                <a:solidFill>
                  <a:schemeClr val="tx1"/>
                </a:solidFill>
                <a:latin typeface="+mj-lt"/>
              </a:rPr>
              <a:t>Abstract</a:t>
            </a:r>
            <a:endParaRPr lang="en-US" sz="3200" b="1" dirty="0" smtClean="0">
              <a:latin typeface="+mj-lt"/>
            </a:endParaRPr>
          </a:p>
          <a:p>
            <a:pPr marR="0" algn="just" eaLnBrk="1" hangingPunct="1"/>
            <a:r>
              <a:rPr lang="en-US" sz="2000" dirty="0" smtClean="0"/>
              <a:t>Deep inelastic scattering (DIS) and diffractive scattering are used to probe the internal structure of hadrons in accelerator physics.  During the design of experiments, such high-energy processes are simulated using Monte-Carlo (MC) event generators such as </a:t>
            </a:r>
            <a:r>
              <a:rPr lang="en-US" sz="2000" dirty="0" err="1" smtClean="0"/>
              <a:t>RAPGAP</a:t>
            </a:r>
            <a:r>
              <a:rPr lang="en-US" sz="2000" dirty="0" smtClean="0"/>
              <a:t> which use random numbers to rapidly replicate the complex interactions in such collisions.  </a:t>
            </a:r>
          </a:p>
          <a:p>
            <a:pPr marR="0" algn="just" eaLnBrk="1" hangingPunct="1"/>
            <a:r>
              <a:rPr lang="en-US" sz="2000" dirty="0" smtClean="0"/>
              <a:t>New information from these simulations is needed to design a detector for the proposed Electron Relativistic Heavy Ion Collider (</a:t>
            </a:r>
            <a:r>
              <a:rPr lang="en-US" sz="2000" dirty="0" err="1" smtClean="0"/>
              <a:t>eRHIC</a:t>
            </a:r>
            <a:r>
              <a:rPr lang="en-US" sz="2000" dirty="0" smtClean="0"/>
              <a:t>) at Brookhaven National Laboratory (BNL), set to be completed by 2020.  Millions of electron-proton (</a:t>
            </a:r>
            <a:r>
              <a:rPr lang="en-US" sz="2000" dirty="0" err="1" smtClean="0"/>
              <a:t>e+p</a:t>
            </a:r>
            <a:r>
              <a:rPr lang="en-US" sz="2000" dirty="0" smtClean="0"/>
              <a:t>) collision data events were produced by </a:t>
            </a:r>
            <a:r>
              <a:rPr lang="en-US" sz="2000" dirty="0" err="1" smtClean="0"/>
              <a:t>RAPGAP</a:t>
            </a:r>
            <a:r>
              <a:rPr lang="en-US" sz="2000" dirty="0" smtClean="0"/>
              <a:t>, simulating both DIS and diffractive collisions at energies of 4 on 100, 4 on 250, 10 on 100, 10 on 200, 10 on 250, and 20 on 250 GeV,  after which C++ code using intrinsic ROOT functions was edited and run to read the data, calculate kinematic variables, and organize the results into a data tree.  Additional ROOT codes were modified to produce customized plots to visually represent the massive amounts of data and to help understand the realistic quality of the simulator.  Over time these codes can be easily modified to plot information as needed, and can be applied to newly produced MC generator data simulating collisions between electrons and heavy ions.  </a:t>
            </a:r>
          </a:p>
          <a:p>
            <a:pPr marR="0" algn="just" eaLnBrk="1" hangingPunct="1"/>
            <a:r>
              <a:rPr lang="en-US" sz="2000" dirty="0" smtClean="0"/>
              <a:t>Significant differences were found between DIS and diffractive physics in the distribution of momentum and scattering angle for electrons, pions, and kaons.  From these results comes a better understanding of these intricate processes, and by knowing where particles go after a collision along with the energy they carry, estimates of exact positions and spatial dimensions of various particle-sensitive devices around the collision point can be better determined.  </a:t>
            </a:r>
          </a:p>
          <a:p>
            <a:pPr marR="0" algn="just" eaLnBrk="1" hangingPunct="1"/>
            <a:r>
              <a:rPr lang="en-US" sz="2000" dirty="0" smtClean="0"/>
              <a:t>Such information is vital in designing an </a:t>
            </a:r>
            <a:r>
              <a:rPr lang="en-US" sz="2000" dirty="0" err="1" smtClean="0"/>
              <a:t>eRHIC</a:t>
            </a:r>
            <a:r>
              <a:rPr lang="en-US" sz="2000" dirty="0" smtClean="0"/>
              <a:t> detector at BNL that will most effectively collect useful and groundbreaking data in future experiments.</a:t>
            </a:r>
          </a:p>
          <a:p>
            <a:pPr marR="0" algn="ctr" eaLnBrk="1" hangingPunct="1"/>
            <a:endParaRPr lang="en-US" sz="2000" dirty="0" smtClean="0">
              <a:solidFill>
                <a:schemeClr val="tx1"/>
              </a:solidFill>
            </a:endParaRPr>
          </a:p>
        </p:txBody>
      </p:sp>
      <p:grpSp>
        <p:nvGrpSpPr>
          <p:cNvPr id="9230" name="Group 91"/>
          <p:cNvGrpSpPr>
            <a:grpSpLocks/>
          </p:cNvGrpSpPr>
          <p:nvPr/>
        </p:nvGrpSpPr>
        <p:grpSpPr bwMode="auto">
          <a:xfrm>
            <a:off x="14478000" y="31851600"/>
            <a:ext cx="9220363" cy="3657600"/>
            <a:chOff x="12192023" y="32918400"/>
            <a:chExt cx="9219813" cy="3657600"/>
          </a:xfrm>
        </p:grpSpPr>
        <p:pic>
          <p:nvPicPr>
            <p:cNvPr id="9310" name="Picture 18" descr="http://rds.yahoo.com/_ylt=A0WTb_z7x19K0WQBw3WjzbkF/SIG=12ipth7bh/EXP=1247877499/**http%3A/felix.physics.sunysb.edu/NEWMODEL/SBLogophysicsdept.jpg"/>
            <p:cNvPicPr>
              <a:picLocks noChangeAspect="1" noChangeArrowheads="1"/>
            </p:cNvPicPr>
            <p:nvPr/>
          </p:nvPicPr>
          <p:blipFill>
            <a:blip r:embed="rId3" cstate="print"/>
            <a:srcRect/>
            <a:stretch>
              <a:fillRect/>
            </a:stretch>
          </p:blipFill>
          <p:spPr bwMode="auto">
            <a:xfrm>
              <a:off x="18668636" y="32918400"/>
              <a:ext cx="2743200" cy="1870364"/>
            </a:xfrm>
            <a:prstGeom prst="rect">
              <a:avLst/>
            </a:prstGeom>
            <a:noFill/>
            <a:ln w="9525">
              <a:noFill/>
              <a:miter lim="800000"/>
              <a:headEnd/>
              <a:tailEnd/>
            </a:ln>
          </p:spPr>
        </p:pic>
        <p:grpSp>
          <p:nvGrpSpPr>
            <p:cNvPr id="9311" name="Group 90"/>
            <p:cNvGrpSpPr>
              <a:grpSpLocks/>
            </p:cNvGrpSpPr>
            <p:nvPr/>
          </p:nvGrpSpPr>
          <p:grpSpPr bwMode="auto">
            <a:xfrm>
              <a:off x="12192023" y="33070800"/>
              <a:ext cx="9121230" cy="3505200"/>
              <a:chOff x="12192023" y="33070800"/>
              <a:chExt cx="9121230" cy="3505200"/>
            </a:xfrm>
          </p:grpSpPr>
          <p:pic>
            <p:nvPicPr>
              <p:cNvPr id="9312" name="Picture 8" descr="https://www.bnl.gov/education/StudentInfo/logos/BNLsmall.jpg"/>
              <p:cNvPicPr>
                <a:picLocks noChangeAspect="1" noChangeArrowheads="1"/>
              </p:cNvPicPr>
              <p:nvPr/>
            </p:nvPicPr>
            <p:blipFill>
              <a:blip r:embed="rId4" cstate="print"/>
              <a:srcRect/>
              <a:stretch>
                <a:fillRect/>
              </a:stretch>
            </p:blipFill>
            <p:spPr bwMode="auto">
              <a:xfrm>
                <a:off x="12192023" y="33070800"/>
                <a:ext cx="4474721" cy="1752600"/>
              </a:xfrm>
              <a:prstGeom prst="rect">
                <a:avLst/>
              </a:prstGeom>
              <a:noFill/>
              <a:ln w="9525">
                <a:noFill/>
                <a:miter lim="800000"/>
                <a:headEnd/>
                <a:tailEnd/>
              </a:ln>
            </p:spPr>
          </p:pic>
          <p:pic>
            <p:nvPicPr>
              <p:cNvPr id="9313" name="Picture 10" descr="https://www.bnl.gov/education/StudentInfo/logos/doe_small.jpg"/>
              <p:cNvPicPr>
                <a:picLocks noChangeAspect="1" noChangeArrowheads="1"/>
              </p:cNvPicPr>
              <p:nvPr/>
            </p:nvPicPr>
            <p:blipFill>
              <a:blip r:embed="rId5" cstate="print"/>
              <a:srcRect/>
              <a:stretch>
                <a:fillRect/>
              </a:stretch>
            </p:blipFill>
            <p:spPr bwMode="auto">
              <a:xfrm>
                <a:off x="12573000" y="34747200"/>
                <a:ext cx="1828800" cy="1828800"/>
              </a:xfrm>
              <a:prstGeom prst="rect">
                <a:avLst/>
              </a:prstGeom>
              <a:noFill/>
              <a:ln w="9525">
                <a:noFill/>
                <a:miter lim="800000"/>
                <a:headEnd/>
                <a:tailEnd/>
              </a:ln>
            </p:spPr>
          </p:pic>
          <p:pic>
            <p:nvPicPr>
              <p:cNvPr id="9314" name="Picture 12" descr="https://www.bnl.gov/education/StudentInfo/logos/SCBannersmall.jpg"/>
              <p:cNvPicPr>
                <a:picLocks noChangeAspect="1" noChangeArrowheads="1"/>
              </p:cNvPicPr>
              <p:nvPr/>
            </p:nvPicPr>
            <p:blipFill>
              <a:blip r:embed="rId6" cstate="print"/>
              <a:srcRect l="1913"/>
              <a:stretch>
                <a:fillRect/>
              </a:stretch>
            </p:blipFill>
            <p:spPr bwMode="auto">
              <a:xfrm>
                <a:off x="14438537" y="34671000"/>
                <a:ext cx="4796563" cy="1905000"/>
              </a:xfrm>
              <a:prstGeom prst="rect">
                <a:avLst/>
              </a:prstGeom>
              <a:noFill/>
              <a:ln w="9525">
                <a:noFill/>
                <a:miter lim="800000"/>
                <a:headEnd/>
                <a:tailEnd/>
              </a:ln>
            </p:spPr>
          </p:pic>
          <p:pic>
            <p:nvPicPr>
              <p:cNvPr id="9315" name="Picture 22" descr="https://www.bnl.gov/education/StudentInfo/logos/SULI%20logo.jpg"/>
              <p:cNvPicPr>
                <a:picLocks noChangeAspect="1" noChangeArrowheads="1"/>
              </p:cNvPicPr>
              <p:nvPr/>
            </p:nvPicPr>
            <p:blipFill>
              <a:blip r:embed="rId7" cstate="print"/>
              <a:srcRect/>
              <a:stretch>
                <a:fillRect/>
              </a:stretch>
            </p:blipFill>
            <p:spPr bwMode="auto">
              <a:xfrm>
                <a:off x="19202400" y="34747200"/>
                <a:ext cx="2110853" cy="1828800"/>
              </a:xfrm>
              <a:prstGeom prst="rect">
                <a:avLst/>
              </a:prstGeom>
              <a:noFill/>
              <a:ln w="9525">
                <a:noFill/>
                <a:miter lim="800000"/>
                <a:headEnd/>
                <a:tailEnd/>
              </a:ln>
            </p:spPr>
          </p:pic>
        </p:grpSp>
      </p:grpSp>
      <p:sp>
        <p:nvSpPr>
          <p:cNvPr id="9231" name="TextBox 65"/>
          <p:cNvSpPr txBox="1">
            <a:spLocks noChangeArrowheads="1"/>
          </p:cNvSpPr>
          <p:nvPr/>
        </p:nvSpPr>
        <p:spPr bwMode="auto">
          <a:xfrm>
            <a:off x="0" y="3581400"/>
            <a:ext cx="27432000" cy="1570038"/>
          </a:xfrm>
          <a:prstGeom prst="rect">
            <a:avLst/>
          </a:prstGeom>
          <a:noFill/>
          <a:ln w="9525">
            <a:noFill/>
            <a:miter lim="800000"/>
            <a:headEnd/>
            <a:tailEnd/>
          </a:ln>
        </p:spPr>
        <p:txBody>
          <a:bodyPr>
            <a:spAutoFit/>
          </a:bodyPr>
          <a:lstStyle/>
          <a:p>
            <a:pPr algn="ctr"/>
            <a:r>
              <a:rPr lang="en-US" sz="4000" dirty="0">
                <a:latin typeface="Lucida Sans Unicode" pitchFamily="34" charset="0"/>
              </a:rPr>
              <a:t>William </a:t>
            </a:r>
            <a:r>
              <a:rPr lang="en-US" sz="4000" dirty="0" smtClean="0">
                <a:latin typeface="Lucida Sans Unicode" pitchFamily="34" charset="0"/>
              </a:rPr>
              <a:t>M. </a:t>
            </a:r>
            <a:r>
              <a:rPr lang="en-US" sz="4000" dirty="0" err="1" smtClean="0">
                <a:latin typeface="Lucida Sans Unicode" pitchFamily="34" charset="0"/>
              </a:rPr>
              <a:t>Foreman</a:t>
            </a:r>
            <a:r>
              <a:rPr lang="en-US" sz="4000" baseline="30000" dirty="0" err="1" smtClean="0">
                <a:latin typeface="Lucida Sans Unicode" pitchFamily="34" charset="0"/>
              </a:rPr>
              <a:t>1</a:t>
            </a:r>
            <a:r>
              <a:rPr lang="en-US" sz="4000" dirty="0">
                <a:latin typeface="Lucida Sans Unicode" pitchFamily="34" charset="0"/>
              </a:rPr>
              <a:t>, </a:t>
            </a:r>
            <a:r>
              <a:rPr lang="en-US" sz="4000" dirty="0" smtClean="0">
                <a:latin typeface="Lucida Sans Unicode" pitchFamily="34" charset="0"/>
              </a:rPr>
              <a:t>Anders </a:t>
            </a:r>
            <a:r>
              <a:rPr lang="en-US" sz="4000" dirty="0" err="1" smtClean="0">
                <a:latin typeface="Lucida Sans Unicode" pitchFamily="34" charset="0"/>
              </a:rPr>
              <a:t>Kirleis</a:t>
            </a:r>
            <a:r>
              <a:rPr lang="en-US" sz="4000" baseline="30000" dirty="0" err="1" smtClean="0">
                <a:latin typeface="Lucida Sans Unicode" pitchFamily="34" charset="0"/>
              </a:rPr>
              <a:t>1</a:t>
            </a:r>
            <a:r>
              <a:rPr lang="en-US" sz="4000" dirty="0">
                <a:latin typeface="Lucida Sans Unicode" pitchFamily="34" charset="0"/>
              </a:rPr>
              <a:t>, Matthew </a:t>
            </a:r>
            <a:r>
              <a:rPr lang="en-US" sz="4000" dirty="0" err="1">
                <a:latin typeface="Lucida Sans Unicode" pitchFamily="34" charset="0"/>
              </a:rPr>
              <a:t>Lamont</a:t>
            </a:r>
            <a:r>
              <a:rPr lang="en-US" sz="4000" baseline="30000" dirty="0" err="1">
                <a:latin typeface="Lucida Sans Unicode" pitchFamily="34" charset="0"/>
              </a:rPr>
              <a:t>2</a:t>
            </a:r>
            <a:r>
              <a:rPr lang="en-US" sz="4000" dirty="0">
                <a:latin typeface="Lucida Sans Unicode" pitchFamily="34" charset="0"/>
              </a:rPr>
              <a:t>, and Elke-Caroline </a:t>
            </a:r>
            <a:r>
              <a:rPr lang="en-US" sz="4000" dirty="0" err="1">
                <a:latin typeface="Lucida Sans Unicode" pitchFamily="34" charset="0"/>
              </a:rPr>
              <a:t>Aschenauer</a:t>
            </a:r>
            <a:r>
              <a:rPr lang="en-US" sz="4000" baseline="30000" dirty="0" err="1">
                <a:latin typeface="Lucida Sans Unicode" pitchFamily="34" charset="0"/>
              </a:rPr>
              <a:t>2</a:t>
            </a:r>
            <a:endParaRPr lang="en-US" sz="4000" dirty="0">
              <a:latin typeface="Lucida Sans Unicode" pitchFamily="34" charset="0"/>
            </a:endParaRPr>
          </a:p>
          <a:p>
            <a:pPr algn="ctr"/>
            <a:r>
              <a:rPr lang="en-US" sz="3200" baseline="30000" dirty="0">
                <a:latin typeface="Lucida Sans Unicode" pitchFamily="34" charset="0"/>
              </a:rPr>
              <a:t>1</a:t>
            </a:r>
            <a:r>
              <a:rPr lang="en-US" sz="3200" dirty="0">
                <a:latin typeface="Lucida Sans Unicode" pitchFamily="34" charset="0"/>
              </a:rPr>
              <a:t> </a:t>
            </a:r>
            <a:r>
              <a:rPr lang="en-US" sz="3200" dirty="0" err="1">
                <a:latin typeface="Lucida Sans Unicode" pitchFamily="34" charset="0"/>
              </a:rPr>
              <a:t>SUNY</a:t>
            </a:r>
            <a:r>
              <a:rPr lang="en-US" sz="3200" dirty="0">
                <a:latin typeface="Lucida Sans Unicode" pitchFamily="34" charset="0"/>
              </a:rPr>
              <a:t> at Stony Brook, Stony Brook NY 11790 &amp; </a:t>
            </a:r>
            <a:r>
              <a:rPr lang="en-US" sz="3200" baseline="30000" dirty="0" err="1">
                <a:latin typeface="Lucida Sans Unicode" pitchFamily="34" charset="0"/>
              </a:rPr>
              <a:t>2</a:t>
            </a:r>
            <a:r>
              <a:rPr lang="en-US" sz="3200" dirty="0" err="1">
                <a:latin typeface="Lucida Sans Unicode" pitchFamily="34" charset="0"/>
              </a:rPr>
              <a:t>Physics</a:t>
            </a:r>
            <a:r>
              <a:rPr lang="en-US" sz="3200" dirty="0">
                <a:latin typeface="Lucida Sans Unicode" pitchFamily="34" charset="0"/>
              </a:rPr>
              <a:t> Department, Brookhaven National Laboratory, Upton, NY 11973</a:t>
            </a:r>
          </a:p>
          <a:p>
            <a:pPr algn="ctr"/>
            <a:r>
              <a:rPr lang="en-US" sz="2400" dirty="0">
                <a:latin typeface="Lucida Sans Unicode" pitchFamily="34" charset="0"/>
              </a:rPr>
              <a:t>August 2009</a:t>
            </a:r>
          </a:p>
        </p:txBody>
      </p:sp>
      <p:sp>
        <p:nvSpPr>
          <p:cNvPr id="94" name="Rectangle 93"/>
          <p:cNvSpPr/>
          <p:nvPr/>
        </p:nvSpPr>
        <p:spPr>
          <a:xfrm>
            <a:off x="4343400" y="32004000"/>
            <a:ext cx="9144000" cy="3810000"/>
          </a:xfrm>
          <a:prstGeom prst="rect">
            <a:avLst/>
          </a:prstGeom>
          <a:solidFill>
            <a:schemeClr val="accent4">
              <a:lumMod val="20000"/>
              <a:lumOff val="80000"/>
            </a:schemeClr>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40" name="TextBox 94"/>
          <p:cNvSpPr txBox="1">
            <a:spLocks noChangeArrowheads="1"/>
          </p:cNvSpPr>
          <p:nvPr/>
        </p:nvSpPr>
        <p:spPr bwMode="auto">
          <a:xfrm>
            <a:off x="5029200" y="32232600"/>
            <a:ext cx="8153400" cy="3570208"/>
          </a:xfrm>
          <a:prstGeom prst="rect">
            <a:avLst/>
          </a:prstGeom>
          <a:noFill/>
          <a:ln w="9525">
            <a:noFill/>
            <a:miter lim="800000"/>
            <a:headEnd/>
            <a:tailEnd/>
          </a:ln>
        </p:spPr>
        <p:txBody>
          <a:bodyPr wrap="square">
            <a:spAutoFit/>
          </a:bodyPr>
          <a:lstStyle/>
          <a:p>
            <a:pPr algn="ctr"/>
            <a:r>
              <a:rPr lang="en-US" sz="3200" b="1" dirty="0" smtClean="0">
                <a:solidFill>
                  <a:schemeClr val="accent4">
                    <a:lumMod val="75000"/>
                  </a:schemeClr>
                </a:solidFill>
                <a:latin typeface="Lucida Sans Unicode" pitchFamily="34" charset="0"/>
              </a:rPr>
              <a:t>Acknowledgements</a:t>
            </a:r>
            <a:endParaRPr lang="en-US" sz="2800" b="1" dirty="0">
              <a:solidFill>
                <a:schemeClr val="accent4">
                  <a:lumMod val="75000"/>
                </a:schemeClr>
              </a:solidFill>
              <a:latin typeface="Lucida Sans Unicode" pitchFamily="34" charset="0"/>
            </a:endParaRPr>
          </a:p>
          <a:p>
            <a:pPr algn="ctr"/>
            <a:r>
              <a:rPr lang="en-US" sz="2000" dirty="0">
                <a:latin typeface="Lucida Sans Unicode" pitchFamily="34" charset="0"/>
              </a:rPr>
              <a:t>A special ‘thank you’ to those who provided much-appreciated </a:t>
            </a:r>
            <a:r>
              <a:rPr lang="en-US" sz="2000" dirty="0" smtClean="0">
                <a:latin typeface="Lucida Sans Unicode" pitchFamily="34" charset="0"/>
              </a:rPr>
              <a:t>guidance </a:t>
            </a:r>
            <a:r>
              <a:rPr lang="en-US" sz="2000" dirty="0">
                <a:latin typeface="Lucida Sans Unicode" pitchFamily="34" charset="0"/>
              </a:rPr>
              <a:t>and </a:t>
            </a:r>
            <a:r>
              <a:rPr lang="en-US" sz="2000" dirty="0" smtClean="0">
                <a:latin typeface="Lucida Sans Unicode" pitchFamily="34" charset="0"/>
              </a:rPr>
              <a:t>who made </a:t>
            </a:r>
            <a:r>
              <a:rPr lang="en-US" sz="2000" dirty="0">
                <a:latin typeface="Lucida Sans Unicode" pitchFamily="34" charset="0"/>
              </a:rPr>
              <a:t>this work </a:t>
            </a:r>
            <a:r>
              <a:rPr lang="en-US" sz="2000" dirty="0" smtClean="0">
                <a:latin typeface="Lucida Sans Unicode" pitchFamily="34" charset="0"/>
              </a:rPr>
              <a:t>possible!</a:t>
            </a:r>
            <a:endParaRPr lang="en-US" sz="2000" dirty="0">
              <a:latin typeface="Lucida Sans Unicode" pitchFamily="34" charset="0"/>
            </a:endParaRPr>
          </a:p>
          <a:p>
            <a:pPr algn="ctr"/>
            <a:endParaRPr lang="en-US" sz="1400" dirty="0">
              <a:latin typeface="Lucida Sans Unicode" pitchFamily="34" charset="0"/>
            </a:endParaRPr>
          </a:p>
          <a:p>
            <a:pPr marL="2743200" algn="ctr"/>
            <a:r>
              <a:rPr lang="en-US" sz="2000" b="1" dirty="0">
                <a:latin typeface="Lucida Sans Unicode" pitchFamily="34" charset="0"/>
              </a:rPr>
              <a:t>Matthew </a:t>
            </a:r>
            <a:r>
              <a:rPr lang="en-US" sz="2000" b="1" dirty="0" smtClean="0">
                <a:latin typeface="Lucida Sans Unicode" pitchFamily="34" charset="0"/>
              </a:rPr>
              <a:t>Lamont </a:t>
            </a:r>
          </a:p>
          <a:p>
            <a:pPr marL="2743200" algn="ctr"/>
            <a:r>
              <a:rPr lang="en-US" sz="2000" b="1" dirty="0" err="1" smtClean="0">
                <a:latin typeface="Lucida Sans Unicode" pitchFamily="34" charset="0"/>
              </a:rPr>
              <a:t>Elke</a:t>
            </a:r>
            <a:r>
              <a:rPr lang="en-US" sz="2000" b="1" dirty="0" smtClean="0">
                <a:latin typeface="Lucida Sans Unicode" pitchFamily="34" charset="0"/>
              </a:rPr>
              <a:t>-Caroline </a:t>
            </a:r>
            <a:r>
              <a:rPr lang="en-US" sz="2000" b="1" dirty="0" err="1" smtClean="0">
                <a:latin typeface="Lucida Sans Unicode" pitchFamily="34" charset="0"/>
              </a:rPr>
              <a:t>Aschenauer</a:t>
            </a:r>
            <a:endParaRPr lang="en-US" sz="2000" b="1" dirty="0" smtClean="0">
              <a:latin typeface="Lucida Sans Unicode" pitchFamily="34" charset="0"/>
            </a:endParaRPr>
          </a:p>
          <a:p>
            <a:pPr marL="2743200" algn="ctr"/>
            <a:r>
              <a:rPr lang="en-US" sz="2000" b="1" dirty="0" err="1" smtClean="0">
                <a:latin typeface="Lucida Sans Unicode" pitchFamily="34" charset="0"/>
              </a:rPr>
              <a:t>Abhay</a:t>
            </a:r>
            <a:r>
              <a:rPr lang="en-US" sz="2000" b="1" dirty="0" smtClean="0">
                <a:latin typeface="Lucida Sans Unicode" pitchFamily="34" charset="0"/>
              </a:rPr>
              <a:t> </a:t>
            </a:r>
            <a:r>
              <a:rPr lang="en-US" sz="2000" b="1" dirty="0" err="1" smtClean="0">
                <a:latin typeface="Lucida Sans Unicode" pitchFamily="34" charset="0"/>
              </a:rPr>
              <a:t>Deshpande</a:t>
            </a:r>
            <a:endParaRPr lang="en-US" sz="2000" b="1" dirty="0" smtClean="0">
              <a:latin typeface="Lucida Sans Unicode" pitchFamily="34" charset="0"/>
            </a:endParaRPr>
          </a:p>
          <a:p>
            <a:pPr marL="2743200" algn="ctr"/>
            <a:r>
              <a:rPr lang="en-US" sz="2000" b="1" dirty="0" smtClean="0">
                <a:latin typeface="Lucida Sans Unicode" pitchFamily="34" charset="0"/>
              </a:rPr>
              <a:t>Michael </a:t>
            </a:r>
            <a:r>
              <a:rPr lang="en-US" sz="2000" b="1" dirty="0" err="1" smtClean="0">
                <a:latin typeface="Lucida Sans Unicode" pitchFamily="34" charset="0"/>
              </a:rPr>
              <a:t>Savastio</a:t>
            </a:r>
            <a:endParaRPr lang="en-US" sz="2000" b="1" dirty="0">
              <a:latin typeface="Lucida Sans Unicode" pitchFamily="34" charset="0"/>
            </a:endParaRPr>
          </a:p>
          <a:p>
            <a:pPr marL="2743200" algn="ctr"/>
            <a:r>
              <a:rPr lang="en-US" sz="2000" b="1" dirty="0" err="1">
                <a:latin typeface="Lucida Sans Unicode" pitchFamily="34" charset="0"/>
              </a:rPr>
              <a:t>EIC</a:t>
            </a:r>
            <a:r>
              <a:rPr lang="en-US" sz="2000" b="1" dirty="0">
                <a:latin typeface="Lucida Sans Unicode" pitchFamily="34" charset="0"/>
              </a:rPr>
              <a:t> </a:t>
            </a:r>
            <a:r>
              <a:rPr lang="en-US" sz="2000" b="1" dirty="0" smtClean="0">
                <a:latin typeface="Lucida Sans Unicode" pitchFamily="34" charset="0"/>
              </a:rPr>
              <a:t>Task Force &amp; </a:t>
            </a:r>
            <a:r>
              <a:rPr lang="en-US" sz="2000" b="1" dirty="0" err="1" smtClean="0">
                <a:latin typeface="Lucida Sans Unicode" pitchFamily="34" charset="0"/>
              </a:rPr>
              <a:t>BNL</a:t>
            </a:r>
            <a:r>
              <a:rPr lang="en-US" sz="2000" b="1" dirty="0" smtClean="0">
                <a:latin typeface="Lucida Sans Unicode" pitchFamily="34" charset="0"/>
              </a:rPr>
              <a:t> Physics Department</a:t>
            </a:r>
          </a:p>
          <a:p>
            <a:pPr marL="2743200" algn="ctr"/>
            <a:r>
              <a:rPr lang="en-US" sz="2000" b="1" dirty="0" smtClean="0">
                <a:latin typeface="Lucida Sans Unicode" pitchFamily="34" charset="0"/>
              </a:rPr>
              <a:t>Samuel Aronson and Steven Vigdor </a:t>
            </a:r>
            <a:endParaRPr lang="en-US" sz="2000" b="1" dirty="0">
              <a:latin typeface="Lucida Sans Unicode" pitchFamily="34" charset="0"/>
            </a:endParaRPr>
          </a:p>
          <a:p>
            <a:pPr marL="2743200" algn="ctr"/>
            <a:r>
              <a:rPr lang="en-US" sz="2000" b="1" dirty="0" smtClean="0">
                <a:latin typeface="Lucida Sans Unicode" pitchFamily="34" charset="0"/>
              </a:rPr>
              <a:t>Mel Morris and the OEP </a:t>
            </a:r>
            <a:r>
              <a:rPr lang="en-US" sz="2000" b="1" dirty="0">
                <a:latin typeface="Lucida Sans Unicode" pitchFamily="34" charset="0"/>
              </a:rPr>
              <a:t>Staff</a:t>
            </a:r>
            <a:endParaRPr lang="en-US" sz="1800" b="1" dirty="0">
              <a:latin typeface="Lucida Sans Unicode" pitchFamily="34" charset="0"/>
            </a:endParaRPr>
          </a:p>
        </p:txBody>
      </p:sp>
      <p:sp>
        <p:nvSpPr>
          <p:cNvPr id="9242" name="TextBox 55"/>
          <p:cNvSpPr txBox="1">
            <a:spLocks noChangeArrowheads="1"/>
          </p:cNvSpPr>
          <p:nvPr/>
        </p:nvSpPr>
        <p:spPr bwMode="auto">
          <a:xfrm>
            <a:off x="9982200" y="5638800"/>
            <a:ext cx="7924800" cy="584775"/>
          </a:xfrm>
          <a:prstGeom prst="rect">
            <a:avLst/>
          </a:prstGeom>
          <a:noFill/>
          <a:ln w="9525">
            <a:noFill/>
            <a:miter lim="800000"/>
            <a:headEnd/>
            <a:tailEnd/>
          </a:ln>
        </p:spPr>
        <p:txBody>
          <a:bodyPr wrap="square">
            <a:spAutoFit/>
          </a:bodyPr>
          <a:lstStyle/>
          <a:p>
            <a:pPr algn="ctr"/>
            <a:r>
              <a:rPr lang="en-US" sz="3200" b="1" dirty="0">
                <a:solidFill>
                  <a:schemeClr val="bg2">
                    <a:lumMod val="25000"/>
                  </a:schemeClr>
                </a:solidFill>
                <a:latin typeface="+mj-lt"/>
              </a:rPr>
              <a:t>Deep Inelastic </a:t>
            </a:r>
            <a:r>
              <a:rPr lang="en-US" sz="3200" b="1" dirty="0" smtClean="0">
                <a:solidFill>
                  <a:schemeClr val="bg2">
                    <a:lumMod val="25000"/>
                  </a:schemeClr>
                </a:solidFill>
                <a:latin typeface="+mj-lt"/>
              </a:rPr>
              <a:t>Scattering (</a:t>
            </a:r>
            <a:r>
              <a:rPr lang="en-US" sz="3200" b="1" dirty="0" err="1" smtClean="0">
                <a:solidFill>
                  <a:schemeClr val="bg2">
                    <a:lumMod val="25000"/>
                  </a:schemeClr>
                </a:solidFill>
                <a:latin typeface="+mj-lt"/>
              </a:rPr>
              <a:t>DIS</a:t>
            </a:r>
            <a:r>
              <a:rPr lang="en-US" sz="3200" b="1" dirty="0" smtClean="0">
                <a:solidFill>
                  <a:schemeClr val="bg2">
                    <a:lumMod val="25000"/>
                  </a:schemeClr>
                </a:solidFill>
                <a:latin typeface="+mj-lt"/>
              </a:rPr>
              <a:t>) </a:t>
            </a:r>
            <a:endParaRPr lang="en-US" sz="3200" b="1" dirty="0">
              <a:solidFill>
                <a:schemeClr val="bg2">
                  <a:lumMod val="25000"/>
                </a:schemeClr>
              </a:solidFill>
              <a:latin typeface="+mj-lt"/>
            </a:endParaRPr>
          </a:p>
        </p:txBody>
      </p:sp>
      <p:sp>
        <p:nvSpPr>
          <p:cNvPr id="9243" name="TextBox 56"/>
          <p:cNvSpPr txBox="1">
            <a:spLocks noChangeArrowheads="1"/>
          </p:cNvSpPr>
          <p:nvPr/>
        </p:nvSpPr>
        <p:spPr bwMode="auto">
          <a:xfrm>
            <a:off x="1524000" y="18669000"/>
            <a:ext cx="15392400" cy="584200"/>
          </a:xfrm>
          <a:prstGeom prst="rect">
            <a:avLst/>
          </a:prstGeom>
          <a:noFill/>
          <a:ln w="9525">
            <a:noFill/>
            <a:miter lim="800000"/>
            <a:headEnd/>
            <a:tailEnd/>
          </a:ln>
        </p:spPr>
        <p:txBody>
          <a:bodyPr wrap="square">
            <a:spAutoFit/>
          </a:bodyPr>
          <a:lstStyle/>
          <a:p>
            <a:pPr algn="ctr"/>
            <a:r>
              <a:rPr lang="en-US" sz="3200" b="1" dirty="0" smtClean="0">
                <a:solidFill>
                  <a:schemeClr val="accent2">
                    <a:lumMod val="75000"/>
                  </a:schemeClr>
                </a:solidFill>
                <a:latin typeface="+mj-lt"/>
              </a:rPr>
              <a:t>Results for </a:t>
            </a:r>
            <a:r>
              <a:rPr lang="en-US" sz="3200" b="1" smtClean="0">
                <a:solidFill>
                  <a:schemeClr val="accent2">
                    <a:lumMod val="75000"/>
                  </a:schemeClr>
                </a:solidFill>
                <a:latin typeface="+mj-lt"/>
              </a:rPr>
              <a:t>Pi</a:t>
            </a:r>
            <a:r>
              <a:rPr lang="en-US" sz="3200" b="1" baseline="30000" smtClean="0">
                <a:solidFill>
                  <a:schemeClr val="accent2">
                    <a:lumMod val="75000"/>
                  </a:schemeClr>
                </a:solidFill>
                <a:latin typeface="+mj-lt"/>
              </a:rPr>
              <a:t>+</a:t>
            </a:r>
            <a:r>
              <a:rPr lang="en-US" sz="3200" b="1" smtClean="0">
                <a:solidFill>
                  <a:schemeClr val="accent2">
                    <a:lumMod val="75000"/>
                  </a:schemeClr>
                </a:solidFill>
                <a:latin typeface="+mj-lt"/>
              </a:rPr>
              <a:t> </a:t>
            </a:r>
            <a:r>
              <a:rPr lang="en-US" sz="3200" b="1" dirty="0" smtClean="0">
                <a:solidFill>
                  <a:schemeClr val="accent2">
                    <a:lumMod val="75000"/>
                  </a:schemeClr>
                </a:solidFill>
                <a:latin typeface="+mj-lt"/>
              </a:rPr>
              <a:t>&amp; K</a:t>
            </a:r>
            <a:r>
              <a:rPr lang="en-US" sz="3200" b="1" baseline="30000" dirty="0">
                <a:solidFill>
                  <a:schemeClr val="accent2">
                    <a:lumMod val="75000"/>
                  </a:schemeClr>
                </a:solidFill>
                <a:latin typeface="+mj-lt"/>
              </a:rPr>
              <a:t>+</a:t>
            </a:r>
            <a:r>
              <a:rPr lang="en-US" sz="3200" b="1" dirty="0">
                <a:solidFill>
                  <a:schemeClr val="accent2">
                    <a:lumMod val="75000"/>
                  </a:schemeClr>
                </a:solidFill>
                <a:latin typeface="+mj-lt"/>
              </a:rPr>
              <a:t> </a:t>
            </a:r>
            <a:r>
              <a:rPr lang="en-US" sz="3200" b="1" dirty="0" smtClean="0">
                <a:solidFill>
                  <a:schemeClr val="accent2">
                    <a:lumMod val="75000"/>
                  </a:schemeClr>
                </a:solidFill>
                <a:latin typeface="+mj-lt"/>
              </a:rPr>
              <a:t>Momentum vs. Angle Distributions</a:t>
            </a:r>
            <a:endParaRPr lang="en-US" sz="3200" b="1" dirty="0">
              <a:solidFill>
                <a:schemeClr val="accent2">
                  <a:lumMod val="75000"/>
                </a:schemeClr>
              </a:solidFill>
              <a:latin typeface="+mj-lt"/>
            </a:endParaRPr>
          </a:p>
        </p:txBody>
      </p:sp>
      <p:sp>
        <p:nvSpPr>
          <p:cNvPr id="9244" name="TextBox 61"/>
          <p:cNvSpPr txBox="1">
            <a:spLocks noChangeArrowheads="1"/>
          </p:cNvSpPr>
          <p:nvPr/>
        </p:nvSpPr>
        <p:spPr bwMode="auto">
          <a:xfrm>
            <a:off x="2209800" y="28651200"/>
            <a:ext cx="13792200" cy="2400657"/>
          </a:xfrm>
          <a:prstGeom prst="rect">
            <a:avLst/>
          </a:prstGeom>
          <a:noFill/>
          <a:ln w="9525">
            <a:noFill/>
            <a:miter lim="800000"/>
            <a:headEnd/>
            <a:tailEnd/>
          </a:ln>
        </p:spPr>
        <p:txBody>
          <a:bodyPr wrap="square">
            <a:spAutoFit/>
          </a:bodyPr>
          <a:lstStyle/>
          <a:p>
            <a:pPr algn="ctr"/>
            <a:r>
              <a:rPr lang="en-US" sz="3200" b="1" dirty="0">
                <a:latin typeface="+mj-lt"/>
              </a:rPr>
              <a:t>Conclusion</a:t>
            </a:r>
          </a:p>
          <a:p>
            <a:pPr algn="ctr"/>
            <a:endParaRPr lang="en-US" sz="1800" b="1" dirty="0">
              <a:latin typeface="Lucida Sans Unicode" pitchFamily="34" charset="0"/>
            </a:endParaRPr>
          </a:p>
          <a:p>
            <a:pPr algn="ctr"/>
            <a:r>
              <a:rPr lang="en-US" sz="2000" dirty="0">
                <a:latin typeface="Lucida Sans Unicode" pitchFamily="34" charset="0"/>
              </a:rPr>
              <a:t>From these results we obtained a better idea of </a:t>
            </a:r>
            <a:r>
              <a:rPr lang="en-US" sz="2000" dirty="0" smtClean="0">
                <a:latin typeface="Lucida Sans Unicode" pitchFamily="34" charset="0"/>
              </a:rPr>
              <a:t> the </a:t>
            </a:r>
            <a:r>
              <a:rPr lang="en-US" sz="2000" dirty="0">
                <a:latin typeface="Lucida Sans Unicode" pitchFamily="34" charset="0"/>
              </a:rPr>
              <a:t>acceptance range the </a:t>
            </a:r>
            <a:r>
              <a:rPr lang="en-US" sz="2000" dirty="0" err="1">
                <a:latin typeface="Lucida Sans Unicode" pitchFamily="34" charset="0"/>
              </a:rPr>
              <a:t>eRHIC</a:t>
            </a:r>
            <a:r>
              <a:rPr lang="en-US" sz="2000" dirty="0">
                <a:latin typeface="Lucida Sans Unicode" pitchFamily="34" charset="0"/>
              </a:rPr>
              <a:t> detector will need </a:t>
            </a:r>
            <a:r>
              <a:rPr lang="en-US" sz="2000" dirty="0" smtClean="0">
                <a:latin typeface="Lucida Sans Unicode" pitchFamily="34" charset="0"/>
              </a:rPr>
              <a:t>to cover to </a:t>
            </a:r>
            <a:r>
              <a:rPr lang="en-US" sz="2000" dirty="0">
                <a:latin typeface="Lucida Sans Unicode" pitchFamily="34" charset="0"/>
              </a:rPr>
              <a:t>best sense </a:t>
            </a:r>
            <a:r>
              <a:rPr lang="en-US" sz="2000" dirty="0" smtClean="0">
                <a:latin typeface="Lucida Sans Unicode" pitchFamily="34" charset="0"/>
              </a:rPr>
              <a:t>pions</a:t>
            </a:r>
            <a:r>
              <a:rPr lang="en-US" sz="2000" dirty="0">
                <a:latin typeface="Lucida Sans Unicode" pitchFamily="34" charset="0"/>
              </a:rPr>
              <a:t>, kaons, and scattered electrons that radiate from high-energy </a:t>
            </a:r>
            <a:r>
              <a:rPr lang="en-US" sz="2000" dirty="0" err="1" smtClean="0">
                <a:latin typeface="Lucida Sans Unicode" pitchFamily="34" charset="0"/>
              </a:rPr>
              <a:t>e+p</a:t>
            </a:r>
            <a:r>
              <a:rPr lang="en-US" sz="2000" dirty="0" smtClean="0">
                <a:latin typeface="Lucida Sans Unicode" pitchFamily="34" charset="0"/>
              </a:rPr>
              <a:t> </a:t>
            </a:r>
            <a:r>
              <a:rPr lang="en-US" sz="2000" dirty="0">
                <a:latin typeface="Lucida Sans Unicode" pitchFamily="34" charset="0"/>
              </a:rPr>
              <a:t>collisions.</a:t>
            </a:r>
          </a:p>
          <a:p>
            <a:pPr algn="ctr"/>
            <a:endParaRPr lang="en-US" sz="2000" dirty="0">
              <a:latin typeface="Lucida Sans Unicode" pitchFamily="34" charset="0"/>
            </a:endParaRPr>
          </a:p>
          <a:p>
            <a:pPr algn="ctr"/>
            <a:r>
              <a:rPr lang="en-US" sz="2000" dirty="0">
                <a:latin typeface="Lucida Sans Unicode" pitchFamily="34" charset="0"/>
              </a:rPr>
              <a:t>The design of the </a:t>
            </a:r>
            <a:r>
              <a:rPr lang="en-US" sz="2000" dirty="0" smtClean="0">
                <a:latin typeface="Lucida Sans Unicode" pitchFamily="34" charset="0"/>
              </a:rPr>
              <a:t>Electron Relativistic Heavy Ion Collider is </a:t>
            </a:r>
            <a:r>
              <a:rPr lang="en-US" sz="2000" dirty="0">
                <a:latin typeface="Lucida Sans Unicode" pitchFamily="34" charset="0"/>
              </a:rPr>
              <a:t>an ongoing effort and further simulations and studies are needed to determine the exact parameters </a:t>
            </a:r>
            <a:r>
              <a:rPr lang="en-US" sz="2000" dirty="0" smtClean="0">
                <a:latin typeface="Lucida Sans Unicode" pitchFamily="34" charset="0"/>
              </a:rPr>
              <a:t>for the layout </a:t>
            </a:r>
            <a:r>
              <a:rPr lang="en-US" sz="2000" dirty="0">
                <a:latin typeface="Lucida Sans Unicode" pitchFamily="34" charset="0"/>
              </a:rPr>
              <a:t>and </a:t>
            </a:r>
            <a:r>
              <a:rPr lang="en-US" sz="2000" dirty="0" smtClean="0">
                <a:latin typeface="Lucida Sans Unicode" pitchFamily="34" charset="0"/>
              </a:rPr>
              <a:t>geometry of the detector.</a:t>
            </a:r>
            <a:endParaRPr lang="en-US" sz="2000" dirty="0">
              <a:latin typeface="Lucida Sans Unicode" pitchFamily="34" charset="0"/>
            </a:endParaRPr>
          </a:p>
        </p:txBody>
      </p:sp>
      <p:grpSp>
        <p:nvGrpSpPr>
          <p:cNvPr id="9249" name="Group 92"/>
          <p:cNvGrpSpPr>
            <a:grpSpLocks/>
          </p:cNvGrpSpPr>
          <p:nvPr/>
        </p:nvGrpSpPr>
        <p:grpSpPr bwMode="auto">
          <a:xfrm>
            <a:off x="18288000" y="10363200"/>
            <a:ext cx="8229600" cy="7543800"/>
            <a:chOff x="18135600" y="5715000"/>
            <a:chExt cx="8229600" cy="7239000"/>
          </a:xfrm>
          <a:solidFill>
            <a:srgbClr val="EDF2F9"/>
          </a:solidFill>
          <a:effectLst>
            <a:outerShdw blurRad="50800" dist="38100" dir="2700000" algn="tl" rotWithShape="0">
              <a:prstClr val="black">
                <a:alpha val="40000"/>
              </a:prstClr>
            </a:outerShdw>
          </a:effectLst>
        </p:grpSpPr>
        <p:grpSp>
          <p:nvGrpSpPr>
            <p:cNvPr id="9300" name="Group 79"/>
            <p:cNvGrpSpPr>
              <a:grpSpLocks/>
            </p:cNvGrpSpPr>
            <p:nvPr/>
          </p:nvGrpSpPr>
          <p:grpSpPr bwMode="auto">
            <a:xfrm>
              <a:off x="18135600" y="5715000"/>
              <a:ext cx="8229600" cy="7239000"/>
              <a:chOff x="17907000" y="11201400"/>
              <a:chExt cx="8229600" cy="7239000"/>
            </a:xfrm>
            <a:grpFill/>
          </p:grpSpPr>
          <p:sp>
            <p:nvSpPr>
              <p:cNvPr id="96" name="Rectangle 95"/>
              <p:cNvSpPr/>
              <p:nvPr/>
            </p:nvSpPr>
            <p:spPr>
              <a:xfrm>
                <a:off x="17907000" y="11201400"/>
                <a:ext cx="8229600" cy="7239000"/>
              </a:xfrm>
              <a:prstGeom prst="rect">
                <a:avLst/>
              </a:prstGeom>
              <a:grp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03" name="TextBox 88"/>
              <p:cNvSpPr txBox="1">
                <a:spLocks noChangeArrowheads="1"/>
              </p:cNvSpPr>
              <p:nvPr/>
            </p:nvSpPr>
            <p:spPr bwMode="auto">
              <a:xfrm>
                <a:off x="18059400" y="11506200"/>
                <a:ext cx="7924800" cy="1329036"/>
              </a:xfrm>
              <a:prstGeom prst="rect">
                <a:avLst/>
              </a:prstGeom>
              <a:grpFill/>
              <a:ln w="9525">
                <a:noFill/>
                <a:miter lim="800000"/>
                <a:headEnd/>
                <a:tailEnd/>
              </a:ln>
            </p:spPr>
            <p:txBody>
              <a:bodyPr wrap="square">
                <a:spAutoFit/>
              </a:bodyPr>
              <a:lstStyle/>
              <a:p>
                <a:pPr algn="ctr"/>
                <a:r>
                  <a:rPr lang="en-US" sz="3200" b="1" dirty="0">
                    <a:solidFill>
                      <a:schemeClr val="tx1">
                        <a:lumMod val="95000"/>
                        <a:lumOff val="5000"/>
                      </a:schemeClr>
                    </a:solidFill>
                    <a:latin typeface="+mj-lt"/>
                  </a:rPr>
                  <a:t>Data Simulation</a:t>
                </a:r>
              </a:p>
              <a:p>
                <a:pPr algn="just"/>
                <a:endParaRPr lang="en-US" sz="2000" dirty="0">
                  <a:latin typeface="Lucida Sans Unicode" pitchFamily="34" charset="0"/>
                </a:endParaRPr>
              </a:p>
              <a:p>
                <a:pPr algn="ctr"/>
                <a:endParaRPr lang="en-US" sz="3200" b="1" dirty="0">
                  <a:latin typeface="Lucida Sans Unicode" pitchFamily="34" charset="0"/>
                </a:endParaRPr>
              </a:p>
            </p:txBody>
          </p:sp>
          <p:pic>
            <p:nvPicPr>
              <p:cNvPr id="9304" name="Picture 72" descr="Untitled.jpg"/>
              <p:cNvPicPr>
                <a:picLocks noChangeAspect="1"/>
              </p:cNvPicPr>
              <p:nvPr/>
            </p:nvPicPr>
            <p:blipFill>
              <a:blip r:embed="rId8" cstate="print"/>
              <a:srcRect/>
              <a:stretch>
                <a:fillRect/>
              </a:stretch>
            </p:blipFill>
            <p:spPr bwMode="auto">
              <a:xfrm>
                <a:off x="21945600" y="12420600"/>
                <a:ext cx="3746664" cy="3200400"/>
              </a:xfrm>
              <a:prstGeom prst="rect">
                <a:avLst/>
              </a:prstGeom>
              <a:grpFill/>
              <a:ln>
                <a:noFill/>
              </a:ln>
              <a:effectLst>
                <a:outerShdw blurRad="292100" dist="139700" dir="2700000" algn="tl" rotWithShape="0">
                  <a:srgbClr val="333333">
                    <a:alpha val="65000"/>
                  </a:srgbClr>
                </a:outerShdw>
              </a:effectLst>
            </p:spPr>
          </p:pic>
          <p:pic>
            <p:nvPicPr>
              <p:cNvPr id="9305" name="Picture 76" descr="Untitled2.jpg"/>
              <p:cNvPicPr>
                <a:picLocks noChangeAspect="1"/>
              </p:cNvPicPr>
              <p:nvPr/>
            </p:nvPicPr>
            <p:blipFill>
              <a:blip r:embed="rId9" cstate="print"/>
              <a:srcRect/>
              <a:stretch>
                <a:fillRect/>
              </a:stretch>
            </p:blipFill>
            <p:spPr bwMode="auto">
              <a:xfrm>
                <a:off x="18745200" y="14706600"/>
                <a:ext cx="4876800" cy="2928269"/>
              </a:xfrm>
              <a:prstGeom prst="rect">
                <a:avLst/>
              </a:prstGeom>
              <a:grpFill/>
              <a:ln>
                <a:noFill/>
              </a:ln>
              <a:effectLst>
                <a:outerShdw blurRad="292100" dist="139700" dir="2700000" algn="tl" rotWithShape="0">
                  <a:srgbClr val="333333">
                    <a:alpha val="65000"/>
                  </a:srgbClr>
                </a:outerShdw>
              </a:effectLst>
            </p:spPr>
          </p:pic>
          <p:sp>
            <p:nvSpPr>
              <p:cNvPr id="9306" name="TextBox 77"/>
              <p:cNvSpPr txBox="1">
                <a:spLocks noChangeArrowheads="1"/>
              </p:cNvSpPr>
              <p:nvPr/>
            </p:nvSpPr>
            <p:spPr bwMode="auto">
              <a:xfrm>
                <a:off x="18211800" y="12192000"/>
                <a:ext cx="3581400" cy="2451331"/>
              </a:xfrm>
              <a:prstGeom prst="rect">
                <a:avLst/>
              </a:prstGeom>
              <a:noFill/>
              <a:ln w="9525">
                <a:noFill/>
                <a:miter lim="800000"/>
                <a:headEnd/>
                <a:tailEnd/>
              </a:ln>
            </p:spPr>
            <p:txBody>
              <a:bodyPr wrap="square">
                <a:spAutoFit/>
              </a:bodyPr>
              <a:lstStyle/>
              <a:p>
                <a:pPr algn="ctr"/>
                <a:r>
                  <a:rPr lang="en-US" sz="2000" dirty="0" smtClean="0">
                    <a:latin typeface="Lucida Sans Unicode" pitchFamily="34" charset="0"/>
                  </a:rPr>
                  <a:t>We used </a:t>
                </a:r>
                <a:r>
                  <a:rPr lang="en-US" sz="2000" dirty="0" err="1" smtClean="0">
                    <a:latin typeface="Lucida Sans Unicode" pitchFamily="34" charset="0"/>
                  </a:rPr>
                  <a:t>RAPGAP</a:t>
                </a:r>
                <a:r>
                  <a:rPr lang="en-US" sz="2000" dirty="0" smtClean="0">
                    <a:latin typeface="Lucida Sans Unicode" pitchFamily="34" charset="0"/>
                  </a:rPr>
                  <a:t> to simulate </a:t>
                </a:r>
                <a:r>
                  <a:rPr lang="en-US" sz="2000" dirty="0">
                    <a:latin typeface="Lucida Sans Unicode" pitchFamily="34" charset="0"/>
                  </a:rPr>
                  <a:t>millions of </a:t>
                </a:r>
                <a:r>
                  <a:rPr lang="en-US" sz="2000" dirty="0" err="1">
                    <a:latin typeface="Lucida Sans Unicode" pitchFamily="34" charset="0"/>
                  </a:rPr>
                  <a:t>e+p</a:t>
                </a:r>
                <a:r>
                  <a:rPr lang="en-US" sz="2000" dirty="0">
                    <a:latin typeface="Lucida Sans Unicode" pitchFamily="34" charset="0"/>
                  </a:rPr>
                  <a:t> collisions and </a:t>
                </a:r>
                <a:r>
                  <a:rPr lang="en-US" sz="2000" dirty="0" smtClean="0">
                    <a:latin typeface="Lucida Sans Unicode" pitchFamily="34" charset="0"/>
                  </a:rPr>
                  <a:t>produced </a:t>
                </a:r>
                <a:r>
                  <a:rPr lang="en-US" sz="2000" dirty="0">
                    <a:latin typeface="Lucida Sans Unicode" pitchFamily="34" charset="0"/>
                  </a:rPr>
                  <a:t>data </a:t>
                </a:r>
                <a:r>
                  <a:rPr lang="en-US" sz="2000" dirty="0" smtClean="0">
                    <a:latin typeface="Lucida Sans Unicode" pitchFamily="34" charset="0"/>
                  </a:rPr>
                  <a:t>listings showing the  </a:t>
                </a:r>
                <a:r>
                  <a:rPr lang="en-US" sz="2000" dirty="0">
                    <a:latin typeface="Lucida Sans Unicode" pitchFamily="34" charset="0"/>
                  </a:rPr>
                  <a:t>parent particle, momentum components, energy, and mass of each particle </a:t>
                </a:r>
                <a:r>
                  <a:rPr lang="en-US" sz="2000" dirty="0" smtClean="0">
                    <a:latin typeface="Lucida Sans Unicode" pitchFamily="34" charset="0"/>
                  </a:rPr>
                  <a:t>for </a:t>
                </a:r>
                <a:r>
                  <a:rPr lang="en-US" sz="2000" dirty="0">
                    <a:latin typeface="Lucida Sans Unicode" pitchFamily="34" charset="0"/>
                  </a:rPr>
                  <a:t>every event.</a:t>
                </a:r>
              </a:p>
            </p:txBody>
          </p:sp>
          <p:sp>
            <p:nvSpPr>
              <p:cNvPr id="9307" name="TextBox 78"/>
              <p:cNvSpPr txBox="1">
                <a:spLocks noChangeArrowheads="1"/>
              </p:cNvSpPr>
              <p:nvPr/>
            </p:nvSpPr>
            <p:spPr bwMode="auto">
              <a:xfrm>
                <a:off x="23774400" y="15881158"/>
                <a:ext cx="2057400" cy="1938992"/>
              </a:xfrm>
              <a:prstGeom prst="rect">
                <a:avLst/>
              </a:prstGeom>
              <a:noFill/>
              <a:ln w="9525">
                <a:noFill/>
                <a:miter lim="800000"/>
                <a:headEnd/>
                <a:tailEnd/>
              </a:ln>
            </p:spPr>
            <p:txBody>
              <a:bodyPr>
                <a:spAutoFit/>
              </a:bodyPr>
              <a:lstStyle/>
              <a:p>
                <a:pPr algn="ctr"/>
                <a:r>
                  <a:rPr lang="en-US" sz="2000" dirty="0">
                    <a:latin typeface="Lucida Sans Unicode" pitchFamily="34" charset="0"/>
                  </a:rPr>
                  <a:t>Macros </a:t>
                </a:r>
                <a:r>
                  <a:rPr lang="en-US" sz="2000" dirty="0" smtClean="0">
                    <a:latin typeface="Lucida Sans Unicode" pitchFamily="34" charset="0"/>
                  </a:rPr>
                  <a:t>written </a:t>
                </a:r>
                <a:r>
                  <a:rPr lang="en-US" sz="2000" dirty="0">
                    <a:latin typeface="Lucida Sans Unicode" pitchFamily="34" charset="0"/>
                  </a:rPr>
                  <a:t>in C++/ROOT organize this output into a data tree and produce plots.</a:t>
                </a:r>
              </a:p>
            </p:txBody>
          </p:sp>
        </p:grpSp>
        <p:pic>
          <p:nvPicPr>
            <p:cNvPr id="9301" name="Picture 87" descr="Untitled3.jpg"/>
            <p:cNvPicPr>
              <a:picLocks noChangeAspect="1"/>
            </p:cNvPicPr>
            <p:nvPr/>
          </p:nvPicPr>
          <p:blipFill>
            <a:blip r:embed="rId10" cstate="print"/>
            <a:srcRect/>
            <a:stretch>
              <a:fillRect/>
            </a:stretch>
          </p:blipFill>
          <p:spPr bwMode="auto">
            <a:xfrm>
              <a:off x="18592800" y="10363200"/>
              <a:ext cx="2122998" cy="2057400"/>
            </a:xfrm>
            <a:prstGeom prst="rect">
              <a:avLst/>
            </a:prstGeom>
            <a:grpFill/>
            <a:ln>
              <a:noFill/>
            </a:ln>
            <a:effectLst>
              <a:outerShdw blurRad="292100" dist="139700" dir="2700000" algn="tl" rotWithShape="0">
                <a:srgbClr val="333333">
                  <a:alpha val="65000"/>
                </a:srgbClr>
              </a:outerShdw>
            </a:effectLst>
          </p:spPr>
        </p:pic>
      </p:grpSp>
      <p:sp>
        <p:nvSpPr>
          <p:cNvPr id="9250" name="TextBox 110"/>
          <p:cNvSpPr txBox="1">
            <a:spLocks noChangeArrowheads="1"/>
          </p:cNvSpPr>
          <p:nvPr/>
        </p:nvSpPr>
        <p:spPr bwMode="auto">
          <a:xfrm>
            <a:off x="3429000" y="19202400"/>
            <a:ext cx="1981200" cy="400050"/>
          </a:xfrm>
          <a:prstGeom prst="rect">
            <a:avLst/>
          </a:prstGeom>
          <a:noFill/>
          <a:ln w="9525">
            <a:noFill/>
            <a:miter lim="800000"/>
            <a:headEnd/>
            <a:tailEnd/>
          </a:ln>
        </p:spPr>
        <p:txBody>
          <a:bodyPr>
            <a:spAutoFit/>
          </a:bodyPr>
          <a:lstStyle/>
          <a:p>
            <a:pPr algn="ctr"/>
            <a:r>
              <a:rPr lang="en-US" sz="2000" dirty="0">
                <a:solidFill>
                  <a:srgbClr val="FF0000"/>
                </a:solidFill>
                <a:latin typeface="Lucida Sans Unicode" pitchFamily="34" charset="0"/>
              </a:rPr>
              <a:t>Pions</a:t>
            </a:r>
          </a:p>
        </p:txBody>
      </p:sp>
      <p:pic>
        <p:nvPicPr>
          <p:cNvPr id="72" name="Picture 71" descr="Picture1.jpg"/>
          <p:cNvPicPr>
            <a:picLocks noChangeAspect="1"/>
          </p:cNvPicPr>
          <p:nvPr/>
        </p:nvPicPr>
        <p:blipFill>
          <a:blip r:embed="rId11" cstate="print"/>
          <a:srcRect l="3704" t="3835" r="2469" b="2579"/>
          <a:stretch>
            <a:fillRect/>
          </a:stretch>
        </p:blipFill>
        <p:spPr>
          <a:xfrm>
            <a:off x="10668000" y="6400800"/>
            <a:ext cx="3886200" cy="3119438"/>
          </a:xfrm>
          <a:prstGeom prst="rect">
            <a:avLst/>
          </a:prstGeom>
          <a:ln>
            <a:noFill/>
          </a:ln>
          <a:effectLst>
            <a:outerShdw blurRad="292100" dist="139700" dir="2700000" algn="tl" rotWithShape="0">
              <a:srgbClr val="333333">
                <a:alpha val="65000"/>
              </a:srgbClr>
            </a:outerShdw>
          </a:effectLst>
        </p:spPr>
      </p:pic>
      <p:sp>
        <p:nvSpPr>
          <p:cNvPr id="9254" name="TextBox 109"/>
          <p:cNvSpPr txBox="1">
            <a:spLocks noChangeArrowheads="1"/>
          </p:cNvSpPr>
          <p:nvPr/>
        </p:nvSpPr>
        <p:spPr bwMode="auto">
          <a:xfrm>
            <a:off x="14706600" y="6553200"/>
            <a:ext cx="3124200" cy="2862322"/>
          </a:xfrm>
          <a:prstGeom prst="rect">
            <a:avLst/>
          </a:prstGeom>
          <a:noFill/>
          <a:ln w="9525">
            <a:noFill/>
            <a:miter lim="800000"/>
            <a:headEnd/>
            <a:tailEnd/>
          </a:ln>
        </p:spPr>
        <p:txBody>
          <a:bodyPr wrap="square">
            <a:spAutoFit/>
          </a:bodyPr>
          <a:lstStyle/>
          <a:p>
            <a:pPr algn="ctr"/>
            <a:r>
              <a:rPr lang="en-US" sz="2000" dirty="0">
                <a:latin typeface="Lucida Sans Unicode" pitchFamily="34" charset="0"/>
              </a:rPr>
              <a:t>A high-energy electron </a:t>
            </a:r>
            <a:r>
              <a:rPr lang="en-US" sz="2000" dirty="0">
                <a:solidFill>
                  <a:srgbClr val="FF0000"/>
                </a:solidFill>
                <a:latin typeface="Lucida Sans Unicode" pitchFamily="34" charset="0"/>
              </a:rPr>
              <a:t>(e) </a:t>
            </a:r>
            <a:r>
              <a:rPr lang="en-US" sz="2000" dirty="0">
                <a:latin typeface="Lucida Sans Unicode" pitchFamily="34" charset="0"/>
              </a:rPr>
              <a:t>interacts with </a:t>
            </a:r>
            <a:r>
              <a:rPr lang="en-US" sz="2000" dirty="0" smtClean="0">
                <a:latin typeface="Lucida Sans Unicode" pitchFamily="34" charset="0"/>
              </a:rPr>
              <a:t>a parton (quark or gluon) </a:t>
            </a:r>
            <a:r>
              <a:rPr lang="en-US" sz="2000" dirty="0">
                <a:latin typeface="Lucida Sans Unicode" pitchFamily="34" charset="0"/>
              </a:rPr>
              <a:t>through an exchange particle called the virtual photon </a:t>
            </a:r>
            <a:r>
              <a:rPr lang="en-US" sz="2000" dirty="0">
                <a:solidFill>
                  <a:srgbClr val="FF0000"/>
                </a:solidFill>
                <a:latin typeface="Lucida Sans Unicode" pitchFamily="34" charset="0"/>
              </a:rPr>
              <a:t>(ɣ)</a:t>
            </a:r>
            <a:r>
              <a:rPr lang="en-US" sz="2000" dirty="0">
                <a:latin typeface="Lucida Sans Unicode" pitchFamily="34" charset="0"/>
              </a:rPr>
              <a:t>.  </a:t>
            </a:r>
            <a:r>
              <a:rPr lang="en-US" sz="2000" dirty="0">
                <a:solidFill>
                  <a:srgbClr val="FF0000"/>
                </a:solidFill>
                <a:latin typeface="Lucida Sans Unicode" pitchFamily="34" charset="0"/>
              </a:rPr>
              <a:t>E’</a:t>
            </a:r>
            <a:r>
              <a:rPr lang="en-US" sz="2000" dirty="0">
                <a:latin typeface="Lucida Sans Unicode" pitchFamily="34" charset="0"/>
              </a:rPr>
              <a:t> is the scattered electron and </a:t>
            </a:r>
            <a:r>
              <a:rPr lang="en-US" sz="2000" dirty="0">
                <a:solidFill>
                  <a:srgbClr val="FF0000"/>
                </a:solidFill>
                <a:latin typeface="Lucida Sans Unicode" pitchFamily="34" charset="0"/>
              </a:rPr>
              <a:t>X</a:t>
            </a:r>
            <a:r>
              <a:rPr lang="en-US" sz="2000" dirty="0">
                <a:latin typeface="Lucida Sans Unicode" pitchFamily="34" charset="0"/>
              </a:rPr>
              <a:t> is the resulting </a:t>
            </a:r>
            <a:r>
              <a:rPr lang="en-US" sz="2000" dirty="0" smtClean="0">
                <a:latin typeface="Lucida Sans Unicode" pitchFamily="34" charset="0"/>
              </a:rPr>
              <a:t>particle shower.</a:t>
            </a:r>
            <a:endParaRPr lang="en-US" sz="2000" dirty="0">
              <a:solidFill>
                <a:srgbClr val="FF0000"/>
              </a:solidFill>
              <a:latin typeface="Lucida Sans Unicode" pitchFamily="34" charset="0"/>
            </a:endParaRPr>
          </a:p>
        </p:txBody>
      </p:sp>
      <p:sp>
        <p:nvSpPr>
          <p:cNvPr id="9255" name="TextBox 122"/>
          <p:cNvSpPr txBox="1">
            <a:spLocks noChangeArrowheads="1"/>
          </p:cNvSpPr>
          <p:nvPr/>
        </p:nvSpPr>
        <p:spPr bwMode="auto">
          <a:xfrm>
            <a:off x="18897600" y="5638800"/>
            <a:ext cx="7010400" cy="584200"/>
          </a:xfrm>
          <a:prstGeom prst="rect">
            <a:avLst/>
          </a:prstGeom>
          <a:noFill/>
          <a:ln w="9525">
            <a:noFill/>
            <a:miter lim="800000"/>
            <a:headEnd/>
            <a:tailEnd/>
          </a:ln>
        </p:spPr>
        <p:txBody>
          <a:bodyPr>
            <a:spAutoFit/>
          </a:bodyPr>
          <a:lstStyle/>
          <a:p>
            <a:pPr algn="ctr"/>
            <a:r>
              <a:rPr lang="en-US" sz="3200" b="1" dirty="0">
                <a:solidFill>
                  <a:schemeClr val="bg2">
                    <a:lumMod val="25000"/>
                  </a:schemeClr>
                </a:solidFill>
                <a:latin typeface="+mj-lt"/>
              </a:rPr>
              <a:t>Diffractive Scattering  </a:t>
            </a:r>
          </a:p>
        </p:txBody>
      </p:sp>
      <p:sp>
        <p:nvSpPr>
          <p:cNvPr id="9256" name="TextBox 123"/>
          <p:cNvSpPr txBox="1">
            <a:spLocks noChangeArrowheads="1"/>
          </p:cNvSpPr>
          <p:nvPr/>
        </p:nvSpPr>
        <p:spPr bwMode="auto">
          <a:xfrm>
            <a:off x="18669000" y="6781800"/>
            <a:ext cx="3048000" cy="2246769"/>
          </a:xfrm>
          <a:prstGeom prst="rect">
            <a:avLst/>
          </a:prstGeom>
          <a:noFill/>
          <a:ln w="9525">
            <a:noFill/>
            <a:miter lim="800000"/>
            <a:headEnd/>
            <a:tailEnd/>
          </a:ln>
        </p:spPr>
        <p:txBody>
          <a:bodyPr>
            <a:spAutoFit/>
          </a:bodyPr>
          <a:lstStyle/>
          <a:p>
            <a:pPr algn="ctr"/>
            <a:r>
              <a:rPr lang="en-US" sz="2000" dirty="0">
                <a:latin typeface="Lucida Sans Unicode" pitchFamily="34" charset="0"/>
              </a:rPr>
              <a:t> In diffractive events, the proton </a:t>
            </a:r>
            <a:r>
              <a:rPr lang="en-US" sz="2000" dirty="0">
                <a:solidFill>
                  <a:srgbClr val="FF0000"/>
                </a:solidFill>
                <a:latin typeface="Lucida Sans Unicode" pitchFamily="34" charset="0"/>
              </a:rPr>
              <a:t>(p) </a:t>
            </a:r>
            <a:r>
              <a:rPr lang="en-US" sz="2000" dirty="0" smtClean="0">
                <a:latin typeface="Lucida Sans Unicode" pitchFamily="34" charset="0"/>
              </a:rPr>
              <a:t>remains intact </a:t>
            </a:r>
            <a:r>
              <a:rPr lang="en-US" sz="2000" dirty="0">
                <a:latin typeface="Lucida Sans Unicode" pitchFamily="34" charset="0"/>
              </a:rPr>
              <a:t>and there is typically a “</a:t>
            </a:r>
            <a:r>
              <a:rPr lang="en-US" sz="2000" dirty="0">
                <a:solidFill>
                  <a:srgbClr val="FF0000"/>
                </a:solidFill>
                <a:latin typeface="Lucida Sans Unicode" pitchFamily="34" charset="0"/>
              </a:rPr>
              <a:t>rapidity gap</a:t>
            </a:r>
            <a:r>
              <a:rPr lang="en-US" sz="2000" dirty="0">
                <a:latin typeface="Lucida Sans Unicode" pitchFamily="34" charset="0"/>
              </a:rPr>
              <a:t>” in which no particles are radiated from the collision.</a:t>
            </a:r>
          </a:p>
        </p:txBody>
      </p:sp>
      <p:grpSp>
        <p:nvGrpSpPr>
          <p:cNvPr id="9257" name="Group 128"/>
          <p:cNvGrpSpPr>
            <a:grpSpLocks/>
          </p:cNvGrpSpPr>
          <p:nvPr/>
        </p:nvGrpSpPr>
        <p:grpSpPr bwMode="auto">
          <a:xfrm>
            <a:off x="21869400" y="6400800"/>
            <a:ext cx="3886200" cy="3124200"/>
            <a:chOff x="22021800" y="6553200"/>
            <a:chExt cx="3886200" cy="3124200"/>
          </a:xfrm>
        </p:grpSpPr>
        <p:pic>
          <p:nvPicPr>
            <p:cNvPr id="74" name="Picture 73" descr="Picture2.jpg"/>
            <p:cNvPicPr>
              <a:picLocks noChangeAspect="1"/>
            </p:cNvPicPr>
            <p:nvPr/>
          </p:nvPicPr>
          <p:blipFill>
            <a:blip r:embed="rId12" cstate="print">
              <a:duotone>
                <a:prstClr val="black"/>
                <a:schemeClr val="bg1">
                  <a:tint val="45000"/>
                  <a:satMod val="400000"/>
                </a:schemeClr>
              </a:duotone>
            </a:blip>
            <a:srcRect l="952" t="1178" r="1979" b="2184"/>
            <a:stretch>
              <a:fillRect/>
            </a:stretch>
          </p:blipFill>
          <p:spPr>
            <a:xfrm>
              <a:off x="22021800" y="6553200"/>
              <a:ext cx="3886200" cy="3124200"/>
            </a:xfrm>
            <a:prstGeom prst="rect">
              <a:avLst/>
            </a:prstGeom>
            <a:ln>
              <a:noFill/>
            </a:ln>
            <a:effectLst>
              <a:outerShdw blurRad="292100" dist="139700" dir="2700000" algn="tl" rotWithShape="0">
                <a:srgbClr val="333333">
                  <a:alpha val="65000"/>
                </a:srgbClr>
              </a:outerShdw>
            </a:effectLst>
          </p:spPr>
        </p:pic>
        <p:sp>
          <p:nvSpPr>
            <p:cNvPr id="126" name="Rectangle 125"/>
            <p:cNvSpPr/>
            <p:nvPr/>
          </p:nvSpPr>
          <p:spPr>
            <a:xfrm>
              <a:off x="22021800" y="6553200"/>
              <a:ext cx="381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Rectangle 126"/>
            <p:cNvSpPr/>
            <p:nvPr/>
          </p:nvSpPr>
          <p:spPr>
            <a:xfrm>
              <a:off x="22021800" y="9296400"/>
              <a:ext cx="381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Rectangle 127"/>
            <p:cNvSpPr/>
            <p:nvPr/>
          </p:nvSpPr>
          <p:spPr>
            <a:xfrm>
              <a:off x="25527000" y="6553200"/>
              <a:ext cx="3810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9" name="Group 98"/>
          <p:cNvGrpSpPr/>
          <p:nvPr/>
        </p:nvGrpSpPr>
        <p:grpSpPr>
          <a:xfrm>
            <a:off x="10058400" y="10134601"/>
            <a:ext cx="7705170" cy="7809129"/>
            <a:chOff x="10428802" y="10739695"/>
            <a:chExt cx="7249598" cy="7347411"/>
          </a:xfrm>
        </p:grpSpPr>
        <p:pic>
          <p:nvPicPr>
            <p:cNvPr id="9218" name="Picture 79" descr="plot1.jp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15011400" y="10744200"/>
              <a:ext cx="2133600" cy="2051050"/>
            </a:xfrm>
            <a:prstGeom prst="rect">
              <a:avLst/>
            </a:prstGeom>
            <a:noFill/>
            <a:ln w="9525">
              <a:noFill/>
              <a:miter lim="800000"/>
              <a:headEnd/>
              <a:tailEnd/>
            </a:ln>
          </p:spPr>
        </p:pic>
        <p:pic>
          <p:nvPicPr>
            <p:cNvPr id="9219" name="Picture 80" descr="plot2.jpg"/>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14935200" y="12954000"/>
              <a:ext cx="2362200" cy="2162175"/>
            </a:xfrm>
            <a:prstGeom prst="rect">
              <a:avLst/>
            </a:prstGeom>
            <a:noFill/>
            <a:ln w="9525">
              <a:noFill/>
              <a:miter lim="800000"/>
              <a:headEnd/>
              <a:tailEnd/>
            </a:ln>
          </p:spPr>
        </p:pic>
        <p:pic>
          <p:nvPicPr>
            <p:cNvPr id="9220" name="Picture 81" descr="plot3.jp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15011400" y="15087600"/>
              <a:ext cx="2667000" cy="2168525"/>
            </a:xfrm>
            <a:prstGeom prst="rect">
              <a:avLst/>
            </a:prstGeom>
            <a:noFill/>
            <a:ln w="9525">
              <a:noFill/>
              <a:miter lim="800000"/>
              <a:headEnd/>
              <a:tailEnd/>
            </a:ln>
          </p:spPr>
        </p:pic>
        <p:pic>
          <p:nvPicPr>
            <p:cNvPr id="9221" name="Picture 72" descr="Picture3.jpg"/>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11277600" y="10896600"/>
              <a:ext cx="2325688" cy="2209800"/>
            </a:xfrm>
            <a:prstGeom prst="rect">
              <a:avLst/>
            </a:prstGeom>
            <a:ln>
              <a:noFill/>
            </a:ln>
            <a:effectLst/>
          </p:spPr>
        </p:pic>
        <p:pic>
          <p:nvPicPr>
            <p:cNvPr id="9258" name="Picture 84" descr="Picture4.jpg"/>
            <p:cNvPicPr>
              <a:picLocks noChangeAspect="1"/>
            </p:cNvPicPr>
            <p:nvPr/>
          </p:nvPicPr>
          <p:blipFill>
            <a:blip r:embed="rId17" cstate="print">
              <a:clrChange>
                <a:clrFrom>
                  <a:srgbClr val="FFFFFF"/>
                </a:clrFrom>
                <a:clrTo>
                  <a:srgbClr val="FFFFFF">
                    <a:alpha val="0"/>
                  </a:srgbClr>
                </a:clrTo>
              </a:clrChange>
            </a:blip>
            <a:srcRect r="22221"/>
            <a:stretch>
              <a:fillRect/>
            </a:stretch>
          </p:blipFill>
          <p:spPr bwMode="auto">
            <a:xfrm>
              <a:off x="11277600" y="12801600"/>
              <a:ext cx="3200400" cy="2246313"/>
            </a:xfrm>
            <a:prstGeom prst="rect">
              <a:avLst/>
            </a:prstGeom>
            <a:ln>
              <a:noFill/>
            </a:ln>
            <a:effectLst/>
          </p:spPr>
        </p:pic>
        <p:pic>
          <p:nvPicPr>
            <p:cNvPr id="9259" name="Picture 76" descr="Picture5.jpg"/>
            <p:cNvPicPr>
              <a:picLocks noChangeAspect="1"/>
            </p:cNvPicPr>
            <p:nvPr/>
          </p:nvPicPr>
          <p:blipFill>
            <a:blip r:embed="rId18" cstate="print">
              <a:clrChange>
                <a:clrFrom>
                  <a:srgbClr val="FFFFFF"/>
                </a:clrFrom>
                <a:clrTo>
                  <a:srgbClr val="FFFFFF">
                    <a:alpha val="0"/>
                  </a:srgbClr>
                </a:clrTo>
              </a:clrChange>
            </a:blip>
            <a:srcRect/>
            <a:stretch>
              <a:fillRect/>
            </a:stretch>
          </p:blipFill>
          <p:spPr bwMode="auto">
            <a:xfrm>
              <a:off x="11430000" y="14782800"/>
              <a:ext cx="2133600" cy="2133600"/>
            </a:xfrm>
            <a:prstGeom prst="rect">
              <a:avLst/>
            </a:prstGeom>
            <a:ln>
              <a:noFill/>
            </a:ln>
            <a:effectLst/>
          </p:spPr>
        </p:pic>
        <p:sp>
          <p:nvSpPr>
            <p:cNvPr id="86" name="Rectangle 85"/>
            <p:cNvSpPr/>
            <p:nvPr/>
          </p:nvSpPr>
          <p:spPr>
            <a:xfrm>
              <a:off x="13182600" y="12877800"/>
              <a:ext cx="1600200" cy="990600"/>
            </a:xfrm>
            <a:prstGeom prst="rect">
              <a:avLst/>
            </a:prstGeom>
            <a:solidFill>
              <a:srgbClr val="FDFCD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61" name="TextBox 87"/>
            <p:cNvSpPr txBox="1">
              <a:spLocks noChangeArrowheads="1"/>
            </p:cNvSpPr>
            <p:nvPr/>
          </p:nvSpPr>
          <p:spPr bwMode="auto">
            <a:xfrm>
              <a:off x="13182600" y="13105618"/>
              <a:ext cx="1600200" cy="550200"/>
            </a:xfrm>
            <a:prstGeom prst="rect">
              <a:avLst/>
            </a:prstGeom>
            <a:noFill/>
            <a:ln w="9525">
              <a:noFill/>
              <a:miter lim="800000"/>
              <a:headEnd/>
              <a:tailEnd/>
            </a:ln>
          </p:spPr>
          <p:txBody>
            <a:bodyPr wrap="square">
              <a:spAutoFit/>
            </a:bodyPr>
            <a:lstStyle/>
            <a:p>
              <a:pPr algn="ctr"/>
              <a:r>
                <a:rPr lang="en-US" sz="1600" dirty="0"/>
                <a:t>Gluon splits into  “sea quarks”</a:t>
              </a:r>
            </a:p>
          </p:txBody>
        </p:sp>
        <p:sp>
          <p:nvSpPr>
            <p:cNvPr id="89" name="Rectangle 88"/>
            <p:cNvSpPr/>
            <p:nvPr/>
          </p:nvSpPr>
          <p:spPr>
            <a:xfrm>
              <a:off x="13182600" y="10972800"/>
              <a:ext cx="1600200" cy="990600"/>
            </a:xfrm>
            <a:prstGeom prst="rect">
              <a:avLst/>
            </a:prstGeom>
            <a:solidFill>
              <a:srgbClr val="FDFCD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63" name="TextBox 90"/>
            <p:cNvSpPr txBox="1">
              <a:spLocks noChangeArrowheads="1"/>
            </p:cNvSpPr>
            <p:nvPr/>
          </p:nvSpPr>
          <p:spPr bwMode="auto">
            <a:xfrm>
              <a:off x="13258800" y="11049000"/>
              <a:ext cx="1447800" cy="830263"/>
            </a:xfrm>
            <a:prstGeom prst="rect">
              <a:avLst/>
            </a:prstGeom>
            <a:noFill/>
            <a:ln w="9525">
              <a:noFill/>
              <a:miter lim="800000"/>
              <a:headEnd/>
              <a:tailEnd/>
            </a:ln>
          </p:spPr>
          <p:txBody>
            <a:bodyPr>
              <a:spAutoFit/>
            </a:bodyPr>
            <a:lstStyle/>
            <a:p>
              <a:pPr algn="ctr"/>
              <a:r>
                <a:rPr lang="en-US" sz="1600" dirty="0"/>
                <a:t>Three quarks held together by gluons</a:t>
              </a:r>
            </a:p>
          </p:txBody>
        </p:sp>
        <p:sp>
          <p:nvSpPr>
            <p:cNvPr id="95" name="Rectangle 94"/>
            <p:cNvSpPr/>
            <p:nvPr/>
          </p:nvSpPr>
          <p:spPr>
            <a:xfrm>
              <a:off x="13258800" y="14782800"/>
              <a:ext cx="1600200" cy="990600"/>
            </a:xfrm>
            <a:prstGeom prst="rect">
              <a:avLst/>
            </a:prstGeom>
            <a:solidFill>
              <a:srgbClr val="FDFCDB"/>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9265" name="TextBox 96"/>
            <p:cNvSpPr txBox="1">
              <a:spLocks noChangeArrowheads="1"/>
            </p:cNvSpPr>
            <p:nvPr/>
          </p:nvSpPr>
          <p:spPr bwMode="auto">
            <a:xfrm>
              <a:off x="13182600" y="14859000"/>
              <a:ext cx="1676400" cy="830263"/>
            </a:xfrm>
            <a:prstGeom prst="rect">
              <a:avLst/>
            </a:prstGeom>
            <a:noFill/>
            <a:ln w="9525">
              <a:noFill/>
              <a:miter lim="800000"/>
              <a:headEnd/>
              <a:tailEnd/>
            </a:ln>
          </p:spPr>
          <p:txBody>
            <a:bodyPr>
              <a:spAutoFit/>
            </a:bodyPr>
            <a:lstStyle/>
            <a:p>
              <a:pPr algn="ctr"/>
              <a:r>
                <a:rPr lang="en-US" sz="1600" dirty="0"/>
                <a:t>Quarks split into gluons split </a:t>
              </a:r>
            </a:p>
            <a:p>
              <a:pPr algn="ctr"/>
              <a:r>
                <a:rPr lang="en-US" sz="1600" dirty="0"/>
                <a:t>into quarks …</a:t>
              </a:r>
            </a:p>
          </p:txBody>
        </p:sp>
        <p:cxnSp>
          <p:nvCxnSpPr>
            <p:cNvPr id="100" name="Straight Arrow Connector 99"/>
            <p:cNvCxnSpPr/>
            <p:nvPr/>
          </p:nvCxnSpPr>
          <p:spPr>
            <a:xfrm rot="5400000">
              <a:off x="8230394" y="13867606"/>
              <a:ext cx="5791200" cy="1588"/>
            </a:xfrm>
            <a:prstGeom prst="straightConnector1">
              <a:avLst/>
            </a:prstGeom>
            <a:ln>
              <a:tailEnd type="arrow"/>
            </a:ln>
            <a:effectLst>
              <a:outerShdw blurRad="50800" dist="38100" dir="18900000" algn="b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02" name="TextBox 101"/>
            <p:cNvSpPr txBox="1"/>
            <p:nvPr/>
          </p:nvSpPr>
          <p:spPr>
            <a:xfrm rot="16200000">
              <a:off x="7561418" y="13607079"/>
              <a:ext cx="6400800" cy="666032"/>
            </a:xfrm>
            <a:prstGeom prst="rect">
              <a:avLst/>
            </a:prstGeom>
            <a:noFill/>
          </p:spPr>
          <p:txBody>
            <a:bodyPr>
              <a:spAutoFit/>
            </a:bodyPr>
            <a:lstStyle/>
            <a:p>
              <a:pPr algn="ctr">
                <a:defRPr/>
              </a:pPr>
              <a:r>
                <a:rPr lang="en-US" sz="2000" dirty="0">
                  <a:solidFill>
                    <a:srgbClr val="FF0000"/>
                  </a:solidFill>
                  <a:latin typeface="+mj-lt"/>
                </a:rPr>
                <a:t>Larger angle scattering</a:t>
              </a:r>
            </a:p>
            <a:p>
              <a:pPr algn="ctr">
                <a:defRPr/>
              </a:pPr>
              <a:r>
                <a:rPr lang="en-US" sz="2000" b="1" dirty="0">
                  <a:solidFill>
                    <a:srgbClr val="FF0000"/>
                  </a:solidFill>
                  <a:latin typeface="+mj-lt"/>
                </a:rPr>
                <a:t>Increasing Resolution</a:t>
              </a:r>
            </a:p>
          </p:txBody>
        </p:sp>
        <p:sp>
          <p:nvSpPr>
            <p:cNvPr id="103" name="TextBox 102"/>
            <p:cNvSpPr txBox="1"/>
            <p:nvPr/>
          </p:nvSpPr>
          <p:spPr>
            <a:xfrm>
              <a:off x="10572192" y="17478990"/>
              <a:ext cx="6934199" cy="608116"/>
            </a:xfrm>
            <a:prstGeom prst="rect">
              <a:avLst/>
            </a:prstGeom>
            <a:noFill/>
          </p:spPr>
          <p:txBody>
            <a:bodyPr>
              <a:spAutoFit/>
            </a:bodyPr>
            <a:lstStyle/>
            <a:p>
              <a:pPr algn="ctr">
                <a:defRPr/>
              </a:pPr>
              <a:r>
                <a:rPr lang="en-US" sz="1800" dirty="0">
                  <a:latin typeface="+mj-lt"/>
                </a:rPr>
                <a:t>At larger energies we “see” the proton </a:t>
              </a:r>
              <a:r>
                <a:rPr lang="en-US" sz="1800" dirty="0" smtClean="0">
                  <a:latin typeface="+mj-lt"/>
                </a:rPr>
                <a:t>in </a:t>
              </a:r>
              <a:r>
                <a:rPr lang="en-US" sz="1800" dirty="0">
                  <a:latin typeface="+mj-lt"/>
                </a:rPr>
                <a:t>greater detail and can study the behavior of quarks in the low-x regime. </a:t>
              </a:r>
            </a:p>
          </p:txBody>
        </p:sp>
      </p:grpSp>
      <p:sp>
        <p:nvSpPr>
          <p:cNvPr id="108" name="Rectangle 107"/>
          <p:cNvSpPr/>
          <p:nvPr/>
        </p:nvSpPr>
        <p:spPr>
          <a:xfrm>
            <a:off x="16535400" y="19583400"/>
            <a:ext cx="76200" cy="790956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3" name="TextBox 110"/>
          <p:cNvSpPr txBox="1">
            <a:spLocks noChangeArrowheads="1"/>
          </p:cNvSpPr>
          <p:nvPr/>
        </p:nvSpPr>
        <p:spPr bwMode="auto">
          <a:xfrm>
            <a:off x="12725400" y="19202400"/>
            <a:ext cx="1981200" cy="400050"/>
          </a:xfrm>
          <a:prstGeom prst="rect">
            <a:avLst/>
          </a:prstGeom>
          <a:noFill/>
          <a:ln w="9525">
            <a:noFill/>
            <a:miter lim="800000"/>
            <a:headEnd/>
            <a:tailEnd/>
          </a:ln>
        </p:spPr>
        <p:txBody>
          <a:bodyPr>
            <a:spAutoFit/>
          </a:bodyPr>
          <a:lstStyle/>
          <a:p>
            <a:pPr algn="ctr"/>
            <a:r>
              <a:rPr lang="en-US" sz="2000" dirty="0">
                <a:solidFill>
                  <a:srgbClr val="FF0000"/>
                </a:solidFill>
                <a:latin typeface="Lucida Sans Unicode" pitchFamily="34" charset="0"/>
              </a:rPr>
              <a:t>Kaons</a:t>
            </a:r>
          </a:p>
        </p:txBody>
      </p:sp>
      <p:sp>
        <p:nvSpPr>
          <p:cNvPr id="135" name="TextBox 134"/>
          <p:cNvSpPr txBox="1"/>
          <p:nvPr/>
        </p:nvSpPr>
        <p:spPr>
          <a:xfrm>
            <a:off x="7391400" y="19659600"/>
            <a:ext cx="3276600" cy="6863417"/>
          </a:xfrm>
          <a:prstGeom prst="rect">
            <a:avLst/>
          </a:prstGeom>
          <a:noFill/>
        </p:spPr>
        <p:txBody>
          <a:bodyPr wrap="square">
            <a:spAutoFit/>
          </a:bodyPr>
          <a:lstStyle/>
          <a:p>
            <a:pPr marL="292100" indent="-292100">
              <a:defRPr/>
            </a:pPr>
            <a:r>
              <a:rPr lang="en-US" sz="2000" dirty="0">
                <a:latin typeface="+mn-lt"/>
              </a:rPr>
              <a:t> </a:t>
            </a:r>
          </a:p>
          <a:p>
            <a:pPr marL="292100" indent="-292100">
              <a:defRPr/>
            </a:pPr>
            <a:r>
              <a:rPr lang="en-US" sz="2000" dirty="0" smtClean="0">
                <a:latin typeface="+mn-lt"/>
              </a:rPr>
              <a:t>-  Diffractive events produce </a:t>
            </a:r>
            <a:r>
              <a:rPr lang="en-US" sz="2000" dirty="0">
                <a:latin typeface="+mn-lt"/>
              </a:rPr>
              <a:t>a </a:t>
            </a:r>
            <a:r>
              <a:rPr lang="en-US" sz="2000" dirty="0" smtClean="0">
                <a:latin typeface="+mn-lt"/>
              </a:rPr>
              <a:t>larger range in angle compared </a:t>
            </a:r>
            <a:r>
              <a:rPr lang="en-US" sz="2000" dirty="0">
                <a:latin typeface="+mn-lt"/>
              </a:rPr>
              <a:t>to </a:t>
            </a:r>
            <a:r>
              <a:rPr lang="en-US" sz="2000" dirty="0" smtClean="0">
                <a:latin typeface="+mn-lt"/>
              </a:rPr>
              <a:t>DIS</a:t>
            </a:r>
            <a:endParaRPr lang="en-US" sz="2000" dirty="0">
              <a:latin typeface="+mn-lt"/>
            </a:endParaRPr>
          </a:p>
          <a:p>
            <a:pPr>
              <a:defRPr/>
            </a:pPr>
            <a:endParaRPr lang="en-US" sz="2000" dirty="0">
              <a:latin typeface="+mn-lt"/>
            </a:endParaRPr>
          </a:p>
          <a:p>
            <a:pPr>
              <a:defRPr/>
            </a:pPr>
            <a:endParaRPr lang="en-US" sz="2000" dirty="0">
              <a:latin typeface="+mn-lt"/>
            </a:endParaRPr>
          </a:p>
          <a:p>
            <a:pPr marL="228600" indent="-228600">
              <a:buFontTx/>
              <a:buChar char="-"/>
              <a:defRPr/>
            </a:pPr>
            <a:r>
              <a:rPr lang="en-US" sz="2000" dirty="0">
                <a:latin typeface="+mn-lt"/>
              </a:rPr>
              <a:t>Due to </a:t>
            </a:r>
            <a:r>
              <a:rPr lang="en-US" sz="2000" dirty="0" smtClean="0">
                <a:latin typeface="+mn-lt"/>
              </a:rPr>
              <a:t>their larger </a:t>
            </a:r>
            <a:r>
              <a:rPr lang="en-US" sz="2000" dirty="0">
                <a:latin typeface="+mn-lt"/>
              </a:rPr>
              <a:t>mass, </a:t>
            </a:r>
            <a:r>
              <a:rPr lang="en-US" sz="2000" dirty="0" smtClean="0">
                <a:latin typeface="+mn-lt"/>
              </a:rPr>
              <a:t>kaons are </a:t>
            </a:r>
            <a:r>
              <a:rPr lang="en-US" sz="2000" dirty="0">
                <a:latin typeface="+mn-lt"/>
              </a:rPr>
              <a:t>mainly scattered at smaller angles compared to pions</a:t>
            </a:r>
          </a:p>
          <a:p>
            <a:pPr marL="228600" indent="-228600">
              <a:defRPr/>
            </a:pPr>
            <a:endParaRPr lang="en-US" sz="2000" dirty="0" smtClean="0">
              <a:latin typeface="+mn-lt"/>
            </a:endParaRPr>
          </a:p>
          <a:p>
            <a:pPr marL="228600" indent="-228600">
              <a:defRPr/>
            </a:pPr>
            <a:endParaRPr lang="en-US" sz="2000" dirty="0">
              <a:latin typeface="+mn-lt"/>
            </a:endParaRPr>
          </a:p>
          <a:p>
            <a:pPr marL="228600" indent="-228600">
              <a:buFontTx/>
              <a:buChar char="-"/>
              <a:defRPr/>
            </a:pPr>
            <a:r>
              <a:rPr lang="en-US" sz="2000" dirty="0" smtClean="0">
                <a:latin typeface="+mn-lt"/>
              </a:rPr>
              <a:t>For </a:t>
            </a:r>
            <a:r>
              <a:rPr lang="en-US" sz="2000" dirty="0">
                <a:latin typeface="+mn-lt"/>
              </a:rPr>
              <a:t>diffractive </a:t>
            </a:r>
            <a:r>
              <a:rPr lang="en-US" sz="2000" dirty="0" smtClean="0">
                <a:latin typeface="+mn-lt"/>
              </a:rPr>
              <a:t>events, </a:t>
            </a:r>
            <a:r>
              <a:rPr lang="en-US" sz="2000" dirty="0">
                <a:latin typeface="+mn-lt"/>
              </a:rPr>
              <a:t>10+100 GeV, pions </a:t>
            </a:r>
            <a:r>
              <a:rPr lang="en-US" sz="2000" dirty="0" smtClean="0">
                <a:latin typeface="+mn-lt"/>
              </a:rPr>
              <a:t>show a smooth, </a:t>
            </a:r>
            <a:r>
              <a:rPr lang="en-US" sz="1990" dirty="0" smtClean="0">
                <a:latin typeface="+mn-lt"/>
              </a:rPr>
              <a:t>symmetric distribution</a:t>
            </a:r>
            <a:r>
              <a:rPr lang="en-US" sz="2000" dirty="0" smtClean="0">
                <a:latin typeface="+mn-lt"/>
              </a:rPr>
              <a:t> between </a:t>
            </a:r>
            <a:r>
              <a:rPr lang="en-US" sz="2000" dirty="0">
                <a:latin typeface="+mn-lt"/>
              </a:rPr>
              <a:t>20 and 160 degrees while kaons are projected in </a:t>
            </a:r>
            <a:r>
              <a:rPr lang="en-US" sz="2000" dirty="0" smtClean="0">
                <a:latin typeface="+mn-lt"/>
              </a:rPr>
              <a:t>forward/backward </a:t>
            </a:r>
            <a:r>
              <a:rPr lang="en-US" sz="2000" dirty="0">
                <a:latin typeface="+mn-lt"/>
              </a:rPr>
              <a:t>jets</a:t>
            </a:r>
          </a:p>
        </p:txBody>
      </p:sp>
      <p:pic>
        <p:nvPicPr>
          <p:cNvPr id="98" name="Picture 97" descr="EIClogo.jpg"/>
          <p:cNvPicPr>
            <a:picLocks noChangeAspect="1"/>
          </p:cNvPicPr>
          <p:nvPr/>
        </p:nvPicPr>
        <p:blipFill>
          <a:blip r:embed="rId19" cstate="print"/>
          <a:stretch>
            <a:fillRect/>
          </a:stretch>
        </p:blipFill>
        <p:spPr>
          <a:xfrm>
            <a:off x="19050000" y="32004001"/>
            <a:ext cx="1730297" cy="1600200"/>
          </a:xfrm>
          <a:prstGeom prst="rect">
            <a:avLst/>
          </a:prstGeom>
        </p:spPr>
      </p:pic>
      <p:pic>
        <p:nvPicPr>
          <p:cNvPr id="1027" name="Picture 3" descr="C:\Users\Will\AppData\Local\Microsoft\Windows\Temporary Internet Files\Content.IE5\QJQ4UA32\MCj03344660000[1].wmf"/>
          <p:cNvPicPr>
            <a:picLocks noChangeAspect="1" noChangeArrowheads="1"/>
          </p:cNvPicPr>
          <p:nvPr/>
        </p:nvPicPr>
        <p:blipFill>
          <a:blip r:embed="rId20" cstate="print"/>
          <a:srcRect/>
          <a:stretch>
            <a:fillRect/>
          </a:stretch>
        </p:blipFill>
        <p:spPr bwMode="auto">
          <a:xfrm>
            <a:off x="4840457" y="33604200"/>
            <a:ext cx="2931943" cy="1892515"/>
          </a:xfrm>
          <a:prstGeom prst="rect">
            <a:avLst/>
          </a:prstGeom>
          <a:ln>
            <a:noFill/>
          </a:ln>
          <a:effectLst>
            <a:outerShdw blurRad="292100" dist="139700" dir="2700000" algn="tl" rotWithShape="0">
              <a:srgbClr val="333333">
                <a:alpha val="65000"/>
              </a:srgbClr>
            </a:outerShdw>
          </a:effectLst>
        </p:spPr>
      </p:pic>
      <p:sp>
        <p:nvSpPr>
          <p:cNvPr id="83" name="Rectangle 82"/>
          <p:cNvSpPr/>
          <p:nvPr/>
        </p:nvSpPr>
        <p:spPr>
          <a:xfrm>
            <a:off x="17983200" y="18592800"/>
            <a:ext cx="8534400" cy="12649200"/>
          </a:xfrm>
          <a:prstGeom prst="rect">
            <a:avLst/>
          </a:prstGeom>
          <a:solidFill>
            <a:srgbClr val="EDF2F9"/>
          </a:solidFill>
          <a:ln w="762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48" name="TextBox 83"/>
          <p:cNvSpPr txBox="1">
            <a:spLocks noChangeArrowheads="1"/>
          </p:cNvSpPr>
          <p:nvPr/>
        </p:nvSpPr>
        <p:spPr bwMode="auto">
          <a:xfrm>
            <a:off x="18211800" y="18669000"/>
            <a:ext cx="8385175" cy="1077218"/>
          </a:xfrm>
          <a:prstGeom prst="rect">
            <a:avLst/>
          </a:prstGeom>
          <a:noFill/>
          <a:ln w="9525">
            <a:noFill/>
            <a:miter lim="800000"/>
            <a:headEnd/>
            <a:tailEnd/>
          </a:ln>
        </p:spPr>
        <p:txBody>
          <a:bodyPr>
            <a:spAutoFit/>
          </a:bodyPr>
          <a:lstStyle/>
          <a:p>
            <a:pPr algn="ctr"/>
            <a:r>
              <a:rPr lang="en-US" sz="3200" b="1" dirty="0" smtClean="0">
                <a:solidFill>
                  <a:schemeClr val="accent2">
                    <a:lumMod val="75000"/>
                  </a:schemeClr>
                </a:solidFill>
                <a:latin typeface="+mj-lt"/>
              </a:rPr>
              <a:t>Results for E’ Momentum </a:t>
            </a:r>
          </a:p>
          <a:p>
            <a:pPr algn="ctr"/>
            <a:r>
              <a:rPr lang="en-US" sz="3200" b="1" dirty="0" smtClean="0">
                <a:solidFill>
                  <a:schemeClr val="accent2">
                    <a:lumMod val="75000"/>
                  </a:schemeClr>
                </a:solidFill>
                <a:latin typeface="+mj-lt"/>
              </a:rPr>
              <a:t>vs. Theta Distributions</a:t>
            </a:r>
            <a:endParaRPr lang="en-US" sz="3200" b="1" dirty="0">
              <a:solidFill>
                <a:schemeClr val="accent2">
                  <a:lumMod val="75000"/>
                </a:schemeClr>
              </a:solidFill>
              <a:latin typeface="+mj-lt"/>
            </a:endParaRPr>
          </a:p>
        </p:txBody>
      </p:sp>
      <p:sp>
        <p:nvSpPr>
          <p:cNvPr id="9287" name="TextBox 103"/>
          <p:cNvSpPr txBox="1">
            <a:spLocks noChangeArrowheads="1"/>
          </p:cNvSpPr>
          <p:nvPr/>
        </p:nvSpPr>
        <p:spPr bwMode="auto">
          <a:xfrm>
            <a:off x="19659546" y="19812000"/>
            <a:ext cx="2743254" cy="400143"/>
          </a:xfrm>
          <a:prstGeom prst="rect">
            <a:avLst/>
          </a:prstGeom>
          <a:noFill/>
          <a:ln w="9525">
            <a:noFill/>
            <a:miter lim="800000"/>
            <a:headEnd/>
            <a:tailEnd/>
          </a:ln>
        </p:spPr>
        <p:txBody>
          <a:bodyPr wrap="square">
            <a:spAutoFit/>
          </a:bodyPr>
          <a:lstStyle/>
          <a:p>
            <a:pPr algn="ctr"/>
            <a:r>
              <a:rPr lang="en-US" sz="2000" dirty="0">
                <a:solidFill>
                  <a:srgbClr val="FF0000"/>
                </a:solidFill>
              </a:rPr>
              <a:t>DIS</a:t>
            </a:r>
          </a:p>
        </p:txBody>
      </p:sp>
      <p:sp>
        <p:nvSpPr>
          <p:cNvPr id="9288" name="TextBox 105"/>
          <p:cNvSpPr txBox="1">
            <a:spLocks noChangeArrowheads="1"/>
          </p:cNvSpPr>
          <p:nvPr/>
        </p:nvSpPr>
        <p:spPr bwMode="auto">
          <a:xfrm>
            <a:off x="22555013" y="19812000"/>
            <a:ext cx="2666878" cy="400143"/>
          </a:xfrm>
          <a:prstGeom prst="rect">
            <a:avLst/>
          </a:prstGeom>
          <a:noFill/>
          <a:ln w="9525">
            <a:noFill/>
            <a:miter lim="800000"/>
            <a:headEnd/>
            <a:tailEnd/>
          </a:ln>
        </p:spPr>
        <p:txBody>
          <a:bodyPr>
            <a:spAutoFit/>
          </a:bodyPr>
          <a:lstStyle/>
          <a:p>
            <a:pPr algn="ctr"/>
            <a:r>
              <a:rPr lang="en-US" sz="2000" dirty="0">
                <a:solidFill>
                  <a:srgbClr val="FF0000"/>
                </a:solidFill>
              </a:rPr>
              <a:t>Diffractive</a:t>
            </a:r>
          </a:p>
        </p:txBody>
      </p:sp>
      <p:sp>
        <p:nvSpPr>
          <p:cNvPr id="9289" name="TextBox 106"/>
          <p:cNvSpPr txBox="1">
            <a:spLocks noChangeArrowheads="1"/>
          </p:cNvSpPr>
          <p:nvPr/>
        </p:nvSpPr>
        <p:spPr bwMode="auto">
          <a:xfrm>
            <a:off x="18592798" y="23850600"/>
            <a:ext cx="1066751" cy="523263"/>
          </a:xfrm>
          <a:prstGeom prst="rect">
            <a:avLst/>
          </a:prstGeom>
          <a:noFill/>
          <a:ln w="9525">
            <a:noFill/>
            <a:miter lim="800000"/>
            <a:headEnd/>
            <a:tailEnd/>
          </a:ln>
        </p:spPr>
        <p:txBody>
          <a:bodyPr>
            <a:spAutoFit/>
          </a:bodyPr>
          <a:lstStyle/>
          <a:p>
            <a:pPr algn="ctr"/>
            <a:r>
              <a:rPr lang="en-US" sz="1400" dirty="0">
                <a:solidFill>
                  <a:srgbClr val="FF0000"/>
                </a:solidFill>
              </a:rPr>
              <a:t>4+100 GeV</a:t>
            </a:r>
          </a:p>
        </p:txBody>
      </p:sp>
      <p:sp>
        <p:nvSpPr>
          <p:cNvPr id="9292" name="TextBox 109"/>
          <p:cNvSpPr txBox="1">
            <a:spLocks noChangeArrowheads="1"/>
          </p:cNvSpPr>
          <p:nvPr/>
        </p:nvSpPr>
        <p:spPr bwMode="auto">
          <a:xfrm>
            <a:off x="18592800" y="26365200"/>
            <a:ext cx="1066751" cy="523263"/>
          </a:xfrm>
          <a:prstGeom prst="rect">
            <a:avLst/>
          </a:prstGeom>
          <a:noFill/>
          <a:ln w="9525">
            <a:noFill/>
            <a:miter lim="800000"/>
            <a:headEnd/>
            <a:tailEnd/>
          </a:ln>
        </p:spPr>
        <p:txBody>
          <a:bodyPr>
            <a:spAutoFit/>
          </a:bodyPr>
          <a:lstStyle/>
          <a:p>
            <a:pPr algn="ctr"/>
            <a:r>
              <a:rPr lang="en-US" sz="1400" dirty="0">
                <a:solidFill>
                  <a:srgbClr val="FF0000"/>
                </a:solidFill>
              </a:rPr>
              <a:t>10+100 GeV</a:t>
            </a:r>
          </a:p>
        </p:txBody>
      </p:sp>
      <p:sp>
        <p:nvSpPr>
          <p:cNvPr id="9295" name="TextBox 110"/>
          <p:cNvSpPr txBox="1">
            <a:spLocks noChangeArrowheads="1"/>
          </p:cNvSpPr>
          <p:nvPr/>
        </p:nvSpPr>
        <p:spPr bwMode="auto">
          <a:xfrm>
            <a:off x="18592798" y="21183600"/>
            <a:ext cx="1066751" cy="523263"/>
          </a:xfrm>
          <a:prstGeom prst="rect">
            <a:avLst/>
          </a:prstGeom>
          <a:noFill/>
          <a:ln w="9525">
            <a:noFill/>
            <a:miter lim="800000"/>
            <a:headEnd/>
            <a:tailEnd/>
          </a:ln>
        </p:spPr>
        <p:txBody>
          <a:bodyPr>
            <a:spAutoFit/>
          </a:bodyPr>
          <a:lstStyle/>
          <a:p>
            <a:pPr algn="ctr"/>
            <a:r>
              <a:rPr lang="en-US" sz="1400" dirty="0">
                <a:solidFill>
                  <a:srgbClr val="FF0000"/>
                </a:solidFill>
              </a:rPr>
              <a:t>4+250 GeV</a:t>
            </a:r>
          </a:p>
        </p:txBody>
      </p:sp>
      <p:sp>
        <p:nvSpPr>
          <p:cNvPr id="112" name="TextBox 111"/>
          <p:cNvSpPr txBox="1"/>
          <p:nvPr/>
        </p:nvSpPr>
        <p:spPr>
          <a:xfrm>
            <a:off x="18897600" y="28575000"/>
            <a:ext cx="6781800" cy="2246769"/>
          </a:xfrm>
          <a:prstGeom prst="rect">
            <a:avLst/>
          </a:prstGeom>
          <a:noFill/>
        </p:spPr>
        <p:txBody>
          <a:bodyPr wrap="square">
            <a:spAutoFit/>
          </a:bodyPr>
          <a:lstStyle/>
          <a:p>
            <a:pPr marL="228600" indent="-228600">
              <a:defRPr/>
            </a:pPr>
            <a:r>
              <a:rPr lang="en-US" sz="2000" dirty="0">
                <a:latin typeface="+mn-lt"/>
              </a:rPr>
              <a:t>- </a:t>
            </a:r>
            <a:r>
              <a:rPr lang="en-US" sz="2000" dirty="0" smtClean="0">
                <a:latin typeface="+mn-lt"/>
              </a:rPr>
              <a:t>Electrons </a:t>
            </a:r>
            <a:r>
              <a:rPr lang="en-US" sz="2000" dirty="0">
                <a:latin typeface="+mn-lt"/>
              </a:rPr>
              <a:t>in </a:t>
            </a:r>
            <a:r>
              <a:rPr lang="en-US" sz="2000" dirty="0" err="1" smtClean="0">
                <a:latin typeface="+mn-lt"/>
              </a:rPr>
              <a:t>DIS</a:t>
            </a:r>
            <a:r>
              <a:rPr lang="en-US" sz="2000" dirty="0" smtClean="0">
                <a:latin typeface="+mn-lt"/>
              </a:rPr>
              <a:t> events are more </a:t>
            </a:r>
            <a:r>
              <a:rPr lang="en-US" sz="2000" dirty="0">
                <a:latin typeface="+mn-lt"/>
              </a:rPr>
              <a:t>likely to scatter at </a:t>
            </a:r>
            <a:r>
              <a:rPr lang="en-US" sz="2000" dirty="0" smtClean="0">
                <a:latin typeface="+mn-lt"/>
              </a:rPr>
              <a:t>a larger angle </a:t>
            </a:r>
            <a:r>
              <a:rPr lang="en-US" sz="2000" dirty="0">
                <a:latin typeface="+mn-lt"/>
              </a:rPr>
              <a:t>relative to initial lepton beam direction (180 degrees) and with larger </a:t>
            </a:r>
            <a:r>
              <a:rPr lang="en-US" sz="2000" dirty="0" smtClean="0">
                <a:latin typeface="+mn-lt"/>
              </a:rPr>
              <a:t>momentum</a:t>
            </a:r>
            <a:endParaRPr lang="en-US" sz="2000" dirty="0">
              <a:latin typeface="+mn-lt"/>
            </a:endParaRPr>
          </a:p>
          <a:p>
            <a:pPr>
              <a:defRPr/>
            </a:pPr>
            <a:endParaRPr lang="en-US" sz="2000" dirty="0">
              <a:latin typeface="+mn-lt"/>
            </a:endParaRPr>
          </a:p>
          <a:p>
            <a:pPr marL="231775" indent="-231775">
              <a:defRPr/>
            </a:pPr>
            <a:r>
              <a:rPr lang="en-US" sz="2000" dirty="0">
                <a:latin typeface="+mn-lt"/>
              </a:rPr>
              <a:t>- Diffractive events </a:t>
            </a:r>
            <a:r>
              <a:rPr lang="en-US" sz="2000" dirty="0" smtClean="0">
                <a:latin typeface="+mn-lt"/>
              </a:rPr>
              <a:t>show a </a:t>
            </a:r>
            <a:r>
              <a:rPr lang="en-US" sz="2000" dirty="0">
                <a:latin typeface="+mn-lt"/>
              </a:rPr>
              <a:t>wider range </a:t>
            </a:r>
            <a:r>
              <a:rPr lang="en-US" sz="2000" dirty="0" smtClean="0">
                <a:latin typeface="+mn-lt"/>
              </a:rPr>
              <a:t>in the momentum of the scattered lepton </a:t>
            </a:r>
            <a:r>
              <a:rPr lang="en-US" sz="2000" dirty="0">
                <a:latin typeface="+mn-lt"/>
              </a:rPr>
              <a:t>while DIS </a:t>
            </a:r>
            <a:r>
              <a:rPr lang="en-US" sz="2000" dirty="0" smtClean="0">
                <a:latin typeface="+mn-lt"/>
              </a:rPr>
              <a:t>events are </a:t>
            </a:r>
            <a:r>
              <a:rPr lang="en-US" sz="2000" dirty="0">
                <a:latin typeface="+mn-lt"/>
              </a:rPr>
              <a:t>more concentrated </a:t>
            </a:r>
            <a:r>
              <a:rPr lang="en-US" sz="2000" dirty="0" smtClean="0">
                <a:latin typeface="+mn-lt"/>
              </a:rPr>
              <a:t>at a </a:t>
            </a:r>
            <a:r>
              <a:rPr lang="en-US" sz="2000" dirty="0">
                <a:latin typeface="+mn-lt"/>
              </a:rPr>
              <a:t>specific value</a:t>
            </a:r>
          </a:p>
        </p:txBody>
      </p:sp>
      <p:pic>
        <p:nvPicPr>
          <p:cNvPr id="9293" name="Picture 80"/>
          <p:cNvPicPr>
            <a:picLocks noChangeAspect="1" noChangeArrowheads="1"/>
          </p:cNvPicPr>
          <p:nvPr/>
        </p:nvPicPr>
        <p:blipFill>
          <a:blip r:embed="rId21" cstate="print">
            <a:clrChange>
              <a:clrFrom>
                <a:srgbClr val="FFFFFF"/>
              </a:clrFrom>
              <a:clrTo>
                <a:srgbClr val="FFFFFF">
                  <a:alpha val="0"/>
                </a:srgbClr>
              </a:clrTo>
            </a:clrChange>
          </a:blip>
          <a:srcRect l="2809" t="11581" r="3934" b="3671"/>
          <a:stretch>
            <a:fillRect/>
          </a:stretch>
        </p:blipFill>
        <p:spPr bwMode="auto">
          <a:xfrm>
            <a:off x="19507153" y="20193031"/>
            <a:ext cx="2971664" cy="2685581"/>
          </a:xfrm>
          <a:prstGeom prst="rect">
            <a:avLst/>
          </a:prstGeom>
          <a:noFill/>
          <a:ln w="9525">
            <a:noFill/>
            <a:miter lim="800000"/>
            <a:headEnd/>
            <a:tailEnd/>
          </a:ln>
          <a:effectLst/>
        </p:spPr>
      </p:pic>
      <p:pic>
        <p:nvPicPr>
          <p:cNvPr id="9294" name="Picture 81"/>
          <p:cNvPicPr>
            <a:picLocks noChangeAspect="1" noChangeArrowheads="1"/>
          </p:cNvPicPr>
          <p:nvPr/>
        </p:nvPicPr>
        <p:blipFill>
          <a:blip r:embed="rId22" cstate="print">
            <a:clrChange>
              <a:clrFrom>
                <a:srgbClr val="FFFFFF"/>
              </a:clrFrom>
              <a:clrTo>
                <a:srgbClr val="FFFFFF">
                  <a:alpha val="0"/>
                </a:srgbClr>
              </a:clrTo>
            </a:clrChange>
          </a:blip>
          <a:srcRect l="2809" t="11581" r="3934" b="3671"/>
          <a:stretch>
            <a:fillRect/>
          </a:stretch>
        </p:blipFill>
        <p:spPr bwMode="auto">
          <a:xfrm>
            <a:off x="22478817" y="20193031"/>
            <a:ext cx="2951344" cy="2667219"/>
          </a:xfrm>
          <a:prstGeom prst="rect">
            <a:avLst/>
          </a:prstGeom>
          <a:noFill/>
          <a:ln w="9525">
            <a:noFill/>
            <a:miter lim="800000"/>
            <a:headEnd/>
            <a:tailEnd/>
          </a:ln>
          <a:effectLst/>
        </p:spPr>
      </p:pic>
      <p:cxnSp>
        <p:nvCxnSpPr>
          <p:cNvPr id="105" name="Straight Connector 104"/>
          <p:cNvCxnSpPr/>
          <p:nvPr/>
        </p:nvCxnSpPr>
        <p:spPr>
          <a:xfrm>
            <a:off x="19507200" y="20193000"/>
            <a:ext cx="59436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19507153" y="22860000"/>
            <a:ext cx="5943647" cy="2667469"/>
            <a:chOff x="19507153" y="22783769"/>
            <a:chExt cx="5943647" cy="2667469"/>
          </a:xfrm>
        </p:grpSpPr>
        <p:pic>
          <p:nvPicPr>
            <p:cNvPr id="9285" name="Picture 75"/>
            <p:cNvPicPr>
              <a:picLocks noChangeAspect="1" noChangeArrowheads="1"/>
            </p:cNvPicPr>
            <p:nvPr/>
          </p:nvPicPr>
          <p:blipFill>
            <a:blip r:embed="rId23" cstate="print">
              <a:clrChange>
                <a:clrFrom>
                  <a:srgbClr val="FFFFFF"/>
                </a:clrFrom>
                <a:clrTo>
                  <a:srgbClr val="FFFFFF">
                    <a:alpha val="0"/>
                  </a:srgbClr>
                </a:clrTo>
              </a:clrChange>
            </a:blip>
            <a:srcRect l="2809" t="11581" r="3934" b="3671"/>
            <a:stretch>
              <a:fillRect/>
            </a:stretch>
          </p:blipFill>
          <p:spPr bwMode="auto">
            <a:xfrm>
              <a:off x="19507153" y="22784019"/>
              <a:ext cx="2971664" cy="2667219"/>
            </a:xfrm>
            <a:prstGeom prst="rect">
              <a:avLst/>
            </a:prstGeom>
            <a:noFill/>
            <a:ln w="9525">
              <a:noFill/>
              <a:miter lim="800000"/>
              <a:headEnd/>
              <a:tailEnd/>
            </a:ln>
          </p:spPr>
        </p:pic>
        <p:pic>
          <p:nvPicPr>
            <p:cNvPr id="9286" name="Picture 76"/>
            <p:cNvPicPr>
              <a:picLocks noChangeAspect="1" noChangeArrowheads="1"/>
            </p:cNvPicPr>
            <p:nvPr/>
          </p:nvPicPr>
          <p:blipFill>
            <a:blip r:embed="rId24" cstate="print">
              <a:clrChange>
                <a:clrFrom>
                  <a:srgbClr val="FFFFFF"/>
                </a:clrFrom>
                <a:clrTo>
                  <a:srgbClr val="FFFFFF">
                    <a:alpha val="0"/>
                  </a:srgbClr>
                </a:clrTo>
              </a:clrChange>
            </a:blip>
            <a:srcRect l="2809" t="11581" r="3934" b="3671"/>
            <a:stretch>
              <a:fillRect/>
            </a:stretch>
          </p:blipFill>
          <p:spPr bwMode="auto">
            <a:xfrm>
              <a:off x="22478817" y="22784019"/>
              <a:ext cx="2951344" cy="2667219"/>
            </a:xfrm>
            <a:prstGeom prst="rect">
              <a:avLst/>
            </a:prstGeom>
            <a:noFill/>
            <a:ln w="9525">
              <a:noFill/>
              <a:miter lim="800000"/>
              <a:headEnd/>
              <a:tailEnd/>
            </a:ln>
            <a:effectLst/>
          </p:spPr>
        </p:pic>
        <p:cxnSp>
          <p:nvCxnSpPr>
            <p:cNvPr id="111" name="Straight Connector 110"/>
            <p:cNvCxnSpPr/>
            <p:nvPr/>
          </p:nvCxnSpPr>
          <p:spPr>
            <a:xfrm>
              <a:off x="19507200" y="22783769"/>
              <a:ext cx="59436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19507153" y="25527000"/>
            <a:ext cx="6096047" cy="2686050"/>
            <a:chOff x="19507153" y="25450769"/>
            <a:chExt cx="6096047" cy="2686050"/>
          </a:xfrm>
        </p:grpSpPr>
        <p:pic>
          <p:nvPicPr>
            <p:cNvPr id="9290" name="Picture 78"/>
            <p:cNvPicPr>
              <a:picLocks noChangeAspect="1" noChangeArrowheads="1"/>
            </p:cNvPicPr>
            <p:nvPr/>
          </p:nvPicPr>
          <p:blipFill>
            <a:blip r:embed="rId25" cstate="print">
              <a:clrChange>
                <a:clrFrom>
                  <a:srgbClr val="FFFFFF"/>
                </a:clrFrom>
                <a:clrTo>
                  <a:srgbClr val="FFFFFF">
                    <a:alpha val="0"/>
                  </a:srgbClr>
                </a:clrTo>
              </a:clrChange>
            </a:blip>
            <a:srcRect l="2809" t="11581" r="3934" b="3671"/>
            <a:stretch>
              <a:fillRect/>
            </a:stretch>
          </p:blipFill>
          <p:spPr bwMode="auto">
            <a:xfrm>
              <a:off x="19507153" y="25451238"/>
              <a:ext cx="2971664" cy="2685581"/>
            </a:xfrm>
            <a:prstGeom prst="rect">
              <a:avLst/>
            </a:prstGeom>
            <a:noFill/>
            <a:ln w="9525">
              <a:noFill/>
              <a:miter lim="800000"/>
              <a:headEnd/>
              <a:tailEnd/>
            </a:ln>
            <a:effectLst/>
          </p:spPr>
        </p:pic>
        <p:pic>
          <p:nvPicPr>
            <p:cNvPr id="9291" name="Picture 79"/>
            <p:cNvPicPr>
              <a:picLocks noChangeAspect="1" noChangeArrowheads="1"/>
            </p:cNvPicPr>
            <p:nvPr/>
          </p:nvPicPr>
          <p:blipFill>
            <a:blip r:embed="rId26" cstate="print">
              <a:clrChange>
                <a:clrFrom>
                  <a:srgbClr val="FFFFFF"/>
                </a:clrFrom>
                <a:clrTo>
                  <a:srgbClr val="FFFFFF">
                    <a:alpha val="0"/>
                  </a:srgbClr>
                </a:clrTo>
              </a:clrChange>
            </a:blip>
            <a:srcRect l="2809" t="11581" r="3934" b="3671"/>
            <a:stretch>
              <a:fillRect/>
            </a:stretch>
          </p:blipFill>
          <p:spPr bwMode="auto">
            <a:xfrm>
              <a:off x="22478817" y="25451238"/>
              <a:ext cx="2951344" cy="2667219"/>
            </a:xfrm>
            <a:prstGeom prst="rect">
              <a:avLst/>
            </a:prstGeom>
            <a:noFill/>
            <a:ln w="9525">
              <a:noFill/>
              <a:miter lim="800000"/>
              <a:headEnd/>
              <a:tailEnd/>
            </a:ln>
            <a:effectLst/>
          </p:spPr>
        </p:pic>
        <p:cxnSp>
          <p:nvCxnSpPr>
            <p:cNvPr id="118" name="Straight Connector 117"/>
            <p:cNvCxnSpPr/>
            <p:nvPr/>
          </p:nvCxnSpPr>
          <p:spPr>
            <a:xfrm>
              <a:off x="19507200" y="25450769"/>
              <a:ext cx="60960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10591800" y="19583400"/>
            <a:ext cx="6096000" cy="2686050"/>
            <a:chOff x="10591800" y="19583400"/>
            <a:chExt cx="6096000" cy="2686050"/>
          </a:xfrm>
        </p:grpSpPr>
        <p:pic>
          <p:nvPicPr>
            <p:cNvPr id="9277" name="Picture 89"/>
            <p:cNvPicPr>
              <a:picLocks noChangeAspect="1" noChangeArrowheads="1"/>
            </p:cNvPicPr>
            <p:nvPr/>
          </p:nvPicPr>
          <p:blipFill>
            <a:blip r:embed="rId27" cstate="print">
              <a:clrChange>
                <a:clrFrom>
                  <a:srgbClr val="FFFFFF"/>
                </a:clrFrom>
                <a:clrTo>
                  <a:srgbClr val="FFFFFF">
                    <a:alpha val="0"/>
                  </a:srgbClr>
                </a:clrTo>
              </a:clrChange>
            </a:blip>
            <a:srcRect l="2809" t="11581" r="3934" b="3671"/>
            <a:stretch>
              <a:fillRect/>
            </a:stretch>
          </p:blipFill>
          <p:spPr bwMode="auto">
            <a:xfrm>
              <a:off x="10668000" y="19583400"/>
              <a:ext cx="2971800" cy="2686050"/>
            </a:xfrm>
            <a:prstGeom prst="rect">
              <a:avLst/>
            </a:prstGeom>
            <a:noFill/>
            <a:ln w="9525">
              <a:noFill/>
              <a:miter lim="800000"/>
              <a:headEnd/>
              <a:tailEnd/>
            </a:ln>
          </p:spPr>
        </p:pic>
        <p:pic>
          <p:nvPicPr>
            <p:cNvPr id="9278" name="Picture 90"/>
            <p:cNvPicPr>
              <a:picLocks noChangeAspect="1" noChangeArrowheads="1"/>
            </p:cNvPicPr>
            <p:nvPr/>
          </p:nvPicPr>
          <p:blipFill>
            <a:blip r:embed="rId28" cstate="print">
              <a:clrChange>
                <a:clrFrom>
                  <a:srgbClr val="FFFFFF"/>
                </a:clrFrom>
                <a:clrTo>
                  <a:srgbClr val="FFFFFF">
                    <a:alpha val="0"/>
                  </a:srgbClr>
                </a:clrTo>
              </a:clrChange>
            </a:blip>
            <a:srcRect l="2809" t="11581" r="3310" b="3671"/>
            <a:stretch>
              <a:fillRect/>
            </a:stretch>
          </p:blipFill>
          <p:spPr bwMode="auto">
            <a:xfrm>
              <a:off x="13639800" y="19583400"/>
              <a:ext cx="2971800" cy="2667000"/>
            </a:xfrm>
            <a:prstGeom prst="rect">
              <a:avLst/>
            </a:prstGeom>
            <a:noFill/>
            <a:ln w="9525">
              <a:noFill/>
              <a:miter lim="800000"/>
              <a:headEnd/>
              <a:tailEnd/>
            </a:ln>
          </p:spPr>
        </p:pic>
        <p:cxnSp>
          <p:nvCxnSpPr>
            <p:cNvPr id="121" name="Straight Connector 120"/>
            <p:cNvCxnSpPr/>
            <p:nvPr/>
          </p:nvCxnSpPr>
          <p:spPr>
            <a:xfrm>
              <a:off x="10591800" y="19583400"/>
              <a:ext cx="60960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10591800" y="22250400"/>
            <a:ext cx="6248400" cy="2617177"/>
            <a:chOff x="10591800" y="22250400"/>
            <a:chExt cx="6248400" cy="2617177"/>
          </a:xfrm>
        </p:grpSpPr>
        <p:pic>
          <p:nvPicPr>
            <p:cNvPr id="9279" name="Picture 91"/>
            <p:cNvPicPr>
              <a:picLocks noChangeAspect="1" noChangeArrowheads="1"/>
            </p:cNvPicPr>
            <p:nvPr/>
          </p:nvPicPr>
          <p:blipFill>
            <a:blip r:embed="rId29" cstate="print">
              <a:clrChange>
                <a:clrFrom>
                  <a:srgbClr val="FFFFFF"/>
                </a:clrFrom>
                <a:clrTo>
                  <a:srgbClr val="FFFFFF">
                    <a:alpha val="0"/>
                  </a:srgbClr>
                </a:clrTo>
              </a:clrChange>
            </a:blip>
            <a:srcRect l="2809" t="11581" r="3934" b="3671"/>
            <a:stretch>
              <a:fillRect/>
            </a:stretch>
          </p:blipFill>
          <p:spPr bwMode="auto">
            <a:xfrm>
              <a:off x="10668000" y="22250400"/>
              <a:ext cx="2971800" cy="2617177"/>
            </a:xfrm>
            <a:prstGeom prst="rect">
              <a:avLst/>
            </a:prstGeom>
            <a:noFill/>
            <a:ln w="9525">
              <a:noFill/>
              <a:miter lim="800000"/>
              <a:headEnd/>
              <a:tailEnd/>
            </a:ln>
          </p:spPr>
        </p:pic>
        <p:pic>
          <p:nvPicPr>
            <p:cNvPr id="9280" name="Picture 92"/>
            <p:cNvPicPr>
              <a:picLocks noChangeAspect="1" noChangeArrowheads="1"/>
            </p:cNvPicPr>
            <p:nvPr/>
          </p:nvPicPr>
          <p:blipFill>
            <a:blip r:embed="rId30" cstate="print">
              <a:clrChange>
                <a:clrFrom>
                  <a:srgbClr val="FFFFFF"/>
                </a:clrFrom>
                <a:clrTo>
                  <a:srgbClr val="FFFFFF">
                    <a:alpha val="0"/>
                  </a:srgbClr>
                </a:clrTo>
              </a:clrChange>
            </a:blip>
            <a:srcRect l="2809" t="11581" r="3934" b="3671"/>
            <a:stretch>
              <a:fillRect/>
            </a:stretch>
          </p:blipFill>
          <p:spPr bwMode="auto">
            <a:xfrm>
              <a:off x="13639800" y="22250400"/>
              <a:ext cx="2951377" cy="2590800"/>
            </a:xfrm>
            <a:prstGeom prst="rect">
              <a:avLst/>
            </a:prstGeom>
            <a:noFill/>
            <a:ln w="9525">
              <a:noFill/>
              <a:miter lim="800000"/>
              <a:headEnd/>
              <a:tailEnd/>
            </a:ln>
          </p:spPr>
        </p:pic>
        <p:cxnSp>
          <p:nvCxnSpPr>
            <p:cNvPr id="124" name="Straight Connector 123"/>
            <p:cNvCxnSpPr/>
            <p:nvPr/>
          </p:nvCxnSpPr>
          <p:spPr>
            <a:xfrm>
              <a:off x="10591800" y="22250400"/>
              <a:ext cx="62484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219200" y="19583400"/>
            <a:ext cx="6172200" cy="2686050"/>
            <a:chOff x="1371600" y="19583400"/>
            <a:chExt cx="6172200" cy="2686050"/>
          </a:xfrm>
        </p:grpSpPr>
        <p:pic>
          <p:nvPicPr>
            <p:cNvPr id="9273" name="Picture 84"/>
            <p:cNvPicPr>
              <a:picLocks noChangeAspect="1" noChangeArrowheads="1"/>
            </p:cNvPicPr>
            <p:nvPr/>
          </p:nvPicPr>
          <p:blipFill>
            <a:blip r:embed="rId31" cstate="print">
              <a:clrChange>
                <a:clrFrom>
                  <a:srgbClr val="FFFFFF"/>
                </a:clrFrom>
                <a:clrTo>
                  <a:srgbClr val="FFFFFF">
                    <a:alpha val="0"/>
                  </a:srgbClr>
                </a:clrTo>
              </a:clrChange>
            </a:blip>
            <a:srcRect l="2809" t="11581" r="2809" b="3671"/>
            <a:stretch>
              <a:fillRect/>
            </a:stretch>
          </p:blipFill>
          <p:spPr bwMode="auto">
            <a:xfrm>
              <a:off x="1524000" y="19583400"/>
              <a:ext cx="2971800" cy="2667000"/>
            </a:xfrm>
            <a:prstGeom prst="rect">
              <a:avLst/>
            </a:prstGeom>
            <a:noFill/>
            <a:ln w="9525">
              <a:noFill/>
              <a:miter lim="800000"/>
              <a:headEnd/>
              <a:tailEnd/>
            </a:ln>
          </p:spPr>
        </p:pic>
        <p:pic>
          <p:nvPicPr>
            <p:cNvPr id="9275" name="Picture 87"/>
            <p:cNvPicPr>
              <a:picLocks noChangeAspect="1" noChangeArrowheads="1"/>
            </p:cNvPicPr>
            <p:nvPr/>
          </p:nvPicPr>
          <p:blipFill>
            <a:blip r:embed="rId32" cstate="print">
              <a:clrChange>
                <a:clrFrom>
                  <a:srgbClr val="FFFFFF"/>
                </a:clrFrom>
                <a:clrTo>
                  <a:srgbClr val="FFFFFF">
                    <a:alpha val="0"/>
                  </a:srgbClr>
                </a:clrTo>
              </a:clrChange>
            </a:blip>
            <a:srcRect l="2809" t="11581" r="3934" b="3671"/>
            <a:stretch>
              <a:fillRect/>
            </a:stretch>
          </p:blipFill>
          <p:spPr bwMode="auto">
            <a:xfrm>
              <a:off x="4495800" y="19583400"/>
              <a:ext cx="2971800" cy="2686050"/>
            </a:xfrm>
            <a:prstGeom prst="rect">
              <a:avLst/>
            </a:prstGeom>
            <a:noFill/>
            <a:ln w="9525">
              <a:noFill/>
              <a:miter lim="800000"/>
              <a:headEnd/>
              <a:tailEnd/>
            </a:ln>
          </p:spPr>
        </p:pic>
        <p:cxnSp>
          <p:nvCxnSpPr>
            <p:cNvPr id="134" name="Straight Connector 133"/>
            <p:cNvCxnSpPr/>
            <p:nvPr/>
          </p:nvCxnSpPr>
          <p:spPr>
            <a:xfrm>
              <a:off x="1371600" y="19583400"/>
              <a:ext cx="61722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1219200" y="22250400"/>
            <a:ext cx="6248400" cy="2622550"/>
            <a:chOff x="1371600" y="22250400"/>
            <a:chExt cx="6248400" cy="2622550"/>
          </a:xfrm>
        </p:grpSpPr>
        <p:pic>
          <p:nvPicPr>
            <p:cNvPr id="9271" name="Picture 82"/>
            <p:cNvPicPr>
              <a:picLocks noChangeAspect="1" noChangeArrowheads="1"/>
            </p:cNvPicPr>
            <p:nvPr/>
          </p:nvPicPr>
          <p:blipFill>
            <a:blip r:embed="rId33" cstate="print">
              <a:clrChange>
                <a:clrFrom>
                  <a:srgbClr val="FFFFFF"/>
                </a:clrFrom>
                <a:clrTo>
                  <a:srgbClr val="FFFFFF">
                    <a:alpha val="0"/>
                  </a:srgbClr>
                </a:clrTo>
              </a:clrChange>
            </a:blip>
            <a:srcRect l="2809" t="11581" r="1685" b="3671"/>
            <a:stretch>
              <a:fillRect/>
            </a:stretch>
          </p:blipFill>
          <p:spPr bwMode="auto">
            <a:xfrm>
              <a:off x="1524000" y="22250400"/>
              <a:ext cx="2971800" cy="2622550"/>
            </a:xfrm>
            <a:prstGeom prst="rect">
              <a:avLst/>
            </a:prstGeom>
            <a:noFill/>
            <a:ln w="9525">
              <a:noFill/>
              <a:miter lim="800000"/>
              <a:headEnd/>
              <a:tailEnd/>
            </a:ln>
          </p:spPr>
        </p:pic>
        <p:pic>
          <p:nvPicPr>
            <p:cNvPr id="9272" name="Picture 83"/>
            <p:cNvPicPr>
              <a:picLocks noChangeAspect="1" noChangeArrowheads="1"/>
            </p:cNvPicPr>
            <p:nvPr/>
          </p:nvPicPr>
          <p:blipFill>
            <a:blip r:embed="rId34" cstate="print">
              <a:clrChange>
                <a:clrFrom>
                  <a:srgbClr val="FFFFFF"/>
                </a:clrFrom>
                <a:clrTo>
                  <a:srgbClr val="FFFFFF">
                    <a:alpha val="0"/>
                  </a:srgbClr>
                </a:clrTo>
              </a:clrChange>
            </a:blip>
            <a:srcRect l="2809" t="11581" r="3934" b="3671"/>
            <a:stretch>
              <a:fillRect/>
            </a:stretch>
          </p:blipFill>
          <p:spPr bwMode="auto">
            <a:xfrm>
              <a:off x="4495800" y="22250400"/>
              <a:ext cx="2971800" cy="2616200"/>
            </a:xfrm>
            <a:prstGeom prst="rect">
              <a:avLst/>
            </a:prstGeom>
            <a:noFill/>
            <a:ln w="9525">
              <a:noFill/>
              <a:miter lim="800000"/>
              <a:headEnd/>
              <a:tailEnd/>
            </a:ln>
          </p:spPr>
        </p:pic>
        <p:cxnSp>
          <p:nvCxnSpPr>
            <p:cNvPr id="138" name="Straight Connector 137"/>
            <p:cNvCxnSpPr/>
            <p:nvPr/>
          </p:nvCxnSpPr>
          <p:spPr>
            <a:xfrm>
              <a:off x="1371600" y="22250400"/>
              <a:ext cx="62484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1295400" y="24841200"/>
            <a:ext cx="6248400" cy="2667000"/>
            <a:chOff x="1447800" y="24841200"/>
            <a:chExt cx="6248400" cy="2667000"/>
          </a:xfrm>
        </p:grpSpPr>
        <p:pic>
          <p:nvPicPr>
            <p:cNvPr id="9274" name="Picture 86"/>
            <p:cNvPicPr>
              <a:picLocks noChangeAspect="1" noChangeArrowheads="1"/>
            </p:cNvPicPr>
            <p:nvPr/>
          </p:nvPicPr>
          <p:blipFill>
            <a:blip r:embed="rId35" cstate="print">
              <a:clrChange>
                <a:clrFrom>
                  <a:srgbClr val="FFFFFF"/>
                </a:clrFrom>
                <a:clrTo>
                  <a:srgbClr val="FFFFFF">
                    <a:alpha val="0"/>
                  </a:srgbClr>
                </a:clrTo>
              </a:clrChange>
            </a:blip>
            <a:srcRect l="3371" t="11581" r="2248" b="3671"/>
            <a:stretch>
              <a:fillRect/>
            </a:stretch>
          </p:blipFill>
          <p:spPr bwMode="auto">
            <a:xfrm>
              <a:off x="1524000" y="24841200"/>
              <a:ext cx="2987675" cy="2667000"/>
            </a:xfrm>
            <a:prstGeom prst="rect">
              <a:avLst/>
            </a:prstGeom>
            <a:noFill/>
            <a:ln w="9525">
              <a:noFill/>
              <a:miter lim="800000"/>
              <a:headEnd/>
              <a:tailEnd/>
            </a:ln>
          </p:spPr>
        </p:pic>
        <p:pic>
          <p:nvPicPr>
            <p:cNvPr id="9276" name="Picture 88"/>
            <p:cNvPicPr>
              <a:picLocks noChangeAspect="1" noChangeArrowheads="1"/>
            </p:cNvPicPr>
            <p:nvPr/>
          </p:nvPicPr>
          <p:blipFill>
            <a:blip r:embed="rId36" cstate="print">
              <a:clrChange>
                <a:clrFrom>
                  <a:srgbClr val="FFFFFF"/>
                </a:clrFrom>
                <a:clrTo>
                  <a:srgbClr val="FFFFFF">
                    <a:alpha val="0"/>
                  </a:srgbClr>
                </a:clrTo>
              </a:clrChange>
            </a:blip>
            <a:srcRect l="2809" t="11581" r="3934" b="3671"/>
            <a:stretch>
              <a:fillRect/>
            </a:stretch>
          </p:blipFill>
          <p:spPr bwMode="auto">
            <a:xfrm>
              <a:off x="4495800" y="24841200"/>
              <a:ext cx="2971800" cy="2667000"/>
            </a:xfrm>
            <a:prstGeom prst="rect">
              <a:avLst/>
            </a:prstGeom>
            <a:noFill/>
            <a:ln w="9525">
              <a:noFill/>
              <a:miter lim="800000"/>
              <a:headEnd/>
              <a:tailEnd/>
            </a:ln>
            <a:effectLst/>
          </p:spPr>
        </p:pic>
        <p:cxnSp>
          <p:nvCxnSpPr>
            <p:cNvPr id="141" name="Straight Connector 140"/>
            <p:cNvCxnSpPr/>
            <p:nvPr/>
          </p:nvCxnSpPr>
          <p:spPr>
            <a:xfrm>
              <a:off x="1447800" y="24841200"/>
              <a:ext cx="6248400" cy="0"/>
            </a:xfrm>
            <a:prstGeom prst="line">
              <a:avLst/>
            </a:prstGeom>
            <a:ln w="28575">
              <a:solidFill>
                <a:srgbClr val="EDF2F9"/>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10591800" y="24841200"/>
            <a:ext cx="6172200" cy="2651059"/>
            <a:chOff x="10591800" y="24841200"/>
            <a:chExt cx="6172200" cy="2651059"/>
          </a:xfrm>
        </p:grpSpPr>
        <p:pic>
          <p:nvPicPr>
            <p:cNvPr id="9281" name="Picture 93"/>
            <p:cNvPicPr>
              <a:picLocks noChangeAspect="1" noChangeArrowheads="1"/>
            </p:cNvPicPr>
            <p:nvPr/>
          </p:nvPicPr>
          <p:blipFill>
            <a:blip r:embed="rId37" cstate="print">
              <a:clrChange>
                <a:clrFrom>
                  <a:srgbClr val="FFFFFF"/>
                </a:clrFrom>
                <a:clrTo>
                  <a:srgbClr val="FFFFFF">
                    <a:alpha val="0"/>
                  </a:srgbClr>
                </a:clrTo>
              </a:clrChange>
            </a:blip>
            <a:srcRect l="2809" t="11581" r="5057" b="3671"/>
            <a:stretch>
              <a:fillRect/>
            </a:stretch>
          </p:blipFill>
          <p:spPr bwMode="auto">
            <a:xfrm>
              <a:off x="10668000" y="24841200"/>
              <a:ext cx="2971800" cy="2648112"/>
            </a:xfrm>
            <a:prstGeom prst="rect">
              <a:avLst/>
            </a:prstGeom>
            <a:noFill/>
            <a:ln w="9525">
              <a:noFill/>
              <a:miter lim="800000"/>
              <a:headEnd/>
              <a:tailEnd/>
            </a:ln>
            <a:effectLst/>
          </p:spPr>
        </p:pic>
        <p:pic>
          <p:nvPicPr>
            <p:cNvPr id="9282" name="Picture 94"/>
            <p:cNvPicPr>
              <a:picLocks noChangeAspect="1" noChangeArrowheads="1"/>
            </p:cNvPicPr>
            <p:nvPr/>
          </p:nvPicPr>
          <p:blipFill>
            <a:blip r:embed="rId38" cstate="print">
              <a:clrChange>
                <a:clrFrom>
                  <a:srgbClr val="FFFFFF"/>
                </a:clrFrom>
                <a:clrTo>
                  <a:srgbClr val="FFFFFF">
                    <a:alpha val="0"/>
                  </a:srgbClr>
                </a:clrTo>
              </a:clrChange>
            </a:blip>
            <a:srcRect l="2809" t="11581" r="2809" b="3671"/>
            <a:stretch>
              <a:fillRect/>
            </a:stretch>
          </p:blipFill>
          <p:spPr bwMode="auto">
            <a:xfrm>
              <a:off x="13639800" y="24841201"/>
              <a:ext cx="2971800" cy="2651058"/>
            </a:xfrm>
            <a:prstGeom prst="rect">
              <a:avLst/>
            </a:prstGeom>
            <a:noFill/>
            <a:ln w="9525">
              <a:noFill/>
              <a:miter lim="800000"/>
              <a:headEnd/>
              <a:tailEnd/>
            </a:ln>
            <a:effectLst/>
          </p:spPr>
        </p:pic>
        <p:cxnSp>
          <p:nvCxnSpPr>
            <p:cNvPr id="156" name="Straight Connector 155"/>
            <p:cNvCxnSpPr/>
            <p:nvPr/>
          </p:nvCxnSpPr>
          <p:spPr>
            <a:xfrm>
              <a:off x="10591800" y="24841200"/>
              <a:ext cx="6172200" cy="0"/>
            </a:xfrm>
            <a:prstGeom prst="line">
              <a:avLst/>
            </a:prstGeom>
            <a:ln>
              <a:solidFill>
                <a:srgbClr val="EDF2F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1048</TotalTime>
  <Words>812</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Concourse</vt:lpstr>
      <vt:lpstr>The Electron Relativistic Heavy Ion Collider: Designing a Detector Using Simulated e+p Data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of a Detector for the Electron Relativistic Heavy Ion Collider using an Object Oriented Data Analysis Framework</dc:title>
  <dc:creator>William Foreman</dc:creator>
  <cp:lastModifiedBy>William Foreman</cp:lastModifiedBy>
  <cp:revision>158</cp:revision>
  <dcterms:created xsi:type="dcterms:W3CDTF">2009-07-13T13:16:36Z</dcterms:created>
  <dcterms:modified xsi:type="dcterms:W3CDTF">2009-08-06T22:49:20Z</dcterms:modified>
</cp:coreProperties>
</file>