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embeddings/Microsoft___2.bin" ContentType="application/vnd.openxmlformats-officedocument.oleObject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embeddings/oleObject2.bin" ContentType="application/vnd.openxmlformats-officedocument.oleObject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Default Extension="wmf" ContentType="image/x-wmf"/>
  <Override PartName="/ppt/embeddings/Microsoft___6.bin" ContentType="application/vnd.openxmlformats-officedocument.oleObject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embeddings/Microsoft___4.bin" ContentType="application/vnd.openxmlformats-officedocument.oleObject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Layouts/slideLayout2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Default Extension="doc" ContentType="application/msword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Layouts/slideLayout18.xml" ContentType="application/vnd.openxmlformats-officedocument.presentationml.slideLayout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embeddings/Microsoft___1.bin" ContentType="application/vnd.openxmlformats-officedocument.oleObject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embeddings/Microsoft___3.bin" ContentType="application/vnd.openxmlformats-officedocument.oleObject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__7.bin" ContentType="application/vnd.openxmlformats-officedocument.oleObject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gif" ContentType="image/gif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  <p:sldMasterId id="2147483663" r:id="rId2"/>
  </p:sldMasterIdLst>
  <p:notesMasterIdLst>
    <p:notesMasterId r:id="rId61"/>
  </p:notesMasterIdLst>
  <p:handoutMasterIdLst>
    <p:handoutMasterId r:id="rId62"/>
  </p:handoutMasterIdLst>
  <p:sldIdLst>
    <p:sldId id="256" r:id="rId3"/>
    <p:sldId id="1298" r:id="rId4"/>
    <p:sldId id="1310" r:id="rId5"/>
    <p:sldId id="1303" r:id="rId6"/>
    <p:sldId id="1304" r:id="rId7"/>
    <p:sldId id="1305" r:id="rId8"/>
    <p:sldId id="1306" r:id="rId9"/>
    <p:sldId id="1307" r:id="rId10"/>
    <p:sldId id="824" r:id="rId11"/>
    <p:sldId id="672" r:id="rId12"/>
    <p:sldId id="1308" r:id="rId13"/>
    <p:sldId id="1180" r:id="rId14"/>
    <p:sldId id="1311" r:id="rId15"/>
    <p:sldId id="997" r:id="rId16"/>
    <p:sldId id="999" r:id="rId17"/>
    <p:sldId id="1182" r:id="rId18"/>
    <p:sldId id="1312" r:id="rId19"/>
    <p:sldId id="863" r:id="rId20"/>
    <p:sldId id="864" r:id="rId21"/>
    <p:sldId id="1313" r:id="rId22"/>
    <p:sldId id="1102" r:id="rId23"/>
    <p:sldId id="1319" r:id="rId24"/>
    <p:sldId id="1194" r:id="rId25"/>
    <p:sldId id="1110" r:id="rId26"/>
    <p:sldId id="1113" r:id="rId27"/>
    <p:sldId id="1120" r:id="rId28"/>
    <p:sldId id="1121" r:id="rId29"/>
    <p:sldId id="1122" r:id="rId30"/>
    <p:sldId id="1123" r:id="rId31"/>
    <p:sldId id="1124" r:id="rId32"/>
    <p:sldId id="1125" r:id="rId33"/>
    <p:sldId id="1321" r:id="rId34"/>
    <p:sldId id="1127" r:id="rId35"/>
    <p:sldId id="1326" r:id="rId36"/>
    <p:sldId id="1320" r:id="rId37"/>
    <p:sldId id="1322" r:id="rId38"/>
    <p:sldId id="1138" r:id="rId39"/>
    <p:sldId id="1148" r:id="rId40"/>
    <p:sldId id="1323" r:id="rId41"/>
    <p:sldId id="1149" r:id="rId42"/>
    <p:sldId id="1150" r:id="rId43"/>
    <p:sldId id="1324" r:id="rId44"/>
    <p:sldId id="1295" r:id="rId45"/>
    <p:sldId id="1192" r:id="rId46"/>
    <p:sldId id="1315" r:id="rId47"/>
    <p:sldId id="1317" r:id="rId48"/>
    <p:sldId id="1331" r:id="rId49"/>
    <p:sldId id="1270" r:id="rId50"/>
    <p:sldId id="1330" r:id="rId51"/>
    <p:sldId id="1328" r:id="rId52"/>
    <p:sldId id="1329" r:id="rId53"/>
    <p:sldId id="1039" r:id="rId54"/>
    <p:sldId id="1316" r:id="rId55"/>
    <p:sldId id="1249" r:id="rId56"/>
    <p:sldId id="1256" r:id="rId57"/>
    <p:sldId id="1272" r:id="rId58"/>
    <p:sldId id="1111" r:id="rId59"/>
    <p:sldId id="1112" r:id="rId60"/>
  </p:sldIdLst>
  <p:sldSz cx="9144000" cy="6858000" type="screen4x3"/>
  <p:notesSz cx="6858000" cy="9144000"/>
  <p:defaultTextStyle>
    <a:defPPr>
      <a:defRPr lang="ja-JP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scaleToFitPaper="1"/>
  <p:clrMru>
    <a:srgbClr val="FFFF00"/>
    <a:srgbClr val="0080FF"/>
    <a:srgbClr val="FFFF66"/>
    <a:srgbClr val="FF0000"/>
    <a:srgbClr val="000000"/>
    <a:srgbClr val="0F005A"/>
    <a:srgbClr val="FF0080"/>
    <a:srgbClr val="0000FF"/>
    <a:srgbClr val="FF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2957" autoAdjust="0"/>
    <p:restoredTop sz="88217" autoAdjust="0"/>
  </p:normalViewPr>
  <p:slideViewPr>
    <p:cSldViewPr>
      <p:cViewPr>
        <p:scale>
          <a:sx n="100" d="100"/>
          <a:sy n="100" d="100"/>
        </p:scale>
        <p:origin x="-640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presProps" Target="presProps.xml"/><Relationship Id="rId60" Type="http://schemas.openxmlformats.org/officeDocument/2006/relationships/slide" Target="slides/slide58.xml"/><Relationship Id="rId39" Type="http://schemas.openxmlformats.org/officeDocument/2006/relationships/slide" Target="slides/slide37.xml"/><Relationship Id="rId7" Type="http://schemas.openxmlformats.org/officeDocument/2006/relationships/slide" Target="slides/slide5.xml"/><Relationship Id="rId43" Type="http://schemas.openxmlformats.org/officeDocument/2006/relationships/slide" Target="slides/slide41.xml"/><Relationship Id="rId25" Type="http://schemas.openxmlformats.org/officeDocument/2006/relationships/slide" Target="slides/slide23.xml"/><Relationship Id="rId10" Type="http://schemas.openxmlformats.org/officeDocument/2006/relationships/slide" Target="slides/slide8.xml"/><Relationship Id="rId50" Type="http://schemas.openxmlformats.org/officeDocument/2006/relationships/slide" Target="slides/slide48.xml"/><Relationship Id="rId63" Type="http://schemas.openxmlformats.org/officeDocument/2006/relationships/printerSettings" Target="printerSettings/printerSettings1.bin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45" Type="http://schemas.openxmlformats.org/officeDocument/2006/relationships/slide" Target="slides/slide43.xml"/><Relationship Id="rId58" Type="http://schemas.openxmlformats.org/officeDocument/2006/relationships/slide" Target="slides/slide56.xml"/><Relationship Id="rId42" Type="http://schemas.openxmlformats.org/officeDocument/2006/relationships/slide" Target="slides/slide40.xml"/><Relationship Id="rId6" Type="http://schemas.openxmlformats.org/officeDocument/2006/relationships/slide" Target="slides/slide4.xml"/><Relationship Id="rId49" Type="http://schemas.openxmlformats.org/officeDocument/2006/relationships/slide" Target="slides/slide47.xml"/><Relationship Id="rId44" Type="http://schemas.openxmlformats.org/officeDocument/2006/relationships/slide" Target="slides/slide42.xml"/><Relationship Id="rId19" Type="http://schemas.openxmlformats.org/officeDocument/2006/relationships/slide" Target="slides/slide17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4.xml"/><Relationship Id="rId57" Type="http://schemas.openxmlformats.org/officeDocument/2006/relationships/slide" Target="slides/slide55.xml"/><Relationship Id="rId59" Type="http://schemas.openxmlformats.org/officeDocument/2006/relationships/slide" Target="slides/slide57.xml"/><Relationship Id="rId35" Type="http://schemas.openxmlformats.org/officeDocument/2006/relationships/slide" Target="slides/slide33.xml"/><Relationship Id="rId51" Type="http://schemas.openxmlformats.org/officeDocument/2006/relationships/slide" Target="slides/slide49.xml"/><Relationship Id="rId55" Type="http://schemas.openxmlformats.org/officeDocument/2006/relationships/slide" Target="slides/slide53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40" Type="http://schemas.openxmlformats.org/officeDocument/2006/relationships/slide" Target="slides/slide38.xml"/><Relationship Id="rId62" Type="http://schemas.openxmlformats.org/officeDocument/2006/relationships/handoutMaster" Target="handoutMasters/handoutMaster1.xml"/><Relationship Id="rId66" Type="http://schemas.openxmlformats.org/officeDocument/2006/relationships/theme" Target="theme/theme1.xml"/><Relationship Id="rId36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47" Type="http://schemas.openxmlformats.org/officeDocument/2006/relationships/slide" Target="slides/slide45.xml"/><Relationship Id="rId56" Type="http://schemas.openxmlformats.org/officeDocument/2006/relationships/slide" Target="slides/slide54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2" Type="http://schemas.openxmlformats.org/officeDocument/2006/relationships/slide" Target="slides/slide50.xml"/><Relationship Id="rId65" Type="http://schemas.openxmlformats.org/officeDocument/2006/relationships/viewProps" Target="viewProps.xml"/><Relationship Id="rId67" Type="http://schemas.openxmlformats.org/officeDocument/2006/relationships/tableStyles" Target="tableStyles.xml"/><Relationship Id="rId54" Type="http://schemas.openxmlformats.org/officeDocument/2006/relationships/slide" Target="slides/slide52.xml"/><Relationship Id="rId12" Type="http://schemas.openxmlformats.org/officeDocument/2006/relationships/slide" Target="slides/slide10.xml"/><Relationship Id="rId3" Type="http://schemas.openxmlformats.org/officeDocument/2006/relationships/slide" Target="slides/slide1.xml"/><Relationship Id="rId23" Type="http://schemas.openxmlformats.org/officeDocument/2006/relationships/slide" Target="slides/slide21.xml"/><Relationship Id="rId61" Type="http://schemas.openxmlformats.org/officeDocument/2006/relationships/notesMaster" Target="notesMasters/notesMaster1.xml"/><Relationship Id="rId53" Type="http://schemas.openxmlformats.org/officeDocument/2006/relationships/slide" Target="slides/slide51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29" Type="http://schemas.openxmlformats.org/officeDocument/2006/relationships/slide" Target="slides/slide27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41" Type="http://schemas.openxmlformats.org/officeDocument/2006/relationships/slide" Target="slides/slide3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2" Type="http://schemas.openxmlformats.org/officeDocument/2006/relationships/slide" Target="slides/slide20.xml"/><Relationship Id="rId21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ict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wmf"/><Relationship Id="rId1" Type="http://schemas.openxmlformats.org/officeDocument/2006/relationships/image" Target="../media/image1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493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493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2A1FAF4-26C7-1B47-BF66-3C0142001C97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Osaka" charset="-128"/>
                <a:cs typeface="Osaka" charset="-128"/>
              </a:defRPr>
            </a:lvl1pPr>
          </a:lstStyle>
          <a:p>
            <a:endParaRPr lang="en-US" altLang="ja-JP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Osaka" charset="-128"/>
                <a:cs typeface="Osaka" charset="-128"/>
              </a:defRPr>
            </a:lvl1pPr>
          </a:lstStyle>
          <a:p>
            <a:endParaRPr lang="en-US" altLang="ja-JP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Osaka" charset="-128"/>
                <a:cs typeface="Osaka" charset="-128"/>
              </a:defRPr>
            </a:lvl1pPr>
          </a:lstStyle>
          <a:p>
            <a:endParaRPr lang="en-US" altLang="ja-JP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Osaka" charset="-128"/>
                <a:cs typeface="Osaka" charset="-128"/>
              </a:defRPr>
            </a:lvl1pPr>
          </a:lstStyle>
          <a:p>
            <a:fld id="{D6582E33-B468-AD42-9C5D-01E0E3D2726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032898-92EA-A04C-96C0-BCEF7F1ADB82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728E1B-2F5D-4483-BE1D-A8175B9A6F4B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E33-B468-AD42-9C5D-01E0E3D2726D}" type="slidenum">
              <a:rPr lang="en-US" altLang="ja-JP" smtClean="0"/>
              <a:pPr/>
              <a:t>31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E33-B468-AD42-9C5D-01E0E3D2726D}" type="slidenum">
              <a:rPr lang="en-US" altLang="ja-JP" smtClean="0"/>
              <a:pPr/>
              <a:t>32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76656D-6698-334E-8C26-D69B2B33DAE6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2631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fld id="{05EF4A3D-28FB-204F-B70A-5FA47DE9890A}" type="slidenum">
              <a:rPr lang="en-US" altLang="ja-JP" sz="1200">
                <a:latin typeface="Arial" charset="0"/>
                <a:ea typeface="Arial" charset="0"/>
                <a:cs typeface="Arial" charset="0"/>
              </a:rPr>
              <a:pPr algn="r" eaLnBrk="1" hangingPunct="1"/>
              <a:t>34</a:t>
            </a:fld>
            <a:endParaRPr lang="en-US" altLang="ja-JP" sz="12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3587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sz="2000" dirty="0" smtClean="0">
                <a:solidFill>
                  <a:srgbClr val="CC0099"/>
                </a:solidFill>
                <a:latin typeface="Arial" charset="0"/>
                <a:ea typeface="Arial" charset="0"/>
                <a:cs typeface="Arial" charset="0"/>
              </a:rPr>
              <a:t>What is the ridge?</a:t>
            </a:r>
          </a:p>
          <a:p>
            <a:pPr algn="l" eaLnBrk="1" hangingPunct="1"/>
            <a:r>
              <a:rPr lang="en-US" altLang="ja-JP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1) Medium heating and </a:t>
            </a:r>
            <a:r>
              <a:rPr lang="en-US" altLang="ja-JP" sz="1600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parton</a:t>
            </a:r>
            <a:r>
              <a:rPr lang="en-US" altLang="ja-JP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recombination</a:t>
            </a:r>
            <a:r>
              <a:rPr lang="en-US" altLang="ja-JP" sz="16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l" eaLnBrk="1" hangingPunct="1"/>
            <a:r>
              <a:rPr lang="en-US" altLang="ja-JP" sz="1600" dirty="0" smtClean="0">
                <a:latin typeface="Arial" charset="0"/>
                <a:ea typeface="Arial" charset="0"/>
                <a:cs typeface="Arial" charset="0"/>
              </a:rPr>
              <a:t>      </a:t>
            </a:r>
            <a:r>
              <a:rPr lang="en-US" altLang="ja-JP" sz="1200" i="1" dirty="0" smtClean="0">
                <a:latin typeface="Arial" charset="0"/>
                <a:ea typeface="Arial" charset="0"/>
                <a:cs typeface="Arial" charset="0"/>
              </a:rPr>
              <a:t>Chiu &amp; </a:t>
            </a:r>
            <a:r>
              <a:rPr lang="en-US" altLang="ja-JP" sz="1200" i="1" dirty="0" err="1" smtClean="0">
                <a:latin typeface="Arial" charset="0"/>
                <a:ea typeface="Arial" charset="0"/>
                <a:cs typeface="Arial" charset="0"/>
              </a:rPr>
              <a:t>Hwa</a:t>
            </a:r>
            <a:r>
              <a:rPr lang="en-US" altLang="ja-JP" sz="1200" i="1" dirty="0" smtClean="0">
                <a:latin typeface="Arial" charset="0"/>
                <a:ea typeface="Arial" charset="0"/>
                <a:cs typeface="Arial" charset="0"/>
              </a:rPr>
              <a:t> PRC 72  (2005) 034903 </a:t>
            </a:r>
          </a:p>
          <a:p>
            <a:pPr algn="l" eaLnBrk="1" hangingPunct="1"/>
            <a:r>
              <a:rPr lang="en-US" altLang="ja-JP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2) Radial flow + high-p</a:t>
            </a:r>
            <a:r>
              <a:rPr lang="en-US" altLang="ja-JP" sz="1600" baseline="-25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altLang="ja-JP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trigger particle</a:t>
            </a:r>
          </a:p>
          <a:p>
            <a:pPr algn="l" eaLnBrk="1" hangingPunct="1"/>
            <a:r>
              <a:rPr lang="en-US" altLang="ja-JP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     </a:t>
            </a:r>
            <a:r>
              <a:rPr lang="en-US" altLang="ja-JP" sz="1200" i="1" dirty="0" err="1" smtClean="0">
                <a:latin typeface="Arial" charset="0"/>
                <a:ea typeface="Arial" charset="0"/>
                <a:cs typeface="Arial" charset="0"/>
              </a:rPr>
              <a:t>Shuryak</a:t>
            </a:r>
            <a:r>
              <a:rPr lang="en-US" altLang="ja-JP" sz="1200" i="1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cs-CZ" sz="1200" i="1" dirty="0" smtClean="0">
                <a:latin typeface="Arial" charset="0"/>
                <a:ea typeface="Arial" charset="0"/>
                <a:cs typeface="Arial" charset="0"/>
              </a:rPr>
              <a:t>Phys.Rev.C76</a:t>
            </a:r>
            <a:r>
              <a:rPr lang="en-US" altLang="ja-JP" sz="1200" i="1" dirty="0" smtClean="0">
                <a:latin typeface="Arial" charset="0"/>
                <a:ea typeface="Arial" charset="0"/>
                <a:cs typeface="Arial" charset="0"/>
              </a:rPr>
              <a:t> (2007) </a:t>
            </a:r>
            <a:r>
              <a:rPr lang="cs-CZ" sz="1200" i="1" dirty="0" smtClean="0">
                <a:latin typeface="Arial" charset="0"/>
                <a:ea typeface="Arial" charset="0"/>
                <a:cs typeface="Arial" charset="0"/>
              </a:rPr>
              <a:t>047901</a:t>
            </a:r>
            <a:endParaRPr lang="en-US" altLang="ja-JP" sz="1200" i="1" dirty="0" smtClean="0">
              <a:latin typeface="Arial" charset="0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ja-JP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     </a:t>
            </a:r>
            <a:r>
              <a:rPr lang="en-US" altLang="ja-JP" sz="1200" i="1" dirty="0" err="1" smtClean="0">
                <a:latin typeface="Arial" charset="0"/>
                <a:ea typeface="Arial" charset="0"/>
                <a:cs typeface="Arial" charset="0"/>
              </a:rPr>
              <a:t>Voloshin</a:t>
            </a:r>
            <a:r>
              <a:rPr lang="en-US" altLang="ja-JP" sz="1200" i="1" dirty="0" smtClean="0">
                <a:latin typeface="Arial" charset="0"/>
                <a:ea typeface="Arial" charset="0"/>
                <a:cs typeface="Arial" charset="0"/>
              </a:rPr>
              <a:t>, nucl-th/0312065  NPA 749,  (2005) 287 </a:t>
            </a:r>
            <a:r>
              <a:rPr lang="en-US" altLang="ja-JP" sz="14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l" eaLnBrk="1" hangingPunct="1"/>
            <a:r>
              <a:rPr lang="en-US" altLang="ja-JP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3) Parton radiation and its coupling </a:t>
            </a:r>
          </a:p>
          <a:p>
            <a:pPr algn="l" eaLnBrk="1" hangingPunct="1"/>
            <a:r>
              <a:rPr lang="en-US" altLang="ja-JP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   to the longitudinal flow</a:t>
            </a:r>
          </a:p>
          <a:p>
            <a:pPr algn="l" eaLnBrk="1" hangingPunct="1"/>
            <a:r>
              <a:rPr lang="en-US" altLang="ja-JP" sz="1600" i="1" dirty="0" smtClean="0"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n-US" altLang="ja-JP" sz="1200" i="1" dirty="0" err="1" smtClean="0">
                <a:latin typeface="Arial" charset="0"/>
                <a:ea typeface="Arial" charset="0"/>
                <a:cs typeface="Arial" charset="0"/>
              </a:rPr>
              <a:t>Armesto</a:t>
            </a:r>
            <a:r>
              <a:rPr lang="en-US" altLang="ja-JP" sz="1200" i="1" dirty="0" smtClean="0">
                <a:latin typeface="Arial" charset="0"/>
                <a:ea typeface="Arial" charset="0"/>
                <a:cs typeface="Arial" charset="0"/>
              </a:rPr>
              <a:t>, Salgado, </a:t>
            </a:r>
            <a:r>
              <a:rPr lang="en-US" altLang="ja-JP" sz="1200" i="1" dirty="0" err="1" smtClean="0">
                <a:latin typeface="Arial" charset="0"/>
                <a:ea typeface="Arial" charset="0"/>
                <a:cs typeface="Arial" charset="0"/>
              </a:rPr>
              <a:t>Wiedemann</a:t>
            </a:r>
            <a:r>
              <a:rPr lang="en-US" altLang="ja-JP" sz="1200" i="1" dirty="0" smtClean="0">
                <a:latin typeface="Arial" charset="0"/>
                <a:ea typeface="Arial" charset="0"/>
                <a:cs typeface="Arial" charset="0"/>
              </a:rPr>
              <a:t>, PRL 93 (2004) 242301 </a:t>
            </a:r>
          </a:p>
          <a:p>
            <a:pPr algn="l" eaLnBrk="1" hangingPunct="1"/>
            <a:r>
              <a:rPr lang="en-US" altLang="ja-JP" sz="12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4) Momentum broadening in anisotropic QGP</a:t>
            </a:r>
          </a:p>
          <a:p>
            <a:pPr algn="l" eaLnBrk="1" hangingPunct="1"/>
            <a:r>
              <a:rPr lang="en-US" altLang="ja-JP" sz="12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     </a:t>
            </a:r>
            <a:r>
              <a:rPr lang="en-US" altLang="ja-JP" sz="1050" i="1" dirty="0" err="1" smtClean="0">
                <a:latin typeface="Arial" charset="0"/>
                <a:ea typeface="Arial" charset="0"/>
                <a:cs typeface="Arial" charset="0"/>
              </a:rPr>
              <a:t>Romatschke</a:t>
            </a:r>
            <a:r>
              <a:rPr lang="en-US" altLang="ja-JP" sz="1050" i="1" dirty="0" smtClean="0">
                <a:latin typeface="Arial" charset="0"/>
                <a:ea typeface="Arial" charset="0"/>
                <a:cs typeface="Arial" charset="0"/>
              </a:rPr>
              <a:t>, PRC 75 (2007) 014901 </a:t>
            </a:r>
          </a:p>
          <a:p>
            <a:pPr algn="l" eaLnBrk="1" hangingPunct="1"/>
            <a:r>
              <a:rPr lang="en-US" altLang="ja-JP" sz="12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5) Longitudinal broadening of quenched </a:t>
            </a:r>
          </a:p>
          <a:p>
            <a:pPr algn="l" eaLnBrk="1" hangingPunct="1"/>
            <a:r>
              <a:rPr lang="en-US" altLang="ja-JP" sz="12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   jets in turbulent color fields</a:t>
            </a:r>
          </a:p>
          <a:p>
            <a:pPr algn="l" eaLnBrk="1" hangingPunct="1"/>
            <a:r>
              <a:rPr lang="en-US" altLang="ja-JP" sz="12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     </a:t>
            </a:r>
            <a:r>
              <a:rPr lang="en-US" altLang="ja-JP" sz="1050" i="1" dirty="0" err="1" smtClean="0">
                <a:latin typeface="Arial" charset="0"/>
                <a:ea typeface="Arial" charset="0"/>
                <a:cs typeface="Arial" charset="0"/>
              </a:rPr>
              <a:t>Majumder</a:t>
            </a:r>
            <a:r>
              <a:rPr lang="en-US" altLang="ja-JP" sz="1050" i="1" dirty="0" smtClean="0">
                <a:latin typeface="Arial" charset="0"/>
                <a:ea typeface="Arial" charset="0"/>
                <a:cs typeface="Arial" charset="0"/>
              </a:rPr>
              <a:t>, Mueller, Bass, </a:t>
            </a:r>
            <a:r>
              <a:rPr lang="cs-CZ" sz="1050" i="1" dirty="0" smtClean="0">
                <a:latin typeface="Arial" charset="0"/>
                <a:ea typeface="Arial" charset="0"/>
                <a:cs typeface="Arial" charset="0"/>
              </a:rPr>
              <a:t>PRL</a:t>
            </a:r>
            <a:r>
              <a:rPr lang="en-US" altLang="ja-JP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sz="1050" i="1" dirty="0" smtClean="0">
                <a:latin typeface="Arial" charset="0"/>
                <a:ea typeface="Arial" charset="0"/>
                <a:cs typeface="Arial" charset="0"/>
              </a:rPr>
              <a:t>99</a:t>
            </a:r>
            <a:r>
              <a:rPr lang="en-US" altLang="ja-JP" sz="1050" i="1" dirty="0" smtClean="0">
                <a:latin typeface="Arial" charset="0"/>
                <a:ea typeface="Arial" charset="0"/>
                <a:cs typeface="Arial" charset="0"/>
              </a:rPr>
              <a:t> (2007) </a:t>
            </a:r>
            <a:r>
              <a:rPr lang="cs-CZ" sz="1050" i="1" dirty="0" smtClean="0">
                <a:latin typeface="Arial" charset="0"/>
                <a:ea typeface="Arial" charset="0"/>
                <a:cs typeface="Arial" charset="0"/>
              </a:rPr>
              <a:t>042301</a:t>
            </a:r>
            <a:endParaRPr lang="en-US" altLang="ja-JP" sz="1050" i="1" dirty="0" smtClean="0">
              <a:latin typeface="Arial" charset="0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ja-JP" sz="12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6) Momentum kick imparted on </a:t>
            </a:r>
            <a:r>
              <a:rPr lang="en-US" altLang="ja-JP" sz="1200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partons</a:t>
            </a:r>
            <a:r>
              <a:rPr lang="en-US" altLang="ja-JP" sz="12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in medium</a:t>
            </a:r>
          </a:p>
          <a:p>
            <a:pPr algn="l" eaLnBrk="1" hangingPunct="1"/>
            <a:r>
              <a:rPr lang="en-US" altLang="ja-JP" sz="12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      </a:t>
            </a:r>
            <a:r>
              <a:rPr lang="en-US" altLang="ja-JP" sz="1050" i="1" dirty="0" smtClean="0">
                <a:latin typeface="Arial" charset="0"/>
                <a:ea typeface="Arial" charset="0"/>
                <a:cs typeface="Arial" charset="0"/>
              </a:rPr>
              <a:t>Wong, PRC</a:t>
            </a:r>
            <a:r>
              <a:rPr lang="en-US" altLang="ja-JP" sz="1050" i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cs-CZ" sz="1050" i="1" dirty="0" smtClean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altLang="ja-JP" sz="1050" i="1" dirty="0" smtClean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cs-CZ" sz="1050" i="1" dirty="0" smtClean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altLang="ja-JP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sz="1050" i="1" dirty="0" smtClean="0">
                <a:latin typeface="Arial" charset="0"/>
                <a:ea typeface="Arial" charset="0"/>
                <a:cs typeface="Arial" charset="0"/>
              </a:rPr>
              <a:t>76</a:t>
            </a:r>
            <a:r>
              <a:rPr lang="en-US" altLang="ja-JP" sz="1050" i="1" dirty="0" smtClean="0">
                <a:latin typeface="Arial" charset="0"/>
                <a:ea typeface="Arial" charset="0"/>
                <a:cs typeface="Arial" charset="0"/>
              </a:rPr>
              <a:t> (2007) </a:t>
            </a:r>
            <a:r>
              <a:rPr lang="cs-CZ" sz="1050" i="1" dirty="0" smtClean="0">
                <a:latin typeface="Arial" charset="0"/>
                <a:ea typeface="Arial" charset="0"/>
                <a:cs typeface="Arial" charset="0"/>
              </a:rPr>
              <a:t>054908</a:t>
            </a:r>
            <a:r>
              <a:rPr lang="en-US" altLang="ja-JP" sz="1050" i="1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ja-JP" sz="1050" i="1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l" eaLnBrk="1" hangingPunct="1"/>
            <a:endParaRPr lang="en-US" altLang="ja-JP" sz="1200" i="1" dirty="0" smtClean="0">
              <a:latin typeface="Arial" charset="0"/>
              <a:ea typeface="Arial" charset="0"/>
              <a:cs typeface="Arial" charset="0"/>
            </a:endParaRPr>
          </a:p>
          <a:p>
            <a:pPr algn="l" eaLnBrk="1" hangingPunct="1"/>
            <a:endParaRPr lang="en-US" altLang="ja-JP" sz="1200" i="1" dirty="0" smtClean="0">
              <a:latin typeface="Arial" charset="0"/>
              <a:ea typeface="Arial" charset="0"/>
              <a:cs typeface="Arial" charset="0"/>
            </a:endParaRPr>
          </a:p>
          <a:p>
            <a:pPr lvl="1" algn="l" eaLnBrk="1" hangingPunct="1"/>
            <a:endParaRPr lang="en-US" altLang="ja-JP" sz="16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cs-CZ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768443-FB25-0741-B709-BB93A6D7E547}" type="slidenum">
              <a:rPr lang="en-US" altLang="ja-JP"/>
              <a:pPr/>
              <a:t>36</a:t>
            </a:fld>
            <a:endParaRPr lang="en-US" altLang="ja-JP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0" lang="ja-JP" altLang="en-US">
              <a:latin typeface="Times New Roman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CA5401-CB52-4E3E-AD22-C202A19ABC29}" type="slidenum">
              <a:rPr lang="en-US" altLang="ja-JP">
                <a:latin typeface="Times" pitchFamily="16" charset="0"/>
                <a:ea typeface="Osaka" pitchFamily="16" charset="-128"/>
                <a:cs typeface="Osaka" pitchFamily="16" charset="-128"/>
              </a:rPr>
              <a:pPr/>
              <a:t>37</a:t>
            </a:fld>
            <a:endParaRPr lang="en-US" altLang="ja-JP">
              <a:latin typeface="Times" pitchFamily="16" charset="0"/>
              <a:ea typeface="Osaka" pitchFamily="16" charset="-128"/>
              <a:cs typeface="Osaka" pitchFamily="16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endParaRPr kumimoji="0" lang="en-US" dirty="0">
              <a:latin typeface="Times" pitchFamily="16" charset="0"/>
              <a:ea typeface="ＭＳ Ｐゴシック" pitchFamily="16" charset="-128"/>
              <a:cs typeface="ＭＳ Ｐゴシック" pitchFamily="16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E33-B468-AD42-9C5D-01E0E3D2726D}" type="slidenum">
              <a:rPr lang="en-US" altLang="ja-JP" smtClean="0"/>
              <a:pPr/>
              <a:t>40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21582-5396-4F60-8B91-CEFADF8DBB7E}" type="slidenum">
              <a:rPr lang="en-US" altLang="ja-JP">
                <a:latin typeface="Times" pitchFamily="16" charset="0"/>
                <a:ea typeface="Osaka" pitchFamily="16" charset="-128"/>
                <a:cs typeface="Osaka" pitchFamily="16" charset="-128"/>
              </a:rPr>
              <a:pPr/>
              <a:t>41</a:t>
            </a:fld>
            <a:endParaRPr lang="en-US" altLang="ja-JP">
              <a:latin typeface="Times" pitchFamily="16" charset="0"/>
              <a:ea typeface="Osaka" pitchFamily="16" charset="-128"/>
              <a:cs typeface="Osaka" pitchFamily="16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0" lang="ja-JP" altLang="en-US">
              <a:latin typeface="Times" pitchFamily="16" charset="0"/>
              <a:cs typeface="ＭＳ Ｐゴシック" pitchFamily="16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1AD6C1-57F3-4FFB-91B0-4D5ED7D79310}" type="slidenum">
              <a:rPr lang="en-US" altLang="ja-JP"/>
              <a:pPr/>
              <a:t>43</a:t>
            </a:fld>
            <a:endParaRPr lang="en-US" altLang="ja-JP"/>
          </a:p>
        </p:txBody>
      </p:sp>
      <p:sp>
        <p:nvSpPr>
          <p:cNvPr id="91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C2FA35-0EE8-43FD-A2DD-DAF5C63D4B9A}" type="slidenum">
              <a:rPr lang="en-US" altLang="ja-JP"/>
              <a:pPr/>
              <a:t>48</a:t>
            </a:fld>
            <a:endParaRPr lang="en-US" altLang="ja-JP"/>
          </a:p>
        </p:txBody>
      </p:sp>
      <p:sp>
        <p:nvSpPr>
          <p:cNvPr id="9635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4213"/>
            <a:ext cx="4578350" cy="34337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3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1477" y="4345011"/>
            <a:ext cx="5035047" cy="41140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E33-B468-AD42-9C5D-01E0E3D2726D}" type="slidenum">
              <a:rPr lang="en-US" altLang="ja-JP" smtClean="0"/>
              <a:pPr/>
              <a:t>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F6B2E5-C717-5848-9F17-514A9D8F65D6}" type="slidenum">
              <a:rPr lang="en-US" altLang="ja-JP"/>
              <a:pPr/>
              <a:t>49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FEA823-5897-E348-8B7B-C125934C5E04}" type="slidenum">
              <a:rPr lang="en-US" altLang="ja-JP"/>
              <a:pPr/>
              <a:t>50</a:t>
            </a:fld>
            <a:endParaRPr lang="en-US" altLang="ja-JP"/>
          </a:p>
        </p:txBody>
      </p:sp>
      <p:sp>
        <p:nvSpPr>
          <p:cNvPr id="152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C1B3AD-CC10-45CB-B103-8A9E1CEAC040}" type="slidenum">
              <a:rPr lang="en-US" altLang="ja-JP"/>
              <a:pPr/>
              <a:t>52</a:t>
            </a:fld>
            <a:endParaRPr lang="en-US" altLang="ja-JP"/>
          </a:p>
        </p:txBody>
      </p:sp>
      <p:sp>
        <p:nvSpPr>
          <p:cNvPr id="2154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>
              <a:cs typeface="ＭＳ Ｐゴシック" pitchFamily="100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F580CB-5A77-495A-818A-856FE8CCE1A2}" type="slidenum">
              <a:rPr lang="en-US" altLang="ja-JP"/>
              <a:pPr/>
              <a:t>54</a:t>
            </a:fld>
            <a:endParaRPr lang="en-US" altLang="ja-JP"/>
          </a:p>
        </p:txBody>
      </p:sp>
      <p:sp>
        <p:nvSpPr>
          <p:cNvPr id="99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561522-3E43-4E95-9458-E27078C581CE}" type="slidenum">
              <a:rPr lang="en-US" altLang="ja-JP"/>
              <a:pPr/>
              <a:t>55</a:t>
            </a:fld>
            <a:endParaRPr lang="en-US" altLang="ja-JP"/>
          </a:p>
        </p:txBody>
      </p:sp>
      <p:sp>
        <p:nvSpPr>
          <p:cNvPr id="101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4E301F-A1D2-43B5-8096-FA4EC7352502}" type="slidenum">
              <a:rPr lang="en-US" altLang="ja-JP"/>
              <a:pPr/>
              <a:t>56</a:t>
            </a:fld>
            <a:endParaRPr lang="en-US" altLang="ja-JP"/>
          </a:p>
        </p:txBody>
      </p:sp>
      <p:sp>
        <p:nvSpPr>
          <p:cNvPr id="870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4213"/>
            <a:ext cx="4578350" cy="34337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1477" y="4345011"/>
            <a:ext cx="5035047" cy="41140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D1701E-1671-1D4C-9EA0-46250CF4C1C7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160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0358E7-7CA0-6447-BC28-AD2FE8F5FA60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114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B1D283-A270-46A6-88C7-24E33678789D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1854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4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sz="2800">
              <a:latin typeface="Arial" pitchFamily="100" charset="0"/>
              <a:ea typeface="Arial" pitchFamily="100" charset="0"/>
              <a:cs typeface="Arial" pitchFamily="100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3272AD-993C-45D0-8BC1-0E142CD33B26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85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7625" y="877888"/>
            <a:ext cx="4221163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856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4737100" cy="3514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1432" tIns="45716" rIns="91432" bIns="45716" anchor="ctr">
            <a:prstTxWarp prst="textNoShape">
              <a:avLst/>
            </a:prstTxWarp>
          </a:bodyPr>
          <a:lstStyle/>
          <a:p>
            <a:endParaRPr lang="ja-JP" altLang="en-US">
              <a:cs typeface="ＭＳ Ｐゴシック" pitchFamily="100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8C8802-E62D-5643-B86F-79036264D4AF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17408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2000" dirty="0">
              <a:solidFill>
                <a:srgbClr val="000099"/>
              </a:solidFill>
              <a:latin typeface="Arial" charset="0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5D02D8-E503-9C49-8263-A5CDCD0623A8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660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0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Mach-cone shock wave</a:t>
            </a:r>
          </a:p>
          <a:p>
            <a:pPr lvl="1"/>
            <a:r>
              <a:rPr lang="en-US" altLang="ja-JP" dirty="0" smtClean="0"/>
              <a:t>Shock waves excited by a supersonic </a:t>
            </a:r>
            <a:r>
              <a:rPr lang="en-US" altLang="ja-JP" dirty="0" err="1" smtClean="0"/>
              <a:t>parton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ja-JP" dirty="0" smtClean="0"/>
              <a:t>Can be produced in different theories (Hydrodynamics, Colored plasma, </a:t>
            </a:r>
            <a:r>
              <a:rPr lang="en-US" altLang="ja-JP" dirty="0" err="1" smtClean="0"/>
              <a:t>AdS</a:t>
            </a:r>
            <a:r>
              <a:rPr lang="en-US" altLang="ja-JP" dirty="0" smtClean="0"/>
              <a:t>/CFT)</a:t>
            </a:r>
          </a:p>
          <a:p>
            <a:pPr lvl="1"/>
            <a:r>
              <a:rPr lang="en-US" altLang="ja-JP" dirty="0" smtClean="0"/>
              <a:t>Cone angle: no dependence on a velocity of particle. 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Cherenkov gluon radiation</a:t>
            </a:r>
          </a:p>
          <a:p>
            <a:pPr lvl="1"/>
            <a:r>
              <a:rPr lang="en-US" altLang="ja-JP" dirty="0" smtClean="0"/>
              <a:t>Radiation of gluon by superluminal </a:t>
            </a:r>
            <a:r>
              <a:rPr lang="en-US" altLang="ja-JP" dirty="0" err="1" smtClean="0"/>
              <a:t>parton</a:t>
            </a:r>
            <a:r>
              <a:rPr lang="en-US" altLang="ja-JP" dirty="0" smtClean="0"/>
              <a:t>. </a:t>
            </a:r>
          </a:p>
          <a:p>
            <a:pPr lvl="1"/>
            <a:r>
              <a:rPr lang="en-US" altLang="ja-JP" dirty="0" smtClean="0"/>
              <a:t>Angle is dependent on the emitted momentum.</a:t>
            </a:r>
            <a:endParaRPr lang="ja-JP" altLang="en-US" dirty="0" smtClean="0"/>
          </a:p>
          <a:p>
            <a:pPr lvl="0"/>
            <a:endParaRPr lang="en-US" altLang="ja-JP" dirty="0" smtClean="0"/>
          </a:p>
          <a:p>
            <a:endParaRPr lang="en-US" altLang="ja-JP" dirty="0" smtClean="0"/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E33-B468-AD42-9C5D-01E0E3D2726D}" type="slidenum">
              <a:rPr lang="en-US" altLang="ja-JP" smtClean="0"/>
              <a:pPr/>
              <a:t>24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10864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108646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10864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10864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C2C2B55-BFD5-9D48-A3BE-22334959D3F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32974EA-9B6E-EB4C-9FC6-1DDD5B3DCC3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79D7D7A-8455-E849-B578-D1B854F125F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タイトル、2 つの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 smtClean="0"/>
            </a:lvl1pPr>
          </a:lstStyle>
          <a:p>
            <a:fld id="{A8F5A405-9CF2-C046-9BCE-5B82C9D1A48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 smtClean="0"/>
            </a:lvl1pPr>
          </a:lstStyle>
          <a:p>
            <a:fld id="{0E1AC208-DEFA-2949-8B68-1C134EFA23D7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 smtClean="0"/>
            </a:lvl1pPr>
          </a:lstStyle>
          <a:p>
            <a:fld id="{51512965-3288-BE49-89AE-230EE7EFD25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1738755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blurRad="68580" dist="25399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1738756" name="Freeform 1028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38757" name="Rectangle 1029"/>
          <p:cNvSpPr>
            <a:spLocks noGrp="1" noChangeArrowheads="1"/>
          </p:cNvSpPr>
          <p:nvPr>
            <p:ph type="ftr" sz="quarter" idx="3"/>
          </p:nvPr>
        </p:nvSpPr>
        <p:spPr>
          <a:effectLst>
            <a:outerShdw blurRad="68580" dist="25399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ja-JP"/>
          </a:p>
        </p:txBody>
      </p:sp>
      <p:sp>
        <p:nvSpPr>
          <p:cNvPr id="1738758" name="Rectangle 1030"/>
          <p:cNvSpPr>
            <a:spLocks noGrp="1" noChangeArrowheads="1"/>
          </p:cNvSpPr>
          <p:nvPr>
            <p:ph type="sldNum" sz="quarter" idx="4"/>
          </p:nvPr>
        </p:nvSpPr>
        <p:spPr>
          <a:effectLst>
            <a:outerShdw blurRad="68580" dist="25399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2872D40-D4B2-4345-9F97-4ECF34421764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1738759" name="Rectangle 1031"/>
          <p:cNvSpPr>
            <a:spLocks noGrp="1" noChangeArrowheads="1"/>
          </p:cNvSpPr>
          <p:nvPr>
            <p:ph type="dt" sz="quarter" idx="2"/>
          </p:nvPr>
        </p:nvSpPr>
        <p:spPr>
          <a:effectLst>
            <a:outerShdw blurRad="68580" dist="25399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CBBED87-0EBD-274D-83B3-95022E6DC93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C3058B-EDCE-C049-9D4E-34B6B8CFEDB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C82AC1-31A6-5C40-A331-85AD6C98C5F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38890EB-3769-1A49-82C9-B404FF2B407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57524F-CCAE-1F49-9255-7704177B232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EBFA7CF-8F38-4341-8AB5-1D2F9AB21D74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D716584-9601-EF42-9375-C7E16587176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6BDDDE0-7A7B-6F42-9EE2-7469C218067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6EA7B09-5C0F-8446-8C20-64537904A7B7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7BFCAB-97D8-964C-94F5-36958FBE89F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6104D69-73C9-314B-B537-25A52A188B9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90E6C5-4BA8-1B46-AF3A-0DF0A25395A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85357E5-2296-8E4D-B742-69B049D7950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FA0128F-B558-CA4F-9D40-D521EC8751B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09710C1-ABCA-7045-A4AC-62E6F3B35C0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02065C5-489E-A24A-8644-1346E22ECBF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540402-CE9F-FB47-BDA1-73D22299B0C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A64271B-319C-E749-A7D9-C7FCC310006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085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  <a:ea typeface="+mn-ea"/>
                <a:cs typeface="+mn-cs"/>
              </a:defRPr>
            </a:lvl1pPr>
          </a:lstStyle>
          <a:p>
            <a:endParaRPr lang="en-US" altLang="ja-JP"/>
          </a:p>
        </p:txBody>
      </p:sp>
      <p:sp>
        <p:nvSpPr>
          <p:cNvPr id="1085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  <a:cs typeface="+mn-cs"/>
              </a:defRPr>
            </a:lvl1pPr>
          </a:lstStyle>
          <a:p>
            <a:endParaRPr lang="en-US" altLang="ja-JP"/>
          </a:p>
        </p:txBody>
      </p:sp>
      <p:sp>
        <p:nvSpPr>
          <p:cNvPr id="1085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ea typeface="+mn-ea"/>
                <a:cs typeface="+mn-cs"/>
              </a:defRPr>
            </a:lvl1pPr>
          </a:lstStyle>
          <a:p>
            <a:fld id="{FA7EB761-540A-7B4D-A3B8-E62625A1F19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Osaka" charset="-128"/>
          <a:cs typeface="Osaka" charset="-128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Osaka" charset="-128"/>
          <a:cs typeface="Osaka" charset="-128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Osaka" charset="-128"/>
          <a:cs typeface="Osaka" charset="-128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  <a:ea typeface="Osaka" charset="-128"/>
          <a:cs typeface="Osaka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73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737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endParaRPr lang="en-US" altLang="ja-JP"/>
          </a:p>
        </p:txBody>
      </p:sp>
      <p:sp>
        <p:nvSpPr>
          <p:cNvPr id="1737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endParaRPr lang="en-US" altLang="ja-JP"/>
          </a:p>
        </p:txBody>
      </p:sp>
      <p:sp>
        <p:nvSpPr>
          <p:cNvPr id="1737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fld id="{34BADCC0-E92A-C345-8EC8-853217C4C701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2"/>
        <a:buChar char="v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2"/>
        <a:buChar char="v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2"/>
        <a:buChar char="v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2"/>
        <a:buChar char="v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2"/>
        <a:buChar char="v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gi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5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4" Type="http://schemas.openxmlformats.org/officeDocument/2006/relationships/image" Target="../media/image28.png"/><Relationship Id="rId10" Type="http://schemas.openxmlformats.org/officeDocument/2006/relationships/image" Target="../media/image34.png"/><Relationship Id="rId5" Type="http://schemas.openxmlformats.org/officeDocument/2006/relationships/image" Target="../media/image29.pn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9" Type="http://schemas.openxmlformats.org/officeDocument/2006/relationships/image" Target="../media/image33.jpeg"/><Relationship Id="rId3" Type="http://schemas.openxmlformats.org/officeDocument/2006/relationships/image" Target="../media/image27.jpeg"/><Relationship Id="rId6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7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6.xml"/><Relationship Id="rId6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6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5" Type="http://schemas.openxmlformats.org/officeDocument/2006/relationships/image" Target="../media/image82.png"/><Relationship Id="rId31" Type="http://schemas.openxmlformats.org/officeDocument/2006/relationships/image" Target="../media/image78.png"/><Relationship Id="rId34" Type="http://schemas.openxmlformats.org/officeDocument/2006/relationships/image" Target="../media/image81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71.png"/><Relationship Id="rId25" Type="http://schemas.openxmlformats.org/officeDocument/2006/relationships/image" Target="../media/image72.png"/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0" Type="http://schemas.openxmlformats.org/officeDocument/2006/relationships/image" Target="../media/image57.png"/><Relationship Id="rId32" Type="http://schemas.openxmlformats.org/officeDocument/2006/relationships/image" Target="../media/image79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9" Type="http://schemas.openxmlformats.org/officeDocument/2006/relationships/image" Target="../media/image56.png"/><Relationship Id="rId18" Type="http://schemas.openxmlformats.org/officeDocument/2006/relationships/image" Target="../media/image65.png"/><Relationship Id="rId3" Type="http://schemas.openxmlformats.org/officeDocument/2006/relationships/image" Target="../media/image50.png"/><Relationship Id="rId27" Type="http://schemas.openxmlformats.org/officeDocument/2006/relationships/image" Target="../media/image74.png"/><Relationship Id="rId14" Type="http://schemas.openxmlformats.org/officeDocument/2006/relationships/image" Target="../media/image61.png"/><Relationship Id="rId23" Type="http://schemas.openxmlformats.org/officeDocument/2006/relationships/image" Target="../media/image70.png"/><Relationship Id="rId4" Type="http://schemas.openxmlformats.org/officeDocument/2006/relationships/image" Target="../media/image51.png"/><Relationship Id="rId28" Type="http://schemas.openxmlformats.org/officeDocument/2006/relationships/image" Target="../media/image75.png"/><Relationship Id="rId26" Type="http://schemas.openxmlformats.org/officeDocument/2006/relationships/image" Target="../media/image73.png"/><Relationship Id="rId30" Type="http://schemas.openxmlformats.org/officeDocument/2006/relationships/image" Target="../media/image77.png"/><Relationship Id="rId11" Type="http://schemas.openxmlformats.org/officeDocument/2006/relationships/image" Target="../media/image58.png"/><Relationship Id="rId29" Type="http://schemas.openxmlformats.org/officeDocument/2006/relationships/image" Target="../media/image76.png"/><Relationship Id="rId6" Type="http://schemas.openxmlformats.org/officeDocument/2006/relationships/image" Target="../media/image53.png"/><Relationship Id="rId16" Type="http://schemas.openxmlformats.org/officeDocument/2006/relationships/image" Target="../media/image63.png"/><Relationship Id="rId33" Type="http://schemas.openxmlformats.org/officeDocument/2006/relationships/image" Target="../media/image80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9" Type="http://schemas.openxmlformats.org/officeDocument/2006/relationships/image" Target="../media/image66.png"/><Relationship Id="rId20" Type="http://schemas.openxmlformats.org/officeDocument/2006/relationships/image" Target="../media/image67.png"/><Relationship Id="rId22" Type="http://schemas.openxmlformats.org/officeDocument/2006/relationships/image" Target="../media/image69.png"/><Relationship Id="rId21" Type="http://schemas.openxmlformats.org/officeDocument/2006/relationships/image" Target="../media/image68.png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3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Relationship Id="rId3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4" Type="http://schemas.openxmlformats.org/officeDocument/2006/relationships/image" Target="../media/image92.png"/><Relationship Id="rId10" Type="http://schemas.openxmlformats.org/officeDocument/2006/relationships/image" Target="../media/image98.png"/><Relationship Id="rId5" Type="http://schemas.openxmlformats.org/officeDocument/2006/relationships/image" Target="../media/image93.png"/><Relationship Id="rId7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9" Type="http://schemas.openxmlformats.org/officeDocument/2006/relationships/image" Target="../media/image97.png"/><Relationship Id="rId3" Type="http://schemas.openxmlformats.org/officeDocument/2006/relationships/image" Target="../media/image91.png"/><Relationship Id="rId6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5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1.png"/><Relationship Id="rId5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1.png"/><Relationship Id="rId5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1.png"/><Relationship Id="rId5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01.png"/><Relationship Id="rId5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7.png"/><Relationship Id="rId5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13.png"/><Relationship Id="rId5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5.xml"/><Relationship Id="rId5" Type="http://schemas.openxmlformats.org/officeDocument/2006/relationships/oleObject" Target="../embeddings/Microsoft___1.bin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2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4" Type="http://schemas.openxmlformats.org/officeDocument/2006/relationships/image" Target="../media/image8.gif"/><Relationship Id="rId10" Type="http://schemas.openxmlformats.org/officeDocument/2006/relationships/image" Target="../media/image14.png"/><Relationship Id="rId5" Type="http://schemas.openxmlformats.org/officeDocument/2006/relationships/image" Target="../media/image9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9" Type="http://schemas.openxmlformats.org/officeDocument/2006/relationships/image" Target="../media/image13.png"/><Relationship Id="rId3" Type="http://schemas.openxmlformats.org/officeDocument/2006/relationships/image" Target="../media/image7.jpeg"/><Relationship Id="rId6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4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6.xml"/><Relationship Id="rId5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5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Word_97_-_2004___5.doc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7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__6.bin"/><Relationship Id="rId5" Type="http://schemas.openxmlformats.org/officeDocument/2006/relationships/image" Target="../media/image139.wm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5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31"/>
          <p:cNvPicPr>
            <a:picLocks noChangeAspect="1" noChangeArrowheads="1"/>
          </p:cNvPicPr>
          <p:nvPr/>
        </p:nvPicPr>
        <p:blipFill>
          <a:blip r:embed="rId3">
            <a:alphaModFix amt="80000"/>
          </a:blip>
          <a:srcRect r="7898" b="20857"/>
          <a:stretch>
            <a:fillRect/>
          </a:stretch>
        </p:blipFill>
        <p:spPr bwMode="auto">
          <a:xfrm>
            <a:off x="-25401" y="-63500"/>
            <a:ext cx="9169401" cy="580728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6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1719262" y="5791200"/>
            <a:ext cx="5705475" cy="1066800"/>
          </a:xfrm>
        </p:spPr>
        <p:txBody>
          <a:bodyPr/>
          <a:lstStyle/>
          <a:p>
            <a:r>
              <a:rPr kumimoji="1" lang="ja-JP" altLang="en-US" sz="2400" dirty="0">
                <a:solidFill>
                  <a:srgbClr val="FFFFFF"/>
                </a:solidFill>
                <a:ea typeface="ヒラギノ角ゴ Pro W3" charset="-128"/>
                <a:cs typeface="ヒラギノ角ゴ Pro W3" charset="-128"/>
              </a:rPr>
              <a:t>中條</a:t>
            </a:r>
            <a:r>
              <a:rPr kumimoji="1" lang="en-US" altLang="ja-JP" sz="2400" dirty="0">
                <a:solidFill>
                  <a:srgbClr val="FFFFFF"/>
                </a:solidFill>
              </a:rPr>
              <a:t> </a:t>
            </a:r>
            <a:r>
              <a:rPr kumimoji="1" lang="ja-JP" altLang="en-US" sz="2400" dirty="0" smtClean="0">
                <a:solidFill>
                  <a:srgbClr val="FFFFFF"/>
                </a:solidFill>
                <a:ea typeface="ヒラギノ角ゴ Pro W3" charset="-128"/>
                <a:cs typeface="ヒラギノ角ゴ Pro W3" charset="-128"/>
              </a:rPr>
              <a:t>達也</a:t>
            </a:r>
            <a:r>
              <a:rPr kumimoji="1" lang="ja-JP" altLang="en-US" sz="2400" b="1" dirty="0" smtClean="0">
                <a:solidFill>
                  <a:srgbClr val="FFFFFF"/>
                </a:solidFill>
                <a:ea typeface="ヒラギノ角ゴ Pro W3" charset="-128"/>
                <a:cs typeface="ヒラギノ角ゴ Pro W3" charset="-128"/>
              </a:rPr>
              <a:t>（筑波大学物理学系</a:t>
            </a:r>
            <a:r>
              <a:rPr kumimoji="1" lang="ja-JP" altLang="ja-JP" sz="2400" b="1" dirty="0" smtClean="0">
                <a:solidFill>
                  <a:srgbClr val="FFFFFF"/>
                </a:solidFill>
                <a:ea typeface="ヒラギノ角ゴ Pro W3" charset="-128"/>
                <a:cs typeface="ヒラギノ角ゴ Pro W3" charset="-128"/>
              </a:rPr>
              <a:t>）</a:t>
            </a:r>
            <a:endParaRPr kumimoji="1" lang="ja-JP" altLang="en-US" sz="2400" b="1" dirty="0">
              <a:solidFill>
                <a:srgbClr val="FFFFFF"/>
              </a:solidFill>
            </a:endParaRPr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990600" y="838200"/>
            <a:ext cx="7164304" cy="1771817"/>
          </a:xfrm>
          <a:noFill/>
        </p:spPr>
        <p:txBody>
          <a:bodyPr/>
          <a:lstStyle/>
          <a:p>
            <a:r>
              <a:rPr lang="en-US" altLang="ja-JP" sz="4800" b="0" dirty="0" smtClean="0">
                <a:solidFill>
                  <a:schemeClr val="bg1"/>
                </a:solidFill>
              </a:rPr>
              <a:t>RHIC</a:t>
            </a:r>
            <a:r>
              <a:rPr lang="ja-JP" altLang="en-US" sz="4800" b="0" dirty="0" smtClean="0">
                <a:solidFill>
                  <a:schemeClr val="bg1"/>
                </a:solidFill>
              </a:rPr>
              <a:t>で生成された</a:t>
            </a:r>
            <a:r>
              <a:rPr lang="en-US" altLang="ja-JP" sz="4800" b="0" dirty="0" smtClean="0">
                <a:solidFill>
                  <a:schemeClr val="bg1"/>
                </a:solidFill>
              </a:rPr>
              <a:t/>
            </a:r>
            <a:br>
              <a:rPr lang="en-US" altLang="ja-JP" sz="4800" b="0" dirty="0" smtClean="0">
                <a:solidFill>
                  <a:schemeClr val="bg1"/>
                </a:solidFill>
              </a:rPr>
            </a:br>
            <a:r>
              <a:rPr lang="ja-JP" altLang="en-US" sz="4800" b="0" dirty="0" smtClean="0">
                <a:solidFill>
                  <a:schemeClr val="bg1"/>
                </a:solidFill>
              </a:rPr>
              <a:t>高温・高密度</a:t>
            </a:r>
            <a:r>
              <a:rPr lang="en-US" altLang="ja-JP" sz="4800" b="0" dirty="0" smtClean="0">
                <a:solidFill>
                  <a:schemeClr val="bg1"/>
                </a:solidFill>
              </a:rPr>
              <a:t>QCD</a:t>
            </a:r>
            <a:r>
              <a:rPr lang="ja-JP" altLang="en-US" sz="4800" b="0" dirty="0" smtClean="0">
                <a:solidFill>
                  <a:schemeClr val="bg1"/>
                </a:solidFill>
              </a:rPr>
              <a:t>物質</a:t>
            </a:r>
            <a:endParaRPr kumimoji="1" lang="en-US" altLang="ja-JP" i="1" dirty="0">
              <a:solidFill>
                <a:schemeClr val="bg1"/>
              </a:solidFill>
            </a:endParaRPr>
          </a:p>
        </p:txBody>
      </p:sp>
      <p:sp>
        <p:nvSpPr>
          <p:cNvPr id="2108" name="Rectangle 60"/>
          <p:cNvSpPr>
            <a:spLocks noChangeArrowheads="1"/>
          </p:cNvSpPr>
          <p:nvPr/>
        </p:nvSpPr>
        <p:spPr bwMode="auto">
          <a:xfrm>
            <a:off x="2119395" y="6324600"/>
            <a:ext cx="49052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ja-JP" altLang="en-US" sz="1400" b="0" dirty="0" smtClean="0">
                <a:solidFill>
                  <a:srgbClr val="FFFFFF"/>
                </a:solidFill>
                <a:latin typeface="Arial" charset="0"/>
              </a:rPr>
              <a:t>日本物理学会</a:t>
            </a:r>
            <a:r>
              <a:rPr lang="en-US" altLang="ja-JP" sz="1400" b="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ja-JP" altLang="en-US" sz="1400" b="0" dirty="0" smtClean="0">
                <a:solidFill>
                  <a:srgbClr val="FFFFFF"/>
                </a:solidFill>
                <a:latin typeface="Arial" charset="0"/>
              </a:rPr>
              <a:t>２００８年秋季大会　　山形大学　　　２００８年９月２２日</a:t>
            </a:r>
            <a:endParaRPr lang="en-US" altLang="ja-JP" sz="1400" b="0" dirty="0" smtClean="0">
              <a:solidFill>
                <a:srgbClr val="FFFFFF"/>
              </a:solidFill>
              <a:latin typeface="Arial" charset="0"/>
            </a:endParaRPr>
          </a:p>
          <a:p>
            <a:r>
              <a:rPr lang="ja-JP" altLang="en-US" sz="1400" b="0" dirty="0" smtClean="0">
                <a:solidFill>
                  <a:srgbClr val="FFFFFF"/>
                </a:solidFill>
                <a:latin typeface="Arial" charset="0"/>
              </a:rPr>
              <a:t>シンポジウム　　「</a:t>
            </a:r>
            <a:r>
              <a:rPr lang="en-US" altLang="ja-JP" sz="1400" b="0" dirty="0" smtClean="0">
                <a:solidFill>
                  <a:srgbClr val="FFFFFF"/>
                </a:solidFill>
                <a:latin typeface="Arial" charset="0"/>
              </a:rPr>
              <a:t>RHIC</a:t>
            </a:r>
            <a:r>
              <a:rPr lang="ja-JP" altLang="en-US" sz="1400" b="0" dirty="0" smtClean="0">
                <a:solidFill>
                  <a:srgbClr val="FFFFFF"/>
                </a:solidFill>
                <a:latin typeface="Arial" charset="0"/>
              </a:rPr>
              <a:t>で切り拓く</a:t>
            </a:r>
            <a:r>
              <a:rPr lang="en-US" altLang="ja-JP" sz="1400" b="0" dirty="0" smtClean="0">
                <a:solidFill>
                  <a:srgbClr val="FFFFFF"/>
                </a:solidFill>
                <a:latin typeface="Arial" charset="0"/>
              </a:rPr>
              <a:t>QCD</a:t>
            </a:r>
            <a:r>
              <a:rPr lang="ja-JP" altLang="en-US" sz="1400" b="0" dirty="0" smtClean="0">
                <a:solidFill>
                  <a:srgbClr val="FFFFFF"/>
                </a:solidFill>
                <a:latin typeface="Arial" charset="0"/>
              </a:rPr>
              <a:t>物性の世界」</a:t>
            </a:r>
            <a:endParaRPr lang="en-US" altLang="ja-JP" sz="1400" b="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1028" descr="curr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" y="39243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6" descr="image13_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0700" y="4051300"/>
            <a:ext cx="2134234" cy="1600306"/>
          </a:xfrm>
          <a:prstGeom prst="rect">
            <a:avLst/>
          </a:prstGeom>
          <a:noFill/>
        </p:spPr>
      </p:pic>
      <p:pic>
        <p:nvPicPr>
          <p:cNvPr id="13" name="図 12" descr="TsukubaLogo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6172200"/>
            <a:ext cx="1670049" cy="4204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506E-74BC-C340-966A-F9EA5F516083}" type="slidenum">
              <a:rPr lang="en-US" altLang="ja-JP"/>
              <a:pPr/>
              <a:t>10</a:t>
            </a:fld>
            <a:endParaRPr lang="en-US" altLang="ja-JP"/>
          </a:p>
        </p:txBody>
      </p:sp>
      <p:pic>
        <p:nvPicPr>
          <p:cNvPr id="1145858" name="Picture 2" descr="C-AD_Complex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8" name="Rectangle 1032"/>
          <p:cNvSpPr>
            <a:spLocks noChangeArrowheads="1"/>
          </p:cNvSpPr>
          <p:nvPr/>
        </p:nvSpPr>
        <p:spPr bwMode="auto">
          <a:xfrm>
            <a:off x="3289300" y="2959100"/>
            <a:ext cx="5791200" cy="2963889"/>
          </a:xfrm>
          <a:prstGeom prst="rect">
            <a:avLst/>
          </a:prstGeom>
          <a:solidFill>
            <a:srgbClr val="008080">
              <a:alpha val="8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ja-JP" dirty="0" smtClean="0">
                <a:solidFill>
                  <a:schemeClr val="accent3"/>
                </a:solidFill>
                <a:latin typeface="Arial" charset="0"/>
              </a:rPr>
              <a:t>RHIC </a:t>
            </a:r>
            <a:r>
              <a:rPr lang="en-US" altLang="ja-JP" dirty="0">
                <a:solidFill>
                  <a:schemeClr val="accent3"/>
                </a:solidFill>
                <a:latin typeface="Arial" charset="0"/>
              </a:rPr>
              <a:t>= 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</a:rPr>
              <a:t>R</a:t>
            </a:r>
            <a:r>
              <a:rPr lang="en-US" altLang="ja-JP" dirty="0">
                <a:solidFill>
                  <a:schemeClr val="accent3"/>
                </a:solidFill>
                <a:latin typeface="Arial" charset="0"/>
              </a:rPr>
              <a:t>elativistic 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</a:rPr>
              <a:t>He</a:t>
            </a:r>
            <a:r>
              <a:rPr lang="en-US" altLang="ja-JP" dirty="0">
                <a:solidFill>
                  <a:schemeClr val="accent3"/>
                </a:solidFill>
                <a:latin typeface="Arial" charset="0"/>
              </a:rPr>
              <a:t>avy 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</a:rPr>
              <a:t>I</a:t>
            </a:r>
            <a:r>
              <a:rPr lang="en-US" altLang="ja-JP" dirty="0">
                <a:solidFill>
                  <a:schemeClr val="accent3"/>
                </a:solidFill>
                <a:latin typeface="Arial" charset="0"/>
              </a:rPr>
              <a:t>on 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</a:rPr>
              <a:t>C</a:t>
            </a:r>
            <a:r>
              <a:rPr lang="en-US" altLang="ja-JP" dirty="0">
                <a:solidFill>
                  <a:schemeClr val="accent3"/>
                </a:solidFill>
                <a:latin typeface="Arial" charset="0"/>
              </a:rPr>
              <a:t>ollider</a:t>
            </a:r>
          </a:p>
          <a:p>
            <a:pPr algn="l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endParaRPr lang="en-US" altLang="ja-JP" sz="1800" b="0" dirty="0" smtClean="0">
              <a:solidFill>
                <a:schemeClr val="accent3"/>
              </a:solidFill>
              <a:latin typeface="Arial" charset="0"/>
            </a:endParaRPr>
          </a:p>
          <a:p>
            <a:pPr algn="l" eaLnBrk="1" hangingPunct="1">
              <a:lnSpc>
                <a:spcPct val="8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ja-JP" altLang="en-US" sz="1800" b="0" dirty="0" smtClean="0">
                <a:solidFill>
                  <a:schemeClr val="accent3"/>
                </a:solidFill>
                <a:latin typeface="Arial" charset="0"/>
              </a:rPr>
              <a:t>　周長　</a:t>
            </a:r>
            <a:r>
              <a:rPr lang="en-US" altLang="ja-JP" sz="1800" b="0" dirty="0" smtClean="0">
                <a:solidFill>
                  <a:schemeClr val="accent3"/>
                </a:solidFill>
                <a:latin typeface="Arial" charset="0"/>
              </a:rPr>
              <a:t>3.8 km, </a:t>
            </a:r>
            <a:r>
              <a:rPr lang="ja-JP" altLang="en-US" sz="1800" b="0" dirty="0" smtClean="0">
                <a:solidFill>
                  <a:schemeClr val="accent3"/>
                </a:solidFill>
                <a:latin typeface="Arial" charset="0"/>
              </a:rPr>
              <a:t>２つのリング、衝突型加速器</a:t>
            </a:r>
            <a:r>
              <a:rPr lang="en-US" altLang="ja-JP" sz="1800" b="0" dirty="0" smtClean="0">
                <a:solidFill>
                  <a:schemeClr val="accent3"/>
                </a:solidFill>
                <a:latin typeface="Arial" charset="0"/>
              </a:rPr>
              <a:t> </a:t>
            </a:r>
          </a:p>
          <a:p>
            <a:pPr algn="l" eaLnBrk="1" hangingPunct="1">
              <a:lnSpc>
                <a:spcPct val="8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ja-JP" altLang="en-US" sz="1800" b="0" dirty="0" smtClean="0">
                <a:solidFill>
                  <a:schemeClr val="accent3"/>
                </a:solidFill>
                <a:latin typeface="Arial" charset="0"/>
              </a:rPr>
              <a:t>　衝突最高エネルギー：</a:t>
            </a:r>
            <a:endParaRPr lang="en-US" altLang="ja-JP" sz="1800" b="0" dirty="0" smtClean="0">
              <a:solidFill>
                <a:schemeClr val="accent3"/>
              </a:solidFill>
              <a:latin typeface="Arial" charset="0"/>
            </a:endParaRPr>
          </a:p>
          <a:p>
            <a:pPr lvl="1" algn="l" eaLnBrk="1" hangingPunct="1">
              <a:lnSpc>
                <a:spcPct val="8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en-US" altLang="ja-JP" sz="1800" b="0" dirty="0" smtClean="0">
                <a:solidFill>
                  <a:schemeClr val="accent3"/>
                </a:solidFill>
                <a:latin typeface="Arial" charset="0"/>
              </a:rPr>
              <a:t> 200 </a:t>
            </a:r>
            <a:r>
              <a:rPr lang="en-US" altLang="ja-JP" sz="1800" b="0" dirty="0">
                <a:solidFill>
                  <a:schemeClr val="accent3"/>
                </a:solidFill>
                <a:latin typeface="Arial" charset="0"/>
              </a:rPr>
              <a:t>GeV </a:t>
            </a:r>
            <a:r>
              <a:rPr lang="en-US" altLang="ja-JP" sz="1800" b="0" dirty="0" smtClean="0">
                <a:solidFill>
                  <a:schemeClr val="accent3"/>
                </a:solidFill>
                <a:latin typeface="Arial" charset="0"/>
              </a:rPr>
              <a:t>Au+Au</a:t>
            </a:r>
          </a:p>
          <a:p>
            <a:pPr lvl="1" algn="l" eaLnBrk="1" hangingPunct="1">
              <a:lnSpc>
                <a:spcPct val="8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en-US" altLang="ja-JP" sz="1800" b="0" dirty="0" smtClean="0">
                <a:solidFill>
                  <a:schemeClr val="accent3"/>
                </a:solidFill>
                <a:latin typeface="Arial" charset="0"/>
              </a:rPr>
              <a:t> 500 </a:t>
            </a:r>
            <a:r>
              <a:rPr lang="en-US" altLang="ja-JP" sz="1800" b="0" dirty="0">
                <a:solidFill>
                  <a:schemeClr val="accent3"/>
                </a:solidFill>
                <a:latin typeface="Arial" charset="0"/>
              </a:rPr>
              <a:t>GeV</a:t>
            </a:r>
            <a:r>
              <a:rPr lang="en-US" altLang="ja-JP" sz="1800" b="0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ja-JP" altLang="en-US" sz="1800" b="0" dirty="0" smtClean="0">
                <a:solidFill>
                  <a:schemeClr val="accent3"/>
                </a:solidFill>
                <a:latin typeface="Arial" charset="0"/>
              </a:rPr>
              <a:t>偏極</a:t>
            </a:r>
            <a:r>
              <a:rPr lang="en-US" altLang="ja-JP" sz="1800" b="0" dirty="0" smtClean="0">
                <a:solidFill>
                  <a:schemeClr val="accent3"/>
                </a:solidFill>
                <a:latin typeface="Arial" charset="0"/>
              </a:rPr>
              <a:t> p+p</a:t>
            </a:r>
          </a:p>
          <a:p>
            <a:pPr algn="l" eaLnBrk="1" hangingPunct="1">
              <a:lnSpc>
                <a:spcPct val="8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en-US" altLang="ja-JP" sz="1800" b="0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ja-JP" altLang="en-US" sz="1800" b="0" dirty="0" smtClean="0">
                <a:solidFill>
                  <a:schemeClr val="accent3"/>
                </a:solidFill>
                <a:latin typeface="Arial" charset="0"/>
              </a:rPr>
              <a:t>柔軟なマシン運用：</a:t>
            </a:r>
            <a:endParaRPr lang="en-US" altLang="ja-JP" sz="1800" b="0" dirty="0" smtClean="0">
              <a:solidFill>
                <a:schemeClr val="accent3"/>
              </a:solidFill>
              <a:latin typeface="Arial" charset="0"/>
            </a:endParaRPr>
          </a:p>
          <a:p>
            <a:pPr lvl="1" algn="l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ja-JP" altLang="en-US" sz="1800" b="0" dirty="0" smtClean="0">
                <a:solidFill>
                  <a:schemeClr val="accent3"/>
                </a:solidFill>
                <a:latin typeface="Arial" charset="0"/>
              </a:rPr>
              <a:t>衝突系</a:t>
            </a:r>
            <a:r>
              <a:rPr lang="en-US" altLang="ja-JP" sz="1800" b="0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altLang="ja-JP" sz="1800" b="0" dirty="0">
                <a:solidFill>
                  <a:schemeClr val="accent3"/>
                </a:solidFill>
                <a:latin typeface="Arial" charset="0"/>
              </a:rPr>
              <a:t>(p+p, </a:t>
            </a:r>
            <a:r>
              <a:rPr lang="en-US" altLang="ja-JP" sz="1800" b="0" dirty="0" err="1">
                <a:solidFill>
                  <a:schemeClr val="accent3"/>
                </a:solidFill>
                <a:latin typeface="Arial" charset="0"/>
              </a:rPr>
              <a:t>d+Au</a:t>
            </a:r>
            <a:r>
              <a:rPr lang="en-US" altLang="ja-JP" sz="1800" b="0" dirty="0" smtClean="0">
                <a:solidFill>
                  <a:schemeClr val="accent3"/>
                </a:solidFill>
                <a:latin typeface="Arial" charset="0"/>
              </a:rPr>
              <a:t>, Cu</a:t>
            </a:r>
            <a:r>
              <a:rPr lang="en-US" altLang="ja-JP" sz="1800" b="0" dirty="0">
                <a:solidFill>
                  <a:schemeClr val="accent3"/>
                </a:solidFill>
                <a:latin typeface="Arial" charset="0"/>
              </a:rPr>
              <a:t>+Cu, Au+Au)</a:t>
            </a:r>
            <a:endParaRPr lang="en-US" altLang="ja-JP" sz="1800" b="0" dirty="0" smtClean="0">
              <a:solidFill>
                <a:schemeClr val="accent3"/>
              </a:solidFill>
              <a:latin typeface="Arial" charset="0"/>
            </a:endParaRPr>
          </a:p>
          <a:p>
            <a:pPr lvl="1" algn="l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ja-JP" altLang="en-US" sz="1800" b="0" dirty="0" smtClean="0">
                <a:solidFill>
                  <a:schemeClr val="accent3"/>
                </a:solidFill>
                <a:latin typeface="Arial" charset="0"/>
              </a:rPr>
              <a:t>エネルギー</a:t>
            </a:r>
            <a:r>
              <a:rPr lang="en-US" altLang="ja-JP" sz="1800" b="0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altLang="ja-JP" sz="1800" b="0" dirty="0">
                <a:solidFill>
                  <a:schemeClr val="accent3"/>
                </a:solidFill>
                <a:latin typeface="Arial" charset="0"/>
              </a:rPr>
              <a:t>(19, 22.5, 62.4, 130, 200 GeV)</a:t>
            </a:r>
            <a:r>
              <a:rPr lang="en-US" altLang="ja-JP" sz="1800" b="0" dirty="0" smtClean="0">
                <a:solidFill>
                  <a:schemeClr val="accent3"/>
                </a:solidFill>
                <a:latin typeface="Arial" charset="0"/>
              </a:rPr>
              <a:t> </a:t>
            </a:r>
            <a:endParaRPr lang="en-US" altLang="ja-JP" dirty="0" smtClean="0">
              <a:solidFill>
                <a:schemeClr val="accent3"/>
              </a:solidFill>
              <a:latin typeface="Arial" charset="0"/>
            </a:endParaRPr>
          </a:p>
          <a:p>
            <a:pPr algn="l" eaLnBrk="1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lang="ja-JP" altLang="en-US" sz="1800" b="0" dirty="0" smtClean="0">
                <a:solidFill>
                  <a:schemeClr val="accent3"/>
                </a:solidFill>
                <a:latin typeface="Arial" charset="0"/>
              </a:rPr>
              <a:t>　４つの実験</a:t>
            </a:r>
            <a:endParaRPr lang="en-US" altLang="ja-JP" sz="1800" b="0" dirty="0" smtClean="0">
              <a:solidFill>
                <a:schemeClr val="accent3"/>
              </a:solidFill>
              <a:latin typeface="Arial" charset="0"/>
            </a:endParaRPr>
          </a:p>
        </p:txBody>
      </p:sp>
      <p:grpSp>
        <p:nvGrpSpPr>
          <p:cNvPr id="1145864" name="Group 8"/>
          <p:cNvGrpSpPr>
            <a:grpSpLocks/>
          </p:cNvGrpSpPr>
          <p:nvPr/>
        </p:nvGrpSpPr>
        <p:grpSpPr bwMode="auto">
          <a:xfrm>
            <a:off x="4724400" y="0"/>
            <a:ext cx="4419600" cy="3048000"/>
            <a:chOff x="3716" y="436"/>
            <a:chExt cx="2112" cy="1588"/>
          </a:xfrm>
        </p:grpSpPr>
        <p:pic>
          <p:nvPicPr>
            <p:cNvPr id="1145865" name="Picture 9" descr="brahms_pictu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16" y="440"/>
              <a:ext cx="2112" cy="158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145866" name="Picture 10" descr="brahms_logo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22" y="436"/>
              <a:ext cx="1259" cy="379"/>
            </a:xfrm>
            <a:prstGeom prst="rect">
              <a:avLst/>
            </a:prstGeom>
            <a:noFill/>
          </p:spPr>
        </p:pic>
      </p:grpSp>
      <p:grpSp>
        <p:nvGrpSpPr>
          <p:cNvPr id="1145867" name="Group 11"/>
          <p:cNvGrpSpPr>
            <a:grpSpLocks/>
          </p:cNvGrpSpPr>
          <p:nvPr/>
        </p:nvGrpSpPr>
        <p:grpSpPr bwMode="auto">
          <a:xfrm>
            <a:off x="4572000" y="3429000"/>
            <a:ext cx="4572000" cy="3048000"/>
            <a:chOff x="2237" y="2060"/>
            <a:chExt cx="2194" cy="1584"/>
          </a:xfrm>
        </p:grpSpPr>
        <p:pic>
          <p:nvPicPr>
            <p:cNvPr id="1145868" name="Picture 12" descr="Collab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37" y="2060"/>
              <a:ext cx="2194" cy="1584"/>
            </a:xfrm>
            <a:prstGeom prst="rect">
              <a:avLst/>
            </a:prstGeom>
            <a:noFill/>
            <a:ln>
              <a:noFill/>
            </a:ln>
            <a:effectLst/>
          </p:spPr>
        </p:pic>
        <p:grpSp>
          <p:nvGrpSpPr>
            <p:cNvPr id="1145869" name="Group 13"/>
            <p:cNvGrpSpPr>
              <a:grpSpLocks/>
            </p:cNvGrpSpPr>
            <p:nvPr/>
          </p:nvGrpSpPr>
          <p:grpSpPr bwMode="auto">
            <a:xfrm>
              <a:off x="3061" y="2510"/>
              <a:ext cx="833" cy="466"/>
              <a:chOff x="672" y="2784"/>
              <a:chExt cx="905" cy="470"/>
            </a:xfrm>
          </p:grpSpPr>
          <p:sp>
            <p:nvSpPr>
              <p:cNvPr id="1145870" name="AutoShape 14"/>
              <p:cNvSpPr>
                <a:spLocks noChangeArrowheads="1"/>
              </p:cNvSpPr>
              <p:nvPr/>
            </p:nvSpPr>
            <p:spPr bwMode="auto">
              <a:xfrm>
                <a:off x="672" y="2784"/>
                <a:ext cx="528" cy="470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/>
                <a:endParaRPr lang="ja-JP" altLang="en-US" i="1"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45871" name="Text Box 15"/>
              <p:cNvSpPr txBox="1">
                <a:spLocks noChangeArrowheads="1"/>
              </p:cNvSpPr>
              <p:nvPr/>
            </p:nvSpPr>
            <p:spPr bwMode="auto">
              <a:xfrm>
                <a:off x="856" y="2913"/>
                <a:ext cx="721" cy="239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altLang="ja-JP" i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charset="0"/>
                  </a:rPr>
                  <a:t>STAR</a:t>
                </a:r>
              </a:p>
            </p:txBody>
          </p:sp>
        </p:grpSp>
      </p:grpSp>
      <p:grpSp>
        <p:nvGrpSpPr>
          <p:cNvPr id="1145872" name="Group 16"/>
          <p:cNvGrpSpPr>
            <a:grpSpLocks/>
          </p:cNvGrpSpPr>
          <p:nvPr/>
        </p:nvGrpSpPr>
        <p:grpSpPr bwMode="auto">
          <a:xfrm>
            <a:off x="0" y="0"/>
            <a:ext cx="4572000" cy="3048000"/>
            <a:chOff x="748" y="-562"/>
            <a:chExt cx="1989" cy="1584"/>
          </a:xfrm>
        </p:grpSpPr>
        <p:pic>
          <p:nvPicPr>
            <p:cNvPr id="1145873" name="Picture 1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48" y="-562"/>
              <a:ext cx="1989" cy="158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145874" name="Picture 18" descr="PhlogoColorA0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02" y="663"/>
              <a:ext cx="960" cy="301"/>
            </a:xfrm>
            <a:prstGeom prst="rect">
              <a:avLst/>
            </a:prstGeom>
            <a:noFill/>
          </p:spPr>
        </p:pic>
      </p:grpSp>
      <p:grpSp>
        <p:nvGrpSpPr>
          <p:cNvPr id="21" name="図形グループ 20"/>
          <p:cNvGrpSpPr/>
          <p:nvPr/>
        </p:nvGrpSpPr>
        <p:grpSpPr>
          <a:xfrm>
            <a:off x="18174" y="3390899"/>
            <a:ext cx="4477626" cy="3408749"/>
            <a:chOff x="18174" y="3390899"/>
            <a:chExt cx="4477626" cy="3408749"/>
          </a:xfrm>
        </p:grpSpPr>
        <p:pic>
          <p:nvPicPr>
            <p:cNvPr id="19" name="Picture 3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174" y="3390899"/>
              <a:ext cx="4477626" cy="3408749"/>
            </a:xfrm>
            <a:prstGeom prst="rect">
              <a:avLst/>
            </a:prstGeom>
            <a:solidFill>
              <a:srgbClr val="FFFFB3"/>
            </a:solidFill>
          </p:spPr>
        </p:pic>
        <p:pic>
          <p:nvPicPr>
            <p:cNvPr id="20" name="Picture 5" descr="phenix_75_72dpi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231900" y="6088850"/>
              <a:ext cx="2025650" cy="59928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14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145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145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2. Major (and famous) discoveries at RHIC</a:t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524F-CCAE-1F49-9255-7704177B2325}" type="slidenum">
              <a:rPr lang="en-US" altLang="ja-JP" smtClean="0"/>
              <a:pPr/>
              <a:t>11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D12C4-4797-446D-863A-1CC877251B4A}" type="slidenum">
              <a:rPr lang="en-US" altLang="ja-JP"/>
              <a:pPr/>
              <a:t>12</a:t>
            </a:fld>
            <a:endParaRPr lang="en-US" altLang="ja-JP" dirty="0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391400" cy="609600"/>
          </a:xfrm>
          <a:solidFill>
            <a:srgbClr val="0000CC"/>
          </a:solidFill>
        </p:spPr>
        <p:txBody>
          <a:bodyPr/>
          <a:lstStyle/>
          <a:p>
            <a:r>
              <a:rPr lang="en-US" altLang="ja-JP" sz="3200" b="1" dirty="0">
                <a:solidFill>
                  <a:schemeClr val="bg1"/>
                </a:solidFill>
              </a:rPr>
              <a:t>RHIC Discoveries from Run-</a:t>
            </a:r>
            <a:r>
              <a:rPr lang="en-US" altLang="ja-JP" sz="3200" b="1" dirty="0" smtClean="0">
                <a:solidFill>
                  <a:schemeClr val="bg1"/>
                </a:solidFill>
              </a:rPr>
              <a:t>1 (2000)</a:t>
            </a:r>
            <a:endParaRPr lang="en-US" altLang="ja-JP" sz="3200" b="1" dirty="0">
              <a:solidFill>
                <a:schemeClr val="bg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0" y="2590800"/>
            <a:ext cx="4572000" cy="3200400"/>
            <a:chOff x="1728" y="1248"/>
            <a:chExt cx="2928" cy="1901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728" y="1248"/>
              <a:ext cx="2928" cy="1901"/>
              <a:chOff x="1248" y="1152"/>
              <a:chExt cx="3792" cy="2592"/>
            </a:xfrm>
          </p:grpSpPr>
          <p:sp>
            <p:nvSpPr>
              <p:cNvPr id="69637" name="Rectangle 5"/>
              <p:cNvSpPr>
                <a:spLocks noChangeArrowheads="1"/>
              </p:cNvSpPr>
              <p:nvPr/>
            </p:nvSpPr>
            <p:spPr bwMode="auto">
              <a:xfrm>
                <a:off x="1248" y="1152"/>
                <a:ext cx="3792" cy="25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pic>
            <p:nvPicPr>
              <p:cNvPr id="69638" name="Picture 6" descr="C:\Documents and Settings\obrien\My Documents\powerpointfiles\6-SNELLI_12.jpg"/>
              <p:cNvPicPr>
                <a:picLocks noChangeAspect="1" noChangeArrowheads="1"/>
              </p:cNvPicPr>
              <p:nvPr/>
            </p:nvPicPr>
            <p:blipFill>
              <a:blip r:embed="rId2"/>
              <a:srcRect l="29404" t="20328" b="17336"/>
              <a:stretch>
                <a:fillRect/>
              </a:stretch>
            </p:blipFill>
            <p:spPr bwMode="auto">
              <a:xfrm>
                <a:off x="1536" y="1248"/>
                <a:ext cx="3342" cy="2208"/>
              </a:xfrm>
              <a:prstGeom prst="rect">
                <a:avLst/>
              </a:prstGeom>
              <a:noFill/>
            </p:spPr>
          </p:pic>
          <p:pic>
            <p:nvPicPr>
              <p:cNvPr id="69639" name="Picture 7" descr="\\Rnfs01\phenix\workarea\obrien\tex\rhic2000\starimage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4176" y="1344"/>
                <a:ext cx="432" cy="219"/>
              </a:xfrm>
              <a:prstGeom prst="rect">
                <a:avLst/>
              </a:prstGeom>
              <a:noFill/>
            </p:spPr>
          </p:pic>
        </p:grpSp>
        <p:sp>
          <p:nvSpPr>
            <p:cNvPr id="69640" name="Text Box 8"/>
            <p:cNvSpPr txBox="1">
              <a:spLocks noChangeArrowheads="1"/>
            </p:cNvSpPr>
            <p:nvPr/>
          </p:nvSpPr>
          <p:spPr bwMode="auto">
            <a:xfrm>
              <a:off x="3600" y="2880"/>
              <a:ext cx="697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b="1">
                  <a:latin typeface="Helvetica" pitchFamily="18" charset="0"/>
                </a:rPr>
                <a:t>n</a:t>
              </a:r>
              <a:r>
                <a:rPr lang="en-US" altLang="ja-JP" sz="2000" b="1" baseline="-25000">
                  <a:latin typeface="Helvetica" pitchFamily="18" charset="0"/>
                </a:rPr>
                <a:t>ch</a:t>
              </a:r>
              <a:r>
                <a:rPr lang="en-US" altLang="ja-JP" sz="2000" b="1">
                  <a:latin typeface="Helvetica" pitchFamily="18" charset="0"/>
                </a:rPr>
                <a:t>/n</a:t>
              </a:r>
              <a:r>
                <a:rPr lang="en-US" altLang="ja-JP" sz="2000" b="1" baseline="-25000">
                  <a:latin typeface="Helvetica" pitchFamily="18" charset="0"/>
                </a:rPr>
                <a:t>max</a:t>
              </a:r>
            </a:p>
          </p:txBody>
        </p:sp>
        <p:sp>
          <p:nvSpPr>
            <p:cNvPr id="69641" name="Text Box 9"/>
            <p:cNvSpPr txBox="1">
              <a:spLocks noChangeArrowheads="1"/>
            </p:cNvSpPr>
            <p:nvPr/>
          </p:nvSpPr>
          <p:spPr bwMode="auto">
            <a:xfrm rot="-5362319">
              <a:off x="1771" y="1969"/>
              <a:ext cx="265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b="1">
                  <a:latin typeface="Helvetica" pitchFamily="18" charset="0"/>
                </a:rPr>
                <a:t>V</a:t>
              </a:r>
              <a:r>
                <a:rPr lang="en-US" altLang="ja-JP" sz="2000" b="1" baseline="-25000">
                  <a:latin typeface="Helvetica" pitchFamily="18" charset="0"/>
                </a:rPr>
                <a:t>2</a:t>
              </a:r>
            </a:p>
          </p:txBody>
        </p:sp>
      </p:grpSp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5638800" y="1447800"/>
            <a:ext cx="2543009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>
                <a:latin typeface="Helvetica" pitchFamily="18" charset="0"/>
              </a:rPr>
              <a:t>Au+Au 130 GeV</a:t>
            </a:r>
          </a:p>
          <a:p>
            <a:r>
              <a:rPr lang="en-US" altLang="ja-JP" sz="1400" b="1" dirty="0" smtClean="0">
                <a:latin typeface="Helvetica" pitchFamily="18" charset="0"/>
              </a:rPr>
              <a:t>STAR</a:t>
            </a:r>
            <a:r>
              <a:rPr lang="en-US" altLang="ja-JP" sz="1400" b="1" dirty="0">
                <a:latin typeface="Helvetica" pitchFamily="18" charset="0"/>
              </a:rPr>
              <a:t>:     PRL 86, (2001) </a:t>
            </a:r>
            <a:r>
              <a:rPr lang="en-US" altLang="ja-JP" sz="1400" b="1" dirty="0" smtClean="0">
                <a:latin typeface="Helvetica" pitchFamily="18" charset="0"/>
              </a:rPr>
              <a:t>402</a:t>
            </a:r>
          </a:p>
          <a:p>
            <a:r>
              <a:rPr lang="en-US" altLang="ja-JP" sz="1400" dirty="0" smtClean="0">
                <a:latin typeface="Helvetica" pitchFamily="18" charset="0"/>
              </a:rPr>
              <a:t>SPIRES citations: 358</a:t>
            </a:r>
            <a:endParaRPr lang="en-US" altLang="ja-JP" sz="1400" b="1" dirty="0" smtClean="0">
              <a:latin typeface="Helvetica" pitchFamily="18" charset="0"/>
            </a:endParaRPr>
          </a:p>
          <a:p>
            <a:endParaRPr lang="en-US" altLang="ja-JP" sz="1400" b="1" dirty="0">
              <a:latin typeface="Helvetica" pitchFamily="18" charset="0"/>
            </a:endParaRP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705600" y="3124200"/>
            <a:ext cx="1905000" cy="549275"/>
            <a:chOff x="1536" y="1584"/>
            <a:chExt cx="1200" cy="346"/>
          </a:xfrm>
        </p:grpSpPr>
        <p:sp>
          <p:nvSpPr>
            <p:cNvPr id="69647" name="Text Box 15"/>
            <p:cNvSpPr txBox="1">
              <a:spLocks noChangeArrowheads="1"/>
            </p:cNvSpPr>
            <p:nvPr/>
          </p:nvSpPr>
          <p:spPr bwMode="auto">
            <a:xfrm>
              <a:off x="1536" y="1584"/>
              <a:ext cx="1200" cy="3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200" b="1">
                  <a:latin typeface="Helvetica" pitchFamily="18" charset="0"/>
                </a:rPr>
                <a:t>        Charged Particles</a:t>
              </a:r>
            </a:p>
            <a:p>
              <a:pPr>
                <a:spcBef>
                  <a:spcPct val="50000"/>
                </a:spcBef>
              </a:pPr>
              <a:r>
                <a:rPr lang="en-US" altLang="ja-JP" sz="1200" b="1">
                  <a:latin typeface="Helvetica" pitchFamily="18" charset="0"/>
                </a:rPr>
                <a:t>        Hydro Limit</a:t>
              </a:r>
            </a:p>
          </p:txBody>
        </p:sp>
        <p:sp>
          <p:nvSpPr>
            <p:cNvPr id="69648" name="Oval 16"/>
            <p:cNvSpPr>
              <a:spLocks noChangeArrowheads="1"/>
            </p:cNvSpPr>
            <p:nvPr/>
          </p:nvSpPr>
          <p:spPr bwMode="auto">
            <a:xfrm>
              <a:off x="1680" y="163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649" name="Rectangle 17"/>
            <p:cNvSpPr>
              <a:spLocks noChangeArrowheads="1"/>
            </p:cNvSpPr>
            <p:nvPr/>
          </p:nvSpPr>
          <p:spPr bwMode="auto">
            <a:xfrm>
              <a:off x="1680" y="1728"/>
              <a:ext cx="48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5318125" y="51943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 sz="2000" b="1">
              <a:latin typeface="Helvetica" pitchFamily="18" charset="0"/>
              <a:ea typeface="ＭＳ Ｐゴシック" pitchFamily="18" charset="-128"/>
            </a:endParaRPr>
          </a:p>
        </p:txBody>
      </p:sp>
      <p:sp>
        <p:nvSpPr>
          <p:cNvPr id="69654" name="Text Box 22"/>
          <p:cNvSpPr txBox="1">
            <a:spLocks noChangeArrowheads="1"/>
          </p:cNvSpPr>
          <p:nvPr/>
        </p:nvSpPr>
        <p:spPr bwMode="auto">
          <a:xfrm>
            <a:off x="1447800" y="838200"/>
            <a:ext cx="1966003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  <a:latin typeface="+mj-lt"/>
              </a:rPr>
              <a:t>Jet Quenching</a:t>
            </a:r>
            <a:endParaRPr lang="en-US" altLang="ja-JP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655" name="Text Box 23"/>
          <p:cNvSpPr txBox="1">
            <a:spLocks noChangeArrowheads="1"/>
          </p:cNvSpPr>
          <p:nvPr/>
        </p:nvSpPr>
        <p:spPr bwMode="auto">
          <a:xfrm>
            <a:off x="5791200" y="914400"/>
            <a:ext cx="2450536" cy="40011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  <a:latin typeface="+mj-lt"/>
              </a:rPr>
              <a:t>Large Elliptic Flow</a:t>
            </a:r>
            <a:endParaRPr lang="en-US" altLang="ja-JP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657" name="Text Box 25"/>
          <p:cNvSpPr txBox="1">
            <a:spLocks noChangeArrowheads="1"/>
          </p:cNvSpPr>
          <p:nvPr/>
        </p:nvSpPr>
        <p:spPr bwMode="auto">
          <a:xfrm>
            <a:off x="4860925" y="5451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>
              <a:ea typeface="ＭＳ Ｐゴシック" pitchFamily="18" charset="-128"/>
            </a:endParaRPr>
          </a:p>
        </p:txBody>
      </p:sp>
      <p:pic>
        <p:nvPicPr>
          <p:cNvPr id="38" name="図 37" descr="ppg003cov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884195"/>
            <a:ext cx="3886200" cy="4973805"/>
          </a:xfrm>
          <a:prstGeom prst="rect">
            <a:avLst/>
          </a:prstGeom>
        </p:spPr>
      </p:pic>
      <p:sp>
        <p:nvSpPr>
          <p:cNvPr id="69645" name="Text Box 13"/>
          <p:cNvSpPr txBox="1">
            <a:spLocks noChangeArrowheads="1"/>
          </p:cNvSpPr>
          <p:nvPr/>
        </p:nvSpPr>
        <p:spPr bwMode="auto">
          <a:xfrm>
            <a:off x="1044033" y="1447800"/>
            <a:ext cx="2924699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>
                <a:latin typeface="Helvetica" pitchFamily="18" charset="0"/>
              </a:rPr>
              <a:t>Au+Au 130 GeV</a:t>
            </a:r>
          </a:p>
          <a:p>
            <a:r>
              <a:rPr lang="en-US" altLang="ja-JP" sz="1400" b="1" dirty="0" smtClean="0">
                <a:latin typeface="Helvetica" pitchFamily="18" charset="0"/>
              </a:rPr>
              <a:t>PHENIX</a:t>
            </a:r>
            <a:r>
              <a:rPr lang="en-US" altLang="ja-JP" sz="1400" b="1" dirty="0">
                <a:latin typeface="Helvetica" pitchFamily="18" charset="0"/>
              </a:rPr>
              <a:t>:  PRL 88,(2002) </a:t>
            </a:r>
            <a:r>
              <a:rPr lang="en-US" altLang="ja-JP" sz="1400" b="1" dirty="0" smtClean="0">
                <a:latin typeface="Helvetica" pitchFamily="18" charset="0"/>
              </a:rPr>
              <a:t>022301</a:t>
            </a:r>
          </a:p>
          <a:p>
            <a:r>
              <a:rPr lang="en-US" altLang="ja-JP" sz="1400" dirty="0" smtClean="0">
                <a:latin typeface="Helvetica" pitchFamily="18" charset="0"/>
              </a:rPr>
              <a:t>SPIRES citations: 446</a:t>
            </a:r>
          </a:p>
          <a:p>
            <a:r>
              <a:rPr lang="en-US" altLang="ja-JP" sz="1400" dirty="0" smtClean="0">
                <a:solidFill>
                  <a:srgbClr val="FF0000"/>
                </a:solidFill>
                <a:latin typeface="Helvetica" pitchFamily="18" charset="0"/>
              </a:rPr>
              <a:t>Most cited PRL in RHIC papers 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High pT hadrons;</a:t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2000" dirty="0" smtClean="0"/>
              <a:t>probing the density of matter by the calibrated probe.</a:t>
            </a:r>
            <a:endParaRPr lang="ja-JP" altLang="en-US" sz="2000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10C1-ABCA-7045-A4AC-62E6F3B35C0A}" type="slidenum">
              <a:rPr lang="en-US" altLang="ja-JP" smtClean="0"/>
              <a:pPr/>
              <a:t>13</a:t>
            </a:fld>
            <a:endParaRPr lang="en-US" altLang="ja-JP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 rot="16200000">
            <a:off x="6166643" y="1224757"/>
            <a:ext cx="620713" cy="1524000"/>
          </a:xfrm>
          <a:prstGeom prst="can">
            <a:avLst>
              <a:gd name="adj" fmla="val 34521"/>
            </a:avLst>
          </a:prstGeom>
          <a:gradFill rotWithShape="0">
            <a:gsLst>
              <a:gs pos="0">
                <a:srgbClr val="FFFF00"/>
              </a:gs>
              <a:gs pos="100000">
                <a:srgbClr val="FF80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5081591" y="304796"/>
            <a:ext cx="3910013" cy="3276591"/>
            <a:chOff x="2856" y="857"/>
            <a:chExt cx="2904" cy="1820"/>
          </a:xfrm>
        </p:grpSpPr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2889" y="2245"/>
              <a:ext cx="598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200">
                  <a:latin typeface="Tahoma" pitchFamily="100" charset="0"/>
                </a:rPr>
                <a:t>hadrons</a:t>
              </a:r>
              <a:endParaRPr lang="en-US" sz="1200">
                <a:latin typeface="Times New Roman" pitchFamily="100" charset="0"/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3100" y="1592"/>
              <a:ext cx="905" cy="17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680" y="328"/>
                </a:cxn>
                <a:cxn ang="0">
                  <a:pos x="856" y="0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 flipH="1" flipV="1">
              <a:off x="3768" y="1860"/>
              <a:ext cx="905" cy="174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680" y="328"/>
                </a:cxn>
                <a:cxn ang="0">
                  <a:pos x="856" y="0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3097" y="1588"/>
              <a:ext cx="199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200">
                  <a:latin typeface="Times New Roman" pitchFamily="100" charset="0"/>
                </a:rPr>
                <a:t>q</a:t>
              </a: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4698" y="1870"/>
              <a:ext cx="199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200">
                  <a:latin typeface="Times New Roman" pitchFamily="100" charset="0"/>
                </a:rPr>
                <a:t>q</a:t>
              </a:r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 rot="20991552" flipV="1">
              <a:off x="3945" y="1295"/>
              <a:ext cx="10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 flipV="1">
              <a:off x="4088" y="1134"/>
              <a:ext cx="203" cy="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 flipV="1">
              <a:off x="4166" y="1431"/>
              <a:ext cx="178" cy="1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 flipV="1">
              <a:off x="4030" y="1254"/>
              <a:ext cx="93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V="1">
              <a:off x="4080" y="998"/>
              <a:ext cx="558" cy="56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 flipH="1">
              <a:off x="3615" y="2099"/>
              <a:ext cx="101" cy="49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Line 16"/>
            <p:cNvSpPr>
              <a:spLocks noChangeShapeType="1"/>
            </p:cNvSpPr>
            <p:nvPr/>
          </p:nvSpPr>
          <p:spPr bwMode="auto">
            <a:xfrm flipH="1">
              <a:off x="3580" y="2081"/>
              <a:ext cx="111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Line 17"/>
            <p:cNvSpPr>
              <a:spLocks noChangeShapeType="1"/>
            </p:cNvSpPr>
            <p:nvPr/>
          </p:nvSpPr>
          <p:spPr bwMode="auto">
            <a:xfrm flipH="1">
              <a:off x="3513" y="2064"/>
              <a:ext cx="178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H="1">
              <a:off x="3319" y="2034"/>
              <a:ext cx="415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Line 19"/>
            <p:cNvSpPr>
              <a:spLocks noChangeShapeType="1"/>
            </p:cNvSpPr>
            <p:nvPr/>
          </p:nvSpPr>
          <p:spPr bwMode="auto">
            <a:xfrm flipH="1">
              <a:off x="3751" y="2069"/>
              <a:ext cx="17" cy="4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Line 20"/>
            <p:cNvSpPr>
              <a:spLocks noChangeShapeType="1"/>
            </p:cNvSpPr>
            <p:nvPr/>
          </p:nvSpPr>
          <p:spPr bwMode="auto">
            <a:xfrm>
              <a:off x="3792" y="2060"/>
              <a:ext cx="95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Text Box 21"/>
            <p:cNvSpPr txBox="1">
              <a:spLocks noChangeArrowheads="1"/>
            </p:cNvSpPr>
            <p:nvPr/>
          </p:nvSpPr>
          <p:spPr bwMode="auto">
            <a:xfrm>
              <a:off x="3400" y="1198"/>
              <a:ext cx="597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200">
                  <a:latin typeface="Tahoma" pitchFamily="100" charset="0"/>
                </a:rPr>
                <a:t>hadrons</a:t>
              </a:r>
              <a:endParaRPr lang="en-US" sz="1200">
                <a:latin typeface="Times New Roman" pitchFamily="100" charset="0"/>
              </a:endParaRPr>
            </a:p>
          </p:txBody>
        </p:sp>
        <p:sp>
          <p:nvSpPr>
            <p:cNvPr id="34" name="Text Box 22"/>
            <p:cNvSpPr txBox="1">
              <a:spLocks noChangeArrowheads="1"/>
            </p:cNvSpPr>
            <p:nvPr/>
          </p:nvSpPr>
          <p:spPr bwMode="auto">
            <a:xfrm>
              <a:off x="4477" y="1181"/>
              <a:ext cx="1283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200">
                  <a:solidFill>
                    <a:srgbClr val="FF0000"/>
                  </a:solidFill>
                  <a:latin typeface="Tahoma" pitchFamily="100" charset="0"/>
                </a:rPr>
                <a:t>leading</a:t>
              </a:r>
            </a:p>
            <a:p>
              <a:pPr algn="l"/>
              <a:r>
                <a:rPr lang="en-US" sz="1200">
                  <a:solidFill>
                    <a:srgbClr val="FF0000"/>
                  </a:solidFill>
                  <a:latin typeface="Tahoma" pitchFamily="100" charset="0"/>
                </a:rPr>
                <a:t>particle</a:t>
              </a:r>
              <a:endParaRPr lang="en-US" sz="1200">
                <a:solidFill>
                  <a:srgbClr val="FF0000"/>
                </a:solidFill>
                <a:latin typeface="Times New Roman" pitchFamily="100" charset="0"/>
              </a:endParaRPr>
            </a:p>
          </p:txBody>
        </p:sp>
        <p:sp>
          <p:nvSpPr>
            <p:cNvPr id="35" name="Text Box 23"/>
            <p:cNvSpPr txBox="1">
              <a:spLocks noChangeArrowheads="1"/>
            </p:cNvSpPr>
            <p:nvPr/>
          </p:nvSpPr>
          <p:spPr bwMode="auto">
            <a:xfrm>
              <a:off x="3792" y="2525"/>
              <a:ext cx="1383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200">
                  <a:solidFill>
                    <a:srgbClr val="FF0000"/>
                  </a:solidFill>
                  <a:latin typeface="Tahoma" pitchFamily="100" charset="0"/>
                </a:rPr>
                <a:t>leading particle</a:t>
              </a:r>
              <a:endParaRPr lang="en-US" sz="1200">
                <a:solidFill>
                  <a:srgbClr val="FF0000"/>
                </a:solidFill>
                <a:latin typeface="Times New Roman" pitchFamily="100" charset="0"/>
              </a:endParaRPr>
            </a:p>
          </p:txBody>
        </p:sp>
        <p:sp>
          <p:nvSpPr>
            <p:cNvPr id="36" name="Text Box 24"/>
            <p:cNvSpPr txBox="1">
              <a:spLocks noChangeArrowheads="1"/>
            </p:cNvSpPr>
            <p:nvPr/>
          </p:nvSpPr>
          <p:spPr bwMode="auto">
            <a:xfrm>
              <a:off x="2856" y="857"/>
              <a:ext cx="2030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200">
                  <a:latin typeface="Tahoma" pitchFamily="100" charset="0"/>
                </a:rPr>
                <a:t>schematic view of  jet production</a:t>
              </a:r>
              <a:endParaRPr lang="en-US" sz="1200">
                <a:latin typeface="Times New Roman" pitchFamily="100" charset="0"/>
              </a:endParaRPr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>
              <a:off x="3830" y="1767"/>
              <a:ext cx="128" cy="9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80" y="11"/>
                </a:cxn>
                <a:cxn ang="0">
                  <a:pos x="16" y="75"/>
                </a:cxn>
                <a:cxn ang="0">
                  <a:pos x="104" y="75"/>
                </a:cxn>
                <a:cxn ang="0">
                  <a:pos x="48" y="131"/>
                </a:cxn>
                <a:cxn ang="0">
                  <a:pos x="96" y="13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2743200" y="6400800"/>
            <a:ext cx="1905000" cy="457200"/>
          </a:xfrm>
        </p:spPr>
        <p:txBody>
          <a:bodyPr/>
          <a:lstStyle/>
          <a:p>
            <a:r>
              <a:rPr lang="en-US" altLang="ja-JP"/>
              <a:t>2007.0612 </a:t>
            </a:r>
            <a:r>
              <a:rPr lang="ja-JP" altLang="en-US"/>
              <a:t>第７回</a:t>
            </a:r>
          </a:p>
        </p:txBody>
      </p:sp>
      <p:sp>
        <p:nvSpPr>
          <p:cNvPr id="13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57AFD-5EB3-4843-BC49-43922B591B21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1853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533400"/>
          </a:xfrm>
        </p:spPr>
        <p:txBody>
          <a:bodyPr/>
          <a:lstStyle/>
          <a:p>
            <a:r>
              <a:rPr lang="en-US" altLang="ja-JP" sz="3200"/>
              <a:t>pQCD Calibrated Probes (p+p)</a:t>
            </a:r>
          </a:p>
        </p:txBody>
      </p:sp>
      <p:sp>
        <p:nvSpPr>
          <p:cNvPr id="1853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685800"/>
            <a:ext cx="837565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sz="2000" dirty="0"/>
              <a:t>Baseline measurements in p+p collisions at RHIC</a:t>
            </a:r>
          </a:p>
          <a:p>
            <a:pPr lvl="1">
              <a:lnSpc>
                <a:spcPct val="90000"/>
              </a:lnSpc>
            </a:pPr>
            <a:r>
              <a:rPr lang="en-US" altLang="ja-JP" sz="2000" dirty="0"/>
              <a:t>Calibrated probes</a:t>
            </a:r>
          </a:p>
          <a:p>
            <a:pPr lvl="1">
              <a:lnSpc>
                <a:spcPct val="90000"/>
              </a:lnSpc>
            </a:pPr>
            <a:r>
              <a:rPr lang="en-US" altLang="ja-JP" sz="2000" dirty="0"/>
              <a:t>Supported by well-established theory (</a:t>
            </a:r>
            <a:r>
              <a:rPr lang="en-US" altLang="ja-JP" sz="2000" dirty="0" err="1"/>
              <a:t>perturbative</a:t>
            </a:r>
            <a:r>
              <a:rPr lang="en-US" altLang="ja-JP" sz="2000" dirty="0"/>
              <a:t> QCD = pQCD)</a:t>
            </a:r>
            <a:endParaRPr lang="en-US" altLang="ja-JP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0" y="2286000"/>
            <a:ext cx="4343400" cy="4572000"/>
            <a:chOff x="0" y="1536"/>
            <a:chExt cx="2352" cy="2976"/>
          </a:xfrm>
        </p:grpSpPr>
        <p:pic>
          <p:nvPicPr>
            <p:cNvPr id="1853446" name="Picture 6"/>
            <p:cNvPicPr>
              <a:picLocks noChangeAspect="1" noChangeArrowheads="1"/>
            </p:cNvPicPr>
            <p:nvPr/>
          </p:nvPicPr>
          <p:blipFill>
            <a:blip r:embed="rId3"/>
            <a:srcRect r="7072" b="49367"/>
            <a:stretch>
              <a:fillRect/>
            </a:stretch>
          </p:blipFill>
          <p:spPr bwMode="auto">
            <a:xfrm>
              <a:off x="0" y="1536"/>
              <a:ext cx="2352" cy="2736"/>
            </a:xfrm>
            <a:prstGeom prst="rect">
              <a:avLst/>
            </a:prstGeom>
            <a:noFill/>
          </p:spPr>
        </p:pic>
        <p:pic>
          <p:nvPicPr>
            <p:cNvPr id="1853447" name="Picture 7"/>
            <p:cNvPicPr>
              <a:picLocks noChangeArrowheads="1"/>
            </p:cNvPicPr>
            <p:nvPr/>
          </p:nvPicPr>
          <p:blipFill>
            <a:blip r:embed="rId3"/>
            <a:srcRect t="92427" r="7182" b="-1266"/>
            <a:stretch>
              <a:fillRect/>
            </a:stretch>
          </p:blipFill>
          <p:spPr bwMode="auto">
            <a:xfrm>
              <a:off x="0" y="4177"/>
              <a:ext cx="2352" cy="335"/>
            </a:xfrm>
            <a:prstGeom prst="rect">
              <a:avLst/>
            </a:prstGeom>
            <a:blipFill dpi="0" rotWithShape="0">
              <a:blip/>
              <a:srcRect t="92427" r="7182" b="-1266"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853449" name="Rectangle 9"/>
          <p:cNvSpPr>
            <a:spLocks noChangeArrowheads="1"/>
          </p:cNvSpPr>
          <p:nvPr/>
        </p:nvSpPr>
        <p:spPr bwMode="auto">
          <a:xfrm>
            <a:off x="3352800" y="2362200"/>
            <a:ext cx="19700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000FF"/>
              </a:buClr>
              <a:buSzPct val="62000"/>
              <a:buFont typeface="Monotype Sorts" pitchFamily="100" charset="2"/>
              <a:buNone/>
            </a:pPr>
            <a:r>
              <a:rPr lang="en-US" altLang="ja-JP" sz="2200">
                <a:solidFill>
                  <a:srgbClr val="0000FF"/>
                </a:solidFill>
                <a:latin typeface="Arial" pitchFamily="100" charset="0"/>
              </a:rPr>
              <a:t>Neutral pions</a:t>
            </a:r>
            <a:endParaRPr lang="en-US" altLang="ja-JP" sz="2200">
              <a:solidFill>
                <a:srgbClr val="0000FF"/>
              </a:solidFill>
              <a:latin typeface="Arial Rounded MT Bold" pitchFamily="100" charset="0"/>
            </a:endParaRPr>
          </a:p>
        </p:txBody>
      </p:sp>
      <p:pic>
        <p:nvPicPr>
          <p:cNvPr id="1853450" name="Picture 10" descr="phenix_30_72dp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2438400"/>
            <a:ext cx="1030288" cy="3317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53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1C208-196F-4E9D-92E7-CA34BCB2D751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857538" name="AutoShape 2"/>
          <p:cNvSpPr>
            <a:spLocks noChangeArrowheads="1"/>
          </p:cNvSpPr>
          <p:nvPr/>
        </p:nvSpPr>
        <p:spPr bwMode="auto">
          <a:xfrm>
            <a:off x="493713" y="1198563"/>
            <a:ext cx="3824287" cy="4681537"/>
          </a:xfrm>
          <a:prstGeom prst="roundRect">
            <a:avLst>
              <a:gd name="adj" fmla="val 32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57539" name="Text Box 3"/>
          <p:cNvSpPr txBox="1">
            <a:spLocks noChangeArrowheads="1"/>
          </p:cNvSpPr>
          <p:nvPr/>
        </p:nvSpPr>
        <p:spPr bwMode="auto">
          <a:xfrm>
            <a:off x="381000" y="5943600"/>
            <a:ext cx="81534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 defTabSz="801688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35000" algn="l"/>
                <a:tab pos="1270000" algn="l"/>
                <a:tab pos="1905000" algn="l"/>
                <a:tab pos="2540000" algn="l"/>
                <a:tab pos="3175000" algn="l"/>
                <a:tab pos="3810000" algn="l"/>
                <a:tab pos="4445000" algn="l"/>
                <a:tab pos="5080000" algn="l"/>
                <a:tab pos="5715000" algn="l"/>
                <a:tab pos="6350000" algn="l"/>
              </a:tabLst>
            </a:pPr>
            <a:r>
              <a:rPr lang="en-GB" sz="2100" i="1" dirty="0">
                <a:latin typeface="Arial" pitchFamily="100" charset="0"/>
              </a:rPr>
              <a:t>Scaling of calibrated probe </a:t>
            </a:r>
            <a:r>
              <a:rPr lang="en-GB" sz="2100" dirty="0">
                <a:latin typeface="Arial" pitchFamily="100" charset="0"/>
              </a:rPr>
              <a:t>works in peripheral </a:t>
            </a:r>
            <a:r>
              <a:rPr lang="en-GB" sz="2100" dirty="0" err="1">
                <a:latin typeface="Arial" pitchFamily="100" charset="0"/>
              </a:rPr>
              <a:t>Au+Au</a:t>
            </a:r>
            <a:r>
              <a:rPr lang="en-GB" sz="2100" dirty="0">
                <a:latin typeface="Arial" pitchFamily="100" charset="0"/>
              </a:rPr>
              <a:t>, but  </a:t>
            </a:r>
            <a:r>
              <a:rPr lang="en-GB" sz="2100" i="1" dirty="0">
                <a:latin typeface="Arial" pitchFamily="100" charset="0"/>
              </a:rPr>
              <a:t>strong  suppression</a:t>
            </a:r>
            <a:r>
              <a:rPr lang="en-GB" sz="2100" dirty="0">
                <a:latin typeface="Arial" pitchFamily="100" charset="0"/>
              </a:rPr>
              <a:t>  in central </a:t>
            </a:r>
            <a:r>
              <a:rPr lang="en-GB" sz="2100" dirty="0" err="1">
                <a:latin typeface="Arial" pitchFamily="100" charset="0"/>
              </a:rPr>
              <a:t>Au+Au</a:t>
            </a:r>
            <a:endParaRPr lang="en-GB" sz="2100" b="0" dirty="0">
              <a:solidFill>
                <a:srgbClr val="FFFF00"/>
              </a:solidFill>
              <a:latin typeface="Helvetica" pitchFamily="100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35000" y="1262063"/>
            <a:ext cx="3595688" cy="4576762"/>
            <a:chOff x="468" y="876"/>
            <a:chExt cx="2647" cy="3175"/>
          </a:xfrm>
        </p:grpSpPr>
        <p:pic>
          <p:nvPicPr>
            <p:cNvPr id="185754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8" y="876"/>
              <a:ext cx="2647" cy="3175"/>
            </a:xfrm>
            <a:prstGeom prst="rect">
              <a:avLst/>
            </a:prstGeom>
            <a:noFill/>
          </p:spPr>
        </p:pic>
        <p:sp>
          <p:nvSpPr>
            <p:cNvPr id="1857542" name="Text Box 6"/>
            <p:cNvSpPr txBox="1">
              <a:spLocks noChangeArrowheads="1"/>
            </p:cNvSpPr>
            <p:nvPr/>
          </p:nvSpPr>
          <p:spPr bwMode="auto">
            <a:xfrm>
              <a:off x="865" y="3267"/>
              <a:ext cx="1098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801688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35000" algn="l"/>
                  <a:tab pos="1270000" algn="l"/>
                </a:tabLst>
              </a:pPr>
              <a:r>
                <a:rPr lang="en-GB" sz="1600" b="0">
                  <a:solidFill>
                    <a:srgbClr val="0000FF"/>
                  </a:solidFill>
                  <a:latin typeface="Helvetica" pitchFamily="100" charset="0"/>
                </a:rPr>
                <a:t>peripheral</a:t>
              </a:r>
            </a:p>
            <a:p>
              <a:pPr algn="l" defTabSz="801688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35000" algn="l"/>
                  <a:tab pos="1270000" algn="l"/>
                </a:tabLst>
              </a:pPr>
              <a:r>
                <a:rPr lang="en-GB" sz="1600" b="0" i="1">
                  <a:solidFill>
                    <a:srgbClr val="0000FF"/>
                  </a:solidFill>
                  <a:latin typeface="Helvetica" pitchFamily="100" charset="0"/>
                </a:rPr>
                <a:t>N</a:t>
              </a:r>
              <a:r>
                <a:rPr lang="en-GB" sz="1600" b="0" i="1" baseline="-33000">
                  <a:solidFill>
                    <a:srgbClr val="0000FF"/>
                  </a:solidFill>
                  <a:latin typeface="Helvetica" pitchFamily="100" charset="0"/>
                </a:rPr>
                <a:t>coll</a:t>
              </a:r>
              <a:r>
                <a:rPr lang="en-GB" sz="1600" b="0">
                  <a:solidFill>
                    <a:srgbClr val="0000FF"/>
                  </a:solidFill>
                  <a:latin typeface="Helvetica" pitchFamily="100" charset="0"/>
                </a:rPr>
                <a:t> = 12.3 </a:t>
              </a:r>
              <a:r>
                <a:rPr lang="en-GB" sz="1600" b="0">
                  <a:solidFill>
                    <a:srgbClr val="0000FF"/>
                  </a:solidFill>
                  <a:latin typeface="Symbol" pitchFamily="100" charset="2"/>
                </a:rPr>
                <a:t></a:t>
              </a:r>
              <a:r>
                <a:rPr lang="en-GB" sz="1600" b="0">
                  <a:solidFill>
                    <a:srgbClr val="0000FF"/>
                  </a:solidFill>
                  <a:latin typeface="Helvetica" pitchFamily="100" charset="0"/>
                </a:rPr>
                <a:t> 4.0</a:t>
              </a:r>
            </a:p>
          </p:txBody>
        </p:sp>
        <p:pic>
          <p:nvPicPr>
            <p:cNvPr id="1857543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41" y="1536"/>
              <a:ext cx="638" cy="250"/>
            </a:xfrm>
            <a:prstGeom prst="rect">
              <a:avLst/>
            </a:prstGeom>
            <a:noFill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794250" y="1198563"/>
            <a:ext cx="3821113" cy="4681537"/>
            <a:chOff x="3530" y="832"/>
            <a:chExt cx="2814" cy="3247"/>
          </a:xfrm>
        </p:grpSpPr>
        <p:pic>
          <p:nvPicPr>
            <p:cNvPr id="1857545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30" y="832"/>
              <a:ext cx="2814" cy="3247"/>
            </a:xfrm>
            <a:prstGeom prst="rect">
              <a:avLst/>
            </a:prstGeom>
            <a:noFill/>
          </p:spPr>
        </p:pic>
        <p:sp>
          <p:nvSpPr>
            <p:cNvPr id="1857546" name="Text Box 10"/>
            <p:cNvSpPr txBox="1">
              <a:spLocks noChangeArrowheads="1"/>
            </p:cNvSpPr>
            <p:nvPr/>
          </p:nvSpPr>
          <p:spPr bwMode="auto">
            <a:xfrm>
              <a:off x="4003" y="3268"/>
              <a:ext cx="1015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defTabSz="801688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35000" algn="l"/>
                  <a:tab pos="1270000" algn="l"/>
                </a:tabLst>
              </a:pPr>
              <a:r>
                <a:rPr lang="en-GB" sz="1600" b="0">
                  <a:solidFill>
                    <a:srgbClr val="0000FF"/>
                  </a:solidFill>
                  <a:latin typeface="Helvetica" pitchFamily="100" charset="0"/>
                </a:rPr>
                <a:t>central</a:t>
              </a:r>
            </a:p>
            <a:p>
              <a:pPr algn="l" defTabSz="801688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35000" algn="l"/>
                  <a:tab pos="1270000" algn="l"/>
                </a:tabLst>
              </a:pPr>
              <a:r>
                <a:rPr lang="en-GB" sz="1600" b="0" i="1">
                  <a:solidFill>
                    <a:srgbClr val="0000FF"/>
                  </a:solidFill>
                  <a:latin typeface="Helvetica" pitchFamily="100" charset="0"/>
                </a:rPr>
                <a:t>N</a:t>
              </a:r>
              <a:r>
                <a:rPr lang="en-GB" sz="1600" b="0" i="1" baseline="-33000">
                  <a:solidFill>
                    <a:srgbClr val="0000FF"/>
                  </a:solidFill>
                  <a:latin typeface="Helvetica" pitchFamily="100" charset="0"/>
                </a:rPr>
                <a:t>coll</a:t>
              </a:r>
              <a:r>
                <a:rPr lang="en-GB" sz="1600" b="0">
                  <a:solidFill>
                    <a:srgbClr val="0000FF"/>
                  </a:solidFill>
                  <a:latin typeface="Helvetica" pitchFamily="100" charset="0"/>
                </a:rPr>
                <a:t> = 975 </a:t>
              </a:r>
              <a:r>
                <a:rPr lang="en-GB" sz="1600" b="0">
                  <a:solidFill>
                    <a:srgbClr val="0000FF"/>
                  </a:solidFill>
                  <a:latin typeface="Symbol" pitchFamily="100" charset="2"/>
                </a:rPr>
                <a:t></a:t>
              </a:r>
              <a:r>
                <a:rPr lang="en-GB" sz="1600" b="0">
                  <a:solidFill>
                    <a:srgbClr val="0000FF"/>
                  </a:solidFill>
                  <a:latin typeface="Helvetica" pitchFamily="100" charset="0"/>
                </a:rPr>
                <a:t> 94</a:t>
              </a:r>
            </a:p>
          </p:txBody>
        </p:sp>
        <p:pic>
          <p:nvPicPr>
            <p:cNvPr id="1857547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484" y="1536"/>
              <a:ext cx="638" cy="250"/>
            </a:xfrm>
            <a:prstGeom prst="rect">
              <a:avLst/>
            </a:prstGeom>
            <a:noFill/>
          </p:spPr>
        </p:pic>
      </p:grpSp>
      <p:sp>
        <p:nvSpPr>
          <p:cNvPr id="1857548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GB" sz="2800"/>
              <a:t>Discovery of Strong Suppression (Au+Au)</a:t>
            </a:r>
            <a:endParaRPr lang="en-US" altLang="ja-JP" baseline="-2500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7315200" y="2667000"/>
            <a:ext cx="866775" cy="739775"/>
            <a:chOff x="1836" y="1536"/>
            <a:chExt cx="594" cy="528"/>
          </a:xfrm>
        </p:grpSpPr>
        <p:sp>
          <p:nvSpPr>
            <p:cNvPr id="1857550" name="Oval 14"/>
            <p:cNvSpPr>
              <a:spLocks noChangeArrowheads="1"/>
            </p:cNvSpPr>
            <p:nvPr/>
          </p:nvSpPr>
          <p:spPr bwMode="auto">
            <a:xfrm>
              <a:off x="1836" y="1536"/>
              <a:ext cx="528" cy="528"/>
            </a:xfrm>
            <a:prstGeom prst="ellipse">
              <a:avLst/>
            </a:prstGeom>
            <a:solidFill>
              <a:srgbClr val="CCCCFF"/>
            </a:solidFill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lIns="106047" tIns="53023" rIns="106047" bIns="53023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57551" name="Oval 15"/>
            <p:cNvSpPr>
              <a:spLocks noChangeArrowheads="1"/>
            </p:cNvSpPr>
            <p:nvPr/>
          </p:nvSpPr>
          <p:spPr bwMode="auto">
            <a:xfrm>
              <a:off x="1920" y="1536"/>
              <a:ext cx="510" cy="528"/>
            </a:xfrm>
            <a:prstGeom prst="ellipse">
              <a:avLst/>
            </a:prstGeom>
            <a:solidFill>
              <a:srgbClr val="CCCCFF"/>
            </a:solidFill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lIns="106047" tIns="53023" rIns="106047" bIns="53023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819400" y="2667000"/>
            <a:ext cx="1190625" cy="739775"/>
            <a:chOff x="720" y="2832"/>
            <a:chExt cx="846" cy="528"/>
          </a:xfrm>
        </p:grpSpPr>
        <p:sp>
          <p:nvSpPr>
            <p:cNvPr id="1857553" name="Oval 17"/>
            <p:cNvSpPr>
              <a:spLocks noChangeArrowheads="1"/>
            </p:cNvSpPr>
            <p:nvPr/>
          </p:nvSpPr>
          <p:spPr bwMode="auto">
            <a:xfrm>
              <a:off x="720" y="2832"/>
              <a:ext cx="528" cy="528"/>
            </a:xfrm>
            <a:prstGeom prst="ellipse">
              <a:avLst/>
            </a:prstGeom>
            <a:solidFill>
              <a:srgbClr val="CCCCFF"/>
            </a:solidFill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lIns="106047" tIns="53023" rIns="106047" bIns="53023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57554" name="Oval 18"/>
            <p:cNvSpPr>
              <a:spLocks noChangeArrowheads="1"/>
            </p:cNvSpPr>
            <p:nvPr/>
          </p:nvSpPr>
          <p:spPr bwMode="auto">
            <a:xfrm>
              <a:off x="1056" y="2832"/>
              <a:ext cx="510" cy="528"/>
            </a:xfrm>
            <a:prstGeom prst="ellipse">
              <a:avLst/>
            </a:prstGeom>
            <a:solidFill>
              <a:srgbClr val="CCCCFF"/>
            </a:solidFill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lIns="106047" tIns="53023" rIns="106047" bIns="53023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20" name="Group 7"/>
          <p:cNvGrpSpPr>
            <a:grpSpLocks/>
          </p:cNvGrpSpPr>
          <p:nvPr/>
        </p:nvGrpSpPr>
        <p:grpSpPr bwMode="auto">
          <a:xfrm>
            <a:off x="5461000" y="4597400"/>
            <a:ext cx="3505200" cy="1905000"/>
            <a:chOff x="0" y="576"/>
            <a:chExt cx="2208" cy="1200"/>
          </a:xfrm>
        </p:grpSpPr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0" y="576"/>
              <a:ext cx="2208" cy="12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96" y="1152"/>
              <a:ext cx="1625" cy="5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l"/>
              <a:endParaRPr lang="en-US" altLang="ja-JP" sz="1800">
                <a:solidFill>
                  <a:srgbClr val="000000"/>
                </a:solidFill>
                <a:latin typeface="Arial" pitchFamily="100" charset="0"/>
              </a:endParaRPr>
            </a:p>
            <a:p>
              <a:pPr algn="l"/>
              <a:r>
                <a:rPr lang="en-US" altLang="ja-JP" sz="1800">
                  <a:solidFill>
                    <a:srgbClr val="000000"/>
                  </a:solidFill>
                  <a:latin typeface="Arial" pitchFamily="100" charset="0"/>
                </a:rPr>
                <a:t>~ Survival Probability </a:t>
              </a:r>
            </a:p>
            <a:p>
              <a:pPr algn="l"/>
              <a:r>
                <a:rPr lang="en-US" altLang="ja-JP" sz="1800">
                  <a:solidFill>
                    <a:srgbClr val="000000"/>
                  </a:solidFill>
                  <a:latin typeface="Arial" pitchFamily="100" charset="0"/>
                </a:rPr>
                <a:t>   in medium</a:t>
              </a:r>
              <a:endParaRPr lang="en-US" altLang="ja-JP">
                <a:solidFill>
                  <a:srgbClr val="0000FF"/>
                </a:solidFill>
              </a:endParaRP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96" y="624"/>
              <a:ext cx="1510" cy="19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ja-JP" sz="1400" b="0">
                  <a:solidFill>
                    <a:srgbClr val="000000"/>
                  </a:solidFill>
                  <a:latin typeface="Arial" pitchFamily="100" charset="0"/>
                </a:rPr>
                <a:t>Nuclear Modification Factor</a:t>
              </a:r>
              <a:r>
                <a:rPr lang="en-US" altLang="ja-JP" sz="1400">
                  <a:solidFill>
                    <a:srgbClr val="000000"/>
                  </a:solidFill>
                  <a:latin typeface="Arial" pitchFamily="100" charset="0"/>
                </a:rPr>
                <a:t> </a:t>
              </a:r>
            </a:p>
          </p:txBody>
        </p:sp>
        <p:graphicFrame>
          <p:nvGraphicFramePr>
            <p:cNvPr id="25" name="Object 11"/>
            <p:cNvGraphicFramePr>
              <a:graphicFrameLocks noChangeAspect="1"/>
            </p:cNvGraphicFramePr>
            <p:nvPr/>
          </p:nvGraphicFramePr>
          <p:xfrm>
            <a:off x="96" y="816"/>
            <a:ext cx="2064" cy="447"/>
          </p:xfrm>
          <a:graphic>
            <a:graphicData uri="http://schemas.openxmlformats.org/presentationml/2006/ole">
              <p:oleObj spid="_x0000_s2382850" name="Equation" r:id="rId7" imgW="2578497" imgH="559197" progId="">
                <p:embed/>
              </p:oleObj>
            </a:graphicData>
          </a:graphic>
        </p:graphicFrame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5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753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472AB1-DCCE-4758-9312-BE752FF967BA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0"/>
            <a:ext cx="6172200" cy="762000"/>
          </a:xfrm>
          <a:solidFill>
            <a:srgbClr val="0000CC"/>
          </a:solidFill>
        </p:spPr>
        <p:txBody>
          <a:bodyPr/>
          <a:lstStyle/>
          <a:p>
            <a:r>
              <a:rPr lang="en-US" altLang="ja-JP" sz="3200" b="1">
                <a:solidFill>
                  <a:schemeClr val="bg1"/>
                </a:solidFill>
              </a:rPr>
              <a:t>Observation of Jet Quenching</a:t>
            </a: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/>
          <a:srcRect t="6107" r="8168"/>
          <a:stretch>
            <a:fillRect/>
          </a:stretch>
        </p:blipFill>
        <p:spPr bwMode="auto">
          <a:xfrm>
            <a:off x="762000" y="1828800"/>
            <a:ext cx="79248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3"/>
          <a:srcRect t="6107" r="8168"/>
          <a:stretch>
            <a:fillRect/>
          </a:stretch>
        </p:blipFill>
        <p:spPr bwMode="auto">
          <a:xfrm>
            <a:off x="762000" y="1828800"/>
            <a:ext cx="79248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4"/>
          <a:srcRect t="6107" r="8168"/>
          <a:stretch>
            <a:fillRect/>
          </a:stretch>
        </p:blipFill>
        <p:spPr bwMode="auto">
          <a:xfrm>
            <a:off x="762000" y="1828800"/>
            <a:ext cx="79248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5"/>
          <a:srcRect t="6107" r="8168"/>
          <a:stretch>
            <a:fillRect/>
          </a:stretch>
        </p:blipFill>
        <p:spPr bwMode="auto">
          <a:xfrm>
            <a:off x="762000" y="1828800"/>
            <a:ext cx="79248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5" name="Picture 7"/>
          <p:cNvPicPr>
            <a:picLocks noChangeAspect="1" noChangeArrowheads="1"/>
          </p:cNvPicPr>
          <p:nvPr/>
        </p:nvPicPr>
        <p:blipFill>
          <a:blip r:embed="rId6"/>
          <a:srcRect t="6107" r="8168"/>
          <a:stretch>
            <a:fillRect/>
          </a:stretch>
        </p:blipFill>
        <p:spPr bwMode="auto">
          <a:xfrm>
            <a:off x="762000" y="1828800"/>
            <a:ext cx="79248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6" name="Picture 8"/>
          <p:cNvPicPr>
            <a:picLocks noChangeAspect="1" noChangeArrowheads="1"/>
          </p:cNvPicPr>
          <p:nvPr/>
        </p:nvPicPr>
        <p:blipFill>
          <a:blip r:embed="rId7"/>
          <a:srcRect t="6107" r="7285"/>
          <a:stretch>
            <a:fillRect/>
          </a:stretch>
        </p:blipFill>
        <p:spPr bwMode="auto">
          <a:xfrm>
            <a:off x="762000" y="1828800"/>
            <a:ext cx="80010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7" name="Picture 9" descr="RAA_gamma_pi0_eta_AuAu200GeV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1485900"/>
            <a:ext cx="8534400" cy="5348288"/>
          </a:xfrm>
          <a:prstGeom prst="rect">
            <a:avLst/>
          </a:prstGeom>
          <a:noFill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52400" y="868363"/>
            <a:ext cx="8534400" cy="468312"/>
            <a:chOff x="96" y="547"/>
            <a:chExt cx="5376" cy="295"/>
          </a:xfrm>
        </p:grpSpPr>
        <p:sp>
          <p:nvSpPr>
            <p:cNvPr id="109579" name="Text Box 11"/>
            <p:cNvSpPr txBox="1">
              <a:spLocks noChangeArrowheads="1"/>
            </p:cNvSpPr>
            <p:nvPr/>
          </p:nvSpPr>
          <p:spPr bwMode="auto">
            <a:xfrm>
              <a:off x="2928" y="547"/>
              <a:ext cx="2544" cy="288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b="1">
                  <a:solidFill>
                    <a:schemeClr val="bg1"/>
                  </a:solidFill>
                </a:rPr>
                <a:t>If R</a:t>
              </a:r>
              <a:r>
                <a:rPr lang="en-US" altLang="ja-JP" b="1" baseline="-25000">
                  <a:solidFill>
                    <a:schemeClr val="bg1"/>
                  </a:solidFill>
                </a:rPr>
                <a:t>AA</a:t>
              </a:r>
              <a:r>
                <a:rPr lang="en-US" altLang="ja-JP" b="1">
                  <a:solidFill>
                    <a:schemeClr val="bg1"/>
                  </a:solidFill>
                </a:rPr>
                <a:t>= 1        Same as in p+p </a:t>
              </a:r>
            </a:p>
          </p:txBody>
        </p:sp>
        <p:sp>
          <p:nvSpPr>
            <p:cNvPr id="109580" name="AutoShape 12"/>
            <p:cNvSpPr>
              <a:spLocks noChangeArrowheads="1"/>
            </p:cNvSpPr>
            <p:nvPr/>
          </p:nvSpPr>
          <p:spPr bwMode="auto">
            <a:xfrm>
              <a:off x="3840" y="576"/>
              <a:ext cx="192" cy="21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9581" name="Text Box 13"/>
            <p:cNvSpPr txBox="1">
              <a:spLocks noChangeArrowheads="1"/>
            </p:cNvSpPr>
            <p:nvPr/>
          </p:nvSpPr>
          <p:spPr bwMode="auto">
            <a:xfrm>
              <a:off x="96" y="554"/>
              <a:ext cx="2544" cy="288"/>
            </a:xfrm>
            <a:prstGeom prst="rect">
              <a:avLst/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b="1">
                  <a:solidFill>
                    <a:schemeClr val="bg1"/>
                  </a:solidFill>
                </a:rPr>
                <a:t>If R</a:t>
              </a:r>
              <a:r>
                <a:rPr lang="en-US" altLang="ja-JP" b="1" baseline="-25000">
                  <a:solidFill>
                    <a:schemeClr val="bg1"/>
                  </a:solidFill>
                </a:rPr>
                <a:t>AA</a:t>
              </a:r>
              <a:r>
                <a:rPr lang="en-US" altLang="ja-JP" b="1">
                  <a:solidFill>
                    <a:schemeClr val="bg1"/>
                  </a:solidFill>
                </a:rPr>
                <a:t> &lt; 1        Suppression </a:t>
              </a:r>
            </a:p>
          </p:txBody>
        </p:sp>
        <p:sp>
          <p:nvSpPr>
            <p:cNvPr id="109582" name="AutoShape 14"/>
            <p:cNvSpPr>
              <a:spLocks noChangeArrowheads="1"/>
            </p:cNvSpPr>
            <p:nvPr/>
          </p:nvSpPr>
          <p:spPr bwMode="auto">
            <a:xfrm>
              <a:off x="1056" y="606"/>
              <a:ext cx="192" cy="21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09583" name="Text Box 15"/>
          <p:cNvSpPr txBox="1">
            <a:spLocks noChangeArrowheads="1"/>
          </p:cNvSpPr>
          <p:nvPr/>
        </p:nvSpPr>
        <p:spPr bwMode="auto">
          <a:xfrm>
            <a:off x="136524" y="868363"/>
            <a:ext cx="8550275" cy="46166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直接光子は抑制されず。ハドロンは強い抑制（</a:t>
            </a:r>
            <a:r>
              <a:rPr lang="en-US" altLang="ja-JP" dirty="0" smtClean="0">
                <a:solidFill>
                  <a:schemeClr val="bg1"/>
                </a:solidFill>
              </a:rPr>
              <a:t>~ factor 5 </a:t>
            </a:r>
            <a:r>
              <a:rPr lang="ja-JP" altLang="en-US" dirty="0" smtClean="0">
                <a:solidFill>
                  <a:schemeClr val="bg1"/>
                </a:solidFill>
              </a:rPr>
              <a:t>）。　　　　</a:t>
            </a:r>
            <a:endParaRPr lang="en-US" altLang="ja-JP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9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83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Elliptic flow</a:t>
            </a:r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Access to the early time of the collisions, </a:t>
            </a:r>
          </a:p>
          <a:p>
            <a:r>
              <a:rPr lang="en-US" altLang="ja-JP" dirty="0" smtClean="0"/>
              <a:t>Pressure, Equation of State (</a:t>
            </a:r>
            <a:r>
              <a:rPr lang="en-US" altLang="ja-JP" dirty="0" err="1" smtClean="0"/>
              <a:t>EoS</a:t>
            </a:r>
            <a:r>
              <a:rPr lang="en-US" altLang="ja-JP" dirty="0" smtClean="0"/>
              <a:t>).</a:t>
            </a:r>
            <a:endParaRPr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10C1-ABCA-7045-A4AC-62E6F3B35C0A}" type="slidenum">
              <a:rPr lang="en-US" altLang="ja-JP" smtClean="0"/>
              <a:pPr/>
              <a:t>17</a:t>
            </a:fld>
            <a:endParaRPr lang="en-US" altLang="ja-JP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5334000" y="381000"/>
            <a:ext cx="3484563" cy="3448050"/>
            <a:chOff x="240" y="672"/>
            <a:chExt cx="2291" cy="2279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641" y="672"/>
              <a:ext cx="12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ja-JP" altLang="en-US" sz="2000">
                <a:ea typeface="ＭＳ Ｐゴシック" pitchFamily="18" charset="-128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312" y="2688"/>
              <a:ext cx="121" cy="26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endParaRPr lang="ja-JP" altLang="en-US" sz="2000">
                <a:ea typeface="ＭＳ Ｐゴシック" pitchFamily="18" charset="-128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40" y="958"/>
              <a:ext cx="2291" cy="1744"/>
              <a:chOff x="349" y="958"/>
              <a:chExt cx="2291" cy="1744"/>
            </a:xfrm>
          </p:grpSpPr>
          <p:sp>
            <p:nvSpPr>
              <p:cNvPr id="9" name="Freeform 7"/>
              <p:cNvSpPr>
                <a:spLocks/>
              </p:cNvSpPr>
              <p:nvPr/>
            </p:nvSpPr>
            <p:spPr bwMode="auto">
              <a:xfrm rot="11267865">
                <a:off x="2178" y="958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PerspectiveTopRight">
                  <a:rot lat="20099999" lon="21299999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ja-JP" altLang="en-US"/>
              </a:p>
            </p:txBody>
          </p:sp>
          <p:sp>
            <p:nvSpPr>
              <p:cNvPr id="10" name="Line 8"/>
              <p:cNvSpPr>
                <a:spLocks noChangeShapeType="1"/>
              </p:cNvSpPr>
              <p:nvPr/>
            </p:nvSpPr>
            <p:spPr bwMode="auto">
              <a:xfrm rot="467865" flipH="1">
                <a:off x="860" y="1040"/>
                <a:ext cx="426" cy="69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 rot="467865" flipH="1">
                <a:off x="1064" y="1068"/>
                <a:ext cx="419" cy="68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 rot="467865">
                <a:off x="1217" y="1300"/>
                <a:ext cx="140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3" name="Line 11"/>
              <p:cNvSpPr>
                <a:spLocks noChangeShapeType="1"/>
              </p:cNvSpPr>
              <p:nvPr/>
            </p:nvSpPr>
            <p:spPr bwMode="auto">
              <a:xfrm rot="467865">
                <a:off x="1087" y="1988"/>
                <a:ext cx="987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" name="AutoShape 12"/>
              <p:cNvSpPr>
                <a:spLocks noChangeArrowheads="1"/>
              </p:cNvSpPr>
              <p:nvPr/>
            </p:nvSpPr>
            <p:spPr bwMode="auto">
              <a:xfrm rot="467865">
                <a:off x="411" y="1102"/>
                <a:ext cx="2229" cy="1349"/>
              </a:xfrm>
              <a:prstGeom prst="parallelogram">
                <a:avLst>
                  <a:gd name="adj" fmla="val 61305"/>
                </a:avLst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 rot="467865" flipH="1">
                <a:off x="349" y="2015"/>
                <a:ext cx="179" cy="29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" name="Line 14"/>
              <p:cNvSpPr>
                <a:spLocks noChangeShapeType="1"/>
              </p:cNvSpPr>
              <p:nvPr/>
            </p:nvSpPr>
            <p:spPr bwMode="auto">
              <a:xfrm rot="467865" flipH="1">
                <a:off x="1151" y="1087"/>
                <a:ext cx="518" cy="84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 rot="11267865" flipV="1">
                <a:off x="1049" y="1818"/>
                <a:ext cx="174" cy="541"/>
              </a:xfrm>
              <a:custGeom>
                <a:avLst/>
                <a:gdLst/>
                <a:ahLst/>
                <a:cxnLst>
                  <a:cxn ang="0">
                    <a:pos x="84" y="643"/>
                  </a:cxn>
                  <a:cxn ang="0">
                    <a:pos x="24" y="519"/>
                  </a:cxn>
                  <a:cxn ang="0">
                    <a:pos x="1" y="351"/>
                  </a:cxn>
                  <a:cxn ang="0">
                    <a:pos x="30" y="205"/>
                  </a:cxn>
                  <a:cxn ang="0">
                    <a:pos x="100" y="73"/>
                  </a:cxn>
                  <a:cxn ang="0">
                    <a:pos x="166" y="4"/>
                  </a:cxn>
                  <a:cxn ang="0">
                    <a:pos x="225" y="171"/>
                  </a:cxn>
                  <a:cxn ang="0">
                    <a:pos x="249" y="337"/>
                  </a:cxn>
                  <a:cxn ang="0">
                    <a:pos x="241" y="514"/>
                  </a:cxn>
                  <a:cxn ang="0">
                    <a:pos x="199" y="636"/>
                  </a:cxn>
                  <a:cxn ang="0">
                    <a:pos x="142" y="712"/>
                  </a:cxn>
                  <a:cxn ang="0">
                    <a:pos x="84" y="64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 rot="467865" flipH="1">
                <a:off x="956" y="1777"/>
                <a:ext cx="382" cy="62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pSp>
            <p:nvGrpSpPr>
              <p:cNvPr id="19" name="Group 17"/>
              <p:cNvGrpSpPr>
                <a:grpSpLocks/>
              </p:cNvGrpSpPr>
              <p:nvPr/>
            </p:nvGrpSpPr>
            <p:grpSpPr bwMode="auto">
              <a:xfrm rot="240000">
                <a:off x="1738" y="1051"/>
                <a:ext cx="708" cy="756"/>
                <a:chOff x="3157" y="3025"/>
                <a:chExt cx="1026" cy="999"/>
              </a:xfrm>
            </p:grpSpPr>
            <p:grpSp>
              <p:nvGrpSpPr>
                <p:cNvPr id="92" name="Group 18"/>
                <p:cNvGrpSpPr>
                  <a:grpSpLocks/>
                </p:cNvGrpSpPr>
                <p:nvPr/>
              </p:nvGrpSpPr>
              <p:grpSpPr bwMode="auto">
                <a:xfrm>
                  <a:off x="3157" y="3025"/>
                  <a:ext cx="1026" cy="999"/>
                  <a:chOff x="4130" y="2180"/>
                  <a:chExt cx="1026" cy="999"/>
                </a:xfrm>
              </p:grpSpPr>
              <p:sp>
                <p:nvSpPr>
                  <p:cNvPr id="94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1"/>
                    <a:ext cx="981" cy="9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95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0"/>
                    <a:ext cx="981" cy="98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96" name="Freeform 21"/>
                  <p:cNvSpPr>
                    <a:spLocks/>
                  </p:cNvSpPr>
                  <p:nvPr/>
                </p:nvSpPr>
                <p:spPr bwMode="auto">
                  <a:xfrm>
                    <a:off x="4130" y="2579"/>
                    <a:ext cx="1026" cy="600"/>
                  </a:xfrm>
                  <a:custGeom>
                    <a:avLst/>
                    <a:gdLst/>
                    <a:ahLst/>
                    <a:cxnLst>
                      <a:cxn ang="0">
                        <a:pos x="43" y="123"/>
                      </a:cxn>
                      <a:cxn ang="0">
                        <a:pos x="120" y="181"/>
                      </a:cxn>
                      <a:cxn ang="0">
                        <a:pos x="262" y="250"/>
                      </a:cxn>
                      <a:cxn ang="0">
                        <a:pos x="432" y="280"/>
                      </a:cxn>
                      <a:cxn ang="0">
                        <a:pos x="634" y="259"/>
                      </a:cxn>
                      <a:cxn ang="0">
                        <a:pos x="799" y="201"/>
                      </a:cxn>
                      <a:cxn ang="0">
                        <a:pos x="937" y="90"/>
                      </a:cxn>
                      <a:cxn ang="0">
                        <a:pos x="1026" y="9"/>
                      </a:cxn>
                      <a:cxn ang="0">
                        <a:pos x="1019" y="144"/>
                      </a:cxn>
                      <a:cxn ang="0">
                        <a:pos x="992" y="267"/>
                      </a:cxn>
                      <a:cxn ang="0">
                        <a:pos x="929" y="384"/>
                      </a:cxn>
                      <a:cxn ang="0">
                        <a:pos x="857" y="467"/>
                      </a:cxn>
                      <a:cxn ang="0">
                        <a:pos x="749" y="542"/>
                      </a:cxn>
                      <a:cxn ang="0">
                        <a:pos x="610" y="588"/>
                      </a:cxn>
                      <a:cxn ang="0">
                        <a:pos x="455" y="594"/>
                      </a:cxn>
                      <a:cxn ang="0">
                        <a:pos x="310" y="553"/>
                      </a:cxn>
                      <a:cxn ang="0">
                        <a:pos x="193" y="479"/>
                      </a:cxn>
                      <a:cxn ang="0">
                        <a:pos x="95" y="368"/>
                      </a:cxn>
                      <a:cxn ang="0">
                        <a:pos x="36" y="237"/>
                      </a:cxn>
                      <a:cxn ang="0">
                        <a:pos x="1" y="73"/>
                      </a:cxn>
                      <a:cxn ang="0">
                        <a:pos x="43" y="123"/>
                      </a:cxn>
                    </a:cxnLst>
                    <a:rect l="0" t="0" r="r" b="b"/>
                    <a:pathLst>
                      <a:path w="1026" h="600">
                        <a:moveTo>
                          <a:pt x="43" y="123"/>
                        </a:moveTo>
                        <a:cubicBezTo>
                          <a:pt x="61" y="136"/>
                          <a:pt x="84" y="160"/>
                          <a:pt x="120" y="181"/>
                        </a:cubicBezTo>
                        <a:cubicBezTo>
                          <a:pt x="156" y="202"/>
                          <a:pt x="210" y="233"/>
                          <a:pt x="262" y="250"/>
                        </a:cubicBezTo>
                        <a:cubicBezTo>
                          <a:pt x="314" y="267"/>
                          <a:pt x="370" y="279"/>
                          <a:pt x="432" y="280"/>
                        </a:cubicBezTo>
                        <a:cubicBezTo>
                          <a:pt x="494" y="281"/>
                          <a:pt x="573" y="272"/>
                          <a:pt x="634" y="259"/>
                        </a:cubicBezTo>
                        <a:cubicBezTo>
                          <a:pt x="695" y="246"/>
                          <a:pt x="749" y="229"/>
                          <a:pt x="799" y="201"/>
                        </a:cubicBezTo>
                        <a:cubicBezTo>
                          <a:pt x="849" y="173"/>
                          <a:pt x="899" y="122"/>
                          <a:pt x="937" y="90"/>
                        </a:cubicBezTo>
                        <a:cubicBezTo>
                          <a:pt x="975" y="58"/>
                          <a:pt x="1012" y="0"/>
                          <a:pt x="1026" y="9"/>
                        </a:cubicBezTo>
                        <a:cubicBezTo>
                          <a:pt x="1021" y="13"/>
                          <a:pt x="1025" y="101"/>
                          <a:pt x="1019" y="144"/>
                        </a:cubicBezTo>
                        <a:cubicBezTo>
                          <a:pt x="1013" y="187"/>
                          <a:pt x="1007" y="227"/>
                          <a:pt x="992" y="267"/>
                        </a:cubicBezTo>
                        <a:cubicBezTo>
                          <a:pt x="978" y="307"/>
                          <a:pt x="952" y="351"/>
                          <a:pt x="929" y="384"/>
                        </a:cubicBezTo>
                        <a:cubicBezTo>
                          <a:pt x="907" y="417"/>
                          <a:pt x="886" y="440"/>
                          <a:pt x="857" y="467"/>
                        </a:cubicBezTo>
                        <a:cubicBezTo>
                          <a:pt x="827" y="493"/>
                          <a:pt x="790" y="521"/>
                          <a:pt x="749" y="542"/>
                        </a:cubicBezTo>
                        <a:cubicBezTo>
                          <a:pt x="708" y="562"/>
                          <a:pt x="659" y="580"/>
                          <a:pt x="610" y="588"/>
                        </a:cubicBezTo>
                        <a:cubicBezTo>
                          <a:pt x="561" y="596"/>
                          <a:pt x="505" y="600"/>
                          <a:pt x="455" y="594"/>
                        </a:cubicBezTo>
                        <a:cubicBezTo>
                          <a:pt x="404" y="588"/>
                          <a:pt x="353" y="572"/>
                          <a:pt x="310" y="553"/>
                        </a:cubicBezTo>
                        <a:cubicBezTo>
                          <a:pt x="267" y="533"/>
                          <a:pt x="229" y="510"/>
                          <a:pt x="193" y="479"/>
                        </a:cubicBezTo>
                        <a:cubicBezTo>
                          <a:pt x="157" y="448"/>
                          <a:pt x="121" y="408"/>
                          <a:pt x="95" y="368"/>
                        </a:cubicBezTo>
                        <a:cubicBezTo>
                          <a:pt x="69" y="328"/>
                          <a:pt x="52" y="286"/>
                          <a:pt x="36" y="237"/>
                        </a:cubicBezTo>
                        <a:cubicBezTo>
                          <a:pt x="20" y="188"/>
                          <a:pt x="0" y="92"/>
                          <a:pt x="1" y="73"/>
                        </a:cubicBezTo>
                        <a:lnTo>
                          <a:pt x="43" y="123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50000"/>
                    </a:schemeClr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97" name="Freeform 22"/>
                  <p:cNvSpPr>
                    <a:spLocks/>
                  </p:cNvSpPr>
                  <p:nvPr/>
                </p:nvSpPr>
                <p:spPr bwMode="auto">
                  <a:xfrm>
                    <a:off x="4153" y="2604"/>
                    <a:ext cx="979" cy="25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101" y="160"/>
                      </a:cxn>
                      <a:cxn ang="0">
                        <a:pos x="263" y="232"/>
                      </a:cxn>
                      <a:cxn ang="0">
                        <a:pos x="404" y="256"/>
                      </a:cxn>
                      <a:cxn ang="0">
                        <a:pos x="608" y="238"/>
                      </a:cxn>
                      <a:cxn ang="0">
                        <a:pos x="800" y="160"/>
                      </a:cxn>
                      <a:cxn ang="0">
                        <a:pos x="979" y="0"/>
                      </a:cxn>
                    </a:cxnLst>
                    <a:rect l="0" t="0" r="r" b="b"/>
                    <a:pathLst>
                      <a:path w="979" h="257">
                        <a:moveTo>
                          <a:pt x="0" y="78"/>
                        </a:moveTo>
                        <a:cubicBezTo>
                          <a:pt x="17" y="92"/>
                          <a:pt x="57" y="134"/>
                          <a:pt x="101" y="160"/>
                        </a:cubicBezTo>
                        <a:cubicBezTo>
                          <a:pt x="145" y="186"/>
                          <a:pt x="213" y="216"/>
                          <a:pt x="263" y="232"/>
                        </a:cubicBezTo>
                        <a:cubicBezTo>
                          <a:pt x="313" y="248"/>
                          <a:pt x="347" y="255"/>
                          <a:pt x="404" y="256"/>
                        </a:cubicBezTo>
                        <a:cubicBezTo>
                          <a:pt x="461" y="257"/>
                          <a:pt x="542" y="254"/>
                          <a:pt x="608" y="238"/>
                        </a:cubicBezTo>
                        <a:cubicBezTo>
                          <a:pt x="674" y="222"/>
                          <a:pt x="738" y="200"/>
                          <a:pt x="800" y="160"/>
                        </a:cubicBezTo>
                        <a:cubicBezTo>
                          <a:pt x="862" y="120"/>
                          <a:pt x="942" y="33"/>
                          <a:pt x="979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93" name="Freeform 23"/>
                <p:cNvSpPr>
                  <a:spLocks/>
                </p:cNvSpPr>
                <p:nvPr/>
              </p:nvSpPr>
              <p:spPr bwMode="auto">
                <a:xfrm>
                  <a:off x="3175" y="3162"/>
                  <a:ext cx="252" cy="715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715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20" name="Line 24"/>
              <p:cNvSpPr>
                <a:spLocks noChangeShapeType="1"/>
              </p:cNvSpPr>
              <p:nvPr/>
            </p:nvSpPr>
            <p:spPr bwMode="auto">
              <a:xfrm rot="467865">
                <a:off x="1338" y="1110"/>
                <a:ext cx="579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" name="Line 25"/>
              <p:cNvSpPr>
                <a:spLocks noChangeShapeType="1"/>
              </p:cNvSpPr>
              <p:nvPr/>
            </p:nvSpPr>
            <p:spPr bwMode="auto">
              <a:xfrm rot="467865">
                <a:off x="1528" y="1275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2" name="Line 26"/>
              <p:cNvSpPr>
                <a:spLocks noChangeShapeType="1"/>
              </p:cNvSpPr>
              <p:nvPr/>
            </p:nvSpPr>
            <p:spPr bwMode="auto">
              <a:xfrm rot="467865">
                <a:off x="1109" y="1391"/>
                <a:ext cx="82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" name="Line 27"/>
              <p:cNvSpPr>
                <a:spLocks noChangeShapeType="1"/>
              </p:cNvSpPr>
              <p:nvPr/>
            </p:nvSpPr>
            <p:spPr bwMode="auto">
              <a:xfrm rot="467865" flipH="1">
                <a:off x="1687" y="1375"/>
                <a:ext cx="224" cy="36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" name="Line 28"/>
              <p:cNvSpPr>
                <a:spLocks noChangeShapeType="1"/>
              </p:cNvSpPr>
              <p:nvPr/>
            </p:nvSpPr>
            <p:spPr bwMode="auto">
              <a:xfrm rot="467865">
                <a:off x="999" y="1563"/>
                <a:ext cx="140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5" name="Line 29"/>
              <p:cNvSpPr>
                <a:spLocks noChangeShapeType="1"/>
              </p:cNvSpPr>
              <p:nvPr/>
            </p:nvSpPr>
            <p:spPr bwMode="auto">
              <a:xfrm rot="467865" flipH="1">
                <a:off x="1006" y="1087"/>
                <a:ext cx="822" cy="134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" name="Line 30"/>
              <p:cNvSpPr>
                <a:spLocks noChangeShapeType="1"/>
              </p:cNvSpPr>
              <p:nvPr/>
            </p:nvSpPr>
            <p:spPr bwMode="auto">
              <a:xfrm rot="467865">
                <a:off x="891" y="1696"/>
                <a:ext cx="140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pSp>
            <p:nvGrpSpPr>
              <p:cNvPr id="27" name="Group 31"/>
              <p:cNvGrpSpPr>
                <a:grpSpLocks/>
              </p:cNvGrpSpPr>
              <p:nvPr/>
            </p:nvGrpSpPr>
            <p:grpSpPr bwMode="auto">
              <a:xfrm rot="240000">
                <a:off x="1296" y="1390"/>
                <a:ext cx="363" cy="749"/>
                <a:chOff x="3811" y="2604"/>
                <a:chExt cx="489" cy="985"/>
              </a:xfrm>
            </p:grpSpPr>
            <p:sp>
              <p:nvSpPr>
                <p:cNvPr id="88" name="Oval 32"/>
                <p:cNvSpPr>
                  <a:spLocks noChangeArrowheads="1"/>
                </p:cNvSpPr>
                <p:nvPr/>
              </p:nvSpPr>
              <p:spPr bwMode="auto">
                <a:xfrm>
                  <a:off x="3811" y="2605"/>
                  <a:ext cx="488" cy="9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9" name="Freeform 33"/>
                <p:cNvSpPr>
                  <a:spLocks/>
                </p:cNvSpPr>
                <p:nvPr/>
              </p:nvSpPr>
              <p:spPr bwMode="auto">
                <a:xfrm>
                  <a:off x="3811" y="3074"/>
                  <a:ext cx="489" cy="515"/>
                </a:xfrm>
                <a:custGeom>
                  <a:avLst/>
                  <a:gdLst/>
                  <a:ahLst/>
                  <a:cxnLst>
                    <a:cxn ang="0">
                      <a:pos x="13" y="46"/>
                    </a:cxn>
                    <a:cxn ang="0">
                      <a:pos x="65" y="81"/>
                    </a:cxn>
                    <a:cxn ang="0">
                      <a:pos x="121" y="97"/>
                    </a:cxn>
                    <a:cxn ang="0">
                      <a:pos x="176" y="112"/>
                    </a:cxn>
                    <a:cxn ang="0">
                      <a:pos x="241" y="114"/>
                    </a:cxn>
                    <a:cxn ang="0">
                      <a:pos x="313" y="103"/>
                    </a:cxn>
                    <a:cxn ang="0">
                      <a:pos x="385" y="78"/>
                    </a:cxn>
                    <a:cxn ang="0">
                      <a:pos x="452" y="29"/>
                    </a:cxn>
                    <a:cxn ang="0">
                      <a:pos x="485" y="7"/>
                    </a:cxn>
                    <a:cxn ang="0">
                      <a:pos x="487" y="70"/>
                    </a:cxn>
                    <a:cxn ang="0">
                      <a:pos x="474" y="190"/>
                    </a:cxn>
                    <a:cxn ang="0">
                      <a:pos x="444" y="304"/>
                    </a:cxn>
                    <a:cxn ang="0">
                      <a:pos x="408" y="385"/>
                    </a:cxn>
                    <a:cxn ang="0">
                      <a:pos x="356" y="458"/>
                    </a:cxn>
                    <a:cxn ang="0">
                      <a:pos x="289" y="503"/>
                    </a:cxn>
                    <a:cxn ang="0">
                      <a:pos x="214" y="509"/>
                    </a:cxn>
                    <a:cxn ang="0">
                      <a:pos x="143" y="469"/>
                    </a:cxn>
                    <a:cxn ang="0">
                      <a:pos x="87" y="397"/>
                    </a:cxn>
                    <a:cxn ang="0">
                      <a:pos x="39" y="289"/>
                    </a:cxn>
                    <a:cxn ang="0">
                      <a:pos x="10" y="161"/>
                    </a:cxn>
                    <a:cxn ang="0">
                      <a:pos x="0" y="28"/>
                    </a:cxn>
                    <a:cxn ang="0">
                      <a:pos x="13" y="46"/>
                    </a:cxn>
                  </a:cxnLst>
                  <a:rect l="0" t="0" r="r" b="b"/>
                  <a:pathLst>
                    <a:path w="489" h="515">
                      <a:moveTo>
                        <a:pt x="13" y="46"/>
                      </a:moveTo>
                      <a:cubicBezTo>
                        <a:pt x="24" y="55"/>
                        <a:pt x="47" y="72"/>
                        <a:pt x="65" y="81"/>
                      </a:cubicBezTo>
                      <a:cubicBezTo>
                        <a:pt x="83" y="90"/>
                        <a:pt x="103" y="92"/>
                        <a:pt x="121" y="97"/>
                      </a:cubicBezTo>
                      <a:cubicBezTo>
                        <a:pt x="139" y="102"/>
                        <a:pt x="156" y="109"/>
                        <a:pt x="176" y="112"/>
                      </a:cubicBezTo>
                      <a:cubicBezTo>
                        <a:pt x="196" y="115"/>
                        <a:pt x="218" y="115"/>
                        <a:pt x="241" y="114"/>
                      </a:cubicBezTo>
                      <a:cubicBezTo>
                        <a:pt x="264" y="113"/>
                        <a:pt x="289" y="109"/>
                        <a:pt x="313" y="103"/>
                      </a:cubicBezTo>
                      <a:cubicBezTo>
                        <a:pt x="337" y="97"/>
                        <a:pt x="362" y="90"/>
                        <a:pt x="385" y="78"/>
                      </a:cubicBezTo>
                      <a:cubicBezTo>
                        <a:pt x="408" y="66"/>
                        <a:pt x="435" y="41"/>
                        <a:pt x="452" y="29"/>
                      </a:cubicBezTo>
                      <a:cubicBezTo>
                        <a:pt x="469" y="17"/>
                        <a:pt x="479" y="0"/>
                        <a:pt x="485" y="7"/>
                      </a:cubicBezTo>
                      <a:cubicBezTo>
                        <a:pt x="483" y="11"/>
                        <a:pt x="489" y="40"/>
                        <a:pt x="487" y="70"/>
                      </a:cubicBezTo>
                      <a:cubicBezTo>
                        <a:pt x="485" y="100"/>
                        <a:pt x="481" y="151"/>
                        <a:pt x="474" y="190"/>
                      </a:cubicBezTo>
                      <a:cubicBezTo>
                        <a:pt x="467" y="229"/>
                        <a:pt x="455" y="272"/>
                        <a:pt x="444" y="304"/>
                      </a:cubicBezTo>
                      <a:cubicBezTo>
                        <a:pt x="433" y="336"/>
                        <a:pt x="423" y="359"/>
                        <a:pt x="408" y="385"/>
                      </a:cubicBezTo>
                      <a:cubicBezTo>
                        <a:pt x="394" y="411"/>
                        <a:pt x="376" y="438"/>
                        <a:pt x="356" y="458"/>
                      </a:cubicBezTo>
                      <a:cubicBezTo>
                        <a:pt x="336" y="478"/>
                        <a:pt x="313" y="495"/>
                        <a:pt x="289" y="503"/>
                      </a:cubicBezTo>
                      <a:cubicBezTo>
                        <a:pt x="265" y="511"/>
                        <a:pt x="238" y="515"/>
                        <a:pt x="214" y="509"/>
                      </a:cubicBezTo>
                      <a:cubicBezTo>
                        <a:pt x="189" y="503"/>
                        <a:pt x="164" y="488"/>
                        <a:pt x="143" y="469"/>
                      </a:cubicBezTo>
                      <a:cubicBezTo>
                        <a:pt x="122" y="450"/>
                        <a:pt x="104" y="427"/>
                        <a:pt x="87" y="397"/>
                      </a:cubicBezTo>
                      <a:cubicBezTo>
                        <a:pt x="69" y="367"/>
                        <a:pt x="52" y="328"/>
                        <a:pt x="39" y="289"/>
                      </a:cubicBezTo>
                      <a:cubicBezTo>
                        <a:pt x="27" y="250"/>
                        <a:pt x="17" y="204"/>
                        <a:pt x="10" y="161"/>
                      </a:cubicBezTo>
                      <a:cubicBezTo>
                        <a:pt x="4" y="118"/>
                        <a:pt x="0" y="47"/>
                        <a:pt x="0" y="28"/>
                      </a:cubicBezTo>
                      <a:lnTo>
                        <a:pt x="13" y="4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90" name="Freeform 34"/>
                <p:cNvSpPr>
                  <a:spLocks/>
                </p:cNvSpPr>
                <p:nvPr/>
              </p:nvSpPr>
              <p:spPr bwMode="auto">
                <a:xfrm>
                  <a:off x="3811" y="3076"/>
                  <a:ext cx="487" cy="110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101" y="160"/>
                    </a:cxn>
                    <a:cxn ang="0">
                      <a:pos x="263" y="232"/>
                    </a:cxn>
                    <a:cxn ang="0">
                      <a:pos x="404" y="256"/>
                    </a:cxn>
                    <a:cxn ang="0">
                      <a:pos x="608" y="238"/>
                    </a:cxn>
                    <a:cxn ang="0">
                      <a:pos x="800" y="160"/>
                    </a:cxn>
                    <a:cxn ang="0">
                      <a:pos x="979" y="0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91" name="Oval 35"/>
                <p:cNvSpPr>
                  <a:spLocks noChangeArrowheads="1"/>
                </p:cNvSpPr>
                <p:nvPr/>
              </p:nvSpPr>
              <p:spPr bwMode="auto">
                <a:xfrm>
                  <a:off x="3811" y="2604"/>
                  <a:ext cx="488" cy="98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28" name="Line 36"/>
              <p:cNvSpPr>
                <a:spLocks noChangeShapeType="1"/>
              </p:cNvSpPr>
              <p:nvPr/>
            </p:nvSpPr>
            <p:spPr bwMode="auto">
              <a:xfrm rot="467865" flipH="1">
                <a:off x="1582" y="1491"/>
                <a:ext cx="617" cy="1009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9" name="Line 37"/>
              <p:cNvSpPr>
                <a:spLocks noChangeShapeType="1"/>
              </p:cNvSpPr>
              <p:nvPr/>
            </p:nvSpPr>
            <p:spPr bwMode="auto">
              <a:xfrm rot="467865" flipH="1">
                <a:off x="1382" y="1517"/>
                <a:ext cx="582" cy="95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" name="Line 38"/>
              <p:cNvSpPr>
                <a:spLocks noChangeShapeType="1"/>
              </p:cNvSpPr>
              <p:nvPr/>
            </p:nvSpPr>
            <p:spPr bwMode="auto">
              <a:xfrm rot="467865">
                <a:off x="1537" y="1878"/>
                <a:ext cx="64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1" name="Line 39"/>
              <p:cNvSpPr>
                <a:spLocks noChangeShapeType="1"/>
              </p:cNvSpPr>
              <p:nvPr/>
            </p:nvSpPr>
            <p:spPr bwMode="auto">
              <a:xfrm rot="467865" flipH="1">
                <a:off x="1153" y="1793"/>
                <a:ext cx="390" cy="63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" name="Line 40"/>
              <p:cNvSpPr>
                <a:spLocks noChangeShapeType="1"/>
              </p:cNvSpPr>
              <p:nvPr/>
            </p:nvSpPr>
            <p:spPr bwMode="auto">
              <a:xfrm rot="467865" flipH="1">
                <a:off x="1274" y="1798"/>
                <a:ext cx="96" cy="15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3" name="Line 41"/>
              <p:cNvSpPr>
                <a:spLocks noChangeShapeType="1"/>
              </p:cNvSpPr>
              <p:nvPr/>
            </p:nvSpPr>
            <p:spPr bwMode="auto">
              <a:xfrm rot="467865">
                <a:off x="1068" y="1793"/>
                <a:ext cx="3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pSp>
            <p:nvGrpSpPr>
              <p:cNvPr id="34" name="Group 42"/>
              <p:cNvGrpSpPr>
                <a:grpSpLocks/>
              </p:cNvGrpSpPr>
              <p:nvPr/>
            </p:nvGrpSpPr>
            <p:grpSpPr bwMode="auto">
              <a:xfrm rot="240000">
                <a:off x="546" y="1690"/>
                <a:ext cx="702" cy="757"/>
                <a:chOff x="3424" y="1488"/>
                <a:chExt cx="776" cy="764"/>
              </a:xfrm>
            </p:grpSpPr>
            <p:sp>
              <p:nvSpPr>
                <p:cNvPr id="82" name="Oval 43"/>
                <p:cNvSpPr>
                  <a:spLocks noChangeArrowheads="1"/>
                </p:cNvSpPr>
                <p:nvPr/>
              </p:nvSpPr>
              <p:spPr bwMode="auto">
                <a:xfrm>
                  <a:off x="3435" y="1489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3" name="Oval 44"/>
                <p:cNvSpPr>
                  <a:spLocks noChangeArrowheads="1"/>
                </p:cNvSpPr>
                <p:nvPr/>
              </p:nvSpPr>
              <p:spPr bwMode="auto">
                <a:xfrm>
                  <a:off x="3433" y="1488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4" name="Freeform 45"/>
                <p:cNvSpPr>
                  <a:spLocks/>
                </p:cNvSpPr>
                <p:nvPr/>
              </p:nvSpPr>
              <p:spPr bwMode="auto">
                <a:xfrm>
                  <a:off x="3424" y="1799"/>
                  <a:ext cx="776" cy="453"/>
                </a:xfrm>
                <a:custGeom>
                  <a:avLst/>
                  <a:gdLst/>
                  <a:ahLst/>
                  <a:cxnLst>
                    <a:cxn ang="0">
                      <a:pos x="22" y="106"/>
                    </a:cxn>
                    <a:cxn ang="0">
                      <a:pos x="100" y="166"/>
                    </a:cxn>
                    <a:cxn ang="0">
                      <a:pos x="262" y="238"/>
                    </a:cxn>
                    <a:cxn ang="0">
                      <a:pos x="403" y="262"/>
                    </a:cxn>
                    <a:cxn ang="0">
                      <a:pos x="607" y="244"/>
                    </a:cxn>
                    <a:cxn ang="0">
                      <a:pos x="769" y="183"/>
                    </a:cxn>
                    <a:cxn ang="0">
                      <a:pos x="907" y="82"/>
                    </a:cxn>
                    <a:cxn ang="0">
                      <a:pos x="978" y="7"/>
                    </a:cxn>
                    <a:cxn ang="0">
                      <a:pos x="978" y="123"/>
                    </a:cxn>
                    <a:cxn ang="0">
                      <a:pos x="952" y="243"/>
                    </a:cxn>
                    <a:cxn ang="0">
                      <a:pos x="891" y="357"/>
                    </a:cxn>
                    <a:cxn ang="0">
                      <a:pos x="820" y="438"/>
                    </a:cxn>
                    <a:cxn ang="0">
                      <a:pos x="715" y="511"/>
                    </a:cxn>
                    <a:cxn ang="0">
                      <a:pos x="580" y="556"/>
                    </a:cxn>
                    <a:cxn ang="0">
                      <a:pos x="429" y="562"/>
                    </a:cxn>
                    <a:cxn ang="0">
                      <a:pos x="288" y="522"/>
                    </a:cxn>
                    <a:cxn ang="0">
                      <a:pos x="174" y="450"/>
                    </a:cxn>
                    <a:cxn ang="0">
                      <a:pos x="79" y="342"/>
                    </a:cxn>
                    <a:cxn ang="0">
                      <a:pos x="21" y="214"/>
                    </a:cxn>
                    <a:cxn ang="0">
                      <a:pos x="0" y="81"/>
                    </a:cxn>
                    <a:cxn ang="0">
                      <a:pos x="22" y="106"/>
                    </a:cxn>
                  </a:cxnLst>
                  <a:rect l="0" t="0" r="r" b="b"/>
                  <a:pathLst>
                    <a:path w="982" h="568">
                      <a:moveTo>
                        <a:pt x="22" y="106"/>
                      </a:moveTo>
                      <a:cubicBezTo>
                        <a:pt x="39" y="120"/>
                        <a:pt x="60" y="144"/>
                        <a:pt x="100" y="166"/>
                      </a:cubicBezTo>
                      <a:cubicBezTo>
                        <a:pt x="140" y="188"/>
                        <a:pt x="212" y="222"/>
                        <a:pt x="262" y="238"/>
                      </a:cubicBezTo>
                      <a:cubicBezTo>
                        <a:pt x="312" y="254"/>
                        <a:pt x="346" y="261"/>
                        <a:pt x="403" y="262"/>
                      </a:cubicBezTo>
                      <a:cubicBezTo>
                        <a:pt x="460" y="263"/>
                        <a:pt x="546" y="257"/>
                        <a:pt x="607" y="244"/>
                      </a:cubicBezTo>
                      <a:cubicBezTo>
                        <a:pt x="668" y="231"/>
                        <a:pt x="719" y="210"/>
                        <a:pt x="769" y="183"/>
                      </a:cubicBezTo>
                      <a:cubicBezTo>
                        <a:pt x="819" y="156"/>
                        <a:pt x="872" y="111"/>
                        <a:pt x="907" y="82"/>
                      </a:cubicBezTo>
                      <a:cubicBezTo>
                        <a:pt x="942" y="53"/>
                        <a:pt x="966" y="0"/>
                        <a:pt x="978" y="7"/>
                      </a:cubicBezTo>
                      <a:cubicBezTo>
                        <a:pt x="973" y="11"/>
                        <a:pt x="982" y="84"/>
                        <a:pt x="978" y="123"/>
                      </a:cubicBezTo>
                      <a:cubicBezTo>
                        <a:pt x="974" y="162"/>
                        <a:pt x="966" y="204"/>
                        <a:pt x="952" y="243"/>
                      </a:cubicBezTo>
                      <a:cubicBezTo>
                        <a:pt x="938" y="282"/>
                        <a:pt x="913" y="325"/>
                        <a:pt x="891" y="357"/>
                      </a:cubicBezTo>
                      <a:cubicBezTo>
                        <a:pt x="869" y="389"/>
                        <a:pt x="849" y="412"/>
                        <a:pt x="820" y="438"/>
                      </a:cubicBezTo>
                      <a:cubicBezTo>
                        <a:pt x="791" y="464"/>
                        <a:pt x="755" y="491"/>
                        <a:pt x="715" y="511"/>
                      </a:cubicBezTo>
                      <a:cubicBezTo>
                        <a:pt x="675" y="531"/>
                        <a:pt x="628" y="548"/>
                        <a:pt x="580" y="556"/>
                      </a:cubicBezTo>
                      <a:cubicBezTo>
                        <a:pt x="532" y="564"/>
                        <a:pt x="478" y="568"/>
                        <a:pt x="429" y="562"/>
                      </a:cubicBezTo>
                      <a:cubicBezTo>
                        <a:pt x="380" y="556"/>
                        <a:pt x="330" y="541"/>
                        <a:pt x="288" y="522"/>
                      </a:cubicBezTo>
                      <a:cubicBezTo>
                        <a:pt x="246" y="503"/>
                        <a:pt x="209" y="480"/>
                        <a:pt x="174" y="450"/>
                      </a:cubicBezTo>
                      <a:cubicBezTo>
                        <a:pt x="139" y="420"/>
                        <a:pt x="104" y="381"/>
                        <a:pt x="79" y="342"/>
                      </a:cubicBezTo>
                      <a:cubicBezTo>
                        <a:pt x="54" y="303"/>
                        <a:pt x="34" y="257"/>
                        <a:pt x="21" y="214"/>
                      </a:cubicBezTo>
                      <a:cubicBezTo>
                        <a:pt x="8" y="171"/>
                        <a:pt x="0" y="99"/>
                        <a:pt x="0" y="81"/>
                      </a:cubicBezTo>
                      <a:lnTo>
                        <a:pt x="22" y="10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5" name="Freeform 46"/>
                <p:cNvSpPr>
                  <a:spLocks/>
                </p:cNvSpPr>
                <p:nvPr/>
              </p:nvSpPr>
              <p:spPr bwMode="auto">
                <a:xfrm rot="10800000" flipV="1">
                  <a:off x="3992" y="1580"/>
                  <a:ext cx="193" cy="546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6" name="Freeform 47"/>
                <p:cNvSpPr>
                  <a:spLocks/>
                </p:cNvSpPr>
                <p:nvPr/>
              </p:nvSpPr>
              <p:spPr bwMode="auto">
                <a:xfrm>
                  <a:off x="3974" y="1576"/>
                  <a:ext cx="87" cy="556"/>
                </a:xfrm>
                <a:custGeom>
                  <a:avLst/>
                  <a:gdLst/>
                  <a:ahLst/>
                  <a:cxnLst>
                    <a:cxn ang="0">
                      <a:pos x="90" y="621"/>
                    </a:cxn>
                    <a:cxn ang="0">
                      <a:pos x="84" y="540"/>
                    </a:cxn>
                    <a:cxn ang="0">
                      <a:pos x="78" y="426"/>
                    </a:cxn>
                    <a:cxn ang="0">
                      <a:pos x="81" y="291"/>
                    </a:cxn>
                    <a:cxn ang="0">
                      <a:pos x="84" y="138"/>
                    </a:cxn>
                    <a:cxn ang="0">
                      <a:pos x="86" y="6"/>
                    </a:cxn>
                    <a:cxn ang="0">
                      <a:pos x="27" y="173"/>
                    </a:cxn>
                    <a:cxn ang="0">
                      <a:pos x="3" y="339"/>
                    </a:cxn>
                    <a:cxn ang="0">
                      <a:pos x="11" y="516"/>
                    </a:cxn>
                    <a:cxn ang="0">
                      <a:pos x="52" y="643"/>
                    </a:cxn>
                    <a:cxn ang="0">
                      <a:pos x="114" y="724"/>
                    </a:cxn>
                    <a:cxn ang="0">
                      <a:pos x="90" y="621"/>
                    </a:cxn>
                  </a:cxnLst>
                  <a:rect l="0" t="0" r="r" b="b"/>
                  <a:pathLst>
                    <a:path w="114" h="728">
                      <a:moveTo>
                        <a:pt x="90" y="621"/>
                      </a:moveTo>
                      <a:cubicBezTo>
                        <a:pt x="86" y="592"/>
                        <a:pt x="86" y="572"/>
                        <a:pt x="84" y="540"/>
                      </a:cubicBezTo>
                      <a:cubicBezTo>
                        <a:pt x="82" y="508"/>
                        <a:pt x="78" y="467"/>
                        <a:pt x="78" y="426"/>
                      </a:cubicBezTo>
                      <a:cubicBezTo>
                        <a:pt x="78" y="385"/>
                        <a:pt x="80" y="339"/>
                        <a:pt x="81" y="291"/>
                      </a:cubicBezTo>
                      <a:cubicBezTo>
                        <a:pt x="82" y="243"/>
                        <a:pt x="83" y="185"/>
                        <a:pt x="84" y="138"/>
                      </a:cubicBezTo>
                      <a:cubicBezTo>
                        <a:pt x="85" y="91"/>
                        <a:pt x="95" y="0"/>
                        <a:pt x="86" y="6"/>
                      </a:cubicBezTo>
                      <a:cubicBezTo>
                        <a:pt x="54" y="59"/>
                        <a:pt x="40" y="122"/>
                        <a:pt x="27" y="173"/>
                      </a:cubicBezTo>
                      <a:cubicBezTo>
                        <a:pt x="13" y="228"/>
                        <a:pt x="6" y="282"/>
                        <a:pt x="3" y="339"/>
                      </a:cubicBezTo>
                      <a:cubicBezTo>
                        <a:pt x="0" y="396"/>
                        <a:pt x="3" y="465"/>
                        <a:pt x="11" y="516"/>
                      </a:cubicBezTo>
                      <a:cubicBezTo>
                        <a:pt x="19" y="567"/>
                        <a:pt x="35" y="608"/>
                        <a:pt x="52" y="643"/>
                      </a:cubicBezTo>
                      <a:cubicBezTo>
                        <a:pt x="69" y="678"/>
                        <a:pt x="108" y="728"/>
                        <a:pt x="114" y="724"/>
                      </a:cubicBezTo>
                      <a:cubicBezTo>
                        <a:pt x="114" y="723"/>
                        <a:pt x="95" y="642"/>
                        <a:pt x="90" y="621"/>
                      </a:cubicBezTo>
                      <a:close/>
                    </a:path>
                  </a:pathLst>
                </a:custGeom>
                <a:solidFill>
                  <a:schemeClr val="hlink"/>
                </a:solidFill>
                <a:ln w="381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7" name="Freeform 48"/>
                <p:cNvSpPr>
                  <a:spLocks/>
                </p:cNvSpPr>
                <p:nvPr/>
              </p:nvSpPr>
              <p:spPr bwMode="auto">
                <a:xfrm>
                  <a:off x="3435" y="1872"/>
                  <a:ext cx="603" cy="13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1" y="82"/>
                    </a:cxn>
                    <a:cxn ang="0">
                      <a:pos x="263" y="154"/>
                    </a:cxn>
                    <a:cxn ang="0">
                      <a:pos x="404" y="178"/>
                    </a:cxn>
                    <a:cxn ang="0">
                      <a:pos x="608" y="160"/>
                    </a:cxn>
                    <a:cxn ang="0">
                      <a:pos x="714" y="123"/>
                    </a:cxn>
                    <a:cxn ang="0">
                      <a:pos x="768" y="60"/>
                    </a:cxn>
                    <a:cxn ang="0">
                      <a:pos x="790" y="42"/>
                    </a:cxn>
                  </a:cxnLst>
                  <a:rect l="0" t="0" r="r" b="b"/>
                  <a:pathLst>
                    <a:path w="790" h="179">
                      <a:moveTo>
                        <a:pt x="0" y="0"/>
                      </a:moveTo>
                      <a:cubicBezTo>
                        <a:pt x="17" y="14"/>
                        <a:pt x="57" y="56"/>
                        <a:pt x="101" y="82"/>
                      </a:cubicBezTo>
                      <a:cubicBezTo>
                        <a:pt x="145" y="108"/>
                        <a:pt x="213" y="138"/>
                        <a:pt x="263" y="154"/>
                      </a:cubicBezTo>
                      <a:cubicBezTo>
                        <a:pt x="313" y="170"/>
                        <a:pt x="347" y="177"/>
                        <a:pt x="404" y="178"/>
                      </a:cubicBezTo>
                      <a:cubicBezTo>
                        <a:pt x="461" y="179"/>
                        <a:pt x="556" y="169"/>
                        <a:pt x="608" y="160"/>
                      </a:cubicBezTo>
                      <a:cubicBezTo>
                        <a:pt x="660" y="151"/>
                        <a:pt x="687" y="140"/>
                        <a:pt x="714" y="123"/>
                      </a:cubicBezTo>
                      <a:cubicBezTo>
                        <a:pt x="741" y="106"/>
                        <a:pt x="755" y="73"/>
                        <a:pt x="768" y="60"/>
                      </a:cubicBezTo>
                      <a:cubicBezTo>
                        <a:pt x="781" y="47"/>
                        <a:pt x="785" y="46"/>
                        <a:pt x="790" y="4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35" name="Line 49"/>
              <p:cNvSpPr>
                <a:spLocks noChangeShapeType="1"/>
              </p:cNvSpPr>
              <p:nvPr/>
            </p:nvSpPr>
            <p:spPr bwMode="auto">
              <a:xfrm rot="467865" flipH="1">
                <a:off x="1119" y="1645"/>
                <a:ext cx="156" cy="25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6" name="Line 50"/>
              <p:cNvSpPr>
                <a:spLocks noChangeShapeType="1"/>
              </p:cNvSpPr>
              <p:nvPr/>
            </p:nvSpPr>
            <p:spPr bwMode="auto">
              <a:xfrm rot="467865">
                <a:off x="1086" y="1981"/>
                <a:ext cx="8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7" name="Freeform 51"/>
              <p:cNvSpPr>
                <a:spLocks/>
              </p:cNvSpPr>
              <p:nvPr/>
            </p:nvSpPr>
            <p:spPr bwMode="auto">
              <a:xfrm rot="467865">
                <a:off x="985" y="2257"/>
                <a:ext cx="874" cy="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266" y="0"/>
                  </a:cxn>
                </a:cxnLst>
                <a:rect l="0" t="0" r="r" b="b"/>
                <a:pathLst>
                  <a:path w="1266" h="3">
                    <a:moveTo>
                      <a:pt x="0" y="3"/>
                    </a:moveTo>
                    <a:lnTo>
                      <a:pt x="1266" y="0"/>
                    </a:ln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" name="Line 52"/>
              <p:cNvSpPr>
                <a:spLocks noChangeShapeType="1"/>
              </p:cNvSpPr>
              <p:nvPr/>
            </p:nvSpPr>
            <p:spPr bwMode="auto">
              <a:xfrm rot="467865">
                <a:off x="1057" y="2125"/>
                <a:ext cx="92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9" name="Line 53"/>
              <p:cNvSpPr>
                <a:spLocks noChangeShapeType="1"/>
              </p:cNvSpPr>
              <p:nvPr/>
            </p:nvSpPr>
            <p:spPr bwMode="auto">
              <a:xfrm rot="467865" flipH="1">
                <a:off x="946" y="1915"/>
                <a:ext cx="294" cy="48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" name="Line 54"/>
              <p:cNvSpPr>
                <a:spLocks noChangeShapeType="1"/>
              </p:cNvSpPr>
              <p:nvPr/>
            </p:nvSpPr>
            <p:spPr bwMode="auto">
              <a:xfrm rot="467865" flipH="1">
                <a:off x="736" y="2197"/>
                <a:ext cx="96" cy="15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1" name="Line 55"/>
              <p:cNvSpPr>
                <a:spLocks noChangeShapeType="1"/>
              </p:cNvSpPr>
              <p:nvPr/>
            </p:nvSpPr>
            <p:spPr bwMode="auto">
              <a:xfrm rot="467865" flipH="1">
                <a:off x="545" y="2138"/>
                <a:ext cx="114" cy="18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2" name="Line 56"/>
              <p:cNvSpPr>
                <a:spLocks noChangeShapeType="1"/>
              </p:cNvSpPr>
              <p:nvPr/>
            </p:nvSpPr>
            <p:spPr bwMode="auto">
              <a:xfrm rot="467865">
                <a:off x="350" y="2391"/>
                <a:ext cx="1374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" name="Freeform 57"/>
              <p:cNvSpPr>
                <a:spLocks/>
              </p:cNvSpPr>
              <p:nvPr/>
            </p:nvSpPr>
            <p:spPr bwMode="auto">
              <a:xfrm rot="467865">
                <a:off x="564" y="2188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PerspectiveTopRight">
                  <a:rot lat="20099999" lon="21299999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ja-JP" altLang="en-US"/>
              </a:p>
            </p:txBody>
          </p:sp>
          <p:grpSp>
            <p:nvGrpSpPr>
              <p:cNvPr id="44" name="Group 58"/>
              <p:cNvGrpSpPr>
                <a:grpSpLocks/>
              </p:cNvGrpSpPr>
              <p:nvPr/>
            </p:nvGrpSpPr>
            <p:grpSpPr bwMode="auto">
              <a:xfrm rot="467865">
                <a:off x="1110" y="1518"/>
                <a:ext cx="808" cy="257"/>
                <a:chOff x="4074" y="2980"/>
                <a:chExt cx="1170" cy="341"/>
              </a:xfrm>
            </p:grpSpPr>
            <p:sp>
              <p:nvSpPr>
                <p:cNvPr id="69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4703" y="3046"/>
                  <a:ext cx="71" cy="10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0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4831" y="2980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912" y="3148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2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4912" y="3268"/>
                  <a:ext cx="332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3" name="Line 63"/>
                <p:cNvSpPr>
                  <a:spLocks noChangeShapeType="1"/>
                </p:cNvSpPr>
                <p:nvPr/>
              </p:nvSpPr>
              <p:spPr bwMode="auto">
                <a:xfrm flipH="1" flipV="1">
                  <a:off x="4189" y="3007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4" name="Line 64"/>
                <p:cNvSpPr>
                  <a:spLocks noChangeShapeType="1"/>
                </p:cNvSpPr>
                <p:nvPr/>
              </p:nvSpPr>
              <p:spPr bwMode="auto">
                <a:xfrm flipH="1" flipV="1">
                  <a:off x="4096" y="3161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5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4074" y="3316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6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4338" y="3264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7" name="Line 67"/>
                <p:cNvSpPr>
                  <a:spLocks noChangeShapeType="1"/>
                </p:cNvSpPr>
                <p:nvPr/>
              </p:nvSpPr>
              <p:spPr bwMode="auto">
                <a:xfrm flipH="1" flipV="1">
                  <a:off x="4361" y="3139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8" name="Line 68"/>
                <p:cNvSpPr>
                  <a:spLocks noChangeShapeType="1"/>
                </p:cNvSpPr>
                <p:nvPr/>
              </p:nvSpPr>
              <p:spPr bwMode="auto">
                <a:xfrm flipH="1" flipV="1">
                  <a:off x="4544" y="3069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4774" y="3131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0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4763" y="3237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1" name="Line 71"/>
                <p:cNvSpPr>
                  <a:spLocks noChangeShapeType="1"/>
                </p:cNvSpPr>
                <p:nvPr/>
              </p:nvSpPr>
              <p:spPr bwMode="auto">
                <a:xfrm flipH="1" flipV="1">
                  <a:off x="4512" y="3215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5" name="Group 72"/>
              <p:cNvGrpSpPr>
                <a:grpSpLocks/>
              </p:cNvGrpSpPr>
              <p:nvPr/>
            </p:nvGrpSpPr>
            <p:grpSpPr bwMode="auto">
              <a:xfrm rot="467865">
                <a:off x="1053" y="1849"/>
                <a:ext cx="770" cy="259"/>
                <a:chOff x="3886" y="3532"/>
                <a:chExt cx="1125" cy="341"/>
              </a:xfrm>
            </p:grpSpPr>
            <p:sp>
              <p:nvSpPr>
                <p:cNvPr id="56" name="Line 73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302" y="3667"/>
                  <a:ext cx="76" cy="13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" name="Line 74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071" y="3718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8" name="Line 75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886" y="3630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9" name="Line 76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955" y="3564"/>
                  <a:ext cx="219" cy="1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0" name="Line 77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99" y="3723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1" name="Line 78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666" y="3617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2" name="Line 79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724" y="3532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" name="Line 80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2" y="3568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4" name="Line 81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1" y="3661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5" name="Line 82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74" y="3705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6" name="Line 83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86" y="3679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7" name="Line 84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17" y="3603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8" name="Line 85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58" y="3603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46" name="Line 86"/>
              <p:cNvSpPr>
                <a:spLocks noChangeShapeType="1"/>
              </p:cNvSpPr>
              <p:nvPr/>
            </p:nvSpPr>
            <p:spPr bwMode="auto">
              <a:xfrm rot="467865">
                <a:off x="466" y="2143"/>
                <a:ext cx="2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7" name="Line 87"/>
              <p:cNvSpPr>
                <a:spLocks noChangeShapeType="1"/>
              </p:cNvSpPr>
              <p:nvPr/>
            </p:nvSpPr>
            <p:spPr bwMode="auto">
              <a:xfrm rot="467865">
                <a:off x="2332" y="1514"/>
                <a:ext cx="1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8" name="Line 88"/>
              <p:cNvSpPr>
                <a:spLocks noChangeShapeType="1"/>
              </p:cNvSpPr>
              <p:nvPr/>
            </p:nvSpPr>
            <p:spPr bwMode="auto">
              <a:xfrm rot="467865" flipH="1">
                <a:off x="2437" y="1225"/>
                <a:ext cx="70" cy="11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pSp>
            <p:nvGrpSpPr>
              <p:cNvPr id="49" name="Group 89"/>
              <p:cNvGrpSpPr>
                <a:grpSpLocks/>
              </p:cNvGrpSpPr>
              <p:nvPr/>
            </p:nvGrpSpPr>
            <p:grpSpPr bwMode="auto">
              <a:xfrm>
                <a:off x="1520" y="2112"/>
                <a:ext cx="608" cy="590"/>
                <a:chOff x="1520" y="2112"/>
                <a:chExt cx="608" cy="590"/>
              </a:xfrm>
            </p:grpSpPr>
            <p:sp>
              <p:nvSpPr>
                <p:cNvPr id="50" name="Line 90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722" y="2167"/>
                  <a:ext cx="198" cy="33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1" name="Line 91"/>
                <p:cNvSpPr>
                  <a:spLocks noChangeShapeType="1"/>
                </p:cNvSpPr>
                <p:nvPr/>
              </p:nvSpPr>
              <p:spPr bwMode="auto">
                <a:xfrm rot="467865">
                  <a:off x="1679" y="2497"/>
                  <a:ext cx="336" cy="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2" name="Line 92"/>
                <p:cNvSpPr>
                  <a:spLocks noChangeShapeType="1"/>
                </p:cNvSpPr>
                <p:nvPr/>
              </p:nvSpPr>
              <p:spPr bwMode="auto">
                <a:xfrm rot="16667865" flipH="1">
                  <a:off x="1516" y="2294"/>
                  <a:ext cx="384" cy="1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3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1728" y="2495"/>
                  <a:ext cx="192" cy="20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US" altLang="ja-JP" sz="1600" b="1">
                      <a:latin typeface="Helvetica" pitchFamily="18" charset="0"/>
                    </a:rPr>
                    <a:t>x</a:t>
                  </a:r>
                </a:p>
              </p:txBody>
            </p:sp>
            <p:sp>
              <p:nvSpPr>
                <p:cNvPr id="54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1520" y="2255"/>
                  <a:ext cx="192" cy="20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US" altLang="ja-JP" sz="1600" b="1">
                      <a:latin typeface="Helvetica" pitchFamily="18" charset="0"/>
                    </a:rPr>
                    <a:t>y</a:t>
                  </a:r>
                </a:p>
              </p:txBody>
            </p:sp>
            <p:sp>
              <p:nvSpPr>
                <p:cNvPr id="55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1935" y="2160"/>
                  <a:ext cx="193" cy="20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US" altLang="ja-JP" sz="1600" b="1">
                      <a:latin typeface="Helvetica" pitchFamily="18" charset="0"/>
                    </a:rPr>
                    <a:t>z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30" name="Rectangle 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Elliptic Flow </a:t>
            </a:r>
            <a:r>
              <a:rPr lang="ja-JP" altLang="en-US" dirty="0" smtClean="0"/>
              <a:t>とは？</a:t>
            </a:r>
            <a:endParaRPr lang="en-US" altLang="ja-JP" dirty="0"/>
          </a:p>
        </p:txBody>
      </p:sp>
      <p:sp>
        <p:nvSpPr>
          <p:cNvPr id="1658931" name="Rectangle 51"/>
          <p:cNvSpPr>
            <a:spLocks noGrp="1" noChangeArrowheads="1"/>
          </p:cNvSpPr>
          <p:nvPr>
            <p:ph idx="1"/>
          </p:nvPr>
        </p:nvSpPr>
        <p:spPr>
          <a:xfrm>
            <a:off x="762000" y="5486400"/>
            <a:ext cx="7772400" cy="1371600"/>
          </a:xfrm>
        </p:spPr>
        <p:txBody>
          <a:bodyPr/>
          <a:lstStyle/>
          <a:p>
            <a:r>
              <a:rPr lang="en-US" altLang="ja-JP" dirty="0" smtClean="0"/>
              <a:t>Very </a:t>
            </a:r>
            <a:r>
              <a:rPr lang="en-US" altLang="ja-JP" dirty="0"/>
              <a:t>high degree of collectivity is seen at RHIC.</a:t>
            </a:r>
          </a:p>
        </p:txBody>
      </p:sp>
      <p:sp>
        <p:nvSpPr>
          <p:cNvPr id="48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487EC-B713-C74A-8E27-E822A3438DEB}" type="slidenum">
              <a:rPr lang="en-US" altLang="ja-JP"/>
              <a:pPr/>
              <a:t>18</a:t>
            </a:fld>
            <a:endParaRPr lang="en-US" altLang="ja-JP"/>
          </a:p>
        </p:txBody>
      </p:sp>
      <p:pic>
        <p:nvPicPr>
          <p:cNvPr id="16588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0" y="1193800"/>
            <a:ext cx="3302000" cy="3275013"/>
          </a:xfrm>
          <a:prstGeom prst="rect">
            <a:avLst/>
          </a:prstGeom>
          <a:noFill/>
        </p:spPr>
      </p:pic>
      <p:grpSp>
        <p:nvGrpSpPr>
          <p:cNvPr id="1658929" name="Group 49"/>
          <p:cNvGrpSpPr>
            <a:grpSpLocks/>
          </p:cNvGrpSpPr>
          <p:nvPr/>
        </p:nvGrpSpPr>
        <p:grpSpPr bwMode="auto">
          <a:xfrm>
            <a:off x="228600" y="1219200"/>
            <a:ext cx="8736013" cy="4038600"/>
            <a:chOff x="144" y="768"/>
            <a:chExt cx="5503" cy="2544"/>
          </a:xfrm>
        </p:grpSpPr>
        <p:pic>
          <p:nvPicPr>
            <p:cNvPr id="165888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" y="2857"/>
              <a:ext cx="5503" cy="455"/>
            </a:xfrm>
            <a:prstGeom prst="rect">
              <a:avLst/>
            </a:prstGeom>
            <a:noFill/>
          </p:spPr>
        </p:pic>
        <p:grpSp>
          <p:nvGrpSpPr>
            <p:cNvPr id="1658928" name="Group 48"/>
            <p:cNvGrpSpPr>
              <a:grpSpLocks/>
            </p:cNvGrpSpPr>
            <p:nvPr/>
          </p:nvGrpSpPr>
          <p:grpSpPr bwMode="auto">
            <a:xfrm>
              <a:off x="3044" y="768"/>
              <a:ext cx="1228" cy="960"/>
              <a:chOff x="3044" y="768"/>
              <a:chExt cx="1228" cy="960"/>
            </a:xfrm>
          </p:grpSpPr>
          <p:sp>
            <p:nvSpPr>
              <p:cNvPr id="1658887" name="Line 7"/>
              <p:cNvSpPr>
                <a:spLocks noChangeShapeType="1"/>
              </p:cNvSpPr>
              <p:nvPr/>
            </p:nvSpPr>
            <p:spPr bwMode="auto">
              <a:xfrm>
                <a:off x="3086" y="1633"/>
                <a:ext cx="96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58888" name="Line 8"/>
              <p:cNvSpPr>
                <a:spLocks noChangeShapeType="1"/>
              </p:cNvSpPr>
              <p:nvPr/>
            </p:nvSpPr>
            <p:spPr bwMode="auto">
              <a:xfrm rot="-5400000">
                <a:off x="2679" y="1248"/>
                <a:ext cx="96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58889" name="Line 9"/>
              <p:cNvSpPr>
                <a:spLocks noChangeShapeType="1"/>
              </p:cNvSpPr>
              <p:nvPr/>
            </p:nvSpPr>
            <p:spPr bwMode="auto">
              <a:xfrm rot="-2664560">
                <a:off x="3044" y="1174"/>
                <a:ext cx="1228" cy="11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pic>
            <p:nvPicPr>
              <p:cNvPr id="1658890" name="Picture 10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614" y="1345"/>
                <a:ext cx="248" cy="200"/>
              </a:xfrm>
              <a:prstGeom prst="rect">
                <a:avLst/>
              </a:prstGeom>
              <a:noFill/>
            </p:spPr>
          </p:pic>
          <p:sp>
            <p:nvSpPr>
              <p:cNvPr id="1658891" name="Arc 11"/>
              <p:cNvSpPr>
                <a:spLocks/>
              </p:cNvSpPr>
              <p:nvPr/>
            </p:nvSpPr>
            <p:spPr bwMode="auto">
              <a:xfrm>
                <a:off x="3599" y="1200"/>
                <a:ext cx="288" cy="439"/>
              </a:xfrm>
              <a:custGeom>
                <a:avLst/>
                <a:gdLst>
                  <a:gd name="G0" fmla="+- 0 0 0"/>
                  <a:gd name="G1" fmla="+- 19610 0 0"/>
                  <a:gd name="G2" fmla="+- 21600 0 0"/>
                  <a:gd name="T0" fmla="*/ 9054 w 21595"/>
                  <a:gd name="T1" fmla="*/ 0 h 19610"/>
                  <a:gd name="T2" fmla="*/ 21595 w 21595"/>
                  <a:gd name="T3" fmla="*/ 19188 h 19610"/>
                  <a:gd name="T4" fmla="*/ 0 w 21595"/>
                  <a:gd name="T5" fmla="*/ 19610 h 19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5" h="19610" fill="none" extrusionOk="0">
                    <a:moveTo>
                      <a:pt x="9054" y="-1"/>
                    </a:moveTo>
                    <a:cubicBezTo>
                      <a:pt x="16564" y="3466"/>
                      <a:pt x="21434" y="10918"/>
                      <a:pt x="21595" y="19187"/>
                    </a:cubicBezTo>
                  </a:path>
                  <a:path w="21595" h="19610" stroke="0" extrusionOk="0">
                    <a:moveTo>
                      <a:pt x="9054" y="-1"/>
                    </a:moveTo>
                    <a:cubicBezTo>
                      <a:pt x="16564" y="3466"/>
                      <a:pt x="21434" y="10918"/>
                      <a:pt x="21595" y="19187"/>
                    </a:cubicBezTo>
                    <a:lnTo>
                      <a:pt x="0" y="19610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658892" name="Line 12"/>
            <p:cNvSpPr>
              <a:spLocks noChangeShapeType="1"/>
            </p:cNvSpPr>
            <p:nvPr/>
          </p:nvSpPr>
          <p:spPr bwMode="auto">
            <a:xfrm>
              <a:off x="3744" y="3216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</p:grpSp>
      <p:grpSp>
        <p:nvGrpSpPr>
          <p:cNvPr id="1658893" name="Group 13"/>
          <p:cNvGrpSpPr>
            <a:grpSpLocks/>
          </p:cNvGrpSpPr>
          <p:nvPr/>
        </p:nvGrpSpPr>
        <p:grpSpPr bwMode="auto">
          <a:xfrm>
            <a:off x="0" y="1219200"/>
            <a:ext cx="2935288" cy="3214688"/>
            <a:chOff x="349" y="288"/>
            <a:chExt cx="2291" cy="2741"/>
          </a:xfrm>
        </p:grpSpPr>
        <p:grpSp>
          <p:nvGrpSpPr>
            <p:cNvPr id="1658894" name="Group 14"/>
            <p:cNvGrpSpPr>
              <a:grpSpLocks/>
            </p:cNvGrpSpPr>
            <p:nvPr/>
          </p:nvGrpSpPr>
          <p:grpSpPr bwMode="auto">
            <a:xfrm>
              <a:off x="384" y="288"/>
              <a:ext cx="2256" cy="2640"/>
              <a:chOff x="576" y="1184"/>
              <a:chExt cx="1584" cy="1875"/>
            </a:xfrm>
          </p:grpSpPr>
          <p:pic>
            <p:nvPicPr>
              <p:cNvPr id="1658895" name="Picture 15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76" y="2999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896" name="Picture 16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76" y="2938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897" name="Picture 17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76" y="2878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898" name="Picture 18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576" y="2817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899" name="Picture 19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576" y="2757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00" name="Picture 20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576" y="2696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01" name="Picture 21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576" y="2636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02" name="Picture 22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576" y="2575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03" name="Picture 23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576" y="2515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04" name="Picture 24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576" y="2454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05" name="Picture 25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576" y="2394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06" name="Picture 26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576" y="2333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07" name="Picture 27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576" y="2273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08" name="Picture 28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576" y="2212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09" name="Picture 29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576" y="2152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10" name="Picture 30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576" y="2091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11" name="Picture 31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576" y="2031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12" name="Picture 32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576" y="1970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13" name="Picture 33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576" y="1910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14" name="Picture 34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576" y="1849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15" name="Picture 35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576" y="1788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16" name="Picture 36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576" y="1728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17" name="Picture 37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>
                <a:off x="576" y="1668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18" name="Picture 38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576" y="1607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19" name="Picture 39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576" y="1547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20" name="Picture 40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576" y="1486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21" name="Picture 41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576" y="1425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22" name="Picture 42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576" y="1365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23" name="Picture 43"/>
              <p:cNvPicPr>
                <a:picLocks noChangeAspect="1" noChangeArrowheads="1"/>
              </p:cNvPicPr>
              <p:nvPr/>
            </p:nvPicPr>
            <p:blipFill>
              <a:blip r:embed="rId34"/>
              <a:srcRect/>
              <a:stretch>
                <a:fillRect/>
              </a:stretch>
            </p:blipFill>
            <p:spPr bwMode="auto">
              <a:xfrm>
                <a:off x="576" y="1305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24" name="Picture 44"/>
              <p:cNvPicPr>
                <a:picLocks noChangeAspect="1" noChangeArrowheads="1"/>
              </p:cNvPicPr>
              <p:nvPr/>
            </p:nvPicPr>
            <p:blipFill>
              <a:blip r:embed="rId35"/>
              <a:srcRect/>
              <a:stretch>
                <a:fillRect/>
              </a:stretch>
            </p:blipFill>
            <p:spPr bwMode="auto">
              <a:xfrm>
                <a:off x="576" y="1244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8925" name="Picture 45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576" y="1184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58926" name="Text Box 46"/>
            <p:cNvSpPr txBox="1">
              <a:spLocks noChangeArrowheads="1"/>
            </p:cNvSpPr>
            <p:nvPr/>
          </p:nvSpPr>
          <p:spPr bwMode="auto">
            <a:xfrm>
              <a:off x="349" y="2639"/>
              <a:ext cx="144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endParaRPr lang="ja-JP" altLang="en-US" b="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3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91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Like a Perfect Fluid?</a:t>
            </a:r>
          </a:p>
        </p:txBody>
      </p:sp>
      <p:sp>
        <p:nvSpPr>
          <p:cNvPr id="1659918" name="Rectangle 14"/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dirty="0">
                <a:ea typeface="Arial" charset="0"/>
                <a:cs typeface="Arial" charset="0"/>
              </a:rPr>
              <a:t>First time hydrodynamics without any viscosity describes heavy ion reactions.</a:t>
            </a:r>
          </a:p>
        </p:txBody>
      </p:sp>
      <p:sp>
        <p:nvSpPr>
          <p:cNvPr id="13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E028-8A4E-9E46-B5E3-17302ED86A57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659909" name="Text Box 5"/>
          <p:cNvSpPr txBox="1">
            <a:spLocks noChangeArrowheads="1"/>
          </p:cNvSpPr>
          <p:nvPr/>
        </p:nvSpPr>
        <p:spPr bwMode="auto">
          <a:xfrm>
            <a:off x="5830888" y="4191000"/>
            <a:ext cx="33131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ja-JP" sz="1600" b="0">
                <a:latin typeface="Arial" charset="0"/>
                <a:ea typeface="Arial" charset="0"/>
                <a:cs typeface="Arial" charset="0"/>
              </a:rPr>
              <a:t>*viscosity = resistance of liquid </a:t>
            </a:r>
          </a:p>
          <a:p>
            <a:pPr algn="l"/>
            <a:r>
              <a:rPr lang="en-US" altLang="ja-JP" sz="1600" b="0">
                <a:latin typeface="Arial" charset="0"/>
                <a:ea typeface="Arial" charset="0"/>
                <a:cs typeface="Arial" charset="0"/>
              </a:rPr>
              <a:t>to shear forces (and hence to flow)</a:t>
            </a:r>
          </a:p>
          <a:p>
            <a:pPr algn="l"/>
            <a:endParaRPr lang="ja-JP" altLang="en-US" sz="1600" b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59910" name="Text Box 6"/>
          <p:cNvSpPr txBox="1">
            <a:spLocks noChangeArrowheads="1"/>
          </p:cNvSpPr>
          <p:nvPr/>
        </p:nvSpPr>
        <p:spPr bwMode="auto">
          <a:xfrm>
            <a:off x="598488" y="5867400"/>
            <a:ext cx="79454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ja-JP" sz="2800" b="0">
                <a:latin typeface="Arial" charset="0"/>
                <a:ea typeface="Arial" charset="0"/>
                <a:cs typeface="Arial" charset="0"/>
              </a:rPr>
              <a:t>Thermalization time </a:t>
            </a:r>
            <a:r>
              <a:rPr lang="en-US" altLang="ja-JP" sz="2800" b="0" u="sng">
                <a:latin typeface="Arial" charset="0"/>
                <a:ea typeface="Arial" charset="0"/>
                <a:cs typeface="Arial" charset="0"/>
              </a:rPr>
              <a:t>t=0.6 fm/c</a:t>
            </a:r>
            <a:r>
              <a:rPr lang="en-US" altLang="ja-JP" sz="2800" b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altLang="ja-JP" sz="2800" b="0" u="sng">
                <a:latin typeface="Symbol" charset="2"/>
                <a:ea typeface="Arial" charset="0"/>
                <a:cs typeface="Arial" charset="0"/>
              </a:rPr>
              <a:t>e</a:t>
            </a:r>
            <a:r>
              <a:rPr lang="en-US" altLang="ja-JP" sz="2800" b="0" u="sng">
                <a:latin typeface="Arial" charset="0"/>
                <a:ea typeface="Arial" charset="0"/>
                <a:cs typeface="Arial" charset="0"/>
              </a:rPr>
              <a:t>=20 GeV/fm</a:t>
            </a:r>
            <a:r>
              <a:rPr lang="en-US" altLang="ja-JP" sz="2800" b="0" u="sng" baseline="30000">
                <a:latin typeface="Arial" charset="0"/>
                <a:ea typeface="Arial" charset="0"/>
                <a:cs typeface="Arial" charset="0"/>
              </a:rPr>
              <a:t>3</a:t>
            </a:r>
          </a:p>
          <a:p>
            <a:pPr algn="l"/>
            <a:r>
              <a:rPr lang="en-US" altLang="ja-JP" sz="2800" b="0">
                <a:latin typeface="Arial" charset="0"/>
                <a:ea typeface="Arial" charset="0"/>
                <a:cs typeface="Arial" charset="0"/>
              </a:rPr>
              <a:t>Required QGP Type EoS in Hydro model</a:t>
            </a:r>
          </a:p>
        </p:txBody>
      </p:sp>
      <p:sp>
        <p:nvSpPr>
          <p:cNvPr id="1659916" name="Rectangle 12"/>
          <p:cNvSpPr>
            <a:spLocks noChangeArrowheads="1"/>
          </p:cNvSpPr>
          <p:nvPr/>
        </p:nvSpPr>
        <p:spPr bwMode="auto">
          <a:xfrm>
            <a:off x="5791200" y="2819400"/>
            <a:ext cx="2667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ja-JP" sz="1800" b="0">
                <a:latin typeface="Arial" charset="0"/>
              </a:rPr>
              <a:t>Lines:</a:t>
            </a:r>
          </a:p>
          <a:p>
            <a:pPr algn="l"/>
            <a:r>
              <a:rPr lang="en-US" altLang="ja-JP" sz="1800" b="0">
                <a:latin typeface="Arial" charset="0"/>
              </a:rPr>
              <a:t>Hydrodynamics calc. with QGP type EoS.</a:t>
            </a:r>
          </a:p>
        </p:txBody>
      </p:sp>
      <p:grpSp>
        <p:nvGrpSpPr>
          <p:cNvPr id="1659920" name="Group 16"/>
          <p:cNvGrpSpPr>
            <a:grpSpLocks/>
          </p:cNvGrpSpPr>
          <p:nvPr/>
        </p:nvGrpSpPr>
        <p:grpSpPr bwMode="auto">
          <a:xfrm>
            <a:off x="533400" y="1905000"/>
            <a:ext cx="5105400" cy="3810000"/>
            <a:chOff x="2544" y="1344"/>
            <a:chExt cx="3216" cy="2400"/>
          </a:xfrm>
        </p:grpSpPr>
        <p:sp>
          <p:nvSpPr>
            <p:cNvPr id="1659906" name="Rectangle 2"/>
            <p:cNvSpPr>
              <a:spLocks noChangeArrowheads="1"/>
            </p:cNvSpPr>
            <p:nvPr/>
          </p:nvSpPr>
          <p:spPr bwMode="auto">
            <a:xfrm>
              <a:off x="2544" y="1344"/>
              <a:ext cx="3216" cy="2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1659912" name="Picture 8"/>
            <p:cNvPicPr>
              <a:picLocks noChangeAspect="1" noChangeArrowheads="1"/>
            </p:cNvPicPr>
            <p:nvPr/>
          </p:nvPicPr>
          <p:blipFill>
            <a:blip r:embed="rId3"/>
            <a:srcRect l="6516" t="5548"/>
            <a:stretch>
              <a:fillRect/>
            </a:stretch>
          </p:blipFill>
          <p:spPr bwMode="auto">
            <a:xfrm>
              <a:off x="2880" y="1344"/>
              <a:ext cx="2880" cy="224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659913" name="Text Box 9"/>
            <p:cNvSpPr txBox="1">
              <a:spLocks noChangeArrowheads="1"/>
            </p:cNvSpPr>
            <p:nvPr/>
          </p:nvSpPr>
          <p:spPr bwMode="auto">
            <a:xfrm>
              <a:off x="2592" y="1344"/>
              <a:ext cx="31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altLang="ja-JP" sz="2800" b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v</a:t>
              </a:r>
              <a:r>
                <a:rPr lang="en-US" altLang="ja-JP" sz="2800" b="0" baseline="-250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  <a:endParaRPr lang="en-US" altLang="ja-JP" sz="2800" b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59914" name="Text Box 10"/>
            <p:cNvSpPr txBox="1">
              <a:spLocks noChangeArrowheads="1"/>
            </p:cNvSpPr>
            <p:nvPr/>
          </p:nvSpPr>
          <p:spPr bwMode="auto">
            <a:xfrm>
              <a:off x="4992" y="3513"/>
              <a:ext cx="6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altLang="ja-JP" sz="1800" b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p</a:t>
              </a:r>
              <a:r>
                <a:rPr lang="en-US" altLang="ja-JP" sz="1800" b="0" baseline="-250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T </a:t>
              </a:r>
              <a:r>
                <a:rPr lang="en-US" altLang="ja-JP" sz="1800" b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(GeV)</a:t>
              </a:r>
            </a:p>
          </p:txBody>
        </p:sp>
        <p:sp>
          <p:nvSpPr>
            <p:cNvPr id="1659919" name="Rectangle 15"/>
            <p:cNvSpPr>
              <a:spLocks noChangeArrowheads="1"/>
            </p:cNvSpPr>
            <p:nvPr/>
          </p:nvSpPr>
          <p:spPr bwMode="auto">
            <a:xfrm>
              <a:off x="5240" y="1488"/>
              <a:ext cx="192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59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5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918" grpId="0" build="p"/>
      <p:bldP spid="1659909" grpId="0"/>
      <p:bldP spid="1659910" grpId="0"/>
      <p:bldP spid="16599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 4" descr="universum-e.jpg"/>
          <p:cNvPicPr>
            <a:picLocks noChangeAspect="1"/>
          </p:cNvPicPr>
          <p:nvPr/>
        </p:nvPicPr>
        <p:blipFill>
          <a:blip r:embed="rId2">
            <a:alphaModFix amt="37000"/>
          </a:blip>
          <a:srcRect l="2777" t="2451" r="1710" b="2941"/>
          <a:stretch>
            <a:fillRect/>
          </a:stretch>
        </p:blipFill>
        <p:spPr bwMode="auto">
          <a:xfrm>
            <a:off x="-12700" y="675462"/>
            <a:ext cx="9118208" cy="511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Outline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3149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Introduction of RHIC Physics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Major (and famous) discoveries at RHIC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Towards the Characterization of QCD Matter at RHIC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Summary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524F-CCAE-1F49-9255-7704177B2325}" type="slidenum">
              <a:rPr lang="en-US" altLang="ja-JP" smtClean="0"/>
              <a:pPr/>
              <a:t>2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Saturation of 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 at RHIC energies</a:t>
            </a:r>
            <a:br>
              <a:rPr lang="en-US" altLang="ja-JP" dirty="0" smtClean="0"/>
            </a:br>
            <a:r>
              <a:rPr lang="en-US" altLang="ja-JP" dirty="0" smtClean="0"/>
              <a:t>(charged hadrons)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BED87-0EBD-274D-83B3-95022E6DC93D}" type="slidenum">
              <a:rPr lang="en-US" altLang="ja-JP" smtClean="0"/>
              <a:pPr/>
              <a:t>20</a:t>
            </a:fld>
            <a:endParaRPr lang="en-US" altLang="ja-JP"/>
          </a:p>
        </p:txBody>
      </p:sp>
      <p:pic>
        <p:nvPicPr>
          <p:cNvPr id="8" name="Picture 5" descr="Fig4_re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95400"/>
            <a:ext cx="7086600" cy="5378749"/>
          </a:xfrm>
          <a:prstGeom prst="rect">
            <a:avLst/>
          </a:prstGeom>
          <a:noFill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766975" y="1447800"/>
            <a:ext cx="1184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>
                <a:solidFill>
                  <a:schemeClr val="tx1"/>
                </a:solidFill>
                <a:latin typeface="+mn-lt"/>
              </a:rPr>
              <a:t>Au+Au</a:t>
            </a:r>
          </a:p>
        </p:txBody>
      </p:sp>
      <p:cxnSp>
        <p:nvCxnSpPr>
          <p:cNvPr id="10" name="直線コネクタ 9"/>
          <p:cNvCxnSpPr/>
          <p:nvPr/>
        </p:nvCxnSpPr>
        <p:spPr bwMode="auto">
          <a:xfrm rot="10800000">
            <a:off x="5181600" y="4038600"/>
            <a:ext cx="24384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コネクタ 13"/>
          <p:cNvCxnSpPr/>
          <p:nvPr/>
        </p:nvCxnSpPr>
        <p:spPr bwMode="auto">
          <a:xfrm rot="10800000">
            <a:off x="5105400" y="2743200"/>
            <a:ext cx="24384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テキスト ボックス 14"/>
          <p:cNvSpPr txBox="1"/>
          <p:nvPr/>
        </p:nvSpPr>
        <p:spPr>
          <a:xfrm>
            <a:off x="2514600" y="5334000"/>
            <a:ext cx="4186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/>
                <a:cs typeface="Arial"/>
              </a:rPr>
              <a:t>AGS           SPS           RHIC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096000" y="3124200"/>
            <a:ext cx="2930009" cy="461665"/>
          </a:xfrm>
          <a:prstGeom prst="rect">
            <a:avLst/>
          </a:prstGeom>
          <a:solidFill>
            <a:srgbClr val="FF8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Saturation @ RHIC</a:t>
            </a:r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3. </a:t>
            </a:r>
            <a:r>
              <a:rPr lang="ja-JP" altLang="en-US" dirty="0" smtClean="0">
                <a:solidFill>
                  <a:srgbClr val="0000FF"/>
                </a:solidFill>
              </a:rPr>
              <a:t>発見から性質の解明へ・・・</a:t>
            </a:r>
            <a:endParaRPr lang="ja-JP" altLang="en-US" sz="4400" dirty="0">
              <a:solidFill>
                <a:srgbClr val="0000FF"/>
              </a:solidFill>
            </a:endParaRPr>
          </a:p>
        </p:txBody>
      </p:sp>
      <p:sp>
        <p:nvSpPr>
          <p:cNvPr id="6" name="テキスト プレースホル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BED87-0EBD-274D-83B3-95022E6DC93D}" type="slidenum">
              <a:rPr lang="en-US" altLang="ja-JP" smtClean="0"/>
              <a:pPr/>
              <a:t>21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Medium response of Jet propagations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E6C5-4BA8-1B46-AF3A-0DF0A25395A3}" type="slidenum">
              <a:rPr lang="en-US" altLang="ja-JP" smtClean="0"/>
              <a:pPr/>
              <a:t>22</a:t>
            </a:fld>
            <a:endParaRPr lang="en-US" altLang="ja-JP"/>
          </a:p>
        </p:txBody>
      </p:sp>
      <p:pic>
        <p:nvPicPr>
          <p:cNvPr id="5" name="図 4" descr="2555573291_3670eea5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38200"/>
            <a:ext cx="3869718" cy="2057400"/>
          </a:xfrm>
          <a:prstGeom prst="rect">
            <a:avLst/>
          </a:prstGeom>
        </p:spPr>
      </p:pic>
      <p:pic>
        <p:nvPicPr>
          <p:cNvPr id="8" name="図 7" descr="1398004206_f60964fd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57200"/>
            <a:ext cx="4219464" cy="316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9BFD1B-41FC-48CE-A211-92CF7C46AA70}" type="slidenum">
              <a:rPr lang="en-US" altLang="ja-JP"/>
              <a:pPr/>
              <a:t>23</a:t>
            </a:fld>
            <a:endParaRPr lang="en-US" altLang="ja-JP"/>
          </a:p>
        </p:txBody>
      </p:sp>
      <p:grpSp>
        <p:nvGrpSpPr>
          <p:cNvPr id="13" name="Group 230"/>
          <p:cNvGrpSpPr>
            <a:grpSpLocks/>
          </p:cNvGrpSpPr>
          <p:nvPr/>
        </p:nvGrpSpPr>
        <p:grpSpPr bwMode="auto">
          <a:xfrm rot="10917662">
            <a:off x="381000" y="2590800"/>
            <a:ext cx="2478088" cy="2438400"/>
            <a:chOff x="2688" y="960"/>
            <a:chExt cx="1561" cy="1536"/>
          </a:xfrm>
        </p:grpSpPr>
        <p:sp>
          <p:nvSpPr>
            <p:cNvPr id="120023" name="Oval 215"/>
            <p:cNvSpPr>
              <a:spLocks noChangeArrowheads="1"/>
            </p:cNvSpPr>
            <p:nvPr/>
          </p:nvSpPr>
          <p:spPr bwMode="auto">
            <a:xfrm>
              <a:off x="2688" y="960"/>
              <a:ext cx="1561" cy="1536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ja-JP" altLang="en-US" sz="3200" b="1">
                <a:latin typeface="Arial Rounded MT Bold" pitchFamily="18" charset="0"/>
                <a:ea typeface="Arial" pitchFamily="18" charset="0"/>
                <a:cs typeface="Arial" pitchFamily="18" charset="0"/>
              </a:endParaRPr>
            </a:p>
          </p:txBody>
        </p:sp>
        <p:sp>
          <p:nvSpPr>
            <p:cNvPr id="120028" name="Line 220"/>
            <p:cNvSpPr>
              <a:spLocks noChangeShapeType="1"/>
            </p:cNvSpPr>
            <p:nvPr/>
          </p:nvSpPr>
          <p:spPr bwMode="auto">
            <a:xfrm flipH="1" flipV="1">
              <a:off x="2736" y="1536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029" name="Line 221"/>
            <p:cNvSpPr>
              <a:spLocks noChangeShapeType="1"/>
            </p:cNvSpPr>
            <p:nvPr/>
          </p:nvSpPr>
          <p:spPr bwMode="auto">
            <a:xfrm flipH="1" flipV="1">
              <a:off x="2736" y="1632"/>
              <a:ext cx="33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030" name="Line 222"/>
            <p:cNvSpPr>
              <a:spLocks noChangeShapeType="1"/>
            </p:cNvSpPr>
            <p:nvPr/>
          </p:nvSpPr>
          <p:spPr bwMode="auto">
            <a:xfrm flipH="1">
              <a:off x="2688" y="1680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031" name="Line 223"/>
            <p:cNvSpPr>
              <a:spLocks noChangeShapeType="1"/>
            </p:cNvSpPr>
            <p:nvPr/>
          </p:nvSpPr>
          <p:spPr bwMode="auto">
            <a:xfrm flipH="1">
              <a:off x="2736" y="1680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032" name="Line 224"/>
            <p:cNvSpPr>
              <a:spLocks noChangeShapeType="1"/>
            </p:cNvSpPr>
            <p:nvPr/>
          </p:nvSpPr>
          <p:spPr bwMode="auto">
            <a:xfrm flipV="1">
              <a:off x="3072" y="1440"/>
              <a:ext cx="76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033" name="Line 225"/>
            <p:cNvSpPr>
              <a:spLocks noChangeShapeType="1"/>
            </p:cNvSpPr>
            <p:nvPr/>
          </p:nvSpPr>
          <p:spPr bwMode="auto">
            <a:xfrm flipV="1">
              <a:off x="3072" y="1536"/>
              <a:ext cx="72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034" name="Line 226"/>
            <p:cNvSpPr>
              <a:spLocks noChangeShapeType="1"/>
            </p:cNvSpPr>
            <p:nvPr/>
          </p:nvSpPr>
          <p:spPr bwMode="auto">
            <a:xfrm>
              <a:off x="3120" y="168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035" name="Line 227"/>
            <p:cNvSpPr>
              <a:spLocks noChangeShapeType="1"/>
            </p:cNvSpPr>
            <p:nvPr/>
          </p:nvSpPr>
          <p:spPr bwMode="auto">
            <a:xfrm>
              <a:off x="3120" y="1680"/>
              <a:ext cx="62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036" name="Line 228"/>
            <p:cNvSpPr>
              <a:spLocks noChangeShapeType="1"/>
            </p:cNvSpPr>
            <p:nvPr/>
          </p:nvSpPr>
          <p:spPr bwMode="auto">
            <a:xfrm>
              <a:off x="3168" y="1680"/>
              <a:ext cx="57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20039" name="Text Box 231"/>
          <p:cNvSpPr txBox="1">
            <a:spLocks noChangeArrowheads="1"/>
          </p:cNvSpPr>
          <p:nvPr/>
        </p:nvSpPr>
        <p:spPr bwMode="auto">
          <a:xfrm>
            <a:off x="0" y="0"/>
            <a:ext cx="4233851" cy="2308324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高エネルギーパートンが物質中</a:t>
            </a:r>
            <a:endParaRPr lang="en-US" altLang="ja-JP" dirty="0" smtClean="0">
              <a:solidFill>
                <a:schemeClr val="bg1"/>
              </a:solidFill>
            </a:endParaRPr>
          </a:p>
          <a:p>
            <a:r>
              <a:rPr lang="ja-JP" altLang="en-US" dirty="0" smtClean="0">
                <a:solidFill>
                  <a:schemeClr val="bg1"/>
                </a:solidFill>
              </a:rPr>
              <a:t>を通過した際に失われた</a:t>
            </a:r>
            <a:endParaRPr lang="en-US" altLang="ja-JP" dirty="0" smtClean="0">
              <a:solidFill>
                <a:schemeClr val="bg1"/>
              </a:solidFill>
            </a:endParaRPr>
          </a:p>
          <a:p>
            <a:r>
              <a:rPr lang="ja-JP" altLang="en-US" b="1" dirty="0" smtClean="0">
                <a:solidFill>
                  <a:schemeClr val="bg1"/>
                </a:solidFill>
              </a:rPr>
              <a:t>エネルギーはどこに？</a:t>
            </a:r>
            <a:endParaRPr lang="en-US" altLang="ja-JP" b="1" dirty="0" smtClean="0">
              <a:solidFill>
                <a:schemeClr val="bg1"/>
              </a:solidFill>
            </a:endParaRPr>
          </a:p>
          <a:p>
            <a:endParaRPr lang="en-US" altLang="ja-JP" b="1" dirty="0" smtClean="0">
              <a:solidFill>
                <a:schemeClr val="bg1"/>
              </a:solidFill>
            </a:endParaRPr>
          </a:p>
          <a:p>
            <a:r>
              <a:rPr lang="ja-JP" altLang="en-US" b="1" dirty="0" smtClean="0">
                <a:solidFill>
                  <a:schemeClr val="bg1"/>
                </a:solidFill>
              </a:rPr>
              <a:t>どのように物質中を</a:t>
            </a:r>
            <a:endParaRPr lang="en-US" altLang="ja-JP" b="1" dirty="0" smtClean="0">
              <a:solidFill>
                <a:schemeClr val="bg1"/>
              </a:solidFill>
            </a:endParaRPr>
          </a:p>
          <a:p>
            <a:r>
              <a:rPr lang="ja-JP" altLang="en-US" dirty="0" smtClean="0">
                <a:solidFill>
                  <a:schemeClr val="bg1"/>
                </a:solidFill>
              </a:rPr>
              <a:t>伝播するのか？</a:t>
            </a:r>
            <a:endParaRPr lang="en-US" altLang="ja-JP" b="1" dirty="0" smtClean="0">
              <a:solidFill>
                <a:schemeClr val="bg1"/>
              </a:solidFill>
            </a:endParaRPr>
          </a:p>
        </p:txBody>
      </p:sp>
      <p:grpSp>
        <p:nvGrpSpPr>
          <p:cNvPr id="14" name="Group 237"/>
          <p:cNvGrpSpPr>
            <a:grpSpLocks/>
          </p:cNvGrpSpPr>
          <p:nvPr/>
        </p:nvGrpSpPr>
        <p:grpSpPr bwMode="auto">
          <a:xfrm>
            <a:off x="4495800" y="2590800"/>
            <a:ext cx="4252913" cy="2462213"/>
            <a:chOff x="2832" y="1680"/>
            <a:chExt cx="2679" cy="1551"/>
          </a:xfrm>
        </p:grpSpPr>
        <p:pic>
          <p:nvPicPr>
            <p:cNvPr id="120040" name="Picture 232"/>
            <p:cNvPicPr>
              <a:picLocks noChangeAspect="1" noChangeArrowheads="1"/>
            </p:cNvPicPr>
            <p:nvPr/>
          </p:nvPicPr>
          <p:blipFill>
            <a:blip r:embed="rId2"/>
            <a:srcRect l="68292" t="8447" b="57761"/>
            <a:stretch>
              <a:fillRect/>
            </a:stretch>
          </p:blipFill>
          <p:spPr bwMode="auto">
            <a:xfrm>
              <a:off x="3024" y="1680"/>
              <a:ext cx="2016" cy="1551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grpSp>
          <p:nvGrpSpPr>
            <p:cNvPr id="15" name="Group 233"/>
            <p:cNvGrpSpPr>
              <a:grpSpLocks/>
            </p:cNvGrpSpPr>
            <p:nvPr/>
          </p:nvGrpSpPr>
          <p:grpSpPr bwMode="auto">
            <a:xfrm>
              <a:off x="4896" y="2256"/>
              <a:ext cx="615" cy="306"/>
              <a:chOff x="3936" y="1200"/>
              <a:chExt cx="615" cy="306"/>
            </a:xfrm>
          </p:grpSpPr>
          <p:sp>
            <p:nvSpPr>
              <p:cNvPr id="120042" name="AutoShape 234"/>
              <p:cNvSpPr>
                <a:spLocks noChangeArrowheads="1"/>
              </p:cNvSpPr>
              <p:nvPr/>
            </p:nvSpPr>
            <p:spPr bwMode="auto">
              <a:xfrm>
                <a:off x="3936" y="1200"/>
                <a:ext cx="615" cy="306"/>
              </a:xfrm>
              <a:prstGeom prst="rightArrow">
                <a:avLst>
                  <a:gd name="adj1" fmla="val 50000"/>
                  <a:gd name="adj2" fmla="val 50245"/>
                </a:avLst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2000" b="1">
                  <a:latin typeface="Helvetica" pitchFamily="18" charset="0"/>
                  <a:ea typeface="ＭＳ Ｐゴシック" pitchFamily="18" charset="-128"/>
                </a:endParaRPr>
              </a:p>
            </p:txBody>
          </p:sp>
          <p:sp>
            <p:nvSpPr>
              <p:cNvPr id="120043" name="Text Box 235"/>
              <p:cNvSpPr txBox="1">
                <a:spLocks noChangeArrowheads="1"/>
              </p:cNvSpPr>
              <p:nvPr/>
            </p:nvSpPr>
            <p:spPr bwMode="auto">
              <a:xfrm>
                <a:off x="3936" y="1248"/>
                <a:ext cx="547" cy="173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 b="1">
                    <a:solidFill>
                      <a:srgbClr val="FF0000"/>
                    </a:solidFill>
                    <a:latin typeface="Helvetica" pitchFamily="18" charset="0"/>
                  </a:rPr>
                  <a:t>Near side</a:t>
                </a:r>
              </a:p>
            </p:txBody>
          </p:sp>
        </p:grpSp>
        <p:sp>
          <p:nvSpPr>
            <p:cNvPr id="120044" name="AutoShape 236"/>
            <p:cNvSpPr>
              <a:spLocks noChangeArrowheads="1"/>
            </p:cNvSpPr>
            <p:nvPr/>
          </p:nvSpPr>
          <p:spPr bwMode="auto">
            <a:xfrm>
              <a:off x="2832" y="2304"/>
              <a:ext cx="528" cy="306"/>
            </a:xfrm>
            <a:prstGeom prst="leftArrow">
              <a:avLst>
                <a:gd name="adj1" fmla="val 50000"/>
                <a:gd name="adj2" fmla="val 43137"/>
              </a:avLst>
            </a:prstGeom>
            <a:solidFill>
              <a:schemeClr val="bg1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altLang="ja-JP" sz="1200" b="1" dirty="0" smtClean="0">
                  <a:solidFill>
                    <a:srgbClr val="0000FF"/>
                  </a:solidFill>
                  <a:latin typeface="Helvetica" pitchFamily="18" charset="0"/>
                </a:rPr>
                <a:t>Away </a:t>
              </a:r>
              <a:r>
                <a:rPr lang="en-US" altLang="ja-JP" sz="1200" b="1" dirty="0">
                  <a:solidFill>
                    <a:srgbClr val="0000FF"/>
                  </a:solidFill>
                  <a:latin typeface="Helvetica" pitchFamily="18" charset="0"/>
                </a:rPr>
                <a:t>side</a:t>
              </a:r>
            </a:p>
          </p:txBody>
        </p:sp>
      </p:grpSp>
      <p:sp>
        <p:nvSpPr>
          <p:cNvPr id="120046" name="Text Box 238"/>
          <p:cNvSpPr txBox="1">
            <a:spLocks noChangeArrowheads="1"/>
          </p:cNvSpPr>
          <p:nvPr/>
        </p:nvSpPr>
        <p:spPr bwMode="auto">
          <a:xfrm>
            <a:off x="4114800" y="5562600"/>
            <a:ext cx="3962400" cy="46166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Away side </a:t>
            </a:r>
            <a:r>
              <a:rPr lang="ja-JP" altLang="en-US" b="1" dirty="0" smtClean="0">
                <a:solidFill>
                  <a:schemeClr val="bg1"/>
                </a:solidFill>
              </a:rPr>
              <a:t>に２つのピーク？</a:t>
            </a:r>
            <a:endParaRPr lang="en-US" altLang="ja-JP" b="1" dirty="0">
              <a:solidFill>
                <a:schemeClr val="bg1"/>
              </a:solidFill>
            </a:endParaRPr>
          </a:p>
        </p:txBody>
      </p:sp>
      <p:sp>
        <p:nvSpPr>
          <p:cNvPr id="120047" name="Line 239"/>
          <p:cNvSpPr>
            <a:spLocks noChangeShapeType="1"/>
          </p:cNvSpPr>
          <p:nvPr/>
        </p:nvSpPr>
        <p:spPr bwMode="auto">
          <a:xfrm flipV="1">
            <a:off x="5029200" y="3429000"/>
            <a:ext cx="381000" cy="1828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048" name="Line 240"/>
          <p:cNvSpPr>
            <a:spLocks noChangeShapeType="1"/>
          </p:cNvSpPr>
          <p:nvPr/>
        </p:nvSpPr>
        <p:spPr bwMode="auto">
          <a:xfrm flipV="1">
            <a:off x="5029200" y="4800600"/>
            <a:ext cx="6096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28" name="図 127" descr="gpw-20061112l-UnitedStatesNavy-071111-N-3659B-102-Prandtl-Glauert-Cloud-F-18E-Super-Hornet-Pacific-Ocean-20071111-medi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5796"/>
            <a:ext cx="4114800" cy="2753404"/>
          </a:xfrm>
          <a:prstGeom prst="rect">
            <a:avLst/>
          </a:prstGeom>
        </p:spPr>
      </p:pic>
      <p:pic>
        <p:nvPicPr>
          <p:cNvPr id="25" name="Picture 2" descr="zylayer_ch_any_trig_0_assoc_1_cent_0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4769" y="1524000"/>
            <a:ext cx="4689231" cy="3810000"/>
          </a:xfrm>
          <a:prstGeom prst="rect">
            <a:avLst/>
          </a:prstGeom>
          <a:noFill/>
        </p:spPr>
      </p:pic>
      <p:sp>
        <p:nvSpPr>
          <p:cNvPr id="26" name="Text Box 238"/>
          <p:cNvSpPr txBox="1">
            <a:spLocks noChangeArrowheads="1"/>
          </p:cNvSpPr>
          <p:nvPr/>
        </p:nvSpPr>
        <p:spPr bwMode="auto">
          <a:xfrm>
            <a:off x="4114800" y="6172200"/>
            <a:ext cx="3962400" cy="46166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Sonic shock wave?</a:t>
            </a:r>
            <a:endParaRPr lang="en-US" altLang="ja-JP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0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0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0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0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0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0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046" grpId="0" animBg="1" autoUpdateAnimBg="0"/>
      <p:bldP spid="120047" grpId="0" animBg="1"/>
      <p:bldP spid="120048" grpId="0" animBg="1"/>
      <p:bldP spid="26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コンテンツ プレースホルダ 32"/>
          <p:cNvSpPr>
            <a:spLocks noGrp="1"/>
          </p:cNvSpPr>
          <p:nvPr>
            <p:ph sz="half" idx="2"/>
          </p:nvPr>
        </p:nvSpPr>
        <p:spPr>
          <a:xfrm>
            <a:off x="3810000" y="838200"/>
            <a:ext cx="5334000" cy="5410200"/>
          </a:xfrm>
        </p:spPr>
        <p:txBody>
          <a:bodyPr>
            <a:normAutofit fontScale="92500" lnSpcReduction="10000"/>
          </a:bodyPr>
          <a:lstStyle/>
          <a:p>
            <a:pPr marL="920750" lvl="2" indent="-342900">
              <a:buNone/>
            </a:pPr>
            <a:r>
              <a:rPr lang="ja-JP" altLang="en-US" b="1" u="sng" dirty="0" smtClean="0">
                <a:solidFill>
                  <a:srgbClr val="FF0000"/>
                </a:solidFill>
              </a:rPr>
              <a:t>なぜ　</a:t>
            </a:r>
            <a:r>
              <a:rPr lang="en-US" altLang="ja-JP" b="1" u="sng" dirty="0" smtClean="0">
                <a:solidFill>
                  <a:srgbClr val="FF0000"/>
                </a:solidFill>
              </a:rPr>
              <a:t>Jet modification </a:t>
            </a:r>
            <a:r>
              <a:rPr lang="ja-JP" altLang="en-US" b="1" u="sng" dirty="0" smtClean="0">
                <a:solidFill>
                  <a:srgbClr val="FF0000"/>
                </a:solidFill>
              </a:rPr>
              <a:t>が生じたか？</a:t>
            </a:r>
            <a:endParaRPr lang="en-US" altLang="ja-JP" b="1" u="sng" dirty="0" smtClean="0">
              <a:solidFill>
                <a:srgbClr val="FF0000"/>
              </a:solidFill>
            </a:endParaRPr>
          </a:p>
          <a:p>
            <a:pPr marL="920750" lvl="2" indent="-342900">
              <a:buNone/>
            </a:pPr>
            <a:endParaRPr lang="en-US" altLang="ja-JP" dirty="0" smtClean="0"/>
          </a:p>
          <a:p>
            <a:pPr marL="920750" lvl="2" indent="-342900">
              <a:buFont typeface="+mj-lt"/>
              <a:buAutoNum type="arabicPeriod"/>
            </a:pPr>
            <a:r>
              <a:rPr lang="en-US" altLang="ja-JP" dirty="0" smtClean="0"/>
              <a:t>Deflected jets due to collective radial flow?</a:t>
            </a:r>
          </a:p>
          <a:p>
            <a:pPr marL="920750" lvl="2" indent="-342900">
              <a:buFont typeface="+mj-lt"/>
              <a:buAutoNum type="arabicPeriod"/>
            </a:pPr>
            <a:r>
              <a:rPr lang="en-US" altLang="ja-JP" dirty="0" smtClean="0"/>
              <a:t>Conical emission due to Cherenkov gluon radiation?</a:t>
            </a:r>
          </a:p>
          <a:p>
            <a:pPr marL="920750" lvl="2" indent="-342900">
              <a:buFont typeface="+mj-lt"/>
              <a:buAutoNum type="arabicPeriod"/>
            </a:pPr>
            <a:r>
              <a:rPr lang="en-US" altLang="ja-JP" dirty="0" smtClean="0"/>
              <a:t>Mach-cone shock wave generated by large energy deposition in the hydrodynamic medium?</a:t>
            </a:r>
          </a:p>
          <a:p>
            <a:pPr marL="920750" lvl="2" indent="-342900">
              <a:buFont typeface="+mj-lt"/>
              <a:buAutoNum type="arabicPeriod"/>
            </a:pPr>
            <a:endParaRPr lang="en-US" altLang="ja-JP" dirty="0" smtClean="0"/>
          </a:p>
          <a:p>
            <a:pPr marL="638175" lvl="1" indent="-342900"/>
            <a:r>
              <a:rPr lang="en-US" altLang="ja-JP" b="1" u="sng" dirty="0" smtClean="0">
                <a:solidFill>
                  <a:srgbClr val="008000"/>
                </a:solidFill>
              </a:rPr>
              <a:t>3-particle correlation:  </a:t>
            </a:r>
          </a:p>
          <a:p>
            <a:pPr marL="1038225" lvl="2" indent="-342900"/>
            <a:r>
              <a:rPr lang="en-US" altLang="ja-JP" dirty="0" smtClean="0"/>
              <a:t>Powerful tool to identify the underlying physics process.</a:t>
            </a:r>
          </a:p>
          <a:p>
            <a:pPr marL="638175" lvl="1" indent="-342900"/>
            <a:endParaRPr lang="en-US" altLang="ja-JP" dirty="0" smtClean="0"/>
          </a:p>
          <a:p>
            <a:pPr marL="638175" lvl="1" indent="-342900"/>
            <a:r>
              <a:rPr lang="en-US" altLang="ja-JP" dirty="0" smtClean="0"/>
              <a:t>If it is Mach-cone shock wave:</a:t>
            </a:r>
          </a:p>
          <a:p>
            <a:pPr marL="920750" lvl="2" indent="-342900"/>
            <a:r>
              <a:rPr lang="en-US" altLang="ja-JP" dirty="0" smtClean="0"/>
              <a:t>Speed of sound (</a:t>
            </a:r>
            <a:r>
              <a:rPr lang="en-US" altLang="ja-JP" i="1" dirty="0" err="1" smtClean="0"/>
              <a:t>c</a:t>
            </a:r>
            <a:r>
              <a:rPr lang="en-US" altLang="ja-JP" i="1" baseline="-25000" dirty="0" err="1" smtClean="0"/>
              <a:t>s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).</a:t>
            </a:r>
          </a:p>
          <a:p>
            <a:pPr marL="920750" lvl="2" indent="-342900"/>
            <a:r>
              <a:rPr lang="en-US" altLang="ja-JP" dirty="0" smtClean="0"/>
              <a:t>EOS.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39700" y="88900"/>
            <a:ext cx="1672453" cy="73866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PHENIX 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en-US" altLang="ja-JP" sz="1800" dirty="0">
                <a:solidFill>
                  <a:schemeClr val="bg1"/>
                </a:solidFill>
              </a:rPr>
              <a:t>PRL </a:t>
            </a:r>
            <a:r>
              <a:rPr lang="en-US" altLang="ja-JP" sz="1800" b="1" dirty="0">
                <a:solidFill>
                  <a:schemeClr val="bg1"/>
                </a:solidFill>
              </a:rPr>
              <a:t>97 </a:t>
            </a:r>
            <a:r>
              <a:rPr lang="en-US" altLang="ja-JP" sz="1800" dirty="0">
                <a:solidFill>
                  <a:schemeClr val="bg1"/>
                </a:solidFill>
              </a:rPr>
              <a:t>052301</a:t>
            </a:r>
          </a:p>
        </p:txBody>
      </p:sp>
      <p:grpSp>
        <p:nvGrpSpPr>
          <p:cNvPr id="34" name="Group 138"/>
          <p:cNvGrpSpPr>
            <a:grpSpLocks/>
          </p:cNvGrpSpPr>
          <p:nvPr/>
        </p:nvGrpSpPr>
        <p:grpSpPr bwMode="auto">
          <a:xfrm>
            <a:off x="88900" y="914400"/>
            <a:ext cx="4038600" cy="5638800"/>
            <a:chOff x="3678" y="1495"/>
            <a:chExt cx="2067" cy="2825"/>
          </a:xfrm>
        </p:grpSpPr>
        <p:grpSp>
          <p:nvGrpSpPr>
            <p:cNvPr id="35" name="Group 136"/>
            <p:cNvGrpSpPr>
              <a:grpSpLocks/>
            </p:cNvGrpSpPr>
            <p:nvPr/>
          </p:nvGrpSpPr>
          <p:grpSpPr bwMode="auto">
            <a:xfrm>
              <a:off x="3678" y="1495"/>
              <a:ext cx="2067" cy="2825"/>
              <a:chOff x="3678" y="1487"/>
              <a:chExt cx="2067" cy="2825"/>
            </a:xfrm>
          </p:grpSpPr>
          <p:pic>
            <p:nvPicPr>
              <p:cNvPr id="38" name="Picture 126"/>
              <p:cNvPicPr>
                <a:picLocks noChangeAspect="1" noChangeArrowheads="1"/>
              </p:cNvPicPr>
              <p:nvPr/>
            </p:nvPicPr>
            <p:blipFill>
              <a:blip r:embed="rId3"/>
              <a:srcRect l="4285" t="10603" r="42819" b="3864"/>
              <a:stretch>
                <a:fillRect/>
              </a:stretch>
            </p:blipFill>
            <p:spPr bwMode="auto">
              <a:xfrm>
                <a:off x="3678" y="1487"/>
                <a:ext cx="2054" cy="28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9" name="Picture 135"/>
              <p:cNvPicPr>
                <a:picLocks noChangeAspect="1" noChangeArrowheads="1"/>
              </p:cNvPicPr>
              <p:nvPr/>
            </p:nvPicPr>
            <p:blipFill>
              <a:blip r:embed="rId3"/>
              <a:srcRect l="57788" t="63943" r="2962" b="3864"/>
              <a:stretch>
                <a:fillRect/>
              </a:stretch>
            </p:blipFill>
            <p:spPr bwMode="auto">
              <a:xfrm>
                <a:off x="4287" y="3237"/>
                <a:ext cx="1458" cy="1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6" name="Rectangle 132"/>
            <p:cNvSpPr>
              <a:spLocks noChangeArrowheads="1"/>
            </p:cNvSpPr>
            <p:nvPr/>
          </p:nvSpPr>
          <p:spPr bwMode="auto">
            <a:xfrm>
              <a:off x="4770" y="1724"/>
              <a:ext cx="9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Monotype Sorts" pitchFamily="17" charset="2"/>
                <a:buNone/>
              </a:pPr>
              <a:r>
                <a:rPr lang="en-US" altLang="ja-JP" sz="1600" dirty="0">
                  <a:solidFill>
                    <a:schemeClr val="tx1"/>
                  </a:solidFill>
                </a:rPr>
                <a:t>Central Au+Au</a:t>
              </a:r>
              <a:endParaRPr lang="en-US" altLang="ja-JP" sz="1800" dirty="0"/>
            </a:p>
          </p:txBody>
        </p:sp>
        <p:sp>
          <p:nvSpPr>
            <p:cNvPr id="37" name="Rectangle 137"/>
            <p:cNvSpPr>
              <a:spLocks noChangeArrowheads="1"/>
            </p:cNvSpPr>
            <p:nvPr/>
          </p:nvSpPr>
          <p:spPr bwMode="auto">
            <a:xfrm>
              <a:off x="4926" y="3404"/>
              <a:ext cx="6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Monotype Sorts" pitchFamily="17" charset="2"/>
                <a:buNone/>
              </a:pPr>
              <a:r>
                <a:rPr lang="en-US" altLang="ja-JP" sz="1600" dirty="0">
                  <a:solidFill>
                    <a:schemeClr val="tx1"/>
                  </a:solidFill>
                </a:rPr>
                <a:t>peripheral</a:t>
              </a:r>
              <a:endParaRPr lang="en-US" altLang="ja-JP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4DDA-09FE-4BF3-A091-4C193D0CA41F}" type="slidenum">
              <a:rPr lang="en-US" altLang="ja-JP"/>
              <a:pPr/>
              <a:t>25</a:t>
            </a:fld>
            <a:endParaRPr lang="en-US" altLang="ja-JP"/>
          </a:p>
        </p:txBody>
      </p:sp>
      <p:pic>
        <p:nvPicPr>
          <p:cNvPr id="53312" name="Picture 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1201738"/>
            <a:ext cx="2787650" cy="2860675"/>
          </a:xfrm>
          <a:prstGeom prst="rect">
            <a:avLst/>
          </a:prstGeom>
          <a:noFill/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6206067" cy="788693"/>
          </a:xfrm>
        </p:spPr>
        <p:txBody>
          <a:bodyPr/>
          <a:lstStyle/>
          <a:p>
            <a:r>
              <a:rPr lang="en-US" altLang="ja-JP" sz="3200" dirty="0">
                <a:sym typeface="Symbol" pitchFamily="92" charset="2"/>
              </a:rPr>
              <a:t>Azimuthal 3-Particle Correlations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9750" y="1355725"/>
            <a:ext cx="1979613" cy="2438400"/>
            <a:chOff x="174" y="2400"/>
            <a:chExt cx="1247" cy="153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74" y="2400"/>
              <a:ext cx="1247" cy="1351"/>
              <a:chOff x="78" y="560"/>
              <a:chExt cx="1247" cy="1351"/>
            </a:xfrm>
          </p:grpSpPr>
          <p:sp>
            <p:nvSpPr>
              <p:cNvPr id="53253" name="Oval 5"/>
              <p:cNvSpPr>
                <a:spLocks noChangeArrowheads="1"/>
              </p:cNvSpPr>
              <p:nvPr/>
            </p:nvSpPr>
            <p:spPr bwMode="auto">
              <a:xfrm>
                <a:off x="78" y="812"/>
                <a:ext cx="1064" cy="1020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alpha val="75000"/>
                    </a:srgbClr>
                  </a:gs>
                  <a:gs pos="100000">
                    <a:srgbClr val="FFFF66">
                      <a:alpha val="83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54" name="Line 6"/>
              <p:cNvSpPr>
                <a:spLocks noChangeShapeType="1"/>
              </p:cNvSpPr>
              <p:nvPr/>
            </p:nvSpPr>
            <p:spPr bwMode="auto">
              <a:xfrm>
                <a:off x="999" y="1488"/>
                <a:ext cx="199" cy="239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55" name="Line 7"/>
              <p:cNvSpPr>
                <a:spLocks noChangeShapeType="1"/>
              </p:cNvSpPr>
              <p:nvPr/>
            </p:nvSpPr>
            <p:spPr bwMode="auto">
              <a:xfrm>
                <a:off x="999" y="1488"/>
                <a:ext cx="80" cy="199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56" name="Line 8"/>
              <p:cNvSpPr>
                <a:spLocks noChangeShapeType="1"/>
              </p:cNvSpPr>
              <p:nvPr/>
            </p:nvSpPr>
            <p:spPr bwMode="auto">
              <a:xfrm>
                <a:off x="999" y="1488"/>
                <a:ext cx="16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57" name="Line 9"/>
              <p:cNvSpPr>
                <a:spLocks noChangeShapeType="1"/>
              </p:cNvSpPr>
              <p:nvPr/>
            </p:nvSpPr>
            <p:spPr bwMode="auto">
              <a:xfrm rot="19800000" flipV="1">
                <a:off x="675" y="572"/>
                <a:ext cx="220" cy="37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sm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58" name="Line 10"/>
              <p:cNvSpPr>
                <a:spLocks noChangeShapeType="1"/>
              </p:cNvSpPr>
              <p:nvPr/>
            </p:nvSpPr>
            <p:spPr bwMode="auto">
              <a:xfrm>
                <a:off x="999" y="1488"/>
                <a:ext cx="160" cy="12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59" name="Line 11"/>
              <p:cNvSpPr>
                <a:spLocks noChangeShapeType="1"/>
              </p:cNvSpPr>
              <p:nvPr/>
            </p:nvSpPr>
            <p:spPr bwMode="auto">
              <a:xfrm rot="19800000" flipV="1">
                <a:off x="708" y="727"/>
                <a:ext cx="64" cy="19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60" name="Line 12"/>
              <p:cNvSpPr>
                <a:spLocks noChangeShapeType="1"/>
              </p:cNvSpPr>
              <p:nvPr/>
            </p:nvSpPr>
            <p:spPr bwMode="auto">
              <a:xfrm rot="19800000" flipV="1">
                <a:off x="730" y="690"/>
                <a:ext cx="195" cy="23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61" name="Rectangle 13"/>
              <p:cNvSpPr>
                <a:spLocks noChangeArrowheads="1"/>
              </p:cNvSpPr>
              <p:nvPr/>
            </p:nvSpPr>
            <p:spPr bwMode="auto">
              <a:xfrm>
                <a:off x="336" y="1579"/>
                <a:ext cx="5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b="1" i="1">
                    <a:solidFill>
                      <a:srgbClr val="FF0000"/>
                    </a:solidFill>
                  </a:rPr>
                  <a:t>Medium</a:t>
                </a:r>
                <a:endParaRPr lang="en-US" altLang="ja-JP" sz="1600">
                  <a:solidFill>
                    <a:srgbClr val="FF0000"/>
                  </a:solidFill>
                </a:endParaRPr>
              </a:p>
            </p:txBody>
          </p:sp>
          <p:sp>
            <p:nvSpPr>
              <p:cNvPr id="53262" name="Text Box 14"/>
              <p:cNvSpPr txBox="1">
                <a:spLocks noChangeArrowheads="1"/>
              </p:cNvSpPr>
              <p:nvPr/>
            </p:nvSpPr>
            <p:spPr bwMode="auto">
              <a:xfrm>
                <a:off x="960" y="1719"/>
                <a:ext cx="365" cy="19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457200" indent="-457200">
                  <a:spcBef>
                    <a:spcPct val="50000"/>
                  </a:spcBef>
                  <a:buFont typeface="Wingdings" pitchFamily="92" charset="2"/>
                  <a:buNone/>
                </a:pPr>
                <a:r>
                  <a:rPr lang="en-US" altLang="ja-JP" sz="1400" b="1">
                    <a:solidFill>
                      <a:srgbClr val="0000FF"/>
                    </a:solidFill>
                  </a:rPr>
                  <a:t>away</a:t>
                </a:r>
              </a:p>
            </p:txBody>
          </p:sp>
          <p:sp>
            <p:nvSpPr>
              <p:cNvPr id="53263" name="Text Box 15"/>
              <p:cNvSpPr txBox="1">
                <a:spLocks noChangeArrowheads="1"/>
              </p:cNvSpPr>
              <p:nvPr/>
            </p:nvSpPr>
            <p:spPr bwMode="auto">
              <a:xfrm>
                <a:off x="834" y="560"/>
                <a:ext cx="334" cy="19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457200" indent="-457200">
                  <a:spcBef>
                    <a:spcPct val="50000"/>
                  </a:spcBef>
                  <a:buFont typeface="Wingdings" pitchFamily="92" charset="2"/>
                  <a:buNone/>
                </a:pPr>
                <a:r>
                  <a:rPr lang="en-US" altLang="ja-JP" sz="1400" b="1">
                    <a:solidFill>
                      <a:srgbClr val="FF0000"/>
                    </a:solidFill>
                  </a:rPr>
                  <a:t>near</a:t>
                </a:r>
              </a:p>
            </p:txBody>
          </p:sp>
          <p:sp>
            <p:nvSpPr>
              <p:cNvPr id="53264" name="Line 16"/>
              <p:cNvSpPr>
                <a:spLocks noChangeShapeType="1"/>
              </p:cNvSpPr>
              <p:nvPr/>
            </p:nvSpPr>
            <p:spPr bwMode="auto">
              <a:xfrm>
                <a:off x="775" y="1045"/>
                <a:ext cx="0" cy="71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53265" name="Freeform 17"/>
              <p:cNvSpPr>
                <a:spLocks/>
              </p:cNvSpPr>
              <p:nvPr/>
            </p:nvSpPr>
            <p:spPr bwMode="auto">
              <a:xfrm>
                <a:off x="794" y="1284"/>
                <a:ext cx="199" cy="279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8" y="144"/>
                  </a:cxn>
                  <a:cxn ang="0">
                    <a:pos x="56" y="336"/>
                  </a:cxn>
                  <a:cxn ang="0">
                    <a:pos x="200" y="432"/>
                  </a:cxn>
                </a:cxnLst>
                <a:rect l="0" t="0" r="r" b="b"/>
                <a:pathLst>
                  <a:path w="200" h="432">
                    <a:moveTo>
                      <a:pt x="8" y="0"/>
                    </a:moveTo>
                    <a:cubicBezTo>
                      <a:pt x="4" y="44"/>
                      <a:pt x="0" y="88"/>
                      <a:pt x="8" y="144"/>
                    </a:cubicBezTo>
                    <a:cubicBezTo>
                      <a:pt x="16" y="200"/>
                      <a:pt x="24" y="288"/>
                      <a:pt x="56" y="336"/>
                    </a:cubicBezTo>
                    <a:cubicBezTo>
                      <a:pt x="88" y="384"/>
                      <a:pt x="144" y="408"/>
                      <a:pt x="200" y="432"/>
                    </a:cubicBezTo>
                  </a:path>
                </a:pathLst>
              </a:custGeom>
              <a:noFill/>
              <a:ln w="25400" cap="flat" cmpd="sng">
                <a:solidFill>
                  <a:srgbClr val="FF33CC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53266" name="Text Box 18"/>
            <p:cNvSpPr txBox="1">
              <a:spLocks noChangeArrowheads="1"/>
            </p:cNvSpPr>
            <p:nvPr/>
          </p:nvSpPr>
          <p:spPr bwMode="auto">
            <a:xfrm>
              <a:off x="384" y="3744"/>
              <a:ext cx="774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57200" indent="-457200">
                <a:spcBef>
                  <a:spcPct val="50000"/>
                </a:spcBef>
                <a:buFont typeface="Wingdings" pitchFamily="92" charset="2"/>
                <a:buNone/>
              </a:pPr>
              <a:r>
                <a:rPr lang="en-US" altLang="ja-JP" sz="1400">
                  <a:latin typeface="Arial Rounded MT Bold" pitchFamily="92" charset="0"/>
                </a:rPr>
                <a:t>deflected jets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15950" y="3929063"/>
            <a:ext cx="1851025" cy="2514600"/>
            <a:chOff x="1584" y="2640"/>
            <a:chExt cx="1166" cy="1584"/>
          </a:xfrm>
        </p:grpSpPr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584" y="2640"/>
              <a:ext cx="1033" cy="1408"/>
              <a:chOff x="1632" y="512"/>
              <a:chExt cx="1033" cy="1408"/>
            </a:xfrm>
          </p:grpSpPr>
          <p:sp>
            <p:nvSpPr>
              <p:cNvPr id="53269" name="Oval 21"/>
              <p:cNvSpPr>
                <a:spLocks noChangeArrowheads="1"/>
              </p:cNvSpPr>
              <p:nvPr/>
            </p:nvSpPr>
            <p:spPr bwMode="auto">
              <a:xfrm>
                <a:off x="1632" y="816"/>
                <a:ext cx="1033" cy="990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alpha val="75000"/>
                    </a:srgbClr>
                  </a:gs>
                  <a:gs pos="100000">
                    <a:srgbClr val="FFFF66">
                      <a:alpha val="83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70" name="Line 22"/>
              <p:cNvSpPr>
                <a:spLocks noChangeShapeType="1"/>
              </p:cNvSpPr>
              <p:nvPr/>
            </p:nvSpPr>
            <p:spPr bwMode="auto">
              <a:xfrm>
                <a:off x="2395" y="1583"/>
                <a:ext cx="194" cy="2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71" name="Line 23"/>
              <p:cNvSpPr>
                <a:spLocks noChangeShapeType="1"/>
              </p:cNvSpPr>
              <p:nvPr/>
            </p:nvSpPr>
            <p:spPr bwMode="auto">
              <a:xfrm>
                <a:off x="2395" y="1583"/>
                <a:ext cx="78" cy="19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72" name="Line 24"/>
              <p:cNvSpPr>
                <a:spLocks noChangeShapeType="1"/>
              </p:cNvSpPr>
              <p:nvPr/>
            </p:nvSpPr>
            <p:spPr bwMode="auto">
              <a:xfrm>
                <a:off x="2395" y="1583"/>
                <a:ext cx="155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73" name="Line 25"/>
              <p:cNvSpPr>
                <a:spLocks noChangeShapeType="1"/>
              </p:cNvSpPr>
              <p:nvPr/>
            </p:nvSpPr>
            <p:spPr bwMode="auto">
              <a:xfrm rot="19800000" flipV="1">
                <a:off x="2047" y="523"/>
                <a:ext cx="214" cy="36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sm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74" name="Line 26"/>
              <p:cNvSpPr>
                <a:spLocks noChangeShapeType="1"/>
              </p:cNvSpPr>
              <p:nvPr/>
            </p:nvSpPr>
            <p:spPr bwMode="auto">
              <a:xfrm>
                <a:off x="2395" y="1583"/>
                <a:ext cx="155" cy="11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75" name="Line 27"/>
              <p:cNvSpPr>
                <a:spLocks noChangeShapeType="1"/>
              </p:cNvSpPr>
              <p:nvPr/>
            </p:nvSpPr>
            <p:spPr bwMode="auto">
              <a:xfrm rot="19800000" flipV="1">
                <a:off x="2080" y="673"/>
                <a:ext cx="62" cy="18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76" name="Line 28"/>
              <p:cNvSpPr>
                <a:spLocks noChangeShapeType="1"/>
              </p:cNvSpPr>
              <p:nvPr/>
            </p:nvSpPr>
            <p:spPr bwMode="auto">
              <a:xfrm rot="19800000" flipV="1">
                <a:off x="2101" y="638"/>
                <a:ext cx="189" cy="23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77" name="Text Box 29"/>
              <p:cNvSpPr txBox="1">
                <a:spLocks noChangeArrowheads="1"/>
              </p:cNvSpPr>
              <p:nvPr/>
            </p:nvSpPr>
            <p:spPr bwMode="auto">
              <a:xfrm>
                <a:off x="2160" y="1728"/>
                <a:ext cx="365" cy="19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457200" indent="-457200">
                  <a:spcBef>
                    <a:spcPct val="50000"/>
                  </a:spcBef>
                  <a:buFont typeface="Wingdings" pitchFamily="92" charset="2"/>
                  <a:buNone/>
                </a:pPr>
                <a:r>
                  <a:rPr lang="en-US" altLang="ja-JP" sz="1400" b="1">
                    <a:solidFill>
                      <a:srgbClr val="0000FF"/>
                    </a:solidFill>
                  </a:rPr>
                  <a:t>away</a:t>
                </a:r>
              </a:p>
            </p:txBody>
          </p:sp>
          <p:sp>
            <p:nvSpPr>
              <p:cNvPr id="53278" name="Text Box 30"/>
              <p:cNvSpPr txBox="1">
                <a:spLocks noChangeArrowheads="1"/>
              </p:cNvSpPr>
              <p:nvPr/>
            </p:nvSpPr>
            <p:spPr bwMode="auto">
              <a:xfrm>
                <a:off x="2202" y="512"/>
                <a:ext cx="334" cy="19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457200" indent="-457200">
                  <a:spcBef>
                    <a:spcPct val="50000"/>
                  </a:spcBef>
                  <a:buFont typeface="Wingdings" pitchFamily="92" charset="2"/>
                  <a:buNone/>
                </a:pPr>
                <a:r>
                  <a:rPr lang="en-US" altLang="ja-JP" sz="1400" b="1">
                    <a:solidFill>
                      <a:srgbClr val="FF0000"/>
                    </a:solidFill>
                  </a:rPr>
                  <a:t>near</a:t>
                </a:r>
              </a:p>
            </p:txBody>
          </p:sp>
          <p:sp>
            <p:nvSpPr>
              <p:cNvPr id="53279" name="Line 31"/>
              <p:cNvSpPr>
                <a:spLocks noChangeShapeType="1"/>
              </p:cNvSpPr>
              <p:nvPr/>
            </p:nvSpPr>
            <p:spPr bwMode="auto">
              <a:xfrm>
                <a:off x="2163" y="965"/>
                <a:ext cx="0" cy="8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53280" name="Line 32"/>
              <p:cNvSpPr>
                <a:spLocks noChangeShapeType="1"/>
              </p:cNvSpPr>
              <p:nvPr/>
            </p:nvSpPr>
            <p:spPr bwMode="auto">
              <a:xfrm rot="5400000">
                <a:off x="1719" y="1557"/>
                <a:ext cx="193" cy="2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81" name="Line 33"/>
              <p:cNvSpPr>
                <a:spLocks noChangeShapeType="1"/>
              </p:cNvSpPr>
              <p:nvPr/>
            </p:nvSpPr>
            <p:spPr bwMode="auto">
              <a:xfrm rot="5400000">
                <a:off x="1816" y="1537"/>
                <a:ext cx="77" cy="15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82" name="Line 34"/>
              <p:cNvSpPr>
                <a:spLocks noChangeShapeType="1"/>
              </p:cNvSpPr>
              <p:nvPr/>
            </p:nvSpPr>
            <p:spPr bwMode="auto">
              <a:xfrm rot="5400000">
                <a:off x="1855" y="1498"/>
                <a:ext cx="0" cy="15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83" name="Line 35"/>
              <p:cNvSpPr>
                <a:spLocks noChangeShapeType="1"/>
              </p:cNvSpPr>
              <p:nvPr/>
            </p:nvSpPr>
            <p:spPr bwMode="auto">
              <a:xfrm rot="5400000">
                <a:off x="1777" y="1615"/>
                <a:ext cx="193" cy="11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84" name="Rectangle 36"/>
              <p:cNvSpPr>
                <a:spLocks noChangeArrowheads="1"/>
              </p:cNvSpPr>
              <p:nvPr/>
            </p:nvSpPr>
            <p:spPr bwMode="auto">
              <a:xfrm>
                <a:off x="1872" y="1584"/>
                <a:ext cx="5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b="1" i="1">
                    <a:solidFill>
                      <a:srgbClr val="FF0000"/>
                    </a:solidFill>
                  </a:rPr>
                  <a:t>Medium</a:t>
                </a:r>
                <a:endParaRPr lang="en-US" altLang="ja-JP" sz="1600" i="1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6" name="Group 37"/>
              <p:cNvGrpSpPr>
                <a:grpSpLocks/>
              </p:cNvGrpSpPr>
              <p:nvPr/>
            </p:nvGrpSpPr>
            <p:grpSpPr bwMode="auto">
              <a:xfrm rot="21300000">
                <a:off x="1920" y="849"/>
                <a:ext cx="475" cy="772"/>
                <a:chOff x="1090" y="768"/>
                <a:chExt cx="590" cy="960"/>
              </a:xfrm>
            </p:grpSpPr>
            <p:sp>
              <p:nvSpPr>
                <p:cNvPr id="53286" name="Arc 38"/>
                <p:cNvSpPr>
                  <a:spLocks/>
                </p:cNvSpPr>
                <p:nvPr/>
              </p:nvSpPr>
              <p:spPr bwMode="auto">
                <a:xfrm rot="8328097">
                  <a:off x="1256" y="768"/>
                  <a:ext cx="288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3287" name="Arc 39"/>
                <p:cNvSpPr>
                  <a:spLocks/>
                </p:cNvSpPr>
                <p:nvPr/>
              </p:nvSpPr>
              <p:spPr bwMode="auto">
                <a:xfrm rot="8328097">
                  <a:off x="1152" y="1056"/>
                  <a:ext cx="480" cy="48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3288" name="Arc 40"/>
                <p:cNvSpPr>
                  <a:spLocks/>
                </p:cNvSpPr>
                <p:nvPr/>
              </p:nvSpPr>
              <p:spPr bwMode="auto">
                <a:xfrm rot="8328097">
                  <a:off x="1090" y="1104"/>
                  <a:ext cx="590" cy="62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3289" name="Arc 41"/>
                <p:cNvSpPr>
                  <a:spLocks/>
                </p:cNvSpPr>
                <p:nvPr/>
              </p:nvSpPr>
              <p:spPr bwMode="auto">
                <a:xfrm rot="8328097">
                  <a:off x="1224" y="864"/>
                  <a:ext cx="352" cy="33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3290" name="Arc 42"/>
                <p:cNvSpPr>
                  <a:spLocks/>
                </p:cNvSpPr>
                <p:nvPr/>
              </p:nvSpPr>
              <p:spPr bwMode="auto">
                <a:xfrm rot="8328097">
                  <a:off x="1200" y="960"/>
                  <a:ext cx="432" cy="40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53291" name="Text Box 43"/>
            <p:cNvSpPr txBox="1">
              <a:spLocks noChangeArrowheads="1"/>
            </p:cNvSpPr>
            <p:nvPr/>
          </p:nvSpPr>
          <p:spPr bwMode="auto">
            <a:xfrm>
              <a:off x="1776" y="4032"/>
              <a:ext cx="974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57200" indent="-457200">
                <a:spcBef>
                  <a:spcPct val="50000"/>
                </a:spcBef>
                <a:buFont typeface="Wingdings" pitchFamily="92" charset="2"/>
                <a:buNone/>
              </a:pPr>
              <a:r>
                <a:rPr lang="en-US" altLang="ja-JP" sz="1400" dirty="0">
                  <a:latin typeface="Arial Rounded MT Bold" pitchFamily="92" charset="0"/>
                </a:rPr>
                <a:t>Conical Emission</a:t>
              </a:r>
            </a:p>
          </p:txBody>
        </p: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577850" y="1316038"/>
            <a:ext cx="1689100" cy="3048000"/>
            <a:chOff x="174" y="768"/>
            <a:chExt cx="1064" cy="1920"/>
          </a:xfrm>
        </p:grpSpPr>
        <p:sp>
          <p:nvSpPr>
            <p:cNvPr id="53293" name="Oval 45"/>
            <p:cNvSpPr>
              <a:spLocks noChangeArrowheads="1"/>
            </p:cNvSpPr>
            <p:nvPr/>
          </p:nvSpPr>
          <p:spPr bwMode="auto">
            <a:xfrm>
              <a:off x="174" y="1020"/>
              <a:ext cx="1064" cy="1020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alpha val="75000"/>
                  </a:srgbClr>
                </a:gs>
                <a:gs pos="100000">
                  <a:srgbClr val="FFFF66">
                    <a:alpha val="8300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294" name="Line 46"/>
            <p:cNvSpPr>
              <a:spLocks noChangeShapeType="1"/>
            </p:cNvSpPr>
            <p:nvPr/>
          </p:nvSpPr>
          <p:spPr bwMode="auto">
            <a:xfrm rot="19800000" flipV="1">
              <a:off x="624" y="780"/>
              <a:ext cx="220" cy="3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sm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295" name="Line 47"/>
            <p:cNvSpPr>
              <a:spLocks noChangeShapeType="1"/>
            </p:cNvSpPr>
            <p:nvPr/>
          </p:nvSpPr>
          <p:spPr bwMode="auto">
            <a:xfrm>
              <a:off x="720" y="2017"/>
              <a:ext cx="48" cy="33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296" name="Line 48"/>
            <p:cNvSpPr>
              <a:spLocks noChangeShapeType="1"/>
            </p:cNvSpPr>
            <p:nvPr/>
          </p:nvSpPr>
          <p:spPr bwMode="auto">
            <a:xfrm flipH="1">
              <a:off x="672" y="2017"/>
              <a:ext cx="48" cy="19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297" name="Line 49"/>
            <p:cNvSpPr>
              <a:spLocks noChangeShapeType="1"/>
            </p:cNvSpPr>
            <p:nvPr/>
          </p:nvSpPr>
          <p:spPr bwMode="auto">
            <a:xfrm>
              <a:off x="720" y="2017"/>
              <a:ext cx="144" cy="9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298" name="Line 50"/>
            <p:cNvSpPr>
              <a:spLocks noChangeShapeType="1"/>
            </p:cNvSpPr>
            <p:nvPr/>
          </p:nvSpPr>
          <p:spPr bwMode="auto">
            <a:xfrm>
              <a:off x="720" y="2017"/>
              <a:ext cx="144" cy="23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299" name="Line 51"/>
            <p:cNvSpPr>
              <a:spLocks noChangeShapeType="1"/>
            </p:cNvSpPr>
            <p:nvPr/>
          </p:nvSpPr>
          <p:spPr bwMode="auto">
            <a:xfrm rot="19800000" flipV="1">
              <a:off x="657" y="935"/>
              <a:ext cx="64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300" name="Line 52"/>
            <p:cNvSpPr>
              <a:spLocks noChangeShapeType="1"/>
            </p:cNvSpPr>
            <p:nvPr/>
          </p:nvSpPr>
          <p:spPr bwMode="auto">
            <a:xfrm rot="19800000" flipV="1">
              <a:off x="679" y="898"/>
              <a:ext cx="195" cy="23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301" name="Rectangle 53"/>
            <p:cNvSpPr>
              <a:spLocks noChangeArrowheads="1"/>
            </p:cNvSpPr>
            <p:nvPr/>
          </p:nvSpPr>
          <p:spPr bwMode="auto">
            <a:xfrm>
              <a:off x="192" y="1248"/>
              <a:ext cx="50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 i="1">
                  <a:solidFill>
                    <a:srgbClr val="FF0000"/>
                  </a:solidFill>
                </a:rPr>
                <a:t>Medium</a:t>
              </a:r>
              <a:endParaRPr lang="en-US" altLang="ja-JP" sz="1600">
                <a:solidFill>
                  <a:srgbClr val="FF0000"/>
                </a:solidFill>
              </a:endParaRPr>
            </a:p>
          </p:txBody>
        </p:sp>
        <p:sp>
          <p:nvSpPr>
            <p:cNvPr id="53302" name="Text Box 54"/>
            <p:cNvSpPr txBox="1">
              <a:spLocks noChangeArrowheads="1"/>
            </p:cNvSpPr>
            <p:nvPr/>
          </p:nvSpPr>
          <p:spPr bwMode="auto">
            <a:xfrm>
              <a:off x="768" y="2256"/>
              <a:ext cx="365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57200" indent="-457200">
                <a:spcBef>
                  <a:spcPct val="50000"/>
                </a:spcBef>
                <a:buFont typeface="Wingdings" pitchFamily="92" charset="2"/>
                <a:buNone/>
              </a:pPr>
              <a:r>
                <a:rPr lang="en-US" altLang="ja-JP" sz="1400" b="1">
                  <a:solidFill>
                    <a:srgbClr val="0000FF"/>
                  </a:solidFill>
                </a:rPr>
                <a:t>away</a:t>
              </a:r>
            </a:p>
          </p:txBody>
        </p:sp>
        <p:sp>
          <p:nvSpPr>
            <p:cNvPr id="53303" name="Text Box 55"/>
            <p:cNvSpPr txBox="1">
              <a:spLocks noChangeArrowheads="1"/>
            </p:cNvSpPr>
            <p:nvPr/>
          </p:nvSpPr>
          <p:spPr bwMode="auto">
            <a:xfrm>
              <a:off x="783" y="768"/>
              <a:ext cx="334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57200" indent="-457200">
                <a:spcBef>
                  <a:spcPct val="50000"/>
                </a:spcBef>
                <a:buFont typeface="Wingdings" pitchFamily="92" charset="2"/>
                <a:buNone/>
              </a:pPr>
              <a:r>
                <a:rPr lang="en-US" altLang="ja-JP" sz="1400" b="1">
                  <a:solidFill>
                    <a:srgbClr val="FF0000"/>
                  </a:solidFill>
                </a:rPr>
                <a:t>near</a:t>
              </a:r>
            </a:p>
          </p:txBody>
        </p:sp>
        <p:sp>
          <p:nvSpPr>
            <p:cNvPr id="53304" name="Line 56"/>
            <p:cNvSpPr>
              <a:spLocks noChangeShapeType="1"/>
            </p:cNvSpPr>
            <p:nvPr/>
          </p:nvSpPr>
          <p:spPr bwMode="auto">
            <a:xfrm>
              <a:off x="733" y="1248"/>
              <a:ext cx="0" cy="71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53305" name="Text Box 57"/>
            <p:cNvSpPr txBox="1">
              <a:spLocks noChangeArrowheads="1"/>
            </p:cNvSpPr>
            <p:nvPr/>
          </p:nvSpPr>
          <p:spPr bwMode="auto">
            <a:xfrm>
              <a:off x="528" y="2496"/>
              <a:ext cx="414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57200" indent="-457200">
                <a:spcBef>
                  <a:spcPct val="50000"/>
                </a:spcBef>
                <a:buFont typeface="Wingdings" pitchFamily="92" charset="2"/>
                <a:buNone/>
              </a:pPr>
              <a:r>
                <a:rPr lang="en-US" altLang="ja-JP" sz="1400">
                  <a:latin typeface="Arial Rounded MT Bold" pitchFamily="92" charset="0"/>
                </a:rPr>
                <a:t>di-jets</a:t>
              </a:r>
            </a:p>
          </p:txBody>
        </p:sp>
      </p:grpSp>
      <p:pic>
        <p:nvPicPr>
          <p:cNvPr id="53311" name="Picture 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1239838"/>
            <a:ext cx="2778125" cy="2849562"/>
          </a:xfrm>
          <a:prstGeom prst="rect">
            <a:avLst/>
          </a:prstGeom>
          <a:noFill/>
        </p:spPr>
      </p:pic>
      <p:pic>
        <p:nvPicPr>
          <p:cNvPr id="53313" name="Picture 6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3813175"/>
            <a:ext cx="2787650" cy="2859088"/>
          </a:xfrm>
          <a:prstGeom prst="rect">
            <a:avLst/>
          </a:prstGeom>
          <a:noFill/>
        </p:spPr>
      </p:pic>
      <p:pic>
        <p:nvPicPr>
          <p:cNvPr id="53320" name="Picture 72" descr="2PartGaus_b2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1624013"/>
            <a:ext cx="2641600" cy="1890712"/>
          </a:xfrm>
          <a:prstGeom prst="rect">
            <a:avLst/>
          </a:prstGeom>
          <a:noFill/>
        </p:spPr>
      </p:pic>
      <p:pic>
        <p:nvPicPr>
          <p:cNvPr id="53321" name="Picture 73" descr="2PartGaus_def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5113" y="1662113"/>
            <a:ext cx="2641600" cy="1890712"/>
          </a:xfrm>
          <a:prstGeom prst="rect">
            <a:avLst/>
          </a:prstGeom>
          <a:noFill/>
        </p:spPr>
      </p:pic>
      <p:pic>
        <p:nvPicPr>
          <p:cNvPr id="53322" name="Picture 74" descr="2PartGaus_def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05113" y="1662113"/>
            <a:ext cx="2641600" cy="1890712"/>
          </a:xfrm>
          <a:prstGeom prst="rect">
            <a:avLst/>
          </a:prstGeom>
          <a:noFill/>
        </p:spPr>
      </p:pic>
      <p:pic>
        <p:nvPicPr>
          <p:cNvPr id="53323" name="Picture 75" descr="2PartGaus_def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05113" y="1662113"/>
            <a:ext cx="2641600" cy="1890712"/>
          </a:xfrm>
          <a:prstGeom prst="rect">
            <a:avLst/>
          </a:prstGeom>
          <a:noFill/>
        </p:spPr>
      </p:pic>
      <p:pic>
        <p:nvPicPr>
          <p:cNvPr id="53324" name="Picture 76" descr="2PartGaus_con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43213" y="4197350"/>
            <a:ext cx="2641600" cy="1890713"/>
          </a:xfrm>
          <a:prstGeom prst="rect">
            <a:avLst/>
          </a:prstGeom>
          <a:noFill/>
        </p:spPr>
      </p:pic>
      <p:sp>
        <p:nvSpPr>
          <p:cNvPr id="53326" name="Oval 78"/>
          <p:cNvSpPr>
            <a:spLocks noChangeArrowheads="1"/>
          </p:cNvSpPr>
          <p:nvPr/>
        </p:nvSpPr>
        <p:spPr bwMode="auto">
          <a:xfrm>
            <a:off x="7029450" y="2392363"/>
            <a:ext cx="346075" cy="307975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3327" name="Oval 79"/>
          <p:cNvSpPr>
            <a:spLocks noChangeArrowheads="1"/>
          </p:cNvSpPr>
          <p:nvPr/>
        </p:nvSpPr>
        <p:spPr bwMode="auto">
          <a:xfrm>
            <a:off x="7759700" y="1662113"/>
            <a:ext cx="346075" cy="3079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" name="フッター プレースホルダ 4"/>
          <p:cNvSpPr txBox="1">
            <a:spLocks/>
          </p:cNvSpPr>
          <p:nvPr/>
        </p:nvSpPr>
        <p:spPr bwMode="auto">
          <a:xfrm>
            <a:off x="2895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 : Jason Glyndwr </a:t>
            </a:r>
            <a:r>
              <a:rPr kumimoji="0" lang="en-US" altLang="ja-JP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Ulery</a:t>
            </a:r>
            <a:endParaRPr kumimoji="0" lang="en-US" altLang="ja-JP" sz="1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(QM</a:t>
            </a:r>
            <a:r>
              <a:rPr kumimoji="0" lang="en-US" altLang="ja-JP" sz="1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ja-JP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2008)</a:t>
            </a:r>
            <a:endParaRPr kumimoji="0" lang="en-US" altLang="ja-JP" sz="1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5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5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26" grpId="0" animBg="1"/>
      <p:bldP spid="533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(a) p+p</a:t>
            </a:r>
            <a:endParaRPr lang="ja-JP" altLang="en-US" sz="1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247900"/>
            <a:ext cx="4114800" cy="3276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2247900"/>
            <a:ext cx="660310" cy="30924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700" y="5575300"/>
            <a:ext cx="2025650" cy="50912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318" y="2692400"/>
            <a:ext cx="614931" cy="1879600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324600" y="914400"/>
            <a:ext cx="2514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defRPr/>
            </a:pPr>
            <a:r>
              <a:rPr lang="en-US" altLang="ja-JP" sz="1200" b="0" kern="0" dirty="0" smtClean="0">
                <a:latin typeface="+mj-lt"/>
              </a:rPr>
              <a:t>B.I. </a:t>
            </a:r>
            <a:r>
              <a:rPr lang="en-US" altLang="ja-JP" sz="1200" b="0" kern="0" dirty="0" err="1" smtClean="0">
                <a:latin typeface="+mj-lt"/>
              </a:rPr>
              <a:t>Abelve</a:t>
            </a:r>
            <a:r>
              <a:rPr lang="en-US" altLang="ja-JP" sz="1200" b="0" kern="0" dirty="0" smtClean="0">
                <a:latin typeface="+mj-lt"/>
              </a:rPr>
              <a:t> et al. (STAR),</a:t>
            </a:r>
          </a:p>
          <a:p>
            <a:pPr lvl="0" eaLnBrk="1" hangingPunct="1">
              <a:spcBef>
                <a:spcPct val="20000"/>
              </a:spcBef>
              <a:defRPr/>
            </a:pPr>
            <a:r>
              <a:rPr lang="en-US" altLang="ja-JP" sz="1200" b="0" kern="0" dirty="0" smtClean="0">
                <a:latin typeface="+mj-lt"/>
              </a:rPr>
              <a:t> arXiv:0805.0622v1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52400" y="6172200"/>
            <a:ext cx="358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Trigger particle (3 &lt; p</a:t>
            </a:r>
            <a:r>
              <a:rPr lang="en-US" altLang="ja-JP" sz="1400" baseline="-25000" dirty="0" smtClean="0"/>
              <a:t>T</a:t>
            </a:r>
            <a:r>
              <a:rPr lang="en-US" altLang="ja-JP" sz="1400" dirty="0" smtClean="0"/>
              <a:t> &lt; 4 GeV/</a:t>
            </a:r>
            <a:r>
              <a:rPr lang="en-US" altLang="ja-JP" sz="1400" dirty="0" err="1" smtClean="0"/>
              <a:t>c</a:t>
            </a:r>
            <a:r>
              <a:rPr lang="en-US" altLang="ja-JP" sz="1400" dirty="0" smtClean="0"/>
              <a:t>), </a:t>
            </a:r>
          </a:p>
          <a:p>
            <a:r>
              <a:rPr lang="en-US" altLang="ja-JP" sz="1400" dirty="0" smtClean="0"/>
              <a:t>Associated particle (1 &lt; p</a:t>
            </a:r>
            <a:r>
              <a:rPr lang="en-US" altLang="ja-JP" sz="1400" baseline="-25000" dirty="0" smtClean="0"/>
              <a:t>T</a:t>
            </a:r>
            <a:r>
              <a:rPr lang="en-US" altLang="ja-JP" sz="1400" dirty="0" smtClean="0"/>
              <a:t> &lt; 2 GeV/</a:t>
            </a:r>
            <a:r>
              <a:rPr lang="en-US" altLang="ja-JP" sz="1400" dirty="0" err="1" smtClean="0"/>
              <a:t>c</a:t>
            </a:r>
            <a:r>
              <a:rPr lang="en-US" altLang="ja-JP" sz="1400" dirty="0" smtClean="0"/>
              <a:t>) 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b</a:t>
            </a:r>
            <a:r>
              <a:rPr lang="en-US" altLang="ja-JP" dirty="0" smtClean="0"/>
              <a:t>) </a:t>
            </a:r>
            <a:r>
              <a:rPr lang="en-US" altLang="ja-JP" dirty="0" err="1" smtClean="0"/>
              <a:t>d+Au</a:t>
            </a:r>
            <a:endParaRPr lang="ja-JP" altLang="en-US" sz="1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247900"/>
            <a:ext cx="4076700" cy="3276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5575300"/>
            <a:ext cx="2025650" cy="50912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318" y="2692400"/>
            <a:ext cx="614931" cy="1879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0" y="2247900"/>
            <a:ext cx="660310" cy="309245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324600" y="914400"/>
            <a:ext cx="2514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defRPr/>
            </a:pPr>
            <a:r>
              <a:rPr lang="en-US" altLang="ja-JP" sz="1200" b="0" kern="0" dirty="0" smtClean="0">
                <a:latin typeface="+mj-lt"/>
              </a:rPr>
              <a:t>B.I. </a:t>
            </a:r>
            <a:r>
              <a:rPr lang="en-US" altLang="ja-JP" sz="1200" b="0" kern="0" dirty="0" err="1" smtClean="0">
                <a:latin typeface="+mj-lt"/>
              </a:rPr>
              <a:t>Abelve</a:t>
            </a:r>
            <a:r>
              <a:rPr lang="en-US" altLang="ja-JP" sz="1200" b="0" kern="0" dirty="0" smtClean="0">
                <a:latin typeface="+mj-lt"/>
              </a:rPr>
              <a:t> et al. (STAR),</a:t>
            </a:r>
          </a:p>
          <a:p>
            <a:pPr lvl="0" eaLnBrk="1" hangingPunct="1">
              <a:spcBef>
                <a:spcPct val="20000"/>
              </a:spcBef>
              <a:defRPr/>
            </a:pPr>
            <a:r>
              <a:rPr lang="en-US" altLang="ja-JP" sz="1200" b="0" kern="0" dirty="0" smtClean="0">
                <a:latin typeface="+mj-lt"/>
              </a:rPr>
              <a:t> arXiv:0805.0622v1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(c) Au+Au 50-80%</a:t>
            </a:r>
            <a:endParaRPr lang="ja-JP" altLang="en-US" sz="1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324100"/>
            <a:ext cx="4025900" cy="3175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5575300"/>
            <a:ext cx="2025650" cy="50912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318" y="2692400"/>
            <a:ext cx="614931" cy="1879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0" y="2247900"/>
            <a:ext cx="660310" cy="309245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324600" y="914400"/>
            <a:ext cx="2514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defRPr/>
            </a:pPr>
            <a:r>
              <a:rPr lang="en-US" altLang="ja-JP" sz="1200" b="0" kern="0" dirty="0" smtClean="0">
                <a:latin typeface="+mj-lt"/>
              </a:rPr>
              <a:t>B.I. </a:t>
            </a:r>
            <a:r>
              <a:rPr lang="en-US" altLang="ja-JP" sz="1200" b="0" kern="0" dirty="0" err="1" smtClean="0">
                <a:latin typeface="+mj-lt"/>
              </a:rPr>
              <a:t>Abelve</a:t>
            </a:r>
            <a:r>
              <a:rPr lang="en-US" altLang="ja-JP" sz="1200" b="0" kern="0" dirty="0" smtClean="0">
                <a:latin typeface="+mj-lt"/>
              </a:rPr>
              <a:t> et al. (STAR),</a:t>
            </a:r>
          </a:p>
          <a:p>
            <a:pPr lvl="0" eaLnBrk="1" hangingPunct="1">
              <a:spcBef>
                <a:spcPct val="20000"/>
              </a:spcBef>
              <a:defRPr/>
            </a:pPr>
            <a:r>
              <a:rPr lang="en-US" altLang="ja-JP" sz="1200" b="0" kern="0" dirty="0" smtClean="0">
                <a:latin typeface="+mj-lt"/>
              </a:rPr>
              <a:t> arXiv:0805.0622v1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d</a:t>
            </a:r>
            <a:r>
              <a:rPr lang="en-US" altLang="ja-JP" dirty="0" smtClean="0"/>
              <a:t>) Au+Au 30-50%</a:t>
            </a:r>
            <a:endParaRPr lang="ja-JP" altLang="en-US" sz="1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50" y="2343150"/>
            <a:ext cx="3898900" cy="31623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5575300"/>
            <a:ext cx="2025650" cy="50912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318" y="2692400"/>
            <a:ext cx="614931" cy="1879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0" y="2247900"/>
            <a:ext cx="660310" cy="309245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324600" y="914400"/>
            <a:ext cx="2514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defRPr/>
            </a:pPr>
            <a:r>
              <a:rPr lang="en-US" altLang="ja-JP" sz="1200" b="0" kern="0" dirty="0" smtClean="0">
                <a:latin typeface="+mj-lt"/>
              </a:rPr>
              <a:t>B.I. </a:t>
            </a:r>
            <a:r>
              <a:rPr lang="en-US" altLang="ja-JP" sz="1200" b="0" kern="0" dirty="0" err="1" smtClean="0">
                <a:latin typeface="+mj-lt"/>
              </a:rPr>
              <a:t>Abelve</a:t>
            </a:r>
            <a:r>
              <a:rPr lang="en-US" altLang="ja-JP" sz="1200" b="0" kern="0" dirty="0" smtClean="0">
                <a:latin typeface="+mj-lt"/>
              </a:rPr>
              <a:t> et al. (STAR),</a:t>
            </a:r>
          </a:p>
          <a:p>
            <a:pPr lvl="0" eaLnBrk="1" hangingPunct="1">
              <a:spcBef>
                <a:spcPct val="20000"/>
              </a:spcBef>
              <a:defRPr/>
            </a:pPr>
            <a:r>
              <a:rPr lang="en-US" altLang="ja-JP" sz="1200" b="0" kern="0" dirty="0" smtClean="0">
                <a:latin typeface="+mj-lt"/>
              </a:rPr>
              <a:t> arXiv:0805.0622v1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1. Introduction</a:t>
            </a:r>
            <a:endParaRPr lang="ja-JP" altLang="en-US" dirty="0"/>
          </a:p>
        </p:txBody>
      </p:sp>
      <p:sp>
        <p:nvSpPr>
          <p:cNvPr id="6" name="テキスト プレースホル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524F-CCAE-1F49-9255-7704177B2325}" type="slidenum">
              <a:rPr lang="en-US" altLang="ja-JP" smtClean="0"/>
              <a:pPr/>
              <a:t>3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e</a:t>
            </a:r>
            <a:r>
              <a:rPr lang="en-US" altLang="ja-JP" dirty="0" smtClean="0"/>
              <a:t>) Au+Au 10-30%</a:t>
            </a:r>
            <a:endParaRPr lang="ja-JP" altLang="en-US" sz="1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2311400"/>
            <a:ext cx="4076700" cy="3251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5575300"/>
            <a:ext cx="2025650" cy="50912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318" y="2692400"/>
            <a:ext cx="614931" cy="1879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0" y="2247900"/>
            <a:ext cx="660310" cy="309245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324600" y="914400"/>
            <a:ext cx="2514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defRPr/>
            </a:pPr>
            <a:r>
              <a:rPr lang="en-US" altLang="ja-JP" sz="1200" b="0" kern="0" dirty="0" smtClean="0">
                <a:latin typeface="+mj-lt"/>
              </a:rPr>
              <a:t>B.I. </a:t>
            </a:r>
            <a:r>
              <a:rPr lang="en-US" altLang="ja-JP" sz="1200" b="0" kern="0" dirty="0" err="1" smtClean="0">
                <a:latin typeface="+mj-lt"/>
              </a:rPr>
              <a:t>Abelve</a:t>
            </a:r>
            <a:r>
              <a:rPr lang="en-US" altLang="ja-JP" sz="1200" b="0" kern="0" dirty="0" smtClean="0">
                <a:latin typeface="+mj-lt"/>
              </a:rPr>
              <a:t> et al. (STAR),</a:t>
            </a:r>
          </a:p>
          <a:p>
            <a:pPr lvl="0" eaLnBrk="1" hangingPunct="1">
              <a:spcBef>
                <a:spcPct val="20000"/>
              </a:spcBef>
              <a:defRPr/>
            </a:pPr>
            <a:r>
              <a:rPr lang="en-US" altLang="ja-JP" sz="1200" b="0" kern="0" dirty="0" smtClean="0">
                <a:latin typeface="+mj-lt"/>
              </a:rPr>
              <a:t> arXiv:0805.0622v1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f</a:t>
            </a:r>
            <a:r>
              <a:rPr lang="en-US" altLang="ja-JP" dirty="0" smtClean="0"/>
              <a:t>) Au+Au 0-12%</a:t>
            </a:r>
            <a:endParaRPr lang="ja-JP" altLang="en-US" sz="1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311400"/>
            <a:ext cx="3924300" cy="3302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700" y="5575300"/>
            <a:ext cx="2025650" cy="50912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318" y="2692400"/>
            <a:ext cx="614931" cy="1879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700" y="2247900"/>
            <a:ext cx="660310" cy="309245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324600" y="914400"/>
            <a:ext cx="2514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defRPr/>
            </a:pPr>
            <a:r>
              <a:rPr lang="en-US" altLang="ja-JP" sz="1200" b="0" kern="0" dirty="0" smtClean="0">
                <a:latin typeface="+mj-lt"/>
              </a:rPr>
              <a:t>B.I. </a:t>
            </a:r>
            <a:r>
              <a:rPr lang="en-US" altLang="ja-JP" sz="1200" b="0" kern="0" dirty="0" err="1" smtClean="0">
                <a:latin typeface="+mj-lt"/>
              </a:rPr>
              <a:t>Abelve</a:t>
            </a:r>
            <a:r>
              <a:rPr lang="en-US" altLang="ja-JP" sz="1200" b="0" kern="0" dirty="0" smtClean="0">
                <a:latin typeface="+mj-lt"/>
              </a:rPr>
              <a:t> et al. (STAR),</a:t>
            </a:r>
          </a:p>
          <a:p>
            <a:pPr lvl="0" eaLnBrk="1" hangingPunct="1">
              <a:spcBef>
                <a:spcPct val="20000"/>
              </a:spcBef>
              <a:defRPr/>
            </a:pPr>
            <a:r>
              <a:rPr lang="en-US" altLang="ja-JP" sz="1200" b="0" kern="0" dirty="0" smtClean="0">
                <a:latin typeface="+mj-lt"/>
              </a:rPr>
              <a:t> arXiv:0805.0622v1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71800" y="914400"/>
            <a:ext cx="2569934" cy="830997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Off-diagonal</a:t>
            </a:r>
            <a:r>
              <a:rPr kumimoji="1" lang="ja-JP" altLang="en-US" dirty="0" smtClean="0">
                <a:solidFill>
                  <a:schemeClr val="bg1"/>
                </a:solidFill>
              </a:rPr>
              <a:t>成分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kumimoji="1" lang="ja-JP" altLang="en-US" dirty="0" smtClean="0">
                <a:solidFill>
                  <a:schemeClr val="bg1"/>
                </a:solidFill>
              </a:rPr>
              <a:t>の出現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フレーム 9"/>
          <p:cNvSpPr/>
          <p:nvPr/>
        </p:nvSpPr>
        <p:spPr bwMode="auto">
          <a:xfrm>
            <a:off x="5257800" y="3733800"/>
            <a:ext cx="762000" cy="685800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フレーム 10"/>
          <p:cNvSpPr/>
          <p:nvPr/>
        </p:nvSpPr>
        <p:spPr bwMode="auto">
          <a:xfrm>
            <a:off x="3962400" y="2362200"/>
            <a:ext cx="762000" cy="685800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5" name="直線矢印コネクタ 14"/>
          <p:cNvCxnSpPr>
            <a:stCxn id="9" idx="2"/>
          </p:cNvCxnSpPr>
          <p:nvPr/>
        </p:nvCxnSpPr>
        <p:spPr bwMode="auto">
          <a:xfrm rot="16200000" flipH="1">
            <a:off x="3915482" y="2086681"/>
            <a:ext cx="693003" cy="104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直線矢印コネクタ 19"/>
          <p:cNvCxnSpPr>
            <a:stCxn id="9" idx="2"/>
            <a:endCxn id="10" idx="0"/>
          </p:cNvCxnSpPr>
          <p:nvPr/>
        </p:nvCxnSpPr>
        <p:spPr bwMode="auto">
          <a:xfrm rot="16200000" flipH="1">
            <a:off x="3953582" y="2048581"/>
            <a:ext cx="1988403" cy="1382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Observation of off-diagonal peak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524F-CCAE-1F49-9255-7704177B2325}" type="slidenum">
              <a:rPr lang="en-US" altLang="ja-JP" smtClean="0"/>
              <a:pPr/>
              <a:t>32</a:t>
            </a:fld>
            <a:endParaRPr lang="en-US" altLang="ja-JP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rcRect b="45157"/>
          <a:stretch>
            <a:fillRect/>
          </a:stretch>
        </p:blipFill>
        <p:spPr>
          <a:xfrm>
            <a:off x="1" y="914400"/>
            <a:ext cx="7086600" cy="2965372"/>
          </a:xfrm>
          <a:prstGeom prst="rect">
            <a:avLst/>
          </a:prstGeom>
        </p:spPr>
      </p:pic>
      <p:sp>
        <p:nvSpPr>
          <p:cNvPr id="6" name="コンテンツ プレースホルダ 2"/>
          <p:cNvSpPr>
            <a:spLocks noGrp="1"/>
          </p:cNvSpPr>
          <p:nvPr>
            <p:ph idx="1"/>
          </p:nvPr>
        </p:nvSpPr>
        <p:spPr>
          <a:xfrm>
            <a:off x="228600" y="4648200"/>
            <a:ext cx="8915400" cy="2032000"/>
          </a:xfrm>
        </p:spPr>
        <p:txBody>
          <a:bodyPr/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Totally different shape between </a:t>
            </a:r>
            <a:r>
              <a:rPr lang="en-US" altLang="ja-JP" sz="2400" b="1" dirty="0" err="1" smtClean="0">
                <a:solidFill>
                  <a:srgbClr val="FF0000"/>
                </a:solidFill>
              </a:rPr>
              <a:t>d+Au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and Au+Au central!</a:t>
            </a:r>
          </a:p>
          <a:p>
            <a:r>
              <a:rPr lang="en-US" altLang="ja-JP" sz="2400" dirty="0" smtClean="0"/>
              <a:t>Distinct peak at </a:t>
            </a:r>
            <a:r>
              <a:rPr lang="en-US" altLang="ja-JP" sz="2400" dirty="0" err="1" smtClean="0">
                <a:latin typeface="Symbol" charset="2"/>
                <a:cs typeface="Symbol" charset="2"/>
              </a:rPr>
              <a:t>q</a:t>
            </a:r>
            <a:r>
              <a:rPr lang="en-US" altLang="ja-JP" sz="2400" dirty="0" smtClean="0"/>
              <a:t> = 1.38 ± 0.02 (stat.) ± 0.06 (syst.) from 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400" dirty="0" smtClean="0"/>
              <a:t>.</a:t>
            </a:r>
          </a:p>
          <a:p>
            <a:r>
              <a:rPr lang="en-US" altLang="ja-JP" sz="2400" dirty="0" smtClean="0"/>
              <a:t>Evidence of </a:t>
            </a:r>
            <a:r>
              <a:rPr lang="en-US" altLang="ja-JP" sz="2400" b="1" dirty="0" smtClean="0">
                <a:solidFill>
                  <a:srgbClr val="FF8000"/>
                </a:solidFill>
              </a:rPr>
              <a:t>conical emission </a:t>
            </a:r>
            <a:r>
              <a:rPr lang="en-US" altLang="ja-JP" sz="2400" dirty="0" smtClean="0"/>
              <a:t>of hadrons correlated with high p</a:t>
            </a:r>
            <a:r>
              <a:rPr lang="en-US" altLang="ja-JP" sz="2400" baseline="-25000" dirty="0" smtClean="0"/>
              <a:t>T</a:t>
            </a:r>
            <a:r>
              <a:rPr lang="en-US" altLang="ja-JP" sz="2400" dirty="0" smtClean="0"/>
              <a:t> particles.</a:t>
            </a:r>
          </a:p>
        </p:txBody>
      </p:sp>
      <p:sp>
        <p:nvSpPr>
          <p:cNvPr id="7" name="正方形/長方形 6"/>
          <p:cNvSpPr/>
          <p:nvPr/>
        </p:nvSpPr>
        <p:spPr bwMode="auto">
          <a:xfrm>
            <a:off x="7162800" y="1600200"/>
            <a:ext cx="152400" cy="1524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円/楕円 7"/>
          <p:cNvSpPr/>
          <p:nvPr/>
        </p:nvSpPr>
        <p:spPr bwMode="auto">
          <a:xfrm flipH="1">
            <a:off x="7162800" y="19812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91400" y="1447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800" dirty="0" smtClean="0">
                <a:solidFill>
                  <a:srgbClr val="0000FF"/>
                </a:solidFill>
              </a:rPr>
              <a:t>Diagonal (</a:t>
            </a:r>
            <a:r>
              <a:rPr kumimoji="1" lang="en-US" altLang="ja-JP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ja-JP" sz="1800" dirty="0" smtClean="0">
                <a:solidFill>
                  <a:srgbClr val="0000FF"/>
                </a:solidFill>
              </a:rPr>
              <a:t>) </a:t>
            </a:r>
            <a:endParaRPr kumimoji="1" lang="ja-JP" altLang="en-US" sz="1800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388479" y="1828800"/>
            <a:ext cx="175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800" dirty="0" smtClean="0">
                <a:solidFill>
                  <a:srgbClr val="FF0000"/>
                </a:solidFill>
              </a:rPr>
              <a:t>off-diagonal (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)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53602" y="3657600"/>
            <a:ext cx="239039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b="0" dirty="0" smtClean="0"/>
              <a:t>Histogram (a) : </a:t>
            </a:r>
          </a:p>
          <a:p>
            <a:pPr algn="l"/>
            <a:r>
              <a:rPr kumimoji="1" lang="en-US" altLang="ja-JP" sz="1200" b="0" dirty="0" smtClean="0"/>
              <a:t>   Near side off-diagonal projection</a:t>
            </a:r>
          </a:p>
          <a:p>
            <a:pPr algn="l"/>
            <a:r>
              <a:rPr kumimoji="1" lang="en-US" altLang="ja-JP" sz="1200" b="0" dirty="0" smtClean="0"/>
              <a:t>Histogram (</a:t>
            </a:r>
            <a:r>
              <a:rPr kumimoji="1" lang="en-US" altLang="ja-JP" sz="1200" b="0" dirty="0" err="1" smtClean="0"/>
              <a:t>b</a:t>
            </a:r>
            <a:r>
              <a:rPr kumimoji="1" lang="en-US" altLang="ja-JP" sz="1200" b="0" dirty="0" smtClean="0"/>
              <a:t>):</a:t>
            </a:r>
          </a:p>
          <a:p>
            <a:pPr algn="l"/>
            <a:r>
              <a:rPr kumimoji="1" lang="en-US" altLang="ja-JP" sz="1200" b="0" dirty="0" smtClean="0"/>
              <a:t>   Away side off-diagonal projection</a:t>
            </a:r>
            <a:endParaRPr kumimoji="1" lang="ja-JP" altLang="en-US" sz="1200" b="0" dirty="0"/>
          </a:p>
        </p:txBody>
      </p:sp>
      <p:sp>
        <p:nvSpPr>
          <p:cNvPr id="13" name="正方形/長方形 12"/>
          <p:cNvSpPr/>
          <p:nvPr/>
        </p:nvSpPr>
        <p:spPr>
          <a:xfrm>
            <a:off x="6629400" y="914400"/>
            <a:ext cx="2514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defRPr/>
            </a:pPr>
            <a:r>
              <a:rPr lang="en-US" altLang="ja-JP" sz="1200" b="0" kern="0" dirty="0" smtClean="0">
                <a:latin typeface="+mj-lt"/>
              </a:rPr>
              <a:t>B.I. </a:t>
            </a:r>
            <a:r>
              <a:rPr lang="en-US" altLang="ja-JP" sz="1200" b="0" kern="0" dirty="0" err="1" smtClean="0">
                <a:latin typeface="+mj-lt"/>
              </a:rPr>
              <a:t>Abelve</a:t>
            </a:r>
            <a:r>
              <a:rPr lang="en-US" altLang="ja-JP" sz="1200" b="0" kern="0" dirty="0" smtClean="0">
                <a:latin typeface="+mj-lt"/>
              </a:rPr>
              <a:t> et al. (STAR),</a:t>
            </a:r>
          </a:p>
          <a:p>
            <a:pPr lvl="0" eaLnBrk="1" hangingPunct="1">
              <a:spcBef>
                <a:spcPct val="20000"/>
              </a:spcBef>
              <a:defRPr/>
            </a:pPr>
            <a:r>
              <a:rPr lang="en-US" altLang="ja-JP" sz="1200" b="0" kern="0" dirty="0" smtClean="0">
                <a:latin typeface="+mj-lt"/>
              </a:rPr>
              <a:t> arXiv:0805.0622v1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</a:t>
            </a:r>
            <a:r>
              <a:rPr lang="en-US" altLang="ja-JP" baseline="-25000" dirty="0" smtClean="0"/>
              <a:t>T</a:t>
            </a:r>
            <a:r>
              <a:rPr lang="en-US" altLang="ja-JP" dirty="0" smtClean="0"/>
              <a:t> dependence of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q</a:t>
            </a:r>
            <a:endParaRPr lang="ja-JP" altLang="en-US" dirty="0">
              <a:latin typeface="Symbol" charset="2"/>
              <a:cs typeface="Symbol" charset="2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rcRect t="49152"/>
          <a:stretch>
            <a:fillRect/>
          </a:stretch>
        </p:blipFill>
        <p:spPr>
          <a:xfrm>
            <a:off x="0" y="1371600"/>
            <a:ext cx="8915248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8229600" cy="461665"/>
          </a:xfrm>
        </p:spPr>
        <p:txBody>
          <a:bodyPr>
            <a:spAutoFit/>
          </a:bodyPr>
          <a:lstStyle/>
          <a:p>
            <a:r>
              <a:rPr lang="en-US" altLang="ja-JP" sz="2400" dirty="0" err="1" smtClean="0">
                <a:sym typeface="Symbol" charset="2"/>
              </a:rPr>
              <a:t></a:t>
            </a:r>
            <a:r>
              <a:rPr lang="en-US" altLang="ja-JP" sz="2400" dirty="0" err="1">
                <a:sym typeface="Symbol" charset="2"/>
              </a:rPr>
              <a:t></a:t>
            </a:r>
            <a:r>
              <a:rPr lang="en-US" altLang="ja-JP" sz="2400" dirty="0">
                <a:sym typeface="Symbol" charset="2"/>
              </a:rPr>
              <a:t>-independent near-side </a:t>
            </a:r>
            <a:r>
              <a:rPr lang="en-US" altLang="ja-JP" sz="2400" dirty="0" smtClean="0">
                <a:sym typeface="Symbol" charset="2"/>
              </a:rPr>
              <a:t>correlation: `</a:t>
            </a:r>
            <a:r>
              <a:rPr lang="en-US" altLang="ja-JP" sz="2400" dirty="0">
                <a:sym typeface="Symbol" charset="2"/>
              </a:rPr>
              <a:t>`The Ridge”</a:t>
            </a:r>
            <a:endParaRPr lang="en-US" altLang="ja-JP" sz="2400" dirty="0">
              <a:latin typeface="Symbol" charset="2"/>
            </a:endParaRPr>
          </a:p>
        </p:txBody>
      </p:sp>
      <p:sp>
        <p:nvSpPr>
          <p:cNvPr id="262148" name="Text Box 5"/>
          <p:cNvSpPr txBox="1">
            <a:spLocks noChangeArrowheads="1"/>
          </p:cNvSpPr>
          <p:nvPr/>
        </p:nvSpPr>
        <p:spPr bwMode="auto">
          <a:xfrm>
            <a:off x="468313" y="2060575"/>
            <a:ext cx="48244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endParaRPr lang="en-US" altLang="ja-JP">
              <a:solidFill>
                <a:srgbClr val="CC0099"/>
              </a:solidFill>
              <a:latin typeface="Helvetica" charset="0"/>
              <a:ea typeface="Arial" charset="0"/>
              <a:cs typeface="Arial" charset="0"/>
            </a:endParaRPr>
          </a:p>
          <a:p>
            <a:pPr algn="ctr" eaLnBrk="1" hangingPunct="1"/>
            <a:r>
              <a:rPr lang="en-US" altLang="ja-JP" sz="2000">
                <a:solidFill>
                  <a:schemeClr val="accent2"/>
                </a:solidFill>
                <a:latin typeface="Helvetica" charset="0"/>
                <a:ea typeface="Arial" charset="0"/>
                <a:cs typeface="Arial" charset="0"/>
              </a:rPr>
              <a:t/>
            </a:r>
            <a:br>
              <a:rPr lang="en-US" altLang="ja-JP" sz="2000">
                <a:solidFill>
                  <a:schemeClr val="accent2"/>
                </a:solidFill>
                <a:latin typeface="Helvetica" charset="0"/>
                <a:ea typeface="Arial" charset="0"/>
                <a:cs typeface="Arial" charset="0"/>
              </a:rPr>
            </a:br>
            <a:endParaRPr lang="en-US" altLang="ja-JP" sz="2000">
              <a:solidFill>
                <a:schemeClr val="accent2"/>
              </a:solidFill>
              <a:latin typeface="Helvetica" charset="0"/>
              <a:ea typeface="Arial" charset="0"/>
              <a:cs typeface="Arial" charset="0"/>
            </a:endParaRPr>
          </a:p>
        </p:txBody>
      </p:sp>
      <p:sp>
        <p:nvSpPr>
          <p:cNvPr id="262149" name="Text Box 4"/>
          <p:cNvSpPr txBox="1">
            <a:spLocks noChangeArrowheads="1"/>
          </p:cNvSpPr>
          <p:nvPr/>
        </p:nvSpPr>
        <p:spPr bwMode="auto">
          <a:xfrm>
            <a:off x="142875" y="857250"/>
            <a:ext cx="3500438" cy="357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sz="140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altLang="ja-JP" sz="1400" baseline="-2500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altLang="ja-JP" sz="1400" baseline="30000">
                <a:latin typeface="Arial" charset="0"/>
                <a:ea typeface="Arial" charset="0"/>
                <a:cs typeface="Arial" charset="0"/>
              </a:rPr>
              <a:t>trig</a:t>
            </a:r>
            <a:r>
              <a:rPr lang="en-US" altLang="ja-JP" sz="1400">
                <a:latin typeface="Arial" charset="0"/>
                <a:ea typeface="Arial" charset="0"/>
                <a:cs typeface="Arial" charset="0"/>
              </a:rPr>
              <a:t>=3-6 GeV/c, 2 GeV/c &lt;p</a:t>
            </a:r>
            <a:r>
              <a:rPr lang="en-US" altLang="ja-JP" sz="1400" baseline="-2500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altLang="ja-JP" sz="1400" baseline="30000">
                <a:latin typeface="Arial" charset="0"/>
                <a:ea typeface="Arial" charset="0"/>
                <a:cs typeface="Arial" charset="0"/>
              </a:rPr>
              <a:t>assoc</a:t>
            </a:r>
            <a:r>
              <a:rPr lang="en-US" altLang="ja-JP" sz="1400">
                <a:latin typeface="Arial" charset="0"/>
                <a:ea typeface="Arial" charset="0"/>
                <a:cs typeface="Arial" charset="0"/>
              </a:rPr>
              <a:t>&lt; p</a:t>
            </a:r>
            <a:r>
              <a:rPr lang="en-US" altLang="ja-JP" sz="1400" baseline="-2500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altLang="ja-JP" sz="1400" baseline="30000">
                <a:latin typeface="Arial" charset="0"/>
                <a:ea typeface="Arial" charset="0"/>
                <a:cs typeface="Arial" charset="0"/>
              </a:rPr>
              <a:t>trig</a:t>
            </a:r>
          </a:p>
        </p:txBody>
      </p:sp>
      <p:pic>
        <p:nvPicPr>
          <p:cNvPr id="262150" name="Picture 15" descr="ForQM_dEtadPhi_dAu"/>
          <p:cNvPicPr>
            <a:picLocks noChangeAspect="1" noChangeArrowheads="1"/>
          </p:cNvPicPr>
          <p:nvPr/>
        </p:nvPicPr>
        <p:blipFill>
          <a:blip r:embed="rId3"/>
          <a:srcRect t="10170" r="8276" b="4068"/>
          <a:stretch>
            <a:fillRect/>
          </a:stretch>
        </p:blipFill>
        <p:spPr bwMode="auto">
          <a:xfrm>
            <a:off x="142875" y="1285875"/>
            <a:ext cx="32861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51" name="TextovéPole 29"/>
          <p:cNvSpPr txBox="1">
            <a:spLocks noChangeArrowheads="1"/>
          </p:cNvSpPr>
          <p:nvPr/>
        </p:nvSpPr>
        <p:spPr bwMode="auto">
          <a:xfrm>
            <a:off x="804863" y="1600200"/>
            <a:ext cx="1404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1400">
                <a:latin typeface="Arial" charset="0"/>
                <a:ea typeface="Arial" charset="0"/>
                <a:cs typeface="Arial" charset="0"/>
              </a:rPr>
              <a:t>d+Au, 200 GeV</a:t>
            </a:r>
            <a:endParaRPr lang="cs-CZ" sz="140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838700" y="1066800"/>
            <a:ext cx="3924300" cy="2665413"/>
            <a:chOff x="1938" y="796"/>
            <a:chExt cx="2472" cy="1679"/>
          </a:xfrm>
        </p:grpSpPr>
        <p:pic>
          <p:nvPicPr>
            <p:cNvPr id="262153" name="Picture 2" descr="qm_ridge_pr_color"/>
            <p:cNvPicPr>
              <a:picLocks noChangeAspect="1" noChangeArrowheads="1"/>
            </p:cNvPicPr>
            <p:nvPr/>
          </p:nvPicPr>
          <p:blipFill>
            <a:blip r:embed="rId4"/>
            <a:srcRect t="1192" r="4915"/>
            <a:stretch>
              <a:fillRect/>
            </a:stretch>
          </p:blipFill>
          <p:spPr bwMode="auto">
            <a:xfrm>
              <a:off x="1938" y="810"/>
              <a:ext cx="2202" cy="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2154" name="Line 38"/>
            <p:cNvSpPr>
              <a:spLocks noChangeShapeType="1"/>
            </p:cNvSpPr>
            <p:nvPr/>
          </p:nvSpPr>
          <p:spPr bwMode="auto">
            <a:xfrm flipH="1">
              <a:off x="3465" y="1170"/>
              <a:ext cx="320" cy="405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262155" name="Text Box 39"/>
            <p:cNvSpPr txBox="1">
              <a:spLocks noChangeArrowheads="1"/>
            </p:cNvSpPr>
            <p:nvPr/>
          </p:nvSpPr>
          <p:spPr bwMode="auto">
            <a:xfrm>
              <a:off x="2430" y="855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ja-JP" sz="2000" b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“jet”</a:t>
              </a:r>
            </a:p>
          </p:txBody>
        </p:sp>
        <p:sp>
          <p:nvSpPr>
            <p:cNvPr id="262156" name="Text Box 40"/>
            <p:cNvSpPr txBox="1">
              <a:spLocks noChangeArrowheads="1"/>
            </p:cNvSpPr>
            <p:nvPr/>
          </p:nvSpPr>
          <p:spPr bwMode="auto">
            <a:xfrm>
              <a:off x="3555" y="963"/>
              <a:ext cx="85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ja-JP" sz="2000" b="1">
                  <a:solidFill>
                    <a:srgbClr val="008000"/>
                  </a:solidFill>
                  <a:latin typeface="Arial" charset="0"/>
                  <a:ea typeface="Arial" charset="0"/>
                  <a:cs typeface="Arial" charset="0"/>
                </a:rPr>
                <a:t>ridge</a:t>
              </a:r>
            </a:p>
          </p:txBody>
        </p:sp>
        <p:sp>
          <p:nvSpPr>
            <p:cNvPr id="262157" name="Line 43"/>
            <p:cNvSpPr>
              <a:spLocks noChangeShapeType="1"/>
            </p:cNvSpPr>
            <p:nvPr/>
          </p:nvSpPr>
          <p:spPr bwMode="auto">
            <a:xfrm>
              <a:off x="2655" y="1125"/>
              <a:ext cx="444" cy="19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262158" name="TextovéPole 30"/>
            <p:cNvSpPr txBox="1">
              <a:spLocks noChangeArrowheads="1"/>
            </p:cNvSpPr>
            <p:nvPr/>
          </p:nvSpPr>
          <p:spPr bwMode="auto">
            <a:xfrm>
              <a:off x="3218" y="796"/>
              <a:ext cx="95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sz="1400">
                  <a:latin typeface="Arial" charset="0"/>
                  <a:ea typeface="Arial" charset="0"/>
                  <a:cs typeface="Arial" charset="0"/>
                </a:rPr>
                <a:t>Au+Au, 200 GeV</a:t>
              </a:r>
              <a:endParaRPr lang="cs-CZ" sz="14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62159" name="Rectangle 29"/>
          <p:cNvSpPr>
            <a:spLocks noChangeArrowheads="1"/>
          </p:cNvSpPr>
          <p:nvPr/>
        </p:nvSpPr>
        <p:spPr bwMode="auto">
          <a:xfrm>
            <a:off x="457200" y="4038600"/>
            <a:ext cx="5181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ja-JP" sz="2000" u="sng" dirty="0">
                <a:solidFill>
                  <a:srgbClr val="CC0099"/>
                </a:solidFill>
                <a:latin typeface="Arial" charset="0"/>
                <a:ea typeface="Arial" charset="0"/>
                <a:cs typeface="Arial" charset="0"/>
              </a:rPr>
              <a:t>What is the ridge</a:t>
            </a:r>
            <a:r>
              <a:rPr lang="en-US" altLang="ja-JP" sz="2000" u="sng" dirty="0" smtClean="0">
                <a:solidFill>
                  <a:srgbClr val="CC0099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 algn="l" eaLnBrk="1" hangingPunct="1"/>
            <a:endParaRPr lang="en-US" altLang="ja-JP" sz="2000" dirty="0" smtClean="0">
              <a:solidFill>
                <a:srgbClr val="CC0099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l" eaLnBrk="1" hangingPunct="1"/>
            <a:r>
              <a:rPr lang="en-US" altLang="ja-JP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1) Medium </a:t>
            </a:r>
            <a:r>
              <a:rPr lang="en-US" altLang="ja-JP" sz="16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heating and </a:t>
            </a:r>
            <a:r>
              <a:rPr lang="en-US" altLang="ja-JP" sz="1600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parton</a:t>
            </a:r>
            <a:r>
              <a:rPr lang="en-US" altLang="ja-JP" sz="16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recombination</a:t>
            </a:r>
            <a:r>
              <a:rPr lang="en-US" altLang="ja-JP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ja-JP" sz="1200" i="1" dirty="0" smtClean="0">
              <a:latin typeface="Arial" charset="0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ja-JP" sz="16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2) Radial flow + high-p</a:t>
            </a:r>
            <a:r>
              <a:rPr lang="en-US" altLang="ja-JP" sz="1600" baseline="-250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altLang="ja-JP" sz="16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trigger </a:t>
            </a:r>
            <a:r>
              <a:rPr lang="en-US" altLang="ja-JP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particle</a:t>
            </a:r>
            <a:r>
              <a:rPr lang="en-US" altLang="ja-JP" sz="12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ja-JP" sz="1400" dirty="0">
              <a:latin typeface="Arial" charset="0"/>
              <a:ea typeface="Arial" charset="0"/>
              <a:cs typeface="Arial" charset="0"/>
            </a:endParaRPr>
          </a:p>
          <a:p>
            <a:pPr algn="l" eaLnBrk="1" hangingPunct="1"/>
            <a:r>
              <a:rPr lang="en-US" altLang="ja-JP" sz="16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3) Parton radiation and its coupling </a:t>
            </a:r>
          </a:p>
          <a:p>
            <a:pPr algn="l" eaLnBrk="1" hangingPunct="1"/>
            <a:r>
              <a:rPr lang="en-US" altLang="ja-JP" sz="16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   to the longitudinal </a:t>
            </a:r>
            <a:r>
              <a:rPr lang="en-US" altLang="ja-JP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flow</a:t>
            </a:r>
          </a:p>
          <a:p>
            <a:pPr algn="l" eaLnBrk="1" hangingPunct="1"/>
            <a:r>
              <a:rPr lang="en-US" altLang="ja-JP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4) Momentum broadening in anisotropic QGP</a:t>
            </a:r>
          </a:p>
          <a:p>
            <a:pPr algn="l" eaLnBrk="1" hangingPunct="1"/>
            <a:r>
              <a:rPr lang="en-US" altLang="ja-JP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5) Longitudinal broadening of quenched </a:t>
            </a:r>
          </a:p>
          <a:p>
            <a:pPr algn="l" eaLnBrk="1" hangingPunct="1"/>
            <a:r>
              <a:rPr lang="en-US" altLang="ja-JP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6) Momentum kick imparted on </a:t>
            </a:r>
            <a:r>
              <a:rPr lang="en-US" altLang="ja-JP" sz="1600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partons</a:t>
            </a:r>
            <a:r>
              <a:rPr lang="en-US" altLang="ja-JP" sz="16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in medium</a:t>
            </a:r>
          </a:p>
          <a:p>
            <a:pPr algn="l" eaLnBrk="1" hangingPunct="1"/>
            <a:endParaRPr lang="en-US" altLang="ja-JP" sz="1600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2161" name="Zástupný symbol pro zápatí 18"/>
          <p:cNvSpPr txBox="1">
            <a:spLocks noGrp="1"/>
          </p:cNvSpPr>
          <p:nvPr/>
        </p:nvSpPr>
        <p:spPr bwMode="auto">
          <a:xfrm>
            <a:off x="6248400" y="38862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ja-JP" sz="1400" dirty="0">
                <a:latin typeface="Arial" charset="0"/>
                <a:ea typeface="Arial" charset="0"/>
                <a:cs typeface="Arial" charset="0"/>
              </a:rPr>
              <a:t>Jana </a:t>
            </a:r>
            <a:r>
              <a:rPr lang="en-US" altLang="ja-JP" sz="1400" dirty="0" err="1">
                <a:latin typeface="Arial" charset="0"/>
                <a:ea typeface="Arial" charset="0"/>
                <a:cs typeface="Arial" charset="0"/>
              </a:rPr>
              <a:t>Bielciekova</a:t>
            </a:r>
            <a:r>
              <a:rPr lang="en-US" altLang="ja-JP" sz="1400" dirty="0">
                <a:latin typeface="Arial" charset="0"/>
                <a:ea typeface="Arial" charset="0"/>
                <a:cs typeface="Arial" charset="0"/>
              </a:rPr>
              <a:t> XLIII </a:t>
            </a:r>
            <a:r>
              <a:rPr lang="en-US" altLang="ja-JP" sz="1400" dirty="0" err="1">
                <a:latin typeface="Arial" charset="0"/>
                <a:ea typeface="Arial" charset="0"/>
                <a:cs typeface="Arial" charset="0"/>
              </a:rPr>
              <a:t>Rencontres</a:t>
            </a:r>
            <a:r>
              <a:rPr lang="en-US" altLang="ja-JP" sz="1400" dirty="0"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altLang="ja-JP" sz="1400" dirty="0" err="1">
                <a:latin typeface="Arial" charset="0"/>
                <a:ea typeface="Arial" charset="0"/>
                <a:cs typeface="Arial" charset="0"/>
              </a:rPr>
              <a:t>Moriond</a:t>
            </a:r>
            <a:endParaRPr lang="en-US" altLang="ja-JP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2162" name="TextovéPole 18"/>
          <p:cNvSpPr txBox="1">
            <a:spLocks noChangeArrowheads="1"/>
          </p:cNvSpPr>
          <p:nvPr/>
        </p:nvSpPr>
        <p:spPr bwMode="auto">
          <a:xfrm>
            <a:off x="3730625" y="914400"/>
            <a:ext cx="1587500" cy="3143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140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STAR preliminary</a:t>
            </a:r>
            <a:endParaRPr lang="cs-CZ" sz="12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04800" y="4495800"/>
            <a:ext cx="7696199" cy="156966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Still unclear the relationship with away side jet 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modification, 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but it is observed at the similar 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momentum range.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Measurement of initial temperature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E6C5-4BA8-1B46-AF3A-0DF0A25395A3}" type="slidenum">
              <a:rPr lang="en-US" altLang="ja-JP" smtClean="0"/>
              <a:pPr/>
              <a:t>35</a:t>
            </a:fld>
            <a:endParaRPr lang="en-US" altLang="ja-JP"/>
          </a:p>
        </p:txBody>
      </p:sp>
      <p:pic>
        <p:nvPicPr>
          <p:cNvPr id="5" name="図 6" descr="thermomete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762000"/>
            <a:ext cx="10795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14" descr="cascade.jpg"/>
          <p:cNvPicPr>
            <a:picLocks noChangeAspect="1"/>
          </p:cNvPicPr>
          <p:nvPr/>
        </p:nvPicPr>
        <p:blipFill>
          <a:blip r:embed="rId4"/>
          <a:srcRect l="39166" r="48334"/>
          <a:stretch>
            <a:fillRect/>
          </a:stretch>
        </p:blipFill>
        <p:spPr bwMode="auto">
          <a:xfrm>
            <a:off x="4800600" y="381000"/>
            <a:ext cx="19812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9"/>
          <p:cNvGraphicFramePr>
            <a:graphicFrameLocks noChangeAspect="1"/>
          </p:cNvGraphicFramePr>
          <p:nvPr/>
        </p:nvGraphicFramePr>
        <p:xfrm>
          <a:off x="5638800" y="838200"/>
          <a:ext cx="1114425" cy="1066800"/>
        </p:xfrm>
        <a:graphic>
          <a:graphicData uri="http://schemas.openxmlformats.org/presentationml/2006/ole">
            <p:oleObj spid="_x0000_s2408451" name="CorelDRAW" r:id="rId5" imgW="7505700" imgH="44831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Need to access to low p</a:t>
            </a:r>
            <a:r>
              <a:rPr lang="en-US" altLang="ja-JP" baseline="-25000" dirty="0" smtClean="0"/>
              <a:t>T</a:t>
            </a:r>
            <a:r>
              <a:rPr lang="en-US" altLang="ja-JP" dirty="0" smtClean="0"/>
              <a:t> region!</a:t>
            </a:r>
            <a:endParaRPr lang="en-US" altLang="ja-JP" dirty="0"/>
          </a:p>
        </p:txBody>
      </p:sp>
      <p:sp>
        <p:nvSpPr>
          <p:cNvPr id="23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239000" y="6629400"/>
            <a:ext cx="1905000" cy="228600"/>
          </a:xfrm>
        </p:spPr>
        <p:txBody>
          <a:bodyPr/>
          <a:lstStyle/>
          <a:p>
            <a:pPr>
              <a:defRPr/>
            </a:pPr>
            <a:fld id="{663F3BBA-ADF2-4278-99DF-A550AFAC2511}" type="slidenum">
              <a:rPr lang="en-US" altLang="ja-JP" smtClean="0"/>
              <a:pPr>
                <a:defRPr/>
              </a:pPr>
              <a:t>36</a:t>
            </a:fld>
            <a:endParaRPr lang="en-US" altLang="ja-JP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600200" y="1447800"/>
            <a:ext cx="5791200" cy="411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5638800"/>
            <a:ext cx="8297863" cy="7683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en-US" altLang="ja-JP" sz="1800" dirty="0"/>
              <a:t>Huge back ground to measure thermal photons (only 10% of hadron BG).</a:t>
            </a:r>
          </a:p>
          <a:p>
            <a:pPr>
              <a:lnSpc>
                <a:spcPct val="90000"/>
              </a:lnSpc>
            </a:pPr>
            <a:r>
              <a:rPr kumimoji="0" lang="en-US" altLang="ja-JP" sz="1800" dirty="0"/>
              <a:t>Window for thermal photons from QGP in this calculation: </a:t>
            </a:r>
            <a:r>
              <a:rPr kumimoji="0" lang="en-US" altLang="ja-JP" sz="1800" b="1" i="1" dirty="0">
                <a:solidFill>
                  <a:srgbClr val="FF0000"/>
                </a:solidFill>
              </a:rPr>
              <a:t>p</a:t>
            </a:r>
            <a:r>
              <a:rPr kumimoji="0" lang="en-US" altLang="ja-JP" sz="1800" b="1" baseline="-25000" dirty="0">
                <a:solidFill>
                  <a:srgbClr val="FF0000"/>
                </a:solidFill>
              </a:rPr>
              <a:t>T</a:t>
            </a:r>
            <a:r>
              <a:rPr kumimoji="0" lang="en-US" altLang="ja-JP" sz="1800" b="1" dirty="0">
                <a:solidFill>
                  <a:srgbClr val="FF0000"/>
                </a:solidFill>
              </a:rPr>
              <a:t> = 1 - 3 GeV/</a:t>
            </a:r>
            <a:r>
              <a:rPr kumimoji="0" lang="en-US" altLang="ja-JP" sz="1800" b="1" i="1" dirty="0" err="1" smtClean="0">
                <a:solidFill>
                  <a:srgbClr val="FF0000"/>
                </a:solidFill>
              </a:rPr>
              <a:t>c</a:t>
            </a:r>
            <a:endParaRPr kumimoji="0" lang="en-US" altLang="ja-JP" sz="1800" b="1" i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ja-JP" sz="1800" b="1" i="1" dirty="0" smtClean="0">
                <a:solidFill>
                  <a:srgbClr val="FF0000"/>
                </a:solidFill>
              </a:rPr>
              <a:t>Limitation of the </a:t>
            </a:r>
            <a:r>
              <a:rPr lang="en-US" altLang="ja-JP" sz="1800" b="1" i="1" dirty="0" err="1" smtClean="0">
                <a:solidFill>
                  <a:srgbClr val="FF0000"/>
                </a:solidFill>
              </a:rPr>
              <a:t>hadronic</a:t>
            </a:r>
            <a:r>
              <a:rPr lang="en-US" altLang="ja-JP" sz="1800" b="1" i="1" dirty="0" smtClean="0">
                <a:solidFill>
                  <a:srgbClr val="FF0000"/>
                </a:solidFill>
              </a:rPr>
              <a:t> BG subtraction method.</a:t>
            </a:r>
            <a:endParaRPr kumimoji="0"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752600"/>
            <a:ext cx="4611688" cy="37528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2667000" y="1143000"/>
            <a:ext cx="6172200" cy="4572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fr-FR" altLang="ja-JP" sz="1800">
                <a:latin typeface="Arial Rounded MT Bold" pitchFamily="16" charset="0"/>
              </a:rPr>
              <a:t>Turbide, Rapp, Gale, Phys. Rev. C 69 (014903), 2004</a:t>
            </a:r>
            <a:endParaRPr lang="en-US" altLang="ja-JP" sz="1800">
              <a:latin typeface="Arial Rounded MT Bold" pitchFamily="1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61D005-AA78-473D-BB57-BD6CEFC6B8DE}" type="slidenum">
              <a:rPr lang="en-US" altLang="ja-JP" smtClean="0"/>
              <a:pPr>
                <a:defRPr/>
              </a:pPr>
              <a:t>37</a:t>
            </a:fld>
            <a:endParaRPr lang="en-US" altLang="ja-JP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r>
              <a:rPr lang="en-US" altLang="ja-JP" sz="2800"/>
              <a:t>A new Idea of thermal photon measurement</a:t>
            </a:r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5624513" y="3644900"/>
            <a:ext cx="3048000" cy="1981200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715000" y="3713163"/>
            <a:ext cx="2882900" cy="1836737"/>
            <a:chOff x="2686" y="394"/>
            <a:chExt cx="1816" cy="1157"/>
          </a:xfrm>
        </p:grpSpPr>
        <p:sp>
          <p:nvSpPr>
            <p:cNvPr id="24600" name="Rectangle 6"/>
            <p:cNvSpPr>
              <a:spLocks noChangeArrowheads="1"/>
            </p:cNvSpPr>
            <p:nvPr/>
          </p:nvSpPr>
          <p:spPr bwMode="auto">
            <a:xfrm>
              <a:off x="2711" y="418"/>
              <a:ext cx="1766" cy="11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4601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09" y="866"/>
              <a:ext cx="644" cy="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02" name="Text Box 8"/>
            <p:cNvSpPr txBox="1">
              <a:spLocks noChangeArrowheads="1"/>
            </p:cNvSpPr>
            <p:nvPr/>
          </p:nvSpPr>
          <p:spPr bwMode="auto">
            <a:xfrm>
              <a:off x="2686" y="491"/>
              <a:ext cx="678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spcBef>
                  <a:spcPct val="20000"/>
                </a:spcBef>
                <a:spcAft>
                  <a:spcPct val="50000"/>
                </a:spcAft>
                <a:buClr>
                  <a:srgbClr val="FFFF66"/>
                </a:buClr>
                <a:buFont typeface="Wingdings 2" pitchFamily="16" charset="2"/>
                <a:buNone/>
              </a:pPr>
              <a:r>
                <a:rPr lang="en-US" altLang="ja-JP" sz="1600">
                  <a:solidFill>
                    <a:srgbClr val="000000"/>
                  </a:solidFill>
                  <a:latin typeface="Arial" pitchFamily="16" charset="0"/>
                </a:rPr>
                <a:t>Compton</a:t>
              </a:r>
            </a:p>
          </p:txBody>
        </p:sp>
        <p:sp>
          <p:nvSpPr>
            <p:cNvPr id="24603" name="Text Box 9"/>
            <p:cNvSpPr txBox="1">
              <a:spLocks noChangeArrowheads="1"/>
            </p:cNvSpPr>
            <p:nvPr/>
          </p:nvSpPr>
          <p:spPr bwMode="auto">
            <a:xfrm>
              <a:off x="3011" y="733"/>
              <a:ext cx="199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altLang="ja-JP" sz="2000">
                  <a:solidFill>
                    <a:srgbClr val="000099"/>
                  </a:solidFill>
                  <a:latin typeface="Comic Sans MS" pitchFamily="16" charset="0"/>
                </a:rPr>
                <a:t>q</a:t>
              </a:r>
            </a:p>
          </p:txBody>
        </p:sp>
        <p:sp>
          <p:nvSpPr>
            <p:cNvPr id="24604" name="Text Box 10"/>
            <p:cNvSpPr txBox="1">
              <a:spLocks noChangeArrowheads="1"/>
            </p:cNvSpPr>
            <p:nvPr/>
          </p:nvSpPr>
          <p:spPr bwMode="auto">
            <a:xfrm>
              <a:off x="3492" y="636"/>
              <a:ext cx="259" cy="2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altLang="ja-JP">
                  <a:solidFill>
                    <a:srgbClr val="CC3300"/>
                  </a:solidFill>
                  <a:latin typeface="Symbol" pitchFamily="16" charset="2"/>
                </a:rPr>
                <a:t>g</a:t>
              </a:r>
              <a:r>
                <a:rPr lang="en-US" altLang="ja-JP" baseline="30000">
                  <a:solidFill>
                    <a:srgbClr val="CC3300"/>
                  </a:solidFill>
                  <a:latin typeface="Symbol" pitchFamily="16" charset="2"/>
                </a:rPr>
                <a:t>*</a:t>
              </a:r>
            </a:p>
          </p:txBody>
        </p:sp>
        <p:sp>
          <p:nvSpPr>
            <p:cNvPr id="24605" name="Text Box 11"/>
            <p:cNvSpPr txBox="1">
              <a:spLocks noChangeArrowheads="1"/>
            </p:cNvSpPr>
            <p:nvPr/>
          </p:nvSpPr>
          <p:spPr bwMode="auto">
            <a:xfrm>
              <a:off x="3016" y="1277"/>
              <a:ext cx="201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altLang="ja-JP" sz="2000">
                  <a:solidFill>
                    <a:srgbClr val="33CC33"/>
                  </a:solidFill>
                  <a:latin typeface="Comic Sans MS" pitchFamily="16" charset="0"/>
                </a:rPr>
                <a:t>g</a:t>
              </a:r>
            </a:p>
          </p:txBody>
        </p:sp>
        <p:sp>
          <p:nvSpPr>
            <p:cNvPr id="24606" name="Text Box 12"/>
            <p:cNvSpPr txBox="1">
              <a:spLocks noChangeArrowheads="1"/>
            </p:cNvSpPr>
            <p:nvPr/>
          </p:nvSpPr>
          <p:spPr bwMode="auto">
            <a:xfrm>
              <a:off x="3858" y="1301"/>
              <a:ext cx="199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altLang="ja-JP" sz="2000">
                  <a:solidFill>
                    <a:srgbClr val="000099"/>
                  </a:solidFill>
                  <a:latin typeface="Comic Sans MS" pitchFamily="16" charset="0"/>
                </a:rPr>
                <a:t>q</a:t>
              </a:r>
            </a:p>
          </p:txBody>
        </p:sp>
        <p:sp>
          <p:nvSpPr>
            <p:cNvPr id="24607" name="Line 13"/>
            <p:cNvSpPr>
              <a:spLocks noChangeShapeType="1"/>
            </p:cNvSpPr>
            <p:nvPr/>
          </p:nvSpPr>
          <p:spPr bwMode="auto">
            <a:xfrm flipV="1">
              <a:off x="3848" y="612"/>
              <a:ext cx="266" cy="26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608" name="Line 14"/>
            <p:cNvSpPr>
              <a:spLocks noChangeShapeType="1"/>
            </p:cNvSpPr>
            <p:nvPr/>
          </p:nvSpPr>
          <p:spPr bwMode="auto">
            <a:xfrm flipV="1">
              <a:off x="3848" y="757"/>
              <a:ext cx="387" cy="12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609" name="Text Box 15"/>
            <p:cNvSpPr txBox="1">
              <a:spLocks noChangeArrowheads="1"/>
            </p:cNvSpPr>
            <p:nvPr/>
          </p:nvSpPr>
          <p:spPr bwMode="auto">
            <a:xfrm>
              <a:off x="4112" y="394"/>
              <a:ext cx="269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altLang="ja-JP" sz="2000">
                  <a:solidFill>
                    <a:srgbClr val="000000"/>
                  </a:solidFill>
                  <a:latin typeface="Comic Sans MS" pitchFamily="16" charset="0"/>
                </a:rPr>
                <a:t>e</a:t>
              </a:r>
              <a:r>
                <a:rPr lang="en-US" altLang="ja-JP" sz="2000" baseline="30000">
                  <a:solidFill>
                    <a:srgbClr val="000000"/>
                  </a:solidFill>
                  <a:latin typeface="Comic Sans MS" pitchFamily="16" charset="0"/>
                </a:rPr>
                <a:t>+</a:t>
              </a:r>
            </a:p>
          </p:txBody>
        </p:sp>
        <p:sp>
          <p:nvSpPr>
            <p:cNvPr id="24610" name="Text Box 16"/>
            <p:cNvSpPr txBox="1">
              <a:spLocks noChangeArrowheads="1"/>
            </p:cNvSpPr>
            <p:nvPr/>
          </p:nvSpPr>
          <p:spPr bwMode="auto">
            <a:xfrm>
              <a:off x="4233" y="587"/>
              <a:ext cx="269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altLang="ja-JP" sz="2000">
                  <a:solidFill>
                    <a:srgbClr val="000000"/>
                  </a:solidFill>
                  <a:latin typeface="Comic Sans MS" pitchFamily="16" charset="0"/>
                </a:rPr>
                <a:t>e</a:t>
              </a:r>
              <a:r>
                <a:rPr lang="en-US" altLang="ja-JP" sz="2000" baseline="30000">
                  <a:solidFill>
                    <a:srgbClr val="000000"/>
                  </a:solidFill>
                  <a:latin typeface="Comic Sans MS" pitchFamily="16" charset="0"/>
                </a:rPr>
                <a:t>-</a:t>
              </a:r>
            </a:p>
          </p:txBody>
        </p:sp>
      </p:grpSp>
      <p:sp>
        <p:nvSpPr>
          <p:cNvPr id="24583" name="Rectangle 18"/>
          <p:cNvSpPr>
            <a:spLocks noChangeArrowheads="1"/>
          </p:cNvSpPr>
          <p:nvPr/>
        </p:nvSpPr>
        <p:spPr bwMode="auto">
          <a:xfrm>
            <a:off x="633413" y="990600"/>
            <a:ext cx="4414837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Arial Rounded MT Bold" pitchFamily="16" charset="0"/>
              </a:rPr>
              <a:t>Use lepton pairs to measure </a:t>
            </a:r>
          </a:p>
          <a:p>
            <a:r>
              <a:rPr lang="en-US" altLang="ja-JP" sz="3200">
                <a:solidFill>
                  <a:srgbClr val="FF0000"/>
                </a:solidFill>
                <a:latin typeface="Arial Rounded MT Bold" pitchFamily="16" charset="0"/>
              </a:rPr>
              <a:t>virtual </a:t>
            </a:r>
            <a:r>
              <a:rPr lang="en-US" altLang="ja-JP" sz="3200">
                <a:solidFill>
                  <a:srgbClr val="FF0000"/>
                </a:solidFill>
                <a:latin typeface="Symbol" pitchFamily="16" charset="2"/>
              </a:rPr>
              <a:t>g</a:t>
            </a:r>
            <a:r>
              <a:rPr lang="en-US" altLang="ja-JP" sz="3200">
                <a:latin typeface="Arial Rounded MT Bold" pitchFamily="16" charset="0"/>
              </a:rPr>
              <a:t> </a:t>
            </a:r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5943600" y="1206500"/>
            <a:ext cx="2478088" cy="1752600"/>
            <a:chOff x="384" y="2784"/>
            <a:chExt cx="1561" cy="1104"/>
          </a:xfrm>
        </p:grpSpPr>
        <p:sp>
          <p:nvSpPr>
            <p:cNvPr id="24590" name="AutoShape 20"/>
            <p:cNvSpPr>
              <a:spLocks noChangeArrowheads="1"/>
            </p:cNvSpPr>
            <p:nvPr/>
          </p:nvSpPr>
          <p:spPr bwMode="auto">
            <a:xfrm>
              <a:off x="384" y="2784"/>
              <a:ext cx="1488" cy="1104"/>
            </a:xfrm>
            <a:prstGeom prst="flowChartAlternateProcess">
              <a:avLst/>
            </a:prstGeom>
            <a:solidFill>
              <a:srgbClr val="0000FF"/>
            </a:solidFill>
            <a:ln w="5715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591" name="Text Box 21"/>
            <p:cNvSpPr txBox="1">
              <a:spLocks noChangeArrowheads="1"/>
            </p:cNvSpPr>
            <p:nvPr/>
          </p:nvSpPr>
          <p:spPr bwMode="auto">
            <a:xfrm>
              <a:off x="1418" y="2870"/>
              <a:ext cx="195" cy="2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altLang="ja-JP" b="0">
                  <a:solidFill>
                    <a:schemeClr val="bg1"/>
                  </a:solidFill>
                  <a:latin typeface="Symbol" pitchFamily="16" charset="2"/>
                </a:rPr>
                <a:t>g</a:t>
              </a:r>
              <a:endParaRPr lang="en-US" altLang="ja-JP" sz="2000" b="0" baseline="30000">
                <a:latin typeface="Comic Sans MS" pitchFamily="16" charset="0"/>
              </a:endParaRPr>
            </a:p>
          </p:txBody>
        </p:sp>
        <p:sp>
          <p:nvSpPr>
            <p:cNvPr id="24592" name="Line 23"/>
            <p:cNvSpPr>
              <a:spLocks noChangeShapeType="1"/>
            </p:cNvSpPr>
            <p:nvPr/>
          </p:nvSpPr>
          <p:spPr bwMode="auto">
            <a:xfrm flipV="1">
              <a:off x="864" y="3072"/>
              <a:ext cx="576" cy="23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593" name="Text Box 24"/>
            <p:cNvSpPr txBox="1">
              <a:spLocks noChangeArrowheads="1"/>
            </p:cNvSpPr>
            <p:nvPr/>
          </p:nvSpPr>
          <p:spPr bwMode="auto">
            <a:xfrm>
              <a:off x="576" y="3119"/>
              <a:ext cx="285" cy="2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altLang="ja-JP" b="0">
                  <a:solidFill>
                    <a:schemeClr val="bg1"/>
                  </a:solidFill>
                  <a:latin typeface="Symbol" pitchFamily="16" charset="2"/>
                </a:rPr>
                <a:t>p</a:t>
              </a:r>
              <a:r>
                <a:rPr lang="en-US" altLang="ja-JP" sz="2000" b="0" baseline="30000">
                  <a:solidFill>
                    <a:schemeClr val="bg1"/>
                  </a:solidFill>
                  <a:latin typeface="Comic Sans MS" pitchFamily="16" charset="0"/>
                </a:rPr>
                <a:t>0</a:t>
              </a:r>
            </a:p>
          </p:txBody>
        </p:sp>
        <p:sp>
          <p:nvSpPr>
            <p:cNvPr id="24594" name="Text Box 25"/>
            <p:cNvSpPr txBox="1">
              <a:spLocks noChangeArrowheads="1"/>
            </p:cNvSpPr>
            <p:nvPr/>
          </p:nvSpPr>
          <p:spPr bwMode="auto">
            <a:xfrm>
              <a:off x="1445" y="3235"/>
              <a:ext cx="283" cy="2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altLang="ja-JP" b="0">
                  <a:solidFill>
                    <a:srgbClr val="FFFF99"/>
                  </a:solidFill>
                  <a:latin typeface="Comic Sans MS" pitchFamily="16" charset="0"/>
                </a:rPr>
                <a:t>e</a:t>
              </a:r>
              <a:r>
                <a:rPr lang="en-US" altLang="ja-JP" b="0" baseline="30000">
                  <a:solidFill>
                    <a:srgbClr val="FFFF99"/>
                  </a:solidFill>
                  <a:latin typeface="Comic Sans MS" pitchFamily="16" charset="0"/>
                </a:rPr>
                <a:t>+</a:t>
              </a:r>
            </a:p>
          </p:txBody>
        </p:sp>
        <p:sp>
          <p:nvSpPr>
            <p:cNvPr id="24595" name="Line 26"/>
            <p:cNvSpPr>
              <a:spLocks noChangeShapeType="1"/>
            </p:cNvSpPr>
            <p:nvPr/>
          </p:nvSpPr>
          <p:spPr bwMode="auto">
            <a:xfrm>
              <a:off x="864" y="3293"/>
              <a:ext cx="288" cy="115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596" name="Line 27"/>
            <p:cNvSpPr>
              <a:spLocks noChangeShapeType="1"/>
            </p:cNvSpPr>
            <p:nvPr/>
          </p:nvSpPr>
          <p:spPr bwMode="auto">
            <a:xfrm>
              <a:off x="1152" y="3408"/>
              <a:ext cx="288" cy="0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597" name="Line 28"/>
            <p:cNvSpPr>
              <a:spLocks noChangeShapeType="1"/>
            </p:cNvSpPr>
            <p:nvPr/>
          </p:nvSpPr>
          <p:spPr bwMode="auto">
            <a:xfrm>
              <a:off x="1152" y="3408"/>
              <a:ext cx="230" cy="173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598" name="Text Box 29"/>
            <p:cNvSpPr txBox="1">
              <a:spLocks noChangeArrowheads="1"/>
            </p:cNvSpPr>
            <p:nvPr/>
          </p:nvSpPr>
          <p:spPr bwMode="auto">
            <a:xfrm>
              <a:off x="1670" y="3466"/>
              <a:ext cx="275" cy="2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altLang="ja-JP" b="0">
                  <a:solidFill>
                    <a:srgbClr val="FFFF99"/>
                  </a:solidFill>
                  <a:latin typeface="Comic Sans MS" pitchFamily="16" charset="0"/>
                </a:rPr>
                <a:t>e</a:t>
              </a:r>
              <a:r>
                <a:rPr lang="en-US" altLang="ja-JP" b="0" baseline="30000">
                  <a:solidFill>
                    <a:srgbClr val="FFFF99"/>
                  </a:solidFill>
                  <a:latin typeface="Comic Sans MS" pitchFamily="16" charset="0"/>
                </a:rPr>
                <a:t>-</a:t>
              </a:r>
            </a:p>
          </p:txBody>
        </p:sp>
        <p:sp>
          <p:nvSpPr>
            <p:cNvPr id="24599" name="Text Box 30"/>
            <p:cNvSpPr txBox="1">
              <a:spLocks noChangeArrowheads="1"/>
            </p:cNvSpPr>
            <p:nvPr/>
          </p:nvSpPr>
          <p:spPr bwMode="auto">
            <a:xfrm>
              <a:off x="806" y="3350"/>
              <a:ext cx="259" cy="2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altLang="ja-JP" b="0">
                  <a:solidFill>
                    <a:srgbClr val="FFFF99"/>
                  </a:solidFill>
                  <a:latin typeface="Symbol" pitchFamily="16" charset="2"/>
                </a:rPr>
                <a:t>g</a:t>
              </a:r>
              <a:r>
                <a:rPr lang="en-US" altLang="ja-JP" b="0" baseline="30000">
                  <a:solidFill>
                    <a:srgbClr val="FFFF99"/>
                  </a:solidFill>
                  <a:latin typeface="Symbol" pitchFamily="16" charset="2"/>
                </a:rPr>
                <a:t>*</a:t>
              </a:r>
            </a:p>
          </p:txBody>
        </p:sp>
      </p:grpSp>
      <p:sp>
        <p:nvSpPr>
          <p:cNvPr id="24585" name="Rectangle 31"/>
          <p:cNvSpPr>
            <a:spLocks noChangeArrowheads="1"/>
          </p:cNvSpPr>
          <p:nvPr/>
        </p:nvSpPr>
        <p:spPr bwMode="auto">
          <a:xfrm>
            <a:off x="304800" y="2287588"/>
            <a:ext cx="51498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16" charset="0"/>
              <a:buNone/>
            </a:pPr>
            <a:r>
              <a:rPr lang="en-US" altLang="ja-JP" u="sng">
                <a:solidFill>
                  <a:srgbClr val="0000FF"/>
                </a:solidFill>
                <a:latin typeface="Arial Rounded MT Bold" pitchFamily="16" charset="0"/>
              </a:rPr>
              <a:t>Two sources of virtual </a:t>
            </a:r>
            <a:r>
              <a:rPr lang="en-US" altLang="ja-JP" u="sng">
                <a:solidFill>
                  <a:srgbClr val="0000FF"/>
                </a:solidFill>
                <a:latin typeface="Symbol" pitchFamily="16" charset="2"/>
              </a:rPr>
              <a:t>g</a:t>
            </a:r>
            <a:r>
              <a:rPr lang="en-US" altLang="ja-JP" u="sng">
                <a:solidFill>
                  <a:srgbClr val="0000FF"/>
                </a:solidFill>
                <a:latin typeface="Arial Rounded MT Bold" pitchFamily="16" charset="0"/>
              </a:rPr>
              <a:t> with very </a:t>
            </a:r>
          </a:p>
          <a:p>
            <a:pPr marL="457200" indent="-457200" algn="l">
              <a:buFont typeface="Arial" pitchFamily="16" charset="0"/>
              <a:buNone/>
            </a:pPr>
            <a:r>
              <a:rPr lang="en-US" altLang="ja-JP" u="sng">
                <a:solidFill>
                  <a:srgbClr val="0000FF"/>
                </a:solidFill>
                <a:latin typeface="Arial Rounded MT Bold" pitchFamily="16" charset="0"/>
              </a:rPr>
              <a:t>low (invariant) mass:</a:t>
            </a:r>
          </a:p>
          <a:p>
            <a:pPr marL="457200" indent="-457200" algn="l">
              <a:buFont typeface="Arial" pitchFamily="16" charset="0"/>
              <a:buNone/>
            </a:pPr>
            <a:endParaRPr lang="en-US" altLang="ja-JP" u="sng">
              <a:latin typeface="Arial Rounded MT Bold" pitchFamily="16" charset="0"/>
            </a:endParaRPr>
          </a:p>
          <a:p>
            <a:pPr marL="457200" indent="-457200" algn="l">
              <a:buFont typeface="Arial" pitchFamily="16" charset="0"/>
              <a:buAutoNum type="arabicPeriod"/>
            </a:pPr>
            <a:r>
              <a:rPr lang="en-US" altLang="ja-JP">
                <a:latin typeface="Arial Rounded MT Bold" pitchFamily="16" charset="0"/>
              </a:rPr>
              <a:t>Background from Dalitz decay</a:t>
            </a:r>
          </a:p>
          <a:p>
            <a:pPr marL="914400" lvl="1" indent="-457200" algn="l">
              <a:buFont typeface="Arial" pitchFamily="16" charset="0"/>
              <a:buChar char="•"/>
            </a:pPr>
            <a:r>
              <a:rPr lang="en-US" altLang="ja-JP">
                <a:latin typeface="Arial Rounded MT Bold" pitchFamily="16" charset="0"/>
              </a:rPr>
              <a:t>Kroll-Wada formula </a:t>
            </a:r>
          </a:p>
          <a:p>
            <a:pPr marL="457200" indent="-457200" algn="l">
              <a:buFont typeface="Arial" pitchFamily="16" charset="0"/>
              <a:buAutoNum type="arabicPeriod"/>
            </a:pPr>
            <a:r>
              <a:rPr lang="en-US" altLang="ja-JP">
                <a:solidFill>
                  <a:srgbClr val="FF0000"/>
                </a:solidFill>
                <a:latin typeface="Arial Rounded MT Bold" pitchFamily="16" charset="0"/>
              </a:rPr>
              <a:t>Hard photon (signal) = </a:t>
            </a:r>
          </a:p>
          <a:p>
            <a:pPr marL="457200" indent="-457200" algn="l">
              <a:buFont typeface="Arial" pitchFamily="16" charset="0"/>
              <a:buNone/>
            </a:pPr>
            <a:r>
              <a:rPr lang="en-US" altLang="ja-JP">
                <a:solidFill>
                  <a:srgbClr val="FF0000"/>
                </a:solidFill>
                <a:latin typeface="Arial Rounded MT Bold" pitchFamily="16" charset="0"/>
              </a:rPr>
              <a:t>       thermal photon candidate</a:t>
            </a:r>
            <a:endParaRPr lang="en-US" altLang="ja-JP" u="sng">
              <a:solidFill>
                <a:srgbClr val="FF0000"/>
              </a:solidFill>
              <a:latin typeface="Arial Rounded MT Bold" pitchFamily="16" charset="0"/>
            </a:endParaRP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1143000" y="4876800"/>
          <a:ext cx="3048000" cy="1089025"/>
        </p:xfrm>
        <a:graphic>
          <a:graphicData uri="http://schemas.openxmlformats.org/presentationml/2006/ole">
            <p:oleObj spid="_x0000_s2327554" name="数式" r:id="rId5" imgW="711200" imgH="254000" progId="Equation.3">
              <p:embed/>
            </p:oleObj>
          </a:graphicData>
        </a:graphic>
      </p:graphicFrame>
      <p:sp>
        <p:nvSpPr>
          <p:cNvPr id="24586" name="Rectangle 37"/>
          <p:cNvSpPr>
            <a:spLocks noChangeArrowheads="1"/>
          </p:cNvSpPr>
          <p:nvPr/>
        </p:nvSpPr>
        <p:spPr bwMode="auto">
          <a:xfrm>
            <a:off x="4478338" y="6070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ja-JP" altLang="en-US">
              <a:ea typeface="ＭＳ Ｐゴシック" pitchFamily="16" charset="-128"/>
              <a:cs typeface="ＭＳ Ｐゴシック" pitchFamily="16" charset="-128"/>
            </a:endParaRPr>
          </a:p>
        </p:txBody>
      </p:sp>
      <p:sp>
        <p:nvSpPr>
          <p:cNvPr id="24587" name="Rectangle 39"/>
          <p:cNvSpPr>
            <a:spLocks noChangeArrowheads="1"/>
          </p:cNvSpPr>
          <p:nvPr/>
        </p:nvSpPr>
        <p:spPr bwMode="auto">
          <a:xfrm>
            <a:off x="6096000" y="2971800"/>
            <a:ext cx="184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Arial" pitchFamily="16" charset="0"/>
              </a:rPr>
              <a:t>Daliz decay</a:t>
            </a:r>
          </a:p>
        </p:txBody>
      </p:sp>
      <p:sp>
        <p:nvSpPr>
          <p:cNvPr id="24588" name="Rectangle 40"/>
          <p:cNvSpPr>
            <a:spLocks noChangeArrowheads="1"/>
          </p:cNvSpPr>
          <p:nvPr/>
        </p:nvSpPr>
        <p:spPr bwMode="auto">
          <a:xfrm>
            <a:off x="5281613" y="5684838"/>
            <a:ext cx="37925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Arial" pitchFamily="16" charset="0"/>
              </a:rPr>
              <a:t>e</a:t>
            </a:r>
            <a:r>
              <a:rPr lang="en-US" altLang="ja-JP" baseline="30000">
                <a:latin typeface="Arial" pitchFamily="16" charset="0"/>
              </a:rPr>
              <a:t>+</a:t>
            </a:r>
            <a:r>
              <a:rPr lang="en-US" altLang="ja-JP">
                <a:latin typeface="Arial" pitchFamily="16" charset="0"/>
              </a:rPr>
              <a:t>e</a:t>
            </a:r>
            <a:r>
              <a:rPr lang="en-US" altLang="ja-JP" baseline="30000">
                <a:latin typeface="Arial" pitchFamily="16" charset="0"/>
              </a:rPr>
              <a:t>-</a:t>
            </a:r>
            <a:r>
              <a:rPr lang="en-US" altLang="ja-JP">
                <a:latin typeface="Arial" pitchFamily="16" charset="0"/>
              </a:rPr>
              <a:t> internal conversion</a:t>
            </a:r>
          </a:p>
          <a:p>
            <a:r>
              <a:rPr lang="en-US" altLang="ja-JP">
                <a:latin typeface="Arial" pitchFamily="16" charset="0"/>
              </a:rPr>
              <a:t>pair from hard scattering</a:t>
            </a:r>
            <a:endParaRPr lang="en-US" altLang="ja-JP"/>
          </a:p>
        </p:txBody>
      </p:sp>
      <p:sp>
        <p:nvSpPr>
          <p:cNvPr id="24589" name="Rectangle 41"/>
          <p:cNvSpPr>
            <a:spLocks noChangeArrowheads="1"/>
          </p:cNvSpPr>
          <p:nvPr/>
        </p:nvSpPr>
        <p:spPr bwMode="auto">
          <a:xfrm>
            <a:off x="1441450" y="6035675"/>
            <a:ext cx="2376488" cy="728663"/>
          </a:xfrm>
          <a:prstGeom prst="rect">
            <a:avLst/>
          </a:prstGeom>
          <a:noFill/>
          <a:ln w="3175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ja-JP" sz="1800">
                <a:solidFill>
                  <a:srgbClr val="FF0080"/>
                </a:solidFill>
                <a:latin typeface="Arial" pitchFamily="16" charset="0"/>
              </a:rPr>
              <a:t>excess over known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ja-JP" sz="1800">
                <a:solidFill>
                  <a:srgbClr val="FF0080"/>
                </a:solidFill>
                <a:latin typeface="Arial" pitchFamily="16" charset="0"/>
              </a:rPr>
              <a:t>hadronic source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タイトル 1"/>
          <p:cNvSpPr>
            <a:spLocks noGrp="1"/>
          </p:cNvSpPr>
          <p:nvPr>
            <p:ph type="title"/>
          </p:nvPr>
        </p:nvSpPr>
        <p:spPr>
          <a:xfrm>
            <a:off x="0" y="228600"/>
            <a:ext cx="7772400" cy="609600"/>
          </a:xfrm>
        </p:spPr>
        <p:txBody>
          <a:bodyPr/>
          <a:lstStyle/>
          <a:p>
            <a:r>
              <a:rPr lang="en-US" altLang="ja-JP" dirty="0" smtClean="0"/>
              <a:t>Direct photon yields</a:t>
            </a:r>
            <a:endParaRPr lang="ja-JP" altLang="en-US" dirty="0" smtClean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02001-919A-4C32-82EE-7E1368D8F715}" type="slidenum">
              <a:rPr lang="en-US" altLang="ja-JP" smtClean="0"/>
              <a:pPr>
                <a:defRPr/>
              </a:pPr>
              <a:t>38</a:t>
            </a:fld>
            <a:endParaRPr lang="en-US" altLang="ja-JP"/>
          </a:p>
        </p:txBody>
      </p:sp>
      <p:pic>
        <p:nvPicPr>
          <p:cNvPr id="36869" name="図 3"/>
          <p:cNvPicPr>
            <a:picLocks noChangeAspect="1"/>
          </p:cNvPicPr>
          <p:nvPr/>
        </p:nvPicPr>
        <p:blipFill>
          <a:blip r:embed="rId3"/>
          <a:srcRect l="6668" r="7796" b="26405"/>
          <a:stretch>
            <a:fillRect/>
          </a:stretch>
        </p:blipFill>
        <p:spPr bwMode="auto">
          <a:xfrm>
            <a:off x="0" y="762000"/>
            <a:ext cx="472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4"/>
          <p:cNvSpPr txBox="1">
            <a:spLocks noChangeArrowheads="1"/>
          </p:cNvSpPr>
          <p:nvPr/>
        </p:nvSpPr>
        <p:spPr bwMode="auto">
          <a:xfrm>
            <a:off x="4876800" y="2971800"/>
            <a:ext cx="4267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i="1">
                <a:latin typeface="Arial Rounded MT Bold" pitchFamily="16" charset="0"/>
              </a:rPr>
              <a:t>Measured inclusive spectrum</a:t>
            </a:r>
          </a:p>
        </p:txBody>
      </p:sp>
      <p:sp>
        <p:nvSpPr>
          <p:cNvPr id="36872" name="Text Box 5"/>
          <p:cNvSpPr txBox="1">
            <a:spLocks noChangeArrowheads="1"/>
          </p:cNvSpPr>
          <p:nvPr/>
        </p:nvSpPr>
        <p:spPr bwMode="auto">
          <a:xfrm>
            <a:off x="7296150" y="2282825"/>
            <a:ext cx="1695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i="1">
                <a:solidFill>
                  <a:srgbClr val="FF0000"/>
                </a:solidFill>
                <a:latin typeface="Arial Rounded MT Bold" pitchFamily="16" charset="0"/>
              </a:rPr>
              <a:t>measured Ratio</a:t>
            </a:r>
          </a:p>
        </p:txBody>
      </p:sp>
      <p:sp>
        <p:nvSpPr>
          <p:cNvPr id="36873" name="AutoShape 6"/>
          <p:cNvSpPr>
            <a:spLocks noChangeArrowheads="1"/>
          </p:cNvSpPr>
          <p:nvPr/>
        </p:nvSpPr>
        <p:spPr bwMode="auto">
          <a:xfrm>
            <a:off x="7848600" y="1676400"/>
            <a:ext cx="457200" cy="609600"/>
          </a:xfrm>
          <a:prstGeom prst="up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38100">
            <a:solidFill>
              <a:srgbClr val="FFDA3B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6874" name="AutoShape 7"/>
          <p:cNvSpPr>
            <a:spLocks noChangeArrowheads="1"/>
          </p:cNvSpPr>
          <p:nvPr/>
        </p:nvSpPr>
        <p:spPr bwMode="auto">
          <a:xfrm>
            <a:off x="6324600" y="1676400"/>
            <a:ext cx="457200" cy="1295400"/>
          </a:xfrm>
          <a:prstGeom prst="upArrow">
            <a:avLst>
              <a:gd name="adj1" fmla="val 50000"/>
              <a:gd name="adj2" fmla="val 70833"/>
            </a:avLst>
          </a:prstGeom>
          <a:solidFill>
            <a:schemeClr val="accent1"/>
          </a:solidFill>
          <a:ln w="38100">
            <a:solidFill>
              <a:srgbClr val="FFDA3B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4876800" y="914400"/>
          <a:ext cx="3962400" cy="555625"/>
        </p:xfrm>
        <a:graphic>
          <a:graphicData uri="http://schemas.openxmlformats.org/presentationml/2006/ole">
            <p:oleObj spid="_x0000_s2339842" name="数式" r:id="rId4" imgW="1447800" imgH="203200" progId="Equation.3">
              <p:embed/>
            </p:oleObj>
          </a:graphicData>
        </a:graphic>
      </p:graphicFrame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6226314" y="0"/>
            <a:ext cx="2917686" cy="369332"/>
          </a:xfrm>
          <a:prstGeom prst="rect">
            <a:avLst/>
          </a:prstGeom>
          <a:solidFill>
            <a:srgbClr val="FF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pitchFamily="17" charset="2"/>
              <a:buNone/>
            </a:pPr>
            <a:r>
              <a:rPr lang="en-US" altLang="ja-JP" sz="1800" b="0" dirty="0" smtClean="0">
                <a:solidFill>
                  <a:schemeClr val="bg1"/>
                </a:solidFill>
                <a:latin typeface="+mj-lt"/>
              </a:rPr>
              <a:t>PHENIX, arXiv</a:t>
            </a:r>
            <a:r>
              <a:rPr lang="en-US" altLang="ja-JP" sz="1800" b="0" dirty="0">
                <a:solidFill>
                  <a:schemeClr val="bg1"/>
                </a:solidFill>
                <a:latin typeface="+mj-lt"/>
              </a:rPr>
              <a:t>: 0804.4168</a:t>
            </a:r>
          </a:p>
        </p:txBody>
      </p:sp>
      <p:sp>
        <p:nvSpPr>
          <p:cNvPr id="13" name="右中かっこ 12"/>
          <p:cNvSpPr/>
          <p:nvPr/>
        </p:nvSpPr>
        <p:spPr bwMode="auto">
          <a:xfrm rot="5400000">
            <a:off x="3771899" y="5219702"/>
            <a:ext cx="228601" cy="19812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右中かっこ 13"/>
          <p:cNvSpPr/>
          <p:nvPr/>
        </p:nvSpPr>
        <p:spPr bwMode="auto">
          <a:xfrm rot="5400000">
            <a:off x="1676400" y="4876800"/>
            <a:ext cx="228600" cy="2057400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9600" y="6019800"/>
            <a:ext cx="222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0000"/>
                </a:solidFill>
                <a:latin typeface="+mj-lt"/>
              </a:rPr>
              <a:t>New measurement</a:t>
            </a:r>
          </a:p>
          <a:p>
            <a:r>
              <a:rPr kumimoji="1" lang="en-US" altLang="ja-JP" sz="1800" dirty="0" smtClean="0">
                <a:solidFill>
                  <a:srgbClr val="FF0000"/>
                </a:solidFill>
                <a:latin typeface="+mj-lt"/>
              </a:rPr>
              <a:t>(int. conversion)</a:t>
            </a:r>
            <a:endParaRPr kumimoji="1" lang="ja-JP" alt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781300" y="6184900"/>
            <a:ext cx="2724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  <a:latin typeface="+mj-lt"/>
              </a:rPr>
              <a:t>Previous measurement</a:t>
            </a:r>
          </a:p>
          <a:p>
            <a:r>
              <a:rPr kumimoji="1" lang="en-US" altLang="ja-JP" sz="1800" dirty="0" smtClean="0">
                <a:solidFill>
                  <a:srgbClr val="0000FF"/>
                </a:solidFill>
                <a:latin typeface="+mj-lt"/>
              </a:rPr>
              <a:t>(subtraction)</a:t>
            </a:r>
            <a:endParaRPr kumimoji="1" lang="ja-JP" altLang="en-US" sz="18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00800" y="4267200"/>
            <a:ext cx="2155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b="0" dirty="0" smtClean="0">
                <a:latin typeface="+mj-lt"/>
              </a:rPr>
              <a:t>Power law fit to p+p data</a:t>
            </a:r>
          </a:p>
          <a:p>
            <a:pPr algn="l"/>
            <a:r>
              <a:rPr kumimoji="1" lang="en-US" altLang="ja-JP" sz="1400" b="0" dirty="0" smtClean="0">
                <a:latin typeface="+mj-lt"/>
              </a:rPr>
              <a:t>(Au+Au; TAA scaled)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00800" y="3886200"/>
            <a:ext cx="2519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b="0" dirty="0" smtClean="0">
                <a:latin typeface="+mj-lt"/>
              </a:rPr>
              <a:t>NLO pQCD direct photon cal.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00800" y="4953000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b="0" dirty="0" smtClean="0">
                <a:latin typeface="+mj-lt"/>
              </a:rPr>
              <a:t>Exp. + power law fit</a:t>
            </a:r>
          </a:p>
        </p:txBody>
      </p:sp>
      <p:cxnSp>
        <p:nvCxnSpPr>
          <p:cNvPr id="21" name="直線コネクタ 20"/>
          <p:cNvCxnSpPr/>
          <p:nvPr/>
        </p:nvCxnSpPr>
        <p:spPr bwMode="auto">
          <a:xfrm>
            <a:off x="5486400" y="3962400"/>
            <a:ext cx="838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直線コネクタ 21"/>
          <p:cNvCxnSpPr/>
          <p:nvPr/>
        </p:nvCxnSpPr>
        <p:spPr bwMode="auto">
          <a:xfrm>
            <a:off x="5486400" y="4038600"/>
            <a:ext cx="838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直線コネクタ 22"/>
          <p:cNvCxnSpPr/>
          <p:nvPr/>
        </p:nvCxnSpPr>
        <p:spPr bwMode="auto">
          <a:xfrm>
            <a:off x="5486400" y="4114800"/>
            <a:ext cx="838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直線コネクタ 23"/>
          <p:cNvCxnSpPr/>
          <p:nvPr/>
        </p:nvCxnSpPr>
        <p:spPr bwMode="auto">
          <a:xfrm>
            <a:off x="5486400" y="4495800"/>
            <a:ext cx="838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直線コネクタ 24"/>
          <p:cNvCxnSpPr/>
          <p:nvPr/>
        </p:nvCxnSpPr>
        <p:spPr bwMode="auto">
          <a:xfrm>
            <a:off x="5486400" y="5105400"/>
            <a:ext cx="838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角丸四角形 25"/>
          <p:cNvSpPr/>
          <p:nvPr/>
        </p:nvSpPr>
        <p:spPr bwMode="auto">
          <a:xfrm>
            <a:off x="5257800" y="3810000"/>
            <a:ext cx="3657600" cy="1600200"/>
          </a:xfrm>
          <a:prstGeom prst="roundRect">
            <a:avLst/>
          </a:prstGeom>
          <a:solidFill>
            <a:srgbClr val="FFFF66">
              <a:alpha val="1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タイトル 1"/>
          <p:cNvSpPr>
            <a:spLocks noGrp="1"/>
          </p:cNvSpPr>
          <p:nvPr>
            <p:ph type="title"/>
          </p:nvPr>
        </p:nvSpPr>
        <p:spPr>
          <a:xfrm>
            <a:off x="0" y="228600"/>
            <a:ext cx="7772400" cy="609600"/>
          </a:xfrm>
        </p:spPr>
        <p:txBody>
          <a:bodyPr/>
          <a:lstStyle/>
          <a:p>
            <a:r>
              <a:rPr lang="en-US" altLang="ja-JP" dirty="0" smtClean="0"/>
              <a:t>Direct photon yields</a:t>
            </a:r>
            <a:endParaRPr lang="ja-JP" altLang="en-US" dirty="0" smtClean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02001-919A-4C32-82EE-7E1368D8F715}" type="slidenum">
              <a:rPr lang="en-US" altLang="ja-JP" smtClean="0"/>
              <a:pPr>
                <a:defRPr/>
              </a:pPr>
              <a:t>39</a:t>
            </a:fld>
            <a:endParaRPr lang="en-US" altLang="ja-JP"/>
          </a:p>
        </p:txBody>
      </p:sp>
      <p:pic>
        <p:nvPicPr>
          <p:cNvPr id="36869" name="図 3"/>
          <p:cNvPicPr>
            <a:picLocks noChangeAspect="1"/>
          </p:cNvPicPr>
          <p:nvPr/>
        </p:nvPicPr>
        <p:blipFill>
          <a:blip r:embed="rId3"/>
          <a:srcRect l="6668" r="7796" b="26405"/>
          <a:stretch>
            <a:fillRect/>
          </a:stretch>
        </p:blipFill>
        <p:spPr bwMode="auto">
          <a:xfrm>
            <a:off x="0" y="762000"/>
            <a:ext cx="472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4"/>
          <p:cNvSpPr txBox="1">
            <a:spLocks noChangeArrowheads="1"/>
          </p:cNvSpPr>
          <p:nvPr/>
        </p:nvSpPr>
        <p:spPr bwMode="auto">
          <a:xfrm>
            <a:off x="4876800" y="2971800"/>
            <a:ext cx="4267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i="1">
                <a:latin typeface="Arial Rounded MT Bold" pitchFamily="16" charset="0"/>
              </a:rPr>
              <a:t>Measured inclusive spectrum</a:t>
            </a:r>
          </a:p>
        </p:txBody>
      </p:sp>
      <p:sp>
        <p:nvSpPr>
          <p:cNvPr id="36872" name="Text Box 5"/>
          <p:cNvSpPr txBox="1">
            <a:spLocks noChangeArrowheads="1"/>
          </p:cNvSpPr>
          <p:nvPr/>
        </p:nvSpPr>
        <p:spPr bwMode="auto">
          <a:xfrm>
            <a:off x="7296150" y="2282825"/>
            <a:ext cx="1695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i="1">
                <a:solidFill>
                  <a:srgbClr val="FF0000"/>
                </a:solidFill>
                <a:latin typeface="Arial Rounded MT Bold" pitchFamily="16" charset="0"/>
              </a:rPr>
              <a:t>measured Ratio</a:t>
            </a:r>
          </a:p>
        </p:txBody>
      </p:sp>
      <p:sp>
        <p:nvSpPr>
          <p:cNvPr id="36873" name="AutoShape 6"/>
          <p:cNvSpPr>
            <a:spLocks noChangeArrowheads="1"/>
          </p:cNvSpPr>
          <p:nvPr/>
        </p:nvSpPr>
        <p:spPr bwMode="auto">
          <a:xfrm>
            <a:off x="7848600" y="1676400"/>
            <a:ext cx="457200" cy="609600"/>
          </a:xfrm>
          <a:prstGeom prst="up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38100">
            <a:solidFill>
              <a:srgbClr val="FFDA3B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6874" name="AutoShape 7"/>
          <p:cNvSpPr>
            <a:spLocks noChangeArrowheads="1"/>
          </p:cNvSpPr>
          <p:nvPr/>
        </p:nvSpPr>
        <p:spPr bwMode="auto">
          <a:xfrm>
            <a:off x="6324600" y="1676400"/>
            <a:ext cx="457200" cy="1295400"/>
          </a:xfrm>
          <a:prstGeom prst="upArrow">
            <a:avLst>
              <a:gd name="adj1" fmla="val 50000"/>
              <a:gd name="adj2" fmla="val 70833"/>
            </a:avLst>
          </a:prstGeom>
          <a:solidFill>
            <a:schemeClr val="accent1"/>
          </a:solidFill>
          <a:ln w="38100">
            <a:solidFill>
              <a:srgbClr val="FFDA3B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4876800" y="914400"/>
          <a:ext cx="3962400" cy="555625"/>
        </p:xfrm>
        <a:graphic>
          <a:graphicData uri="http://schemas.openxmlformats.org/presentationml/2006/ole">
            <p:oleObj spid="_x0000_s2622466" name="数式" r:id="rId4" imgW="1447800" imgH="2032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876800" y="3886200"/>
            <a:ext cx="4267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1" lang="en-US" altLang="ja-JP" b="0" dirty="0">
                <a:latin typeface="+mj-lt"/>
              </a:rPr>
              <a:t>p+p: consistent with NLO pQCD, even at low pT</a:t>
            </a:r>
            <a:r>
              <a:rPr kumimoji="1" lang="en-US" altLang="ja-JP" b="0" dirty="0" smtClean="0">
                <a:latin typeface="+mj-lt"/>
              </a:rPr>
              <a:t>.</a:t>
            </a:r>
          </a:p>
          <a:p>
            <a:pPr algn="l">
              <a:defRPr/>
            </a:pPr>
            <a:endParaRPr kumimoji="1" lang="en-US" altLang="ja-JP" b="0" dirty="0" smtClean="0">
              <a:latin typeface="+mj-lt"/>
            </a:endParaRPr>
          </a:p>
          <a:p>
            <a:pPr algn="l">
              <a:defRPr/>
            </a:pPr>
            <a:r>
              <a:rPr kumimoji="1" lang="en-US" altLang="ja-JP" b="0" dirty="0">
                <a:latin typeface="+mj-lt"/>
              </a:rPr>
              <a:t>Au+Au: larger than the NLO </a:t>
            </a:r>
            <a:r>
              <a:rPr kumimoji="1" lang="en-US" altLang="ja-JP" b="0" dirty="0" err="1">
                <a:latin typeface="+mj-lt"/>
              </a:rPr>
              <a:t>pQCD</a:t>
            </a:r>
            <a:r>
              <a:rPr kumimoji="1" lang="en-US" altLang="ja-JP" b="0" dirty="0">
                <a:latin typeface="+mj-lt"/>
              </a:rPr>
              <a:t> T</a:t>
            </a:r>
            <a:r>
              <a:rPr kumimoji="1" lang="en-US" altLang="ja-JP" b="0" baseline="-25000" dirty="0">
                <a:latin typeface="+mj-lt"/>
              </a:rPr>
              <a:t>AA</a:t>
            </a:r>
            <a:r>
              <a:rPr kumimoji="1" lang="en-US" altLang="ja-JP" b="0" dirty="0">
                <a:latin typeface="+mj-lt"/>
              </a:rPr>
              <a:t> scaled  </a:t>
            </a:r>
          </a:p>
          <a:p>
            <a:pPr algn="l">
              <a:defRPr/>
            </a:pPr>
            <a:r>
              <a:rPr kumimoji="1" lang="en-US" altLang="ja-JP" b="0" dirty="0">
                <a:latin typeface="+mj-lt"/>
              </a:rPr>
              <a:t>line for 1&lt; p</a:t>
            </a:r>
            <a:r>
              <a:rPr kumimoji="1" lang="en-US" altLang="ja-JP" b="0" baseline="-25000" dirty="0">
                <a:latin typeface="+mj-lt"/>
              </a:rPr>
              <a:t>T</a:t>
            </a:r>
            <a:r>
              <a:rPr kumimoji="1" lang="en-US" altLang="ja-JP" b="0" dirty="0">
                <a:latin typeface="+mj-lt"/>
              </a:rPr>
              <a:t>&lt; 2.5 GeV/c.  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6226314" y="0"/>
            <a:ext cx="2917686" cy="369332"/>
          </a:xfrm>
          <a:prstGeom prst="rect">
            <a:avLst/>
          </a:prstGeom>
          <a:solidFill>
            <a:srgbClr val="FF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pitchFamily="17" charset="2"/>
              <a:buNone/>
            </a:pPr>
            <a:r>
              <a:rPr lang="en-US" altLang="ja-JP" sz="1800" b="0" dirty="0" smtClean="0">
                <a:solidFill>
                  <a:schemeClr val="bg1"/>
                </a:solidFill>
                <a:latin typeface="+mj-lt"/>
              </a:rPr>
              <a:t>PHENIX, arXiv</a:t>
            </a:r>
            <a:r>
              <a:rPr lang="en-US" altLang="ja-JP" sz="1800" b="0" dirty="0">
                <a:solidFill>
                  <a:schemeClr val="bg1"/>
                </a:solidFill>
                <a:latin typeface="+mj-lt"/>
              </a:rPr>
              <a:t>: 0804.4168</a:t>
            </a:r>
          </a:p>
        </p:txBody>
      </p:sp>
      <p:sp>
        <p:nvSpPr>
          <p:cNvPr id="13" name="右中かっこ 12"/>
          <p:cNvSpPr/>
          <p:nvPr/>
        </p:nvSpPr>
        <p:spPr bwMode="auto">
          <a:xfrm rot="5400000">
            <a:off x="3771899" y="5219702"/>
            <a:ext cx="228601" cy="19812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右中かっこ 13"/>
          <p:cNvSpPr/>
          <p:nvPr/>
        </p:nvSpPr>
        <p:spPr bwMode="auto">
          <a:xfrm rot="5400000">
            <a:off x="1676400" y="4876800"/>
            <a:ext cx="228600" cy="2057400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9600" y="6019800"/>
            <a:ext cx="222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0000"/>
                </a:solidFill>
                <a:latin typeface="+mj-lt"/>
              </a:rPr>
              <a:t>New measurement</a:t>
            </a:r>
            <a:endParaRPr kumimoji="1" lang="ja-JP" alt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19400" y="6324600"/>
            <a:ext cx="272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FF"/>
                </a:solidFill>
                <a:latin typeface="+mj-lt"/>
              </a:rPr>
              <a:t>Previous measurement</a:t>
            </a:r>
            <a:endParaRPr kumimoji="1" lang="ja-JP" altLang="en-US" sz="1800" dirty="0">
              <a:solidFill>
                <a:srgbClr val="0000F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lhc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ja-JP" altLang="en-US" dirty="0" smtClean="0"/>
              <a:t>２００８年９月１０日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524F-CCAE-1F49-9255-7704177B2325}" type="slidenum">
              <a:rPr lang="en-US" altLang="ja-JP" smtClean="0"/>
              <a:pPr/>
              <a:t>4</a:t>
            </a:fld>
            <a:endParaRPr lang="en-US" altLang="ja-JP"/>
          </a:p>
        </p:txBody>
      </p:sp>
      <p:pic>
        <p:nvPicPr>
          <p:cNvPr id="7" name="図 6" descr="lhc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0"/>
            <a:ext cx="2971800" cy="112568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rcRect r="29309" b="58621"/>
          <a:stretch>
            <a:fillRect/>
          </a:stretch>
        </p:blipFill>
        <p:spPr>
          <a:xfrm>
            <a:off x="0" y="1752600"/>
            <a:ext cx="4267200" cy="1365504"/>
          </a:xfrm>
          <a:prstGeom prst="rect">
            <a:avLst/>
          </a:prstGeom>
        </p:spPr>
      </p:pic>
      <p:grpSp>
        <p:nvGrpSpPr>
          <p:cNvPr id="20" name="図形グループ 19"/>
          <p:cNvGrpSpPr/>
          <p:nvPr/>
        </p:nvGrpSpPr>
        <p:grpSpPr>
          <a:xfrm>
            <a:off x="0" y="3048000"/>
            <a:ext cx="5715000" cy="2133600"/>
            <a:chOff x="533400" y="4114800"/>
            <a:chExt cx="5562600" cy="1922377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400" y="4114800"/>
              <a:ext cx="3168650" cy="35420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800" y="4419600"/>
              <a:ext cx="5410200" cy="1617577"/>
            </a:xfrm>
            <a:prstGeom prst="rect">
              <a:avLst/>
            </a:prstGeom>
          </p:spPr>
        </p:pic>
      </p:grpSp>
      <p:pic>
        <p:nvPicPr>
          <p:cNvPr id="22" name="図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3500" y="5156200"/>
            <a:ext cx="7753350" cy="1738214"/>
          </a:xfrm>
          <a:prstGeom prst="rect">
            <a:avLst/>
          </a:prstGeom>
        </p:spPr>
      </p:pic>
      <p:grpSp>
        <p:nvGrpSpPr>
          <p:cNvPr id="21" name="図形グループ 20"/>
          <p:cNvGrpSpPr/>
          <p:nvPr/>
        </p:nvGrpSpPr>
        <p:grpSpPr>
          <a:xfrm>
            <a:off x="3936999" y="609600"/>
            <a:ext cx="5207001" cy="5003800"/>
            <a:chOff x="5105400" y="990601"/>
            <a:chExt cx="3677905" cy="4038599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27124" y="990601"/>
              <a:ext cx="1724526" cy="457200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05400" y="1447800"/>
              <a:ext cx="3677905" cy="3581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7239000" cy="609600"/>
          </a:xfrm>
        </p:spPr>
        <p:txBody>
          <a:bodyPr/>
          <a:lstStyle/>
          <a:p>
            <a:r>
              <a:rPr lang="en-US" altLang="ja-JP" dirty="0" smtClean="0"/>
              <a:t>Extract “T” (temperature)</a:t>
            </a:r>
            <a:endParaRPr lang="ja-JP" altLang="en-US" dirty="0" smtClean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3D988-AAE7-4028-8202-08055AA0A423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5867400" y="1066800"/>
          <a:ext cx="2667000" cy="609600"/>
        </p:xfrm>
        <a:graphic>
          <a:graphicData uri="http://schemas.openxmlformats.org/presentationml/2006/ole">
            <p:oleObj spid="_x0000_s2340866" name="数式" r:id="rId4" imgW="889000" imgH="203200" progId="Equation.3">
              <p:embed/>
            </p:oleObj>
          </a:graphicData>
        </a:graphic>
      </p:graphicFrame>
      <p:pic>
        <p:nvPicPr>
          <p:cNvPr id="37893" name="図 4"/>
          <p:cNvPicPr>
            <a:picLocks noChangeAspect="1"/>
          </p:cNvPicPr>
          <p:nvPr/>
        </p:nvPicPr>
        <p:blipFill>
          <a:blip r:embed="rId5"/>
          <a:srcRect l="6668" r="7796" b="26405"/>
          <a:stretch>
            <a:fillRect/>
          </a:stretch>
        </p:blipFill>
        <p:spPr bwMode="auto">
          <a:xfrm>
            <a:off x="139700" y="863600"/>
            <a:ext cx="472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943600" y="762000"/>
            <a:ext cx="30480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ja-JP" sz="1400" u="sng" dirty="0">
                <a:latin typeface="+mj-lt"/>
              </a:rPr>
              <a:t>Black line (two component fit):</a:t>
            </a:r>
            <a:endParaRPr kumimoji="1" lang="ja-JP" altLang="en-US" sz="1400" u="sng" dirty="0">
              <a:latin typeface="+mj-lt"/>
            </a:endParaRPr>
          </a:p>
        </p:txBody>
      </p:sp>
      <p:cxnSp>
        <p:nvCxnSpPr>
          <p:cNvPr id="37895" name="直線矢印コネクタ 7"/>
          <p:cNvCxnSpPr>
            <a:cxnSpLocks noChangeShapeType="1"/>
          </p:cNvCxnSpPr>
          <p:nvPr/>
        </p:nvCxnSpPr>
        <p:spPr bwMode="auto">
          <a:xfrm rot="5400000" flipH="1" flipV="1">
            <a:off x="7658894" y="1789906"/>
            <a:ext cx="3810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896" name="TextBox 9"/>
          <p:cNvSpPr txBox="1">
            <a:spLocks noChangeArrowheads="1"/>
          </p:cNvSpPr>
          <p:nvPr/>
        </p:nvSpPr>
        <p:spPr bwMode="auto">
          <a:xfrm>
            <a:off x="6705600" y="1981200"/>
            <a:ext cx="2114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 sz="1400" dirty="0"/>
              <a:t>Fixed by TAA scaled</a:t>
            </a:r>
          </a:p>
          <a:p>
            <a:r>
              <a:rPr kumimoji="1" lang="en-US" altLang="ja-JP" sz="1400" dirty="0"/>
              <a:t>Power low fit to p+p data</a:t>
            </a:r>
            <a:endParaRPr kumimoji="1" lang="ja-JP" altLang="en-US" sz="1400" dirty="0"/>
          </a:p>
        </p:txBody>
      </p:sp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5105400" y="4343400"/>
          <a:ext cx="4038600" cy="20878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/>
                <a:gridCol w="1473200"/>
                <a:gridCol w="1346200"/>
              </a:tblGrid>
              <a:tr h="53340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Centrality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 (GeV</a:t>
                      </a:r>
                      <a:r>
                        <a:rPr kumimoji="1" lang="en-US" altLang="ja-JP" sz="1400" baseline="30000" dirty="0" smtClean="0"/>
                        <a:t>-2</a:t>
                      </a:r>
                      <a:r>
                        <a:rPr kumimoji="1" lang="en-US" altLang="ja-JP" sz="1400" dirty="0" smtClean="0"/>
                        <a:t>c</a:t>
                      </a:r>
                      <a:r>
                        <a:rPr kumimoji="1" lang="en-US" altLang="ja-JP" sz="1400" baseline="30000" dirty="0" smtClean="0"/>
                        <a:t>3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 (MeV)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1274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0-20 %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41.8 ±</a:t>
                      </a:r>
                      <a:r>
                        <a:rPr kumimoji="1" lang="en-US" altLang="ja-JP" sz="1400" baseline="0" dirty="0" smtClean="0"/>
                        <a:t> 24.0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238 ±</a:t>
                      </a:r>
                      <a:r>
                        <a:rPr kumimoji="1" lang="en-US" altLang="ja-JP" sz="1400" baseline="0" dirty="0" smtClean="0"/>
                        <a:t> 2</a:t>
                      </a:r>
                      <a:endParaRPr kumimoji="1" lang="ja-JP" altLang="en-US" sz="1400" dirty="0" smtClean="0"/>
                    </a:p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21274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20-40%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19.2 ±</a:t>
                      </a:r>
                      <a:r>
                        <a:rPr kumimoji="1" lang="en-US" altLang="ja-JP" sz="1400" baseline="0" dirty="0" smtClean="0"/>
                        <a:t> 11.2</a:t>
                      </a:r>
                      <a:endParaRPr kumimoji="1" lang="ja-JP" altLang="en-US" sz="1400" dirty="0" smtClean="0"/>
                    </a:p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226 ±</a:t>
                      </a:r>
                      <a:r>
                        <a:rPr kumimoji="1" lang="en-US" altLang="ja-JP" sz="1400" baseline="0" dirty="0" smtClean="0"/>
                        <a:t> 2</a:t>
                      </a:r>
                      <a:endParaRPr kumimoji="1" lang="ja-JP" altLang="en-US" sz="1400" dirty="0" smtClean="0"/>
                    </a:p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21274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9.5 ±</a:t>
                      </a:r>
                      <a:r>
                        <a:rPr kumimoji="1" lang="en-US" altLang="ja-JP" sz="1400" baseline="0" dirty="0" smtClean="0"/>
                        <a:t> 3.8</a:t>
                      </a:r>
                      <a:endParaRPr kumimoji="1" lang="ja-JP" altLang="en-US" sz="1400" dirty="0" smtClean="0"/>
                    </a:p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247 ±</a:t>
                      </a:r>
                      <a:r>
                        <a:rPr kumimoji="1" lang="en-US" altLang="ja-JP" sz="1400" baseline="0" dirty="0" smtClean="0"/>
                        <a:t> 2</a:t>
                      </a:r>
                      <a:endParaRPr kumimoji="1" lang="ja-JP" altLang="en-US" sz="1400" dirty="0" smtClean="0"/>
                    </a:p>
                    <a:p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6226314" y="0"/>
            <a:ext cx="2917686" cy="369332"/>
          </a:xfrm>
          <a:prstGeom prst="rect">
            <a:avLst/>
          </a:prstGeom>
          <a:solidFill>
            <a:srgbClr val="FF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pitchFamily="17" charset="2"/>
              <a:buNone/>
            </a:pPr>
            <a:r>
              <a:rPr lang="en-US" altLang="ja-JP" sz="1800" b="0" dirty="0" smtClean="0">
                <a:solidFill>
                  <a:schemeClr val="bg1"/>
                </a:solidFill>
                <a:latin typeface="+mj-lt"/>
              </a:rPr>
              <a:t>PHENIX, arXiv</a:t>
            </a:r>
            <a:r>
              <a:rPr lang="en-US" altLang="ja-JP" sz="1800" b="0" dirty="0">
                <a:solidFill>
                  <a:schemeClr val="bg1"/>
                </a:solidFill>
                <a:latin typeface="+mj-lt"/>
              </a:rPr>
              <a:t>: 0804.4168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876800" y="2514600"/>
            <a:ext cx="4221979" cy="1631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altLang="ja-JP" sz="1400" dirty="0">
                <a:latin typeface="+mj-lt"/>
              </a:rPr>
              <a:t>A, T : free parameters.</a:t>
            </a:r>
            <a:endParaRPr kumimoji="1" lang="en-US" altLang="ja-JP" sz="1400" dirty="0" smtClean="0">
              <a:latin typeface="+mj-lt"/>
            </a:endParaRPr>
          </a:p>
          <a:p>
            <a:pPr algn="l"/>
            <a:endParaRPr kumimoji="1" lang="en-US" altLang="ja-JP" sz="1400" dirty="0" smtClean="0">
              <a:latin typeface="+mj-lt"/>
            </a:endParaRPr>
          </a:p>
          <a:p>
            <a:pPr algn="l"/>
            <a:r>
              <a:rPr kumimoji="1" lang="en-US" altLang="ja-JP" b="0" dirty="0" smtClean="0">
                <a:latin typeface="+mj-lt"/>
              </a:rPr>
              <a:t>Inverse slope for Au+Au </a:t>
            </a:r>
          </a:p>
          <a:p>
            <a:pPr algn="l"/>
            <a:r>
              <a:rPr kumimoji="1" lang="en-US" altLang="ja-JP" b="0" dirty="0" smtClean="0">
                <a:latin typeface="+mj-lt"/>
              </a:rPr>
              <a:t>200 GeV for central 0-20% is;</a:t>
            </a:r>
          </a:p>
          <a:p>
            <a:pPr algn="l"/>
            <a:r>
              <a:rPr kumimoji="1" lang="en-US" altLang="ja-JP" u="sng" dirty="0" smtClean="0">
                <a:solidFill>
                  <a:srgbClr val="FF0000"/>
                </a:solidFill>
                <a:latin typeface="+mj-lt"/>
              </a:rPr>
              <a:t>T = 238 ± 2 ± 10 MeV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5B671D-CCB4-49B9-9D12-AC6A4ED459CE}" type="slidenum">
              <a:rPr lang="en-US" altLang="ja-JP" smtClean="0"/>
              <a:pPr>
                <a:defRPr/>
              </a:pPr>
              <a:t>41</a:t>
            </a:fld>
            <a:endParaRPr lang="en-US" altLang="ja-JP"/>
          </a:p>
        </p:txBody>
      </p:sp>
      <p:sp>
        <p:nvSpPr>
          <p:cNvPr id="3891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867400" y="1600200"/>
            <a:ext cx="3276600" cy="3810000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sz="1800" dirty="0" smtClean="0"/>
              <a:t>The initial temperature is 1.5 to 3 times of the slope of the photon spectrum. </a:t>
            </a:r>
          </a:p>
          <a:p>
            <a:r>
              <a:rPr kumimoji="1" lang="en-US" altLang="ja-JP" sz="1800" dirty="0" smtClean="0"/>
              <a:t>A thermal photon spectrum in central Au+Au collisions  at RHIC with an </a:t>
            </a:r>
            <a:r>
              <a:rPr kumimoji="1" lang="en-US" altLang="ja-JP" sz="1800" dirty="0" err="1" smtClean="0"/>
              <a:t>T</a:t>
            </a:r>
            <a:r>
              <a:rPr kumimoji="1" lang="en-US" altLang="ja-JP" sz="1800" baseline="-25000" dirty="0" err="1" smtClean="0"/>
              <a:t>ini</a:t>
            </a:r>
            <a:r>
              <a:rPr kumimoji="1" lang="en-US" altLang="ja-JP" sz="1800" dirty="0" smtClean="0"/>
              <a:t> = 370 MeV in agrees with the data.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ja-JP" sz="1800" dirty="0" smtClean="0"/>
          </a:p>
          <a:p>
            <a:pPr>
              <a:lnSpc>
                <a:spcPct val="80000"/>
              </a:lnSpc>
            </a:pPr>
            <a:r>
              <a:rPr lang="en-US" altLang="ja-JP" sz="1800" b="1" dirty="0" smtClean="0">
                <a:solidFill>
                  <a:srgbClr val="FF0000"/>
                </a:solidFill>
              </a:rPr>
              <a:t>T</a:t>
            </a:r>
            <a:r>
              <a:rPr lang="en-US" altLang="ja-JP" sz="1800" b="1" baseline="-25000" dirty="0" smtClean="0">
                <a:solidFill>
                  <a:srgbClr val="FF0000"/>
                </a:solidFill>
              </a:rPr>
              <a:t>0</a:t>
            </a:r>
            <a:r>
              <a:rPr lang="en-US" altLang="ja-JP" sz="1800" b="1" baseline="30000" dirty="0" smtClean="0">
                <a:solidFill>
                  <a:srgbClr val="FF0000"/>
                </a:solidFill>
              </a:rPr>
              <a:t>max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 ~ 500-600 MeV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1800" b="1" dirty="0" smtClean="0">
                <a:solidFill>
                  <a:srgbClr val="FF0000"/>
                </a:solidFill>
              </a:rPr>
              <a:t>	T</a:t>
            </a:r>
            <a:r>
              <a:rPr lang="en-US" altLang="ja-JP" sz="1800" b="1" baseline="-25000" dirty="0" smtClean="0">
                <a:solidFill>
                  <a:srgbClr val="FF0000"/>
                </a:solidFill>
              </a:rPr>
              <a:t>0</a:t>
            </a:r>
            <a:r>
              <a:rPr lang="en-US" altLang="ja-JP" sz="1800" b="1" baseline="30000" dirty="0" smtClean="0">
                <a:solidFill>
                  <a:srgbClr val="FF0000"/>
                </a:solidFill>
              </a:rPr>
              <a:t>ave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 ~  300-400 MeV</a:t>
            </a:r>
            <a:endParaRPr lang="en-US" altLang="ja-JP" sz="1800" dirty="0" smtClean="0">
              <a:solidFill>
                <a:srgbClr val="FF3300"/>
              </a:solidFill>
            </a:endParaRPr>
          </a:p>
        </p:txBody>
      </p:sp>
      <p:sp>
        <p:nvSpPr>
          <p:cNvPr id="38916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467600" cy="762000"/>
          </a:xfrm>
        </p:spPr>
        <p:txBody>
          <a:bodyPr/>
          <a:lstStyle/>
          <a:p>
            <a:r>
              <a:rPr kumimoji="1" lang="en-US" altLang="ja-JP" sz="2800" dirty="0" smtClean="0"/>
              <a:t>Data vs. Theory</a:t>
            </a:r>
          </a:p>
        </p:txBody>
      </p:sp>
      <p:pic>
        <p:nvPicPr>
          <p:cNvPr id="38917" name="図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" y="774700"/>
            <a:ext cx="57912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1143000" y="6248400"/>
            <a:ext cx="4248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0" dirty="0" smtClean="0"/>
              <a:t>D. </a:t>
            </a:r>
            <a:r>
              <a:rPr lang="en-US" altLang="ja-JP" sz="1400" b="0" dirty="0" err="1" smtClean="0"/>
              <a:t>d’Enterria</a:t>
            </a:r>
            <a:r>
              <a:rPr lang="en-US" altLang="ja-JP" sz="1400" b="0" dirty="0" smtClean="0"/>
              <a:t> and D. </a:t>
            </a:r>
            <a:r>
              <a:rPr lang="en-US" altLang="ja-JP" sz="1400" b="0" dirty="0" err="1" smtClean="0"/>
              <a:t>Peressounko</a:t>
            </a:r>
            <a:r>
              <a:rPr lang="en-US" altLang="ja-JP" sz="1400" b="0" dirty="0" smtClean="0"/>
              <a:t>, EPJ C46, 451 (2006).</a:t>
            </a:r>
            <a:endParaRPr kumimoji="1" lang="ja-JP" alt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4343400"/>
            <a:ext cx="8421688" cy="1425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dirty="0" smtClean="0"/>
              <a:t>Opacity is huge;</a:t>
            </a:r>
            <a:br>
              <a:rPr lang="en-US" altLang="ja-JP" dirty="0" smtClean="0"/>
            </a:br>
            <a:r>
              <a:rPr lang="en-US" altLang="ja-JP" dirty="0" smtClean="0"/>
              <a:t>	</a:t>
            </a:r>
            <a:r>
              <a:rPr lang="en-US" altLang="ja-JP" sz="3200" i="1" dirty="0" smtClean="0"/>
              <a:t>charm stops and flows?</a:t>
            </a:r>
            <a:endParaRPr lang="ja-JP" altLang="en-US" sz="3200" i="1" dirty="0"/>
          </a:p>
        </p:txBody>
      </p:sp>
      <p:sp>
        <p:nvSpPr>
          <p:cNvPr id="6" name="テキスト プレースホル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524F-CCAE-1F49-9255-7704177B2325}" type="slidenum">
              <a:rPr lang="en-US" altLang="ja-JP" smtClean="0"/>
              <a:pPr/>
              <a:t>42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35734-F454-4559-865E-496EEFC16F18}" type="slidenum">
              <a:rPr lang="en-US" altLang="ja-JP"/>
              <a:pPr/>
              <a:t>43</a:t>
            </a:fld>
            <a:endParaRPr lang="en-US" altLang="ja-JP"/>
          </a:p>
        </p:txBody>
      </p:sp>
      <p:sp>
        <p:nvSpPr>
          <p:cNvPr id="82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H</a:t>
            </a:r>
            <a:r>
              <a:rPr lang="en-US" altLang="ja-JP" sz="2800" dirty="0" smtClean="0"/>
              <a:t>eavy </a:t>
            </a:r>
            <a:r>
              <a:rPr lang="en-US" altLang="ja-JP" sz="2800" dirty="0"/>
              <a:t>quarks lose energy &amp; </a:t>
            </a:r>
            <a:r>
              <a:rPr lang="en-US" altLang="ja-JP" sz="2800" dirty="0" smtClean="0"/>
              <a:t>flow</a:t>
            </a:r>
            <a:endParaRPr lang="en-US" altLang="ja-JP" sz="2800" dirty="0"/>
          </a:p>
        </p:txBody>
      </p:sp>
      <p:pic>
        <p:nvPicPr>
          <p:cNvPr id="824325" name="Picture 5" descr="fig3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61976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4326" name="Text Box 6"/>
          <p:cNvSpPr txBox="1">
            <a:spLocks noChangeArrowheads="1"/>
          </p:cNvSpPr>
          <p:nvPr/>
        </p:nvSpPr>
        <p:spPr bwMode="auto">
          <a:xfrm>
            <a:off x="6096000" y="838200"/>
            <a:ext cx="3048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ja-JP" b="0" dirty="0" smtClean="0">
                <a:latin typeface="+mj-lt"/>
              </a:rPr>
              <a:t>Electrons from heavy quark decay have nearly same R</a:t>
            </a:r>
            <a:r>
              <a:rPr lang="en-US" altLang="ja-JP" b="0" baseline="-25000" dirty="0" smtClean="0">
                <a:latin typeface="+mj-lt"/>
              </a:rPr>
              <a:t>AA</a:t>
            </a:r>
            <a:r>
              <a:rPr lang="en-US" altLang="ja-JP" b="0" dirty="0" smtClean="0">
                <a:latin typeface="+mj-lt"/>
              </a:rPr>
              <a:t> as </a:t>
            </a:r>
            <a:r>
              <a:rPr lang="en-US" altLang="ja-JP" b="0" dirty="0" err="1" smtClean="0">
                <a:latin typeface="+mj-lt"/>
              </a:rPr>
              <a:t>pions</a:t>
            </a:r>
            <a:r>
              <a:rPr lang="en-US" altLang="ja-JP" b="0" dirty="0" smtClean="0">
                <a:latin typeface="+mj-lt"/>
              </a:rPr>
              <a:t>!</a:t>
            </a:r>
          </a:p>
          <a:p>
            <a:pPr algn="l"/>
            <a:endParaRPr lang="en-US" altLang="ja-JP" b="0" dirty="0" smtClean="0">
              <a:latin typeface="+mj-lt"/>
            </a:endParaRPr>
          </a:p>
          <a:p>
            <a:pPr algn="l"/>
            <a:r>
              <a:rPr lang="en-US" altLang="ja-JP" b="0" dirty="0" smtClean="0">
                <a:latin typeface="+mj-lt"/>
              </a:rPr>
              <a:t>Electrons from heavy quark decay flow (“stopped in medium”)?</a:t>
            </a:r>
          </a:p>
        </p:txBody>
      </p:sp>
      <p:sp>
        <p:nvSpPr>
          <p:cNvPr id="824330" name="Text Box 10"/>
          <p:cNvSpPr txBox="1">
            <a:spLocks noChangeArrowheads="1"/>
          </p:cNvSpPr>
          <p:nvPr/>
        </p:nvSpPr>
        <p:spPr bwMode="auto">
          <a:xfrm>
            <a:off x="1676400" y="6324600"/>
            <a:ext cx="3971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 typeface="Monotype Sorts" pitchFamily="17" charset="2"/>
              <a:buNone/>
            </a:pPr>
            <a:r>
              <a:rPr lang="en-US" altLang="ja-JP" sz="2000" dirty="0">
                <a:solidFill>
                  <a:schemeClr val="tx1"/>
                </a:solidFill>
              </a:rPr>
              <a:t>Phys. Rev. </a:t>
            </a:r>
            <a:r>
              <a:rPr lang="en-US" altLang="ja-JP" sz="2000" dirty="0" err="1">
                <a:solidFill>
                  <a:schemeClr val="tx1"/>
                </a:solidFill>
              </a:rPr>
              <a:t>Lett</a:t>
            </a:r>
            <a:r>
              <a:rPr lang="en-US" altLang="ja-JP" sz="2000" dirty="0">
                <a:solidFill>
                  <a:schemeClr val="tx1"/>
                </a:solidFill>
              </a:rPr>
              <a:t>. 98, 172301 (2007)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FCCCAA-5AED-421C-BFEB-3C375AA67D9D}" type="slidenum">
              <a:rPr lang="en-US" altLang="ja-JP"/>
              <a:pPr/>
              <a:t>44</a:t>
            </a:fld>
            <a:endParaRPr lang="en-US" altLang="ja-JP"/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0" y="1600200"/>
            <a:ext cx="7010400" cy="5257800"/>
            <a:chOff x="0" y="1734"/>
            <a:chExt cx="3284" cy="2394"/>
          </a:xfrm>
        </p:grpSpPr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0" y="1734"/>
              <a:ext cx="3284" cy="2394"/>
              <a:chOff x="0" y="1392"/>
              <a:chExt cx="3284" cy="2394"/>
            </a:xfrm>
          </p:grpSpPr>
          <p:pic>
            <p:nvPicPr>
              <p:cNvPr id="115739" name="Picture 27" descr="1_RAA_C0010_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1392"/>
                <a:ext cx="3284" cy="2394"/>
              </a:xfrm>
              <a:prstGeom prst="rect">
                <a:avLst/>
              </a:prstGeom>
              <a:noFill/>
            </p:spPr>
          </p:pic>
          <p:sp>
            <p:nvSpPr>
              <p:cNvPr id="115740" name="Rectangle 28"/>
              <p:cNvSpPr>
                <a:spLocks noChangeArrowheads="1"/>
              </p:cNvSpPr>
              <p:nvPr/>
            </p:nvSpPr>
            <p:spPr bwMode="auto">
              <a:xfrm>
                <a:off x="1824" y="1680"/>
                <a:ext cx="960" cy="4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15741" name="Text Box 29"/>
            <p:cNvSpPr txBox="1">
              <a:spLocks noChangeArrowheads="1"/>
            </p:cNvSpPr>
            <p:nvPr/>
          </p:nvSpPr>
          <p:spPr bwMode="auto">
            <a:xfrm>
              <a:off x="1152" y="1983"/>
              <a:ext cx="20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b="1" dirty="0">
                  <a:solidFill>
                    <a:srgbClr val="0000FF"/>
                  </a:solidFill>
                  <a:latin typeface="Arial" pitchFamily="18" charset="0"/>
                </a:rPr>
                <a:t>Charm and bottom energy loss</a:t>
              </a:r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3810000" y="685800"/>
            <a:ext cx="5334000" cy="4459287"/>
            <a:chOff x="3168" y="2087"/>
            <a:chExt cx="2544" cy="1945"/>
          </a:xfrm>
        </p:grpSpPr>
        <p:pic>
          <p:nvPicPr>
            <p:cNvPr id="115735" name="Picture 23"/>
            <p:cNvPicPr>
              <a:picLocks noChangeAspect="1" noChangeArrowheads="1"/>
            </p:cNvPicPr>
            <p:nvPr/>
          </p:nvPicPr>
          <p:blipFill>
            <a:blip r:embed="rId3"/>
            <a:srcRect r="1875"/>
            <a:stretch>
              <a:fillRect/>
            </a:stretch>
          </p:blipFill>
          <p:spPr bwMode="auto">
            <a:xfrm>
              <a:off x="3168" y="2087"/>
              <a:ext cx="2544" cy="1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5745" name="Rectangle 33"/>
            <p:cNvSpPr>
              <a:spLocks noChangeArrowheads="1"/>
            </p:cNvSpPr>
            <p:nvPr/>
          </p:nvSpPr>
          <p:spPr bwMode="auto">
            <a:xfrm>
              <a:off x="4232" y="2188"/>
              <a:ext cx="1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b="1" dirty="0">
                  <a:solidFill>
                    <a:srgbClr val="0000FF"/>
                  </a:solidFill>
                  <a:latin typeface="Arial" pitchFamily="18" charset="0"/>
                </a:rPr>
                <a:t>Charm and bottom v2</a:t>
              </a:r>
            </a:p>
          </p:txBody>
        </p:sp>
      </p:grpSp>
      <p:sp>
        <p:nvSpPr>
          <p:cNvPr id="36" name="タイトル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Update of </a:t>
            </a:r>
            <a:r>
              <a:rPr lang="en-US" altLang="ja-JP" dirty="0" err="1" smtClean="0"/>
              <a:t>c,b</a:t>
            </a:r>
            <a:r>
              <a:rPr lang="en-US" altLang="ja-JP" dirty="0" smtClean="0"/>
              <a:t> R</a:t>
            </a:r>
            <a:r>
              <a:rPr lang="en-US" altLang="ja-JP" baseline="-25000" dirty="0" smtClean="0"/>
              <a:t>AA</a:t>
            </a:r>
            <a:r>
              <a:rPr lang="en-US" altLang="ja-JP" dirty="0" smtClean="0"/>
              <a:t> and v2</a:t>
            </a:r>
            <a:endParaRPr lang="ja-JP" altLang="en-US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Other interesting topics (experimental)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09600" y="914400"/>
            <a:ext cx="7772400" cy="4114800"/>
          </a:xfrm>
        </p:spPr>
        <p:txBody>
          <a:bodyPr/>
          <a:lstStyle/>
          <a:p>
            <a:r>
              <a:rPr lang="en-US" altLang="ja-JP" dirty="0" smtClean="0"/>
              <a:t>J/psi (S. </a:t>
            </a:r>
            <a:r>
              <a:rPr lang="en-US" altLang="ja-JP" dirty="0" err="1" smtClean="0"/>
              <a:t>Oda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Low-mass </a:t>
            </a:r>
            <a:r>
              <a:rPr lang="en-US" altLang="ja-JP" dirty="0" err="1" smtClean="0"/>
              <a:t>di</a:t>
            </a:r>
            <a:r>
              <a:rPr lang="en-US" altLang="ja-JP" dirty="0" smtClean="0"/>
              <a:t>-electron (Y. </a:t>
            </a:r>
            <a:r>
              <a:rPr lang="en-US" altLang="ja-JP" dirty="0" err="1" smtClean="0"/>
              <a:t>Tsuchimoto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Fluctuations (K. Homma)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524F-CCAE-1F49-9255-7704177B2325}" type="slidenum">
              <a:rPr lang="en-US" altLang="ja-JP" smtClean="0"/>
              <a:pPr/>
              <a:t>45</a:t>
            </a:fld>
            <a:endParaRPr lang="en-US" altLang="ja-JP"/>
          </a:p>
        </p:txBody>
      </p:sp>
      <p:pic>
        <p:nvPicPr>
          <p:cNvPr id="5" name="Picture 5" descr="pp_auau_cocktail_comparis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2819400"/>
            <a:ext cx="2667000" cy="1972515"/>
          </a:xfrm>
          <a:prstGeom prst="rect">
            <a:avLst/>
          </a:prstGeom>
          <a:noFill/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833320"/>
            <a:ext cx="3048000" cy="202468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048000"/>
            <a:ext cx="3644088" cy="3378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4. Summary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62000" y="990600"/>
            <a:ext cx="7772400" cy="5562600"/>
          </a:xfrm>
        </p:spPr>
        <p:txBody>
          <a:bodyPr/>
          <a:lstStyle/>
          <a:p>
            <a:pPr marL="533400" indent="-533400" algn="ctr">
              <a:buNone/>
            </a:pPr>
            <a:r>
              <a:rPr lang="en-US" altLang="ja-JP" sz="2800" b="1" u="sng" dirty="0" smtClean="0">
                <a:solidFill>
                  <a:srgbClr val="FF0000"/>
                </a:solidFill>
              </a:rPr>
              <a:t>RHIC = QGP &amp; QCD machine ! </a:t>
            </a:r>
          </a:p>
          <a:p>
            <a:pPr marL="533400" indent="-533400"/>
            <a:r>
              <a:rPr lang="en-US" altLang="ja-JP" sz="2800" b="1" dirty="0" smtClean="0">
                <a:solidFill>
                  <a:srgbClr val="FF6600"/>
                </a:solidFill>
              </a:rPr>
              <a:t>Many (unexpected) discoveries.</a:t>
            </a:r>
            <a:endParaRPr lang="en-US" altLang="ja-JP" sz="2000" b="1" dirty="0" smtClean="0">
              <a:solidFill>
                <a:srgbClr val="FF6600"/>
              </a:solidFill>
            </a:endParaRPr>
          </a:p>
          <a:p>
            <a:pPr marL="533400" indent="-533400"/>
            <a:r>
              <a:rPr lang="en-US" altLang="ja-JP" sz="2400" b="1" dirty="0" smtClean="0"/>
              <a:t>Energy density. </a:t>
            </a:r>
          </a:p>
          <a:p>
            <a:pPr marL="1181100" lvl="1" indent="-457200"/>
            <a:r>
              <a:rPr lang="en-US" altLang="ja-JP" sz="2000" b="1" dirty="0" err="1" smtClean="0">
                <a:latin typeface="Symbol" charset="2"/>
                <a:sym typeface="Symbol" charset="2"/>
              </a:rPr>
              <a:t></a:t>
            </a:r>
            <a:r>
              <a:rPr lang="en-US" altLang="ja-JP" sz="2000" b="1" dirty="0" smtClean="0"/>
              <a:t> ~ 15 GeV / fm</a:t>
            </a:r>
            <a:r>
              <a:rPr lang="en-US" altLang="ja-JP" sz="2000" b="1" baseline="30000" dirty="0" smtClean="0"/>
              <a:t>3 </a:t>
            </a:r>
            <a:r>
              <a:rPr lang="en-US" altLang="ja-JP" sz="2000" b="1" dirty="0" smtClean="0"/>
              <a:t>, i.e. ~100 normal nuclear density.</a:t>
            </a:r>
          </a:p>
          <a:p>
            <a:pPr marL="533400" indent="-533400"/>
            <a:r>
              <a:rPr lang="en-US" altLang="ja-JP" sz="2400" b="1" dirty="0" smtClean="0"/>
              <a:t>Behaving as zero viscosity “perfect” liquid, coupling is strong.</a:t>
            </a:r>
          </a:p>
          <a:p>
            <a:pPr marL="533400" indent="-533400"/>
            <a:r>
              <a:rPr lang="en-US" altLang="ja-JP" sz="2400" b="1" dirty="0" smtClean="0"/>
              <a:t>First measurement of the initial temperature via thermal photon.</a:t>
            </a:r>
          </a:p>
          <a:p>
            <a:pPr marL="933450" lvl="1" indent="-533400"/>
            <a:r>
              <a:rPr kumimoji="1" lang="en-US" altLang="ja-JP" sz="2000" dirty="0" smtClean="0"/>
              <a:t>T</a:t>
            </a:r>
            <a:r>
              <a:rPr kumimoji="1" lang="en-US" altLang="ja-JP" sz="2000" baseline="-25000" dirty="0" smtClean="0"/>
              <a:t>0</a:t>
            </a:r>
            <a:r>
              <a:rPr kumimoji="1" lang="en-US" altLang="ja-JP" sz="2000" baseline="30000" dirty="0" smtClean="0"/>
              <a:t>ave</a:t>
            </a:r>
            <a:r>
              <a:rPr kumimoji="1" lang="en-US" altLang="ja-JP" sz="2000" dirty="0" smtClean="0"/>
              <a:t> = 300-400 MeV</a:t>
            </a:r>
            <a:endParaRPr lang="en-US" altLang="ja-JP" sz="2000" b="1" dirty="0" smtClean="0"/>
          </a:p>
          <a:p>
            <a:pPr marL="533400" indent="-533400"/>
            <a:r>
              <a:rPr lang="en-US" altLang="ja-JP" sz="2400" b="1" dirty="0" smtClean="0"/>
              <a:t>Away side Jet modification at intermediate p</a:t>
            </a:r>
            <a:r>
              <a:rPr lang="en-US" altLang="ja-JP" sz="2400" b="1" baseline="-25000" dirty="0" smtClean="0"/>
              <a:t>T</a:t>
            </a:r>
            <a:r>
              <a:rPr lang="en-US" altLang="ja-JP" sz="2400" b="1" dirty="0" smtClean="0"/>
              <a:t> suggests the generation of shock wave.</a:t>
            </a:r>
          </a:p>
          <a:p>
            <a:pPr marL="933450" lvl="1" indent="-533400"/>
            <a:r>
              <a:rPr lang="en-US" altLang="ja-JP" sz="2000" dirty="0" smtClean="0"/>
              <a:t>Access to the sound velocity, EOS?</a:t>
            </a:r>
          </a:p>
          <a:p>
            <a:pPr marL="533400" indent="-533400"/>
            <a:r>
              <a:rPr lang="en-US" altLang="ja-JP" sz="2400" b="1" dirty="0" smtClean="0"/>
              <a:t>Huge Opacity &amp; large flow for heavy quarks.</a:t>
            </a:r>
          </a:p>
          <a:p>
            <a:pPr marL="933450" lvl="1" indent="-533400"/>
            <a:endParaRPr lang="en-US" altLang="ja-JP" sz="2000" b="1" dirty="0" smtClean="0"/>
          </a:p>
          <a:p>
            <a:pPr marL="533400" indent="-533400"/>
            <a:endParaRPr lang="en-US" altLang="ja-JP" sz="2400" b="1" dirty="0" smtClean="0"/>
          </a:p>
          <a:p>
            <a:pPr marL="533400" indent="-533400"/>
            <a:endParaRPr lang="en-US" altLang="ja-JP" sz="2400" b="1" dirty="0" smtClean="0"/>
          </a:p>
          <a:p>
            <a:pPr marL="533400" indent="-533400"/>
            <a:endParaRPr lang="en-US" altLang="ja-JP" sz="1800" b="1" dirty="0" smtClean="0"/>
          </a:p>
          <a:p>
            <a:pPr lvl="1">
              <a:buNone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524F-CCAE-1F49-9255-7704177B2325}" type="slidenum">
              <a:rPr lang="en-US" altLang="ja-JP" smtClean="0"/>
              <a:pPr/>
              <a:t>46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Next Big Question:</a:t>
            </a:r>
            <a:br>
              <a:rPr lang="en-US" altLang="ja-JP" dirty="0" smtClean="0"/>
            </a:br>
            <a:r>
              <a:rPr lang="en-US" altLang="ja-JP" dirty="0" smtClean="0"/>
              <a:t>Where is the Critical Point? </a:t>
            </a:r>
            <a:endParaRPr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10C1-ABCA-7045-A4AC-62E6F3B35C0A}" type="slidenum">
              <a:rPr lang="en-US" altLang="ja-JP" smtClean="0"/>
              <a:pPr/>
              <a:t>47</a:t>
            </a:fld>
            <a:endParaRPr lang="en-US" altLang="ja-JP"/>
          </a:p>
        </p:txBody>
      </p:sp>
      <p:pic>
        <p:nvPicPr>
          <p:cNvPr id="5" name="Picture 15" descr="fig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045289"/>
            <a:ext cx="5930900" cy="581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Onset of </a:t>
            </a:r>
            <a:r>
              <a:rPr lang="en-US" altLang="ja-JP" sz="2800" dirty="0" err="1"/>
              <a:t>RHIC’s</a:t>
            </a:r>
            <a:r>
              <a:rPr lang="en-US" altLang="ja-JP" sz="2800" dirty="0"/>
              <a:t> perfect </a:t>
            </a:r>
            <a:r>
              <a:rPr lang="en-US" altLang="ja-JP" sz="2800" dirty="0" smtClean="0"/>
              <a:t>liquid?</a:t>
            </a:r>
            <a:endParaRPr lang="en-US" altLang="ja-JP" sz="2800" dirty="0">
              <a:ea typeface="Times New Roman" pitchFamily="17" charset="0"/>
              <a:cs typeface="Times New Roman" pitchFamily="17" charset="0"/>
            </a:endParaRPr>
          </a:p>
        </p:txBody>
      </p:sp>
      <p:pic>
        <p:nvPicPr>
          <p:cNvPr id="9625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25" y="781050"/>
            <a:ext cx="4554538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2564" name="Text Box 4"/>
          <p:cNvSpPr txBox="1">
            <a:spLocks noChangeArrowheads="1"/>
          </p:cNvSpPr>
          <p:nvPr/>
        </p:nvSpPr>
        <p:spPr bwMode="auto">
          <a:xfrm>
            <a:off x="3657600" y="665163"/>
            <a:ext cx="1135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>
                <a:solidFill>
                  <a:schemeClr val="tx1"/>
                </a:solidFill>
              </a:rPr>
              <a:t>Cu+Cu</a:t>
            </a:r>
          </a:p>
        </p:txBody>
      </p:sp>
      <p:pic>
        <p:nvPicPr>
          <p:cNvPr id="962565" name="Picture 5" descr="Fig4_re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9300" y="3378200"/>
            <a:ext cx="4584700" cy="3479800"/>
          </a:xfrm>
          <a:prstGeom prst="rect">
            <a:avLst/>
          </a:prstGeom>
          <a:noFill/>
        </p:spPr>
      </p:pic>
      <p:sp>
        <p:nvSpPr>
          <p:cNvPr id="962566" name="Text Box 6"/>
          <p:cNvSpPr txBox="1">
            <a:spLocks noChangeArrowheads="1"/>
          </p:cNvSpPr>
          <p:nvPr/>
        </p:nvSpPr>
        <p:spPr bwMode="auto">
          <a:xfrm>
            <a:off x="7862145" y="2921000"/>
            <a:ext cx="11469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>
                <a:solidFill>
                  <a:schemeClr val="tx1"/>
                </a:solidFill>
              </a:rPr>
              <a:t>Au+Au</a:t>
            </a:r>
          </a:p>
        </p:txBody>
      </p:sp>
      <p:sp>
        <p:nvSpPr>
          <p:cNvPr id="962568" name="Text Box 8"/>
          <p:cNvSpPr txBox="1">
            <a:spLocks noChangeArrowheads="1"/>
          </p:cNvSpPr>
          <p:nvPr/>
        </p:nvSpPr>
        <p:spPr bwMode="auto">
          <a:xfrm>
            <a:off x="5273675" y="1130300"/>
            <a:ext cx="35623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>
                <a:solidFill>
                  <a:schemeClr val="tx1"/>
                </a:solidFill>
              </a:rPr>
              <a:t>Emergence of opacity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>
                <a:solidFill>
                  <a:schemeClr val="tx1"/>
                </a:solidFill>
              </a:rPr>
              <a:t>Approach to constant v</a:t>
            </a:r>
            <a:r>
              <a:rPr lang="en-US" altLang="ja-JP" sz="2400" baseline="-25000" dirty="0">
                <a:solidFill>
                  <a:schemeClr val="tx1"/>
                </a:solidFill>
              </a:rPr>
              <a:t>2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>
                <a:solidFill>
                  <a:schemeClr val="tx1"/>
                </a:solidFill>
              </a:rPr>
              <a:t> and hydrodynamic limit?</a:t>
            </a:r>
          </a:p>
        </p:txBody>
      </p:sp>
      <p:sp>
        <p:nvSpPr>
          <p:cNvPr id="962569" name="Line 9"/>
          <p:cNvSpPr>
            <a:spLocks noChangeShapeType="1"/>
          </p:cNvSpPr>
          <p:nvPr/>
        </p:nvSpPr>
        <p:spPr bwMode="auto">
          <a:xfrm flipH="1">
            <a:off x="4559300" y="1350963"/>
            <a:ext cx="714375" cy="3889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962570" name="Line 10"/>
          <p:cNvSpPr>
            <a:spLocks noChangeShapeType="1"/>
          </p:cNvSpPr>
          <p:nvPr/>
        </p:nvSpPr>
        <p:spPr bwMode="auto">
          <a:xfrm>
            <a:off x="6781800" y="2590800"/>
            <a:ext cx="279400" cy="787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E14497-AEAD-4349-9A98-2D53453CA7BA}" type="slidenum">
              <a:rPr lang="en-US" altLang="ja-JP"/>
              <a:pPr/>
              <a:t>49</a:t>
            </a:fld>
            <a:endParaRPr lang="en-US" altLang="ja-JP"/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1600200" y="4724400"/>
            <a:ext cx="5791200" cy="1676400"/>
          </a:xfrm>
          <a:prstGeom prst="rect">
            <a:avLst/>
          </a:prstGeom>
        </p:spPr>
        <p:txBody>
          <a:bodyPr anchor="ctr">
            <a:normAutofit fontScale="97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en-US" sz="2800" b="1" i="0" dirty="0" smtClean="0">
              <a:solidFill>
                <a:srgbClr val="FB1525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800" b="1" i="0" dirty="0">
                <a:solidFill>
                  <a:srgbClr val="FB152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0" dirty="0" smtClean="0">
                <a:solidFill>
                  <a:srgbClr val="FB152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Where </a:t>
            </a:r>
            <a:r>
              <a:rPr lang="en-US" sz="2800" b="1" i="0" dirty="0">
                <a:solidFill>
                  <a:srgbClr val="FB152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is the onset of quark number</a:t>
            </a:r>
            <a:r>
              <a:rPr lang="en-US" sz="2800" b="1" i="0" dirty="0" smtClean="0">
                <a:solidFill>
                  <a:srgbClr val="FB152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 scaling?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b="1" i="0" dirty="0" smtClean="0">
                <a:solidFill>
                  <a:srgbClr val="FB152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i="0" dirty="0">
                <a:solidFill>
                  <a:srgbClr val="FB152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Relationship to</a:t>
            </a:r>
            <a:r>
              <a:rPr lang="en-US" sz="2800" b="1" i="0" dirty="0" smtClean="0">
                <a:solidFill>
                  <a:srgbClr val="FB152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 quark </a:t>
            </a:r>
            <a:r>
              <a:rPr lang="en-US" sz="2800" dirty="0" smtClean="0">
                <a:solidFill>
                  <a:srgbClr val="FB152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DOF</a:t>
            </a:r>
            <a:r>
              <a:rPr lang="en-US" sz="2800" b="1" i="0" dirty="0" smtClean="0">
                <a:solidFill>
                  <a:srgbClr val="FB152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i="0" dirty="0">
                <a:solidFill>
                  <a:srgbClr val="FB152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?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800" b="1" i="0" dirty="0">
              <a:solidFill>
                <a:srgbClr val="FB1525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905000" y="354013"/>
            <a:ext cx="583111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 i="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Onset of Quark Number Scaling?</a:t>
            </a:r>
            <a:endParaRPr lang="en-US" altLang="ja-JP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080" name="Picture 22" descr="scalling_fig_pt-to-k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13" y="1371600"/>
            <a:ext cx="56626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1143000"/>
            <a:ext cx="3505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約８年前、２０００年６月１２日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524F-CCAE-1F49-9255-7704177B2325}" type="slidenum">
              <a:rPr lang="en-US" altLang="ja-JP" smtClean="0"/>
              <a:pPr/>
              <a:t>5</a:t>
            </a:fld>
            <a:endParaRPr lang="en-US" altLang="ja-JP"/>
          </a:p>
        </p:txBody>
      </p:sp>
      <p:pic>
        <p:nvPicPr>
          <p:cNvPr id="5" name="図 4" descr="p10100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図 5" descr="p10100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2927350" cy="3902075"/>
          </a:xfrm>
          <a:prstGeom prst="rect">
            <a:avLst/>
          </a:prstGeom>
        </p:spPr>
      </p:pic>
      <p:pic>
        <p:nvPicPr>
          <p:cNvPr id="7" name="Picture 8" descr="screenshot_06252k_front_r1177002_t25_ev9"/>
          <p:cNvPicPr>
            <a:picLocks noChangeAspect="1" noChangeArrowheads="1"/>
          </p:cNvPicPr>
          <p:nvPr/>
        </p:nvPicPr>
        <p:blipFill>
          <a:blip r:embed="rId4"/>
          <a:srcRect l="10701" t="4622" r="10832" b="2937"/>
          <a:stretch>
            <a:fillRect/>
          </a:stretch>
        </p:blipFill>
        <p:spPr bwMode="auto">
          <a:xfrm>
            <a:off x="6227017" y="4114800"/>
            <a:ext cx="2916983" cy="2743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図 7" descr="run1star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0"/>
            <a:ext cx="2895600" cy="2895600"/>
          </a:xfrm>
          <a:prstGeom prst="rect">
            <a:avLst/>
          </a:prstGeom>
        </p:spPr>
      </p:pic>
      <p:sp>
        <p:nvSpPr>
          <p:cNvPr id="11" name="角丸四角形 10"/>
          <p:cNvSpPr/>
          <p:nvPr/>
        </p:nvSpPr>
        <p:spPr bwMode="auto">
          <a:xfrm>
            <a:off x="6781800" y="2895600"/>
            <a:ext cx="304800" cy="685800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6027003"/>
            <a:ext cx="39993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smtClean="0">
                <a:solidFill>
                  <a:schemeClr val="bg1"/>
                </a:solidFill>
                <a:latin typeface="+mj-lt"/>
              </a:rPr>
              <a:t>June 12, 2000 @ PHENIX</a:t>
            </a:r>
          </a:p>
          <a:p>
            <a:pPr algn="l"/>
            <a:r>
              <a:rPr kumimoji="1" lang="en-US" altLang="ja-JP" sz="1600" dirty="0" smtClean="0">
                <a:solidFill>
                  <a:schemeClr val="bg1"/>
                </a:solidFill>
                <a:latin typeface="+mj-lt"/>
              </a:rPr>
              <a:t>First collisions at √s</a:t>
            </a:r>
            <a:r>
              <a:rPr kumimoji="1" lang="en-US" altLang="ja-JP" sz="1600" baseline="-25000" dirty="0" smtClean="0">
                <a:solidFill>
                  <a:schemeClr val="bg1"/>
                </a:solidFill>
                <a:latin typeface="+mj-lt"/>
              </a:rPr>
              <a:t>NN</a:t>
            </a:r>
            <a:r>
              <a:rPr kumimoji="1" lang="en-US" altLang="ja-JP" sz="1600" dirty="0" smtClean="0">
                <a:solidFill>
                  <a:schemeClr val="bg1"/>
                </a:solidFill>
                <a:latin typeface="+mj-lt"/>
              </a:rPr>
              <a:t> = 56 GeV Au+Au</a:t>
            </a:r>
          </a:p>
          <a:p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096-E87E-C946-A3DE-34543F09BB18}" type="slidenum">
              <a:rPr lang="en-US" altLang="ja-JP"/>
              <a:pPr/>
              <a:t>50</a:t>
            </a:fld>
            <a:endParaRPr lang="en-US" altLang="ja-JP"/>
          </a:p>
        </p:txBody>
      </p:sp>
      <p:pic>
        <p:nvPicPr>
          <p:cNvPr id="1474577" name="Picture 17" descr="sqrts_ppi_neg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95400"/>
            <a:ext cx="5854700" cy="4797425"/>
          </a:xfrm>
          <a:prstGeom prst="rect">
            <a:avLst/>
          </a:prstGeom>
          <a:noFill/>
        </p:spPr>
      </p:pic>
      <p:sp>
        <p:nvSpPr>
          <p:cNvPr id="1474574" name="Line 14"/>
          <p:cNvSpPr>
            <a:spLocks noChangeShapeType="1"/>
          </p:cNvSpPr>
          <p:nvPr/>
        </p:nvSpPr>
        <p:spPr bwMode="auto">
          <a:xfrm flipV="1">
            <a:off x="1828800" y="2819400"/>
            <a:ext cx="2743200" cy="167640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74575" name="Rectangle 15"/>
          <p:cNvSpPr>
            <a:spLocks noChangeArrowheads="1"/>
          </p:cNvSpPr>
          <p:nvPr/>
        </p:nvSpPr>
        <p:spPr bwMode="auto">
          <a:xfrm>
            <a:off x="6019800" y="914400"/>
            <a:ext cx="2743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  <a:buFontTx/>
              <a:buChar char="•"/>
            </a:pPr>
            <a:r>
              <a:rPr lang="en-US" altLang="ja-JP" sz="2000" dirty="0">
                <a:latin typeface="Arial" charset="0"/>
              </a:rPr>
              <a:t> </a:t>
            </a:r>
            <a:r>
              <a:rPr lang="en-US" altLang="ja-JP" b="0" dirty="0">
                <a:latin typeface="Arial" charset="0"/>
              </a:rPr>
              <a:t>Increasing as a function of </a:t>
            </a:r>
            <a:r>
              <a:rPr lang="en-US" altLang="ja-JP" b="0" dirty="0" err="1">
                <a:latin typeface="Arial" charset="0"/>
                <a:sym typeface="Symbol" charset="2"/>
              </a:rPr>
              <a:t></a:t>
            </a:r>
            <a:r>
              <a:rPr lang="en-US" altLang="ja-JP" b="0" dirty="0" err="1">
                <a:latin typeface="Arial" charset="0"/>
              </a:rPr>
              <a:t>s</a:t>
            </a:r>
            <a:r>
              <a:rPr lang="en-US" altLang="ja-JP" b="0" dirty="0">
                <a:latin typeface="Arial" charset="0"/>
              </a:rPr>
              <a:t>.</a:t>
            </a:r>
          </a:p>
          <a:p>
            <a:pPr algn="l">
              <a:lnSpc>
                <a:spcPct val="90000"/>
              </a:lnSpc>
              <a:buFontTx/>
              <a:buChar char="•"/>
            </a:pPr>
            <a:endParaRPr lang="en-US" altLang="ja-JP" b="0" dirty="0">
              <a:latin typeface="Arial" charset="0"/>
            </a:endParaRPr>
          </a:p>
          <a:p>
            <a:pPr algn="l">
              <a:lnSpc>
                <a:spcPct val="90000"/>
              </a:lnSpc>
              <a:buClr>
                <a:schemeClr val="tx2"/>
              </a:buClr>
              <a:buFontTx/>
              <a:buChar char="•"/>
            </a:pPr>
            <a:r>
              <a:rPr lang="en-US" altLang="ja-JP" b="0" dirty="0">
                <a:latin typeface="Arial" charset="0"/>
              </a:rPr>
              <a:t> </a:t>
            </a:r>
            <a:r>
              <a:rPr lang="en-US" altLang="ja-JP" b="0" dirty="0">
                <a:solidFill>
                  <a:srgbClr val="FF0000"/>
                </a:solidFill>
                <a:latin typeface="Arial" charset="0"/>
              </a:rPr>
              <a:t>Indicates the onset of baryon enhancement is in 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</a:rPr>
              <a:t>between 22 GeV and 62 GeV</a:t>
            </a:r>
            <a:r>
              <a:rPr lang="en-US" altLang="ja-JP" b="0" dirty="0">
                <a:solidFill>
                  <a:srgbClr val="FF0000"/>
                </a:solidFill>
                <a:latin typeface="Arial" charset="0"/>
              </a:rPr>
              <a:t>. </a:t>
            </a:r>
          </a:p>
        </p:txBody>
      </p:sp>
      <p:sp>
        <p:nvSpPr>
          <p:cNvPr id="1474578" name="Rectangle 18"/>
          <p:cNvSpPr>
            <a:spLocks noChangeArrowheads="1"/>
          </p:cNvSpPr>
          <p:nvPr/>
        </p:nvSpPr>
        <p:spPr bwMode="auto">
          <a:xfrm>
            <a:off x="685800" y="5943600"/>
            <a:ext cx="3368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b="0" dirty="0">
                <a:latin typeface="Arial" charset="0"/>
                <a:ea typeface="ＭＳ Ｐゴシック" charset="-128"/>
                <a:cs typeface="ＭＳ Ｐゴシック" charset="-128"/>
              </a:rPr>
              <a:t>* No weak decay feed-down correction applied.</a:t>
            </a:r>
          </a:p>
        </p:txBody>
      </p:sp>
      <p:sp>
        <p:nvSpPr>
          <p:cNvPr id="1474579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p-bar/</a:t>
            </a:r>
            <a:r>
              <a:rPr lang="en-US" altLang="ja-JP" dirty="0" err="1">
                <a:sym typeface="Symbol" charset="2"/>
              </a:rPr>
              <a:t></a:t>
            </a:r>
            <a:r>
              <a:rPr lang="en-US" altLang="ja-JP" baseline="30000" dirty="0">
                <a:sym typeface="Symbol" charset="2"/>
              </a:rPr>
              <a:t>-</a:t>
            </a:r>
            <a:r>
              <a:rPr lang="en-US" altLang="ja-JP" dirty="0"/>
              <a:t> ratio</a:t>
            </a:r>
            <a:r>
              <a:rPr lang="en-US" altLang="ja-JP" dirty="0" smtClean="0"/>
              <a:t> vs. √s</a:t>
            </a:r>
            <a:r>
              <a:rPr lang="en-US" altLang="ja-JP" baseline="-25000" dirty="0" smtClean="0"/>
              <a:t>NN</a:t>
            </a:r>
            <a:endParaRPr lang="en-US" altLang="ja-JP" baseline="-2500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572000" y="3886200"/>
            <a:ext cx="4572000" cy="3046988"/>
          </a:xfrm>
          <a:prstGeom prst="rect">
            <a:avLst/>
          </a:prstGeom>
          <a:solidFill>
            <a:srgbClr val="3366FF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Between 22.4 and </a:t>
            </a:r>
            <a:r>
              <a:rPr lang="en-US" altLang="ja-JP" sz="2400" dirty="0" smtClean="0">
                <a:solidFill>
                  <a:schemeClr val="bg1"/>
                </a:solidFill>
                <a:latin typeface="+mj-lt"/>
              </a:rPr>
              <a:t>62.4 GeV.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Where? Properties? (</a:t>
            </a:r>
            <a:r>
              <a:rPr lang="en-US" altLang="ja-JP" sz="2400" dirty="0" smtClean="0">
                <a:solidFill>
                  <a:schemeClr val="bg1"/>
                </a:solidFill>
                <a:latin typeface="+mj-lt"/>
              </a:rPr>
              <a:t>T</a:t>
            </a:r>
            <a:r>
              <a:rPr lang="en-US" altLang="ja-JP" baseline="-25000" dirty="0" smtClean="0">
                <a:solidFill>
                  <a:schemeClr val="bg1"/>
                </a:solidFill>
                <a:latin typeface="+mj-lt"/>
              </a:rPr>
              <a:t>o</a:t>
            </a:r>
            <a:r>
              <a:rPr lang="en-US" altLang="ja-JP" sz="24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etc)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Relation to QCD critical point</a:t>
            </a:r>
            <a:r>
              <a:rPr lang="en-US" altLang="ja-JP" sz="2400" dirty="0" smtClean="0">
                <a:solidFill>
                  <a:schemeClr val="bg1"/>
                </a:solidFill>
                <a:latin typeface="+mj-lt"/>
              </a:rPr>
              <a:t>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dirty="0" smtClean="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 smtClean="0">
                <a:solidFill>
                  <a:schemeClr val="bg1"/>
                </a:solidFill>
                <a:latin typeface="+mj-lt"/>
              </a:rPr>
              <a:t>Detail energy scan at RHIC 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should provide a critical information about CEP &amp; </a:t>
            </a:r>
            <a:r>
              <a:rPr lang="en-US" altLang="ja-JP" dirty="0" err="1" smtClean="0">
                <a:solidFill>
                  <a:schemeClr val="bg1"/>
                </a:solidFill>
                <a:latin typeface="+mj-lt"/>
              </a:rPr>
              <a:t>Tc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altLang="ja-JP" sz="2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74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74" grpId="0" animBg="1"/>
      <p:bldP spid="1474575" grpId="0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09600" y="1066800"/>
            <a:ext cx="7772400" cy="1362075"/>
          </a:xfrm>
        </p:spPr>
        <p:txBody>
          <a:bodyPr/>
          <a:lstStyle/>
          <a:p>
            <a:r>
              <a:rPr lang="en-US" altLang="ja-JP" dirty="0" smtClean="0"/>
              <a:t>Thank you </a:t>
            </a:r>
            <a:br>
              <a:rPr lang="en-US" altLang="ja-JP" dirty="0" smtClean="0"/>
            </a:br>
            <a:r>
              <a:rPr lang="en-US" altLang="ja-JP" dirty="0" smtClean="0"/>
              <a:t>for your attention!</a:t>
            </a:r>
            <a:endParaRPr lang="ja-JP" altLang="en-US" dirty="0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idx="1"/>
          </p:nvPr>
        </p:nvSpPr>
        <p:spPr>
          <a:xfrm>
            <a:off x="685800" y="3276600"/>
            <a:ext cx="7772400" cy="1752600"/>
          </a:xfrm>
        </p:spPr>
        <p:txBody>
          <a:bodyPr/>
          <a:lstStyle/>
          <a:p>
            <a:r>
              <a:rPr lang="en-US" altLang="ja-JP" u="sng" dirty="0" smtClean="0"/>
              <a:t>Many thanks to: 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 Ed O'Brien, 434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BNL Lecture (2008.3.19)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 B. </a:t>
            </a:r>
            <a:r>
              <a:rPr lang="en-US" altLang="ja-JP" dirty="0" err="1" smtClean="0"/>
              <a:t>Jacak</a:t>
            </a:r>
            <a:r>
              <a:rPr lang="en-US" altLang="ja-JP" dirty="0" smtClean="0"/>
              <a:t>, DOE review (2008 July)</a:t>
            </a:r>
            <a:endParaRPr lang="ja-JP" altLang="en-US" dirty="0" smtClean="0"/>
          </a:p>
          <a:p>
            <a:endParaRPr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10C1-ABCA-7045-A4AC-62E6F3B35C0A}" type="slidenum">
              <a:rPr lang="en-US" altLang="ja-JP" smtClean="0"/>
              <a:pPr/>
              <a:t>51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half" idx="2"/>
          </p:nvPr>
        </p:nvSpPr>
        <p:spPr>
          <a:xfrm>
            <a:off x="5105400" y="1676400"/>
            <a:ext cx="3810000" cy="2819400"/>
          </a:xfrm>
        </p:spPr>
        <p:txBody>
          <a:bodyPr/>
          <a:lstStyle/>
          <a:p>
            <a:r>
              <a:rPr lang="en-US" altLang="ja-JP" dirty="0" smtClean="0"/>
              <a:t>The 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Asian Triangle Heavy Ion Conference (ATHIC2008)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Oct 13-15, 2008</a:t>
            </a:r>
          </a:p>
          <a:p>
            <a:r>
              <a:rPr lang="en-US" altLang="ja-JP" dirty="0" smtClean="0"/>
              <a:t>Univ. of Tsukuba</a:t>
            </a:r>
          </a:p>
          <a:p>
            <a:r>
              <a:rPr lang="en-US" altLang="ja-JP" sz="1800" dirty="0" smtClean="0"/>
              <a:t>http://www.utkhii.px.tsukuba.ac.jp/athic2008/</a:t>
            </a:r>
          </a:p>
        </p:txBody>
      </p:sp>
      <p:sp>
        <p:nvSpPr>
          <p:cNvPr id="3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0690-45DC-4399-BC8B-394D7E6D46C1}" type="slidenum">
              <a:rPr lang="en-US" altLang="ja-JP"/>
              <a:pPr/>
              <a:t>52</a:t>
            </a:fld>
            <a:endParaRPr lang="en-US" altLang="ja-JP"/>
          </a:p>
        </p:txBody>
      </p:sp>
      <p:pic>
        <p:nvPicPr>
          <p:cNvPr id="7" name="図 6" descr="poster7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800600" cy="6798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BACKUP slides</a:t>
            </a:r>
            <a:endParaRPr lang="ja-JP" altLang="en-US" dirty="0"/>
          </a:p>
        </p:txBody>
      </p:sp>
      <p:sp>
        <p:nvSpPr>
          <p:cNvPr id="7" name="テキスト プレースホル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524F-CCAE-1F49-9255-7704177B2325}" type="slidenum">
              <a:rPr lang="en-US" altLang="ja-JP" smtClean="0"/>
              <a:pPr/>
              <a:t>53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4866" name="Object 18"/>
          <p:cNvGraphicFramePr>
            <a:graphicFrameLocks noChangeAspect="1"/>
          </p:cNvGraphicFramePr>
          <p:nvPr/>
        </p:nvGraphicFramePr>
        <p:xfrm>
          <a:off x="2401888" y="136525"/>
          <a:ext cx="7008812" cy="6721475"/>
        </p:xfrm>
        <a:graphic>
          <a:graphicData uri="http://schemas.openxmlformats.org/presentationml/2006/ole">
            <p:oleObj spid="_x0000_s2497538" name="文書" r:id="rId4" imgW="6065520" imgH="6720840" progId="Word.Document.8">
              <p:embed/>
            </p:oleObj>
          </a:graphicData>
        </a:graphic>
      </p:graphicFrame>
      <p:sp>
        <p:nvSpPr>
          <p:cNvPr id="974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2560637" cy="762000"/>
          </a:xfrm>
        </p:spPr>
        <p:txBody>
          <a:bodyPr/>
          <a:lstStyle/>
          <a:p>
            <a:r>
              <a:rPr lang="en-US" altLang="ja-JP" dirty="0"/>
              <a:t>Future HI Milestones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B851-D73C-43B1-923C-3FF567ABBF1B}" type="slidenum">
              <a:rPr lang="en-US" altLang="ja-JP"/>
              <a:pPr/>
              <a:t>55</a:t>
            </a:fld>
            <a:endParaRPr lang="en-US" altLang="ja-JP"/>
          </a:p>
        </p:txBody>
      </p:sp>
      <p:sp>
        <p:nvSpPr>
          <p:cNvPr id="99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RHIC Run Plan</a:t>
            </a:r>
          </a:p>
        </p:txBody>
      </p:sp>
      <p:pic>
        <p:nvPicPr>
          <p:cNvPr id="9994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0550"/>
            <a:ext cx="9144000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C26E2-466C-4A20-B9AD-3FE1DF282672}" type="slidenum">
              <a:rPr lang="en-US" altLang="ja-JP"/>
              <a:pPr/>
              <a:t>56</a:t>
            </a:fld>
            <a:endParaRPr lang="en-US" altLang="ja-JP"/>
          </a:p>
        </p:txBody>
      </p:sp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/>
              <a:t>PHENIX run history</a:t>
            </a:r>
          </a:p>
        </p:txBody>
      </p:sp>
      <p:pic>
        <p:nvPicPr>
          <p:cNvPr id="869379" name="Picture 3"/>
          <p:cNvPicPr>
            <a:picLocks noChangeAspect="1" noChangeArrowheads="1"/>
          </p:cNvPicPr>
          <p:nvPr/>
        </p:nvPicPr>
        <p:blipFill>
          <a:blip r:embed="rId3"/>
          <a:srcRect b="8292"/>
          <a:stretch>
            <a:fillRect/>
          </a:stretch>
        </p:blipFill>
        <p:spPr bwMode="auto">
          <a:xfrm>
            <a:off x="203200" y="755650"/>
            <a:ext cx="8639175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Conical Emission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114800"/>
          </a:xfrm>
        </p:spPr>
        <p:txBody>
          <a:bodyPr/>
          <a:lstStyle/>
          <a:p>
            <a:r>
              <a:rPr lang="en-US" altLang="ja-JP" dirty="0" smtClean="0"/>
              <a:t>Mach-cone shock wave</a:t>
            </a:r>
          </a:p>
          <a:p>
            <a:pPr lvl="1"/>
            <a:r>
              <a:rPr lang="en-US" altLang="ja-JP" dirty="0" smtClean="0"/>
              <a:t>Shock waves excited by a supersonic parton.</a:t>
            </a:r>
          </a:p>
          <a:p>
            <a:pPr lvl="1"/>
            <a:r>
              <a:rPr lang="en-US" altLang="ja-JP" dirty="0" smtClean="0"/>
              <a:t>Can be produced in different theories (Hydrodynamics, Colored plasma, </a:t>
            </a:r>
            <a:r>
              <a:rPr lang="en-US" altLang="ja-JP" dirty="0" err="1" smtClean="0"/>
              <a:t>AdS</a:t>
            </a:r>
            <a:r>
              <a:rPr lang="en-US" altLang="ja-JP" dirty="0" smtClean="0"/>
              <a:t>/CFT)</a:t>
            </a:r>
          </a:p>
          <a:p>
            <a:pPr lvl="1"/>
            <a:r>
              <a:rPr lang="en-US" altLang="ja-JP" dirty="0" smtClean="0"/>
              <a:t>Cone angle: no dependence on a velocity of particle. 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3810000" cy="4114800"/>
          </a:xfrm>
        </p:spPr>
        <p:txBody>
          <a:bodyPr/>
          <a:lstStyle/>
          <a:p>
            <a:r>
              <a:rPr lang="en-US" altLang="ja-JP" dirty="0" smtClean="0"/>
              <a:t>Cherenkov gluon radiation</a:t>
            </a:r>
          </a:p>
          <a:p>
            <a:pPr lvl="1"/>
            <a:r>
              <a:rPr lang="en-US" altLang="ja-JP" dirty="0" smtClean="0"/>
              <a:t>Radiation of gluon by superluminal parton. </a:t>
            </a:r>
          </a:p>
          <a:p>
            <a:pPr lvl="1"/>
            <a:r>
              <a:rPr lang="en-US" altLang="ja-JP" dirty="0" smtClean="0"/>
              <a:t>Angle is dependent on the emitted momentum.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4325232"/>
            <a:ext cx="2354400" cy="2323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DD3DF-6A0A-4929-A39E-F8E48AA58E83}" type="slidenum">
              <a:rPr lang="en-US" altLang="ja-JP"/>
              <a:pPr/>
              <a:t>58</a:t>
            </a:fld>
            <a:endParaRPr lang="en-US" altLang="ja-JP"/>
          </a:p>
        </p:txBody>
      </p:sp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6553200" y="1219200"/>
            <a:ext cx="1828800" cy="1866900"/>
            <a:chOff x="1573" y="1458"/>
            <a:chExt cx="1152" cy="1176"/>
          </a:xfrm>
        </p:grpSpPr>
        <p:sp>
          <p:nvSpPr>
            <p:cNvPr id="16451" name="Oval 67"/>
            <p:cNvSpPr>
              <a:spLocks noChangeArrowheads="1"/>
            </p:cNvSpPr>
            <p:nvPr/>
          </p:nvSpPr>
          <p:spPr bwMode="auto">
            <a:xfrm>
              <a:off x="1573" y="1482"/>
              <a:ext cx="1152" cy="115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52" name="Line 68"/>
            <p:cNvSpPr>
              <a:spLocks noChangeShapeType="1"/>
            </p:cNvSpPr>
            <p:nvPr/>
          </p:nvSpPr>
          <p:spPr bwMode="auto">
            <a:xfrm flipV="1">
              <a:off x="1984" y="1458"/>
              <a:ext cx="1" cy="1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56" name="Oval 72"/>
            <p:cNvSpPr>
              <a:spLocks noChangeArrowheads="1"/>
            </p:cNvSpPr>
            <p:nvPr/>
          </p:nvSpPr>
          <p:spPr bwMode="auto">
            <a:xfrm>
              <a:off x="1960" y="1603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57" name="Line 73"/>
            <p:cNvSpPr>
              <a:spLocks noChangeShapeType="1"/>
            </p:cNvSpPr>
            <p:nvPr/>
          </p:nvSpPr>
          <p:spPr bwMode="auto">
            <a:xfrm>
              <a:off x="1985" y="1652"/>
              <a:ext cx="0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Mach-</a:t>
            </a:r>
            <a:r>
              <a:rPr lang="en-US" altLang="ja-JP" dirty="0" smtClean="0"/>
              <a:t>Cone Scenario</a:t>
            </a:r>
            <a:endParaRPr lang="en-US" altLang="ja-JP" dirty="0"/>
          </a:p>
        </p:txBody>
      </p:sp>
      <p:graphicFrame>
        <p:nvGraphicFramePr>
          <p:cNvPr id="16389" name="Object 5"/>
          <p:cNvGraphicFramePr>
            <a:graphicFrameLocks noChangeAspect="1"/>
          </p:cNvGraphicFramePr>
          <p:nvPr>
            <p:ph idx="1"/>
          </p:nvPr>
        </p:nvGraphicFramePr>
        <p:xfrm>
          <a:off x="228600" y="990600"/>
          <a:ext cx="1547813" cy="670859"/>
        </p:xfrm>
        <a:graphic>
          <a:graphicData uri="http://schemas.openxmlformats.org/presentationml/2006/ole">
            <p:oleObj spid="_x0000_s2243586" name="Equation" r:id="rId3" imgW="1028520" imgH="444240" progId="Equation.3">
              <p:embed/>
            </p:oleObj>
          </a:graphicData>
        </a:graphic>
      </p:graphicFrame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28600" y="3124200"/>
            <a:ext cx="5222875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ja-JP" sz="3200" dirty="0">
                <a:solidFill>
                  <a:srgbClr val="CC0000"/>
                </a:solidFill>
                <a:sym typeface="Symbol" pitchFamily="92" charset="2"/>
              </a:rPr>
              <a:t>Mach angle depends on speed of sound in medium </a:t>
            </a:r>
            <a:endParaRPr lang="en-US" altLang="ja-JP" sz="3200" dirty="0" smtClean="0">
              <a:sym typeface="Symbol" pitchFamily="92" charset="2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ja-JP" sz="2800" dirty="0" smtClean="0">
                <a:sym typeface="Symbol" pitchFamily="92" charset="2"/>
              </a:rPr>
              <a:t>Temp. </a:t>
            </a:r>
            <a:r>
              <a:rPr lang="en-US" altLang="ja-JP" sz="2800" dirty="0">
                <a:sym typeface="Symbol" pitchFamily="92" charset="2"/>
              </a:rPr>
              <a:t>dependent</a:t>
            </a:r>
            <a:endParaRPr lang="en-US" altLang="ja-JP" sz="2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ja-JP" sz="3200" dirty="0">
                <a:solidFill>
                  <a:srgbClr val="000099"/>
                </a:solidFill>
                <a:sym typeface="Symbol" pitchFamily="92" charset="2"/>
              </a:rPr>
              <a:t>Angle independent of associated p</a:t>
            </a:r>
            <a:r>
              <a:rPr lang="en-US" altLang="ja-JP" sz="3200" baseline="-25000" dirty="0">
                <a:solidFill>
                  <a:srgbClr val="000099"/>
                </a:solidFill>
                <a:sym typeface="Symbol" pitchFamily="92" charset="2"/>
              </a:rPr>
              <a:t>T</a:t>
            </a:r>
            <a:r>
              <a:rPr lang="en-US" altLang="ja-JP" sz="3200" dirty="0">
                <a:solidFill>
                  <a:srgbClr val="000099"/>
                </a:solidFill>
                <a:sym typeface="Symbol" pitchFamily="92" charset="2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ja-JP" sz="3200" dirty="0">
              <a:solidFill>
                <a:srgbClr val="000099"/>
              </a:solidFill>
              <a:sym typeface="Symbol" pitchFamily="92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ja-JP" sz="3200" dirty="0">
              <a:sym typeface="Symbol" pitchFamily="92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ja-JP" sz="3200" dirty="0">
              <a:sym typeface="Symbol" pitchFamily="92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ja-JP" altLang="en-US" sz="3200" dirty="0">
              <a:sym typeface="Symbol" pitchFamily="92" charset="2"/>
            </a:endParaRPr>
          </a:p>
        </p:txBody>
      </p:sp>
      <p:graphicFrame>
        <p:nvGraphicFramePr>
          <p:cNvPr id="16394" name="Object 10"/>
          <p:cNvGraphicFramePr>
            <a:graphicFrameLocks noChangeAspect="1"/>
          </p:cNvGraphicFramePr>
          <p:nvPr/>
        </p:nvGraphicFramePr>
        <p:xfrm>
          <a:off x="228600" y="1752600"/>
          <a:ext cx="2052637" cy="657360"/>
        </p:xfrm>
        <a:graphic>
          <a:graphicData uri="http://schemas.openxmlformats.org/presentationml/2006/ole">
            <p:oleObj spid="_x0000_s2243587" name="数式" r:id="rId4" imgW="1231560" imgH="393480" progId="Equation.3">
              <p:embed/>
            </p:oleObj>
          </a:graphicData>
        </a:graphic>
      </p:graphicFrame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6821488" y="604838"/>
            <a:ext cx="86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Trigger</a:t>
            </a:r>
          </a:p>
        </p:txBody>
      </p: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6553200" y="912813"/>
            <a:ext cx="1828800" cy="2173287"/>
            <a:chOff x="2590" y="1821"/>
            <a:chExt cx="1152" cy="1369"/>
          </a:xfrm>
        </p:grpSpPr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2590" y="1821"/>
              <a:ext cx="1152" cy="1369"/>
              <a:chOff x="2590" y="1821"/>
              <a:chExt cx="1152" cy="1369"/>
            </a:xfrm>
          </p:grpSpPr>
          <p:sp>
            <p:nvSpPr>
              <p:cNvPr id="16437" name="Oval 53"/>
              <p:cNvSpPr>
                <a:spLocks noChangeArrowheads="1"/>
              </p:cNvSpPr>
              <p:nvPr/>
            </p:nvSpPr>
            <p:spPr bwMode="auto">
              <a:xfrm>
                <a:off x="2590" y="2038"/>
                <a:ext cx="1152" cy="115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38" name="Line 54"/>
              <p:cNvSpPr>
                <a:spLocks noChangeShapeType="1"/>
              </p:cNvSpPr>
              <p:nvPr/>
            </p:nvSpPr>
            <p:spPr bwMode="auto">
              <a:xfrm flipH="1" flipV="1">
                <a:off x="3001" y="1821"/>
                <a:ext cx="0" cy="33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39" name="AutoShape 55"/>
              <p:cNvSpPr>
                <a:spLocks noChangeArrowheads="1"/>
              </p:cNvSpPr>
              <p:nvPr/>
            </p:nvSpPr>
            <p:spPr bwMode="auto">
              <a:xfrm>
                <a:off x="2905" y="2208"/>
                <a:ext cx="193" cy="41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5000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/>
              </a:p>
            </p:txBody>
          </p:sp>
          <p:sp>
            <p:nvSpPr>
              <p:cNvPr id="16441" name="Line 57"/>
              <p:cNvSpPr>
                <a:spLocks noChangeShapeType="1"/>
              </p:cNvSpPr>
              <p:nvPr/>
            </p:nvSpPr>
            <p:spPr bwMode="auto">
              <a:xfrm rot="900000" flipH="1" flipV="1">
                <a:off x="3080" y="1957"/>
                <a:ext cx="3" cy="703"/>
              </a:xfrm>
              <a:prstGeom prst="line">
                <a:avLst/>
              </a:pr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42" name="Line 58"/>
              <p:cNvSpPr>
                <a:spLocks noChangeShapeType="1"/>
              </p:cNvSpPr>
              <p:nvPr/>
            </p:nvSpPr>
            <p:spPr bwMode="auto">
              <a:xfrm rot="20700000" flipV="1">
                <a:off x="2901" y="1959"/>
                <a:ext cx="0" cy="683"/>
              </a:xfrm>
              <a:prstGeom prst="line">
                <a:avLst/>
              </a:pr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45" name="Oval 61"/>
              <p:cNvSpPr>
                <a:spLocks noChangeArrowheads="1"/>
              </p:cNvSpPr>
              <p:nvPr/>
            </p:nvSpPr>
            <p:spPr bwMode="auto">
              <a:xfrm>
                <a:off x="2977" y="2159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6440" name="Line 56"/>
            <p:cNvSpPr>
              <a:spLocks noChangeShapeType="1"/>
            </p:cNvSpPr>
            <p:nvPr/>
          </p:nvSpPr>
          <p:spPr bwMode="auto">
            <a:xfrm>
              <a:off x="3001" y="2208"/>
              <a:ext cx="0" cy="4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6413" name="Text Box 29"/>
          <p:cNvSpPr txBox="1">
            <a:spLocks noChangeArrowheads="1"/>
          </p:cNvSpPr>
          <p:nvPr/>
        </p:nvSpPr>
        <p:spPr bwMode="auto">
          <a:xfrm>
            <a:off x="6707188" y="3178175"/>
            <a:ext cx="117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Away-side</a:t>
            </a:r>
          </a:p>
        </p:txBody>
      </p:sp>
      <p:pic>
        <p:nvPicPr>
          <p:cNvPr id="16460" name="Picture 7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9075" y="4876799"/>
            <a:ext cx="242505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61" name="Text Box 77"/>
          <p:cNvSpPr txBox="1">
            <a:spLocks noChangeArrowheads="1"/>
          </p:cNvSpPr>
          <p:nvPr/>
        </p:nvSpPr>
        <p:spPr bwMode="auto">
          <a:xfrm>
            <a:off x="7239000" y="4676775"/>
            <a:ext cx="1358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PNJL Model</a:t>
            </a:r>
          </a:p>
        </p:txBody>
      </p:sp>
      <p:sp>
        <p:nvSpPr>
          <p:cNvPr id="16462" name="Text Box 78"/>
          <p:cNvSpPr txBox="1">
            <a:spLocks noChangeArrowheads="1"/>
          </p:cNvSpPr>
          <p:nvPr/>
        </p:nvSpPr>
        <p:spPr bwMode="auto">
          <a:xfrm>
            <a:off x="4343400" y="5410200"/>
            <a:ext cx="24542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 err="1"/>
              <a:t>Mikherjee</a:t>
            </a:r>
            <a:r>
              <a:rPr lang="en-US" altLang="ja-JP" sz="1400" dirty="0"/>
              <a:t>, Mustafa, Ray</a:t>
            </a:r>
          </a:p>
          <a:p>
            <a:r>
              <a:rPr lang="en-US" altLang="ja-JP" sz="1400" dirty="0"/>
              <a:t>Phys. Rev. D75 (2007) 094015</a:t>
            </a:r>
            <a:r>
              <a:rPr lang="en-US" altLang="ja-JP" dirty="0"/>
              <a:t> </a:t>
            </a:r>
          </a:p>
        </p:txBody>
      </p:sp>
      <p:grpSp>
        <p:nvGrpSpPr>
          <p:cNvPr id="5" name="Group 82"/>
          <p:cNvGrpSpPr>
            <a:grpSpLocks/>
          </p:cNvGrpSpPr>
          <p:nvPr/>
        </p:nvGrpSpPr>
        <p:grpSpPr bwMode="auto">
          <a:xfrm>
            <a:off x="6553200" y="912813"/>
            <a:ext cx="1828800" cy="2265362"/>
            <a:chOff x="4608" y="1168"/>
            <a:chExt cx="1152" cy="1427"/>
          </a:xfrm>
        </p:grpSpPr>
        <p:sp>
          <p:nvSpPr>
            <p:cNvPr id="16467" name="Oval 83"/>
            <p:cNvSpPr>
              <a:spLocks noChangeArrowheads="1"/>
            </p:cNvSpPr>
            <p:nvPr/>
          </p:nvSpPr>
          <p:spPr bwMode="auto">
            <a:xfrm>
              <a:off x="4608" y="1385"/>
              <a:ext cx="1152" cy="115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68" name="Line 84"/>
            <p:cNvSpPr>
              <a:spLocks noChangeShapeType="1"/>
            </p:cNvSpPr>
            <p:nvPr/>
          </p:nvSpPr>
          <p:spPr bwMode="auto">
            <a:xfrm flipH="1" flipV="1">
              <a:off x="5019" y="1168"/>
              <a:ext cx="0" cy="3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69" name="AutoShape 85"/>
            <p:cNvSpPr>
              <a:spLocks noChangeArrowheads="1"/>
            </p:cNvSpPr>
            <p:nvPr/>
          </p:nvSpPr>
          <p:spPr bwMode="auto">
            <a:xfrm>
              <a:off x="4923" y="1555"/>
              <a:ext cx="193" cy="89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00"/>
                </a:gs>
                <a:gs pos="50000">
                  <a:srgbClr val="FF0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ja-JP" altLang="en-US"/>
            </a:p>
          </p:txBody>
        </p:sp>
        <p:sp>
          <p:nvSpPr>
            <p:cNvPr id="16470" name="Line 86"/>
            <p:cNvSpPr>
              <a:spLocks noChangeShapeType="1"/>
            </p:cNvSpPr>
            <p:nvPr/>
          </p:nvSpPr>
          <p:spPr bwMode="auto">
            <a:xfrm>
              <a:off x="5019" y="1555"/>
              <a:ext cx="0" cy="10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71" name="Line 87"/>
            <p:cNvSpPr>
              <a:spLocks noChangeShapeType="1"/>
            </p:cNvSpPr>
            <p:nvPr/>
          </p:nvSpPr>
          <p:spPr bwMode="auto">
            <a:xfrm rot="900000" flipH="1" flipV="1">
              <a:off x="5160" y="1290"/>
              <a:ext cx="3" cy="1211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72" name="Line 88"/>
            <p:cNvSpPr>
              <a:spLocks noChangeShapeType="1"/>
            </p:cNvSpPr>
            <p:nvPr/>
          </p:nvSpPr>
          <p:spPr bwMode="auto">
            <a:xfrm rot="20700000" flipV="1">
              <a:off x="4850" y="1264"/>
              <a:ext cx="17" cy="1215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73" name="Text Box 89"/>
            <p:cNvSpPr txBox="1">
              <a:spLocks noChangeArrowheads="1"/>
            </p:cNvSpPr>
            <p:nvPr/>
          </p:nvSpPr>
          <p:spPr bwMode="auto">
            <a:xfrm>
              <a:off x="4985" y="1579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ym typeface="Symbol" pitchFamily="92" charset="2"/>
                </a:rPr>
                <a:t></a:t>
              </a:r>
              <a:r>
                <a:rPr lang="en-US" altLang="ja-JP" baseline="-25000">
                  <a:sym typeface="Symbol" pitchFamily="92" charset="2"/>
                </a:rPr>
                <a:t>M</a:t>
              </a:r>
              <a:endParaRPr lang="en-US" altLang="ja-JP">
                <a:sym typeface="Symbol" pitchFamily="92" charset="2"/>
              </a:endParaRPr>
            </a:p>
          </p:txBody>
        </p:sp>
        <p:sp>
          <p:nvSpPr>
            <p:cNvPr id="16474" name="Oval 90"/>
            <p:cNvSpPr>
              <a:spLocks noChangeArrowheads="1"/>
            </p:cNvSpPr>
            <p:nvPr/>
          </p:nvSpPr>
          <p:spPr bwMode="auto">
            <a:xfrm>
              <a:off x="4995" y="150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75" name="Line 91"/>
            <p:cNvSpPr>
              <a:spLocks noChangeShapeType="1"/>
            </p:cNvSpPr>
            <p:nvPr/>
          </p:nvSpPr>
          <p:spPr bwMode="auto">
            <a:xfrm>
              <a:off x="5033" y="1579"/>
              <a:ext cx="194" cy="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6" name="Group 93"/>
          <p:cNvGrpSpPr>
            <a:grpSpLocks/>
          </p:cNvGrpSpPr>
          <p:nvPr/>
        </p:nvGrpSpPr>
        <p:grpSpPr bwMode="auto">
          <a:xfrm>
            <a:off x="6553200" y="912813"/>
            <a:ext cx="1828800" cy="2265362"/>
            <a:chOff x="4608" y="1168"/>
            <a:chExt cx="1152" cy="1427"/>
          </a:xfrm>
        </p:grpSpPr>
        <p:grpSp>
          <p:nvGrpSpPr>
            <p:cNvPr id="7" name="Group 94"/>
            <p:cNvGrpSpPr>
              <a:grpSpLocks/>
            </p:cNvGrpSpPr>
            <p:nvPr/>
          </p:nvGrpSpPr>
          <p:grpSpPr bwMode="auto">
            <a:xfrm>
              <a:off x="4608" y="1168"/>
              <a:ext cx="1152" cy="1427"/>
              <a:chOff x="4608" y="1168"/>
              <a:chExt cx="1152" cy="1427"/>
            </a:xfrm>
          </p:grpSpPr>
          <p:sp>
            <p:nvSpPr>
              <p:cNvPr id="16479" name="Oval 95"/>
              <p:cNvSpPr>
                <a:spLocks noChangeArrowheads="1"/>
              </p:cNvSpPr>
              <p:nvPr/>
            </p:nvSpPr>
            <p:spPr bwMode="auto">
              <a:xfrm>
                <a:off x="4608" y="1385"/>
                <a:ext cx="1152" cy="115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80" name="Line 96"/>
              <p:cNvSpPr>
                <a:spLocks noChangeShapeType="1"/>
              </p:cNvSpPr>
              <p:nvPr/>
            </p:nvSpPr>
            <p:spPr bwMode="auto">
              <a:xfrm flipH="1" flipV="1">
                <a:off x="5019" y="1168"/>
                <a:ext cx="0" cy="33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81" name="AutoShape 97"/>
              <p:cNvSpPr>
                <a:spLocks noChangeArrowheads="1"/>
              </p:cNvSpPr>
              <p:nvPr/>
            </p:nvSpPr>
            <p:spPr bwMode="auto">
              <a:xfrm>
                <a:off x="4923" y="1555"/>
                <a:ext cx="193" cy="89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5000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/>
              </a:p>
            </p:txBody>
          </p:sp>
          <p:sp>
            <p:nvSpPr>
              <p:cNvPr id="16482" name="Line 98"/>
              <p:cNvSpPr>
                <a:spLocks noChangeShapeType="1"/>
              </p:cNvSpPr>
              <p:nvPr/>
            </p:nvSpPr>
            <p:spPr bwMode="auto">
              <a:xfrm>
                <a:off x="5019" y="1555"/>
                <a:ext cx="0" cy="10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83" name="Line 99"/>
              <p:cNvSpPr>
                <a:spLocks noChangeShapeType="1"/>
              </p:cNvSpPr>
              <p:nvPr/>
            </p:nvSpPr>
            <p:spPr bwMode="auto">
              <a:xfrm rot="900000" flipH="1" flipV="1">
                <a:off x="5160" y="1290"/>
                <a:ext cx="3" cy="1211"/>
              </a:xfrm>
              <a:prstGeom prst="line">
                <a:avLst/>
              </a:pr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84" name="Line 100"/>
              <p:cNvSpPr>
                <a:spLocks noChangeShapeType="1"/>
              </p:cNvSpPr>
              <p:nvPr/>
            </p:nvSpPr>
            <p:spPr bwMode="auto">
              <a:xfrm rot="20700000" flipV="1">
                <a:off x="4850" y="1264"/>
                <a:ext cx="17" cy="1215"/>
              </a:xfrm>
              <a:prstGeom prst="line">
                <a:avLst/>
              </a:pr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85" name="Text Box 101"/>
              <p:cNvSpPr txBox="1">
                <a:spLocks noChangeArrowheads="1"/>
              </p:cNvSpPr>
              <p:nvPr/>
            </p:nvSpPr>
            <p:spPr bwMode="auto">
              <a:xfrm>
                <a:off x="4985" y="1579"/>
                <a:ext cx="27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>
                    <a:sym typeface="Symbol" pitchFamily="92" charset="2"/>
                  </a:rPr>
                  <a:t></a:t>
                </a:r>
                <a:r>
                  <a:rPr lang="en-US" altLang="ja-JP" baseline="-25000">
                    <a:sym typeface="Symbol" pitchFamily="92" charset="2"/>
                  </a:rPr>
                  <a:t>M</a:t>
                </a:r>
                <a:endParaRPr lang="en-US" altLang="ja-JP">
                  <a:sym typeface="Symbol" pitchFamily="92" charset="2"/>
                </a:endParaRPr>
              </a:p>
            </p:txBody>
          </p:sp>
          <p:sp>
            <p:nvSpPr>
              <p:cNvPr id="16486" name="Oval 102"/>
              <p:cNvSpPr>
                <a:spLocks noChangeArrowheads="1"/>
              </p:cNvSpPr>
              <p:nvPr/>
            </p:nvSpPr>
            <p:spPr bwMode="auto">
              <a:xfrm>
                <a:off x="4995" y="150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87" name="Line 103"/>
              <p:cNvSpPr>
                <a:spLocks noChangeShapeType="1"/>
              </p:cNvSpPr>
              <p:nvPr/>
            </p:nvSpPr>
            <p:spPr bwMode="auto">
              <a:xfrm>
                <a:off x="5033" y="1579"/>
                <a:ext cx="194" cy="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6488" name="Line 104"/>
            <p:cNvSpPr>
              <a:spLocks noChangeShapeType="1"/>
            </p:cNvSpPr>
            <p:nvPr/>
          </p:nvSpPr>
          <p:spPr bwMode="auto">
            <a:xfrm rot="6300000" flipV="1">
              <a:off x="5106" y="2400"/>
              <a:ext cx="74" cy="150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89" name="Line 105"/>
            <p:cNvSpPr>
              <a:spLocks noChangeShapeType="1"/>
            </p:cNvSpPr>
            <p:nvPr/>
          </p:nvSpPr>
          <p:spPr bwMode="auto">
            <a:xfrm rot="6300000" flipV="1">
              <a:off x="5175" y="2288"/>
              <a:ext cx="104" cy="230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90" name="Line 106"/>
            <p:cNvSpPr>
              <a:spLocks noChangeShapeType="1"/>
            </p:cNvSpPr>
            <p:nvPr/>
          </p:nvSpPr>
          <p:spPr bwMode="auto">
            <a:xfrm rot="6300000">
              <a:off x="4786" y="2364"/>
              <a:ext cx="144" cy="118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91" name="Line 107"/>
            <p:cNvSpPr>
              <a:spLocks noChangeShapeType="1"/>
            </p:cNvSpPr>
            <p:nvPr/>
          </p:nvSpPr>
          <p:spPr bwMode="auto">
            <a:xfrm rot="6300000">
              <a:off x="4708" y="2240"/>
              <a:ext cx="149" cy="161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First Collision </a:t>
            </a:r>
            <a:r>
              <a:rPr lang="ja-JP" altLang="en-US" dirty="0" smtClean="0"/>
              <a:t>後</a:t>
            </a:r>
            <a:r>
              <a:rPr lang="en-US" altLang="ja-JP" dirty="0" smtClean="0"/>
              <a:t>…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524F-CCAE-1F49-9255-7704177B2325}" type="slidenum">
              <a:rPr lang="en-US" altLang="ja-JP" smtClean="0"/>
              <a:pPr/>
              <a:t>6</a:t>
            </a:fld>
            <a:endParaRPr lang="en-US" altLang="ja-JP"/>
          </a:p>
        </p:txBody>
      </p:sp>
      <p:pic>
        <p:nvPicPr>
          <p:cNvPr id="9" name="図 8" descr="ppg003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38200"/>
            <a:ext cx="3721100" cy="4762500"/>
          </a:xfrm>
          <a:prstGeom prst="rect">
            <a:avLst/>
          </a:prstGeom>
        </p:spPr>
      </p:pic>
      <p:pic>
        <p:nvPicPr>
          <p:cNvPr id="10" name="Picture 50" descr="PRL_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143000"/>
            <a:ext cx="4079875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1447800"/>
            <a:ext cx="382471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r="45736"/>
          <a:stretch>
            <a:fillRect/>
          </a:stretch>
        </p:blipFill>
        <p:spPr bwMode="auto">
          <a:xfrm>
            <a:off x="5357378" y="931998"/>
            <a:ext cx="3786622" cy="592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RHIC </a:t>
            </a:r>
            <a:r>
              <a:rPr lang="ja-JP" altLang="en-US" dirty="0" smtClean="0"/>
              <a:t>物理のインパクト</a:t>
            </a:r>
            <a:endParaRPr lang="ja-JP" altLang="en-US" dirty="0"/>
          </a:p>
        </p:txBody>
      </p:sp>
      <p:sp>
        <p:nvSpPr>
          <p:cNvPr id="9" name="コンテンツ プレースホルダ 8"/>
          <p:cNvSpPr>
            <a:spLocks noGrp="1"/>
          </p:cNvSpPr>
          <p:nvPr>
            <p:ph idx="1"/>
          </p:nvPr>
        </p:nvSpPr>
        <p:spPr>
          <a:xfrm>
            <a:off x="609600" y="838200"/>
            <a:ext cx="8305800" cy="4114800"/>
          </a:xfrm>
        </p:spPr>
        <p:txBody>
          <a:bodyPr/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~200 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の物理論文</a:t>
            </a:r>
            <a:r>
              <a:rPr lang="en-US" altLang="ja-JP" sz="2400" dirty="0" smtClean="0"/>
              <a:t> (102 PRL</a:t>
            </a:r>
            <a:r>
              <a:rPr lang="ja-JP" altLang="en-US" sz="2400" dirty="0" smtClean="0"/>
              <a:t>を含む</a:t>
            </a:r>
            <a:r>
              <a:rPr lang="en-US" altLang="ja-JP" sz="2400" dirty="0" smtClean="0"/>
              <a:t>)</a:t>
            </a:r>
          </a:p>
          <a:p>
            <a:pPr lvl="1"/>
            <a:r>
              <a:rPr lang="ja-JP" altLang="en-US" sz="2000" dirty="0" smtClean="0"/>
              <a:t>トータルで</a:t>
            </a:r>
            <a:r>
              <a:rPr lang="en-US" altLang="ja-JP" sz="2000" dirty="0" smtClean="0"/>
              <a:t> 15,000 </a:t>
            </a:r>
            <a:r>
              <a:rPr lang="ja-JP" altLang="en-US" sz="2000" dirty="0" smtClean="0"/>
              <a:t>以上の引用回数</a:t>
            </a:r>
            <a:r>
              <a:rPr lang="en-US" altLang="ja-JP" sz="2000" dirty="0" smtClean="0"/>
              <a:t>.</a:t>
            </a:r>
          </a:p>
          <a:p>
            <a:pPr lvl="1"/>
            <a:r>
              <a:rPr lang="ja-JP" altLang="en-US" sz="2000" dirty="0" smtClean="0"/>
              <a:t>これまで全ての原子核物理学実験分野での高い引用論文の</a:t>
            </a:r>
            <a:r>
              <a:rPr lang="en-US" altLang="ja-JP" sz="2000" dirty="0" smtClean="0"/>
              <a:t> 58% </a:t>
            </a:r>
            <a:r>
              <a:rPr lang="ja-JP" altLang="en-US" sz="2000" dirty="0" smtClean="0"/>
              <a:t>を占める。</a:t>
            </a:r>
            <a:endParaRPr lang="en-US" altLang="ja-JP" sz="2000" dirty="0" smtClean="0"/>
          </a:p>
          <a:p>
            <a:pPr lvl="1"/>
            <a:endParaRPr lang="en-US" altLang="ja-JP" sz="2000" dirty="0" smtClean="0"/>
          </a:p>
          <a:p>
            <a:r>
              <a:rPr lang="en-US" altLang="ja-JP" sz="2400" dirty="0" smtClean="0"/>
              <a:t>“The 2005 AIP physics story of the year”.</a:t>
            </a:r>
          </a:p>
          <a:p>
            <a:endParaRPr lang="en-US" altLang="ja-JP" sz="2400" dirty="0" smtClean="0">
              <a:latin typeface="Arial Bold" charset="0"/>
            </a:endParaRPr>
          </a:p>
          <a:p>
            <a:r>
              <a:rPr lang="en-US" altLang="ja-JP" sz="2400" dirty="0" smtClean="0">
                <a:latin typeface="Arial Bold" charset="0"/>
              </a:rPr>
              <a:t>RHIC 'White Papers (WP)' Reach “Renowned” Status (+ 500 citations in SPIRES), June 11, 2008.</a:t>
            </a:r>
          </a:p>
          <a:p>
            <a:pPr lvl="1"/>
            <a:r>
              <a:rPr lang="en-US" altLang="ja-JP" sz="2400" dirty="0" smtClean="0">
                <a:latin typeface="Arial Bold" charset="0"/>
              </a:rPr>
              <a:t>PHENIX WP (7</a:t>
            </a:r>
            <a:r>
              <a:rPr lang="en-US" altLang="ja-JP" sz="2400" baseline="30000" dirty="0" smtClean="0">
                <a:latin typeface="Arial Bold" charset="0"/>
              </a:rPr>
              <a:t>TH</a:t>
            </a:r>
            <a:r>
              <a:rPr lang="en-US" altLang="ja-JP" sz="2400" dirty="0" smtClean="0">
                <a:latin typeface="Arial Bold" charset="0"/>
              </a:rPr>
              <a:t> largest number of citations of all nuclear physics experimental paper).</a:t>
            </a:r>
          </a:p>
          <a:p>
            <a:pPr lvl="1"/>
            <a:r>
              <a:rPr lang="en-US" altLang="ja-JP" sz="2400" dirty="0" smtClean="0">
                <a:latin typeface="Arial Bold" charset="0"/>
              </a:rPr>
              <a:t>STAR (8</a:t>
            </a:r>
            <a:r>
              <a:rPr lang="en-US" altLang="ja-JP" sz="2400" baseline="30000" dirty="0" smtClean="0">
                <a:latin typeface="Arial Bold" charset="0"/>
              </a:rPr>
              <a:t>th</a:t>
            </a:r>
            <a:r>
              <a:rPr lang="en-US" altLang="ja-JP" sz="2400" dirty="0" smtClean="0">
                <a:latin typeface="Arial Bold" charset="0"/>
              </a:rPr>
              <a:t>).</a:t>
            </a:r>
            <a:endParaRPr lang="ja-JP" altLang="en-US" sz="2400" dirty="0" smtClean="0"/>
          </a:p>
          <a:p>
            <a:endParaRPr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524F-CCAE-1F49-9255-7704177B2325}" type="slidenum">
              <a:rPr lang="en-US" altLang="ja-JP" smtClean="0"/>
              <a:pPr/>
              <a:t>7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t="13499" r="40233" b="57834"/>
          <a:stretch>
            <a:fillRect/>
          </a:stretch>
        </p:blipFill>
        <p:spPr bwMode="auto">
          <a:xfrm>
            <a:off x="266700" y="3284537"/>
            <a:ext cx="8686800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RHIC </a:t>
            </a:r>
            <a:r>
              <a:rPr lang="ja-JP" altLang="en-US" dirty="0" smtClean="0"/>
              <a:t>における重イオン物理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114800"/>
          </a:xfrm>
        </p:spPr>
        <p:txBody>
          <a:bodyPr/>
          <a:lstStyle/>
          <a:p>
            <a:r>
              <a:rPr lang="ja-JP" altLang="en-US" dirty="0" smtClean="0"/>
              <a:t>高エネルギー重イオン衝突による、高温高密度</a:t>
            </a:r>
            <a:r>
              <a:rPr lang="en-US" altLang="ja-JP" dirty="0" smtClean="0"/>
              <a:t>QCD</a:t>
            </a:r>
            <a:r>
              <a:rPr lang="ja-JP" altLang="en-US" dirty="0" smtClean="0"/>
              <a:t>物質の研究</a:t>
            </a:r>
            <a:endParaRPr lang="en-US" altLang="ja-JP" dirty="0" smtClean="0"/>
          </a:p>
          <a:p>
            <a:pPr lvl="1"/>
            <a:r>
              <a:rPr lang="ja-JP" altLang="en-US" sz="2400" dirty="0" smtClean="0"/>
              <a:t>クォークグルーオンプラズマ</a:t>
            </a:r>
            <a:r>
              <a:rPr lang="en-US" altLang="ja-JP" sz="2400" dirty="0" smtClean="0"/>
              <a:t> (QGP)</a:t>
            </a:r>
            <a:r>
              <a:rPr lang="ja-JP" altLang="en-US" sz="2400" dirty="0" smtClean="0"/>
              <a:t>の性質の解明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核物質相図の探索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クォークの閉じ込め機構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カイラル対称性の回復</a:t>
            </a:r>
            <a:endParaRPr lang="en-US" altLang="ja-JP" sz="24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524F-CCAE-1F49-9255-7704177B2325}" type="slidenum">
              <a:rPr lang="en-US" altLang="ja-JP" smtClean="0"/>
              <a:pPr/>
              <a:t>8</a:t>
            </a:fld>
            <a:endParaRPr lang="en-US" altLang="ja-JP"/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057400" y="4267200"/>
            <a:ext cx="5257800" cy="1838325"/>
            <a:chOff x="1152" y="522"/>
            <a:chExt cx="3456" cy="1225"/>
          </a:xfrm>
        </p:grpSpPr>
        <p:pic>
          <p:nvPicPr>
            <p:cNvPr id="6" name="Picture 26" descr="QGP_NewScientis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52" y="528"/>
              <a:ext cx="3456" cy="1219"/>
            </a:xfrm>
            <a:prstGeom prst="rect">
              <a:avLst/>
            </a:prstGeom>
            <a:noFill/>
          </p:spPr>
        </p:pic>
        <p:sp>
          <p:nvSpPr>
            <p:cNvPr id="7" name="Rectangle 28"/>
            <p:cNvSpPr>
              <a:spLocks noChangeArrowheads="1"/>
            </p:cNvSpPr>
            <p:nvPr/>
          </p:nvSpPr>
          <p:spPr bwMode="auto">
            <a:xfrm>
              <a:off x="1291" y="522"/>
              <a:ext cx="3177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dirty="0">
                  <a:solidFill>
                    <a:srgbClr val="000000"/>
                  </a:solidFill>
                  <a:latin typeface="Arial" charset="0"/>
                </a:rPr>
                <a:t>Pressure                 Heat                    QGP     </a:t>
              </a:r>
              <a:endParaRPr lang="en-US" altLang="ja-JP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240C-171F-5B45-B68F-4E530F8AE5A3}" type="slidenum">
              <a:rPr lang="en-US" altLang="ja-JP"/>
              <a:pPr/>
              <a:t>9</a:t>
            </a:fld>
            <a:endParaRPr lang="en-US" altLang="ja-JP"/>
          </a:p>
        </p:txBody>
      </p:sp>
      <p:pic>
        <p:nvPicPr>
          <p:cNvPr id="5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85800"/>
            <a:ext cx="812191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図 4" descr="cas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0"/>
            <a:ext cx="5691115" cy="13716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000099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AAAACA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0000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2004:Templates:Presentations:Designs:Ocean</Template>
  <TotalTime>8493</TotalTime>
  <Words>2491</Words>
  <Application>Microsoft PowerPoint</Application>
  <PresentationFormat>画面に合わせる (4:3)</PresentationFormat>
  <Paragraphs>475</Paragraphs>
  <Slides>58</Slides>
  <Notes>25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2</vt:i4>
      </vt:variant>
      <vt:variant>
        <vt:lpstr>埋め込まれた OLE サーバー</vt:lpstr>
      </vt:variant>
      <vt:variant>
        <vt:i4>4</vt:i4>
      </vt:variant>
      <vt:variant>
        <vt:lpstr>スライド タイトル</vt:lpstr>
      </vt:variant>
      <vt:variant>
        <vt:i4>58</vt:i4>
      </vt:variant>
    </vt:vector>
  </HeadingPairs>
  <TitlesOfParts>
    <vt:vector size="64" baseType="lpstr">
      <vt:lpstr>Blank Presentation</vt:lpstr>
      <vt:lpstr>Ocean</vt:lpstr>
      <vt:lpstr>Equation</vt:lpstr>
      <vt:lpstr>CorelDRAW</vt:lpstr>
      <vt:lpstr>数式</vt:lpstr>
      <vt:lpstr>文書</vt:lpstr>
      <vt:lpstr>RHICで生成された 高温・高密度QCD物質</vt:lpstr>
      <vt:lpstr>Outline</vt:lpstr>
      <vt:lpstr>1. Introduction</vt:lpstr>
      <vt:lpstr>２００８年９月１０日</vt:lpstr>
      <vt:lpstr>約８年前、２０００年６月１２日</vt:lpstr>
      <vt:lpstr>First Collision 後…</vt:lpstr>
      <vt:lpstr>RHIC 物理のインパクト</vt:lpstr>
      <vt:lpstr>RHIC における重イオン物理</vt:lpstr>
      <vt:lpstr>スライド 9</vt:lpstr>
      <vt:lpstr>スライド 10</vt:lpstr>
      <vt:lpstr>2. Major (and famous) discoveries at RHIC </vt:lpstr>
      <vt:lpstr>RHIC Discoveries from Run-1 (2000)</vt:lpstr>
      <vt:lpstr>High pT hadrons;  probing the density of matter by the calibrated probe.</vt:lpstr>
      <vt:lpstr>pQCD Calibrated Probes (p+p)</vt:lpstr>
      <vt:lpstr>Discovery of Strong Suppression (Au+Au)</vt:lpstr>
      <vt:lpstr>Observation of Jet Quenching</vt:lpstr>
      <vt:lpstr>Elliptic flow</vt:lpstr>
      <vt:lpstr>Elliptic Flow とは？</vt:lpstr>
      <vt:lpstr>Like a Perfect Fluid?</vt:lpstr>
      <vt:lpstr>Saturation of v2 at RHIC energies (charged hadrons)</vt:lpstr>
      <vt:lpstr>3. 発見から性質の解明へ・・・</vt:lpstr>
      <vt:lpstr>Medium response of Jet propagations</vt:lpstr>
      <vt:lpstr>スライド 23</vt:lpstr>
      <vt:lpstr>スライド 24</vt:lpstr>
      <vt:lpstr>Azimuthal 3-Particle Correlations</vt:lpstr>
      <vt:lpstr>(a) p+p</vt:lpstr>
      <vt:lpstr>(b) d+Au</vt:lpstr>
      <vt:lpstr>(c) Au+Au 50-80%</vt:lpstr>
      <vt:lpstr>(d) Au+Au 30-50%</vt:lpstr>
      <vt:lpstr>(e) Au+Au 10-30%</vt:lpstr>
      <vt:lpstr>(f) Au+Au 0-12%</vt:lpstr>
      <vt:lpstr>Observation of off-diagonal peak</vt:lpstr>
      <vt:lpstr>pT dependence of q</vt:lpstr>
      <vt:lpstr>-independent near-side correlation: ``The Ridge”</vt:lpstr>
      <vt:lpstr>Measurement of initial temperature</vt:lpstr>
      <vt:lpstr>Need to access to low pT region!</vt:lpstr>
      <vt:lpstr>A new Idea of thermal photon measurement</vt:lpstr>
      <vt:lpstr>Direct photon yields</vt:lpstr>
      <vt:lpstr>Direct photon yields</vt:lpstr>
      <vt:lpstr>Extract “T” (temperature)</vt:lpstr>
      <vt:lpstr>Data vs. Theory</vt:lpstr>
      <vt:lpstr>Opacity is huge;  charm stops and flows?</vt:lpstr>
      <vt:lpstr>Heavy quarks lose energy &amp; flow</vt:lpstr>
      <vt:lpstr>Update of c,b RAA and v2</vt:lpstr>
      <vt:lpstr>Other interesting topics (experimental)</vt:lpstr>
      <vt:lpstr>4. Summary</vt:lpstr>
      <vt:lpstr>Next Big Question: Where is the Critical Point? </vt:lpstr>
      <vt:lpstr>Onset of RHIC’s perfect liquid?</vt:lpstr>
      <vt:lpstr>スライド 49</vt:lpstr>
      <vt:lpstr>p-bar/- ratio vs. √sNN</vt:lpstr>
      <vt:lpstr>Thank you  for your attention!</vt:lpstr>
      <vt:lpstr>スライド 52</vt:lpstr>
      <vt:lpstr>BACKUP slides</vt:lpstr>
      <vt:lpstr>Future HI Milestones</vt:lpstr>
      <vt:lpstr>RHIC Run Plan</vt:lpstr>
      <vt:lpstr>PHENIX run history</vt:lpstr>
      <vt:lpstr>Conical Emission</vt:lpstr>
      <vt:lpstr>Mach-Cone Scenario</vt:lpstr>
    </vt:vector>
  </TitlesOfParts>
  <Company>Tatsuya Chujo</Company>
  <LinksUpToDate>false</LinksUpToDate>
  <SharedDoc>false</SharedDoc>
  <HyperlinksChanged>false</HyperlinksChanged>
  <AppVersion>12.0258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QGP生成とQCD多体系の物理</dc:title>
  <dc:creator>Tatsuya Chujo</dc:creator>
  <cp:keywords/>
  <cp:lastModifiedBy>中條 達也</cp:lastModifiedBy>
  <cp:revision>866</cp:revision>
  <cp:lastPrinted>2008-02-15T03:11:50Z</cp:lastPrinted>
  <dcterms:created xsi:type="dcterms:W3CDTF">2008-09-22T12:51:40Z</dcterms:created>
  <dcterms:modified xsi:type="dcterms:W3CDTF">2008-09-22T12:57:01Z</dcterms:modified>
</cp:coreProperties>
</file>