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slideLayouts/slideLayout21.xml" ContentType="application/vnd.openxmlformats-officedocument.presentationml.slideLayout+xml"/>
  <Override PartName="/ppt/embeddings/Microsoft___2.bin" ContentType="application/vnd.openxmlformats-officedocument.oleObject"/>
  <Override PartName="/ppt/notesSlides/notesSlide52.xml" ContentType="application/vnd.openxmlformats-officedocument.presentationml.notesSlide+xml"/>
  <Override PartName="/ppt/slideLayouts/slideLayout3.xml" ContentType="application/vnd.openxmlformats-officedocument.presentationml.slideLayout+xml"/>
  <Override PartName="/ppt/embeddings/Microsoft___6.bin" ContentType="application/vnd.openxmlformats-officedocument.oleObject"/>
  <Override PartName="/ppt/slideLayouts/slideLayout24.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Default Extension="wmf" ContentType="image/x-wmf"/>
  <Override PartName="/ppt/handoutMasters/handoutMaster1.xml" ContentType="application/vnd.openxmlformats-officedocument.presentationml.handoutMaster+xml"/>
  <Override PartName="/ppt/notesSlides/notesSlide23.xml" ContentType="application/vnd.openxmlformats-officedocument.presentationml.notesSlide+xml"/>
  <Override PartName="/ppt/embeddings/Microsoft___5.bin" ContentType="application/vnd.openxmlformats-officedocument.oleObject"/>
  <Override PartName="/ppt/notesSlides/notesSlide42.xml" ContentType="application/vnd.openxmlformats-officedocument.presentationml.notesSlide+xml"/>
  <Default Extension="pict" ContentType="image/pict"/>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notesSlides/notesSlide13.xml" ContentType="application/vnd.openxmlformats-officedocument.presentationml.notesSlide+xml"/>
  <Override PartName="/ppt/slides/slide78.xml" ContentType="application/vnd.openxmlformats-officedocument.presentationml.slide+xml"/>
  <Override PartName="/ppt/embeddings/Microsoft___4.bin" ContentType="application/vnd.openxmlformats-officedocument.oleObject"/>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notesSlides/notesSlide45.xml" ContentType="application/vnd.openxmlformats-officedocument.presentationml.notesSlide+xml"/>
  <Override PartName="/ppt/slides/slide10.xml" ContentType="application/vnd.openxmlformats-officedocument.presentationml.slide+xml"/>
  <Override PartName="/ppt/notesSlides/notesSlide48.xml" ContentType="application/vnd.openxmlformats-officedocument.presentationml.notesSlide+xml"/>
  <Override PartName="/ppt/slides/slide33.xml" ContentType="application/vnd.openxmlformats-officedocument.presentationml.slide+xml"/>
  <Default Extension="vml" ContentType="application/vnd.openxmlformats-officedocument.vmlDrawing"/>
  <Default Extension="png" ContentType="image/png"/>
  <Override PartName="/ppt/slides/slide83.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Layouts/slideLayout19.xml" ContentType="application/vnd.openxmlformats-officedocument.presentationml.slideLayout+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slides/slide55.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embeddings/oleObject1.bin" ContentType="application/vnd.openxmlformats-officedocument.oleObject"/>
  <Override PartName="/ppt/notesSlides/notesSlide50.xml" ContentType="application/vnd.openxmlformats-officedocument.presentationml.notes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slides/slide49.xml" ContentType="application/vnd.openxmlformats-officedocument.presentationml.slide+xml"/>
  <Override PartName="/ppt/slideLayouts/slideLayout20.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presentation.xml" ContentType="application/vnd.openxmlformats-officedocument.presentationml.presentation.main+xml"/>
  <Override PartName="/ppt/slides/slide77.xml" ContentType="application/vnd.openxmlformats-officedocument.presentationml.slide+xml"/>
  <Override PartName="/ppt/slides/slide79.xml" ContentType="application/vnd.openxmlformats-officedocument.presentationml.slide+xml"/>
  <Override PartName="/ppt/embeddings/Microsoft___3.bin" ContentType="application/vnd.openxmlformats-officedocument.oleObject"/>
  <Default Extension="jpeg" ContentType="image/jpeg"/>
  <Override PartName="/ppt/slides/slide3.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slides/slide15.xml" ContentType="application/vnd.openxmlformats-officedocument.presentationml.slide+xml"/>
  <Override PartName="/ppt/notesSlides/notesSlide49.xml" ContentType="application/vnd.openxmlformats-officedocument.presentationml.notesSlide+xml"/>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gif" ContentType="image/gif"/>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slideLayouts/slideLayout23.xml" ContentType="application/vnd.openxmlformats-officedocument.presentationml.slideLayout+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41.xml" ContentType="application/vnd.openxmlformats-officedocument.presentationml.notesSlide+xml"/>
  <Override PartName="/ppt/slides/slide13.xml" ContentType="application/vnd.openxmlformats-officedocument.presentationml.slide+xml"/>
  <Override PartName="/ppt/notesSlides/notesSlide17.xml" ContentType="application/vnd.openxmlformats-officedocument.presentationml.notesSlide+xml"/>
  <Override PartName="/ppt/slides/slide87.xml" ContentType="application/vnd.openxmlformats-officedocument.presentationml.slide+xml"/>
  <Override PartName="/ppt/notesSlides/notesSlide6.xml" ContentType="application/vnd.openxmlformats-officedocument.presentationml.notesSlide+xml"/>
  <Override PartName="/ppt/embeddings/oleObject3.bin" ContentType="application/vnd.openxmlformats-officedocument.oleObject"/>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slideLayouts/slideLayout6.xml" ContentType="application/vnd.openxmlformats-officedocument.presentationml.slideLayout+xml"/>
  <Default Extension="emf" ContentType="image/x-emf"/>
  <Override PartName="/ppt/slideLayouts/slideLayout14.xml" ContentType="application/vnd.openxmlformats-officedocument.presentationml.slideLayout+xml"/>
  <Override PartName="/ppt/notesSlides/notesSlide43.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Override PartName="/ppt/slides/slide27.xml" ContentType="application/vnd.openxmlformats-officedocument.presentationml.slide+xml"/>
  <Override PartName="/ppt/slideLayouts/slideLayout16.xml" ContentType="application/vnd.openxmlformats-officedocument.presentationml.slideLayout+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notesSlides/notesSlide39.xml" ContentType="application/vnd.openxmlformats-officedocument.presentationml.notesSlide+xml"/>
  <Override PartName="/ppt/slides/slide67.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Default Extension="xls" ContentType="application/vnd.ms-exce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notesSlides/notesSlide7.xml" ContentType="application/vnd.openxmlformats-officedocument.presentationml.notesSlide+xml"/>
  <Override PartName="/ppt/slides/slide63.xml" ContentType="application/vnd.openxmlformats-officedocument.presentationml.slide+xml"/>
  <Override PartName="/ppt/slides/slide82.xml" ContentType="application/vnd.openxmlformats-officedocument.presentationml.slide+xml"/>
  <Override PartName="/ppt/embeddings/Microsoft___1.bin" ContentType="application/vnd.openxmlformats-officedocument.oleObject"/>
  <Override PartName="/ppt/slides/slide34.xml" ContentType="application/vnd.openxmlformats-officedocument.presentationml.slide+xml"/>
  <Override PartName="/ppt/notesSlides/notesSlide44.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s/slide88.xml" ContentType="application/vnd.openxmlformats-officedocument.presentationml.slide+xml"/>
  <Override PartName="/ppt/theme/theme1.xml" ContentType="application/vnd.openxmlformats-officedocument.them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4.xml" ContentType="application/vnd.openxmlformats-officedocument.presentationml.slide+xml"/>
  <Override PartName="/ppt/slides/slide72.xml" ContentType="application/vnd.openxmlformats-officedocument.presentationml.slide+xml"/>
  <Override PartName="/ppt/slides/slide8.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Default Extension="pdf" ContentType="application/pdf"/>
  <Override PartName="/ppt/notesSlides/notesSlide20.xml" ContentType="application/vnd.openxmlformats-officedocument.presentationml.notesSlide+xml"/>
  <Override PartName="/ppt/slides/slide6.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648" r:id="rId1"/>
    <p:sldMasterId id="2147483663" r:id="rId2"/>
  </p:sldMasterIdLst>
  <p:notesMasterIdLst>
    <p:notesMasterId r:id="rId92"/>
  </p:notesMasterIdLst>
  <p:handoutMasterIdLst>
    <p:handoutMasterId r:id="rId93"/>
  </p:handoutMasterIdLst>
  <p:sldIdLst>
    <p:sldId id="256" r:id="rId3"/>
    <p:sldId id="1104" r:id="rId4"/>
    <p:sldId id="1108" r:id="rId5"/>
    <p:sldId id="1133" r:id="rId6"/>
    <p:sldId id="1180" r:id="rId7"/>
    <p:sldId id="1182" r:id="rId8"/>
    <p:sldId id="1181" r:id="rId9"/>
    <p:sldId id="1106" r:id="rId10"/>
    <p:sldId id="1109" r:id="rId11"/>
    <p:sldId id="1183" r:id="rId12"/>
    <p:sldId id="1179" r:id="rId13"/>
    <p:sldId id="1105" r:id="rId14"/>
    <p:sldId id="1100" r:id="rId15"/>
    <p:sldId id="1086" r:id="rId16"/>
    <p:sldId id="1066" r:id="rId17"/>
    <p:sldId id="1064" r:id="rId18"/>
    <p:sldId id="1067" r:id="rId19"/>
    <p:sldId id="1065" r:id="rId20"/>
    <p:sldId id="1068" r:id="rId21"/>
    <p:sldId id="1171" r:id="rId22"/>
    <p:sldId id="1063" r:id="rId23"/>
    <p:sldId id="1069" r:id="rId24"/>
    <p:sldId id="968" r:id="rId25"/>
    <p:sldId id="1088" r:id="rId26"/>
    <p:sldId id="1059" r:id="rId27"/>
    <p:sldId id="1060" r:id="rId28"/>
    <p:sldId id="1055" r:id="rId29"/>
    <p:sldId id="822" r:id="rId30"/>
    <p:sldId id="1089" r:id="rId31"/>
    <p:sldId id="670" r:id="rId32"/>
    <p:sldId id="824" r:id="rId33"/>
    <p:sldId id="1194" r:id="rId34"/>
    <p:sldId id="1195" r:id="rId35"/>
    <p:sldId id="1061" r:id="rId36"/>
    <p:sldId id="1092" r:id="rId37"/>
    <p:sldId id="1190" r:id="rId38"/>
    <p:sldId id="1132" r:id="rId39"/>
    <p:sldId id="1114" r:id="rId40"/>
    <p:sldId id="1115" r:id="rId41"/>
    <p:sldId id="1130" r:id="rId42"/>
    <p:sldId id="1131" r:id="rId43"/>
    <p:sldId id="1129" r:id="rId44"/>
    <p:sldId id="1101" r:id="rId45"/>
    <p:sldId id="1111" r:id="rId46"/>
    <p:sldId id="913" r:id="rId47"/>
    <p:sldId id="1056" r:id="rId48"/>
    <p:sldId id="1116" r:id="rId49"/>
    <p:sldId id="672" r:id="rId50"/>
    <p:sldId id="904" r:id="rId51"/>
    <p:sldId id="908" r:id="rId52"/>
    <p:sldId id="1202" r:id="rId53"/>
    <p:sldId id="1137" r:id="rId54"/>
    <p:sldId id="1102" r:id="rId55"/>
    <p:sldId id="1165" r:id="rId56"/>
    <p:sldId id="1166" r:id="rId57"/>
    <p:sldId id="1168" r:id="rId58"/>
    <p:sldId id="920" r:id="rId59"/>
    <p:sldId id="917" r:id="rId60"/>
    <p:sldId id="871" r:id="rId61"/>
    <p:sldId id="872" r:id="rId62"/>
    <p:sldId id="997" r:id="rId63"/>
    <p:sldId id="998" r:id="rId64"/>
    <p:sldId id="999" r:id="rId65"/>
    <p:sldId id="1000" r:id="rId66"/>
    <p:sldId id="1001" r:id="rId67"/>
    <p:sldId id="1142" r:id="rId68"/>
    <p:sldId id="1196" r:id="rId69"/>
    <p:sldId id="1143" r:id="rId70"/>
    <p:sldId id="1144" r:id="rId71"/>
    <p:sldId id="1145" r:id="rId72"/>
    <p:sldId id="1146" r:id="rId73"/>
    <p:sldId id="1184" r:id="rId74"/>
    <p:sldId id="1185" r:id="rId75"/>
    <p:sldId id="916" r:id="rId76"/>
    <p:sldId id="863" r:id="rId77"/>
    <p:sldId id="864" r:id="rId78"/>
    <p:sldId id="865" r:id="rId79"/>
    <p:sldId id="902" r:id="rId80"/>
    <p:sldId id="869" r:id="rId81"/>
    <p:sldId id="1192" r:id="rId82"/>
    <p:sldId id="1103" r:id="rId83"/>
    <p:sldId id="1096" r:id="rId84"/>
    <p:sldId id="1198" r:id="rId85"/>
    <p:sldId id="1197" r:id="rId86"/>
    <p:sldId id="1099" r:id="rId87"/>
    <p:sldId id="1098" r:id="rId88"/>
    <p:sldId id="1201" r:id="rId89"/>
    <p:sldId id="1200" r:id="rId90"/>
    <p:sldId id="1087" r:id="rId91"/>
  </p:sldIdLst>
  <p:sldSz cx="9144000" cy="6858000" type="screen4x3"/>
  <p:notesSz cx="6858000" cy="9144000"/>
  <p:defaultTextStyle>
    <a:defPPr>
      <a:defRPr lang="ja-JP"/>
    </a:defPPr>
    <a:lvl1pPr algn="ctr" rtl="0" eaLnBrk="0" fontAlgn="base" hangingPunct="0">
      <a:spcBef>
        <a:spcPct val="0"/>
      </a:spcBef>
      <a:spcAft>
        <a:spcPct val="0"/>
      </a:spcAft>
      <a:defRPr sz="2400" b="1" kern="1200">
        <a:solidFill>
          <a:schemeClr val="tx1"/>
        </a:solidFill>
        <a:latin typeface="Times" charset="0"/>
        <a:ea typeface="+mn-ea"/>
        <a:cs typeface="+mn-cs"/>
      </a:defRPr>
    </a:lvl1pPr>
    <a:lvl2pPr marL="457200" algn="ctr" rtl="0" eaLnBrk="0" fontAlgn="base" hangingPunct="0">
      <a:spcBef>
        <a:spcPct val="0"/>
      </a:spcBef>
      <a:spcAft>
        <a:spcPct val="0"/>
      </a:spcAft>
      <a:defRPr sz="2400" b="1" kern="1200">
        <a:solidFill>
          <a:schemeClr val="tx1"/>
        </a:solidFill>
        <a:latin typeface="Times" charset="0"/>
        <a:ea typeface="+mn-ea"/>
        <a:cs typeface="+mn-cs"/>
      </a:defRPr>
    </a:lvl2pPr>
    <a:lvl3pPr marL="914400" algn="ctr" rtl="0" eaLnBrk="0" fontAlgn="base" hangingPunct="0">
      <a:spcBef>
        <a:spcPct val="0"/>
      </a:spcBef>
      <a:spcAft>
        <a:spcPct val="0"/>
      </a:spcAft>
      <a:defRPr sz="2400" b="1" kern="1200">
        <a:solidFill>
          <a:schemeClr val="tx1"/>
        </a:solidFill>
        <a:latin typeface="Times" charset="0"/>
        <a:ea typeface="+mn-ea"/>
        <a:cs typeface="+mn-cs"/>
      </a:defRPr>
    </a:lvl3pPr>
    <a:lvl4pPr marL="1371600" algn="ctr" rtl="0" eaLnBrk="0" fontAlgn="base" hangingPunct="0">
      <a:spcBef>
        <a:spcPct val="0"/>
      </a:spcBef>
      <a:spcAft>
        <a:spcPct val="0"/>
      </a:spcAft>
      <a:defRPr sz="2400" b="1" kern="1200">
        <a:solidFill>
          <a:schemeClr val="tx1"/>
        </a:solidFill>
        <a:latin typeface="Times" charset="0"/>
        <a:ea typeface="+mn-ea"/>
        <a:cs typeface="+mn-cs"/>
      </a:defRPr>
    </a:lvl4pPr>
    <a:lvl5pPr marL="1828800" algn="ctr" rtl="0" eaLnBrk="0" fontAlgn="base" hangingPunct="0">
      <a:spcBef>
        <a:spcPct val="0"/>
      </a:spcBef>
      <a:spcAft>
        <a:spcPct val="0"/>
      </a:spcAft>
      <a:defRPr sz="2400" b="1" kern="1200">
        <a:solidFill>
          <a:schemeClr val="tx1"/>
        </a:solidFill>
        <a:latin typeface="Times" charset="0"/>
        <a:ea typeface="+mn-ea"/>
        <a:cs typeface="+mn-cs"/>
      </a:defRPr>
    </a:lvl5pPr>
    <a:lvl6pPr marL="2286000" algn="l" defTabSz="457200" rtl="0" eaLnBrk="1" latinLnBrk="0" hangingPunct="1">
      <a:defRPr sz="2400" b="1" kern="1200">
        <a:solidFill>
          <a:schemeClr val="tx1"/>
        </a:solidFill>
        <a:latin typeface="Times" charset="0"/>
        <a:ea typeface="+mn-ea"/>
        <a:cs typeface="+mn-cs"/>
      </a:defRPr>
    </a:lvl6pPr>
    <a:lvl7pPr marL="2743200" algn="l" defTabSz="457200" rtl="0" eaLnBrk="1" latinLnBrk="0" hangingPunct="1">
      <a:defRPr sz="2400" b="1" kern="1200">
        <a:solidFill>
          <a:schemeClr val="tx1"/>
        </a:solidFill>
        <a:latin typeface="Times" charset="0"/>
        <a:ea typeface="+mn-ea"/>
        <a:cs typeface="+mn-cs"/>
      </a:defRPr>
    </a:lvl7pPr>
    <a:lvl8pPr marL="3200400" algn="l" defTabSz="457200" rtl="0" eaLnBrk="1" latinLnBrk="0" hangingPunct="1">
      <a:defRPr sz="2400" b="1" kern="1200">
        <a:solidFill>
          <a:schemeClr val="tx1"/>
        </a:solidFill>
        <a:latin typeface="Times" charset="0"/>
        <a:ea typeface="+mn-ea"/>
        <a:cs typeface="+mn-cs"/>
      </a:defRPr>
    </a:lvl8pPr>
    <a:lvl9pPr marL="3657600" algn="l" defTabSz="457200" rtl="0" eaLnBrk="1" latinLnBrk="0" hangingPunct="1">
      <a:defRPr sz="2400" b="1"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2" scaleToFitPaper="1"/>
  <p:clrMru>
    <a:srgbClr val="FFFF66"/>
    <a:srgbClr val="FF6FCF"/>
    <a:srgbClr val="0080FF"/>
    <a:srgbClr val="FF0000"/>
    <a:srgbClr val="000000"/>
    <a:srgbClr val="0F005A"/>
    <a:srgbClr val="FF0080"/>
    <a:srgbClr val="0000FF"/>
    <a:srgbClr val="FF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3000" autoAdjust="0"/>
    <p:restoredTop sz="85599" autoAdjust="0"/>
  </p:normalViewPr>
  <p:slideViewPr>
    <p:cSldViewPr>
      <p:cViewPr varScale="1">
        <p:scale>
          <a:sx n="88" d="100"/>
          <a:sy n="88" d="100"/>
        </p:scale>
        <p:origin x="-792" y="-12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75" d="100"/>
        <a:sy n="75" d="100"/>
      </p:scale>
      <p:origin x="0" y="11872"/>
    </p:cViewPr>
  </p:sorter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slide" Target="slides/slide62.xml"/><Relationship Id="rId60" Type="http://schemas.openxmlformats.org/officeDocument/2006/relationships/slide" Target="slides/slide58.xml"/><Relationship Id="rId70" Type="http://schemas.openxmlformats.org/officeDocument/2006/relationships/slide" Target="slides/slide68.xml"/><Relationship Id="rId94" Type="http://schemas.openxmlformats.org/officeDocument/2006/relationships/printerSettings" Target="printerSettings/printerSettings1.bin"/><Relationship Id="rId7" Type="http://schemas.openxmlformats.org/officeDocument/2006/relationships/slide" Target="slides/slide5.xml"/><Relationship Id="rId74" Type="http://schemas.openxmlformats.org/officeDocument/2006/relationships/slide" Target="slides/slide72.xml"/><Relationship Id="rId25" Type="http://schemas.openxmlformats.org/officeDocument/2006/relationships/slide" Target="slides/slide23.xml"/><Relationship Id="rId96" Type="http://schemas.openxmlformats.org/officeDocument/2006/relationships/viewProps" Target="viewProps.xml"/><Relationship Id="rId10" Type="http://schemas.openxmlformats.org/officeDocument/2006/relationships/slide" Target="slides/slide8.xml"/><Relationship Id="rId50" Type="http://schemas.openxmlformats.org/officeDocument/2006/relationships/slide" Target="slides/slide48.xml"/><Relationship Id="rId17" Type="http://schemas.openxmlformats.org/officeDocument/2006/relationships/slide" Target="slides/slide15.xml"/><Relationship Id="rId71" Type="http://schemas.openxmlformats.org/officeDocument/2006/relationships/slide" Target="slides/slide69.xml"/><Relationship Id="rId4" Type="http://schemas.openxmlformats.org/officeDocument/2006/relationships/slide" Target="slides/slide2.xml"/><Relationship Id="rId28" Type="http://schemas.openxmlformats.org/officeDocument/2006/relationships/slide" Target="slides/slide26.xml"/><Relationship Id="rId89" Type="http://schemas.openxmlformats.org/officeDocument/2006/relationships/slide" Target="slides/slide87.xml"/><Relationship Id="rId88" Type="http://schemas.openxmlformats.org/officeDocument/2006/relationships/slide" Target="slides/slide86.xml"/><Relationship Id="rId82" Type="http://schemas.openxmlformats.org/officeDocument/2006/relationships/slide" Target="slides/slide80.xml"/><Relationship Id="rId69" Type="http://schemas.openxmlformats.org/officeDocument/2006/relationships/slide" Target="slides/slide67.xml"/><Relationship Id="rId38" Type="http://schemas.openxmlformats.org/officeDocument/2006/relationships/slide" Target="slides/slide36.xml"/><Relationship Id="rId20" Type="http://schemas.openxmlformats.org/officeDocument/2006/relationships/slide" Target="slides/slide18.xml"/><Relationship Id="rId2" Type="http://schemas.openxmlformats.org/officeDocument/2006/relationships/slideMaster" Target="slideMasters/slideMaster2.xml"/><Relationship Id="rId72" Type="http://schemas.openxmlformats.org/officeDocument/2006/relationships/slide" Target="slides/slide70.xml"/><Relationship Id="rId35" Type="http://schemas.openxmlformats.org/officeDocument/2006/relationships/slide" Target="slides/slide33.xml"/><Relationship Id="rId75" Type="http://schemas.openxmlformats.org/officeDocument/2006/relationships/slide" Target="slides/slide73.xml"/><Relationship Id="rId80" Type="http://schemas.openxmlformats.org/officeDocument/2006/relationships/slide" Target="slides/slide78.xml"/><Relationship Id="rId31" Type="http://schemas.openxmlformats.org/officeDocument/2006/relationships/slide" Target="slides/slide29.xml"/><Relationship Id="rId62" Type="http://schemas.openxmlformats.org/officeDocument/2006/relationships/slide" Target="slides/slide60.xml"/><Relationship Id="rId79" Type="http://schemas.openxmlformats.org/officeDocument/2006/relationships/slide" Target="slides/slide77.xml"/><Relationship Id="rId97" Type="http://schemas.openxmlformats.org/officeDocument/2006/relationships/theme" Target="theme/theme1.xml"/><Relationship Id="rId98" Type="http://schemas.openxmlformats.org/officeDocument/2006/relationships/tableStyles" Target="tableStyles.xml"/><Relationship Id="rId1" Type="http://schemas.openxmlformats.org/officeDocument/2006/relationships/slideMaster" Target="slideMasters/slideMaster1.xml"/><Relationship Id="rId24" Type="http://schemas.openxmlformats.org/officeDocument/2006/relationships/slide" Target="slides/slide22.xml"/><Relationship Id="rId47" Type="http://schemas.openxmlformats.org/officeDocument/2006/relationships/slide" Target="slides/slide45.xml"/><Relationship Id="rId56" Type="http://schemas.openxmlformats.org/officeDocument/2006/relationships/slide" Target="slides/slide54.xml"/><Relationship Id="rId48" Type="http://schemas.openxmlformats.org/officeDocument/2006/relationships/slide" Target="slides/slide46.xml"/><Relationship Id="rId32" Type="http://schemas.openxmlformats.org/officeDocument/2006/relationships/slide" Target="slides/slide30.xml"/><Relationship Id="rId13" Type="http://schemas.openxmlformats.org/officeDocument/2006/relationships/slide" Target="slides/slide11.xml"/><Relationship Id="rId52" Type="http://schemas.openxmlformats.org/officeDocument/2006/relationships/slide" Target="slides/slide50.xml"/><Relationship Id="rId54" Type="http://schemas.openxmlformats.org/officeDocument/2006/relationships/slide" Target="slides/slide52.xml"/><Relationship Id="rId23" Type="http://schemas.openxmlformats.org/officeDocument/2006/relationships/slide" Target="slides/slide21.xml"/><Relationship Id="rId61" Type="http://schemas.openxmlformats.org/officeDocument/2006/relationships/slide" Target="slides/slide59.xml"/><Relationship Id="rId53" Type="http://schemas.openxmlformats.org/officeDocument/2006/relationships/slide" Target="slides/slide51.xml"/><Relationship Id="rId84" Type="http://schemas.openxmlformats.org/officeDocument/2006/relationships/slide" Target="slides/slide82.xml"/><Relationship Id="rId30" Type="http://schemas.openxmlformats.org/officeDocument/2006/relationships/slide" Target="slides/slide28.xml"/><Relationship Id="rId29" Type="http://schemas.openxmlformats.org/officeDocument/2006/relationships/slide" Target="slides/slide27.xml"/><Relationship Id="rId83" Type="http://schemas.openxmlformats.org/officeDocument/2006/relationships/slide" Target="slides/slide81.xml"/><Relationship Id="rId41" Type="http://schemas.openxmlformats.org/officeDocument/2006/relationships/slide" Target="slides/slide39.xml"/><Relationship Id="rId5" Type="http://schemas.openxmlformats.org/officeDocument/2006/relationships/slide" Target="slides/slide3.xml"/><Relationship Id="rId22" Type="http://schemas.openxmlformats.org/officeDocument/2006/relationships/slide" Target="slides/slide20.xml"/><Relationship Id="rId95" Type="http://schemas.openxmlformats.org/officeDocument/2006/relationships/presProps" Target="presProps.xml"/><Relationship Id="rId39" Type="http://schemas.openxmlformats.org/officeDocument/2006/relationships/slide" Target="slides/slide37.xml"/><Relationship Id="rId43" Type="http://schemas.openxmlformats.org/officeDocument/2006/relationships/slide" Target="slides/slide41.xml"/><Relationship Id="rId90" Type="http://schemas.openxmlformats.org/officeDocument/2006/relationships/slide" Target="slides/slide88.xml"/><Relationship Id="rId77" Type="http://schemas.openxmlformats.org/officeDocument/2006/relationships/slide" Target="slides/slide75.xml"/><Relationship Id="rId63" Type="http://schemas.openxmlformats.org/officeDocument/2006/relationships/slide" Target="slides/slide61.xml"/><Relationship Id="rId85" Type="http://schemas.openxmlformats.org/officeDocument/2006/relationships/slide" Target="slides/slide83.xml"/><Relationship Id="rId9" Type="http://schemas.openxmlformats.org/officeDocument/2006/relationships/slide" Target="slides/slide7.xml"/><Relationship Id="rId18" Type="http://schemas.openxmlformats.org/officeDocument/2006/relationships/slide" Target="slides/slide16.xml"/><Relationship Id="rId27" Type="http://schemas.openxmlformats.org/officeDocument/2006/relationships/slide" Target="slides/slide25.xml"/><Relationship Id="rId14" Type="http://schemas.openxmlformats.org/officeDocument/2006/relationships/slide" Target="slides/slide12.xml"/><Relationship Id="rId92" Type="http://schemas.openxmlformats.org/officeDocument/2006/relationships/notesMaster" Target="notesMasters/notesMaster1.xml"/><Relationship Id="rId45" Type="http://schemas.openxmlformats.org/officeDocument/2006/relationships/slide" Target="slides/slide43.xml"/><Relationship Id="rId58" Type="http://schemas.openxmlformats.org/officeDocument/2006/relationships/slide" Target="slides/slide56.xml"/><Relationship Id="rId42" Type="http://schemas.openxmlformats.org/officeDocument/2006/relationships/slide" Target="slides/slide40.xml"/><Relationship Id="rId73" Type="http://schemas.openxmlformats.org/officeDocument/2006/relationships/slide" Target="slides/slide71.xml"/><Relationship Id="rId87" Type="http://schemas.openxmlformats.org/officeDocument/2006/relationships/slide" Target="slides/slide85.xml"/><Relationship Id="rId6" Type="http://schemas.openxmlformats.org/officeDocument/2006/relationships/slide" Target="slides/slide4.xml"/><Relationship Id="rId49" Type="http://schemas.openxmlformats.org/officeDocument/2006/relationships/slide" Target="slides/slide47.xml"/><Relationship Id="rId44" Type="http://schemas.openxmlformats.org/officeDocument/2006/relationships/slide" Target="slides/slide42.xml"/><Relationship Id="rId19" Type="http://schemas.openxmlformats.org/officeDocument/2006/relationships/slide" Target="slides/slide17.xml"/><Relationship Id="rId57" Type="http://schemas.openxmlformats.org/officeDocument/2006/relationships/slide" Target="slides/slide55.xml"/><Relationship Id="rId46" Type="http://schemas.openxmlformats.org/officeDocument/2006/relationships/slide" Target="slides/slide44.xml"/><Relationship Id="rId86" Type="http://schemas.openxmlformats.org/officeDocument/2006/relationships/slide" Target="slides/slide84.xml"/><Relationship Id="rId59" Type="http://schemas.openxmlformats.org/officeDocument/2006/relationships/slide" Target="slides/slide57.xml"/><Relationship Id="rId51" Type="http://schemas.openxmlformats.org/officeDocument/2006/relationships/slide" Target="slides/slide49.xml"/><Relationship Id="rId66" Type="http://schemas.openxmlformats.org/officeDocument/2006/relationships/slide" Target="slides/slide64.xml"/><Relationship Id="rId55" Type="http://schemas.openxmlformats.org/officeDocument/2006/relationships/slide" Target="slides/slide53.xml"/><Relationship Id="rId34" Type="http://schemas.openxmlformats.org/officeDocument/2006/relationships/slide" Target="slides/slide32.xml"/><Relationship Id="rId81" Type="http://schemas.openxmlformats.org/officeDocument/2006/relationships/slide" Target="slides/slide79.xml"/><Relationship Id="rId40" Type="http://schemas.openxmlformats.org/officeDocument/2006/relationships/slide" Target="slides/slide38.xml"/><Relationship Id="rId36" Type="http://schemas.openxmlformats.org/officeDocument/2006/relationships/slide" Target="slides/slide34.xml"/><Relationship Id="rId76" Type="http://schemas.openxmlformats.org/officeDocument/2006/relationships/slide" Target="slides/slide74.xml"/><Relationship Id="rId8" Type="http://schemas.openxmlformats.org/officeDocument/2006/relationships/slide" Target="slides/slide6.xml"/><Relationship Id="rId65" Type="http://schemas.openxmlformats.org/officeDocument/2006/relationships/slide" Target="slides/slide63.xml"/><Relationship Id="rId67" Type="http://schemas.openxmlformats.org/officeDocument/2006/relationships/slide" Target="slides/slide65.xml"/><Relationship Id="rId37" Type="http://schemas.openxmlformats.org/officeDocument/2006/relationships/slide" Target="slides/slide35.xml"/><Relationship Id="rId12" Type="http://schemas.openxmlformats.org/officeDocument/2006/relationships/slide" Target="slides/slide10.xml"/><Relationship Id="rId3" Type="http://schemas.openxmlformats.org/officeDocument/2006/relationships/slide" Target="slides/slide1.xml"/><Relationship Id="rId26" Type="http://schemas.openxmlformats.org/officeDocument/2006/relationships/slide" Target="slides/slide24.xml"/><Relationship Id="rId11" Type="http://schemas.openxmlformats.org/officeDocument/2006/relationships/slide" Target="slides/slide9.xml"/><Relationship Id="rId68" Type="http://schemas.openxmlformats.org/officeDocument/2006/relationships/slide" Target="slides/slide66.xml"/><Relationship Id="rId16" Type="http://schemas.openxmlformats.org/officeDocument/2006/relationships/slide" Target="slides/slide14.xml"/><Relationship Id="rId33" Type="http://schemas.openxmlformats.org/officeDocument/2006/relationships/slide" Target="slides/slide31.xml"/><Relationship Id="rId91" Type="http://schemas.openxmlformats.org/officeDocument/2006/relationships/slide" Target="slides/slide89.xml"/><Relationship Id="rId93" Type="http://schemas.openxmlformats.org/officeDocument/2006/relationships/handoutMaster" Target="handoutMasters/handoutMaster1.xml"/><Relationship Id="rId78" Type="http://schemas.openxmlformats.org/officeDocument/2006/relationships/slide" Target="slides/slide76.xml"/><Relationship Id="rId15" Type="http://schemas.openxmlformats.org/officeDocument/2006/relationships/slide" Target="slides/slide13.xml"/><Relationship Id="rId21" Type="http://schemas.openxmlformats.org/officeDocument/2006/relationships/slide" Target="slides/slide19.xml"/></Relationships>
</file>

<file path=ppt/_rels/viewProps.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slide" Target="slides/slide4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4.pict"/><Relationship Id="rId1" Type="http://schemas.openxmlformats.org/officeDocument/2006/relationships/image" Target="../media/image53.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pict"/></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8.pict"/><Relationship Id="rId1" Type="http://schemas.openxmlformats.org/officeDocument/2006/relationships/image" Target="../media/image97.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9.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2.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8.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935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ltLang="ja-JP"/>
          </a:p>
        </p:txBody>
      </p:sp>
      <p:sp>
        <p:nvSpPr>
          <p:cNvPr id="49357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49357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ltLang="ja-JP"/>
          </a:p>
        </p:txBody>
      </p:sp>
      <p:sp>
        <p:nvSpPr>
          <p:cNvPr id="49357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2A1FAF4-26C7-1B47-BF66-3C0142001C97}" type="slidenum">
              <a:rPr lang="en-US" altLang="ja-JP"/>
              <a:pPr/>
              <a:t>‹#›</a:t>
            </a:fld>
            <a:endParaRPr lang="en-US" altLang="ja-JP"/>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ea typeface="Osaka" charset="-128"/>
                <a:cs typeface="Osaka" charset="-128"/>
              </a:defRPr>
            </a:lvl1pPr>
          </a:lstStyle>
          <a:p>
            <a:endParaRPr lang="en-US" altLang="ja-JP"/>
          </a:p>
        </p:txBody>
      </p:sp>
      <p:sp>
        <p:nvSpPr>
          <p:cNvPr id="266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a typeface="Osaka" charset="-128"/>
                <a:cs typeface="Osaka" charset="-128"/>
              </a:defRPr>
            </a:lvl1pPr>
          </a:lstStyle>
          <a:p>
            <a:endParaRPr lang="en-US" altLang="ja-JP"/>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66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66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ea typeface="Osaka" charset="-128"/>
                <a:cs typeface="Osaka" charset="-128"/>
              </a:defRPr>
            </a:lvl1pPr>
          </a:lstStyle>
          <a:p>
            <a:endParaRPr lang="en-US" altLang="ja-JP"/>
          </a:p>
        </p:txBody>
      </p:sp>
      <p:sp>
        <p:nvSpPr>
          <p:cNvPr id="266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a typeface="Osaka" charset="-128"/>
                <a:cs typeface="Osaka" charset="-128"/>
              </a:defRPr>
            </a:lvl1pPr>
          </a:lstStyle>
          <a:p>
            <a:fld id="{D6582E33-B468-AD42-9C5D-01E0E3D2726D}" type="slidenum">
              <a:rPr lang="en-US" altLang="ja-JP"/>
              <a:pPr/>
              <a:t>‹#›</a:t>
            </a:fld>
            <a:endParaRPr lang="en-US" altLang="ja-JP"/>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4" Type="http://schemas.openxmlformats.org/officeDocument/2006/relationships/hyperlink" Target="http://ja.wikipedia.org/wiki/%E5%AE%87%E5%AE%99%E3%81%AE%E6%99%B4%E3%82%8C%E4%B8%8A%E3%81%8C%E3%82%8A" TargetMode="External"/><Relationship Id="rId4" Type="http://schemas.openxmlformats.org/officeDocument/2006/relationships/hyperlink" Target="http://ja.wikipedia.org/wiki/%E3%82%A2%E3%83%BC%E3%83%8E%E3%83%BB%E3%83%9A%E3%83%B3%E3%82%B8%E3%82%A2%E3%82%B9" TargetMode="External"/><Relationship Id="rId7" Type="http://schemas.openxmlformats.org/officeDocument/2006/relationships/hyperlink" Target="http://ja.wikipedia.org/wiki/%E3%83%8E%E3%82%A4%E3%82%BA" TargetMode="External"/><Relationship Id="rId11" Type="http://schemas.openxmlformats.org/officeDocument/2006/relationships/hyperlink" Target="http://ja.wikipedia.org/wiki/%E9%9B%BB%E5%AD%90" TargetMode="External"/><Relationship Id="rId1" Type="http://schemas.openxmlformats.org/officeDocument/2006/relationships/notesMaster" Target="../notesMasters/notesMaster1.xml"/><Relationship Id="rId6" Type="http://schemas.openxmlformats.org/officeDocument/2006/relationships/hyperlink" Target="http://ja.wikipedia.org/wiki/%E3%82%A2%E3%83%B3%E3%83%86%E3%83%8A" TargetMode="External"/><Relationship Id="rId16" Type="http://schemas.openxmlformats.org/officeDocument/2006/relationships/hyperlink" Target="http://ja.wikipedia.org/wiki/%E8%B5%A4%E6%96%B9%E5%81%8F%E7%A7%BB" TargetMode="External"/><Relationship Id="rId8" Type="http://schemas.openxmlformats.org/officeDocument/2006/relationships/hyperlink" Target="http://ja.wikipedia.org/wiki/1960%E5%B9%B4%E4%BB%A3" TargetMode="External"/><Relationship Id="rId13" Type="http://schemas.openxmlformats.org/officeDocument/2006/relationships/hyperlink" Target="http://ja.wikipedia.org/wiki/%E6%B0%B4%E7%B4%A0" TargetMode="External"/><Relationship Id="rId10" Type="http://schemas.openxmlformats.org/officeDocument/2006/relationships/hyperlink" Target="http://ja.wikipedia.org/wiki/%E5%AE%87%E5%AE%99%E8%AB%96" TargetMode="External"/><Relationship Id="rId5" Type="http://schemas.openxmlformats.org/officeDocument/2006/relationships/hyperlink" Target="http://ja.wikipedia.org/wiki/%E3%83%AD%E3%83%90%E3%83%BC%E3%83%88%E3%83%BB%E3%82%A6%E3%83%83%E3%83%89%E3%83%AD%E3%82%A6%E3%83%BB%E3%82%A6%E3%82%A3%E3%83%AB%E3%82%BD%E3%83%B3" TargetMode="External"/><Relationship Id="rId15" Type="http://schemas.openxmlformats.org/officeDocument/2006/relationships/hyperlink" Target="http://ja.wikipedia.org/wiki/%E5%85%89%E5%AD%90" TargetMode="External"/><Relationship Id="rId12" Type="http://schemas.openxmlformats.org/officeDocument/2006/relationships/hyperlink" Target="http://ja.wikipedia.org/wiki/%E9%99%BD%E5%AD%90" TargetMode="External"/><Relationship Id="rId17" Type="http://schemas.openxmlformats.org/officeDocument/2006/relationships/hyperlink" Target="http://ja.wikipedia.org/wiki/%E3%83%93%E3%83%83%E3%82%B0%E3%83%90%E3%83%B3" TargetMode="External"/><Relationship Id="rId2" Type="http://schemas.openxmlformats.org/officeDocument/2006/relationships/slide" Target="../slides/slide18.xml"/><Relationship Id="rId9" Type="http://schemas.openxmlformats.org/officeDocument/2006/relationships/hyperlink" Target="http://ja.wikipedia.org/wiki/%E5%AE%9A%E5%B8%B8%E5%AE%87%E5%AE%99%E8%AB%96" TargetMode="External"/><Relationship Id="rId3" Type="http://schemas.openxmlformats.org/officeDocument/2006/relationships/hyperlink" Target="http://ja.wikipedia.org/wiki/%E3%83%99%E3%83%AB%E7%A0%94%E7%A9%B6%E6%89%8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032898-92EA-A04C-96C0-BCEF7F1ADB82}" type="slidenum">
              <a:rPr lang="en-US" altLang="ja-JP"/>
              <a:pPr/>
              <a:t>1</a:t>
            </a:fld>
            <a:endParaRPr lang="en-US" altLang="ja-JP"/>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ja-JP" altLang="en-US" dirty="0">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B13D69F9-4CE0-6E4E-AD72-D6F9040A4184}" type="slidenum">
              <a:rPr lang="en-US" altLang="ja-JP"/>
              <a:pPr/>
              <a:t>20</a:t>
            </a:fld>
            <a:endParaRPr lang="en-US" altLang="ja-JP"/>
          </a:p>
        </p:txBody>
      </p:sp>
      <p:sp>
        <p:nvSpPr>
          <p:cNvPr id="106499" name="Rectangle 2"/>
          <p:cNvSpPr>
            <a:spLocks noGrp="1" noRot="1" noChangeAspect="1" noChangeArrowheads="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endParaRPr lang="ja-JP" altLang="en-US">
              <a:solidFill>
                <a:srgbClr val="3D3D3D"/>
              </a:solidFill>
              <a:latin typeface="Arial" pitchFamily="-106" charset="0"/>
              <a:cs typeface="ＭＳ Ｐゴシック" pitchFamily="-106"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2425E8-22E2-4064-B41E-9FFEB643D74C}" type="slidenum">
              <a:rPr lang="en-US" altLang="ja-JP"/>
              <a:pPr/>
              <a:t>21</a:t>
            </a:fld>
            <a:endParaRPr lang="en-US" altLang="ja-JP"/>
          </a:p>
        </p:txBody>
      </p:sp>
      <p:sp>
        <p:nvSpPr>
          <p:cNvPr id="1436674" name="Rectangle 2"/>
          <p:cNvSpPr>
            <a:spLocks noGrp="1" noRot="1" noChangeAspect="1" noChangeArrowheads="1" noTextEdit="1"/>
          </p:cNvSpPr>
          <p:nvPr>
            <p:ph type="sldImg"/>
          </p:nvPr>
        </p:nvSpPr>
        <p:spPr>
          <a:ln/>
        </p:spPr>
      </p:sp>
      <p:sp>
        <p:nvSpPr>
          <p:cNvPr id="1436675" name="Rectangle 3"/>
          <p:cNvSpPr>
            <a:spLocks noGrp="1" noChangeArrowheads="1"/>
          </p:cNvSpPr>
          <p:nvPr>
            <p:ph type="body" idx="1"/>
          </p:nvPr>
        </p:nvSpPr>
        <p:spPr/>
        <p:txBody>
          <a:bodyPr/>
          <a:lstStyle/>
          <a:p>
            <a:endParaRPr lang="ja-JP" altLang="en-US">
              <a:cs typeface="ＭＳ Ｐゴシック" pitchFamily="6"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19E3E6-66C9-4AA5-B261-2721A5C2DE05}" type="slidenum">
              <a:rPr lang="en-US" altLang="ja-JP"/>
              <a:pPr/>
              <a:t>22</a:t>
            </a:fld>
            <a:endParaRPr lang="en-US" altLang="ja-JP"/>
          </a:p>
        </p:txBody>
      </p:sp>
      <p:sp>
        <p:nvSpPr>
          <p:cNvPr id="1495042" name="Rectangle 2"/>
          <p:cNvSpPr>
            <a:spLocks noGrp="1" noRot="1" noChangeAspect="1" noChangeArrowheads="1" noTextEdit="1"/>
          </p:cNvSpPr>
          <p:nvPr>
            <p:ph type="sldImg"/>
          </p:nvPr>
        </p:nvSpPr>
        <p:spPr>
          <a:ln/>
        </p:spPr>
      </p:sp>
      <p:sp>
        <p:nvSpPr>
          <p:cNvPr id="149504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4C2DD-0357-094C-95E4-F42EB71DD87A}" type="slidenum">
              <a:rPr lang="en-US" altLang="ja-JP"/>
              <a:pPr/>
              <a:t>23</a:t>
            </a:fld>
            <a:endParaRPr lang="en-US" altLang="ja-JP"/>
          </a:p>
        </p:txBody>
      </p:sp>
      <p:sp>
        <p:nvSpPr>
          <p:cNvPr id="1411074" name="Rectangle 2"/>
          <p:cNvSpPr>
            <a:spLocks noGrp="1" noRot="1" noChangeAspect="1" noChangeArrowheads="1" noTextEdit="1"/>
          </p:cNvSpPr>
          <p:nvPr>
            <p:ph type="sldImg"/>
          </p:nvPr>
        </p:nvSpPr>
        <p:spPr>
          <a:ln/>
        </p:spPr>
      </p:sp>
      <p:sp>
        <p:nvSpPr>
          <p:cNvPr id="1411075" name="Rectangle 3"/>
          <p:cNvSpPr>
            <a:spLocks noGrp="1" noChangeArrowheads="1"/>
          </p:cNvSpPr>
          <p:nvPr>
            <p:ph type="body" idx="1"/>
          </p:nvPr>
        </p:nvSpPr>
        <p:spPr/>
        <p:txBody>
          <a:bodyPr/>
          <a:lstStyle/>
          <a:p>
            <a:endParaRPr lang="ja-JP" altLang="en-US">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lnSpcReduction="10000"/>
          </a:bodyPr>
          <a:lstStyle/>
          <a:p>
            <a:endParaRPr lang="ja-JP" altLang="en-US" dirty="0"/>
          </a:p>
        </p:txBody>
      </p:sp>
      <p:sp>
        <p:nvSpPr>
          <p:cNvPr id="4" name="スライド番号プレースホルダ 3"/>
          <p:cNvSpPr>
            <a:spLocks noGrp="1"/>
          </p:cNvSpPr>
          <p:nvPr>
            <p:ph type="sldNum" sz="quarter" idx="10"/>
          </p:nvPr>
        </p:nvSpPr>
        <p:spPr/>
        <p:txBody>
          <a:bodyPr/>
          <a:lstStyle/>
          <a:p>
            <a:fld id="{D6582E33-B468-AD42-9C5D-01E0E3D2726D}" type="slidenum">
              <a:rPr lang="en-US" altLang="ja-JP" smtClean="0"/>
              <a:pPr/>
              <a:t>25</a:t>
            </a:fld>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D6582E33-B468-AD42-9C5D-01E0E3D2726D}" type="slidenum">
              <a:rPr lang="en-US" altLang="ja-JP" smtClean="0"/>
              <a:pPr/>
              <a:t>26</a:t>
            </a:fld>
            <a:endParaRPr lang="en-US"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D6582E33-B468-AD42-9C5D-01E0E3D2726D}" type="slidenum">
              <a:rPr lang="en-US" altLang="ja-JP" smtClean="0"/>
              <a:pPr/>
              <a:t>27</a:t>
            </a:fld>
            <a:endParaRPr lang="en-US"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16B4E-C9BB-7343-8580-197CCAB891C2}" type="slidenum">
              <a:rPr lang="en-US" altLang="ja-JP"/>
              <a:pPr/>
              <a:t>28</a:t>
            </a:fld>
            <a:endParaRPr lang="en-US" altLang="ja-JP"/>
          </a:p>
        </p:txBody>
      </p:sp>
      <p:sp>
        <p:nvSpPr>
          <p:cNvPr id="1605634" name="Rectangle 2"/>
          <p:cNvSpPr>
            <a:spLocks noGrp="1" noRot="1" noChangeAspect="1" noChangeArrowheads="1" noTextEdit="1"/>
          </p:cNvSpPr>
          <p:nvPr>
            <p:ph type="sldImg"/>
          </p:nvPr>
        </p:nvSpPr>
        <p:spPr>
          <a:ln/>
        </p:spPr>
      </p:sp>
      <p:sp>
        <p:nvSpPr>
          <p:cNvPr id="1605635" name="Rectangle 3"/>
          <p:cNvSpPr>
            <a:spLocks noGrp="1" noChangeArrowheads="1"/>
          </p:cNvSpPr>
          <p:nvPr>
            <p:ph type="body" idx="1"/>
          </p:nvPr>
        </p:nvSpPr>
        <p:spPr/>
        <p:txBody>
          <a:bodyPr/>
          <a:lstStyle/>
          <a:p>
            <a:r>
              <a:rPr lang="en-US" altLang="ja-JP" dirty="0">
                <a:cs typeface="ＭＳ Ｐゴシック" charset="-128"/>
              </a:rPr>
              <a:t>QED</a:t>
            </a:r>
            <a:r>
              <a:rPr lang="ja-JP" altLang="en-US" dirty="0">
                <a:cs typeface="ＭＳ Ｐゴシック" charset="-128"/>
              </a:rPr>
              <a:t>（量子電磁力学）</a:t>
            </a:r>
            <a:r>
              <a:rPr lang="en-US" altLang="ja-JP" dirty="0">
                <a:cs typeface="ＭＳ Ｐゴシック" charset="-128"/>
              </a:rPr>
              <a:t> </a:t>
            </a:r>
            <a:r>
              <a:rPr lang="ja-JP" altLang="en-US" dirty="0">
                <a:cs typeface="ＭＳ Ｐゴシック" charset="-128"/>
              </a:rPr>
              <a:t>と</a:t>
            </a:r>
            <a:r>
              <a:rPr lang="en-US" altLang="ja-JP" dirty="0">
                <a:cs typeface="ＭＳ Ｐゴシック" charset="-128"/>
              </a:rPr>
              <a:t> QCD </a:t>
            </a:r>
            <a:r>
              <a:rPr lang="ja-JP" altLang="en-US" dirty="0">
                <a:cs typeface="ＭＳ Ｐゴシック" charset="-128"/>
              </a:rPr>
              <a:t>について：</a:t>
            </a:r>
            <a:endParaRPr lang="en-US" altLang="ja-JP" dirty="0">
              <a:cs typeface="ＭＳ Ｐゴシック" charset="-128"/>
            </a:endParaRPr>
          </a:p>
          <a:p>
            <a:endParaRPr lang="en-US" altLang="ja-JP" dirty="0">
              <a:cs typeface="ＭＳ Ｐゴシック" charset="-128"/>
            </a:endParaRPr>
          </a:p>
          <a:p>
            <a:r>
              <a:rPr lang="ja-JP" altLang="en-US" dirty="0">
                <a:cs typeface="ＭＳ Ｐゴシック" charset="-128"/>
              </a:rPr>
              <a:t>場の量子が自分自身と直接結合（自己結合）するような理論：</a:t>
            </a:r>
            <a:r>
              <a:rPr lang="en-US" altLang="ja-JP" dirty="0">
                <a:cs typeface="ＭＳ Ｐゴシック" charset="-128"/>
              </a:rPr>
              <a:t>non </a:t>
            </a:r>
            <a:r>
              <a:rPr lang="en-US" altLang="ja-JP" dirty="0" err="1">
                <a:cs typeface="ＭＳ Ｐゴシック" charset="-128"/>
              </a:rPr>
              <a:t>Abelian</a:t>
            </a:r>
            <a:r>
              <a:rPr lang="en-US" altLang="ja-JP" dirty="0">
                <a:cs typeface="ＭＳ Ｐゴシック" charset="-128"/>
              </a:rPr>
              <a:t> </a:t>
            </a:r>
          </a:p>
          <a:p>
            <a:endParaRPr lang="en-US" altLang="ja-JP" dirty="0">
              <a:cs typeface="ＭＳ Ｐゴシック" charset="-128"/>
            </a:endParaRPr>
          </a:p>
          <a:p>
            <a:r>
              <a:rPr lang="en-US" altLang="ja-JP" dirty="0">
                <a:cs typeface="ＭＳ Ｐゴシック" charset="-128"/>
              </a:rPr>
              <a:t>Now, let’s review the fundamental difference between QEC and QCD. </a:t>
            </a:r>
          </a:p>
          <a:p>
            <a:endParaRPr lang="en-US" altLang="ja-JP" dirty="0">
              <a:cs typeface="ＭＳ Ｐゴシック" charset="-128"/>
            </a:endParaRPr>
          </a:p>
          <a:p>
            <a:r>
              <a:rPr lang="en-US" altLang="ja-JP" dirty="0">
                <a:cs typeface="ＭＳ Ｐゴシック" charset="-128"/>
              </a:rPr>
              <a:t>For QED, quantum electro-dynamics, is the </a:t>
            </a:r>
            <a:r>
              <a:rPr lang="en-US" altLang="ja-JP" dirty="0" err="1">
                <a:cs typeface="ＭＳ Ｐゴシック" charset="-128"/>
              </a:rPr>
              <a:t>Abelian</a:t>
            </a:r>
            <a:r>
              <a:rPr lang="en-US" altLang="ja-JP" dirty="0">
                <a:cs typeface="ＭＳ Ｐゴシック" charset="-128"/>
              </a:rPr>
              <a:t> theory. </a:t>
            </a:r>
          </a:p>
          <a:p>
            <a:r>
              <a:rPr lang="en-US" altLang="ja-JP" dirty="0">
                <a:cs typeface="ＭＳ Ｐゴシック" charset="-128"/>
              </a:rPr>
              <a:t>The </a:t>
            </a:r>
            <a:r>
              <a:rPr lang="en-US" altLang="ja-JP" dirty="0" err="1">
                <a:cs typeface="ＭＳ Ｐゴシック" charset="-128"/>
              </a:rPr>
              <a:t>fource</a:t>
            </a:r>
            <a:r>
              <a:rPr lang="en-US" altLang="ja-JP" dirty="0">
                <a:cs typeface="ＭＳ Ｐゴシック" charset="-128"/>
              </a:rPr>
              <a:t> arises by the photon exchange, but photons does not carry charge. </a:t>
            </a:r>
          </a:p>
          <a:p>
            <a:r>
              <a:rPr lang="en-US" altLang="ja-JP" dirty="0">
                <a:cs typeface="ＭＳ Ｐゴシック" charset="-128"/>
              </a:rPr>
              <a:t>The flux is not confined as shown in the figure, so that the potential is inversely </a:t>
            </a:r>
            <a:r>
              <a:rPr lang="en-US" altLang="ja-JP" dirty="0" err="1">
                <a:cs typeface="ＭＳ Ｐゴシック" charset="-128"/>
              </a:rPr>
              <a:t>proposional</a:t>
            </a:r>
            <a:r>
              <a:rPr lang="en-US" altLang="ja-JP" dirty="0">
                <a:cs typeface="ＭＳ Ｐゴシック" charset="-128"/>
              </a:rPr>
              <a:t> to the distance </a:t>
            </a:r>
            <a:r>
              <a:rPr lang="en-US" altLang="ja-JP" dirty="0" err="1">
                <a:cs typeface="ＭＳ Ｐゴシック" charset="-128"/>
              </a:rPr>
              <a:t>r</a:t>
            </a:r>
            <a:r>
              <a:rPr lang="en-US" altLang="ja-JP" dirty="0">
                <a:cs typeface="ＭＳ Ｐゴシック" charset="-128"/>
              </a:rPr>
              <a:t>. </a:t>
            </a:r>
          </a:p>
          <a:p>
            <a:r>
              <a:rPr lang="en-US" altLang="ja-JP" dirty="0">
                <a:cs typeface="ＭＳ Ｐゴシック" charset="-128"/>
              </a:rPr>
              <a:t>Therefore, the force becomes 1/r2. </a:t>
            </a:r>
          </a:p>
          <a:p>
            <a:endParaRPr lang="en-US" altLang="ja-JP" dirty="0">
              <a:cs typeface="ＭＳ Ｐゴシック" charset="-128"/>
            </a:endParaRPr>
          </a:p>
          <a:p>
            <a:r>
              <a:rPr lang="en-US" altLang="ja-JP" dirty="0">
                <a:cs typeface="ＭＳ Ｐゴシック" charset="-128"/>
              </a:rPr>
              <a:t>On the other hand for QCD, I. </a:t>
            </a:r>
            <a:r>
              <a:rPr lang="en-US" altLang="ja-JP" dirty="0" err="1">
                <a:cs typeface="ＭＳ Ｐゴシック" charset="-128"/>
              </a:rPr>
              <a:t>e</a:t>
            </a:r>
            <a:r>
              <a:rPr lang="en-US" altLang="ja-JP" dirty="0">
                <a:cs typeface="ＭＳ Ｐゴシック" charset="-128"/>
              </a:rPr>
              <a:t>. quantum </a:t>
            </a:r>
            <a:r>
              <a:rPr lang="en-US" altLang="ja-JP" dirty="0" err="1">
                <a:cs typeface="ＭＳ Ｐゴシック" charset="-128"/>
              </a:rPr>
              <a:t>Chromodynamics</a:t>
            </a:r>
            <a:r>
              <a:rPr lang="en-US" altLang="ja-JP" dirty="0">
                <a:cs typeface="ＭＳ Ｐゴシック" charset="-128"/>
              </a:rPr>
              <a:t>, </a:t>
            </a:r>
          </a:p>
          <a:p>
            <a:r>
              <a:rPr lang="en-US" altLang="ja-JP" dirty="0">
                <a:cs typeface="ＭＳ Ｐゴシック" charset="-128"/>
              </a:rPr>
              <a:t>this is a non </a:t>
            </a:r>
            <a:r>
              <a:rPr lang="en-US" altLang="ja-JP" dirty="0" err="1">
                <a:cs typeface="ＭＳ Ｐゴシック" charset="-128"/>
              </a:rPr>
              <a:t>Abelian</a:t>
            </a:r>
            <a:r>
              <a:rPr lang="en-US" altLang="ja-JP" dirty="0">
                <a:cs typeface="ＭＳ Ｐゴシック" charset="-128"/>
              </a:rPr>
              <a:t> theory, and gluon carry the color charge (red, green, blue) and anti colors. </a:t>
            </a:r>
          </a:p>
          <a:p>
            <a:r>
              <a:rPr lang="en-US" altLang="ja-JP" dirty="0">
                <a:cs typeface="ＭＳ Ｐゴシック" charset="-128"/>
              </a:rPr>
              <a:t>Flux tubes form, so that the potential is almost linear to the distance </a:t>
            </a:r>
            <a:r>
              <a:rPr lang="en-US" altLang="ja-JP" dirty="0" err="1">
                <a:cs typeface="ＭＳ Ｐゴシック" charset="-128"/>
              </a:rPr>
              <a:t>r</a:t>
            </a:r>
            <a:r>
              <a:rPr lang="en-US" altLang="ja-JP" dirty="0">
                <a:cs typeface="ＭＳ Ｐゴシック" charset="-128"/>
              </a:rPr>
              <a:t>. therefore the force is constant</a:t>
            </a:r>
          </a:p>
          <a:p>
            <a:r>
              <a:rPr lang="en-US" altLang="ja-JP" dirty="0">
                <a:cs typeface="ＭＳ Ｐゴシック" charset="-128"/>
              </a:rPr>
              <a:t>As a function of </a:t>
            </a:r>
            <a:r>
              <a:rPr lang="en-US" altLang="ja-JP" dirty="0" err="1">
                <a:cs typeface="ＭＳ Ｐゴシック" charset="-128"/>
              </a:rPr>
              <a:t>r</a:t>
            </a:r>
            <a:r>
              <a:rPr lang="en-US" altLang="ja-JP" dirty="0">
                <a:cs typeface="ＭＳ Ｐゴシック" charset="-128"/>
              </a:rPr>
              <a:t>. this nature of QCD confines quarks in hadron. </a:t>
            </a:r>
          </a:p>
          <a:p>
            <a:r>
              <a:rPr lang="en-US" altLang="ja-JP" dirty="0">
                <a:cs typeface="ＭＳ Ｐゴシック" charset="-128"/>
              </a:rPr>
              <a:t>Also the analytical calculation for the higher order of  QCD is difficult, since gluons interact among themselves.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D6582E33-B468-AD42-9C5D-01E0E3D2726D}" type="slidenum">
              <a:rPr lang="en-US" altLang="ja-JP" smtClean="0"/>
              <a:pPr/>
              <a:t>29</a:t>
            </a:fld>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07C517-183F-9C4E-BFCC-DC569F112C93}" type="slidenum">
              <a:rPr lang="en-US" altLang="ja-JP"/>
              <a:pPr/>
              <a:t>30</a:t>
            </a:fld>
            <a:endParaRPr lang="en-US" altLang="ja-JP"/>
          </a:p>
        </p:txBody>
      </p:sp>
      <p:sp>
        <p:nvSpPr>
          <p:cNvPr id="1143810" name="Rectangle 2"/>
          <p:cNvSpPr>
            <a:spLocks noGrp="1" noRot="1" noChangeAspect="1" noChangeArrowheads="1" noTextEdit="1"/>
          </p:cNvSpPr>
          <p:nvPr>
            <p:ph type="sldImg"/>
          </p:nvPr>
        </p:nvSpPr>
        <p:spPr>
          <a:ln/>
        </p:spPr>
      </p:sp>
      <p:sp>
        <p:nvSpPr>
          <p:cNvPr id="1143811" name="Rectangle 3"/>
          <p:cNvSpPr>
            <a:spLocks noGrp="1" noChangeArrowheads="1"/>
          </p:cNvSpPr>
          <p:nvPr>
            <p:ph type="body" idx="1"/>
          </p:nvPr>
        </p:nvSpPr>
        <p:spPr/>
        <p:txBody>
          <a:bodyPr/>
          <a:lstStyle/>
          <a:p>
            <a:endParaRPr lang="ja-JP" altLang="en-US" dirty="0">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BB3F5A-BB9F-4865-ABC8-DC60C80FE3B9}" type="slidenum">
              <a:rPr lang="en-US" altLang="ja-JP"/>
              <a:pPr/>
              <a:t>3</a:t>
            </a:fld>
            <a:endParaRPr lang="en-US" altLang="ja-JP"/>
          </a:p>
        </p:txBody>
      </p:sp>
      <p:sp>
        <p:nvSpPr>
          <p:cNvPr id="1452034" name="Rectangle 2"/>
          <p:cNvSpPr>
            <a:spLocks noGrp="1" noRot="1" noChangeAspect="1" noChangeArrowheads="1" noTextEdit="1"/>
          </p:cNvSpPr>
          <p:nvPr>
            <p:ph type="sldImg"/>
          </p:nvPr>
        </p:nvSpPr>
        <p:spPr bwMode="auto">
          <a:xfrm>
            <a:off x="1104900" y="652463"/>
            <a:ext cx="4646613" cy="3484562"/>
          </a:xfrm>
          <a:prstGeom prst="rect">
            <a:avLst/>
          </a:prstGeom>
          <a:noFill/>
          <a:ln>
            <a:solidFill>
              <a:srgbClr val="000000"/>
            </a:solidFill>
            <a:miter lim="800000"/>
            <a:headEnd/>
            <a:tailEnd/>
          </a:ln>
        </p:spPr>
      </p:sp>
      <p:sp>
        <p:nvSpPr>
          <p:cNvPr id="1452035" name="Rectangle 3"/>
          <p:cNvSpPr>
            <a:spLocks noGrp="1" noChangeArrowheads="1"/>
          </p:cNvSpPr>
          <p:nvPr>
            <p:ph type="body" idx="1"/>
          </p:nvPr>
        </p:nvSpPr>
        <p:spPr bwMode="auto">
          <a:xfrm>
            <a:off x="928688" y="4354513"/>
            <a:ext cx="5000625" cy="268287"/>
          </a:xfrm>
          <a:prstGeom prst="rect">
            <a:avLst/>
          </a:prstGeom>
          <a:noFill/>
          <a:ln>
            <a:miter lim="800000"/>
            <a:headEnd/>
            <a:tailEnd/>
          </a:ln>
        </p:spPr>
        <p:txBody>
          <a:bodyPr lIns="86493" tIns="43247" rIns="86493" bIns="43247">
            <a:prstTxWarp prst="textNoShape">
              <a:avLst/>
            </a:prstTxWarp>
            <a:spAutoFit/>
          </a:bodyPr>
          <a:lstStyle/>
          <a:p>
            <a:endParaRPr lang="ja-JP" altLang="en-US">
              <a:cs typeface="ＭＳ Ｐゴシック" pitchFamily="6"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D1701E-1671-1D4C-9EA0-46250CF4C1C7}" type="slidenum">
              <a:rPr lang="en-US" altLang="ja-JP"/>
              <a:pPr/>
              <a:t>31</a:t>
            </a:fld>
            <a:endParaRPr lang="en-US" altLang="ja-JP"/>
          </a:p>
        </p:txBody>
      </p:sp>
      <p:sp>
        <p:nvSpPr>
          <p:cNvPr id="1606658" name="Rectangle 2"/>
          <p:cNvSpPr>
            <a:spLocks noGrp="1" noRot="1" noChangeAspect="1" noChangeArrowheads="1" noTextEdit="1"/>
          </p:cNvSpPr>
          <p:nvPr>
            <p:ph type="sldImg"/>
          </p:nvPr>
        </p:nvSpPr>
        <p:spPr>
          <a:ln/>
        </p:spPr>
      </p:sp>
      <p:sp>
        <p:nvSpPr>
          <p:cNvPr id="1606659" name="Rectangle 3"/>
          <p:cNvSpPr>
            <a:spLocks noGrp="1" noChangeArrowheads="1"/>
          </p:cNvSpPr>
          <p:nvPr>
            <p:ph type="body" idx="1"/>
          </p:nvPr>
        </p:nvSpPr>
        <p:spPr/>
        <p:txBody>
          <a:bodyPr/>
          <a:lstStyle/>
          <a:p>
            <a:endParaRPr lang="ja-JP" altLang="en-US" dirty="0">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95A67471-EE1A-1646-A669-040AF48AE45E}" type="slidenum">
              <a:rPr lang="en-US" altLang="ja-JP"/>
              <a:pPr/>
              <a:t>32</a:t>
            </a:fld>
            <a:endParaRPr lang="en-US" altLang="ja-JP"/>
          </a:p>
        </p:txBody>
      </p:sp>
      <p:sp>
        <p:nvSpPr>
          <p:cNvPr id="51203" name="Rectangle 1026"/>
          <p:cNvSpPr>
            <a:spLocks noGrp="1" noRot="1" noChangeAspect="1" noChangeArrowheads="1" noTextEdit="1"/>
          </p:cNvSpPr>
          <p:nvPr>
            <p:ph type="sldImg"/>
          </p:nvPr>
        </p:nvSpPr>
        <p:spPr>
          <a:ln/>
        </p:spPr>
      </p:sp>
      <p:sp>
        <p:nvSpPr>
          <p:cNvPr id="51204" name="Rectangle 1027"/>
          <p:cNvSpPr>
            <a:spLocks noGrp="1" noChangeArrowheads="1"/>
          </p:cNvSpPr>
          <p:nvPr>
            <p:ph type="body" idx="1"/>
          </p:nvPr>
        </p:nvSpPr>
        <p:spPr>
          <a:noFill/>
          <a:ln/>
        </p:spPr>
        <p:txBody>
          <a:bodyPr/>
          <a:lstStyle/>
          <a:p>
            <a:endParaRPr kumimoji="0"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75FA7EF4-0416-DB4C-A486-205019051994}" type="slidenum">
              <a:rPr lang="en-US" altLang="ja-JP"/>
              <a:pPr/>
              <a:t>33</a:t>
            </a:fld>
            <a:endParaRPr lang="en-US" altLang="ja-JP"/>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kumimoji="0" lang="ja-JP" altLang="en-US">
              <a:latin typeface="Times" pitchFamily="-106" charset="0"/>
              <a:cs typeface="ＭＳ Ｐゴシック" pitchFamily="-106"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847B8D3-1CC1-714F-AD6C-DA28A5906A14}" type="slidenum">
              <a:rPr lang="en-US" altLang="ja-JP"/>
              <a:pPr/>
              <a:t>38</a:t>
            </a:fld>
            <a:endParaRPr lang="en-US" altLang="ja-JP"/>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kumimoji="0" lang="ja-JP" altLang="en-US">
              <a:latin typeface="Times" pitchFamily="-106" charset="0"/>
              <a:cs typeface="ＭＳ Ｐゴシック" pitchFamily="-106"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5FBA8AA5-BEA6-D845-A126-A555D98CE8A7}" type="slidenum">
              <a:rPr lang="en-US" altLang="ja-JP"/>
              <a:pPr/>
              <a:t>39</a:t>
            </a:fld>
            <a:endParaRPr lang="en-US" altLang="ja-JP"/>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kumimoji="0" lang="ja-JP" altLang="en-US">
              <a:latin typeface="Times" pitchFamily="-106" charset="0"/>
              <a:cs typeface="ＭＳ Ｐゴシック" pitchFamily="-106"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D6582E33-B468-AD42-9C5D-01E0E3D2726D}" type="slidenum">
              <a:rPr lang="en-US" altLang="ja-JP" smtClean="0"/>
              <a:pPr/>
              <a:t>40</a:t>
            </a:fld>
            <a:endParaRPr lang="en-US"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D6582E33-B468-AD42-9C5D-01E0E3D2726D}" type="slidenum">
              <a:rPr lang="en-US" altLang="ja-JP" smtClean="0"/>
              <a:pPr/>
              <a:t>41</a:t>
            </a:fld>
            <a:endParaRPr lang="en-US"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51B265-F808-6548-BFCA-F4C2139696AF}" type="slidenum">
              <a:rPr lang="en-US" altLang="ja-JP"/>
              <a:pPr/>
              <a:t>45</a:t>
            </a:fld>
            <a:endParaRPr lang="en-US" altLang="ja-JP"/>
          </a:p>
        </p:txBody>
      </p:sp>
      <p:sp>
        <p:nvSpPr>
          <p:cNvPr id="1928194" name="Rectangle 1026"/>
          <p:cNvSpPr>
            <a:spLocks noGrp="1" noRot="1" noChangeAspect="1" noChangeArrowheads="1" noTextEdit="1"/>
          </p:cNvSpPr>
          <p:nvPr>
            <p:ph type="sldImg"/>
          </p:nvPr>
        </p:nvSpPr>
        <p:spPr bwMode="auto">
          <a:xfrm>
            <a:off x="1104900" y="652463"/>
            <a:ext cx="4646613" cy="3484562"/>
          </a:xfrm>
          <a:prstGeom prst="rect">
            <a:avLst/>
          </a:prstGeom>
          <a:noFill/>
          <a:ln>
            <a:solidFill>
              <a:srgbClr val="000000"/>
            </a:solidFill>
            <a:miter lim="800000"/>
            <a:headEnd/>
            <a:tailEnd/>
          </a:ln>
        </p:spPr>
      </p:sp>
      <p:sp>
        <p:nvSpPr>
          <p:cNvPr id="1928195" name="Rectangle 1027"/>
          <p:cNvSpPr>
            <a:spLocks noGrp="1" noChangeArrowheads="1"/>
          </p:cNvSpPr>
          <p:nvPr>
            <p:ph type="body" idx="1"/>
          </p:nvPr>
        </p:nvSpPr>
        <p:spPr bwMode="auto">
          <a:xfrm>
            <a:off x="928688" y="4354513"/>
            <a:ext cx="5000625" cy="4137025"/>
          </a:xfrm>
          <a:prstGeom prst="rect">
            <a:avLst/>
          </a:prstGeom>
          <a:noFill/>
          <a:ln>
            <a:miter lim="800000"/>
            <a:headEnd/>
            <a:tailEnd/>
          </a:ln>
        </p:spPr>
        <p:txBody>
          <a:bodyPr lIns="86493" tIns="43247" rIns="86493" bIns="43247">
            <a:prstTxWarp prst="textNoShape">
              <a:avLst/>
            </a:prstTxWarp>
            <a:spAutoFit/>
          </a:bodyPr>
          <a:lstStyle/>
          <a:p>
            <a:endParaRPr lang="ja-JP" altLang="en-US">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28DFCC6-E2DC-954C-A892-8E51491B9016}" type="slidenum">
              <a:rPr lang="en-US" altLang="ja-JP"/>
              <a:pPr/>
              <a:t>47</a:t>
            </a:fld>
            <a:endParaRPr lang="en-US" altLang="ja-JP"/>
          </a:p>
        </p:txBody>
      </p:sp>
      <p:sp>
        <p:nvSpPr>
          <p:cNvPr id="81923" name="Rectangle 2"/>
          <p:cNvSpPr>
            <a:spLocks noGrp="1" noRot="1" noChangeAspect="1" noChangeArrowheads="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pPr>
              <a:lnSpc>
                <a:spcPct val="90000"/>
              </a:lnSpc>
            </a:pPr>
            <a:endParaRPr kumimoji="0" lang="ja-JP" altLang="en-US">
              <a:latin typeface="Times" pitchFamily="-106" charset="0"/>
              <a:cs typeface="ＭＳ Ｐゴシック" pitchFamily="-106"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0358E7-7CA0-6447-BC28-AD2FE8F5FA60}" type="slidenum">
              <a:rPr lang="en-US" altLang="ja-JP"/>
              <a:pPr/>
              <a:t>48</a:t>
            </a:fld>
            <a:endParaRPr lang="en-US" altLang="ja-JP"/>
          </a:p>
        </p:txBody>
      </p:sp>
      <p:sp>
        <p:nvSpPr>
          <p:cNvPr id="1147906" name="Rectangle 2"/>
          <p:cNvSpPr>
            <a:spLocks noGrp="1" noRot="1" noChangeAspect="1" noChangeArrowheads="1" noTextEdit="1"/>
          </p:cNvSpPr>
          <p:nvPr>
            <p:ph type="sldImg"/>
          </p:nvPr>
        </p:nvSpPr>
        <p:spPr>
          <a:ln/>
        </p:spPr>
      </p:sp>
      <p:sp>
        <p:nvSpPr>
          <p:cNvPr id="1147907" name="Rectangle 3"/>
          <p:cNvSpPr>
            <a:spLocks noGrp="1" noChangeArrowheads="1"/>
          </p:cNvSpPr>
          <p:nvPr>
            <p:ph type="body" idx="1"/>
          </p:nvPr>
        </p:nvSpPr>
        <p:spPr/>
        <p:txBody>
          <a:bodyPr/>
          <a:lstStyle/>
          <a:p>
            <a:endParaRPr lang="ja-JP" altLang="en-US">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D6582E33-B468-AD42-9C5D-01E0E3D2726D}" type="slidenum">
              <a:rPr lang="en-US" altLang="ja-JP" smtClean="0"/>
              <a:pPr/>
              <a:t>5</a:t>
            </a:fld>
            <a:endParaRPr lang="en-US"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9A2C9B-DD8A-7748-B3A8-BB15ACA714E7}" type="slidenum">
              <a:rPr lang="en-US" altLang="ja-JP"/>
              <a:pPr/>
              <a:t>49</a:t>
            </a:fld>
            <a:endParaRPr lang="en-US" altLang="ja-JP"/>
          </a:p>
        </p:txBody>
      </p:sp>
      <p:sp>
        <p:nvSpPr>
          <p:cNvPr id="1933314" name="Rectangle 1026"/>
          <p:cNvSpPr>
            <a:spLocks noGrp="1" noRot="1" noChangeAspect="1" noChangeArrowheads="1" noTextEdit="1"/>
          </p:cNvSpPr>
          <p:nvPr>
            <p:ph type="sldImg"/>
          </p:nvPr>
        </p:nvSpPr>
        <p:spPr>
          <a:ln/>
        </p:spPr>
      </p:sp>
      <p:sp>
        <p:nvSpPr>
          <p:cNvPr id="1933315" name="Rectangle 1027"/>
          <p:cNvSpPr>
            <a:spLocks noGrp="1" noChangeArrowheads="1"/>
          </p:cNvSpPr>
          <p:nvPr>
            <p:ph type="body" idx="1"/>
          </p:nvPr>
        </p:nvSpPr>
        <p:spPr/>
        <p:txBody>
          <a:bodyPr/>
          <a:lstStyle/>
          <a:p>
            <a:endParaRPr lang="ja-JP" altLang="en-US">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C6FF43-9C63-0747-B696-7BAFE1DC8F7F}" type="slidenum">
              <a:rPr lang="en-US" altLang="ja-JP"/>
              <a:pPr/>
              <a:t>50</a:t>
            </a:fld>
            <a:endParaRPr lang="en-US" altLang="ja-JP"/>
          </a:p>
        </p:txBody>
      </p:sp>
      <p:sp>
        <p:nvSpPr>
          <p:cNvPr id="1936386" name="Rectangle 2"/>
          <p:cNvSpPr>
            <a:spLocks noGrp="1" noRot="1" noChangeAspect="1" noChangeArrowheads="1" noTextEdit="1"/>
          </p:cNvSpPr>
          <p:nvPr>
            <p:ph type="sldImg"/>
          </p:nvPr>
        </p:nvSpPr>
        <p:spPr>
          <a:ln/>
        </p:spPr>
      </p:sp>
      <p:sp>
        <p:nvSpPr>
          <p:cNvPr id="1936387" name="Rectangle 3"/>
          <p:cNvSpPr>
            <a:spLocks noGrp="1" noChangeArrowheads="1"/>
          </p:cNvSpPr>
          <p:nvPr>
            <p:ph type="body" idx="1"/>
          </p:nvPr>
        </p:nvSpPr>
        <p:spPr/>
        <p:txBody>
          <a:bodyPr/>
          <a:lstStyle/>
          <a:p>
            <a:endParaRPr lang="ja-JP" altLang="en-US">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9D51E8F5-8223-B149-994C-343B0948ADC4}" type="slidenum">
              <a:rPr lang="en-US" altLang="ja-JP"/>
              <a:pPr/>
              <a:t>54</a:t>
            </a:fld>
            <a:endParaRPr lang="en-US" altLang="ja-JP"/>
          </a:p>
        </p:txBody>
      </p:sp>
      <p:sp>
        <p:nvSpPr>
          <p:cNvPr id="86019" name="Rectangle 2"/>
          <p:cNvSpPr>
            <a:spLocks noGrp="1" noRot="1" noChangeAspect="1" noChangeArrowheads="1"/>
          </p:cNvSpPr>
          <p:nvPr>
            <p:ph type="sldImg"/>
          </p:nvPr>
        </p:nvSpPr>
        <p:spPr>
          <a:xfrm>
            <a:off x="1100138" y="676275"/>
            <a:ext cx="4610100" cy="3457575"/>
          </a:xfrm>
          <a:solidFill>
            <a:srgbClr val="FFFFFF"/>
          </a:solidFill>
          <a:ln/>
        </p:spPr>
      </p:sp>
      <p:sp>
        <p:nvSpPr>
          <p:cNvPr id="86020" name="Rectangle 3"/>
          <p:cNvSpPr>
            <a:spLocks noGrp="1" noChangeArrowheads="1"/>
          </p:cNvSpPr>
          <p:nvPr>
            <p:ph type="body" idx="1"/>
          </p:nvPr>
        </p:nvSpPr>
        <p:spPr>
          <a:xfrm>
            <a:off x="898525" y="4359275"/>
            <a:ext cx="5011738" cy="4133850"/>
          </a:xfrm>
          <a:solidFill>
            <a:srgbClr val="FFFFFF"/>
          </a:solidFill>
          <a:ln>
            <a:solidFill>
              <a:srgbClr val="000000"/>
            </a:solidFill>
          </a:ln>
        </p:spPr>
        <p:txBody>
          <a:bodyPr lIns="90004" tIns="45002" rIns="90004" bIns="45002"/>
          <a:lstStyle/>
          <a:p>
            <a:endParaRPr lang="ja-JP" altLang="en-US">
              <a:latin typeface="Times" pitchFamily="-106" charset="0"/>
              <a:cs typeface="ＭＳ Ｐゴシック" pitchFamily="-106"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36A921E1-3E40-D84A-89FD-0AD4F1DFD112}" type="slidenum">
              <a:rPr lang="en-US" altLang="ja-JP"/>
              <a:pPr/>
              <a:t>55</a:t>
            </a:fld>
            <a:endParaRPr lang="en-US" altLang="ja-JP"/>
          </a:p>
        </p:txBody>
      </p:sp>
      <p:sp>
        <p:nvSpPr>
          <p:cNvPr id="88067" name="Rectangle 2"/>
          <p:cNvSpPr>
            <a:spLocks noGrp="1" noRot="1" noChangeAspect="1" noChangeArrowheads="1" noTextEdit="1"/>
          </p:cNvSpPr>
          <p:nvPr>
            <p:ph type="sldImg"/>
          </p:nvPr>
        </p:nvSpPr>
        <p:spPr>
          <a:xfrm>
            <a:off x="1104900" y="652463"/>
            <a:ext cx="4646613" cy="3484562"/>
          </a:xfrm>
          <a:ln/>
        </p:spPr>
      </p:sp>
      <p:sp>
        <p:nvSpPr>
          <p:cNvPr id="88068" name="Rectangle 3"/>
          <p:cNvSpPr>
            <a:spLocks noGrp="1" noChangeArrowheads="1"/>
          </p:cNvSpPr>
          <p:nvPr>
            <p:ph type="body" idx="1"/>
          </p:nvPr>
        </p:nvSpPr>
        <p:spPr>
          <a:xfrm>
            <a:off x="928688" y="4354513"/>
            <a:ext cx="5000625" cy="4137025"/>
          </a:xfrm>
          <a:noFill/>
          <a:ln/>
        </p:spPr>
        <p:txBody>
          <a:bodyPr lIns="86493" tIns="43247" rIns="86493" bIns="43247">
            <a:spAutoFit/>
          </a:bodyPr>
          <a:lstStyle/>
          <a:p>
            <a:endParaRPr lang="ja-JP" altLang="en-US">
              <a:latin typeface="Times" pitchFamily="-106" charset="0"/>
              <a:cs typeface="ＭＳ Ｐゴシック" pitchFamily="-106"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16ECA4EB-B504-3B4A-81A1-BEF0FB9E62F5}" type="slidenum">
              <a:rPr lang="en-US" altLang="ja-JP"/>
              <a:pPr/>
              <a:t>56</a:t>
            </a:fld>
            <a:endParaRPr lang="en-US" altLang="ja-JP"/>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ja-JP" altLang="en-US">
              <a:latin typeface="Times" pitchFamily="-106" charset="0"/>
              <a:cs typeface="ＭＳ Ｐゴシック" pitchFamily="-106"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D63668-5649-8944-B141-CDA44543D387}" type="slidenum">
              <a:rPr lang="en-US" altLang="ja-JP"/>
              <a:pPr/>
              <a:t>57</a:t>
            </a:fld>
            <a:endParaRPr lang="en-US" altLang="ja-JP"/>
          </a:p>
        </p:txBody>
      </p:sp>
      <p:sp>
        <p:nvSpPr>
          <p:cNvPr id="1950722" name="Rectangle 2"/>
          <p:cNvSpPr>
            <a:spLocks noGrp="1" noRot="1" noChangeAspect="1" noChangeArrowheads="1" noTextEdit="1"/>
          </p:cNvSpPr>
          <p:nvPr>
            <p:ph type="sldImg"/>
          </p:nvPr>
        </p:nvSpPr>
        <p:spPr bwMode="auto">
          <a:xfrm>
            <a:off x="1104900" y="652463"/>
            <a:ext cx="4646613" cy="3484562"/>
          </a:xfrm>
          <a:prstGeom prst="rect">
            <a:avLst/>
          </a:prstGeom>
          <a:noFill/>
          <a:ln>
            <a:solidFill>
              <a:srgbClr val="000000"/>
            </a:solidFill>
            <a:miter lim="800000"/>
            <a:headEnd/>
            <a:tailEnd/>
          </a:ln>
        </p:spPr>
      </p:sp>
      <p:sp>
        <p:nvSpPr>
          <p:cNvPr id="1950723" name="Rectangle 3"/>
          <p:cNvSpPr>
            <a:spLocks noGrp="1" noChangeArrowheads="1"/>
          </p:cNvSpPr>
          <p:nvPr>
            <p:ph type="body" idx="1"/>
          </p:nvPr>
        </p:nvSpPr>
        <p:spPr bwMode="auto">
          <a:xfrm>
            <a:off x="928688" y="4354513"/>
            <a:ext cx="5000625" cy="4137025"/>
          </a:xfrm>
          <a:prstGeom prst="rect">
            <a:avLst/>
          </a:prstGeom>
          <a:noFill/>
          <a:ln>
            <a:miter lim="800000"/>
            <a:headEnd/>
            <a:tailEnd/>
          </a:ln>
        </p:spPr>
        <p:txBody>
          <a:bodyPr lIns="86493" tIns="43247" rIns="86493" bIns="43247">
            <a:prstTxWarp prst="textNoShape">
              <a:avLst/>
            </a:prstTxWarp>
            <a:spAutoFit/>
          </a:bodyPr>
          <a:lstStyle/>
          <a:p>
            <a:endParaRPr lang="ja-JP" altLang="en-US">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B62C22-7BD7-B54C-9FB4-C1A231C5A36F}" type="slidenum">
              <a:rPr lang="en-US" altLang="ja-JP"/>
              <a:pPr/>
              <a:t>58</a:t>
            </a:fld>
            <a:endParaRPr lang="en-US" altLang="ja-JP"/>
          </a:p>
        </p:txBody>
      </p:sp>
      <p:sp>
        <p:nvSpPr>
          <p:cNvPr id="1945602" name="Rectangle 2"/>
          <p:cNvSpPr>
            <a:spLocks noGrp="1" noRot="1" noChangeAspect="1" noChangeArrowheads="1" noTextEdit="1"/>
          </p:cNvSpPr>
          <p:nvPr>
            <p:ph type="sldImg"/>
          </p:nvPr>
        </p:nvSpPr>
        <p:spPr>
          <a:ln/>
        </p:spPr>
      </p:sp>
      <p:sp>
        <p:nvSpPr>
          <p:cNvPr id="1945603" name="Rectangle 3"/>
          <p:cNvSpPr>
            <a:spLocks noGrp="1" noChangeArrowheads="1"/>
          </p:cNvSpPr>
          <p:nvPr>
            <p:ph type="body" idx="1"/>
          </p:nvPr>
        </p:nvSpPr>
        <p:spPr/>
        <p:txBody>
          <a:bodyPr/>
          <a:lstStyle/>
          <a:p>
            <a:endParaRPr lang="ja-JP" altLang="en-US">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0E4FC8-A74E-C74A-BDC1-932FA381784F}" type="slidenum">
              <a:rPr lang="en-US" altLang="ja-JP"/>
              <a:pPr/>
              <a:t>59</a:t>
            </a:fld>
            <a:endParaRPr lang="en-US" altLang="ja-JP"/>
          </a:p>
        </p:txBody>
      </p:sp>
      <p:sp>
        <p:nvSpPr>
          <p:cNvPr id="1674242"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74243" name="Rectangle 1027"/>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47973-BED2-3543-BB54-3DDF544FF78C}" type="slidenum">
              <a:rPr lang="en-US" altLang="ja-JP"/>
              <a:pPr/>
              <a:t>60</a:t>
            </a:fld>
            <a:endParaRPr lang="en-US" altLang="ja-JP"/>
          </a:p>
        </p:txBody>
      </p:sp>
      <p:sp>
        <p:nvSpPr>
          <p:cNvPr id="16762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7629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B1D283-A270-46A6-88C7-24E33678789D}" type="slidenum">
              <a:rPr lang="en-US" altLang="ja-JP"/>
              <a:pPr/>
              <a:t>61</a:t>
            </a:fld>
            <a:endParaRPr lang="en-US" altLang="ja-JP"/>
          </a:p>
        </p:txBody>
      </p:sp>
      <p:sp>
        <p:nvSpPr>
          <p:cNvPr id="18544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54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a:spcBef>
                <a:spcPct val="0"/>
              </a:spcBef>
            </a:pPr>
            <a:endParaRPr lang="ja-JP" altLang="en-US" sz="2800">
              <a:latin typeface="Arial" pitchFamily="100" charset="0"/>
              <a:ea typeface="Arial" pitchFamily="100" charset="0"/>
              <a:cs typeface="Arial" pitchFamily="100"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92500"/>
          </a:bodyPr>
          <a:lstStyle/>
          <a:p>
            <a:endParaRPr lang="ja-JP" altLang="en-US" dirty="0"/>
          </a:p>
        </p:txBody>
      </p:sp>
      <p:sp>
        <p:nvSpPr>
          <p:cNvPr id="4" name="スライド番号プレースホルダ 3"/>
          <p:cNvSpPr>
            <a:spLocks noGrp="1"/>
          </p:cNvSpPr>
          <p:nvPr>
            <p:ph type="sldNum" sz="quarter" idx="10"/>
          </p:nvPr>
        </p:nvSpPr>
        <p:spPr/>
        <p:txBody>
          <a:bodyPr/>
          <a:lstStyle/>
          <a:p>
            <a:fld id="{D6582E33-B468-AD42-9C5D-01E0E3D2726D}" type="slidenum">
              <a:rPr lang="en-US" altLang="ja-JP" smtClean="0"/>
              <a:pPr/>
              <a:t>8</a:t>
            </a:fld>
            <a:endParaRPr lang="en-US" altLang="ja-JP"/>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70EC4E-11A4-4080-A9D6-5F6E891CC651}" type="slidenum">
              <a:rPr lang="en-US" altLang="ja-JP"/>
              <a:pPr/>
              <a:t>62</a:t>
            </a:fld>
            <a:endParaRPr lang="en-US" altLang="ja-JP"/>
          </a:p>
        </p:txBody>
      </p:sp>
      <p:sp>
        <p:nvSpPr>
          <p:cNvPr id="18565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565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cs typeface="ＭＳ Ｐゴシック" pitchFamily="100"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3272AD-993C-45D0-8BC1-0E142CD33B26}" type="slidenum">
              <a:rPr lang="en-US" altLang="ja-JP"/>
              <a:pPr/>
              <a:t>63</a:t>
            </a:fld>
            <a:endParaRPr lang="en-US" altLang="ja-JP"/>
          </a:p>
        </p:txBody>
      </p:sp>
      <p:sp>
        <p:nvSpPr>
          <p:cNvPr id="1858562" name="Rectangle 2"/>
          <p:cNvSpPr>
            <a:spLocks noGrp="1" noRot="1" noChangeAspect="1" noChangeArrowheads="1" noTextEdit="1"/>
          </p:cNvSpPr>
          <p:nvPr>
            <p:ph type="sldImg"/>
          </p:nvPr>
        </p:nvSpPr>
        <p:spPr bwMode="auto">
          <a:xfrm>
            <a:off x="1317625" y="877888"/>
            <a:ext cx="4221163" cy="3165475"/>
          </a:xfrm>
          <a:prstGeom prst="rect">
            <a:avLst/>
          </a:prstGeom>
          <a:solidFill>
            <a:srgbClr val="FFFFFF"/>
          </a:solidFill>
          <a:ln>
            <a:solidFill>
              <a:srgbClr val="000000"/>
            </a:solidFill>
            <a:miter lim="800000"/>
            <a:headEnd/>
            <a:tailEnd/>
          </a:ln>
        </p:spPr>
      </p:sp>
      <p:sp>
        <p:nvSpPr>
          <p:cNvPr id="1858563" name="Text Box 3"/>
          <p:cNvSpPr txBox="1">
            <a:spLocks noGrp="1" noChangeArrowheads="1"/>
          </p:cNvSpPr>
          <p:nvPr>
            <p:ph type="body" idx="1"/>
          </p:nvPr>
        </p:nvSpPr>
        <p:spPr bwMode="auto">
          <a:xfrm>
            <a:off x="1062038" y="4349750"/>
            <a:ext cx="4737100" cy="3514725"/>
          </a:xfrm>
          <a:prstGeom prst="rect">
            <a:avLst/>
          </a:prstGeom>
          <a:noFill/>
          <a:ln>
            <a:miter lim="800000"/>
            <a:headEnd/>
            <a:tailEnd/>
          </a:ln>
        </p:spPr>
        <p:txBody>
          <a:bodyPr wrap="none" lIns="91432" tIns="45716" rIns="91432" bIns="45716" anchor="ctr">
            <a:prstTxWarp prst="textNoShape">
              <a:avLst/>
            </a:prstTxWarp>
          </a:bodyPr>
          <a:lstStyle/>
          <a:p>
            <a:endParaRPr lang="ja-JP" altLang="en-US">
              <a:cs typeface="ＭＳ Ｐゴシック" pitchFamily="100"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52AE7-0FC0-4F8B-B834-7468C8D1017F}" type="slidenum">
              <a:rPr lang="en-US" altLang="ja-JP"/>
              <a:pPr/>
              <a:t>64</a:t>
            </a:fld>
            <a:endParaRPr lang="en-US" altLang="ja-JP"/>
          </a:p>
        </p:txBody>
      </p:sp>
      <p:sp>
        <p:nvSpPr>
          <p:cNvPr id="2150402" name="Rectangle 2"/>
          <p:cNvSpPr>
            <a:spLocks noGrp="1" noRot="1" noChangeAspect="1" noChangeArrowheads="1" noTextEdit="1"/>
          </p:cNvSpPr>
          <p:nvPr>
            <p:ph type="sldImg"/>
          </p:nvPr>
        </p:nvSpPr>
        <p:spPr>
          <a:ln/>
        </p:spPr>
      </p:sp>
      <p:sp>
        <p:nvSpPr>
          <p:cNvPr id="2150403" name="Rectangle 3"/>
          <p:cNvSpPr>
            <a:spLocks noGrp="1" noChangeArrowheads="1"/>
          </p:cNvSpPr>
          <p:nvPr>
            <p:ph type="body" idx="1"/>
          </p:nvPr>
        </p:nvSpPr>
        <p:spPr/>
        <p:txBody>
          <a:bodyPr/>
          <a:lstStyle/>
          <a:p>
            <a:endParaRPr lang="ja-JP" altLang="en-US">
              <a:cs typeface="ＭＳ Ｐゴシック" pitchFamily="100"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E70679-0E74-44C7-B6E0-7C4D670E8C25}" type="slidenum">
              <a:rPr lang="en-US" altLang="ja-JP"/>
              <a:pPr/>
              <a:t>65</a:t>
            </a:fld>
            <a:endParaRPr lang="en-US" altLang="ja-JP"/>
          </a:p>
        </p:txBody>
      </p:sp>
      <p:sp>
        <p:nvSpPr>
          <p:cNvPr id="1860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60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50000"/>
              </a:spcBef>
            </a:pPr>
            <a:endParaRPr lang="ja-JP" altLang="en-US">
              <a:cs typeface="ＭＳ Ｐゴシック" pitchFamily="100"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FA964F-1DB4-544E-841E-187A828C1F05}" type="slidenum">
              <a:rPr lang="en-US" altLang="ja-JP"/>
              <a:pPr/>
              <a:t>74</a:t>
            </a:fld>
            <a:endParaRPr lang="en-US" altLang="ja-JP"/>
          </a:p>
        </p:txBody>
      </p:sp>
      <p:sp>
        <p:nvSpPr>
          <p:cNvPr id="1940482" name="Rectangle 2"/>
          <p:cNvSpPr>
            <a:spLocks noGrp="1" noRot="1" noChangeAspect="1" noChangeArrowheads="1" noTextEdit="1"/>
          </p:cNvSpPr>
          <p:nvPr>
            <p:ph type="sldImg"/>
          </p:nvPr>
        </p:nvSpPr>
        <p:spPr>
          <a:ln/>
        </p:spPr>
      </p:sp>
      <p:sp>
        <p:nvSpPr>
          <p:cNvPr id="1940483" name="Rectangle 3"/>
          <p:cNvSpPr>
            <a:spLocks noGrp="1" noChangeArrowheads="1"/>
          </p:cNvSpPr>
          <p:nvPr>
            <p:ph type="body" idx="1"/>
          </p:nvPr>
        </p:nvSpPr>
        <p:spPr/>
        <p:txBody>
          <a:bodyPr/>
          <a:lstStyle/>
          <a:p>
            <a:endParaRPr lang="ja-JP" altLang="en-US">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8C8802-E62D-5643-B86F-79036264D4AF}" type="slidenum">
              <a:rPr lang="en-US" altLang="ja-JP"/>
              <a:pPr/>
              <a:t>75</a:t>
            </a:fld>
            <a:endParaRPr lang="en-US" altLang="ja-JP"/>
          </a:p>
        </p:txBody>
      </p:sp>
      <p:sp>
        <p:nvSpPr>
          <p:cNvPr id="1740802" name="Rectangle 1026"/>
          <p:cNvSpPr>
            <a:spLocks noGrp="1" noRot="1" noChangeAspect="1" noChangeArrowheads="1" noTextEdit="1"/>
          </p:cNvSpPr>
          <p:nvPr>
            <p:ph type="sldImg"/>
          </p:nvPr>
        </p:nvSpPr>
        <p:spPr>
          <a:ln/>
        </p:spPr>
      </p:sp>
      <p:sp>
        <p:nvSpPr>
          <p:cNvPr id="1740803" name="Rectangle 1027"/>
          <p:cNvSpPr>
            <a:spLocks noGrp="1" noChangeArrowheads="1"/>
          </p:cNvSpPr>
          <p:nvPr>
            <p:ph type="body" idx="1"/>
          </p:nvPr>
        </p:nvSpPr>
        <p:spPr/>
        <p:txBody>
          <a:bodyPr/>
          <a:lstStyle/>
          <a:p>
            <a:endParaRPr lang="ja-JP" altLang="en-US" sz="2000" dirty="0">
              <a:solidFill>
                <a:srgbClr val="000099"/>
              </a:solidFill>
              <a:latin typeface="Arial" charset="0"/>
              <a:cs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5D02D8-E503-9C49-8263-A5CDCD0623A8}" type="slidenum">
              <a:rPr lang="en-US" altLang="ja-JP"/>
              <a:pPr/>
              <a:t>76</a:t>
            </a:fld>
            <a:endParaRPr lang="en-US" altLang="ja-JP"/>
          </a:p>
        </p:txBody>
      </p:sp>
      <p:sp>
        <p:nvSpPr>
          <p:cNvPr id="16609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6093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67F010-B26B-0547-866C-93E66F899BCA}" type="slidenum">
              <a:rPr lang="en-US" altLang="ja-JP"/>
              <a:pPr/>
              <a:t>77</a:t>
            </a:fld>
            <a:endParaRPr lang="en-US" altLang="ja-JP"/>
          </a:p>
        </p:txBody>
      </p:sp>
      <p:sp>
        <p:nvSpPr>
          <p:cNvPr id="16629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629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dirty="0">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E921E-1ACA-2046-952A-A8A5386A77FC}" type="slidenum">
              <a:rPr lang="en-US" altLang="ja-JP"/>
              <a:pPr/>
              <a:t>78</a:t>
            </a:fld>
            <a:endParaRPr lang="en-US" altLang="ja-JP"/>
          </a:p>
        </p:txBody>
      </p:sp>
      <p:sp>
        <p:nvSpPr>
          <p:cNvPr id="1890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9030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ltLang="ja-JP">
                <a:cs typeface="ＭＳ Ｐゴシック" charset="-128"/>
              </a:rPr>
              <a:t>How about the quark recombination model on v2? </a:t>
            </a:r>
          </a:p>
          <a:p>
            <a:r>
              <a:rPr lang="en-US" altLang="ja-JP">
                <a:cs typeface="ＭＳ Ｐゴシック" charset="-128"/>
              </a:rPr>
              <a:t>High pt , it is not expacted that hydro works at high pt. </a:t>
            </a:r>
          </a:p>
          <a:p>
            <a:endParaRPr lang="en-US" altLang="ja-JP">
              <a:cs typeface="ＭＳ Ｐゴシック" charset="-128"/>
            </a:endParaRPr>
          </a:p>
          <a:p>
            <a:r>
              <a:rPr lang="en-US" altLang="ja-JP">
                <a:cs typeface="ＭＳ Ｐゴシック" charset="-128"/>
              </a:rPr>
              <a:t>High pt hydro, same suppression factor by hydro. Species. Particle dependent.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64AA3C-F449-9E4A-96DE-D31D0B11DD79}" type="slidenum">
              <a:rPr lang="en-US" altLang="ja-JP"/>
              <a:pPr/>
              <a:t>79</a:t>
            </a:fld>
            <a:endParaRPr lang="en-US" altLang="ja-JP"/>
          </a:p>
        </p:txBody>
      </p:sp>
      <p:sp>
        <p:nvSpPr>
          <p:cNvPr id="16701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7014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ltLang="ja-JP" dirty="0">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412464-D738-4ED7-8FCA-73E28001694D}" type="slidenum">
              <a:rPr lang="en-US" altLang="ja-JP"/>
              <a:pPr/>
              <a:t>15</a:t>
            </a:fld>
            <a:endParaRPr lang="en-US" altLang="ja-JP"/>
          </a:p>
        </p:txBody>
      </p:sp>
      <p:sp>
        <p:nvSpPr>
          <p:cNvPr id="1437698" name="Rectangle 2"/>
          <p:cNvSpPr>
            <a:spLocks noGrp="1" noRot="1" noChangeAspect="1" noChangeArrowheads="1" noTextEdit="1"/>
          </p:cNvSpPr>
          <p:nvPr>
            <p:ph type="sldImg"/>
          </p:nvPr>
        </p:nvSpPr>
        <p:spPr>
          <a:ln/>
        </p:spPr>
      </p:sp>
      <p:sp>
        <p:nvSpPr>
          <p:cNvPr id="1437699" name="Rectangle 3"/>
          <p:cNvSpPr>
            <a:spLocks noGrp="1" noChangeArrowheads="1"/>
          </p:cNvSpPr>
          <p:nvPr>
            <p:ph type="body" idx="1"/>
          </p:nvPr>
        </p:nvSpPr>
        <p:spPr/>
        <p:txBody>
          <a:bodyPr/>
          <a:lstStyle/>
          <a:p>
            <a:endParaRPr lang="ja-JP" altLang="en-US">
              <a:cs typeface="ＭＳ Ｐゴシック" pitchFamily="6"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DDDA11-8FF1-4D5E-89E1-E52DAFC88462}" type="slidenum">
              <a:rPr lang="en-US" altLang="ja-JP"/>
              <a:pPr/>
              <a:t>82</a:t>
            </a:fld>
            <a:endParaRPr lang="en-US" altLang="ja-JP"/>
          </a:p>
        </p:txBody>
      </p:sp>
      <p:sp>
        <p:nvSpPr>
          <p:cNvPr id="1482754"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148275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C02C78-3A41-425F-9B02-DDF17FCCD799}" type="slidenum">
              <a:rPr lang="en-US" altLang="ja-JP"/>
              <a:pPr/>
              <a:t>85</a:t>
            </a:fld>
            <a:endParaRPr lang="en-US" altLang="ja-JP"/>
          </a:p>
        </p:txBody>
      </p:sp>
      <p:sp>
        <p:nvSpPr>
          <p:cNvPr id="1498114" name="Rectangle 2"/>
          <p:cNvSpPr>
            <a:spLocks noGrp="1" noRot="1" noChangeAspect="1" noChangeArrowheads="1" noTextEdit="1"/>
          </p:cNvSpPr>
          <p:nvPr>
            <p:ph type="sldImg"/>
          </p:nvPr>
        </p:nvSpPr>
        <p:spPr>
          <a:ln/>
        </p:spPr>
      </p:sp>
      <p:sp>
        <p:nvSpPr>
          <p:cNvPr id="1498115"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88D602-1C85-4CE3-BD9E-417D0D174920}" type="slidenum">
              <a:rPr lang="en-US" altLang="ja-JP"/>
              <a:pPr/>
              <a:t>86</a:t>
            </a:fld>
            <a:endParaRPr lang="en-US" altLang="ja-JP"/>
          </a:p>
        </p:txBody>
      </p:sp>
      <p:sp>
        <p:nvSpPr>
          <p:cNvPr id="1488898" name="Rectangle 2"/>
          <p:cNvSpPr>
            <a:spLocks noGrp="1" noRot="1" noChangeAspect="1" noChangeArrowheads="1" noTextEdit="1"/>
          </p:cNvSpPr>
          <p:nvPr>
            <p:ph type="sldImg"/>
          </p:nvPr>
        </p:nvSpPr>
        <p:spPr>
          <a:ln/>
        </p:spPr>
      </p:sp>
      <p:sp>
        <p:nvSpPr>
          <p:cNvPr id="1488899"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9C00A5-FA3E-470B-B062-85029C17CE22}" type="slidenum">
              <a:rPr lang="en-US" altLang="ja-JP"/>
              <a:pPr/>
              <a:t>16</a:t>
            </a:fld>
            <a:endParaRPr lang="en-US" altLang="ja-JP"/>
          </a:p>
        </p:txBody>
      </p:sp>
      <p:sp>
        <p:nvSpPr>
          <p:cNvPr id="1492994" name="Rectangle 2"/>
          <p:cNvSpPr>
            <a:spLocks noGrp="1" noRot="1" noChangeAspect="1" noChangeArrowheads="1" noTextEdit="1"/>
          </p:cNvSpPr>
          <p:nvPr>
            <p:ph type="sldImg"/>
          </p:nvPr>
        </p:nvSpPr>
        <p:spPr>
          <a:ln/>
        </p:spPr>
      </p:sp>
      <p:sp>
        <p:nvSpPr>
          <p:cNvPr id="1492995"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3296D6-C52E-4CF0-B0B2-D3AB8A26B543}" type="slidenum">
              <a:rPr lang="en-US" altLang="ja-JP"/>
              <a:pPr/>
              <a:t>17</a:t>
            </a:fld>
            <a:endParaRPr lang="en-US" altLang="ja-JP"/>
          </a:p>
        </p:txBody>
      </p:sp>
      <p:sp>
        <p:nvSpPr>
          <p:cNvPr id="1438722" name="Rectangle 2"/>
          <p:cNvSpPr>
            <a:spLocks noGrp="1" noRot="1" noChangeAspect="1" noChangeArrowheads="1" noTextEdit="1"/>
          </p:cNvSpPr>
          <p:nvPr>
            <p:ph type="sldImg"/>
          </p:nvPr>
        </p:nvSpPr>
        <p:spPr>
          <a:ln/>
        </p:spPr>
      </p:sp>
      <p:sp>
        <p:nvSpPr>
          <p:cNvPr id="1438723" name="Rectangle 3"/>
          <p:cNvSpPr>
            <a:spLocks noGrp="1" noChangeArrowheads="1"/>
          </p:cNvSpPr>
          <p:nvPr>
            <p:ph type="body" idx="1"/>
          </p:nvPr>
        </p:nvSpPr>
        <p:spPr/>
        <p:txBody>
          <a:bodyPr/>
          <a:lstStyle/>
          <a:p>
            <a:endParaRPr lang="ja-JP" altLang="en-US">
              <a:cs typeface="ＭＳ Ｐゴシック" pitchFamily="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46186-59FB-4332-9D0F-93B2A0422673}" type="slidenum">
              <a:rPr lang="en-US" altLang="ja-JP"/>
              <a:pPr/>
              <a:t>18</a:t>
            </a:fld>
            <a:endParaRPr lang="en-US" altLang="ja-JP"/>
          </a:p>
        </p:txBody>
      </p:sp>
      <p:sp>
        <p:nvSpPr>
          <p:cNvPr id="1494018" name="Rectangle 2"/>
          <p:cNvSpPr>
            <a:spLocks noGrp="1" noRot="1" noChangeAspect="1" noChangeArrowheads="1" noTextEdit="1"/>
          </p:cNvSpPr>
          <p:nvPr>
            <p:ph type="sldImg"/>
          </p:nvPr>
        </p:nvSpPr>
        <p:spPr>
          <a:ln/>
        </p:spPr>
      </p:sp>
      <p:sp>
        <p:nvSpPr>
          <p:cNvPr id="1494019" name="Rectangle 3"/>
          <p:cNvSpPr>
            <a:spLocks noGrp="1" noChangeArrowheads="1"/>
          </p:cNvSpPr>
          <p:nvPr>
            <p:ph type="body" idx="1"/>
          </p:nvPr>
        </p:nvSpPr>
        <p:spPr/>
        <p:txBody>
          <a:bodyPr/>
          <a:lstStyle/>
          <a:p>
            <a:r>
              <a:rPr lang="ja-JP" altLang="en-US" sz="1200" kern="1200" dirty="0" smtClean="0">
                <a:solidFill>
                  <a:schemeClr val="tx1"/>
                </a:solidFill>
                <a:latin typeface="Times" charset="0"/>
                <a:ea typeface="+mn-ea"/>
                <a:cs typeface="+mn-cs"/>
                <a:hlinkClick r:id="rId3"/>
              </a:rPr>
              <a:t>ベル電話研究所（現ベル研究所）の</a:t>
            </a:r>
            <a:r>
              <a:rPr lang="ja-JP" altLang="en-US" sz="1200" kern="1200" dirty="0" smtClean="0">
                <a:solidFill>
                  <a:schemeClr val="tx1"/>
                </a:solidFill>
                <a:latin typeface="Times" charset="0"/>
                <a:ea typeface="+mn-ea"/>
                <a:cs typeface="+mn-cs"/>
                <a:hlinkClick r:id="rId4"/>
              </a:rPr>
              <a:t>アーノ・ペンジアスと</a:t>
            </a:r>
            <a:r>
              <a:rPr lang="ja-JP" altLang="en-US" sz="1200" kern="1200" dirty="0" smtClean="0">
                <a:solidFill>
                  <a:schemeClr val="tx1"/>
                </a:solidFill>
                <a:latin typeface="Times" charset="0"/>
                <a:ea typeface="+mn-ea"/>
                <a:cs typeface="+mn-cs"/>
                <a:hlinkClick r:id="rId5"/>
              </a:rPr>
              <a:t>ロバート・</a:t>
            </a:r>
            <a:r>
              <a:rPr lang="en-US" altLang="ja-JP" sz="1200" kern="1200" dirty="0" smtClean="0">
                <a:solidFill>
                  <a:schemeClr val="tx1"/>
                </a:solidFill>
                <a:latin typeface="Times" charset="0"/>
                <a:ea typeface="+mn-ea"/>
                <a:cs typeface="+mn-cs"/>
                <a:hlinkClick r:id="rId5"/>
              </a:rPr>
              <a:t>W</a:t>
            </a:r>
            <a:r>
              <a:rPr lang="ja-JP" altLang="en-US" sz="1200" kern="1200" dirty="0" smtClean="0">
                <a:solidFill>
                  <a:schemeClr val="tx1"/>
                </a:solidFill>
                <a:latin typeface="Times" charset="0"/>
                <a:ea typeface="+mn-ea"/>
                <a:cs typeface="+mn-cs"/>
                <a:hlinkClick r:id="rId5"/>
              </a:rPr>
              <a:t>・ウィルソンによって</a:t>
            </a:r>
            <a:r>
              <a:rPr lang="ja-JP" altLang="en-US" sz="1200" kern="1200" dirty="0" smtClean="0">
                <a:solidFill>
                  <a:schemeClr val="tx1"/>
                </a:solidFill>
                <a:latin typeface="Times" charset="0"/>
                <a:ea typeface="+mn-ea"/>
                <a:cs typeface="+mn-cs"/>
                <a:hlinkClick r:id="rId6"/>
              </a:rPr>
              <a:t>アンテナの</a:t>
            </a:r>
            <a:r>
              <a:rPr lang="ja-JP" altLang="en-US" sz="1200" kern="1200" dirty="0" smtClean="0">
                <a:solidFill>
                  <a:schemeClr val="tx1"/>
                </a:solidFill>
                <a:latin typeface="Times" charset="0"/>
                <a:ea typeface="+mn-ea"/>
                <a:cs typeface="+mn-cs"/>
                <a:hlinkClick r:id="rId7"/>
              </a:rPr>
              <a:t>雑音を減らす研究中に偶然に発見された。</a:t>
            </a:r>
            <a:endParaRPr lang="en-US" altLang="ja-JP" sz="1200" kern="1200" dirty="0" smtClean="0">
              <a:solidFill>
                <a:schemeClr val="tx1"/>
              </a:solidFill>
              <a:latin typeface="Times" charset="0"/>
              <a:ea typeface="+mn-ea"/>
              <a:cs typeface="+mn-cs"/>
            </a:endParaRPr>
          </a:p>
          <a:p>
            <a:endParaRPr lang="en-US" altLang="ja-JP" sz="1200" kern="1200" dirty="0" smtClean="0">
              <a:solidFill>
                <a:schemeClr val="tx1"/>
              </a:solidFill>
              <a:latin typeface="Times" charset="0"/>
              <a:ea typeface="+mn-ea"/>
              <a:cs typeface="+mn-cs"/>
            </a:endParaRPr>
          </a:p>
          <a:p>
            <a:r>
              <a:rPr lang="en-US" altLang="ja-JP" sz="1200" kern="1200" dirty="0" smtClean="0">
                <a:solidFill>
                  <a:schemeClr val="tx1"/>
                </a:solidFill>
                <a:latin typeface="Times" charset="0"/>
                <a:ea typeface="+mn-ea"/>
                <a:cs typeface="+mn-cs"/>
              </a:rPr>
              <a:t>CMB</a:t>
            </a:r>
            <a:r>
              <a:rPr lang="ja-JP" altLang="en-US" sz="1200" kern="1200" dirty="0" smtClean="0">
                <a:solidFill>
                  <a:schemeClr val="tx1"/>
                </a:solidFill>
                <a:latin typeface="Times" charset="0"/>
                <a:ea typeface="+mn-ea"/>
                <a:cs typeface="+mn-cs"/>
              </a:rPr>
              <a:t>の放射は、ビッグバン理論について現在得られる最も良い証拠であると考えられている。</a:t>
            </a:r>
            <a:r>
              <a:rPr lang="en-US" altLang="ja-JP" sz="1200" kern="1200" dirty="0" smtClean="0">
                <a:solidFill>
                  <a:schemeClr val="tx1"/>
                </a:solidFill>
                <a:latin typeface="Times" charset="0"/>
                <a:ea typeface="+mn-ea"/>
                <a:cs typeface="+mn-cs"/>
                <a:hlinkClick r:id="rId8"/>
              </a:rPr>
              <a:t>1960</a:t>
            </a:r>
            <a:r>
              <a:rPr lang="ja-JP" altLang="en-US" sz="1200" kern="1200" dirty="0" smtClean="0">
                <a:solidFill>
                  <a:schemeClr val="tx1"/>
                </a:solidFill>
                <a:latin typeface="Times" charset="0"/>
                <a:ea typeface="+mn-ea"/>
                <a:cs typeface="+mn-cs"/>
                <a:hlinkClick r:id="rId8"/>
              </a:rPr>
              <a:t>年代中頃に </a:t>
            </a:r>
            <a:r>
              <a:rPr lang="en-US" altLang="ja-JP" sz="1200" kern="1200" dirty="0" smtClean="0">
                <a:solidFill>
                  <a:schemeClr val="tx1"/>
                </a:solidFill>
                <a:latin typeface="Times" charset="0"/>
                <a:ea typeface="+mn-ea"/>
                <a:cs typeface="+mn-cs"/>
                <a:hlinkClick r:id="rId8"/>
              </a:rPr>
              <a:t>CMB</a:t>
            </a:r>
            <a:r>
              <a:rPr lang="ja-JP" altLang="en-US" sz="1200" kern="1200" dirty="0" smtClean="0">
                <a:solidFill>
                  <a:schemeClr val="tx1"/>
                </a:solidFill>
                <a:latin typeface="Times" charset="0"/>
                <a:ea typeface="+mn-ea"/>
                <a:cs typeface="+mn-cs"/>
                <a:hlinkClick r:id="rId8"/>
              </a:rPr>
              <a:t>が発見されると、</a:t>
            </a:r>
            <a:r>
              <a:rPr lang="ja-JP" altLang="en-US" sz="1200" kern="1200" dirty="0" smtClean="0">
                <a:solidFill>
                  <a:schemeClr val="tx1"/>
                </a:solidFill>
                <a:latin typeface="Times" charset="0"/>
                <a:ea typeface="+mn-ea"/>
                <a:cs typeface="+mn-cs"/>
                <a:hlinkClick r:id="rId9"/>
              </a:rPr>
              <a:t>定常宇宙論など、ビッグバン理論に対立する説への興味は失われていった。標準的な</a:t>
            </a:r>
            <a:r>
              <a:rPr lang="ja-JP" altLang="en-US" sz="1200" kern="1200" dirty="0" smtClean="0">
                <a:solidFill>
                  <a:schemeClr val="tx1"/>
                </a:solidFill>
                <a:latin typeface="Times" charset="0"/>
                <a:ea typeface="+mn-ea"/>
                <a:cs typeface="+mn-cs"/>
                <a:hlinkClick r:id="rId10"/>
              </a:rPr>
              <a:t>宇宙論によると、</a:t>
            </a:r>
            <a:r>
              <a:rPr lang="en-US" altLang="ja-JP" sz="1200" kern="1200" dirty="0" smtClean="0">
                <a:solidFill>
                  <a:schemeClr val="tx1"/>
                </a:solidFill>
                <a:latin typeface="Times" charset="0"/>
                <a:ea typeface="+mn-ea"/>
                <a:cs typeface="+mn-cs"/>
                <a:hlinkClick r:id="rId10"/>
              </a:rPr>
              <a:t>CMB</a:t>
            </a:r>
            <a:r>
              <a:rPr lang="ja-JP" altLang="en-US" sz="1200" kern="1200" dirty="0" smtClean="0">
                <a:solidFill>
                  <a:schemeClr val="tx1"/>
                </a:solidFill>
                <a:latin typeface="Times" charset="0"/>
                <a:ea typeface="+mn-ea"/>
                <a:cs typeface="+mn-cs"/>
                <a:hlinkClick r:id="rId10"/>
              </a:rPr>
              <a:t>は宇宙の温度が下がって</a:t>
            </a:r>
            <a:r>
              <a:rPr lang="ja-JP" altLang="en-US" sz="1200" kern="1200" dirty="0" smtClean="0">
                <a:solidFill>
                  <a:schemeClr val="tx1"/>
                </a:solidFill>
                <a:latin typeface="Times" charset="0"/>
                <a:ea typeface="+mn-ea"/>
                <a:cs typeface="+mn-cs"/>
                <a:hlinkClick r:id="rId11"/>
              </a:rPr>
              <a:t>電子と</a:t>
            </a:r>
            <a:r>
              <a:rPr lang="ja-JP" altLang="en-US" sz="1200" kern="1200" dirty="0" smtClean="0">
                <a:solidFill>
                  <a:schemeClr val="tx1"/>
                </a:solidFill>
                <a:latin typeface="Times" charset="0"/>
                <a:ea typeface="+mn-ea"/>
                <a:cs typeface="+mn-cs"/>
                <a:hlinkClick r:id="rId12"/>
              </a:rPr>
              <a:t>陽子が結合して</a:t>
            </a:r>
            <a:r>
              <a:rPr lang="ja-JP" altLang="en-US" sz="1200" kern="1200" dirty="0" smtClean="0">
                <a:solidFill>
                  <a:schemeClr val="tx1"/>
                </a:solidFill>
                <a:latin typeface="Times" charset="0"/>
                <a:ea typeface="+mn-ea"/>
                <a:cs typeface="+mn-cs"/>
                <a:hlinkClick r:id="rId13"/>
              </a:rPr>
              <a:t>水素原子を生成し、宇宙が放射に対して透明になった時代のスナップショットであると考えられる。これはビッグバンの約</a:t>
            </a:r>
            <a:r>
              <a:rPr lang="en-US" altLang="ja-JP" sz="1200" kern="1200" dirty="0" smtClean="0">
                <a:solidFill>
                  <a:schemeClr val="tx1"/>
                </a:solidFill>
                <a:latin typeface="Times" charset="0"/>
                <a:ea typeface="+mn-ea"/>
                <a:cs typeface="+mn-cs"/>
                <a:hlinkClick r:id="rId13"/>
              </a:rPr>
              <a:t>40</a:t>
            </a:r>
            <a:r>
              <a:rPr lang="ja-JP" altLang="en-US" sz="1200" kern="1200" dirty="0" smtClean="0">
                <a:solidFill>
                  <a:schemeClr val="tx1"/>
                </a:solidFill>
                <a:latin typeface="Times" charset="0"/>
                <a:ea typeface="+mn-ea"/>
                <a:cs typeface="+mn-cs"/>
                <a:hlinkClick r:id="rId13"/>
              </a:rPr>
              <a:t>万年後で、この時期を「</a:t>
            </a:r>
            <a:r>
              <a:rPr lang="ja-JP" altLang="en-US" sz="1200" kern="1200" dirty="0" smtClean="0">
                <a:solidFill>
                  <a:schemeClr val="tx1"/>
                </a:solidFill>
                <a:latin typeface="Times" charset="0"/>
                <a:ea typeface="+mn-ea"/>
                <a:cs typeface="+mn-cs"/>
                <a:hlinkClick r:id="rId14"/>
              </a:rPr>
              <a:t>宇宙の晴れ上がり」あるいは「再結合期」などと呼ぶ。この頃の宇宙の温度は約</a:t>
            </a:r>
            <a:r>
              <a:rPr lang="en-US" altLang="ja-JP" sz="1200" kern="1200" dirty="0" smtClean="0">
                <a:solidFill>
                  <a:schemeClr val="tx1"/>
                </a:solidFill>
                <a:latin typeface="Times" charset="0"/>
                <a:ea typeface="+mn-ea"/>
                <a:cs typeface="+mn-cs"/>
                <a:hlinkClick r:id="rId14"/>
              </a:rPr>
              <a:t>3,000K</a:t>
            </a:r>
            <a:r>
              <a:rPr lang="ja-JP" altLang="en-US" sz="1200" kern="1200" dirty="0" smtClean="0">
                <a:solidFill>
                  <a:schemeClr val="tx1"/>
                </a:solidFill>
                <a:latin typeface="Times" charset="0"/>
                <a:ea typeface="+mn-ea"/>
                <a:cs typeface="+mn-cs"/>
                <a:hlinkClick r:id="rId14"/>
              </a:rPr>
              <a:t>であった。この時以来、輻射の温度は宇宙膨張によって約</a:t>
            </a:r>
            <a:r>
              <a:rPr lang="en-US" altLang="ja-JP" sz="1200" kern="1200" dirty="0" smtClean="0">
                <a:solidFill>
                  <a:schemeClr val="tx1"/>
                </a:solidFill>
                <a:latin typeface="Times" charset="0"/>
                <a:ea typeface="+mn-ea"/>
                <a:cs typeface="+mn-cs"/>
                <a:hlinkClick r:id="rId14"/>
              </a:rPr>
              <a:t>1/1,100</a:t>
            </a:r>
            <a:r>
              <a:rPr lang="ja-JP" altLang="en-US" sz="1200" kern="1200" dirty="0" smtClean="0">
                <a:solidFill>
                  <a:schemeClr val="tx1"/>
                </a:solidFill>
                <a:latin typeface="Times" charset="0"/>
                <a:ea typeface="+mn-ea"/>
                <a:cs typeface="+mn-cs"/>
                <a:hlinkClick r:id="rId14"/>
              </a:rPr>
              <a:t>にまで下がったことになる。宇宙が膨張するに従って </a:t>
            </a:r>
            <a:r>
              <a:rPr lang="en-US" altLang="ja-JP" sz="1200" kern="1200" dirty="0" smtClean="0">
                <a:solidFill>
                  <a:schemeClr val="tx1"/>
                </a:solidFill>
                <a:latin typeface="Times" charset="0"/>
                <a:ea typeface="+mn-ea"/>
                <a:cs typeface="+mn-cs"/>
                <a:hlinkClick r:id="rId14"/>
              </a:rPr>
              <a:t>CMB</a:t>
            </a:r>
            <a:r>
              <a:rPr lang="ja-JP" altLang="en-US" sz="1200" kern="1200" dirty="0" smtClean="0">
                <a:solidFill>
                  <a:schemeClr val="tx1"/>
                </a:solidFill>
                <a:latin typeface="Times" charset="0"/>
                <a:ea typeface="+mn-ea"/>
                <a:cs typeface="+mn-cs"/>
                <a:hlinkClick r:id="rId14"/>
              </a:rPr>
              <a:t>の</a:t>
            </a:r>
            <a:r>
              <a:rPr lang="ja-JP" altLang="en-US" sz="1200" kern="1200" dirty="0" smtClean="0">
                <a:solidFill>
                  <a:schemeClr val="tx1"/>
                </a:solidFill>
                <a:latin typeface="Times" charset="0"/>
                <a:ea typeface="+mn-ea"/>
                <a:cs typeface="+mn-cs"/>
                <a:hlinkClick r:id="rId15"/>
              </a:rPr>
              <a:t>光子は</a:t>
            </a:r>
            <a:r>
              <a:rPr lang="ja-JP" altLang="en-US" sz="1200" kern="1200" dirty="0" smtClean="0">
                <a:solidFill>
                  <a:schemeClr val="tx1"/>
                </a:solidFill>
                <a:latin typeface="Times" charset="0"/>
                <a:ea typeface="+mn-ea"/>
                <a:cs typeface="+mn-cs"/>
                <a:hlinkClick r:id="rId16"/>
              </a:rPr>
              <a:t>赤方偏移を受け、宇宙のスケール長に反比例して波長が延び、結果的に輻射は冷える。この背景放射がビッグバンの証拠とされる理由について、詳しくは</a:t>
            </a:r>
            <a:r>
              <a:rPr lang="ja-JP" altLang="en-US" sz="1200" kern="1200" dirty="0" smtClean="0">
                <a:solidFill>
                  <a:schemeClr val="tx1"/>
                </a:solidFill>
                <a:latin typeface="Times" charset="0"/>
                <a:ea typeface="+mn-ea"/>
                <a:cs typeface="+mn-cs"/>
                <a:hlinkClick r:id="rId17"/>
              </a:rPr>
              <a:t>ビッグバンを参照のこと</a:t>
            </a:r>
            <a:endParaRPr lang="ja-JP" altLang="en-US" dirty="0">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8160AC-E3E4-4E59-B29A-9D03C2CDFB7A}" type="slidenum">
              <a:rPr lang="en-US" altLang="ja-JP"/>
              <a:pPr/>
              <a:t>19</a:t>
            </a:fld>
            <a:endParaRPr lang="en-US" altLang="ja-JP"/>
          </a:p>
        </p:txBody>
      </p:sp>
      <p:sp>
        <p:nvSpPr>
          <p:cNvPr id="1439746" name="Rectangle 2"/>
          <p:cNvSpPr>
            <a:spLocks noGrp="1" noRot="1" noChangeAspect="1" noChangeArrowheads="1" noTextEdit="1"/>
          </p:cNvSpPr>
          <p:nvPr>
            <p:ph type="sldImg"/>
          </p:nvPr>
        </p:nvSpPr>
        <p:spPr>
          <a:ln/>
        </p:spPr>
      </p:sp>
      <p:sp>
        <p:nvSpPr>
          <p:cNvPr id="1439747" name="Rectangle 3"/>
          <p:cNvSpPr>
            <a:spLocks noGrp="1" noChangeArrowheads="1"/>
          </p:cNvSpPr>
          <p:nvPr>
            <p:ph type="body" idx="1"/>
          </p:nvPr>
        </p:nvSpPr>
        <p:spPr/>
        <p:txBody>
          <a:bodyPr/>
          <a:lstStyle/>
          <a:p>
            <a:endParaRPr lang="ja-JP" altLang="en-US">
              <a:cs typeface="ＭＳ Ｐゴシック" pitchFamily="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タイトル スライド">
    <p:spTree>
      <p:nvGrpSpPr>
        <p:cNvPr id="1" name=""/>
        <p:cNvGrpSpPr/>
        <p:nvPr/>
      </p:nvGrpSpPr>
      <p:grpSpPr>
        <a:xfrm>
          <a:off x="0" y="0"/>
          <a:ext cx="0" cy="0"/>
          <a:chOff x="0" y="0"/>
          <a:chExt cx="0" cy="0"/>
        </a:xfrm>
      </p:grpSpPr>
      <p:sp>
        <p:nvSpPr>
          <p:cNvPr id="1086466" name="Rectangle 2"/>
          <p:cNvSpPr>
            <a:spLocks noGrp="1" noChangeArrowheads="1"/>
          </p:cNvSpPr>
          <p:nvPr>
            <p:ph type="ctrTitle"/>
          </p:nvPr>
        </p:nvSpPr>
        <p:spPr>
          <a:xfrm>
            <a:off x="685800" y="2286000"/>
            <a:ext cx="7772400" cy="1143000"/>
          </a:xfrm>
        </p:spPr>
        <p:txBody>
          <a:bodyPr/>
          <a:lstStyle>
            <a:lvl1pPr>
              <a:defRPr/>
            </a:lvl1pPr>
          </a:lstStyle>
          <a:p>
            <a:r>
              <a:rPr lang="en-US" altLang="ja-JP"/>
              <a:t>Click to edit Master title style</a:t>
            </a:r>
          </a:p>
        </p:txBody>
      </p:sp>
      <p:sp>
        <p:nvSpPr>
          <p:cNvPr id="108646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ltLang="ja-JP"/>
              <a:t>Click to edit Master subtitle style</a:t>
            </a:r>
          </a:p>
        </p:txBody>
      </p:sp>
      <p:sp>
        <p:nvSpPr>
          <p:cNvPr id="1086468" name="Rectangle 4"/>
          <p:cNvSpPr>
            <a:spLocks noGrp="1" noChangeArrowheads="1"/>
          </p:cNvSpPr>
          <p:nvPr>
            <p:ph type="dt" sz="half" idx="2"/>
          </p:nvPr>
        </p:nvSpPr>
        <p:spPr/>
        <p:txBody>
          <a:bodyPr/>
          <a:lstStyle>
            <a:lvl1pPr>
              <a:defRPr/>
            </a:lvl1pPr>
          </a:lstStyle>
          <a:p>
            <a:endParaRPr lang="en-US" altLang="ja-JP"/>
          </a:p>
        </p:txBody>
      </p:sp>
      <p:sp>
        <p:nvSpPr>
          <p:cNvPr id="1086469" name="Rectangle 5"/>
          <p:cNvSpPr>
            <a:spLocks noGrp="1" noChangeArrowheads="1"/>
          </p:cNvSpPr>
          <p:nvPr>
            <p:ph type="ftr" sz="quarter" idx="3"/>
          </p:nvPr>
        </p:nvSpPr>
        <p:spPr/>
        <p:txBody>
          <a:bodyPr/>
          <a:lstStyle>
            <a:lvl1pPr>
              <a:defRPr/>
            </a:lvl1pPr>
          </a:lstStyle>
          <a:p>
            <a:endParaRPr lang="en-US" altLang="ja-JP"/>
          </a:p>
        </p:txBody>
      </p:sp>
      <p:sp>
        <p:nvSpPr>
          <p:cNvPr id="1086470" name="Rectangle 6"/>
          <p:cNvSpPr>
            <a:spLocks noGrp="1" noChangeArrowheads="1"/>
          </p:cNvSpPr>
          <p:nvPr>
            <p:ph type="sldNum" sz="quarter" idx="4"/>
          </p:nvPr>
        </p:nvSpPr>
        <p:spPr>
          <a:xfrm>
            <a:off x="6553200" y="6248400"/>
            <a:ext cx="1905000" cy="457200"/>
          </a:xfrm>
        </p:spPr>
        <p:txBody>
          <a:bodyPr/>
          <a:lstStyle>
            <a:lvl1pPr>
              <a:defRPr/>
            </a:lvl1pPr>
          </a:lstStyle>
          <a:p>
            <a:fld id="{5C2C2B55-BFD5-9D48-A3BE-22334959D3F6}" type="slidenum">
              <a:rPr lang="en-US" altLang="ja-JP"/>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smtClean="0"/>
            </a:lvl1pPr>
          </a:lstStyle>
          <a:p>
            <a:fld id="{932974EA-9B6E-EB4C-9FC6-1DDD5B3DCC3F}" type="slidenum">
              <a:rPr lang="en-US" altLang="ja-JP"/>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152400"/>
            <a:ext cx="1943100" cy="5943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152400"/>
            <a:ext cx="5676900" cy="5943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smtClean="0"/>
            </a:lvl1pPr>
          </a:lstStyle>
          <a:p>
            <a:fld id="{679D7D7A-8455-E849-B578-D1B854F125FA}" type="slidenum">
              <a:rPr lang="en-US" altLang="ja-JP"/>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reserve="1">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152400"/>
            <a:ext cx="7772400" cy="6096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858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46482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685800" y="6248400"/>
            <a:ext cx="1905000" cy="457200"/>
          </a:xfrm>
        </p:spPr>
        <p:txBody>
          <a:bodyPr/>
          <a:lstStyle>
            <a:lvl1pPr>
              <a:defRPr/>
            </a:lvl1pPr>
          </a:lstStyle>
          <a:p>
            <a:endParaRPr lang="en-US" altLang="ja-JP"/>
          </a:p>
        </p:txBody>
      </p:sp>
      <p:sp>
        <p:nvSpPr>
          <p:cNvPr id="7" name="フッター プレースホルダ 6"/>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8" name="スライド番号プレースホルダ 7"/>
          <p:cNvSpPr>
            <a:spLocks noGrp="1"/>
          </p:cNvSpPr>
          <p:nvPr>
            <p:ph type="sldNum" sz="quarter" idx="12"/>
          </p:nvPr>
        </p:nvSpPr>
        <p:spPr>
          <a:xfrm>
            <a:off x="7239000" y="6629400"/>
            <a:ext cx="1905000" cy="228600"/>
          </a:xfrm>
        </p:spPr>
        <p:txBody>
          <a:bodyPr/>
          <a:lstStyle>
            <a:lvl1pPr>
              <a:defRPr smtClean="0"/>
            </a:lvl1pPr>
          </a:lstStyle>
          <a:p>
            <a:fld id="{A8F5A405-9CF2-C046-9BCE-5B82C9D1A483}" type="slidenum">
              <a:rPr lang="en-US" altLang="ja-JP"/>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152400"/>
            <a:ext cx="7772400" cy="6096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685800" y="6248400"/>
            <a:ext cx="1905000" cy="457200"/>
          </a:xfr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7239000" y="6629400"/>
            <a:ext cx="1905000" cy="228600"/>
          </a:xfrm>
        </p:spPr>
        <p:txBody>
          <a:bodyPr/>
          <a:lstStyle>
            <a:lvl1pPr>
              <a:defRPr smtClean="0"/>
            </a:lvl1pPr>
          </a:lstStyle>
          <a:p>
            <a:fld id="{0E1AC208-DEFA-2949-8B68-1C134EFA23D7}" type="slidenum">
              <a:rPr lang="en-US" altLang="ja-JP"/>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152400"/>
            <a:ext cx="7772400" cy="6096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685800" y="6248400"/>
            <a:ext cx="1905000" cy="457200"/>
          </a:xfrm>
        </p:spPr>
        <p:txBody>
          <a:bodyPr/>
          <a:lstStyle>
            <a:lvl1pPr>
              <a:defRPr/>
            </a:lvl1pPr>
          </a:lstStyle>
          <a:p>
            <a:endParaRPr lang="en-US" altLang="ja-JP"/>
          </a:p>
        </p:txBody>
      </p:sp>
      <p:sp>
        <p:nvSpPr>
          <p:cNvPr id="7" name="フッター プレースホルダ 6"/>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8" name="スライド番号プレースホルダ 7"/>
          <p:cNvSpPr>
            <a:spLocks noGrp="1"/>
          </p:cNvSpPr>
          <p:nvPr>
            <p:ph type="sldNum" sz="quarter" idx="12"/>
          </p:nvPr>
        </p:nvSpPr>
        <p:spPr>
          <a:xfrm>
            <a:off x="7239000" y="6629400"/>
            <a:ext cx="1905000" cy="228600"/>
          </a:xfrm>
        </p:spPr>
        <p:txBody>
          <a:bodyPr/>
          <a:lstStyle>
            <a:lvl1pPr>
              <a:defRPr smtClean="0"/>
            </a:lvl1pPr>
          </a:lstStyle>
          <a:p>
            <a:fld id="{51512965-3288-BE49-89AE-230EE7EFD25A}" type="slidenum">
              <a:rPr lang="en-US" altLang="ja-JP"/>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タイトル スライド">
    <p:spTree>
      <p:nvGrpSpPr>
        <p:cNvPr id="1" name=""/>
        <p:cNvGrpSpPr/>
        <p:nvPr/>
      </p:nvGrpSpPr>
      <p:grpSpPr>
        <a:xfrm>
          <a:off x="0" y="0"/>
          <a:ext cx="0" cy="0"/>
          <a:chOff x="0" y="0"/>
          <a:chExt cx="0" cy="0"/>
        </a:xfrm>
      </p:grpSpPr>
      <p:sp>
        <p:nvSpPr>
          <p:cNvPr id="1738754" name="Rectangle 1026"/>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ltLang="ja-JP"/>
              <a:t>Click to edit Master title style</a:t>
            </a:r>
          </a:p>
        </p:txBody>
      </p:sp>
      <p:sp>
        <p:nvSpPr>
          <p:cNvPr id="1738755" name="Rectangle 1027"/>
          <p:cNvSpPr>
            <a:spLocks noGrp="1" noChangeArrowheads="1"/>
          </p:cNvSpPr>
          <p:nvPr>
            <p:ph type="subTitle" sz="quarter" idx="1"/>
          </p:nvPr>
        </p:nvSpPr>
        <p:spPr>
          <a:xfrm>
            <a:off x="1371600" y="3886200"/>
            <a:ext cx="6400800" cy="1752600"/>
          </a:xfrm>
          <a:effectLst>
            <a:outerShdw blurRad="68580" dist="25399" dir="2700000" algn="ctr" rotWithShape="0">
              <a:srgbClr val="000000">
                <a:alpha val="75000"/>
              </a:srgbClr>
            </a:outerShdw>
          </a:effectLst>
        </p:spPr>
        <p:txBody>
          <a:bodyPr/>
          <a:lstStyle>
            <a:lvl1pPr marL="0" indent="0" algn="ctr">
              <a:buFontTx/>
              <a:buNone/>
              <a:defRPr/>
            </a:lvl1pPr>
          </a:lstStyle>
          <a:p>
            <a:r>
              <a:rPr lang="en-US" altLang="ja-JP"/>
              <a:t>Click to edit Master subtitle style</a:t>
            </a:r>
          </a:p>
        </p:txBody>
      </p:sp>
      <p:sp>
        <p:nvSpPr>
          <p:cNvPr id="1738756" name="Freeform 1028"/>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prstTxWarp prst="textNoShape">
              <a:avLst/>
            </a:prstTxWarp>
          </a:bodyPr>
          <a:lstStyle/>
          <a:p>
            <a:endParaRPr lang="ja-JP" altLang="en-US"/>
          </a:p>
        </p:txBody>
      </p:sp>
      <p:sp>
        <p:nvSpPr>
          <p:cNvPr id="1738757" name="Rectangle 1029"/>
          <p:cNvSpPr>
            <a:spLocks noGrp="1" noChangeArrowheads="1"/>
          </p:cNvSpPr>
          <p:nvPr>
            <p:ph type="ftr" sz="quarter" idx="3"/>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endParaRPr lang="en-US" altLang="ja-JP"/>
          </a:p>
        </p:txBody>
      </p:sp>
      <p:sp>
        <p:nvSpPr>
          <p:cNvPr id="1738758" name="Rectangle 1030"/>
          <p:cNvSpPr>
            <a:spLocks noGrp="1" noChangeArrowheads="1"/>
          </p:cNvSpPr>
          <p:nvPr>
            <p:ph type="sldNum" sz="quarter" idx="4"/>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fld id="{12872D40-D4B2-4345-9F97-4ECF34421764}" type="slidenum">
              <a:rPr lang="en-US" altLang="ja-JP"/>
              <a:pPr/>
              <a:t>‹#›</a:t>
            </a:fld>
            <a:endParaRPr lang="en-US" altLang="ja-JP"/>
          </a:p>
        </p:txBody>
      </p:sp>
      <p:sp>
        <p:nvSpPr>
          <p:cNvPr id="1738759" name="Rectangle 1031"/>
          <p:cNvSpPr>
            <a:spLocks noGrp="1" noChangeArrowheads="1"/>
          </p:cNvSpPr>
          <p:nvPr>
            <p:ph type="dt" sz="quarter" idx="2"/>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endParaRPr lang="en-US" altLang="ja-JP"/>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smtClean="0"/>
            </a:lvl1pPr>
          </a:lstStyle>
          <a:p>
            <a:fld id="{ACBBED87-0EBD-274D-83B3-95022E6DC93D}" type="slidenum">
              <a:rPr lang="en-US" altLang="ja-JP"/>
              <a:pPr/>
              <a:t>‹#›</a:t>
            </a:fld>
            <a:endParaRPr lang="en-US" altLang="ja-JP"/>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smtClean="0"/>
            </a:lvl1pPr>
          </a:lstStyle>
          <a:p>
            <a:fld id="{01C3058B-EDCE-C049-9D4E-34B6B8CFEDB8}" type="slidenum">
              <a:rPr lang="en-US" altLang="ja-JP"/>
              <a:pPr/>
              <a:t>‹#›</a:t>
            </a:fld>
            <a:endParaRPr lang="en-US" altLang="ja-JP"/>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smtClean="0"/>
            </a:lvl1pPr>
          </a:lstStyle>
          <a:p>
            <a:fld id="{94C82AC1-31A6-5C40-A331-85AD6C98C5F8}" type="slidenum">
              <a:rPr lang="en-US" altLang="ja-JP"/>
              <a:pPr/>
              <a:t>‹#›</a:t>
            </a:fld>
            <a:endParaRPr lang="en-US" altLang="ja-JP"/>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smtClean="0"/>
            </a:lvl1pPr>
          </a:lstStyle>
          <a:p>
            <a:fld id="{038890EB-3769-1A49-82C9-B404FF2B4079}" type="slidenum">
              <a:rPr lang="en-US" altLang="ja-JP"/>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smtClean="0"/>
            </a:lvl1pPr>
          </a:lstStyle>
          <a:p>
            <a:fld id="{3857524F-CCAE-1F49-9255-7704177B2325}" type="slidenum">
              <a:rPr lang="en-US" altLang="ja-JP"/>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smtClean="0"/>
            </a:lvl1pPr>
          </a:lstStyle>
          <a:p>
            <a:fld id="{FEBFA7CF-8F38-4341-8AB5-1D2F9AB21D74}" type="slidenum">
              <a:rPr lang="en-US" altLang="ja-JP"/>
              <a:pPr/>
              <a:t>‹#›</a:t>
            </a:fld>
            <a:endParaRPr lang="en-US" altLang="ja-JP"/>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smtClean="0"/>
            </a:lvl1pPr>
          </a:lstStyle>
          <a:p>
            <a:fld id="{FD716584-9601-EF42-9375-C7E16587176E}" type="slidenum">
              <a:rPr lang="en-US" altLang="ja-JP"/>
              <a:pPr/>
              <a:t>‹#›</a:t>
            </a:fld>
            <a:endParaRPr lang="en-US" altLang="ja-JP"/>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smtClean="0"/>
            </a:lvl1pPr>
          </a:lstStyle>
          <a:p>
            <a:fld id="{B6BDDDE0-7A7B-6F42-9EE2-7469C2180678}" type="slidenum">
              <a:rPr lang="en-US" altLang="ja-JP"/>
              <a:pPr/>
              <a:t>‹#›</a:t>
            </a:fld>
            <a:endParaRPr lang="en-US" altLang="ja-JP"/>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smtClean="0"/>
            </a:lvl1pPr>
          </a:lstStyle>
          <a:p>
            <a:fld id="{36EA7B09-5C0F-8446-8C20-64537904A7B7}" type="slidenum">
              <a:rPr lang="en-US" altLang="ja-JP"/>
              <a:pPr/>
              <a:t>‹#›</a:t>
            </a:fld>
            <a:endParaRPr lang="en-US" altLang="ja-JP"/>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smtClean="0"/>
            </a:lvl1pPr>
          </a:lstStyle>
          <a:p>
            <a:fld id="{8B7BFCAB-97D8-964C-94F5-36958FBE89FC}" type="slidenum">
              <a:rPr lang="en-US" altLang="ja-JP"/>
              <a:pPr/>
              <a:t>‹#›</a:t>
            </a:fld>
            <a:endParaRPr lang="en-US" altLang="ja-JP"/>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92100"/>
            <a:ext cx="2057400" cy="57277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92100"/>
            <a:ext cx="6019800" cy="57277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smtClean="0"/>
            </a:lvl1pPr>
          </a:lstStyle>
          <a:p>
            <a:fld id="{56104D69-73C9-314B-B537-25A52A188B9C}" type="slidenum">
              <a:rPr lang="en-US" altLang="ja-JP"/>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smtClean="0"/>
            </a:lvl1pPr>
          </a:lstStyle>
          <a:p>
            <a:fld id="{D490E6C5-4BA8-1B46-AF3A-0DF0A25395A3}" type="slidenum">
              <a:rPr lang="en-US" altLang="ja-JP"/>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smtClean="0"/>
            </a:lvl1pPr>
          </a:lstStyle>
          <a:p>
            <a:fld id="{E85357E5-2296-8E4D-B742-69B049D7950E}" type="slidenum">
              <a:rPr lang="en-US" altLang="ja-JP"/>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smtClean="0"/>
            </a:lvl1pPr>
          </a:lstStyle>
          <a:p>
            <a:fld id="{FFA0128F-B558-CA4F-9D40-D521EC8751B2}" type="slidenum">
              <a:rPr lang="en-US" altLang="ja-JP"/>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smtClean="0"/>
            </a:lvl1pPr>
          </a:lstStyle>
          <a:p>
            <a:fld id="{C09710C1-ABCA-7045-A4AC-62E6F3B35C0A}" type="slidenum">
              <a:rPr lang="en-US" altLang="ja-JP"/>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smtClean="0"/>
            </a:lvl1pPr>
          </a:lstStyle>
          <a:p>
            <a:fld id="{602065C5-489E-A24A-8644-1346E22ECBFC}" type="slidenum">
              <a:rPr lang="en-US" altLang="ja-JP"/>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smtClean="0"/>
            </a:lvl1pPr>
          </a:lstStyle>
          <a:p>
            <a:fld id="{8C540402-CE9F-FB47-BDA1-73D22299B0CE}" type="slidenum">
              <a:rPr lang="en-US" altLang="ja-JP"/>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smtClean="0"/>
            </a:lvl1pPr>
          </a:lstStyle>
          <a:p>
            <a:fld id="{FA64271B-319C-E749-A7D9-C7FCC310006B}"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theme" Target="../theme/theme1.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4" Type="http://schemas.openxmlformats.org/officeDocument/2006/relationships/slideLayout" Target="../slideLayouts/slideLayout18.xml"/><Relationship Id="rId10" Type="http://schemas.openxmlformats.org/officeDocument/2006/relationships/slideLayout" Target="../slideLayouts/slideLayout24.xml"/><Relationship Id="rId5" Type="http://schemas.openxmlformats.org/officeDocument/2006/relationships/slideLayout" Target="../slideLayouts/slideLayout19.xml"/><Relationship Id="rId7" Type="http://schemas.openxmlformats.org/officeDocument/2006/relationships/slideLayout" Target="../slideLayouts/slideLayout21.xml"/><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9" Type="http://schemas.openxmlformats.org/officeDocument/2006/relationships/slideLayout" Target="../slideLayouts/slideLayout23.xml"/><Relationship Id="rId3" Type="http://schemas.openxmlformats.org/officeDocument/2006/relationships/slideLayout" Target="../slideLayouts/slideLayout17.xml"/><Relationship Id="rId6"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85442" name="Rectangle 2"/>
          <p:cNvSpPr>
            <a:spLocks noGrp="1" noChangeArrowheads="1"/>
          </p:cNvSpPr>
          <p:nvPr>
            <p:ph type="title"/>
          </p:nvPr>
        </p:nvSpPr>
        <p:spPr bwMode="auto">
          <a:xfrm>
            <a:off x="685800" y="152400"/>
            <a:ext cx="77724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854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85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n-lt"/>
                <a:ea typeface="+mn-ea"/>
                <a:cs typeface="+mn-cs"/>
              </a:defRPr>
            </a:lvl1pPr>
          </a:lstStyle>
          <a:p>
            <a:endParaRPr lang="en-US" altLang="ja-JP"/>
          </a:p>
        </p:txBody>
      </p:sp>
      <p:sp>
        <p:nvSpPr>
          <p:cNvPr id="1085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ea typeface="+mn-ea"/>
                <a:cs typeface="+mn-cs"/>
              </a:defRPr>
            </a:lvl1pPr>
          </a:lstStyle>
          <a:p>
            <a:endParaRPr lang="en-US" altLang="ja-JP"/>
          </a:p>
        </p:txBody>
      </p:sp>
      <p:sp>
        <p:nvSpPr>
          <p:cNvPr id="1085446" name="Rectangle 6"/>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ea typeface="+mn-ea"/>
                <a:cs typeface="+mn-cs"/>
              </a:defRPr>
            </a:lvl1pPr>
          </a:lstStyle>
          <a:p>
            <a:fld id="{FA7EB761-540A-7B4D-A3B8-E62625A1F19A}"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fontAlgn="base">
        <a:spcBef>
          <a:spcPct val="0"/>
        </a:spcBef>
        <a:spcAft>
          <a:spcPct val="0"/>
        </a:spcAft>
        <a:defRPr sz="3200" b="1">
          <a:solidFill>
            <a:srgbClr val="0000FF"/>
          </a:solidFill>
          <a:latin typeface="+mj-lt"/>
          <a:ea typeface="+mj-ea"/>
          <a:cs typeface="+mj-cs"/>
        </a:defRPr>
      </a:lvl1pPr>
      <a:lvl2pPr algn="ctr" rtl="0" fontAlgn="base">
        <a:spcBef>
          <a:spcPct val="0"/>
        </a:spcBef>
        <a:spcAft>
          <a:spcPct val="0"/>
        </a:spcAft>
        <a:defRPr sz="3200" b="1">
          <a:solidFill>
            <a:srgbClr val="0000FF"/>
          </a:solidFill>
          <a:latin typeface="Arial" charset="0"/>
          <a:ea typeface="Osaka" charset="-128"/>
          <a:cs typeface="Osaka" charset="-128"/>
        </a:defRPr>
      </a:lvl2pPr>
      <a:lvl3pPr algn="ctr" rtl="0" fontAlgn="base">
        <a:spcBef>
          <a:spcPct val="0"/>
        </a:spcBef>
        <a:spcAft>
          <a:spcPct val="0"/>
        </a:spcAft>
        <a:defRPr sz="3200" b="1">
          <a:solidFill>
            <a:srgbClr val="0000FF"/>
          </a:solidFill>
          <a:latin typeface="Arial" charset="0"/>
          <a:ea typeface="Osaka" charset="-128"/>
          <a:cs typeface="Osaka" charset="-128"/>
        </a:defRPr>
      </a:lvl3pPr>
      <a:lvl4pPr algn="ctr" rtl="0" fontAlgn="base">
        <a:spcBef>
          <a:spcPct val="0"/>
        </a:spcBef>
        <a:spcAft>
          <a:spcPct val="0"/>
        </a:spcAft>
        <a:defRPr sz="3200" b="1">
          <a:solidFill>
            <a:srgbClr val="0000FF"/>
          </a:solidFill>
          <a:latin typeface="Arial" charset="0"/>
          <a:ea typeface="Osaka" charset="-128"/>
          <a:cs typeface="Osaka" charset="-128"/>
        </a:defRPr>
      </a:lvl4pPr>
      <a:lvl5pPr algn="ctr" rtl="0" fontAlgn="base">
        <a:spcBef>
          <a:spcPct val="0"/>
        </a:spcBef>
        <a:spcAft>
          <a:spcPct val="0"/>
        </a:spcAft>
        <a:defRPr sz="3200" b="1">
          <a:solidFill>
            <a:srgbClr val="0000FF"/>
          </a:solidFill>
          <a:latin typeface="Arial" charset="0"/>
          <a:ea typeface="Osaka" charset="-128"/>
          <a:cs typeface="Osaka" charset="-128"/>
        </a:defRPr>
      </a:lvl5pPr>
      <a:lvl6pPr marL="457200" algn="ctr" rtl="0" fontAlgn="base">
        <a:spcBef>
          <a:spcPct val="0"/>
        </a:spcBef>
        <a:spcAft>
          <a:spcPct val="0"/>
        </a:spcAft>
        <a:defRPr sz="3200" b="1">
          <a:solidFill>
            <a:srgbClr val="0000FF"/>
          </a:solidFill>
          <a:latin typeface="Arial" charset="0"/>
          <a:ea typeface="Osaka" charset="-128"/>
          <a:cs typeface="Osaka" charset="-128"/>
        </a:defRPr>
      </a:lvl6pPr>
      <a:lvl7pPr marL="914400" algn="ctr" rtl="0" fontAlgn="base">
        <a:spcBef>
          <a:spcPct val="0"/>
        </a:spcBef>
        <a:spcAft>
          <a:spcPct val="0"/>
        </a:spcAft>
        <a:defRPr sz="3200" b="1">
          <a:solidFill>
            <a:srgbClr val="0000FF"/>
          </a:solidFill>
          <a:latin typeface="Arial" charset="0"/>
          <a:ea typeface="Osaka" charset="-128"/>
          <a:cs typeface="Osaka" charset="-128"/>
        </a:defRPr>
      </a:lvl7pPr>
      <a:lvl8pPr marL="1371600" algn="ctr" rtl="0" fontAlgn="base">
        <a:spcBef>
          <a:spcPct val="0"/>
        </a:spcBef>
        <a:spcAft>
          <a:spcPct val="0"/>
        </a:spcAft>
        <a:defRPr sz="3200" b="1">
          <a:solidFill>
            <a:srgbClr val="0000FF"/>
          </a:solidFill>
          <a:latin typeface="Arial" charset="0"/>
          <a:ea typeface="Osaka" charset="-128"/>
          <a:cs typeface="Osaka" charset="-128"/>
        </a:defRPr>
      </a:lvl8pPr>
      <a:lvl9pPr marL="1828800" algn="ctr" rtl="0" fontAlgn="base">
        <a:spcBef>
          <a:spcPct val="0"/>
        </a:spcBef>
        <a:spcAft>
          <a:spcPct val="0"/>
        </a:spcAft>
        <a:defRPr sz="3200" b="1">
          <a:solidFill>
            <a:srgbClr val="0000FF"/>
          </a:solidFill>
          <a:latin typeface="Arial" charset="0"/>
          <a:ea typeface="Osaka" charset="-128"/>
          <a:cs typeface="Osaka"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737730"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737731"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737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l" eaLnBrk="1" hangingPunct="1">
              <a:defRPr sz="1400" b="0">
                <a:latin typeface="+mn-lt"/>
              </a:defRPr>
            </a:lvl1pPr>
          </a:lstStyle>
          <a:p>
            <a:endParaRPr lang="en-US" altLang="ja-JP"/>
          </a:p>
        </p:txBody>
      </p:sp>
      <p:sp>
        <p:nvSpPr>
          <p:cNvPr id="17377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eaLnBrk="1" hangingPunct="1">
              <a:defRPr sz="1400" b="0">
                <a:latin typeface="+mn-lt"/>
              </a:defRPr>
            </a:lvl1pPr>
          </a:lstStyle>
          <a:p>
            <a:endParaRPr lang="en-US" altLang="ja-JP"/>
          </a:p>
        </p:txBody>
      </p:sp>
      <p:sp>
        <p:nvSpPr>
          <p:cNvPr id="17377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r" eaLnBrk="1" hangingPunct="1">
              <a:defRPr sz="1400" b="0">
                <a:latin typeface="+mn-lt"/>
              </a:defRPr>
            </a:lvl1pPr>
          </a:lstStyle>
          <a:p>
            <a:fld id="{34BADCC0-E92A-C345-8EC8-853217C4C701}"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ea typeface="ＭＳ Ｐゴシック" charset="-128"/>
        </a:defRPr>
      </a:lvl2pPr>
      <a:lvl3pPr marL="1143000" indent="-228600" algn="l" rtl="0" fontAlgn="base">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fontAlgn="base">
        <a:spcBef>
          <a:spcPct val="20000"/>
        </a:spcBef>
        <a:spcAft>
          <a:spcPct val="0"/>
        </a:spcAft>
        <a:buFont typeface="Arial" charset="0"/>
        <a:buChar char="–"/>
        <a:defRPr sz="2000">
          <a:solidFill>
            <a:schemeClr val="tx1"/>
          </a:solidFill>
          <a:latin typeface="+mn-lt"/>
          <a:ea typeface="ＭＳ Ｐゴシック" charset="-128"/>
        </a:defRPr>
      </a:lvl4pPr>
      <a:lvl5pPr marL="20574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6" Type="http://schemas.openxmlformats.org/officeDocument/2006/relationships/image" Target="../media/image33.wmf"/><Relationship Id="rId4" Type="http://schemas.openxmlformats.org/officeDocument/2006/relationships/image" Target="../media/image31.jpeg"/><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0.jpeg"/><Relationship Id="rId5" Type="http://schemas.openxmlformats.org/officeDocument/2006/relationships/image" Target="../media/image32.png"/></Relationships>
</file>

<file path=ppt/slides/_rels/slide21.xml.rels><?xml version="1.0" encoding="UTF-8" standalone="yes"?>
<Relationships xmlns="http://schemas.openxmlformats.org/package/2006/relationships"><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3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jlab.org/publications/12GeV/02.html" TargetMode="External"/><Relationship Id="rId5" Type="http://schemas.openxmlformats.org/officeDocument/2006/relationships/image" Target="../media/image41.jpeg"/></Relationships>
</file>

<file path=ppt/slides/_rels/slide28.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42.gif"/><Relationship Id="rId5" Type="http://schemas.openxmlformats.org/officeDocument/2006/relationships/image" Target="../media/image44.png"/></Relationships>
</file>

<file path=ppt/slides/_rels/slide29.xml.rels><?xml version="1.0" encoding="UTF-8" standalone="yes"?>
<Relationships xmlns="http://schemas.openxmlformats.org/package/2006/relationships"><Relationship Id="rId4" Type="http://schemas.openxmlformats.org/officeDocument/2006/relationships/image" Target="../media/image46.png"/><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45.pdf"/><Relationship Id="rId5" Type="http://schemas.openxmlformats.org/officeDocument/2006/relationships/image" Target="../media/image47.gif"/></Relationships>
</file>

<file path=ppt/slides/_rels/slide3.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6" Type="http://schemas.openxmlformats.org/officeDocument/2006/relationships/image" Target="../media/image51.png"/><Relationship Id="rId4" Type="http://schemas.openxmlformats.org/officeDocument/2006/relationships/image" Target="../media/image49.gif"/><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48.jpeg"/><Relationship Id="rId5"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52.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4" Type="http://schemas.openxmlformats.org/officeDocument/2006/relationships/oleObject" Target="../embeddings/Microsoft___1.bin"/><Relationship Id="rId5"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vmlDrawing" Target="../drawings/vmlDrawing1.vml"/><Relationship Id="rId2" Type="http://schemas.openxmlformats.org/officeDocument/2006/relationships/slideLayout" Target="../slideLayouts/slideLayout16.xml"/><Relationship Id="rId3" Type="http://schemas.openxmlformats.org/officeDocument/2006/relationships/notesSlide" Target="../notesSlides/notesSlide21.xml"/><Relationship Id="rId6" Type="http://schemas.openxmlformats.org/officeDocument/2006/relationships/oleObject" Target="../embeddings/Microsoft___2.bin"/></Relationships>
</file>

<file path=ppt/slides/_rels/slide33.xml.rels><?xml version="1.0" encoding="UTF-8" standalone="yes"?>
<Relationships xmlns="http://schemas.openxmlformats.org/package/2006/relationships"><Relationship Id="rId4" Type="http://schemas.openxmlformats.org/officeDocument/2006/relationships/oleObject" Target="../embeddings/Microsoft___3.bin"/><Relationship Id="rId1" Type="http://schemas.openxmlformats.org/officeDocument/2006/relationships/vmlDrawing" Target="../drawings/vmlDrawing2.vml"/><Relationship Id="rId2" Type="http://schemas.openxmlformats.org/officeDocument/2006/relationships/slideLayout" Target="../slideLayouts/slideLayout20.xml"/><Relationship Id="rId3"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6.xml"/><Relationship Id="rId3" Type="http://schemas.openxmlformats.org/officeDocument/2006/relationships/image" Target="../media/image58.png"/><Relationship Id="rId1" Type="http://schemas.openxmlformats.org/officeDocument/2006/relationships/video" Target="file://localhost/Users/tatsuya/Desktop/My%20Talk/au-au_entire.mp4"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4.gif"/><Relationship Id="rId5" Type="http://schemas.openxmlformats.org/officeDocument/2006/relationships/image" Target="../media/image66.jpeg"/></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69.jpeg"/><Relationship Id="rId5" Type="http://schemas.openxmlformats.org/officeDocument/2006/relationships/image" Target="../media/image71.png"/></Relationships>
</file>

<file path=ppt/slides/_rels/slide45.xml.rels><?xml version="1.0" encoding="UTF-8" standalone="yes"?>
<Relationships xmlns="http://schemas.openxmlformats.org/package/2006/relationships"><Relationship Id="rId4" Type="http://schemas.openxmlformats.org/officeDocument/2006/relationships/image" Target="../media/image73.jpeg"/><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72.jpeg"/><Relationship Id="rId5" Type="http://schemas.openxmlformats.org/officeDocument/2006/relationships/image" Target="../media/image74.jpeg"/></Relationships>
</file>

<file path=ppt/slides/_rels/slide46.xml.rels><?xml version="1.0" encoding="UTF-8" standalone="yes"?>
<Relationships xmlns="http://schemas.openxmlformats.org/package/2006/relationships"><Relationship Id="rId4" Type="http://schemas.openxmlformats.org/officeDocument/2006/relationships/image" Target="../media/image77.png"/><Relationship Id="rId1" Type="http://schemas.openxmlformats.org/officeDocument/2006/relationships/slideLayout" Target="../slideLayouts/slideLayout16.xml"/><Relationship Id="rId2" Type="http://schemas.openxmlformats.org/officeDocument/2006/relationships/image" Target="../media/image75.png"/><Relationship Id="rId3" Type="http://schemas.openxmlformats.org/officeDocument/2006/relationships/image" Target="../media/image76.png"/></Relationships>
</file>

<file path=ppt/slides/_rels/slide47.xml.rels><?xml version="1.0" encoding="UTF-8" standalone="yes"?>
<Relationships xmlns="http://schemas.openxmlformats.org/package/2006/relationships"><Relationship Id="rId6" Type="http://schemas.openxmlformats.org/officeDocument/2006/relationships/image" Target="../media/image81.jpeg"/><Relationship Id="rId4" Type="http://schemas.openxmlformats.org/officeDocument/2006/relationships/image" Target="../media/image79.jpeg"/><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78.png"/><Relationship Id="rId5" Type="http://schemas.openxmlformats.org/officeDocument/2006/relationships/image" Target="../media/image80.jpeg"/></Relationships>
</file>

<file path=ppt/slides/_rels/slide48.xml.rels><?xml version="1.0" encoding="UTF-8" standalone="yes"?>
<Relationships xmlns="http://schemas.openxmlformats.org/package/2006/relationships"><Relationship Id="rId8" Type="http://schemas.openxmlformats.org/officeDocument/2006/relationships/image" Target="../media/image87.jpeg"/><Relationship Id="rId4" Type="http://schemas.openxmlformats.org/officeDocument/2006/relationships/image" Target="../media/image83.jpeg"/><Relationship Id="rId10" Type="http://schemas.openxmlformats.org/officeDocument/2006/relationships/image" Target="../media/image89.png"/><Relationship Id="rId5" Type="http://schemas.openxmlformats.org/officeDocument/2006/relationships/image" Target="../media/image84.png"/><Relationship Id="rId7"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29.xml"/><Relationship Id="rId9" Type="http://schemas.openxmlformats.org/officeDocument/2006/relationships/image" Target="../media/image88.jpeg"/><Relationship Id="rId3" Type="http://schemas.openxmlformats.org/officeDocument/2006/relationships/image" Target="../media/image82.jpeg"/><Relationship Id="rId6" Type="http://schemas.openxmlformats.org/officeDocument/2006/relationships/image" Target="../media/image85.png"/></Relationships>
</file>

<file path=ppt/slides/_rels/slide49.xml.rels><?xml version="1.0" encoding="UTF-8" standalone="yes"?>
<Relationships xmlns="http://schemas.openxmlformats.org/package/2006/relationships"><Relationship Id="rId4" Type="http://schemas.openxmlformats.org/officeDocument/2006/relationships/image" Target="../media/image91.jpeg"/><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90.png"/><Relationship Id="rId5" Type="http://schemas.openxmlformats.org/officeDocument/2006/relationships/image" Target="../media/image9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4" Type="http://schemas.openxmlformats.org/officeDocument/2006/relationships/image" Target="../media/image8.gif"/><Relationship Id="rId10" Type="http://schemas.openxmlformats.org/officeDocument/2006/relationships/image" Target="../media/image14.png"/><Relationship Id="rId5" Type="http://schemas.openxmlformats.org/officeDocument/2006/relationships/image" Target="../media/image9.png"/><Relationship Id="rId7"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 Id="rId9" Type="http://schemas.openxmlformats.org/officeDocument/2006/relationships/image" Target="../media/image13.png"/><Relationship Id="rId3" Type="http://schemas.openxmlformats.org/officeDocument/2006/relationships/image" Target="../media/image7.jpeg"/><Relationship Id="rId6" Type="http://schemas.openxmlformats.org/officeDocument/2006/relationships/image" Target="../media/image10.png"/></Relationships>
</file>

<file path=ppt/slides/_rels/slide50.xml.rels><?xml version="1.0" encoding="UTF-8" standalone="yes"?>
<Relationships xmlns="http://schemas.openxmlformats.org/package/2006/relationships"><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3.jpeg"/></Relationships>
</file>

<file path=ppt/slides/_rels/slide5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32.xml"/><Relationship Id="rId5" Type="http://schemas.openxmlformats.org/officeDocument/2006/relationships/oleObject" Target="../embeddings/Microsoft___4.bin"/></Relationships>
</file>

<file path=ppt/slides/_rels/slide55.xml.rels><?xml version="1.0" encoding="UTF-8" standalone="yes"?>
<Relationships xmlns="http://schemas.openxmlformats.org/package/2006/relationships"><Relationship Id="rId4" Type="http://schemas.openxmlformats.org/officeDocument/2006/relationships/oleObject" Target="../embeddings/Microsoft___5.bin"/><Relationship Id="rId1" Type="http://schemas.openxmlformats.org/officeDocument/2006/relationships/vmlDrawing" Target="../drawings/vmlDrawing4.vml"/><Relationship Id="rId2" Type="http://schemas.openxmlformats.org/officeDocument/2006/relationships/slideLayout" Target="../slideLayouts/slideLayout13.xml"/><Relationship Id="rId3" Type="http://schemas.openxmlformats.org/officeDocument/2006/relationships/notesSlide" Target="../notesSlides/notesSlide33.xml"/></Relationships>
</file>

<file path=ppt/slides/_rels/slide56.xml.rels><?xml version="1.0" encoding="UTF-8" standalone="yes"?>
<Relationships xmlns="http://schemas.openxmlformats.org/package/2006/relationships"><Relationship Id="rId4" Type="http://schemas.openxmlformats.org/officeDocument/2006/relationships/image" Target="../media/image101.jpeg"/><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10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10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103.jpe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3" Type="http://schemas.openxmlformats.org/officeDocument/2006/relationships/image" Target="../media/image10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104.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4"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05.png"/><Relationship Id="rId5" Type="http://schemas.openxmlformats.org/officeDocument/2006/relationships/image" Target="../media/image107.png"/></Relationships>
</file>

<file path=ppt/slides/_rels/slide62.xml.rels><?xml version="1.0" encoding="UTF-8" standalone="yes"?>
<Relationships xmlns="http://schemas.openxmlformats.org/package/2006/relationships"><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08.png"/></Relationships>
</file>

<file path=ppt/slides/_rels/slide63.xml.rels><?xml version="1.0" encoding="UTF-8" standalone="yes"?>
<Relationships xmlns="http://schemas.openxmlformats.org/package/2006/relationships"><Relationship Id="rId4" Type="http://schemas.openxmlformats.org/officeDocument/2006/relationships/image" Target="../media/image110.png"/><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09.png"/><Relationship Id="rId5" Type="http://schemas.openxmlformats.org/officeDocument/2006/relationships/image" Target="../media/image111.png"/></Relationships>
</file>

<file path=ppt/slides/_rels/slide64.xml.rels><?xml version="1.0" encoding="UTF-8" standalone="yes"?>
<Relationships xmlns="http://schemas.openxmlformats.org/package/2006/relationships"><Relationship Id="rId8" Type="http://schemas.openxmlformats.org/officeDocument/2006/relationships/image" Target="../media/image116.png"/><Relationship Id="rId4" Type="http://schemas.openxmlformats.org/officeDocument/2006/relationships/oleObject" Target="../embeddings/Microsoft___6.bin"/><Relationship Id="rId5" Type="http://schemas.openxmlformats.org/officeDocument/2006/relationships/image" Target="../media/image113.png"/><Relationship Id="rId7" Type="http://schemas.openxmlformats.org/officeDocument/2006/relationships/image" Target="../media/image115.png"/><Relationship Id="rId1" Type="http://schemas.openxmlformats.org/officeDocument/2006/relationships/vmlDrawing" Target="../drawings/vmlDrawing5.vml"/><Relationship Id="rId2" Type="http://schemas.openxmlformats.org/officeDocument/2006/relationships/slideLayout" Target="../slideLayouts/slideLayout12.xml"/><Relationship Id="rId9" Type="http://schemas.openxmlformats.org/officeDocument/2006/relationships/image" Target="../media/image117.png"/><Relationship Id="rId3" Type="http://schemas.openxmlformats.org/officeDocument/2006/relationships/notesSlide" Target="../notesSlides/notesSlide42.xml"/><Relationship Id="rId6" Type="http://schemas.openxmlformats.org/officeDocument/2006/relationships/image" Target="../media/image114.png"/></Relationships>
</file>

<file path=ppt/slides/_rels/slide65.xml.rels><?xml version="1.0" encoding="UTF-8" standalone="yes"?>
<Relationships xmlns="http://schemas.openxmlformats.org/package/2006/relationships"><Relationship Id="rId4" Type="http://schemas.openxmlformats.org/officeDocument/2006/relationships/oleObject" Target="../embeddings/oleObject2.bin"/><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43.xml"/><Relationship Id="rId5" Type="http://schemas.openxmlformats.org/officeDocument/2006/relationships/image" Target="../media/image119.png"/></Relationships>
</file>

<file path=ppt/slides/_rels/slide66.xml.rels><?xml version="1.0" encoding="UTF-8" standalone="yes"?>
<Relationships xmlns="http://schemas.openxmlformats.org/package/2006/relationships"><Relationship Id="rId2" Type="http://schemas.openxmlformats.org/officeDocument/2006/relationships/image" Target="../media/image120.jpeg"/><Relationship Id="rId3" Type="http://schemas.openxmlformats.org/officeDocument/2006/relationships/image" Target="../media/image121.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22.png"/><Relationship Id="rId3" Type="http://schemas.openxmlformats.org/officeDocument/2006/relationships/image" Target="../media/image123.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3" Type="http://schemas.openxmlformats.org/officeDocument/2006/relationships/image" Target="../media/image12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4.jpeg"/><Relationship Id="rId3" Type="http://schemas.openxmlformats.org/officeDocument/2006/relationships/image" Target="../media/image12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26.png"/><Relationship Id="rId3" Type="http://schemas.openxmlformats.org/officeDocument/2006/relationships/image" Target="../media/image127.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28.jpeg"/><Relationship Id="rId3" Type="http://schemas.openxmlformats.org/officeDocument/2006/relationships/image" Target="../media/image129.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4" Type="http://schemas.openxmlformats.org/officeDocument/2006/relationships/image" Target="../media/image132.png"/><Relationship Id="rId1" Type="http://schemas.openxmlformats.org/officeDocument/2006/relationships/slideLayout" Target="../slideLayouts/slideLayout6.xml"/><Relationship Id="rId2" Type="http://schemas.openxmlformats.org/officeDocument/2006/relationships/image" Target="../media/image130.png"/><Relationship Id="rId3" Type="http://schemas.openxmlformats.org/officeDocument/2006/relationships/image" Target="../media/image131.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7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5" Type="http://schemas.openxmlformats.org/officeDocument/2006/relationships/image" Target="../media/image165.png"/><Relationship Id="rId31" Type="http://schemas.openxmlformats.org/officeDocument/2006/relationships/image" Target="../media/image161.png"/><Relationship Id="rId34" Type="http://schemas.openxmlformats.org/officeDocument/2006/relationships/image" Target="../media/image164.png"/><Relationship Id="rId7" Type="http://schemas.openxmlformats.org/officeDocument/2006/relationships/image" Target="../media/image137.png"/><Relationship Id="rId1" Type="http://schemas.openxmlformats.org/officeDocument/2006/relationships/slideLayout" Target="../slideLayouts/slideLayout16.xml"/><Relationship Id="rId24" Type="http://schemas.openxmlformats.org/officeDocument/2006/relationships/image" Target="../media/image154.png"/><Relationship Id="rId25" Type="http://schemas.openxmlformats.org/officeDocument/2006/relationships/image" Target="../media/image155.png"/><Relationship Id="rId8" Type="http://schemas.openxmlformats.org/officeDocument/2006/relationships/image" Target="../media/image138.png"/><Relationship Id="rId13" Type="http://schemas.openxmlformats.org/officeDocument/2006/relationships/image" Target="../media/image143.png"/><Relationship Id="rId10" Type="http://schemas.openxmlformats.org/officeDocument/2006/relationships/image" Target="../media/image140.png"/><Relationship Id="rId32" Type="http://schemas.openxmlformats.org/officeDocument/2006/relationships/image" Target="../media/image162.png"/><Relationship Id="rId12" Type="http://schemas.openxmlformats.org/officeDocument/2006/relationships/image" Target="../media/image142.png"/><Relationship Id="rId17" Type="http://schemas.openxmlformats.org/officeDocument/2006/relationships/image" Target="../media/image147.png"/><Relationship Id="rId9" Type="http://schemas.openxmlformats.org/officeDocument/2006/relationships/image" Target="../media/image139.png"/><Relationship Id="rId18" Type="http://schemas.openxmlformats.org/officeDocument/2006/relationships/image" Target="../media/image148.png"/><Relationship Id="rId3" Type="http://schemas.openxmlformats.org/officeDocument/2006/relationships/image" Target="../media/image133.png"/><Relationship Id="rId27" Type="http://schemas.openxmlformats.org/officeDocument/2006/relationships/image" Target="../media/image157.png"/><Relationship Id="rId14" Type="http://schemas.openxmlformats.org/officeDocument/2006/relationships/image" Target="../media/image144.png"/><Relationship Id="rId23" Type="http://schemas.openxmlformats.org/officeDocument/2006/relationships/image" Target="../media/image153.png"/><Relationship Id="rId4" Type="http://schemas.openxmlformats.org/officeDocument/2006/relationships/image" Target="../media/image134.png"/><Relationship Id="rId28" Type="http://schemas.openxmlformats.org/officeDocument/2006/relationships/image" Target="../media/image158.png"/><Relationship Id="rId26" Type="http://schemas.openxmlformats.org/officeDocument/2006/relationships/image" Target="../media/image156.png"/><Relationship Id="rId30" Type="http://schemas.openxmlformats.org/officeDocument/2006/relationships/image" Target="../media/image160.png"/><Relationship Id="rId11" Type="http://schemas.openxmlformats.org/officeDocument/2006/relationships/image" Target="../media/image141.png"/><Relationship Id="rId29" Type="http://schemas.openxmlformats.org/officeDocument/2006/relationships/image" Target="../media/image159.png"/><Relationship Id="rId6" Type="http://schemas.openxmlformats.org/officeDocument/2006/relationships/image" Target="../media/image136.png"/><Relationship Id="rId16" Type="http://schemas.openxmlformats.org/officeDocument/2006/relationships/image" Target="../media/image146.png"/><Relationship Id="rId33" Type="http://schemas.openxmlformats.org/officeDocument/2006/relationships/image" Target="../media/image163.png"/><Relationship Id="rId5" Type="http://schemas.openxmlformats.org/officeDocument/2006/relationships/image" Target="../media/image135.png"/><Relationship Id="rId15" Type="http://schemas.openxmlformats.org/officeDocument/2006/relationships/image" Target="../media/image145.png"/><Relationship Id="rId19" Type="http://schemas.openxmlformats.org/officeDocument/2006/relationships/image" Target="../media/image149.png"/><Relationship Id="rId20" Type="http://schemas.openxmlformats.org/officeDocument/2006/relationships/image" Target="../media/image150.png"/><Relationship Id="rId22" Type="http://schemas.openxmlformats.org/officeDocument/2006/relationships/image" Target="../media/image152.png"/><Relationship Id="rId21" Type="http://schemas.openxmlformats.org/officeDocument/2006/relationships/image" Target="../media/image151.png"/><Relationship Id="rId2" Type="http://schemas.openxmlformats.org/officeDocument/2006/relationships/notesSlide" Target="../notesSlides/notesSlide4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3" Type="http://schemas.openxmlformats.org/officeDocument/2006/relationships/image" Target="../media/image166.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4" Type="http://schemas.openxmlformats.org/officeDocument/2006/relationships/image" Target="../media/image168.gif"/><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image" Target="../media/image167.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3" Type="http://schemas.openxmlformats.org/officeDocument/2006/relationships/image" Target="../media/image169.pn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4" Type="http://schemas.openxmlformats.org/officeDocument/2006/relationships/image" Target="../media/image171.png"/><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170.png"/></Relationships>
</file>

<file path=ppt/slides/_rels/slide8.xml.rels><?xml version="1.0" encoding="UTF-8" standalone="yes"?>
<Relationships xmlns="http://schemas.openxmlformats.org/package/2006/relationships"><Relationship Id="rId6" Type="http://schemas.openxmlformats.org/officeDocument/2006/relationships/image" Target="../media/image20.jpe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 Id="rId5" Type="http://schemas.openxmlformats.org/officeDocument/2006/relationships/image" Target="../media/image1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8" Type="http://schemas.openxmlformats.org/officeDocument/2006/relationships/image" Target="../media/image177.png"/><Relationship Id="rId4" Type="http://schemas.openxmlformats.org/officeDocument/2006/relationships/image" Target="../media/image174.jpeg"/><Relationship Id="rId5" Type="http://schemas.openxmlformats.org/officeDocument/2006/relationships/oleObject" Target="../embeddings/oleObject3.bin"/><Relationship Id="rId7" Type="http://schemas.openxmlformats.org/officeDocument/2006/relationships/image" Target="../media/image176.jpeg"/><Relationship Id="rId1" Type="http://schemas.openxmlformats.org/officeDocument/2006/relationships/vmlDrawing" Target="../drawings/vmlDrawing7.vml"/><Relationship Id="rId2" Type="http://schemas.openxmlformats.org/officeDocument/2006/relationships/slideLayout" Target="../slideLayouts/slideLayout6.xml"/><Relationship Id="rId3" Type="http://schemas.openxmlformats.org/officeDocument/2006/relationships/notesSlide" Target="../notesSlides/notesSlide50.xml"/><Relationship Id="rId6" Type="http://schemas.openxmlformats.org/officeDocument/2006/relationships/image" Target="../media/image175.jpeg"/></Relationships>
</file>

<file path=ppt/slides/_rels/slide83.xml.rels><?xml version="1.0" encoding="UTF-8" standalone="yes"?>
<Relationships xmlns="http://schemas.openxmlformats.org/package/2006/relationships"><Relationship Id="rId6" Type="http://schemas.openxmlformats.org/officeDocument/2006/relationships/image" Target="../media/image182.wmf"/><Relationship Id="rId4" Type="http://schemas.openxmlformats.org/officeDocument/2006/relationships/image" Target="../media/image180.jpeg"/><Relationship Id="rId1" Type="http://schemas.openxmlformats.org/officeDocument/2006/relationships/slideLayout" Target="../slideLayouts/slideLayout7.xml"/><Relationship Id="rId2" Type="http://schemas.openxmlformats.org/officeDocument/2006/relationships/image" Target="../media/image178.jpeg"/><Relationship Id="rId3" Type="http://schemas.openxmlformats.org/officeDocument/2006/relationships/image" Target="../media/image179.jpeg"/><Relationship Id="rId5" Type="http://schemas.openxmlformats.org/officeDocument/2006/relationships/image" Target="../media/image181.jpeg"/></Relationships>
</file>

<file path=ppt/slides/_rels/slide84.xml.rels><?xml version="1.0" encoding="UTF-8" standalone="yes"?>
<Relationships xmlns="http://schemas.openxmlformats.org/package/2006/relationships"><Relationship Id="rId35" Type="http://schemas.openxmlformats.org/officeDocument/2006/relationships/image" Target="../media/image212.jpeg"/><Relationship Id="rId31" Type="http://schemas.openxmlformats.org/officeDocument/2006/relationships/image" Target="../media/image210.jpeg"/><Relationship Id="rId34" Type="http://schemas.openxmlformats.org/officeDocument/2006/relationships/hyperlink" Target="http://images.google.it/imgres?imgurl=http://www.yale.edu/japanus/_borders/japanese%20flag.gif&amp;imgrefurl=http://www.yale.edu/japanus/&amp;h=267&amp;w=400&amp;sz=120&amp;tbnid=TlTw6F11FMD0CM:&amp;tbnh=83&amp;tbnw=124&amp;prev=/images?q=japanese+flag&amp;start=1&amp;sa=X&amp;oi=images&amp;ct=image&amp;cd=1" TargetMode="External"/><Relationship Id="rId39" Type="http://schemas.openxmlformats.org/officeDocument/2006/relationships/image" Target="../media/image214.jpeg"/><Relationship Id="rId7" Type="http://schemas.openxmlformats.org/officeDocument/2006/relationships/image" Target="../media/image186.png"/><Relationship Id="rId36" Type="http://schemas.openxmlformats.org/officeDocument/2006/relationships/hyperlink" Target="http://astronomy.swin.edu.au/~pbourke/texture/flag/Cuba.jpg" TargetMode="External"/><Relationship Id="rId1" Type="http://schemas.openxmlformats.org/officeDocument/2006/relationships/vmlDrawing" Target="../drawings/vmlDrawing8.vml"/><Relationship Id="rId24" Type="http://schemas.openxmlformats.org/officeDocument/2006/relationships/image" Target="../media/image203.png"/><Relationship Id="rId25" Type="http://schemas.openxmlformats.org/officeDocument/2006/relationships/image" Target="../media/image204.png"/><Relationship Id="rId8" Type="http://schemas.openxmlformats.org/officeDocument/2006/relationships/image" Target="../media/image187.png"/><Relationship Id="rId13" Type="http://schemas.openxmlformats.org/officeDocument/2006/relationships/image" Target="../media/image192.png"/><Relationship Id="rId10" Type="http://schemas.openxmlformats.org/officeDocument/2006/relationships/image" Target="../media/image189.png"/><Relationship Id="rId32" Type="http://schemas.openxmlformats.org/officeDocument/2006/relationships/hyperlink" Target="http://www.theodora.com/wfb/south_africa/south_africa_maps.html" TargetMode="External"/><Relationship Id="rId37" Type="http://schemas.openxmlformats.org/officeDocument/2006/relationships/image" Target="../media/image213.jpeg"/><Relationship Id="rId12" Type="http://schemas.openxmlformats.org/officeDocument/2006/relationships/image" Target="../media/image191.png"/><Relationship Id="rId17" Type="http://schemas.openxmlformats.org/officeDocument/2006/relationships/image" Target="../media/image196.png"/><Relationship Id="rId9" Type="http://schemas.openxmlformats.org/officeDocument/2006/relationships/image" Target="../media/image188.png"/><Relationship Id="rId18" Type="http://schemas.openxmlformats.org/officeDocument/2006/relationships/image" Target="../media/image197.png"/><Relationship Id="rId3" Type="http://schemas.openxmlformats.org/officeDocument/2006/relationships/oleObject" Target="../embeddings/Microsoft_Excel_97_-_2004_______7.xls"/><Relationship Id="rId27" Type="http://schemas.openxmlformats.org/officeDocument/2006/relationships/image" Target="../media/image206.png"/><Relationship Id="rId14" Type="http://schemas.openxmlformats.org/officeDocument/2006/relationships/image" Target="../media/image193.png"/><Relationship Id="rId23" Type="http://schemas.openxmlformats.org/officeDocument/2006/relationships/image" Target="../media/image202.png"/><Relationship Id="rId4" Type="http://schemas.openxmlformats.org/officeDocument/2006/relationships/image" Target="../media/image182.wmf"/><Relationship Id="rId28" Type="http://schemas.openxmlformats.org/officeDocument/2006/relationships/image" Target="../media/image207.png"/><Relationship Id="rId26" Type="http://schemas.openxmlformats.org/officeDocument/2006/relationships/image" Target="../media/image205.png"/><Relationship Id="rId30" Type="http://schemas.openxmlformats.org/officeDocument/2006/relationships/image" Target="../media/image209.png"/><Relationship Id="rId11" Type="http://schemas.openxmlformats.org/officeDocument/2006/relationships/image" Target="../media/image190.wmf"/><Relationship Id="rId29" Type="http://schemas.openxmlformats.org/officeDocument/2006/relationships/image" Target="../media/image208.png"/><Relationship Id="rId6" Type="http://schemas.openxmlformats.org/officeDocument/2006/relationships/image" Target="../media/image185.png"/><Relationship Id="rId16" Type="http://schemas.openxmlformats.org/officeDocument/2006/relationships/image" Target="../media/image195.png"/><Relationship Id="rId33" Type="http://schemas.openxmlformats.org/officeDocument/2006/relationships/image" Target="../media/image211.png"/><Relationship Id="rId5" Type="http://schemas.openxmlformats.org/officeDocument/2006/relationships/image" Target="../media/image184.wmf"/><Relationship Id="rId15" Type="http://schemas.openxmlformats.org/officeDocument/2006/relationships/image" Target="../media/image194.png"/><Relationship Id="rId19" Type="http://schemas.openxmlformats.org/officeDocument/2006/relationships/image" Target="../media/image198.png"/><Relationship Id="rId38" Type="http://schemas.openxmlformats.org/officeDocument/2006/relationships/hyperlink" Target="http://www.asaahsap.com/IMAGES/1000269-Turkish_Flag-Turkey.gif" TargetMode="External"/><Relationship Id="rId20" Type="http://schemas.openxmlformats.org/officeDocument/2006/relationships/image" Target="../media/image199.png"/><Relationship Id="rId22" Type="http://schemas.openxmlformats.org/officeDocument/2006/relationships/image" Target="../media/image201.png"/><Relationship Id="rId21" Type="http://schemas.openxmlformats.org/officeDocument/2006/relationships/image" Target="../media/image200.png"/><Relationship Id="rId2"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3" Type="http://schemas.openxmlformats.org/officeDocument/2006/relationships/image" Target="../media/image21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2.xml"/><Relationship Id="rId3" Type="http://schemas.openxmlformats.org/officeDocument/2006/relationships/image" Target="../media/image21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17.png"/><Relationship Id="rId3" Type="http://schemas.openxmlformats.org/officeDocument/2006/relationships/image" Target="../media/image21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19.png"/><Relationship Id="rId3" Type="http://schemas.openxmlformats.org/officeDocument/2006/relationships/image" Target="../media/image22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04" name="Picture 56" descr="image13_01"/>
          <p:cNvPicPr>
            <a:picLocks noChangeAspect="1" noChangeArrowheads="1"/>
          </p:cNvPicPr>
          <p:nvPr/>
        </p:nvPicPr>
        <p:blipFill>
          <a:blip r:embed="rId3"/>
          <a:srcRect/>
          <a:stretch>
            <a:fillRect/>
          </a:stretch>
        </p:blipFill>
        <p:spPr bwMode="auto">
          <a:xfrm>
            <a:off x="0" y="0"/>
            <a:ext cx="9144000" cy="6856413"/>
          </a:xfrm>
          <a:prstGeom prst="rect">
            <a:avLst/>
          </a:prstGeom>
          <a:noFill/>
        </p:spPr>
      </p:pic>
      <p:sp>
        <p:nvSpPr>
          <p:cNvPr id="2068" name="Rectangle 20"/>
          <p:cNvSpPr>
            <a:spLocks noGrp="1" noChangeArrowheads="1"/>
          </p:cNvSpPr>
          <p:nvPr>
            <p:ph type="subTitle" idx="1"/>
          </p:nvPr>
        </p:nvSpPr>
        <p:spPr>
          <a:xfrm>
            <a:off x="1719263" y="5029200"/>
            <a:ext cx="5705475" cy="1066800"/>
          </a:xfrm>
        </p:spPr>
        <p:txBody>
          <a:bodyPr/>
          <a:lstStyle/>
          <a:p>
            <a:r>
              <a:rPr kumimoji="1" lang="ja-JP" altLang="en-US" sz="2400" b="1" dirty="0">
                <a:solidFill>
                  <a:schemeClr val="bg1"/>
                </a:solidFill>
                <a:ea typeface="ヒラギノ角ゴ Pro W3" charset="-128"/>
                <a:cs typeface="ヒラギノ角ゴ Pro W3" charset="-128"/>
              </a:rPr>
              <a:t>中條</a:t>
            </a:r>
            <a:r>
              <a:rPr kumimoji="1" lang="en-US" altLang="ja-JP" sz="2400" b="1" dirty="0">
                <a:solidFill>
                  <a:schemeClr val="bg1"/>
                </a:solidFill>
              </a:rPr>
              <a:t> </a:t>
            </a:r>
            <a:r>
              <a:rPr kumimoji="1" lang="ja-JP" altLang="en-US" sz="2400" b="1" dirty="0">
                <a:solidFill>
                  <a:schemeClr val="bg1"/>
                </a:solidFill>
                <a:ea typeface="ヒラギノ角ゴ Pro W3" charset="-128"/>
                <a:cs typeface="ヒラギノ角ゴ Pro W3" charset="-128"/>
              </a:rPr>
              <a:t>達也</a:t>
            </a:r>
            <a:endParaRPr kumimoji="1" lang="en-US" altLang="ja-JP" sz="2400" b="1" dirty="0">
              <a:solidFill>
                <a:schemeClr val="bg1"/>
              </a:solidFill>
            </a:endParaRPr>
          </a:p>
          <a:p>
            <a:r>
              <a:rPr kumimoji="1" lang="ja-JP" altLang="en-US" sz="2400" b="1" dirty="0">
                <a:solidFill>
                  <a:schemeClr val="bg1"/>
                </a:solidFill>
                <a:ea typeface="ヒラギノ角ゴ Pro W3" charset="-128"/>
                <a:cs typeface="ヒラギノ角ゴ Pro W3" charset="-128"/>
              </a:rPr>
              <a:t>筑波大学</a:t>
            </a:r>
            <a:endParaRPr kumimoji="1" lang="ja-JP" altLang="en-US" sz="2400" b="1" dirty="0">
              <a:solidFill>
                <a:schemeClr val="bg1"/>
              </a:solidFill>
            </a:endParaRPr>
          </a:p>
        </p:txBody>
      </p:sp>
      <p:sp>
        <p:nvSpPr>
          <p:cNvPr id="2067" name="Rectangle 19"/>
          <p:cNvSpPr>
            <a:spLocks noGrp="1" noChangeArrowheads="1"/>
          </p:cNvSpPr>
          <p:nvPr>
            <p:ph type="ctrTitle"/>
          </p:nvPr>
        </p:nvSpPr>
        <p:spPr>
          <a:xfrm>
            <a:off x="152400" y="1447800"/>
            <a:ext cx="8839200" cy="1371600"/>
          </a:xfrm>
          <a:noFill/>
        </p:spPr>
        <p:txBody>
          <a:bodyPr/>
          <a:lstStyle/>
          <a:p>
            <a:r>
              <a:rPr kumimoji="1" lang="ja-JP" altLang="en-US" sz="4800" dirty="0" smtClean="0">
                <a:solidFill>
                  <a:schemeClr val="bg1"/>
                </a:solidFill>
              </a:rPr>
              <a:t>加速器で探るビックバン直後の</a:t>
            </a:r>
            <a:r>
              <a:rPr kumimoji="1" lang="en-US" altLang="ja-JP" sz="4800" dirty="0" smtClean="0">
                <a:solidFill>
                  <a:schemeClr val="bg1"/>
                </a:solidFill>
              </a:rPr>
              <a:t/>
            </a:r>
            <a:br>
              <a:rPr kumimoji="1" lang="en-US" altLang="ja-JP" sz="4800" dirty="0" smtClean="0">
                <a:solidFill>
                  <a:schemeClr val="bg1"/>
                </a:solidFill>
              </a:rPr>
            </a:br>
            <a:r>
              <a:rPr kumimoji="1" lang="ja-JP" altLang="en-US" sz="4800" dirty="0" smtClean="0">
                <a:solidFill>
                  <a:schemeClr val="bg1"/>
                </a:solidFill>
              </a:rPr>
              <a:t>宇宙と</a:t>
            </a:r>
            <a:r>
              <a:rPr kumimoji="1" lang="en-US" altLang="ja-JP" sz="4800" dirty="0" smtClean="0">
                <a:solidFill>
                  <a:schemeClr val="bg1"/>
                </a:solidFill>
              </a:rPr>
              <a:t>QCD</a:t>
            </a:r>
            <a:r>
              <a:rPr kumimoji="1" lang="ja-JP" altLang="en-US" sz="4800" dirty="0" smtClean="0">
                <a:solidFill>
                  <a:schemeClr val="bg1"/>
                </a:solidFill>
              </a:rPr>
              <a:t>相転移</a:t>
            </a:r>
            <a:r>
              <a:rPr kumimoji="1" lang="en-US" altLang="ja-JP" sz="4000" dirty="0" smtClean="0">
                <a:solidFill>
                  <a:schemeClr val="bg1"/>
                </a:solidFill>
              </a:rPr>
              <a:t/>
            </a:r>
            <a:br>
              <a:rPr kumimoji="1" lang="en-US" altLang="ja-JP" sz="4000" dirty="0" smtClean="0">
                <a:solidFill>
                  <a:schemeClr val="bg1"/>
                </a:solidFill>
              </a:rPr>
            </a:br>
            <a:endParaRPr kumimoji="1" lang="en-US" altLang="ja-JP" i="1" dirty="0"/>
          </a:p>
        </p:txBody>
      </p:sp>
      <p:sp>
        <p:nvSpPr>
          <p:cNvPr id="2108" name="Rectangle 60"/>
          <p:cNvSpPr>
            <a:spLocks noChangeArrowheads="1"/>
          </p:cNvSpPr>
          <p:nvPr/>
        </p:nvSpPr>
        <p:spPr bwMode="auto">
          <a:xfrm>
            <a:off x="1066800" y="6324600"/>
            <a:ext cx="7010400" cy="307777"/>
          </a:xfrm>
          <a:prstGeom prst="rect">
            <a:avLst/>
          </a:prstGeom>
          <a:noFill/>
          <a:ln w="9525">
            <a:noFill/>
            <a:miter lim="800000"/>
            <a:headEnd/>
            <a:tailEnd/>
          </a:ln>
          <a:effectLst/>
        </p:spPr>
        <p:txBody>
          <a:bodyPr wrap="square" anchor="ctr">
            <a:prstTxWarp prst="textNoShape">
              <a:avLst/>
            </a:prstTxWarp>
            <a:spAutoFit/>
          </a:bodyPr>
          <a:lstStyle/>
          <a:p>
            <a:r>
              <a:rPr lang="ja-JP" altLang="en-US" sz="1400" dirty="0" smtClean="0">
                <a:solidFill>
                  <a:schemeClr val="bg1"/>
                </a:solidFill>
                <a:latin typeface="Arial" charset="0"/>
              </a:rPr>
              <a:t>広島大学（講義・高エネルギー物理学特論）　　　２００９年１２月１日</a:t>
            </a:r>
            <a:endParaRPr lang="en-US" altLang="ja-JP" sz="1400" dirty="0">
              <a:solidFill>
                <a:schemeClr val="bg1"/>
              </a:solidFill>
              <a:latin typeface="Arial" charset="0"/>
            </a:endParaRPr>
          </a:p>
        </p:txBody>
      </p:sp>
    </p:spTree>
  </p:cSld>
  <p:clrMapOvr>
    <a:masterClrMapping/>
  </p:clrMapOvr>
  <mc:AlternateContent xmlns:mp="http://schemas.microsoft.com/office/mac/powerpoint/2008/main">
    <mc:Choice Requires="mp">
      <mp:transition>
        <mp:cube/>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p:cov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381000" y="1066800"/>
            <a:ext cx="8534400" cy="4114800"/>
          </a:xfrm>
        </p:spPr>
        <p:txBody>
          <a:bodyPr/>
          <a:lstStyle/>
          <a:p>
            <a:r>
              <a:rPr lang="ja-JP" altLang="en-US" dirty="0" smtClean="0">
                <a:solidFill>
                  <a:srgbClr val="0000FF"/>
                </a:solidFill>
                <a:latin typeface="ヒラギノ丸ゴ Pro W4"/>
                <a:ea typeface="ヒラギノ丸ゴ Pro W4"/>
                <a:cs typeface="ヒラギノ丸ゴ Pro W4"/>
              </a:rPr>
              <a:t>なぜ</a:t>
            </a:r>
            <a:r>
              <a:rPr lang="en-US" altLang="ja-JP" dirty="0" smtClean="0">
                <a:solidFill>
                  <a:srgbClr val="0000FF"/>
                </a:solidFill>
                <a:latin typeface="ヒラギノ丸ゴ Pro W4"/>
                <a:ea typeface="ヒラギノ丸ゴ Pro W4"/>
                <a:cs typeface="ヒラギノ丸ゴ Pro W4"/>
              </a:rPr>
              <a:t>LHC</a:t>
            </a:r>
            <a:r>
              <a:rPr lang="ja-JP" altLang="en-US" dirty="0" smtClean="0">
                <a:solidFill>
                  <a:srgbClr val="0000FF"/>
                </a:solidFill>
                <a:latin typeface="ヒラギノ丸ゴ Pro W4"/>
                <a:ea typeface="ヒラギノ丸ゴ Pro W4"/>
                <a:cs typeface="ヒラギノ丸ゴ Pro W4"/>
              </a:rPr>
              <a:t>の研究者たちはあの様に興奮していたのか？</a:t>
            </a:r>
            <a:endParaRPr lang="en-US" altLang="ja-JP" dirty="0" smtClean="0">
              <a:solidFill>
                <a:srgbClr val="0000FF"/>
              </a:solidFill>
              <a:latin typeface="ヒラギノ丸ゴ Pro W4"/>
              <a:ea typeface="ヒラギノ丸ゴ Pro W4"/>
              <a:cs typeface="ヒラギノ丸ゴ Pro W4"/>
            </a:endParaRPr>
          </a:p>
          <a:p>
            <a:endParaRPr lang="en-US" altLang="ja-JP" dirty="0" smtClean="0">
              <a:solidFill>
                <a:srgbClr val="0000FF"/>
              </a:solidFill>
              <a:latin typeface="ヒラギノ丸ゴ Pro W4"/>
              <a:ea typeface="ヒラギノ丸ゴ Pro W4"/>
              <a:cs typeface="ヒラギノ丸ゴ Pro W4"/>
            </a:endParaRPr>
          </a:p>
          <a:p>
            <a:r>
              <a:rPr lang="ja-JP" altLang="en-US" dirty="0" smtClean="0">
                <a:solidFill>
                  <a:srgbClr val="0000FF"/>
                </a:solidFill>
                <a:latin typeface="ヒラギノ丸ゴ Pro W4"/>
                <a:ea typeface="ヒラギノ丸ゴ Pro W4"/>
                <a:cs typeface="ヒラギノ丸ゴ Pro W4"/>
              </a:rPr>
              <a:t>そもそも、なぜ人類はあのような巨大なマシンを建設したのだろうか？</a:t>
            </a:r>
            <a:endParaRPr lang="en-US" altLang="ja-JP" dirty="0" smtClean="0">
              <a:solidFill>
                <a:srgbClr val="0000FF"/>
              </a:solidFill>
              <a:latin typeface="ヒラギノ丸ゴ Pro W4"/>
              <a:ea typeface="ヒラギノ丸ゴ Pro W4"/>
              <a:cs typeface="ヒラギノ丸ゴ Pro W4"/>
            </a:endParaRPr>
          </a:p>
          <a:p>
            <a:pPr lvl="1"/>
            <a:r>
              <a:rPr lang="ja-JP" altLang="en-US" dirty="0" smtClean="0">
                <a:solidFill>
                  <a:srgbClr val="0000FF"/>
                </a:solidFill>
                <a:latin typeface="ヒラギノ丸ゴ Pro W4"/>
                <a:ea typeface="ヒラギノ丸ゴ Pro W4"/>
                <a:cs typeface="ヒラギノ丸ゴ Pro W4"/>
              </a:rPr>
              <a:t>総額５５００億円、（日本も１７０億円拠出）</a:t>
            </a:r>
            <a:endParaRPr lang="en-US" altLang="ja-JP" dirty="0" smtClean="0">
              <a:solidFill>
                <a:srgbClr val="0000FF"/>
              </a:solidFill>
              <a:latin typeface="ヒラギノ丸ゴ Pro W4"/>
              <a:ea typeface="ヒラギノ丸ゴ Pro W4"/>
              <a:cs typeface="ヒラギノ丸ゴ Pro W4"/>
            </a:endParaRPr>
          </a:p>
          <a:p>
            <a:pPr lvl="1"/>
            <a:r>
              <a:rPr lang="ja-JP" altLang="en-US" dirty="0" smtClean="0">
                <a:solidFill>
                  <a:srgbClr val="0000FF"/>
                </a:solidFill>
                <a:latin typeface="ヒラギノ丸ゴ Pro W4"/>
                <a:ea typeface="ヒラギノ丸ゴ Pro W4"/>
                <a:cs typeface="ヒラギノ丸ゴ Pro W4"/>
              </a:rPr>
              <a:t>建設に１５年！！計画を含めると２０年の歳月</a:t>
            </a:r>
            <a:endParaRPr lang="ja-JP" altLang="en-US" dirty="0">
              <a:solidFill>
                <a:srgbClr val="0000FF"/>
              </a:solidFill>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10</a:t>
            </a:fld>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05673" y="403787"/>
            <a:ext cx="7772400" cy="609600"/>
          </a:xfrm>
        </p:spPr>
        <p:txBody>
          <a:bodyPr/>
          <a:lstStyle/>
          <a:p>
            <a:r>
              <a:rPr lang="en-US" altLang="ja-JP" sz="2800" dirty="0" smtClean="0">
                <a:latin typeface="ヒラギノ丸ゴ Pro W4"/>
                <a:ea typeface="ヒラギノ丸ゴ Pro W4"/>
                <a:cs typeface="ヒラギノ丸ゴ Pro W4"/>
              </a:rPr>
              <a:t> </a:t>
            </a:r>
            <a:r>
              <a:rPr lang="ja-JP" altLang="en-US" sz="2800" dirty="0" smtClean="0">
                <a:latin typeface="ヒラギノ丸ゴ Pro W4"/>
                <a:ea typeface="ヒラギノ丸ゴ Pro W4"/>
                <a:cs typeface="ヒラギノ丸ゴ Pro W4"/>
              </a:rPr>
              <a:t>宇宙や物質の根源的な疑問に答える、</a:t>
            </a:r>
            <a:r>
              <a:rPr lang="en-US" altLang="ja-JP" sz="2800" dirty="0" smtClean="0">
                <a:latin typeface="ヒラギノ丸ゴ Pro W4"/>
                <a:ea typeface="ヒラギノ丸ゴ Pro W4"/>
                <a:cs typeface="ヒラギノ丸ゴ Pro W4"/>
              </a:rPr>
              <a:t/>
            </a:r>
            <a:br>
              <a:rPr lang="en-US" altLang="ja-JP" sz="2800" dirty="0" smtClean="0">
                <a:latin typeface="ヒラギノ丸ゴ Pro W4"/>
                <a:ea typeface="ヒラギノ丸ゴ Pro W4"/>
                <a:cs typeface="ヒラギノ丸ゴ Pro W4"/>
              </a:rPr>
            </a:br>
            <a:r>
              <a:rPr lang="ja-JP" altLang="en-US" sz="2800" dirty="0" smtClean="0">
                <a:latin typeface="ヒラギノ丸ゴ Pro W4"/>
                <a:ea typeface="ヒラギノ丸ゴ Pro W4"/>
                <a:cs typeface="ヒラギノ丸ゴ Pro W4"/>
              </a:rPr>
              <a:t>重要な手がかりを与える可能性！</a:t>
            </a:r>
            <a:endParaRPr lang="ja-JP" altLang="en-US" sz="2800" dirty="0">
              <a:latin typeface="ヒラギノ丸ゴ Pro W4"/>
              <a:ea typeface="ヒラギノ丸ゴ Pro W4"/>
              <a:cs typeface="ヒラギノ丸ゴ Pro W4"/>
            </a:endParaRPr>
          </a:p>
        </p:txBody>
      </p:sp>
      <p:sp>
        <p:nvSpPr>
          <p:cNvPr id="3" name="コンテンツ プレースホルダ 2"/>
          <p:cNvSpPr>
            <a:spLocks noGrp="1"/>
          </p:cNvSpPr>
          <p:nvPr>
            <p:ph idx="1"/>
          </p:nvPr>
        </p:nvSpPr>
        <p:spPr>
          <a:xfrm>
            <a:off x="51317" y="1243323"/>
            <a:ext cx="7772400" cy="4114800"/>
          </a:xfrm>
        </p:spPr>
        <p:txBody>
          <a:bodyPr/>
          <a:lstStyle/>
          <a:p>
            <a:r>
              <a:rPr lang="ja-JP" altLang="en-US" dirty="0" smtClean="0">
                <a:latin typeface="ヒラギノ丸ゴ Pro W4"/>
                <a:ea typeface="ヒラギノ丸ゴ Pro W4"/>
                <a:cs typeface="ヒラギノ丸ゴ Pro W4"/>
              </a:rPr>
              <a:t>ヒッグス粒子の探査、質量の謎</a:t>
            </a:r>
            <a:endParaRPr lang="en-US" altLang="ja-JP" dirty="0" smtClean="0">
              <a:latin typeface="ヒラギノ丸ゴ Pro W4"/>
              <a:ea typeface="ヒラギノ丸ゴ Pro W4"/>
              <a:cs typeface="ヒラギノ丸ゴ Pro W4"/>
            </a:endParaRPr>
          </a:p>
          <a:p>
            <a:r>
              <a:rPr lang="ja-JP" altLang="en-US" dirty="0" smtClean="0">
                <a:latin typeface="ヒラギノ丸ゴ Pro W4"/>
                <a:ea typeface="ヒラギノ丸ゴ Pro W4"/>
                <a:cs typeface="ヒラギノ丸ゴ Pro W4"/>
              </a:rPr>
              <a:t>超対称性粒子と暗黒物質</a:t>
            </a:r>
            <a:endParaRPr lang="en-US" altLang="ja-JP" dirty="0" smtClean="0">
              <a:latin typeface="ヒラギノ丸ゴ Pro W4"/>
              <a:ea typeface="ヒラギノ丸ゴ Pro W4"/>
              <a:cs typeface="ヒラギノ丸ゴ Pro W4"/>
            </a:endParaRPr>
          </a:p>
          <a:p>
            <a:r>
              <a:rPr lang="ja-JP" altLang="en-US" dirty="0" smtClean="0">
                <a:latin typeface="ヒラギノ丸ゴ Pro W4"/>
                <a:ea typeface="ヒラギノ丸ゴ Pro W4"/>
                <a:cs typeface="ヒラギノ丸ゴ Pro W4"/>
              </a:rPr>
              <a:t>ミニブラックホール生成</a:t>
            </a:r>
            <a:r>
              <a:rPr lang="en-US" altLang="ja-JP" dirty="0" smtClean="0">
                <a:latin typeface="ヒラギノ丸ゴ Pro W4"/>
                <a:ea typeface="ヒラギノ丸ゴ Pro W4"/>
                <a:cs typeface="ヒラギノ丸ゴ Pro W4"/>
              </a:rPr>
              <a:t> !?</a:t>
            </a:r>
          </a:p>
          <a:p>
            <a:r>
              <a:rPr lang="ja-JP" altLang="en-US" dirty="0" smtClean="0">
                <a:latin typeface="ヒラギノ丸ゴ Pro W4"/>
                <a:ea typeface="ヒラギノ丸ゴ Pro W4"/>
                <a:cs typeface="ヒラギノ丸ゴ Pro W4"/>
              </a:rPr>
              <a:t>ビックバン直後の初期宇宙</a:t>
            </a:r>
            <a:endParaRPr lang="en-US" altLang="ja-JP" dirty="0" smtClean="0">
              <a:latin typeface="ヒラギノ丸ゴ Pro W4"/>
              <a:ea typeface="ヒラギノ丸ゴ Pro W4"/>
              <a:cs typeface="ヒラギノ丸ゴ Pro W4"/>
            </a:endParaRPr>
          </a:p>
          <a:p>
            <a:pPr lvl="1"/>
            <a:r>
              <a:rPr lang="ja-JP" altLang="en-US" dirty="0" smtClean="0">
                <a:latin typeface="ヒラギノ丸ゴ Pro W4"/>
                <a:ea typeface="ヒラギノ丸ゴ Pro W4"/>
                <a:cs typeface="ヒラギノ丸ゴ Pro W4"/>
              </a:rPr>
              <a:t>クォーク・グルーオン</a:t>
            </a:r>
            <a:r>
              <a:rPr lang="en-US" altLang="en-US" dirty="0" smtClean="0">
                <a:latin typeface="ヒラギノ丸ゴ Pro W4"/>
                <a:ea typeface="ヒラギノ丸ゴ Pro W4"/>
                <a:cs typeface="ヒラギノ丸ゴ Pro W4"/>
              </a:rPr>
              <a:t>プラズマ物性</a:t>
            </a:r>
          </a:p>
          <a:p>
            <a:pPr>
              <a:buNone/>
            </a:pPr>
            <a:r>
              <a:rPr lang="ja-JP" altLang="en-US" dirty="0" smtClean="0">
                <a:solidFill>
                  <a:srgbClr val="FF0000"/>
                </a:solidFill>
                <a:latin typeface="ヒラギノ丸ゴ Pro W4"/>
                <a:ea typeface="ヒラギノ丸ゴ Pro W4"/>
                <a:cs typeface="ヒラギノ丸ゴ Pro W4"/>
              </a:rPr>
              <a:t>＊　物理学新時代の幕開け前夜！</a:t>
            </a:r>
            <a:endParaRPr lang="en-US" altLang="en-US" dirty="0" smtClean="0">
              <a:solidFill>
                <a:srgbClr val="FF0000"/>
              </a:solidFill>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11</a:t>
            </a:fld>
            <a:endParaRPr lang="en-US" altLang="ja-JP"/>
          </a:p>
        </p:txBody>
      </p:sp>
      <p:pic>
        <p:nvPicPr>
          <p:cNvPr id="5" name="図 4"/>
          <p:cNvPicPr>
            <a:picLocks noChangeAspect="1"/>
          </p:cNvPicPr>
          <p:nvPr/>
        </p:nvPicPr>
        <p:blipFill>
          <a:blip r:embed="rId2"/>
          <a:stretch>
            <a:fillRect/>
          </a:stretch>
        </p:blipFill>
        <p:spPr>
          <a:xfrm>
            <a:off x="6019800" y="4527785"/>
            <a:ext cx="2866601" cy="2293281"/>
          </a:xfrm>
          <a:prstGeom prst="rect">
            <a:avLst/>
          </a:prstGeom>
        </p:spPr>
      </p:pic>
      <p:pic>
        <p:nvPicPr>
          <p:cNvPr id="6" name="図 5"/>
          <p:cNvPicPr>
            <a:picLocks noChangeAspect="1"/>
          </p:cNvPicPr>
          <p:nvPr/>
        </p:nvPicPr>
        <p:blipFill>
          <a:blip r:embed="rId3"/>
          <a:srcRect l="2324" t="4253" r="48872" b="5514"/>
          <a:stretch>
            <a:fillRect/>
          </a:stretch>
        </p:blipFill>
        <p:spPr>
          <a:xfrm>
            <a:off x="2362200" y="4807766"/>
            <a:ext cx="2209800" cy="2050234"/>
          </a:xfrm>
          <a:prstGeom prst="rect">
            <a:avLst/>
          </a:prstGeom>
        </p:spPr>
      </p:pic>
      <p:pic>
        <p:nvPicPr>
          <p:cNvPr id="7" name="図 6" descr="higgs_decay_web.jpg"/>
          <p:cNvPicPr>
            <a:picLocks noChangeAspect="1"/>
          </p:cNvPicPr>
          <p:nvPr/>
        </p:nvPicPr>
        <p:blipFill>
          <a:blip r:embed="rId4"/>
          <a:stretch>
            <a:fillRect/>
          </a:stretch>
        </p:blipFill>
        <p:spPr>
          <a:xfrm>
            <a:off x="6591687" y="1957077"/>
            <a:ext cx="2286000" cy="21762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400" dirty="0" smtClean="0">
                <a:latin typeface="ヒラギノ丸ゴ Pro W4"/>
                <a:ea typeface="ヒラギノ丸ゴ Pro W4"/>
                <a:cs typeface="ヒラギノ丸ゴ Pro W4"/>
              </a:rPr>
              <a:t>この講義では</a:t>
            </a:r>
            <a:r>
              <a:rPr lang="en-US" altLang="ja-JP" sz="4400" dirty="0" smtClean="0">
                <a:latin typeface="ヒラギノ丸ゴ Pro W4"/>
                <a:ea typeface="ヒラギノ丸ゴ Pro W4"/>
                <a:cs typeface="ヒラギノ丸ゴ Pro W4"/>
              </a:rPr>
              <a:t>…</a:t>
            </a:r>
            <a:endParaRPr lang="ja-JP" altLang="en-US" sz="4400" dirty="0">
              <a:latin typeface="ヒラギノ丸ゴ Pro W4"/>
              <a:ea typeface="ヒラギノ丸ゴ Pro W4"/>
              <a:cs typeface="ヒラギノ丸ゴ Pro W4"/>
            </a:endParaRPr>
          </a:p>
        </p:txBody>
      </p:sp>
      <p:sp>
        <p:nvSpPr>
          <p:cNvPr id="3" name="コンテンツ プレースホルダ 2"/>
          <p:cNvSpPr>
            <a:spLocks noGrp="1"/>
          </p:cNvSpPr>
          <p:nvPr>
            <p:ph idx="1"/>
          </p:nvPr>
        </p:nvSpPr>
        <p:spPr>
          <a:xfrm>
            <a:off x="342900" y="1371600"/>
            <a:ext cx="8458200" cy="4876800"/>
          </a:xfrm>
          <a:noFill/>
          <a:ln>
            <a:solidFill>
              <a:srgbClr val="0000FF"/>
            </a:solidFill>
          </a:ln>
          <a:effectLst/>
        </p:spPr>
        <p:txBody>
          <a:bodyPr/>
          <a:lstStyle/>
          <a:p>
            <a:pPr marL="514350" indent="-514350">
              <a:buFont typeface="+mj-lt"/>
              <a:buAutoNum type="arabicPeriod"/>
            </a:pPr>
            <a:r>
              <a:rPr lang="ja-JP" altLang="en-US" dirty="0" smtClean="0">
                <a:solidFill>
                  <a:srgbClr val="0000FF"/>
                </a:solidFill>
                <a:latin typeface="ヒラギノ丸ゴ Pro W4"/>
                <a:ea typeface="ヒラギノ丸ゴ Pro W4"/>
                <a:cs typeface="ヒラギノ丸ゴ Pro W4"/>
              </a:rPr>
              <a:t>ビックバン宇宙膨張</a:t>
            </a:r>
            <a:endParaRPr lang="en-US" altLang="ja-JP" dirty="0" smtClean="0">
              <a:solidFill>
                <a:srgbClr val="0000FF"/>
              </a:solidFill>
              <a:latin typeface="ヒラギノ丸ゴ Pro W4"/>
              <a:ea typeface="ヒラギノ丸ゴ Pro W4"/>
              <a:cs typeface="ヒラギノ丸ゴ Pro W4"/>
            </a:endParaRPr>
          </a:p>
          <a:p>
            <a:pPr marL="514350" indent="-514350">
              <a:buFont typeface="+mj-lt"/>
              <a:buAutoNum type="arabicPeriod"/>
            </a:pPr>
            <a:r>
              <a:rPr lang="ja-JP" altLang="en-US" dirty="0" smtClean="0">
                <a:solidFill>
                  <a:srgbClr val="0000FF"/>
                </a:solidFill>
                <a:latin typeface="ヒラギノ丸ゴ Pro W4"/>
                <a:ea typeface="ヒラギノ丸ゴ Pro W4"/>
                <a:cs typeface="ヒラギノ丸ゴ Pro W4"/>
              </a:rPr>
              <a:t>いかにして宇宙初期の状態をつくるのか？</a:t>
            </a:r>
            <a:endParaRPr lang="en-US" altLang="ja-JP" dirty="0" smtClean="0">
              <a:solidFill>
                <a:srgbClr val="0000FF"/>
              </a:solidFill>
              <a:latin typeface="ヒラギノ丸ゴ Pro W4"/>
              <a:ea typeface="ヒラギノ丸ゴ Pro W4"/>
              <a:cs typeface="ヒラギノ丸ゴ Pro W4"/>
            </a:endParaRPr>
          </a:p>
          <a:p>
            <a:pPr marL="514350" indent="-514350">
              <a:buFont typeface="+mj-lt"/>
              <a:buAutoNum type="arabicPeriod"/>
            </a:pPr>
            <a:r>
              <a:rPr lang="ja-JP" altLang="en-US" dirty="0" smtClean="0">
                <a:solidFill>
                  <a:srgbClr val="0000FF"/>
                </a:solidFill>
                <a:latin typeface="ヒラギノ丸ゴ Pro W4"/>
                <a:ea typeface="ヒラギノ丸ゴ Pro W4"/>
                <a:cs typeface="ヒラギノ丸ゴ Pro W4"/>
              </a:rPr>
              <a:t>クォーク・グルーオンプラズマ研究の歴史的背景</a:t>
            </a:r>
            <a:endParaRPr lang="en-US" altLang="ja-JP" dirty="0" smtClean="0">
              <a:solidFill>
                <a:srgbClr val="0000FF"/>
              </a:solidFill>
              <a:latin typeface="ヒラギノ丸ゴ Pro W4"/>
              <a:ea typeface="ヒラギノ丸ゴ Pro W4"/>
              <a:cs typeface="ヒラギノ丸ゴ Pro W4"/>
            </a:endParaRPr>
          </a:p>
          <a:p>
            <a:pPr marL="514350" indent="-514350">
              <a:buFont typeface="+mj-lt"/>
              <a:buAutoNum type="arabicPeriod"/>
            </a:pPr>
            <a:r>
              <a:rPr lang="ja-JP" altLang="en-US" dirty="0" smtClean="0">
                <a:solidFill>
                  <a:srgbClr val="0000FF"/>
                </a:solidFill>
                <a:latin typeface="ヒラギノ丸ゴ Pro W4"/>
                <a:ea typeface="ヒラギノ丸ゴ Pro W4"/>
                <a:cs typeface="ヒラギノ丸ゴ Pro W4"/>
              </a:rPr>
              <a:t>実験による</a:t>
            </a:r>
            <a:r>
              <a:rPr lang="en-US" altLang="ja-JP" dirty="0" smtClean="0">
                <a:solidFill>
                  <a:srgbClr val="0000FF"/>
                </a:solidFill>
                <a:latin typeface="ヒラギノ丸ゴ Pro W4"/>
                <a:ea typeface="ヒラギノ丸ゴ Pro W4"/>
                <a:cs typeface="ヒラギノ丸ゴ Pro W4"/>
              </a:rPr>
              <a:t>”</a:t>
            </a:r>
            <a:r>
              <a:rPr lang="ja-JP" altLang="en-US" dirty="0" smtClean="0">
                <a:solidFill>
                  <a:srgbClr val="0000FF"/>
                </a:solidFill>
                <a:latin typeface="ヒラギノ丸ゴ Pro W4"/>
                <a:ea typeface="ヒラギノ丸ゴ Pro W4"/>
                <a:cs typeface="ヒラギノ丸ゴ Pro W4"/>
              </a:rPr>
              <a:t>リトルバン</a:t>
            </a:r>
            <a:r>
              <a:rPr lang="en-US" altLang="ja-JP" dirty="0" smtClean="0">
                <a:solidFill>
                  <a:srgbClr val="0000FF"/>
                </a:solidFill>
                <a:latin typeface="ヒラギノ丸ゴ Pro W4"/>
                <a:ea typeface="ヒラギノ丸ゴ Pro W4"/>
                <a:cs typeface="ヒラギノ丸ゴ Pro W4"/>
              </a:rPr>
              <a:t>”</a:t>
            </a:r>
            <a:r>
              <a:rPr lang="ja-JP" altLang="en-US" dirty="0" smtClean="0">
                <a:solidFill>
                  <a:srgbClr val="0000FF"/>
                </a:solidFill>
                <a:latin typeface="ヒラギノ丸ゴ Pro W4"/>
                <a:ea typeface="ヒラギノ丸ゴ Pro W4"/>
                <a:cs typeface="ヒラギノ丸ゴ Pro W4"/>
              </a:rPr>
              <a:t>生成を目指して</a:t>
            </a:r>
            <a:endParaRPr lang="en-US" altLang="ja-JP" dirty="0" smtClean="0">
              <a:solidFill>
                <a:srgbClr val="0000FF"/>
              </a:solidFill>
              <a:latin typeface="ヒラギノ丸ゴ Pro W4"/>
              <a:ea typeface="ヒラギノ丸ゴ Pro W4"/>
              <a:cs typeface="ヒラギノ丸ゴ Pro W4"/>
            </a:endParaRPr>
          </a:p>
          <a:p>
            <a:pPr marL="514350" indent="-514350">
              <a:buFont typeface="+mj-lt"/>
              <a:buAutoNum type="arabicPeriod"/>
            </a:pPr>
            <a:r>
              <a:rPr lang="en-US" altLang="ja-JP" dirty="0" smtClean="0">
                <a:solidFill>
                  <a:srgbClr val="0000FF"/>
                </a:solidFill>
                <a:latin typeface="ヒラギノ丸ゴ Pro W4"/>
                <a:ea typeface="ヒラギノ丸ゴ Pro W4"/>
                <a:cs typeface="ヒラギノ丸ゴ Pro W4"/>
              </a:rPr>
              <a:t>RHIC</a:t>
            </a:r>
            <a:r>
              <a:rPr lang="ja-JP" altLang="en-US" dirty="0" smtClean="0">
                <a:solidFill>
                  <a:srgbClr val="0000FF"/>
                </a:solidFill>
                <a:latin typeface="ヒラギノ丸ゴ Pro W4"/>
                <a:ea typeface="ヒラギノ丸ゴ Pro W4"/>
                <a:cs typeface="ヒラギノ丸ゴ Pro W4"/>
              </a:rPr>
              <a:t>実験でわかったこと</a:t>
            </a:r>
            <a:endParaRPr lang="en-US" altLang="ja-JP" dirty="0" smtClean="0">
              <a:solidFill>
                <a:srgbClr val="0000FF"/>
              </a:solidFill>
              <a:latin typeface="ヒラギノ丸ゴ Pro W4"/>
              <a:ea typeface="ヒラギノ丸ゴ Pro W4"/>
              <a:cs typeface="ヒラギノ丸ゴ Pro W4"/>
            </a:endParaRPr>
          </a:p>
          <a:p>
            <a:pPr marL="514350" indent="-514350">
              <a:buFont typeface="+mj-lt"/>
              <a:buAutoNum type="arabicPeriod"/>
            </a:pPr>
            <a:r>
              <a:rPr lang="ja-JP" altLang="en-US" dirty="0" smtClean="0">
                <a:solidFill>
                  <a:srgbClr val="0000FF"/>
                </a:solidFill>
                <a:latin typeface="ヒラギノ丸ゴ Pro W4"/>
                <a:ea typeface="ヒラギノ丸ゴ Pro W4"/>
                <a:cs typeface="ヒラギノ丸ゴ Pro W4"/>
              </a:rPr>
              <a:t>さらなる挑戦</a:t>
            </a:r>
            <a:r>
              <a:rPr lang="en-US" altLang="ja-JP" dirty="0" smtClean="0">
                <a:solidFill>
                  <a:srgbClr val="0000FF"/>
                </a:solidFill>
                <a:latin typeface="ヒラギノ丸ゴ Pro W4"/>
                <a:ea typeface="ヒラギノ丸ゴ Pro W4"/>
                <a:cs typeface="ヒラギノ丸ゴ Pro W4"/>
              </a:rPr>
              <a:t>: RHIC </a:t>
            </a:r>
            <a:r>
              <a:rPr lang="ja-JP" altLang="en-US" dirty="0" smtClean="0">
                <a:solidFill>
                  <a:srgbClr val="0000FF"/>
                </a:solidFill>
                <a:latin typeface="ヒラギノ丸ゴ Pro W4"/>
                <a:ea typeface="ヒラギノ丸ゴ Pro W4"/>
                <a:cs typeface="ヒラギノ丸ゴ Pro W4"/>
              </a:rPr>
              <a:t>から</a:t>
            </a:r>
            <a:r>
              <a:rPr lang="en-US" altLang="ja-JP" dirty="0" smtClean="0">
                <a:solidFill>
                  <a:srgbClr val="0000FF"/>
                </a:solidFill>
                <a:latin typeface="ヒラギノ丸ゴ Pro W4"/>
                <a:ea typeface="ヒラギノ丸ゴ Pro W4"/>
                <a:cs typeface="ヒラギノ丸ゴ Pro W4"/>
              </a:rPr>
              <a:t> LHC</a:t>
            </a:r>
            <a:r>
              <a:rPr lang="ja-JP" altLang="en-US" dirty="0" smtClean="0">
                <a:solidFill>
                  <a:srgbClr val="0000FF"/>
                </a:solidFill>
                <a:latin typeface="ヒラギノ丸ゴ Pro W4"/>
                <a:ea typeface="ヒラギノ丸ゴ Pro W4"/>
                <a:cs typeface="ヒラギノ丸ゴ Pro W4"/>
              </a:rPr>
              <a:t>へ</a:t>
            </a:r>
            <a:endParaRPr lang="en-US" altLang="ja-JP" dirty="0" smtClean="0">
              <a:solidFill>
                <a:srgbClr val="0000FF"/>
              </a:solidFill>
              <a:latin typeface="ヒラギノ丸ゴ Pro W4"/>
              <a:ea typeface="ヒラギノ丸ゴ Pro W4"/>
              <a:cs typeface="ヒラギノ丸ゴ Pro W4"/>
            </a:endParaRPr>
          </a:p>
          <a:p>
            <a:pPr marL="514350" indent="-514350">
              <a:buFont typeface="+mj-lt"/>
              <a:buAutoNum type="arabicPeriod"/>
            </a:pPr>
            <a:r>
              <a:rPr lang="ja-JP" altLang="en-US" dirty="0" smtClean="0">
                <a:solidFill>
                  <a:srgbClr val="0000FF"/>
                </a:solidFill>
                <a:latin typeface="ヒラギノ丸ゴ Pro W4"/>
                <a:ea typeface="ヒラギノ丸ゴ Pro W4"/>
                <a:cs typeface="ヒラギノ丸ゴ Pro W4"/>
              </a:rPr>
              <a:t>まとめ</a:t>
            </a:r>
            <a:endParaRPr lang="en-US" altLang="ja-JP" dirty="0" smtClean="0">
              <a:latin typeface="ヒラギノ丸ゴ Pro W4"/>
              <a:ea typeface="ヒラギノ丸ゴ Pro W4"/>
              <a:cs typeface="ヒラギノ丸ゴ Pro W4"/>
            </a:endParaRPr>
          </a:p>
          <a:p>
            <a:pPr marL="514350" indent="-514350">
              <a:buFont typeface="+mj-lt"/>
              <a:buAutoNum type="arabicPeriod"/>
            </a:pPr>
            <a:endParaRPr lang="ja-JP" altLang="en-US" dirty="0">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12</a:t>
            </a:fld>
            <a:endParaRPr lang="en-US" altLang="ja-JP"/>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124200"/>
            <a:ext cx="7772400" cy="609600"/>
          </a:xfrm>
        </p:spPr>
        <p:txBody>
          <a:bodyPr/>
          <a:lstStyle/>
          <a:p>
            <a:r>
              <a:rPr lang="en-US" altLang="ja-JP" sz="4800" dirty="0" smtClean="0">
                <a:latin typeface="ヒラギノ丸ゴ Pro W4"/>
                <a:ea typeface="ヒラギノ丸ゴ Pro W4"/>
                <a:cs typeface="ヒラギノ丸ゴ Pro W4"/>
              </a:rPr>
              <a:t>1. </a:t>
            </a:r>
            <a:r>
              <a:rPr lang="ja-JP" altLang="en-US" sz="4800" dirty="0" smtClean="0">
                <a:latin typeface="ヒラギノ丸ゴ Pro W4"/>
                <a:ea typeface="ヒラギノ丸ゴ Pro W4"/>
                <a:cs typeface="ヒラギノ丸ゴ Pro W4"/>
              </a:rPr>
              <a:t>ビックバン宇宙膨張</a:t>
            </a:r>
            <a:endParaRPr lang="ja-JP" altLang="en-US" sz="4800" dirty="0">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ACBBED87-0EBD-274D-83B3-95022E6DC93D}" type="slidenum">
              <a:rPr lang="en-US" altLang="ja-JP" smtClean="0"/>
              <a:pPr/>
              <a:t>13</a:t>
            </a:fld>
            <a:endParaRPr lang="en-US" altLang="ja-JP"/>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図 8" descr="qgp.tiff"/>
          <p:cNvPicPr>
            <a:picLocks noChangeAspect="1"/>
          </p:cNvPicPr>
          <p:nvPr/>
        </p:nvPicPr>
        <p:blipFill>
          <a:blip r:embed="rId2"/>
          <a:srcRect/>
          <a:stretch>
            <a:fillRect/>
          </a:stretch>
        </p:blipFill>
        <p:spPr bwMode="auto">
          <a:xfrm>
            <a:off x="250125" y="20719"/>
            <a:ext cx="8763000" cy="6782528"/>
          </a:xfrm>
          <a:prstGeom prst="rect">
            <a:avLst/>
          </a:prstGeom>
          <a:noFill/>
          <a:ln w="9525">
            <a:noFill/>
            <a:miter lim="800000"/>
            <a:headEnd/>
            <a:tailEnd/>
          </a:ln>
        </p:spPr>
      </p:pic>
      <p:sp>
        <p:nvSpPr>
          <p:cNvPr id="2" name="タイトル 1"/>
          <p:cNvSpPr>
            <a:spLocks noGrp="1"/>
          </p:cNvSpPr>
          <p:nvPr>
            <p:ph type="title"/>
          </p:nvPr>
        </p:nvSpPr>
        <p:spPr>
          <a:xfrm>
            <a:off x="3810000" y="152400"/>
            <a:ext cx="5334000" cy="609600"/>
          </a:xfrm>
        </p:spPr>
        <p:txBody>
          <a:bodyPr/>
          <a:lstStyle/>
          <a:p>
            <a:r>
              <a:rPr lang="ja-JP" altLang="en-US" dirty="0" smtClean="0">
                <a:latin typeface="ヒラギノ丸ゴ Pro W4"/>
                <a:ea typeface="ヒラギノ丸ゴ Pro W4"/>
                <a:cs typeface="ヒラギノ丸ゴ Pro W4"/>
              </a:rPr>
              <a:t>ビックバン宇宙論</a:t>
            </a:r>
            <a:endParaRPr lang="ja-JP" altLang="en-US" dirty="0">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14</a:t>
            </a:fld>
            <a:endParaRPr lang="en-US" altLang="ja-JP"/>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スライド番号プレースホルダ 5"/>
          <p:cNvSpPr>
            <a:spLocks noGrp="1"/>
          </p:cNvSpPr>
          <p:nvPr>
            <p:ph type="sldNum" sz="quarter" idx="12"/>
          </p:nvPr>
        </p:nvSpPr>
        <p:spPr/>
        <p:txBody>
          <a:bodyPr/>
          <a:lstStyle/>
          <a:p>
            <a:fld id="{0F1EE693-0B50-4AC2-9AE8-A46A201F00E5}" type="slidenum">
              <a:rPr lang="en-US" altLang="ja-JP"/>
              <a:pPr/>
              <a:t>15</a:t>
            </a:fld>
            <a:endParaRPr lang="en-US" altLang="ja-JP" dirty="0"/>
          </a:p>
        </p:txBody>
      </p:sp>
      <p:sp>
        <p:nvSpPr>
          <p:cNvPr id="1432578" name="Rectangle 2"/>
          <p:cNvSpPr>
            <a:spLocks noGrp="1" noChangeArrowheads="1"/>
          </p:cNvSpPr>
          <p:nvPr>
            <p:ph type="title"/>
          </p:nvPr>
        </p:nvSpPr>
        <p:spPr>
          <a:xfrm>
            <a:off x="685800" y="762000"/>
            <a:ext cx="7772400" cy="609600"/>
          </a:xfrm>
          <a:ln>
            <a:solidFill>
              <a:srgbClr val="0000FF"/>
            </a:solidFill>
          </a:ln>
        </p:spPr>
        <p:txBody>
          <a:bodyPr/>
          <a:lstStyle/>
          <a:p>
            <a:pPr>
              <a:lnSpc>
                <a:spcPct val="90000"/>
              </a:lnSpc>
            </a:pPr>
            <a:r>
              <a:rPr lang="ja-JP" altLang="en-US" sz="3600" dirty="0" smtClean="0">
                <a:latin typeface="ヒラギノ丸ゴ Pro W4"/>
                <a:ea typeface="ヒラギノ丸ゴ Pro W4"/>
                <a:cs typeface="ヒラギノ丸ゴ Pro W4"/>
              </a:rPr>
              <a:t>ビックバン宇宙膨張、３つの証拠</a:t>
            </a:r>
            <a:endParaRPr lang="en-US" altLang="ja-JP" sz="3600" dirty="0">
              <a:latin typeface="ヒラギノ丸ゴ Pro W4"/>
              <a:ea typeface="ヒラギノ丸ゴ Pro W4"/>
              <a:cs typeface="ヒラギノ丸ゴ Pro W4"/>
            </a:endParaRPr>
          </a:p>
        </p:txBody>
      </p:sp>
      <p:sp>
        <p:nvSpPr>
          <p:cNvPr id="1432579" name="Rectangle 3"/>
          <p:cNvSpPr>
            <a:spLocks noGrp="1" noChangeArrowheads="1"/>
          </p:cNvSpPr>
          <p:nvPr>
            <p:ph type="body" idx="1"/>
          </p:nvPr>
        </p:nvSpPr>
        <p:spPr>
          <a:xfrm>
            <a:off x="342900" y="1943100"/>
            <a:ext cx="8458200" cy="2095500"/>
          </a:xfrm>
        </p:spPr>
        <p:txBody>
          <a:bodyPr/>
          <a:lstStyle/>
          <a:p>
            <a:pPr marL="971550" lvl="1" indent="-514350">
              <a:lnSpc>
                <a:spcPct val="90000"/>
              </a:lnSpc>
              <a:buFont typeface="+mj-lt"/>
              <a:buAutoNum type="arabicPeriod"/>
            </a:pPr>
            <a:r>
              <a:rPr lang="ja-JP" altLang="en-US" sz="4000" dirty="0" smtClean="0">
                <a:solidFill>
                  <a:srgbClr val="0000FF"/>
                </a:solidFill>
                <a:latin typeface="ヒラギノ丸ゴ Pro W4"/>
                <a:ea typeface="ヒラギノ丸ゴ Pro W4"/>
                <a:cs typeface="ヒラギノ丸ゴ Pro W4"/>
              </a:rPr>
              <a:t>ハッブル</a:t>
            </a:r>
            <a:r>
              <a:rPr lang="ja-JP" altLang="en-US" sz="4000" dirty="0">
                <a:solidFill>
                  <a:srgbClr val="0000FF"/>
                </a:solidFill>
                <a:latin typeface="ヒラギノ丸ゴ Pro W4"/>
                <a:ea typeface="ヒラギノ丸ゴ Pro W4"/>
                <a:cs typeface="ヒラギノ丸ゴ Pro W4"/>
              </a:rPr>
              <a:t>の</a:t>
            </a:r>
            <a:r>
              <a:rPr lang="ja-JP" altLang="en-US" sz="4000" dirty="0" smtClean="0">
                <a:solidFill>
                  <a:srgbClr val="0000FF"/>
                </a:solidFill>
                <a:latin typeface="ヒラギノ丸ゴ Pro W4"/>
                <a:ea typeface="ヒラギノ丸ゴ Pro W4"/>
                <a:cs typeface="ヒラギノ丸ゴ Pro W4"/>
              </a:rPr>
              <a:t>法則</a:t>
            </a:r>
            <a:endParaRPr lang="en-US" altLang="ja-JP" sz="4000" dirty="0" smtClean="0">
              <a:solidFill>
                <a:srgbClr val="0000FF"/>
              </a:solidFill>
              <a:latin typeface="ヒラギノ丸ゴ Pro W4"/>
              <a:ea typeface="ヒラギノ丸ゴ Pro W4"/>
              <a:cs typeface="ヒラギノ丸ゴ Pro W4"/>
            </a:endParaRPr>
          </a:p>
          <a:p>
            <a:pPr marL="971550" lvl="1" indent="-514350">
              <a:lnSpc>
                <a:spcPct val="90000"/>
              </a:lnSpc>
              <a:buFont typeface="+mj-lt"/>
              <a:buAutoNum type="arabicPeriod"/>
            </a:pPr>
            <a:r>
              <a:rPr lang="ja-JP" altLang="en-US" sz="4000" dirty="0">
                <a:solidFill>
                  <a:srgbClr val="0000FF"/>
                </a:solidFill>
                <a:latin typeface="ヒラギノ丸ゴ Pro W4"/>
                <a:ea typeface="ヒラギノ丸ゴ Pro W4"/>
                <a:cs typeface="ヒラギノ丸ゴ Pro W4"/>
              </a:rPr>
              <a:t>宇宙背景</a:t>
            </a:r>
            <a:r>
              <a:rPr lang="ja-JP" altLang="en-US" sz="4000" dirty="0" smtClean="0">
                <a:solidFill>
                  <a:srgbClr val="0000FF"/>
                </a:solidFill>
                <a:latin typeface="ヒラギノ丸ゴ Pro W4"/>
                <a:ea typeface="ヒラギノ丸ゴ Pro W4"/>
                <a:cs typeface="ヒラギノ丸ゴ Pro W4"/>
              </a:rPr>
              <a:t>放射の存在</a:t>
            </a:r>
            <a:endParaRPr lang="en-US" altLang="ja-JP" sz="4000" dirty="0" smtClean="0">
              <a:solidFill>
                <a:srgbClr val="0000FF"/>
              </a:solidFill>
              <a:latin typeface="ヒラギノ丸ゴ Pro W4"/>
              <a:ea typeface="ヒラギノ丸ゴ Pro W4"/>
              <a:cs typeface="ヒラギノ丸ゴ Pro W4"/>
            </a:endParaRPr>
          </a:p>
          <a:p>
            <a:pPr marL="971550" lvl="1" indent="-514350">
              <a:lnSpc>
                <a:spcPct val="90000"/>
              </a:lnSpc>
              <a:buFont typeface="+mj-lt"/>
              <a:buAutoNum type="arabicPeriod"/>
            </a:pPr>
            <a:r>
              <a:rPr lang="ja-JP" altLang="en-US" sz="4000" dirty="0" smtClean="0">
                <a:solidFill>
                  <a:srgbClr val="0000FF"/>
                </a:solidFill>
                <a:latin typeface="ヒラギノ丸ゴ Pro W4"/>
                <a:ea typeface="ヒラギノ丸ゴ Pro W4"/>
                <a:cs typeface="ヒラギノ丸ゴ Pro W4"/>
              </a:rPr>
              <a:t>ビックバン元素合成理論の成功</a:t>
            </a:r>
            <a:endParaRPr lang="en-US" altLang="ja-JP" sz="4000" dirty="0" smtClean="0">
              <a:solidFill>
                <a:srgbClr val="0000FF"/>
              </a:solidFill>
              <a:latin typeface="ヒラギノ丸ゴ Pro W4"/>
              <a:ea typeface="ヒラギノ丸ゴ Pro W4"/>
              <a:cs typeface="ヒラギノ丸ゴ Pro W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2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2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2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579"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スライド番号プレースホルダ 5"/>
          <p:cNvSpPr>
            <a:spLocks noGrp="1"/>
          </p:cNvSpPr>
          <p:nvPr>
            <p:ph type="sldNum" sz="quarter" idx="12"/>
          </p:nvPr>
        </p:nvSpPr>
        <p:spPr/>
        <p:txBody>
          <a:bodyPr/>
          <a:lstStyle/>
          <a:p>
            <a:fld id="{CDC46198-2B62-452D-B43A-0EE24516BEE4}" type="slidenum">
              <a:rPr lang="en-US" altLang="ja-JP"/>
              <a:pPr/>
              <a:t>16</a:t>
            </a:fld>
            <a:endParaRPr lang="en-US" altLang="ja-JP"/>
          </a:p>
        </p:txBody>
      </p:sp>
      <p:sp>
        <p:nvSpPr>
          <p:cNvPr id="1451011" name="Rectangle 3"/>
          <p:cNvSpPr>
            <a:spLocks noGrp="1" noChangeArrowheads="1"/>
          </p:cNvSpPr>
          <p:nvPr>
            <p:ph type="body" idx="1"/>
          </p:nvPr>
        </p:nvSpPr>
        <p:spPr>
          <a:xfrm>
            <a:off x="1028700" y="5867400"/>
            <a:ext cx="7086600" cy="457200"/>
          </a:xfrm>
        </p:spPr>
        <p:txBody>
          <a:bodyPr/>
          <a:lstStyle/>
          <a:p>
            <a:pPr>
              <a:lnSpc>
                <a:spcPct val="90000"/>
              </a:lnSpc>
            </a:pPr>
            <a:r>
              <a:rPr lang="en-US" altLang="ja-JP" sz="2800" dirty="0" smtClean="0">
                <a:latin typeface="ヒラギノ丸ゴ Pro W4"/>
                <a:ea typeface="ヒラギノ丸ゴ Pro W4"/>
                <a:cs typeface="ヒラギノ丸ゴ Pro W4"/>
              </a:rPr>
              <a:t>E. Hubble: 1929</a:t>
            </a:r>
            <a:r>
              <a:rPr lang="ja-JP" altLang="en-US" sz="2800" dirty="0">
                <a:latin typeface="ヒラギノ丸ゴ Pro W4"/>
                <a:ea typeface="ヒラギノ丸ゴ Pro W4"/>
                <a:cs typeface="ヒラギノ丸ゴ Pro W4"/>
              </a:rPr>
              <a:t>年</a:t>
            </a:r>
            <a:r>
              <a:rPr lang="ja-JP" altLang="en-US" sz="2800" dirty="0" smtClean="0">
                <a:latin typeface="ヒラギノ丸ゴ Pro W4"/>
                <a:ea typeface="ヒラギノ丸ゴ Pro W4"/>
                <a:cs typeface="ヒラギノ丸ゴ Pro W4"/>
              </a:rPr>
              <a:t>、銀河</a:t>
            </a:r>
            <a:r>
              <a:rPr lang="ja-JP" altLang="en-US" sz="2800" dirty="0">
                <a:latin typeface="ヒラギノ丸ゴ Pro W4"/>
                <a:ea typeface="ヒラギノ丸ゴ Pro W4"/>
                <a:cs typeface="ヒラギノ丸ゴ Pro W4"/>
              </a:rPr>
              <a:t>後退の観測</a:t>
            </a:r>
          </a:p>
        </p:txBody>
      </p:sp>
      <p:pic>
        <p:nvPicPr>
          <p:cNvPr id="1451013" name="Picture 5" descr="990044b"/>
          <p:cNvPicPr>
            <a:picLocks noChangeAspect="1" noChangeArrowheads="1"/>
          </p:cNvPicPr>
          <p:nvPr/>
        </p:nvPicPr>
        <p:blipFill>
          <a:blip r:embed="rId3"/>
          <a:srcRect/>
          <a:stretch>
            <a:fillRect/>
          </a:stretch>
        </p:blipFill>
        <p:spPr bwMode="auto">
          <a:xfrm>
            <a:off x="1371600" y="304800"/>
            <a:ext cx="6096000" cy="5034027"/>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スライド番号プレースホルダ 5"/>
          <p:cNvSpPr>
            <a:spLocks noGrp="1"/>
          </p:cNvSpPr>
          <p:nvPr>
            <p:ph type="sldNum" sz="quarter" idx="12"/>
          </p:nvPr>
        </p:nvSpPr>
        <p:spPr/>
        <p:txBody>
          <a:bodyPr/>
          <a:lstStyle/>
          <a:p>
            <a:fld id="{2D97F278-5B82-4D15-AC09-50A3ADF94C40}" type="slidenum">
              <a:rPr lang="en-US" altLang="ja-JP"/>
              <a:pPr/>
              <a:t>17</a:t>
            </a:fld>
            <a:endParaRPr lang="en-US" altLang="ja-JP"/>
          </a:p>
        </p:txBody>
      </p:sp>
      <p:sp>
        <p:nvSpPr>
          <p:cNvPr id="1434626" name="Rectangle 2"/>
          <p:cNvSpPr>
            <a:spLocks noGrp="1" noChangeArrowheads="1"/>
          </p:cNvSpPr>
          <p:nvPr>
            <p:ph type="title"/>
          </p:nvPr>
        </p:nvSpPr>
        <p:spPr/>
        <p:txBody>
          <a:bodyPr/>
          <a:lstStyle/>
          <a:p>
            <a:r>
              <a:rPr lang="ja-JP" altLang="en-US" dirty="0" smtClean="0">
                <a:latin typeface="ヒラギノ丸ゴ Pro W4"/>
                <a:ea typeface="ヒラギノ丸ゴ Pro W4"/>
                <a:cs typeface="ヒラギノ丸ゴ Pro W4"/>
              </a:rPr>
              <a:t>ビックバンの証拠：その１</a:t>
            </a:r>
            <a:endParaRPr lang="ja-JP" altLang="en-US" dirty="0">
              <a:latin typeface="ヒラギノ丸ゴ Pro W4"/>
              <a:ea typeface="ヒラギノ丸ゴ Pro W4"/>
              <a:cs typeface="ヒラギノ丸ゴ Pro W4"/>
            </a:endParaRPr>
          </a:p>
        </p:txBody>
      </p:sp>
      <p:sp>
        <p:nvSpPr>
          <p:cNvPr id="1434627" name="Rectangle 3"/>
          <p:cNvSpPr>
            <a:spLocks noGrp="1" noChangeArrowheads="1"/>
          </p:cNvSpPr>
          <p:nvPr>
            <p:ph type="body" idx="1"/>
          </p:nvPr>
        </p:nvSpPr>
        <p:spPr>
          <a:xfrm>
            <a:off x="4267200" y="1143000"/>
            <a:ext cx="4572000" cy="5410200"/>
          </a:xfrm>
        </p:spPr>
        <p:txBody>
          <a:bodyPr/>
          <a:lstStyle/>
          <a:p>
            <a:pPr>
              <a:lnSpc>
                <a:spcPct val="90000"/>
              </a:lnSpc>
            </a:pPr>
            <a:r>
              <a:rPr lang="en-US" altLang="ja-JP" sz="2800" i="1" dirty="0" err="1">
                <a:latin typeface="ヒラギノ丸ゴ Pro W4"/>
                <a:ea typeface="ヒラギノ丸ゴ Pro W4"/>
                <a:cs typeface="ヒラギノ丸ゴ Pro W4"/>
              </a:rPr>
              <a:t>v</a:t>
            </a:r>
            <a:r>
              <a:rPr lang="en-US" altLang="ja-JP" sz="2800" dirty="0">
                <a:latin typeface="ヒラギノ丸ゴ Pro W4"/>
                <a:ea typeface="ヒラギノ丸ゴ Pro W4"/>
                <a:cs typeface="ヒラギノ丸ゴ Pro W4"/>
              </a:rPr>
              <a:t> = H</a:t>
            </a:r>
            <a:r>
              <a:rPr lang="en-US" altLang="ja-JP" sz="2800" baseline="-25000" dirty="0">
                <a:latin typeface="ヒラギノ丸ゴ Pro W4"/>
                <a:ea typeface="ヒラギノ丸ゴ Pro W4"/>
                <a:cs typeface="ヒラギノ丸ゴ Pro W4"/>
              </a:rPr>
              <a:t>0</a:t>
            </a:r>
            <a:r>
              <a:rPr lang="en-US" altLang="ja-JP" sz="2800" dirty="0" smtClean="0">
                <a:latin typeface="ヒラギノ丸ゴ Pro W4"/>
                <a:ea typeface="ヒラギノ丸ゴ Pro W4"/>
                <a:cs typeface="ヒラギノ丸ゴ Pro W4"/>
              </a:rPr>
              <a:t> × </a:t>
            </a:r>
            <a:r>
              <a:rPr lang="en-US" altLang="ja-JP" sz="2800" i="1" dirty="0" err="1">
                <a:latin typeface="ヒラギノ丸ゴ Pro W4"/>
                <a:ea typeface="ヒラギノ丸ゴ Pro W4"/>
                <a:cs typeface="ヒラギノ丸ゴ Pro W4"/>
              </a:rPr>
              <a:t>r</a:t>
            </a:r>
            <a:r>
              <a:rPr lang="en-US" altLang="ja-JP" sz="2800" dirty="0">
                <a:latin typeface="ヒラギノ丸ゴ Pro W4"/>
                <a:ea typeface="ヒラギノ丸ゴ Pro W4"/>
                <a:cs typeface="ヒラギノ丸ゴ Pro W4"/>
              </a:rPr>
              <a:t>,</a:t>
            </a:r>
          </a:p>
          <a:p>
            <a:pPr lvl="1">
              <a:lnSpc>
                <a:spcPct val="90000"/>
              </a:lnSpc>
            </a:pPr>
            <a:r>
              <a:rPr lang="en-US" altLang="ja-JP" sz="2400" dirty="0">
                <a:latin typeface="ヒラギノ丸ゴ Pro W4"/>
                <a:ea typeface="ヒラギノ丸ゴ Pro W4"/>
                <a:cs typeface="ヒラギノ丸ゴ Pro W4"/>
              </a:rPr>
              <a:t>H</a:t>
            </a:r>
            <a:r>
              <a:rPr lang="en-US" altLang="ja-JP" sz="2400" baseline="-25000" dirty="0">
                <a:latin typeface="ヒラギノ丸ゴ Pro W4"/>
                <a:ea typeface="ヒラギノ丸ゴ Pro W4"/>
                <a:cs typeface="ヒラギノ丸ゴ Pro W4"/>
              </a:rPr>
              <a:t>0</a:t>
            </a:r>
            <a:r>
              <a:rPr lang="en-US" altLang="ja-JP" sz="2400" dirty="0">
                <a:latin typeface="ヒラギノ丸ゴ Pro W4"/>
                <a:ea typeface="ヒラギノ丸ゴ Pro W4"/>
                <a:cs typeface="ヒラギノ丸ゴ Pro W4"/>
              </a:rPr>
              <a:t> = 100 </a:t>
            </a:r>
            <a:r>
              <a:rPr lang="en-US" altLang="ja-JP" sz="2400" i="1" dirty="0" err="1">
                <a:latin typeface="ヒラギノ丸ゴ Pro W4"/>
                <a:ea typeface="ヒラギノ丸ゴ Pro W4"/>
                <a:cs typeface="ヒラギノ丸ゴ Pro W4"/>
              </a:rPr>
              <a:t>h</a:t>
            </a:r>
            <a:r>
              <a:rPr lang="en-US" altLang="ja-JP" sz="2400" dirty="0">
                <a:latin typeface="ヒラギノ丸ゴ Pro W4"/>
                <a:ea typeface="ヒラギノ丸ゴ Pro W4"/>
                <a:cs typeface="ヒラギノ丸ゴ Pro W4"/>
              </a:rPr>
              <a:t> km s</a:t>
            </a:r>
            <a:r>
              <a:rPr lang="en-US" altLang="ja-JP" sz="2400" baseline="30000" dirty="0">
                <a:latin typeface="ヒラギノ丸ゴ Pro W4"/>
                <a:ea typeface="ヒラギノ丸ゴ Pro W4"/>
                <a:cs typeface="ヒラギノ丸ゴ Pro W4"/>
              </a:rPr>
              <a:t>-1</a:t>
            </a:r>
            <a:r>
              <a:rPr lang="en-US" altLang="ja-JP" sz="2400" dirty="0">
                <a:latin typeface="ヒラギノ丸ゴ Pro W4"/>
                <a:ea typeface="ヒラギノ丸ゴ Pro W4"/>
                <a:cs typeface="ヒラギノ丸ゴ Pro W4"/>
              </a:rPr>
              <a:t> </a:t>
            </a:r>
            <a:r>
              <a:rPr lang="en-US" altLang="ja-JP" sz="2400" dirty="0" err="1">
                <a:latin typeface="ヒラギノ丸ゴ Pro W4"/>
                <a:ea typeface="ヒラギノ丸ゴ Pro W4"/>
                <a:cs typeface="ヒラギノ丸ゴ Pro W4"/>
              </a:rPr>
              <a:t>Mpc</a:t>
            </a:r>
            <a:r>
              <a:rPr lang="en-US" altLang="ja-JP" sz="2400" dirty="0">
                <a:latin typeface="ヒラギノ丸ゴ Pro W4"/>
                <a:ea typeface="ヒラギノ丸ゴ Pro W4"/>
                <a:cs typeface="ヒラギノ丸ゴ Pro W4"/>
              </a:rPr>
              <a:t> (Hubble</a:t>
            </a:r>
            <a:r>
              <a:rPr lang="en-US" altLang="ja-JP" sz="2400" dirty="0" smtClean="0">
                <a:latin typeface="ヒラギノ丸ゴ Pro W4"/>
                <a:ea typeface="ヒラギノ丸ゴ Pro W4"/>
                <a:cs typeface="ヒラギノ丸ゴ Pro W4"/>
              </a:rPr>
              <a:t> </a:t>
            </a:r>
            <a:r>
              <a:rPr lang="ja-JP" altLang="en-US" sz="2400" dirty="0" smtClean="0">
                <a:latin typeface="ヒラギノ丸ゴ Pro W4"/>
                <a:ea typeface="ヒラギノ丸ゴ Pro W4"/>
                <a:cs typeface="ヒラギノ丸ゴ Pro W4"/>
              </a:rPr>
              <a:t>定数</a:t>
            </a:r>
            <a:r>
              <a:rPr lang="en-US" altLang="ja-JP" sz="2400" dirty="0" smtClean="0">
                <a:latin typeface="ヒラギノ丸ゴ Pro W4"/>
                <a:ea typeface="ヒラギノ丸ゴ Pro W4"/>
                <a:cs typeface="ヒラギノ丸ゴ Pro W4"/>
              </a:rPr>
              <a:t>, </a:t>
            </a:r>
            <a:r>
              <a:rPr lang="en-US" altLang="ja-JP" sz="2400" dirty="0" err="1" smtClean="0">
                <a:latin typeface="ヒラギノ丸ゴ Pro W4"/>
                <a:ea typeface="ヒラギノ丸ゴ Pro W4"/>
                <a:cs typeface="ヒラギノ丸ゴ Pro W4"/>
              </a:rPr>
              <a:t>h　</a:t>
            </a:r>
            <a:r>
              <a:rPr lang="ja-JP" altLang="en-US" sz="2400" dirty="0" smtClean="0">
                <a:latin typeface="ヒラギノ丸ゴ Pro W4"/>
                <a:ea typeface="ヒラギノ丸ゴ Pro W4"/>
                <a:cs typeface="ヒラギノ丸ゴ Pro W4"/>
              </a:rPr>
              <a:t>は</a:t>
            </a:r>
            <a:r>
              <a:rPr lang="ja-JP" altLang="en-US" sz="2400" dirty="0">
                <a:latin typeface="ヒラギノ丸ゴ Pro W4"/>
                <a:ea typeface="ヒラギノ丸ゴ Pro W4"/>
                <a:cs typeface="ヒラギノ丸ゴ Pro W4"/>
              </a:rPr>
              <a:t>観測の不定性を</a:t>
            </a:r>
            <a:r>
              <a:rPr lang="ja-JP" altLang="en-US" sz="2400" dirty="0" smtClean="0">
                <a:latin typeface="ヒラギノ丸ゴ Pro W4"/>
                <a:ea typeface="ヒラギノ丸ゴ Pro W4"/>
                <a:cs typeface="ヒラギノ丸ゴ Pro W4"/>
              </a:rPr>
              <a:t>表す</a:t>
            </a:r>
            <a:r>
              <a:rPr lang="en-US" altLang="ja-JP" sz="2400" dirty="0" smtClean="0">
                <a:latin typeface="ヒラギノ丸ゴ Pro W4"/>
                <a:ea typeface="ヒラギノ丸ゴ Pro W4"/>
                <a:cs typeface="ヒラギノ丸ゴ Pro W4"/>
              </a:rPr>
              <a:t>)</a:t>
            </a:r>
          </a:p>
          <a:p>
            <a:pPr lvl="1">
              <a:lnSpc>
                <a:spcPct val="90000"/>
              </a:lnSpc>
            </a:pPr>
            <a:endParaRPr lang="en-US" altLang="ja-JP" sz="2400" dirty="0" smtClean="0">
              <a:latin typeface="ヒラギノ丸ゴ Pro W4"/>
              <a:ea typeface="ヒラギノ丸ゴ Pro W4"/>
              <a:cs typeface="ヒラギノ丸ゴ Pro W4"/>
            </a:endParaRPr>
          </a:p>
          <a:p>
            <a:pPr>
              <a:lnSpc>
                <a:spcPct val="90000"/>
              </a:lnSpc>
            </a:pPr>
            <a:r>
              <a:rPr lang="ja-JP" altLang="en-US" sz="2800" dirty="0" smtClean="0">
                <a:latin typeface="ヒラギノ丸ゴ Pro W4"/>
                <a:ea typeface="ヒラギノ丸ゴ Pro W4"/>
                <a:cs typeface="ヒラギノ丸ゴ Pro W4"/>
              </a:rPr>
              <a:t>ハッブル宇宙望遠鏡によるハッブル定数の決定</a:t>
            </a:r>
            <a:r>
              <a:rPr lang="en-US" altLang="ja-JP" sz="2800" dirty="0" smtClean="0">
                <a:latin typeface="ヒラギノ丸ゴ Pro W4"/>
                <a:ea typeface="ヒラギノ丸ゴ Pro W4"/>
                <a:cs typeface="ヒラギノ丸ゴ Pro W4"/>
              </a:rPr>
              <a:t> </a:t>
            </a:r>
          </a:p>
          <a:p>
            <a:pPr lvl="1">
              <a:lnSpc>
                <a:spcPct val="90000"/>
              </a:lnSpc>
            </a:pPr>
            <a:r>
              <a:rPr lang="en-US" altLang="ja-JP" sz="2400" dirty="0" smtClean="0">
                <a:latin typeface="ヒラギノ丸ゴ Pro W4"/>
                <a:ea typeface="ヒラギノ丸ゴ Pro W4"/>
                <a:cs typeface="ヒラギノ丸ゴ Pro W4"/>
              </a:rPr>
              <a:t>400 </a:t>
            </a:r>
            <a:r>
              <a:rPr lang="en-US" altLang="ja-JP" sz="2400" dirty="0" err="1" smtClean="0">
                <a:latin typeface="ヒラギノ丸ゴ Pro W4"/>
                <a:ea typeface="ヒラギノ丸ゴ Pro W4"/>
                <a:cs typeface="ヒラギノ丸ゴ Pro W4"/>
              </a:rPr>
              <a:t>Mpc</a:t>
            </a:r>
            <a:r>
              <a:rPr lang="en-US" altLang="ja-JP" sz="2400" dirty="0" smtClean="0">
                <a:latin typeface="ヒラギノ丸ゴ Pro W4"/>
                <a:ea typeface="ヒラギノ丸ゴ Pro W4"/>
                <a:cs typeface="ヒラギノ丸ゴ Pro W4"/>
              </a:rPr>
              <a:t> </a:t>
            </a:r>
            <a:r>
              <a:rPr lang="ja-JP" altLang="en-US" sz="2400" dirty="0" smtClean="0">
                <a:latin typeface="ヒラギノ丸ゴ Pro W4"/>
                <a:ea typeface="ヒラギノ丸ゴ Pro W4"/>
                <a:cs typeface="ヒラギノ丸ゴ Pro W4"/>
              </a:rPr>
              <a:t>までの銀河、超新星の速度と位置の関係を測定</a:t>
            </a:r>
            <a:endParaRPr lang="en-US" altLang="ja-JP" sz="2400" i="1" dirty="0" smtClean="0">
              <a:latin typeface="ヒラギノ丸ゴ Pro W4"/>
              <a:ea typeface="ヒラギノ丸ゴ Pro W4"/>
              <a:cs typeface="ヒラギノ丸ゴ Pro W4"/>
            </a:endParaRPr>
          </a:p>
          <a:p>
            <a:pPr lvl="1">
              <a:lnSpc>
                <a:spcPct val="90000"/>
              </a:lnSpc>
            </a:pPr>
            <a:r>
              <a:rPr lang="en-US" altLang="ja-JP" sz="2400" dirty="0" smtClean="0">
                <a:latin typeface="ヒラギノ丸ゴ Pro W4"/>
                <a:ea typeface="ヒラギノ丸ゴ Pro W4"/>
                <a:cs typeface="ヒラギノ丸ゴ Pro W4"/>
              </a:rPr>
              <a:t>H</a:t>
            </a:r>
            <a:r>
              <a:rPr lang="en-US" altLang="ja-JP" sz="2400" baseline="-25000" dirty="0" smtClean="0">
                <a:latin typeface="ヒラギノ丸ゴ Pro W4"/>
                <a:ea typeface="ヒラギノ丸ゴ Pro W4"/>
                <a:cs typeface="ヒラギノ丸ゴ Pro W4"/>
              </a:rPr>
              <a:t>0</a:t>
            </a:r>
            <a:r>
              <a:rPr lang="en-US" altLang="ja-JP" sz="2400" dirty="0" smtClean="0">
                <a:latin typeface="ヒラギノ丸ゴ Pro W4"/>
                <a:ea typeface="ヒラギノ丸ゴ Pro W4"/>
                <a:cs typeface="ヒラギノ丸ゴ Pro W4"/>
              </a:rPr>
              <a:t> = 65 -79 km s</a:t>
            </a:r>
            <a:r>
              <a:rPr lang="en-US" altLang="ja-JP" sz="2400" baseline="30000" dirty="0" smtClean="0">
                <a:latin typeface="ヒラギノ丸ゴ Pro W4"/>
                <a:ea typeface="ヒラギノ丸ゴ Pro W4"/>
                <a:cs typeface="ヒラギノ丸ゴ Pro W4"/>
              </a:rPr>
              <a:t>-1</a:t>
            </a:r>
            <a:r>
              <a:rPr lang="en-US" altLang="ja-JP" sz="2400" dirty="0" smtClean="0">
                <a:latin typeface="ヒラギノ丸ゴ Pro W4"/>
                <a:ea typeface="ヒラギノ丸ゴ Pro W4"/>
                <a:cs typeface="ヒラギノ丸ゴ Pro W4"/>
              </a:rPr>
              <a:t> Mpc</a:t>
            </a:r>
            <a:r>
              <a:rPr lang="en-US" altLang="ja-JP" sz="2400" baseline="30000" dirty="0" smtClean="0">
                <a:latin typeface="ヒラギノ丸ゴ Pro W4"/>
                <a:ea typeface="ヒラギノ丸ゴ Pro W4"/>
                <a:cs typeface="ヒラギノ丸ゴ Pro W4"/>
              </a:rPr>
              <a:t>-1</a:t>
            </a:r>
            <a:r>
              <a:rPr lang="en-US" altLang="ja-JP" sz="2400" dirty="0" smtClean="0">
                <a:latin typeface="ヒラギノ丸ゴ Pro W4"/>
                <a:ea typeface="ヒラギノ丸ゴ Pro W4"/>
                <a:cs typeface="ヒラギノ丸ゴ Pro W4"/>
              </a:rPr>
              <a:t>. </a:t>
            </a:r>
            <a:endParaRPr lang="en-US" altLang="ja-JP" sz="2400" i="1" dirty="0" smtClean="0">
              <a:latin typeface="ヒラギノ丸ゴ Pro W4"/>
              <a:ea typeface="ヒラギノ丸ゴ Pro W4"/>
              <a:cs typeface="ヒラギノ丸ゴ Pro W4"/>
            </a:endParaRPr>
          </a:p>
          <a:p>
            <a:pPr lvl="1">
              <a:lnSpc>
                <a:spcPct val="90000"/>
              </a:lnSpc>
            </a:pPr>
            <a:r>
              <a:rPr lang="en-US" altLang="ja-JP" sz="2400" i="1" dirty="0" err="1" smtClean="0">
                <a:latin typeface="ヒラギノ丸ゴ Pro W4"/>
                <a:ea typeface="ヒラギノ丸ゴ Pro W4"/>
                <a:cs typeface="ヒラギノ丸ゴ Pro W4"/>
              </a:rPr>
              <a:t>h</a:t>
            </a:r>
            <a:r>
              <a:rPr lang="en-US" altLang="ja-JP" sz="2400" i="1" dirty="0" smtClean="0">
                <a:latin typeface="ヒラギノ丸ゴ Pro W4"/>
                <a:ea typeface="ヒラギノ丸ゴ Pro W4"/>
                <a:cs typeface="ヒラギノ丸ゴ Pro W4"/>
              </a:rPr>
              <a:t> </a:t>
            </a:r>
            <a:r>
              <a:rPr lang="en-US" altLang="ja-JP" sz="2400" dirty="0">
                <a:latin typeface="ヒラギノ丸ゴ Pro W4"/>
                <a:ea typeface="ヒラギノ丸ゴ Pro W4"/>
                <a:cs typeface="ヒラギノ丸ゴ Pro W4"/>
              </a:rPr>
              <a:t>= 0.72 </a:t>
            </a:r>
            <a:r>
              <a:rPr lang="en-US" altLang="ja-JP" sz="2400" dirty="0" err="1">
                <a:latin typeface="ヒラギノ丸ゴ Pro W4"/>
                <a:ea typeface="ヒラギノ丸ゴ Pro W4"/>
                <a:cs typeface="ヒラギノ丸ゴ Pro W4"/>
                <a:sym typeface="Symbol" pitchFamily="6" charset="2"/>
              </a:rPr>
              <a:t></a:t>
            </a:r>
            <a:r>
              <a:rPr lang="en-US" altLang="ja-JP" sz="2400" dirty="0">
                <a:latin typeface="ヒラギノ丸ゴ Pro W4"/>
                <a:ea typeface="ヒラギノ丸ゴ Pro W4"/>
                <a:cs typeface="ヒラギノ丸ゴ Pro W4"/>
              </a:rPr>
              <a:t> 0.08</a:t>
            </a:r>
            <a:r>
              <a:rPr lang="en-US" altLang="ja-JP" sz="2400" dirty="0" smtClean="0">
                <a:latin typeface="ヒラギノ丸ゴ Pro W4"/>
                <a:ea typeface="ヒラギノ丸ゴ Pro W4"/>
                <a:cs typeface="ヒラギノ丸ゴ Pro W4"/>
              </a:rPr>
              <a:t>.</a:t>
            </a:r>
            <a:endParaRPr lang="en-US" altLang="ja-JP" sz="2400" dirty="0">
              <a:latin typeface="ヒラギノ丸ゴ Pro W4"/>
              <a:ea typeface="ヒラギノ丸ゴ Pro W4"/>
              <a:cs typeface="ヒラギノ丸ゴ Pro W4"/>
            </a:endParaRPr>
          </a:p>
        </p:txBody>
      </p:sp>
      <p:sp>
        <p:nvSpPr>
          <p:cNvPr id="1434628" name="Rectangle 4"/>
          <p:cNvSpPr>
            <a:spLocks noChangeArrowheads="1"/>
          </p:cNvSpPr>
          <p:nvPr/>
        </p:nvSpPr>
        <p:spPr bwMode="auto">
          <a:xfrm>
            <a:off x="736600" y="5791200"/>
            <a:ext cx="3302000" cy="549275"/>
          </a:xfrm>
          <a:prstGeom prst="rect">
            <a:avLst/>
          </a:prstGeom>
          <a:noFill/>
          <a:ln w="9525">
            <a:noFill/>
            <a:miter lim="800000"/>
            <a:headEnd/>
            <a:tailEnd/>
          </a:ln>
          <a:effectLst/>
        </p:spPr>
        <p:txBody>
          <a:bodyPr>
            <a:prstTxWarp prst="textNoShape">
              <a:avLst/>
            </a:prstTxWarp>
            <a:spAutoFit/>
          </a:bodyPr>
          <a:lstStyle/>
          <a:p>
            <a:r>
              <a:rPr lang="en-US" altLang="ja-JP" sz="1000" b="0">
                <a:latin typeface="Arial" pitchFamily="6" charset="0"/>
              </a:rPr>
              <a:t>W.L. Freedman et al., Astrophys. J 553, (2001) 47,</a:t>
            </a:r>
          </a:p>
          <a:p>
            <a:r>
              <a:rPr lang="ja-JP" sz="1000" b="0">
                <a:latin typeface="Arial" pitchFamily="6" charset="0"/>
                <a:ea typeface="ＭＳ Ｐゴシック" pitchFamily="6" charset="-128"/>
                <a:cs typeface="ＭＳ Ｐゴシック" pitchFamily="6" charset="-128"/>
              </a:rPr>
              <a:t>Final Results from the </a:t>
            </a:r>
            <a:r>
              <a:rPr lang="ja-JP" sz="1000" b="0" i="1">
                <a:latin typeface="Arial" pitchFamily="6" charset="0"/>
                <a:ea typeface="ＭＳ Ｐゴシック" pitchFamily="6" charset="-128"/>
                <a:cs typeface="ＭＳ Ｐゴシック" pitchFamily="6" charset="-128"/>
              </a:rPr>
              <a:t>Hubble Space Telescope</a:t>
            </a:r>
            <a:r>
              <a:rPr lang="ja-JP" sz="1000" b="0">
                <a:latin typeface="Arial" pitchFamily="6" charset="0"/>
                <a:ea typeface="ＭＳ Ｐゴシック" pitchFamily="6" charset="-128"/>
                <a:cs typeface="ＭＳ Ｐゴシック" pitchFamily="6" charset="-128"/>
              </a:rPr>
              <a:t> </a:t>
            </a:r>
            <a:endParaRPr lang="en-US" altLang="ja-JP" sz="1000" b="0">
              <a:latin typeface="Arial" pitchFamily="6" charset="0"/>
            </a:endParaRPr>
          </a:p>
          <a:p>
            <a:r>
              <a:rPr lang="ja-JP" sz="1000" b="0">
                <a:latin typeface="Arial" pitchFamily="6" charset="0"/>
                <a:ea typeface="ＭＳ Ｐゴシック" pitchFamily="6" charset="-128"/>
                <a:cs typeface="ＭＳ Ｐゴシック" pitchFamily="6" charset="-128"/>
              </a:rPr>
              <a:t>Key Project to Measure the Hubble Constant</a:t>
            </a:r>
            <a:endParaRPr lang="en-US" altLang="ja-JP" sz="1000" b="0">
              <a:latin typeface="Arial" pitchFamily="6" charset="0"/>
            </a:endParaRPr>
          </a:p>
        </p:txBody>
      </p:sp>
      <p:pic>
        <p:nvPicPr>
          <p:cNvPr id="1434629" name="Picture 5"/>
          <p:cNvPicPr>
            <a:picLocks noChangeAspect="1" noChangeArrowheads="1"/>
          </p:cNvPicPr>
          <p:nvPr/>
        </p:nvPicPr>
        <p:blipFill>
          <a:blip r:embed="rId3"/>
          <a:srcRect b="33333"/>
          <a:stretch>
            <a:fillRect/>
          </a:stretch>
        </p:blipFill>
        <p:spPr bwMode="auto">
          <a:xfrm>
            <a:off x="0" y="1219200"/>
            <a:ext cx="4381500" cy="4114800"/>
          </a:xfrm>
          <a:prstGeom prst="rect">
            <a:avLst/>
          </a:prstGeom>
          <a:noFill/>
          <a:ln w="9525">
            <a:noFill/>
            <a:miter lim="800000"/>
            <a:headEnd/>
            <a:tailEnd/>
          </a:ln>
          <a:effectLst/>
        </p:spPr>
      </p:pic>
      <p:sp>
        <p:nvSpPr>
          <p:cNvPr id="7" name="テキスト ボックス 6"/>
          <p:cNvSpPr txBox="1"/>
          <p:nvPr/>
        </p:nvSpPr>
        <p:spPr>
          <a:xfrm>
            <a:off x="481406" y="6500281"/>
            <a:ext cx="3583032" cy="246221"/>
          </a:xfrm>
          <a:prstGeom prst="rect">
            <a:avLst/>
          </a:prstGeom>
          <a:noFill/>
        </p:spPr>
        <p:txBody>
          <a:bodyPr wrap="none" rtlCol="0">
            <a:spAutoFit/>
          </a:bodyPr>
          <a:lstStyle/>
          <a:p>
            <a:r>
              <a:rPr kumimoji="1" lang="en-US" altLang="ja-JP" sz="1000" b="0" dirty="0" smtClean="0">
                <a:latin typeface="ヒラギノ丸ゴ Pro W4"/>
                <a:ea typeface="ヒラギノ丸ゴ Pro W4"/>
                <a:cs typeface="ヒラギノ丸ゴ Pro W4"/>
              </a:rPr>
              <a:t>* </a:t>
            </a:r>
            <a:r>
              <a:rPr lang="en-US" altLang="ja-JP" sz="1000" b="0" dirty="0" smtClean="0">
                <a:latin typeface="ヒラギノ丸ゴ Pro W4"/>
                <a:ea typeface="ヒラギノ丸ゴ Pro W4"/>
                <a:cs typeface="ヒラギノ丸ゴ Pro W4"/>
              </a:rPr>
              <a:t>1 pc = 3.26 </a:t>
            </a:r>
            <a:r>
              <a:rPr lang="ja-JP" altLang="en-US" sz="1000" b="0" dirty="0" smtClean="0">
                <a:latin typeface="ヒラギノ丸ゴ Pro W4"/>
                <a:ea typeface="ヒラギノ丸ゴ Pro W4"/>
                <a:cs typeface="ヒラギノ丸ゴ Pro W4"/>
              </a:rPr>
              <a:t>光年</a:t>
            </a:r>
            <a:r>
              <a:rPr lang="en-US" altLang="ja-JP" sz="1000" b="0" dirty="0" smtClean="0">
                <a:latin typeface="ヒラギノ丸ゴ Pro W4"/>
                <a:ea typeface="ヒラギノ丸ゴ Pro W4"/>
                <a:cs typeface="ヒラギノ丸ゴ Pro W4"/>
              </a:rPr>
              <a:t>, 1 </a:t>
            </a:r>
            <a:r>
              <a:rPr lang="en-US" altLang="ja-JP" sz="1000" b="0" dirty="0" err="1" smtClean="0">
                <a:latin typeface="ヒラギノ丸ゴ Pro W4"/>
                <a:ea typeface="ヒラギノ丸ゴ Pro W4"/>
                <a:cs typeface="ヒラギノ丸ゴ Pro W4"/>
              </a:rPr>
              <a:t>Mpc</a:t>
            </a:r>
            <a:r>
              <a:rPr lang="en-US" altLang="ja-JP" sz="1000" b="0" dirty="0" smtClean="0">
                <a:latin typeface="ヒラギノ丸ゴ Pro W4"/>
                <a:ea typeface="ヒラギノ丸ゴ Pro W4"/>
                <a:cs typeface="ヒラギノ丸ゴ Pro W4"/>
              </a:rPr>
              <a:t> = 10</a:t>
            </a:r>
            <a:r>
              <a:rPr lang="en-US" altLang="ja-JP" sz="1000" b="0" baseline="30000" dirty="0" smtClean="0">
                <a:latin typeface="ヒラギノ丸ゴ Pro W4"/>
                <a:ea typeface="ヒラギノ丸ゴ Pro W4"/>
                <a:cs typeface="ヒラギノ丸ゴ Pro W4"/>
              </a:rPr>
              <a:t>6</a:t>
            </a:r>
            <a:r>
              <a:rPr lang="en-US" altLang="ja-JP" sz="1000" b="0" dirty="0" smtClean="0">
                <a:latin typeface="ヒラギノ丸ゴ Pro W4"/>
                <a:ea typeface="ヒラギノ丸ゴ Pro W4"/>
                <a:cs typeface="ヒラギノ丸ゴ Pro W4"/>
              </a:rPr>
              <a:t> pc = 3.086 × 10</a:t>
            </a:r>
            <a:r>
              <a:rPr lang="en-US" altLang="ja-JP" sz="1000" b="0" baseline="30000" dirty="0" smtClean="0">
                <a:latin typeface="ヒラギノ丸ゴ Pro W4"/>
                <a:ea typeface="ヒラギノ丸ゴ Pro W4"/>
                <a:cs typeface="ヒラギノ丸ゴ Pro W4"/>
              </a:rPr>
              <a:t>22</a:t>
            </a:r>
            <a:r>
              <a:rPr lang="en-US" altLang="ja-JP" sz="1000" b="0" dirty="0" smtClean="0">
                <a:latin typeface="ヒラギノ丸ゴ Pro W4"/>
                <a:ea typeface="ヒラギノ丸ゴ Pro W4"/>
                <a:cs typeface="ヒラギノ丸ゴ Pro W4"/>
              </a:rPr>
              <a:t> </a:t>
            </a:r>
            <a:r>
              <a:rPr lang="en-US" altLang="ja-JP" sz="1000" b="0" dirty="0" err="1" smtClean="0">
                <a:latin typeface="ヒラギノ丸ゴ Pro W4"/>
                <a:ea typeface="ヒラギノ丸ゴ Pro W4"/>
                <a:cs typeface="ヒラギノ丸ゴ Pro W4"/>
              </a:rPr>
              <a:t>m</a:t>
            </a:r>
            <a:endParaRPr kumimoji="1" lang="ja-JP" altLang="en-US" sz="1000" b="0" dirty="0">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スライド番号プレースホルダ 5"/>
          <p:cNvSpPr>
            <a:spLocks noGrp="1"/>
          </p:cNvSpPr>
          <p:nvPr>
            <p:ph type="sldNum" sz="quarter" idx="12"/>
          </p:nvPr>
        </p:nvSpPr>
        <p:spPr/>
        <p:txBody>
          <a:bodyPr/>
          <a:lstStyle/>
          <a:p>
            <a:fld id="{90CB054D-9BC5-4A5E-BE1B-8953C018A231}" type="slidenum">
              <a:rPr lang="en-US" altLang="ja-JP"/>
              <a:pPr/>
              <a:t>18</a:t>
            </a:fld>
            <a:endParaRPr lang="en-US" altLang="ja-JP"/>
          </a:p>
        </p:txBody>
      </p:sp>
      <p:sp>
        <p:nvSpPr>
          <p:cNvPr id="1448963" name="Rectangle 3"/>
          <p:cNvSpPr>
            <a:spLocks noGrp="1" noChangeArrowheads="1"/>
          </p:cNvSpPr>
          <p:nvPr>
            <p:ph type="body" idx="1"/>
          </p:nvPr>
        </p:nvSpPr>
        <p:spPr>
          <a:xfrm>
            <a:off x="5975994" y="1681389"/>
            <a:ext cx="3124200" cy="3810000"/>
          </a:xfrm>
        </p:spPr>
        <p:txBody>
          <a:bodyPr/>
          <a:lstStyle/>
          <a:p>
            <a:pPr>
              <a:buFontTx/>
              <a:buNone/>
            </a:pPr>
            <a:r>
              <a:rPr lang="ja-JP" altLang="en-US" sz="2400" u="sng" dirty="0">
                <a:latin typeface="ヒラギノ丸ゴ Pro W4"/>
                <a:ea typeface="ヒラギノ丸ゴ Pro W4"/>
                <a:cs typeface="ヒラギノ丸ゴ Pro W4"/>
              </a:rPr>
              <a:t>１９６０年代</a:t>
            </a:r>
            <a:endParaRPr lang="en-US" altLang="ja-JP" sz="2400" u="sng" dirty="0">
              <a:latin typeface="ヒラギノ丸ゴ Pro W4"/>
              <a:ea typeface="ヒラギノ丸ゴ Pro W4"/>
              <a:cs typeface="ヒラギノ丸ゴ Pro W4"/>
            </a:endParaRPr>
          </a:p>
          <a:p>
            <a:pPr>
              <a:buFontTx/>
              <a:buNone/>
            </a:pPr>
            <a:endParaRPr lang="en-US" altLang="ja-JP" sz="1800" dirty="0">
              <a:latin typeface="ヒラギノ丸ゴ Pro W4"/>
              <a:ea typeface="ヒラギノ丸ゴ Pro W4"/>
              <a:cs typeface="ヒラギノ丸ゴ Pro W4"/>
            </a:endParaRPr>
          </a:p>
          <a:p>
            <a:r>
              <a:rPr lang="ja-JP" altLang="en-US" sz="1800" dirty="0">
                <a:latin typeface="ヒラギノ丸ゴ Pro W4"/>
                <a:ea typeface="ヒラギノ丸ゴ Pro W4"/>
                <a:cs typeface="ヒラギノ丸ゴ Pro W4"/>
              </a:rPr>
              <a:t>宇宙マイクロ波</a:t>
            </a:r>
            <a:r>
              <a:rPr lang="ja-JP" altLang="en-US" sz="1800" dirty="0" smtClean="0">
                <a:latin typeface="ヒラギノ丸ゴ Pro W4"/>
                <a:ea typeface="ヒラギノ丸ゴ Pro W4"/>
                <a:cs typeface="ヒラギノ丸ゴ Pro W4"/>
              </a:rPr>
              <a:t>背景放射</a:t>
            </a:r>
            <a:r>
              <a:rPr lang="en-US" altLang="ja-JP" sz="1800" dirty="0" smtClean="0">
                <a:latin typeface="ヒラギノ丸ゴ Pro W4"/>
                <a:ea typeface="ヒラギノ丸ゴ Pro W4"/>
                <a:cs typeface="ヒラギノ丸ゴ Pro W4"/>
              </a:rPr>
              <a:t>  </a:t>
            </a:r>
            <a:r>
              <a:rPr lang="ja-JP" altLang="en-US" sz="1800" dirty="0">
                <a:latin typeface="ヒラギノ丸ゴ Pro W4"/>
                <a:ea typeface="ヒラギノ丸ゴ Pro W4"/>
                <a:cs typeface="ヒラギノ丸ゴ Pro W4"/>
              </a:rPr>
              <a:t>の観測</a:t>
            </a:r>
            <a:r>
              <a:rPr lang="en-US" altLang="ja-JP" sz="1800" dirty="0">
                <a:latin typeface="ヒラギノ丸ゴ Pro W4"/>
                <a:ea typeface="ヒラギノ丸ゴ Pro W4"/>
                <a:cs typeface="ヒラギノ丸ゴ Pro W4"/>
              </a:rPr>
              <a:t> (</a:t>
            </a:r>
            <a:r>
              <a:rPr lang="en-US" altLang="ja-JP" sz="1800" dirty="0" err="1">
                <a:latin typeface="ヒラギノ丸ゴ Pro W4"/>
                <a:ea typeface="ヒラギノ丸ゴ Pro W4"/>
                <a:cs typeface="ヒラギノ丸ゴ Pro W4"/>
                <a:sym typeface="Symbol" pitchFamily="6" charset="2"/>
              </a:rPr>
              <a:t></a:t>
            </a:r>
            <a:r>
              <a:rPr lang="en-US" altLang="ja-JP" sz="1800" dirty="0">
                <a:latin typeface="ヒラギノ丸ゴ Pro W4"/>
                <a:ea typeface="ヒラギノ丸ゴ Pro W4"/>
                <a:cs typeface="ヒラギノ丸ゴ Pro W4"/>
              </a:rPr>
              <a:t> = mm - </a:t>
            </a:r>
            <a:r>
              <a:rPr lang="en-US" altLang="ja-JP" sz="1800" dirty="0" err="1">
                <a:latin typeface="ヒラギノ丸ゴ Pro W4"/>
                <a:ea typeface="ヒラギノ丸ゴ Pro W4"/>
                <a:cs typeface="ヒラギノ丸ゴ Pro W4"/>
              </a:rPr>
              <a:t>m</a:t>
            </a:r>
            <a:r>
              <a:rPr lang="en-US" altLang="ja-JP" sz="1800" dirty="0">
                <a:latin typeface="ヒラギノ丸ゴ Pro W4"/>
                <a:ea typeface="ヒラギノ丸ゴ Pro W4"/>
                <a:cs typeface="ヒラギノ丸ゴ Pro W4"/>
              </a:rPr>
              <a:t>)</a:t>
            </a:r>
          </a:p>
          <a:p>
            <a:r>
              <a:rPr lang="ja-JP" altLang="en-US" sz="1800" dirty="0">
                <a:latin typeface="ヒラギノ丸ゴ Pro W4"/>
                <a:ea typeface="ヒラギノ丸ゴ Pro W4"/>
                <a:cs typeface="ヒラギノ丸ゴ Pro W4"/>
              </a:rPr>
              <a:t>銀河が発する電波を観測する目的で始めた。</a:t>
            </a:r>
            <a:endParaRPr lang="en-US" altLang="ja-JP" sz="1800" dirty="0">
              <a:latin typeface="ヒラギノ丸ゴ Pro W4"/>
              <a:ea typeface="ヒラギノ丸ゴ Pro W4"/>
              <a:cs typeface="ヒラギノ丸ゴ Pro W4"/>
            </a:endParaRPr>
          </a:p>
          <a:p>
            <a:r>
              <a:rPr lang="ja-JP" altLang="en-US" sz="1800" dirty="0">
                <a:latin typeface="ヒラギノ丸ゴ Pro W4"/>
                <a:ea typeface="ヒラギノ丸ゴ Pro W4"/>
                <a:cs typeface="ヒラギノ丸ゴ Pro W4"/>
              </a:rPr>
              <a:t>その中に「雑音」があらゆる方向から、同じ強度でやってきていることを発見</a:t>
            </a:r>
            <a:r>
              <a:rPr lang="ja-JP" altLang="en-US" sz="1800" dirty="0" smtClean="0">
                <a:latin typeface="ヒラギノ丸ゴ Pro W4"/>
                <a:ea typeface="ヒラギノ丸ゴ Pro W4"/>
                <a:cs typeface="ヒラギノ丸ゴ Pro W4"/>
              </a:rPr>
              <a:t>！</a:t>
            </a:r>
            <a:endParaRPr lang="en-US" altLang="ja-JP" sz="1800" dirty="0" smtClean="0">
              <a:latin typeface="ヒラギノ丸ゴ Pro W4"/>
              <a:ea typeface="ヒラギノ丸ゴ Pro W4"/>
              <a:cs typeface="ヒラギノ丸ゴ Pro W4"/>
            </a:endParaRPr>
          </a:p>
          <a:p>
            <a:pPr>
              <a:buFontTx/>
              <a:buNone/>
            </a:pPr>
            <a:r>
              <a:rPr lang="en-US" altLang="ja-JP" sz="2400" b="1" dirty="0" smtClean="0">
                <a:solidFill>
                  <a:srgbClr val="FF0000"/>
                </a:solidFill>
                <a:latin typeface="ヒラギノ丸ゴ Pro W4"/>
                <a:ea typeface="ヒラギノ丸ゴ Pro W4"/>
                <a:cs typeface="ヒラギノ丸ゴ Pro W4"/>
              </a:rPr>
              <a:t>→　</a:t>
            </a:r>
            <a:r>
              <a:rPr lang="ja-JP" altLang="en-US" sz="2400" b="1" dirty="0" smtClean="0">
                <a:solidFill>
                  <a:srgbClr val="FF0000"/>
                </a:solidFill>
                <a:latin typeface="ヒラギノ丸ゴ Pro W4"/>
                <a:ea typeface="ヒラギノ丸ゴ Pro W4"/>
                <a:cs typeface="ヒラギノ丸ゴ Pro W4"/>
              </a:rPr>
              <a:t>温度</a:t>
            </a:r>
            <a:r>
              <a:rPr lang="ja-JP" altLang="en-US" sz="2400" b="1" dirty="0">
                <a:solidFill>
                  <a:srgbClr val="FF0000"/>
                </a:solidFill>
                <a:latin typeface="ヒラギノ丸ゴ Pro W4"/>
                <a:ea typeface="ヒラギノ丸ゴ Pro W4"/>
                <a:cs typeface="ヒラギノ丸ゴ Pro W4"/>
              </a:rPr>
              <a:t>：約３</a:t>
            </a:r>
            <a:r>
              <a:rPr lang="en-US" altLang="ja-JP" sz="2400" b="1" dirty="0">
                <a:solidFill>
                  <a:srgbClr val="FF0000"/>
                </a:solidFill>
                <a:latin typeface="ヒラギノ丸ゴ Pro W4"/>
                <a:ea typeface="ヒラギノ丸ゴ Pro W4"/>
                <a:cs typeface="ヒラギノ丸ゴ Pro W4"/>
              </a:rPr>
              <a:t>K</a:t>
            </a:r>
            <a:endParaRPr lang="en-US" altLang="ja-JP" sz="2400" dirty="0">
              <a:latin typeface="ヒラギノ丸ゴ Pro W4"/>
              <a:ea typeface="ヒラギノ丸ゴ Pro W4"/>
              <a:cs typeface="ヒラギノ丸ゴ Pro W4"/>
            </a:endParaRPr>
          </a:p>
        </p:txBody>
      </p:sp>
      <p:pic>
        <p:nvPicPr>
          <p:cNvPr id="1448964" name="Picture 4" descr="wilson"/>
          <p:cNvPicPr>
            <a:picLocks noChangeAspect="1" noChangeArrowheads="1"/>
          </p:cNvPicPr>
          <p:nvPr/>
        </p:nvPicPr>
        <p:blipFill>
          <a:blip r:embed="rId3"/>
          <a:srcRect/>
          <a:stretch>
            <a:fillRect/>
          </a:stretch>
        </p:blipFill>
        <p:spPr bwMode="auto">
          <a:xfrm>
            <a:off x="-1" y="0"/>
            <a:ext cx="6074735" cy="5029200"/>
          </a:xfrm>
          <a:prstGeom prst="rect">
            <a:avLst/>
          </a:prstGeom>
          <a:noFill/>
        </p:spPr>
      </p:pic>
      <p:sp>
        <p:nvSpPr>
          <p:cNvPr id="1448965" name="Rectangle 5"/>
          <p:cNvSpPr>
            <a:spLocks noChangeArrowheads="1"/>
          </p:cNvSpPr>
          <p:nvPr/>
        </p:nvSpPr>
        <p:spPr bwMode="auto">
          <a:xfrm>
            <a:off x="304800" y="5410200"/>
            <a:ext cx="5593758" cy="369332"/>
          </a:xfrm>
          <a:prstGeom prst="rect">
            <a:avLst/>
          </a:prstGeom>
          <a:noFill/>
          <a:ln w="9525">
            <a:noFill/>
            <a:miter lim="800000"/>
            <a:headEnd/>
            <a:tailEnd/>
          </a:ln>
          <a:effectLst/>
        </p:spPr>
        <p:txBody>
          <a:bodyPr wrap="none">
            <a:prstTxWarp prst="textNoShape">
              <a:avLst/>
            </a:prstTxWarp>
            <a:spAutoFit/>
          </a:bodyPr>
          <a:lstStyle/>
          <a:p>
            <a:r>
              <a:rPr lang="en-US" altLang="ja-JP" sz="1800" b="0" dirty="0">
                <a:latin typeface="ヒラギノ丸ゴ Pro W4"/>
                <a:ea typeface="ヒラギノ丸ゴ Pro W4"/>
                <a:cs typeface="ヒラギノ丸ゴ Pro W4"/>
              </a:rPr>
              <a:t>Robert Wilson &amp;  </a:t>
            </a:r>
            <a:r>
              <a:rPr lang="en-US" altLang="ja-JP" sz="1800" b="0" dirty="0" err="1">
                <a:latin typeface="ヒラギノ丸ゴ Pro W4"/>
                <a:ea typeface="ヒラギノ丸ゴ Pro W4"/>
                <a:cs typeface="ヒラギノ丸ゴ Pro W4"/>
              </a:rPr>
              <a:t>Armo</a:t>
            </a:r>
            <a:r>
              <a:rPr lang="en-US" altLang="ja-JP" sz="1800" b="0" dirty="0">
                <a:latin typeface="ヒラギノ丸ゴ Pro W4"/>
                <a:ea typeface="ヒラギノ丸ゴ Pro W4"/>
                <a:cs typeface="ヒラギノ丸ゴ Pro W4"/>
              </a:rPr>
              <a:t> </a:t>
            </a:r>
            <a:r>
              <a:rPr lang="en-US" altLang="ja-JP" sz="1800" b="0" dirty="0" err="1" smtClean="0">
                <a:latin typeface="ヒラギノ丸ゴ Pro W4"/>
                <a:ea typeface="ヒラギノ丸ゴ Pro W4"/>
                <a:cs typeface="ヒラギノ丸ゴ Pro W4"/>
              </a:rPr>
              <a:t>Penzias　</a:t>
            </a:r>
            <a:r>
              <a:rPr lang="ja-JP" altLang="en-US" sz="1800" b="0" dirty="0" smtClean="0">
                <a:latin typeface="ヒラギノ丸ゴ Pro W4"/>
                <a:ea typeface="ヒラギノ丸ゴ Pro W4"/>
                <a:cs typeface="ヒラギノ丸ゴ Pro W4"/>
              </a:rPr>
              <a:t>（ベル研究所）</a:t>
            </a:r>
            <a:endParaRPr lang="en-US" altLang="ja-JP" sz="1800" b="0" dirty="0">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スライド番号プレースホルダ 5"/>
          <p:cNvSpPr>
            <a:spLocks noGrp="1"/>
          </p:cNvSpPr>
          <p:nvPr>
            <p:ph type="sldNum" sz="quarter" idx="12"/>
          </p:nvPr>
        </p:nvSpPr>
        <p:spPr/>
        <p:txBody>
          <a:bodyPr/>
          <a:lstStyle/>
          <a:p>
            <a:fld id="{AC84DD45-1F95-4327-AF5B-99ABC40C98C5}" type="slidenum">
              <a:rPr lang="en-US" altLang="ja-JP"/>
              <a:pPr/>
              <a:t>19</a:t>
            </a:fld>
            <a:endParaRPr lang="en-US" altLang="ja-JP"/>
          </a:p>
        </p:txBody>
      </p:sp>
      <p:sp>
        <p:nvSpPr>
          <p:cNvPr id="1435650" name="Rectangle 2"/>
          <p:cNvSpPr>
            <a:spLocks noGrp="1" noChangeArrowheads="1"/>
          </p:cNvSpPr>
          <p:nvPr>
            <p:ph type="title"/>
          </p:nvPr>
        </p:nvSpPr>
        <p:spPr/>
        <p:txBody>
          <a:bodyPr/>
          <a:lstStyle/>
          <a:p>
            <a:r>
              <a:rPr lang="ja-JP" altLang="en-US" dirty="0" smtClean="0">
                <a:latin typeface="ヒラギノ丸ゴ Pro W4"/>
                <a:ea typeface="ヒラギノ丸ゴ Pro W4"/>
                <a:cs typeface="ヒラギノ丸ゴ Pro W4"/>
              </a:rPr>
              <a:t>ビックバンの証拠：その２</a:t>
            </a:r>
            <a:endParaRPr lang="ja-JP" altLang="en-US" dirty="0"/>
          </a:p>
        </p:txBody>
      </p:sp>
      <p:sp>
        <p:nvSpPr>
          <p:cNvPr id="1435651" name="Rectangle 3"/>
          <p:cNvSpPr>
            <a:spLocks noGrp="1" noChangeArrowheads="1"/>
          </p:cNvSpPr>
          <p:nvPr>
            <p:ph type="body" idx="1"/>
          </p:nvPr>
        </p:nvSpPr>
        <p:spPr>
          <a:xfrm>
            <a:off x="4864100" y="939800"/>
            <a:ext cx="4114800" cy="4953000"/>
          </a:xfrm>
        </p:spPr>
        <p:txBody>
          <a:bodyPr/>
          <a:lstStyle/>
          <a:p>
            <a:pPr>
              <a:lnSpc>
                <a:spcPct val="90000"/>
              </a:lnSpc>
            </a:pPr>
            <a:r>
              <a:rPr lang="ja-JP" altLang="en-US" sz="2800" dirty="0">
                <a:latin typeface="ヒラギノ丸ゴ Pro W4"/>
                <a:ea typeface="ヒラギノ丸ゴ Pro W4"/>
                <a:cs typeface="ヒラギノ丸ゴ Pro W4"/>
              </a:rPr>
              <a:t>宇宙背景輻射</a:t>
            </a:r>
            <a:endParaRPr lang="en-US" altLang="ja-JP" sz="2800" dirty="0">
              <a:latin typeface="ヒラギノ丸ゴ Pro W4"/>
              <a:ea typeface="ヒラギノ丸ゴ Pro W4"/>
              <a:cs typeface="ヒラギノ丸ゴ Pro W4"/>
            </a:endParaRPr>
          </a:p>
          <a:p>
            <a:pPr lvl="1">
              <a:lnSpc>
                <a:spcPct val="90000"/>
              </a:lnSpc>
              <a:buClr>
                <a:schemeClr val="tx2"/>
              </a:buClr>
            </a:pPr>
            <a:r>
              <a:rPr lang="en-US" altLang="ja-JP" sz="2400" b="1" u="sng" dirty="0">
                <a:solidFill>
                  <a:srgbClr val="FF0000"/>
                </a:solidFill>
                <a:latin typeface="ヒラギノ丸ゴ Pro W4"/>
                <a:ea typeface="ヒラギノ丸ゴ Pro W4"/>
                <a:cs typeface="ヒラギノ丸ゴ Pro W4"/>
              </a:rPr>
              <a:t>C</a:t>
            </a:r>
            <a:r>
              <a:rPr lang="en-US" altLang="ja-JP" sz="2400" dirty="0">
                <a:latin typeface="ヒラギノ丸ゴ Pro W4"/>
                <a:ea typeface="ヒラギノ丸ゴ Pro W4"/>
                <a:cs typeface="ヒラギノ丸ゴ Pro W4"/>
              </a:rPr>
              <a:t>osmic </a:t>
            </a:r>
            <a:r>
              <a:rPr lang="en-US" altLang="ja-JP" sz="2400" b="1" u="sng" dirty="0">
                <a:solidFill>
                  <a:srgbClr val="FF0000"/>
                </a:solidFill>
                <a:latin typeface="ヒラギノ丸ゴ Pro W4"/>
                <a:ea typeface="ヒラギノ丸ゴ Pro W4"/>
                <a:cs typeface="ヒラギノ丸ゴ Pro W4"/>
              </a:rPr>
              <a:t>M</a:t>
            </a:r>
            <a:r>
              <a:rPr lang="en-US" altLang="ja-JP" sz="2400" dirty="0">
                <a:latin typeface="ヒラギノ丸ゴ Pro W4"/>
                <a:ea typeface="ヒラギノ丸ゴ Pro W4"/>
                <a:cs typeface="ヒラギノ丸ゴ Pro W4"/>
              </a:rPr>
              <a:t>icrowave </a:t>
            </a:r>
            <a:r>
              <a:rPr lang="en-US" altLang="ja-JP" sz="2400" b="1" u="sng" dirty="0">
                <a:solidFill>
                  <a:srgbClr val="FF0000"/>
                </a:solidFill>
                <a:latin typeface="ヒラギノ丸ゴ Pro W4"/>
                <a:ea typeface="ヒラギノ丸ゴ Pro W4"/>
                <a:cs typeface="ヒラギノ丸ゴ Pro W4"/>
              </a:rPr>
              <a:t>B</a:t>
            </a:r>
            <a:r>
              <a:rPr lang="en-US" altLang="ja-JP" sz="2400" dirty="0">
                <a:latin typeface="ヒラギノ丸ゴ Pro W4"/>
                <a:ea typeface="ヒラギノ丸ゴ Pro W4"/>
                <a:cs typeface="ヒラギノ丸ゴ Pro W4"/>
              </a:rPr>
              <a:t>ackground (CMB).</a:t>
            </a:r>
          </a:p>
          <a:p>
            <a:pPr>
              <a:lnSpc>
                <a:spcPct val="90000"/>
              </a:lnSpc>
            </a:pPr>
            <a:r>
              <a:rPr lang="en-US" altLang="ja-JP" sz="2800" dirty="0">
                <a:latin typeface="ヒラギノ丸ゴ Pro W4"/>
                <a:ea typeface="ヒラギノ丸ゴ Pro W4"/>
                <a:cs typeface="ヒラギノ丸ゴ Pro W4"/>
              </a:rPr>
              <a:t>COBE</a:t>
            </a:r>
            <a:r>
              <a:rPr lang="en-US" altLang="ja-JP" sz="2800" dirty="0" smtClean="0">
                <a:latin typeface="ヒラギノ丸ゴ Pro W4"/>
                <a:ea typeface="ヒラギノ丸ゴ Pro W4"/>
                <a:cs typeface="ヒラギノ丸ゴ Pro W4"/>
              </a:rPr>
              <a:t> </a:t>
            </a:r>
            <a:r>
              <a:rPr lang="ja-JP" altLang="en-US" sz="2800" dirty="0" smtClean="0">
                <a:latin typeface="ヒラギノ丸ゴ Pro W4"/>
                <a:ea typeface="ヒラギノ丸ゴ Pro W4"/>
                <a:cs typeface="ヒラギノ丸ゴ Pro W4"/>
              </a:rPr>
              <a:t>衛星</a:t>
            </a:r>
            <a:r>
              <a:rPr lang="en-US" altLang="ja-JP" sz="2800" dirty="0" smtClean="0">
                <a:latin typeface="ヒラギノ丸ゴ Pro W4"/>
                <a:ea typeface="ヒラギノ丸ゴ Pro W4"/>
                <a:cs typeface="ヒラギノ丸ゴ Pro W4"/>
              </a:rPr>
              <a:t>(</a:t>
            </a:r>
            <a:r>
              <a:rPr lang="en-US" altLang="ja-JP" sz="2800" dirty="0">
                <a:latin typeface="ヒラギノ丸ゴ Pro W4"/>
                <a:ea typeface="ヒラギノ丸ゴ Pro W4"/>
                <a:cs typeface="ヒラギノ丸ゴ Pro W4"/>
              </a:rPr>
              <a:t>the Cosmic Background Explorer)</a:t>
            </a:r>
          </a:p>
          <a:p>
            <a:pPr lvl="1">
              <a:lnSpc>
                <a:spcPct val="90000"/>
              </a:lnSpc>
            </a:pPr>
            <a:r>
              <a:rPr lang="ja-JP" altLang="en-US" sz="2400" dirty="0">
                <a:latin typeface="ヒラギノ丸ゴ Pro W4"/>
                <a:ea typeface="ヒラギノ丸ゴ Pro W4"/>
                <a:cs typeface="ヒラギノ丸ゴ Pro W4"/>
              </a:rPr>
              <a:t>光子の強度を周波数の関数として測定。</a:t>
            </a:r>
            <a:endParaRPr lang="en-US" altLang="ja-JP" sz="2400" dirty="0">
              <a:latin typeface="ヒラギノ丸ゴ Pro W4"/>
              <a:ea typeface="ヒラギノ丸ゴ Pro W4"/>
              <a:cs typeface="ヒラギノ丸ゴ Pro W4"/>
            </a:endParaRPr>
          </a:p>
          <a:p>
            <a:pPr lvl="1">
              <a:lnSpc>
                <a:spcPct val="90000"/>
              </a:lnSpc>
            </a:pPr>
            <a:r>
              <a:rPr lang="en-US" altLang="ja-JP" sz="2400" dirty="0">
                <a:latin typeface="ヒラギノ丸ゴ Pro W4"/>
                <a:ea typeface="ヒラギノ丸ゴ Pro W4"/>
                <a:cs typeface="ヒラギノ丸ゴ Pro W4"/>
              </a:rPr>
              <a:t>T</a:t>
            </a:r>
            <a:r>
              <a:rPr lang="en-US" altLang="ja-JP" sz="2400" baseline="-25000" dirty="0">
                <a:latin typeface="ヒラギノ丸ゴ Pro W4"/>
                <a:ea typeface="ヒラギノ丸ゴ Pro W4"/>
                <a:cs typeface="ヒラギノ丸ゴ Pro W4"/>
              </a:rPr>
              <a:t>CMB</a:t>
            </a:r>
            <a:r>
              <a:rPr lang="en-US" altLang="ja-JP" sz="2400" dirty="0">
                <a:latin typeface="ヒラギノ丸ゴ Pro W4"/>
                <a:ea typeface="ヒラギノ丸ゴ Pro W4"/>
                <a:cs typeface="ヒラギノ丸ゴ Pro W4"/>
              </a:rPr>
              <a:t> = 2.725 </a:t>
            </a:r>
            <a:r>
              <a:rPr lang="en-US" altLang="ja-JP" sz="2400" dirty="0" err="1">
                <a:latin typeface="ヒラギノ丸ゴ Pro W4"/>
                <a:ea typeface="ヒラギノ丸ゴ Pro W4"/>
                <a:cs typeface="ヒラギノ丸ゴ Pro W4"/>
                <a:sym typeface="Symbol" pitchFamily="6" charset="2"/>
              </a:rPr>
              <a:t></a:t>
            </a:r>
            <a:r>
              <a:rPr lang="en-US" altLang="ja-JP" sz="2400" dirty="0">
                <a:latin typeface="ヒラギノ丸ゴ Pro W4"/>
                <a:ea typeface="ヒラギノ丸ゴ Pro W4"/>
                <a:cs typeface="ヒラギノ丸ゴ Pro W4"/>
              </a:rPr>
              <a:t> 0.002 K (C.L. 95%)</a:t>
            </a:r>
          </a:p>
          <a:p>
            <a:pPr lvl="1">
              <a:lnSpc>
                <a:spcPct val="90000"/>
              </a:lnSpc>
            </a:pPr>
            <a:r>
              <a:rPr lang="ja-JP" altLang="en-US" sz="2400" dirty="0">
                <a:latin typeface="ヒラギノ丸ゴ Pro W4"/>
                <a:ea typeface="ヒラギノ丸ゴ Pro W4"/>
                <a:cs typeface="ヒラギノ丸ゴ Pro W4"/>
              </a:rPr>
              <a:t>完璧な黒体</a:t>
            </a:r>
            <a:r>
              <a:rPr lang="ja-JP" altLang="en-US" sz="2400" dirty="0" smtClean="0">
                <a:latin typeface="ヒラギノ丸ゴ Pro W4"/>
                <a:ea typeface="ヒラギノ丸ゴ Pro W4"/>
                <a:cs typeface="ヒラギノ丸ゴ Pro W4"/>
              </a:rPr>
              <a:t>輻射（プランク曲線）！</a:t>
            </a:r>
            <a:endParaRPr lang="en-US" altLang="ja-JP" sz="2400" dirty="0">
              <a:latin typeface="ヒラギノ丸ゴ Pro W4"/>
              <a:ea typeface="ヒラギノ丸ゴ Pro W4"/>
              <a:cs typeface="ヒラギノ丸ゴ Pro W4"/>
            </a:endParaRPr>
          </a:p>
          <a:p>
            <a:pPr lvl="1">
              <a:lnSpc>
                <a:spcPct val="90000"/>
              </a:lnSpc>
            </a:pPr>
            <a:r>
              <a:rPr lang="en-US" altLang="ja-JP" sz="2400" dirty="0">
                <a:latin typeface="ヒラギノ丸ゴ Pro W4"/>
                <a:ea typeface="ヒラギノ丸ゴ Pro W4"/>
                <a:cs typeface="ヒラギノ丸ゴ Pro W4"/>
              </a:rPr>
              <a:t>10</a:t>
            </a:r>
            <a:r>
              <a:rPr lang="en-US" altLang="ja-JP" sz="2400" baseline="30000" dirty="0">
                <a:latin typeface="ヒラギノ丸ゴ Pro W4"/>
                <a:ea typeface="ヒラギノ丸ゴ Pro W4"/>
                <a:cs typeface="ヒラギノ丸ゴ Pro W4"/>
              </a:rPr>
              <a:t>-5</a:t>
            </a:r>
            <a:r>
              <a:rPr lang="en-US" altLang="ja-JP" sz="2400" dirty="0">
                <a:latin typeface="ヒラギノ丸ゴ Pro W4"/>
                <a:ea typeface="ヒラギノ丸ゴ Pro W4"/>
                <a:cs typeface="ヒラギノ丸ゴ Pro W4"/>
              </a:rPr>
              <a:t> </a:t>
            </a:r>
            <a:r>
              <a:rPr lang="ja-JP" altLang="en-US" sz="2400" dirty="0">
                <a:latin typeface="ヒラギノ丸ゴ Pro W4"/>
                <a:ea typeface="ヒラギノ丸ゴ Pro W4"/>
                <a:cs typeface="ヒラギノ丸ゴ Pro W4"/>
              </a:rPr>
              <a:t>の精度で、方向によらず強度が変わらない（等方性）</a:t>
            </a:r>
          </a:p>
        </p:txBody>
      </p:sp>
      <p:pic>
        <p:nvPicPr>
          <p:cNvPr id="1435653" name="Picture 5"/>
          <p:cNvPicPr>
            <a:picLocks noChangeAspect="1" noChangeArrowheads="1"/>
          </p:cNvPicPr>
          <p:nvPr/>
        </p:nvPicPr>
        <p:blipFill>
          <a:blip r:embed="rId3"/>
          <a:srcRect/>
          <a:stretch>
            <a:fillRect/>
          </a:stretch>
        </p:blipFill>
        <p:spPr bwMode="auto">
          <a:xfrm>
            <a:off x="0" y="1131888"/>
            <a:ext cx="4857750" cy="4592637"/>
          </a:xfrm>
          <a:prstGeom prst="rect">
            <a:avLst/>
          </a:prstGeom>
          <a:noFill/>
          <a:ln w="9525">
            <a:noFill/>
            <a:miter lim="800000"/>
            <a:headEnd/>
            <a:tailEnd/>
          </a:ln>
          <a:effectLst/>
        </p:spPr>
      </p:pic>
      <p:sp>
        <p:nvSpPr>
          <p:cNvPr id="1435654" name="Rectangle 6"/>
          <p:cNvSpPr>
            <a:spLocks noChangeArrowheads="1"/>
          </p:cNvSpPr>
          <p:nvPr/>
        </p:nvSpPr>
        <p:spPr bwMode="auto">
          <a:xfrm>
            <a:off x="736600" y="5791200"/>
            <a:ext cx="3683000" cy="396875"/>
          </a:xfrm>
          <a:prstGeom prst="rect">
            <a:avLst/>
          </a:prstGeom>
          <a:noFill/>
          <a:ln w="9525">
            <a:noFill/>
            <a:miter lim="800000"/>
            <a:headEnd/>
            <a:tailEnd/>
          </a:ln>
          <a:effectLst/>
        </p:spPr>
        <p:txBody>
          <a:bodyPr>
            <a:prstTxWarp prst="textNoShape">
              <a:avLst/>
            </a:prstTxWarp>
            <a:spAutoFit/>
          </a:bodyPr>
          <a:lstStyle/>
          <a:p>
            <a:r>
              <a:rPr lang="en-US" altLang="ja-JP" sz="1000" b="0">
                <a:latin typeface="Arial" pitchFamily="6" charset="0"/>
              </a:rPr>
              <a:t>M.S. Turner, J.A. Tyson, Rev. of Mod. Phys. 71, S145 (1999).</a:t>
            </a:r>
          </a:p>
          <a:p>
            <a:r>
              <a:rPr lang="en-US" altLang="ja-JP" sz="1000" b="0">
                <a:latin typeface="Arial" pitchFamily="6" charset="0"/>
              </a:rPr>
              <a:t>Cosmology at the millennium  </a:t>
            </a:r>
          </a:p>
        </p:txBody>
      </p:sp>
      <p:sp>
        <p:nvSpPr>
          <p:cNvPr id="1435655" name="Rectangle 7"/>
          <p:cNvSpPr>
            <a:spLocks noChangeArrowheads="1"/>
          </p:cNvSpPr>
          <p:nvPr/>
        </p:nvSpPr>
        <p:spPr bwMode="auto">
          <a:xfrm>
            <a:off x="532891" y="5193811"/>
            <a:ext cx="2209800" cy="228600"/>
          </a:xfrm>
          <a:prstGeom prst="rect">
            <a:avLst/>
          </a:prstGeom>
          <a:noFill/>
          <a:ln w="15875">
            <a:solidFill>
              <a:srgbClr val="FF0000"/>
            </a:solidFill>
            <a:miter lim="800000"/>
            <a:headEnd/>
            <a:tailEnd/>
          </a:ln>
          <a:effectLst/>
        </p:spPr>
        <p:txBody>
          <a:bodyPr wrap="none" anchor="ctr">
            <a:prstTxWarp prst="textNoShape">
              <a:avLst/>
            </a:prstTxWarp>
          </a:bodyPr>
          <a:lstStyle/>
          <a:p>
            <a:endParaRPr lang="ja-JP"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2</a:t>
            </a:fld>
            <a:endParaRPr lang="en-US" altLang="ja-JP" dirty="0"/>
          </a:p>
        </p:txBody>
      </p:sp>
      <p:pic>
        <p:nvPicPr>
          <p:cNvPr id="5" name="図 4" descr="LHCarea.gif"/>
          <p:cNvPicPr>
            <a:picLocks noChangeAspect="1"/>
          </p:cNvPicPr>
          <p:nvPr/>
        </p:nvPicPr>
        <p:blipFill>
          <a:blip r:embed="rId2"/>
          <a:stretch>
            <a:fillRect/>
          </a:stretch>
        </p:blipFill>
        <p:spPr>
          <a:xfrm>
            <a:off x="0" y="0"/>
            <a:ext cx="4811316" cy="6858000"/>
          </a:xfrm>
          <a:prstGeom prst="rect">
            <a:avLst/>
          </a:prstGeom>
        </p:spPr>
      </p:pic>
      <p:pic>
        <p:nvPicPr>
          <p:cNvPr id="6" name="Picture 10" descr="CERN_logo"/>
          <p:cNvPicPr>
            <a:picLocks noChangeAspect="1" noChangeArrowheads="1"/>
          </p:cNvPicPr>
          <p:nvPr/>
        </p:nvPicPr>
        <p:blipFill>
          <a:blip r:embed="rId3"/>
          <a:srcRect/>
          <a:stretch>
            <a:fillRect/>
          </a:stretch>
        </p:blipFill>
        <p:spPr bwMode="auto">
          <a:xfrm>
            <a:off x="5562600" y="1981200"/>
            <a:ext cx="2124075" cy="2124075"/>
          </a:xfrm>
          <a:prstGeom prst="rect">
            <a:avLst/>
          </a:prstGeom>
          <a:noFill/>
        </p:spPr>
      </p:pic>
      <p:sp>
        <p:nvSpPr>
          <p:cNvPr id="7" name="正方形/長方形 6"/>
          <p:cNvSpPr/>
          <p:nvPr/>
        </p:nvSpPr>
        <p:spPr>
          <a:xfrm>
            <a:off x="4572000" y="4572000"/>
            <a:ext cx="4572000" cy="830997"/>
          </a:xfrm>
          <a:prstGeom prst="rect">
            <a:avLst/>
          </a:prstGeom>
        </p:spPr>
        <p:txBody>
          <a:bodyPr>
            <a:spAutoFit/>
          </a:bodyPr>
          <a:lstStyle/>
          <a:p>
            <a:r>
              <a:rPr lang="ja-JP" altLang="en-US" dirty="0" smtClean="0">
                <a:solidFill>
                  <a:srgbClr val="000000"/>
                </a:solidFill>
                <a:latin typeface="ヒラギノ丸ゴ Pro W4"/>
                <a:ea typeface="ヒラギノ丸ゴ Pro W4"/>
                <a:cs typeface="ヒラギノ丸ゴ Pro W4"/>
              </a:rPr>
              <a:t>欧州合同原子核研究機構</a:t>
            </a:r>
            <a:r>
              <a:rPr lang="en-US" altLang="ja-JP" dirty="0" smtClean="0">
                <a:solidFill>
                  <a:srgbClr val="000000"/>
                </a:solidFill>
                <a:latin typeface="ヒラギノ丸ゴ Pro W4"/>
                <a:ea typeface="ヒラギノ丸ゴ Pro W4"/>
                <a:cs typeface="ヒラギノ丸ゴ Pro W4"/>
              </a:rPr>
              <a:t> (CERN)</a:t>
            </a:r>
            <a:endParaRPr lang="ja-JP" altLang="en-US" dirty="0">
              <a:solidFill>
                <a:srgbClr val="000000"/>
              </a:solidFill>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スライド番号プレースホルダ 6"/>
          <p:cNvSpPr>
            <a:spLocks noGrp="1"/>
          </p:cNvSpPr>
          <p:nvPr>
            <p:ph type="sldNum" sz="quarter" idx="12"/>
          </p:nvPr>
        </p:nvSpPr>
        <p:spPr/>
        <p:txBody>
          <a:bodyPr/>
          <a:lstStyle/>
          <a:p>
            <a:fld id="{4D11387D-A383-7148-8197-877982722223}" type="slidenum">
              <a:rPr lang="en-US" altLang="ja-JP"/>
              <a:pPr/>
              <a:t>20</a:t>
            </a:fld>
            <a:endParaRPr lang="en-US" altLang="ja-JP"/>
          </a:p>
        </p:txBody>
      </p:sp>
      <p:sp>
        <p:nvSpPr>
          <p:cNvPr id="105477" name="Rectangle 2"/>
          <p:cNvSpPr>
            <a:spLocks noGrp="1" noChangeArrowheads="1"/>
          </p:cNvSpPr>
          <p:nvPr>
            <p:ph type="title"/>
          </p:nvPr>
        </p:nvSpPr>
        <p:spPr>
          <a:xfrm>
            <a:off x="533400" y="152400"/>
            <a:ext cx="8077200" cy="609600"/>
          </a:xfrm>
        </p:spPr>
        <p:txBody>
          <a:bodyPr/>
          <a:lstStyle/>
          <a:p>
            <a:r>
              <a:rPr lang="en-US" altLang="ja-JP" dirty="0" smtClean="0">
                <a:latin typeface="ヒラギノ丸ゴ Pro W4"/>
                <a:ea typeface="ヒラギノ丸ゴ Pro W4"/>
                <a:cs typeface="ヒラギノ丸ゴ Pro W4"/>
              </a:rPr>
              <a:t>WMAP</a:t>
            </a:r>
            <a:r>
              <a:rPr lang="ja-JP" altLang="en-US" dirty="0" smtClean="0">
                <a:latin typeface="ヒラギノ丸ゴ Pro W4"/>
                <a:ea typeface="ヒラギノ丸ゴ Pro W4"/>
                <a:cs typeface="ヒラギノ丸ゴ Pro W4"/>
              </a:rPr>
              <a:t>による</a:t>
            </a:r>
            <a:r>
              <a:rPr lang="en-US" altLang="ja-JP" dirty="0" smtClean="0">
                <a:latin typeface="ヒラギノ丸ゴ Pro W4"/>
                <a:ea typeface="ヒラギノ丸ゴ Pro W4"/>
                <a:cs typeface="ヒラギノ丸ゴ Pro W4"/>
              </a:rPr>
              <a:t>CMB</a:t>
            </a:r>
            <a:r>
              <a:rPr lang="ja-JP" altLang="en-US" dirty="0" smtClean="0">
                <a:latin typeface="ヒラギノ丸ゴ Pro W4"/>
                <a:ea typeface="ヒラギノ丸ゴ Pro W4"/>
                <a:cs typeface="ヒラギノ丸ゴ Pro W4"/>
              </a:rPr>
              <a:t>揺らぎの観測</a:t>
            </a:r>
            <a:endParaRPr lang="en-US" altLang="ja-JP" dirty="0">
              <a:latin typeface="ヒラギノ丸ゴ Pro W4"/>
              <a:ea typeface="ヒラギノ丸ゴ Pro W4"/>
              <a:cs typeface="ヒラギノ丸ゴ Pro W4"/>
            </a:endParaRPr>
          </a:p>
        </p:txBody>
      </p:sp>
      <p:sp>
        <p:nvSpPr>
          <p:cNvPr id="105479" name="Rectangle 4"/>
          <p:cNvSpPr>
            <a:spLocks noGrp="1" noChangeArrowheads="1"/>
          </p:cNvSpPr>
          <p:nvPr>
            <p:ph type="body" sz="half" idx="2"/>
          </p:nvPr>
        </p:nvSpPr>
        <p:spPr>
          <a:xfrm>
            <a:off x="5105400" y="6324600"/>
            <a:ext cx="3810000" cy="533400"/>
          </a:xfrm>
          <a:noFill/>
        </p:spPr>
        <p:txBody>
          <a:bodyPr/>
          <a:lstStyle/>
          <a:p>
            <a:pPr algn="ctr" eaLnBrk="0" hangingPunct="0">
              <a:spcBef>
                <a:spcPct val="0"/>
              </a:spcBef>
              <a:buFontTx/>
              <a:buNone/>
            </a:pPr>
            <a:r>
              <a:rPr lang="en-US" altLang="ja-JP" sz="1000">
                <a:solidFill>
                  <a:schemeClr val="bg1"/>
                </a:solidFill>
                <a:latin typeface="Trebuchet MS" pitchFamily="-106" charset="0"/>
              </a:rPr>
              <a:t>Credit: NASA, WMAP</a:t>
            </a:r>
          </a:p>
        </p:txBody>
      </p:sp>
      <p:pic>
        <p:nvPicPr>
          <p:cNvPr id="105480" name="Picture 5" descr="020598_ilc_640B"/>
          <p:cNvPicPr>
            <a:picLocks noChangeAspect="1" noChangeArrowheads="1"/>
          </p:cNvPicPr>
          <p:nvPr/>
        </p:nvPicPr>
        <p:blipFill>
          <a:blip r:embed="rId3"/>
          <a:srcRect/>
          <a:stretch>
            <a:fillRect/>
          </a:stretch>
        </p:blipFill>
        <p:spPr bwMode="auto">
          <a:xfrm>
            <a:off x="0" y="762000"/>
            <a:ext cx="6275388" cy="3136900"/>
          </a:xfrm>
          <a:prstGeom prst="rect">
            <a:avLst/>
          </a:prstGeom>
          <a:noFill/>
          <a:ln w="9525">
            <a:noFill/>
            <a:miter lim="800000"/>
            <a:headEnd/>
            <a:tailEnd/>
          </a:ln>
        </p:spPr>
      </p:pic>
      <p:pic>
        <p:nvPicPr>
          <p:cNvPr id="105481" name="Picture 6" descr="MAPevo1588_72"/>
          <p:cNvPicPr>
            <a:picLocks noChangeAspect="1" noChangeArrowheads="1"/>
          </p:cNvPicPr>
          <p:nvPr/>
        </p:nvPicPr>
        <p:blipFill>
          <a:blip r:embed="rId4"/>
          <a:srcRect l="16667" t="18504" r="8333" b="29684"/>
          <a:stretch>
            <a:fillRect/>
          </a:stretch>
        </p:blipFill>
        <p:spPr bwMode="auto">
          <a:xfrm>
            <a:off x="6222742" y="767166"/>
            <a:ext cx="2743200" cy="1066800"/>
          </a:xfrm>
          <a:prstGeom prst="rect">
            <a:avLst/>
          </a:prstGeom>
          <a:noFill/>
          <a:ln w="9525">
            <a:noFill/>
            <a:miter lim="800000"/>
            <a:headEnd/>
            <a:tailEnd/>
          </a:ln>
        </p:spPr>
      </p:pic>
      <p:pic>
        <p:nvPicPr>
          <p:cNvPr id="105482" name="Picture 7" descr="cobespectrum"/>
          <p:cNvPicPr>
            <a:picLocks noChangeAspect="1" noChangeArrowheads="1"/>
          </p:cNvPicPr>
          <p:nvPr/>
        </p:nvPicPr>
        <p:blipFill>
          <a:blip r:embed="rId5"/>
          <a:srcRect/>
          <a:stretch>
            <a:fillRect/>
          </a:stretch>
        </p:blipFill>
        <p:spPr bwMode="auto">
          <a:xfrm>
            <a:off x="228600" y="3983556"/>
            <a:ext cx="3276600" cy="2874444"/>
          </a:xfrm>
          <a:prstGeom prst="rect">
            <a:avLst/>
          </a:prstGeom>
          <a:noFill/>
          <a:ln w="9525">
            <a:noFill/>
            <a:miter lim="800000"/>
            <a:headEnd/>
            <a:tailEnd/>
          </a:ln>
        </p:spPr>
      </p:pic>
      <p:pic>
        <p:nvPicPr>
          <p:cNvPr id="11" name="Picture 7"/>
          <p:cNvPicPr>
            <a:picLocks noChangeAspect="1" noChangeArrowheads="1"/>
          </p:cNvPicPr>
          <p:nvPr/>
        </p:nvPicPr>
        <p:blipFill>
          <a:blip r:embed="rId6"/>
          <a:srcRect l="12457" t="2899" r="11502"/>
          <a:stretch>
            <a:fillRect/>
          </a:stretch>
        </p:blipFill>
        <p:spPr bwMode="auto">
          <a:xfrm>
            <a:off x="6224285" y="1840862"/>
            <a:ext cx="2906885" cy="2959738"/>
          </a:xfrm>
          <a:prstGeom prst="rect">
            <a:avLst/>
          </a:prstGeom>
          <a:noFill/>
          <a:ln w="9525">
            <a:noFill/>
            <a:miter lim="800000"/>
            <a:headEnd/>
            <a:tailEnd/>
          </a:ln>
          <a:effectLst/>
        </p:spPr>
      </p:pic>
      <p:sp>
        <p:nvSpPr>
          <p:cNvPr id="13" name="Rectangle 9"/>
          <p:cNvSpPr>
            <a:spLocks noChangeArrowheads="1"/>
          </p:cNvSpPr>
          <p:nvPr/>
        </p:nvSpPr>
        <p:spPr bwMode="auto">
          <a:xfrm>
            <a:off x="4038600" y="5257800"/>
            <a:ext cx="4419600" cy="1169551"/>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ja-JP" altLang="en-US" sz="2000" b="1" dirty="0" smtClean="0">
                <a:solidFill>
                  <a:srgbClr val="0000FF"/>
                </a:solidFill>
                <a:latin typeface="ヒラギノ丸ゴ Pro W4"/>
                <a:ea typeface="ヒラギノ丸ゴ Pro W4"/>
                <a:cs typeface="ヒラギノ丸ゴ Pro W4"/>
              </a:rPr>
              <a:t>詳細な宇宙論パラメータの決定！</a:t>
            </a:r>
            <a:endParaRPr lang="en-US" altLang="ja-JP" sz="2000" b="1" dirty="0" smtClean="0">
              <a:solidFill>
                <a:srgbClr val="0000FF"/>
              </a:solidFill>
              <a:latin typeface="ヒラギノ丸ゴ Pro W4"/>
              <a:ea typeface="ヒラギノ丸ゴ Pro W4"/>
              <a:cs typeface="ヒラギノ丸ゴ Pro W4"/>
            </a:endParaRPr>
          </a:p>
          <a:p>
            <a:pPr>
              <a:spcBef>
                <a:spcPct val="50000"/>
              </a:spcBef>
            </a:pPr>
            <a:r>
              <a:rPr lang="ja-JP" altLang="en-US" sz="2000" dirty="0" smtClean="0">
                <a:solidFill>
                  <a:srgbClr val="0000FF"/>
                </a:solidFill>
                <a:latin typeface="ヒラギノ丸ゴ Pro W4"/>
                <a:ea typeface="ヒラギノ丸ゴ Pro W4"/>
                <a:cs typeface="ヒラギノ丸ゴ Pro W4"/>
              </a:rPr>
              <a:t>宇宙年齢：１３７億年</a:t>
            </a:r>
            <a:endParaRPr lang="en-US" altLang="ja-JP" sz="2000" b="1" dirty="0" smtClean="0">
              <a:solidFill>
                <a:srgbClr val="0000FF"/>
              </a:solidFill>
              <a:latin typeface="ヒラギノ丸ゴ Pro W4"/>
              <a:ea typeface="ヒラギノ丸ゴ Pro W4"/>
              <a:cs typeface="ヒラギノ丸ゴ Pro W4"/>
            </a:endParaRPr>
          </a:p>
          <a:p>
            <a:pPr>
              <a:lnSpc>
                <a:spcPct val="40000"/>
              </a:lnSpc>
              <a:spcBef>
                <a:spcPct val="50000"/>
              </a:spcBef>
            </a:pPr>
            <a:r>
              <a:rPr lang="en-US" altLang="ja-JP" sz="2000" b="1" dirty="0" err="1">
                <a:solidFill>
                  <a:srgbClr val="0000FF"/>
                </a:solidFill>
              </a:rPr>
              <a:t>C.L.Bennett</a:t>
            </a:r>
            <a:r>
              <a:rPr lang="en-US" altLang="ja-JP" sz="2000" b="1" dirty="0">
                <a:solidFill>
                  <a:srgbClr val="0000FF"/>
                </a:solidFill>
              </a:rPr>
              <a:t> </a:t>
            </a:r>
            <a:r>
              <a:rPr lang="en-US" altLang="ja-JP" sz="2000" b="1" i="1" dirty="0">
                <a:solidFill>
                  <a:srgbClr val="0000FF"/>
                </a:solidFill>
              </a:rPr>
              <a:t>et al</a:t>
            </a:r>
            <a:r>
              <a:rPr lang="en-US" altLang="ja-JP" sz="2000" b="1" dirty="0">
                <a:solidFill>
                  <a:srgbClr val="0000FF"/>
                </a:solidFill>
              </a:rPr>
              <a:t>.,Ap.J.Suppl(’03)</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スライド番号プレースホルダ 5"/>
          <p:cNvSpPr>
            <a:spLocks noGrp="1"/>
          </p:cNvSpPr>
          <p:nvPr>
            <p:ph type="sldNum" sz="quarter" idx="12"/>
          </p:nvPr>
        </p:nvSpPr>
        <p:spPr/>
        <p:txBody>
          <a:bodyPr/>
          <a:lstStyle/>
          <a:p>
            <a:fld id="{D6AAD514-AABF-412B-A258-7BD1CCCD0B36}" type="slidenum">
              <a:rPr lang="en-US" altLang="ja-JP"/>
              <a:pPr/>
              <a:t>21</a:t>
            </a:fld>
            <a:endParaRPr lang="en-US" altLang="ja-JP"/>
          </a:p>
        </p:txBody>
      </p:sp>
      <p:sp>
        <p:nvSpPr>
          <p:cNvPr id="1431554" name="Rectangle 2"/>
          <p:cNvSpPr>
            <a:spLocks noGrp="1" noChangeArrowheads="1"/>
          </p:cNvSpPr>
          <p:nvPr>
            <p:ph type="title"/>
          </p:nvPr>
        </p:nvSpPr>
        <p:spPr>
          <a:xfrm>
            <a:off x="685800" y="152400"/>
            <a:ext cx="7772400" cy="609600"/>
          </a:xfrm>
        </p:spPr>
        <p:txBody>
          <a:bodyPr/>
          <a:lstStyle/>
          <a:p>
            <a:r>
              <a:rPr lang="en-US" altLang="ja-JP" dirty="0">
                <a:latin typeface="ヒラギノ丸ゴ Pro W4"/>
                <a:ea typeface="ヒラギノ丸ゴ Pro W4"/>
                <a:cs typeface="ヒラギノ丸ゴ Pro W4"/>
              </a:rPr>
              <a:t>Big-bang nucleosynthesis (BBN)</a:t>
            </a:r>
          </a:p>
        </p:txBody>
      </p:sp>
      <p:sp>
        <p:nvSpPr>
          <p:cNvPr id="1431555" name="Rectangle 3"/>
          <p:cNvSpPr>
            <a:spLocks noGrp="1" noChangeArrowheads="1"/>
          </p:cNvSpPr>
          <p:nvPr>
            <p:ph type="body" idx="1"/>
          </p:nvPr>
        </p:nvSpPr>
        <p:spPr>
          <a:xfrm>
            <a:off x="609600" y="914400"/>
            <a:ext cx="8153400" cy="2286000"/>
          </a:xfrm>
        </p:spPr>
        <p:txBody>
          <a:bodyPr/>
          <a:lstStyle/>
          <a:p>
            <a:r>
              <a:rPr lang="ja-JP" altLang="en-US" sz="2000" dirty="0">
                <a:latin typeface="ヒラギノ丸ゴ Pro W4"/>
                <a:ea typeface="ヒラギノ丸ゴ Pro W4"/>
                <a:cs typeface="ヒラギノ丸ゴ Pro W4"/>
              </a:rPr>
              <a:t>ビックバン元素合成仮説：</a:t>
            </a:r>
            <a:r>
              <a:rPr lang="en-US" altLang="ja-JP" sz="2000" dirty="0">
                <a:latin typeface="ヒラギノ丸ゴ Pro W4"/>
                <a:ea typeface="ヒラギノ丸ゴ Pro W4"/>
                <a:cs typeface="ヒラギノ丸ゴ Pro W4"/>
              </a:rPr>
              <a:t>1940</a:t>
            </a:r>
            <a:r>
              <a:rPr lang="ja-JP" altLang="en-US" sz="2000" dirty="0">
                <a:latin typeface="ヒラギノ丸ゴ Pro W4"/>
                <a:ea typeface="ヒラギノ丸ゴ Pro W4"/>
                <a:cs typeface="ヒラギノ丸ゴ Pro W4"/>
              </a:rPr>
              <a:t>年代終わり、林忠四郎とジョージ・ガモフによって独立に</a:t>
            </a:r>
            <a:r>
              <a:rPr lang="ja-JP" altLang="en-US" sz="2000" dirty="0" smtClean="0">
                <a:latin typeface="ヒラギノ丸ゴ Pro W4"/>
                <a:ea typeface="ヒラギノ丸ゴ Pro W4"/>
                <a:cs typeface="ヒラギノ丸ゴ Pro W4"/>
              </a:rPr>
              <a:t>提唱。</a:t>
            </a:r>
            <a:endParaRPr lang="en-US" altLang="ja-JP" sz="2000" dirty="0">
              <a:latin typeface="ヒラギノ丸ゴ Pro W4"/>
              <a:ea typeface="ヒラギノ丸ゴ Pro W4"/>
              <a:cs typeface="ヒラギノ丸ゴ Pro W4"/>
            </a:endParaRPr>
          </a:p>
          <a:p>
            <a:r>
              <a:rPr lang="ja-JP" altLang="en-US" sz="2000" dirty="0" smtClean="0">
                <a:latin typeface="ヒラギノ丸ゴ Pro W4"/>
                <a:ea typeface="ヒラギノ丸ゴ Pro W4"/>
                <a:cs typeface="ヒラギノ丸ゴ Pro W4"/>
              </a:rPr>
              <a:t>当初は水素</a:t>
            </a:r>
            <a:r>
              <a:rPr lang="ja-JP" altLang="en-US" sz="2000" dirty="0">
                <a:latin typeface="ヒラギノ丸ゴ Pro W4"/>
                <a:ea typeface="ヒラギノ丸ゴ Pro W4"/>
                <a:cs typeface="ヒラギノ丸ゴ Pro W4"/>
              </a:rPr>
              <a:t>より重い原子の生成を説明するために研究が始められる。</a:t>
            </a:r>
            <a:endParaRPr lang="en-US" altLang="ja-JP" sz="2000" dirty="0">
              <a:latin typeface="ヒラギノ丸ゴ Pro W4"/>
              <a:ea typeface="ヒラギノ丸ゴ Pro W4"/>
              <a:cs typeface="ヒラギノ丸ゴ Pro W4"/>
            </a:endParaRPr>
          </a:p>
          <a:p>
            <a:pPr lvl="1"/>
            <a:r>
              <a:rPr lang="ja-JP" altLang="en-US" sz="2000" dirty="0">
                <a:latin typeface="ヒラギノ丸ゴ Pro W4"/>
                <a:ea typeface="ヒラギノ丸ゴ Pro W4"/>
                <a:cs typeface="ヒラギノ丸ゴ Pro W4"/>
              </a:rPr>
              <a:t>高温の熱平衡状態の光子</a:t>
            </a:r>
            <a:r>
              <a:rPr lang="en-US" altLang="ja-JP" sz="2000" dirty="0">
                <a:latin typeface="ヒラギノ丸ゴ Pro W4"/>
                <a:ea typeface="ヒラギノ丸ゴ Pro W4"/>
                <a:cs typeface="ヒラギノ丸ゴ Pro W4"/>
              </a:rPr>
              <a:t> </a:t>
            </a:r>
            <a:r>
              <a:rPr lang="ja-JP" altLang="en-US" sz="2000" dirty="0">
                <a:latin typeface="ヒラギノ丸ゴ Pro W4"/>
                <a:ea typeface="ヒラギノ丸ゴ Pro W4"/>
                <a:cs typeface="ヒラギノ丸ゴ Pro W4"/>
              </a:rPr>
              <a:t>＝</a:t>
            </a:r>
            <a:r>
              <a:rPr lang="en-US" altLang="ja-JP" sz="2000" dirty="0">
                <a:latin typeface="ヒラギノ丸ゴ Pro W4"/>
                <a:ea typeface="ヒラギノ丸ゴ Pro W4"/>
                <a:cs typeface="ヒラギノ丸ゴ Pro W4"/>
              </a:rPr>
              <a:t> 5K </a:t>
            </a:r>
            <a:r>
              <a:rPr lang="ja-JP" altLang="en-US" sz="2000" dirty="0">
                <a:latin typeface="ヒラギノ丸ゴ Pro W4"/>
                <a:ea typeface="ヒラギノ丸ゴ Pro W4"/>
                <a:cs typeface="ヒラギノ丸ゴ Pro W4"/>
              </a:rPr>
              <a:t>の黒体輻射を予言。</a:t>
            </a:r>
            <a:endParaRPr lang="en-US" altLang="ja-JP" sz="2000" dirty="0">
              <a:latin typeface="ヒラギノ丸ゴ Pro W4"/>
              <a:ea typeface="ヒラギノ丸ゴ Pro W4"/>
              <a:cs typeface="ヒラギノ丸ゴ Pro W4"/>
            </a:endParaRPr>
          </a:p>
          <a:p>
            <a:r>
              <a:rPr lang="ja-JP" altLang="en-US" sz="2000" dirty="0">
                <a:latin typeface="ヒラギノ丸ゴ Pro W4"/>
                <a:ea typeface="ヒラギノ丸ゴ Pro W4"/>
                <a:cs typeface="ヒラギノ丸ゴ Pro W4"/>
              </a:rPr>
              <a:t>軽い元素がビックバン元素合成</a:t>
            </a:r>
            <a:r>
              <a:rPr lang="en-US" altLang="ja-JP" sz="2000" dirty="0">
                <a:latin typeface="ヒラギノ丸ゴ Pro W4"/>
                <a:ea typeface="ヒラギノ丸ゴ Pro W4"/>
                <a:cs typeface="ヒラギノ丸ゴ Pro W4"/>
              </a:rPr>
              <a:t> (Big-bang </a:t>
            </a:r>
            <a:r>
              <a:rPr lang="en-US" altLang="ja-JP" sz="2000" dirty="0" smtClean="0">
                <a:latin typeface="ヒラギノ丸ゴ Pro W4"/>
                <a:ea typeface="ヒラギノ丸ゴ Pro W4"/>
                <a:cs typeface="ヒラギノ丸ゴ Pro W4"/>
              </a:rPr>
              <a:t>nucleosynthesis, </a:t>
            </a:r>
            <a:r>
              <a:rPr lang="en-US" altLang="ja-JP" sz="2000" dirty="0">
                <a:latin typeface="ヒラギノ丸ゴ Pro W4"/>
                <a:ea typeface="ヒラギノ丸ゴ Pro W4"/>
                <a:cs typeface="ヒラギノ丸ゴ Pro W4"/>
              </a:rPr>
              <a:t>BBN) </a:t>
            </a:r>
            <a:r>
              <a:rPr lang="ja-JP" altLang="en-US" sz="2000" dirty="0">
                <a:latin typeface="ヒラギノ丸ゴ Pro W4"/>
                <a:ea typeface="ヒラギノ丸ゴ Pro W4"/>
                <a:cs typeface="ヒラギノ丸ゴ Pro W4"/>
              </a:rPr>
              <a:t>で</a:t>
            </a:r>
            <a:r>
              <a:rPr lang="ja-JP" altLang="en-US" sz="2000" dirty="0" smtClean="0">
                <a:latin typeface="ヒラギノ丸ゴ Pro W4"/>
                <a:ea typeface="ヒラギノ丸ゴ Pro W4"/>
                <a:cs typeface="ヒラギノ丸ゴ Pro W4"/>
              </a:rPr>
              <a:t>作られたと提唱。</a:t>
            </a:r>
            <a:endParaRPr lang="ja-JP" altLang="en-US" dirty="0">
              <a:latin typeface="ヒラギノ丸ゴ Pro W4"/>
              <a:ea typeface="ヒラギノ丸ゴ Pro W4"/>
              <a:cs typeface="ヒラギノ丸ゴ Pro W4"/>
            </a:endParaRPr>
          </a:p>
        </p:txBody>
      </p:sp>
      <p:pic>
        <p:nvPicPr>
          <p:cNvPr id="1431556" name="Picture 4" descr="gamow"/>
          <p:cNvPicPr>
            <a:picLocks noChangeAspect="1" noChangeArrowheads="1"/>
          </p:cNvPicPr>
          <p:nvPr/>
        </p:nvPicPr>
        <p:blipFill>
          <a:blip r:embed="rId3"/>
          <a:srcRect/>
          <a:stretch>
            <a:fillRect/>
          </a:stretch>
        </p:blipFill>
        <p:spPr bwMode="auto">
          <a:xfrm>
            <a:off x="1029346" y="3278133"/>
            <a:ext cx="1981200" cy="2971800"/>
          </a:xfrm>
          <a:prstGeom prst="rect">
            <a:avLst/>
          </a:prstGeom>
          <a:noFill/>
        </p:spPr>
      </p:pic>
      <p:sp>
        <p:nvSpPr>
          <p:cNvPr id="1431557" name="Rectangle 5"/>
          <p:cNvSpPr>
            <a:spLocks noChangeArrowheads="1"/>
          </p:cNvSpPr>
          <p:nvPr/>
        </p:nvSpPr>
        <p:spPr bwMode="auto">
          <a:xfrm>
            <a:off x="1013986" y="6384304"/>
            <a:ext cx="2121093" cy="400110"/>
          </a:xfrm>
          <a:prstGeom prst="rect">
            <a:avLst/>
          </a:prstGeom>
          <a:noFill/>
          <a:ln w="9525">
            <a:noFill/>
            <a:miter lim="800000"/>
            <a:headEnd/>
            <a:tailEnd/>
          </a:ln>
          <a:effectLst/>
        </p:spPr>
        <p:txBody>
          <a:bodyPr wrap="none">
            <a:prstTxWarp prst="textNoShape">
              <a:avLst/>
            </a:prstTxWarp>
            <a:spAutoFit/>
          </a:bodyPr>
          <a:lstStyle/>
          <a:p>
            <a:r>
              <a:rPr lang="en-US" altLang="ja-JP" sz="2000" dirty="0">
                <a:latin typeface="ヒラギノ丸ゴ Pro W4"/>
                <a:ea typeface="ヒラギノ丸ゴ Pro W4"/>
                <a:cs typeface="ヒラギノ丸ゴ Pro W4"/>
              </a:rPr>
              <a:t>George Gamow</a:t>
            </a:r>
          </a:p>
        </p:txBody>
      </p:sp>
      <p:pic>
        <p:nvPicPr>
          <p:cNvPr id="1431558" name="Picture 6" descr="hayashi_chushiro"/>
          <p:cNvPicPr>
            <a:picLocks noChangeAspect="1" noChangeArrowheads="1"/>
          </p:cNvPicPr>
          <p:nvPr/>
        </p:nvPicPr>
        <p:blipFill>
          <a:blip r:embed="rId4"/>
          <a:srcRect/>
          <a:stretch>
            <a:fillRect/>
          </a:stretch>
        </p:blipFill>
        <p:spPr bwMode="auto">
          <a:xfrm>
            <a:off x="5257800" y="3124200"/>
            <a:ext cx="2133600" cy="3200400"/>
          </a:xfrm>
          <a:prstGeom prst="rect">
            <a:avLst/>
          </a:prstGeom>
          <a:noFill/>
        </p:spPr>
      </p:pic>
      <p:sp>
        <p:nvSpPr>
          <p:cNvPr id="1431559" name="Rectangle 7"/>
          <p:cNvSpPr>
            <a:spLocks noChangeArrowheads="1"/>
          </p:cNvSpPr>
          <p:nvPr/>
        </p:nvSpPr>
        <p:spPr bwMode="auto">
          <a:xfrm>
            <a:off x="5794265" y="6431929"/>
            <a:ext cx="1200150" cy="396875"/>
          </a:xfrm>
          <a:prstGeom prst="rect">
            <a:avLst/>
          </a:prstGeom>
          <a:noFill/>
          <a:ln w="9525">
            <a:noFill/>
            <a:miter lim="800000"/>
            <a:headEnd/>
            <a:tailEnd/>
          </a:ln>
          <a:effectLst/>
        </p:spPr>
        <p:txBody>
          <a:bodyPr wrap="none">
            <a:prstTxWarp prst="textNoShape">
              <a:avLst/>
            </a:prstTxWarp>
            <a:spAutoFit/>
          </a:bodyPr>
          <a:lstStyle/>
          <a:p>
            <a:r>
              <a:rPr lang="ja-JP" altLang="en-US" sz="2000" b="0" dirty="0">
                <a:latin typeface="ヒラギノ丸ゴ Pro W4"/>
                <a:ea typeface="ヒラギノ丸ゴ Pro W4"/>
                <a:cs typeface="ヒラギノ丸ゴ Pro W4"/>
              </a:rPr>
              <a:t>林忠四郎</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スライド番号プレースホルダ 5"/>
          <p:cNvSpPr>
            <a:spLocks noGrp="1"/>
          </p:cNvSpPr>
          <p:nvPr>
            <p:ph type="sldNum" sz="quarter" idx="12"/>
          </p:nvPr>
        </p:nvSpPr>
        <p:spPr/>
        <p:txBody>
          <a:bodyPr/>
          <a:lstStyle/>
          <a:p>
            <a:fld id="{E35CFC2F-3F4B-4616-B917-3EA5995058D8}" type="slidenum">
              <a:rPr lang="en-US" altLang="ja-JP"/>
              <a:pPr/>
              <a:t>22</a:t>
            </a:fld>
            <a:endParaRPr lang="en-US" altLang="ja-JP"/>
          </a:p>
        </p:txBody>
      </p:sp>
      <p:sp>
        <p:nvSpPr>
          <p:cNvPr id="1443842" name="Rectangle 2"/>
          <p:cNvSpPr>
            <a:spLocks noGrp="1" noChangeArrowheads="1"/>
          </p:cNvSpPr>
          <p:nvPr>
            <p:ph type="title"/>
          </p:nvPr>
        </p:nvSpPr>
        <p:spPr/>
        <p:txBody>
          <a:bodyPr/>
          <a:lstStyle/>
          <a:p>
            <a:r>
              <a:rPr lang="ja-JP" altLang="en-US" dirty="0" smtClean="0">
                <a:latin typeface="ヒラギノ丸ゴ Pro W4"/>
                <a:ea typeface="ヒラギノ丸ゴ Pro W4"/>
                <a:cs typeface="ヒラギノ丸ゴ Pro W4"/>
              </a:rPr>
              <a:t>ビックバンの証拠：その３</a:t>
            </a:r>
            <a:endParaRPr lang="ja-JP" altLang="en-US" dirty="0"/>
          </a:p>
        </p:txBody>
      </p:sp>
      <p:sp>
        <p:nvSpPr>
          <p:cNvPr id="1443843" name="Rectangle 3"/>
          <p:cNvSpPr>
            <a:spLocks noGrp="1" noChangeArrowheads="1"/>
          </p:cNvSpPr>
          <p:nvPr>
            <p:ph type="body" idx="1"/>
          </p:nvPr>
        </p:nvSpPr>
        <p:spPr>
          <a:xfrm>
            <a:off x="4572000" y="1295400"/>
            <a:ext cx="4267200" cy="4724400"/>
          </a:xfrm>
        </p:spPr>
        <p:txBody>
          <a:bodyPr/>
          <a:lstStyle/>
          <a:p>
            <a:r>
              <a:rPr lang="en-US" altLang="ja-JP" sz="2800" baseline="30000" dirty="0"/>
              <a:t>4</a:t>
            </a:r>
            <a:r>
              <a:rPr lang="en-US" altLang="ja-JP" sz="2800" dirty="0"/>
              <a:t>He</a:t>
            </a:r>
            <a:r>
              <a:rPr lang="ja-JP" altLang="en-US" sz="2800" dirty="0"/>
              <a:t>の</a:t>
            </a:r>
            <a:r>
              <a:rPr lang="en-US" altLang="ja-JP" sz="2800" dirty="0"/>
              <a:t>H</a:t>
            </a:r>
            <a:r>
              <a:rPr lang="ja-JP" altLang="en-US" sz="2800" dirty="0"/>
              <a:t>に対する存在比率</a:t>
            </a:r>
            <a:r>
              <a:rPr lang="en-US" altLang="ja-JP" sz="2800" dirty="0"/>
              <a:t>(</a:t>
            </a:r>
            <a:r>
              <a:rPr lang="ja-JP" altLang="en-US" sz="2800" dirty="0"/>
              <a:t>質量</a:t>
            </a:r>
            <a:r>
              <a:rPr lang="en-US" altLang="ja-JP" sz="2800" dirty="0"/>
              <a:t>)</a:t>
            </a:r>
            <a:r>
              <a:rPr lang="ja-JP" altLang="en-US" sz="2800" dirty="0"/>
              <a:t>が、観測値と</a:t>
            </a:r>
            <a:r>
              <a:rPr lang="en-US" altLang="ja-JP" sz="2800" dirty="0"/>
              <a:t> BBN </a:t>
            </a:r>
            <a:r>
              <a:rPr lang="ja-JP" altLang="en-US" sz="2800" dirty="0"/>
              <a:t>で良く一致。</a:t>
            </a:r>
            <a:endParaRPr lang="en-US" altLang="ja-JP" sz="2800" dirty="0"/>
          </a:p>
          <a:p>
            <a:r>
              <a:rPr lang="ja-JP" altLang="en-US" sz="2800" dirty="0"/>
              <a:t>その他の軽い元素も</a:t>
            </a:r>
            <a:r>
              <a:rPr lang="en-US" altLang="ja-JP" sz="2800" dirty="0"/>
              <a:t> BBN </a:t>
            </a:r>
            <a:r>
              <a:rPr lang="ja-JP" altLang="en-US" sz="2800" dirty="0"/>
              <a:t>でほぼ再現する</a:t>
            </a:r>
            <a:r>
              <a:rPr lang="ja-JP" altLang="en-US" sz="2800" dirty="0" smtClean="0"/>
              <a:t>。</a:t>
            </a:r>
            <a:endParaRPr lang="en-US" altLang="ja-JP" sz="2800" dirty="0"/>
          </a:p>
        </p:txBody>
      </p:sp>
      <p:pic>
        <p:nvPicPr>
          <p:cNvPr id="1443844" name="Picture 4"/>
          <p:cNvPicPr>
            <a:picLocks noChangeAspect="1" noChangeArrowheads="1"/>
          </p:cNvPicPr>
          <p:nvPr/>
        </p:nvPicPr>
        <p:blipFill>
          <a:blip r:embed="rId3"/>
          <a:srcRect b="22974"/>
          <a:stretch>
            <a:fillRect/>
          </a:stretch>
        </p:blipFill>
        <p:spPr bwMode="auto">
          <a:xfrm>
            <a:off x="-2931" y="762000"/>
            <a:ext cx="4409831" cy="5638800"/>
          </a:xfrm>
          <a:prstGeom prst="rect">
            <a:avLst/>
          </a:prstGeom>
          <a:noFill/>
          <a:ln w="9525">
            <a:noFill/>
            <a:miter lim="800000"/>
            <a:headEnd/>
            <a:tailEnd/>
          </a:ln>
          <a:effectLst/>
        </p:spPr>
      </p:pic>
      <p:sp>
        <p:nvSpPr>
          <p:cNvPr id="1443845" name="Rectangle 5"/>
          <p:cNvSpPr>
            <a:spLocks noChangeArrowheads="1"/>
          </p:cNvSpPr>
          <p:nvPr/>
        </p:nvSpPr>
        <p:spPr bwMode="auto">
          <a:xfrm>
            <a:off x="4800600" y="5486400"/>
            <a:ext cx="3683000" cy="396875"/>
          </a:xfrm>
          <a:prstGeom prst="rect">
            <a:avLst/>
          </a:prstGeom>
          <a:noFill/>
          <a:ln w="9525">
            <a:noFill/>
            <a:miter lim="800000"/>
            <a:headEnd/>
            <a:tailEnd/>
          </a:ln>
          <a:effectLst/>
        </p:spPr>
        <p:txBody>
          <a:bodyPr>
            <a:prstTxWarp prst="textNoShape">
              <a:avLst/>
            </a:prstTxWarp>
            <a:spAutoFit/>
          </a:bodyPr>
          <a:lstStyle/>
          <a:p>
            <a:r>
              <a:rPr lang="en-US" altLang="ja-JP" sz="1000" b="0" dirty="0">
                <a:latin typeface="Arial" pitchFamily="6" charset="0"/>
              </a:rPr>
              <a:t>M.S. Turner, J.A. Tyson, Rev. of Mod. Phys. 71, S145 (1999).</a:t>
            </a:r>
          </a:p>
          <a:p>
            <a:r>
              <a:rPr lang="en-US" altLang="ja-JP" sz="1000" b="0" dirty="0">
                <a:latin typeface="Arial" pitchFamily="6" charset="0"/>
              </a:rPr>
              <a:t>Cosmology at the millennium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スライド番号プレースホルダ 4"/>
          <p:cNvSpPr>
            <a:spLocks noGrp="1"/>
          </p:cNvSpPr>
          <p:nvPr>
            <p:ph type="sldNum" sz="quarter" idx="12"/>
          </p:nvPr>
        </p:nvSpPr>
        <p:spPr/>
        <p:txBody>
          <a:bodyPr/>
          <a:lstStyle/>
          <a:p>
            <a:fld id="{0C22020A-479B-C64B-BD57-E77E3E2C6EA0}" type="slidenum">
              <a:rPr lang="en-US" altLang="ja-JP"/>
              <a:pPr/>
              <a:t>23</a:t>
            </a:fld>
            <a:endParaRPr lang="en-US" altLang="ja-JP"/>
          </a:p>
        </p:txBody>
      </p:sp>
      <p:sp>
        <p:nvSpPr>
          <p:cNvPr id="1362946" name="Rectangle 2"/>
          <p:cNvSpPr>
            <a:spLocks noGrp="1" noChangeArrowheads="1"/>
          </p:cNvSpPr>
          <p:nvPr>
            <p:ph type="title"/>
          </p:nvPr>
        </p:nvSpPr>
        <p:spPr/>
        <p:txBody>
          <a:bodyPr/>
          <a:lstStyle/>
          <a:p>
            <a:r>
              <a:rPr lang="ja-JP" altLang="en-US" dirty="0" smtClean="0">
                <a:latin typeface="ヒラギノ丸ゴ Pro W4"/>
                <a:ea typeface="ヒラギノ丸ゴ Pro W4"/>
                <a:cs typeface="ヒラギノ丸ゴ Pro W4"/>
              </a:rPr>
              <a:t>宇宙温度の変遷</a:t>
            </a:r>
            <a:endParaRPr lang="ja-JP" altLang="en-US" dirty="0">
              <a:latin typeface="ヒラギノ丸ゴ Pro W4"/>
              <a:ea typeface="ヒラギノ丸ゴ Pro W4"/>
              <a:cs typeface="ヒラギノ丸ゴ Pro W4"/>
            </a:endParaRPr>
          </a:p>
        </p:txBody>
      </p:sp>
      <p:pic>
        <p:nvPicPr>
          <p:cNvPr id="1362988" name="Picture 44"/>
          <p:cNvPicPr>
            <a:picLocks noChangeAspect="1" noChangeArrowheads="1"/>
          </p:cNvPicPr>
          <p:nvPr/>
        </p:nvPicPr>
        <p:blipFill>
          <a:blip r:embed="rId3"/>
          <a:srcRect/>
          <a:stretch>
            <a:fillRect/>
          </a:stretch>
        </p:blipFill>
        <p:spPr bwMode="auto">
          <a:xfrm>
            <a:off x="495300" y="712788"/>
            <a:ext cx="8153400" cy="5432425"/>
          </a:xfrm>
          <a:prstGeom prst="rect">
            <a:avLst/>
          </a:prstGeom>
          <a:noFill/>
          <a:ln w="9525">
            <a:noFill/>
            <a:miter lim="800000"/>
            <a:headEnd/>
            <a:tailEnd/>
          </a:ln>
          <a:effectLst/>
        </p:spPr>
      </p:pic>
      <p:sp>
        <p:nvSpPr>
          <p:cNvPr id="5" name="Rectangle 8"/>
          <p:cNvSpPr>
            <a:spLocks noChangeArrowheads="1"/>
          </p:cNvSpPr>
          <p:nvPr/>
        </p:nvSpPr>
        <p:spPr bwMode="auto">
          <a:xfrm>
            <a:off x="5596836" y="6019800"/>
            <a:ext cx="3493878" cy="646331"/>
          </a:xfrm>
          <a:prstGeom prst="rect">
            <a:avLst/>
          </a:prstGeom>
          <a:noFill/>
          <a:ln w="9525">
            <a:noFill/>
            <a:miter lim="800000"/>
            <a:headEnd/>
            <a:tailEnd/>
          </a:ln>
          <a:effectLst/>
        </p:spPr>
        <p:txBody>
          <a:bodyPr wrap="none">
            <a:prstTxWarp prst="textNoShape">
              <a:avLst/>
            </a:prstTxWarp>
            <a:spAutoFit/>
          </a:bodyPr>
          <a:lstStyle/>
          <a:p>
            <a:r>
              <a:rPr lang="ja-JP" altLang="en-US" sz="1200" b="0" dirty="0">
                <a:latin typeface="ヒラギノ丸ゴ Pro W4"/>
                <a:ea typeface="ヒラギノ丸ゴ Pro W4"/>
                <a:cs typeface="ヒラギノ丸ゴ Pro W4"/>
              </a:rPr>
              <a:t>折戸学</a:t>
            </a:r>
            <a:r>
              <a:rPr lang="en-US" altLang="ja-JP" sz="1200" b="0" dirty="0">
                <a:latin typeface="ヒラギノ丸ゴ Pro W4"/>
                <a:ea typeface="ヒラギノ丸ゴ Pro W4"/>
                <a:cs typeface="ヒラギノ丸ゴ Pro W4"/>
              </a:rPr>
              <a:t>, </a:t>
            </a:r>
            <a:r>
              <a:rPr lang="ja-JP" altLang="en-US" sz="1200" b="0" dirty="0">
                <a:latin typeface="ヒラギノ丸ゴ Pro W4"/>
                <a:ea typeface="ヒラギノ丸ゴ Pro W4"/>
                <a:cs typeface="ヒラギノ丸ゴ Pro W4"/>
              </a:rPr>
              <a:t>梶野敏貴、</a:t>
            </a:r>
            <a:endParaRPr lang="en-US" altLang="ja-JP" sz="1200" b="0" dirty="0">
              <a:latin typeface="ヒラギノ丸ゴ Pro W4"/>
              <a:ea typeface="ヒラギノ丸ゴ Pro W4"/>
              <a:cs typeface="ヒラギノ丸ゴ Pro W4"/>
            </a:endParaRPr>
          </a:p>
          <a:p>
            <a:r>
              <a:rPr lang="ja-JP" altLang="en-US" sz="1200" b="0" dirty="0">
                <a:latin typeface="ヒラギノ丸ゴ Pro W4"/>
                <a:ea typeface="ヒラギノ丸ゴ Pro W4"/>
                <a:cs typeface="ヒラギノ丸ゴ Pro W4"/>
              </a:rPr>
              <a:t>小特集「ビックバン元素合成と宇宙論」</a:t>
            </a:r>
            <a:endParaRPr lang="en-US" altLang="ja-JP" sz="1200" b="0" dirty="0">
              <a:latin typeface="ヒラギノ丸ゴ Pro W4"/>
              <a:ea typeface="ヒラギノ丸ゴ Pro W4"/>
              <a:cs typeface="ヒラギノ丸ゴ Pro W4"/>
            </a:endParaRPr>
          </a:p>
          <a:p>
            <a:r>
              <a:rPr lang="ja-JP" altLang="en-US" sz="1200" b="0" dirty="0">
                <a:latin typeface="ヒラギノ丸ゴ Pro W4"/>
                <a:ea typeface="ヒラギノ丸ゴ Pro W4"/>
                <a:cs typeface="ヒラギノ丸ゴ Pro W4"/>
              </a:rPr>
              <a:t>プラズマ・核融合学会誌</a:t>
            </a:r>
            <a:r>
              <a:rPr lang="en-US" altLang="ja-JP" sz="1200" b="0" dirty="0">
                <a:latin typeface="ヒラギノ丸ゴ Pro W4"/>
                <a:ea typeface="ヒラギノ丸ゴ Pro W4"/>
                <a:cs typeface="ヒラギノ丸ゴ Pro W4"/>
              </a:rPr>
              <a:t> 79, 855 (2003) </a:t>
            </a:r>
            <a:r>
              <a:rPr lang="ja-JP" altLang="en-US" sz="1200" b="0" dirty="0">
                <a:latin typeface="ヒラギノ丸ゴ Pro W4"/>
                <a:ea typeface="ヒラギノ丸ゴ Pro W4"/>
                <a:cs typeface="ヒラギノ丸ゴ Pro W4"/>
              </a:rPr>
              <a:t>より</a:t>
            </a:r>
            <a:r>
              <a:rPr lang="en-US" altLang="ja-JP" sz="1200" b="0" dirty="0">
                <a:latin typeface="ヒラギノ丸ゴ Pro W4"/>
                <a:ea typeface="ヒラギノ丸ゴ Pro W4"/>
                <a:cs typeface="ヒラギノ丸ゴ Pro W4"/>
              </a:rPr>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2819400"/>
            <a:ext cx="7772400" cy="1219200"/>
          </a:xfrm>
        </p:spPr>
        <p:txBody>
          <a:bodyPr/>
          <a:lstStyle/>
          <a:p>
            <a:r>
              <a:rPr lang="ja-JP" altLang="en-US" sz="4400" dirty="0" smtClean="0">
                <a:latin typeface="ヒラギノ丸ゴ Pro W4"/>
                <a:ea typeface="ヒラギノ丸ゴ Pro W4"/>
                <a:cs typeface="ヒラギノ丸ゴ Pro W4"/>
              </a:rPr>
              <a:t>２</a:t>
            </a:r>
            <a:r>
              <a:rPr lang="en-US" altLang="ja-JP" sz="4400" dirty="0" smtClean="0">
                <a:latin typeface="ヒラギノ丸ゴ Pro W4"/>
                <a:ea typeface="ヒラギノ丸ゴ Pro W4"/>
                <a:cs typeface="ヒラギノ丸ゴ Pro W4"/>
              </a:rPr>
              <a:t>. </a:t>
            </a:r>
            <a:r>
              <a:rPr lang="ja-JP" altLang="en-US" sz="4400" dirty="0" smtClean="0">
                <a:latin typeface="ヒラギノ丸ゴ Pro W4"/>
                <a:ea typeface="ヒラギノ丸ゴ Pro W4"/>
                <a:cs typeface="ヒラギノ丸ゴ Pro W4"/>
              </a:rPr>
              <a:t>いかにして宇宙初期の</a:t>
            </a:r>
            <a:r>
              <a:rPr lang="en-US" altLang="ja-JP" sz="4400" dirty="0" smtClean="0">
                <a:latin typeface="ヒラギノ丸ゴ Pro W4"/>
                <a:ea typeface="ヒラギノ丸ゴ Pro W4"/>
                <a:cs typeface="ヒラギノ丸ゴ Pro W4"/>
              </a:rPr>
              <a:t/>
            </a:r>
            <a:br>
              <a:rPr lang="en-US" altLang="ja-JP" sz="4400" dirty="0" smtClean="0">
                <a:latin typeface="ヒラギノ丸ゴ Pro W4"/>
                <a:ea typeface="ヒラギノ丸ゴ Pro W4"/>
                <a:cs typeface="ヒラギノ丸ゴ Pro W4"/>
              </a:rPr>
            </a:br>
            <a:r>
              <a:rPr lang="ja-JP" altLang="en-US" sz="4400" dirty="0" smtClean="0">
                <a:latin typeface="ヒラギノ丸ゴ Pro W4"/>
                <a:ea typeface="ヒラギノ丸ゴ Pro W4"/>
                <a:cs typeface="ヒラギノ丸ゴ Pro W4"/>
              </a:rPr>
              <a:t>状態を作り出すのか？</a:t>
            </a:r>
            <a:endParaRPr lang="ja-JP" altLang="en-US" sz="4400" dirty="0">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ACBBED87-0EBD-274D-83B3-95022E6DC93D}" type="slidenum">
              <a:rPr lang="en-US" altLang="ja-JP" smtClean="0"/>
              <a:pPr/>
              <a:t>24</a:t>
            </a:fld>
            <a:endParaRPr lang="en-US" altLang="ja-JP"/>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25</a:t>
            </a:fld>
            <a:endParaRPr lang="en-US" altLang="ja-JP"/>
          </a:p>
        </p:txBody>
      </p:sp>
      <p:pic>
        <p:nvPicPr>
          <p:cNvPr id="5" name="図 4"/>
          <p:cNvPicPr>
            <a:picLocks noChangeAspect="1"/>
          </p:cNvPicPr>
          <p:nvPr/>
        </p:nvPicPr>
        <p:blipFill>
          <a:blip r:embed="rId3"/>
          <a:stretch>
            <a:fillRect/>
          </a:stretch>
        </p:blipFill>
        <p:spPr>
          <a:xfrm>
            <a:off x="-235634" y="0"/>
            <a:ext cx="9379634" cy="6400800"/>
          </a:xfrm>
          <a:prstGeom prst="rect">
            <a:avLst/>
          </a:prstGeom>
        </p:spPr>
      </p:pic>
      <p:sp>
        <p:nvSpPr>
          <p:cNvPr id="6" name="正方形/長方形 5"/>
          <p:cNvSpPr/>
          <p:nvPr/>
        </p:nvSpPr>
        <p:spPr bwMode="auto">
          <a:xfrm>
            <a:off x="1905000" y="101600"/>
            <a:ext cx="1689100" cy="1739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
        <p:nvSpPr>
          <p:cNvPr id="7" name="正方形/長方形 6"/>
          <p:cNvSpPr/>
          <p:nvPr/>
        </p:nvSpPr>
        <p:spPr bwMode="auto">
          <a:xfrm>
            <a:off x="3594100" y="127000"/>
            <a:ext cx="1689100" cy="1739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
        <p:nvSpPr>
          <p:cNvPr id="8" name="正方形/長方形 7"/>
          <p:cNvSpPr/>
          <p:nvPr/>
        </p:nvSpPr>
        <p:spPr bwMode="auto">
          <a:xfrm>
            <a:off x="5295900" y="114300"/>
            <a:ext cx="1689100" cy="1739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
        <p:nvSpPr>
          <p:cNvPr id="9" name="正方形/長方形 8"/>
          <p:cNvSpPr/>
          <p:nvPr/>
        </p:nvSpPr>
        <p:spPr bwMode="auto">
          <a:xfrm>
            <a:off x="6959600" y="139700"/>
            <a:ext cx="1689100" cy="1739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
        <p:nvSpPr>
          <p:cNvPr id="10" name="正方形/長方形 9"/>
          <p:cNvSpPr/>
          <p:nvPr/>
        </p:nvSpPr>
        <p:spPr bwMode="auto">
          <a:xfrm>
            <a:off x="6959600" y="1790700"/>
            <a:ext cx="1689100" cy="1739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
        <p:nvSpPr>
          <p:cNvPr id="11" name="正方形/長方形 10"/>
          <p:cNvSpPr/>
          <p:nvPr/>
        </p:nvSpPr>
        <p:spPr bwMode="auto">
          <a:xfrm>
            <a:off x="5321300" y="1841500"/>
            <a:ext cx="1689100" cy="1739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
        <p:nvSpPr>
          <p:cNvPr id="12" name="正方形/長方形 11"/>
          <p:cNvSpPr/>
          <p:nvPr/>
        </p:nvSpPr>
        <p:spPr bwMode="auto">
          <a:xfrm>
            <a:off x="3619500" y="1752600"/>
            <a:ext cx="1689100" cy="1739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
        <p:nvSpPr>
          <p:cNvPr id="13" name="正方形/長方形 12"/>
          <p:cNvSpPr/>
          <p:nvPr/>
        </p:nvSpPr>
        <p:spPr bwMode="auto">
          <a:xfrm>
            <a:off x="1892300" y="1752600"/>
            <a:ext cx="1689100" cy="1739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
        <p:nvSpPr>
          <p:cNvPr id="14" name="正方形/長方形 13"/>
          <p:cNvSpPr/>
          <p:nvPr/>
        </p:nvSpPr>
        <p:spPr bwMode="auto">
          <a:xfrm>
            <a:off x="228600" y="1803400"/>
            <a:ext cx="1689100" cy="1739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
        <p:nvSpPr>
          <p:cNvPr id="15" name="正方形/長方形 14"/>
          <p:cNvSpPr/>
          <p:nvPr/>
        </p:nvSpPr>
        <p:spPr bwMode="auto">
          <a:xfrm>
            <a:off x="215900" y="3505200"/>
            <a:ext cx="1689100" cy="1739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
        <p:nvSpPr>
          <p:cNvPr id="16" name="正方形/長方形 15"/>
          <p:cNvSpPr/>
          <p:nvPr/>
        </p:nvSpPr>
        <p:spPr bwMode="auto">
          <a:xfrm>
            <a:off x="1879600" y="3517900"/>
            <a:ext cx="1689100" cy="1739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
        <p:nvSpPr>
          <p:cNvPr id="17" name="正方形/長方形 16"/>
          <p:cNvSpPr/>
          <p:nvPr/>
        </p:nvSpPr>
        <p:spPr bwMode="auto">
          <a:xfrm>
            <a:off x="3632200" y="3454400"/>
            <a:ext cx="1689100" cy="1739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
        <p:nvSpPr>
          <p:cNvPr id="18" name="正方形/長方形 17"/>
          <p:cNvSpPr/>
          <p:nvPr/>
        </p:nvSpPr>
        <p:spPr bwMode="auto">
          <a:xfrm>
            <a:off x="5283200" y="3517900"/>
            <a:ext cx="1689100" cy="1739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
        <p:nvSpPr>
          <p:cNvPr id="19" name="正方形/長方形 18"/>
          <p:cNvSpPr/>
          <p:nvPr/>
        </p:nvSpPr>
        <p:spPr bwMode="auto">
          <a:xfrm>
            <a:off x="7023100" y="3492500"/>
            <a:ext cx="1689100" cy="1739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
        <p:nvSpPr>
          <p:cNvPr id="20" name="正方形/長方形 19"/>
          <p:cNvSpPr/>
          <p:nvPr/>
        </p:nvSpPr>
        <p:spPr bwMode="auto">
          <a:xfrm>
            <a:off x="222828" y="138551"/>
            <a:ext cx="1689100" cy="17399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par>
                          <p:cTn id="12" fill="hold">
                            <p:stCondLst>
                              <p:cond delay="1500"/>
                            </p:stCondLst>
                            <p:childTnLst>
                              <p:par>
                                <p:cTn id="13" presetID="10" presetClass="exit" presetSubtype="0" fill="hold" grpId="0" nodeType="after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2000"/>
                            </p:stCondLst>
                            <p:childTnLst>
                              <p:par>
                                <p:cTn id="17" presetID="10" presetClass="exit" presetSubtype="0" fill="hold" grpId="0" nodeType="after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par>
                          <p:cTn id="20" fill="hold">
                            <p:stCondLst>
                              <p:cond delay="2500"/>
                            </p:stCondLst>
                            <p:childTnLst>
                              <p:par>
                                <p:cTn id="21" presetID="10" presetClass="exit" presetSubtype="0" fill="hold" grpId="0" nodeType="after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p:stCondLst>
                              <p:cond delay="3000"/>
                            </p:stCondLst>
                            <p:childTnLst>
                              <p:par>
                                <p:cTn id="25" presetID="10" presetClass="exit" presetSubtype="0" fill="hold" grpId="0" nodeType="afterEffect">
                                  <p:stCondLst>
                                    <p:cond delay="0"/>
                                  </p:stCondLst>
                                  <p:childTnLst>
                                    <p:animEffect transition="out" filter="fade">
                                      <p:cBhvr>
                                        <p:cTn id="26" dur="2000"/>
                                        <p:tgtEl>
                                          <p:spTgt spid="10"/>
                                        </p:tgtEl>
                                      </p:cBhvr>
                                    </p:animEffect>
                                    <p:set>
                                      <p:cBhvr>
                                        <p:cTn id="27" dur="1" fill="hold">
                                          <p:stCondLst>
                                            <p:cond delay="1999"/>
                                          </p:stCondLst>
                                        </p:cTn>
                                        <p:tgtEl>
                                          <p:spTgt spid="10"/>
                                        </p:tgtEl>
                                        <p:attrNameLst>
                                          <p:attrName>style.visibility</p:attrName>
                                        </p:attrNameLst>
                                      </p:cBhvr>
                                      <p:to>
                                        <p:strVal val="hidden"/>
                                      </p:to>
                                    </p:set>
                                  </p:childTnLst>
                                </p:cTn>
                              </p:par>
                            </p:childTnLst>
                          </p:cTn>
                        </p:par>
                        <p:par>
                          <p:cTn id="28" fill="hold">
                            <p:stCondLst>
                              <p:cond delay="5000"/>
                            </p:stCondLst>
                            <p:childTnLst>
                              <p:par>
                                <p:cTn id="29" presetID="10" presetClass="exit" presetSubtype="0" fill="hold" grpId="0" nodeType="afterEffect">
                                  <p:stCondLst>
                                    <p:cond delay="0"/>
                                  </p:stCondLst>
                                  <p:childTnLst>
                                    <p:animEffect transition="out" filter="fade">
                                      <p:cBhvr>
                                        <p:cTn id="30" dur="2000"/>
                                        <p:tgtEl>
                                          <p:spTgt spid="11"/>
                                        </p:tgtEl>
                                      </p:cBhvr>
                                    </p:animEffect>
                                    <p:set>
                                      <p:cBhvr>
                                        <p:cTn id="31" dur="1" fill="hold">
                                          <p:stCondLst>
                                            <p:cond delay="1999"/>
                                          </p:stCondLst>
                                        </p:cTn>
                                        <p:tgtEl>
                                          <p:spTgt spid="11"/>
                                        </p:tgtEl>
                                        <p:attrNameLst>
                                          <p:attrName>style.visibility</p:attrName>
                                        </p:attrNameLst>
                                      </p:cBhvr>
                                      <p:to>
                                        <p:strVal val="hidden"/>
                                      </p:to>
                                    </p:set>
                                  </p:childTnLst>
                                </p:cTn>
                              </p:par>
                            </p:childTnLst>
                          </p:cTn>
                        </p:par>
                        <p:par>
                          <p:cTn id="32" fill="hold">
                            <p:stCondLst>
                              <p:cond delay="7000"/>
                            </p:stCondLst>
                            <p:childTnLst>
                              <p:par>
                                <p:cTn id="33" presetID="10" presetClass="exit" presetSubtype="0" fill="hold" grpId="0" nodeType="afterEffect">
                                  <p:stCondLst>
                                    <p:cond delay="0"/>
                                  </p:stCondLst>
                                  <p:childTnLst>
                                    <p:animEffect transition="out" filter="fade">
                                      <p:cBhvr>
                                        <p:cTn id="34" dur="2000"/>
                                        <p:tgtEl>
                                          <p:spTgt spid="12"/>
                                        </p:tgtEl>
                                      </p:cBhvr>
                                    </p:animEffect>
                                    <p:set>
                                      <p:cBhvr>
                                        <p:cTn id="35" dur="1" fill="hold">
                                          <p:stCondLst>
                                            <p:cond delay="1999"/>
                                          </p:stCondLst>
                                        </p:cTn>
                                        <p:tgtEl>
                                          <p:spTgt spid="12"/>
                                        </p:tgtEl>
                                        <p:attrNameLst>
                                          <p:attrName>style.visibility</p:attrName>
                                        </p:attrNameLst>
                                      </p:cBhvr>
                                      <p:to>
                                        <p:strVal val="hidden"/>
                                      </p:to>
                                    </p:set>
                                  </p:childTnLst>
                                </p:cTn>
                              </p:par>
                            </p:childTnLst>
                          </p:cTn>
                        </p:par>
                        <p:par>
                          <p:cTn id="36" fill="hold">
                            <p:stCondLst>
                              <p:cond delay="9000"/>
                            </p:stCondLst>
                            <p:childTnLst>
                              <p:par>
                                <p:cTn id="37" presetID="10" presetClass="exit" presetSubtype="0" fill="hold" grpId="0" nodeType="afterEffect">
                                  <p:stCondLst>
                                    <p:cond delay="0"/>
                                  </p:stCondLst>
                                  <p:childTnLst>
                                    <p:animEffect transition="out" filter="fade">
                                      <p:cBhvr>
                                        <p:cTn id="38" dur="2000"/>
                                        <p:tgtEl>
                                          <p:spTgt spid="13"/>
                                        </p:tgtEl>
                                      </p:cBhvr>
                                    </p:animEffect>
                                    <p:set>
                                      <p:cBhvr>
                                        <p:cTn id="39" dur="1" fill="hold">
                                          <p:stCondLst>
                                            <p:cond delay="1999"/>
                                          </p:stCondLst>
                                        </p:cTn>
                                        <p:tgtEl>
                                          <p:spTgt spid="13"/>
                                        </p:tgtEl>
                                        <p:attrNameLst>
                                          <p:attrName>style.visibility</p:attrName>
                                        </p:attrNameLst>
                                      </p:cBhvr>
                                      <p:to>
                                        <p:strVal val="hidden"/>
                                      </p:to>
                                    </p:set>
                                  </p:childTnLst>
                                </p:cTn>
                              </p:par>
                            </p:childTnLst>
                          </p:cTn>
                        </p:par>
                        <p:par>
                          <p:cTn id="40" fill="hold">
                            <p:stCondLst>
                              <p:cond delay="11000"/>
                            </p:stCondLst>
                            <p:childTnLst>
                              <p:par>
                                <p:cTn id="41" presetID="10" presetClass="exit" presetSubtype="0" fill="hold" grpId="0" nodeType="afterEffect">
                                  <p:stCondLst>
                                    <p:cond delay="0"/>
                                  </p:stCondLst>
                                  <p:childTnLst>
                                    <p:animEffect transition="out" filter="fade">
                                      <p:cBhvr>
                                        <p:cTn id="42" dur="2000"/>
                                        <p:tgtEl>
                                          <p:spTgt spid="14"/>
                                        </p:tgtEl>
                                      </p:cBhvr>
                                    </p:animEffect>
                                    <p:set>
                                      <p:cBhvr>
                                        <p:cTn id="43" dur="1" fill="hold">
                                          <p:stCondLst>
                                            <p:cond delay="1999"/>
                                          </p:stCondLst>
                                        </p:cTn>
                                        <p:tgtEl>
                                          <p:spTgt spid="14"/>
                                        </p:tgtEl>
                                        <p:attrNameLst>
                                          <p:attrName>style.visibility</p:attrName>
                                        </p:attrNameLst>
                                      </p:cBhvr>
                                      <p:to>
                                        <p:strVal val="hidden"/>
                                      </p:to>
                                    </p:set>
                                  </p:childTnLst>
                                </p:cTn>
                              </p:par>
                            </p:childTnLst>
                          </p:cTn>
                        </p:par>
                        <p:par>
                          <p:cTn id="44" fill="hold">
                            <p:stCondLst>
                              <p:cond delay="13000"/>
                            </p:stCondLst>
                            <p:childTnLst>
                              <p:par>
                                <p:cTn id="45" presetID="10" presetClass="exit" presetSubtype="0" fill="hold" grpId="0" nodeType="afterEffect">
                                  <p:stCondLst>
                                    <p:cond delay="0"/>
                                  </p:stCondLst>
                                  <p:childTnLst>
                                    <p:animEffect transition="out" filter="fade">
                                      <p:cBhvr>
                                        <p:cTn id="46" dur="2000"/>
                                        <p:tgtEl>
                                          <p:spTgt spid="15"/>
                                        </p:tgtEl>
                                      </p:cBhvr>
                                    </p:animEffect>
                                    <p:set>
                                      <p:cBhvr>
                                        <p:cTn id="47" dur="1" fill="hold">
                                          <p:stCondLst>
                                            <p:cond delay="1999"/>
                                          </p:stCondLst>
                                        </p:cTn>
                                        <p:tgtEl>
                                          <p:spTgt spid="15"/>
                                        </p:tgtEl>
                                        <p:attrNameLst>
                                          <p:attrName>style.visibility</p:attrName>
                                        </p:attrNameLst>
                                      </p:cBhvr>
                                      <p:to>
                                        <p:strVal val="hidden"/>
                                      </p:to>
                                    </p:set>
                                  </p:childTnLst>
                                </p:cTn>
                              </p:par>
                            </p:childTnLst>
                          </p:cTn>
                        </p:par>
                        <p:par>
                          <p:cTn id="48" fill="hold">
                            <p:stCondLst>
                              <p:cond delay="15000"/>
                            </p:stCondLst>
                            <p:childTnLst>
                              <p:par>
                                <p:cTn id="49" presetID="10" presetClass="exit" presetSubtype="0" fill="hold" grpId="0" nodeType="afterEffect">
                                  <p:stCondLst>
                                    <p:cond delay="0"/>
                                  </p:stCondLst>
                                  <p:childTnLst>
                                    <p:animEffect transition="out" filter="fade">
                                      <p:cBhvr>
                                        <p:cTn id="50" dur="2000"/>
                                        <p:tgtEl>
                                          <p:spTgt spid="16"/>
                                        </p:tgtEl>
                                      </p:cBhvr>
                                    </p:animEffect>
                                    <p:set>
                                      <p:cBhvr>
                                        <p:cTn id="51" dur="1" fill="hold">
                                          <p:stCondLst>
                                            <p:cond delay="1999"/>
                                          </p:stCondLst>
                                        </p:cTn>
                                        <p:tgtEl>
                                          <p:spTgt spid="16"/>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2000"/>
                                        <p:tgtEl>
                                          <p:spTgt spid="17"/>
                                        </p:tgtEl>
                                      </p:cBhvr>
                                    </p:animEffect>
                                    <p:set>
                                      <p:cBhvr>
                                        <p:cTn id="55" dur="1" fill="hold">
                                          <p:stCondLst>
                                            <p:cond delay="1999"/>
                                          </p:stCondLst>
                                        </p:cTn>
                                        <p:tgtEl>
                                          <p:spTgt spid="17"/>
                                        </p:tgtEl>
                                        <p:attrNameLst>
                                          <p:attrName>style.visibility</p:attrName>
                                        </p:attrNameLst>
                                      </p:cBhvr>
                                      <p:to>
                                        <p:strVal val="hidden"/>
                                      </p:to>
                                    </p:set>
                                  </p:childTnLst>
                                </p:cTn>
                              </p:par>
                            </p:childTnLst>
                          </p:cTn>
                        </p:par>
                        <p:par>
                          <p:cTn id="56" fill="hold">
                            <p:stCondLst>
                              <p:cond delay="19000"/>
                            </p:stCondLst>
                            <p:childTnLst>
                              <p:par>
                                <p:cTn id="57" presetID="10" presetClass="exit" presetSubtype="0" fill="hold" grpId="0" nodeType="afterEffect">
                                  <p:stCondLst>
                                    <p:cond delay="0"/>
                                  </p:stCondLst>
                                  <p:childTnLst>
                                    <p:animEffect transition="out" filter="fade">
                                      <p:cBhvr>
                                        <p:cTn id="58" dur="2000"/>
                                        <p:tgtEl>
                                          <p:spTgt spid="18"/>
                                        </p:tgtEl>
                                      </p:cBhvr>
                                    </p:animEffect>
                                    <p:set>
                                      <p:cBhvr>
                                        <p:cTn id="59" dur="1" fill="hold">
                                          <p:stCondLst>
                                            <p:cond delay="1999"/>
                                          </p:stCondLst>
                                        </p:cTn>
                                        <p:tgtEl>
                                          <p:spTgt spid="18"/>
                                        </p:tgtEl>
                                        <p:attrNameLst>
                                          <p:attrName>style.visibility</p:attrName>
                                        </p:attrNameLst>
                                      </p:cBhvr>
                                      <p:to>
                                        <p:strVal val="hidden"/>
                                      </p:to>
                                    </p:set>
                                  </p:childTnLst>
                                </p:cTn>
                              </p:par>
                            </p:childTnLst>
                          </p:cTn>
                        </p:par>
                        <p:par>
                          <p:cTn id="60" fill="hold">
                            <p:stCondLst>
                              <p:cond delay="21000"/>
                            </p:stCondLst>
                            <p:childTnLst>
                              <p:par>
                                <p:cTn id="61" presetID="10" presetClass="exit" presetSubtype="0" fill="hold" grpId="0" nodeType="afterEffect">
                                  <p:stCondLst>
                                    <p:cond delay="0"/>
                                  </p:stCondLst>
                                  <p:childTnLst>
                                    <p:animEffect transition="out" filter="fade">
                                      <p:cBhvr>
                                        <p:cTn id="62" dur="2000"/>
                                        <p:tgtEl>
                                          <p:spTgt spid="19"/>
                                        </p:tgtEl>
                                      </p:cBhvr>
                                    </p:animEffect>
                                    <p:set>
                                      <p:cBhvr>
                                        <p:cTn id="63" dur="1" fill="hold">
                                          <p:stCondLst>
                                            <p:cond delay="1999"/>
                                          </p:stCondLst>
                                        </p:cTn>
                                        <p:tgtEl>
                                          <p:spTgt spid="19"/>
                                        </p:tgtEl>
                                        <p:attrNameLst>
                                          <p:attrName>style.visibility</p:attrName>
                                        </p:attrNameLst>
                                      </p:cBhvr>
                                      <p:to>
                                        <p:strVal val="hidden"/>
                                      </p:to>
                                    </p:set>
                                  </p:childTnLst>
                                </p:cTn>
                              </p:par>
                            </p:childTnLst>
                          </p:cTn>
                        </p:par>
                        <p:par>
                          <p:cTn id="64" fill="hold">
                            <p:stCondLst>
                              <p:cond delay="23000"/>
                            </p:stCondLst>
                            <p:childTnLst>
                              <p:par>
                                <p:cTn id="65" presetID="10" presetClass="exit" presetSubtype="0" fill="hold" grpId="0" nodeType="afterEffect">
                                  <p:stCondLst>
                                    <p:cond delay="0"/>
                                  </p:stCondLst>
                                  <p:childTnLst>
                                    <p:animEffect transition="out" filter="fade">
                                      <p:cBhvr>
                                        <p:cTn id="66" dur="2000"/>
                                        <p:tgtEl>
                                          <p:spTgt spid="20"/>
                                        </p:tgtEl>
                                      </p:cBhvr>
                                    </p:animEffect>
                                    <p:set>
                                      <p:cBhvr>
                                        <p:cTn id="67"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0" grpId="1"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26</a:t>
            </a:fld>
            <a:endParaRPr lang="en-US" altLang="ja-JP"/>
          </a:p>
        </p:txBody>
      </p:sp>
      <p:pic>
        <p:nvPicPr>
          <p:cNvPr id="7" name="図 6"/>
          <p:cNvPicPr>
            <a:picLocks noChangeAspect="1"/>
          </p:cNvPicPr>
          <p:nvPr/>
        </p:nvPicPr>
        <p:blipFill>
          <a:blip r:embed="rId3"/>
          <a:stretch>
            <a:fillRect/>
          </a:stretch>
        </p:blipFill>
        <p:spPr>
          <a:xfrm>
            <a:off x="0" y="6622"/>
            <a:ext cx="9194800" cy="6851378"/>
          </a:xfrm>
          <a:prstGeom prst="rect">
            <a:avLst/>
          </a:prstGeom>
        </p:spPr>
      </p:pic>
      <p:sp>
        <p:nvSpPr>
          <p:cNvPr id="8" name="正方形/長方形 7"/>
          <p:cNvSpPr/>
          <p:nvPr/>
        </p:nvSpPr>
        <p:spPr>
          <a:xfrm>
            <a:off x="1321047" y="228600"/>
            <a:ext cx="6460999" cy="646331"/>
          </a:xfrm>
          <a:prstGeom prst="rect">
            <a:avLst/>
          </a:prstGeom>
        </p:spPr>
        <p:txBody>
          <a:bodyPr wrap="none">
            <a:spAutoFit/>
          </a:bodyPr>
          <a:lstStyle/>
          <a:p>
            <a:r>
              <a:rPr lang="ja-JP" altLang="en-US" sz="3600" dirty="0" smtClean="0">
                <a:solidFill>
                  <a:schemeClr val="bg1"/>
                </a:solidFill>
                <a:latin typeface="ヒラギノ丸ゴ Pro W4"/>
                <a:ea typeface="ヒラギノ丸ゴ Pro W4"/>
                <a:cs typeface="ヒラギノ丸ゴ Pro W4"/>
              </a:rPr>
              <a:t>フェムトメータ</a:t>
            </a:r>
            <a:r>
              <a:rPr lang="en-US" altLang="ja-JP" sz="3600" dirty="0" smtClean="0">
                <a:solidFill>
                  <a:schemeClr val="bg1"/>
                </a:solidFill>
                <a:latin typeface="ヒラギノ丸ゴ Pro W4"/>
                <a:ea typeface="ヒラギノ丸ゴ Pro W4"/>
                <a:cs typeface="ヒラギノ丸ゴ Pro W4"/>
              </a:rPr>
              <a:t> (fm) </a:t>
            </a:r>
            <a:r>
              <a:rPr lang="ja-JP" altLang="en-US" sz="3600" dirty="0" smtClean="0">
                <a:solidFill>
                  <a:schemeClr val="bg1"/>
                </a:solidFill>
                <a:latin typeface="ヒラギノ丸ゴ Pro W4"/>
                <a:ea typeface="ヒラギノ丸ゴ Pro W4"/>
                <a:cs typeface="ヒラギノ丸ゴ Pro W4"/>
              </a:rPr>
              <a:t>の世界へ</a:t>
            </a:r>
            <a:endParaRPr lang="ja-JP" altLang="en-US" sz="3600" dirty="0">
              <a:solidFill>
                <a:schemeClr val="bg1"/>
              </a:solidFill>
              <a:latin typeface="ヒラギノ丸ゴ Pro W4"/>
              <a:ea typeface="ヒラギノ丸ゴ Pro W4"/>
              <a:cs typeface="ヒラギノ丸ゴ Pro W4"/>
            </a:endParaRPr>
          </a:p>
        </p:txBody>
      </p:sp>
      <p:sp>
        <p:nvSpPr>
          <p:cNvPr id="9" name="正方形/長方形 8"/>
          <p:cNvSpPr/>
          <p:nvPr/>
        </p:nvSpPr>
        <p:spPr>
          <a:xfrm>
            <a:off x="1435100" y="5105400"/>
            <a:ext cx="6629400" cy="461665"/>
          </a:xfrm>
          <a:prstGeom prst="rect">
            <a:avLst/>
          </a:prstGeom>
        </p:spPr>
        <p:txBody>
          <a:bodyPr wrap="square">
            <a:spAutoFit/>
          </a:bodyPr>
          <a:lstStyle/>
          <a:p>
            <a:r>
              <a:rPr lang="en-US" altLang="ja-JP" dirty="0" smtClean="0">
                <a:solidFill>
                  <a:srgbClr val="FFFFFF"/>
                </a:solidFill>
                <a:latin typeface="ヒラギノ丸ゴ Pro W4"/>
                <a:ea typeface="ヒラギノ丸ゴ Pro W4"/>
                <a:cs typeface="ヒラギノ丸ゴ Pro W4"/>
              </a:rPr>
              <a:t>1 </a:t>
            </a:r>
            <a:r>
              <a:rPr lang="en-US" altLang="ja-JP" dirty="0" err="1" smtClean="0">
                <a:solidFill>
                  <a:srgbClr val="FFFFFF"/>
                </a:solidFill>
                <a:latin typeface="ヒラギノ丸ゴ Pro W4"/>
                <a:ea typeface="ヒラギノ丸ゴ Pro W4"/>
                <a:cs typeface="ヒラギノ丸ゴ Pro W4"/>
              </a:rPr>
              <a:t>femtometer</a:t>
            </a:r>
            <a:r>
              <a:rPr lang="en-US" altLang="ja-JP" dirty="0" smtClean="0">
                <a:solidFill>
                  <a:srgbClr val="FFFFFF"/>
                </a:solidFill>
                <a:latin typeface="ヒラギノ丸ゴ Pro W4"/>
                <a:ea typeface="ヒラギノ丸ゴ Pro W4"/>
                <a:cs typeface="ヒラギノ丸ゴ Pro W4"/>
              </a:rPr>
              <a:t> = 1fm = 10</a:t>
            </a:r>
            <a:r>
              <a:rPr lang="en-US" altLang="ja-JP" baseline="30000" dirty="0" smtClean="0">
                <a:solidFill>
                  <a:srgbClr val="FFFFFF"/>
                </a:solidFill>
                <a:latin typeface="ヒラギノ丸ゴ Pro W4"/>
                <a:ea typeface="ヒラギノ丸ゴ Pro W4"/>
                <a:cs typeface="ヒラギノ丸ゴ Pro W4"/>
              </a:rPr>
              <a:t>-15</a:t>
            </a:r>
            <a:r>
              <a:rPr lang="en-US" altLang="ja-JP" dirty="0" smtClean="0">
                <a:solidFill>
                  <a:srgbClr val="FFFFFF"/>
                </a:solidFill>
                <a:latin typeface="ヒラギノ丸ゴ Pro W4"/>
                <a:ea typeface="ヒラギノ丸ゴ Pro W4"/>
                <a:cs typeface="ヒラギノ丸ゴ Pro W4"/>
              </a:rPr>
              <a:t>m</a:t>
            </a:r>
            <a:endParaRPr lang="ja-JP" altLang="en-US" dirty="0">
              <a:solidFill>
                <a:srgbClr val="FFFFFF"/>
              </a:solidFill>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27</a:t>
            </a:fld>
            <a:endParaRPr lang="en-US" altLang="ja-JP"/>
          </a:p>
        </p:txBody>
      </p:sp>
      <p:pic>
        <p:nvPicPr>
          <p:cNvPr id="5" name="Picture 4" descr="heart2quarks">
            <a:hlinkClick r:id="rId3"/>
          </p:cNvPr>
          <p:cNvPicPr>
            <a:picLocks noChangeAspect="1" noChangeArrowheads="1"/>
          </p:cNvPicPr>
          <p:nvPr/>
        </p:nvPicPr>
        <p:blipFill>
          <a:blip r:embed="rId4"/>
          <a:srcRect/>
          <a:stretch>
            <a:fillRect/>
          </a:stretch>
        </p:blipFill>
        <p:spPr bwMode="auto">
          <a:xfrm>
            <a:off x="0" y="1219200"/>
            <a:ext cx="5111827" cy="4419600"/>
          </a:xfrm>
          <a:prstGeom prst="rect">
            <a:avLst/>
          </a:prstGeom>
          <a:noFill/>
        </p:spPr>
      </p:pic>
      <p:pic>
        <p:nvPicPr>
          <p:cNvPr id="6" name="図 5" descr="95-0759D.jpg"/>
          <p:cNvPicPr>
            <a:picLocks noChangeAspect="1"/>
          </p:cNvPicPr>
          <p:nvPr/>
        </p:nvPicPr>
        <p:blipFill>
          <a:blip r:embed="rId5"/>
          <a:stretch>
            <a:fillRect/>
          </a:stretch>
        </p:blipFill>
        <p:spPr>
          <a:xfrm>
            <a:off x="5170546" y="1447800"/>
            <a:ext cx="3973454" cy="4921250"/>
          </a:xfrm>
          <a:prstGeom prst="rect">
            <a:avLst/>
          </a:prstGeom>
        </p:spPr>
      </p:pic>
      <p:sp>
        <p:nvSpPr>
          <p:cNvPr id="8" name="テキスト ボックス 7"/>
          <p:cNvSpPr txBox="1"/>
          <p:nvPr/>
        </p:nvSpPr>
        <p:spPr>
          <a:xfrm>
            <a:off x="1257593" y="142019"/>
            <a:ext cx="6705600" cy="1200328"/>
          </a:xfrm>
          <a:prstGeom prst="rect">
            <a:avLst/>
          </a:prstGeom>
          <a:noFill/>
        </p:spPr>
        <p:txBody>
          <a:bodyPr wrap="square" rtlCol="0">
            <a:spAutoFit/>
          </a:bodyPr>
          <a:lstStyle/>
          <a:p>
            <a:r>
              <a:rPr kumimoji="1" lang="ja-JP" altLang="en-US" dirty="0" smtClean="0">
                <a:solidFill>
                  <a:srgbClr val="0000FF"/>
                </a:solidFill>
                <a:latin typeface="ヒラギノ丸ゴ Pro W4"/>
                <a:ea typeface="ヒラギノ丸ゴ Pro W4"/>
                <a:cs typeface="ヒラギノ丸ゴ Pro W4"/>
              </a:rPr>
              <a:t>標準模型（</a:t>
            </a:r>
            <a:r>
              <a:rPr kumimoji="1" lang="en-US" altLang="ja-JP" dirty="0" smtClean="0">
                <a:solidFill>
                  <a:srgbClr val="0000FF"/>
                </a:solidFill>
                <a:latin typeface="ヒラギノ丸ゴ Pro W4"/>
                <a:ea typeface="ヒラギノ丸ゴ Pro W4"/>
                <a:cs typeface="ヒラギノ丸ゴ Pro W4"/>
              </a:rPr>
              <a:t>Standard Model)</a:t>
            </a:r>
          </a:p>
          <a:p>
            <a:r>
              <a:rPr kumimoji="1" lang="en-US" altLang="ja-JP" dirty="0" smtClean="0">
                <a:solidFill>
                  <a:srgbClr val="0000FF"/>
                </a:solidFill>
                <a:latin typeface="ヒラギノ丸ゴ Pro W4"/>
                <a:ea typeface="ヒラギノ丸ゴ Pro W4"/>
                <a:cs typeface="ヒラギノ丸ゴ Pro W4"/>
              </a:rPr>
              <a:t>QCD (</a:t>
            </a:r>
            <a:r>
              <a:rPr kumimoji="1" lang="ja-JP" altLang="en-US" dirty="0" smtClean="0">
                <a:solidFill>
                  <a:srgbClr val="0000FF"/>
                </a:solidFill>
                <a:latin typeface="ヒラギノ丸ゴ Pro W4"/>
                <a:ea typeface="ヒラギノ丸ゴ Pro W4"/>
                <a:cs typeface="ヒラギノ丸ゴ Pro W4"/>
              </a:rPr>
              <a:t>量子色力学</a:t>
            </a:r>
            <a:r>
              <a:rPr kumimoji="1" lang="en-US" altLang="ja-JP" dirty="0" smtClean="0">
                <a:solidFill>
                  <a:srgbClr val="0000FF"/>
                </a:solidFill>
                <a:latin typeface="ヒラギノ丸ゴ Pro W4"/>
                <a:ea typeface="ヒラギノ丸ゴ Pro W4"/>
                <a:cs typeface="ヒラギノ丸ゴ Pro W4"/>
              </a:rPr>
              <a:t>)</a:t>
            </a:r>
            <a:r>
              <a:rPr kumimoji="1" lang="ja-JP" altLang="en-US" dirty="0" smtClean="0">
                <a:solidFill>
                  <a:srgbClr val="0000FF"/>
                </a:solidFill>
                <a:latin typeface="ヒラギノ丸ゴ Pro W4"/>
                <a:ea typeface="ヒラギノ丸ゴ Pro W4"/>
                <a:cs typeface="ヒラギノ丸ゴ Pro W4"/>
              </a:rPr>
              <a:t>、</a:t>
            </a:r>
            <a:endParaRPr kumimoji="1" lang="en-US" altLang="ja-JP" dirty="0" smtClean="0">
              <a:solidFill>
                <a:srgbClr val="0000FF"/>
              </a:solidFill>
              <a:latin typeface="ヒラギノ丸ゴ Pro W4"/>
              <a:ea typeface="ヒラギノ丸ゴ Pro W4"/>
              <a:cs typeface="ヒラギノ丸ゴ Pro W4"/>
            </a:endParaRPr>
          </a:p>
          <a:p>
            <a:r>
              <a:rPr kumimoji="1" lang="ja-JP" altLang="en-US" dirty="0" smtClean="0">
                <a:solidFill>
                  <a:srgbClr val="0000FF"/>
                </a:solidFill>
                <a:latin typeface="ヒラギノ丸ゴ Pro W4"/>
                <a:ea typeface="ヒラギノ丸ゴ Pro W4"/>
                <a:cs typeface="ヒラギノ丸ゴ Pro W4"/>
              </a:rPr>
              <a:t>強い相互作用</a:t>
            </a:r>
            <a:endParaRPr kumimoji="1" lang="ja-JP" altLang="en-US" dirty="0">
              <a:solidFill>
                <a:srgbClr val="0000FF"/>
              </a:solidFill>
              <a:latin typeface="ヒラギノ丸ゴ Pro W4"/>
              <a:ea typeface="ヒラギノ丸ゴ Pro W4"/>
              <a:cs typeface="ヒラギノ丸ゴ Pro W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5" name="スライド番号プレースホルダ 5"/>
          <p:cNvSpPr>
            <a:spLocks noGrp="1"/>
          </p:cNvSpPr>
          <p:nvPr>
            <p:ph type="sldNum" sz="quarter" idx="12"/>
          </p:nvPr>
        </p:nvSpPr>
        <p:spPr/>
        <p:txBody>
          <a:bodyPr/>
          <a:lstStyle/>
          <a:p>
            <a:fld id="{29D6A65E-B525-124D-A7AF-0A65FD1F33F7}" type="slidenum">
              <a:rPr lang="en-US" altLang="ja-JP"/>
              <a:pPr/>
              <a:t>28</a:t>
            </a:fld>
            <a:endParaRPr lang="en-US" altLang="ja-JP"/>
          </a:p>
        </p:txBody>
      </p:sp>
      <p:sp>
        <p:nvSpPr>
          <p:cNvPr id="1564705" name="Rectangle 33"/>
          <p:cNvSpPr>
            <a:spLocks noGrp="1" noChangeArrowheads="1"/>
          </p:cNvSpPr>
          <p:nvPr>
            <p:ph type="title"/>
          </p:nvPr>
        </p:nvSpPr>
        <p:spPr>
          <a:xfrm>
            <a:off x="170876" y="0"/>
            <a:ext cx="8915399" cy="762000"/>
          </a:xfrm>
        </p:spPr>
        <p:txBody>
          <a:bodyPr/>
          <a:lstStyle/>
          <a:p>
            <a:r>
              <a:rPr lang="en-US" altLang="ja-JP" sz="3200" dirty="0" smtClean="0">
                <a:latin typeface="ヒラギノ丸ゴ Pro W4"/>
                <a:ea typeface="ヒラギノ丸ゴ Pro W4"/>
                <a:cs typeface="ヒラギノ丸ゴ Pro W4"/>
              </a:rPr>
              <a:t>QED</a:t>
            </a:r>
            <a:r>
              <a:rPr lang="ja-JP" altLang="en-US" sz="3200" dirty="0" smtClean="0">
                <a:latin typeface="ヒラギノ丸ゴ Pro W4"/>
                <a:ea typeface="ヒラギノ丸ゴ Pro W4"/>
                <a:cs typeface="ヒラギノ丸ゴ Pro W4"/>
              </a:rPr>
              <a:t>（量子電磁気学）</a:t>
            </a:r>
            <a:r>
              <a:rPr lang="en-US" altLang="ja-JP" sz="3200" dirty="0" smtClean="0">
                <a:latin typeface="ヒラギノ丸ゴ Pro W4"/>
                <a:ea typeface="ヒラギノ丸ゴ Pro W4"/>
                <a:cs typeface="ヒラギノ丸ゴ Pro W4"/>
              </a:rPr>
              <a:t> </a:t>
            </a:r>
            <a:r>
              <a:rPr lang="ja-JP" altLang="en-US" sz="3200" dirty="0" smtClean="0">
                <a:latin typeface="ヒラギノ丸ゴ Pro W4"/>
                <a:ea typeface="ヒラギノ丸ゴ Pro W4"/>
                <a:cs typeface="ヒラギノ丸ゴ Pro W4"/>
              </a:rPr>
              <a:t>と</a:t>
            </a:r>
            <a:r>
              <a:rPr lang="en-US" altLang="ja-JP" sz="3200" dirty="0" smtClean="0">
                <a:latin typeface="ヒラギノ丸ゴ Pro W4"/>
                <a:ea typeface="ヒラギノ丸ゴ Pro W4"/>
                <a:cs typeface="ヒラギノ丸ゴ Pro W4"/>
              </a:rPr>
              <a:t> QCD</a:t>
            </a:r>
            <a:r>
              <a:rPr lang="ja-JP" altLang="ja-JP" sz="3200" dirty="0" smtClean="0">
                <a:latin typeface="ヒラギノ丸ゴ Pro W4"/>
                <a:ea typeface="ヒラギノ丸ゴ Pro W4"/>
                <a:cs typeface="ヒラギノ丸ゴ Pro W4"/>
              </a:rPr>
              <a:t>（</a:t>
            </a:r>
            <a:r>
              <a:rPr lang="ja-JP" altLang="en-US" sz="3200" dirty="0" smtClean="0">
                <a:latin typeface="ヒラギノ丸ゴ Pro W4"/>
                <a:ea typeface="ヒラギノ丸ゴ Pro W4"/>
                <a:cs typeface="ヒラギノ丸ゴ Pro W4"/>
              </a:rPr>
              <a:t>量子色力学）</a:t>
            </a:r>
            <a:endParaRPr lang="en-US" altLang="ja-JP" sz="3200" dirty="0">
              <a:latin typeface="ヒラギノ丸ゴ Pro W4"/>
              <a:ea typeface="ヒラギノ丸ゴ Pro W4"/>
              <a:cs typeface="ヒラギノ丸ゴ Pro W4"/>
            </a:endParaRPr>
          </a:p>
        </p:txBody>
      </p:sp>
      <p:pic>
        <p:nvPicPr>
          <p:cNvPr id="1564708" name="Picture 36" descr="rgb02"/>
          <p:cNvPicPr>
            <a:picLocks noChangeAspect="1" noChangeArrowheads="1"/>
          </p:cNvPicPr>
          <p:nvPr/>
        </p:nvPicPr>
        <p:blipFill>
          <a:blip r:embed="rId3"/>
          <a:srcRect/>
          <a:stretch>
            <a:fillRect/>
          </a:stretch>
        </p:blipFill>
        <p:spPr bwMode="auto">
          <a:xfrm>
            <a:off x="7404088" y="579697"/>
            <a:ext cx="1524000" cy="1524000"/>
          </a:xfrm>
          <a:prstGeom prst="rect">
            <a:avLst/>
          </a:prstGeom>
          <a:noFill/>
        </p:spPr>
      </p:pic>
      <p:sp>
        <p:nvSpPr>
          <p:cNvPr id="1564740" name="Rectangle 68"/>
          <p:cNvSpPr>
            <a:spLocks noChangeArrowheads="1"/>
          </p:cNvSpPr>
          <p:nvPr/>
        </p:nvSpPr>
        <p:spPr bwMode="auto">
          <a:xfrm>
            <a:off x="67556" y="751618"/>
            <a:ext cx="7933444" cy="2743200"/>
          </a:xfrm>
          <a:prstGeom prst="rect">
            <a:avLst/>
          </a:prstGeom>
          <a:noFill/>
          <a:ln w="9525">
            <a:noFill/>
            <a:miter lim="800000"/>
            <a:headEnd/>
            <a:tailEnd/>
          </a:ln>
          <a:effectLst/>
        </p:spPr>
        <p:txBody>
          <a:bodyPr>
            <a:prstTxWarp prst="textNoShape">
              <a:avLst/>
            </a:prstTxWarp>
          </a:bodyPr>
          <a:lstStyle/>
          <a:p>
            <a:pPr marL="342900" indent="-342900" algn="l" eaLnBrk="1" hangingPunct="1">
              <a:spcBef>
                <a:spcPct val="20000"/>
              </a:spcBef>
              <a:buClr>
                <a:schemeClr val="hlink"/>
              </a:buClr>
              <a:buSzPct val="120000"/>
              <a:buFontTx/>
              <a:buChar char="•"/>
            </a:pPr>
            <a:r>
              <a:rPr lang="en-US" altLang="ja-JP" sz="1800" b="0" dirty="0">
                <a:latin typeface="ヒラギノ丸ゴ Pro W4"/>
                <a:ea typeface="ヒラギノ丸ゴ Pro W4"/>
                <a:cs typeface="ヒラギノ丸ゴ Pro W4"/>
              </a:rPr>
              <a:t>QED </a:t>
            </a:r>
            <a:r>
              <a:rPr lang="en-US" altLang="ja-JP" sz="1800" b="0" dirty="0" smtClean="0">
                <a:latin typeface="ヒラギノ丸ゴ Pro W4"/>
                <a:ea typeface="ヒラギノ丸ゴ Pro W4"/>
                <a:cs typeface="ヒラギノ丸ゴ Pro W4"/>
              </a:rPr>
              <a:t>(</a:t>
            </a:r>
            <a:r>
              <a:rPr lang="ja-JP" altLang="en-US" sz="1800" b="0" dirty="0" smtClean="0">
                <a:latin typeface="ヒラギノ丸ゴ Pro W4"/>
                <a:ea typeface="ヒラギノ丸ゴ Pro W4"/>
                <a:cs typeface="ヒラギノ丸ゴ Pro W4"/>
              </a:rPr>
              <a:t>アーベリアン</a:t>
            </a:r>
            <a:r>
              <a:rPr lang="en-US" altLang="ja-JP" sz="1800" b="0" dirty="0" smtClean="0">
                <a:latin typeface="ヒラギノ丸ゴ Pro W4"/>
                <a:ea typeface="ヒラギノ丸ゴ Pro W4"/>
                <a:cs typeface="ヒラギノ丸ゴ Pro W4"/>
              </a:rPr>
              <a:t>)</a:t>
            </a:r>
            <a:r>
              <a:rPr lang="en-US" altLang="ja-JP" sz="1800" b="0" dirty="0">
                <a:latin typeface="ヒラギノ丸ゴ Pro W4"/>
                <a:ea typeface="ヒラギノ丸ゴ Pro W4"/>
                <a:cs typeface="ヒラギノ丸ゴ Pro W4"/>
              </a:rPr>
              <a:t>:</a:t>
            </a:r>
            <a:endParaRPr lang="en-US" altLang="ja-JP" sz="1800" b="0" dirty="0" smtClean="0">
              <a:latin typeface="ヒラギノ丸ゴ Pro W4"/>
              <a:ea typeface="ヒラギノ丸ゴ Pro W4"/>
              <a:cs typeface="ヒラギノ丸ゴ Pro W4"/>
            </a:endParaRPr>
          </a:p>
          <a:p>
            <a:pPr marL="742950" lvl="1" indent="-285750" algn="l" eaLnBrk="1" hangingPunct="1">
              <a:spcBef>
                <a:spcPct val="20000"/>
              </a:spcBef>
              <a:buFont typeface="Arial" charset="0"/>
              <a:buChar char="–"/>
            </a:pPr>
            <a:r>
              <a:rPr lang="ja-JP" altLang="en-US" sz="1800" b="0" dirty="0" smtClean="0">
                <a:latin typeface="ヒラギノ丸ゴ Pro W4"/>
                <a:ea typeface="ヒラギノ丸ゴ Pro W4"/>
                <a:cs typeface="ヒラギノ丸ゴ Pro W4"/>
              </a:rPr>
              <a:t>光子：電磁力の媒介粒子、電荷なし</a:t>
            </a:r>
            <a:endParaRPr lang="en-US" altLang="ja-JP" sz="1800" b="0" dirty="0" smtClean="0">
              <a:latin typeface="ヒラギノ丸ゴ Pro W4"/>
              <a:ea typeface="ヒラギノ丸ゴ Pro W4"/>
              <a:cs typeface="ヒラギノ丸ゴ Pro W4"/>
            </a:endParaRPr>
          </a:p>
          <a:p>
            <a:pPr marL="742950" lvl="1" indent="-285750" algn="l" eaLnBrk="1" hangingPunct="1">
              <a:spcBef>
                <a:spcPct val="20000"/>
              </a:spcBef>
              <a:buFont typeface="Arial" charset="0"/>
              <a:buChar char="–"/>
            </a:pPr>
            <a:r>
              <a:rPr lang="ja-JP" altLang="en-US" sz="1800" b="0" dirty="0" smtClean="0">
                <a:latin typeface="ヒラギノ丸ゴ Pro W4"/>
                <a:ea typeface="ヒラギノ丸ゴ Pro W4"/>
                <a:cs typeface="ヒラギノ丸ゴ Pro W4"/>
              </a:rPr>
              <a:t>フラックスの閉じ込めなし</a:t>
            </a:r>
            <a:r>
              <a:rPr lang="en-US" altLang="ja-JP" sz="1800" b="0" dirty="0" smtClean="0">
                <a:latin typeface="ヒラギノ丸ゴ Pro W4"/>
                <a:ea typeface="ヒラギノ丸ゴ Pro W4"/>
                <a:cs typeface="ヒラギノ丸ゴ Pro W4"/>
              </a:rPr>
              <a:t> </a:t>
            </a:r>
            <a:r>
              <a:rPr lang="en-US" altLang="ja-JP" sz="1800" b="0" dirty="0" err="1">
                <a:latin typeface="ヒラギノ丸ゴ Pro W4"/>
                <a:ea typeface="ヒラギノ丸ゴ Pro W4"/>
                <a:cs typeface="ヒラギノ丸ゴ Pro W4"/>
                <a:sym typeface="Symbol" charset="2"/>
              </a:rPr>
              <a:t></a:t>
            </a:r>
            <a:r>
              <a:rPr lang="en-US" altLang="ja-JP" sz="1800" b="0" dirty="0">
                <a:latin typeface="ヒラギノ丸ゴ Pro W4"/>
                <a:ea typeface="ヒラギノ丸ゴ Pro W4"/>
                <a:cs typeface="ヒラギノ丸ゴ Pro W4"/>
              </a:rPr>
              <a:t> 1/r</a:t>
            </a:r>
            <a:r>
              <a:rPr lang="en-US" altLang="ja-JP" sz="1800" b="0" dirty="0" smtClean="0">
                <a:latin typeface="ヒラギノ丸ゴ Pro W4"/>
                <a:ea typeface="ヒラギノ丸ゴ Pro W4"/>
                <a:cs typeface="ヒラギノ丸ゴ Pro W4"/>
              </a:rPr>
              <a:t> </a:t>
            </a:r>
            <a:r>
              <a:rPr lang="ja-JP" altLang="en-US" sz="1800" b="0" dirty="0" smtClean="0">
                <a:latin typeface="ヒラギノ丸ゴ Pro W4"/>
                <a:ea typeface="ヒラギノ丸ゴ Pro W4"/>
                <a:cs typeface="ヒラギノ丸ゴ Pro W4"/>
              </a:rPr>
              <a:t>ポテンシャル</a:t>
            </a:r>
            <a:r>
              <a:rPr lang="en-US" altLang="ja-JP" sz="1800" b="0" dirty="0" smtClean="0">
                <a:latin typeface="ヒラギノ丸ゴ Pro W4"/>
                <a:ea typeface="ヒラギノ丸ゴ Pro W4"/>
                <a:cs typeface="ヒラギノ丸ゴ Pro W4"/>
              </a:rPr>
              <a:t>   </a:t>
            </a:r>
            <a:r>
              <a:rPr lang="en-US" altLang="ja-JP" sz="1800" b="0" dirty="0" err="1">
                <a:latin typeface="ヒラギノ丸ゴ Pro W4"/>
                <a:ea typeface="ヒラギノ丸ゴ Pro W4"/>
                <a:cs typeface="ヒラギノ丸ゴ Pro W4"/>
                <a:sym typeface="Symbol" charset="2"/>
              </a:rPr>
              <a:t></a:t>
            </a:r>
            <a:r>
              <a:rPr lang="en-US" altLang="ja-JP" sz="1800" b="0" dirty="0">
                <a:latin typeface="ヒラギノ丸ゴ Pro W4"/>
                <a:ea typeface="ヒラギノ丸ゴ Pro W4"/>
                <a:cs typeface="ヒラギノ丸ゴ Pro W4"/>
              </a:rPr>
              <a:t> 1/r</a:t>
            </a:r>
            <a:r>
              <a:rPr lang="en-US" altLang="ja-JP" sz="1800" b="0" baseline="30000" dirty="0">
                <a:latin typeface="ヒラギノ丸ゴ Pro W4"/>
                <a:ea typeface="ヒラギノ丸ゴ Pro W4"/>
                <a:cs typeface="ヒラギノ丸ゴ Pro W4"/>
              </a:rPr>
              <a:t>2</a:t>
            </a:r>
            <a:r>
              <a:rPr lang="en-US" altLang="ja-JP" sz="1800" b="0" dirty="0" smtClean="0">
                <a:latin typeface="ヒラギノ丸ゴ Pro W4"/>
                <a:ea typeface="ヒラギノ丸ゴ Pro W4"/>
                <a:cs typeface="ヒラギノ丸ゴ Pro W4"/>
              </a:rPr>
              <a:t> </a:t>
            </a:r>
            <a:r>
              <a:rPr lang="ja-JP" altLang="en-US" sz="1800" b="0" dirty="0" smtClean="0">
                <a:latin typeface="ヒラギノ丸ゴ Pro W4"/>
                <a:ea typeface="ヒラギノ丸ゴ Pro W4"/>
                <a:cs typeface="ヒラギノ丸ゴ Pro W4"/>
              </a:rPr>
              <a:t>の力</a:t>
            </a:r>
            <a:endParaRPr lang="en-US" altLang="ja-JP" sz="1800" b="0" dirty="0" smtClean="0">
              <a:latin typeface="ヒラギノ丸ゴ Pro W4"/>
              <a:ea typeface="ヒラギノ丸ゴ Pro W4"/>
              <a:cs typeface="ヒラギノ丸ゴ Pro W4"/>
            </a:endParaRPr>
          </a:p>
          <a:p>
            <a:pPr marL="342900" indent="-342900" algn="l" eaLnBrk="1" hangingPunct="1">
              <a:spcBef>
                <a:spcPct val="20000"/>
              </a:spcBef>
              <a:buClr>
                <a:schemeClr val="hlink"/>
              </a:buClr>
              <a:buSzPct val="120000"/>
              <a:buFontTx/>
              <a:buChar char="•"/>
            </a:pPr>
            <a:r>
              <a:rPr lang="en-US" altLang="ja-JP" sz="1800" b="0" dirty="0">
                <a:latin typeface="ヒラギノ丸ゴ Pro W4"/>
                <a:ea typeface="ヒラギノ丸ゴ Pro W4"/>
                <a:cs typeface="ヒラギノ丸ゴ Pro W4"/>
              </a:rPr>
              <a:t>QCD </a:t>
            </a:r>
            <a:r>
              <a:rPr lang="en-US" altLang="ja-JP" sz="1800" b="0" dirty="0" smtClean="0">
                <a:latin typeface="ヒラギノ丸ゴ Pro W4"/>
                <a:ea typeface="ヒラギノ丸ゴ Pro W4"/>
                <a:cs typeface="ヒラギノ丸ゴ Pro W4"/>
              </a:rPr>
              <a:t>(</a:t>
            </a:r>
            <a:r>
              <a:rPr lang="ja-JP" altLang="en-US" sz="1800" b="0" dirty="0" smtClean="0">
                <a:latin typeface="ヒラギノ丸ゴ Pro W4"/>
                <a:ea typeface="ヒラギノ丸ゴ Pro W4"/>
                <a:cs typeface="ヒラギノ丸ゴ Pro W4"/>
              </a:rPr>
              <a:t>非アーベリアン</a:t>
            </a:r>
            <a:r>
              <a:rPr lang="en-US" altLang="ja-JP" sz="1800" b="0" dirty="0" smtClean="0">
                <a:latin typeface="ヒラギノ丸ゴ Pro W4"/>
                <a:ea typeface="ヒラギノ丸ゴ Pro W4"/>
                <a:cs typeface="ヒラギノ丸ゴ Pro W4"/>
              </a:rPr>
              <a:t>)</a:t>
            </a:r>
            <a:r>
              <a:rPr lang="en-US" altLang="ja-JP" sz="1800" b="0" dirty="0">
                <a:latin typeface="ヒラギノ丸ゴ Pro W4"/>
                <a:ea typeface="ヒラギノ丸ゴ Pro W4"/>
                <a:cs typeface="ヒラギノ丸ゴ Pro W4"/>
              </a:rPr>
              <a:t>:</a:t>
            </a:r>
            <a:endParaRPr lang="en-US" altLang="ja-JP" sz="1800" b="0" dirty="0" smtClean="0">
              <a:latin typeface="ヒラギノ丸ゴ Pro W4"/>
              <a:ea typeface="ヒラギノ丸ゴ Pro W4"/>
              <a:cs typeface="ヒラギノ丸ゴ Pro W4"/>
            </a:endParaRPr>
          </a:p>
          <a:p>
            <a:pPr marL="742950" lvl="1" indent="-285750" algn="l" eaLnBrk="1" hangingPunct="1">
              <a:spcBef>
                <a:spcPct val="20000"/>
              </a:spcBef>
              <a:buFont typeface="Arial" charset="0"/>
              <a:buChar char="–"/>
            </a:pPr>
            <a:r>
              <a:rPr lang="ja-JP" altLang="en-US" sz="1800" b="0" dirty="0" smtClean="0">
                <a:latin typeface="ヒラギノ丸ゴ Pro W4"/>
                <a:ea typeface="ヒラギノ丸ゴ Pro W4"/>
                <a:cs typeface="ヒラギノ丸ゴ Pro W4"/>
              </a:rPr>
              <a:t>グルーオン：強い力の媒介粒子、色電荷を持つ</a:t>
            </a:r>
            <a:r>
              <a:rPr lang="en-US" altLang="ja-JP" sz="1800" b="0" dirty="0" smtClean="0">
                <a:latin typeface="ヒラギノ丸ゴ Pro W4"/>
                <a:ea typeface="ヒラギノ丸ゴ Pro W4"/>
                <a:cs typeface="ヒラギノ丸ゴ Pro W4"/>
              </a:rPr>
              <a:t> (</a:t>
            </a:r>
            <a:r>
              <a:rPr lang="ja-JP" altLang="en-US" sz="1800" b="0" dirty="0" smtClean="0">
                <a:latin typeface="ヒラギノ丸ゴ Pro W4"/>
                <a:ea typeface="ヒラギノ丸ゴ Pro W4"/>
                <a:cs typeface="ヒラギノ丸ゴ Pro W4"/>
              </a:rPr>
              <a:t>赤</a:t>
            </a:r>
            <a:r>
              <a:rPr lang="en-US" altLang="ja-JP" sz="1800" b="0" dirty="0" smtClean="0">
                <a:latin typeface="ヒラギノ丸ゴ Pro W4"/>
                <a:ea typeface="ヒラギノ丸ゴ Pro W4"/>
                <a:cs typeface="ヒラギノ丸ゴ Pro W4"/>
              </a:rPr>
              <a:t>, </a:t>
            </a:r>
            <a:r>
              <a:rPr lang="ja-JP" altLang="en-US" sz="1800" b="0" dirty="0" smtClean="0">
                <a:latin typeface="ヒラギノ丸ゴ Pro W4"/>
                <a:ea typeface="ヒラギノ丸ゴ Pro W4"/>
                <a:cs typeface="ヒラギノ丸ゴ Pro W4"/>
              </a:rPr>
              <a:t>緑</a:t>
            </a:r>
            <a:r>
              <a:rPr lang="en-US" altLang="ja-JP" sz="1800" b="0" dirty="0" smtClean="0">
                <a:latin typeface="ヒラギノ丸ゴ Pro W4"/>
                <a:ea typeface="ヒラギノ丸ゴ Pro W4"/>
                <a:cs typeface="ヒラギノ丸ゴ Pro W4"/>
              </a:rPr>
              <a:t>, </a:t>
            </a:r>
            <a:r>
              <a:rPr lang="ja-JP" altLang="en-US" sz="1800" b="0" dirty="0" smtClean="0">
                <a:latin typeface="ヒラギノ丸ゴ Pro W4"/>
                <a:ea typeface="ヒラギノ丸ゴ Pro W4"/>
                <a:cs typeface="ヒラギノ丸ゴ Pro W4"/>
              </a:rPr>
              <a:t>青</a:t>
            </a:r>
            <a:r>
              <a:rPr lang="en-US" altLang="ja-JP" sz="1800" b="0" dirty="0" smtClean="0">
                <a:latin typeface="ヒラギノ丸ゴ Pro W4"/>
                <a:ea typeface="ヒラギノ丸ゴ Pro W4"/>
                <a:cs typeface="ヒラギノ丸ゴ Pro W4"/>
              </a:rPr>
              <a:t>) </a:t>
            </a:r>
            <a:r>
              <a:rPr lang="en-US" altLang="ja-JP" sz="1800" b="0" dirty="0" err="1">
                <a:latin typeface="ヒラギノ丸ゴ Pro W4"/>
                <a:ea typeface="ヒラギノ丸ゴ Pro W4"/>
                <a:cs typeface="ヒラギノ丸ゴ Pro W4"/>
                <a:sym typeface="Symbol" charset="2"/>
              </a:rPr>
              <a:t></a:t>
            </a:r>
            <a:r>
              <a:rPr lang="en-US" altLang="ja-JP" sz="1800" b="0" dirty="0">
                <a:latin typeface="ヒラギノ丸ゴ Pro W4"/>
                <a:ea typeface="ヒラギノ丸ゴ Pro W4"/>
                <a:cs typeface="ヒラギノ丸ゴ Pro W4"/>
                <a:sym typeface="Symbol" charset="2"/>
              </a:rPr>
              <a:t> </a:t>
            </a:r>
            <a:r>
              <a:rPr lang="en-US" altLang="ja-JP" sz="1800" b="0" dirty="0" smtClean="0">
                <a:latin typeface="ヒラギノ丸ゴ Pro W4"/>
                <a:ea typeface="ヒラギノ丸ゴ Pro W4"/>
                <a:cs typeface="ヒラギノ丸ゴ Pro W4"/>
              </a:rPr>
              <a:t>(</a:t>
            </a:r>
            <a:r>
              <a:rPr lang="ja-JP" altLang="en-US" sz="1800" b="0" dirty="0" smtClean="0">
                <a:latin typeface="ヒラギノ丸ゴ Pro W4"/>
                <a:ea typeface="ヒラギノ丸ゴ Pro W4"/>
                <a:cs typeface="ヒラギノ丸ゴ Pro W4"/>
              </a:rPr>
              <a:t>反赤</a:t>
            </a:r>
            <a:r>
              <a:rPr lang="en-US" altLang="ja-JP" sz="1800" b="0" dirty="0" smtClean="0">
                <a:latin typeface="ヒラギノ丸ゴ Pro W4"/>
                <a:ea typeface="ヒラギノ丸ゴ Pro W4"/>
                <a:cs typeface="ヒラギノ丸ゴ Pro W4"/>
              </a:rPr>
              <a:t>, </a:t>
            </a:r>
            <a:r>
              <a:rPr lang="ja-JP" altLang="en-US" sz="1800" b="0" dirty="0" smtClean="0">
                <a:latin typeface="ヒラギノ丸ゴ Pro W4"/>
                <a:ea typeface="ヒラギノ丸ゴ Pro W4"/>
                <a:cs typeface="ヒラギノ丸ゴ Pro W4"/>
              </a:rPr>
              <a:t>反緑</a:t>
            </a:r>
            <a:r>
              <a:rPr lang="en-US" altLang="ja-JP" sz="1800" b="0" dirty="0" smtClean="0">
                <a:latin typeface="ヒラギノ丸ゴ Pro W4"/>
                <a:ea typeface="ヒラギノ丸ゴ Pro W4"/>
                <a:cs typeface="ヒラギノ丸ゴ Pro W4"/>
              </a:rPr>
              <a:t>, </a:t>
            </a:r>
            <a:r>
              <a:rPr lang="ja-JP" altLang="en-US" sz="1800" b="0" dirty="0" smtClean="0">
                <a:latin typeface="ヒラギノ丸ゴ Pro W4"/>
                <a:ea typeface="ヒラギノ丸ゴ Pro W4"/>
                <a:cs typeface="ヒラギノ丸ゴ Pro W4"/>
              </a:rPr>
              <a:t>反青</a:t>
            </a:r>
            <a:r>
              <a:rPr lang="en-US" altLang="ja-JP" sz="1800" b="0" dirty="0" smtClean="0">
                <a:latin typeface="ヒラギノ丸ゴ Pro W4"/>
                <a:ea typeface="ヒラギノ丸ゴ Pro W4"/>
                <a:cs typeface="ヒラギノ丸ゴ Pro W4"/>
              </a:rPr>
              <a:t>)</a:t>
            </a:r>
          </a:p>
          <a:p>
            <a:pPr marL="742950" lvl="1" indent="-285750" algn="l" eaLnBrk="1" hangingPunct="1">
              <a:spcBef>
                <a:spcPct val="20000"/>
              </a:spcBef>
              <a:buFont typeface="Arial" charset="0"/>
              <a:buChar char="–"/>
            </a:pPr>
            <a:r>
              <a:rPr lang="ja-JP" altLang="en-US" sz="1800" b="0" dirty="0" smtClean="0">
                <a:latin typeface="ヒラギノ丸ゴ Pro W4"/>
                <a:ea typeface="ヒラギノ丸ゴ Pro W4"/>
                <a:cs typeface="ヒラギノ丸ゴ Pro W4"/>
              </a:rPr>
              <a:t>フラックスチューブを形成</a:t>
            </a:r>
            <a:r>
              <a:rPr lang="en-US" altLang="ja-JP" sz="1800" b="0" dirty="0" smtClean="0">
                <a:latin typeface="ヒラギノ丸ゴ Pro W4"/>
                <a:ea typeface="ヒラギノ丸ゴ Pro W4"/>
                <a:cs typeface="ヒラギノ丸ゴ Pro W4"/>
              </a:rPr>
              <a:t>  </a:t>
            </a:r>
            <a:r>
              <a:rPr lang="en-US" altLang="ja-JP" sz="1800" b="0" dirty="0" err="1">
                <a:latin typeface="ヒラギノ丸ゴ Pro W4"/>
                <a:ea typeface="ヒラギノ丸ゴ Pro W4"/>
                <a:cs typeface="ヒラギノ丸ゴ Pro W4"/>
                <a:sym typeface="Symbol" charset="2"/>
              </a:rPr>
              <a:t></a:t>
            </a:r>
            <a:r>
              <a:rPr lang="en-US" altLang="ja-JP" sz="1800" b="0" dirty="0" smtClean="0">
                <a:latin typeface="ヒラギノ丸ゴ Pro W4"/>
                <a:ea typeface="ヒラギノ丸ゴ Pro W4"/>
                <a:cs typeface="ヒラギノ丸ゴ Pro W4"/>
              </a:rPr>
              <a:t> ~ </a:t>
            </a:r>
            <a:r>
              <a:rPr lang="en-US" altLang="ja-JP" sz="1800" b="0" dirty="0" err="1">
                <a:latin typeface="ヒラギノ丸ゴ Pro W4"/>
                <a:ea typeface="ヒラギノ丸ゴ Pro W4"/>
                <a:cs typeface="ヒラギノ丸ゴ Pro W4"/>
              </a:rPr>
              <a:t>r</a:t>
            </a:r>
            <a:r>
              <a:rPr lang="en-US" altLang="ja-JP" sz="1800" b="0" dirty="0" smtClean="0">
                <a:latin typeface="ヒラギノ丸ゴ Pro W4"/>
                <a:ea typeface="ヒラギノ丸ゴ Pro W4"/>
                <a:cs typeface="ヒラギノ丸ゴ Pro W4"/>
              </a:rPr>
              <a:t> </a:t>
            </a:r>
            <a:r>
              <a:rPr lang="ja-JP" altLang="en-US" sz="1800" b="0" dirty="0" smtClean="0">
                <a:latin typeface="ヒラギノ丸ゴ Pro W4"/>
                <a:ea typeface="ヒラギノ丸ゴ Pro W4"/>
                <a:cs typeface="ヒラギノ丸ゴ Pro W4"/>
              </a:rPr>
              <a:t>ポテンシャル</a:t>
            </a:r>
            <a:r>
              <a:rPr lang="en-US" altLang="ja-JP" sz="1800" b="0" dirty="0" smtClean="0">
                <a:latin typeface="ヒラギノ丸ゴ Pro W4"/>
                <a:ea typeface="ヒラギノ丸ゴ Pro W4"/>
                <a:cs typeface="ヒラギノ丸ゴ Pro W4"/>
              </a:rPr>
              <a:t> </a:t>
            </a:r>
            <a:r>
              <a:rPr lang="en-US" altLang="ja-JP" sz="1800" b="0" dirty="0" err="1">
                <a:latin typeface="ヒラギノ丸ゴ Pro W4"/>
                <a:ea typeface="ヒラギノ丸ゴ Pro W4"/>
                <a:cs typeface="ヒラギノ丸ゴ Pro W4"/>
                <a:sym typeface="Symbol" charset="2"/>
              </a:rPr>
              <a:t></a:t>
            </a:r>
            <a:r>
              <a:rPr lang="en-US" altLang="ja-JP" sz="1800" b="0" dirty="0" smtClean="0">
                <a:latin typeface="ヒラギノ丸ゴ Pro W4"/>
                <a:ea typeface="ヒラギノ丸ゴ Pro W4"/>
                <a:cs typeface="ヒラギノ丸ゴ Pro W4"/>
              </a:rPr>
              <a:t> </a:t>
            </a:r>
            <a:r>
              <a:rPr lang="ja-JP" altLang="en-US" sz="1800" b="0" dirty="0" smtClean="0">
                <a:latin typeface="ヒラギノ丸ゴ Pro W4"/>
                <a:ea typeface="ヒラギノ丸ゴ Pro W4"/>
                <a:cs typeface="ヒラギノ丸ゴ Pro W4"/>
              </a:rPr>
              <a:t>一定の力</a:t>
            </a:r>
            <a:endParaRPr lang="en-US" altLang="ja-JP" sz="1800" b="0" dirty="0" smtClean="0">
              <a:latin typeface="ヒラギノ丸ゴ Pro W4"/>
              <a:ea typeface="ヒラギノ丸ゴ Pro W4"/>
              <a:cs typeface="ヒラギノ丸ゴ Pro W4"/>
            </a:endParaRPr>
          </a:p>
          <a:p>
            <a:pPr marL="742950" lvl="1" indent="-285750" algn="l" eaLnBrk="1" hangingPunct="1">
              <a:spcBef>
                <a:spcPct val="20000"/>
              </a:spcBef>
              <a:buFont typeface="Arial" charset="0"/>
              <a:buChar char="–"/>
            </a:pPr>
            <a:r>
              <a:rPr lang="ja-JP" altLang="en-US" sz="2000" b="0" dirty="0" smtClean="0">
                <a:latin typeface="ヒラギノ丸ゴ Pro W4"/>
                <a:ea typeface="ヒラギノ丸ゴ Pro W4"/>
                <a:cs typeface="ヒラギノ丸ゴ Pro W4"/>
                <a:sym typeface="Symbol" charset="2"/>
              </a:rPr>
              <a:t>クォークの（ハドロン内部）での閉じ込め</a:t>
            </a:r>
            <a:endParaRPr lang="en-US" altLang="ja-JP" b="0" i="1" dirty="0">
              <a:latin typeface="ヒラギノ丸ゴ Pro W4"/>
              <a:ea typeface="ヒラギノ丸ゴ Pro W4"/>
              <a:cs typeface="ヒラギノ丸ゴ Pro W4"/>
            </a:endParaRPr>
          </a:p>
        </p:txBody>
      </p:sp>
      <p:grpSp>
        <p:nvGrpSpPr>
          <p:cNvPr id="1564785" name="Group 113"/>
          <p:cNvGrpSpPr>
            <a:grpSpLocks/>
          </p:cNvGrpSpPr>
          <p:nvPr/>
        </p:nvGrpSpPr>
        <p:grpSpPr bwMode="auto">
          <a:xfrm>
            <a:off x="609600" y="5105400"/>
            <a:ext cx="8534400" cy="1601788"/>
            <a:chOff x="384" y="3216"/>
            <a:chExt cx="5376" cy="1009"/>
          </a:xfrm>
        </p:grpSpPr>
        <p:grpSp>
          <p:nvGrpSpPr>
            <p:cNvPr id="1564774" name="Group 102"/>
            <p:cNvGrpSpPr>
              <a:grpSpLocks/>
            </p:cNvGrpSpPr>
            <p:nvPr/>
          </p:nvGrpSpPr>
          <p:grpSpPr bwMode="auto">
            <a:xfrm>
              <a:off x="384" y="3216"/>
              <a:ext cx="5376" cy="1009"/>
              <a:chOff x="384" y="3216"/>
              <a:chExt cx="5376" cy="1009"/>
            </a:xfrm>
          </p:grpSpPr>
          <p:grpSp>
            <p:nvGrpSpPr>
              <p:cNvPr id="1564753" name="Group 81"/>
              <p:cNvGrpSpPr>
                <a:grpSpLocks/>
              </p:cNvGrpSpPr>
              <p:nvPr/>
            </p:nvGrpSpPr>
            <p:grpSpPr bwMode="auto">
              <a:xfrm>
                <a:off x="384" y="3264"/>
                <a:ext cx="2160" cy="912"/>
                <a:chOff x="240" y="3264"/>
                <a:chExt cx="2160" cy="912"/>
              </a:xfrm>
            </p:grpSpPr>
            <p:sp>
              <p:nvSpPr>
                <p:cNvPr id="1564751" name="Rectangle 79"/>
                <p:cNvSpPr>
                  <a:spLocks noChangeArrowheads="1"/>
                </p:cNvSpPr>
                <p:nvPr/>
              </p:nvSpPr>
              <p:spPr bwMode="auto">
                <a:xfrm>
                  <a:off x="240" y="3264"/>
                  <a:ext cx="2160" cy="912"/>
                </a:xfrm>
                <a:prstGeom prst="rect">
                  <a:avLst/>
                </a:prstGeom>
                <a:solidFill>
                  <a:schemeClr val="bg1"/>
                </a:solidFill>
                <a:ln w="9525">
                  <a:noFill/>
                  <a:miter lim="800000"/>
                  <a:headEnd/>
                  <a:tailEnd/>
                </a:ln>
                <a:effectLst/>
              </p:spPr>
              <p:txBody>
                <a:bodyPr wrap="none" anchor="ctr">
                  <a:prstTxWarp prst="textNoShape">
                    <a:avLst/>
                  </a:prstTxWarp>
                </a:bodyPr>
                <a:lstStyle/>
                <a:p>
                  <a:endParaRPr lang="ja-JP" altLang="en-US"/>
                </a:p>
              </p:txBody>
            </p:sp>
            <p:grpSp>
              <p:nvGrpSpPr>
                <p:cNvPr id="1564715" name="Group 43"/>
                <p:cNvGrpSpPr>
                  <a:grpSpLocks/>
                </p:cNvGrpSpPr>
                <p:nvPr/>
              </p:nvGrpSpPr>
              <p:grpSpPr bwMode="auto">
                <a:xfrm>
                  <a:off x="480" y="3408"/>
                  <a:ext cx="1776" cy="594"/>
                  <a:chOff x="45" y="2946"/>
                  <a:chExt cx="2499" cy="1104"/>
                </a:xfrm>
              </p:grpSpPr>
              <p:grpSp>
                <p:nvGrpSpPr>
                  <p:cNvPr id="1564716" name="Group 44"/>
                  <p:cNvGrpSpPr>
                    <a:grpSpLocks/>
                  </p:cNvGrpSpPr>
                  <p:nvPr/>
                </p:nvGrpSpPr>
                <p:grpSpPr bwMode="auto">
                  <a:xfrm>
                    <a:off x="45" y="3072"/>
                    <a:ext cx="711" cy="768"/>
                    <a:chOff x="1029" y="2313"/>
                    <a:chExt cx="711" cy="768"/>
                  </a:xfrm>
                </p:grpSpPr>
                <p:sp>
                  <p:nvSpPr>
                    <p:cNvPr id="1564717" name="Line 45"/>
                    <p:cNvSpPr>
                      <a:spLocks noChangeShapeType="1"/>
                    </p:cNvSpPr>
                    <p:nvPr/>
                  </p:nvSpPr>
                  <p:spPr bwMode="auto">
                    <a:xfrm>
                      <a:off x="1050" y="2313"/>
                      <a:ext cx="109" cy="402"/>
                    </a:xfrm>
                    <a:prstGeom prst="line">
                      <a:avLst/>
                    </a:prstGeom>
                    <a:noFill/>
                    <a:ln w="25400">
                      <a:solidFill>
                        <a:srgbClr val="0000FF"/>
                      </a:solidFill>
                      <a:round/>
                      <a:headEnd/>
                      <a:tailEnd type="none" w="med" len="lg"/>
                    </a:ln>
                    <a:effectLst/>
                  </p:spPr>
                  <p:txBody>
                    <a:bodyPr>
                      <a:prstTxWarp prst="textNoShape">
                        <a:avLst/>
                      </a:prstTxWarp>
                      <a:spAutoFit/>
                    </a:bodyPr>
                    <a:lstStyle/>
                    <a:p>
                      <a:endParaRPr lang="ja-JP" altLang="en-US"/>
                    </a:p>
                  </p:txBody>
                </p:sp>
                <p:sp>
                  <p:nvSpPr>
                    <p:cNvPr id="1564718" name="Line 46"/>
                    <p:cNvSpPr>
                      <a:spLocks noChangeShapeType="1"/>
                    </p:cNvSpPr>
                    <p:nvPr/>
                  </p:nvSpPr>
                  <p:spPr bwMode="auto">
                    <a:xfrm flipH="1">
                      <a:off x="1029" y="2715"/>
                      <a:ext cx="137" cy="366"/>
                    </a:xfrm>
                    <a:prstGeom prst="line">
                      <a:avLst/>
                    </a:prstGeom>
                    <a:noFill/>
                    <a:ln w="25400">
                      <a:solidFill>
                        <a:srgbClr val="FF0000"/>
                      </a:solidFill>
                      <a:round/>
                      <a:headEnd/>
                      <a:tailEnd type="none" w="med" len="lg"/>
                    </a:ln>
                    <a:effectLst/>
                  </p:spPr>
                  <p:txBody>
                    <a:bodyPr>
                      <a:prstTxWarp prst="textNoShape">
                        <a:avLst/>
                      </a:prstTxWarp>
                      <a:spAutoFit/>
                    </a:bodyPr>
                    <a:lstStyle/>
                    <a:p>
                      <a:endParaRPr lang="ja-JP" altLang="en-US"/>
                    </a:p>
                  </p:txBody>
                </p:sp>
                <p:sp>
                  <p:nvSpPr>
                    <p:cNvPr id="1564719" name="Line 47"/>
                    <p:cNvSpPr>
                      <a:spLocks noChangeShapeType="1"/>
                    </p:cNvSpPr>
                    <p:nvPr/>
                  </p:nvSpPr>
                  <p:spPr bwMode="auto">
                    <a:xfrm>
                      <a:off x="1603" y="2715"/>
                      <a:ext cx="137" cy="366"/>
                    </a:xfrm>
                    <a:prstGeom prst="line">
                      <a:avLst/>
                    </a:prstGeom>
                    <a:noFill/>
                    <a:ln w="25400">
                      <a:solidFill>
                        <a:srgbClr val="0000FF"/>
                      </a:solidFill>
                      <a:round/>
                      <a:headEnd/>
                      <a:tailEnd type="none" w="med" len="lg"/>
                    </a:ln>
                    <a:effectLst/>
                  </p:spPr>
                  <p:txBody>
                    <a:bodyPr>
                      <a:prstTxWarp prst="textNoShape">
                        <a:avLst/>
                      </a:prstTxWarp>
                      <a:spAutoFit/>
                    </a:bodyPr>
                    <a:lstStyle/>
                    <a:p>
                      <a:endParaRPr lang="ja-JP" altLang="en-US"/>
                    </a:p>
                  </p:txBody>
                </p:sp>
                <p:sp>
                  <p:nvSpPr>
                    <p:cNvPr id="1564720" name="Line 48"/>
                    <p:cNvSpPr>
                      <a:spLocks noChangeShapeType="1"/>
                    </p:cNvSpPr>
                    <p:nvPr/>
                  </p:nvSpPr>
                  <p:spPr bwMode="auto">
                    <a:xfrm flipH="1">
                      <a:off x="1603" y="2313"/>
                      <a:ext cx="103" cy="402"/>
                    </a:xfrm>
                    <a:prstGeom prst="line">
                      <a:avLst/>
                    </a:prstGeom>
                    <a:noFill/>
                    <a:ln w="25400">
                      <a:solidFill>
                        <a:srgbClr val="FF0000"/>
                      </a:solidFill>
                      <a:round/>
                      <a:headEnd/>
                      <a:tailEnd type="none" w="med" len="lg"/>
                    </a:ln>
                    <a:effectLst/>
                  </p:spPr>
                  <p:txBody>
                    <a:bodyPr>
                      <a:prstTxWarp prst="textNoShape">
                        <a:avLst/>
                      </a:prstTxWarp>
                      <a:spAutoFit/>
                    </a:bodyPr>
                    <a:lstStyle/>
                    <a:p>
                      <a:endParaRPr lang="ja-JP" altLang="en-US"/>
                    </a:p>
                  </p:txBody>
                </p:sp>
                <p:sp>
                  <p:nvSpPr>
                    <p:cNvPr id="1564721" name="Line 49"/>
                    <p:cNvSpPr>
                      <a:spLocks noChangeShapeType="1"/>
                    </p:cNvSpPr>
                    <p:nvPr/>
                  </p:nvSpPr>
                  <p:spPr bwMode="auto">
                    <a:xfrm>
                      <a:off x="1164" y="2728"/>
                      <a:ext cx="432" cy="0"/>
                    </a:xfrm>
                    <a:prstGeom prst="line">
                      <a:avLst/>
                    </a:prstGeom>
                    <a:noFill/>
                    <a:ln w="25400">
                      <a:solidFill>
                        <a:srgbClr val="FF0000"/>
                      </a:solidFill>
                      <a:prstDash val="sysDot"/>
                      <a:round/>
                      <a:headEnd/>
                      <a:tailEnd type="none" w="med" len="lg"/>
                    </a:ln>
                    <a:effectLst/>
                  </p:spPr>
                  <p:txBody>
                    <a:bodyPr>
                      <a:prstTxWarp prst="textNoShape">
                        <a:avLst/>
                      </a:prstTxWarp>
                      <a:spAutoFit/>
                    </a:bodyPr>
                    <a:lstStyle/>
                    <a:p>
                      <a:endParaRPr lang="ja-JP" altLang="en-US"/>
                    </a:p>
                  </p:txBody>
                </p:sp>
                <p:sp>
                  <p:nvSpPr>
                    <p:cNvPr id="1564722" name="Line 50"/>
                    <p:cNvSpPr>
                      <a:spLocks noChangeShapeType="1"/>
                    </p:cNvSpPr>
                    <p:nvPr/>
                  </p:nvSpPr>
                  <p:spPr bwMode="auto">
                    <a:xfrm>
                      <a:off x="1164" y="2708"/>
                      <a:ext cx="432" cy="0"/>
                    </a:xfrm>
                    <a:prstGeom prst="line">
                      <a:avLst/>
                    </a:prstGeom>
                    <a:noFill/>
                    <a:ln w="25400">
                      <a:solidFill>
                        <a:srgbClr val="0000FF"/>
                      </a:solidFill>
                      <a:prstDash val="sysDot"/>
                      <a:round/>
                      <a:headEnd/>
                      <a:tailEnd type="none" w="med" len="lg"/>
                    </a:ln>
                    <a:effectLst/>
                  </p:spPr>
                  <p:txBody>
                    <a:bodyPr>
                      <a:prstTxWarp prst="textNoShape">
                        <a:avLst/>
                      </a:prstTxWarp>
                      <a:spAutoFit/>
                    </a:bodyPr>
                    <a:lstStyle/>
                    <a:p>
                      <a:endParaRPr lang="ja-JP" altLang="en-US"/>
                    </a:p>
                  </p:txBody>
                </p:sp>
              </p:grpSp>
              <p:grpSp>
                <p:nvGrpSpPr>
                  <p:cNvPr id="1564723" name="Group 51"/>
                  <p:cNvGrpSpPr>
                    <a:grpSpLocks/>
                  </p:cNvGrpSpPr>
                  <p:nvPr/>
                </p:nvGrpSpPr>
                <p:grpSpPr bwMode="auto">
                  <a:xfrm>
                    <a:off x="1116" y="2946"/>
                    <a:ext cx="707" cy="1104"/>
                    <a:chOff x="1116" y="2946"/>
                    <a:chExt cx="707" cy="1104"/>
                  </a:xfrm>
                </p:grpSpPr>
                <p:sp>
                  <p:nvSpPr>
                    <p:cNvPr id="1564724" name="Line 52"/>
                    <p:cNvSpPr>
                      <a:spLocks noChangeShapeType="1"/>
                    </p:cNvSpPr>
                    <p:nvPr/>
                  </p:nvSpPr>
                  <p:spPr bwMode="auto">
                    <a:xfrm>
                      <a:off x="1140" y="2946"/>
                      <a:ext cx="109" cy="402"/>
                    </a:xfrm>
                    <a:prstGeom prst="line">
                      <a:avLst/>
                    </a:prstGeom>
                    <a:noFill/>
                    <a:ln w="25400">
                      <a:solidFill>
                        <a:srgbClr val="0000FF"/>
                      </a:solidFill>
                      <a:round/>
                      <a:headEnd/>
                      <a:tailEnd type="none" w="med" len="lg"/>
                    </a:ln>
                    <a:effectLst/>
                  </p:spPr>
                  <p:txBody>
                    <a:bodyPr>
                      <a:prstTxWarp prst="textNoShape">
                        <a:avLst/>
                      </a:prstTxWarp>
                      <a:spAutoFit/>
                    </a:bodyPr>
                    <a:lstStyle/>
                    <a:p>
                      <a:endParaRPr lang="ja-JP" altLang="en-US"/>
                    </a:p>
                  </p:txBody>
                </p:sp>
                <p:sp>
                  <p:nvSpPr>
                    <p:cNvPr id="1564725" name="Line 53"/>
                    <p:cNvSpPr>
                      <a:spLocks noChangeShapeType="1"/>
                    </p:cNvSpPr>
                    <p:nvPr/>
                  </p:nvSpPr>
                  <p:spPr bwMode="auto">
                    <a:xfrm flipH="1">
                      <a:off x="1116" y="3684"/>
                      <a:ext cx="137" cy="366"/>
                    </a:xfrm>
                    <a:prstGeom prst="line">
                      <a:avLst/>
                    </a:prstGeom>
                    <a:noFill/>
                    <a:ln w="25400">
                      <a:solidFill>
                        <a:srgbClr val="FF0000"/>
                      </a:solidFill>
                      <a:round/>
                      <a:headEnd/>
                      <a:tailEnd type="none" w="med" len="lg"/>
                    </a:ln>
                    <a:effectLst/>
                  </p:spPr>
                  <p:txBody>
                    <a:bodyPr>
                      <a:prstTxWarp prst="textNoShape">
                        <a:avLst/>
                      </a:prstTxWarp>
                      <a:spAutoFit/>
                    </a:bodyPr>
                    <a:lstStyle/>
                    <a:p>
                      <a:endParaRPr lang="ja-JP" altLang="en-US"/>
                    </a:p>
                  </p:txBody>
                </p:sp>
                <p:sp>
                  <p:nvSpPr>
                    <p:cNvPr id="1564726" name="Line 54"/>
                    <p:cNvSpPr>
                      <a:spLocks noChangeShapeType="1"/>
                    </p:cNvSpPr>
                    <p:nvPr/>
                  </p:nvSpPr>
                  <p:spPr bwMode="auto">
                    <a:xfrm>
                      <a:off x="1686" y="3680"/>
                      <a:ext cx="137" cy="366"/>
                    </a:xfrm>
                    <a:prstGeom prst="line">
                      <a:avLst/>
                    </a:prstGeom>
                    <a:noFill/>
                    <a:ln w="25400">
                      <a:solidFill>
                        <a:srgbClr val="0000FF"/>
                      </a:solidFill>
                      <a:round/>
                      <a:headEnd/>
                      <a:tailEnd type="none" w="med" len="lg"/>
                    </a:ln>
                    <a:effectLst/>
                  </p:spPr>
                  <p:txBody>
                    <a:bodyPr>
                      <a:prstTxWarp prst="textNoShape">
                        <a:avLst/>
                      </a:prstTxWarp>
                      <a:spAutoFit/>
                    </a:bodyPr>
                    <a:lstStyle/>
                    <a:p>
                      <a:endParaRPr lang="ja-JP" altLang="en-US"/>
                    </a:p>
                  </p:txBody>
                </p:sp>
                <p:sp>
                  <p:nvSpPr>
                    <p:cNvPr id="1564727" name="Line 55"/>
                    <p:cNvSpPr>
                      <a:spLocks noChangeShapeType="1"/>
                    </p:cNvSpPr>
                    <p:nvPr/>
                  </p:nvSpPr>
                  <p:spPr bwMode="auto">
                    <a:xfrm flipH="1">
                      <a:off x="1692" y="2946"/>
                      <a:ext cx="103" cy="402"/>
                    </a:xfrm>
                    <a:prstGeom prst="line">
                      <a:avLst/>
                    </a:prstGeom>
                    <a:noFill/>
                    <a:ln w="25400">
                      <a:solidFill>
                        <a:srgbClr val="FF0000"/>
                      </a:solidFill>
                      <a:round/>
                      <a:headEnd/>
                      <a:tailEnd type="none" w="med" len="lg"/>
                    </a:ln>
                    <a:effectLst/>
                  </p:spPr>
                  <p:txBody>
                    <a:bodyPr>
                      <a:prstTxWarp prst="textNoShape">
                        <a:avLst/>
                      </a:prstTxWarp>
                      <a:spAutoFit/>
                    </a:bodyPr>
                    <a:lstStyle/>
                    <a:p>
                      <a:endParaRPr lang="ja-JP" altLang="en-US"/>
                    </a:p>
                  </p:txBody>
                </p:sp>
                <p:sp>
                  <p:nvSpPr>
                    <p:cNvPr id="1564728" name="Line 56"/>
                    <p:cNvSpPr>
                      <a:spLocks noChangeShapeType="1"/>
                    </p:cNvSpPr>
                    <p:nvPr/>
                  </p:nvSpPr>
                  <p:spPr bwMode="auto">
                    <a:xfrm>
                      <a:off x="1248" y="3336"/>
                      <a:ext cx="192" cy="0"/>
                    </a:xfrm>
                    <a:prstGeom prst="line">
                      <a:avLst/>
                    </a:prstGeom>
                    <a:noFill/>
                    <a:ln w="25400">
                      <a:solidFill>
                        <a:srgbClr val="0000FF"/>
                      </a:solidFill>
                      <a:prstDash val="sysDot"/>
                      <a:round/>
                      <a:headEnd/>
                      <a:tailEnd type="none" w="med" len="lg"/>
                    </a:ln>
                    <a:effectLst/>
                  </p:spPr>
                  <p:txBody>
                    <a:bodyPr>
                      <a:prstTxWarp prst="textNoShape">
                        <a:avLst/>
                      </a:prstTxWarp>
                      <a:spAutoFit/>
                    </a:bodyPr>
                    <a:lstStyle/>
                    <a:p>
                      <a:endParaRPr lang="ja-JP" altLang="en-US"/>
                    </a:p>
                  </p:txBody>
                </p:sp>
                <p:sp>
                  <p:nvSpPr>
                    <p:cNvPr id="1564729" name="Line 57"/>
                    <p:cNvSpPr>
                      <a:spLocks noChangeShapeType="1"/>
                    </p:cNvSpPr>
                    <p:nvPr/>
                  </p:nvSpPr>
                  <p:spPr bwMode="auto">
                    <a:xfrm>
                      <a:off x="1449" y="3327"/>
                      <a:ext cx="0" cy="384"/>
                    </a:xfrm>
                    <a:prstGeom prst="line">
                      <a:avLst/>
                    </a:prstGeom>
                    <a:noFill/>
                    <a:ln w="25400">
                      <a:solidFill>
                        <a:srgbClr val="0000FF"/>
                      </a:solidFill>
                      <a:prstDash val="sysDot"/>
                      <a:round/>
                      <a:headEnd/>
                      <a:tailEnd type="none" w="med" len="lg"/>
                    </a:ln>
                    <a:effectLst/>
                  </p:spPr>
                  <p:txBody>
                    <a:bodyPr>
                      <a:prstTxWarp prst="textNoShape">
                        <a:avLst/>
                      </a:prstTxWarp>
                      <a:spAutoFit/>
                    </a:bodyPr>
                    <a:lstStyle/>
                    <a:p>
                      <a:endParaRPr lang="ja-JP" altLang="en-US"/>
                    </a:p>
                  </p:txBody>
                </p:sp>
                <p:sp>
                  <p:nvSpPr>
                    <p:cNvPr id="1564730" name="Line 58"/>
                    <p:cNvSpPr>
                      <a:spLocks noChangeShapeType="1"/>
                    </p:cNvSpPr>
                    <p:nvPr/>
                  </p:nvSpPr>
                  <p:spPr bwMode="auto">
                    <a:xfrm>
                      <a:off x="1443" y="3699"/>
                      <a:ext cx="240" cy="0"/>
                    </a:xfrm>
                    <a:prstGeom prst="line">
                      <a:avLst/>
                    </a:prstGeom>
                    <a:noFill/>
                    <a:ln w="25400">
                      <a:solidFill>
                        <a:srgbClr val="0000FF"/>
                      </a:solidFill>
                      <a:prstDash val="sysDot"/>
                      <a:round/>
                      <a:headEnd/>
                      <a:tailEnd type="none" w="med" len="lg"/>
                    </a:ln>
                    <a:effectLst/>
                  </p:spPr>
                  <p:txBody>
                    <a:bodyPr>
                      <a:prstTxWarp prst="textNoShape">
                        <a:avLst/>
                      </a:prstTxWarp>
                      <a:spAutoFit/>
                    </a:bodyPr>
                    <a:lstStyle/>
                    <a:p>
                      <a:endParaRPr lang="ja-JP" altLang="en-US"/>
                    </a:p>
                  </p:txBody>
                </p:sp>
                <p:sp>
                  <p:nvSpPr>
                    <p:cNvPr id="1564731" name="Line 59"/>
                    <p:cNvSpPr>
                      <a:spLocks noChangeShapeType="1"/>
                    </p:cNvSpPr>
                    <p:nvPr/>
                  </p:nvSpPr>
                  <p:spPr bwMode="auto">
                    <a:xfrm>
                      <a:off x="1254" y="3696"/>
                      <a:ext cx="240" cy="0"/>
                    </a:xfrm>
                    <a:prstGeom prst="line">
                      <a:avLst/>
                    </a:prstGeom>
                    <a:noFill/>
                    <a:ln w="25400">
                      <a:solidFill>
                        <a:srgbClr val="FF0000"/>
                      </a:solidFill>
                      <a:prstDash val="sysDot"/>
                      <a:round/>
                      <a:headEnd/>
                      <a:tailEnd type="none" w="med" len="lg"/>
                    </a:ln>
                    <a:effectLst/>
                  </p:spPr>
                  <p:txBody>
                    <a:bodyPr>
                      <a:prstTxWarp prst="textNoShape">
                        <a:avLst/>
                      </a:prstTxWarp>
                      <a:spAutoFit/>
                    </a:bodyPr>
                    <a:lstStyle/>
                    <a:p>
                      <a:endParaRPr lang="ja-JP" altLang="en-US"/>
                    </a:p>
                  </p:txBody>
                </p:sp>
                <p:sp>
                  <p:nvSpPr>
                    <p:cNvPr id="1564732" name="Line 60"/>
                    <p:cNvSpPr>
                      <a:spLocks noChangeShapeType="1"/>
                    </p:cNvSpPr>
                    <p:nvPr/>
                  </p:nvSpPr>
                  <p:spPr bwMode="auto">
                    <a:xfrm>
                      <a:off x="1470" y="3330"/>
                      <a:ext cx="0" cy="336"/>
                    </a:xfrm>
                    <a:prstGeom prst="line">
                      <a:avLst/>
                    </a:prstGeom>
                    <a:noFill/>
                    <a:ln w="25400">
                      <a:solidFill>
                        <a:srgbClr val="FF0000"/>
                      </a:solidFill>
                      <a:prstDash val="sysDot"/>
                      <a:round/>
                      <a:headEnd/>
                      <a:tailEnd type="none" w="med" len="lg"/>
                    </a:ln>
                    <a:effectLst/>
                  </p:spPr>
                  <p:txBody>
                    <a:bodyPr>
                      <a:prstTxWarp prst="textNoShape">
                        <a:avLst/>
                      </a:prstTxWarp>
                      <a:spAutoFit/>
                    </a:bodyPr>
                    <a:lstStyle/>
                    <a:p>
                      <a:endParaRPr lang="ja-JP" altLang="en-US"/>
                    </a:p>
                  </p:txBody>
                </p:sp>
                <p:sp>
                  <p:nvSpPr>
                    <p:cNvPr id="1564733" name="Line 61"/>
                    <p:cNvSpPr>
                      <a:spLocks noChangeShapeType="1"/>
                    </p:cNvSpPr>
                    <p:nvPr/>
                  </p:nvSpPr>
                  <p:spPr bwMode="auto">
                    <a:xfrm>
                      <a:off x="1452" y="3336"/>
                      <a:ext cx="240" cy="0"/>
                    </a:xfrm>
                    <a:prstGeom prst="line">
                      <a:avLst/>
                    </a:prstGeom>
                    <a:noFill/>
                    <a:ln w="25400">
                      <a:solidFill>
                        <a:srgbClr val="FF0000"/>
                      </a:solidFill>
                      <a:prstDash val="sysDot"/>
                      <a:round/>
                      <a:headEnd/>
                      <a:tailEnd type="none" w="med" len="lg"/>
                    </a:ln>
                    <a:effectLst/>
                  </p:spPr>
                  <p:txBody>
                    <a:bodyPr>
                      <a:prstTxWarp prst="textNoShape">
                        <a:avLst/>
                      </a:prstTxWarp>
                      <a:spAutoFit/>
                    </a:bodyPr>
                    <a:lstStyle/>
                    <a:p>
                      <a:endParaRPr lang="ja-JP" altLang="en-US"/>
                    </a:p>
                  </p:txBody>
                </p:sp>
                <p:sp>
                  <p:nvSpPr>
                    <p:cNvPr id="1564734" name="Line 62"/>
                    <p:cNvSpPr>
                      <a:spLocks noChangeShapeType="1"/>
                    </p:cNvSpPr>
                    <p:nvPr/>
                  </p:nvSpPr>
                  <p:spPr bwMode="auto">
                    <a:xfrm flipH="1" flipV="1">
                      <a:off x="1251" y="3351"/>
                      <a:ext cx="0" cy="336"/>
                    </a:xfrm>
                    <a:prstGeom prst="line">
                      <a:avLst/>
                    </a:prstGeom>
                    <a:noFill/>
                    <a:ln w="25400">
                      <a:solidFill>
                        <a:srgbClr val="008000"/>
                      </a:solidFill>
                      <a:round/>
                      <a:headEnd/>
                      <a:tailEnd type="none" w="med" len="lg"/>
                    </a:ln>
                    <a:effectLst/>
                  </p:spPr>
                  <p:txBody>
                    <a:bodyPr>
                      <a:prstTxWarp prst="textNoShape">
                        <a:avLst/>
                      </a:prstTxWarp>
                      <a:spAutoFit/>
                    </a:bodyPr>
                    <a:lstStyle/>
                    <a:p>
                      <a:endParaRPr lang="ja-JP" altLang="en-US"/>
                    </a:p>
                  </p:txBody>
                </p:sp>
                <p:sp>
                  <p:nvSpPr>
                    <p:cNvPr id="1564735" name="Line 63"/>
                    <p:cNvSpPr>
                      <a:spLocks noChangeShapeType="1"/>
                    </p:cNvSpPr>
                    <p:nvPr/>
                  </p:nvSpPr>
                  <p:spPr bwMode="auto">
                    <a:xfrm flipH="1" flipV="1">
                      <a:off x="1692" y="3345"/>
                      <a:ext cx="0" cy="336"/>
                    </a:xfrm>
                    <a:prstGeom prst="line">
                      <a:avLst/>
                    </a:prstGeom>
                    <a:noFill/>
                    <a:ln w="25400">
                      <a:solidFill>
                        <a:srgbClr val="008000"/>
                      </a:solidFill>
                      <a:round/>
                      <a:headEnd/>
                      <a:tailEnd type="none" w="med" len="lg"/>
                    </a:ln>
                    <a:effectLst/>
                  </p:spPr>
                  <p:txBody>
                    <a:bodyPr>
                      <a:prstTxWarp prst="textNoShape">
                        <a:avLst/>
                      </a:prstTxWarp>
                      <a:spAutoFit/>
                    </a:bodyPr>
                    <a:lstStyle/>
                    <a:p>
                      <a:endParaRPr lang="ja-JP" altLang="en-US"/>
                    </a:p>
                  </p:txBody>
                </p:sp>
                <p:sp>
                  <p:nvSpPr>
                    <p:cNvPr id="1564736" name="Line 64"/>
                    <p:cNvSpPr>
                      <a:spLocks noChangeShapeType="1"/>
                    </p:cNvSpPr>
                    <p:nvPr/>
                  </p:nvSpPr>
                  <p:spPr bwMode="auto">
                    <a:xfrm>
                      <a:off x="1257" y="3354"/>
                      <a:ext cx="432" cy="0"/>
                    </a:xfrm>
                    <a:prstGeom prst="line">
                      <a:avLst/>
                    </a:prstGeom>
                    <a:noFill/>
                    <a:ln w="25400">
                      <a:solidFill>
                        <a:srgbClr val="008000"/>
                      </a:solidFill>
                      <a:prstDash val="sysDot"/>
                      <a:round/>
                      <a:headEnd/>
                      <a:tailEnd type="none" w="med" len="lg"/>
                    </a:ln>
                    <a:effectLst/>
                  </p:spPr>
                  <p:txBody>
                    <a:bodyPr>
                      <a:prstTxWarp prst="textNoShape">
                        <a:avLst/>
                      </a:prstTxWarp>
                      <a:spAutoFit/>
                    </a:bodyPr>
                    <a:lstStyle/>
                    <a:p>
                      <a:endParaRPr lang="ja-JP" altLang="en-US"/>
                    </a:p>
                  </p:txBody>
                </p:sp>
                <p:sp>
                  <p:nvSpPr>
                    <p:cNvPr id="1564737" name="Line 65"/>
                    <p:cNvSpPr>
                      <a:spLocks noChangeShapeType="1"/>
                    </p:cNvSpPr>
                    <p:nvPr/>
                  </p:nvSpPr>
                  <p:spPr bwMode="auto">
                    <a:xfrm>
                      <a:off x="1257" y="3675"/>
                      <a:ext cx="432" cy="0"/>
                    </a:xfrm>
                    <a:prstGeom prst="line">
                      <a:avLst/>
                    </a:prstGeom>
                    <a:noFill/>
                    <a:ln w="25400">
                      <a:solidFill>
                        <a:srgbClr val="008000"/>
                      </a:solidFill>
                      <a:prstDash val="sysDot"/>
                      <a:round/>
                      <a:headEnd/>
                      <a:tailEnd type="none" w="med" len="lg"/>
                    </a:ln>
                    <a:effectLst/>
                  </p:spPr>
                  <p:txBody>
                    <a:bodyPr>
                      <a:prstTxWarp prst="textNoShape">
                        <a:avLst/>
                      </a:prstTxWarp>
                      <a:spAutoFit/>
                    </a:bodyPr>
                    <a:lstStyle/>
                    <a:p>
                      <a:endParaRPr lang="ja-JP" altLang="en-US"/>
                    </a:p>
                  </p:txBody>
                </p:sp>
              </p:grpSp>
              <p:sp>
                <p:nvSpPr>
                  <p:cNvPr id="1564738" name="Text Box 66"/>
                  <p:cNvSpPr txBox="1">
                    <a:spLocks noChangeArrowheads="1"/>
                  </p:cNvSpPr>
                  <p:nvPr/>
                </p:nvSpPr>
                <p:spPr bwMode="auto">
                  <a:xfrm>
                    <a:off x="768" y="3312"/>
                    <a:ext cx="337" cy="608"/>
                  </a:xfrm>
                  <a:prstGeom prst="rect">
                    <a:avLst/>
                  </a:prstGeom>
                  <a:noFill/>
                  <a:ln w="25400">
                    <a:noFill/>
                    <a:miter lim="800000"/>
                    <a:headEnd/>
                    <a:tailEnd type="none" w="med" len="lg"/>
                  </a:ln>
                  <a:effectLst/>
                </p:spPr>
                <p:txBody>
                  <a:bodyPr>
                    <a:prstTxWarp prst="textNoShape">
                      <a:avLst/>
                    </a:prstTxWarp>
                    <a:spAutoFit/>
                  </a:bodyPr>
                  <a:lstStyle/>
                  <a:p>
                    <a:pPr eaLnBrk="1" hangingPunct="1">
                      <a:spcBef>
                        <a:spcPct val="50000"/>
                      </a:spcBef>
                    </a:pPr>
                    <a:r>
                      <a:rPr lang="en-US" altLang="ja-JP" sz="2800">
                        <a:solidFill>
                          <a:srgbClr val="000000"/>
                        </a:solidFill>
                        <a:latin typeface="Arial Rounded MT Bold" charset="0"/>
                      </a:rPr>
                      <a:t>+</a:t>
                    </a:r>
                  </a:p>
                </p:txBody>
              </p:sp>
              <p:sp>
                <p:nvSpPr>
                  <p:cNvPr id="1564739" name="Text Box 67"/>
                  <p:cNvSpPr txBox="1">
                    <a:spLocks noChangeArrowheads="1"/>
                  </p:cNvSpPr>
                  <p:nvPr/>
                </p:nvSpPr>
                <p:spPr bwMode="auto">
                  <a:xfrm>
                    <a:off x="1632" y="3321"/>
                    <a:ext cx="912" cy="608"/>
                  </a:xfrm>
                  <a:prstGeom prst="rect">
                    <a:avLst/>
                  </a:prstGeom>
                  <a:noFill/>
                  <a:ln w="25400">
                    <a:noFill/>
                    <a:miter lim="800000"/>
                    <a:headEnd/>
                    <a:tailEnd type="none" w="med" len="lg"/>
                  </a:ln>
                  <a:effectLst/>
                </p:spPr>
                <p:txBody>
                  <a:bodyPr>
                    <a:prstTxWarp prst="textNoShape">
                      <a:avLst/>
                    </a:prstTxWarp>
                    <a:spAutoFit/>
                  </a:bodyPr>
                  <a:lstStyle/>
                  <a:p>
                    <a:pPr eaLnBrk="1" hangingPunct="1">
                      <a:spcBef>
                        <a:spcPct val="50000"/>
                      </a:spcBef>
                    </a:pPr>
                    <a:r>
                      <a:rPr lang="en-US" altLang="ja-JP" sz="2800" dirty="0">
                        <a:solidFill>
                          <a:srgbClr val="000000"/>
                        </a:solidFill>
                        <a:latin typeface="Arial Rounded MT Bold" charset="0"/>
                      </a:rPr>
                      <a:t>+…</a:t>
                    </a:r>
                  </a:p>
                </p:txBody>
              </p:sp>
            </p:grpSp>
          </p:grpSp>
          <p:grpSp>
            <p:nvGrpSpPr>
              <p:cNvPr id="1564771" name="Group 99"/>
              <p:cNvGrpSpPr>
                <a:grpSpLocks/>
              </p:cNvGrpSpPr>
              <p:nvPr/>
            </p:nvGrpSpPr>
            <p:grpSpPr bwMode="auto">
              <a:xfrm>
                <a:off x="2880" y="3216"/>
                <a:ext cx="2880" cy="1009"/>
                <a:chOff x="2880" y="3216"/>
                <a:chExt cx="2880" cy="1009"/>
              </a:xfrm>
            </p:grpSpPr>
            <p:pic>
              <p:nvPicPr>
                <p:cNvPr id="1564742" name="Picture 70" descr="QCD"/>
                <p:cNvPicPr>
                  <a:picLocks noChangeAspect="1" noChangeArrowheads="1"/>
                </p:cNvPicPr>
                <p:nvPr/>
              </p:nvPicPr>
              <p:blipFill>
                <a:blip r:embed="rId4"/>
                <a:srcRect/>
                <a:stretch>
                  <a:fillRect/>
                </a:stretch>
              </p:blipFill>
              <p:spPr bwMode="auto">
                <a:xfrm>
                  <a:off x="2880" y="3216"/>
                  <a:ext cx="2880" cy="943"/>
                </a:xfrm>
                <a:prstGeom prst="rect">
                  <a:avLst/>
                </a:prstGeom>
                <a:solidFill>
                  <a:schemeClr val="bg1"/>
                </a:solidFill>
              </p:spPr>
            </p:pic>
            <p:grpSp>
              <p:nvGrpSpPr>
                <p:cNvPr id="1564769" name="Group 97"/>
                <p:cNvGrpSpPr>
                  <a:grpSpLocks/>
                </p:cNvGrpSpPr>
                <p:nvPr/>
              </p:nvGrpSpPr>
              <p:grpSpPr bwMode="auto">
                <a:xfrm>
                  <a:off x="4282" y="3228"/>
                  <a:ext cx="1326" cy="997"/>
                  <a:chOff x="4282" y="3228"/>
                  <a:chExt cx="1326" cy="997"/>
                </a:xfrm>
              </p:grpSpPr>
              <p:sp>
                <p:nvSpPr>
                  <p:cNvPr id="1564763" name="Rectangle 91"/>
                  <p:cNvSpPr>
                    <a:spLocks noChangeArrowheads="1"/>
                  </p:cNvSpPr>
                  <p:nvPr/>
                </p:nvSpPr>
                <p:spPr bwMode="auto">
                  <a:xfrm>
                    <a:off x="4752" y="4052"/>
                    <a:ext cx="505" cy="173"/>
                  </a:xfrm>
                  <a:prstGeom prst="rect">
                    <a:avLst/>
                  </a:prstGeom>
                  <a:solidFill>
                    <a:srgbClr val="000000"/>
                  </a:solidFill>
                  <a:ln w="9525">
                    <a:noFill/>
                    <a:miter lim="800000"/>
                    <a:headEnd/>
                    <a:tailEnd/>
                  </a:ln>
                  <a:effectLst/>
                </p:spPr>
                <p:txBody>
                  <a:bodyPr wrap="none" anchor="ctr">
                    <a:prstTxWarp prst="textNoShape">
                      <a:avLst/>
                    </a:prstTxWarp>
                    <a:spAutoFit/>
                  </a:bodyPr>
                  <a:lstStyle/>
                  <a:p>
                    <a:r>
                      <a:rPr lang="en-US" altLang="ja-JP" sz="1200" dirty="0">
                        <a:solidFill>
                          <a:schemeClr val="bg1"/>
                        </a:solidFill>
                        <a:latin typeface="Arial" charset="0"/>
                      </a:rPr>
                      <a:t>distance</a:t>
                    </a:r>
                    <a:endParaRPr lang="en-US" altLang="ja-JP" sz="1200" dirty="0">
                      <a:solidFill>
                        <a:schemeClr val="bg1"/>
                      </a:solidFill>
                    </a:endParaRPr>
                  </a:p>
                </p:txBody>
              </p:sp>
              <p:sp>
                <p:nvSpPr>
                  <p:cNvPr id="1564764" name="Rectangle 92"/>
                  <p:cNvSpPr>
                    <a:spLocks noChangeArrowheads="1"/>
                  </p:cNvSpPr>
                  <p:nvPr/>
                </p:nvSpPr>
                <p:spPr bwMode="auto">
                  <a:xfrm rot="16200000">
                    <a:off x="4188" y="3659"/>
                    <a:ext cx="361" cy="174"/>
                  </a:xfrm>
                  <a:prstGeom prst="rect">
                    <a:avLst/>
                  </a:prstGeom>
                  <a:solidFill>
                    <a:srgbClr val="000000"/>
                  </a:solidFill>
                  <a:ln w="9525">
                    <a:noFill/>
                    <a:miter lim="800000"/>
                    <a:headEnd/>
                    <a:tailEnd/>
                  </a:ln>
                  <a:effectLst/>
                </p:spPr>
                <p:txBody>
                  <a:bodyPr wrap="none" anchor="ctr">
                    <a:prstTxWarp prst="textNoShape">
                      <a:avLst/>
                    </a:prstTxWarp>
                    <a:spAutoFit/>
                  </a:bodyPr>
                  <a:lstStyle/>
                  <a:p>
                    <a:r>
                      <a:rPr lang="en-US" altLang="ja-JP" sz="1200" dirty="0">
                        <a:solidFill>
                          <a:srgbClr val="FFFFFF"/>
                        </a:solidFill>
                        <a:latin typeface="Arial" charset="0"/>
                      </a:rPr>
                      <a:t>force</a:t>
                    </a:r>
                  </a:p>
                </p:txBody>
              </p:sp>
              <p:sp>
                <p:nvSpPr>
                  <p:cNvPr id="1564765" name="Line 93"/>
                  <p:cNvSpPr>
                    <a:spLocks noChangeShapeType="1"/>
                  </p:cNvSpPr>
                  <p:nvPr/>
                </p:nvSpPr>
                <p:spPr bwMode="auto">
                  <a:xfrm>
                    <a:off x="5264" y="4100"/>
                    <a:ext cx="344" cy="0"/>
                  </a:xfrm>
                  <a:prstGeom prst="line">
                    <a:avLst/>
                  </a:prstGeom>
                  <a:noFill/>
                  <a:ln w="9525">
                    <a:solidFill>
                      <a:srgbClr val="FFFFFF"/>
                    </a:solidFill>
                    <a:round/>
                    <a:headEnd/>
                    <a:tailEnd type="triangle" w="med" len="med"/>
                  </a:ln>
                  <a:effectLst/>
                </p:spPr>
                <p:txBody>
                  <a:bodyPr wrap="none" anchor="ctr">
                    <a:prstTxWarp prst="textNoShape">
                      <a:avLst/>
                    </a:prstTxWarp>
                  </a:bodyPr>
                  <a:lstStyle/>
                  <a:p>
                    <a:endParaRPr lang="ja-JP" altLang="en-US"/>
                  </a:p>
                </p:txBody>
              </p:sp>
              <p:sp>
                <p:nvSpPr>
                  <p:cNvPr id="1564766" name="Line 94"/>
                  <p:cNvSpPr>
                    <a:spLocks noChangeShapeType="1"/>
                  </p:cNvSpPr>
                  <p:nvPr/>
                </p:nvSpPr>
                <p:spPr bwMode="auto">
                  <a:xfrm flipV="1">
                    <a:off x="4400" y="3228"/>
                    <a:ext cx="0" cy="336"/>
                  </a:xfrm>
                  <a:prstGeom prst="line">
                    <a:avLst/>
                  </a:prstGeom>
                  <a:noFill/>
                  <a:ln w="9525">
                    <a:solidFill>
                      <a:srgbClr val="FFFFFF"/>
                    </a:solidFill>
                    <a:round/>
                    <a:headEnd/>
                    <a:tailEnd type="triangle" w="med" len="med"/>
                  </a:ln>
                  <a:effectLst/>
                </p:spPr>
                <p:txBody>
                  <a:bodyPr wrap="none" anchor="ctr">
                    <a:prstTxWarp prst="textNoShape">
                      <a:avLst/>
                    </a:prstTxWarp>
                  </a:bodyPr>
                  <a:lstStyle/>
                  <a:p>
                    <a:endParaRPr lang="ja-JP" altLang="en-US"/>
                  </a:p>
                </p:txBody>
              </p:sp>
              <p:sp>
                <p:nvSpPr>
                  <p:cNvPr id="1564767" name="Line 95"/>
                  <p:cNvSpPr>
                    <a:spLocks noChangeShapeType="1"/>
                  </p:cNvSpPr>
                  <p:nvPr/>
                </p:nvSpPr>
                <p:spPr bwMode="auto">
                  <a:xfrm>
                    <a:off x="4464" y="3228"/>
                    <a:ext cx="0" cy="816"/>
                  </a:xfrm>
                  <a:prstGeom prst="line">
                    <a:avLst/>
                  </a:prstGeom>
                  <a:noFill/>
                  <a:ln w="9525">
                    <a:solidFill>
                      <a:schemeClr val="bg1"/>
                    </a:solidFill>
                    <a:round/>
                    <a:headEnd/>
                    <a:tailEnd/>
                  </a:ln>
                  <a:effectLst/>
                </p:spPr>
                <p:txBody>
                  <a:bodyPr wrap="none" anchor="ctr">
                    <a:prstTxWarp prst="textNoShape">
                      <a:avLst/>
                    </a:prstTxWarp>
                  </a:bodyPr>
                  <a:lstStyle/>
                  <a:p>
                    <a:endParaRPr lang="ja-JP" altLang="en-US"/>
                  </a:p>
                </p:txBody>
              </p:sp>
              <p:sp>
                <p:nvSpPr>
                  <p:cNvPr id="1564768" name="Line 96"/>
                  <p:cNvSpPr>
                    <a:spLocks noChangeShapeType="1"/>
                  </p:cNvSpPr>
                  <p:nvPr/>
                </p:nvSpPr>
                <p:spPr bwMode="auto">
                  <a:xfrm flipH="1">
                    <a:off x="4456" y="4032"/>
                    <a:ext cx="1152" cy="0"/>
                  </a:xfrm>
                  <a:prstGeom prst="line">
                    <a:avLst/>
                  </a:prstGeom>
                  <a:noFill/>
                  <a:ln w="9525">
                    <a:solidFill>
                      <a:srgbClr val="FFFFFF"/>
                    </a:solidFill>
                    <a:round/>
                    <a:headEnd/>
                    <a:tailEnd/>
                  </a:ln>
                  <a:effectLst/>
                </p:spPr>
                <p:txBody>
                  <a:bodyPr wrap="none" anchor="ctr">
                    <a:prstTxWarp prst="textNoShape">
                      <a:avLst/>
                    </a:prstTxWarp>
                  </a:bodyPr>
                  <a:lstStyle/>
                  <a:p>
                    <a:endParaRPr lang="ja-JP" altLang="en-US"/>
                  </a:p>
                </p:txBody>
              </p:sp>
            </p:grpSp>
          </p:grpSp>
        </p:grpSp>
        <p:sp>
          <p:nvSpPr>
            <p:cNvPr id="1564775" name="Line 103"/>
            <p:cNvSpPr>
              <a:spLocks noChangeShapeType="1"/>
            </p:cNvSpPr>
            <p:nvPr/>
          </p:nvSpPr>
          <p:spPr bwMode="auto">
            <a:xfrm>
              <a:off x="4485" y="3641"/>
              <a:ext cx="1104" cy="0"/>
            </a:xfrm>
            <a:prstGeom prst="line">
              <a:avLst/>
            </a:prstGeom>
            <a:noFill/>
            <a:ln w="28575">
              <a:solidFill>
                <a:srgbClr val="FFFFFF"/>
              </a:solidFill>
              <a:round/>
              <a:headEnd/>
              <a:tailEnd/>
            </a:ln>
            <a:effectLst/>
          </p:spPr>
          <p:txBody>
            <a:bodyPr wrap="none" anchor="ctr">
              <a:prstTxWarp prst="textNoShape">
                <a:avLst/>
              </a:prstTxWarp>
            </a:bodyPr>
            <a:lstStyle/>
            <a:p>
              <a:endParaRPr lang="ja-JP" altLang="en-US"/>
            </a:p>
          </p:txBody>
        </p:sp>
      </p:grpSp>
      <p:grpSp>
        <p:nvGrpSpPr>
          <p:cNvPr id="1564784" name="Group 112"/>
          <p:cNvGrpSpPr>
            <a:grpSpLocks/>
          </p:cNvGrpSpPr>
          <p:nvPr/>
        </p:nvGrpSpPr>
        <p:grpSpPr bwMode="auto">
          <a:xfrm>
            <a:off x="1295400" y="3429000"/>
            <a:ext cx="7848600" cy="1582738"/>
            <a:chOff x="816" y="2160"/>
            <a:chExt cx="4944" cy="997"/>
          </a:xfrm>
        </p:grpSpPr>
        <p:grpSp>
          <p:nvGrpSpPr>
            <p:cNvPr id="1564773" name="Group 101"/>
            <p:cNvGrpSpPr>
              <a:grpSpLocks/>
            </p:cNvGrpSpPr>
            <p:nvPr/>
          </p:nvGrpSpPr>
          <p:grpSpPr bwMode="auto">
            <a:xfrm>
              <a:off x="816" y="2160"/>
              <a:ext cx="4944" cy="997"/>
              <a:chOff x="816" y="2160"/>
              <a:chExt cx="4944" cy="997"/>
            </a:xfrm>
          </p:grpSpPr>
          <p:grpSp>
            <p:nvGrpSpPr>
              <p:cNvPr id="1564752" name="Group 80"/>
              <p:cNvGrpSpPr>
                <a:grpSpLocks/>
              </p:cNvGrpSpPr>
              <p:nvPr/>
            </p:nvGrpSpPr>
            <p:grpSpPr bwMode="auto">
              <a:xfrm>
                <a:off x="816" y="2160"/>
                <a:ext cx="1008" cy="912"/>
                <a:chOff x="816" y="2256"/>
                <a:chExt cx="1008" cy="912"/>
              </a:xfrm>
            </p:grpSpPr>
            <p:sp>
              <p:nvSpPr>
                <p:cNvPr id="1564750" name="Rectangle 78"/>
                <p:cNvSpPr>
                  <a:spLocks noChangeArrowheads="1"/>
                </p:cNvSpPr>
                <p:nvPr/>
              </p:nvSpPr>
              <p:spPr bwMode="auto">
                <a:xfrm>
                  <a:off x="816" y="2256"/>
                  <a:ext cx="1008" cy="912"/>
                </a:xfrm>
                <a:prstGeom prst="rect">
                  <a:avLst/>
                </a:prstGeom>
                <a:noFill/>
                <a:ln w="9525">
                  <a:noFill/>
                  <a:miter lim="800000"/>
                  <a:headEnd/>
                  <a:tailEnd/>
                </a:ln>
                <a:effectLst/>
              </p:spPr>
              <p:txBody>
                <a:bodyPr wrap="none" anchor="ctr">
                  <a:prstTxWarp prst="textNoShape">
                    <a:avLst/>
                  </a:prstTxWarp>
                </a:bodyPr>
                <a:lstStyle/>
                <a:p>
                  <a:endParaRPr lang="ja-JP" altLang="en-US"/>
                </a:p>
              </p:txBody>
            </p:sp>
            <p:grpSp>
              <p:nvGrpSpPr>
                <p:cNvPr id="1564744" name="Group 72"/>
                <p:cNvGrpSpPr>
                  <a:grpSpLocks/>
                </p:cNvGrpSpPr>
                <p:nvPr/>
              </p:nvGrpSpPr>
              <p:grpSpPr bwMode="auto">
                <a:xfrm>
                  <a:off x="960" y="2304"/>
                  <a:ext cx="711" cy="768"/>
                  <a:chOff x="585" y="1104"/>
                  <a:chExt cx="999" cy="1008"/>
                </a:xfrm>
              </p:grpSpPr>
              <p:sp>
                <p:nvSpPr>
                  <p:cNvPr id="1564745" name="Line 73"/>
                  <p:cNvSpPr>
                    <a:spLocks noChangeShapeType="1"/>
                  </p:cNvSpPr>
                  <p:nvPr/>
                </p:nvSpPr>
                <p:spPr bwMode="auto">
                  <a:xfrm>
                    <a:off x="615" y="1104"/>
                    <a:ext cx="153" cy="528"/>
                  </a:xfrm>
                  <a:prstGeom prst="line">
                    <a:avLst/>
                  </a:prstGeom>
                  <a:noFill/>
                  <a:ln w="25400">
                    <a:solidFill>
                      <a:srgbClr val="000000"/>
                    </a:solidFill>
                    <a:round/>
                    <a:headEnd/>
                    <a:tailEnd type="none" w="med" len="lg"/>
                  </a:ln>
                  <a:effectLst/>
                </p:spPr>
                <p:txBody>
                  <a:bodyPr>
                    <a:prstTxWarp prst="textNoShape">
                      <a:avLst/>
                    </a:prstTxWarp>
                    <a:spAutoFit/>
                  </a:bodyPr>
                  <a:lstStyle/>
                  <a:p>
                    <a:endParaRPr lang="ja-JP" altLang="en-US"/>
                  </a:p>
                </p:txBody>
              </p:sp>
              <p:sp>
                <p:nvSpPr>
                  <p:cNvPr id="1564746" name="Line 74"/>
                  <p:cNvSpPr>
                    <a:spLocks noChangeShapeType="1"/>
                  </p:cNvSpPr>
                  <p:nvPr/>
                </p:nvSpPr>
                <p:spPr bwMode="auto">
                  <a:xfrm flipH="1">
                    <a:off x="585" y="1632"/>
                    <a:ext cx="192" cy="480"/>
                  </a:xfrm>
                  <a:prstGeom prst="line">
                    <a:avLst/>
                  </a:prstGeom>
                  <a:noFill/>
                  <a:ln w="25400">
                    <a:solidFill>
                      <a:srgbClr val="000000"/>
                    </a:solidFill>
                    <a:round/>
                    <a:headEnd/>
                    <a:tailEnd type="none" w="med" len="lg"/>
                  </a:ln>
                  <a:effectLst/>
                </p:spPr>
                <p:txBody>
                  <a:bodyPr>
                    <a:prstTxWarp prst="textNoShape">
                      <a:avLst/>
                    </a:prstTxWarp>
                    <a:spAutoFit/>
                  </a:bodyPr>
                  <a:lstStyle/>
                  <a:p>
                    <a:endParaRPr lang="ja-JP" altLang="en-US"/>
                  </a:p>
                </p:txBody>
              </p:sp>
              <p:sp>
                <p:nvSpPr>
                  <p:cNvPr id="1564747" name="Line 75"/>
                  <p:cNvSpPr>
                    <a:spLocks noChangeShapeType="1"/>
                  </p:cNvSpPr>
                  <p:nvPr/>
                </p:nvSpPr>
                <p:spPr bwMode="auto">
                  <a:xfrm>
                    <a:off x="1392" y="1632"/>
                    <a:ext cx="192" cy="480"/>
                  </a:xfrm>
                  <a:prstGeom prst="line">
                    <a:avLst/>
                  </a:prstGeom>
                  <a:noFill/>
                  <a:ln w="25400">
                    <a:solidFill>
                      <a:srgbClr val="000000"/>
                    </a:solidFill>
                    <a:round/>
                    <a:headEnd/>
                    <a:tailEnd type="none" w="med" len="lg"/>
                  </a:ln>
                  <a:effectLst/>
                </p:spPr>
                <p:txBody>
                  <a:bodyPr>
                    <a:prstTxWarp prst="textNoShape">
                      <a:avLst/>
                    </a:prstTxWarp>
                    <a:spAutoFit/>
                  </a:bodyPr>
                  <a:lstStyle/>
                  <a:p>
                    <a:endParaRPr lang="ja-JP" altLang="en-US"/>
                  </a:p>
                </p:txBody>
              </p:sp>
              <p:sp>
                <p:nvSpPr>
                  <p:cNvPr id="1564748" name="Line 76"/>
                  <p:cNvSpPr>
                    <a:spLocks noChangeShapeType="1"/>
                  </p:cNvSpPr>
                  <p:nvPr/>
                </p:nvSpPr>
                <p:spPr bwMode="auto">
                  <a:xfrm flipH="1">
                    <a:off x="1392" y="1104"/>
                    <a:ext cx="144" cy="528"/>
                  </a:xfrm>
                  <a:prstGeom prst="line">
                    <a:avLst/>
                  </a:prstGeom>
                  <a:noFill/>
                  <a:ln w="25400">
                    <a:solidFill>
                      <a:srgbClr val="000000"/>
                    </a:solidFill>
                    <a:round/>
                    <a:headEnd/>
                    <a:tailEnd type="none" w="med" len="lg"/>
                  </a:ln>
                  <a:effectLst/>
                </p:spPr>
                <p:txBody>
                  <a:bodyPr>
                    <a:prstTxWarp prst="textNoShape">
                      <a:avLst/>
                    </a:prstTxWarp>
                    <a:spAutoFit/>
                  </a:bodyPr>
                  <a:lstStyle/>
                  <a:p>
                    <a:endParaRPr lang="ja-JP" altLang="en-US"/>
                  </a:p>
                </p:txBody>
              </p:sp>
              <p:sp>
                <p:nvSpPr>
                  <p:cNvPr id="1564749" name="Freeform 77"/>
                  <p:cNvSpPr>
                    <a:spLocks/>
                  </p:cNvSpPr>
                  <p:nvPr/>
                </p:nvSpPr>
                <p:spPr bwMode="auto">
                  <a:xfrm>
                    <a:off x="777" y="1575"/>
                    <a:ext cx="613" cy="126"/>
                  </a:xfrm>
                  <a:custGeom>
                    <a:avLst/>
                    <a:gdLst/>
                    <a:ahLst/>
                    <a:cxnLst>
                      <a:cxn ang="0">
                        <a:pos x="0" y="60"/>
                      </a:cxn>
                      <a:cxn ang="0">
                        <a:pos x="12" y="21"/>
                      </a:cxn>
                      <a:cxn ang="0">
                        <a:pos x="36" y="0"/>
                      </a:cxn>
                      <a:cxn ang="0">
                        <a:pos x="120" y="120"/>
                      </a:cxn>
                      <a:cxn ang="0">
                        <a:pos x="165" y="27"/>
                      </a:cxn>
                      <a:cxn ang="0">
                        <a:pos x="177" y="12"/>
                      </a:cxn>
                      <a:cxn ang="0">
                        <a:pos x="195" y="6"/>
                      </a:cxn>
                      <a:cxn ang="0">
                        <a:pos x="225" y="21"/>
                      </a:cxn>
                      <a:cxn ang="0">
                        <a:pos x="243" y="57"/>
                      </a:cxn>
                      <a:cxn ang="0">
                        <a:pos x="273" y="114"/>
                      </a:cxn>
                      <a:cxn ang="0">
                        <a:pos x="306" y="69"/>
                      </a:cxn>
                      <a:cxn ang="0">
                        <a:pos x="312" y="51"/>
                      </a:cxn>
                      <a:cxn ang="0">
                        <a:pos x="315" y="42"/>
                      </a:cxn>
                      <a:cxn ang="0">
                        <a:pos x="327" y="3"/>
                      </a:cxn>
                      <a:cxn ang="0">
                        <a:pos x="360" y="12"/>
                      </a:cxn>
                      <a:cxn ang="0">
                        <a:pos x="387" y="66"/>
                      </a:cxn>
                      <a:cxn ang="0">
                        <a:pos x="411" y="108"/>
                      </a:cxn>
                      <a:cxn ang="0">
                        <a:pos x="435" y="69"/>
                      </a:cxn>
                      <a:cxn ang="0">
                        <a:pos x="441" y="51"/>
                      </a:cxn>
                      <a:cxn ang="0">
                        <a:pos x="483" y="0"/>
                      </a:cxn>
                      <a:cxn ang="0">
                        <a:pos x="531" y="105"/>
                      </a:cxn>
                      <a:cxn ang="0">
                        <a:pos x="549" y="120"/>
                      </a:cxn>
                      <a:cxn ang="0">
                        <a:pos x="567" y="126"/>
                      </a:cxn>
                      <a:cxn ang="0">
                        <a:pos x="600" y="90"/>
                      </a:cxn>
                      <a:cxn ang="0">
                        <a:pos x="603" y="63"/>
                      </a:cxn>
                      <a:cxn ang="0">
                        <a:pos x="612" y="57"/>
                      </a:cxn>
                    </a:cxnLst>
                    <a:rect l="0" t="0" r="r" b="b"/>
                    <a:pathLst>
                      <a:path w="613" h="126">
                        <a:moveTo>
                          <a:pt x="0" y="60"/>
                        </a:moveTo>
                        <a:cubicBezTo>
                          <a:pt x="8" y="47"/>
                          <a:pt x="6" y="34"/>
                          <a:pt x="12" y="21"/>
                        </a:cubicBezTo>
                        <a:cubicBezTo>
                          <a:pt x="16" y="11"/>
                          <a:pt x="36" y="0"/>
                          <a:pt x="36" y="0"/>
                        </a:cubicBezTo>
                        <a:cubicBezTo>
                          <a:pt x="84" y="16"/>
                          <a:pt x="72" y="104"/>
                          <a:pt x="120" y="120"/>
                        </a:cubicBezTo>
                        <a:cubicBezTo>
                          <a:pt x="153" y="112"/>
                          <a:pt x="156" y="54"/>
                          <a:pt x="165" y="27"/>
                        </a:cubicBezTo>
                        <a:cubicBezTo>
                          <a:pt x="168" y="17"/>
                          <a:pt x="166" y="17"/>
                          <a:pt x="177" y="12"/>
                        </a:cubicBezTo>
                        <a:cubicBezTo>
                          <a:pt x="183" y="9"/>
                          <a:pt x="195" y="6"/>
                          <a:pt x="195" y="6"/>
                        </a:cubicBezTo>
                        <a:cubicBezTo>
                          <a:pt x="209" y="10"/>
                          <a:pt x="215" y="11"/>
                          <a:pt x="225" y="21"/>
                        </a:cubicBezTo>
                        <a:cubicBezTo>
                          <a:pt x="229" y="34"/>
                          <a:pt x="240" y="43"/>
                          <a:pt x="243" y="57"/>
                        </a:cubicBezTo>
                        <a:cubicBezTo>
                          <a:pt x="249" y="82"/>
                          <a:pt x="246" y="105"/>
                          <a:pt x="273" y="114"/>
                        </a:cubicBezTo>
                        <a:cubicBezTo>
                          <a:pt x="296" y="106"/>
                          <a:pt x="299" y="91"/>
                          <a:pt x="306" y="69"/>
                        </a:cubicBezTo>
                        <a:cubicBezTo>
                          <a:pt x="308" y="63"/>
                          <a:pt x="310" y="57"/>
                          <a:pt x="312" y="51"/>
                        </a:cubicBezTo>
                        <a:cubicBezTo>
                          <a:pt x="313" y="48"/>
                          <a:pt x="315" y="42"/>
                          <a:pt x="315" y="42"/>
                        </a:cubicBezTo>
                        <a:cubicBezTo>
                          <a:pt x="310" y="28"/>
                          <a:pt x="312" y="8"/>
                          <a:pt x="327" y="3"/>
                        </a:cubicBezTo>
                        <a:cubicBezTo>
                          <a:pt x="354" y="10"/>
                          <a:pt x="343" y="6"/>
                          <a:pt x="360" y="12"/>
                        </a:cubicBezTo>
                        <a:cubicBezTo>
                          <a:pt x="371" y="28"/>
                          <a:pt x="382" y="47"/>
                          <a:pt x="387" y="66"/>
                        </a:cubicBezTo>
                        <a:cubicBezTo>
                          <a:pt x="391" y="83"/>
                          <a:pt x="393" y="102"/>
                          <a:pt x="411" y="108"/>
                        </a:cubicBezTo>
                        <a:cubicBezTo>
                          <a:pt x="429" y="102"/>
                          <a:pt x="430" y="85"/>
                          <a:pt x="435" y="69"/>
                        </a:cubicBezTo>
                        <a:cubicBezTo>
                          <a:pt x="437" y="63"/>
                          <a:pt x="441" y="51"/>
                          <a:pt x="441" y="51"/>
                        </a:cubicBezTo>
                        <a:cubicBezTo>
                          <a:pt x="446" y="12"/>
                          <a:pt x="446" y="9"/>
                          <a:pt x="483" y="0"/>
                        </a:cubicBezTo>
                        <a:cubicBezTo>
                          <a:pt x="509" y="9"/>
                          <a:pt x="522" y="79"/>
                          <a:pt x="531" y="105"/>
                        </a:cubicBezTo>
                        <a:cubicBezTo>
                          <a:pt x="532" y="109"/>
                          <a:pt x="545" y="118"/>
                          <a:pt x="549" y="120"/>
                        </a:cubicBezTo>
                        <a:cubicBezTo>
                          <a:pt x="555" y="123"/>
                          <a:pt x="567" y="126"/>
                          <a:pt x="567" y="126"/>
                        </a:cubicBezTo>
                        <a:cubicBezTo>
                          <a:pt x="588" y="119"/>
                          <a:pt x="589" y="106"/>
                          <a:pt x="600" y="90"/>
                        </a:cubicBezTo>
                        <a:cubicBezTo>
                          <a:pt x="601" y="81"/>
                          <a:pt x="600" y="71"/>
                          <a:pt x="603" y="63"/>
                        </a:cubicBezTo>
                        <a:cubicBezTo>
                          <a:pt x="613" y="38"/>
                          <a:pt x="612" y="70"/>
                          <a:pt x="612" y="57"/>
                        </a:cubicBezTo>
                      </a:path>
                    </a:pathLst>
                  </a:custGeom>
                  <a:noFill/>
                  <a:ln w="25400" cap="flat" cmpd="sng">
                    <a:solidFill>
                      <a:srgbClr val="000000"/>
                    </a:solidFill>
                    <a:prstDash val="solid"/>
                    <a:round/>
                    <a:headEnd type="oval" w="med" len="med"/>
                    <a:tailEnd type="oval" w="med" len="med"/>
                  </a:ln>
                  <a:effectLst/>
                </p:spPr>
                <p:txBody>
                  <a:bodyPr>
                    <a:prstTxWarp prst="textNoShape">
                      <a:avLst/>
                    </a:prstTxWarp>
                    <a:spAutoFit/>
                  </a:bodyPr>
                  <a:lstStyle/>
                  <a:p>
                    <a:endParaRPr lang="ja-JP" altLang="en-US"/>
                  </a:p>
                </p:txBody>
              </p:sp>
            </p:grpSp>
          </p:grpSp>
          <p:grpSp>
            <p:nvGrpSpPr>
              <p:cNvPr id="1564772" name="Group 100"/>
              <p:cNvGrpSpPr>
                <a:grpSpLocks/>
              </p:cNvGrpSpPr>
              <p:nvPr/>
            </p:nvGrpSpPr>
            <p:grpSpPr bwMode="auto">
              <a:xfrm>
                <a:off x="2880" y="2160"/>
                <a:ext cx="2880" cy="997"/>
                <a:chOff x="2880" y="2160"/>
                <a:chExt cx="2880" cy="997"/>
              </a:xfrm>
            </p:grpSpPr>
            <p:pic>
              <p:nvPicPr>
                <p:cNvPr id="1564743" name="Picture 71" descr="QED"/>
                <p:cNvPicPr>
                  <a:picLocks noChangeAspect="1" noChangeArrowheads="1"/>
                </p:cNvPicPr>
                <p:nvPr/>
              </p:nvPicPr>
              <p:blipFill>
                <a:blip r:embed="rId5"/>
                <a:srcRect/>
                <a:stretch>
                  <a:fillRect/>
                </a:stretch>
              </p:blipFill>
              <p:spPr bwMode="auto">
                <a:xfrm>
                  <a:off x="2880" y="2160"/>
                  <a:ext cx="2880" cy="940"/>
                </a:xfrm>
                <a:prstGeom prst="rect">
                  <a:avLst/>
                </a:prstGeom>
                <a:noFill/>
              </p:spPr>
            </p:pic>
            <p:grpSp>
              <p:nvGrpSpPr>
                <p:cNvPr id="1564770" name="Group 98"/>
                <p:cNvGrpSpPr>
                  <a:grpSpLocks/>
                </p:cNvGrpSpPr>
                <p:nvPr/>
              </p:nvGrpSpPr>
              <p:grpSpPr bwMode="auto">
                <a:xfrm>
                  <a:off x="4290" y="2160"/>
                  <a:ext cx="1326" cy="997"/>
                  <a:chOff x="4290" y="2160"/>
                  <a:chExt cx="1326" cy="997"/>
                </a:xfrm>
              </p:grpSpPr>
              <p:sp>
                <p:nvSpPr>
                  <p:cNvPr id="1564754" name="Rectangle 82"/>
                  <p:cNvSpPr>
                    <a:spLocks noChangeArrowheads="1"/>
                  </p:cNvSpPr>
                  <p:nvPr/>
                </p:nvSpPr>
                <p:spPr bwMode="auto">
                  <a:xfrm>
                    <a:off x="4908" y="2416"/>
                    <a:ext cx="422" cy="288"/>
                  </a:xfrm>
                  <a:prstGeom prst="rect">
                    <a:avLst/>
                  </a:prstGeom>
                  <a:solidFill>
                    <a:srgbClr val="000000"/>
                  </a:solidFill>
                  <a:ln w="9525">
                    <a:noFill/>
                    <a:miter lim="800000"/>
                    <a:headEnd/>
                    <a:tailEnd/>
                  </a:ln>
                  <a:effectLst/>
                </p:spPr>
                <p:txBody>
                  <a:bodyPr wrap="none" anchor="ctr">
                    <a:prstTxWarp prst="textNoShape">
                      <a:avLst/>
                    </a:prstTxWarp>
                    <a:spAutoFit/>
                  </a:bodyPr>
                  <a:lstStyle/>
                  <a:p>
                    <a:r>
                      <a:rPr lang="en-US" altLang="ja-JP" dirty="0">
                        <a:solidFill>
                          <a:srgbClr val="FFFFFF"/>
                        </a:solidFill>
                        <a:latin typeface="Arial" charset="0"/>
                      </a:rPr>
                      <a:t>1/r</a:t>
                    </a:r>
                    <a:r>
                      <a:rPr lang="en-US" altLang="ja-JP" baseline="30000" dirty="0">
                        <a:solidFill>
                          <a:srgbClr val="FFFFFF"/>
                        </a:solidFill>
                        <a:latin typeface="Arial" charset="0"/>
                      </a:rPr>
                      <a:t>2</a:t>
                    </a:r>
                    <a:endParaRPr lang="en-US" altLang="ja-JP" dirty="0">
                      <a:solidFill>
                        <a:srgbClr val="FFFFFF"/>
                      </a:solidFill>
                    </a:endParaRPr>
                  </a:p>
                </p:txBody>
              </p:sp>
              <p:sp>
                <p:nvSpPr>
                  <p:cNvPr id="1564755" name="Rectangle 83"/>
                  <p:cNvSpPr>
                    <a:spLocks noChangeArrowheads="1"/>
                  </p:cNvSpPr>
                  <p:nvPr/>
                </p:nvSpPr>
                <p:spPr bwMode="auto">
                  <a:xfrm>
                    <a:off x="4760" y="2984"/>
                    <a:ext cx="505" cy="173"/>
                  </a:xfrm>
                  <a:prstGeom prst="rect">
                    <a:avLst/>
                  </a:prstGeom>
                  <a:solidFill>
                    <a:srgbClr val="000000"/>
                  </a:solidFill>
                  <a:ln w="9525">
                    <a:noFill/>
                    <a:miter lim="800000"/>
                    <a:headEnd/>
                    <a:tailEnd/>
                  </a:ln>
                  <a:effectLst/>
                </p:spPr>
                <p:txBody>
                  <a:bodyPr wrap="none" anchor="ctr">
                    <a:prstTxWarp prst="textNoShape">
                      <a:avLst/>
                    </a:prstTxWarp>
                    <a:spAutoFit/>
                  </a:bodyPr>
                  <a:lstStyle/>
                  <a:p>
                    <a:r>
                      <a:rPr lang="en-US" altLang="ja-JP" sz="1200" dirty="0">
                        <a:solidFill>
                          <a:srgbClr val="FFFFFF"/>
                        </a:solidFill>
                        <a:latin typeface="Arial" charset="0"/>
                      </a:rPr>
                      <a:t>distance</a:t>
                    </a:r>
                    <a:endParaRPr lang="en-US" altLang="ja-JP" sz="1200" dirty="0">
                      <a:solidFill>
                        <a:srgbClr val="FFFFFF"/>
                      </a:solidFill>
                    </a:endParaRPr>
                  </a:p>
                </p:txBody>
              </p:sp>
              <p:sp>
                <p:nvSpPr>
                  <p:cNvPr id="1564756" name="Rectangle 84"/>
                  <p:cNvSpPr>
                    <a:spLocks noChangeArrowheads="1"/>
                  </p:cNvSpPr>
                  <p:nvPr/>
                </p:nvSpPr>
                <p:spPr bwMode="auto">
                  <a:xfrm rot="16200000">
                    <a:off x="4196" y="2591"/>
                    <a:ext cx="361" cy="174"/>
                  </a:xfrm>
                  <a:prstGeom prst="rect">
                    <a:avLst/>
                  </a:prstGeom>
                  <a:solidFill>
                    <a:srgbClr val="000000"/>
                  </a:solidFill>
                  <a:ln w="9525">
                    <a:noFill/>
                    <a:miter lim="800000"/>
                    <a:headEnd/>
                    <a:tailEnd/>
                  </a:ln>
                  <a:effectLst/>
                </p:spPr>
                <p:txBody>
                  <a:bodyPr wrap="none" anchor="ctr">
                    <a:prstTxWarp prst="textNoShape">
                      <a:avLst/>
                    </a:prstTxWarp>
                    <a:spAutoFit/>
                  </a:bodyPr>
                  <a:lstStyle/>
                  <a:p>
                    <a:r>
                      <a:rPr lang="en-US" altLang="ja-JP" sz="1200" dirty="0">
                        <a:solidFill>
                          <a:srgbClr val="FFFFFF"/>
                        </a:solidFill>
                        <a:latin typeface="Arial" charset="0"/>
                      </a:rPr>
                      <a:t>force</a:t>
                    </a:r>
                  </a:p>
                </p:txBody>
              </p:sp>
              <p:sp>
                <p:nvSpPr>
                  <p:cNvPr id="1564757" name="Line 85"/>
                  <p:cNvSpPr>
                    <a:spLocks noChangeShapeType="1"/>
                  </p:cNvSpPr>
                  <p:nvPr/>
                </p:nvSpPr>
                <p:spPr bwMode="auto">
                  <a:xfrm>
                    <a:off x="5272" y="3032"/>
                    <a:ext cx="344" cy="0"/>
                  </a:xfrm>
                  <a:prstGeom prst="line">
                    <a:avLst/>
                  </a:prstGeom>
                  <a:noFill/>
                  <a:ln w="9525">
                    <a:solidFill>
                      <a:srgbClr val="FFFFFF"/>
                    </a:solidFill>
                    <a:round/>
                    <a:headEnd/>
                    <a:tailEnd type="triangle" w="med" len="med"/>
                  </a:ln>
                  <a:effectLst/>
                </p:spPr>
                <p:txBody>
                  <a:bodyPr wrap="none" anchor="ctr">
                    <a:prstTxWarp prst="textNoShape">
                      <a:avLst/>
                    </a:prstTxWarp>
                  </a:bodyPr>
                  <a:lstStyle/>
                  <a:p>
                    <a:endParaRPr lang="ja-JP" altLang="en-US"/>
                  </a:p>
                </p:txBody>
              </p:sp>
              <p:sp>
                <p:nvSpPr>
                  <p:cNvPr id="1564758" name="Line 86"/>
                  <p:cNvSpPr>
                    <a:spLocks noChangeShapeType="1"/>
                  </p:cNvSpPr>
                  <p:nvPr/>
                </p:nvSpPr>
                <p:spPr bwMode="auto">
                  <a:xfrm flipV="1">
                    <a:off x="4408" y="2160"/>
                    <a:ext cx="0" cy="336"/>
                  </a:xfrm>
                  <a:prstGeom prst="line">
                    <a:avLst/>
                  </a:prstGeom>
                  <a:noFill/>
                  <a:ln w="9525">
                    <a:solidFill>
                      <a:srgbClr val="FFFFFF"/>
                    </a:solidFill>
                    <a:round/>
                    <a:headEnd/>
                    <a:tailEnd type="triangle" w="med" len="med"/>
                  </a:ln>
                  <a:effectLst/>
                </p:spPr>
                <p:txBody>
                  <a:bodyPr wrap="none" anchor="ctr">
                    <a:prstTxWarp prst="textNoShape">
                      <a:avLst/>
                    </a:prstTxWarp>
                  </a:bodyPr>
                  <a:lstStyle/>
                  <a:p>
                    <a:endParaRPr lang="ja-JP" altLang="en-US"/>
                  </a:p>
                </p:txBody>
              </p:sp>
              <p:sp>
                <p:nvSpPr>
                  <p:cNvPr id="1564760" name="Line 88"/>
                  <p:cNvSpPr>
                    <a:spLocks noChangeShapeType="1"/>
                  </p:cNvSpPr>
                  <p:nvPr/>
                </p:nvSpPr>
                <p:spPr bwMode="auto">
                  <a:xfrm>
                    <a:off x="4472" y="2160"/>
                    <a:ext cx="0" cy="816"/>
                  </a:xfrm>
                  <a:prstGeom prst="line">
                    <a:avLst/>
                  </a:prstGeom>
                  <a:noFill/>
                  <a:ln w="9525">
                    <a:solidFill>
                      <a:schemeClr val="bg1"/>
                    </a:solidFill>
                    <a:round/>
                    <a:headEnd/>
                    <a:tailEnd/>
                  </a:ln>
                  <a:effectLst/>
                </p:spPr>
                <p:txBody>
                  <a:bodyPr wrap="none" anchor="ctr">
                    <a:prstTxWarp prst="textNoShape">
                      <a:avLst/>
                    </a:prstTxWarp>
                  </a:bodyPr>
                  <a:lstStyle/>
                  <a:p>
                    <a:endParaRPr lang="ja-JP" altLang="en-US"/>
                  </a:p>
                </p:txBody>
              </p:sp>
              <p:sp>
                <p:nvSpPr>
                  <p:cNvPr id="1564761" name="Line 89"/>
                  <p:cNvSpPr>
                    <a:spLocks noChangeShapeType="1"/>
                  </p:cNvSpPr>
                  <p:nvPr/>
                </p:nvSpPr>
                <p:spPr bwMode="auto">
                  <a:xfrm flipH="1">
                    <a:off x="4464" y="2964"/>
                    <a:ext cx="1152" cy="0"/>
                  </a:xfrm>
                  <a:prstGeom prst="line">
                    <a:avLst/>
                  </a:prstGeom>
                  <a:noFill/>
                  <a:ln w="9525">
                    <a:solidFill>
                      <a:srgbClr val="FFFFFF"/>
                    </a:solidFill>
                    <a:round/>
                    <a:headEnd/>
                    <a:tailEnd/>
                  </a:ln>
                  <a:effectLst/>
                </p:spPr>
                <p:txBody>
                  <a:bodyPr wrap="none" anchor="ctr">
                    <a:prstTxWarp prst="textNoShape">
                      <a:avLst/>
                    </a:prstTxWarp>
                  </a:bodyPr>
                  <a:lstStyle/>
                  <a:p>
                    <a:endParaRPr lang="ja-JP" altLang="en-US"/>
                  </a:p>
                </p:txBody>
              </p:sp>
            </p:grpSp>
          </p:grpSp>
        </p:grpSp>
        <p:sp>
          <p:nvSpPr>
            <p:cNvPr id="1564780" name="Freeform 108"/>
            <p:cNvSpPr>
              <a:spLocks/>
            </p:cNvSpPr>
            <p:nvPr/>
          </p:nvSpPr>
          <p:spPr bwMode="auto">
            <a:xfrm>
              <a:off x="4560" y="2208"/>
              <a:ext cx="1056" cy="720"/>
            </a:xfrm>
            <a:custGeom>
              <a:avLst/>
              <a:gdLst/>
              <a:ahLst/>
              <a:cxnLst>
                <a:cxn ang="0">
                  <a:pos x="0" y="0"/>
                </a:cxn>
                <a:cxn ang="0">
                  <a:pos x="96" y="336"/>
                </a:cxn>
                <a:cxn ang="0">
                  <a:pos x="336" y="576"/>
                </a:cxn>
                <a:cxn ang="0">
                  <a:pos x="624" y="672"/>
                </a:cxn>
                <a:cxn ang="0">
                  <a:pos x="1056" y="720"/>
                </a:cxn>
              </a:cxnLst>
              <a:rect l="0" t="0" r="r" b="b"/>
              <a:pathLst>
                <a:path w="1056" h="720">
                  <a:moveTo>
                    <a:pt x="0" y="0"/>
                  </a:moveTo>
                  <a:cubicBezTo>
                    <a:pt x="20" y="120"/>
                    <a:pt x="40" y="240"/>
                    <a:pt x="96" y="336"/>
                  </a:cubicBezTo>
                  <a:cubicBezTo>
                    <a:pt x="152" y="432"/>
                    <a:pt x="248" y="520"/>
                    <a:pt x="336" y="576"/>
                  </a:cubicBezTo>
                  <a:cubicBezTo>
                    <a:pt x="424" y="632"/>
                    <a:pt x="504" y="648"/>
                    <a:pt x="624" y="672"/>
                  </a:cubicBezTo>
                  <a:cubicBezTo>
                    <a:pt x="744" y="696"/>
                    <a:pt x="900" y="708"/>
                    <a:pt x="1056" y="720"/>
                  </a:cubicBezTo>
                </a:path>
              </a:pathLst>
            </a:custGeom>
            <a:noFill/>
            <a:ln w="28575" cap="flat" cmpd="sng">
              <a:solidFill>
                <a:srgbClr val="FFFFFF"/>
              </a:solidFill>
              <a:prstDash val="solid"/>
              <a:round/>
              <a:headEnd/>
              <a:tailEnd/>
            </a:ln>
            <a:effectLst/>
          </p:spPr>
          <p:txBody>
            <a:bodyPr wrap="none" anchor="ctr">
              <a:prstTxWarp prst="textNoShape">
                <a:avLst/>
              </a:prstTxWarp>
            </a:bodyPr>
            <a:lstStyle/>
            <a:p>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64740">
                                            <p:txEl>
                                              <p:pRg st="0" end="0"/>
                                            </p:txEl>
                                          </p:spTgt>
                                        </p:tgtEl>
                                        <p:attrNameLst>
                                          <p:attrName>style.visibility</p:attrName>
                                        </p:attrNameLst>
                                      </p:cBhvr>
                                      <p:to>
                                        <p:strVal val="visible"/>
                                      </p:to>
                                    </p:set>
                                    <p:animEffect transition="in" filter="blinds(horizontal)">
                                      <p:cBhvr>
                                        <p:cTn id="7" dur="500"/>
                                        <p:tgtEl>
                                          <p:spTgt spid="156474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64740">
                                            <p:txEl>
                                              <p:pRg st="1" end="1"/>
                                            </p:txEl>
                                          </p:spTgt>
                                        </p:tgtEl>
                                        <p:attrNameLst>
                                          <p:attrName>style.visibility</p:attrName>
                                        </p:attrNameLst>
                                      </p:cBhvr>
                                      <p:to>
                                        <p:strVal val="visible"/>
                                      </p:to>
                                    </p:set>
                                    <p:animEffect transition="in" filter="blinds(horizontal)">
                                      <p:cBhvr>
                                        <p:cTn id="10" dur="500"/>
                                        <p:tgtEl>
                                          <p:spTgt spid="1564740">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64740">
                                            <p:txEl>
                                              <p:pRg st="2" end="2"/>
                                            </p:txEl>
                                          </p:spTgt>
                                        </p:tgtEl>
                                        <p:attrNameLst>
                                          <p:attrName>style.visibility</p:attrName>
                                        </p:attrNameLst>
                                      </p:cBhvr>
                                      <p:to>
                                        <p:strVal val="visible"/>
                                      </p:to>
                                    </p:set>
                                    <p:animEffect transition="in" filter="blinds(horizontal)">
                                      <p:cBhvr>
                                        <p:cTn id="13" dur="500"/>
                                        <p:tgtEl>
                                          <p:spTgt spid="156474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6478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64740">
                                            <p:txEl>
                                              <p:pRg st="3" end="3"/>
                                            </p:txEl>
                                          </p:spTgt>
                                        </p:tgtEl>
                                        <p:attrNameLst>
                                          <p:attrName>style.visibility</p:attrName>
                                        </p:attrNameLst>
                                      </p:cBhvr>
                                      <p:to>
                                        <p:strVal val="visible"/>
                                      </p:to>
                                    </p:set>
                                    <p:animEffect transition="in" filter="blinds(horizontal)">
                                      <p:cBhvr>
                                        <p:cTn id="22" dur="500"/>
                                        <p:tgtEl>
                                          <p:spTgt spid="1564740">
                                            <p:txEl>
                                              <p:pRg st="3" end="3"/>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64740">
                                            <p:txEl>
                                              <p:pRg st="4" end="4"/>
                                            </p:txEl>
                                          </p:spTgt>
                                        </p:tgtEl>
                                        <p:attrNameLst>
                                          <p:attrName>style.visibility</p:attrName>
                                        </p:attrNameLst>
                                      </p:cBhvr>
                                      <p:to>
                                        <p:strVal val="visible"/>
                                      </p:to>
                                    </p:set>
                                    <p:animEffect transition="in" filter="blinds(horizontal)">
                                      <p:cBhvr>
                                        <p:cTn id="25" dur="500"/>
                                        <p:tgtEl>
                                          <p:spTgt spid="1564740">
                                            <p:txEl>
                                              <p:pRg st="4" end="4"/>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564740">
                                            <p:txEl>
                                              <p:pRg st="5" end="5"/>
                                            </p:txEl>
                                          </p:spTgt>
                                        </p:tgtEl>
                                        <p:attrNameLst>
                                          <p:attrName>style.visibility</p:attrName>
                                        </p:attrNameLst>
                                      </p:cBhvr>
                                      <p:to>
                                        <p:strVal val="visible"/>
                                      </p:to>
                                    </p:set>
                                    <p:animEffect transition="in" filter="blinds(horizontal)">
                                      <p:cBhvr>
                                        <p:cTn id="28" dur="500"/>
                                        <p:tgtEl>
                                          <p:spTgt spid="1564740">
                                            <p:txEl>
                                              <p:pRg st="5" end="5"/>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64740">
                                            <p:txEl>
                                              <p:pRg st="6" end="6"/>
                                            </p:txEl>
                                          </p:spTgt>
                                        </p:tgtEl>
                                        <p:attrNameLst>
                                          <p:attrName>style.visibility</p:attrName>
                                        </p:attrNameLst>
                                      </p:cBhvr>
                                      <p:to>
                                        <p:strVal val="visible"/>
                                      </p:to>
                                    </p:set>
                                    <p:animEffect transition="in" filter="blinds(horizontal)">
                                      <p:cBhvr>
                                        <p:cTn id="31" dur="500"/>
                                        <p:tgtEl>
                                          <p:spTgt spid="1564740">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564785"/>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564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740"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ACBBED87-0EBD-274D-83B3-95022E6DC93D}" type="slidenum">
              <a:rPr lang="en-US" altLang="ja-JP" smtClean="0"/>
              <a:pPr/>
              <a:t>29</a:t>
            </a:fld>
            <a:endParaRPr lang="en-US" altLang="ja-JP"/>
          </a:p>
        </p:txBody>
      </p:sp>
      <p:pic>
        <p:nvPicPr>
          <p:cNvPr id="5" name="図 4"/>
          <p:cNvPicPr>
            <a:picLocks noChangeAspect="1"/>
          </p:cNvPicPr>
          <p:nvPr/>
        </p:nvPicPr>
        <mc:AlternateContent>
          <mc:Choice xmlns:ma="http://schemas.microsoft.com/office/mac/drawingml/2008/main" Requires="ma">
            <p:blipFill>
              <a:blip r:embed="rId3"/>
              <a:srcRect t="12500"/>
              <a:stretch>
                <a:fillRect/>
              </a:stretch>
            </p:blipFill>
          </mc:Choice>
          <mc:Fallback>
            <p:blipFill>
              <a:blip r:embed="rId4"/>
              <a:srcRect t="12500"/>
              <a:stretch>
                <a:fillRect/>
              </a:stretch>
            </p:blipFill>
          </mc:Fallback>
        </mc:AlternateContent>
        <p:spPr>
          <a:xfrm>
            <a:off x="533400" y="1057275"/>
            <a:ext cx="6629400" cy="5800725"/>
          </a:xfrm>
          <a:prstGeom prst="rect">
            <a:avLst/>
          </a:prstGeom>
        </p:spPr>
      </p:pic>
      <p:sp>
        <p:nvSpPr>
          <p:cNvPr id="6" name="TextBox 5"/>
          <p:cNvSpPr txBox="1"/>
          <p:nvPr/>
        </p:nvSpPr>
        <p:spPr>
          <a:xfrm>
            <a:off x="461380" y="457200"/>
            <a:ext cx="8289449" cy="461665"/>
          </a:xfrm>
          <a:prstGeom prst="rect">
            <a:avLst/>
          </a:prstGeom>
          <a:noFill/>
        </p:spPr>
        <p:txBody>
          <a:bodyPr wrap="none" rtlCol="0">
            <a:spAutoFit/>
          </a:bodyPr>
          <a:lstStyle/>
          <a:p>
            <a:r>
              <a:rPr kumimoji="1" lang="ja-JP" altLang="en-US" dirty="0" smtClean="0">
                <a:solidFill>
                  <a:srgbClr val="0000FF"/>
                </a:solidFill>
                <a:latin typeface="ヒラギノ丸ゴ Pro W4"/>
                <a:ea typeface="ヒラギノ丸ゴ Pro W4"/>
                <a:cs typeface="ヒラギノ丸ゴ Pro W4"/>
              </a:rPr>
              <a:t>強い相互作用の理論（</a:t>
            </a:r>
            <a:r>
              <a:rPr kumimoji="1" lang="en-US" altLang="ja-JP" dirty="0" smtClean="0">
                <a:solidFill>
                  <a:srgbClr val="0000FF"/>
                </a:solidFill>
                <a:latin typeface="ヒラギノ丸ゴ Pro W4"/>
                <a:ea typeface="ヒラギノ丸ゴ Pro W4"/>
                <a:cs typeface="ヒラギノ丸ゴ Pro W4"/>
              </a:rPr>
              <a:t>QCD</a:t>
            </a:r>
            <a:r>
              <a:rPr kumimoji="1" lang="ja-JP" altLang="en-US" dirty="0" smtClean="0">
                <a:solidFill>
                  <a:srgbClr val="0000FF"/>
                </a:solidFill>
                <a:latin typeface="ヒラギノ丸ゴ Pro W4"/>
                <a:ea typeface="ヒラギノ丸ゴ Pro W4"/>
                <a:cs typeface="ヒラギノ丸ゴ Pro W4"/>
              </a:rPr>
              <a:t>）における</a:t>
            </a:r>
            <a:r>
              <a:rPr lang="ja-JP" altLang="en-US" dirty="0" smtClean="0">
                <a:solidFill>
                  <a:srgbClr val="0000FF"/>
                </a:solidFill>
                <a:latin typeface="ヒラギノ丸ゴ Pro W4"/>
                <a:ea typeface="ヒラギノ丸ゴ Pro W4"/>
                <a:cs typeface="ヒラギノ丸ゴ Pro W4"/>
              </a:rPr>
              <a:t>漸近的自由性の発見</a:t>
            </a:r>
            <a:endParaRPr kumimoji="1" lang="ja-JP" altLang="en-US" dirty="0">
              <a:solidFill>
                <a:srgbClr val="0000FF"/>
              </a:solidFill>
              <a:latin typeface="ヒラギノ丸ゴ Pro W4"/>
              <a:ea typeface="ヒラギノ丸ゴ Pro W4"/>
              <a:cs typeface="ヒラギノ丸ゴ Pro W4"/>
            </a:endParaRPr>
          </a:p>
        </p:txBody>
      </p:sp>
      <p:pic>
        <p:nvPicPr>
          <p:cNvPr id="7" name="図 6" descr="tristan1.gif"/>
          <p:cNvPicPr>
            <a:picLocks noChangeAspect="1"/>
          </p:cNvPicPr>
          <p:nvPr/>
        </p:nvPicPr>
        <p:blipFill>
          <a:blip r:embed="rId5"/>
          <a:stretch>
            <a:fillRect/>
          </a:stretch>
        </p:blipFill>
        <p:spPr>
          <a:xfrm>
            <a:off x="5791200" y="1905000"/>
            <a:ext cx="3143849" cy="18224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スライド番号プレースホルダ 5"/>
          <p:cNvSpPr>
            <a:spLocks noGrp="1"/>
          </p:cNvSpPr>
          <p:nvPr>
            <p:ph type="sldNum" sz="quarter" idx="12"/>
          </p:nvPr>
        </p:nvSpPr>
        <p:spPr>
          <a:xfrm>
            <a:off x="7239000" y="6629400"/>
            <a:ext cx="1905000" cy="228600"/>
          </a:xfrm>
        </p:spPr>
        <p:txBody>
          <a:bodyPr/>
          <a:lstStyle/>
          <a:p>
            <a:fld id="{04F71E63-8282-4D6D-96D9-BF4F9C88E681}" type="slidenum">
              <a:rPr lang="en-US" altLang="ja-JP"/>
              <a:pPr/>
              <a:t>3</a:t>
            </a:fld>
            <a:endParaRPr lang="en-US" altLang="ja-JP" dirty="0"/>
          </a:p>
        </p:txBody>
      </p:sp>
      <p:sp>
        <p:nvSpPr>
          <p:cNvPr id="1451011" name="Rectangle 3"/>
          <p:cNvSpPr>
            <a:spLocks noGrp="1" noChangeArrowheads="1"/>
          </p:cNvSpPr>
          <p:nvPr>
            <p:ph type="title"/>
          </p:nvPr>
        </p:nvSpPr>
        <p:spPr>
          <a:xfrm>
            <a:off x="457200" y="152400"/>
            <a:ext cx="8229600" cy="762000"/>
          </a:xfrm>
        </p:spPr>
        <p:txBody>
          <a:bodyPr/>
          <a:lstStyle/>
          <a:p>
            <a:r>
              <a:rPr lang="ja-JP" altLang="en-US" sz="3600" dirty="0" smtClean="0">
                <a:latin typeface="ヒラギノ丸ゴ Pro W4"/>
                <a:ea typeface="ヒラギノ丸ゴ Pro W4"/>
                <a:cs typeface="ヒラギノ丸ゴ Pro W4"/>
              </a:rPr>
              <a:t>大型ハドロン衝突型加速器</a:t>
            </a:r>
            <a:r>
              <a:rPr lang="en-US" altLang="ja-JP" sz="3600" dirty="0" smtClean="0">
                <a:latin typeface="ヒラギノ丸ゴ Pro W4"/>
                <a:ea typeface="ヒラギノ丸ゴ Pro W4"/>
                <a:cs typeface="ヒラギノ丸ゴ Pro W4"/>
              </a:rPr>
              <a:t/>
            </a:r>
            <a:br>
              <a:rPr lang="en-US" altLang="ja-JP" sz="3600" dirty="0" smtClean="0">
                <a:latin typeface="ヒラギノ丸ゴ Pro W4"/>
                <a:ea typeface="ヒラギノ丸ゴ Pro W4"/>
                <a:cs typeface="ヒラギノ丸ゴ Pro W4"/>
              </a:rPr>
            </a:br>
            <a:r>
              <a:rPr lang="en-US" altLang="ja-JP" sz="3600" dirty="0" smtClean="0">
                <a:latin typeface="ヒラギノ丸ゴ Pro W4"/>
                <a:ea typeface="ヒラギノ丸ゴ Pro W4"/>
                <a:cs typeface="ヒラギノ丸ゴ Pro W4"/>
              </a:rPr>
              <a:t>LHC </a:t>
            </a:r>
            <a:r>
              <a:rPr lang="en-US" altLang="ja-JP" sz="3600" dirty="0">
                <a:latin typeface="ヒラギノ丸ゴ Pro W4"/>
                <a:ea typeface="ヒラギノ丸ゴ Pro W4"/>
                <a:cs typeface="ヒラギノ丸ゴ Pro W4"/>
              </a:rPr>
              <a:t>(the Large Hadron Collider)</a:t>
            </a:r>
            <a:endParaRPr lang="en-US" altLang="ja-JP" sz="4800" dirty="0">
              <a:latin typeface="ヒラギノ丸ゴ Pro W4"/>
              <a:ea typeface="ヒラギノ丸ゴ Pro W4"/>
              <a:cs typeface="ヒラギノ丸ゴ Pro W4"/>
            </a:endParaRPr>
          </a:p>
        </p:txBody>
      </p:sp>
      <p:pic>
        <p:nvPicPr>
          <p:cNvPr id="1451013" name="Picture 5" descr="LHC"/>
          <p:cNvPicPr>
            <a:picLocks noChangeAspect="1" noChangeArrowheads="1"/>
          </p:cNvPicPr>
          <p:nvPr/>
        </p:nvPicPr>
        <p:blipFill>
          <a:blip r:embed="rId3"/>
          <a:srcRect/>
          <a:stretch>
            <a:fillRect/>
          </a:stretch>
        </p:blipFill>
        <p:spPr bwMode="auto">
          <a:xfrm>
            <a:off x="0" y="1143000"/>
            <a:ext cx="6880225" cy="5715000"/>
          </a:xfrm>
          <a:prstGeom prst="rect">
            <a:avLst/>
          </a:prstGeom>
          <a:noFill/>
        </p:spPr>
      </p:pic>
      <p:sp>
        <p:nvSpPr>
          <p:cNvPr id="1451015" name="Rectangle 7"/>
          <p:cNvSpPr>
            <a:spLocks noChangeArrowheads="1"/>
          </p:cNvSpPr>
          <p:nvPr/>
        </p:nvSpPr>
        <p:spPr bwMode="auto">
          <a:xfrm>
            <a:off x="1684338" y="2959100"/>
            <a:ext cx="3793263" cy="461665"/>
          </a:xfrm>
          <a:prstGeom prst="rect">
            <a:avLst/>
          </a:prstGeom>
          <a:noFill/>
          <a:ln w="9525">
            <a:noFill/>
            <a:miter lim="800000"/>
            <a:headEnd/>
            <a:tailEnd/>
          </a:ln>
          <a:effectLst/>
        </p:spPr>
        <p:txBody>
          <a:bodyPr wrap="none">
            <a:prstTxWarp prst="textNoShape">
              <a:avLst/>
            </a:prstTxWarp>
            <a:spAutoFit/>
          </a:bodyPr>
          <a:lstStyle/>
          <a:p>
            <a:r>
              <a:rPr lang="en-US" altLang="ja-JP" i="1" dirty="0">
                <a:solidFill>
                  <a:srgbClr val="FFFF00"/>
                </a:solidFill>
                <a:ea typeface="ＭＳ Ｐゴシック" pitchFamily="6" charset="-128"/>
                <a:cs typeface="ＭＳ Ｐゴシック" pitchFamily="6" charset="-128"/>
              </a:rPr>
              <a:t>LHC</a:t>
            </a:r>
            <a:r>
              <a:rPr lang="ja-JP" altLang="en-US" i="1" dirty="0">
                <a:solidFill>
                  <a:srgbClr val="FFFF00"/>
                </a:solidFill>
                <a:ea typeface="ＭＳ Ｐゴシック" pitchFamily="6" charset="-128"/>
                <a:cs typeface="ＭＳ Ｐゴシック" pitchFamily="6" charset="-128"/>
              </a:rPr>
              <a:t>リング（周長約</a:t>
            </a:r>
            <a:r>
              <a:rPr lang="en-US" altLang="ja-JP" i="1" dirty="0">
                <a:solidFill>
                  <a:srgbClr val="FFFF00"/>
                </a:solidFill>
                <a:ea typeface="ＭＳ Ｐゴシック" pitchFamily="6" charset="-128"/>
                <a:cs typeface="ＭＳ Ｐゴシック" pitchFamily="6" charset="-128"/>
              </a:rPr>
              <a:t> </a:t>
            </a:r>
            <a:r>
              <a:rPr lang="en-US" altLang="ja-JP" i="1" dirty="0" smtClean="0">
                <a:solidFill>
                  <a:srgbClr val="FFFF00"/>
                </a:solidFill>
                <a:ea typeface="ＭＳ Ｐゴシック" pitchFamily="6" charset="-128"/>
                <a:cs typeface="ＭＳ Ｐゴシック" pitchFamily="6" charset="-128"/>
              </a:rPr>
              <a:t>27 </a:t>
            </a:r>
            <a:r>
              <a:rPr lang="en-US" altLang="ja-JP" i="1" dirty="0">
                <a:solidFill>
                  <a:srgbClr val="FFFF00"/>
                </a:solidFill>
                <a:ea typeface="ＭＳ Ｐゴシック" pitchFamily="6" charset="-128"/>
                <a:cs typeface="ＭＳ Ｐゴシック" pitchFamily="6" charset="-128"/>
              </a:rPr>
              <a:t>km</a:t>
            </a:r>
            <a:r>
              <a:rPr lang="ja-JP" altLang="en-US" i="1" dirty="0">
                <a:solidFill>
                  <a:srgbClr val="FFFF00"/>
                </a:solidFill>
                <a:ea typeface="ＭＳ Ｐゴシック" pitchFamily="6" charset="-128"/>
                <a:cs typeface="ＭＳ Ｐゴシック" pitchFamily="6" charset="-128"/>
              </a:rPr>
              <a:t>）</a:t>
            </a:r>
          </a:p>
        </p:txBody>
      </p:sp>
      <p:pic>
        <p:nvPicPr>
          <p:cNvPr id="1451016" name="Picture 8" descr="Horvath01"/>
          <p:cNvPicPr>
            <a:picLocks noChangeAspect="1" noChangeArrowheads="1"/>
          </p:cNvPicPr>
          <p:nvPr/>
        </p:nvPicPr>
        <p:blipFill>
          <a:blip r:embed="rId4"/>
          <a:srcRect/>
          <a:stretch>
            <a:fillRect/>
          </a:stretch>
        </p:blipFill>
        <p:spPr bwMode="auto">
          <a:xfrm>
            <a:off x="6435725" y="1143000"/>
            <a:ext cx="2708275" cy="3200400"/>
          </a:xfrm>
          <a:prstGeom prst="rect">
            <a:avLst/>
          </a:prstGeom>
          <a:noFill/>
        </p:spPr>
      </p:pic>
      <p:sp>
        <p:nvSpPr>
          <p:cNvPr id="1451019" name="Rectangle 11"/>
          <p:cNvSpPr>
            <a:spLocks noChangeArrowheads="1"/>
          </p:cNvSpPr>
          <p:nvPr/>
        </p:nvSpPr>
        <p:spPr bwMode="auto">
          <a:xfrm>
            <a:off x="7645400" y="1503363"/>
            <a:ext cx="744538" cy="304800"/>
          </a:xfrm>
          <a:prstGeom prst="rect">
            <a:avLst/>
          </a:prstGeom>
          <a:noFill/>
          <a:ln w="9525">
            <a:noFill/>
            <a:miter lim="800000"/>
            <a:headEnd/>
            <a:tailEnd/>
          </a:ln>
          <a:effectLst/>
        </p:spPr>
        <p:txBody>
          <a:bodyPr wrap="none">
            <a:prstTxWarp prst="textNoShape">
              <a:avLst/>
            </a:prstTxWarp>
            <a:spAutoFit/>
          </a:bodyPr>
          <a:lstStyle/>
          <a:p>
            <a:r>
              <a:rPr lang="en-US" altLang="ja-JP" sz="1400">
                <a:sym typeface="Symbol" pitchFamily="6" charset="2"/>
              </a:rPr>
              <a:t></a:t>
            </a:r>
            <a:r>
              <a:rPr lang="en-US" altLang="ja-JP" sz="1400"/>
              <a:t>LHC</a:t>
            </a:r>
          </a:p>
        </p:txBody>
      </p:sp>
      <p:sp>
        <p:nvSpPr>
          <p:cNvPr id="10" name="正方形/長方形 9"/>
          <p:cNvSpPr/>
          <p:nvPr/>
        </p:nvSpPr>
        <p:spPr>
          <a:xfrm>
            <a:off x="1372881" y="2514600"/>
            <a:ext cx="4786848" cy="461665"/>
          </a:xfrm>
          <a:prstGeom prst="rect">
            <a:avLst/>
          </a:prstGeom>
        </p:spPr>
        <p:txBody>
          <a:bodyPr wrap="none">
            <a:spAutoFit/>
          </a:bodyPr>
          <a:lstStyle/>
          <a:p>
            <a:r>
              <a:rPr lang="ja-JP" altLang="en-US" dirty="0" smtClean="0">
                <a:solidFill>
                  <a:schemeClr val="bg1"/>
                </a:solidFill>
                <a:latin typeface="ヒラギノ丸ゴ Pro W4"/>
                <a:ea typeface="ヒラギノ丸ゴ Pro W4"/>
                <a:cs typeface="ヒラギノ丸ゴ Pro W4"/>
              </a:rPr>
              <a:t>欧州合同原子核研究機構</a:t>
            </a:r>
            <a:r>
              <a:rPr lang="en-US" altLang="ja-JP" dirty="0" smtClean="0">
                <a:solidFill>
                  <a:schemeClr val="bg1"/>
                </a:solidFill>
                <a:latin typeface="ヒラギノ丸ゴ Pro W4"/>
                <a:ea typeface="ヒラギノ丸ゴ Pro W4"/>
                <a:cs typeface="ヒラギノ丸ゴ Pro W4"/>
              </a:rPr>
              <a:t> (CERN)</a:t>
            </a:r>
            <a:endParaRPr lang="ja-JP" altLang="en-US" dirty="0">
              <a:solidFill>
                <a:schemeClr val="bg1"/>
              </a:solidFill>
              <a:latin typeface="ヒラギノ丸ゴ Pro W4"/>
              <a:ea typeface="ヒラギノ丸ゴ Pro W4"/>
              <a:cs typeface="ヒラギノ丸ゴ Pro W4"/>
            </a:endParaRPr>
          </a:p>
        </p:txBody>
      </p:sp>
    </p:spTree>
  </p:cSld>
  <p:clrMapOvr>
    <a:masterClrMapping/>
  </p:clrMapOvr>
  <p:transition spd="slow">
    <p:pull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スライド番号プレースホルダ 5"/>
          <p:cNvSpPr>
            <a:spLocks noGrp="1"/>
          </p:cNvSpPr>
          <p:nvPr>
            <p:ph type="sldNum" sz="quarter" idx="12"/>
          </p:nvPr>
        </p:nvSpPr>
        <p:spPr/>
        <p:txBody>
          <a:bodyPr/>
          <a:lstStyle/>
          <a:p>
            <a:fld id="{4E5AD727-8450-FC44-9212-4DB013CAD3D2}" type="slidenum">
              <a:rPr lang="en-US" altLang="ja-JP"/>
              <a:pPr/>
              <a:t>30</a:t>
            </a:fld>
            <a:endParaRPr lang="en-US" altLang="ja-JP"/>
          </a:p>
        </p:txBody>
      </p:sp>
      <p:sp>
        <p:nvSpPr>
          <p:cNvPr id="1139714" name="Rectangle 2"/>
          <p:cNvSpPr>
            <a:spLocks noGrp="1" noChangeArrowheads="1"/>
          </p:cNvSpPr>
          <p:nvPr>
            <p:ph type="title"/>
          </p:nvPr>
        </p:nvSpPr>
        <p:spPr>
          <a:xfrm>
            <a:off x="317488" y="329612"/>
            <a:ext cx="8686800" cy="457200"/>
          </a:xfrm>
          <a:effectLst/>
        </p:spPr>
        <p:txBody>
          <a:bodyPr/>
          <a:lstStyle/>
          <a:p>
            <a:r>
              <a:rPr lang="ja-JP" altLang="en-US" sz="3200" b="1" dirty="0" smtClean="0">
                <a:solidFill>
                  <a:srgbClr val="0000FF"/>
                </a:solidFill>
                <a:latin typeface="ヒラギノ丸ゴ Pro W4"/>
                <a:ea typeface="ヒラギノ丸ゴ Pro W4"/>
                <a:cs typeface="ヒラギノ丸ゴ Pro W4"/>
              </a:rPr>
              <a:t>クォーク・グルーオンプラズマ</a:t>
            </a:r>
            <a:r>
              <a:rPr lang="en-US" altLang="ja-JP" sz="3200" b="1" dirty="0" smtClean="0">
                <a:solidFill>
                  <a:srgbClr val="0000FF"/>
                </a:solidFill>
                <a:latin typeface="ヒラギノ丸ゴ Pro W4"/>
                <a:ea typeface="ヒラギノ丸ゴ Pro W4"/>
                <a:cs typeface="ヒラギノ丸ゴ Pro W4"/>
              </a:rPr>
              <a:t>(</a:t>
            </a:r>
            <a:r>
              <a:rPr lang="en-US" altLang="ja-JP" sz="3200" b="1" dirty="0">
                <a:solidFill>
                  <a:srgbClr val="0000FF"/>
                </a:solidFill>
                <a:latin typeface="ヒラギノ丸ゴ Pro W4"/>
                <a:ea typeface="ヒラギノ丸ゴ Pro W4"/>
                <a:cs typeface="ヒラギノ丸ゴ Pro W4"/>
              </a:rPr>
              <a:t>QGP</a:t>
            </a:r>
            <a:r>
              <a:rPr lang="en-US" altLang="ja-JP" sz="3200" b="1" dirty="0" smtClean="0">
                <a:solidFill>
                  <a:srgbClr val="0000FF"/>
                </a:solidFill>
                <a:latin typeface="ヒラギノ丸ゴ Pro W4"/>
                <a:ea typeface="ヒラギノ丸ゴ Pro W4"/>
                <a:cs typeface="ヒラギノ丸ゴ Pro W4"/>
              </a:rPr>
              <a:t>)</a:t>
            </a:r>
            <a:r>
              <a:rPr lang="ja-JP" altLang="en-US" sz="3200" b="1" dirty="0" smtClean="0">
                <a:solidFill>
                  <a:srgbClr val="0000FF"/>
                </a:solidFill>
                <a:latin typeface="ヒラギノ丸ゴ Pro W4"/>
                <a:ea typeface="ヒラギノ丸ゴ Pro W4"/>
                <a:cs typeface="ヒラギノ丸ゴ Pro W4"/>
              </a:rPr>
              <a:t>とは？</a:t>
            </a:r>
            <a:endParaRPr lang="en-US" altLang="ja-JP" sz="3200" b="1" dirty="0">
              <a:solidFill>
                <a:srgbClr val="0000FF"/>
              </a:solidFill>
              <a:latin typeface="ヒラギノ丸ゴ Pro W4"/>
              <a:ea typeface="ヒラギノ丸ゴ Pro W4"/>
              <a:cs typeface="ヒラギノ丸ゴ Pro W4"/>
            </a:endParaRPr>
          </a:p>
        </p:txBody>
      </p:sp>
      <p:sp>
        <p:nvSpPr>
          <p:cNvPr id="1139717" name="Rectangle 5"/>
          <p:cNvSpPr>
            <a:spLocks noChangeArrowheads="1"/>
          </p:cNvSpPr>
          <p:nvPr/>
        </p:nvSpPr>
        <p:spPr bwMode="auto">
          <a:xfrm>
            <a:off x="979024" y="1171339"/>
            <a:ext cx="3233738" cy="457200"/>
          </a:xfrm>
          <a:prstGeom prst="rect">
            <a:avLst/>
          </a:prstGeom>
          <a:noFill/>
          <a:ln w="9525">
            <a:noFill/>
            <a:miter lim="800000"/>
            <a:headEnd/>
            <a:tailEnd/>
          </a:ln>
          <a:effectLst/>
        </p:spPr>
        <p:txBody>
          <a:bodyPr wrap="none">
            <a:prstTxWarp prst="textNoShape">
              <a:avLst/>
            </a:prstTxWarp>
            <a:spAutoFit/>
          </a:bodyPr>
          <a:lstStyle/>
          <a:p>
            <a:r>
              <a:rPr lang="en-US" altLang="ja-JP" sz="1200" b="0" dirty="0">
                <a:solidFill>
                  <a:srgbClr val="000000"/>
                </a:solidFill>
                <a:latin typeface="Arial" charset="0"/>
              </a:rPr>
              <a:t>Lattice QCD Calculations</a:t>
            </a:r>
          </a:p>
          <a:p>
            <a:r>
              <a:rPr lang="en-US" altLang="ja-JP" sz="1200" b="0" dirty="0">
                <a:solidFill>
                  <a:srgbClr val="000000"/>
                </a:solidFill>
                <a:latin typeface="Arial" charset="0"/>
              </a:rPr>
              <a:t>F. </a:t>
            </a:r>
            <a:r>
              <a:rPr lang="en-US" altLang="ja-JP" sz="1200" b="0" dirty="0" err="1">
                <a:solidFill>
                  <a:srgbClr val="000000"/>
                </a:solidFill>
                <a:latin typeface="Arial" charset="0"/>
              </a:rPr>
              <a:t>Karsch</a:t>
            </a:r>
            <a:r>
              <a:rPr lang="en-US" altLang="ja-JP" sz="1200" b="0" dirty="0">
                <a:solidFill>
                  <a:srgbClr val="000000"/>
                </a:solidFill>
                <a:latin typeface="Arial" charset="0"/>
              </a:rPr>
              <a:t>, Lect. Notes Phys. 583 (2002) 209.</a:t>
            </a:r>
          </a:p>
        </p:txBody>
      </p:sp>
      <p:sp>
        <p:nvSpPr>
          <p:cNvPr id="1139728" name="Text Box 16"/>
          <p:cNvSpPr txBox="1">
            <a:spLocks noChangeArrowheads="1"/>
          </p:cNvSpPr>
          <p:nvPr/>
        </p:nvSpPr>
        <p:spPr bwMode="auto">
          <a:xfrm>
            <a:off x="72156" y="4003268"/>
            <a:ext cx="3662363" cy="2554545"/>
          </a:xfrm>
          <a:prstGeom prst="rect">
            <a:avLst/>
          </a:prstGeom>
          <a:solidFill>
            <a:srgbClr val="FFFF99"/>
          </a:solidFill>
          <a:ln w="38100">
            <a:noFill/>
            <a:miter lim="800000"/>
            <a:headEnd/>
            <a:tailEnd/>
          </a:ln>
          <a:effectLst/>
        </p:spPr>
        <p:txBody>
          <a:bodyPr anchor="ctr">
            <a:prstTxWarp prst="textNoShape">
              <a:avLst/>
            </a:prstTxWarp>
            <a:spAutoFit/>
          </a:bodyPr>
          <a:lstStyle/>
          <a:p>
            <a:pPr>
              <a:spcBef>
                <a:spcPct val="50000"/>
              </a:spcBef>
            </a:pPr>
            <a:r>
              <a:rPr lang="en-US" altLang="ja-JP" sz="1800" u="sng" dirty="0">
                <a:solidFill>
                  <a:srgbClr val="0000FF"/>
                </a:solidFill>
                <a:latin typeface="Arial" charset="0"/>
              </a:rPr>
              <a:t>QGP</a:t>
            </a:r>
            <a:r>
              <a:rPr lang="en-US" altLang="ja-JP" sz="1800" u="sng" dirty="0" smtClean="0">
                <a:solidFill>
                  <a:srgbClr val="0000FF"/>
                </a:solidFill>
                <a:latin typeface="Arial" charset="0"/>
              </a:rPr>
              <a:t> </a:t>
            </a:r>
            <a:r>
              <a:rPr lang="ja-JP" altLang="en-US" sz="1800" u="sng" dirty="0" smtClean="0">
                <a:solidFill>
                  <a:srgbClr val="0000FF"/>
                </a:solidFill>
                <a:latin typeface="Arial" charset="0"/>
              </a:rPr>
              <a:t>相での自由度</a:t>
            </a:r>
            <a:endParaRPr lang="en-US" altLang="ja-JP" sz="1600" dirty="0" smtClean="0">
              <a:solidFill>
                <a:srgbClr val="0000FF"/>
              </a:solidFill>
              <a:latin typeface="Arial" charset="0"/>
            </a:endParaRPr>
          </a:p>
          <a:p>
            <a:pPr>
              <a:spcBef>
                <a:spcPct val="50000"/>
              </a:spcBef>
            </a:pPr>
            <a:r>
              <a:rPr lang="en-US" altLang="ja-JP" sz="1400" dirty="0">
                <a:solidFill>
                  <a:srgbClr val="0000FF"/>
                </a:solidFill>
                <a:latin typeface="Arial" charset="0"/>
              </a:rPr>
              <a:t>8</a:t>
            </a:r>
            <a:r>
              <a:rPr lang="en-US" altLang="ja-JP" sz="1400" dirty="0" smtClean="0">
                <a:solidFill>
                  <a:srgbClr val="0000FF"/>
                </a:solidFill>
                <a:latin typeface="Arial" charset="0"/>
              </a:rPr>
              <a:t> </a:t>
            </a:r>
            <a:r>
              <a:rPr lang="ja-JP" altLang="en-US" sz="1400" dirty="0" smtClean="0">
                <a:solidFill>
                  <a:srgbClr val="0000FF"/>
                </a:solidFill>
                <a:latin typeface="Arial" charset="0"/>
              </a:rPr>
              <a:t>グルーオン</a:t>
            </a:r>
            <a:r>
              <a:rPr lang="en-US" altLang="ja-JP" sz="1400" dirty="0" smtClean="0">
                <a:solidFill>
                  <a:srgbClr val="0000FF"/>
                </a:solidFill>
                <a:latin typeface="Arial" charset="0"/>
              </a:rPr>
              <a:t>, </a:t>
            </a:r>
            <a:r>
              <a:rPr lang="en-US" altLang="ja-JP" sz="1400" dirty="0">
                <a:solidFill>
                  <a:srgbClr val="0000FF"/>
                </a:solidFill>
                <a:latin typeface="Arial" charset="0"/>
              </a:rPr>
              <a:t>2</a:t>
            </a:r>
            <a:r>
              <a:rPr lang="en-US" altLang="ja-JP" sz="1400" dirty="0" smtClean="0">
                <a:solidFill>
                  <a:srgbClr val="0000FF"/>
                </a:solidFill>
                <a:latin typeface="Arial" charset="0"/>
              </a:rPr>
              <a:t> </a:t>
            </a:r>
            <a:r>
              <a:rPr lang="ja-JP" altLang="en-US" sz="1400" dirty="0" smtClean="0">
                <a:solidFill>
                  <a:srgbClr val="0000FF"/>
                </a:solidFill>
                <a:latin typeface="Arial" charset="0"/>
              </a:rPr>
              <a:t>スピン</a:t>
            </a:r>
            <a:r>
              <a:rPr lang="en-US" altLang="ja-JP" sz="1400" dirty="0" smtClean="0">
                <a:solidFill>
                  <a:srgbClr val="0000FF"/>
                </a:solidFill>
                <a:latin typeface="Arial" charset="0"/>
              </a:rPr>
              <a:t>; </a:t>
            </a:r>
            <a:r>
              <a:rPr lang="en-US" altLang="ja-JP" sz="1400" dirty="0">
                <a:solidFill>
                  <a:srgbClr val="0000FF"/>
                </a:solidFill>
                <a:latin typeface="Arial" charset="0"/>
              </a:rPr>
              <a:t/>
            </a:r>
            <a:br>
              <a:rPr lang="en-US" altLang="ja-JP" sz="1400" dirty="0">
                <a:solidFill>
                  <a:srgbClr val="0000FF"/>
                </a:solidFill>
                <a:latin typeface="Arial" charset="0"/>
              </a:rPr>
            </a:br>
            <a:r>
              <a:rPr lang="en-US" altLang="ja-JP" sz="1400" dirty="0">
                <a:solidFill>
                  <a:srgbClr val="0000FF"/>
                </a:solidFill>
                <a:latin typeface="Arial" charset="0"/>
              </a:rPr>
              <a:t> 2</a:t>
            </a:r>
            <a:r>
              <a:rPr lang="en-US" altLang="ja-JP" sz="1400" dirty="0" smtClean="0">
                <a:solidFill>
                  <a:srgbClr val="0000FF"/>
                </a:solidFill>
                <a:latin typeface="Arial" charset="0"/>
              </a:rPr>
              <a:t> </a:t>
            </a:r>
            <a:r>
              <a:rPr lang="ja-JP" altLang="en-US" sz="1400" dirty="0" smtClean="0">
                <a:solidFill>
                  <a:srgbClr val="0000FF"/>
                </a:solidFill>
                <a:latin typeface="Arial" charset="0"/>
              </a:rPr>
              <a:t>クォークフレーバ</a:t>
            </a:r>
            <a:r>
              <a:rPr lang="en-US" altLang="ja-JP" sz="1400" dirty="0" smtClean="0">
                <a:solidFill>
                  <a:srgbClr val="0000FF"/>
                </a:solidFill>
                <a:latin typeface="Arial" charset="0"/>
              </a:rPr>
              <a:t> (</a:t>
            </a:r>
            <a:r>
              <a:rPr lang="en-US" altLang="ja-JP" sz="1400" dirty="0" err="1" smtClean="0">
                <a:solidFill>
                  <a:srgbClr val="0000FF"/>
                </a:solidFill>
                <a:latin typeface="Arial" charset="0"/>
              </a:rPr>
              <a:t>u,d</a:t>
            </a:r>
            <a:r>
              <a:rPr lang="en-US" altLang="ja-JP" sz="1400" dirty="0" smtClean="0">
                <a:solidFill>
                  <a:srgbClr val="0000FF"/>
                </a:solidFill>
                <a:latin typeface="Arial" charset="0"/>
              </a:rPr>
              <a:t>) </a:t>
            </a:r>
            <a:r>
              <a:rPr lang="ja-JP" altLang="en-US" sz="1400" dirty="0" smtClean="0">
                <a:solidFill>
                  <a:srgbClr val="0000FF"/>
                </a:solidFill>
                <a:latin typeface="Arial" charset="0"/>
              </a:rPr>
              <a:t>と反クォーク</a:t>
            </a:r>
            <a:r>
              <a:rPr lang="en-US" altLang="ja-JP" sz="1400" dirty="0" smtClean="0">
                <a:solidFill>
                  <a:srgbClr val="0000FF"/>
                </a:solidFill>
                <a:latin typeface="Arial" charset="0"/>
              </a:rPr>
              <a:t>, </a:t>
            </a:r>
            <a:r>
              <a:rPr lang="en-US" altLang="ja-JP" sz="1400" dirty="0">
                <a:solidFill>
                  <a:srgbClr val="0000FF"/>
                </a:solidFill>
                <a:latin typeface="Arial" charset="0"/>
              </a:rPr>
              <a:t/>
            </a:r>
            <a:br>
              <a:rPr lang="en-US" altLang="ja-JP" sz="1400" dirty="0">
                <a:solidFill>
                  <a:srgbClr val="0000FF"/>
                </a:solidFill>
                <a:latin typeface="Arial" charset="0"/>
              </a:rPr>
            </a:br>
            <a:r>
              <a:rPr lang="en-US" altLang="ja-JP" sz="1400" dirty="0">
                <a:solidFill>
                  <a:srgbClr val="0000FF"/>
                </a:solidFill>
                <a:latin typeface="Arial" charset="0"/>
              </a:rPr>
              <a:t>2</a:t>
            </a:r>
            <a:r>
              <a:rPr lang="en-US" altLang="ja-JP" sz="1400" dirty="0" smtClean="0">
                <a:solidFill>
                  <a:srgbClr val="0000FF"/>
                </a:solidFill>
                <a:latin typeface="Arial" charset="0"/>
              </a:rPr>
              <a:t> </a:t>
            </a:r>
            <a:r>
              <a:rPr lang="ja-JP" altLang="en-US" sz="1400" dirty="0" smtClean="0">
                <a:solidFill>
                  <a:srgbClr val="0000FF"/>
                </a:solidFill>
                <a:latin typeface="Arial" charset="0"/>
              </a:rPr>
              <a:t>スピン</a:t>
            </a:r>
            <a:r>
              <a:rPr lang="en-US" altLang="ja-JP" sz="1400" dirty="0" smtClean="0">
                <a:solidFill>
                  <a:srgbClr val="0000FF"/>
                </a:solidFill>
                <a:latin typeface="Arial" charset="0"/>
              </a:rPr>
              <a:t>, </a:t>
            </a:r>
            <a:r>
              <a:rPr lang="en-US" altLang="ja-JP" sz="1400" dirty="0">
                <a:solidFill>
                  <a:srgbClr val="0000FF"/>
                </a:solidFill>
                <a:latin typeface="Arial" charset="0"/>
              </a:rPr>
              <a:t>3</a:t>
            </a:r>
            <a:r>
              <a:rPr lang="en-US" altLang="ja-JP" sz="1400" dirty="0" smtClean="0">
                <a:solidFill>
                  <a:srgbClr val="0000FF"/>
                </a:solidFill>
                <a:latin typeface="Arial" charset="0"/>
              </a:rPr>
              <a:t> </a:t>
            </a:r>
            <a:r>
              <a:rPr lang="ja-JP" altLang="en-US" sz="1400" dirty="0" smtClean="0">
                <a:solidFill>
                  <a:srgbClr val="0000FF"/>
                </a:solidFill>
                <a:latin typeface="Arial" charset="0"/>
              </a:rPr>
              <a:t>カラー</a:t>
            </a:r>
            <a:endParaRPr lang="en-US" altLang="ja-JP" sz="1400" dirty="0" smtClean="0">
              <a:solidFill>
                <a:srgbClr val="0000FF"/>
              </a:solidFill>
              <a:latin typeface="Arial" charset="0"/>
            </a:endParaRPr>
          </a:p>
          <a:p>
            <a:pPr>
              <a:spcBef>
                <a:spcPct val="50000"/>
              </a:spcBef>
            </a:pPr>
            <a:r>
              <a:rPr lang="en-US" altLang="ja-JP" sz="1600" dirty="0" err="1">
                <a:solidFill>
                  <a:srgbClr val="0000FF"/>
                </a:solidFill>
                <a:latin typeface="Arial" charset="0"/>
              </a:rPr>
              <a:t>g</a:t>
            </a:r>
            <a:r>
              <a:rPr lang="en-US" altLang="ja-JP" sz="1600" dirty="0">
                <a:solidFill>
                  <a:srgbClr val="0000FF"/>
                </a:solidFill>
                <a:latin typeface="Arial" charset="0"/>
              </a:rPr>
              <a:t> = 37! </a:t>
            </a:r>
            <a:r>
              <a:rPr lang="en-US" altLang="ja-JP" sz="1200" dirty="0" smtClean="0">
                <a:solidFill>
                  <a:srgbClr val="0000FF"/>
                </a:solidFill>
                <a:latin typeface="Arial" charset="0"/>
              </a:rPr>
              <a:t>(</a:t>
            </a:r>
            <a:r>
              <a:rPr lang="en-US" altLang="ja-JP" sz="1200" dirty="0" err="1" smtClean="0">
                <a:solidFill>
                  <a:srgbClr val="0000FF"/>
                </a:solidFill>
                <a:latin typeface="Arial" charset="0"/>
              </a:rPr>
              <a:t>u,d</a:t>
            </a:r>
            <a:r>
              <a:rPr lang="en-US" altLang="ja-JP" sz="1200" dirty="0" smtClean="0">
                <a:solidFill>
                  <a:srgbClr val="0000FF"/>
                </a:solidFill>
                <a:latin typeface="Arial" charset="0"/>
              </a:rPr>
              <a:t> </a:t>
            </a:r>
            <a:r>
              <a:rPr lang="ja-JP" altLang="en-US" sz="1200" dirty="0" smtClean="0">
                <a:solidFill>
                  <a:srgbClr val="0000FF"/>
                </a:solidFill>
                <a:latin typeface="Arial" charset="0"/>
              </a:rPr>
              <a:t>クォークのみの場合</a:t>
            </a:r>
            <a:r>
              <a:rPr lang="en-US" altLang="ja-JP" sz="1200" dirty="0" smtClean="0">
                <a:solidFill>
                  <a:srgbClr val="0000FF"/>
                </a:solidFill>
                <a:latin typeface="Arial" charset="0"/>
              </a:rPr>
              <a:t>)</a:t>
            </a:r>
          </a:p>
          <a:p>
            <a:pPr>
              <a:spcBef>
                <a:spcPct val="50000"/>
              </a:spcBef>
            </a:pPr>
            <a:r>
              <a:rPr lang="ja-JP" altLang="en-US" sz="1800" u="sng" dirty="0" smtClean="0">
                <a:solidFill>
                  <a:srgbClr val="0000FF"/>
                </a:solidFill>
                <a:latin typeface="Arial" charset="0"/>
              </a:rPr>
              <a:t>ハドロン相での自由度</a:t>
            </a:r>
            <a:endParaRPr lang="en-US" altLang="ja-JP" sz="1800" u="sng" dirty="0" smtClean="0">
              <a:solidFill>
                <a:srgbClr val="0000FF"/>
              </a:solidFill>
              <a:latin typeface="Arial" charset="0"/>
            </a:endParaRPr>
          </a:p>
          <a:p>
            <a:pPr>
              <a:spcBef>
                <a:spcPct val="50000"/>
              </a:spcBef>
            </a:pPr>
            <a:r>
              <a:rPr lang="ja-JP" altLang="en-US" sz="1400" dirty="0" smtClean="0">
                <a:solidFill>
                  <a:srgbClr val="0000FF"/>
                </a:solidFill>
                <a:latin typeface="Arial" charset="0"/>
              </a:rPr>
              <a:t>スピン</a:t>
            </a:r>
            <a:r>
              <a:rPr lang="en-US" altLang="ja-JP" sz="1400" dirty="0" smtClean="0">
                <a:solidFill>
                  <a:srgbClr val="0000FF"/>
                </a:solidFill>
                <a:latin typeface="Arial" charset="0"/>
              </a:rPr>
              <a:t>0 </a:t>
            </a:r>
            <a:r>
              <a:rPr lang="ja-JP" altLang="en-US" sz="1400" dirty="0" smtClean="0">
                <a:solidFill>
                  <a:srgbClr val="0000FF"/>
                </a:solidFill>
                <a:latin typeface="Arial" charset="0"/>
              </a:rPr>
              <a:t>の</a:t>
            </a:r>
            <a:r>
              <a:rPr lang="en-US" altLang="ja-JP" sz="1400" dirty="0" smtClean="0">
                <a:solidFill>
                  <a:srgbClr val="0000FF"/>
                </a:solidFill>
                <a:latin typeface="Symbol" charset="2"/>
                <a:cs typeface="Symbol" charset="2"/>
              </a:rPr>
              <a:t>p</a:t>
            </a:r>
            <a:r>
              <a:rPr lang="en-US" altLang="ja-JP" sz="1400" baseline="30000" dirty="0" smtClean="0">
                <a:solidFill>
                  <a:srgbClr val="0000FF"/>
                </a:solidFill>
                <a:latin typeface="Arial" charset="0"/>
              </a:rPr>
              <a:t>+</a:t>
            </a:r>
            <a:r>
              <a:rPr lang="en-US" altLang="ja-JP" sz="1400" dirty="0" smtClean="0">
                <a:solidFill>
                  <a:srgbClr val="0000FF"/>
                </a:solidFill>
                <a:latin typeface="Arial" charset="0"/>
              </a:rPr>
              <a:t>, </a:t>
            </a:r>
            <a:r>
              <a:rPr lang="en-US" altLang="ja-JP" sz="1400" dirty="0" smtClean="0">
                <a:solidFill>
                  <a:srgbClr val="0000FF"/>
                </a:solidFill>
                <a:latin typeface="Symbol" charset="2"/>
                <a:cs typeface="Symbol" charset="2"/>
              </a:rPr>
              <a:t>p</a:t>
            </a:r>
            <a:r>
              <a:rPr lang="en-US" altLang="ja-JP" sz="1400" baseline="30000" dirty="0" smtClean="0">
                <a:solidFill>
                  <a:srgbClr val="0000FF"/>
                </a:solidFill>
                <a:latin typeface="Arial" charset="0"/>
              </a:rPr>
              <a:t>-</a:t>
            </a:r>
            <a:r>
              <a:rPr lang="en-US" altLang="ja-JP" sz="1400" dirty="0" smtClean="0">
                <a:solidFill>
                  <a:srgbClr val="0000FF"/>
                </a:solidFill>
                <a:latin typeface="Arial" charset="0"/>
              </a:rPr>
              <a:t>, </a:t>
            </a:r>
            <a:r>
              <a:rPr lang="en-US" altLang="ja-JP" sz="1400" dirty="0" smtClean="0">
                <a:solidFill>
                  <a:srgbClr val="0000FF"/>
                </a:solidFill>
                <a:latin typeface="Symbol" charset="2"/>
                <a:cs typeface="Symbol" charset="2"/>
              </a:rPr>
              <a:t>p</a:t>
            </a:r>
            <a:r>
              <a:rPr lang="en-US" altLang="ja-JP" sz="1400" baseline="30000" dirty="0" smtClean="0">
                <a:solidFill>
                  <a:srgbClr val="0000FF"/>
                </a:solidFill>
                <a:latin typeface="Arial" charset="0"/>
              </a:rPr>
              <a:t>0</a:t>
            </a:r>
            <a:r>
              <a:rPr lang="ja-JP" altLang="en-US" sz="1400" dirty="0" smtClean="0">
                <a:solidFill>
                  <a:srgbClr val="0000FF"/>
                </a:solidFill>
                <a:latin typeface="Arial" charset="0"/>
              </a:rPr>
              <a:t>中間子が３つで</a:t>
            </a:r>
            <a:r>
              <a:rPr lang="en-US" altLang="ja-JP" sz="1400" dirty="0" smtClean="0">
                <a:solidFill>
                  <a:srgbClr val="0000FF"/>
                </a:solidFill>
                <a:latin typeface="Arial" charset="0"/>
              </a:rPr>
              <a:t> </a:t>
            </a:r>
          </a:p>
          <a:p>
            <a:pPr>
              <a:spcBef>
                <a:spcPct val="50000"/>
              </a:spcBef>
            </a:pPr>
            <a:r>
              <a:rPr lang="en-US" altLang="ja-JP" sz="1400" dirty="0" err="1" smtClean="0">
                <a:solidFill>
                  <a:srgbClr val="0000FF"/>
                </a:solidFill>
                <a:latin typeface="Arial" charset="0"/>
              </a:rPr>
              <a:t>g</a:t>
            </a:r>
            <a:r>
              <a:rPr lang="en-US" altLang="ja-JP" sz="1400" dirty="0" smtClean="0">
                <a:solidFill>
                  <a:srgbClr val="0000FF"/>
                </a:solidFill>
                <a:latin typeface="Arial" charset="0"/>
              </a:rPr>
              <a:t> = 2J+1 = 3 </a:t>
            </a:r>
            <a:endParaRPr lang="en-US" altLang="ja-JP" sz="1400" dirty="0">
              <a:solidFill>
                <a:srgbClr val="0000FF"/>
              </a:solidFill>
              <a:latin typeface="Arial" charset="0"/>
            </a:endParaRPr>
          </a:p>
        </p:txBody>
      </p:sp>
      <p:sp>
        <p:nvSpPr>
          <p:cNvPr id="1139732" name="Rectangle 20"/>
          <p:cNvSpPr>
            <a:spLocks noChangeArrowheads="1"/>
          </p:cNvSpPr>
          <p:nvPr/>
        </p:nvSpPr>
        <p:spPr bwMode="auto">
          <a:xfrm>
            <a:off x="2080344" y="5618355"/>
            <a:ext cx="184150" cy="304800"/>
          </a:xfrm>
          <a:prstGeom prst="rect">
            <a:avLst/>
          </a:prstGeom>
          <a:noFill/>
          <a:ln w="9525">
            <a:noFill/>
            <a:miter lim="800000"/>
            <a:headEnd/>
            <a:tailEnd/>
          </a:ln>
          <a:effectLst/>
        </p:spPr>
        <p:txBody>
          <a:bodyPr wrap="none">
            <a:prstTxWarp prst="textNoShape">
              <a:avLst/>
            </a:prstTxWarp>
            <a:spAutoFit/>
          </a:bodyPr>
          <a:lstStyle/>
          <a:p>
            <a:pPr algn="l"/>
            <a:endParaRPr lang="ja-JP" altLang="en-US" sz="1400">
              <a:ea typeface="ＭＳ Ｐゴシック" charset="-128"/>
              <a:cs typeface="ＭＳ Ｐゴシック" charset="-128"/>
            </a:endParaRPr>
          </a:p>
        </p:txBody>
      </p:sp>
      <p:grpSp>
        <p:nvGrpSpPr>
          <p:cNvPr id="1139741" name="Group 29"/>
          <p:cNvGrpSpPr>
            <a:grpSpLocks/>
          </p:cNvGrpSpPr>
          <p:nvPr/>
        </p:nvGrpSpPr>
        <p:grpSpPr bwMode="auto">
          <a:xfrm>
            <a:off x="3886200" y="4508500"/>
            <a:ext cx="5257800" cy="1838325"/>
            <a:chOff x="1152" y="522"/>
            <a:chExt cx="3456" cy="1225"/>
          </a:xfrm>
        </p:grpSpPr>
        <p:pic>
          <p:nvPicPr>
            <p:cNvPr id="1139738" name="Picture 26" descr="QGP_NewScientist"/>
            <p:cNvPicPr>
              <a:picLocks noChangeAspect="1" noChangeArrowheads="1"/>
            </p:cNvPicPr>
            <p:nvPr/>
          </p:nvPicPr>
          <p:blipFill>
            <a:blip r:embed="rId3"/>
            <a:srcRect/>
            <a:stretch>
              <a:fillRect/>
            </a:stretch>
          </p:blipFill>
          <p:spPr bwMode="auto">
            <a:xfrm>
              <a:off x="1152" y="528"/>
              <a:ext cx="3456" cy="1219"/>
            </a:xfrm>
            <a:prstGeom prst="rect">
              <a:avLst/>
            </a:prstGeom>
            <a:noFill/>
          </p:spPr>
        </p:pic>
        <p:sp>
          <p:nvSpPr>
            <p:cNvPr id="1139740" name="Rectangle 28"/>
            <p:cNvSpPr>
              <a:spLocks noChangeArrowheads="1"/>
            </p:cNvSpPr>
            <p:nvPr/>
          </p:nvSpPr>
          <p:spPr bwMode="auto">
            <a:xfrm>
              <a:off x="1291" y="522"/>
              <a:ext cx="3177" cy="244"/>
            </a:xfrm>
            <a:prstGeom prst="rect">
              <a:avLst/>
            </a:prstGeom>
            <a:noFill/>
            <a:ln w="9525">
              <a:noFill/>
              <a:miter lim="800000"/>
              <a:headEnd/>
              <a:tailEnd/>
            </a:ln>
            <a:effectLst/>
          </p:spPr>
          <p:txBody>
            <a:bodyPr wrap="none" anchor="ctr">
              <a:prstTxWarp prst="textNoShape">
                <a:avLst/>
              </a:prstTxWarp>
              <a:spAutoFit/>
            </a:bodyPr>
            <a:lstStyle/>
            <a:p>
              <a:r>
                <a:rPr lang="en-US" altLang="ja-JP" sz="1800" dirty="0">
                  <a:solidFill>
                    <a:srgbClr val="000000"/>
                  </a:solidFill>
                  <a:latin typeface="Arial" charset="0"/>
                </a:rPr>
                <a:t>Pressure                 Heat                    QGP     </a:t>
              </a:r>
              <a:endParaRPr lang="en-US" altLang="ja-JP" dirty="0">
                <a:solidFill>
                  <a:srgbClr val="000000"/>
                </a:solidFill>
                <a:latin typeface="Arial" charset="0"/>
              </a:endParaRPr>
            </a:p>
          </p:txBody>
        </p:sp>
      </p:grpSp>
      <p:pic>
        <p:nvPicPr>
          <p:cNvPr id="1139742" name="Picture 30" descr="rgb07"/>
          <p:cNvPicPr>
            <a:picLocks noChangeAspect="1" noChangeArrowheads="1"/>
          </p:cNvPicPr>
          <p:nvPr/>
        </p:nvPicPr>
        <p:blipFill>
          <a:blip r:embed="rId4"/>
          <a:srcRect/>
          <a:stretch>
            <a:fillRect/>
          </a:stretch>
        </p:blipFill>
        <p:spPr bwMode="auto">
          <a:xfrm>
            <a:off x="5410200" y="914400"/>
            <a:ext cx="3060700" cy="3429000"/>
          </a:xfrm>
          <a:prstGeom prst="rect">
            <a:avLst/>
          </a:prstGeom>
          <a:noFill/>
        </p:spPr>
      </p:pic>
      <p:pic>
        <p:nvPicPr>
          <p:cNvPr id="1139716" name="Picture 4"/>
          <p:cNvPicPr>
            <a:picLocks noChangeAspect="1" noChangeArrowheads="1"/>
          </p:cNvPicPr>
          <p:nvPr/>
        </p:nvPicPr>
        <p:blipFill>
          <a:blip r:embed="rId5"/>
          <a:srcRect/>
          <a:stretch>
            <a:fillRect/>
          </a:stretch>
        </p:blipFill>
        <p:spPr bwMode="auto">
          <a:xfrm>
            <a:off x="3962400" y="914400"/>
            <a:ext cx="5181600" cy="3446463"/>
          </a:xfrm>
          <a:prstGeom prst="rect">
            <a:avLst/>
          </a:prstGeom>
          <a:noFill/>
          <a:ln w="9525">
            <a:noFill/>
            <a:miter lim="800000"/>
            <a:headEnd/>
            <a:tailEnd/>
          </a:ln>
          <a:effectLst/>
        </p:spPr>
      </p:pic>
      <p:pic>
        <p:nvPicPr>
          <p:cNvPr id="1139745" name="Picture 33"/>
          <p:cNvPicPr>
            <a:picLocks noChangeAspect="1" noChangeArrowheads="1"/>
          </p:cNvPicPr>
          <p:nvPr/>
        </p:nvPicPr>
        <p:blipFill>
          <a:blip r:embed="rId6"/>
          <a:srcRect/>
          <a:stretch>
            <a:fillRect/>
          </a:stretch>
        </p:blipFill>
        <p:spPr bwMode="auto">
          <a:xfrm>
            <a:off x="72156" y="2578538"/>
            <a:ext cx="3833813" cy="1430338"/>
          </a:xfrm>
          <a:prstGeom prst="rect">
            <a:avLst/>
          </a:prstGeom>
          <a:noFill/>
          <a:ln w="9525">
            <a:noFill/>
            <a:miter lim="800000"/>
            <a:headEnd/>
            <a:tailEnd/>
          </a:ln>
          <a:effectLst/>
        </p:spPr>
      </p:pic>
      <p:sp>
        <p:nvSpPr>
          <p:cNvPr id="15" name="テキスト ボックス 14"/>
          <p:cNvSpPr txBox="1"/>
          <p:nvPr/>
        </p:nvSpPr>
        <p:spPr>
          <a:xfrm>
            <a:off x="72156" y="1976630"/>
            <a:ext cx="3281487" cy="523220"/>
          </a:xfrm>
          <a:prstGeom prst="rect">
            <a:avLst/>
          </a:prstGeom>
          <a:solidFill>
            <a:srgbClr val="FFFF66"/>
          </a:solidFill>
        </p:spPr>
        <p:txBody>
          <a:bodyPr wrap="none" rtlCol="0">
            <a:spAutoFit/>
          </a:bodyPr>
          <a:lstStyle/>
          <a:p>
            <a:r>
              <a:rPr kumimoji="1" lang="ja-JP" altLang="en-US" sz="1400" dirty="0" smtClean="0">
                <a:solidFill>
                  <a:srgbClr val="0000FF"/>
                </a:solidFill>
                <a:latin typeface="ヒラギノ丸ゴ Pro W4"/>
                <a:ea typeface="ヒラギノ丸ゴ Pro W4"/>
                <a:cs typeface="ヒラギノ丸ゴ Pro W4"/>
              </a:rPr>
              <a:t>理想ステファン・ボルツマン方程式</a:t>
            </a:r>
            <a:endParaRPr kumimoji="1" lang="en-US" altLang="ja-JP" sz="1400" dirty="0" smtClean="0">
              <a:solidFill>
                <a:srgbClr val="0000FF"/>
              </a:solidFill>
              <a:latin typeface="ヒラギノ丸ゴ Pro W4"/>
              <a:ea typeface="ヒラギノ丸ゴ Pro W4"/>
              <a:cs typeface="ヒラギノ丸ゴ Pro W4"/>
            </a:endParaRPr>
          </a:p>
          <a:p>
            <a:r>
              <a:rPr kumimoji="1" lang="ja-JP" altLang="ja-JP" sz="1400" dirty="0" smtClean="0">
                <a:solidFill>
                  <a:srgbClr val="0000FF"/>
                </a:solidFill>
                <a:latin typeface="ヒラギノ丸ゴ Pro W4"/>
                <a:ea typeface="ヒラギノ丸ゴ Pro W4"/>
                <a:cs typeface="ヒラギノ丸ゴ Pro W4"/>
              </a:rPr>
              <a:t>（</a:t>
            </a:r>
            <a:r>
              <a:rPr kumimoji="1" lang="ja-JP" altLang="en-US" sz="1400" dirty="0" smtClean="0">
                <a:solidFill>
                  <a:srgbClr val="0000FF"/>
                </a:solidFill>
                <a:latin typeface="ヒラギノ丸ゴ Pro W4"/>
                <a:ea typeface="ヒラギノ丸ゴ Pro W4"/>
                <a:cs typeface="ヒラギノ丸ゴ Pro W4"/>
              </a:rPr>
              <a:t>エネルギー密度</a:t>
            </a:r>
            <a:r>
              <a:rPr kumimoji="1" lang="en-US" altLang="ja-JP" sz="1400" dirty="0" smtClean="0">
                <a:solidFill>
                  <a:srgbClr val="0000FF"/>
                </a:solidFill>
                <a:latin typeface="ヒラギノ丸ゴ Pro W4"/>
                <a:ea typeface="ヒラギノ丸ゴ Pro W4"/>
                <a:cs typeface="ヒラギノ丸ゴ Pro W4"/>
              </a:rPr>
              <a:t> </a:t>
            </a:r>
            <a:r>
              <a:rPr kumimoji="1" lang="en-US" altLang="ja-JP" sz="1400" dirty="0" err="1" smtClean="0">
                <a:solidFill>
                  <a:srgbClr val="0000FF"/>
                </a:solidFill>
                <a:latin typeface="Symbol" charset="2"/>
                <a:ea typeface="ヒラギノ丸ゴ Pro W4"/>
                <a:cs typeface="Symbol" charset="2"/>
              </a:rPr>
              <a:t>e</a:t>
            </a:r>
            <a:r>
              <a:rPr kumimoji="1" lang="en-US" altLang="ja-JP" sz="1400" dirty="0" smtClean="0">
                <a:solidFill>
                  <a:srgbClr val="0000FF"/>
                </a:solidFill>
                <a:latin typeface="ヒラギノ丸ゴ Pro W4"/>
                <a:ea typeface="ヒラギノ丸ゴ Pro W4"/>
                <a:cs typeface="ヒラギノ丸ゴ Pro W4"/>
              </a:rPr>
              <a:t> </a:t>
            </a:r>
            <a:r>
              <a:rPr kumimoji="1" lang="ja-JP" altLang="en-US" sz="1400" dirty="0" smtClean="0">
                <a:solidFill>
                  <a:srgbClr val="0000FF"/>
                </a:solidFill>
                <a:latin typeface="ヒラギノ丸ゴ Pro W4"/>
                <a:ea typeface="ヒラギノ丸ゴ Pro W4"/>
                <a:cs typeface="ヒラギノ丸ゴ Pro W4"/>
              </a:rPr>
              <a:t>と温度</a:t>
            </a:r>
            <a:r>
              <a:rPr kumimoji="1" lang="en-US" altLang="ja-JP" sz="1400" dirty="0" smtClean="0">
                <a:solidFill>
                  <a:srgbClr val="0000FF"/>
                </a:solidFill>
                <a:latin typeface="ヒラギノ丸ゴ Pro W4"/>
                <a:ea typeface="ヒラギノ丸ゴ Pro W4"/>
                <a:cs typeface="ヒラギノ丸ゴ Pro W4"/>
              </a:rPr>
              <a:t> T</a:t>
            </a:r>
            <a:r>
              <a:rPr kumimoji="1" lang="ja-JP" altLang="en-US" sz="1400" dirty="0" smtClean="0">
                <a:solidFill>
                  <a:srgbClr val="0000FF"/>
                </a:solidFill>
                <a:latin typeface="ヒラギノ丸ゴ Pro W4"/>
                <a:ea typeface="ヒラギノ丸ゴ Pro W4"/>
                <a:cs typeface="ヒラギノ丸ゴ Pro W4"/>
              </a:rPr>
              <a:t>の関係）</a:t>
            </a:r>
            <a:endParaRPr kumimoji="1" lang="ja-JP" altLang="en-US" sz="1400" dirty="0">
              <a:solidFill>
                <a:srgbClr val="0000FF"/>
              </a:solidFill>
              <a:latin typeface="ヒラギノ丸ゴ Pro W4"/>
              <a:ea typeface="ヒラギノ丸ゴ Pro W4"/>
              <a:cs typeface="ヒラギノ丸ゴ Pro W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97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139742"/>
                                        </p:tgtEl>
                                        <p:attrNameLst>
                                          <p:attrName>style.visibility</p:attrName>
                                        </p:attrNameLst>
                                      </p:cBhvr>
                                      <p:to>
                                        <p:strVal val="visible"/>
                                      </p:to>
                                    </p:set>
                                    <p:animEffect transition="in" filter="blinds(horizontal)">
                                      <p:cBhvr>
                                        <p:cTn id="11" dur="500"/>
                                        <p:tgtEl>
                                          <p:spTgt spid="113974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139716"/>
                                        </p:tgtEl>
                                        <p:attrNameLst>
                                          <p:attrName>style.visibility</p:attrName>
                                        </p:attrNameLst>
                                      </p:cBhvr>
                                      <p:to>
                                        <p:strVal val="visible"/>
                                      </p:to>
                                    </p:set>
                                    <p:animEffect transition="in" filter="dissolve">
                                      <p:cBhvr>
                                        <p:cTn id="16" dur="500"/>
                                        <p:tgtEl>
                                          <p:spTgt spid="11397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397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397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139741"/>
                                        </p:tgtEl>
                                        <p:attrNameLst>
                                          <p:attrName>style.visibility</p:attrName>
                                        </p:attrNameLst>
                                      </p:cBhvr>
                                      <p:to>
                                        <p:strVal val="visible"/>
                                      </p:to>
                                    </p:set>
                                    <p:animEffect transition="in" filter="dissolve">
                                      <p:cBhvr>
                                        <p:cTn id="33" dur="500"/>
                                        <p:tgtEl>
                                          <p:spTgt spid="1139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717" grpId="0"/>
      <p:bldP spid="1139728" grpId="0" animBg="1"/>
      <p:bldP spid="15"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5" name="スライド番号プレースホルダ 5"/>
          <p:cNvSpPr>
            <a:spLocks noGrp="1"/>
          </p:cNvSpPr>
          <p:nvPr>
            <p:ph type="sldNum" sz="quarter" idx="12"/>
          </p:nvPr>
        </p:nvSpPr>
        <p:spPr/>
        <p:txBody>
          <a:bodyPr/>
          <a:lstStyle/>
          <a:p>
            <a:fld id="{4D4D240C-171F-5B45-B68F-4E530F8AE5A3}" type="slidenum">
              <a:rPr lang="en-US" altLang="ja-JP"/>
              <a:pPr/>
              <a:t>31</a:t>
            </a:fld>
            <a:endParaRPr lang="en-US" altLang="ja-JP"/>
          </a:p>
        </p:txBody>
      </p:sp>
      <p:sp>
        <p:nvSpPr>
          <p:cNvPr id="1567904" name="Rectangle 160"/>
          <p:cNvSpPr>
            <a:spLocks noChangeArrowheads="1"/>
          </p:cNvSpPr>
          <p:nvPr/>
        </p:nvSpPr>
        <p:spPr bwMode="auto">
          <a:xfrm>
            <a:off x="19277" y="50800"/>
            <a:ext cx="7980336" cy="646331"/>
          </a:xfrm>
          <a:prstGeom prst="rect">
            <a:avLst/>
          </a:prstGeom>
          <a:noFill/>
          <a:ln w="9525">
            <a:noFill/>
            <a:miter lim="800000"/>
            <a:headEnd/>
            <a:tailEnd/>
          </a:ln>
          <a:effectLst/>
        </p:spPr>
        <p:txBody>
          <a:bodyPr wrap="none" anchor="ctr">
            <a:prstTxWarp prst="textNoShape">
              <a:avLst/>
            </a:prstTxWarp>
            <a:spAutoFit/>
          </a:bodyPr>
          <a:lstStyle/>
          <a:p>
            <a:pPr algn="l"/>
            <a:r>
              <a:rPr lang="ja-JP" altLang="en-US" sz="3600" dirty="0" smtClean="0">
                <a:solidFill>
                  <a:srgbClr val="0000FF"/>
                </a:solidFill>
                <a:latin typeface="ヒラギノ丸ゴ Pro W4"/>
                <a:ea typeface="ヒラギノ丸ゴ Pro W4"/>
                <a:cs typeface="ヒラギノ丸ゴ Pro W4"/>
              </a:rPr>
              <a:t>核物質の相図</a:t>
            </a:r>
            <a:r>
              <a:rPr lang="en-US" altLang="ja-JP" sz="3600" dirty="0" smtClean="0">
                <a:solidFill>
                  <a:srgbClr val="0000FF"/>
                </a:solidFill>
                <a:latin typeface="ヒラギノ丸ゴ Pro W4"/>
                <a:ea typeface="ヒラギノ丸ゴ Pro W4"/>
                <a:cs typeface="ヒラギノ丸ゴ Pro W4"/>
              </a:rPr>
              <a:t> (QCD phase diagram)</a:t>
            </a:r>
            <a:endParaRPr lang="en-US" altLang="ja-JP" sz="3600" dirty="0">
              <a:solidFill>
                <a:srgbClr val="0000FF"/>
              </a:solidFill>
              <a:latin typeface="ヒラギノ丸ゴ Pro W4"/>
              <a:ea typeface="ヒラギノ丸ゴ Pro W4"/>
              <a:cs typeface="ヒラギノ丸ゴ Pro W4"/>
            </a:endParaRPr>
          </a:p>
        </p:txBody>
      </p:sp>
      <p:pic>
        <p:nvPicPr>
          <p:cNvPr id="56" name="Picture 10"/>
          <p:cNvPicPr>
            <a:picLocks noChangeAspect="1" noChangeArrowheads="1"/>
          </p:cNvPicPr>
          <p:nvPr/>
        </p:nvPicPr>
        <p:blipFill>
          <a:blip r:embed="rId3"/>
          <a:srcRect/>
          <a:stretch>
            <a:fillRect/>
          </a:stretch>
        </p:blipFill>
        <p:spPr bwMode="auto">
          <a:xfrm>
            <a:off x="381000" y="685800"/>
            <a:ext cx="8121912" cy="6019800"/>
          </a:xfrm>
          <a:prstGeom prst="rect">
            <a:avLst/>
          </a:prstGeom>
          <a:noFill/>
          <a:ln w="9525">
            <a:noFill/>
            <a:miter lim="800000"/>
            <a:headEnd/>
            <a:tailEnd/>
          </a:ln>
          <a:effectLst/>
        </p:spPr>
      </p:pic>
      <p:sp>
        <p:nvSpPr>
          <p:cNvPr id="5" name="Text Box 11"/>
          <p:cNvSpPr txBox="1">
            <a:spLocks noChangeArrowheads="1"/>
          </p:cNvSpPr>
          <p:nvPr/>
        </p:nvSpPr>
        <p:spPr bwMode="auto">
          <a:xfrm>
            <a:off x="0" y="6334780"/>
            <a:ext cx="3962400" cy="523220"/>
          </a:xfrm>
          <a:prstGeom prst="rect">
            <a:avLst/>
          </a:prstGeom>
          <a:noFill/>
          <a:ln w="9525">
            <a:noFill/>
            <a:miter lim="800000"/>
            <a:headEnd/>
            <a:tailEnd/>
          </a:ln>
          <a:effectLst/>
        </p:spPr>
        <p:txBody>
          <a:bodyPr>
            <a:prstTxWarp prst="textNoShape">
              <a:avLst/>
            </a:prstTxWarp>
            <a:spAutoFit/>
          </a:bodyPr>
          <a:lstStyle/>
          <a:p>
            <a:pPr algn="l"/>
            <a:r>
              <a:rPr lang="en-US" altLang="ja-JP" sz="1400" dirty="0">
                <a:solidFill>
                  <a:srgbClr val="000000"/>
                </a:solidFill>
                <a:latin typeface="Arial" charset="0"/>
                <a:ea typeface="ＭＳ Ｐゴシック" charset="-128"/>
                <a:cs typeface="ＭＳ Ｐゴシック" charset="-128"/>
              </a:rPr>
              <a:t>*</a:t>
            </a:r>
            <a:r>
              <a:rPr lang="en-US" altLang="ja-JP" sz="1400" dirty="0" smtClean="0">
                <a:solidFill>
                  <a:srgbClr val="000000"/>
                </a:solidFill>
                <a:latin typeface="Arial" charset="0"/>
                <a:ea typeface="ＭＳ Ｐゴシック" charset="-128"/>
                <a:cs typeface="ＭＳ Ｐゴシック" charset="-128"/>
              </a:rPr>
              <a:t> </a:t>
            </a:r>
            <a:r>
              <a:rPr lang="ja-JP" altLang="en-US" sz="1400" dirty="0" smtClean="0">
                <a:solidFill>
                  <a:srgbClr val="000000"/>
                </a:solidFill>
                <a:latin typeface="Arial" charset="0"/>
                <a:ea typeface="ＭＳ Ｐゴシック" charset="-128"/>
                <a:cs typeface="ＭＳ Ｐゴシック" charset="-128"/>
              </a:rPr>
              <a:t>通常の原子核物質</a:t>
            </a:r>
            <a:r>
              <a:rPr lang="en-US" altLang="ja-JP" sz="1400" dirty="0" smtClean="0">
                <a:solidFill>
                  <a:srgbClr val="000000"/>
                </a:solidFill>
                <a:latin typeface="Arial" charset="0"/>
              </a:rPr>
              <a:t>: </a:t>
            </a:r>
            <a:endParaRPr lang="en-US" altLang="ja-JP" sz="1400" dirty="0">
              <a:solidFill>
                <a:srgbClr val="000000"/>
              </a:solidFill>
              <a:latin typeface="Arial" charset="0"/>
            </a:endParaRPr>
          </a:p>
          <a:p>
            <a:pPr algn="l"/>
            <a:r>
              <a:rPr lang="en-US" altLang="ja-JP" sz="1400" dirty="0" err="1">
                <a:solidFill>
                  <a:srgbClr val="000000"/>
                </a:solidFill>
                <a:latin typeface="Symbol" charset="2"/>
              </a:rPr>
              <a:t>e</a:t>
            </a:r>
            <a:r>
              <a:rPr lang="en-US" altLang="ja-JP" sz="1400" dirty="0">
                <a:solidFill>
                  <a:srgbClr val="000000"/>
                </a:solidFill>
                <a:latin typeface="Times New Roman" charset="0"/>
              </a:rPr>
              <a:t> </a:t>
            </a:r>
            <a:r>
              <a:rPr lang="en-US" altLang="ja-JP" sz="1400" dirty="0">
                <a:solidFill>
                  <a:srgbClr val="000000"/>
                </a:solidFill>
                <a:latin typeface="Arial" charset="0"/>
              </a:rPr>
              <a:t>~ 0.2 GeV/fm</a:t>
            </a:r>
            <a:r>
              <a:rPr lang="en-US" altLang="ja-JP" sz="1400" baseline="30000" dirty="0">
                <a:solidFill>
                  <a:srgbClr val="000000"/>
                </a:solidFill>
                <a:latin typeface="Arial" charset="0"/>
              </a:rPr>
              <a:t>3</a:t>
            </a:r>
            <a:r>
              <a:rPr lang="en-US" altLang="ja-JP" sz="1400" dirty="0">
                <a:solidFill>
                  <a:srgbClr val="000000"/>
                </a:solidFill>
                <a:latin typeface="Arial" charset="0"/>
              </a:rPr>
              <a:t>,</a:t>
            </a:r>
            <a:r>
              <a:rPr lang="en-US" altLang="ja-JP" sz="1400" baseline="30000" dirty="0">
                <a:solidFill>
                  <a:srgbClr val="000000"/>
                </a:solidFill>
                <a:latin typeface="Times New Roman" charset="0"/>
              </a:rPr>
              <a:t> </a:t>
            </a:r>
            <a:r>
              <a:rPr lang="en-US" altLang="ja-JP" sz="1400" dirty="0" err="1">
                <a:solidFill>
                  <a:srgbClr val="000000"/>
                </a:solidFill>
                <a:latin typeface="Symbol" charset="2"/>
              </a:rPr>
              <a:t>r</a:t>
            </a:r>
            <a:r>
              <a:rPr lang="en-US" altLang="ja-JP" sz="1400" dirty="0">
                <a:solidFill>
                  <a:srgbClr val="000000"/>
                </a:solidFill>
                <a:latin typeface="Times New Roman" charset="0"/>
              </a:rPr>
              <a:t> </a:t>
            </a:r>
            <a:r>
              <a:rPr lang="en-US" altLang="ja-JP" sz="1400" dirty="0">
                <a:solidFill>
                  <a:srgbClr val="000000"/>
                </a:solidFill>
                <a:latin typeface="Arial" charset="0"/>
              </a:rPr>
              <a:t>~ 0.16 /fm</a:t>
            </a:r>
            <a:r>
              <a:rPr lang="en-US" altLang="ja-JP" sz="1400" baseline="30000" dirty="0">
                <a:solidFill>
                  <a:srgbClr val="000000"/>
                </a:solidFill>
                <a:latin typeface="Arial" charset="0"/>
              </a:rPr>
              <a:t>3</a:t>
            </a:r>
            <a:endParaRPr lang="en-US" altLang="ja-JP" sz="1800" baseline="30000" dirty="0">
              <a:solidFill>
                <a:srgbClr val="000000"/>
              </a:solidFill>
              <a:latin typeface="Arial" charset="0"/>
              <a:ea typeface="ＭＳ Ｐゴシック" charset="-128"/>
              <a:cs typeface="ＭＳ Ｐゴシック" charset="-128"/>
            </a:endParaRPr>
          </a:p>
        </p:txBody>
      </p:sp>
    </p:spTree>
  </p:cSld>
  <p:clrMapOvr>
    <a:masterClrMapping/>
  </p:clrMapOvr>
  <p:transition>
    <p:pull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80" name="Rectangle 1026"/>
          <p:cNvSpPr>
            <a:spLocks noGrp="1" noChangeArrowheads="1"/>
          </p:cNvSpPr>
          <p:nvPr>
            <p:ph type="title"/>
          </p:nvPr>
        </p:nvSpPr>
        <p:spPr bwMode="auto">
          <a:xfrm>
            <a:off x="2133600" y="152400"/>
            <a:ext cx="4876800" cy="622300"/>
          </a:xfrm>
          <a:effectLst/>
        </p:spPr>
        <p:txBody>
          <a:bodyPr>
            <a:normAutofit fontScale="90000"/>
          </a:bodyPr>
          <a:lstStyle/>
          <a:p>
            <a:pPr algn="ctr"/>
            <a:r>
              <a:rPr lang="ja-JP" altLang="en-US" dirty="0">
                <a:solidFill>
                  <a:srgbClr val="0000FF"/>
                </a:solidFill>
                <a:latin typeface="ヒラギノ丸ゴ Pro W4"/>
                <a:ea typeface="ヒラギノ丸ゴ Pro W4"/>
                <a:cs typeface="ヒラギノ丸ゴ Pro W4"/>
              </a:rPr>
              <a:t>原子核の大きさ</a:t>
            </a:r>
          </a:p>
        </p:txBody>
      </p:sp>
      <p:sp>
        <p:nvSpPr>
          <p:cNvPr id="50182" name="スライド番号プレースホルダ 5"/>
          <p:cNvSpPr>
            <a:spLocks noGrp="1"/>
          </p:cNvSpPr>
          <p:nvPr>
            <p:ph type="sldNum" sz="quarter" idx="12"/>
          </p:nvPr>
        </p:nvSpPr>
        <p:spPr bwMode="auto">
          <a:noFill/>
          <a:ln>
            <a:miter lim="800000"/>
            <a:headEnd/>
            <a:tailEnd/>
          </a:ln>
        </p:spPr>
        <p:txBody>
          <a:bodyPr/>
          <a:lstStyle/>
          <a:p>
            <a:fld id="{A0FE1A77-CF91-A34F-9BF3-6570B08040BA}" type="slidenum">
              <a:rPr lang="en-US" altLang="ja-JP"/>
              <a:pPr/>
              <a:t>32</a:t>
            </a:fld>
            <a:endParaRPr lang="en-US" altLang="ja-JP"/>
          </a:p>
        </p:txBody>
      </p:sp>
      <p:graphicFrame>
        <p:nvGraphicFramePr>
          <p:cNvPr id="50178" name="Object 2"/>
          <p:cNvGraphicFramePr>
            <a:graphicFrameLocks noChangeAspect="1"/>
          </p:cNvGraphicFramePr>
          <p:nvPr/>
        </p:nvGraphicFramePr>
        <p:xfrm>
          <a:off x="1371600" y="2770187"/>
          <a:ext cx="2133600" cy="658813"/>
        </p:xfrm>
        <a:graphic>
          <a:graphicData uri="http://schemas.openxmlformats.org/presentationml/2006/ole">
            <p:oleObj spid="_x0000_s2617346" name="数式" r:id="rId4" imgW="660400" imgH="203200" progId="Equation.3">
              <p:embed/>
            </p:oleObj>
          </a:graphicData>
        </a:graphic>
      </p:graphicFrame>
      <p:sp>
        <p:nvSpPr>
          <p:cNvPr id="50183" name="Rectangle 1029"/>
          <p:cNvSpPr>
            <a:spLocks noChangeArrowheads="1"/>
          </p:cNvSpPr>
          <p:nvPr/>
        </p:nvSpPr>
        <p:spPr bwMode="auto">
          <a:xfrm>
            <a:off x="0" y="1524000"/>
            <a:ext cx="5029200" cy="3170099"/>
          </a:xfrm>
          <a:prstGeom prst="rect">
            <a:avLst/>
          </a:prstGeom>
          <a:noFill/>
          <a:ln w="9525">
            <a:noFill/>
            <a:miter lim="800000"/>
            <a:headEnd/>
            <a:tailEnd/>
          </a:ln>
        </p:spPr>
        <p:txBody>
          <a:bodyPr wrap="square">
            <a:prstTxWarp prst="textNoShape">
              <a:avLst/>
            </a:prstTxWarp>
            <a:spAutoFit/>
          </a:bodyPr>
          <a:lstStyle/>
          <a:p>
            <a:r>
              <a:rPr lang="en-US" altLang="ja-JP" sz="2000" i="1" dirty="0">
                <a:latin typeface="ヒラギノ丸ゴ Pro W4"/>
                <a:ea typeface="ヒラギノ丸ゴ Pro W4"/>
                <a:cs typeface="ヒラギノ丸ゴ Pro W4"/>
              </a:rPr>
              <a:t>R : </a:t>
            </a:r>
            <a:r>
              <a:rPr lang="ja-JP" altLang="en-US" sz="2000" i="1" dirty="0">
                <a:latin typeface="ヒラギノ丸ゴ Pro W4"/>
                <a:ea typeface="ヒラギノ丸ゴ Pro W4"/>
                <a:cs typeface="ヒラギノ丸ゴ Pro W4"/>
              </a:rPr>
              <a:t>原子核半径　</a:t>
            </a:r>
            <a:r>
              <a:rPr lang="en-US" altLang="ja-JP" sz="2000" dirty="0">
                <a:latin typeface="ヒラギノ丸ゴ Pro W4"/>
                <a:ea typeface="ヒラギノ丸ゴ Pro W4"/>
                <a:cs typeface="ヒラギノ丸ゴ Pro W4"/>
              </a:rPr>
              <a:t>(1 fm = 10</a:t>
            </a:r>
            <a:r>
              <a:rPr lang="en-US" altLang="ja-JP" sz="2000" baseline="30000" dirty="0">
                <a:latin typeface="ヒラギノ丸ゴ Pro W4"/>
                <a:ea typeface="ヒラギノ丸ゴ Pro W4"/>
                <a:cs typeface="ヒラギノ丸ゴ Pro W4"/>
              </a:rPr>
              <a:t>-</a:t>
            </a:r>
            <a:r>
              <a:rPr lang="en-US" altLang="ja-JP" sz="2000" baseline="30000" dirty="0" smtClean="0">
                <a:latin typeface="ヒラギノ丸ゴ Pro W4"/>
                <a:ea typeface="ヒラギノ丸ゴ Pro W4"/>
                <a:cs typeface="ヒラギノ丸ゴ Pro W4"/>
              </a:rPr>
              <a:t>15</a:t>
            </a:r>
            <a:r>
              <a:rPr lang="en-US" altLang="ja-JP" sz="2000" dirty="0" smtClean="0">
                <a:latin typeface="ヒラギノ丸ゴ Pro W4"/>
                <a:ea typeface="ヒラギノ丸ゴ Pro W4"/>
                <a:cs typeface="ヒラギノ丸ゴ Pro W4"/>
              </a:rPr>
              <a:t> </a:t>
            </a:r>
            <a:r>
              <a:rPr lang="en-US" altLang="ja-JP" sz="2000" dirty="0" err="1" smtClean="0">
                <a:latin typeface="ヒラギノ丸ゴ Pro W4"/>
                <a:ea typeface="ヒラギノ丸ゴ Pro W4"/>
                <a:cs typeface="ヒラギノ丸ゴ Pro W4"/>
              </a:rPr>
              <a:t>m</a:t>
            </a:r>
            <a:r>
              <a:rPr lang="en-US" altLang="ja-JP" sz="2000" dirty="0">
                <a:latin typeface="ヒラギノ丸ゴ Pro W4"/>
                <a:ea typeface="ヒラギノ丸ゴ Pro W4"/>
                <a:cs typeface="ヒラギノ丸ゴ Pro W4"/>
              </a:rPr>
              <a:t>)</a:t>
            </a:r>
            <a:endParaRPr lang="en-US" altLang="ja-JP" sz="2000" i="1" dirty="0">
              <a:latin typeface="ヒラギノ丸ゴ Pro W4"/>
              <a:ea typeface="ヒラギノ丸ゴ Pro W4"/>
              <a:cs typeface="ヒラギノ丸ゴ Pro W4"/>
            </a:endParaRPr>
          </a:p>
          <a:p>
            <a:r>
              <a:rPr lang="en-US" altLang="ja-JP" sz="2000" i="1" dirty="0">
                <a:latin typeface="ヒラギノ丸ゴ Pro W4"/>
                <a:ea typeface="ヒラギノ丸ゴ Pro W4"/>
                <a:cs typeface="ヒラギノ丸ゴ Pro W4"/>
              </a:rPr>
              <a:t>A </a:t>
            </a:r>
            <a:r>
              <a:rPr lang="en-US" altLang="ja-JP" sz="2000" dirty="0">
                <a:latin typeface="ヒラギノ丸ゴ Pro W4"/>
                <a:ea typeface="ヒラギノ丸ゴ Pro W4"/>
                <a:cs typeface="ヒラギノ丸ゴ Pro W4"/>
              </a:rPr>
              <a:t>: </a:t>
            </a:r>
            <a:r>
              <a:rPr lang="ja-JP" altLang="en-US" sz="2000" dirty="0">
                <a:latin typeface="ヒラギノ丸ゴ Pro W4"/>
                <a:ea typeface="ヒラギノ丸ゴ Pro W4"/>
                <a:cs typeface="ヒラギノ丸ゴ Pro W4"/>
              </a:rPr>
              <a:t>質量数　（</a:t>
            </a:r>
            <a:r>
              <a:rPr lang="en-US" altLang="ja-JP" sz="2000" dirty="0">
                <a:latin typeface="ヒラギノ丸ゴ Pro W4"/>
                <a:ea typeface="ヒラギノ丸ゴ Pro W4"/>
                <a:cs typeface="ヒラギノ丸ゴ Pro W4"/>
              </a:rPr>
              <a:t> = </a:t>
            </a:r>
            <a:r>
              <a:rPr lang="ja-JP" altLang="en-US" sz="2000" dirty="0">
                <a:latin typeface="ヒラギノ丸ゴ Pro W4"/>
                <a:ea typeface="ヒラギノ丸ゴ Pro W4"/>
                <a:cs typeface="ヒラギノ丸ゴ Pro W4"/>
              </a:rPr>
              <a:t>陽子数</a:t>
            </a:r>
            <a:r>
              <a:rPr lang="en-US" altLang="ja-JP" sz="2000" dirty="0">
                <a:latin typeface="ヒラギノ丸ゴ Pro W4"/>
                <a:ea typeface="ヒラギノ丸ゴ Pro W4"/>
                <a:cs typeface="ヒラギノ丸ゴ Pro W4"/>
              </a:rPr>
              <a:t> Z + </a:t>
            </a:r>
            <a:r>
              <a:rPr lang="ja-JP" altLang="en-US" sz="2000" dirty="0">
                <a:latin typeface="ヒラギノ丸ゴ Pro W4"/>
                <a:ea typeface="ヒラギノ丸ゴ Pro W4"/>
                <a:cs typeface="ヒラギノ丸ゴ Pro W4"/>
              </a:rPr>
              <a:t>中性子数</a:t>
            </a:r>
            <a:r>
              <a:rPr lang="en-US" altLang="ja-JP" sz="2000" dirty="0">
                <a:latin typeface="ヒラギノ丸ゴ Pro W4"/>
                <a:ea typeface="ヒラギノ丸ゴ Pro W4"/>
                <a:cs typeface="ヒラギノ丸ゴ Pro W4"/>
              </a:rPr>
              <a:t> N)</a:t>
            </a:r>
          </a:p>
          <a:p>
            <a:r>
              <a:rPr lang="en-US" altLang="ja-JP" sz="2000" i="1" dirty="0">
                <a:latin typeface="ヒラギノ丸ゴ Pro W4"/>
                <a:ea typeface="ヒラギノ丸ゴ Pro W4"/>
                <a:cs typeface="ヒラギノ丸ゴ Pro W4"/>
              </a:rPr>
              <a:t>R</a:t>
            </a:r>
            <a:r>
              <a:rPr lang="en-US" altLang="ja-JP" sz="2000" i="1" baseline="-25000" dirty="0">
                <a:latin typeface="ヒラギノ丸ゴ Pro W4"/>
                <a:ea typeface="ヒラギノ丸ゴ Pro W4"/>
                <a:cs typeface="ヒラギノ丸ゴ Pro W4"/>
              </a:rPr>
              <a:t>0</a:t>
            </a:r>
            <a:r>
              <a:rPr lang="en-US" altLang="ja-JP" sz="2000" dirty="0">
                <a:latin typeface="ヒラギノ丸ゴ Pro W4"/>
                <a:ea typeface="ヒラギノ丸ゴ Pro W4"/>
                <a:cs typeface="ヒラギノ丸ゴ Pro W4"/>
              </a:rPr>
              <a:t> ~ 1.2 fm</a:t>
            </a:r>
            <a:endParaRPr lang="en-US" altLang="ja-JP" sz="2000" dirty="0" smtClean="0">
              <a:latin typeface="ヒラギノ丸ゴ Pro W4"/>
              <a:ea typeface="ヒラギノ丸ゴ Pro W4"/>
              <a:cs typeface="ヒラギノ丸ゴ Pro W4"/>
            </a:endParaRPr>
          </a:p>
          <a:p>
            <a:endParaRPr lang="en-US" altLang="ja-JP" sz="2000" dirty="0" smtClean="0">
              <a:latin typeface="Times" pitchFamily="-106" charset="0"/>
            </a:endParaRPr>
          </a:p>
          <a:p>
            <a:endParaRPr lang="en-US" altLang="ja-JP" sz="2000" dirty="0" smtClean="0">
              <a:latin typeface="Times" pitchFamily="-106" charset="0"/>
            </a:endParaRPr>
          </a:p>
          <a:p>
            <a:endParaRPr lang="en-US" altLang="ja-JP" sz="2000" dirty="0" smtClean="0">
              <a:latin typeface="Times" pitchFamily="-106" charset="0"/>
            </a:endParaRPr>
          </a:p>
          <a:p>
            <a:endParaRPr lang="en-US" altLang="ja-JP" sz="2000" dirty="0" smtClean="0">
              <a:latin typeface="Times" pitchFamily="-106" charset="0"/>
            </a:endParaRPr>
          </a:p>
          <a:p>
            <a:endParaRPr lang="en-US" altLang="ja-JP" sz="2000" dirty="0" smtClean="0">
              <a:latin typeface="Times" pitchFamily="-106" charset="0"/>
            </a:endParaRPr>
          </a:p>
          <a:p>
            <a:endParaRPr lang="en-US" altLang="ja-JP" sz="2000" dirty="0" smtClean="0">
              <a:latin typeface="Times" pitchFamily="-106" charset="0"/>
            </a:endParaRPr>
          </a:p>
          <a:p>
            <a:r>
              <a:rPr lang="ja-JP" altLang="en-US" sz="2000" b="1" u="sng" dirty="0">
                <a:solidFill>
                  <a:srgbClr val="FF0000"/>
                </a:solidFill>
                <a:latin typeface="ヒラギノ丸ゴ Pro W4"/>
                <a:ea typeface="ヒラギノ丸ゴ Pro W4"/>
                <a:cs typeface="ヒラギノ丸ゴ Pro W4"/>
              </a:rPr>
              <a:t>原子核の飽和性</a:t>
            </a:r>
          </a:p>
        </p:txBody>
      </p:sp>
      <p:pic>
        <p:nvPicPr>
          <p:cNvPr id="50184" name="Picture 1031"/>
          <p:cNvPicPr>
            <a:picLocks noChangeAspect="1" noChangeArrowheads="1"/>
          </p:cNvPicPr>
          <p:nvPr/>
        </p:nvPicPr>
        <p:blipFill>
          <a:blip r:embed="rId5"/>
          <a:srcRect/>
          <a:stretch>
            <a:fillRect/>
          </a:stretch>
        </p:blipFill>
        <p:spPr bwMode="auto">
          <a:xfrm>
            <a:off x="4927600" y="3124200"/>
            <a:ext cx="4216400" cy="2806700"/>
          </a:xfrm>
          <a:prstGeom prst="rect">
            <a:avLst/>
          </a:prstGeom>
          <a:noFill/>
          <a:ln w="9525">
            <a:noFill/>
            <a:miter lim="800000"/>
            <a:headEnd/>
            <a:tailEnd/>
          </a:ln>
        </p:spPr>
      </p:pic>
      <p:sp>
        <p:nvSpPr>
          <p:cNvPr id="50185" name="Rectangle 1032"/>
          <p:cNvSpPr>
            <a:spLocks noChangeArrowheads="1"/>
          </p:cNvSpPr>
          <p:nvPr/>
        </p:nvSpPr>
        <p:spPr bwMode="auto">
          <a:xfrm>
            <a:off x="6420177" y="3105834"/>
            <a:ext cx="2723823" cy="646331"/>
          </a:xfrm>
          <a:prstGeom prst="rect">
            <a:avLst/>
          </a:prstGeom>
          <a:noFill/>
          <a:ln w="9525">
            <a:noFill/>
            <a:miter lim="800000"/>
            <a:headEnd/>
            <a:tailEnd/>
          </a:ln>
        </p:spPr>
        <p:txBody>
          <a:bodyPr wrap="none">
            <a:prstTxWarp prst="textNoShape">
              <a:avLst/>
            </a:prstTxWarp>
            <a:spAutoFit/>
          </a:bodyPr>
          <a:lstStyle/>
          <a:p>
            <a:r>
              <a:rPr lang="ja-JP" altLang="en-US" sz="1800" b="0" dirty="0">
                <a:solidFill>
                  <a:srgbClr val="000000"/>
                </a:solidFill>
                <a:latin typeface="ヒラギノ丸ゴ Pro W4"/>
                <a:ea typeface="ヒラギノ丸ゴ Pro W4"/>
                <a:cs typeface="ヒラギノ丸ゴ Pro W4"/>
              </a:rPr>
              <a:t>電子散乱による荷電分布</a:t>
            </a:r>
            <a:endParaRPr lang="en-US" altLang="ja-JP" sz="1800" b="0" dirty="0">
              <a:solidFill>
                <a:srgbClr val="000000"/>
              </a:solidFill>
              <a:latin typeface="ヒラギノ丸ゴ Pro W4"/>
              <a:ea typeface="ヒラギノ丸ゴ Pro W4"/>
              <a:cs typeface="ヒラギノ丸ゴ Pro W4"/>
            </a:endParaRPr>
          </a:p>
          <a:p>
            <a:r>
              <a:rPr lang="ja-JP" altLang="en-US" sz="1800" b="0" dirty="0">
                <a:solidFill>
                  <a:srgbClr val="000000"/>
                </a:solidFill>
                <a:latin typeface="ヒラギノ丸ゴ Pro W4"/>
                <a:ea typeface="ヒラギノ丸ゴ Pro W4"/>
                <a:cs typeface="ヒラギノ丸ゴ Pro W4"/>
              </a:rPr>
              <a:t>（陽子の分布）</a:t>
            </a:r>
            <a:endParaRPr lang="ja-JP" altLang="en-US" b="0" dirty="0">
              <a:solidFill>
                <a:srgbClr val="000000"/>
              </a:solidFill>
              <a:latin typeface="ヒラギノ丸ゴ Pro W4"/>
              <a:ea typeface="ヒラギノ丸ゴ Pro W4"/>
              <a:cs typeface="ヒラギノ丸ゴ Pro W4"/>
            </a:endParaRPr>
          </a:p>
        </p:txBody>
      </p:sp>
      <p:graphicFrame>
        <p:nvGraphicFramePr>
          <p:cNvPr id="50179" name="Object 3"/>
          <p:cNvGraphicFramePr>
            <a:graphicFrameLocks noChangeAspect="1"/>
          </p:cNvGraphicFramePr>
          <p:nvPr/>
        </p:nvGraphicFramePr>
        <p:xfrm>
          <a:off x="1447800" y="4800600"/>
          <a:ext cx="2590800" cy="1195388"/>
        </p:xfrm>
        <a:graphic>
          <a:graphicData uri="http://schemas.openxmlformats.org/presentationml/2006/ole">
            <p:oleObj spid="_x0000_s2617347" name="数式" r:id="rId6" imgW="1651000" imgH="762000" progId="Equation.3">
              <p:embed/>
            </p:oleObj>
          </a:graphicData>
        </a:graphic>
      </p:graphicFrame>
      <p:sp>
        <p:nvSpPr>
          <p:cNvPr id="50186" name="Rectangle 1034"/>
          <p:cNvSpPr>
            <a:spLocks noChangeArrowheads="1"/>
          </p:cNvSpPr>
          <p:nvPr/>
        </p:nvSpPr>
        <p:spPr bwMode="auto">
          <a:xfrm>
            <a:off x="1219571" y="6027737"/>
            <a:ext cx="6704859" cy="830997"/>
          </a:xfrm>
          <a:prstGeom prst="rect">
            <a:avLst/>
          </a:prstGeom>
          <a:noFill/>
          <a:ln w="9525">
            <a:noFill/>
            <a:miter lim="800000"/>
            <a:headEnd/>
            <a:tailEnd/>
          </a:ln>
        </p:spPr>
        <p:txBody>
          <a:bodyPr wrap="none">
            <a:prstTxWarp prst="textNoShape">
              <a:avLst/>
            </a:prstTxWarp>
            <a:spAutoFit/>
          </a:bodyPr>
          <a:lstStyle/>
          <a:p>
            <a:r>
              <a:rPr lang="ja-JP" altLang="en-US" dirty="0">
                <a:solidFill>
                  <a:srgbClr val="0000FF"/>
                </a:solidFill>
                <a:latin typeface="ヒラギノ丸ゴ Pro W4"/>
                <a:ea typeface="ヒラギノ丸ゴ Pro W4"/>
                <a:cs typeface="ヒラギノ丸ゴ Pro W4"/>
              </a:rPr>
              <a:t>原子核の密度</a:t>
            </a:r>
            <a:r>
              <a:rPr lang="en-US" altLang="ja-JP" dirty="0">
                <a:solidFill>
                  <a:srgbClr val="0000FF"/>
                </a:solidFill>
                <a:latin typeface="ヒラギノ丸ゴ Pro W4"/>
                <a:ea typeface="ヒラギノ丸ゴ Pro W4"/>
                <a:cs typeface="ヒラギノ丸ゴ Pro W4"/>
              </a:rPr>
              <a:t> </a:t>
            </a:r>
            <a:r>
              <a:rPr lang="en-US" altLang="ja-JP" dirty="0" err="1">
                <a:solidFill>
                  <a:srgbClr val="0000FF"/>
                </a:solidFill>
                <a:latin typeface="ヒラギノ丸ゴ Pro W4"/>
                <a:ea typeface="ヒラギノ丸ゴ Pro W4"/>
                <a:cs typeface="ヒラギノ丸ゴ Pro W4"/>
                <a:sym typeface="Symbol" pitchFamily="-106" charset="2"/>
              </a:rPr>
              <a:t></a:t>
            </a:r>
            <a:r>
              <a:rPr lang="en-US" altLang="ja-JP" dirty="0">
                <a:solidFill>
                  <a:srgbClr val="0000FF"/>
                </a:solidFill>
                <a:latin typeface="ヒラギノ丸ゴ Pro W4"/>
                <a:ea typeface="ヒラギノ丸ゴ Pro W4"/>
                <a:cs typeface="ヒラギノ丸ゴ Pro W4"/>
              </a:rPr>
              <a:t> </a:t>
            </a:r>
            <a:r>
              <a:rPr lang="ja-JP" altLang="en-US" dirty="0">
                <a:solidFill>
                  <a:srgbClr val="0000FF"/>
                </a:solidFill>
                <a:latin typeface="ヒラギノ丸ゴ Pro W4"/>
                <a:ea typeface="ヒラギノ丸ゴ Pro W4"/>
                <a:cs typeface="ヒラギノ丸ゴ Pro W4"/>
              </a:rPr>
              <a:t>はその種類によらずほぼ一定。</a:t>
            </a:r>
            <a:endParaRPr lang="en-US" altLang="ja-JP" dirty="0">
              <a:solidFill>
                <a:srgbClr val="0000FF"/>
              </a:solidFill>
              <a:latin typeface="ヒラギノ丸ゴ Pro W4"/>
              <a:ea typeface="ヒラギノ丸ゴ Pro W4"/>
              <a:cs typeface="ヒラギノ丸ゴ Pro W4"/>
            </a:endParaRPr>
          </a:p>
          <a:p>
            <a:r>
              <a:rPr lang="ja-JP" altLang="en-US" dirty="0">
                <a:solidFill>
                  <a:srgbClr val="0000FF"/>
                </a:solidFill>
                <a:latin typeface="ヒラギノ丸ゴ Pro W4"/>
                <a:ea typeface="ヒラギノ丸ゴ Pro W4"/>
                <a:cs typeface="ヒラギノ丸ゴ Pro W4"/>
              </a:rPr>
              <a:t>質量数</a:t>
            </a:r>
            <a:r>
              <a:rPr lang="en-US" altLang="ja-JP" dirty="0">
                <a:solidFill>
                  <a:srgbClr val="0000FF"/>
                </a:solidFill>
                <a:latin typeface="ヒラギノ丸ゴ Pro W4"/>
                <a:ea typeface="ヒラギノ丸ゴ Pro W4"/>
                <a:cs typeface="ヒラギノ丸ゴ Pro W4"/>
              </a:rPr>
              <a:t> A  </a:t>
            </a:r>
            <a:r>
              <a:rPr lang="ja-JP" altLang="en-US" dirty="0">
                <a:solidFill>
                  <a:srgbClr val="0000FF"/>
                </a:solidFill>
                <a:latin typeface="ヒラギノ丸ゴ Pro W4"/>
                <a:ea typeface="ヒラギノ丸ゴ Pro W4"/>
                <a:cs typeface="ヒラギノ丸ゴ Pro W4"/>
              </a:rPr>
              <a:t>が大きい原子核ほど大きい。</a:t>
            </a:r>
            <a:endParaRPr lang="en-US" altLang="ja-JP" dirty="0">
              <a:solidFill>
                <a:srgbClr val="0000FF"/>
              </a:solidFill>
              <a:latin typeface="ヒラギノ丸ゴ Pro W4"/>
              <a:ea typeface="ヒラギノ丸ゴ Pro W4"/>
              <a:cs typeface="ヒラギノ丸ゴ Pro W4"/>
            </a:endParaRPr>
          </a:p>
        </p:txBody>
      </p:sp>
      <p:pic>
        <p:nvPicPr>
          <p:cNvPr id="45" name="図 44" descr="nucleus.png"/>
          <p:cNvPicPr>
            <a:picLocks noChangeAspect="1"/>
          </p:cNvPicPr>
          <p:nvPr/>
        </p:nvPicPr>
        <p:blipFill>
          <a:blip r:embed="rId7"/>
          <a:stretch>
            <a:fillRect/>
          </a:stretch>
        </p:blipFill>
        <p:spPr>
          <a:xfrm>
            <a:off x="5334000" y="1219200"/>
            <a:ext cx="3517900" cy="1397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スライド番号プレースホルダ 4"/>
          <p:cNvSpPr>
            <a:spLocks noGrp="1"/>
          </p:cNvSpPr>
          <p:nvPr>
            <p:ph type="sldNum" sz="quarter" idx="12"/>
          </p:nvPr>
        </p:nvSpPr>
        <p:spPr/>
        <p:txBody>
          <a:bodyPr/>
          <a:lstStyle/>
          <a:p>
            <a:fld id="{3776BDF0-2A05-B145-AE3F-6B56CE6BFD6B}" type="slidenum">
              <a:rPr lang="en-US" altLang="ja-JP" smtClean="0"/>
              <a:pPr/>
              <a:t>33</a:t>
            </a:fld>
            <a:endParaRPr lang="en-US" altLang="ja-JP" smtClean="0"/>
          </a:p>
        </p:txBody>
      </p:sp>
      <p:sp>
        <p:nvSpPr>
          <p:cNvPr id="87043" name="Rectangle 2"/>
          <p:cNvSpPr>
            <a:spLocks noGrp="1" noChangeArrowheads="1"/>
          </p:cNvSpPr>
          <p:nvPr>
            <p:ph type="title"/>
          </p:nvPr>
        </p:nvSpPr>
        <p:spPr>
          <a:xfrm>
            <a:off x="228600" y="152400"/>
            <a:ext cx="8915400" cy="838200"/>
          </a:xfrm>
          <a:effectLst/>
        </p:spPr>
        <p:txBody>
          <a:bodyPr>
            <a:normAutofit/>
          </a:bodyPr>
          <a:lstStyle/>
          <a:p>
            <a:pPr algn="ctr"/>
            <a:r>
              <a:rPr lang="ja-JP" altLang="en-US" sz="3200" dirty="0" smtClean="0">
                <a:solidFill>
                  <a:srgbClr val="0000FF"/>
                </a:solidFill>
                <a:latin typeface="ヒラギノ丸ゴ Pro W4"/>
                <a:ea typeface="ヒラギノ丸ゴ Pro W4"/>
                <a:cs typeface="ヒラギノ丸ゴ Pro W4"/>
              </a:rPr>
              <a:t>相対論的な速度で動く原子核</a:t>
            </a:r>
            <a:r>
              <a:rPr lang="en-US" altLang="ja-JP" sz="3200" dirty="0" smtClean="0">
                <a:solidFill>
                  <a:srgbClr val="0000FF"/>
                </a:solidFill>
                <a:latin typeface="ヒラギノ丸ゴ Pro W4"/>
                <a:ea typeface="ヒラギノ丸ゴ Pro W4"/>
                <a:cs typeface="ヒラギノ丸ゴ Pro W4"/>
              </a:rPr>
              <a:t> (</a:t>
            </a:r>
            <a:r>
              <a:rPr lang="ja-JP" altLang="en-US" sz="3200" dirty="0" smtClean="0">
                <a:solidFill>
                  <a:srgbClr val="0000FF"/>
                </a:solidFill>
                <a:latin typeface="ヒラギノ丸ゴ Pro W4"/>
                <a:ea typeface="ヒラギノ丸ゴ Pro W4"/>
                <a:cs typeface="ヒラギノ丸ゴ Pro W4"/>
              </a:rPr>
              <a:t>金の場合）</a:t>
            </a:r>
            <a:endParaRPr lang="en-US" altLang="ja-JP" sz="3200" dirty="0">
              <a:solidFill>
                <a:srgbClr val="0000FF"/>
              </a:solidFill>
              <a:latin typeface="ヒラギノ丸ゴ Pro W4"/>
              <a:ea typeface="ヒラギノ丸ゴ Pro W4"/>
              <a:cs typeface="ヒラギノ丸ゴ Pro W4"/>
            </a:endParaRPr>
          </a:p>
        </p:txBody>
      </p:sp>
      <p:sp>
        <p:nvSpPr>
          <p:cNvPr id="87044" name="Oval 3"/>
          <p:cNvSpPr>
            <a:spLocks noChangeArrowheads="1"/>
          </p:cNvSpPr>
          <p:nvPr/>
        </p:nvSpPr>
        <p:spPr bwMode="auto">
          <a:xfrm>
            <a:off x="1791850" y="1921715"/>
            <a:ext cx="1981200" cy="1981200"/>
          </a:xfrm>
          <a:prstGeom prst="ellipse">
            <a:avLst/>
          </a:prstGeom>
          <a:solidFill>
            <a:srgbClr val="FFCC66"/>
          </a:solidFill>
          <a:ln w="9525">
            <a:solidFill>
              <a:schemeClr val="tx1"/>
            </a:solidFill>
            <a:round/>
            <a:headEnd/>
            <a:tailEnd/>
          </a:ln>
        </p:spPr>
        <p:txBody>
          <a:bodyPr wrap="none" anchor="ctr">
            <a:prstTxWarp prst="textNoShape">
              <a:avLst/>
            </a:prstTxWarp>
          </a:bodyPr>
          <a:lstStyle/>
          <a:p>
            <a:endParaRPr lang="ja-JP" altLang="en-US"/>
          </a:p>
        </p:txBody>
      </p:sp>
      <p:sp>
        <p:nvSpPr>
          <p:cNvPr id="87045" name="Oval 4"/>
          <p:cNvSpPr>
            <a:spLocks noChangeArrowheads="1"/>
          </p:cNvSpPr>
          <p:nvPr/>
        </p:nvSpPr>
        <p:spPr bwMode="auto">
          <a:xfrm>
            <a:off x="7125850" y="1921715"/>
            <a:ext cx="152400" cy="1981200"/>
          </a:xfrm>
          <a:prstGeom prst="ellipse">
            <a:avLst/>
          </a:prstGeom>
          <a:solidFill>
            <a:srgbClr val="FF8000"/>
          </a:solidFill>
          <a:ln w="9525">
            <a:solidFill>
              <a:schemeClr val="tx1"/>
            </a:solidFill>
            <a:round/>
            <a:headEnd/>
            <a:tailEnd/>
          </a:ln>
        </p:spPr>
        <p:txBody>
          <a:bodyPr wrap="none" anchor="ctr">
            <a:prstTxWarp prst="textNoShape">
              <a:avLst/>
            </a:prstTxWarp>
          </a:bodyPr>
          <a:lstStyle/>
          <a:p>
            <a:endParaRPr lang="ja-JP" altLang="en-US"/>
          </a:p>
        </p:txBody>
      </p:sp>
      <p:sp>
        <p:nvSpPr>
          <p:cNvPr id="87046" name="Line 5"/>
          <p:cNvSpPr>
            <a:spLocks noChangeShapeType="1"/>
          </p:cNvSpPr>
          <p:nvPr/>
        </p:nvSpPr>
        <p:spPr bwMode="auto">
          <a:xfrm>
            <a:off x="1791850" y="2912315"/>
            <a:ext cx="1981200" cy="0"/>
          </a:xfrm>
          <a:prstGeom prst="line">
            <a:avLst/>
          </a:prstGeom>
          <a:noFill/>
          <a:ln w="12700">
            <a:solidFill>
              <a:schemeClr val="tx1"/>
            </a:solidFill>
            <a:round/>
            <a:headEnd type="stealth" w="med" len="lg"/>
            <a:tailEnd type="stealth" w="med" len="lg"/>
          </a:ln>
        </p:spPr>
        <p:txBody>
          <a:bodyPr wrap="none" anchor="ctr">
            <a:prstTxWarp prst="textNoShape">
              <a:avLst/>
            </a:prstTxWarp>
          </a:bodyPr>
          <a:lstStyle/>
          <a:p>
            <a:endParaRPr lang="ja-JP" altLang="en-US"/>
          </a:p>
        </p:txBody>
      </p:sp>
      <p:sp>
        <p:nvSpPr>
          <p:cNvPr id="87047" name="Line 6"/>
          <p:cNvSpPr>
            <a:spLocks noChangeShapeType="1"/>
          </p:cNvSpPr>
          <p:nvPr/>
        </p:nvSpPr>
        <p:spPr bwMode="auto">
          <a:xfrm>
            <a:off x="6821050" y="2912315"/>
            <a:ext cx="304800" cy="0"/>
          </a:xfrm>
          <a:prstGeom prst="line">
            <a:avLst/>
          </a:prstGeom>
          <a:noFill/>
          <a:ln w="9525">
            <a:solidFill>
              <a:schemeClr val="tx1"/>
            </a:solidFill>
            <a:round/>
            <a:headEnd/>
            <a:tailEnd type="stealth" w="sm" len="lg"/>
          </a:ln>
        </p:spPr>
        <p:txBody>
          <a:bodyPr wrap="none" anchor="ctr">
            <a:prstTxWarp prst="textNoShape">
              <a:avLst/>
            </a:prstTxWarp>
          </a:bodyPr>
          <a:lstStyle/>
          <a:p>
            <a:endParaRPr lang="ja-JP" altLang="en-US"/>
          </a:p>
        </p:txBody>
      </p:sp>
      <p:sp>
        <p:nvSpPr>
          <p:cNvPr id="87048" name="Line 7"/>
          <p:cNvSpPr>
            <a:spLocks noChangeShapeType="1"/>
          </p:cNvSpPr>
          <p:nvPr/>
        </p:nvSpPr>
        <p:spPr bwMode="auto">
          <a:xfrm flipH="1">
            <a:off x="7278250" y="2912315"/>
            <a:ext cx="304800" cy="0"/>
          </a:xfrm>
          <a:prstGeom prst="line">
            <a:avLst/>
          </a:prstGeom>
          <a:noFill/>
          <a:ln w="9525">
            <a:solidFill>
              <a:schemeClr val="tx1"/>
            </a:solidFill>
            <a:round/>
            <a:headEnd/>
            <a:tailEnd type="stealth" w="sm" len="lg"/>
          </a:ln>
        </p:spPr>
        <p:txBody>
          <a:bodyPr wrap="none" anchor="ctr">
            <a:prstTxWarp prst="textNoShape">
              <a:avLst/>
            </a:prstTxWarp>
          </a:bodyPr>
          <a:lstStyle/>
          <a:p>
            <a:endParaRPr lang="ja-JP" altLang="en-US"/>
          </a:p>
        </p:txBody>
      </p:sp>
      <p:sp>
        <p:nvSpPr>
          <p:cNvPr id="87049" name="Text Box 8"/>
          <p:cNvSpPr txBox="1">
            <a:spLocks noChangeArrowheads="1"/>
          </p:cNvSpPr>
          <p:nvPr/>
        </p:nvSpPr>
        <p:spPr bwMode="auto">
          <a:xfrm>
            <a:off x="1944250" y="2531315"/>
            <a:ext cx="16764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2000" b="0">
                <a:latin typeface="Arial" pitchFamily="-106" charset="0"/>
              </a:rPr>
              <a:t>2R ~ 14 fm</a:t>
            </a:r>
          </a:p>
        </p:txBody>
      </p:sp>
      <p:sp>
        <p:nvSpPr>
          <p:cNvPr id="87050" name="Text Box 9"/>
          <p:cNvSpPr txBox="1">
            <a:spLocks noChangeArrowheads="1"/>
          </p:cNvSpPr>
          <p:nvPr/>
        </p:nvSpPr>
        <p:spPr bwMode="auto">
          <a:xfrm>
            <a:off x="5144650" y="2455115"/>
            <a:ext cx="1828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2000" b="0" dirty="0">
                <a:latin typeface="Arial" pitchFamily="-106" charset="0"/>
              </a:rPr>
              <a:t>2R/</a:t>
            </a:r>
            <a:r>
              <a:rPr lang="en-US" altLang="ja-JP" sz="2000" b="0" dirty="0">
                <a:latin typeface="Symbol" pitchFamily="-106" charset="2"/>
              </a:rPr>
              <a:t>g</a:t>
            </a:r>
            <a:r>
              <a:rPr lang="en-US" altLang="ja-JP" sz="2000" b="0" dirty="0">
                <a:latin typeface="Arial" pitchFamily="-106" charset="0"/>
              </a:rPr>
              <a:t> ~</a:t>
            </a:r>
            <a:r>
              <a:rPr lang="en-US" altLang="ja-JP" sz="2000" b="0" dirty="0" smtClean="0">
                <a:latin typeface="Arial" pitchFamily="-106" charset="0"/>
              </a:rPr>
              <a:t> 0.13 </a:t>
            </a:r>
            <a:r>
              <a:rPr lang="en-US" altLang="ja-JP" sz="2000" b="0" dirty="0">
                <a:latin typeface="Arial" pitchFamily="-106" charset="0"/>
              </a:rPr>
              <a:t>fm</a:t>
            </a:r>
          </a:p>
        </p:txBody>
      </p:sp>
      <p:sp>
        <p:nvSpPr>
          <p:cNvPr id="87051" name="Text Box 10"/>
          <p:cNvSpPr txBox="1">
            <a:spLocks noChangeArrowheads="1"/>
          </p:cNvSpPr>
          <p:nvPr/>
        </p:nvSpPr>
        <p:spPr bwMode="auto">
          <a:xfrm>
            <a:off x="457200" y="3977082"/>
            <a:ext cx="4648200" cy="523220"/>
          </a:xfrm>
          <a:prstGeom prst="rect">
            <a:avLst/>
          </a:prstGeom>
          <a:noFill/>
          <a:ln w="9525">
            <a:noFill/>
            <a:miter lim="800000"/>
            <a:headEnd/>
            <a:tailEnd/>
          </a:ln>
        </p:spPr>
        <p:txBody>
          <a:bodyPr wrap="square">
            <a:prstTxWarp prst="textNoShape">
              <a:avLst/>
            </a:prstTxWarp>
            <a:spAutoFit/>
          </a:bodyPr>
          <a:lstStyle/>
          <a:p>
            <a:pPr>
              <a:spcBef>
                <a:spcPct val="50000"/>
              </a:spcBef>
            </a:pPr>
            <a:r>
              <a:rPr lang="ja-JP" altLang="en-US" sz="2800" dirty="0" smtClean="0">
                <a:solidFill>
                  <a:srgbClr val="0000FF"/>
                </a:solidFill>
                <a:latin typeface="Arial" pitchFamily="-106" charset="0"/>
              </a:rPr>
              <a:t>静止系</a:t>
            </a:r>
            <a:endParaRPr lang="en-US" altLang="ja-JP" dirty="0" smtClean="0">
              <a:solidFill>
                <a:srgbClr val="0000FF"/>
              </a:solidFill>
              <a:latin typeface="Arial" pitchFamily="-106" charset="0"/>
            </a:endParaRPr>
          </a:p>
        </p:txBody>
      </p:sp>
      <p:sp>
        <p:nvSpPr>
          <p:cNvPr id="87052" name="Text Box 11"/>
          <p:cNvSpPr txBox="1">
            <a:spLocks noChangeArrowheads="1"/>
          </p:cNvSpPr>
          <p:nvPr/>
        </p:nvSpPr>
        <p:spPr bwMode="auto">
          <a:xfrm>
            <a:off x="5029200" y="4191000"/>
            <a:ext cx="3733800" cy="523220"/>
          </a:xfrm>
          <a:prstGeom prst="rect">
            <a:avLst/>
          </a:prstGeom>
          <a:noFill/>
          <a:ln w="9525">
            <a:noFill/>
            <a:miter lim="800000"/>
            <a:headEnd/>
            <a:tailEnd/>
          </a:ln>
        </p:spPr>
        <p:txBody>
          <a:bodyPr>
            <a:prstTxWarp prst="textNoShape">
              <a:avLst/>
            </a:prstTxWarp>
            <a:spAutoFit/>
          </a:bodyPr>
          <a:lstStyle/>
          <a:p>
            <a:pPr>
              <a:spcBef>
                <a:spcPct val="50000"/>
              </a:spcBef>
            </a:pPr>
            <a:r>
              <a:rPr lang="ja-JP" altLang="en-US" sz="2800" dirty="0" smtClean="0">
                <a:solidFill>
                  <a:srgbClr val="0000FF"/>
                </a:solidFill>
                <a:latin typeface="Arial" pitchFamily="-106" charset="0"/>
              </a:rPr>
              <a:t>ブーストしている系</a:t>
            </a:r>
            <a:endParaRPr lang="en-US" altLang="ja-JP" dirty="0" smtClean="0">
              <a:solidFill>
                <a:srgbClr val="0000FF"/>
              </a:solidFill>
              <a:latin typeface="Arial" pitchFamily="-106" charset="0"/>
            </a:endParaRPr>
          </a:p>
        </p:txBody>
      </p:sp>
      <p:graphicFrame>
        <p:nvGraphicFramePr>
          <p:cNvPr id="15" name="オブジェクト 14"/>
          <p:cNvGraphicFramePr>
            <a:graphicFrameLocks noChangeAspect="1"/>
          </p:cNvGraphicFramePr>
          <p:nvPr/>
        </p:nvGraphicFramePr>
        <p:xfrm>
          <a:off x="1828800" y="5257800"/>
          <a:ext cx="2362200" cy="836613"/>
        </p:xfrm>
        <a:graphic>
          <a:graphicData uri="http://schemas.openxmlformats.org/presentationml/2006/ole">
            <p:oleObj spid="_x0000_s2619394" name="数式" r:id="rId4" imgW="1219200" imgH="431800" progId="Equation.3">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ACBBED87-0EBD-274D-83B3-95022E6DC93D}" type="slidenum">
              <a:rPr lang="en-US" altLang="ja-JP" smtClean="0"/>
              <a:pPr/>
              <a:t>34</a:t>
            </a:fld>
            <a:endParaRPr lang="en-US" altLang="ja-JP"/>
          </a:p>
        </p:txBody>
      </p:sp>
      <p:pic>
        <p:nvPicPr>
          <p:cNvPr id="6" name="au-au_entire.mp4">
            <a:hlinkClick r:id="" action="ppaction://media"/>
          </p:cNvPr>
          <p:cNvPicPr/>
          <p:nvPr>
            <a:videoFile r:link="rId1"/>
          </p:nvPr>
        </p:nvPicPr>
        <p:blipFill>
          <a:blip r:embed="rId3"/>
          <a:stretch>
            <a:fillRect/>
          </a:stretch>
        </p:blipFill>
        <p:spPr>
          <a:xfrm>
            <a:off x="0" y="-228601"/>
            <a:ext cx="9296400" cy="760614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7" name="タイトル 6"/>
          <p:cNvSpPr>
            <a:spLocks noGrp="1"/>
          </p:cNvSpPr>
          <p:nvPr>
            <p:ph type="title"/>
          </p:nvPr>
        </p:nvSpPr>
        <p:spPr>
          <a:xfrm>
            <a:off x="685800" y="152400"/>
            <a:ext cx="7924800" cy="609600"/>
          </a:xfrm>
        </p:spPr>
        <p:txBody>
          <a:bodyPr/>
          <a:lstStyle/>
          <a:p>
            <a:r>
              <a:rPr lang="ja-JP" altLang="en-US" dirty="0" smtClean="0">
                <a:solidFill>
                  <a:srgbClr val="FFFFFF"/>
                </a:solidFill>
                <a:latin typeface="ヒラギノ丸ゴ Pro W4"/>
                <a:ea typeface="ヒラギノ丸ゴ Pro W4"/>
                <a:cs typeface="ヒラギノ丸ゴ Pro W4"/>
              </a:rPr>
              <a:t>高エネルギー原子核衝突シミュレーション</a:t>
            </a:r>
            <a:r>
              <a:rPr lang="en-US" altLang="ja-JP" dirty="0" smtClean="0">
                <a:solidFill>
                  <a:srgbClr val="FFFFFF"/>
                </a:solidFill>
                <a:latin typeface="ヒラギノ丸ゴ Pro W4"/>
                <a:ea typeface="ヒラギノ丸ゴ Pro W4"/>
                <a:cs typeface="ヒラギノ丸ゴ Pro W4"/>
              </a:rPr>
              <a:t/>
            </a:r>
            <a:br>
              <a:rPr lang="en-US" altLang="ja-JP" dirty="0" smtClean="0">
                <a:solidFill>
                  <a:srgbClr val="FFFFFF"/>
                </a:solidFill>
                <a:latin typeface="ヒラギノ丸ゴ Pro W4"/>
                <a:ea typeface="ヒラギノ丸ゴ Pro W4"/>
                <a:cs typeface="ヒラギノ丸ゴ Pro W4"/>
              </a:rPr>
            </a:br>
            <a:r>
              <a:rPr lang="ja-JP" altLang="en-US" dirty="0" smtClean="0">
                <a:solidFill>
                  <a:srgbClr val="FFFFFF"/>
                </a:solidFill>
                <a:latin typeface="ヒラギノ丸ゴ Pro W4"/>
                <a:ea typeface="ヒラギノ丸ゴ Pro W4"/>
                <a:cs typeface="ヒラギノ丸ゴ Pro W4"/>
              </a:rPr>
              <a:t>による衝突系の時空発展</a:t>
            </a:r>
            <a:endParaRPr lang="ja-JP" altLang="en-US" dirty="0">
              <a:solidFill>
                <a:srgbClr val="FFFFFF"/>
              </a:solidFill>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ACBBED87-0EBD-274D-83B3-95022E6DC93D}" type="slidenum">
              <a:rPr lang="en-US" altLang="ja-JP" smtClean="0"/>
              <a:pPr/>
              <a:t>35</a:t>
            </a:fld>
            <a:endParaRPr lang="en-US" altLang="ja-JP"/>
          </a:p>
        </p:txBody>
      </p:sp>
      <p:pic>
        <p:nvPicPr>
          <p:cNvPr id="5" name="図 4" descr="cascade.jpg"/>
          <p:cNvPicPr>
            <a:picLocks noChangeAspect="1"/>
          </p:cNvPicPr>
          <p:nvPr/>
        </p:nvPicPr>
        <p:blipFill>
          <a:blip r:embed="rId2"/>
          <a:stretch>
            <a:fillRect/>
          </a:stretch>
        </p:blipFill>
        <p:spPr>
          <a:xfrm>
            <a:off x="0" y="2133600"/>
            <a:ext cx="9144000" cy="2203770"/>
          </a:xfrm>
          <a:prstGeom prst="rect">
            <a:avLst/>
          </a:prstGeom>
        </p:spPr>
      </p:pic>
      <p:sp>
        <p:nvSpPr>
          <p:cNvPr id="6" name="TextBox 5"/>
          <p:cNvSpPr txBox="1"/>
          <p:nvPr/>
        </p:nvSpPr>
        <p:spPr>
          <a:xfrm>
            <a:off x="58395" y="4391185"/>
            <a:ext cx="8840882" cy="307777"/>
          </a:xfrm>
          <a:prstGeom prst="rect">
            <a:avLst/>
          </a:prstGeom>
          <a:noFill/>
        </p:spPr>
        <p:txBody>
          <a:bodyPr wrap="none" rtlCol="0">
            <a:spAutoFit/>
          </a:bodyPr>
          <a:lstStyle/>
          <a:p>
            <a:pPr algn="l"/>
            <a:r>
              <a:rPr kumimoji="1" lang="ja-JP" altLang="en-US" sz="1400" dirty="0" smtClean="0">
                <a:solidFill>
                  <a:schemeClr val="bg1"/>
                </a:solidFill>
              </a:rPr>
              <a:t>（１）衝突前　　（２）衝突直後　　（３）パートン散乱　　　（４）熱平衡、</a:t>
            </a:r>
            <a:r>
              <a:rPr kumimoji="1" lang="en-US" altLang="ja-JP" sz="1400" dirty="0" smtClean="0">
                <a:solidFill>
                  <a:schemeClr val="bg1"/>
                </a:solidFill>
              </a:rPr>
              <a:t>QGP</a:t>
            </a:r>
            <a:r>
              <a:rPr kumimoji="1" lang="ja-JP" altLang="en-US" sz="1400" dirty="0" smtClean="0">
                <a:solidFill>
                  <a:schemeClr val="bg1"/>
                </a:solidFill>
              </a:rPr>
              <a:t>生成　（５）ハドロン生成　　　　（６）膨張とともに終状態へ　　　　　</a:t>
            </a:r>
            <a:endParaRPr kumimoji="1" lang="ja-JP" altLang="en-US" sz="1400" dirty="0">
              <a:solidFill>
                <a:schemeClr val="bg1"/>
              </a:solidFill>
            </a:endParaRPr>
          </a:p>
        </p:txBody>
      </p:sp>
      <p:cxnSp>
        <p:nvCxnSpPr>
          <p:cNvPr id="9" name="直線矢印コネクタ 8"/>
          <p:cNvCxnSpPr/>
          <p:nvPr/>
        </p:nvCxnSpPr>
        <p:spPr bwMode="auto">
          <a:xfrm>
            <a:off x="381000" y="5292885"/>
            <a:ext cx="8077200" cy="1588"/>
          </a:xfrm>
          <a:prstGeom prst="straightConnector1">
            <a:avLst/>
          </a:prstGeom>
          <a:solidFill>
            <a:schemeClr val="accent1"/>
          </a:solidFill>
          <a:ln w="57150" cap="flat" cmpd="sng" algn="ctr">
            <a:solidFill>
              <a:schemeClr val="bg1"/>
            </a:solidFill>
            <a:prstDash val="solid"/>
            <a:round/>
            <a:headEnd type="none" w="med" len="med"/>
            <a:tailEnd type="arrow" w="med" len="med"/>
          </a:ln>
          <a:effectLst/>
        </p:spPr>
      </p:cxnSp>
      <p:sp>
        <p:nvSpPr>
          <p:cNvPr id="10" name="TextBox 9"/>
          <p:cNvSpPr txBox="1"/>
          <p:nvPr/>
        </p:nvSpPr>
        <p:spPr>
          <a:xfrm>
            <a:off x="7277100" y="5407185"/>
            <a:ext cx="800219" cy="461665"/>
          </a:xfrm>
          <a:prstGeom prst="rect">
            <a:avLst/>
          </a:prstGeom>
          <a:noFill/>
        </p:spPr>
        <p:txBody>
          <a:bodyPr wrap="none" rtlCol="0">
            <a:spAutoFit/>
          </a:bodyPr>
          <a:lstStyle/>
          <a:p>
            <a:r>
              <a:rPr kumimoji="1" lang="ja-JP" altLang="en-US" dirty="0" smtClean="0">
                <a:solidFill>
                  <a:srgbClr val="FFFFFF"/>
                </a:solidFill>
                <a:latin typeface="ヒラギノ丸ゴ Pro W4"/>
                <a:ea typeface="ヒラギノ丸ゴ Pro W4"/>
                <a:cs typeface="ヒラギノ丸ゴ Pro W4"/>
              </a:rPr>
              <a:t>時間</a:t>
            </a:r>
            <a:endParaRPr kumimoji="1" lang="ja-JP" altLang="en-US" dirty="0">
              <a:solidFill>
                <a:srgbClr val="FFFFFF"/>
              </a:solidFill>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05400" y="1485900"/>
            <a:ext cx="4038600" cy="3886200"/>
          </a:xfrm>
        </p:spPr>
        <p:txBody>
          <a:bodyPr/>
          <a:lstStyle/>
          <a:p>
            <a:r>
              <a:rPr lang="en-US" altLang="ja-JP" dirty="0" smtClean="0">
                <a:latin typeface="ヒラギノ丸ゴ Pro W4"/>
                <a:ea typeface="ヒラギノ丸ゴ Pro W4"/>
                <a:cs typeface="ヒラギノ丸ゴ Pro W4"/>
              </a:rPr>
              <a:t>QPG</a:t>
            </a:r>
            <a:r>
              <a:rPr lang="ja-JP" altLang="en-US" dirty="0" smtClean="0">
                <a:latin typeface="ヒラギノ丸ゴ Pro W4"/>
                <a:ea typeface="ヒラギノ丸ゴ Pro W4"/>
                <a:cs typeface="ヒラギノ丸ゴ Pro W4"/>
              </a:rPr>
              <a:t>生成のシグナルとして、様々な</a:t>
            </a:r>
            <a:r>
              <a:rPr lang="en-US" altLang="ja-JP" dirty="0" smtClean="0">
                <a:latin typeface="ヒラギノ丸ゴ Pro W4"/>
                <a:ea typeface="ヒラギノ丸ゴ Pro W4"/>
                <a:cs typeface="ヒラギノ丸ゴ Pro W4"/>
              </a:rPr>
              <a:t/>
            </a:r>
            <a:br>
              <a:rPr lang="en-US" altLang="ja-JP" dirty="0" smtClean="0">
                <a:latin typeface="ヒラギノ丸ゴ Pro W4"/>
                <a:ea typeface="ヒラギノ丸ゴ Pro W4"/>
                <a:cs typeface="ヒラギノ丸ゴ Pro W4"/>
              </a:rPr>
            </a:br>
            <a:r>
              <a:rPr lang="ja-JP" altLang="en-US" dirty="0" smtClean="0">
                <a:latin typeface="ヒラギノ丸ゴ Pro W4"/>
                <a:ea typeface="ヒラギノ丸ゴ Pro W4"/>
                <a:cs typeface="ヒラギノ丸ゴ Pro W4"/>
              </a:rPr>
              <a:t>観測量が提唱された。</a:t>
            </a:r>
            <a:r>
              <a:rPr lang="en-US" altLang="ja-JP" dirty="0" smtClean="0">
                <a:latin typeface="ヒラギノ丸ゴ Pro W4"/>
                <a:ea typeface="ヒラギノ丸ゴ Pro W4"/>
                <a:cs typeface="ヒラギノ丸ゴ Pro W4"/>
              </a:rPr>
              <a:t/>
            </a:r>
            <a:br>
              <a:rPr lang="en-US" altLang="ja-JP" dirty="0" smtClean="0">
                <a:latin typeface="ヒラギノ丸ゴ Pro W4"/>
                <a:ea typeface="ヒラギノ丸ゴ Pro W4"/>
                <a:cs typeface="ヒラギノ丸ゴ Pro W4"/>
              </a:rPr>
            </a:br>
            <a:r>
              <a:rPr lang="en-US" altLang="ja-JP" dirty="0" smtClean="0">
                <a:latin typeface="ヒラギノ丸ゴ Pro W4"/>
                <a:ea typeface="ヒラギノ丸ゴ Pro W4"/>
                <a:cs typeface="ヒラギノ丸ゴ Pro W4"/>
              </a:rPr>
              <a:t/>
            </a:r>
            <a:br>
              <a:rPr lang="en-US" altLang="ja-JP" dirty="0" smtClean="0">
                <a:latin typeface="ヒラギノ丸ゴ Pro W4"/>
                <a:ea typeface="ヒラギノ丸ゴ Pro W4"/>
                <a:cs typeface="ヒラギノ丸ゴ Pro W4"/>
              </a:rPr>
            </a:br>
            <a:r>
              <a:rPr lang="ja-JP" altLang="en-US" sz="1800" dirty="0" smtClean="0">
                <a:latin typeface="ヒラギノ丸ゴ Pro W4"/>
                <a:ea typeface="ヒラギノ丸ゴ Pro W4"/>
                <a:cs typeface="ヒラギノ丸ゴ Pro W4"/>
              </a:rPr>
              <a:t>後にその多くが正しくないことが</a:t>
            </a:r>
            <a:r>
              <a:rPr lang="en-US" altLang="ja-JP" sz="1800" dirty="0" smtClean="0">
                <a:latin typeface="ヒラギノ丸ゴ Pro W4"/>
                <a:ea typeface="ヒラギノ丸ゴ Pro W4"/>
                <a:cs typeface="ヒラギノ丸ゴ Pro W4"/>
              </a:rPr>
              <a:t/>
            </a:r>
            <a:br>
              <a:rPr lang="en-US" altLang="ja-JP" sz="1800" dirty="0" smtClean="0">
                <a:latin typeface="ヒラギノ丸ゴ Pro W4"/>
                <a:ea typeface="ヒラギノ丸ゴ Pro W4"/>
                <a:cs typeface="ヒラギノ丸ゴ Pro W4"/>
              </a:rPr>
            </a:br>
            <a:r>
              <a:rPr lang="ja-JP" altLang="en-US" sz="1800" dirty="0" smtClean="0">
                <a:latin typeface="ヒラギノ丸ゴ Pro W4"/>
                <a:ea typeface="ヒラギノ丸ゴ Pro W4"/>
                <a:cs typeface="ヒラギノ丸ゴ Pro W4"/>
              </a:rPr>
              <a:t>判明する</a:t>
            </a:r>
            <a:r>
              <a:rPr lang="en-US" altLang="ja-JP" sz="1800" dirty="0" smtClean="0">
                <a:latin typeface="ヒラギノ丸ゴ Pro W4"/>
                <a:ea typeface="ヒラギノ丸ゴ Pro W4"/>
                <a:cs typeface="ヒラギノ丸ゴ Pro W4"/>
              </a:rPr>
              <a:t>…</a:t>
            </a:r>
            <a:endParaRPr lang="ja-JP" altLang="en-US" sz="1800" dirty="0">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36</a:t>
            </a:fld>
            <a:endParaRPr lang="en-US" altLang="ja-JP"/>
          </a:p>
        </p:txBody>
      </p:sp>
      <p:pic>
        <p:nvPicPr>
          <p:cNvPr id="5" name="Picture 4" descr="qgp_sig"/>
          <p:cNvPicPr>
            <a:picLocks noChangeAspect="1" noChangeArrowheads="1"/>
          </p:cNvPicPr>
          <p:nvPr/>
        </p:nvPicPr>
        <p:blipFill>
          <a:blip r:embed="rId2"/>
          <a:srcRect/>
          <a:stretch>
            <a:fillRect/>
          </a:stretch>
        </p:blipFill>
        <p:spPr bwMode="auto">
          <a:xfrm>
            <a:off x="0" y="0"/>
            <a:ext cx="5205413" cy="6858000"/>
          </a:xfrm>
          <a:prstGeom prst="rect">
            <a:avLst/>
          </a:prstGeom>
          <a:noFill/>
        </p:spPr>
      </p:pic>
      <p:sp>
        <p:nvSpPr>
          <p:cNvPr id="7" name="テキスト ボックス 6"/>
          <p:cNvSpPr txBox="1"/>
          <p:nvPr/>
        </p:nvSpPr>
        <p:spPr>
          <a:xfrm>
            <a:off x="4724400" y="6400800"/>
            <a:ext cx="3685624" cy="276999"/>
          </a:xfrm>
          <a:prstGeom prst="rect">
            <a:avLst/>
          </a:prstGeom>
          <a:noFill/>
        </p:spPr>
        <p:txBody>
          <a:bodyPr wrap="none" rtlCol="0">
            <a:spAutoFit/>
          </a:bodyPr>
          <a:lstStyle/>
          <a:p>
            <a:r>
              <a:rPr kumimoji="1" lang="en-US" altLang="ja-JP" sz="1200" b="0" dirty="0" smtClean="0">
                <a:latin typeface="ヒラギノ丸ゴ Pro W4"/>
                <a:ea typeface="ヒラギノ丸ゴ Pro W4"/>
                <a:cs typeface="ヒラギノ丸ゴ Pro W4"/>
              </a:rPr>
              <a:t>c.f.) PHENIX </a:t>
            </a:r>
            <a:r>
              <a:rPr kumimoji="1" lang="ja-JP" altLang="en-US" sz="1200" b="0" dirty="0" smtClean="0">
                <a:latin typeface="ヒラギノ丸ゴ Pro W4"/>
                <a:ea typeface="ヒラギノ丸ゴ Pro W4"/>
                <a:cs typeface="ヒラギノ丸ゴ Pro W4"/>
              </a:rPr>
              <a:t>実験　</a:t>
            </a:r>
            <a:r>
              <a:rPr kumimoji="1" lang="en-US" altLang="ja-JP" sz="1200" b="0" dirty="0" smtClean="0">
                <a:latin typeface="ヒラギノ丸ゴ Pro W4"/>
                <a:ea typeface="ヒラギノ丸ゴ Pro W4"/>
                <a:cs typeface="ヒラギノ丸ゴ Pro W4"/>
              </a:rPr>
              <a:t>Conceptual Design Report</a:t>
            </a:r>
            <a:endParaRPr kumimoji="1" lang="ja-JP" altLang="en-US" sz="1200" b="0" dirty="0">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857500"/>
            <a:ext cx="7772400" cy="1143000"/>
          </a:xfrm>
        </p:spPr>
        <p:txBody>
          <a:bodyPr/>
          <a:lstStyle/>
          <a:p>
            <a:r>
              <a:rPr lang="en-US" altLang="ja-JP" sz="4400" dirty="0" smtClean="0">
                <a:latin typeface="ヒラギノ丸ゴ Pro W4"/>
                <a:ea typeface="ヒラギノ丸ゴ Pro W4"/>
                <a:cs typeface="ヒラギノ丸ゴ Pro W4"/>
              </a:rPr>
              <a:t>3. QGP</a:t>
            </a:r>
            <a:r>
              <a:rPr lang="ja-JP" altLang="en-US" sz="4400" dirty="0" smtClean="0">
                <a:latin typeface="ヒラギノ丸ゴ Pro W4"/>
                <a:ea typeface="ヒラギノ丸ゴ Pro W4"/>
                <a:cs typeface="ヒラギノ丸ゴ Pro W4"/>
              </a:rPr>
              <a:t>研究の歴史的背景</a:t>
            </a:r>
            <a:endParaRPr lang="ja-JP" altLang="en-US" sz="4400" dirty="0">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4"/>
          </p:nvPr>
        </p:nvSpPr>
        <p:spPr/>
        <p:txBody>
          <a:bodyPr/>
          <a:lstStyle/>
          <a:p>
            <a:fld id="{3857524F-CCAE-1F49-9255-7704177B2325}" type="slidenum">
              <a:rPr lang="en-US" altLang="ja-JP" smtClean="0"/>
              <a:pPr/>
              <a:t>37</a:t>
            </a:fld>
            <a:endParaRPr lang="en-US" altLang="ja-JP"/>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スライド番号プレースホルダ 5"/>
          <p:cNvSpPr>
            <a:spLocks noGrp="1"/>
          </p:cNvSpPr>
          <p:nvPr>
            <p:ph type="sldNum" sz="quarter" idx="11"/>
          </p:nvPr>
        </p:nvSpPr>
        <p:spPr/>
        <p:txBody>
          <a:bodyPr/>
          <a:lstStyle/>
          <a:p>
            <a:fld id="{3D6C4EA4-6D79-9847-AA87-C96B1A89E9C8}" type="slidenum">
              <a:rPr lang="en-US" altLang="ja-JP"/>
              <a:pPr/>
              <a:t>38</a:t>
            </a:fld>
            <a:endParaRPr lang="en-US" altLang="ja-JP"/>
          </a:p>
        </p:txBody>
      </p:sp>
      <p:sp>
        <p:nvSpPr>
          <p:cNvPr id="74755" name="Rectangle 2"/>
          <p:cNvSpPr>
            <a:spLocks noGrp="1" noChangeArrowheads="1"/>
          </p:cNvSpPr>
          <p:nvPr>
            <p:ph type="title"/>
          </p:nvPr>
        </p:nvSpPr>
        <p:spPr/>
        <p:txBody>
          <a:bodyPr/>
          <a:lstStyle/>
          <a:p>
            <a:r>
              <a:rPr lang="ja-JP" altLang="en-US" dirty="0" smtClean="0">
                <a:latin typeface="ヒラギノ丸ゴ Pro W4"/>
                <a:ea typeface="ヒラギノ丸ゴ Pro W4"/>
                <a:cs typeface="ヒラギノ丸ゴ Pro W4"/>
              </a:rPr>
              <a:t>実験的背景；その１</a:t>
            </a:r>
            <a:r>
              <a:rPr lang="en-US" altLang="ja-JP" dirty="0" smtClean="0">
                <a:latin typeface="ヒラギノ丸ゴ Pro W4"/>
                <a:ea typeface="ヒラギノ丸ゴ Pro W4"/>
                <a:cs typeface="ヒラギノ丸ゴ Pro W4"/>
              </a:rPr>
              <a:t/>
            </a:r>
            <a:br>
              <a:rPr lang="en-US" altLang="ja-JP" dirty="0" smtClean="0">
                <a:latin typeface="ヒラギノ丸ゴ Pro W4"/>
                <a:ea typeface="ヒラギノ丸ゴ Pro W4"/>
                <a:cs typeface="ヒラギノ丸ゴ Pro W4"/>
              </a:rPr>
            </a:br>
            <a:r>
              <a:rPr lang="ja-JP" altLang="en-US" dirty="0" smtClean="0">
                <a:latin typeface="ヒラギノ丸ゴ Pro W4"/>
                <a:ea typeface="ヒラギノ丸ゴ Pro W4"/>
                <a:cs typeface="ヒラギノ丸ゴ Pro W4"/>
              </a:rPr>
              <a:t>高エネルギー</a:t>
            </a:r>
            <a:r>
              <a:rPr lang="ja-JP" altLang="en-US" dirty="0">
                <a:latin typeface="ヒラギノ丸ゴ Pro W4"/>
                <a:ea typeface="ヒラギノ丸ゴ Pro W4"/>
                <a:cs typeface="ヒラギノ丸ゴ Pro W4"/>
              </a:rPr>
              <a:t>宇宙線の観測</a:t>
            </a:r>
          </a:p>
        </p:txBody>
      </p:sp>
      <p:sp>
        <p:nvSpPr>
          <p:cNvPr id="74756" name="Rectangle 3"/>
          <p:cNvSpPr>
            <a:spLocks noGrp="1" noChangeArrowheads="1"/>
          </p:cNvSpPr>
          <p:nvPr>
            <p:ph type="body" idx="1"/>
          </p:nvPr>
        </p:nvSpPr>
        <p:spPr>
          <a:xfrm>
            <a:off x="685800" y="1143000"/>
            <a:ext cx="7772400" cy="1066800"/>
          </a:xfrm>
        </p:spPr>
        <p:txBody>
          <a:bodyPr/>
          <a:lstStyle/>
          <a:p>
            <a:r>
              <a:rPr kumimoji="0" lang="ja-JP" sz="2400" b="1" dirty="0">
                <a:solidFill>
                  <a:srgbClr val="FF0000"/>
                </a:solidFill>
                <a:latin typeface="ヒラギノ丸ゴ Pro W4"/>
                <a:ea typeface="ヒラギノ丸ゴ Pro W4"/>
                <a:cs typeface="ヒラギノ丸ゴ Pro W4"/>
              </a:rPr>
              <a:t>JACEE:Japanese American Cooperative Emulsion </a:t>
            </a:r>
            <a:r>
              <a:rPr kumimoji="0" lang="ja-JP" sz="2400" b="1" dirty="0" smtClean="0">
                <a:solidFill>
                  <a:srgbClr val="FF0000"/>
                </a:solidFill>
                <a:latin typeface="ヒラギノ丸ゴ Pro W4"/>
                <a:ea typeface="ヒラギノ丸ゴ Pro W4"/>
                <a:cs typeface="ヒラギノ丸ゴ Pro W4"/>
              </a:rPr>
              <a:t>Experiment</a:t>
            </a:r>
            <a:endParaRPr lang="en-US" altLang="ja-JP" sz="2400" b="1" dirty="0" smtClean="0">
              <a:solidFill>
                <a:srgbClr val="FF0000"/>
              </a:solidFill>
              <a:latin typeface="ヒラギノ丸ゴ Pro W4"/>
              <a:ea typeface="ヒラギノ丸ゴ Pro W4"/>
              <a:cs typeface="ヒラギノ丸ゴ Pro W4"/>
            </a:endParaRPr>
          </a:p>
          <a:p>
            <a:pPr lvl="1"/>
            <a:r>
              <a:rPr kumimoji="0" lang="ja-JP" altLang="en-US" sz="2000" b="1" dirty="0" smtClean="0">
                <a:solidFill>
                  <a:srgbClr val="FF0000"/>
                </a:solidFill>
                <a:latin typeface="ヒラギノ丸ゴ Pro W4"/>
                <a:ea typeface="ヒラギノ丸ゴ Pro W4"/>
                <a:cs typeface="ヒラギノ丸ゴ Pro W4"/>
              </a:rPr>
              <a:t>原子核乾板による高エネルギー原子核衝突の観測</a:t>
            </a:r>
            <a:endParaRPr kumimoji="0" lang="en-US" altLang="ja-JP" sz="2000" b="1" dirty="0">
              <a:solidFill>
                <a:srgbClr val="FF0000"/>
              </a:solidFill>
              <a:latin typeface="ヒラギノ丸ゴ Pro W4"/>
              <a:ea typeface="ヒラギノ丸ゴ Pro W4"/>
              <a:cs typeface="ヒラギノ丸ゴ Pro W4"/>
            </a:endParaRPr>
          </a:p>
        </p:txBody>
      </p:sp>
      <p:pic>
        <p:nvPicPr>
          <p:cNvPr id="74757" name="Picture 4"/>
          <p:cNvPicPr>
            <a:picLocks noChangeAspect="1" noChangeArrowheads="1"/>
          </p:cNvPicPr>
          <p:nvPr/>
        </p:nvPicPr>
        <p:blipFill>
          <a:blip r:embed="rId3"/>
          <a:srcRect/>
          <a:stretch>
            <a:fillRect/>
          </a:stretch>
        </p:blipFill>
        <p:spPr bwMode="auto">
          <a:xfrm>
            <a:off x="749300" y="2362200"/>
            <a:ext cx="7645400" cy="42799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スライド番号プレースホルダ 5"/>
          <p:cNvSpPr>
            <a:spLocks noGrp="1"/>
          </p:cNvSpPr>
          <p:nvPr>
            <p:ph type="sldNum" sz="quarter" idx="11"/>
          </p:nvPr>
        </p:nvSpPr>
        <p:spPr/>
        <p:txBody>
          <a:bodyPr/>
          <a:lstStyle/>
          <a:p>
            <a:fld id="{71C26402-F807-FB4A-A11B-B5F6281DA9BD}" type="slidenum">
              <a:rPr lang="en-US" altLang="ja-JP"/>
              <a:pPr/>
              <a:t>39</a:t>
            </a:fld>
            <a:endParaRPr lang="en-US" altLang="ja-JP"/>
          </a:p>
        </p:txBody>
      </p:sp>
      <p:sp>
        <p:nvSpPr>
          <p:cNvPr id="76803" name="Rectangle 2"/>
          <p:cNvSpPr>
            <a:spLocks noGrp="1" noChangeArrowheads="1"/>
          </p:cNvSpPr>
          <p:nvPr>
            <p:ph type="title"/>
          </p:nvPr>
        </p:nvSpPr>
        <p:spPr>
          <a:xfrm>
            <a:off x="685800" y="228600"/>
            <a:ext cx="8077200" cy="609600"/>
          </a:xfrm>
        </p:spPr>
        <p:txBody>
          <a:bodyPr/>
          <a:lstStyle/>
          <a:p>
            <a:r>
              <a:rPr lang="en-US" altLang="ja-JP" sz="2800" dirty="0" err="1">
                <a:latin typeface="ヒラギノ丸ゴ Pro W4"/>
                <a:ea typeface="ヒラギノ丸ゴ Pro W4"/>
                <a:cs typeface="ヒラギノ丸ゴ Pro W4"/>
                <a:sym typeface="Symbol" pitchFamily="-106" charset="2"/>
              </a:rPr>
              <a:t></a:t>
            </a:r>
            <a:r>
              <a:rPr lang="en-US" altLang="ja-JP" sz="2800" dirty="0">
                <a:latin typeface="ヒラギノ丸ゴ Pro W4"/>
                <a:ea typeface="ヒラギノ丸ゴ Pro W4"/>
                <a:cs typeface="ヒラギノ丸ゴ Pro W4"/>
              </a:rPr>
              <a:t> &gt; 1 GeV/fm</a:t>
            </a:r>
            <a:r>
              <a:rPr lang="en-US" altLang="ja-JP" sz="2800" baseline="30000" dirty="0">
                <a:latin typeface="ヒラギノ丸ゴ Pro W4"/>
                <a:ea typeface="ヒラギノ丸ゴ Pro W4"/>
                <a:cs typeface="ヒラギノ丸ゴ Pro W4"/>
              </a:rPr>
              <a:t>3</a:t>
            </a:r>
            <a:r>
              <a:rPr lang="en-US" altLang="ja-JP" sz="2800" dirty="0">
                <a:latin typeface="ヒラギノ丸ゴ Pro W4"/>
                <a:ea typeface="ヒラギノ丸ゴ Pro W4"/>
                <a:cs typeface="ヒラギノ丸ゴ Pro W4"/>
              </a:rPr>
              <a:t> </a:t>
            </a:r>
            <a:r>
              <a:rPr lang="ja-JP" altLang="en-US" sz="2800" dirty="0">
                <a:latin typeface="ヒラギノ丸ゴ Pro W4"/>
                <a:ea typeface="ヒラギノ丸ゴ Pro W4"/>
                <a:cs typeface="ヒラギノ丸ゴ Pro W4"/>
              </a:rPr>
              <a:t>での</a:t>
            </a:r>
            <a:r>
              <a:rPr lang="en-US" altLang="ja-JP" sz="2800" dirty="0">
                <a:latin typeface="ヒラギノ丸ゴ Pro W4"/>
                <a:ea typeface="ヒラギノ丸ゴ Pro W4"/>
                <a:cs typeface="ヒラギノ丸ゴ Pro W4"/>
              </a:rPr>
              <a:t>&lt;p</a:t>
            </a:r>
            <a:r>
              <a:rPr lang="en-US" altLang="ja-JP" sz="2800" baseline="-25000" dirty="0">
                <a:latin typeface="ヒラギノ丸ゴ Pro W4"/>
                <a:ea typeface="ヒラギノ丸ゴ Pro W4"/>
                <a:cs typeface="ヒラギノ丸ゴ Pro W4"/>
              </a:rPr>
              <a:t>T</a:t>
            </a:r>
            <a:r>
              <a:rPr lang="en-US" altLang="ja-JP" sz="2800" dirty="0">
                <a:latin typeface="ヒラギノ丸ゴ Pro W4"/>
                <a:ea typeface="ヒラギノ丸ゴ Pro W4"/>
                <a:cs typeface="ヒラギノ丸ゴ Pro W4"/>
              </a:rPr>
              <a:t>&gt; </a:t>
            </a:r>
            <a:r>
              <a:rPr lang="ja-JP" altLang="en-US" sz="2800" dirty="0">
                <a:latin typeface="ヒラギノ丸ゴ Pro W4"/>
                <a:ea typeface="ヒラギノ丸ゴ Pro W4"/>
                <a:cs typeface="ヒラギノ丸ゴ Pro W4"/>
              </a:rPr>
              <a:t>の急激な</a:t>
            </a:r>
            <a:r>
              <a:rPr lang="ja-JP" altLang="en-US" sz="2800" dirty="0" smtClean="0">
                <a:latin typeface="ヒラギノ丸ゴ Pro W4"/>
                <a:ea typeface="ヒラギノ丸ゴ Pro W4"/>
                <a:cs typeface="ヒラギノ丸ゴ Pro W4"/>
              </a:rPr>
              <a:t>増加！</a:t>
            </a:r>
            <a:endParaRPr lang="ja-JP" altLang="en-US" dirty="0">
              <a:latin typeface="ヒラギノ丸ゴ Pro W4"/>
              <a:ea typeface="ヒラギノ丸ゴ Pro W4"/>
              <a:cs typeface="ヒラギノ丸ゴ Pro W4"/>
            </a:endParaRPr>
          </a:p>
        </p:txBody>
      </p:sp>
      <p:pic>
        <p:nvPicPr>
          <p:cNvPr id="76804" name="Picture 4"/>
          <p:cNvPicPr>
            <a:picLocks noChangeAspect="1" noChangeArrowheads="1"/>
          </p:cNvPicPr>
          <p:nvPr/>
        </p:nvPicPr>
        <p:blipFill>
          <a:blip r:embed="rId3"/>
          <a:srcRect/>
          <a:stretch>
            <a:fillRect/>
          </a:stretch>
        </p:blipFill>
        <p:spPr bwMode="auto">
          <a:xfrm>
            <a:off x="838200" y="1219200"/>
            <a:ext cx="4997450" cy="4868863"/>
          </a:xfrm>
          <a:prstGeom prst="rect">
            <a:avLst/>
          </a:prstGeom>
          <a:noFill/>
          <a:ln w="9525">
            <a:noFill/>
            <a:miter lim="800000"/>
            <a:headEnd/>
            <a:tailEnd/>
          </a:ln>
        </p:spPr>
      </p:pic>
      <p:sp>
        <p:nvSpPr>
          <p:cNvPr id="76805" name="Rectangle 5"/>
          <p:cNvSpPr>
            <a:spLocks noChangeArrowheads="1"/>
          </p:cNvSpPr>
          <p:nvPr/>
        </p:nvSpPr>
        <p:spPr bwMode="auto">
          <a:xfrm>
            <a:off x="5941135" y="4038600"/>
            <a:ext cx="2775119" cy="307777"/>
          </a:xfrm>
          <a:prstGeom prst="rect">
            <a:avLst/>
          </a:prstGeom>
          <a:noFill/>
          <a:ln w="9525">
            <a:noFill/>
            <a:miter lim="800000"/>
            <a:headEnd/>
            <a:tailEnd/>
          </a:ln>
        </p:spPr>
        <p:txBody>
          <a:bodyPr wrap="none">
            <a:prstTxWarp prst="textNoShape">
              <a:avLst/>
            </a:prstTxWarp>
            <a:spAutoFit/>
          </a:bodyPr>
          <a:lstStyle/>
          <a:p>
            <a:r>
              <a:rPr lang="en-US" altLang="ja-JP" sz="1400" dirty="0">
                <a:latin typeface="ヒラギノ丸ゴ Pro W4"/>
                <a:ea typeface="ヒラギノ丸ゴ Pro W4"/>
                <a:cs typeface="ヒラギノ丸ゴ Pro W4"/>
              </a:rPr>
              <a:t>JACEE: PRD 57 (1986) 3249  </a:t>
            </a:r>
          </a:p>
        </p:txBody>
      </p:sp>
      <p:sp>
        <p:nvSpPr>
          <p:cNvPr id="12" name="フリーフォーム 11"/>
          <p:cNvSpPr/>
          <p:nvPr/>
        </p:nvSpPr>
        <p:spPr bwMode="auto">
          <a:xfrm>
            <a:off x="2334911" y="1725323"/>
            <a:ext cx="3068313" cy="2700228"/>
          </a:xfrm>
          <a:custGeom>
            <a:avLst/>
            <a:gdLst>
              <a:gd name="connsiteX0" fmla="*/ 0 w 3068313"/>
              <a:gd name="connsiteY0" fmla="*/ 2700228 h 2700228"/>
              <a:gd name="connsiteX1" fmla="*/ 872385 w 3068313"/>
              <a:gd name="connsiteY1" fmla="*/ 1674013 h 2700228"/>
              <a:gd name="connsiteX2" fmla="*/ 1873061 w 3068313"/>
              <a:gd name="connsiteY2" fmla="*/ 1468770 h 2700228"/>
              <a:gd name="connsiteX3" fmla="*/ 2886566 w 3068313"/>
              <a:gd name="connsiteY3" fmla="*/ 224485 h 2700228"/>
              <a:gd name="connsiteX4" fmla="*/ 2963541 w 3068313"/>
              <a:gd name="connsiteY4" fmla="*/ 121863 h 2700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313" h="2700228">
                <a:moveTo>
                  <a:pt x="0" y="2700228"/>
                </a:moveTo>
                <a:cubicBezTo>
                  <a:pt x="280104" y="2289742"/>
                  <a:pt x="560208" y="1879256"/>
                  <a:pt x="872385" y="1674013"/>
                </a:cubicBezTo>
                <a:cubicBezTo>
                  <a:pt x="1184562" y="1468770"/>
                  <a:pt x="1537364" y="1710358"/>
                  <a:pt x="1873061" y="1468770"/>
                </a:cubicBezTo>
                <a:cubicBezTo>
                  <a:pt x="2208758" y="1227182"/>
                  <a:pt x="2704819" y="448970"/>
                  <a:pt x="2886566" y="224485"/>
                </a:cubicBezTo>
                <a:cubicBezTo>
                  <a:pt x="3068313" y="0"/>
                  <a:pt x="2963541" y="121863"/>
                  <a:pt x="2963541" y="121863"/>
                </a:cubicBezTo>
              </a:path>
            </a:pathLst>
          </a:custGeom>
          <a:noFill/>
          <a:ln w="412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4</a:t>
            </a:fld>
            <a:endParaRPr lang="en-US" altLang="ja-JP"/>
          </a:p>
        </p:txBody>
      </p:sp>
      <p:pic>
        <p:nvPicPr>
          <p:cNvPr id="5" name="図 4" descr="8.jpg"/>
          <p:cNvPicPr>
            <a:picLocks noChangeAspect="1"/>
          </p:cNvPicPr>
          <p:nvPr/>
        </p:nvPicPr>
        <p:blipFill>
          <a:blip r:embed="rId2"/>
          <a:stretch>
            <a:fillRect/>
          </a:stretch>
        </p:blipFill>
        <p:spPr>
          <a:xfrm>
            <a:off x="0" y="449262"/>
            <a:ext cx="9144000" cy="5959475"/>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152400"/>
            <a:ext cx="8458200" cy="1066800"/>
          </a:xfrm>
        </p:spPr>
        <p:txBody>
          <a:bodyPr/>
          <a:lstStyle/>
          <a:p>
            <a:r>
              <a:rPr lang="ja-JP" altLang="en-US" dirty="0" smtClean="0">
                <a:latin typeface="ヒラギノ丸ゴ Pro W4"/>
                <a:ea typeface="ヒラギノ丸ゴ Pro W4"/>
                <a:cs typeface="ヒラギノ丸ゴ Pro W4"/>
              </a:rPr>
              <a:t>実験的背景；その２</a:t>
            </a:r>
            <a:r>
              <a:rPr lang="en-US" altLang="ja-JP" dirty="0" smtClean="0">
                <a:latin typeface="ヒラギノ丸ゴ Pro W4"/>
                <a:ea typeface="ヒラギノ丸ゴ Pro W4"/>
                <a:cs typeface="ヒラギノ丸ゴ Pro W4"/>
              </a:rPr>
              <a:t/>
            </a:r>
            <a:br>
              <a:rPr lang="en-US" altLang="ja-JP" dirty="0" smtClean="0">
                <a:latin typeface="ヒラギノ丸ゴ Pro W4"/>
                <a:ea typeface="ヒラギノ丸ゴ Pro W4"/>
                <a:cs typeface="ヒラギノ丸ゴ Pro W4"/>
              </a:rPr>
            </a:br>
            <a:r>
              <a:rPr lang="ja-JP" altLang="en-US" dirty="0" smtClean="0">
                <a:latin typeface="ヒラギノ丸ゴ Pro W4"/>
                <a:ea typeface="ヒラギノ丸ゴ Pro W4"/>
                <a:cs typeface="ヒラギノ丸ゴ Pro W4"/>
              </a:rPr>
              <a:t>宇宙線の多粒子発生（原子核衝突）</a:t>
            </a:r>
            <a:endParaRPr lang="ja-JP" altLang="en-US" dirty="0"/>
          </a:p>
        </p:txBody>
      </p:sp>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40</a:t>
            </a:fld>
            <a:endParaRPr lang="en-US" altLang="ja-JP"/>
          </a:p>
        </p:txBody>
      </p:sp>
      <p:pic>
        <p:nvPicPr>
          <p:cNvPr id="5" name="図 4"/>
          <p:cNvPicPr>
            <a:picLocks noChangeAspect="1"/>
          </p:cNvPicPr>
          <p:nvPr/>
        </p:nvPicPr>
        <p:blipFill>
          <a:blip r:embed="rId3"/>
          <a:stretch>
            <a:fillRect/>
          </a:stretch>
        </p:blipFill>
        <p:spPr>
          <a:xfrm>
            <a:off x="929741" y="1412208"/>
            <a:ext cx="7284517" cy="5445792"/>
          </a:xfrm>
          <a:prstGeom prst="rect">
            <a:avLst/>
          </a:prstGeom>
        </p:spPr>
      </p:pic>
      <p:sp>
        <p:nvSpPr>
          <p:cNvPr id="6" name="テキスト ボックス 5"/>
          <p:cNvSpPr txBox="1"/>
          <p:nvPr/>
        </p:nvSpPr>
        <p:spPr>
          <a:xfrm>
            <a:off x="4772229" y="6485097"/>
            <a:ext cx="4066341" cy="276999"/>
          </a:xfrm>
          <a:prstGeom prst="rect">
            <a:avLst/>
          </a:prstGeom>
          <a:noFill/>
        </p:spPr>
        <p:txBody>
          <a:bodyPr wrap="none" rtlCol="0">
            <a:spAutoFit/>
          </a:bodyPr>
          <a:lstStyle/>
          <a:p>
            <a:r>
              <a:rPr kumimoji="1" lang="en-US" altLang="ja-JP" sz="1200" b="0" dirty="0" smtClean="0">
                <a:latin typeface="ヒラギノ丸ゴ Pro W4"/>
                <a:ea typeface="ヒラギノ丸ゴ Pro W4"/>
                <a:cs typeface="ヒラギノ丸ゴ Pro W4"/>
              </a:rPr>
              <a:t>2009.11.11 Heavy Ion Café, </a:t>
            </a:r>
            <a:r>
              <a:rPr kumimoji="1" lang="ja-JP" altLang="en-US" sz="1200" b="0" dirty="0" smtClean="0">
                <a:latin typeface="ヒラギノ丸ゴ Pro W4"/>
                <a:ea typeface="ヒラギノ丸ゴ Pro W4"/>
                <a:cs typeface="ヒラギノ丸ゴ Pro W4"/>
              </a:rPr>
              <a:t>松井氏のスライドより</a:t>
            </a:r>
            <a:endParaRPr kumimoji="1" lang="ja-JP" altLang="en-US" sz="1200" b="0" dirty="0">
              <a:latin typeface="ヒラギノ丸ゴ Pro W4"/>
              <a:ea typeface="ヒラギノ丸ゴ Pro W4"/>
              <a:cs typeface="ヒラギノ丸ゴ Pro W4"/>
            </a:endParaRPr>
          </a:p>
        </p:txBody>
      </p:sp>
      <p:sp>
        <p:nvSpPr>
          <p:cNvPr id="7" name="テキスト ボックス 6"/>
          <p:cNvSpPr txBox="1"/>
          <p:nvPr/>
        </p:nvSpPr>
        <p:spPr>
          <a:xfrm>
            <a:off x="-57529" y="2739151"/>
            <a:ext cx="3365024" cy="1015663"/>
          </a:xfrm>
          <a:prstGeom prst="rect">
            <a:avLst/>
          </a:prstGeom>
          <a:noFill/>
        </p:spPr>
        <p:txBody>
          <a:bodyPr wrap="none" rtlCol="0">
            <a:spAutoFit/>
          </a:bodyPr>
          <a:lstStyle/>
          <a:p>
            <a:r>
              <a:rPr kumimoji="1" lang="ja-JP" altLang="en-US" sz="2000" dirty="0" smtClean="0">
                <a:latin typeface="ヒラギノ丸ゴ Pro W4"/>
                <a:ea typeface="ヒラギノ丸ゴ Pro W4"/>
                <a:cs typeface="ヒラギノ丸ゴ Pro W4"/>
              </a:rPr>
              <a:t>固定標的；</a:t>
            </a:r>
            <a:endParaRPr kumimoji="1" lang="en-US" altLang="ja-JP" sz="2000" dirty="0" smtClean="0">
              <a:latin typeface="ヒラギノ丸ゴ Pro W4"/>
              <a:ea typeface="ヒラギノ丸ゴ Pro W4"/>
              <a:cs typeface="ヒラギノ丸ゴ Pro W4"/>
            </a:endParaRPr>
          </a:p>
          <a:p>
            <a:r>
              <a:rPr kumimoji="1" lang="ja-JP" altLang="en-US" sz="2000" dirty="0" smtClean="0">
                <a:latin typeface="ヒラギノ丸ゴ Pro W4"/>
                <a:ea typeface="ヒラギノ丸ゴ Pro W4"/>
                <a:cs typeface="ヒラギノ丸ゴ Pro W4"/>
              </a:rPr>
              <a:t>衝突エネルギー</a:t>
            </a:r>
            <a:r>
              <a:rPr kumimoji="1" lang="en-US" altLang="ja-JP" sz="2000" dirty="0" smtClean="0">
                <a:latin typeface="ヒラギノ丸ゴ Pro W4"/>
                <a:ea typeface="ヒラギノ丸ゴ Pro W4"/>
                <a:cs typeface="ヒラギノ丸ゴ Pro W4"/>
              </a:rPr>
              <a:t>5 TeV/</a:t>
            </a:r>
            <a:r>
              <a:rPr kumimoji="1" lang="ja-JP" altLang="en-US" sz="2000" dirty="0" smtClean="0">
                <a:latin typeface="ヒラギノ丸ゴ Pro W4"/>
                <a:ea typeface="ヒラギノ丸ゴ Pro W4"/>
                <a:cs typeface="ヒラギノ丸ゴ Pro W4"/>
              </a:rPr>
              <a:t>核子</a:t>
            </a:r>
            <a:endParaRPr kumimoji="1" lang="en-US" altLang="ja-JP" sz="2000" dirty="0" smtClean="0">
              <a:latin typeface="ヒラギノ丸ゴ Pro W4"/>
              <a:ea typeface="ヒラギノ丸ゴ Pro W4"/>
              <a:cs typeface="ヒラギノ丸ゴ Pro W4"/>
            </a:endParaRPr>
          </a:p>
          <a:p>
            <a:r>
              <a:rPr kumimoji="1" lang="ja-JP" altLang="en-US" sz="2000" dirty="0" smtClean="0">
                <a:latin typeface="ヒラギノ丸ゴ Pro W4"/>
                <a:ea typeface="ヒラギノ丸ゴ Pro W4"/>
                <a:cs typeface="ヒラギノ丸ゴ Pro W4"/>
              </a:rPr>
              <a:t>の原子核衝突イベント</a:t>
            </a:r>
            <a:endParaRPr kumimoji="1" lang="ja-JP" altLang="en-US" sz="2000" dirty="0">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ヒラギノ丸ゴ Pro W4"/>
                <a:ea typeface="ヒラギノ丸ゴ Pro W4"/>
                <a:cs typeface="ヒラギノ丸ゴ Pro W4"/>
              </a:rPr>
              <a:t>１９５０年代</a:t>
            </a:r>
            <a:r>
              <a:rPr lang="en-US" altLang="ja-JP" dirty="0" smtClean="0">
                <a:latin typeface="ヒラギノ丸ゴ Pro W4"/>
                <a:ea typeface="ヒラギノ丸ゴ Pro W4"/>
                <a:cs typeface="ヒラギノ丸ゴ Pro W4"/>
              </a:rPr>
              <a:t>→</a:t>
            </a:r>
            <a:r>
              <a:rPr lang="ja-JP" altLang="en-US" dirty="0" smtClean="0">
                <a:latin typeface="ヒラギノ丸ゴ Pro W4"/>
                <a:ea typeface="ヒラギノ丸ゴ Pro W4"/>
                <a:cs typeface="ヒラギノ丸ゴ Pro W4"/>
              </a:rPr>
              <a:t>１９８０年代</a:t>
            </a:r>
            <a:endParaRPr lang="ja-JP" altLang="en-US" dirty="0">
              <a:latin typeface="ヒラギノ丸ゴ Pro W4"/>
              <a:ea typeface="ヒラギノ丸ゴ Pro W4"/>
              <a:cs typeface="ヒラギノ丸ゴ Pro W4"/>
            </a:endParaRPr>
          </a:p>
        </p:txBody>
      </p:sp>
      <p:sp>
        <p:nvSpPr>
          <p:cNvPr id="3" name="コンテンツ プレースホルダ 2"/>
          <p:cNvSpPr>
            <a:spLocks noGrp="1"/>
          </p:cNvSpPr>
          <p:nvPr>
            <p:ph idx="1"/>
          </p:nvPr>
        </p:nvSpPr>
        <p:spPr>
          <a:xfrm>
            <a:off x="325019" y="1010843"/>
            <a:ext cx="8305800" cy="2438400"/>
          </a:xfrm>
        </p:spPr>
        <p:txBody>
          <a:bodyPr/>
          <a:lstStyle/>
          <a:p>
            <a:r>
              <a:rPr lang="en-US" altLang="ja-JP" dirty="0" smtClean="0">
                <a:latin typeface="ヒラギノ丸ゴ Pro W4"/>
                <a:ea typeface="ヒラギノ丸ゴ Pro W4"/>
                <a:cs typeface="ヒラギノ丸ゴ Pro W4"/>
              </a:rPr>
              <a:t>E. Fermi （</a:t>
            </a:r>
            <a:r>
              <a:rPr lang="ja-JP" altLang="en-US" dirty="0" smtClean="0">
                <a:latin typeface="ヒラギノ丸ゴ Pro W4"/>
                <a:ea typeface="ヒラギノ丸ゴ Pro W4"/>
                <a:cs typeface="ヒラギノ丸ゴ Pro W4"/>
              </a:rPr>
              <a:t>熱平行の概念</a:t>
            </a:r>
            <a:r>
              <a:rPr lang="en-US" altLang="ja-JP" dirty="0" smtClean="0">
                <a:latin typeface="ヒラギノ丸ゴ Pro W4"/>
                <a:ea typeface="ヒラギノ丸ゴ Pro W4"/>
                <a:cs typeface="ヒラギノ丸ゴ Pro W4"/>
              </a:rPr>
              <a:t>, 1950</a:t>
            </a:r>
            <a:r>
              <a:rPr lang="ja-JP" altLang="en-US" dirty="0" smtClean="0">
                <a:latin typeface="ヒラギノ丸ゴ Pro W4"/>
                <a:ea typeface="ヒラギノ丸ゴ Pro W4"/>
                <a:cs typeface="ヒラギノ丸ゴ Pro W4"/>
              </a:rPr>
              <a:t>）</a:t>
            </a:r>
            <a:endParaRPr lang="en-US" altLang="ja-JP" dirty="0" smtClean="0">
              <a:latin typeface="ヒラギノ丸ゴ Pro W4"/>
              <a:ea typeface="ヒラギノ丸ゴ Pro W4"/>
              <a:cs typeface="ヒラギノ丸ゴ Pro W4"/>
            </a:endParaRPr>
          </a:p>
          <a:p>
            <a:r>
              <a:rPr lang="en-US" altLang="ja-JP" dirty="0" smtClean="0">
                <a:latin typeface="ヒラギノ丸ゴ Pro W4"/>
                <a:ea typeface="ヒラギノ丸ゴ Pro W4"/>
                <a:cs typeface="ヒラギノ丸ゴ Pro W4"/>
              </a:rPr>
              <a:t>L.D. Landau (</a:t>
            </a:r>
            <a:r>
              <a:rPr lang="ja-JP" altLang="en-US" dirty="0" smtClean="0">
                <a:latin typeface="ヒラギノ丸ゴ Pro W4"/>
                <a:ea typeface="ヒラギノ丸ゴ Pro W4"/>
                <a:cs typeface="ヒラギノ丸ゴ Pro W4"/>
              </a:rPr>
              <a:t>流体的膨張</a:t>
            </a:r>
            <a:r>
              <a:rPr lang="en-US" altLang="ja-JP" dirty="0" smtClean="0">
                <a:latin typeface="ヒラギノ丸ゴ Pro W4"/>
                <a:ea typeface="ヒラギノ丸ゴ Pro W4"/>
                <a:cs typeface="ヒラギノ丸ゴ Pro W4"/>
              </a:rPr>
              <a:t>, 1953 )</a:t>
            </a:r>
          </a:p>
          <a:p>
            <a:r>
              <a:rPr lang="en-US" altLang="ja-JP" dirty="0" smtClean="0">
                <a:latin typeface="ヒラギノ丸ゴ Pro W4"/>
                <a:ea typeface="ヒラギノ丸ゴ Pro W4"/>
                <a:cs typeface="ヒラギノ丸ゴ Pro W4"/>
              </a:rPr>
              <a:t>J. </a:t>
            </a:r>
            <a:r>
              <a:rPr lang="en-US" altLang="ja-JP" dirty="0" err="1" smtClean="0">
                <a:latin typeface="ヒラギノ丸ゴ Pro W4"/>
                <a:ea typeface="ヒラギノ丸ゴ Pro W4"/>
                <a:cs typeface="ヒラギノ丸ゴ Pro W4"/>
              </a:rPr>
              <a:t>Bjorken</a:t>
            </a:r>
            <a:r>
              <a:rPr lang="ja-JP" altLang="en-US" dirty="0" smtClean="0">
                <a:latin typeface="ヒラギノ丸ゴ Pro W4"/>
                <a:ea typeface="ヒラギノ丸ゴ Pro W4"/>
                <a:cs typeface="ヒラギノ丸ゴ Pro W4"/>
              </a:rPr>
              <a:t>（粒子多重生成、粒子描像によるエネルギー密度の定式化</a:t>
            </a:r>
            <a:r>
              <a:rPr lang="en-US" altLang="ja-JP" dirty="0" smtClean="0">
                <a:latin typeface="ヒラギノ丸ゴ Pro W4"/>
                <a:ea typeface="ヒラギノ丸ゴ Pro W4"/>
                <a:cs typeface="ヒラギノ丸ゴ Pro W4"/>
              </a:rPr>
              <a:t>, 1983</a:t>
            </a:r>
            <a:r>
              <a:rPr lang="ja-JP" altLang="en-US" dirty="0" smtClean="0">
                <a:latin typeface="ヒラギノ丸ゴ Pro W4"/>
                <a:ea typeface="ヒラギノ丸ゴ Pro W4"/>
                <a:cs typeface="ヒラギノ丸ゴ Pro W4"/>
              </a:rPr>
              <a:t>）</a:t>
            </a:r>
            <a:endParaRPr lang="en-US" altLang="ja-JP" dirty="0" smtClean="0">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41</a:t>
            </a:fld>
            <a:endParaRPr lang="en-US" altLang="ja-JP"/>
          </a:p>
        </p:txBody>
      </p:sp>
      <p:pic>
        <p:nvPicPr>
          <p:cNvPr id="5" name="図 4" descr="1938fermi.gif"/>
          <p:cNvPicPr>
            <a:picLocks noChangeAspect="1"/>
          </p:cNvPicPr>
          <p:nvPr/>
        </p:nvPicPr>
        <p:blipFill>
          <a:blip r:embed="rId3"/>
          <a:stretch>
            <a:fillRect/>
          </a:stretch>
        </p:blipFill>
        <p:spPr>
          <a:xfrm>
            <a:off x="3733800" y="3962400"/>
            <a:ext cx="1676400" cy="2370909"/>
          </a:xfrm>
          <a:prstGeom prst="rect">
            <a:avLst/>
          </a:prstGeom>
        </p:spPr>
      </p:pic>
      <p:pic>
        <p:nvPicPr>
          <p:cNvPr id="6" name="図 5" descr="James_Bjorken.jpg"/>
          <p:cNvPicPr>
            <a:picLocks noChangeAspect="1"/>
          </p:cNvPicPr>
          <p:nvPr/>
        </p:nvPicPr>
        <p:blipFill>
          <a:blip r:embed="rId4"/>
          <a:stretch>
            <a:fillRect/>
          </a:stretch>
        </p:blipFill>
        <p:spPr>
          <a:xfrm>
            <a:off x="6233969" y="3886200"/>
            <a:ext cx="1828800" cy="2322576"/>
          </a:xfrm>
          <a:prstGeom prst="rect">
            <a:avLst/>
          </a:prstGeom>
        </p:spPr>
      </p:pic>
      <p:pic>
        <p:nvPicPr>
          <p:cNvPr id="7" name="図 6" descr="landau.jpg"/>
          <p:cNvPicPr>
            <a:picLocks noChangeAspect="1"/>
          </p:cNvPicPr>
          <p:nvPr/>
        </p:nvPicPr>
        <p:blipFill>
          <a:blip r:embed="rId5"/>
          <a:stretch>
            <a:fillRect/>
          </a:stretch>
        </p:blipFill>
        <p:spPr>
          <a:xfrm>
            <a:off x="990600" y="3962400"/>
            <a:ext cx="1600200" cy="2256280"/>
          </a:xfrm>
          <a:prstGeom prst="rect">
            <a:avLst/>
          </a:prstGeom>
        </p:spPr>
      </p:pic>
      <p:sp>
        <p:nvSpPr>
          <p:cNvPr id="9" name="テキスト ボックス 8"/>
          <p:cNvSpPr txBox="1"/>
          <p:nvPr/>
        </p:nvSpPr>
        <p:spPr>
          <a:xfrm>
            <a:off x="826112" y="6295739"/>
            <a:ext cx="2011011" cy="461665"/>
          </a:xfrm>
          <a:prstGeom prst="rect">
            <a:avLst/>
          </a:prstGeom>
          <a:noFill/>
        </p:spPr>
        <p:txBody>
          <a:bodyPr wrap="none" rtlCol="0">
            <a:spAutoFit/>
          </a:bodyPr>
          <a:lstStyle/>
          <a:p>
            <a:pPr algn="l"/>
            <a:r>
              <a:rPr kumimoji="1" lang="en-US" altLang="ja-JP" b="0" dirty="0" smtClean="0">
                <a:latin typeface="ヒラギノ丸ゴ Pro W4"/>
                <a:ea typeface="ヒラギノ丸ゴ Pro W4"/>
                <a:cs typeface="ヒラギノ丸ゴ Pro W4"/>
              </a:rPr>
              <a:t>L.D. Landau</a:t>
            </a:r>
            <a:endParaRPr kumimoji="1" lang="ja-JP" altLang="en-US" b="0" dirty="0">
              <a:latin typeface="ヒラギノ丸ゴ Pro W4"/>
              <a:ea typeface="ヒラギノ丸ゴ Pro W4"/>
              <a:cs typeface="ヒラギノ丸ゴ Pro W4"/>
            </a:endParaRPr>
          </a:p>
        </p:txBody>
      </p:sp>
      <p:sp>
        <p:nvSpPr>
          <p:cNvPr id="10" name="テキスト ボックス 9"/>
          <p:cNvSpPr txBox="1"/>
          <p:nvPr/>
        </p:nvSpPr>
        <p:spPr>
          <a:xfrm>
            <a:off x="3869550" y="6353044"/>
            <a:ext cx="1431468" cy="461665"/>
          </a:xfrm>
          <a:prstGeom prst="rect">
            <a:avLst/>
          </a:prstGeom>
          <a:noFill/>
        </p:spPr>
        <p:txBody>
          <a:bodyPr wrap="none" rtlCol="0">
            <a:spAutoFit/>
          </a:bodyPr>
          <a:lstStyle/>
          <a:p>
            <a:pPr algn="l"/>
            <a:r>
              <a:rPr kumimoji="1" lang="en-US" altLang="ja-JP" b="0" dirty="0" smtClean="0">
                <a:latin typeface="ヒラギノ丸ゴ Pro W4"/>
                <a:ea typeface="ヒラギノ丸ゴ Pro W4"/>
                <a:cs typeface="ヒラギノ丸ゴ Pro W4"/>
              </a:rPr>
              <a:t>E. Fermi</a:t>
            </a:r>
            <a:endParaRPr kumimoji="1" lang="ja-JP" altLang="en-US" b="0" dirty="0">
              <a:latin typeface="ヒラギノ丸ゴ Pro W4"/>
              <a:ea typeface="ヒラギノ丸ゴ Pro W4"/>
              <a:cs typeface="ヒラギノ丸ゴ Pro W4"/>
            </a:endParaRPr>
          </a:p>
        </p:txBody>
      </p:sp>
      <p:sp>
        <p:nvSpPr>
          <p:cNvPr id="11" name="テキスト ボックス 10"/>
          <p:cNvSpPr txBox="1"/>
          <p:nvPr/>
        </p:nvSpPr>
        <p:spPr>
          <a:xfrm>
            <a:off x="6188674" y="6338950"/>
            <a:ext cx="1695540" cy="461665"/>
          </a:xfrm>
          <a:prstGeom prst="rect">
            <a:avLst/>
          </a:prstGeom>
          <a:noFill/>
        </p:spPr>
        <p:txBody>
          <a:bodyPr wrap="none" rtlCol="0">
            <a:spAutoFit/>
          </a:bodyPr>
          <a:lstStyle/>
          <a:p>
            <a:pPr algn="l"/>
            <a:r>
              <a:rPr kumimoji="1" lang="en-US" altLang="ja-JP" b="0" dirty="0" smtClean="0">
                <a:latin typeface="ヒラギノ丸ゴ Pro W4"/>
                <a:ea typeface="ヒラギノ丸ゴ Pro W4"/>
                <a:cs typeface="ヒラギノ丸ゴ Pro W4"/>
              </a:rPr>
              <a:t>J. </a:t>
            </a:r>
            <a:r>
              <a:rPr kumimoji="1" lang="en-US" altLang="ja-JP" b="0" dirty="0" err="1" smtClean="0">
                <a:latin typeface="ヒラギノ丸ゴ Pro W4"/>
                <a:ea typeface="ヒラギノ丸ゴ Pro W4"/>
                <a:cs typeface="ヒラギノ丸ゴ Pro W4"/>
              </a:rPr>
              <a:t>Bjorken</a:t>
            </a:r>
            <a:endParaRPr kumimoji="1" lang="ja-JP" altLang="en-US" b="0" dirty="0">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04800"/>
            <a:ext cx="7772400" cy="609600"/>
          </a:xfrm>
        </p:spPr>
        <p:txBody>
          <a:bodyPr/>
          <a:lstStyle/>
          <a:p>
            <a:r>
              <a:rPr lang="ja-JP" altLang="en-US" dirty="0" smtClean="0">
                <a:latin typeface="ヒラギノ丸ゴ Pro W4"/>
                <a:ea typeface="ヒラギノ丸ゴ Pro W4"/>
                <a:cs typeface="ヒラギノ丸ゴ Pro W4"/>
              </a:rPr>
              <a:t>クォーク・グルーオンプラズマ</a:t>
            </a:r>
            <a:r>
              <a:rPr lang="en-US" altLang="ja-JP" dirty="0" smtClean="0">
                <a:latin typeface="ヒラギノ丸ゴ Pro W4"/>
                <a:ea typeface="ヒラギノ丸ゴ Pro W4"/>
                <a:cs typeface="ヒラギノ丸ゴ Pro W4"/>
              </a:rPr>
              <a:t/>
            </a:r>
            <a:br>
              <a:rPr lang="en-US" altLang="ja-JP" dirty="0" smtClean="0">
                <a:latin typeface="ヒラギノ丸ゴ Pro W4"/>
                <a:ea typeface="ヒラギノ丸ゴ Pro W4"/>
                <a:cs typeface="ヒラギノ丸ゴ Pro W4"/>
              </a:rPr>
            </a:br>
            <a:r>
              <a:rPr lang="ja-JP" altLang="en-US" dirty="0" smtClean="0">
                <a:latin typeface="ヒラギノ丸ゴ Pro W4"/>
                <a:ea typeface="ヒラギノ丸ゴ Pro W4"/>
                <a:cs typeface="ヒラギノ丸ゴ Pro W4"/>
              </a:rPr>
              <a:t>実験的研究の歴史</a:t>
            </a:r>
            <a:endParaRPr lang="ja-JP" altLang="en-US" dirty="0">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42</a:t>
            </a:fld>
            <a:endParaRPr lang="en-US" altLang="ja-JP"/>
          </a:p>
        </p:txBody>
      </p:sp>
      <p:pic>
        <p:nvPicPr>
          <p:cNvPr id="5" name="図 4"/>
          <p:cNvPicPr>
            <a:picLocks noChangeAspect="1"/>
          </p:cNvPicPr>
          <p:nvPr/>
        </p:nvPicPr>
        <p:blipFill>
          <a:blip r:embed="rId2"/>
          <a:stretch>
            <a:fillRect/>
          </a:stretch>
        </p:blipFill>
        <p:spPr>
          <a:xfrm>
            <a:off x="0" y="1143000"/>
            <a:ext cx="8488317" cy="5416550"/>
          </a:xfrm>
          <a:prstGeom prst="rect">
            <a:avLst/>
          </a:prstGeom>
        </p:spPr>
      </p:pic>
      <p:sp>
        <p:nvSpPr>
          <p:cNvPr id="6" name="テキスト ボックス 5"/>
          <p:cNvSpPr txBox="1"/>
          <p:nvPr/>
        </p:nvSpPr>
        <p:spPr>
          <a:xfrm>
            <a:off x="4849173" y="6485097"/>
            <a:ext cx="3912453" cy="276999"/>
          </a:xfrm>
          <a:prstGeom prst="rect">
            <a:avLst/>
          </a:prstGeom>
          <a:noFill/>
        </p:spPr>
        <p:txBody>
          <a:bodyPr wrap="none" rtlCol="0">
            <a:spAutoFit/>
          </a:bodyPr>
          <a:lstStyle/>
          <a:p>
            <a:r>
              <a:rPr kumimoji="1" lang="en-US" altLang="ja-JP" sz="1200" b="0" dirty="0" smtClean="0">
                <a:latin typeface="ヒラギノ丸ゴ Pro W4"/>
                <a:ea typeface="ヒラギノ丸ゴ Pro W4"/>
                <a:cs typeface="ヒラギノ丸ゴ Pro W4"/>
              </a:rPr>
              <a:t>2009.11.11 Heavy Ion Café, </a:t>
            </a:r>
            <a:r>
              <a:rPr kumimoji="1" lang="ja-JP" altLang="en-US" sz="1200" b="0" dirty="0" smtClean="0">
                <a:latin typeface="ヒラギノ丸ゴ Pro W4"/>
                <a:ea typeface="ヒラギノ丸ゴ Pro W4"/>
                <a:cs typeface="ヒラギノ丸ゴ Pro W4"/>
              </a:rPr>
              <a:t>浜垣氏のスライドより</a:t>
            </a:r>
            <a:endParaRPr kumimoji="1" lang="ja-JP" altLang="en-US" sz="1200" b="0" dirty="0">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4500" y="3124200"/>
            <a:ext cx="8255000" cy="609600"/>
          </a:xfrm>
          <a:effectLst/>
        </p:spPr>
        <p:txBody>
          <a:bodyPr/>
          <a:lstStyle/>
          <a:p>
            <a:r>
              <a:rPr lang="en-US" altLang="ja-JP" dirty="0" smtClean="0">
                <a:solidFill>
                  <a:srgbClr val="0000FF"/>
                </a:solidFill>
                <a:latin typeface="ヒラギノ丸ゴ Pro W4"/>
                <a:ea typeface="ヒラギノ丸ゴ Pro W4"/>
                <a:cs typeface="ヒラギノ丸ゴ Pro W4"/>
              </a:rPr>
              <a:t>4. </a:t>
            </a:r>
            <a:r>
              <a:rPr lang="ja-JP" altLang="en-US" dirty="0" smtClean="0">
                <a:solidFill>
                  <a:srgbClr val="0000FF"/>
                </a:solidFill>
                <a:latin typeface="ヒラギノ丸ゴ Pro W4"/>
                <a:ea typeface="ヒラギノ丸ゴ Pro W4"/>
                <a:cs typeface="ヒラギノ丸ゴ Pro W4"/>
              </a:rPr>
              <a:t>実験によるリトルバンの生成</a:t>
            </a:r>
            <a:r>
              <a:rPr lang="en-US" altLang="ja-JP" dirty="0" smtClean="0">
                <a:solidFill>
                  <a:srgbClr val="0000FF"/>
                </a:solidFill>
                <a:latin typeface="ヒラギノ丸ゴ Pro W4"/>
                <a:ea typeface="ヒラギノ丸ゴ Pro W4"/>
                <a:cs typeface="ヒラギノ丸ゴ Pro W4"/>
              </a:rPr>
              <a:t/>
            </a:r>
            <a:br>
              <a:rPr lang="en-US" altLang="ja-JP" dirty="0" smtClean="0">
                <a:solidFill>
                  <a:srgbClr val="0000FF"/>
                </a:solidFill>
                <a:latin typeface="ヒラギノ丸ゴ Pro W4"/>
                <a:ea typeface="ヒラギノ丸ゴ Pro W4"/>
                <a:cs typeface="ヒラギノ丸ゴ Pro W4"/>
              </a:rPr>
            </a:br>
            <a:r>
              <a:rPr lang="ja-JP" altLang="ja-JP" dirty="0" smtClean="0">
                <a:solidFill>
                  <a:srgbClr val="0000FF"/>
                </a:solidFill>
                <a:latin typeface="ヒラギノ丸ゴ Pro W4"/>
                <a:ea typeface="ヒラギノ丸ゴ Pro W4"/>
                <a:cs typeface="ヒラギノ丸ゴ Pro W4"/>
              </a:rPr>
              <a:t>　</a:t>
            </a:r>
            <a:r>
              <a:rPr lang="ja-JP" altLang="en-US" dirty="0" smtClean="0">
                <a:solidFill>
                  <a:srgbClr val="0000FF"/>
                </a:solidFill>
                <a:latin typeface="ヒラギノ丸ゴ Pro W4"/>
                <a:ea typeface="ヒラギノ丸ゴ Pro W4"/>
                <a:cs typeface="ヒラギノ丸ゴ Pro W4"/>
              </a:rPr>
              <a:t>をめざして</a:t>
            </a:r>
            <a:endParaRPr lang="ja-JP" altLang="en-US" sz="4400" dirty="0">
              <a:solidFill>
                <a:srgbClr val="0000FF"/>
              </a:solidFill>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ACBBED87-0EBD-274D-83B3-95022E6DC93D}" type="slidenum">
              <a:rPr lang="en-US" altLang="ja-JP" smtClean="0"/>
              <a:pPr/>
              <a:t>43</a:t>
            </a:fld>
            <a:endParaRPr lang="en-US" altLang="ja-JP"/>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F280FE4F-88FC-BF4E-A5C6-962D64B358F9}" type="slidenum">
              <a:rPr lang="en-US" altLang="ja-JP" smtClean="0"/>
              <a:pPr/>
              <a:t>44</a:t>
            </a:fld>
            <a:endParaRPr lang="en-US" altLang="ja-JP" smtClean="0"/>
          </a:p>
        </p:txBody>
      </p:sp>
      <p:pic>
        <p:nvPicPr>
          <p:cNvPr id="9" name="図 8" descr="ppg003cover.jpg"/>
          <p:cNvPicPr>
            <a:picLocks noChangeAspect="1"/>
          </p:cNvPicPr>
          <p:nvPr/>
        </p:nvPicPr>
        <p:blipFill>
          <a:blip r:embed="rId2"/>
          <a:srcRect/>
          <a:stretch>
            <a:fillRect/>
          </a:stretch>
        </p:blipFill>
        <p:spPr bwMode="auto">
          <a:xfrm>
            <a:off x="76200" y="838200"/>
            <a:ext cx="3721100" cy="4762500"/>
          </a:xfrm>
          <a:prstGeom prst="rect">
            <a:avLst/>
          </a:prstGeom>
          <a:noFill/>
          <a:ln w="9525">
            <a:noFill/>
            <a:miter lim="800000"/>
            <a:headEnd/>
            <a:tailEnd/>
          </a:ln>
        </p:spPr>
      </p:pic>
      <p:pic>
        <p:nvPicPr>
          <p:cNvPr id="10" name="Picture 50" descr="PRL_cover"/>
          <p:cNvPicPr>
            <a:picLocks noChangeAspect="1" noChangeArrowheads="1"/>
          </p:cNvPicPr>
          <p:nvPr/>
        </p:nvPicPr>
        <p:blipFill>
          <a:blip r:embed="rId3"/>
          <a:srcRect/>
          <a:stretch>
            <a:fillRect/>
          </a:stretch>
        </p:blipFill>
        <p:spPr bwMode="auto">
          <a:xfrm>
            <a:off x="838200" y="1143000"/>
            <a:ext cx="4079875" cy="5260975"/>
          </a:xfrm>
          <a:prstGeom prst="rect">
            <a:avLst/>
          </a:prstGeom>
          <a:noFill/>
          <a:ln w="9525">
            <a:noFill/>
            <a:miter lim="800000"/>
            <a:headEnd/>
            <a:tailEnd/>
          </a:ln>
        </p:spPr>
      </p:pic>
      <p:pic>
        <p:nvPicPr>
          <p:cNvPr id="13" name="Picture 3"/>
          <p:cNvPicPr>
            <a:picLocks noChangeAspect="1" noChangeArrowheads="1"/>
          </p:cNvPicPr>
          <p:nvPr/>
        </p:nvPicPr>
        <p:blipFill>
          <a:blip r:embed="rId4"/>
          <a:srcRect/>
          <a:stretch>
            <a:fillRect/>
          </a:stretch>
        </p:blipFill>
        <p:spPr bwMode="auto">
          <a:xfrm>
            <a:off x="2362200" y="1447800"/>
            <a:ext cx="3824288" cy="5181600"/>
          </a:xfrm>
          <a:prstGeom prst="rect">
            <a:avLst/>
          </a:prstGeom>
          <a:noFill/>
          <a:ln w="9525">
            <a:noFill/>
            <a:miter lim="800000"/>
            <a:headEnd/>
            <a:tailEnd/>
          </a:ln>
        </p:spPr>
      </p:pic>
      <p:pic>
        <p:nvPicPr>
          <p:cNvPr id="8" name="Picture 2"/>
          <p:cNvPicPr>
            <a:picLocks noChangeAspect="1" noChangeArrowheads="1"/>
          </p:cNvPicPr>
          <p:nvPr/>
        </p:nvPicPr>
        <p:blipFill>
          <a:blip r:embed="rId5"/>
          <a:srcRect r="45737"/>
          <a:stretch>
            <a:fillRect/>
          </a:stretch>
        </p:blipFill>
        <p:spPr bwMode="auto">
          <a:xfrm>
            <a:off x="5357813" y="931863"/>
            <a:ext cx="3786187" cy="59261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2" name="スライド番号プレースホルダ 5"/>
          <p:cNvSpPr>
            <a:spLocks noGrp="1"/>
          </p:cNvSpPr>
          <p:nvPr>
            <p:ph type="sldNum" sz="quarter" idx="12"/>
          </p:nvPr>
        </p:nvSpPr>
        <p:spPr/>
        <p:txBody>
          <a:bodyPr/>
          <a:lstStyle/>
          <a:p>
            <a:fld id="{A05969EF-2C24-7D4E-958B-7FE158ADB485}" type="slidenum">
              <a:rPr lang="en-US" altLang="ja-JP"/>
              <a:pPr/>
              <a:t>45</a:t>
            </a:fld>
            <a:endParaRPr lang="en-US" altLang="ja-JP"/>
          </a:p>
        </p:txBody>
      </p:sp>
      <p:pic>
        <p:nvPicPr>
          <p:cNvPr id="1927172" name="Picture 1028"/>
          <p:cNvPicPr>
            <a:picLocks noChangeAspect="1" noChangeArrowheads="1"/>
          </p:cNvPicPr>
          <p:nvPr/>
        </p:nvPicPr>
        <p:blipFill>
          <a:blip r:embed="rId3"/>
          <a:srcRect l="5302" r="3787" b="1273"/>
          <a:stretch>
            <a:fillRect/>
          </a:stretch>
        </p:blipFill>
        <p:spPr bwMode="auto">
          <a:xfrm>
            <a:off x="0" y="1066800"/>
            <a:ext cx="9144000" cy="5791200"/>
          </a:xfrm>
          <a:prstGeom prst="rect">
            <a:avLst/>
          </a:prstGeom>
          <a:noFill/>
        </p:spPr>
      </p:pic>
      <p:sp>
        <p:nvSpPr>
          <p:cNvPr id="1927170" name="Rectangle 1026"/>
          <p:cNvSpPr>
            <a:spLocks noGrp="1" noChangeArrowheads="1"/>
          </p:cNvSpPr>
          <p:nvPr>
            <p:ph type="body" idx="1"/>
          </p:nvPr>
        </p:nvSpPr>
        <p:spPr>
          <a:xfrm>
            <a:off x="304800" y="909638"/>
            <a:ext cx="8839200" cy="5991225"/>
          </a:xfrm>
        </p:spPr>
        <p:txBody>
          <a:bodyPr/>
          <a:lstStyle/>
          <a:p>
            <a:endParaRPr lang="en-US" altLang="ja-JP" sz="2800"/>
          </a:p>
          <a:p>
            <a:endParaRPr lang="en-US" altLang="ja-JP" sz="2800"/>
          </a:p>
          <a:p>
            <a:endParaRPr lang="en-US" altLang="ja-JP" sz="3600"/>
          </a:p>
          <a:p>
            <a:endParaRPr lang="en-US" altLang="ja-JP" sz="3600"/>
          </a:p>
          <a:p>
            <a:endParaRPr lang="en-US" altLang="ja-JP" sz="3600"/>
          </a:p>
          <a:p>
            <a:endParaRPr lang="ja-JP" altLang="en-US" sz="3600"/>
          </a:p>
        </p:txBody>
      </p:sp>
      <p:grpSp>
        <p:nvGrpSpPr>
          <p:cNvPr id="1927179" name="Group 1035"/>
          <p:cNvGrpSpPr>
            <a:grpSpLocks/>
          </p:cNvGrpSpPr>
          <p:nvPr/>
        </p:nvGrpSpPr>
        <p:grpSpPr bwMode="auto">
          <a:xfrm>
            <a:off x="152400" y="2895600"/>
            <a:ext cx="1465263" cy="2895600"/>
            <a:chOff x="96" y="1824"/>
            <a:chExt cx="923" cy="1824"/>
          </a:xfrm>
        </p:grpSpPr>
        <p:pic>
          <p:nvPicPr>
            <p:cNvPr id="1927177" name="Picture 1033" descr="IMGP0488"/>
            <p:cNvPicPr>
              <a:picLocks noChangeAspect="1" noChangeArrowheads="1"/>
            </p:cNvPicPr>
            <p:nvPr/>
          </p:nvPicPr>
          <p:blipFill>
            <a:blip r:embed="rId4"/>
            <a:srcRect/>
            <a:stretch>
              <a:fillRect/>
            </a:stretch>
          </p:blipFill>
          <p:spPr bwMode="auto">
            <a:xfrm flipH="1">
              <a:off x="96" y="1824"/>
              <a:ext cx="923" cy="1231"/>
            </a:xfrm>
            <a:prstGeom prst="rect">
              <a:avLst/>
            </a:prstGeom>
            <a:noFill/>
          </p:spPr>
        </p:pic>
        <p:sp>
          <p:nvSpPr>
            <p:cNvPr id="1927178" name="Line 1034"/>
            <p:cNvSpPr>
              <a:spLocks noChangeShapeType="1"/>
            </p:cNvSpPr>
            <p:nvPr/>
          </p:nvSpPr>
          <p:spPr bwMode="auto">
            <a:xfrm>
              <a:off x="576" y="3072"/>
              <a:ext cx="48" cy="576"/>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ja-JP" altLang="en-US"/>
            </a:p>
          </p:txBody>
        </p:sp>
      </p:grpSp>
      <p:sp>
        <p:nvSpPr>
          <p:cNvPr id="1927171" name="Rectangle 1027"/>
          <p:cNvSpPr>
            <a:spLocks noGrp="1" noChangeArrowheads="1"/>
          </p:cNvSpPr>
          <p:nvPr>
            <p:ph type="title"/>
          </p:nvPr>
        </p:nvSpPr>
        <p:spPr>
          <a:xfrm>
            <a:off x="457200" y="152400"/>
            <a:ext cx="8229600" cy="762000"/>
          </a:xfrm>
          <a:effectLst/>
        </p:spPr>
        <p:txBody>
          <a:bodyPr/>
          <a:lstStyle/>
          <a:p>
            <a:r>
              <a:rPr lang="en-US" altLang="ja-JP" sz="3600" b="1" dirty="0" smtClean="0">
                <a:solidFill>
                  <a:srgbClr val="0000FF"/>
                </a:solidFill>
                <a:latin typeface="ヒラギノ丸ゴ Pro W4"/>
                <a:ea typeface="ヒラギノ丸ゴ Pro W4"/>
                <a:cs typeface="ヒラギノ丸ゴ Pro W4"/>
              </a:rPr>
              <a:t>RHIC</a:t>
            </a:r>
            <a:r>
              <a:rPr lang="ja-JP" altLang="en-US" sz="3600" b="1" dirty="0" smtClean="0">
                <a:solidFill>
                  <a:srgbClr val="0000FF"/>
                </a:solidFill>
                <a:latin typeface="ヒラギノ丸ゴ Pro W4"/>
                <a:ea typeface="ヒラギノ丸ゴ Pro W4"/>
                <a:cs typeface="ヒラギノ丸ゴ Pro W4"/>
              </a:rPr>
              <a:t>：相対論的重イオン衝突型加速器</a:t>
            </a:r>
            <a:endParaRPr lang="en-US" altLang="ja-JP" sz="3600" b="1" dirty="0">
              <a:solidFill>
                <a:srgbClr val="0000FF"/>
              </a:solidFill>
              <a:latin typeface="ヒラギノ丸ゴ Pro W4"/>
              <a:ea typeface="ヒラギノ丸ゴ Pro W4"/>
              <a:cs typeface="ヒラギノ丸ゴ Pro W4"/>
            </a:endParaRPr>
          </a:p>
        </p:txBody>
      </p:sp>
      <p:sp>
        <p:nvSpPr>
          <p:cNvPr id="1927173" name="Line 1029"/>
          <p:cNvSpPr>
            <a:spLocks noChangeShapeType="1"/>
          </p:cNvSpPr>
          <p:nvPr/>
        </p:nvSpPr>
        <p:spPr bwMode="auto">
          <a:xfrm>
            <a:off x="2590800" y="838200"/>
            <a:ext cx="4572000" cy="1981200"/>
          </a:xfrm>
          <a:prstGeom prst="line">
            <a:avLst/>
          </a:prstGeom>
          <a:noFill/>
          <a:ln w="63500">
            <a:solidFill>
              <a:schemeClr val="accent1"/>
            </a:solidFill>
            <a:round/>
            <a:headEnd type="none" w="sm" len="sm"/>
            <a:tailEnd type="stealth" w="med" len="lg"/>
          </a:ln>
          <a:effectLst/>
        </p:spPr>
        <p:txBody>
          <a:bodyPr>
            <a:prstTxWarp prst="textNoShape">
              <a:avLst/>
            </a:prstTxWarp>
          </a:bodyPr>
          <a:lstStyle/>
          <a:p>
            <a:endParaRPr lang="ja-JP" altLang="en-US"/>
          </a:p>
        </p:txBody>
      </p:sp>
      <p:sp>
        <p:nvSpPr>
          <p:cNvPr id="1927174" name="Line 1030"/>
          <p:cNvSpPr>
            <a:spLocks noChangeShapeType="1"/>
          </p:cNvSpPr>
          <p:nvPr/>
        </p:nvSpPr>
        <p:spPr bwMode="auto">
          <a:xfrm flipH="1">
            <a:off x="4572000" y="2895600"/>
            <a:ext cx="2590800" cy="533400"/>
          </a:xfrm>
          <a:prstGeom prst="line">
            <a:avLst/>
          </a:prstGeom>
          <a:noFill/>
          <a:ln w="63500">
            <a:solidFill>
              <a:schemeClr val="accent1"/>
            </a:solidFill>
            <a:round/>
            <a:headEnd type="none" w="sm" len="sm"/>
            <a:tailEnd type="stealth" w="med" len="lg"/>
          </a:ln>
          <a:effectLst/>
        </p:spPr>
        <p:txBody>
          <a:bodyPr>
            <a:prstTxWarp prst="textNoShape">
              <a:avLst/>
            </a:prstTxWarp>
          </a:bodyPr>
          <a:lstStyle/>
          <a:p>
            <a:endParaRPr lang="ja-JP" altLang="en-US"/>
          </a:p>
        </p:txBody>
      </p:sp>
      <p:pic>
        <p:nvPicPr>
          <p:cNvPr id="1927175" name="Picture 1031"/>
          <p:cNvPicPr>
            <a:picLocks noChangeAspect="1" noChangeArrowheads="1"/>
          </p:cNvPicPr>
          <p:nvPr/>
        </p:nvPicPr>
        <p:blipFill>
          <a:blip r:embed="rId5"/>
          <a:srcRect r="7898" b="20857"/>
          <a:stretch>
            <a:fillRect/>
          </a:stretch>
        </p:blipFill>
        <p:spPr bwMode="auto">
          <a:xfrm>
            <a:off x="0" y="1066800"/>
            <a:ext cx="9144000" cy="5791200"/>
          </a:xfrm>
          <a:prstGeom prst="rect">
            <a:avLst/>
          </a:prstGeom>
          <a:noFill/>
        </p:spPr>
      </p:pic>
      <p:sp>
        <p:nvSpPr>
          <p:cNvPr id="1927176" name="Rectangle 1032"/>
          <p:cNvSpPr>
            <a:spLocks noChangeArrowheads="1"/>
          </p:cNvSpPr>
          <p:nvPr/>
        </p:nvSpPr>
        <p:spPr bwMode="auto">
          <a:xfrm>
            <a:off x="3352800" y="3005137"/>
            <a:ext cx="5791200" cy="3852863"/>
          </a:xfrm>
          <a:prstGeom prst="rect">
            <a:avLst/>
          </a:prstGeom>
          <a:solidFill>
            <a:srgbClr val="008080">
              <a:alpha val="89999"/>
            </a:srgbClr>
          </a:solidFill>
          <a:ln w="9525">
            <a:solidFill>
              <a:schemeClr val="tx1"/>
            </a:solidFill>
            <a:miter lim="800000"/>
            <a:headEnd/>
            <a:tailEnd/>
          </a:ln>
          <a:effectLst/>
        </p:spPr>
        <p:txBody>
          <a:bodyPr anchor="ctr">
            <a:prstTxWarp prst="textNoShape">
              <a:avLst/>
            </a:prstTxWarp>
            <a:spAutoFit/>
          </a:bodyPr>
          <a:lstStyle/>
          <a:p>
            <a:pPr algn="l"/>
            <a:r>
              <a:rPr lang="en-US" altLang="ja-JP" dirty="0">
                <a:solidFill>
                  <a:srgbClr val="FFFFFF"/>
                </a:solidFill>
                <a:latin typeface="Arial" charset="0"/>
              </a:rPr>
              <a:t>RHIC Basics:</a:t>
            </a:r>
          </a:p>
          <a:p>
            <a:pPr algn="l"/>
            <a:r>
              <a:rPr lang="en-US" altLang="ja-JP" dirty="0">
                <a:solidFill>
                  <a:srgbClr val="FF0000"/>
                </a:solidFill>
                <a:latin typeface="Arial" charset="0"/>
              </a:rPr>
              <a:t>RHIC</a:t>
            </a:r>
            <a:r>
              <a:rPr lang="en-US" altLang="ja-JP" dirty="0">
                <a:solidFill>
                  <a:srgbClr val="FFFFFF"/>
                </a:solidFill>
                <a:latin typeface="Arial" charset="0"/>
              </a:rPr>
              <a:t> = </a:t>
            </a:r>
            <a:r>
              <a:rPr lang="en-US" altLang="ja-JP" dirty="0">
                <a:solidFill>
                  <a:srgbClr val="FF0000"/>
                </a:solidFill>
                <a:latin typeface="Arial" charset="0"/>
              </a:rPr>
              <a:t>R</a:t>
            </a:r>
            <a:r>
              <a:rPr lang="en-US" altLang="ja-JP" dirty="0">
                <a:solidFill>
                  <a:srgbClr val="FFFFFF"/>
                </a:solidFill>
                <a:latin typeface="Arial" charset="0"/>
              </a:rPr>
              <a:t>elativistic </a:t>
            </a:r>
            <a:r>
              <a:rPr lang="en-US" altLang="ja-JP" dirty="0">
                <a:solidFill>
                  <a:srgbClr val="FF0000"/>
                </a:solidFill>
                <a:latin typeface="Arial" charset="0"/>
              </a:rPr>
              <a:t>H</a:t>
            </a:r>
            <a:r>
              <a:rPr lang="en-US" altLang="ja-JP" dirty="0">
                <a:solidFill>
                  <a:srgbClr val="FFFFFF"/>
                </a:solidFill>
                <a:latin typeface="Arial" charset="0"/>
              </a:rPr>
              <a:t>eavy </a:t>
            </a:r>
            <a:r>
              <a:rPr lang="en-US" altLang="ja-JP" dirty="0">
                <a:solidFill>
                  <a:srgbClr val="FF0000"/>
                </a:solidFill>
                <a:latin typeface="Arial" charset="0"/>
              </a:rPr>
              <a:t>I</a:t>
            </a:r>
            <a:r>
              <a:rPr lang="en-US" altLang="ja-JP" dirty="0">
                <a:solidFill>
                  <a:srgbClr val="FFFFFF"/>
                </a:solidFill>
                <a:latin typeface="Arial" charset="0"/>
              </a:rPr>
              <a:t>on </a:t>
            </a:r>
            <a:r>
              <a:rPr lang="en-US" altLang="ja-JP" dirty="0">
                <a:solidFill>
                  <a:srgbClr val="FF0000"/>
                </a:solidFill>
                <a:latin typeface="Arial" charset="0"/>
              </a:rPr>
              <a:t>C</a:t>
            </a:r>
            <a:r>
              <a:rPr lang="en-US" altLang="ja-JP" dirty="0">
                <a:solidFill>
                  <a:srgbClr val="FFFFFF"/>
                </a:solidFill>
                <a:latin typeface="Arial" charset="0"/>
              </a:rPr>
              <a:t>ollider</a:t>
            </a:r>
          </a:p>
          <a:p>
            <a:pPr algn="l" eaLnBrk="1" hangingPunct="1">
              <a:lnSpc>
                <a:spcPct val="80000"/>
              </a:lnSpc>
              <a:spcBef>
                <a:spcPct val="20000"/>
              </a:spcBef>
              <a:buClr>
                <a:schemeClr val="hlink"/>
              </a:buClr>
              <a:buSzPct val="120000"/>
            </a:pPr>
            <a:endParaRPr lang="en-US" altLang="ja-JP" sz="1800" b="0" dirty="0">
              <a:solidFill>
                <a:srgbClr val="FFFFFF"/>
              </a:solidFill>
              <a:latin typeface="Arial" charset="0"/>
            </a:endParaRPr>
          </a:p>
          <a:p>
            <a:pPr algn="l" eaLnBrk="1" hangingPunct="1">
              <a:lnSpc>
                <a:spcPct val="80000"/>
              </a:lnSpc>
              <a:spcBef>
                <a:spcPct val="20000"/>
              </a:spcBef>
              <a:buSzPct val="120000"/>
              <a:buFontTx/>
              <a:buChar char="•"/>
            </a:pPr>
            <a:r>
              <a:rPr lang="en-US" altLang="ja-JP" sz="1800" b="0" dirty="0">
                <a:solidFill>
                  <a:srgbClr val="FFFFFF"/>
                </a:solidFill>
                <a:latin typeface="Arial" charset="0"/>
              </a:rPr>
              <a:t> 2 counter-circulating rings </a:t>
            </a:r>
          </a:p>
          <a:p>
            <a:pPr lvl="1" algn="l" eaLnBrk="1" hangingPunct="1">
              <a:lnSpc>
                <a:spcPct val="80000"/>
              </a:lnSpc>
              <a:spcBef>
                <a:spcPct val="20000"/>
              </a:spcBef>
              <a:buFont typeface="Arial" charset="0"/>
              <a:buChar char="–"/>
            </a:pPr>
            <a:r>
              <a:rPr lang="en-US" altLang="ja-JP" sz="1800" b="0" dirty="0">
                <a:solidFill>
                  <a:srgbClr val="FFFFFF"/>
                </a:solidFill>
                <a:latin typeface="Arial" charset="0"/>
              </a:rPr>
              <a:t>3.8 km circumference</a:t>
            </a:r>
          </a:p>
          <a:p>
            <a:pPr lvl="1" algn="l" eaLnBrk="1" hangingPunct="1">
              <a:lnSpc>
                <a:spcPct val="80000"/>
              </a:lnSpc>
              <a:spcBef>
                <a:spcPct val="20000"/>
              </a:spcBef>
              <a:buFont typeface="Arial" charset="0"/>
              <a:buChar char="–"/>
            </a:pPr>
            <a:r>
              <a:rPr lang="en-US" altLang="ja-JP" sz="1800" b="0" dirty="0">
                <a:solidFill>
                  <a:srgbClr val="FFFFFF"/>
                </a:solidFill>
                <a:latin typeface="Arial" charset="0"/>
              </a:rPr>
              <a:t>1740 super conducting magnets</a:t>
            </a:r>
            <a:endParaRPr lang="en-US" altLang="ja-JP" sz="1800" dirty="0">
              <a:solidFill>
                <a:srgbClr val="FFFFFF"/>
              </a:solidFill>
              <a:latin typeface="Comic Sans MS" charset="0"/>
            </a:endParaRPr>
          </a:p>
          <a:p>
            <a:pPr algn="l" eaLnBrk="1" hangingPunct="1">
              <a:lnSpc>
                <a:spcPct val="80000"/>
              </a:lnSpc>
              <a:spcBef>
                <a:spcPct val="20000"/>
              </a:spcBef>
              <a:buSzPct val="120000"/>
              <a:buFontTx/>
              <a:buChar char="•"/>
            </a:pPr>
            <a:r>
              <a:rPr lang="en-US" altLang="ja-JP" sz="1800" b="0" dirty="0">
                <a:solidFill>
                  <a:srgbClr val="FFFFFF"/>
                </a:solidFill>
                <a:latin typeface="Arial" charset="0"/>
              </a:rPr>
              <a:t> Collides any nucleus on any other</a:t>
            </a:r>
          </a:p>
          <a:p>
            <a:pPr algn="l" eaLnBrk="1" hangingPunct="1">
              <a:lnSpc>
                <a:spcPct val="80000"/>
              </a:lnSpc>
              <a:spcBef>
                <a:spcPct val="20000"/>
              </a:spcBef>
              <a:buSzPct val="120000"/>
              <a:buFontTx/>
              <a:buChar char="•"/>
            </a:pPr>
            <a:r>
              <a:rPr lang="en-US" altLang="ja-JP" sz="1800" b="0" dirty="0">
                <a:solidFill>
                  <a:srgbClr val="FFFFFF"/>
                </a:solidFill>
                <a:latin typeface="Arial" charset="0"/>
              </a:rPr>
              <a:t> Top energies: 	200 GeV Au-Au</a:t>
            </a:r>
          </a:p>
          <a:p>
            <a:pPr lvl="1" algn="l" eaLnBrk="1" hangingPunct="1">
              <a:lnSpc>
                <a:spcPct val="80000"/>
              </a:lnSpc>
              <a:spcBef>
                <a:spcPct val="20000"/>
              </a:spcBef>
              <a:buFont typeface="Arial" charset="0"/>
              <a:buNone/>
            </a:pPr>
            <a:r>
              <a:rPr lang="en-US" altLang="ja-JP" sz="1800" b="0" dirty="0">
                <a:solidFill>
                  <a:srgbClr val="FFFFFF"/>
                </a:solidFill>
                <a:latin typeface="Arial" charset="0"/>
              </a:rPr>
              <a:t>		500 GeV polarized p-p</a:t>
            </a:r>
          </a:p>
          <a:p>
            <a:pPr lvl="1" algn="l" eaLnBrk="1" hangingPunct="1">
              <a:lnSpc>
                <a:spcPct val="80000"/>
              </a:lnSpc>
              <a:spcBef>
                <a:spcPct val="20000"/>
              </a:spcBef>
              <a:buFont typeface="Arial" charset="0"/>
              <a:buNone/>
            </a:pPr>
            <a:r>
              <a:rPr lang="en-US" altLang="ja-JP" sz="1800" b="0" dirty="0">
                <a:solidFill>
                  <a:srgbClr val="FFFFFF"/>
                </a:solidFill>
                <a:latin typeface="Arial" charset="0"/>
              </a:rPr>
              <a:t>Flexible machine:</a:t>
            </a:r>
          </a:p>
          <a:p>
            <a:pPr lvl="1" algn="l" eaLnBrk="1" hangingPunct="1">
              <a:lnSpc>
                <a:spcPct val="80000"/>
              </a:lnSpc>
              <a:spcBef>
                <a:spcPct val="20000"/>
              </a:spcBef>
              <a:buFont typeface="Arial" charset="0"/>
              <a:buNone/>
            </a:pPr>
            <a:r>
              <a:rPr lang="en-US" altLang="ja-JP" sz="1800" b="0" dirty="0">
                <a:solidFill>
                  <a:srgbClr val="FFFFFF"/>
                </a:solidFill>
                <a:latin typeface="Arial" charset="0"/>
              </a:rPr>
              <a:t>Species (p+p, d+Au, Cu+Cu, Au+Au)</a:t>
            </a:r>
          </a:p>
          <a:p>
            <a:pPr lvl="1" algn="l" eaLnBrk="1" hangingPunct="1">
              <a:lnSpc>
                <a:spcPct val="80000"/>
              </a:lnSpc>
              <a:spcBef>
                <a:spcPct val="20000"/>
              </a:spcBef>
              <a:buFont typeface="Arial" charset="0"/>
              <a:buNone/>
            </a:pPr>
            <a:r>
              <a:rPr lang="en-US" altLang="ja-JP" sz="1800" b="0" dirty="0">
                <a:solidFill>
                  <a:srgbClr val="FFFFFF"/>
                </a:solidFill>
                <a:latin typeface="Arial" charset="0"/>
              </a:rPr>
              <a:t>Energies (19, 22.5, 62.4, 130, 200 GeV) </a:t>
            </a:r>
          </a:p>
          <a:p>
            <a:pPr algn="l" eaLnBrk="1" hangingPunct="1">
              <a:lnSpc>
                <a:spcPct val="80000"/>
              </a:lnSpc>
              <a:spcBef>
                <a:spcPct val="20000"/>
              </a:spcBef>
              <a:buFont typeface="Times" charset="0"/>
              <a:buChar char="•"/>
            </a:pPr>
            <a:r>
              <a:rPr lang="en-US" altLang="ja-JP" sz="1800" b="0" dirty="0">
                <a:solidFill>
                  <a:srgbClr val="FFFFFF"/>
                </a:solidFill>
                <a:latin typeface="Arial" charset="0"/>
              </a:rPr>
              <a:t> 4 Experiments</a:t>
            </a:r>
            <a:endParaRPr lang="en-US" altLang="ja-JP" dirty="0">
              <a:solidFill>
                <a:srgbClr val="FFFFFF"/>
              </a:solidFill>
              <a:latin typeface="Arial" charset="0"/>
            </a:endParaRP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27173"/>
                                        </p:tgtEl>
                                        <p:attrNameLst>
                                          <p:attrName>style.visibility</p:attrName>
                                        </p:attrNameLst>
                                      </p:cBhvr>
                                      <p:to>
                                        <p:strVal val="visible"/>
                                      </p:to>
                                    </p:set>
                                    <p:animEffect transition="in" filter="wipe(left)">
                                      <p:cBhvr>
                                        <p:cTn id="7" dur="500"/>
                                        <p:tgtEl>
                                          <p:spTgt spid="192717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27179"/>
                                        </p:tgtEl>
                                        <p:attrNameLst>
                                          <p:attrName>style.visibility</p:attrName>
                                        </p:attrNameLst>
                                      </p:cBhvr>
                                      <p:to>
                                        <p:strVal val="visible"/>
                                      </p:to>
                                    </p:set>
                                    <p:animEffect transition="in" filter="blinds(horizontal)">
                                      <p:cBhvr>
                                        <p:cTn id="12" dur="500"/>
                                        <p:tgtEl>
                                          <p:spTgt spid="19271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1" nodeType="clickEffect">
                                  <p:stCondLst>
                                    <p:cond delay="0"/>
                                  </p:stCondLst>
                                  <p:childTnLst>
                                    <p:animEffect transition="out" filter="wipe(up)">
                                      <p:cBhvr>
                                        <p:cTn id="16" dur="500"/>
                                        <p:tgtEl>
                                          <p:spTgt spid="1927173"/>
                                        </p:tgtEl>
                                      </p:cBhvr>
                                    </p:animEffect>
                                    <p:set>
                                      <p:cBhvr>
                                        <p:cTn id="17" dur="1" fill="hold">
                                          <p:stCondLst>
                                            <p:cond delay="499"/>
                                          </p:stCondLst>
                                        </p:cTn>
                                        <p:tgtEl>
                                          <p:spTgt spid="1927173"/>
                                        </p:tgtEl>
                                        <p:attrNameLst>
                                          <p:attrName>style.visibility</p:attrName>
                                        </p:attrNameLst>
                                      </p:cBhvr>
                                      <p:to>
                                        <p:strVal val="hidden"/>
                                      </p:to>
                                    </p:set>
                                  </p:childTnLst>
                                </p:cTn>
                              </p:par>
                            </p:childTnLst>
                          </p:cTn>
                        </p:par>
                        <p:par>
                          <p:cTn id="18" fill="hold">
                            <p:stCondLst>
                              <p:cond delay="500"/>
                            </p:stCondLst>
                            <p:childTnLst>
                              <p:par>
                                <p:cTn id="19" presetID="22" presetClass="entr" presetSubtype="2" fill="hold" grpId="0" nodeType="afterEffect">
                                  <p:stCondLst>
                                    <p:cond delay="0"/>
                                  </p:stCondLst>
                                  <p:childTnLst>
                                    <p:set>
                                      <p:cBhvr>
                                        <p:cTn id="20" dur="1" fill="hold">
                                          <p:stCondLst>
                                            <p:cond delay="0"/>
                                          </p:stCondLst>
                                        </p:cTn>
                                        <p:tgtEl>
                                          <p:spTgt spid="1927174"/>
                                        </p:tgtEl>
                                        <p:attrNameLst>
                                          <p:attrName>style.visibility</p:attrName>
                                        </p:attrNameLst>
                                      </p:cBhvr>
                                      <p:to>
                                        <p:strVal val="visible"/>
                                      </p:to>
                                    </p:set>
                                    <p:animEffect transition="in" filter="wipe(right)">
                                      <p:cBhvr>
                                        <p:cTn id="21" dur="500"/>
                                        <p:tgtEl>
                                          <p:spTgt spid="1927174"/>
                                        </p:tgtEl>
                                      </p:cBhvr>
                                    </p:animEffect>
                                  </p:childTnLst>
                                </p:cTn>
                              </p:par>
                            </p:childTnLst>
                          </p:cTn>
                        </p:par>
                        <p:par>
                          <p:cTn id="22" fill="hold">
                            <p:stCondLst>
                              <p:cond delay="1000"/>
                            </p:stCondLst>
                            <p:childTnLst>
                              <p:par>
                                <p:cTn id="23" presetID="23" presetClass="entr" presetSubtype="528" fill="hold" nodeType="afterEffect">
                                  <p:stCondLst>
                                    <p:cond delay="0"/>
                                  </p:stCondLst>
                                  <p:childTnLst>
                                    <p:set>
                                      <p:cBhvr>
                                        <p:cTn id="24" dur="1" fill="hold">
                                          <p:stCondLst>
                                            <p:cond delay="0"/>
                                          </p:stCondLst>
                                        </p:cTn>
                                        <p:tgtEl>
                                          <p:spTgt spid="1927175"/>
                                        </p:tgtEl>
                                        <p:attrNameLst>
                                          <p:attrName>style.visibility</p:attrName>
                                        </p:attrNameLst>
                                      </p:cBhvr>
                                      <p:to>
                                        <p:strVal val="visible"/>
                                      </p:to>
                                    </p:set>
                                    <p:anim calcmode="lin" valueType="num">
                                      <p:cBhvr>
                                        <p:cTn id="25" dur="2000" fill="hold"/>
                                        <p:tgtEl>
                                          <p:spTgt spid="1927175"/>
                                        </p:tgtEl>
                                        <p:attrNameLst>
                                          <p:attrName>ppt_w</p:attrName>
                                        </p:attrNameLst>
                                      </p:cBhvr>
                                      <p:tavLst>
                                        <p:tav tm="0">
                                          <p:val>
                                            <p:fltVal val="0"/>
                                          </p:val>
                                        </p:tav>
                                        <p:tav tm="100000">
                                          <p:val>
                                            <p:strVal val="#ppt_w"/>
                                          </p:val>
                                        </p:tav>
                                      </p:tavLst>
                                    </p:anim>
                                    <p:anim calcmode="lin" valueType="num">
                                      <p:cBhvr>
                                        <p:cTn id="26" dur="2000" fill="hold"/>
                                        <p:tgtEl>
                                          <p:spTgt spid="1927175"/>
                                        </p:tgtEl>
                                        <p:attrNameLst>
                                          <p:attrName>ppt_h</p:attrName>
                                        </p:attrNameLst>
                                      </p:cBhvr>
                                      <p:tavLst>
                                        <p:tav tm="0">
                                          <p:val>
                                            <p:fltVal val="0"/>
                                          </p:val>
                                        </p:tav>
                                        <p:tav tm="100000">
                                          <p:val>
                                            <p:strVal val="#ppt_h"/>
                                          </p:val>
                                        </p:tav>
                                      </p:tavLst>
                                    </p:anim>
                                    <p:anim calcmode="lin" valueType="num">
                                      <p:cBhvr>
                                        <p:cTn id="27" dur="2000" fill="hold"/>
                                        <p:tgtEl>
                                          <p:spTgt spid="1927175"/>
                                        </p:tgtEl>
                                        <p:attrNameLst>
                                          <p:attrName>ppt_x</p:attrName>
                                        </p:attrNameLst>
                                      </p:cBhvr>
                                      <p:tavLst>
                                        <p:tav tm="0">
                                          <p:val>
                                            <p:fltVal val="0.5"/>
                                          </p:val>
                                        </p:tav>
                                        <p:tav tm="100000">
                                          <p:val>
                                            <p:strVal val="#ppt_x"/>
                                          </p:val>
                                        </p:tav>
                                      </p:tavLst>
                                    </p:anim>
                                    <p:anim calcmode="lin" valueType="num">
                                      <p:cBhvr>
                                        <p:cTn id="28" dur="2000" fill="hold"/>
                                        <p:tgtEl>
                                          <p:spTgt spid="1927175"/>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927176"/>
                                        </p:tgtEl>
                                        <p:attrNameLst>
                                          <p:attrName>style.visibility</p:attrName>
                                        </p:attrNameLst>
                                      </p:cBhvr>
                                      <p:to>
                                        <p:strVal val="visible"/>
                                      </p:to>
                                    </p:set>
                                    <p:animEffect transition="in" filter="dissolve">
                                      <p:cBhvr>
                                        <p:cTn id="33" dur="500"/>
                                        <p:tgtEl>
                                          <p:spTgt spid="192717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1927176"/>
                                        </p:tgtEl>
                                      </p:cBhvr>
                                    </p:animEffect>
                                    <p:set>
                                      <p:cBhvr>
                                        <p:cTn id="38" dur="1" fill="hold">
                                          <p:stCondLst>
                                            <p:cond delay="499"/>
                                          </p:stCondLst>
                                        </p:cTn>
                                        <p:tgtEl>
                                          <p:spTgt spid="19271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7173" grpId="0" animBg="1"/>
      <p:bldP spid="1927173" grpId="1" animBg="1"/>
      <p:bldP spid="1927174" grpId="0" animBg="1"/>
      <p:bldP spid="1927176" grpId="0" animBg="1"/>
      <p:bldP spid="1927176" grpId="1"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ACBBED87-0EBD-274D-83B3-95022E6DC93D}" type="slidenum">
              <a:rPr lang="en-US" altLang="ja-JP" smtClean="0"/>
              <a:pPr/>
              <a:t>46</a:t>
            </a:fld>
            <a:endParaRPr lang="en-US" altLang="ja-JP"/>
          </a:p>
        </p:txBody>
      </p:sp>
      <p:pic>
        <p:nvPicPr>
          <p:cNvPr id="6" name="図 5"/>
          <p:cNvPicPr>
            <a:picLocks noChangeAspect="1"/>
          </p:cNvPicPr>
          <p:nvPr/>
        </p:nvPicPr>
        <p:blipFill>
          <a:blip r:embed="rId2"/>
          <a:stretch>
            <a:fillRect/>
          </a:stretch>
        </p:blipFill>
        <p:spPr>
          <a:xfrm>
            <a:off x="508000" y="0"/>
            <a:ext cx="8636000" cy="6477000"/>
          </a:xfrm>
          <a:prstGeom prst="rect">
            <a:avLst/>
          </a:prstGeom>
        </p:spPr>
      </p:pic>
      <p:pic>
        <p:nvPicPr>
          <p:cNvPr id="7" name="図 6"/>
          <p:cNvPicPr>
            <a:picLocks noChangeAspect="1"/>
          </p:cNvPicPr>
          <p:nvPr/>
        </p:nvPicPr>
        <p:blipFill>
          <a:blip r:embed="rId3"/>
          <a:stretch>
            <a:fillRect/>
          </a:stretch>
        </p:blipFill>
        <p:spPr>
          <a:xfrm>
            <a:off x="0" y="3962400"/>
            <a:ext cx="3897161" cy="2895600"/>
          </a:xfrm>
          <a:prstGeom prst="rect">
            <a:avLst/>
          </a:prstGeom>
        </p:spPr>
      </p:pic>
      <p:sp>
        <p:nvSpPr>
          <p:cNvPr id="8" name="正方形/長方形 7"/>
          <p:cNvSpPr/>
          <p:nvPr/>
        </p:nvSpPr>
        <p:spPr>
          <a:xfrm>
            <a:off x="2082800" y="6383635"/>
            <a:ext cx="1860906" cy="461665"/>
          </a:xfrm>
          <a:prstGeom prst="rect">
            <a:avLst/>
          </a:prstGeom>
        </p:spPr>
        <p:txBody>
          <a:bodyPr wrap="none">
            <a:spAutoFit/>
          </a:bodyPr>
          <a:lstStyle/>
          <a:p>
            <a:r>
              <a:rPr lang="en-US" altLang="ja-JP" dirty="0" smtClean="0">
                <a:solidFill>
                  <a:schemeClr val="bg2"/>
                </a:solidFill>
                <a:latin typeface="+mj-lt"/>
              </a:rPr>
              <a:t>RF Cavities</a:t>
            </a:r>
            <a:endParaRPr lang="ja-JP" altLang="en-US" dirty="0">
              <a:solidFill>
                <a:schemeClr val="bg2"/>
              </a:solidFill>
              <a:latin typeface="+mj-lt"/>
            </a:endParaRPr>
          </a:p>
        </p:txBody>
      </p:sp>
      <p:pic>
        <p:nvPicPr>
          <p:cNvPr id="9" name="図 8"/>
          <p:cNvPicPr>
            <a:picLocks noChangeAspect="1"/>
          </p:cNvPicPr>
          <p:nvPr/>
        </p:nvPicPr>
        <p:blipFill>
          <a:blip r:embed="rId4"/>
          <a:stretch>
            <a:fillRect/>
          </a:stretch>
        </p:blipFill>
        <p:spPr>
          <a:xfrm>
            <a:off x="4800600" y="5181600"/>
            <a:ext cx="4140200" cy="1391964"/>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スライド番号プレースホルダ 4"/>
          <p:cNvSpPr>
            <a:spLocks noGrp="1"/>
          </p:cNvSpPr>
          <p:nvPr>
            <p:ph type="sldNum" sz="quarter" idx="12"/>
          </p:nvPr>
        </p:nvSpPr>
        <p:spPr/>
        <p:txBody>
          <a:bodyPr/>
          <a:lstStyle/>
          <a:p>
            <a:fld id="{BC4C9BE3-E4B0-E447-A661-3D19F5408578}" type="slidenum">
              <a:rPr lang="en-US" altLang="ja-JP" smtClean="0"/>
              <a:pPr/>
              <a:t>47</a:t>
            </a:fld>
            <a:endParaRPr lang="en-US" altLang="ja-JP" smtClean="0"/>
          </a:p>
        </p:txBody>
      </p:sp>
      <p:sp>
        <p:nvSpPr>
          <p:cNvPr id="80899" name="Rectangle 2"/>
          <p:cNvSpPr>
            <a:spLocks noGrp="1" noChangeArrowheads="1"/>
          </p:cNvSpPr>
          <p:nvPr>
            <p:ph type="title"/>
          </p:nvPr>
        </p:nvSpPr>
        <p:spPr>
          <a:xfrm>
            <a:off x="0" y="0"/>
            <a:ext cx="8229600" cy="588963"/>
          </a:xfrm>
        </p:spPr>
        <p:txBody>
          <a:bodyPr/>
          <a:lstStyle/>
          <a:p>
            <a:r>
              <a:rPr lang="ja-JP" altLang="en-US" sz="2800" dirty="0">
                <a:latin typeface="ヒラギノ丸ゴ Pro W4"/>
                <a:ea typeface="ヒラギノ丸ゴ Pro W4"/>
                <a:cs typeface="ヒラギノ丸ゴ Pro W4"/>
              </a:rPr>
              <a:t>高エネルギー重イオン衝突の時空発展</a:t>
            </a:r>
            <a:endParaRPr lang="ja-JP" altLang="en-US" dirty="0">
              <a:latin typeface="ヒラギノ丸ゴ Pro W4"/>
              <a:ea typeface="ヒラギノ丸ゴ Pro W4"/>
              <a:cs typeface="ヒラギノ丸ゴ Pro W4"/>
            </a:endParaRPr>
          </a:p>
        </p:txBody>
      </p:sp>
      <p:pic>
        <p:nvPicPr>
          <p:cNvPr id="80900" name="Picture 3" descr="LightCone"/>
          <p:cNvPicPr>
            <a:picLocks noChangeAspect="1" noChangeArrowheads="1"/>
          </p:cNvPicPr>
          <p:nvPr/>
        </p:nvPicPr>
        <p:blipFill>
          <a:blip r:embed="rId3"/>
          <a:srcRect/>
          <a:stretch>
            <a:fillRect/>
          </a:stretch>
        </p:blipFill>
        <p:spPr bwMode="auto">
          <a:xfrm>
            <a:off x="215900" y="969963"/>
            <a:ext cx="6572250" cy="4943475"/>
          </a:xfrm>
          <a:prstGeom prst="rect">
            <a:avLst/>
          </a:prstGeom>
          <a:solidFill>
            <a:srgbClr val="FFFFFF"/>
          </a:solidFill>
          <a:ln w="9525">
            <a:noFill/>
            <a:miter lim="800000"/>
            <a:headEnd/>
            <a:tailEnd/>
          </a:ln>
        </p:spPr>
      </p:pic>
      <p:pic>
        <p:nvPicPr>
          <p:cNvPr id="2114564" name="Picture 4" descr="Au+Au"/>
          <p:cNvPicPr>
            <a:picLocks noChangeAspect="1" noChangeArrowheads="1"/>
          </p:cNvPicPr>
          <p:nvPr/>
        </p:nvPicPr>
        <p:blipFill>
          <a:blip r:embed="rId4"/>
          <a:srcRect l="22501" t="16364" r="22501" b="16364"/>
          <a:stretch>
            <a:fillRect/>
          </a:stretch>
        </p:blipFill>
        <p:spPr bwMode="auto">
          <a:xfrm>
            <a:off x="6858000" y="4473575"/>
            <a:ext cx="1965325" cy="1884363"/>
          </a:xfrm>
          <a:prstGeom prst="rect">
            <a:avLst/>
          </a:prstGeom>
          <a:noFill/>
          <a:ln w="9525">
            <a:noFill/>
            <a:miter lim="800000"/>
            <a:headEnd/>
            <a:tailEnd/>
          </a:ln>
        </p:spPr>
      </p:pic>
      <p:pic>
        <p:nvPicPr>
          <p:cNvPr id="2114565" name="Picture 5" descr="Au+Au"/>
          <p:cNvPicPr>
            <a:picLocks noChangeAspect="1" noChangeArrowheads="1"/>
          </p:cNvPicPr>
          <p:nvPr/>
        </p:nvPicPr>
        <p:blipFill>
          <a:blip r:embed="rId5"/>
          <a:srcRect l="22501" t="16364" r="22501" b="16364"/>
          <a:stretch>
            <a:fillRect/>
          </a:stretch>
        </p:blipFill>
        <p:spPr bwMode="auto">
          <a:xfrm>
            <a:off x="6845300" y="2416175"/>
            <a:ext cx="1965325" cy="1884363"/>
          </a:xfrm>
          <a:prstGeom prst="rect">
            <a:avLst/>
          </a:prstGeom>
          <a:noFill/>
          <a:ln w="9525">
            <a:noFill/>
            <a:miter lim="800000"/>
            <a:headEnd/>
            <a:tailEnd/>
          </a:ln>
        </p:spPr>
      </p:pic>
      <p:pic>
        <p:nvPicPr>
          <p:cNvPr id="2114566" name="Picture 6" descr="Au+Au"/>
          <p:cNvPicPr>
            <a:picLocks noChangeAspect="1" noChangeArrowheads="1"/>
          </p:cNvPicPr>
          <p:nvPr/>
        </p:nvPicPr>
        <p:blipFill>
          <a:blip r:embed="rId6"/>
          <a:srcRect/>
          <a:stretch>
            <a:fillRect/>
          </a:stretch>
        </p:blipFill>
        <p:spPr bwMode="auto">
          <a:xfrm>
            <a:off x="6883400" y="719138"/>
            <a:ext cx="1973263" cy="1544637"/>
          </a:xfrm>
          <a:prstGeom prst="rect">
            <a:avLst/>
          </a:prstGeom>
          <a:noFill/>
          <a:ln w="9525">
            <a:noFill/>
            <a:miter lim="800000"/>
            <a:headEnd/>
            <a:tailEnd/>
          </a:ln>
        </p:spPr>
      </p:pic>
      <p:sp>
        <p:nvSpPr>
          <p:cNvPr id="2114567" name="Text Box 7"/>
          <p:cNvSpPr txBox="1">
            <a:spLocks noChangeArrowheads="1"/>
          </p:cNvSpPr>
          <p:nvPr/>
        </p:nvSpPr>
        <p:spPr bwMode="auto">
          <a:xfrm>
            <a:off x="5156200" y="3052763"/>
            <a:ext cx="3826689" cy="3785652"/>
          </a:xfrm>
          <a:prstGeom prst="rect">
            <a:avLst/>
          </a:prstGeom>
          <a:solidFill>
            <a:srgbClr val="333399"/>
          </a:solidFill>
          <a:ln w="12700">
            <a:noFill/>
            <a:miter lim="800000"/>
            <a:headEnd/>
            <a:tailEnd/>
          </a:ln>
        </p:spPr>
        <p:txBody>
          <a:bodyPr wrap="none">
            <a:prstTxWarp prst="textNoShape">
              <a:avLst/>
            </a:prstTxWarp>
            <a:spAutoFit/>
          </a:bodyPr>
          <a:lstStyle/>
          <a:p>
            <a:pPr marL="457200" indent="-457200" algn="l">
              <a:buClr>
                <a:srgbClr val="FF0000"/>
              </a:buClr>
              <a:buFont typeface="Arial" pitchFamily="-106" charset="0"/>
              <a:buAutoNum type="arabicPeriod"/>
            </a:pPr>
            <a:r>
              <a:rPr lang="en-US" altLang="ja-JP" sz="2000" b="0" dirty="0" smtClean="0">
                <a:solidFill>
                  <a:schemeClr val="bg1"/>
                </a:solidFill>
                <a:latin typeface="Arial" pitchFamily="-106" charset="0"/>
                <a:ea typeface="Arial Unicode MS" pitchFamily="-106" charset="0"/>
                <a:cs typeface="Arial Unicode MS" pitchFamily="-106" charset="0"/>
              </a:rPr>
              <a:t> </a:t>
            </a:r>
            <a:r>
              <a:rPr lang="ja-JP" altLang="en-US" sz="2000" b="0" dirty="0" smtClean="0">
                <a:solidFill>
                  <a:schemeClr val="bg1"/>
                </a:solidFill>
                <a:latin typeface="Arial" pitchFamily="-106" charset="0"/>
                <a:ea typeface="Arial Unicode MS" pitchFamily="-106" charset="0"/>
                <a:cs typeface="Arial Unicode MS" pitchFamily="-106" charset="0"/>
              </a:rPr>
              <a:t>高い運動量移行をともなう</a:t>
            </a:r>
            <a:endParaRPr lang="en-US" altLang="ja-JP" sz="2000" b="0" dirty="0" smtClean="0">
              <a:solidFill>
                <a:schemeClr val="bg1"/>
              </a:solidFill>
              <a:latin typeface="Arial" pitchFamily="-106" charset="0"/>
              <a:ea typeface="Arial Unicode MS" pitchFamily="-106" charset="0"/>
              <a:cs typeface="Arial Unicode MS" pitchFamily="-106" charset="0"/>
            </a:endParaRPr>
          </a:p>
          <a:p>
            <a:pPr marL="457200" indent="-457200" algn="l">
              <a:buClr>
                <a:srgbClr val="FF0000"/>
              </a:buClr>
            </a:pPr>
            <a:r>
              <a:rPr lang="ja-JP" altLang="ja-JP" sz="2000" b="0" dirty="0" smtClean="0">
                <a:solidFill>
                  <a:schemeClr val="bg1"/>
                </a:solidFill>
                <a:latin typeface="Arial" pitchFamily="-106" charset="0"/>
                <a:ea typeface="Arial Unicode MS" pitchFamily="-106" charset="0"/>
                <a:cs typeface="Arial Unicode MS" pitchFamily="-106" charset="0"/>
              </a:rPr>
              <a:t>　　　</a:t>
            </a:r>
            <a:r>
              <a:rPr lang="ja-JP" altLang="en-US" sz="2000" b="0" dirty="0" smtClean="0">
                <a:solidFill>
                  <a:schemeClr val="bg1"/>
                </a:solidFill>
                <a:latin typeface="Arial" pitchFamily="-106" charset="0"/>
                <a:ea typeface="Arial Unicode MS" pitchFamily="-106" charset="0"/>
                <a:cs typeface="Arial Unicode MS" pitchFamily="-106" charset="0"/>
              </a:rPr>
              <a:t>パートン散乱</a:t>
            </a:r>
            <a:endParaRPr lang="en-US" altLang="ja-JP" sz="2000" b="0" dirty="0" smtClean="0">
              <a:solidFill>
                <a:schemeClr val="bg1"/>
              </a:solidFill>
              <a:latin typeface="Arial" pitchFamily="-106" charset="0"/>
              <a:ea typeface="Arial Unicode MS" pitchFamily="-106" charset="0"/>
              <a:cs typeface="Arial Unicode MS" pitchFamily="-106" charset="0"/>
            </a:endParaRPr>
          </a:p>
          <a:p>
            <a:pPr marL="457200" indent="-457200" algn="l">
              <a:buClr>
                <a:srgbClr val="FF0000"/>
              </a:buClr>
              <a:buFont typeface="+mj-lt"/>
              <a:buAutoNum type="arabicPeriod" startAt="2"/>
            </a:pPr>
            <a:r>
              <a:rPr lang="en-US" altLang="ja-JP" sz="2000" b="0" dirty="0" smtClean="0">
                <a:solidFill>
                  <a:schemeClr val="bg1"/>
                </a:solidFill>
                <a:latin typeface="Arial" pitchFamily="-106" charset="0"/>
                <a:ea typeface="Arial Unicode MS" pitchFamily="-106" charset="0"/>
                <a:cs typeface="Arial Unicode MS" pitchFamily="-106" charset="0"/>
              </a:rPr>
              <a:t> </a:t>
            </a:r>
            <a:r>
              <a:rPr lang="ja-JP" altLang="en-US" sz="2000" b="0" dirty="0" smtClean="0">
                <a:solidFill>
                  <a:schemeClr val="bg1"/>
                </a:solidFill>
                <a:latin typeface="Arial" pitchFamily="-106" charset="0"/>
                <a:ea typeface="Arial Unicode MS" pitchFamily="-106" charset="0"/>
                <a:cs typeface="Arial Unicode MS" pitchFamily="-106" charset="0"/>
              </a:rPr>
              <a:t>熱平行状態と</a:t>
            </a:r>
            <a:r>
              <a:rPr lang="en-US" altLang="ja-JP" sz="2000" b="0" dirty="0" smtClean="0">
                <a:solidFill>
                  <a:schemeClr val="bg1"/>
                </a:solidFill>
                <a:latin typeface="Arial" pitchFamily="-106" charset="0"/>
                <a:ea typeface="Arial Unicode MS" pitchFamily="-106" charset="0"/>
                <a:cs typeface="Arial Unicode MS" pitchFamily="-106" charset="0"/>
              </a:rPr>
              <a:t>QGP</a:t>
            </a:r>
            <a:r>
              <a:rPr lang="ja-JP" altLang="en-US" sz="2000" b="0" dirty="0" smtClean="0">
                <a:solidFill>
                  <a:schemeClr val="bg1"/>
                </a:solidFill>
                <a:latin typeface="Arial" pitchFamily="-106" charset="0"/>
                <a:ea typeface="Arial Unicode MS" pitchFamily="-106" charset="0"/>
                <a:cs typeface="Arial Unicode MS" pitchFamily="-106" charset="0"/>
              </a:rPr>
              <a:t>生成</a:t>
            </a:r>
            <a:endParaRPr lang="en-US" altLang="ja-JP" sz="2000" b="0" dirty="0" smtClean="0">
              <a:solidFill>
                <a:schemeClr val="bg1"/>
              </a:solidFill>
              <a:latin typeface="Arial" pitchFamily="-106" charset="0"/>
              <a:ea typeface="Arial Unicode MS" pitchFamily="-106" charset="0"/>
              <a:cs typeface="Arial Unicode MS" pitchFamily="-106" charset="0"/>
            </a:endParaRPr>
          </a:p>
          <a:p>
            <a:pPr marL="457200" indent="-457200" algn="l">
              <a:buClr>
                <a:srgbClr val="FF0000"/>
              </a:buClr>
              <a:buFont typeface="Arial" pitchFamily="-106" charset="0"/>
              <a:buAutoNum type="arabicPeriod" startAt="2"/>
            </a:pPr>
            <a:r>
              <a:rPr lang="en-US" altLang="ja-JP" sz="2000" b="0" dirty="0" smtClean="0">
                <a:solidFill>
                  <a:schemeClr val="bg1"/>
                </a:solidFill>
                <a:latin typeface="Arial" pitchFamily="-106" charset="0"/>
                <a:ea typeface="Arial Unicode MS" pitchFamily="-106" charset="0"/>
                <a:cs typeface="Arial Unicode MS" pitchFamily="-106" charset="0"/>
              </a:rPr>
              <a:t> </a:t>
            </a:r>
            <a:r>
              <a:rPr lang="ja-JP" altLang="en-US" sz="2000" b="0" dirty="0" smtClean="0">
                <a:solidFill>
                  <a:schemeClr val="bg1"/>
                </a:solidFill>
                <a:latin typeface="Arial" pitchFamily="-106" charset="0"/>
                <a:ea typeface="Arial Unicode MS" pitchFamily="-106" charset="0"/>
                <a:cs typeface="Arial Unicode MS" pitchFamily="-106" charset="0"/>
              </a:rPr>
              <a:t>化学的粒子凍結</a:t>
            </a:r>
            <a:endParaRPr lang="en-US" altLang="ja-JP" sz="2000" b="0" dirty="0" smtClean="0">
              <a:solidFill>
                <a:schemeClr val="bg1"/>
              </a:solidFill>
              <a:latin typeface="Arial" pitchFamily="-106" charset="0"/>
              <a:ea typeface="Arial Unicode MS" pitchFamily="-106" charset="0"/>
              <a:cs typeface="Arial Unicode MS" pitchFamily="-106" charset="0"/>
            </a:endParaRPr>
          </a:p>
          <a:p>
            <a:pPr marL="457200" indent="-457200" algn="l">
              <a:buClr>
                <a:srgbClr val="FF0000"/>
              </a:buClr>
              <a:buFont typeface="Arial" pitchFamily="-106" charset="0"/>
              <a:buNone/>
            </a:pPr>
            <a:r>
              <a:rPr lang="en-US" altLang="ja-JP" sz="2000" b="0" dirty="0">
                <a:solidFill>
                  <a:schemeClr val="bg1"/>
                </a:solidFill>
                <a:latin typeface="Arial" pitchFamily="-106" charset="0"/>
                <a:ea typeface="Arial Unicode MS" pitchFamily="-106" charset="0"/>
                <a:cs typeface="Arial Unicode MS" pitchFamily="-106" charset="0"/>
              </a:rPr>
              <a:t>        </a:t>
            </a:r>
            <a:r>
              <a:rPr lang="en-US" altLang="ja-JP" sz="2000" b="0" dirty="0" smtClean="0">
                <a:solidFill>
                  <a:schemeClr val="bg1"/>
                </a:solidFill>
                <a:latin typeface="Arial" pitchFamily="-106" charset="0"/>
                <a:ea typeface="Arial Unicode MS" pitchFamily="-106" charset="0"/>
                <a:cs typeface="Arial Unicode MS" pitchFamily="-106" charset="0"/>
              </a:rPr>
              <a:t>(</a:t>
            </a:r>
            <a:r>
              <a:rPr lang="ja-JP" altLang="en-US" sz="2000" b="0" dirty="0" smtClean="0">
                <a:solidFill>
                  <a:schemeClr val="bg1"/>
                </a:solidFill>
                <a:latin typeface="Arial" pitchFamily="-106" charset="0"/>
                <a:ea typeface="Arial Unicode MS" pitchFamily="-106" charset="0"/>
                <a:cs typeface="Arial Unicode MS" pitchFamily="-106" charset="0"/>
              </a:rPr>
              <a:t>非弾性散乱が終わり、</a:t>
            </a:r>
            <a:endParaRPr lang="en-US" altLang="ja-JP" sz="2000" b="0" dirty="0" smtClean="0">
              <a:solidFill>
                <a:schemeClr val="bg1"/>
              </a:solidFill>
              <a:latin typeface="Arial" pitchFamily="-106" charset="0"/>
              <a:ea typeface="Arial Unicode MS" pitchFamily="-106" charset="0"/>
              <a:cs typeface="Arial Unicode MS" pitchFamily="-106" charset="0"/>
            </a:endParaRPr>
          </a:p>
          <a:p>
            <a:pPr marL="457200" indent="-457200" algn="l">
              <a:buClr>
                <a:srgbClr val="FF0000"/>
              </a:buClr>
              <a:buFont typeface="Arial" pitchFamily="-106" charset="0"/>
              <a:buNone/>
            </a:pPr>
            <a:r>
              <a:rPr lang="ja-JP" altLang="ja-JP" sz="2000" b="0" dirty="0" smtClean="0">
                <a:solidFill>
                  <a:schemeClr val="bg1"/>
                </a:solidFill>
                <a:latin typeface="Arial" pitchFamily="-106" charset="0"/>
                <a:ea typeface="Arial Unicode MS" pitchFamily="-106" charset="0"/>
                <a:cs typeface="Arial Unicode MS" pitchFamily="-106" charset="0"/>
              </a:rPr>
              <a:t>　　　</a:t>
            </a:r>
            <a:r>
              <a:rPr lang="ja-JP" altLang="en-US" sz="2000" b="0" dirty="0" smtClean="0">
                <a:solidFill>
                  <a:schemeClr val="bg1"/>
                </a:solidFill>
                <a:latin typeface="Arial" pitchFamily="-106" charset="0"/>
                <a:ea typeface="Arial Unicode MS" pitchFamily="-106" charset="0"/>
                <a:cs typeface="Arial Unicode MS" pitchFamily="-106" charset="0"/>
              </a:rPr>
              <a:t>粒子比が固定</a:t>
            </a:r>
            <a:r>
              <a:rPr lang="en-US" altLang="ja-JP" sz="2000" b="0" dirty="0" smtClean="0">
                <a:solidFill>
                  <a:schemeClr val="bg1"/>
                </a:solidFill>
                <a:latin typeface="Arial" pitchFamily="-106" charset="0"/>
                <a:ea typeface="Arial Unicode MS" pitchFamily="-106" charset="0"/>
                <a:cs typeface="Arial Unicode MS" pitchFamily="-106" charset="0"/>
              </a:rPr>
              <a:t>)</a:t>
            </a:r>
          </a:p>
          <a:p>
            <a:pPr marL="457200" indent="-457200" algn="l">
              <a:buClr>
                <a:srgbClr val="FF0000"/>
              </a:buClr>
              <a:buFont typeface="Arial" pitchFamily="-106" charset="0"/>
              <a:buAutoNum type="arabicPeriod" startAt="4"/>
            </a:pPr>
            <a:r>
              <a:rPr lang="ja-JP" altLang="en-US" sz="2000" b="0" dirty="0" smtClean="0">
                <a:solidFill>
                  <a:schemeClr val="bg1"/>
                </a:solidFill>
                <a:latin typeface="Arial" pitchFamily="-106" charset="0"/>
                <a:ea typeface="Arial Unicode MS" pitchFamily="-106" charset="0"/>
                <a:cs typeface="Arial Unicode MS" pitchFamily="-106" charset="0"/>
              </a:rPr>
              <a:t>運動学的粒子凍結</a:t>
            </a:r>
            <a:r>
              <a:rPr lang="en-US" altLang="ja-JP" sz="2000" b="0" dirty="0" smtClean="0">
                <a:solidFill>
                  <a:schemeClr val="bg1"/>
                </a:solidFill>
                <a:latin typeface="Arial" pitchFamily="-106" charset="0"/>
                <a:ea typeface="Arial Unicode MS" pitchFamily="-106" charset="0"/>
                <a:cs typeface="Arial Unicode MS" pitchFamily="-106" charset="0"/>
              </a:rPr>
              <a:t> </a:t>
            </a:r>
            <a:endParaRPr lang="en-US" altLang="ja-JP" sz="2000" b="0" dirty="0">
              <a:solidFill>
                <a:schemeClr val="bg1"/>
              </a:solidFill>
              <a:latin typeface="Arial" pitchFamily="-106" charset="0"/>
              <a:ea typeface="Arial Unicode MS" pitchFamily="-106" charset="0"/>
              <a:cs typeface="Arial Unicode MS" pitchFamily="-106" charset="0"/>
            </a:endParaRPr>
          </a:p>
          <a:p>
            <a:pPr marL="457200" indent="-457200" algn="l">
              <a:buClr>
                <a:srgbClr val="FF0000"/>
              </a:buClr>
              <a:buFont typeface="Arial" pitchFamily="-106" charset="0"/>
              <a:buNone/>
            </a:pPr>
            <a:r>
              <a:rPr lang="en-US" altLang="ja-JP" sz="2000" b="0" dirty="0">
                <a:solidFill>
                  <a:schemeClr val="bg1"/>
                </a:solidFill>
                <a:latin typeface="Arial" pitchFamily="-106" charset="0"/>
                <a:ea typeface="Arial Unicode MS" pitchFamily="-106" charset="0"/>
                <a:cs typeface="Arial Unicode MS" pitchFamily="-106" charset="0"/>
              </a:rPr>
              <a:t>       </a:t>
            </a:r>
            <a:r>
              <a:rPr lang="en-US" altLang="ja-JP" sz="2000" b="0" dirty="0" smtClean="0">
                <a:solidFill>
                  <a:schemeClr val="bg1"/>
                </a:solidFill>
                <a:latin typeface="Arial" pitchFamily="-106" charset="0"/>
                <a:ea typeface="Arial Unicode MS" pitchFamily="-106" charset="0"/>
                <a:cs typeface="Arial Unicode MS" pitchFamily="-106" charset="0"/>
              </a:rPr>
              <a:t>(</a:t>
            </a:r>
            <a:r>
              <a:rPr lang="ja-JP" altLang="en-US" sz="2000" b="0" dirty="0" smtClean="0">
                <a:solidFill>
                  <a:schemeClr val="bg1"/>
                </a:solidFill>
                <a:latin typeface="Arial" pitchFamily="-106" charset="0"/>
                <a:ea typeface="Arial Unicode MS" pitchFamily="-106" charset="0"/>
                <a:cs typeface="Arial Unicode MS" pitchFamily="-106" charset="0"/>
              </a:rPr>
              <a:t>弾性散乱が終る</a:t>
            </a:r>
            <a:r>
              <a:rPr lang="en-US" altLang="ja-JP" sz="2000" b="0" dirty="0" smtClean="0">
                <a:solidFill>
                  <a:schemeClr val="bg1"/>
                </a:solidFill>
                <a:latin typeface="Arial" pitchFamily="-106" charset="0"/>
                <a:ea typeface="Arial Unicode MS" pitchFamily="-106" charset="0"/>
                <a:cs typeface="Arial Unicode MS" pitchFamily="-106" charset="0"/>
              </a:rPr>
              <a:t>)</a:t>
            </a:r>
            <a:endParaRPr lang="en-US" altLang="ja-JP" sz="2000" b="0" dirty="0">
              <a:solidFill>
                <a:schemeClr val="bg1"/>
              </a:solidFill>
              <a:latin typeface="Arial" pitchFamily="-106" charset="0"/>
              <a:ea typeface="Arial Unicode MS" pitchFamily="-106" charset="0"/>
              <a:cs typeface="Arial Unicode MS" pitchFamily="-106" charset="0"/>
            </a:endParaRPr>
          </a:p>
          <a:p>
            <a:pPr marL="457200" indent="-457200" algn="l">
              <a:buClr>
                <a:srgbClr val="FF0000"/>
              </a:buClr>
              <a:buFont typeface="Arial" pitchFamily="-106" charset="0"/>
              <a:buNone/>
            </a:pPr>
            <a:endParaRPr lang="en-US" altLang="ja-JP" sz="2000" b="0" dirty="0" smtClean="0">
              <a:solidFill>
                <a:schemeClr val="bg1"/>
              </a:solidFill>
              <a:latin typeface="Arial" pitchFamily="-106" charset="0"/>
              <a:ea typeface="Arial Unicode MS" pitchFamily="-106" charset="0"/>
              <a:cs typeface="Arial Unicode MS" pitchFamily="-106" charset="0"/>
            </a:endParaRPr>
          </a:p>
          <a:p>
            <a:pPr marL="457200" indent="-457200" algn="l">
              <a:buClr>
                <a:srgbClr val="FF0000"/>
              </a:buClr>
              <a:buFont typeface="Arial" pitchFamily="-106" charset="0"/>
              <a:buChar char="♦"/>
            </a:pPr>
            <a:r>
              <a:rPr lang="ja-JP" altLang="en-US" sz="2000" b="0" dirty="0" smtClean="0">
                <a:solidFill>
                  <a:schemeClr val="bg1"/>
                </a:solidFill>
                <a:latin typeface="Arial" pitchFamily="-106" charset="0"/>
                <a:ea typeface="Arial Unicode MS" pitchFamily="-106" charset="0"/>
                <a:cs typeface="Arial Unicode MS" pitchFamily="-106" charset="0"/>
              </a:rPr>
              <a:t>ハドロン粒子</a:t>
            </a:r>
            <a:r>
              <a:rPr lang="en-US" altLang="ja-JP" sz="2000" b="0" dirty="0" smtClean="0">
                <a:solidFill>
                  <a:schemeClr val="bg1"/>
                </a:solidFill>
                <a:latin typeface="Arial" pitchFamily="-106" charset="0"/>
                <a:ea typeface="Arial Unicode MS" pitchFamily="-106" charset="0"/>
                <a:cs typeface="Arial Unicode MS" pitchFamily="-106" charset="0"/>
              </a:rPr>
              <a:t>: </a:t>
            </a:r>
            <a:r>
              <a:rPr lang="ja-JP" altLang="en-US" sz="2000" b="0" dirty="0" smtClean="0">
                <a:solidFill>
                  <a:schemeClr val="bg1"/>
                </a:solidFill>
                <a:latin typeface="Arial" pitchFamily="-106" charset="0"/>
                <a:ea typeface="Arial Unicode MS" pitchFamily="-106" charset="0"/>
                <a:cs typeface="Arial Unicode MS" pitchFamily="-106" charset="0"/>
              </a:rPr>
              <a:t>強い相互作用</a:t>
            </a:r>
            <a:endParaRPr lang="en-US" altLang="ja-JP" sz="2000" b="0" dirty="0" smtClean="0">
              <a:solidFill>
                <a:schemeClr val="bg1"/>
              </a:solidFill>
              <a:latin typeface="Arial" pitchFamily="-106" charset="0"/>
              <a:ea typeface="Arial Unicode MS" pitchFamily="-106" charset="0"/>
              <a:cs typeface="Arial Unicode MS" pitchFamily="-106" charset="0"/>
            </a:endParaRPr>
          </a:p>
          <a:p>
            <a:pPr marL="457200" indent="-457200" algn="l">
              <a:buClr>
                <a:srgbClr val="FF0000"/>
              </a:buClr>
              <a:buFont typeface="Arial" pitchFamily="-106" charset="0"/>
              <a:buNone/>
            </a:pPr>
            <a:r>
              <a:rPr lang="en-US" altLang="ja-JP" sz="2000" b="0" dirty="0">
                <a:solidFill>
                  <a:schemeClr val="bg1"/>
                </a:solidFill>
                <a:latin typeface="Arial" pitchFamily="-106" charset="0"/>
                <a:ea typeface="Arial Unicode MS" pitchFamily="-106" charset="0"/>
                <a:cs typeface="Arial Unicode MS" pitchFamily="-106" charset="0"/>
              </a:rPr>
              <a:t>          </a:t>
            </a:r>
            <a:r>
              <a:rPr lang="en-US" altLang="ja-JP" sz="2000" b="0" dirty="0" smtClean="0">
                <a:solidFill>
                  <a:schemeClr val="bg1"/>
                </a:solidFill>
                <a:latin typeface="Arial" pitchFamily="-106" charset="0"/>
                <a:ea typeface="Arial Unicode MS" pitchFamily="-106" charset="0"/>
                <a:cs typeface="Arial Unicode MS" pitchFamily="-106" charset="0"/>
              </a:rPr>
              <a:t>-</a:t>
            </a:r>
            <a:r>
              <a:rPr lang="ja-JP" altLang="en-US" sz="2000" b="0" dirty="0" smtClean="0">
                <a:solidFill>
                  <a:schemeClr val="bg1"/>
                </a:solidFill>
                <a:latin typeface="Arial" pitchFamily="-106" charset="0"/>
                <a:ea typeface="Arial Unicode MS" pitchFamily="-106" charset="0"/>
                <a:cs typeface="Arial Unicode MS" pitchFamily="-106" charset="0"/>
              </a:rPr>
              <a:t>系の発展や媒質効果を</a:t>
            </a:r>
            <a:endParaRPr lang="en-US" altLang="ja-JP" sz="2000" b="0" dirty="0" smtClean="0">
              <a:solidFill>
                <a:schemeClr val="bg1"/>
              </a:solidFill>
              <a:latin typeface="Arial" pitchFamily="-106" charset="0"/>
              <a:ea typeface="Arial Unicode MS" pitchFamily="-106" charset="0"/>
              <a:cs typeface="Arial Unicode MS" pitchFamily="-106" charset="0"/>
            </a:endParaRPr>
          </a:p>
          <a:p>
            <a:pPr marL="457200" indent="-457200" algn="l">
              <a:buClr>
                <a:srgbClr val="FF0000"/>
              </a:buClr>
              <a:buFont typeface="Arial" pitchFamily="-106" charset="0"/>
              <a:buNone/>
            </a:pPr>
            <a:r>
              <a:rPr lang="en-US" altLang="ja-JP" sz="2000" b="0" dirty="0" smtClean="0">
                <a:solidFill>
                  <a:schemeClr val="bg1"/>
                </a:solidFill>
                <a:latin typeface="Arial" pitchFamily="-106" charset="0"/>
                <a:ea typeface="Arial Unicode MS" pitchFamily="-106" charset="0"/>
                <a:cs typeface="Arial Unicode MS" pitchFamily="-106" charset="0"/>
              </a:rPr>
              <a:t>	</a:t>
            </a:r>
            <a:r>
              <a:rPr lang="en-US" altLang="ja-JP" sz="2000" b="0" dirty="0">
                <a:solidFill>
                  <a:schemeClr val="bg1"/>
                </a:solidFill>
                <a:latin typeface="Arial" pitchFamily="-106" charset="0"/>
                <a:ea typeface="Arial Unicode MS" pitchFamily="-106" charset="0"/>
                <a:cs typeface="Arial Unicode MS" pitchFamily="-106" charset="0"/>
              </a:rPr>
              <a:t>  </a:t>
            </a:r>
            <a:r>
              <a:rPr lang="en-US" altLang="ja-JP" sz="2000" b="0" dirty="0" smtClean="0">
                <a:solidFill>
                  <a:schemeClr val="bg1"/>
                </a:solidFill>
                <a:latin typeface="Arial" pitchFamily="-106" charset="0"/>
                <a:ea typeface="Arial Unicode MS" pitchFamily="-106" charset="0"/>
                <a:cs typeface="Arial Unicode MS" pitchFamily="-106" charset="0"/>
              </a:rPr>
              <a:t> 　</a:t>
            </a:r>
            <a:r>
              <a:rPr lang="ja-JP" altLang="en-US" sz="2000" b="0" dirty="0" smtClean="0">
                <a:solidFill>
                  <a:schemeClr val="bg1"/>
                </a:solidFill>
                <a:latin typeface="Arial" pitchFamily="-106" charset="0"/>
                <a:ea typeface="Arial Unicode MS" pitchFamily="-106" charset="0"/>
                <a:cs typeface="Arial Unicode MS" pitchFamily="-106" charset="0"/>
              </a:rPr>
              <a:t>プローブできる</a:t>
            </a:r>
            <a:endParaRPr lang="en-US" altLang="ja-JP" sz="2000" b="0" dirty="0" smtClean="0">
              <a:latin typeface="Arial" pitchFamily="-106" charset="0"/>
              <a:ea typeface="Arial Unicode MS" pitchFamily="-106" charset="0"/>
              <a:cs typeface="Arial Unicode MS" pitchFamily="-106" charset="0"/>
            </a:endParaRPr>
          </a:p>
        </p:txBody>
      </p:sp>
      <p:grpSp>
        <p:nvGrpSpPr>
          <p:cNvPr id="2" name="Group 8"/>
          <p:cNvGrpSpPr>
            <a:grpSpLocks/>
          </p:cNvGrpSpPr>
          <p:nvPr/>
        </p:nvGrpSpPr>
        <p:grpSpPr bwMode="auto">
          <a:xfrm>
            <a:off x="1981200" y="1752600"/>
            <a:ext cx="2209800" cy="701675"/>
            <a:chOff x="1152" y="2590"/>
            <a:chExt cx="1392" cy="442"/>
          </a:xfrm>
        </p:grpSpPr>
        <p:sp>
          <p:nvSpPr>
            <p:cNvPr id="80916" name="Oval 9"/>
            <p:cNvSpPr>
              <a:spLocks noChangeArrowheads="1"/>
            </p:cNvSpPr>
            <p:nvPr/>
          </p:nvSpPr>
          <p:spPr bwMode="auto">
            <a:xfrm>
              <a:off x="1488" y="2688"/>
              <a:ext cx="1056" cy="288"/>
            </a:xfrm>
            <a:prstGeom prst="ellipse">
              <a:avLst/>
            </a:prstGeom>
            <a:noFill/>
            <a:ln w="50800">
              <a:solidFill>
                <a:srgbClr val="FF0000"/>
              </a:solidFill>
              <a:round/>
              <a:headEnd type="none" w="sm" len="sm"/>
              <a:tailEnd type="none" w="sm" len="sm"/>
            </a:ln>
          </p:spPr>
          <p:txBody>
            <a:bodyPr wrap="none" anchor="ctr">
              <a:prstTxWarp prst="textNoShape">
                <a:avLst/>
              </a:prstTxWarp>
            </a:bodyPr>
            <a:lstStyle/>
            <a:p>
              <a:endParaRPr lang="ja-JP" altLang="en-US"/>
            </a:p>
          </p:txBody>
        </p:sp>
        <p:sp>
          <p:nvSpPr>
            <p:cNvPr id="80917" name="Text Box 10"/>
            <p:cNvSpPr txBox="1">
              <a:spLocks noChangeArrowheads="1"/>
            </p:cNvSpPr>
            <p:nvPr/>
          </p:nvSpPr>
          <p:spPr bwMode="auto">
            <a:xfrm>
              <a:off x="1152" y="2590"/>
              <a:ext cx="294" cy="442"/>
            </a:xfrm>
            <a:prstGeom prst="rect">
              <a:avLst/>
            </a:prstGeom>
            <a:noFill/>
            <a:ln w="12700">
              <a:noFill/>
              <a:miter lim="800000"/>
              <a:headEnd type="none" w="sm" len="sm"/>
              <a:tailEnd type="none" w="sm" len="sm"/>
            </a:ln>
          </p:spPr>
          <p:txBody>
            <a:bodyPr wrap="none">
              <a:prstTxWarp prst="textNoShape">
                <a:avLst/>
              </a:prstTxWarp>
              <a:spAutoFit/>
            </a:bodyPr>
            <a:lstStyle/>
            <a:p>
              <a:pPr algn="l"/>
              <a:r>
                <a:rPr lang="en-US" altLang="ja-JP" sz="4000" b="0">
                  <a:solidFill>
                    <a:srgbClr val="FF0000"/>
                  </a:solidFill>
                  <a:latin typeface="Arial" pitchFamily="-106" charset="0"/>
                  <a:ea typeface="Arial" pitchFamily="-106" charset="0"/>
                  <a:cs typeface="Arial" pitchFamily="-106" charset="0"/>
                </a:rPr>
                <a:t>4</a:t>
              </a:r>
            </a:p>
          </p:txBody>
        </p:sp>
      </p:grpSp>
      <p:grpSp>
        <p:nvGrpSpPr>
          <p:cNvPr id="3" name="Group 11"/>
          <p:cNvGrpSpPr>
            <a:grpSpLocks/>
          </p:cNvGrpSpPr>
          <p:nvPr/>
        </p:nvGrpSpPr>
        <p:grpSpPr bwMode="auto">
          <a:xfrm>
            <a:off x="1905000" y="4191000"/>
            <a:ext cx="2209800" cy="701675"/>
            <a:chOff x="1152" y="2590"/>
            <a:chExt cx="1392" cy="442"/>
          </a:xfrm>
        </p:grpSpPr>
        <p:sp>
          <p:nvSpPr>
            <p:cNvPr id="80914" name="Oval 12"/>
            <p:cNvSpPr>
              <a:spLocks noChangeArrowheads="1"/>
            </p:cNvSpPr>
            <p:nvPr/>
          </p:nvSpPr>
          <p:spPr bwMode="auto">
            <a:xfrm>
              <a:off x="1488" y="2688"/>
              <a:ext cx="1056" cy="288"/>
            </a:xfrm>
            <a:prstGeom prst="ellipse">
              <a:avLst/>
            </a:prstGeom>
            <a:noFill/>
            <a:ln w="50800">
              <a:solidFill>
                <a:srgbClr val="FF0000"/>
              </a:solidFill>
              <a:round/>
              <a:headEnd type="none" w="sm" len="sm"/>
              <a:tailEnd type="none" w="sm" len="sm"/>
            </a:ln>
          </p:spPr>
          <p:txBody>
            <a:bodyPr wrap="none" anchor="ctr">
              <a:prstTxWarp prst="textNoShape">
                <a:avLst/>
              </a:prstTxWarp>
            </a:bodyPr>
            <a:lstStyle/>
            <a:p>
              <a:endParaRPr lang="ja-JP" altLang="en-US"/>
            </a:p>
          </p:txBody>
        </p:sp>
        <p:sp>
          <p:nvSpPr>
            <p:cNvPr id="80915" name="Text Box 13"/>
            <p:cNvSpPr txBox="1">
              <a:spLocks noChangeArrowheads="1"/>
            </p:cNvSpPr>
            <p:nvPr/>
          </p:nvSpPr>
          <p:spPr bwMode="auto">
            <a:xfrm>
              <a:off x="1152" y="2590"/>
              <a:ext cx="294" cy="442"/>
            </a:xfrm>
            <a:prstGeom prst="rect">
              <a:avLst/>
            </a:prstGeom>
            <a:noFill/>
            <a:ln w="12700">
              <a:noFill/>
              <a:miter lim="800000"/>
              <a:headEnd type="none" w="sm" len="sm"/>
              <a:tailEnd type="none" w="sm" len="sm"/>
            </a:ln>
          </p:spPr>
          <p:txBody>
            <a:bodyPr wrap="none">
              <a:prstTxWarp prst="textNoShape">
                <a:avLst/>
              </a:prstTxWarp>
              <a:spAutoFit/>
            </a:bodyPr>
            <a:lstStyle/>
            <a:p>
              <a:pPr algn="l"/>
              <a:r>
                <a:rPr lang="en-US" altLang="ja-JP" sz="4000" b="0">
                  <a:solidFill>
                    <a:srgbClr val="FF0000"/>
                  </a:solidFill>
                  <a:latin typeface="Arial" pitchFamily="-106" charset="0"/>
                  <a:ea typeface="Arial" pitchFamily="-106" charset="0"/>
                  <a:cs typeface="Arial" pitchFamily="-106" charset="0"/>
                </a:rPr>
                <a:t>1</a:t>
              </a:r>
            </a:p>
          </p:txBody>
        </p:sp>
      </p:grpSp>
      <p:grpSp>
        <p:nvGrpSpPr>
          <p:cNvPr id="4" name="Group 14"/>
          <p:cNvGrpSpPr>
            <a:grpSpLocks/>
          </p:cNvGrpSpPr>
          <p:nvPr/>
        </p:nvGrpSpPr>
        <p:grpSpPr bwMode="auto">
          <a:xfrm>
            <a:off x="3276600" y="2514600"/>
            <a:ext cx="847725" cy="701675"/>
            <a:chOff x="2064" y="1584"/>
            <a:chExt cx="534" cy="442"/>
          </a:xfrm>
        </p:grpSpPr>
        <p:sp>
          <p:nvSpPr>
            <p:cNvPr id="80912" name="Text Box 15"/>
            <p:cNvSpPr txBox="1">
              <a:spLocks noChangeArrowheads="1"/>
            </p:cNvSpPr>
            <p:nvPr/>
          </p:nvSpPr>
          <p:spPr bwMode="auto">
            <a:xfrm>
              <a:off x="2304" y="1584"/>
              <a:ext cx="294" cy="442"/>
            </a:xfrm>
            <a:prstGeom prst="rect">
              <a:avLst/>
            </a:prstGeom>
            <a:noFill/>
            <a:ln w="12700">
              <a:noFill/>
              <a:miter lim="800000"/>
              <a:headEnd type="none" w="sm" len="sm"/>
              <a:tailEnd type="none" w="sm" len="sm"/>
            </a:ln>
          </p:spPr>
          <p:txBody>
            <a:bodyPr wrap="none">
              <a:prstTxWarp prst="textNoShape">
                <a:avLst/>
              </a:prstTxWarp>
              <a:spAutoFit/>
            </a:bodyPr>
            <a:lstStyle/>
            <a:p>
              <a:pPr algn="l"/>
              <a:r>
                <a:rPr lang="en-US" altLang="ja-JP" sz="4000" b="0">
                  <a:solidFill>
                    <a:srgbClr val="FF0000"/>
                  </a:solidFill>
                  <a:latin typeface="Arial" pitchFamily="-106" charset="0"/>
                  <a:ea typeface="Arial" pitchFamily="-106" charset="0"/>
                  <a:cs typeface="Arial" pitchFamily="-106" charset="0"/>
                </a:rPr>
                <a:t>3</a:t>
              </a:r>
            </a:p>
          </p:txBody>
        </p:sp>
        <p:sp>
          <p:nvSpPr>
            <p:cNvPr id="80913" name="AutoShape 16"/>
            <p:cNvSpPr>
              <a:spLocks/>
            </p:cNvSpPr>
            <p:nvPr/>
          </p:nvSpPr>
          <p:spPr bwMode="auto">
            <a:xfrm>
              <a:off x="2064" y="1680"/>
              <a:ext cx="280" cy="278"/>
            </a:xfrm>
            <a:prstGeom prst="rightBrace">
              <a:avLst>
                <a:gd name="adj1" fmla="val 8333"/>
                <a:gd name="adj2" fmla="val 50000"/>
              </a:avLst>
            </a:prstGeom>
            <a:noFill/>
            <a:ln w="28575">
              <a:solidFill>
                <a:srgbClr val="FF0000"/>
              </a:solidFill>
              <a:round/>
              <a:headEnd/>
              <a:tailEnd/>
            </a:ln>
          </p:spPr>
          <p:txBody>
            <a:bodyPr anchor="ctr">
              <a:prstTxWarp prst="textNoShape">
                <a:avLst/>
              </a:prstTxWarp>
              <a:spAutoFit/>
            </a:bodyPr>
            <a:lstStyle/>
            <a:p>
              <a:pPr>
                <a:buClr>
                  <a:srgbClr val="FF0000"/>
                </a:buClr>
                <a:buFont typeface="AvantGarde" pitchFamily="34" charset="0"/>
                <a:buChar char="♦"/>
              </a:pPr>
              <a:endParaRPr lang="ja-JP" altLang="en-US" sz="2000" b="0">
                <a:solidFill>
                  <a:srgbClr val="FF0000"/>
                </a:solidFill>
                <a:latin typeface="Arial" pitchFamily="-106" charset="0"/>
                <a:ea typeface="Arial Unicode MS" pitchFamily="-106" charset="0"/>
                <a:cs typeface="Arial Unicode MS" pitchFamily="-106" charset="0"/>
              </a:endParaRPr>
            </a:p>
          </p:txBody>
        </p:sp>
      </p:grpSp>
      <p:grpSp>
        <p:nvGrpSpPr>
          <p:cNvPr id="5" name="Group 17"/>
          <p:cNvGrpSpPr>
            <a:grpSpLocks/>
          </p:cNvGrpSpPr>
          <p:nvPr/>
        </p:nvGrpSpPr>
        <p:grpSpPr bwMode="auto">
          <a:xfrm>
            <a:off x="1905000" y="3581400"/>
            <a:ext cx="2209800" cy="762000"/>
            <a:chOff x="1200" y="2256"/>
            <a:chExt cx="1392" cy="480"/>
          </a:xfrm>
        </p:grpSpPr>
        <p:sp>
          <p:nvSpPr>
            <p:cNvPr id="80910" name="Oval 18"/>
            <p:cNvSpPr>
              <a:spLocks noChangeArrowheads="1"/>
            </p:cNvSpPr>
            <p:nvPr/>
          </p:nvSpPr>
          <p:spPr bwMode="auto">
            <a:xfrm>
              <a:off x="1536" y="2400"/>
              <a:ext cx="1056" cy="288"/>
            </a:xfrm>
            <a:prstGeom prst="ellipse">
              <a:avLst/>
            </a:prstGeom>
            <a:noFill/>
            <a:ln w="50800">
              <a:solidFill>
                <a:srgbClr val="FF0000"/>
              </a:solidFill>
              <a:round/>
              <a:headEnd type="none" w="sm" len="sm"/>
              <a:tailEnd type="none" w="sm" len="sm"/>
            </a:ln>
          </p:spPr>
          <p:txBody>
            <a:bodyPr wrap="none" anchor="ctr">
              <a:prstTxWarp prst="textNoShape">
                <a:avLst/>
              </a:prstTxWarp>
            </a:bodyPr>
            <a:lstStyle/>
            <a:p>
              <a:endParaRPr lang="ja-JP" altLang="en-US"/>
            </a:p>
          </p:txBody>
        </p:sp>
        <p:sp>
          <p:nvSpPr>
            <p:cNvPr id="80911" name="Text Box 19"/>
            <p:cNvSpPr txBox="1">
              <a:spLocks noChangeArrowheads="1"/>
            </p:cNvSpPr>
            <p:nvPr/>
          </p:nvSpPr>
          <p:spPr bwMode="auto">
            <a:xfrm>
              <a:off x="1200" y="2256"/>
              <a:ext cx="312" cy="480"/>
            </a:xfrm>
            <a:prstGeom prst="rect">
              <a:avLst/>
            </a:prstGeom>
            <a:noFill/>
            <a:ln w="12700">
              <a:noFill/>
              <a:miter lim="800000"/>
              <a:headEnd/>
              <a:tailEnd/>
            </a:ln>
          </p:spPr>
          <p:txBody>
            <a:bodyPr wrap="none">
              <a:prstTxWarp prst="textNoShape">
                <a:avLst/>
              </a:prstTxWarp>
              <a:spAutoFit/>
            </a:bodyPr>
            <a:lstStyle/>
            <a:p>
              <a:pPr algn="l">
                <a:buClr>
                  <a:srgbClr val="FF0000"/>
                </a:buClr>
                <a:buFont typeface="AvantGarde" pitchFamily="34" charset="0"/>
                <a:buNone/>
              </a:pPr>
              <a:r>
                <a:rPr lang="en-US" altLang="ja-JP" sz="4400" b="0">
                  <a:solidFill>
                    <a:srgbClr val="FF0000"/>
                  </a:solidFill>
                  <a:latin typeface="Arial" pitchFamily="-106" charset="0"/>
                  <a:ea typeface="Arial Unicode MS" pitchFamily="-106" charset="0"/>
                  <a:cs typeface="Arial Unicode MS" pitchFamily="-106"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114566"/>
                                        </p:tgtEl>
                                      </p:cBhvr>
                                    </p:animEffect>
                                    <p:set>
                                      <p:cBhvr>
                                        <p:cTn id="7" dur="1" fill="hold">
                                          <p:stCondLst>
                                            <p:cond delay="499"/>
                                          </p:stCondLst>
                                        </p:cTn>
                                        <p:tgtEl>
                                          <p:spTgt spid="2114566"/>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2114565"/>
                                        </p:tgtEl>
                                      </p:cBhvr>
                                    </p:animEffect>
                                    <p:set>
                                      <p:cBhvr>
                                        <p:cTn id="10" dur="1" fill="hold">
                                          <p:stCondLst>
                                            <p:cond delay="499"/>
                                          </p:stCondLst>
                                        </p:cTn>
                                        <p:tgtEl>
                                          <p:spTgt spid="2114565"/>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2114564"/>
                                        </p:tgtEl>
                                      </p:cBhvr>
                                    </p:animEffect>
                                    <p:set>
                                      <p:cBhvr>
                                        <p:cTn id="13" dur="1" fill="hold">
                                          <p:stCondLst>
                                            <p:cond delay="499"/>
                                          </p:stCondLst>
                                        </p:cTn>
                                        <p:tgtEl>
                                          <p:spTgt spid="211456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114567">
                                            <p:bg/>
                                          </p:spTgt>
                                        </p:tgtEl>
                                        <p:attrNameLst>
                                          <p:attrName>style.visibility</p:attrName>
                                        </p:attrNameLst>
                                      </p:cBhvr>
                                      <p:to>
                                        <p:strVal val="visible"/>
                                      </p:to>
                                    </p:set>
                                    <p:animEffect transition="in" filter="blinds(horizontal)">
                                      <p:cBhvr>
                                        <p:cTn id="21" dur="500"/>
                                        <p:tgtEl>
                                          <p:spTgt spid="2114567">
                                            <p:bg/>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114567">
                                            <p:txEl>
                                              <p:pRg st="0" end="0"/>
                                            </p:txEl>
                                          </p:spTgt>
                                        </p:tgtEl>
                                        <p:attrNameLst>
                                          <p:attrName>style.visibility</p:attrName>
                                        </p:attrNameLst>
                                      </p:cBhvr>
                                      <p:to>
                                        <p:strVal val="visible"/>
                                      </p:to>
                                    </p:set>
                                    <p:animEffect transition="in" filter="blinds(horizontal)">
                                      <p:cBhvr>
                                        <p:cTn id="24" dur="500"/>
                                        <p:tgtEl>
                                          <p:spTgt spid="2114567">
                                            <p:txEl>
                                              <p:pRg st="0" end="0"/>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114567">
                                            <p:txEl>
                                              <p:pRg st="1" end="1"/>
                                            </p:txEl>
                                          </p:spTgt>
                                        </p:tgtEl>
                                        <p:attrNameLst>
                                          <p:attrName>style.visibility</p:attrName>
                                        </p:attrNameLst>
                                      </p:cBhvr>
                                      <p:to>
                                        <p:strVal val="visible"/>
                                      </p:to>
                                    </p:set>
                                    <p:animEffect transition="in" filter="blinds(horizontal)">
                                      <p:cBhvr>
                                        <p:cTn id="27" dur="500"/>
                                        <p:tgtEl>
                                          <p:spTgt spid="2114567">
                                            <p:txEl>
                                              <p:pRg st="1" end="1"/>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114567">
                                            <p:txEl>
                                              <p:pRg st="2" end="2"/>
                                            </p:txEl>
                                          </p:spTgt>
                                        </p:tgtEl>
                                        <p:attrNameLst>
                                          <p:attrName>style.visibility</p:attrName>
                                        </p:attrNameLst>
                                      </p:cBhvr>
                                      <p:to>
                                        <p:strVal val="visible"/>
                                      </p:to>
                                    </p:set>
                                    <p:animEffect transition="in" filter="blinds(horizontal)">
                                      <p:cBhvr>
                                        <p:cTn id="30" dur="500"/>
                                        <p:tgtEl>
                                          <p:spTgt spid="211456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linds(horizontal)">
                                      <p:cBhvr>
                                        <p:cTn id="40" dur="500"/>
                                        <p:tgtEl>
                                          <p:spTgt spid="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114567">
                                            <p:txEl>
                                              <p:pRg st="3" end="3"/>
                                            </p:txEl>
                                          </p:spTgt>
                                        </p:tgtEl>
                                        <p:attrNameLst>
                                          <p:attrName>style.visibility</p:attrName>
                                        </p:attrNameLst>
                                      </p:cBhvr>
                                      <p:to>
                                        <p:strVal val="visible"/>
                                      </p:to>
                                    </p:set>
                                    <p:animEffect transition="in" filter="blinds(horizontal)">
                                      <p:cBhvr>
                                        <p:cTn id="43" dur="500"/>
                                        <p:tgtEl>
                                          <p:spTgt spid="2114567">
                                            <p:txEl>
                                              <p:pRg st="3" end="3"/>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114567">
                                            <p:txEl>
                                              <p:pRg st="4" end="4"/>
                                            </p:txEl>
                                          </p:spTgt>
                                        </p:tgtEl>
                                        <p:attrNameLst>
                                          <p:attrName>style.visibility</p:attrName>
                                        </p:attrNameLst>
                                      </p:cBhvr>
                                      <p:to>
                                        <p:strVal val="visible"/>
                                      </p:to>
                                    </p:set>
                                    <p:animEffect transition="in" filter="blinds(horizontal)">
                                      <p:cBhvr>
                                        <p:cTn id="46" dur="500"/>
                                        <p:tgtEl>
                                          <p:spTgt spid="2114567">
                                            <p:txEl>
                                              <p:pRg st="4" end="4"/>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114567">
                                            <p:txEl>
                                              <p:pRg st="5" end="5"/>
                                            </p:txEl>
                                          </p:spTgt>
                                        </p:tgtEl>
                                        <p:attrNameLst>
                                          <p:attrName>style.visibility</p:attrName>
                                        </p:attrNameLst>
                                      </p:cBhvr>
                                      <p:to>
                                        <p:strVal val="visible"/>
                                      </p:to>
                                    </p:set>
                                    <p:animEffect transition="in" filter="blinds(horizontal)">
                                      <p:cBhvr>
                                        <p:cTn id="49" dur="500"/>
                                        <p:tgtEl>
                                          <p:spTgt spid="2114567">
                                            <p:txEl>
                                              <p:pRg st="5" end="5"/>
                                            </p:txEl>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114567">
                                            <p:txEl>
                                              <p:pRg st="6" end="6"/>
                                            </p:txEl>
                                          </p:spTgt>
                                        </p:tgtEl>
                                        <p:attrNameLst>
                                          <p:attrName>style.visibility</p:attrName>
                                        </p:attrNameLst>
                                      </p:cBhvr>
                                      <p:to>
                                        <p:strVal val="visible"/>
                                      </p:to>
                                    </p:set>
                                    <p:animEffect transition="in" filter="blinds(horizontal)">
                                      <p:cBhvr>
                                        <p:cTn id="52" dur="500"/>
                                        <p:tgtEl>
                                          <p:spTgt spid="2114567">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linds(horizontal)">
                                      <p:cBhvr>
                                        <p:cTn id="57" dur="500"/>
                                        <p:tgtEl>
                                          <p:spTgt spid="2"/>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2114567">
                                            <p:txEl>
                                              <p:pRg st="7" end="7"/>
                                            </p:txEl>
                                          </p:spTgt>
                                        </p:tgtEl>
                                        <p:attrNameLst>
                                          <p:attrName>style.visibility</p:attrName>
                                        </p:attrNameLst>
                                      </p:cBhvr>
                                      <p:to>
                                        <p:strVal val="visible"/>
                                      </p:to>
                                    </p:set>
                                    <p:animEffect transition="in" filter="blinds(horizontal)">
                                      <p:cBhvr>
                                        <p:cTn id="60" dur="500"/>
                                        <p:tgtEl>
                                          <p:spTgt spid="2114567">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2114567">
                                            <p:txEl>
                                              <p:pRg st="9" end="9"/>
                                            </p:txEl>
                                          </p:spTgt>
                                        </p:tgtEl>
                                        <p:attrNameLst>
                                          <p:attrName>style.visibility</p:attrName>
                                        </p:attrNameLst>
                                      </p:cBhvr>
                                      <p:to>
                                        <p:strVal val="visible"/>
                                      </p:to>
                                    </p:set>
                                    <p:animEffect transition="in" filter="blinds(horizontal)">
                                      <p:cBhvr>
                                        <p:cTn id="65" dur="500"/>
                                        <p:tgtEl>
                                          <p:spTgt spid="2114567">
                                            <p:txEl>
                                              <p:pRg st="9" end="9"/>
                                            </p:txEl>
                                          </p:spTgt>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2114567">
                                            <p:txEl>
                                              <p:pRg st="10" end="10"/>
                                            </p:txEl>
                                          </p:spTgt>
                                        </p:tgtEl>
                                        <p:attrNameLst>
                                          <p:attrName>style.visibility</p:attrName>
                                        </p:attrNameLst>
                                      </p:cBhvr>
                                      <p:to>
                                        <p:strVal val="visible"/>
                                      </p:to>
                                    </p:set>
                                    <p:animEffect transition="in" filter="blinds(horizontal)">
                                      <p:cBhvr>
                                        <p:cTn id="68" dur="500"/>
                                        <p:tgtEl>
                                          <p:spTgt spid="2114567">
                                            <p:txEl>
                                              <p:pRg st="10" end="10"/>
                                            </p:txEl>
                                          </p:spTgt>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114567">
                                            <p:txEl>
                                              <p:pRg st="11" end="11"/>
                                            </p:txEl>
                                          </p:spTgt>
                                        </p:tgtEl>
                                        <p:attrNameLst>
                                          <p:attrName>style.visibility</p:attrName>
                                        </p:attrNameLst>
                                      </p:cBhvr>
                                      <p:to>
                                        <p:strVal val="visible"/>
                                      </p:to>
                                    </p:set>
                                    <p:animEffect transition="in" filter="blinds(horizontal)">
                                      <p:cBhvr>
                                        <p:cTn id="71" dur="500"/>
                                        <p:tgtEl>
                                          <p:spTgt spid="21145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4567" grpId="0" build="p" animBg="1"/>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スライド番号プレースホルダ 5"/>
          <p:cNvSpPr>
            <a:spLocks noGrp="1"/>
          </p:cNvSpPr>
          <p:nvPr>
            <p:ph type="sldNum" sz="quarter" idx="12"/>
          </p:nvPr>
        </p:nvSpPr>
        <p:spPr/>
        <p:txBody>
          <a:bodyPr/>
          <a:lstStyle/>
          <a:p>
            <a:fld id="{7030506E-74BC-C340-966A-F9EA5F516083}" type="slidenum">
              <a:rPr lang="en-US" altLang="ja-JP"/>
              <a:pPr/>
              <a:t>48</a:t>
            </a:fld>
            <a:endParaRPr lang="en-US" altLang="ja-JP"/>
          </a:p>
        </p:txBody>
      </p:sp>
      <p:pic>
        <p:nvPicPr>
          <p:cNvPr id="1145858" name="Picture 2" descr="C-AD_Complex"/>
          <p:cNvPicPr>
            <a:picLocks noGrp="1" noChangeAspect="1" noChangeArrowheads="1"/>
          </p:cNvPicPr>
          <p:nvPr>
            <p:ph type="body" idx="1"/>
          </p:nvPr>
        </p:nvPicPr>
        <p:blipFill>
          <a:blip r:embed="rId3"/>
          <a:srcRect/>
          <a:stretch>
            <a:fillRect/>
          </a:stretch>
        </p:blipFill>
        <p:spPr>
          <a:xfrm>
            <a:off x="0" y="0"/>
            <a:ext cx="9144000" cy="6858000"/>
          </a:xfrm>
        </p:spPr>
      </p:pic>
      <p:grpSp>
        <p:nvGrpSpPr>
          <p:cNvPr id="1145861" name="Group 5"/>
          <p:cNvGrpSpPr>
            <a:grpSpLocks/>
          </p:cNvGrpSpPr>
          <p:nvPr/>
        </p:nvGrpSpPr>
        <p:grpSpPr bwMode="auto">
          <a:xfrm>
            <a:off x="0" y="3429000"/>
            <a:ext cx="4572000" cy="3200400"/>
            <a:chOff x="-25" y="2073"/>
            <a:chExt cx="2225" cy="1584"/>
          </a:xfrm>
        </p:grpSpPr>
        <p:pic>
          <p:nvPicPr>
            <p:cNvPr id="1145862" name="Picture 6"/>
            <p:cNvPicPr>
              <a:picLocks noChangeAspect="1" noChangeArrowheads="1"/>
            </p:cNvPicPr>
            <p:nvPr/>
          </p:nvPicPr>
          <p:blipFill>
            <a:blip r:embed="rId4"/>
            <a:srcRect/>
            <a:stretch>
              <a:fillRect/>
            </a:stretch>
          </p:blipFill>
          <p:spPr bwMode="auto">
            <a:xfrm>
              <a:off x="-25" y="2073"/>
              <a:ext cx="2225" cy="1584"/>
            </a:xfrm>
            <a:prstGeom prst="rect">
              <a:avLst/>
            </a:prstGeom>
            <a:noFill/>
            <a:ln>
              <a:noFill/>
            </a:ln>
            <a:effectLst/>
          </p:spPr>
        </p:pic>
        <p:pic>
          <p:nvPicPr>
            <p:cNvPr id="1145863" name="Picture 7" descr="phenixgood"/>
            <p:cNvPicPr>
              <a:picLocks noChangeAspect="1" noChangeArrowheads="1"/>
            </p:cNvPicPr>
            <p:nvPr/>
          </p:nvPicPr>
          <p:blipFill>
            <a:blip r:embed="rId5"/>
            <a:srcRect/>
            <a:stretch>
              <a:fillRect/>
            </a:stretch>
          </p:blipFill>
          <p:spPr bwMode="auto">
            <a:xfrm>
              <a:off x="1066" y="2115"/>
              <a:ext cx="1056" cy="347"/>
            </a:xfrm>
            <a:prstGeom prst="rect">
              <a:avLst/>
            </a:prstGeom>
            <a:noFill/>
          </p:spPr>
        </p:pic>
      </p:grpSp>
      <p:grpSp>
        <p:nvGrpSpPr>
          <p:cNvPr id="1145864" name="Group 8"/>
          <p:cNvGrpSpPr>
            <a:grpSpLocks/>
          </p:cNvGrpSpPr>
          <p:nvPr/>
        </p:nvGrpSpPr>
        <p:grpSpPr bwMode="auto">
          <a:xfrm>
            <a:off x="4724400" y="0"/>
            <a:ext cx="4419600" cy="3048000"/>
            <a:chOff x="3716" y="436"/>
            <a:chExt cx="2112" cy="1588"/>
          </a:xfrm>
        </p:grpSpPr>
        <p:pic>
          <p:nvPicPr>
            <p:cNvPr id="1145865" name="Picture 9" descr="brahms_picture"/>
            <p:cNvPicPr>
              <a:picLocks noChangeAspect="1" noChangeArrowheads="1"/>
            </p:cNvPicPr>
            <p:nvPr/>
          </p:nvPicPr>
          <p:blipFill>
            <a:blip r:embed="rId6"/>
            <a:srcRect/>
            <a:stretch>
              <a:fillRect/>
            </a:stretch>
          </p:blipFill>
          <p:spPr bwMode="auto">
            <a:xfrm>
              <a:off x="3716" y="440"/>
              <a:ext cx="2112" cy="1584"/>
            </a:xfrm>
            <a:prstGeom prst="rect">
              <a:avLst/>
            </a:prstGeom>
            <a:noFill/>
            <a:ln>
              <a:noFill/>
            </a:ln>
            <a:effectLst/>
          </p:spPr>
        </p:pic>
        <p:pic>
          <p:nvPicPr>
            <p:cNvPr id="1145866" name="Picture 10" descr="brahms_logo1"/>
            <p:cNvPicPr>
              <a:picLocks noChangeAspect="1" noChangeArrowheads="1"/>
            </p:cNvPicPr>
            <p:nvPr/>
          </p:nvPicPr>
          <p:blipFill>
            <a:blip r:embed="rId7"/>
            <a:srcRect/>
            <a:stretch>
              <a:fillRect/>
            </a:stretch>
          </p:blipFill>
          <p:spPr bwMode="auto">
            <a:xfrm>
              <a:off x="4422" y="436"/>
              <a:ext cx="1259" cy="379"/>
            </a:xfrm>
            <a:prstGeom prst="rect">
              <a:avLst/>
            </a:prstGeom>
            <a:noFill/>
          </p:spPr>
        </p:pic>
      </p:grpSp>
      <p:grpSp>
        <p:nvGrpSpPr>
          <p:cNvPr id="1145867" name="Group 11"/>
          <p:cNvGrpSpPr>
            <a:grpSpLocks/>
          </p:cNvGrpSpPr>
          <p:nvPr/>
        </p:nvGrpSpPr>
        <p:grpSpPr bwMode="auto">
          <a:xfrm>
            <a:off x="4572000" y="3429000"/>
            <a:ext cx="4572000" cy="3048000"/>
            <a:chOff x="2237" y="2060"/>
            <a:chExt cx="2194" cy="1584"/>
          </a:xfrm>
        </p:grpSpPr>
        <p:pic>
          <p:nvPicPr>
            <p:cNvPr id="1145868" name="Picture 12" descr="Collab"/>
            <p:cNvPicPr>
              <a:picLocks noChangeAspect="1" noChangeArrowheads="1"/>
            </p:cNvPicPr>
            <p:nvPr/>
          </p:nvPicPr>
          <p:blipFill>
            <a:blip r:embed="rId8"/>
            <a:srcRect/>
            <a:stretch>
              <a:fillRect/>
            </a:stretch>
          </p:blipFill>
          <p:spPr bwMode="auto">
            <a:xfrm>
              <a:off x="2237" y="2060"/>
              <a:ext cx="2194" cy="1584"/>
            </a:xfrm>
            <a:prstGeom prst="rect">
              <a:avLst/>
            </a:prstGeom>
            <a:noFill/>
            <a:ln>
              <a:noFill/>
            </a:ln>
            <a:effectLst/>
          </p:spPr>
        </p:pic>
        <p:grpSp>
          <p:nvGrpSpPr>
            <p:cNvPr id="1145869" name="Group 13"/>
            <p:cNvGrpSpPr>
              <a:grpSpLocks/>
            </p:cNvGrpSpPr>
            <p:nvPr/>
          </p:nvGrpSpPr>
          <p:grpSpPr bwMode="auto">
            <a:xfrm>
              <a:off x="3061" y="2510"/>
              <a:ext cx="833" cy="466"/>
              <a:chOff x="672" y="2784"/>
              <a:chExt cx="905" cy="470"/>
            </a:xfrm>
          </p:grpSpPr>
          <p:sp>
            <p:nvSpPr>
              <p:cNvPr id="1145870" name="AutoShape 14"/>
              <p:cNvSpPr>
                <a:spLocks noChangeArrowheads="1"/>
              </p:cNvSpPr>
              <p:nvPr/>
            </p:nvSpPr>
            <p:spPr bwMode="auto">
              <a:xfrm>
                <a:off x="672" y="2784"/>
                <a:ext cx="528" cy="470"/>
              </a:xfrm>
              <a:prstGeom prst="star5">
                <a:avLst/>
              </a:prstGeom>
              <a:solidFill>
                <a:srgbClr val="FF0000"/>
              </a:solidFill>
              <a:ln w="9525">
                <a:solidFill>
                  <a:srgbClr val="FF0000"/>
                </a:solidFill>
                <a:miter lim="800000"/>
                <a:headEnd type="none" w="sm" len="sm"/>
                <a:tailEnd type="none" w="sm" len="sm"/>
              </a:ln>
              <a:effectLst/>
            </p:spPr>
            <p:txBody>
              <a:bodyPr wrap="none" anchor="ctr">
                <a:prstTxWarp prst="textNoShape">
                  <a:avLst/>
                </a:prstTxWarp>
              </a:bodyPr>
              <a:lstStyle/>
              <a:p>
                <a:pPr algn="l"/>
                <a:endParaRPr lang="ja-JP" altLang="en-US" i="1">
                  <a:latin typeface="Arial" charset="0"/>
                  <a:ea typeface="ＭＳ Ｐゴシック" charset="-128"/>
                  <a:cs typeface="ＭＳ Ｐゴシック" charset="-128"/>
                </a:endParaRPr>
              </a:p>
            </p:txBody>
          </p:sp>
          <p:sp>
            <p:nvSpPr>
              <p:cNvPr id="1145871" name="Text Box 15"/>
              <p:cNvSpPr txBox="1">
                <a:spLocks noChangeArrowheads="1"/>
              </p:cNvSpPr>
              <p:nvPr/>
            </p:nvSpPr>
            <p:spPr bwMode="auto">
              <a:xfrm>
                <a:off x="856" y="2913"/>
                <a:ext cx="721" cy="239"/>
              </a:xfrm>
              <a:prstGeom prst="rect">
                <a:avLst/>
              </a:prstGeom>
              <a:noFill/>
              <a:ln w="12700">
                <a:noFill/>
                <a:miter lim="800000"/>
                <a:headEnd type="none" w="sm" len="sm"/>
                <a:tailEnd type="none" w="sm" len="sm"/>
              </a:ln>
              <a:effectLst/>
            </p:spPr>
            <p:txBody>
              <a:bodyPr>
                <a:prstTxWarp prst="textNoShape">
                  <a:avLst/>
                </a:prstTxWarp>
                <a:spAutoFit/>
              </a:bodyPr>
              <a:lstStyle/>
              <a:p>
                <a:pPr algn="l"/>
                <a:r>
                  <a:rPr lang="en-US" altLang="ja-JP" i="1">
                    <a:solidFill>
                      <a:schemeClr val="accent2"/>
                    </a:solidFill>
                    <a:effectLst>
                      <a:outerShdw blurRad="38100" dist="38100" dir="2700000" algn="tl">
                        <a:srgbClr val="DDDDDD"/>
                      </a:outerShdw>
                    </a:effectLst>
                    <a:latin typeface="Helvetica" charset="0"/>
                  </a:rPr>
                  <a:t>STAR</a:t>
                </a:r>
              </a:p>
            </p:txBody>
          </p:sp>
        </p:grpSp>
      </p:grpSp>
      <p:grpSp>
        <p:nvGrpSpPr>
          <p:cNvPr id="1145872" name="Group 16"/>
          <p:cNvGrpSpPr>
            <a:grpSpLocks/>
          </p:cNvGrpSpPr>
          <p:nvPr/>
        </p:nvGrpSpPr>
        <p:grpSpPr bwMode="auto">
          <a:xfrm>
            <a:off x="0" y="0"/>
            <a:ext cx="4572000" cy="3048000"/>
            <a:chOff x="748" y="-562"/>
            <a:chExt cx="1989" cy="1584"/>
          </a:xfrm>
        </p:grpSpPr>
        <p:pic>
          <p:nvPicPr>
            <p:cNvPr id="1145873" name="Picture 17"/>
            <p:cNvPicPr>
              <a:picLocks noChangeAspect="1" noChangeArrowheads="1"/>
            </p:cNvPicPr>
            <p:nvPr/>
          </p:nvPicPr>
          <p:blipFill>
            <a:blip r:embed="rId9"/>
            <a:srcRect/>
            <a:stretch>
              <a:fillRect/>
            </a:stretch>
          </p:blipFill>
          <p:spPr bwMode="auto">
            <a:xfrm>
              <a:off x="748" y="-562"/>
              <a:ext cx="1989" cy="1584"/>
            </a:xfrm>
            <a:prstGeom prst="rect">
              <a:avLst/>
            </a:prstGeom>
            <a:noFill/>
            <a:ln>
              <a:noFill/>
            </a:ln>
            <a:effectLst/>
          </p:spPr>
        </p:pic>
        <p:pic>
          <p:nvPicPr>
            <p:cNvPr id="1145874" name="Picture 18" descr="PhlogoColorA02"/>
            <p:cNvPicPr>
              <a:picLocks noChangeAspect="1" noChangeArrowheads="1"/>
            </p:cNvPicPr>
            <p:nvPr/>
          </p:nvPicPr>
          <p:blipFill>
            <a:blip r:embed="rId10"/>
            <a:srcRect/>
            <a:stretch>
              <a:fillRect/>
            </a:stretch>
          </p:blipFill>
          <p:spPr bwMode="auto">
            <a:xfrm>
              <a:off x="1202" y="663"/>
              <a:ext cx="960" cy="30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45864"/>
                                        </p:tgtEl>
                                        <p:attrNameLst>
                                          <p:attrName>style.visibility</p:attrName>
                                        </p:attrNameLst>
                                      </p:cBhvr>
                                      <p:to>
                                        <p:strVal val="visible"/>
                                      </p:to>
                                    </p:set>
                                    <p:animEffect transition="in" filter="dissolve">
                                      <p:cBhvr>
                                        <p:cTn id="7" dur="1000"/>
                                        <p:tgtEl>
                                          <p:spTgt spid="1145864"/>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145872"/>
                                        </p:tgtEl>
                                        <p:attrNameLst>
                                          <p:attrName>style.visibility</p:attrName>
                                        </p:attrNameLst>
                                      </p:cBhvr>
                                      <p:to>
                                        <p:strVal val="visible"/>
                                      </p:to>
                                    </p:set>
                                    <p:animEffect transition="in" filter="dissolve">
                                      <p:cBhvr>
                                        <p:cTn id="11" dur="1000"/>
                                        <p:tgtEl>
                                          <p:spTgt spid="1145872"/>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1145861"/>
                                        </p:tgtEl>
                                        <p:attrNameLst>
                                          <p:attrName>style.visibility</p:attrName>
                                        </p:attrNameLst>
                                      </p:cBhvr>
                                      <p:to>
                                        <p:strVal val="visible"/>
                                      </p:to>
                                    </p:set>
                                    <p:animEffect transition="in" filter="dissolve">
                                      <p:cBhvr>
                                        <p:cTn id="15" dur="1000"/>
                                        <p:tgtEl>
                                          <p:spTgt spid="1145861"/>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1145867"/>
                                        </p:tgtEl>
                                        <p:attrNameLst>
                                          <p:attrName>style.visibility</p:attrName>
                                        </p:attrNameLst>
                                      </p:cBhvr>
                                      <p:to>
                                        <p:strVal val="visible"/>
                                      </p:to>
                                    </p:set>
                                    <p:animEffect transition="in" filter="dissolve">
                                      <p:cBhvr>
                                        <p:cTn id="19" dur="1000"/>
                                        <p:tgtEl>
                                          <p:spTgt spid="1145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スライド番号プレースホルダ 4"/>
          <p:cNvSpPr>
            <a:spLocks noGrp="1"/>
          </p:cNvSpPr>
          <p:nvPr>
            <p:ph type="sldNum" sz="quarter" idx="12"/>
          </p:nvPr>
        </p:nvSpPr>
        <p:spPr/>
        <p:txBody>
          <a:bodyPr/>
          <a:lstStyle/>
          <a:p>
            <a:fld id="{70BF5488-7348-5B46-A758-BEE89DC4CD50}" type="slidenum">
              <a:rPr lang="en-US" altLang="ja-JP"/>
              <a:pPr/>
              <a:t>49</a:t>
            </a:fld>
            <a:endParaRPr lang="en-US" altLang="ja-JP"/>
          </a:p>
        </p:txBody>
      </p:sp>
      <p:sp>
        <p:nvSpPr>
          <p:cNvPr id="1912834" name="Rectangle 1026"/>
          <p:cNvSpPr>
            <a:spLocks noGrp="1" noChangeArrowheads="1"/>
          </p:cNvSpPr>
          <p:nvPr>
            <p:ph type="title"/>
          </p:nvPr>
        </p:nvSpPr>
        <p:spPr/>
        <p:txBody>
          <a:bodyPr/>
          <a:lstStyle/>
          <a:p>
            <a:r>
              <a:rPr lang="en-US" dirty="0">
                <a:latin typeface="ヒラギノ丸ゴ Pro W4"/>
                <a:ea typeface="ヒラギノ丸ゴ Pro W4"/>
                <a:cs typeface="ヒラギノ丸ゴ Pro W4"/>
              </a:rPr>
              <a:t>Display Event in PHENIX and STAR</a:t>
            </a:r>
          </a:p>
        </p:txBody>
      </p:sp>
      <p:pic>
        <p:nvPicPr>
          <p:cNvPr id="1912835" name="Picture 1027" descr="ev32-end-full"/>
          <p:cNvPicPr>
            <a:picLocks noChangeAspect="1" noChangeArrowheads="1"/>
          </p:cNvPicPr>
          <p:nvPr/>
        </p:nvPicPr>
        <p:blipFill>
          <a:blip r:embed="rId3"/>
          <a:srcRect b="6752"/>
          <a:stretch>
            <a:fillRect/>
          </a:stretch>
        </p:blipFill>
        <p:spPr bwMode="auto">
          <a:xfrm>
            <a:off x="4800600" y="1152525"/>
            <a:ext cx="4102100" cy="4552950"/>
          </a:xfrm>
          <a:prstGeom prst="rect">
            <a:avLst/>
          </a:prstGeom>
          <a:noFill/>
          <a:ln w="9525">
            <a:noFill/>
            <a:miter lim="800000"/>
            <a:headEnd/>
            <a:tailEnd/>
          </a:ln>
        </p:spPr>
      </p:pic>
      <p:pic>
        <p:nvPicPr>
          <p:cNvPr id="1912836" name="Picture 1028" descr="current"/>
          <p:cNvPicPr>
            <a:picLocks noChangeAspect="1" noChangeArrowheads="1"/>
          </p:cNvPicPr>
          <p:nvPr/>
        </p:nvPicPr>
        <p:blipFill>
          <a:blip r:embed="rId4"/>
          <a:srcRect/>
          <a:stretch>
            <a:fillRect/>
          </a:stretch>
        </p:blipFill>
        <p:spPr bwMode="auto">
          <a:xfrm>
            <a:off x="0" y="1143000"/>
            <a:ext cx="4572000" cy="4572000"/>
          </a:xfrm>
          <a:prstGeom prst="rect">
            <a:avLst/>
          </a:prstGeom>
          <a:noFill/>
          <a:ln w="9525">
            <a:noFill/>
            <a:miter lim="800000"/>
            <a:headEnd/>
            <a:tailEnd/>
          </a:ln>
        </p:spPr>
      </p:pic>
      <p:pic>
        <p:nvPicPr>
          <p:cNvPr id="1912837" name="Picture 1029"/>
          <p:cNvPicPr>
            <a:picLocks noChangeAspect="1" noChangeArrowheads="1"/>
          </p:cNvPicPr>
          <p:nvPr/>
        </p:nvPicPr>
        <p:blipFill>
          <a:blip r:embed="rId5"/>
          <a:srcRect/>
          <a:stretch>
            <a:fillRect/>
          </a:stretch>
        </p:blipFill>
        <p:spPr bwMode="auto">
          <a:xfrm>
            <a:off x="4876800" y="4800600"/>
            <a:ext cx="1066800" cy="836613"/>
          </a:xfrm>
          <a:prstGeom prst="rect">
            <a:avLst/>
          </a:prstGeom>
          <a:noFill/>
          <a:ln w="50800">
            <a:noFill/>
            <a:miter lim="800000"/>
            <a:headEnd/>
            <a:tailEnd type="none" w="med" len="lg"/>
          </a:ln>
          <a:effectLst/>
        </p:spPr>
      </p:pic>
      <p:sp>
        <p:nvSpPr>
          <p:cNvPr id="1912838" name="Text Box 1030"/>
          <p:cNvSpPr txBox="1">
            <a:spLocks noChangeArrowheads="1"/>
          </p:cNvSpPr>
          <p:nvPr/>
        </p:nvSpPr>
        <p:spPr bwMode="auto">
          <a:xfrm>
            <a:off x="641437" y="6019800"/>
            <a:ext cx="7861127" cy="400110"/>
          </a:xfrm>
          <a:prstGeom prst="rect">
            <a:avLst/>
          </a:prstGeom>
          <a:noFill/>
          <a:ln w="9525">
            <a:solidFill>
              <a:srgbClr val="FF0000"/>
            </a:solidFill>
            <a:miter lim="800000"/>
            <a:headEnd/>
            <a:tailEnd/>
          </a:ln>
          <a:effectLst/>
        </p:spPr>
        <p:txBody>
          <a:bodyPr wrap="none">
            <a:prstTxWarp prst="textNoShape">
              <a:avLst/>
            </a:prstTxWarp>
            <a:spAutoFit/>
          </a:bodyPr>
          <a:lstStyle/>
          <a:p>
            <a:r>
              <a:rPr lang="ja-JP" altLang="en-US" sz="2000" dirty="0" smtClean="0">
                <a:solidFill>
                  <a:srgbClr val="FF0000"/>
                </a:solidFill>
                <a:latin typeface="ヒラギノ丸ゴ Pro W4"/>
                <a:ea typeface="ヒラギノ丸ゴ Pro W4"/>
                <a:cs typeface="ヒラギノ丸ゴ Pro W4"/>
              </a:rPr>
              <a:t>金原子核の正面衝突において、約６０００個の粒子が生成される！</a:t>
            </a:r>
            <a:endParaRPr lang="en-US" altLang="ja-JP" sz="2000" dirty="0">
              <a:solidFill>
                <a:srgbClr val="FF0000"/>
              </a:solidFill>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 name="図 22" descr="lhc1.jpg"/>
          <p:cNvPicPr>
            <a:picLocks noChangeAspect="1"/>
          </p:cNvPicPr>
          <p:nvPr/>
        </p:nvPicPr>
        <p:blipFill>
          <a:blip r:embed="rId3"/>
          <a:stretch>
            <a:fillRect/>
          </a:stretch>
        </p:blipFill>
        <p:spPr>
          <a:xfrm>
            <a:off x="0" y="762000"/>
            <a:ext cx="9144000" cy="6096000"/>
          </a:xfrm>
          <a:prstGeom prst="rect">
            <a:avLst/>
          </a:prstGeom>
        </p:spPr>
      </p:pic>
      <p:sp>
        <p:nvSpPr>
          <p:cNvPr id="2" name="タイトル 1"/>
          <p:cNvSpPr>
            <a:spLocks noGrp="1"/>
          </p:cNvSpPr>
          <p:nvPr>
            <p:ph type="title"/>
          </p:nvPr>
        </p:nvSpPr>
        <p:spPr>
          <a:xfrm>
            <a:off x="685800" y="0"/>
            <a:ext cx="7772400" cy="609600"/>
          </a:xfrm>
        </p:spPr>
        <p:txBody>
          <a:bodyPr/>
          <a:lstStyle/>
          <a:p>
            <a:r>
              <a:rPr lang="ja-JP" altLang="en-US" dirty="0" smtClean="0">
                <a:latin typeface="ヒラギノ丸ゴ Pro W4"/>
                <a:ea typeface="ヒラギノ丸ゴ Pro W4"/>
                <a:cs typeface="ヒラギノ丸ゴ Pro W4"/>
              </a:rPr>
              <a:t>２００８年９月１０日</a:t>
            </a:r>
            <a:endParaRPr lang="ja-JP" altLang="en-US" dirty="0">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5</a:t>
            </a:fld>
            <a:endParaRPr lang="en-US" altLang="ja-JP"/>
          </a:p>
        </p:txBody>
      </p:sp>
      <p:pic>
        <p:nvPicPr>
          <p:cNvPr id="7" name="図 6" descr="lhc.gif"/>
          <p:cNvPicPr>
            <a:picLocks noChangeAspect="1"/>
          </p:cNvPicPr>
          <p:nvPr/>
        </p:nvPicPr>
        <p:blipFill>
          <a:blip r:embed="rId4"/>
          <a:stretch>
            <a:fillRect/>
          </a:stretch>
        </p:blipFill>
        <p:spPr>
          <a:xfrm>
            <a:off x="0" y="510338"/>
            <a:ext cx="3979131" cy="1507246"/>
          </a:xfrm>
          <a:prstGeom prst="rect">
            <a:avLst/>
          </a:prstGeom>
        </p:spPr>
      </p:pic>
      <p:pic>
        <p:nvPicPr>
          <p:cNvPr id="13" name="図 12"/>
          <p:cNvPicPr>
            <a:picLocks noChangeAspect="1"/>
          </p:cNvPicPr>
          <p:nvPr/>
        </p:nvPicPr>
        <p:blipFill>
          <a:blip r:embed="rId5"/>
          <a:srcRect r="29309" b="58621"/>
          <a:stretch>
            <a:fillRect/>
          </a:stretch>
        </p:blipFill>
        <p:spPr>
          <a:xfrm>
            <a:off x="0" y="1752600"/>
            <a:ext cx="4267200" cy="1365504"/>
          </a:xfrm>
          <a:prstGeom prst="rect">
            <a:avLst/>
          </a:prstGeom>
        </p:spPr>
      </p:pic>
      <p:grpSp>
        <p:nvGrpSpPr>
          <p:cNvPr id="3" name="図形グループ 19"/>
          <p:cNvGrpSpPr/>
          <p:nvPr/>
        </p:nvGrpSpPr>
        <p:grpSpPr>
          <a:xfrm>
            <a:off x="-144313" y="2773824"/>
            <a:ext cx="5657275" cy="2133600"/>
            <a:chOff x="533400" y="4114800"/>
            <a:chExt cx="5506414" cy="1922377"/>
          </a:xfrm>
        </p:grpSpPr>
        <p:pic>
          <p:nvPicPr>
            <p:cNvPr id="17" name="図 16"/>
            <p:cNvPicPr>
              <a:picLocks noChangeAspect="1"/>
            </p:cNvPicPr>
            <p:nvPr/>
          </p:nvPicPr>
          <p:blipFill>
            <a:blip r:embed="rId6"/>
            <a:stretch>
              <a:fillRect/>
            </a:stretch>
          </p:blipFill>
          <p:spPr>
            <a:xfrm>
              <a:off x="533400" y="4114800"/>
              <a:ext cx="3168650" cy="354200"/>
            </a:xfrm>
            <a:prstGeom prst="rect">
              <a:avLst/>
            </a:prstGeom>
          </p:spPr>
        </p:pic>
        <p:pic>
          <p:nvPicPr>
            <p:cNvPr id="19" name="図 18"/>
            <p:cNvPicPr>
              <a:picLocks noChangeAspect="1"/>
            </p:cNvPicPr>
            <p:nvPr/>
          </p:nvPicPr>
          <p:blipFill>
            <a:blip r:embed="rId7"/>
            <a:stretch>
              <a:fillRect/>
            </a:stretch>
          </p:blipFill>
          <p:spPr>
            <a:xfrm>
              <a:off x="629614" y="4419600"/>
              <a:ext cx="5410200" cy="1617577"/>
            </a:xfrm>
            <a:prstGeom prst="rect">
              <a:avLst/>
            </a:prstGeom>
          </p:spPr>
        </p:pic>
      </p:grpSp>
      <p:pic>
        <p:nvPicPr>
          <p:cNvPr id="22" name="図 21"/>
          <p:cNvPicPr>
            <a:picLocks noChangeAspect="1"/>
          </p:cNvPicPr>
          <p:nvPr/>
        </p:nvPicPr>
        <p:blipFill>
          <a:blip r:embed="rId8"/>
          <a:stretch>
            <a:fillRect/>
          </a:stretch>
        </p:blipFill>
        <p:spPr>
          <a:xfrm>
            <a:off x="-63500" y="4800600"/>
            <a:ext cx="9532614" cy="2137105"/>
          </a:xfrm>
          <a:prstGeom prst="rect">
            <a:avLst/>
          </a:prstGeom>
        </p:spPr>
      </p:pic>
      <p:grpSp>
        <p:nvGrpSpPr>
          <p:cNvPr id="5" name="図形グループ 20"/>
          <p:cNvGrpSpPr/>
          <p:nvPr/>
        </p:nvGrpSpPr>
        <p:grpSpPr>
          <a:xfrm>
            <a:off x="3936999" y="609600"/>
            <a:ext cx="5207001" cy="5003800"/>
            <a:chOff x="5105400" y="990601"/>
            <a:chExt cx="3677905" cy="4038599"/>
          </a:xfrm>
        </p:grpSpPr>
        <p:pic>
          <p:nvPicPr>
            <p:cNvPr id="8" name="図 7"/>
            <p:cNvPicPr>
              <a:picLocks noChangeAspect="1"/>
            </p:cNvPicPr>
            <p:nvPr/>
          </p:nvPicPr>
          <p:blipFill>
            <a:blip r:embed="rId9"/>
            <a:stretch>
              <a:fillRect/>
            </a:stretch>
          </p:blipFill>
          <p:spPr>
            <a:xfrm>
              <a:off x="5127124" y="990601"/>
              <a:ext cx="1724526" cy="457200"/>
            </a:xfrm>
            <a:prstGeom prst="rect">
              <a:avLst/>
            </a:prstGeom>
          </p:spPr>
        </p:pic>
        <p:pic>
          <p:nvPicPr>
            <p:cNvPr id="10" name="図 9"/>
            <p:cNvPicPr>
              <a:picLocks noChangeAspect="1"/>
            </p:cNvPicPr>
            <p:nvPr/>
          </p:nvPicPr>
          <p:blipFill>
            <a:blip r:embed="rId10"/>
            <a:stretch>
              <a:fillRect/>
            </a:stretch>
          </p:blipFill>
          <p:spPr>
            <a:xfrm>
              <a:off x="5105400" y="1447800"/>
              <a:ext cx="3677905" cy="35814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childTnLst>
                                </p:cTn>
                              </p:par>
                            </p:childTnLst>
                          </p:cTn>
                        </p:par>
                        <p:par>
                          <p:cTn id="29" fill="hold">
                            <p:stCondLst>
                              <p:cond delay="50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スライド番号プレースホルダ 5"/>
          <p:cNvSpPr>
            <a:spLocks noGrp="1"/>
          </p:cNvSpPr>
          <p:nvPr>
            <p:ph type="sldNum" sz="quarter" idx="12"/>
          </p:nvPr>
        </p:nvSpPr>
        <p:spPr/>
        <p:txBody>
          <a:bodyPr/>
          <a:lstStyle/>
          <a:p>
            <a:fld id="{8892E9AB-49FA-E54E-96C3-64D420927283}" type="slidenum">
              <a:rPr lang="en-US" altLang="ja-JP"/>
              <a:pPr/>
              <a:t>50</a:t>
            </a:fld>
            <a:endParaRPr lang="en-US" altLang="ja-JP"/>
          </a:p>
        </p:txBody>
      </p:sp>
      <p:sp>
        <p:nvSpPr>
          <p:cNvPr id="1917954" name="Rectangle 2"/>
          <p:cNvSpPr>
            <a:spLocks noGrp="1" noChangeArrowheads="1"/>
          </p:cNvSpPr>
          <p:nvPr>
            <p:ph type="title"/>
          </p:nvPr>
        </p:nvSpPr>
        <p:spPr>
          <a:xfrm>
            <a:off x="685800" y="0"/>
            <a:ext cx="7772400" cy="1143000"/>
          </a:xfrm>
        </p:spPr>
        <p:txBody>
          <a:bodyPr/>
          <a:lstStyle/>
          <a:p>
            <a:r>
              <a:rPr lang="en-US"/>
              <a:t>PHENIX Experiment</a:t>
            </a:r>
            <a:endParaRPr lang="en-US" sz="2000"/>
          </a:p>
        </p:txBody>
      </p:sp>
      <p:pic>
        <p:nvPicPr>
          <p:cNvPr id="1917955" name="Picture 3"/>
          <p:cNvPicPr preferRelativeResize="0">
            <a:picLocks noChangeAspect="1" noChangeArrowheads="1"/>
          </p:cNvPicPr>
          <p:nvPr/>
        </p:nvPicPr>
        <p:blipFill>
          <a:blip r:embed="rId3"/>
          <a:srcRect/>
          <a:stretch>
            <a:fillRect/>
          </a:stretch>
        </p:blipFill>
        <p:spPr bwMode="auto">
          <a:xfrm>
            <a:off x="0" y="-44450"/>
            <a:ext cx="9144000" cy="6961188"/>
          </a:xfrm>
          <a:prstGeom prst="rect">
            <a:avLst/>
          </a:prstGeom>
          <a:solidFill>
            <a:srgbClr val="FFFFB3"/>
          </a:solidFill>
        </p:spPr>
      </p:pic>
      <p:pic>
        <p:nvPicPr>
          <p:cNvPr id="1917957" name="Picture 5" descr="phenix_75_72dpi"/>
          <p:cNvPicPr>
            <a:picLocks noChangeAspect="1" noChangeArrowheads="1"/>
          </p:cNvPicPr>
          <p:nvPr/>
        </p:nvPicPr>
        <p:blipFill>
          <a:blip r:embed="rId4"/>
          <a:srcRect/>
          <a:stretch>
            <a:fillRect/>
          </a:stretch>
        </p:blipFill>
        <p:spPr bwMode="auto">
          <a:xfrm>
            <a:off x="2927350" y="5638800"/>
            <a:ext cx="3289300" cy="973138"/>
          </a:xfrm>
          <a:prstGeom prst="rect">
            <a:avLst/>
          </a:prstGeom>
          <a:noFill/>
          <a:ln w="76200">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51</a:t>
            </a:fld>
            <a:endParaRPr lang="en-US" altLang="ja-JP"/>
          </a:p>
        </p:txBody>
      </p:sp>
      <p:pic>
        <p:nvPicPr>
          <p:cNvPr id="5" name="図 4" descr="TatsuyaChujo_01.jpg"/>
          <p:cNvPicPr>
            <a:picLocks noChangeAspect="1"/>
          </p:cNvPicPr>
          <p:nvPr/>
        </p:nvPicPr>
        <p:blipFill>
          <a:blip r:embed="rId2"/>
          <a:stretch>
            <a:fillRect/>
          </a:stretch>
        </p:blipFill>
        <p:spPr>
          <a:xfrm rot="5400000">
            <a:off x="1109133" y="-1109133"/>
            <a:ext cx="6925734" cy="9144002"/>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r>
              <a:rPr lang="en-US" altLang="ja-JP" dirty="0" smtClean="0">
                <a:latin typeface="ヒラギノ丸ゴ Pro W4"/>
                <a:ea typeface="ヒラギノ丸ゴ Pro W4"/>
                <a:cs typeface="ヒラギノ丸ゴ Pro W4"/>
              </a:rPr>
              <a:t>PHENIX</a:t>
            </a:r>
            <a:r>
              <a:rPr lang="ja-JP" altLang="en-US" dirty="0" smtClean="0">
                <a:latin typeface="ヒラギノ丸ゴ Pro W4"/>
                <a:ea typeface="ヒラギノ丸ゴ Pro W4"/>
                <a:cs typeface="ヒラギノ丸ゴ Pro W4"/>
              </a:rPr>
              <a:t>実験</a:t>
            </a:r>
          </a:p>
        </p:txBody>
      </p:sp>
      <p:sp>
        <p:nvSpPr>
          <p:cNvPr id="5" name="スライド番号プレースホルダ 4"/>
          <p:cNvSpPr>
            <a:spLocks noGrp="1"/>
          </p:cNvSpPr>
          <p:nvPr>
            <p:ph type="sldNum" sz="quarter" idx="12"/>
          </p:nvPr>
        </p:nvSpPr>
        <p:spPr/>
        <p:txBody>
          <a:bodyPr/>
          <a:lstStyle/>
          <a:p>
            <a:fld id="{1D1B132A-B8FC-7843-AFF9-573F57B04AF6}" type="slidenum">
              <a:rPr lang="en-US" altLang="ja-JP" smtClean="0"/>
              <a:pPr/>
              <a:t>52</a:t>
            </a:fld>
            <a:endParaRPr lang="en-US" altLang="ja-JP" smtClean="0"/>
          </a:p>
        </p:txBody>
      </p:sp>
      <p:pic>
        <p:nvPicPr>
          <p:cNvPr id="27655" name="図 8" descr="D2290703.1024x667.jpg"/>
          <p:cNvPicPr>
            <a:picLocks noChangeAspect="1"/>
          </p:cNvPicPr>
          <p:nvPr/>
        </p:nvPicPr>
        <p:blipFill>
          <a:blip r:embed="rId2"/>
          <a:srcRect/>
          <a:stretch>
            <a:fillRect/>
          </a:stretch>
        </p:blipFill>
        <p:spPr bwMode="auto">
          <a:xfrm>
            <a:off x="0" y="762000"/>
            <a:ext cx="9144000" cy="59560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1500" y="2552700"/>
            <a:ext cx="8001000" cy="1752600"/>
          </a:xfrm>
          <a:effectLst/>
        </p:spPr>
        <p:txBody>
          <a:bodyPr/>
          <a:lstStyle/>
          <a:p>
            <a:r>
              <a:rPr lang="en-US" altLang="ja-JP" dirty="0" smtClean="0">
                <a:solidFill>
                  <a:srgbClr val="0000FF"/>
                </a:solidFill>
                <a:latin typeface="ヒラギノ丸ゴ Pro W4"/>
                <a:ea typeface="ヒラギノ丸ゴ Pro W4"/>
                <a:cs typeface="ヒラギノ丸ゴ Pro W4"/>
              </a:rPr>
              <a:t>5. RHIC</a:t>
            </a:r>
            <a:r>
              <a:rPr lang="ja-JP" altLang="en-US" dirty="0" smtClean="0">
                <a:solidFill>
                  <a:srgbClr val="0000FF"/>
                </a:solidFill>
                <a:latin typeface="ヒラギノ丸ゴ Pro W4"/>
                <a:ea typeface="ヒラギノ丸ゴ Pro W4"/>
                <a:cs typeface="ヒラギノ丸ゴ Pro W4"/>
              </a:rPr>
              <a:t>実験でわかったこと</a:t>
            </a:r>
            <a:endParaRPr lang="ja-JP" altLang="en-US" sz="4400" dirty="0">
              <a:solidFill>
                <a:srgbClr val="0000FF"/>
              </a:solidFill>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ACBBED87-0EBD-274D-83B3-95022E6DC93D}" type="slidenum">
              <a:rPr lang="en-US" altLang="ja-JP" smtClean="0"/>
              <a:pPr/>
              <a:t>53</a:t>
            </a:fld>
            <a:endParaRPr lang="en-US" altLang="ja-JP"/>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スライド番号プレースホルダ 5"/>
          <p:cNvSpPr>
            <a:spLocks noGrp="1"/>
          </p:cNvSpPr>
          <p:nvPr>
            <p:ph type="sldNum" sz="quarter" idx="11"/>
          </p:nvPr>
        </p:nvSpPr>
        <p:spPr>
          <a:xfrm>
            <a:off x="0" y="6629400"/>
            <a:ext cx="1905000" cy="228600"/>
          </a:xfrm>
        </p:spPr>
        <p:txBody>
          <a:bodyPr/>
          <a:lstStyle/>
          <a:p>
            <a:pPr algn="l"/>
            <a:fld id="{F58DAAD9-A4F4-1946-BE4F-4D3A8C94726D}" type="slidenum">
              <a:rPr lang="en-US" altLang="ja-JP" sz="1000"/>
              <a:pPr algn="l"/>
              <a:t>54</a:t>
            </a:fld>
            <a:endParaRPr lang="en-US" altLang="ja-JP" sz="1000"/>
          </a:p>
        </p:txBody>
      </p:sp>
      <p:sp>
        <p:nvSpPr>
          <p:cNvPr id="84999" name="Text Box 4"/>
          <p:cNvSpPr txBox="1">
            <a:spLocks noChangeArrowheads="1"/>
          </p:cNvSpPr>
          <p:nvPr/>
        </p:nvSpPr>
        <p:spPr bwMode="auto">
          <a:xfrm>
            <a:off x="228600" y="914400"/>
            <a:ext cx="8915400" cy="2462212"/>
          </a:xfrm>
          <a:prstGeom prst="rect">
            <a:avLst/>
          </a:prstGeom>
          <a:noFill/>
          <a:ln w="9525">
            <a:noFill/>
            <a:miter lim="800000"/>
            <a:headEnd/>
            <a:tailEnd/>
          </a:ln>
        </p:spPr>
        <p:txBody>
          <a:bodyPr wrap="square">
            <a:prstTxWarp prst="textNoShape">
              <a:avLst/>
            </a:prstTxWarp>
            <a:spAutoFit/>
          </a:bodyPr>
          <a:lstStyle/>
          <a:p>
            <a:pPr marL="457200" indent="-457200" algn="l" eaLnBrk="1" hangingPunct="1">
              <a:spcAft>
                <a:spcPct val="50000"/>
              </a:spcAft>
              <a:buClr>
                <a:srgbClr val="FF0000"/>
              </a:buClr>
              <a:buFont typeface="Wingdings" pitchFamily="-106" charset="2"/>
              <a:buChar char="t"/>
            </a:pPr>
            <a:r>
              <a:rPr lang="ja-JP" altLang="en-US" sz="2200" b="0" dirty="0">
                <a:latin typeface="Arial" pitchFamily="-106" charset="0"/>
                <a:ea typeface="ヒラギノ角ゴ Pro W3" pitchFamily="-106" charset="-128"/>
                <a:cs typeface="ヒラギノ角ゴ Pro W3" pitchFamily="-106" charset="-128"/>
              </a:rPr>
              <a:t>局所的熱平衡</a:t>
            </a:r>
            <a:r>
              <a:rPr lang="en-US" altLang="ja-JP" sz="2200" b="0" dirty="0">
                <a:latin typeface="Arial" pitchFamily="-106" charset="0"/>
                <a:ea typeface="Arial" pitchFamily="-106" charset="0"/>
                <a:cs typeface="Arial" pitchFamily="-106" charset="0"/>
              </a:rPr>
              <a:t> (</a:t>
            </a:r>
            <a:r>
              <a:rPr lang="en-US" altLang="ja-JP" sz="2200" b="0" dirty="0" smtClean="0">
                <a:latin typeface="Arial" pitchFamily="-106" charset="0"/>
                <a:ea typeface="Arial" pitchFamily="-106" charset="0"/>
                <a:cs typeface="Arial" pitchFamily="-106" charset="0"/>
              </a:rPr>
              <a:t>T</a:t>
            </a:r>
            <a:r>
              <a:rPr lang="ja-JP" altLang="en-US" sz="2200" b="0" dirty="0" smtClean="0">
                <a:latin typeface="Arial" pitchFamily="-106" charset="0"/>
                <a:ea typeface="Arial" pitchFamily="-106" charset="0"/>
                <a:cs typeface="Arial" pitchFamily="-106" charset="0"/>
              </a:rPr>
              <a:t>が一定</a:t>
            </a:r>
            <a:r>
              <a:rPr lang="en-US" altLang="ja-JP" sz="2200" b="0" dirty="0" smtClean="0">
                <a:latin typeface="Arial" pitchFamily="-106" charset="0"/>
                <a:ea typeface="Arial" pitchFamily="-106" charset="0"/>
                <a:cs typeface="Arial" pitchFamily="-106" charset="0"/>
              </a:rPr>
              <a:t>) </a:t>
            </a:r>
            <a:r>
              <a:rPr lang="ja-JP" altLang="en-US" sz="2200" b="0" dirty="0">
                <a:latin typeface="Arial" pitchFamily="-106" charset="0"/>
                <a:ea typeface="ヒラギノ角ゴ Pro W3" pitchFamily="-106" charset="-128"/>
                <a:cs typeface="ヒラギノ角ゴ Pro W3" pitchFamily="-106" charset="-128"/>
              </a:rPr>
              <a:t>と</a:t>
            </a:r>
            <a:r>
              <a:rPr lang="en-US" altLang="ja-JP" sz="2200" b="0" dirty="0">
                <a:latin typeface="Arial" pitchFamily="-106" charset="0"/>
                <a:ea typeface="Arial" pitchFamily="-106" charset="0"/>
                <a:cs typeface="Arial" pitchFamily="-106" charset="0"/>
              </a:rPr>
              <a:t> </a:t>
            </a:r>
            <a:r>
              <a:rPr lang="ja-JP" altLang="en-US" sz="2200" b="0" dirty="0">
                <a:latin typeface="Arial" pitchFamily="-106" charset="0"/>
                <a:ea typeface="ヒラギノ角ゴ Pro W3" pitchFamily="-106" charset="-128"/>
                <a:cs typeface="ヒラギノ角ゴ Pro W3" pitchFamily="-106" charset="-128"/>
              </a:rPr>
              <a:t>化学平衡</a:t>
            </a:r>
            <a:r>
              <a:rPr lang="en-US" altLang="ja-JP" sz="2200" b="0" dirty="0">
                <a:latin typeface="Arial" pitchFamily="-106" charset="0"/>
                <a:ea typeface="Arial" pitchFamily="-106" charset="0"/>
                <a:cs typeface="Arial" pitchFamily="-106" charset="0"/>
              </a:rPr>
              <a:t>(</a:t>
            </a:r>
            <a:r>
              <a:rPr lang="en-US" altLang="ja-JP" sz="2200" b="0" dirty="0" err="1" smtClean="0">
                <a:latin typeface="Arial" pitchFamily="-106" charset="0"/>
                <a:ea typeface="Arial" pitchFamily="-106" charset="0"/>
                <a:cs typeface="Arial" pitchFamily="-106" charset="0"/>
              </a:rPr>
              <a:t>n</a:t>
            </a:r>
            <a:r>
              <a:rPr lang="en-US" altLang="ja-JP" sz="2200" b="0" baseline="-25000" dirty="0" err="1" smtClean="0">
                <a:latin typeface="Arial" pitchFamily="-106" charset="0"/>
                <a:ea typeface="Arial" pitchFamily="-106" charset="0"/>
                <a:cs typeface="Arial" pitchFamily="-106" charset="0"/>
              </a:rPr>
              <a:t>i</a:t>
            </a:r>
            <a:r>
              <a:rPr lang="ja-JP" altLang="en-US" sz="2200" b="0" dirty="0" smtClean="0">
                <a:latin typeface="Arial" pitchFamily="-106" charset="0"/>
                <a:ea typeface="ヒラギノ角ゴ Pro W3" pitchFamily="-106" charset="-128"/>
                <a:cs typeface="ヒラギノ角ゴ Pro W3" pitchFamily="-106" charset="-128"/>
              </a:rPr>
              <a:t>粒子多重度が一定</a:t>
            </a:r>
            <a:r>
              <a:rPr lang="en-US" altLang="ja-JP" sz="2200" b="0" dirty="0" smtClean="0">
                <a:latin typeface="Arial" pitchFamily="-106" charset="0"/>
                <a:ea typeface="Arial" pitchFamily="-106" charset="0"/>
                <a:cs typeface="Arial" pitchFamily="-106" charset="0"/>
              </a:rPr>
              <a:t>) </a:t>
            </a:r>
            <a:r>
              <a:rPr lang="ja-JP" altLang="en-US" sz="2200" b="0" dirty="0" smtClean="0">
                <a:latin typeface="Arial" pitchFamily="-106" charset="0"/>
                <a:ea typeface="ヒラギノ角ゴ Pro W3" pitchFamily="-106" charset="-128"/>
                <a:cs typeface="ヒラギノ角ゴ Pro W3" pitchFamily="-106" charset="-128"/>
              </a:rPr>
              <a:t>を仮定</a:t>
            </a:r>
            <a:endParaRPr lang="en-US" altLang="ja-JP" sz="2200" b="0" dirty="0" smtClean="0">
              <a:latin typeface="Arial" pitchFamily="-106" charset="0"/>
              <a:ea typeface="Arial" pitchFamily="-106" charset="0"/>
              <a:cs typeface="Arial" pitchFamily="-106" charset="0"/>
            </a:endParaRPr>
          </a:p>
          <a:p>
            <a:pPr marL="457200" indent="-457200" algn="l" eaLnBrk="1" hangingPunct="1">
              <a:spcAft>
                <a:spcPct val="50000"/>
              </a:spcAft>
              <a:buClr>
                <a:srgbClr val="FF0000"/>
              </a:buClr>
              <a:buFont typeface="Wingdings" pitchFamily="-106" charset="2"/>
              <a:buChar char="t"/>
            </a:pPr>
            <a:r>
              <a:rPr lang="ja-JP" altLang="en-US" sz="2200" b="0" dirty="0" smtClean="0">
                <a:latin typeface="Arial" pitchFamily="-106" charset="0"/>
                <a:ea typeface="Arial" pitchFamily="-106" charset="0"/>
                <a:cs typeface="Arial" pitchFamily="-106" charset="0"/>
                <a:sym typeface="Symbol" pitchFamily="-106" charset="2"/>
              </a:rPr>
              <a:t>温度</a:t>
            </a:r>
            <a:r>
              <a:rPr lang="en-US" altLang="ja-JP" sz="2200" b="0" dirty="0" smtClean="0">
                <a:latin typeface="Arial" pitchFamily="-106" charset="0"/>
                <a:ea typeface="Arial" pitchFamily="-106" charset="0"/>
                <a:cs typeface="Arial" pitchFamily="-106" charset="0"/>
                <a:sym typeface="Symbol" pitchFamily="-106" charset="2"/>
              </a:rPr>
              <a:t>(T) </a:t>
            </a:r>
            <a:r>
              <a:rPr lang="ja-JP" altLang="en-US" sz="2200" b="0" dirty="0" smtClean="0">
                <a:latin typeface="Arial" pitchFamily="-106" charset="0"/>
                <a:ea typeface="Arial" pitchFamily="-106" charset="0"/>
                <a:cs typeface="Arial" pitchFamily="-106" charset="0"/>
                <a:sym typeface="Symbol" pitchFamily="-106" charset="2"/>
              </a:rPr>
              <a:t>と化学ポテンシャル</a:t>
            </a:r>
            <a:r>
              <a:rPr lang="en-US" altLang="ja-JP" sz="2200" b="0" dirty="0" smtClean="0">
                <a:latin typeface="Arial" pitchFamily="-106" charset="0"/>
                <a:ea typeface="Arial" pitchFamily="-106" charset="0"/>
                <a:cs typeface="Arial" pitchFamily="-106" charset="0"/>
                <a:sym typeface="Symbol" pitchFamily="-106" charset="2"/>
              </a:rPr>
              <a:t> (</a:t>
            </a:r>
            <a:r>
              <a:rPr lang="en-US" altLang="ja-JP" sz="2200" b="0" dirty="0" err="1" smtClean="0">
                <a:latin typeface="Times New Roman" pitchFamily="-106" charset="0"/>
                <a:ea typeface="Arial" pitchFamily="-106" charset="0"/>
                <a:cs typeface="Arial" pitchFamily="-106" charset="0"/>
                <a:sym typeface="Symbol" pitchFamily="-106" charset="2"/>
              </a:rPr>
              <a:t></a:t>
            </a:r>
            <a:r>
              <a:rPr lang="en-US" altLang="ja-JP" sz="2200" b="0" dirty="0" smtClean="0">
                <a:latin typeface="Times New Roman" pitchFamily="-106" charset="0"/>
                <a:ea typeface="Arial" pitchFamily="-106" charset="0"/>
                <a:cs typeface="Arial" pitchFamily="-106" charset="0"/>
                <a:sym typeface="Symbol" pitchFamily="-106" charset="2"/>
              </a:rPr>
              <a:t>) </a:t>
            </a:r>
            <a:r>
              <a:rPr lang="ja-JP" altLang="en-US" sz="2200" b="0" dirty="0" smtClean="0">
                <a:latin typeface="Arial" pitchFamily="-106" charset="0"/>
                <a:ea typeface="ヒラギノ角ゴ Pro W3" pitchFamily="-106" charset="-128"/>
                <a:cs typeface="ヒラギノ角ゴ Pro W3" pitchFamily="-106" charset="-128"/>
                <a:sym typeface="Symbol" pitchFamily="-106" charset="2"/>
              </a:rPr>
              <a:t>で</a:t>
            </a:r>
            <a:r>
              <a:rPr lang="en-US" altLang="ja-JP" sz="2200" b="0" dirty="0" smtClean="0">
                <a:latin typeface="Arial" pitchFamily="-106" charset="0"/>
                <a:ea typeface="Arial" pitchFamily="-106" charset="0"/>
                <a:cs typeface="Arial" pitchFamily="-106" charset="0"/>
                <a:sym typeface="Symbol" pitchFamily="-106" charset="2"/>
              </a:rPr>
              <a:t> </a:t>
            </a:r>
            <a:r>
              <a:rPr lang="ja-JP" altLang="en-US" sz="2200" b="0" dirty="0">
                <a:latin typeface="Arial" pitchFamily="-106" charset="0"/>
                <a:ea typeface="ヒラギノ角ゴ Pro W3" pitchFamily="-106" charset="-128"/>
                <a:cs typeface="ヒラギノ角ゴ Pro W3" pitchFamily="-106" charset="-128"/>
                <a:sym typeface="Symbol" pitchFamily="-106" charset="2"/>
              </a:rPr>
              <a:t>粒子多重度</a:t>
            </a:r>
            <a:r>
              <a:rPr lang="en-US" altLang="ja-JP" sz="2200" b="0" dirty="0">
                <a:latin typeface="Arial" pitchFamily="-106" charset="0"/>
                <a:ea typeface="ヒラギノ角ゴ Pro W3" pitchFamily="-106" charset="-128"/>
                <a:cs typeface="ヒラギノ角ゴ Pro W3" pitchFamily="-106" charset="-128"/>
                <a:sym typeface="Symbol" pitchFamily="-106" charset="2"/>
              </a:rPr>
              <a:t> </a:t>
            </a:r>
            <a:r>
              <a:rPr lang="en-US" altLang="ja-JP" sz="2200" b="0" dirty="0" err="1">
                <a:latin typeface="Arial" pitchFamily="-106" charset="0"/>
                <a:ea typeface="Arial" pitchFamily="-106" charset="0"/>
                <a:cs typeface="Arial" pitchFamily="-106" charset="0"/>
              </a:rPr>
              <a:t>n</a:t>
            </a:r>
            <a:r>
              <a:rPr lang="en-US" altLang="ja-JP" sz="2200" b="0" baseline="-25000" dirty="0" err="1">
                <a:latin typeface="Arial" pitchFamily="-106" charset="0"/>
                <a:ea typeface="Arial" pitchFamily="-106" charset="0"/>
                <a:cs typeface="Arial" pitchFamily="-106" charset="0"/>
              </a:rPr>
              <a:t>i</a:t>
            </a:r>
            <a:r>
              <a:rPr lang="en-US" altLang="ja-JP" sz="2200" b="0" dirty="0">
                <a:latin typeface="Arial" pitchFamily="-106" charset="0"/>
                <a:ea typeface="Arial" pitchFamily="-106" charset="0"/>
                <a:cs typeface="Arial" pitchFamily="-106" charset="0"/>
              </a:rPr>
              <a:t> </a:t>
            </a:r>
            <a:r>
              <a:rPr lang="ja-JP" altLang="en-US" sz="2200" b="0" dirty="0">
                <a:latin typeface="Arial" pitchFamily="-106" charset="0"/>
                <a:ea typeface="ヒラギノ角ゴ Pro W3" pitchFamily="-106" charset="-128"/>
                <a:cs typeface="ヒラギノ角ゴ Pro W3" pitchFamily="-106" charset="-128"/>
              </a:rPr>
              <a:t>が決定</a:t>
            </a:r>
            <a:r>
              <a:rPr lang="ja-JP" altLang="en-US" sz="2200" b="0" dirty="0" smtClean="0">
                <a:latin typeface="Arial" pitchFamily="-106" charset="0"/>
                <a:ea typeface="ヒラギノ角ゴ Pro W3" pitchFamily="-106" charset="-128"/>
                <a:cs typeface="ヒラギノ角ゴ Pro W3" pitchFamily="-106" charset="-128"/>
              </a:rPr>
              <a:t>される</a:t>
            </a:r>
            <a:endParaRPr lang="en-US" altLang="ja-JP" sz="2200" b="0" dirty="0" smtClean="0">
              <a:latin typeface="Arial" pitchFamily="-106" charset="0"/>
              <a:ea typeface="ヒラギノ角ゴ Pro W3" pitchFamily="-106" charset="-128"/>
              <a:cs typeface="ヒラギノ角ゴ Pro W3" pitchFamily="-106" charset="-128"/>
            </a:endParaRPr>
          </a:p>
          <a:p>
            <a:pPr marL="914400" lvl="1" indent="-457200" algn="l" eaLnBrk="1" hangingPunct="1">
              <a:spcAft>
                <a:spcPct val="50000"/>
              </a:spcAft>
              <a:buClr>
                <a:srgbClr val="FF0000"/>
              </a:buClr>
            </a:pPr>
            <a:r>
              <a:rPr lang="en-US" altLang="ja-JP" sz="2200" b="0" dirty="0" smtClean="0">
                <a:solidFill>
                  <a:srgbClr val="FF0000"/>
                </a:solidFill>
                <a:latin typeface="Arial" pitchFamily="-106" charset="0"/>
                <a:ea typeface="Arial" pitchFamily="-106" charset="0"/>
                <a:cs typeface="Arial" pitchFamily="-106" charset="0"/>
              </a:rPr>
              <a:t>(</a:t>
            </a:r>
            <a:r>
              <a:rPr lang="ja-JP" altLang="en-US" sz="2200" b="0" dirty="0" smtClean="0">
                <a:solidFill>
                  <a:srgbClr val="FF0000"/>
                </a:solidFill>
                <a:latin typeface="Arial" pitchFamily="-106" charset="0"/>
                <a:ea typeface="Arial" pitchFamily="-106" charset="0"/>
                <a:cs typeface="Arial" pitchFamily="-106" charset="0"/>
              </a:rPr>
              <a:t>フェルミオン、ボソンに対する大分配関数より</a:t>
            </a:r>
            <a:r>
              <a:rPr lang="en-US" altLang="ja-JP" sz="2200" b="0" dirty="0" smtClean="0">
                <a:solidFill>
                  <a:srgbClr val="FF0000"/>
                </a:solidFill>
                <a:latin typeface="Arial" pitchFamily="-106" charset="0"/>
                <a:ea typeface="Arial" pitchFamily="-106" charset="0"/>
                <a:cs typeface="Arial" pitchFamily="-106" charset="0"/>
              </a:rPr>
              <a:t>)</a:t>
            </a:r>
            <a:endParaRPr lang="en-US" altLang="ja-JP" sz="2200" b="0" dirty="0">
              <a:solidFill>
                <a:srgbClr val="FF0000"/>
              </a:solidFill>
              <a:latin typeface="Arial" pitchFamily="-106" charset="0"/>
              <a:ea typeface="Arial" pitchFamily="-106" charset="0"/>
              <a:cs typeface="Arial" pitchFamily="-106" charset="0"/>
            </a:endParaRPr>
          </a:p>
          <a:p>
            <a:pPr marL="457200" indent="-457200" algn="l" eaLnBrk="1" hangingPunct="1">
              <a:spcAft>
                <a:spcPct val="50000"/>
              </a:spcAft>
              <a:buClr>
                <a:srgbClr val="FF0000"/>
              </a:buClr>
              <a:buFont typeface="Wingdings" pitchFamily="-106" charset="2"/>
              <a:buChar char="t"/>
            </a:pPr>
            <a:endParaRPr lang="en-US" altLang="ja-JP" sz="2200" b="0" dirty="0" smtClean="0">
              <a:solidFill>
                <a:srgbClr val="FF0000"/>
              </a:solidFill>
              <a:latin typeface="Arial" pitchFamily="-106" charset="0"/>
              <a:ea typeface="Arial" pitchFamily="-106" charset="0"/>
              <a:cs typeface="Arial" pitchFamily="-106" charset="0"/>
            </a:endParaRPr>
          </a:p>
          <a:p>
            <a:pPr marL="457200" indent="-457200" algn="l" eaLnBrk="1" hangingPunct="1">
              <a:spcAft>
                <a:spcPct val="50000"/>
              </a:spcAft>
              <a:buClr>
                <a:srgbClr val="FF0000"/>
              </a:buClr>
            </a:pPr>
            <a:endParaRPr lang="en-US" altLang="ja-JP" sz="2200" b="0" dirty="0">
              <a:latin typeface="Times New Roman" pitchFamily="-106" charset="0"/>
            </a:endParaRPr>
          </a:p>
        </p:txBody>
      </p:sp>
      <p:graphicFrame>
        <p:nvGraphicFramePr>
          <p:cNvPr id="84994" name="Object 2"/>
          <p:cNvGraphicFramePr>
            <a:graphicFrameLocks noChangeAspect="1"/>
          </p:cNvGraphicFramePr>
          <p:nvPr/>
        </p:nvGraphicFramePr>
        <p:xfrm>
          <a:off x="1493512" y="2457721"/>
          <a:ext cx="5429250" cy="882650"/>
        </p:xfrm>
        <a:graphic>
          <a:graphicData uri="http://schemas.openxmlformats.org/presentationml/2006/ole">
            <p:oleObj spid="_x0000_s2531330" name="Equation" r:id="rId4" imgW="3861197" imgH="673497" progId="">
              <p:embed/>
            </p:oleObj>
          </a:graphicData>
        </a:graphic>
      </p:graphicFrame>
      <p:sp>
        <p:nvSpPr>
          <p:cNvPr id="11" name="Rectangle 5"/>
          <p:cNvSpPr>
            <a:spLocks noGrp="1" noChangeArrowheads="1"/>
          </p:cNvSpPr>
          <p:nvPr>
            <p:ph type="title"/>
          </p:nvPr>
        </p:nvSpPr>
        <p:spPr>
          <a:xfrm>
            <a:off x="917575" y="228600"/>
            <a:ext cx="7308850" cy="495300"/>
          </a:xfrm>
          <a:noFill/>
        </p:spPr>
        <p:txBody>
          <a:bodyPr/>
          <a:lstStyle/>
          <a:p>
            <a:r>
              <a:rPr lang="ja-JP" altLang="en-US" sz="3600" dirty="0" smtClean="0">
                <a:latin typeface="ヒラギノ丸ゴ Pro W4"/>
                <a:ea typeface="ヒラギノ丸ゴ Pro W4"/>
                <a:cs typeface="ヒラギノ丸ゴ Pro W4"/>
              </a:rPr>
              <a:t>ハドロン生成の起源</a:t>
            </a:r>
            <a:r>
              <a:rPr lang="en-US" altLang="ja-JP" sz="3600" dirty="0" smtClean="0">
                <a:latin typeface="ヒラギノ丸ゴ Pro W4"/>
                <a:ea typeface="ヒラギノ丸ゴ Pro W4"/>
                <a:cs typeface="ヒラギノ丸ゴ Pro W4"/>
              </a:rPr>
              <a:t> (1)</a:t>
            </a:r>
            <a:endParaRPr lang="en-US" altLang="ja-JP" sz="3600" dirty="0">
              <a:latin typeface="ヒラギノ丸ゴ Pro W4"/>
              <a:ea typeface="ヒラギノ丸ゴ Pro W4"/>
              <a:cs typeface="ヒラギノ丸ゴ Pro W4"/>
            </a:endParaRPr>
          </a:p>
        </p:txBody>
      </p:sp>
      <p:graphicFrame>
        <p:nvGraphicFramePr>
          <p:cNvPr id="2531333" name="Object 5"/>
          <p:cNvGraphicFramePr>
            <a:graphicFrameLocks noChangeAspect="1"/>
          </p:cNvGraphicFramePr>
          <p:nvPr/>
        </p:nvGraphicFramePr>
        <p:xfrm>
          <a:off x="2438400" y="4419600"/>
          <a:ext cx="2438400" cy="465138"/>
        </p:xfrm>
        <a:graphic>
          <a:graphicData uri="http://schemas.openxmlformats.org/presentationml/2006/ole">
            <p:oleObj spid="_x0000_s2531333" name="数式" r:id="rId5" imgW="1066800" imgH="203200" progId="Equation.3">
              <p:embed/>
            </p:oleObj>
          </a:graphicData>
        </a:graphic>
      </p:graphicFrame>
      <p:sp>
        <p:nvSpPr>
          <p:cNvPr id="14" name="テキスト ボックス 13"/>
          <p:cNvSpPr txBox="1"/>
          <p:nvPr/>
        </p:nvSpPr>
        <p:spPr>
          <a:xfrm>
            <a:off x="533400" y="3429000"/>
            <a:ext cx="2339102" cy="461665"/>
          </a:xfrm>
          <a:prstGeom prst="rect">
            <a:avLst/>
          </a:prstGeom>
          <a:noFill/>
        </p:spPr>
        <p:txBody>
          <a:bodyPr wrap="none" rtlCol="0">
            <a:spAutoFit/>
          </a:bodyPr>
          <a:lstStyle/>
          <a:p>
            <a:pPr algn="l"/>
            <a:r>
              <a:rPr kumimoji="1" lang="ja-JP" altLang="en-US" dirty="0" smtClean="0">
                <a:latin typeface="ヒラギノ丸ゴ Pro W4"/>
                <a:ea typeface="ヒラギノ丸ゴ Pro W4"/>
                <a:cs typeface="ヒラギノ丸ゴ Pro W4"/>
              </a:rPr>
              <a:t>簡単に書けば</a:t>
            </a:r>
            <a:r>
              <a:rPr kumimoji="1" lang="en-US" altLang="ja-JP" dirty="0" smtClean="0">
                <a:latin typeface="ヒラギノ丸ゴ Pro W4"/>
                <a:ea typeface="ヒラギノ丸ゴ Pro W4"/>
                <a:cs typeface="ヒラギノ丸ゴ Pro W4"/>
              </a:rPr>
              <a:t>…</a:t>
            </a:r>
            <a:endParaRPr kumimoji="1" lang="ja-JP" altLang="en-US" dirty="0">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日付プレースホルダ 4"/>
          <p:cNvSpPr>
            <a:spLocks noGrp="1"/>
          </p:cNvSpPr>
          <p:nvPr>
            <p:ph type="dt" sz="quarter" idx="10"/>
          </p:nvPr>
        </p:nvSpPr>
        <p:spPr/>
        <p:txBody>
          <a:bodyPr/>
          <a:lstStyle/>
          <a:p>
            <a:r>
              <a:rPr lang="en-US" altLang="ja-JP"/>
              <a:t>2007.0619 </a:t>
            </a:r>
            <a:r>
              <a:rPr lang="ja-JP" altLang="en-US"/>
              <a:t>第８回</a:t>
            </a:r>
          </a:p>
        </p:txBody>
      </p:sp>
      <p:sp>
        <p:nvSpPr>
          <p:cNvPr id="87045" name="フッター プレースホルダ 5"/>
          <p:cNvSpPr>
            <a:spLocks noGrp="1"/>
          </p:cNvSpPr>
          <p:nvPr>
            <p:ph type="ftr" sz="quarter" idx="11"/>
          </p:nvPr>
        </p:nvSpPr>
        <p:spPr>
          <a:noFill/>
        </p:spPr>
        <p:txBody>
          <a:bodyPr/>
          <a:lstStyle/>
          <a:p>
            <a:r>
              <a:rPr lang="ja-JP" altLang="en-US"/>
              <a:t>原子核実験特論（１）</a:t>
            </a:r>
          </a:p>
        </p:txBody>
      </p:sp>
      <p:sp>
        <p:nvSpPr>
          <p:cNvPr id="9" name="スライド番号プレースホルダ 6"/>
          <p:cNvSpPr>
            <a:spLocks noGrp="1"/>
          </p:cNvSpPr>
          <p:nvPr>
            <p:ph type="sldNum" sz="quarter" idx="12"/>
          </p:nvPr>
        </p:nvSpPr>
        <p:spPr/>
        <p:txBody>
          <a:bodyPr/>
          <a:lstStyle/>
          <a:p>
            <a:fld id="{CB24B53B-4C5B-C441-83A7-38AFB8755230}" type="slidenum">
              <a:rPr lang="en-US" altLang="ja-JP"/>
              <a:pPr/>
              <a:t>55</a:t>
            </a:fld>
            <a:endParaRPr lang="en-US" altLang="ja-JP"/>
          </a:p>
        </p:txBody>
      </p:sp>
      <p:sp>
        <p:nvSpPr>
          <p:cNvPr id="87047" name="Rectangle 4"/>
          <p:cNvSpPr>
            <a:spLocks noGrp="1" noChangeArrowheads="1"/>
          </p:cNvSpPr>
          <p:nvPr>
            <p:ph type="body" sz="half" idx="1"/>
          </p:nvPr>
        </p:nvSpPr>
        <p:spPr>
          <a:xfrm>
            <a:off x="304800" y="990600"/>
            <a:ext cx="8458200" cy="5410200"/>
          </a:xfrm>
          <a:noFill/>
        </p:spPr>
        <p:txBody>
          <a:bodyPr lIns="92075" tIns="46038" rIns="92075" bIns="46038"/>
          <a:lstStyle/>
          <a:p>
            <a:pPr lvl="1">
              <a:buNone/>
            </a:pPr>
            <a:endParaRPr lang="en-US" altLang="ja-JP" sz="2400" dirty="0" smtClean="0"/>
          </a:p>
          <a:p>
            <a:pPr lvl="1"/>
            <a:r>
              <a:rPr lang="ja-JP" altLang="en-US" sz="2400" dirty="0" smtClean="0"/>
              <a:t>ある１つの粒子生成比</a:t>
            </a:r>
            <a:r>
              <a:rPr lang="en-US" altLang="ja-JP" sz="2400" dirty="0" smtClean="0"/>
              <a:t> </a:t>
            </a:r>
            <a:r>
              <a:rPr lang="en-US" altLang="ja-JP" sz="2400" dirty="0"/>
              <a:t>(e.g.,</a:t>
            </a:r>
            <a:r>
              <a:rPr lang="en-US" altLang="ja-JP" sz="2400" dirty="0" smtClean="0"/>
              <a:t> </a:t>
            </a:r>
            <a:r>
              <a:rPr lang="ja-JP" altLang="en-US" sz="2400" dirty="0" smtClean="0"/>
              <a:t>反陽子</a:t>
            </a:r>
            <a:r>
              <a:rPr lang="en-US" altLang="ja-JP" sz="2400" dirty="0" smtClean="0"/>
              <a:t>-</a:t>
            </a:r>
            <a:r>
              <a:rPr lang="ja-JP" altLang="en-US" sz="2400" dirty="0" smtClean="0"/>
              <a:t>陽子比</a:t>
            </a:r>
            <a:r>
              <a:rPr lang="en-US" altLang="ja-JP" sz="2400" dirty="0" smtClean="0"/>
              <a:t> </a:t>
            </a:r>
            <a:r>
              <a:rPr lang="en-US" altLang="ja-JP" sz="2400" dirty="0" smtClean="0">
                <a:solidFill>
                  <a:srgbClr val="FF0000"/>
                </a:solidFill>
                <a:sym typeface="Symbol" pitchFamily="-106" charset="2"/>
              </a:rPr>
              <a:t>pbar / p</a:t>
            </a:r>
            <a:r>
              <a:rPr lang="en-US" altLang="ja-JP" sz="2400" dirty="0" smtClean="0">
                <a:sym typeface="Symbol" pitchFamily="-106" charset="2"/>
              </a:rPr>
              <a:t> ) </a:t>
            </a:r>
          </a:p>
          <a:p>
            <a:pPr lvl="1">
              <a:buNone/>
            </a:pPr>
            <a:r>
              <a:rPr lang="en-US" altLang="ja-JP" sz="2400" dirty="0" smtClean="0">
                <a:sym typeface="Symbol" pitchFamily="-106" charset="2"/>
              </a:rPr>
              <a:t>		→ </a:t>
            </a:r>
            <a:r>
              <a:rPr lang="en-US" altLang="ja-JP" dirty="0" err="1">
                <a:solidFill>
                  <a:srgbClr val="FF0000"/>
                </a:solidFill>
                <a:latin typeface="Symbol" pitchFamily="-106" charset="2"/>
                <a:sym typeface="Symbol" pitchFamily="-106" charset="2"/>
              </a:rPr>
              <a:t>m</a:t>
            </a:r>
            <a:r>
              <a:rPr lang="en-US" altLang="ja-JP" sz="2400" dirty="0">
                <a:solidFill>
                  <a:srgbClr val="FF0000"/>
                </a:solidFill>
                <a:sym typeface="Symbol" pitchFamily="-106" charset="2"/>
              </a:rPr>
              <a:t> / T</a:t>
            </a:r>
            <a:r>
              <a:rPr lang="en-US" altLang="ja-JP" sz="2400" dirty="0" smtClean="0">
                <a:solidFill>
                  <a:srgbClr val="FF0000"/>
                </a:solidFill>
                <a:sym typeface="Symbol" pitchFamily="-106" charset="2"/>
              </a:rPr>
              <a:t> </a:t>
            </a:r>
            <a:r>
              <a:rPr lang="ja-JP" altLang="en-US" sz="2400" dirty="0" smtClean="0">
                <a:solidFill>
                  <a:srgbClr val="FF0000"/>
                </a:solidFill>
                <a:sym typeface="Symbol" pitchFamily="-106" charset="2"/>
              </a:rPr>
              <a:t>比を決定</a:t>
            </a:r>
            <a:endParaRPr lang="en-US" altLang="ja-JP" sz="2400" dirty="0" smtClean="0">
              <a:solidFill>
                <a:srgbClr val="FF0000"/>
              </a:solidFill>
              <a:sym typeface="Symbol" pitchFamily="-106" charset="2"/>
            </a:endParaRPr>
          </a:p>
          <a:p>
            <a:pPr lvl="1"/>
            <a:r>
              <a:rPr lang="ja-JP" altLang="en-US" sz="2400" dirty="0" smtClean="0">
                <a:sym typeface="Symbol" pitchFamily="-106" charset="2"/>
              </a:rPr>
              <a:t>別の粒子生成比</a:t>
            </a:r>
            <a:r>
              <a:rPr lang="en-US" altLang="ja-JP" sz="2400" dirty="0" smtClean="0">
                <a:sym typeface="Symbol" pitchFamily="-106" charset="2"/>
              </a:rPr>
              <a:t> </a:t>
            </a:r>
            <a:r>
              <a:rPr lang="en-US" altLang="ja-JP" sz="2400" dirty="0">
                <a:sym typeface="Symbol" pitchFamily="-106" charset="2"/>
              </a:rPr>
              <a:t>(</a:t>
            </a:r>
            <a:r>
              <a:rPr lang="en-US" altLang="ja-JP" sz="2400" dirty="0" err="1">
                <a:sym typeface="Symbol" pitchFamily="-106" charset="2"/>
              </a:rPr>
              <a:t>e.g.</a:t>
            </a:r>
            <a:r>
              <a:rPr lang="en-US" altLang="ja-JP" sz="2400" dirty="0" err="1" smtClean="0">
                <a:sym typeface="Symbol" pitchFamily="-106" charset="2"/>
              </a:rPr>
              <a:t>,K</a:t>
            </a:r>
            <a:r>
              <a:rPr lang="ja-JP" altLang="en-US" sz="2400" dirty="0" smtClean="0">
                <a:sym typeface="Symbol" pitchFamily="-106" charset="2"/>
              </a:rPr>
              <a:t>中間子</a:t>
            </a:r>
            <a:r>
              <a:rPr lang="en-US" altLang="ja-JP" sz="2400" dirty="0" smtClean="0">
                <a:sym typeface="Symbol" pitchFamily="-106" charset="2"/>
              </a:rPr>
              <a:t>-</a:t>
            </a:r>
            <a:r>
              <a:rPr lang="ja-JP" altLang="en-US" sz="2400" dirty="0" smtClean="0">
                <a:sym typeface="Symbol" pitchFamily="-106" charset="2"/>
              </a:rPr>
              <a:t>パイ中間子比</a:t>
            </a:r>
            <a:r>
              <a:rPr lang="en-US" altLang="ja-JP" sz="2400" dirty="0" smtClean="0">
                <a:sym typeface="Symbol" pitchFamily="-106" charset="2"/>
              </a:rPr>
              <a:t> </a:t>
            </a:r>
            <a:r>
              <a:rPr lang="en-US" altLang="ja-JP" sz="2400" dirty="0">
                <a:solidFill>
                  <a:srgbClr val="FF0000"/>
                </a:solidFill>
                <a:sym typeface="Symbol" pitchFamily="-106" charset="2"/>
              </a:rPr>
              <a:t>K / </a:t>
            </a:r>
            <a:r>
              <a:rPr lang="en-US" altLang="ja-JP" sz="2400" dirty="0">
                <a:solidFill>
                  <a:srgbClr val="FF0000"/>
                </a:solidFill>
                <a:latin typeface="Symbol" pitchFamily="-106" charset="2"/>
                <a:sym typeface="Symbol" pitchFamily="-106" charset="2"/>
              </a:rPr>
              <a:t>p</a:t>
            </a:r>
            <a:r>
              <a:rPr lang="en-US" altLang="ja-JP" sz="2400" dirty="0">
                <a:sym typeface="Symbol" pitchFamily="-106" charset="2"/>
              </a:rPr>
              <a:t> )</a:t>
            </a:r>
            <a:r>
              <a:rPr lang="en-US" altLang="ja-JP" sz="2400" dirty="0" smtClean="0">
                <a:sym typeface="Symbol" pitchFamily="-106" charset="2"/>
              </a:rPr>
              <a:t> </a:t>
            </a:r>
          </a:p>
          <a:p>
            <a:pPr lvl="1">
              <a:buNone/>
            </a:pPr>
            <a:r>
              <a:rPr lang="en-US" altLang="ja-JP" sz="2400" dirty="0" smtClean="0">
                <a:solidFill>
                  <a:srgbClr val="FF0000"/>
                </a:solidFill>
                <a:sym typeface="Symbol" pitchFamily="-106" charset="2"/>
              </a:rPr>
              <a:t>	→　　T </a:t>
            </a:r>
            <a:r>
              <a:rPr lang="en-US" altLang="ja-JP" sz="2400" dirty="0" err="1">
                <a:solidFill>
                  <a:srgbClr val="FF0000"/>
                </a:solidFill>
                <a:sym typeface="Monotype Sorts" pitchFamily="-106" charset="2"/>
              </a:rPr>
              <a:t></a:t>
            </a:r>
            <a:r>
              <a:rPr lang="en-US" altLang="ja-JP" sz="2400" dirty="0">
                <a:solidFill>
                  <a:srgbClr val="FF0000"/>
                </a:solidFill>
                <a:sym typeface="Monotype Sorts" pitchFamily="-106" charset="2"/>
              </a:rPr>
              <a:t> </a:t>
            </a:r>
            <a:r>
              <a:rPr lang="en-US" altLang="ja-JP" dirty="0" err="1">
                <a:solidFill>
                  <a:srgbClr val="FF0000"/>
                </a:solidFill>
                <a:latin typeface="Symbol" pitchFamily="-106" charset="2"/>
                <a:sym typeface="Monotype Sorts" pitchFamily="-106" charset="2"/>
              </a:rPr>
              <a:t>m</a:t>
            </a:r>
            <a:endParaRPr lang="en-US" altLang="ja-JP" dirty="0" smtClean="0">
              <a:solidFill>
                <a:srgbClr val="FF0000"/>
              </a:solidFill>
              <a:latin typeface="Symbol" pitchFamily="-106" charset="2"/>
              <a:sym typeface="Monotype Sorts" pitchFamily="-106" charset="2"/>
            </a:endParaRPr>
          </a:p>
          <a:p>
            <a:r>
              <a:rPr lang="ja-JP" altLang="en-US" sz="2800" dirty="0" smtClean="0"/>
              <a:t>このようにして、全てのハドロン生成収量とハドロン生成比を決定することができる！</a:t>
            </a:r>
            <a:endParaRPr lang="en-US" altLang="ja-JP" sz="2800" dirty="0"/>
          </a:p>
        </p:txBody>
      </p:sp>
      <p:sp>
        <p:nvSpPr>
          <p:cNvPr id="87048" name="Rectangle 5"/>
          <p:cNvSpPr>
            <a:spLocks noGrp="1" noChangeArrowheads="1"/>
          </p:cNvSpPr>
          <p:nvPr>
            <p:ph type="title"/>
          </p:nvPr>
        </p:nvSpPr>
        <p:spPr>
          <a:xfrm>
            <a:off x="917575" y="228600"/>
            <a:ext cx="7308850" cy="495300"/>
          </a:xfrm>
          <a:noFill/>
        </p:spPr>
        <p:txBody>
          <a:bodyPr/>
          <a:lstStyle/>
          <a:p>
            <a:r>
              <a:rPr lang="ja-JP" altLang="en-US" sz="3600" dirty="0" smtClean="0">
                <a:latin typeface="ヒラギノ丸ゴ Pro W4"/>
                <a:ea typeface="ヒラギノ丸ゴ Pro W4"/>
                <a:cs typeface="ヒラギノ丸ゴ Pro W4"/>
              </a:rPr>
              <a:t>ハドロン生成の起源</a:t>
            </a:r>
            <a:r>
              <a:rPr lang="en-US" altLang="ja-JP" sz="3600" dirty="0" smtClean="0">
                <a:latin typeface="ヒラギノ丸ゴ Pro W4"/>
                <a:ea typeface="ヒラギノ丸ゴ Pro W4"/>
                <a:cs typeface="ヒラギノ丸ゴ Pro W4"/>
              </a:rPr>
              <a:t> (2)</a:t>
            </a:r>
            <a:endParaRPr lang="en-US" altLang="ja-JP" sz="3600" dirty="0">
              <a:latin typeface="ヒラギノ丸ゴ Pro W4"/>
              <a:ea typeface="ヒラギノ丸ゴ Pro W4"/>
              <a:cs typeface="ヒラギノ丸ゴ Pro W4"/>
            </a:endParaRPr>
          </a:p>
        </p:txBody>
      </p:sp>
      <p:sp>
        <p:nvSpPr>
          <p:cNvPr id="87049" name="Line 6"/>
          <p:cNvSpPr>
            <a:spLocks noChangeShapeType="1"/>
          </p:cNvSpPr>
          <p:nvPr/>
        </p:nvSpPr>
        <p:spPr bwMode="auto">
          <a:xfrm>
            <a:off x="2727325" y="2392363"/>
            <a:ext cx="142875" cy="0"/>
          </a:xfrm>
          <a:prstGeom prst="line">
            <a:avLst/>
          </a:prstGeom>
          <a:noFill/>
          <a:ln w="50800">
            <a:solidFill>
              <a:schemeClr val="bg1"/>
            </a:solidFill>
            <a:round/>
            <a:headEnd/>
            <a:tailEnd type="none" w="med" len="lg"/>
          </a:ln>
        </p:spPr>
        <p:txBody>
          <a:bodyPr>
            <a:prstTxWarp prst="textNoShape">
              <a:avLst/>
            </a:prstTxWarp>
            <a:spAutoFit/>
          </a:bodyPr>
          <a:lstStyle/>
          <a:p>
            <a:endParaRPr lang="ja-JP" altLang="en-US"/>
          </a:p>
        </p:txBody>
      </p:sp>
      <p:graphicFrame>
        <p:nvGraphicFramePr>
          <p:cNvPr id="87043" name="Object 3"/>
          <p:cNvGraphicFramePr>
            <a:graphicFrameLocks noChangeAspect="1"/>
          </p:cNvGraphicFramePr>
          <p:nvPr/>
        </p:nvGraphicFramePr>
        <p:xfrm>
          <a:off x="3200400" y="4648200"/>
          <a:ext cx="2743200" cy="887413"/>
        </p:xfrm>
        <a:graphic>
          <a:graphicData uri="http://schemas.openxmlformats.org/presentationml/2006/ole">
            <p:oleObj spid="_x0000_s2533379" name="数式" r:id="rId4" imgW="1295400" imgH="419100" progId="Equation.3">
              <p:embed/>
            </p:oleObj>
          </a:graphicData>
        </a:graphic>
      </p:graphicFrame>
    </p:spTree>
  </p:cSld>
  <p:clrMapOvr>
    <a:masterClrMapping/>
  </p:clrMapOvr>
  <p:transition spd="med">
    <p:strips dir="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スライド番号プレースホルダ 6"/>
          <p:cNvSpPr>
            <a:spLocks noGrp="1"/>
          </p:cNvSpPr>
          <p:nvPr>
            <p:ph type="sldNum" sz="quarter" idx="12"/>
          </p:nvPr>
        </p:nvSpPr>
        <p:spPr/>
        <p:txBody>
          <a:bodyPr/>
          <a:lstStyle/>
          <a:p>
            <a:fld id="{3FCFEBCD-0955-B94B-B8A1-8D276477B720}" type="slidenum">
              <a:rPr lang="en-US" altLang="ja-JP"/>
              <a:pPr/>
              <a:t>56</a:t>
            </a:fld>
            <a:endParaRPr lang="en-US" altLang="ja-JP"/>
          </a:p>
        </p:txBody>
      </p:sp>
      <p:sp>
        <p:nvSpPr>
          <p:cNvPr id="91141" name="Rectangle 2"/>
          <p:cNvSpPr>
            <a:spLocks noGrp="1" noChangeArrowheads="1"/>
          </p:cNvSpPr>
          <p:nvPr>
            <p:ph type="title"/>
          </p:nvPr>
        </p:nvSpPr>
        <p:spPr/>
        <p:txBody>
          <a:bodyPr/>
          <a:lstStyle/>
          <a:p>
            <a:endParaRPr lang="ja-JP" altLang="en-US"/>
          </a:p>
        </p:txBody>
      </p:sp>
      <p:sp>
        <p:nvSpPr>
          <p:cNvPr id="91142" name="Line 7"/>
          <p:cNvSpPr>
            <a:spLocks noChangeShapeType="1"/>
          </p:cNvSpPr>
          <p:nvPr/>
        </p:nvSpPr>
        <p:spPr bwMode="auto">
          <a:xfrm>
            <a:off x="2727325" y="2392363"/>
            <a:ext cx="142875" cy="0"/>
          </a:xfrm>
          <a:prstGeom prst="line">
            <a:avLst/>
          </a:prstGeom>
          <a:noFill/>
          <a:ln w="50800">
            <a:solidFill>
              <a:schemeClr val="bg1"/>
            </a:solidFill>
            <a:round/>
            <a:headEnd/>
            <a:tailEnd type="none" w="med" len="lg"/>
          </a:ln>
        </p:spPr>
        <p:txBody>
          <a:bodyPr>
            <a:prstTxWarp prst="textNoShape">
              <a:avLst/>
            </a:prstTxWarp>
            <a:spAutoFit/>
          </a:bodyPr>
          <a:lstStyle/>
          <a:p>
            <a:endParaRPr lang="ja-JP" altLang="en-US"/>
          </a:p>
        </p:txBody>
      </p:sp>
      <p:pic>
        <p:nvPicPr>
          <p:cNvPr id="2113544" name="Picture 8" descr="ratiosQM"/>
          <p:cNvPicPr>
            <a:picLocks noChangeAspect="1" noChangeArrowheads="1"/>
          </p:cNvPicPr>
          <p:nvPr/>
        </p:nvPicPr>
        <p:blipFill>
          <a:blip r:embed="rId3"/>
          <a:srcRect/>
          <a:stretch>
            <a:fillRect/>
          </a:stretch>
        </p:blipFill>
        <p:spPr bwMode="auto">
          <a:xfrm>
            <a:off x="287337" y="2971800"/>
            <a:ext cx="8569325" cy="3530600"/>
          </a:xfrm>
          <a:prstGeom prst="rect">
            <a:avLst/>
          </a:prstGeom>
          <a:solidFill>
            <a:schemeClr val="bg1"/>
          </a:solidFill>
          <a:ln w="9525">
            <a:noFill/>
            <a:miter lim="800000"/>
            <a:headEnd/>
            <a:tailEnd/>
          </a:ln>
        </p:spPr>
      </p:pic>
      <p:pic>
        <p:nvPicPr>
          <p:cNvPr id="2113545" name="Picture 9" descr="ParticleSpecies"/>
          <p:cNvPicPr>
            <a:picLocks noChangeAspect="1" noChangeArrowheads="1"/>
          </p:cNvPicPr>
          <p:nvPr/>
        </p:nvPicPr>
        <p:blipFill>
          <a:blip r:embed="rId4"/>
          <a:srcRect/>
          <a:stretch>
            <a:fillRect/>
          </a:stretch>
        </p:blipFill>
        <p:spPr bwMode="auto">
          <a:xfrm>
            <a:off x="190500" y="304800"/>
            <a:ext cx="8763000" cy="2400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13545"/>
                                        </p:tgtEl>
                                        <p:attrNameLst>
                                          <p:attrName>style.visibility</p:attrName>
                                        </p:attrNameLst>
                                      </p:cBhvr>
                                      <p:to>
                                        <p:strVal val="visible"/>
                                      </p:to>
                                    </p:set>
                                    <p:animEffect transition="in" filter="wipe(up)">
                                      <p:cBhvr>
                                        <p:cTn id="7" dur="3000"/>
                                        <p:tgtEl>
                                          <p:spTgt spid="211354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13544"/>
                                        </p:tgtEl>
                                        <p:attrNameLst>
                                          <p:attrName>style.visibility</p:attrName>
                                        </p:attrNameLst>
                                      </p:cBhvr>
                                      <p:to>
                                        <p:strVal val="visible"/>
                                      </p:to>
                                    </p:set>
                                    <p:animEffect transition="in" filter="dissolve">
                                      <p:cBhvr>
                                        <p:cTn id="12" dur="500"/>
                                        <p:tgtEl>
                                          <p:spTgt spid="2113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スライド番号プレースホルダ 5"/>
          <p:cNvSpPr>
            <a:spLocks noGrp="1"/>
          </p:cNvSpPr>
          <p:nvPr>
            <p:ph type="sldNum" sz="quarter" idx="12"/>
          </p:nvPr>
        </p:nvSpPr>
        <p:spPr/>
        <p:txBody>
          <a:bodyPr/>
          <a:lstStyle/>
          <a:p>
            <a:fld id="{A6A35449-7AE8-0D4A-9E61-E0F9EFFDE6B6}" type="slidenum">
              <a:rPr lang="en-US" altLang="ja-JP"/>
              <a:pPr/>
              <a:t>57</a:t>
            </a:fld>
            <a:endParaRPr lang="en-US" altLang="ja-JP"/>
          </a:p>
        </p:txBody>
      </p:sp>
      <p:sp>
        <p:nvSpPr>
          <p:cNvPr id="1949698" name="Rectangle 2"/>
          <p:cNvSpPr>
            <a:spLocks noGrp="1" noChangeArrowheads="1"/>
          </p:cNvSpPr>
          <p:nvPr>
            <p:ph type="title"/>
          </p:nvPr>
        </p:nvSpPr>
        <p:spPr/>
        <p:txBody>
          <a:bodyPr/>
          <a:lstStyle/>
          <a:p>
            <a:r>
              <a:rPr lang="ja-JP" altLang="en-US" dirty="0" smtClean="0">
                <a:latin typeface="ヒラギノ丸ゴ Pro W4"/>
                <a:ea typeface="ヒラギノ丸ゴ Pro W4"/>
                <a:cs typeface="ヒラギノ丸ゴ Pro W4"/>
              </a:rPr>
              <a:t>初期宇宙の状態に迫る！</a:t>
            </a:r>
            <a:endParaRPr lang="en-US" altLang="ja-JP" dirty="0">
              <a:latin typeface="ヒラギノ丸ゴ Pro W4"/>
              <a:ea typeface="ヒラギノ丸ゴ Pro W4"/>
              <a:cs typeface="ヒラギノ丸ゴ Pro W4"/>
            </a:endParaRPr>
          </a:p>
        </p:txBody>
      </p:sp>
      <p:sp>
        <p:nvSpPr>
          <p:cNvPr id="1949699" name="Rectangle 3"/>
          <p:cNvSpPr>
            <a:spLocks noGrp="1" noChangeArrowheads="1"/>
          </p:cNvSpPr>
          <p:nvPr>
            <p:ph type="body" idx="1"/>
          </p:nvPr>
        </p:nvSpPr>
        <p:spPr>
          <a:xfrm>
            <a:off x="0" y="1066800"/>
            <a:ext cx="7772400" cy="4114800"/>
          </a:xfrm>
        </p:spPr>
        <p:txBody>
          <a:bodyPr/>
          <a:lstStyle/>
          <a:p>
            <a:r>
              <a:rPr lang="ja-JP" altLang="en-US" sz="3600" dirty="0" smtClean="0">
                <a:ea typeface="ＭＳ Ｐゴシック" charset="-128"/>
                <a:cs typeface="ＭＳ Ｐゴシック" charset="-128"/>
              </a:rPr>
              <a:t>初期宇宙</a:t>
            </a:r>
            <a:r>
              <a:rPr lang="en-US" altLang="ja-JP" sz="3600" dirty="0" smtClean="0">
                <a:ea typeface="ＭＳ Ｐゴシック" charset="-128"/>
                <a:cs typeface="ＭＳ Ｐゴシック" charset="-128"/>
              </a:rPr>
              <a:t>:</a:t>
            </a:r>
          </a:p>
          <a:p>
            <a:pPr lvl="1"/>
            <a:r>
              <a:rPr lang="ja-JP" altLang="en-US" sz="3200" dirty="0" smtClean="0">
                <a:ea typeface="ＭＳ Ｐゴシック" charset="-128"/>
                <a:cs typeface="ＭＳ Ｐゴシック" charset="-128"/>
              </a:rPr>
              <a:t>反陽子</a:t>
            </a:r>
            <a:r>
              <a:rPr lang="en-US" altLang="ja-JP" sz="3200" dirty="0" smtClean="0">
                <a:ea typeface="ＭＳ Ｐゴシック" charset="-128"/>
                <a:cs typeface="ＭＳ Ｐゴシック" charset="-128"/>
              </a:rPr>
              <a:t>/</a:t>
            </a:r>
            <a:r>
              <a:rPr lang="ja-JP" altLang="en-US" sz="3200" dirty="0" smtClean="0">
                <a:ea typeface="ＭＳ Ｐゴシック" charset="-128"/>
                <a:cs typeface="ＭＳ Ｐゴシック" charset="-128"/>
              </a:rPr>
              <a:t>陽子</a:t>
            </a:r>
            <a:r>
              <a:rPr lang="en-US" altLang="ja-JP" sz="3200" dirty="0" smtClean="0">
                <a:ea typeface="ＭＳ Ｐゴシック" charset="-128"/>
                <a:cs typeface="ＭＳ Ｐゴシック" charset="-128"/>
              </a:rPr>
              <a:t> </a:t>
            </a:r>
            <a:r>
              <a:rPr lang="en-US" altLang="ja-JP" sz="3200" dirty="0">
                <a:ea typeface="ＭＳ Ｐゴシック" charset="-128"/>
                <a:cs typeface="ＭＳ Ｐゴシック" charset="-128"/>
              </a:rPr>
              <a:t>= </a:t>
            </a:r>
            <a:r>
              <a:rPr lang="en-US" altLang="ja-JP" sz="3200" u="sng" dirty="0">
                <a:solidFill>
                  <a:srgbClr val="0000FF"/>
                </a:solidFill>
                <a:ea typeface="ＭＳ Ｐゴシック" charset="-128"/>
                <a:cs typeface="ＭＳ Ｐゴシック" charset="-128"/>
              </a:rPr>
              <a:t>0.999999999</a:t>
            </a:r>
          </a:p>
          <a:p>
            <a:pPr>
              <a:buFontTx/>
              <a:buNone/>
            </a:pPr>
            <a:endParaRPr lang="ja-JP" altLang="en-US" sz="3600" dirty="0">
              <a:ea typeface="ＭＳ Ｐゴシック" charset="-128"/>
              <a:cs typeface="ＭＳ Ｐゴシック" charset="-128"/>
            </a:endParaRPr>
          </a:p>
        </p:txBody>
      </p:sp>
      <p:grpSp>
        <p:nvGrpSpPr>
          <p:cNvPr id="1949700" name="Group 4"/>
          <p:cNvGrpSpPr>
            <a:grpSpLocks/>
          </p:cNvGrpSpPr>
          <p:nvPr/>
        </p:nvGrpSpPr>
        <p:grpSpPr bwMode="auto">
          <a:xfrm>
            <a:off x="6477000" y="6096000"/>
            <a:ext cx="1166813" cy="366713"/>
            <a:chOff x="5328" y="3456"/>
            <a:chExt cx="542" cy="195"/>
          </a:xfrm>
        </p:grpSpPr>
        <p:sp>
          <p:nvSpPr>
            <p:cNvPr id="1949701" name="Text Box 5"/>
            <p:cNvSpPr txBox="1">
              <a:spLocks noChangeArrowheads="1"/>
            </p:cNvSpPr>
            <p:nvPr/>
          </p:nvSpPr>
          <p:spPr bwMode="auto">
            <a:xfrm>
              <a:off x="5328" y="3456"/>
              <a:ext cx="542" cy="195"/>
            </a:xfrm>
            <a:prstGeom prst="rect">
              <a:avLst/>
            </a:prstGeom>
            <a:noFill/>
            <a:ln w="9525">
              <a:noFill/>
              <a:miter lim="800000"/>
              <a:headEnd/>
              <a:tailEnd/>
            </a:ln>
            <a:effectLst/>
          </p:spPr>
          <p:txBody>
            <a:bodyPr wrap="none">
              <a:prstTxWarp prst="textNoShape">
                <a:avLst/>
              </a:prstTxWarp>
              <a:spAutoFit/>
            </a:bodyPr>
            <a:lstStyle/>
            <a:p>
              <a:pPr algn="l" eaLnBrk="1" hangingPunct="1"/>
              <a:r>
                <a:rPr kumimoji="1" lang="en-US" altLang="ja-JP" sz="1800" b="0">
                  <a:latin typeface="Arial" charset="0"/>
                  <a:ea typeface="ＭＳ Ｐゴシック" charset="-128"/>
                  <a:cs typeface="ＭＳ Ｐゴシック" charset="-128"/>
                </a:rPr>
                <a:t>√s [GeV]</a:t>
              </a:r>
            </a:p>
          </p:txBody>
        </p:sp>
        <p:sp>
          <p:nvSpPr>
            <p:cNvPr id="1949702" name="Line 6"/>
            <p:cNvSpPr>
              <a:spLocks noChangeShapeType="1"/>
            </p:cNvSpPr>
            <p:nvPr/>
          </p:nvSpPr>
          <p:spPr bwMode="auto">
            <a:xfrm>
              <a:off x="5464" y="3514"/>
              <a:ext cx="166" cy="2"/>
            </a:xfrm>
            <a:prstGeom prst="line">
              <a:avLst/>
            </a:prstGeom>
            <a:noFill/>
            <a:ln w="28575">
              <a:solidFill>
                <a:schemeClr val="tx1"/>
              </a:solidFill>
              <a:round/>
              <a:headEnd/>
              <a:tailEnd/>
            </a:ln>
            <a:effectLst/>
          </p:spPr>
          <p:txBody>
            <a:bodyPr wrap="none" anchor="ctr">
              <a:prstTxWarp prst="textNoShape">
                <a:avLst/>
              </a:prstTxWarp>
            </a:bodyPr>
            <a:lstStyle/>
            <a:p>
              <a:endParaRPr lang="ja-JP" altLang="en-US"/>
            </a:p>
          </p:txBody>
        </p:sp>
      </p:grpSp>
      <p:pic>
        <p:nvPicPr>
          <p:cNvPr id="1949703" name="Picture 7" descr="c1"/>
          <p:cNvPicPr>
            <a:picLocks noChangeAspect="1" noChangeArrowheads="1"/>
          </p:cNvPicPr>
          <p:nvPr/>
        </p:nvPicPr>
        <p:blipFill>
          <a:blip r:embed="rId3"/>
          <a:srcRect/>
          <a:stretch>
            <a:fillRect/>
          </a:stretch>
        </p:blipFill>
        <p:spPr bwMode="auto">
          <a:xfrm>
            <a:off x="2667000" y="2681288"/>
            <a:ext cx="6477000" cy="3830637"/>
          </a:xfrm>
          <a:prstGeom prst="rect">
            <a:avLst/>
          </a:prstGeom>
          <a:noFill/>
        </p:spPr>
      </p:pic>
      <p:sp>
        <p:nvSpPr>
          <p:cNvPr id="1949704" name="Text Box 8"/>
          <p:cNvSpPr txBox="1">
            <a:spLocks noChangeArrowheads="1"/>
          </p:cNvSpPr>
          <p:nvPr/>
        </p:nvSpPr>
        <p:spPr bwMode="auto">
          <a:xfrm>
            <a:off x="4183063" y="4943475"/>
            <a:ext cx="800100" cy="581025"/>
          </a:xfrm>
          <a:prstGeom prst="rect">
            <a:avLst/>
          </a:prstGeom>
          <a:noFill/>
          <a:ln w="9525">
            <a:noFill/>
            <a:miter lim="800000"/>
            <a:headEnd/>
            <a:tailEnd/>
          </a:ln>
          <a:effectLst/>
        </p:spPr>
        <p:txBody>
          <a:bodyPr wrap="none">
            <a:prstTxWarp prst="textNoShape">
              <a:avLst/>
            </a:prstTxWarp>
            <a:spAutoFit/>
          </a:bodyPr>
          <a:lstStyle/>
          <a:p>
            <a:pPr algn="l" eaLnBrk="1" hangingPunct="1"/>
            <a:r>
              <a:rPr kumimoji="1" lang="en-US" altLang="ja-JP" sz="1600" b="0">
                <a:solidFill>
                  <a:srgbClr val="0000CC"/>
                </a:solidFill>
                <a:latin typeface="Arial" charset="0"/>
                <a:ea typeface="ＭＳ Ｐゴシック" charset="-128"/>
                <a:cs typeface="ＭＳ Ｐゴシック" charset="-128"/>
              </a:rPr>
              <a:t>E866</a:t>
            </a:r>
          </a:p>
          <a:p>
            <a:pPr algn="l" eaLnBrk="1" hangingPunct="1"/>
            <a:r>
              <a:rPr kumimoji="1" lang="en-US" altLang="ja-JP" sz="1600" b="0">
                <a:solidFill>
                  <a:srgbClr val="0000CC"/>
                </a:solidFill>
                <a:latin typeface="Arial" charset="0"/>
                <a:ea typeface="ＭＳ Ｐゴシック" charset="-128"/>
                <a:cs typeface="ＭＳ Ｐゴシック" charset="-128"/>
              </a:rPr>
              <a:t>Au+Au</a:t>
            </a:r>
            <a:endParaRPr kumimoji="1" lang="en-US" altLang="ja-JP" sz="1600" b="0">
              <a:latin typeface="Arial" charset="0"/>
              <a:ea typeface="ＭＳ Ｐゴシック" charset="-128"/>
              <a:cs typeface="ＭＳ Ｐゴシック" charset="-128"/>
            </a:endParaRPr>
          </a:p>
        </p:txBody>
      </p:sp>
      <p:sp>
        <p:nvSpPr>
          <p:cNvPr id="1949705" name="Text Box 9"/>
          <p:cNvSpPr txBox="1">
            <a:spLocks noChangeArrowheads="1"/>
          </p:cNvSpPr>
          <p:nvPr/>
        </p:nvSpPr>
        <p:spPr bwMode="auto">
          <a:xfrm>
            <a:off x="5734050" y="4706938"/>
            <a:ext cx="1082675" cy="581025"/>
          </a:xfrm>
          <a:prstGeom prst="rect">
            <a:avLst/>
          </a:prstGeom>
          <a:solidFill>
            <a:schemeClr val="bg1"/>
          </a:solidFill>
          <a:ln w="9525">
            <a:noFill/>
            <a:miter lim="800000"/>
            <a:headEnd/>
            <a:tailEnd/>
          </a:ln>
          <a:effectLst/>
        </p:spPr>
        <p:txBody>
          <a:bodyPr>
            <a:prstTxWarp prst="textNoShape">
              <a:avLst/>
            </a:prstTxWarp>
            <a:spAutoFit/>
          </a:bodyPr>
          <a:lstStyle/>
          <a:p>
            <a:pPr algn="l" eaLnBrk="1" hangingPunct="1"/>
            <a:r>
              <a:rPr kumimoji="1" lang="en-US" altLang="ja-JP" sz="1600" b="0">
                <a:solidFill>
                  <a:srgbClr val="3333FF"/>
                </a:solidFill>
                <a:latin typeface="Arial" charset="0"/>
                <a:ea typeface="ＭＳ Ｐゴシック" charset="-128"/>
                <a:cs typeface="ＭＳ Ｐゴシック" charset="-128"/>
              </a:rPr>
              <a:t>NA44</a:t>
            </a:r>
          </a:p>
          <a:p>
            <a:pPr algn="l" eaLnBrk="1" hangingPunct="1"/>
            <a:r>
              <a:rPr kumimoji="1" lang="en-US" altLang="ja-JP" sz="1600" b="0">
                <a:solidFill>
                  <a:srgbClr val="3333FF"/>
                </a:solidFill>
                <a:latin typeface="Arial" charset="0"/>
                <a:ea typeface="ＭＳ Ｐゴシック" charset="-128"/>
                <a:cs typeface="ＭＳ Ｐゴシック" charset="-128"/>
              </a:rPr>
              <a:t>Pb+Pb</a:t>
            </a:r>
          </a:p>
        </p:txBody>
      </p:sp>
      <p:sp>
        <p:nvSpPr>
          <p:cNvPr id="1949706" name="Text Box 10"/>
          <p:cNvSpPr txBox="1">
            <a:spLocks noChangeArrowheads="1"/>
          </p:cNvSpPr>
          <p:nvPr/>
        </p:nvSpPr>
        <p:spPr bwMode="auto">
          <a:xfrm rot="-5400000">
            <a:off x="2440781" y="3048794"/>
            <a:ext cx="909638" cy="457200"/>
          </a:xfrm>
          <a:prstGeom prst="rect">
            <a:avLst/>
          </a:prstGeom>
          <a:noFill/>
          <a:ln w="9525">
            <a:noFill/>
            <a:miter lim="800000"/>
            <a:headEnd/>
            <a:tailEnd/>
          </a:ln>
          <a:effectLst/>
        </p:spPr>
        <p:txBody>
          <a:bodyPr wrap="none">
            <a:prstTxWarp prst="textNoShape">
              <a:avLst/>
            </a:prstTxWarp>
            <a:spAutoFit/>
          </a:bodyPr>
          <a:lstStyle/>
          <a:p>
            <a:pPr algn="l"/>
            <a:r>
              <a:rPr kumimoji="1" lang="en-US" altLang="ja-JP" b="0">
                <a:latin typeface="Times New Roman" charset="0"/>
                <a:ea typeface="ＭＳ Ｐゴシック" charset="-128"/>
                <a:cs typeface="ＭＳ Ｐゴシック" charset="-128"/>
              </a:rPr>
              <a:t> </a:t>
            </a:r>
            <a:r>
              <a:rPr kumimoji="1" lang="en-US" altLang="ja-JP" sz="2000" b="0">
                <a:latin typeface="Times New Roman" charset="0"/>
                <a:ea typeface="ＭＳ Ｐゴシック" charset="-128"/>
                <a:cs typeface="ＭＳ Ｐゴシック" charset="-128"/>
              </a:rPr>
              <a:t>pbar/p</a:t>
            </a:r>
          </a:p>
        </p:txBody>
      </p:sp>
      <p:sp>
        <p:nvSpPr>
          <p:cNvPr id="1949707" name="Line 11"/>
          <p:cNvSpPr>
            <a:spLocks noChangeShapeType="1"/>
          </p:cNvSpPr>
          <p:nvPr/>
        </p:nvSpPr>
        <p:spPr bwMode="auto">
          <a:xfrm>
            <a:off x="3429000" y="3200400"/>
            <a:ext cx="5334000" cy="0"/>
          </a:xfrm>
          <a:prstGeom prst="line">
            <a:avLst/>
          </a:prstGeom>
          <a:noFill/>
          <a:ln w="38100">
            <a:solidFill>
              <a:srgbClr val="333399"/>
            </a:solidFill>
            <a:prstDash val="sysDot"/>
            <a:round/>
            <a:headEnd type="none" w="sm" len="sm"/>
            <a:tailEnd type="none" w="sm" len="sm"/>
          </a:ln>
          <a:effectLst/>
        </p:spPr>
        <p:txBody>
          <a:bodyPr>
            <a:prstTxWarp prst="textNoShape">
              <a:avLst/>
            </a:prstTxWarp>
          </a:bodyPr>
          <a:lstStyle/>
          <a:p>
            <a:endParaRPr lang="ja-JP" altLang="en-US"/>
          </a:p>
        </p:txBody>
      </p:sp>
      <p:sp>
        <p:nvSpPr>
          <p:cNvPr id="1949708" name="Rectangle 12"/>
          <p:cNvSpPr>
            <a:spLocks noChangeArrowheads="1"/>
          </p:cNvSpPr>
          <p:nvPr/>
        </p:nvSpPr>
        <p:spPr bwMode="auto">
          <a:xfrm>
            <a:off x="-75719" y="3463272"/>
            <a:ext cx="2781300" cy="469900"/>
          </a:xfrm>
          <a:prstGeom prst="rect">
            <a:avLst/>
          </a:prstGeom>
          <a:noFill/>
          <a:ln w="9525">
            <a:noFill/>
            <a:miter lim="800000"/>
            <a:headEnd/>
            <a:tailEnd/>
          </a:ln>
          <a:effectLst/>
        </p:spPr>
        <p:txBody>
          <a:bodyPr>
            <a:prstTxWarp prst="textNoShape">
              <a:avLst/>
            </a:prstTxWarp>
          </a:bodyPr>
          <a:lstStyle/>
          <a:p>
            <a:pPr marL="342900" indent="-342900" algn="l">
              <a:lnSpc>
                <a:spcPct val="90000"/>
              </a:lnSpc>
              <a:spcBef>
                <a:spcPct val="20000"/>
              </a:spcBef>
              <a:buSzPct val="60000"/>
              <a:buFont typeface="Monotype Sorts" charset="2"/>
              <a:buNone/>
            </a:pPr>
            <a:r>
              <a:rPr lang="en-US" altLang="ja-JP" b="0" dirty="0" smtClean="0">
                <a:latin typeface="Arial Rounded MT Bold" charset="0"/>
                <a:ea typeface="ＭＳ Ｐゴシック" charset="-128"/>
                <a:cs typeface="ＭＳ Ｐゴシック" charset="-128"/>
              </a:rPr>
              <a:t>    </a:t>
            </a:r>
            <a:r>
              <a:rPr lang="en-US" altLang="ja-JP" b="0" dirty="0">
                <a:latin typeface="Arial Rounded MT Bold" charset="0"/>
                <a:ea typeface="ＭＳ Ｐゴシック" charset="-128"/>
                <a:cs typeface="ＭＳ Ｐゴシック" charset="-128"/>
              </a:rPr>
              <a:t>(~0.8 at RHIC)</a:t>
            </a:r>
          </a:p>
        </p:txBody>
      </p:sp>
      <p:sp>
        <p:nvSpPr>
          <p:cNvPr id="1949709" name="Line 13"/>
          <p:cNvSpPr>
            <a:spLocks noChangeShapeType="1"/>
          </p:cNvSpPr>
          <p:nvPr/>
        </p:nvSpPr>
        <p:spPr bwMode="auto">
          <a:xfrm>
            <a:off x="4648200" y="2286000"/>
            <a:ext cx="0" cy="914400"/>
          </a:xfrm>
          <a:prstGeom prst="line">
            <a:avLst/>
          </a:prstGeom>
          <a:noFill/>
          <a:ln w="57150">
            <a:solidFill>
              <a:srgbClr val="0000FF"/>
            </a:solidFill>
            <a:round/>
            <a:headEnd type="none" w="sm" len="sm"/>
            <a:tailEnd type="stealth" w="med" len="lg"/>
          </a:ln>
          <a:effectLst/>
        </p:spPr>
        <p:txBody>
          <a:bodyPr>
            <a:prstTxWarp prst="textNoShape">
              <a:avLst/>
            </a:prstTxWarp>
          </a:bodyPr>
          <a:lstStyle/>
          <a:p>
            <a:endParaRPr lang="ja-JP" altLang="en-US"/>
          </a:p>
        </p:txBody>
      </p:sp>
      <p:sp>
        <p:nvSpPr>
          <p:cNvPr id="1949710" name="Line 14"/>
          <p:cNvSpPr>
            <a:spLocks noChangeShapeType="1"/>
          </p:cNvSpPr>
          <p:nvPr/>
        </p:nvSpPr>
        <p:spPr bwMode="auto">
          <a:xfrm flipV="1">
            <a:off x="2133600" y="3429000"/>
            <a:ext cx="5562600" cy="533400"/>
          </a:xfrm>
          <a:prstGeom prst="line">
            <a:avLst/>
          </a:prstGeom>
          <a:noFill/>
          <a:ln w="57150">
            <a:solidFill>
              <a:srgbClr val="FF0000"/>
            </a:solidFill>
            <a:round/>
            <a:headEnd type="none" w="sm" len="sm"/>
            <a:tailEnd type="stealth" w="med" len="lg"/>
          </a:ln>
          <a:effectLst/>
        </p:spPr>
        <p:txBody>
          <a:bodyPr>
            <a:prstTxWarp prst="textNoShape">
              <a:avLst/>
            </a:prstTxWarp>
          </a:bodyPr>
          <a:lstStyle/>
          <a:p>
            <a:endParaRPr lang="ja-JP" altLang="en-US"/>
          </a:p>
        </p:txBody>
      </p:sp>
      <p:sp>
        <p:nvSpPr>
          <p:cNvPr id="1949711" name="Text Box 15"/>
          <p:cNvSpPr txBox="1">
            <a:spLocks noChangeArrowheads="1"/>
          </p:cNvSpPr>
          <p:nvPr/>
        </p:nvSpPr>
        <p:spPr bwMode="auto">
          <a:xfrm>
            <a:off x="4876800" y="5592763"/>
            <a:ext cx="4114800" cy="427037"/>
          </a:xfrm>
          <a:prstGeom prst="rect">
            <a:avLst/>
          </a:prstGeom>
          <a:noFill/>
          <a:ln w="9525">
            <a:noFill/>
            <a:miter lim="800000"/>
            <a:headEnd/>
            <a:tailEnd/>
          </a:ln>
          <a:effectLst/>
        </p:spPr>
        <p:txBody>
          <a:bodyPr>
            <a:prstTxWarp prst="textNoShape">
              <a:avLst/>
            </a:prstTxWarp>
            <a:spAutoFit/>
          </a:bodyPr>
          <a:lstStyle/>
          <a:p>
            <a:pPr marL="342900" indent="-342900" eaLnBrk="1" hangingPunct="1">
              <a:spcBef>
                <a:spcPct val="50000"/>
              </a:spcBef>
              <a:buClr>
                <a:srgbClr val="0000FF"/>
              </a:buClr>
              <a:buSzPct val="62000"/>
              <a:buFont typeface="Monotype Sorts" charset="2"/>
              <a:buNone/>
            </a:pPr>
            <a:r>
              <a:rPr lang="en-US" altLang="ja-JP" sz="2200">
                <a:solidFill>
                  <a:srgbClr val="0000FF"/>
                </a:solidFill>
                <a:latin typeface="Arial Rounded MT Bold" charset="0"/>
              </a:rPr>
              <a:t>Beam Energy (GeV) </a:t>
            </a:r>
            <a:r>
              <a:rPr lang="en-US" altLang="ja-JP" sz="2200">
                <a:solidFill>
                  <a:srgbClr val="0000FF"/>
                </a:solidFill>
                <a:latin typeface="Arial Rounded MT Bold" charset="0"/>
                <a:sym typeface="Symbol" charset="2"/>
              </a:rPr>
              <a:t></a:t>
            </a:r>
          </a:p>
        </p:txBody>
      </p:sp>
      <p:sp>
        <p:nvSpPr>
          <p:cNvPr id="1949712" name="Text Box 16"/>
          <p:cNvSpPr txBox="1">
            <a:spLocks noChangeArrowheads="1"/>
          </p:cNvSpPr>
          <p:nvPr/>
        </p:nvSpPr>
        <p:spPr bwMode="auto">
          <a:xfrm>
            <a:off x="7391400" y="3505200"/>
            <a:ext cx="1371600" cy="457200"/>
          </a:xfrm>
          <a:prstGeom prst="rect">
            <a:avLst/>
          </a:prstGeom>
          <a:noFill/>
          <a:ln w="9525">
            <a:noFill/>
            <a:miter lim="800000"/>
            <a:headEnd/>
            <a:tailEnd/>
          </a:ln>
          <a:effectLst/>
        </p:spPr>
        <p:txBody>
          <a:bodyPr>
            <a:prstTxWarp prst="textNoShape">
              <a:avLst/>
            </a:prstTxWarp>
            <a:spAutoFit/>
          </a:bodyPr>
          <a:lstStyle/>
          <a:p>
            <a:pPr marL="342900" indent="-342900" eaLnBrk="1" hangingPunct="1">
              <a:spcBef>
                <a:spcPct val="50000"/>
              </a:spcBef>
              <a:buClr>
                <a:srgbClr val="0000FF"/>
              </a:buClr>
              <a:buSzPct val="62000"/>
              <a:buFont typeface="Monotype Sorts" charset="2"/>
              <a:buNone/>
            </a:pPr>
            <a:r>
              <a:rPr lang="en-US" altLang="ja-JP">
                <a:solidFill>
                  <a:srgbClr val="FF6600"/>
                </a:solidFill>
                <a:effectLst>
                  <a:outerShdw blurRad="38100" dist="38100" dir="2700000" algn="tl">
                    <a:srgbClr val="DDDDDD"/>
                  </a:outerShdw>
                </a:effectLst>
                <a:latin typeface="Arial Rounded MT Bold" charset="0"/>
              </a:rPr>
              <a:t>RHIC</a:t>
            </a:r>
          </a:p>
        </p:txBody>
      </p:sp>
      <p:sp>
        <p:nvSpPr>
          <p:cNvPr id="1949713" name="Text Box 17"/>
          <p:cNvSpPr txBox="1">
            <a:spLocks noChangeArrowheads="1"/>
          </p:cNvSpPr>
          <p:nvPr/>
        </p:nvSpPr>
        <p:spPr bwMode="auto">
          <a:xfrm>
            <a:off x="8172450" y="3143250"/>
            <a:ext cx="457200" cy="457200"/>
          </a:xfrm>
          <a:prstGeom prst="rect">
            <a:avLst/>
          </a:prstGeom>
          <a:noFill/>
          <a:ln w="9525">
            <a:noFill/>
            <a:miter lim="800000"/>
            <a:headEnd/>
            <a:tailEnd/>
          </a:ln>
          <a:effectLst/>
        </p:spPr>
        <p:txBody>
          <a:bodyPr>
            <a:prstTxWarp prst="textNoShape">
              <a:avLst/>
            </a:prstTxWarp>
            <a:spAutoFit/>
          </a:bodyPr>
          <a:lstStyle/>
          <a:p>
            <a:pPr marL="342900" indent="-342900" eaLnBrk="1" hangingPunct="1">
              <a:spcBef>
                <a:spcPct val="50000"/>
              </a:spcBef>
              <a:buClr>
                <a:srgbClr val="FF0000"/>
              </a:buClr>
              <a:buSzPct val="75000"/>
              <a:buFont typeface="Monotype Sorts" charset="2"/>
              <a:buChar char="l"/>
            </a:pPr>
            <a:r>
              <a:rPr lang="en-US" altLang="ja-JP">
                <a:solidFill>
                  <a:srgbClr val="0000FF"/>
                </a:solidFill>
                <a:effectLst>
                  <a:outerShdw blurRad="38100" dist="38100" dir="2700000" algn="tl">
                    <a:srgbClr val="DDDDDD"/>
                  </a:outerShdw>
                </a:effectLst>
                <a:latin typeface="Arial Rounded MT Bold" charset="0"/>
              </a:rPr>
              <a:t> </a:t>
            </a: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49707"/>
                                        </p:tgtEl>
                                        <p:attrNameLst>
                                          <p:attrName>style.visibility</p:attrName>
                                        </p:attrNameLst>
                                      </p:cBhvr>
                                      <p:to>
                                        <p:strVal val="visible"/>
                                      </p:to>
                                    </p:set>
                                    <p:animEffect transition="in" filter="wipe(left)">
                                      <p:cBhvr>
                                        <p:cTn id="7" dur="500"/>
                                        <p:tgtEl>
                                          <p:spTgt spid="194970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49709"/>
                                        </p:tgtEl>
                                        <p:attrNameLst>
                                          <p:attrName>style.visibility</p:attrName>
                                        </p:attrNameLst>
                                      </p:cBhvr>
                                      <p:to>
                                        <p:strVal val="visible"/>
                                      </p:to>
                                    </p:set>
                                    <p:animEffect transition="in" filter="wipe(up)">
                                      <p:cBhvr>
                                        <p:cTn id="10" dur="500"/>
                                        <p:tgtEl>
                                          <p:spTgt spid="194970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949708"/>
                                        </p:tgtEl>
                                        <p:attrNameLst>
                                          <p:attrName>style.visibility</p:attrName>
                                        </p:attrNameLst>
                                      </p:cBhvr>
                                      <p:to>
                                        <p:strVal val="visible"/>
                                      </p:to>
                                    </p:set>
                                    <p:animEffect transition="in" filter="dissolve">
                                      <p:cBhvr>
                                        <p:cTn id="15" dur="500"/>
                                        <p:tgtEl>
                                          <p:spTgt spid="194970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49710"/>
                                        </p:tgtEl>
                                        <p:attrNameLst>
                                          <p:attrName>style.visibility</p:attrName>
                                        </p:attrNameLst>
                                      </p:cBhvr>
                                      <p:to>
                                        <p:strVal val="visible"/>
                                      </p:to>
                                    </p:set>
                                    <p:animEffect transition="in" filter="wipe(left)">
                                      <p:cBhvr>
                                        <p:cTn id="20" dur="500"/>
                                        <p:tgtEl>
                                          <p:spTgt spid="1949710"/>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949712"/>
                                        </p:tgtEl>
                                        <p:attrNameLst>
                                          <p:attrName>style.visibility</p:attrName>
                                        </p:attrNameLst>
                                      </p:cBhvr>
                                      <p:to>
                                        <p:strVal val="visible"/>
                                      </p:to>
                                    </p:set>
                                    <p:animEffect transition="in" filter="wipe(left)">
                                      <p:cBhvr>
                                        <p:cTn id="24" dur="500"/>
                                        <p:tgtEl>
                                          <p:spTgt spid="1949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707" grpId="0" animBg="1"/>
      <p:bldP spid="1949708" grpId="0" autoUpdateAnimBg="0"/>
      <p:bldP spid="1949709" grpId="0" animBg="1"/>
      <p:bldP spid="1949710" grpId="0" animBg="1"/>
      <p:bldP spid="1949712" grpId="0"/>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12" name="スライド番号プレースホルダ 5"/>
          <p:cNvSpPr>
            <a:spLocks noGrp="1"/>
          </p:cNvSpPr>
          <p:nvPr>
            <p:ph type="sldNum" sz="quarter" idx="12"/>
          </p:nvPr>
        </p:nvSpPr>
        <p:spPr/>
        <p:txBody>
          <a:bodyPr/>
          <a:lstStyle/>
          <a:p>
            <a:fld id="{D29F20A7-D763-084B-BABF-3A2871A01784}" type="slidenum">
              <a:rPr lang="en-US" altLang="ja-JP"/>
              <a:pPr/>
              <a:t>58</a:t>
            </a:fld>
            <a:endParaRPr lang="en-US" altLang="ja-JP"/>
          </a:p>
        </p:txBody>
      </p:sp>
      <p:sp>
        <p:nvSpPr>
          <p:cNvPr id="1943554" name="Rectangle 2"/>
          <p:cNvSpPr>
            <a:spLocks noGrp="1" noChangeArrowheads="1"/>
          </p:cNvSpPr>
          <p:nvPr>
            <p:ph type="title"/>
          </p:nvPr>
        </p:nvSpPr>
        <p:spPr>
          <a:xfrm>
            <a:off x="457200" y="0"/>
            <a:ext cx="8229600" cy="914400"/>
          </a:xfrm>
        </p:spPr>
        <p:txBody>
          <a:bodyPr/>
          <a:lstStyle/>
          <a:p>
            <a:r>
              <a:rPr lang="ja-JP" altLang="en-US" sz="3600" dirty="0" smtClean="0">
                <a:solidFill>
                  <a:srgbClr val="FFFFFF"/>
                </a:solidFill>
              </a:rPr>
              <a:t>横方向のダイナミックス</a:t>
            </a:r>
            <a:endParaRPr lang="en-US" altLang="ja-JP" sz="3600" dirty="0">
              <a:solidFill>
                <a:srgbClr val="FFFFFF"/>
              </a:solidFill>
            </a:endParaRPr>
          </a:p>
        </p:txBody>
      </p:sp>
      <p:pic>
        <p:nvPicPr>
          <p:cNvPr id="1943555" name="Picture 3" descr="E80sideHR"/>
          <p:cNvPicPr>
            <a:picLocks noChangeAspect="1" noChangeArrowheads="1"/>
          </p:cNvPicPr>
          <p:nvPr/>
        </p:nvPicPr>
        <p:blipFill>
          <a:blip r:embed="rId3"/>
          <a:srcRect/>
          <a:stretch>
            <a:fillRect/>
          </a:stretch>
        </p:blipFill>
        <p:spPr bwMode="auto">
          <a:xfrm>
            <a:off x="1187450" y="673100"/>
            <a:ext cx="8012113" cy="6184900"/>
          </a:xfrm>
          <a:prstGeom prst="rect">
            <a:avLst/>
          </a:prstGeom>
          <a:noFill/>
        </p:spPr>
      </p:pic>
      <p:sp>
        <p:nvSpPr>
          <p:cNvPr id="1943556" name="Line 4"/>
          <p:cNvSpPr>
            <a:spLocks noChangeShapeType="1"/>
          </p:cNvSpPr>
          <p:nvPr/>
        </p:nvSpPr>
        <p:spPr bwMode="auto">
          <a:xfrm>
            <a:off x="1331913" y="3716338"/>
            <a:ext cx="3816350" cy="73025"/>
          </a:xfrm>
          <a:prstGeom prst="line">
            <a:avLst/>
          </a:prstGeom>
          <a:noFill/>
          <a:ln w="50800">
            <a:solidFill>
              <a:srgbClr val="FFFFFF"/>
            </a:solidFill>
            <a:round/>
            <a:headEnd/>
            <a:tailEnd type="stealth" w="lg" len="lg"/>
          </a:ln>
          <a:effectLst/>
        </p:spPr>
        <p:txBody>
          <a:bodyPr>
            <a:prstTxWarp prst="textNoShape">
              <a:avLst/>
            </a:prstTxWarp>
            <a:spAutoFit/>
          </a:bodyPr>
          <a:lstStyle/>
          <a:p>
            <a:endParaRPr lang="ja-JP" altLang="en-US"/>
          </a:p>
        </p:txBody>
      </p:sp>
      <p:sp>
        <p:nvSpPr>
          <p:cNvPr id="1943557" name="Line 5"/>
          <p:cNvSpPr>
            <a:spLocks noChangeShapeType="1"/>
          </p:cNvSpPr>
          <p:nvPr/>
        </p:nvSpPr>
        <p:spPr bwMode="auto">
          <a:xfrm flipH="1" flipV="1">
            <a:off x="5292725" y="3789363"/>
            <a:ext cx="3600450" cy="71437"/>
          </a:xfrm>
          <a:prstGeom prst="line">
            <a:avLst/>
          </a:prstGeom>
          <a:noFill/>
          <a:ln w="50800">
            <a:solidFill>
              <a:srgbClr val="FFFFFF"/>
            </a:solidFill>
            <a:round/>
            <a:headEnd/>
            <a:tailEnd type="stealth" w="lg" len="lg"/>
          </a:ln>
          <a:effectLst/>
        </p:spPr>
        <p:txBody>
          <a:bodyPr>
            <a:prstTxWarp prst="textNoShape">
              <a:avLst/>
            </a:prstTxWarp>
            <a:spAutoFit/>
          </a:bodyPr>
          <a:lstStyle/>
          <a:p>
            <a:endParaRPr lang="ja-JP" altLang="en-US"/>
          </a:p>
        </p:txBody>
      </p:sp>
      <p:sp>
        <p:nvSpPr>
          <p:cNvPr id="1943558" name="Line 6"/>
          <p:cNvSpPr>
            <a:spLocks noChangeShapeType="1"/>
          </p:cNvSpPr>
          <p:nvPr/>
        </p:nvSpPr>
        <p:spPr bwMode="auto">
          <a:xfrm flipV="1">
            <a:off x="5248275" y="1512888"/>
            <a:ext cx="1512888" cy="2305050"/>
          </a:xfrm>
          <a:prstGeom prst="line">
            <a:avLst/>
          </a:prstGeom>
          <a:noFill/>
          <a:ln w="50800">
            <a:solidFill>
              <a:srgbClr val="FF0000"/>
            </a:solidFill>
            <a:round/>
            <a:headEnd/>
            <a:tailEnd type="stealth" w="lg" len="med"/>
          </a:ln>
          <a:effectLst/>
        </p:spPr>
        <p:txBody>
          <a:bodyPr>
            <a:prstTxWarp prst="textNoShape">
              <a:avLst/>
            </a:prstTxWarp>
            <a:spAutoFit/>
          </a:bodyPr>
          <a:lstStyle/>
          <a:p>
            <a:endParaRPr lang="ja-JP" altLang="en-US"/>
          </a:p>
        </p:txBody>
      </p:sp>
      <p:sp>
        <p:nvSpPr>
          <p:cNvPr id="1943559" name="Text Box 7"/>
          <p:cNvSpPr txBox="1">
            <a:spLocks noChangeArrowheads="1"/>
          </p:cNvSpPr>
          <p:nvPr/>
        </p:nvSpPr>
        <p:spPr bwMode="auto">
          <a:xfrm>
            <a:off x="5724525" y="2994025"/>
            <a:ext cx="360363" cy="579438"/>
          </a:xfrm>
          <a:prstGeom prst="rect">
            <a:avLst/>
          </a:prstGeom>
          <a:noFill/>
          <a:ln w="50800">
            <a:noFill/>
            <a:miter lim="800000"/>
            <a:headEnd/>
            <a:tailEnd type="none" w="med" len="lg"/>
          </a:ln>
          <a:effectLst/>
        </p:spPr>
        <p:txBody>
          <a:bodyPr>
            <a:prstTxWarp prst="textNoShape">
              <a:avLst/>
            </a:prstTxWarp>
            <a:spAutoFit/>
          </a:bodyPr>
          <a:lstStyle/>
          <a:p>
            <a:pPr algn="l">
              <a:spcBef>
                <a:spcPct val="50000"/>
              </a:spcBef>
            </a:pPr>
            <a:r>
              <a:rPr lang="en-US" altLang="ja-JP" sz="3200">
                <a:solidFill>
                  <a:srgbClr val="FFFF00"/>
                </a:solidFill>
                <a:latin typeface="Symbol" charset="2"/>
              </a:rPr>
              <a:t>q</a:t>
            </a:r>
          </a:p>
        </p:txBody>
      </p:sp>
      <p:sp>
        <p:nvSpPr>
          <p:cNvPr id="1943560" name="Text Box 8"/>
          <p:cNvSpPr txBox="1">
            <a:spLocks noChangeArrowheads="1"/>
          </p:cNvSpPr>
          <p:nvPr/>
        </p:nvSpPr>
        <p:spPr bwMode="auto">
          <a:xfrm>
            <a:off x="5940425" y="1844675"/>
            <a:ext cx="360363" cy="457200"/>
          </a:xfrm>
          <a:prstGeom prst="rect">
            <a:avLst/>
          </a:prstGeom>
          <a:noFill/>
          <a:ln w="50800">
            <a:noFill/>
            <a:miter lim="800000"/>
            <a:headEnd/>
            <a:tailEnd type="none" w="med" len="lg"/>
          </a:ln>
          <a:effectLst/>
        </p:spPr>
        <p:txBody>
          <a:bodyPr>
            <a:prstTxWarp prst="textNoShape">
              <a:avLst/>
            </a:prstTxWarp>
            <a:spAutoFit/>
          </a:bodyPr>
          <a:lstStyle/>
          <a:p>
            <a:pPr algn="l">
              <a:spcBef>
                <a:spcPct val="50000"/>
              </a:spcBef>
            </a:pPr>
            <a:r>
              <a:rPr lang="en-US" altLang="ja-JP">
                <a:solidFill>
                  <a:srgbClr val="FF0000"/>
                </a:solidFill>
                <a:latin typeface="Arial" charset="0"/>
              </a:rPr>
              <a:t>p</a:t>
            </a:r>
          </a:p>
        </p:txBody>
      </p:sp>
      <p:sp>
        <p:nvSpPr>
          <p:cNvPr id="1943561" name="Line 9"/>
          <p:cNvSpPr>
            <a:spLocks noChangeShapeType="1"/>
          </p:cNvSpPr>
          <p:nvPr/>
        </p:nvSpPr>
        <p:spPr bwMode="auto">
          <a:xfrm flipV="1">
            <a:off x="6804025" y="1557338"/>
            <a:ext cx="0" cy="2232025"/>
          </a:xfrm>
          <a:prstGeom prst="line">
            <a:avLst/>
          </a:prstGeom>
          <a:noFill/>
          <a:ln w="50800">
            <a:solidFill>
              <a:srgbClr val="FFFF00"/>
            </a:solidFill>
            <a:prstDash val="sysDot"/>
            <a:round/>
            <a:headEnd/>
            <a:tailEnd type="triangle" w="med" len="lg"/>
          </a:ln>
          <a:effectLst/>
        </p:spPr>
        <p:txBody>
          <a:bodyPr>
            <a:prstTxWarp prst="textNoShape">
              <a:avLst/>
            </a:prstTxWarp>
            <a:spAutoFit/>
          </a:bodyPr>
          <a:lstStyle/>
          <a:p>
            <a:endParaRPr lang="ja-JP" altLang="en-US"/>
          </a:p>
        </p:txBody>
      </p:sp>
      <p:sp>
        <p:nvSpPr>
          <p:cNvPr id="1943562" name="Text Box 10"/>
          <p:cNvSpPr txBox="1">
            <a:spLocks noChangeArrowheads="1"/>
          </p:cNvSpPr>
          <p:nvPr/>
        </p:nvSpPr>
        <p:spPr bwMode="auto">
          <a:xfrm>
            <a:off x="6804025" y="2349500"/>
            <a:ext cx="647700" cy="457200"/>
          </a:xfrm>
          <a:prstGeom prst="rect">
            <a:avLst/>
          </a:prstGeom>
          <a:noFill/>
          <a:ln w="50800">
            <a:noFill/>
            <a:miter lim="800000"/>
            <a:headEnd/>
            <a:tailEnd type="none" w="med" len="lg"/>
          </a:ln>
          <a:effectLst/>
        </p:spPr>
        <p:txBody>
          <a:bodyPr>
            <a:prstTxWarp prst="textNoShape">
              <a:avLst/>
            </a:prstTxWarp>
            <a:spAutoFit/>
          </a:bodyPr>
          <a:lstStyle/>
          <a:p>
            <a:pPr algn="l">
              <a:spcBef>
                <a:spcPct val="50000"/>
              </a:spcBef>
            </a:pPr>
            <a:r>
              <a:rPr lang="en-US" altLang="ja-JP">
                <a:solidFill>
                  <a:srgbClr val="FFFF00"/>
                </a:solidFill>
                <a:latin typeface="Arial" charset="0"/>
              </a:rPr>
              <a:t>p</a:t>
            </a:r>
            <a:r>
              <a:rPr lang="en-US" altLang="ja-JP" sz="2800" baseline="-25000">
                <a:solidFill>
                  <a:srgbClr val="FFFF00"/>
                </a:solidFill>
                <a:latin typeface="Arial" charset="0"/>
              </a:rPr>
              <a:t>T</a:t>
            </a:r>
          </a:p>
        </p:txBody>
      </p:sp>
      <p:sp>
        <p:nvSpPr>
          <p:cNvPr id="1943563" name="Rectangle 11"/>
          <p:cNvSpPr>
            <a:spLocks noGrp="1" noChangeArrowheads="1"/>
          </p:cNvSpPr>
          <p:nvPr>
            <p:ph type="body" idx="1"/>
          </p:nvPr>
        </p:nvSpPr>
        <p:spPr>
          <a:xfrm>
            <a:off x="0" y="762000"/>
            <a:ext cx="8534400" cy="6096000"/>
          </a:xfrm>
        </p:spPr>
        <p:txBody>
          <a:bodyPr/>
          <a:lstStyle/>
          <a:p>
            <a:pPr>
              <a:lnSpc>
                <a:spcPct val="90000"/>
              </a:lnSpc>
              <a:buFontTx/>
              <a:buNone/>
            </a:pPr>
            <a:r>
              <a:rPr lang="en-US" altLang="ja-JP" dirty="0">
                <a:solidFill>
                  <a:schemeClr val="bg1"/>
                </a:solidFill>
              </a:rPr>
              <a:t>Q</a:t>
            </a:r>
            <a:r>
              <a:rPr lang="en-US" altLang="ja-JP" dirty="0" smtClean="0">
                <a:solidFill>
                  <a:schemeClr val="bg1"/>
                </a:solidFill>
              </a:rPr>
              <a:t>.</a:t>
            </a:r>
            <a:r>
              <a:rPr lang="ja-JP" altLang="en-US" dirty="0" smtClean="0">
                <a:solidFill>
                  <a:schemeClr val="bg1"/>
                </a:solidFill>
              </a:rPr>
              <a:t>いかに衝突系の内部までプローブできるか？</a:t>
            </a:r>
            <a:r>
              <a:rPr lang="en-US" altLang="ja-JP" dirty="0" smtClean="0">
                <a:solidFill>
                  <a:schemeClr val="bg1"/>
                </a:solidFill>
              </a:rPr>
              <a:t/>
            </a:r>
            <a:br>
              <a:rPr lang="en-US" altLang="ja-JP" dirty="0" smtClean="0">
                <a:solidFill>
                  <a:schemeClr val="bg1"/>
                </a:solidFill>
              </a:rPr>
            </a:br>
            <a:r>
              <a:rPr lang="en-US" altLang="ja-JP" dirty="0">
                <a:solidFill>
                  <a:schemeClr val="bg1"/>
                </a:solidFill>
              </a:rPr>
              <a:t/>
            </a:r>
            <a:br>
              <a:rPr lang="en-US" altLang="ja-JP" dirty="0">
                <a:solidFill>
                  <a:schemeClr val="bg1"/>
                </a:solidFill>
              </a:rPr>
            </a:br>
            <a:r>
              <a:rPr lang="en-US" altLang="ja-JP" dirty="0">
                <a:solidFill>
                  <a:schemeClr val="bg1"/>
                </a:solidFill>
              </a:rPr>
              <a:t/>
            </a:r>
            <a:br>
              <a:rPr lang="en-US" altLang="ja-JP" dirty="0">
                <a:solidFill>
                  <a:schemeClr val="bg1"/>
                </a:solidFill>
              </a:rPr>
            </a:br>
            <a:r>
              <a:rPr lang="en-US" altLang="ja-JP" dirty="0">
                <a:solidFill>
                  <a:schemeClr val="bg1"/>
                </a:solidFill>
              </a:rPr>
              <a:t/>
            </a:r>
            <a:br>
              <a:rPr lang="en-US" altLang="ja-JP" dirty="0">
                <a:solidFill>
                  <a:schemeClr val="bg1"/>
                </a:solidFill>
              </a:rPr>
            </a:br>
            <a:endParaRPr lang="en-US" altLang="ja-JP" dirty="0">
              <a:solidFill>
                <a:schemeClr val="bg1"/>
              </a:solidFill>
            </a:endParaRPr>
          </a:p>
          <a:p>
            <a:pPr>
              <a:lnSpc>
                <a:spcPct val="90000"/>
              </a:lnSpc>
              <a:buFontTx/>
              <a:buNone/>
            </a:pPr>
            <a:endParaRPr lang="en-US" altLang="ja-JP" dirty="0">
              <a:solidFill>
                <a:schemeClr val="bg1"/>
              </a:solidFill>
            </a:endParaRPr>
          </a:p>
          <a:p>
            <a:pPr>
              <a:lnSpc>
                <a:spcPct val="90000"/>
              </a:lnSpc>
              <a:buFontTx/>
              <a:buNone/>
            </a:pPr>
            <a:endParaRPr lang="en-US" altLang="ja-JP" dirty="0">
              <a:solidFill>
                <a:schemeClr val="bg1"/>
              </a:solidFill>
            </a:endParaRPr>
          </a:p>
          <a:p>
            <a:pPr>
              <a:lnSpc>
                <a:spcPct val="90000"/>
              </a:lnSpc>
              <a:buFontTx/>
              <a:buNone/>
            </a:pPr>
            <a:r>
              <a:rPr lang="en-US" altLang="ja-JP" dirty="0">
                <a:solidFill>
                  <a:schemeClr val="bg1"/>
                </a:solidFill>
              </a:rPr>
              <a:t>A.</a:t>
            </a:r>
            <a:r>
              <a:rPr lang="en-US" altLang="ja-JP" dirty="0" smtClean="0">
                <a:solidFill>
                  <a:schemeClr val="bg1"/>
                </a:solidFill>
              </a:rPr>
              <a:t> </a:t>
            </a:r>
            <a:r>
              <a:rPr lang="ja-JP" altLang="en-US" dirty="0" smtClean="0">
                <a:solidFill>
                  <a:schemeClr val="bg1"/>
                </a:solidFill>
              </a:rPr>
              <a:t>高い横運動量を持った「ハード散乱した粒子</a:t>
            </a:r>
            <a:r>
              <a:rPr lang="en-US" altLang="ja-JP" dirty="0" smtClean="0">
                <a:solidFill>
                  <a:schemeClr val="bg1"/>
                </a:solidFill>
              </a:rPr>
              <a:t>」</a:t>
            </a:r>
            <a:r>
              <a:rPr lang="ja-JP" altLang="en-US" dirty="0" smtClean="0">
                <a:solidFill>
                  <a:schemeClr val="bg1"/>
                </a:solidFill>
              </a:rPr>
              <a:t>を測定する！</a:t>
            </a:r>
            <a:endParaRPr lang="en-US" altLang="ja-JP" dirty="0" smtClean="0">
              <a:solidFill>
                <a:schemeClr val="bg1"/>
              </a:solidFill>
            </a:endParaRPr>
          </a:p>
          <a:p>
            <a:pPr>
              <a:lnSpc>
                <a:spcPct val="90000"/>
              </a:lnSpc>
              <a:buFontTx/>
              <a:buNone/>
            </a:pPr>
            <a:endParaRPr lang="ja-JP" altLang="en-US" dirty="0">
              <a:solidFill>
                <a:schemeClr val="bg1"/>
              </a:solidFill>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43563">
                                            <p:txEl>
                                              <p:pRg st="3" end="3"/>
                                            </p:txEl>
                                          </p:spTgt>
                                        </p:tgtEl>
                                        <p:attrNameLst>
                                          <p:attrName>style.visibility</p:attrName>
                                        </p:attrNameLst>
                                      </p:cBhvr>
                                      <p:to>
                                        <p:strVal val="visible"/>
                                      </p:to>
                                    </p:set>
                                    <p:animEffect transition="in" filter="wipe(up)">
                                      <p:cBhvr>
                                        <p:cTn id="7" dur="1000"/>
                                        <p:tgtEl>
                                          <p:spTgt spid="194356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43556"/>
                                        </p:tgtEl>
                                        <p:attrNameLst>
                                          <p:attrName>style.visibility</p:attrName>
                                        </p:attrNameLst>
                                      </p:cBhvr>
                                      <p:to>
                                        <p:strVal val="visible"/>
                                      </p:to>
                                    </p:set>
                                    <p:animEffect transition="in" filter="wipe(left)">
                                      <p:cBhvr>
                                        <p:cTn id="12" dur="500"/>
                                        <p:tgtEl>
                                          <p:spTgt spid="194355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943557"/>
                                        </p:tgtEl>
                                        <p:attrNameLst>
                                          <p:attrName>style.visibility</p:attrName>
                                        </p:attrNameLst>
                                      </p:cBhvr>
                                      <p:to>
                                        <p:strVal val="visible"/>
                                      </p:to>
                                    </p:set>
                                    <p:animEffect transition="in" filter="wipe(right)">
                                      <p:cBhvr>
                                        <p:cTn id="15" dur="500"/>
                                        <p:tgtEl>
                                          <p:spTgt spid="1943557"/>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943558"/>
                                        </p:tgtEl>
                                        <p:attrNameLst>
                                          <p:attrName>style.visibility</p:attrName>
                                        </p:attrNameLst>
                                      </p:cBhvr>
                                      <p:to>
                                        <p:strVal val="visible"/>
                                      </p:to>
                                    </p:set>
                                    <p:animEffect transition="in" filter="wipe(down)">
                                      <p:cBhvr>
                                        <p:cTn id="19" dur="500"/>
                                        <p:tgtEl>
                                          <p:spTgt spid="1943558"/>
                                        </p:tgtEl>
                                      </p:cBhvr>
                                    </p:animEffect>
                                  </p:childTnLst>
                                </p:cTn>
                              </p:par>
                            </p:childTnLst>
                          </p:cTn>
                        </p:par>
                        <p:par>
                          <p:cTn id="20" fill="hold">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1943560"/>
                                        </p:tgtEl>
                                        <p:attrNameLst>
                                          <p:attrName>style.visibility</p:attrName>
                                        </p:attrNameLst>
                                      </p:cBhvr>
                                      <p:to>
                                        <p:strVal val="visible"/>
                                      </p:to>
                                    </p:set>
                                    <p:animEffect transition="in" filter="dissolve">
                                      <p:cBhvr>
                                        <p:cTn id="23" dur="500"/>
                                        <p:tgtEl>
                                          <p:spTgt spid="194356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943559"/>
                                        </p:tgtEl>
                                        <p:attrNameLst>
                                          <p:attrName>style.visibility</p:attrName>
                                        </p:attrNameLst>
                                      </p:cBhvr>
                                      <p:to>
                                        <p:strVal val="visible"/>
                                      </p:to>
                                    </p:set>
                                    <p:animEffect transition="in" filter="dissolve">
                                      <p:cBhvr>
                                        <p:cTn id="28" dur="500"/>
                                        <p:tgtEl>
                                          <p:spTgt spid="194355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43561"/>
                                        </p:tgtEl>
                                        <p:attrNameLst>
                                          <p:attrName>style.visibility</p:attrName>
                                        </p:attrNameLst>
                                      </p:cBhvr>
                                      <p:to>
                                        <p:strVal val="visible"/>
                                      </p:to>
                                    </p:set>
                                    <p:animEffect transition="in" filter="wipe(down)">
                                      <p:cBhvr>
                                        <p:cTn id="33" dur="500"/>
                                        <p:tgtEl>
                                          <p:spTgt spid="1943561"/>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943562"/>
                                        </p:tgtEl>
                                        <p:attrNameLst>
                                          <p:attrName>style.visibility</p:attrName>
                                        </p:attrNameLst>
                                      </p:cBhvr>
                                      <p:to>
                                        <p:strVal val="visible"/>
                                      </p:to>
                                    </p:set>
                                    <p:animEffect transition="in" filter="dissolve">
                                      <p:cBhvr>
                                        <p:cTn id="36" dur="500"/>
                                        <p:tgtEl>
                                          <p:spTgt spid="1943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556" grpId="0" animBg="1"/>
      <p:bldP spid="1943557" grpId="0" animBg="1"/>
      <p:bldP spid="1943558" grpId="0" animBg="1"/>
      <p:bldP spid="1943559" grpId="0"/>
      <p:bldP spid="1943560" grpId="0"/>
      <p:bldP spid="1943561" grpId="0" animBg="1"/>
      <p:bldP spid="1943562" grpId="0"/>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 name="スライド番号プレースホルダ 5"/>
          <p:cNvSpPr>
            <a:spLocks noGrp="1"/>
          </p:cNvSpPr>
          <p:nvPr>
            <p:ph type="sldNum" sz="quarter" idx="12"/>
          </p:nvPr>
        </p:nvSpPr>
        <p:spPr/>
        <p:txBody>
          <a:bodyPr/>
          <a:lstStyle/>
          <a:p>
            <a:fld id="{170AB3F1-3A7C-544B-A1CA-9296550B3F87}" type="slidenum">
              <a:rPr lang="en-US" altLang="ja-JP"/>
              <a:pPr/>
              <a:t>59</a:t>
            </a:fld>
            <a:endParaRPr lang="en-US" altLang="ja-JP"/>
          </a:p>
        </p:txBody>
      </p:sp>
      <p:pic>
        <p:nvPicPr>
          <p:cNvPr id="1673219" name="Picture 3" descr="collision_b"/>
          <p:cNvPicPr>
            <a:picLocks noChangeAspect="1" noChangeArrowheads="1"/>
          </p:cNvPicPr>
          <p:nvPr/>
        </p:nvPicPr>
        <p:blipFill>
          <a:blip r:embed="rId3">
            <a:grayscl/>
          </a:blip>
          <a:srcRect/>
          <a:stretch>
            <a:fillRect/>
          </a:stretch>
        </p:blipFill>
        <p:spPr bwMode="auto">
          <a:xfrm>
            <a:off x="1257300" y="2106613"/>
            <a:ext cx="7837488" cy="4219575"/>
          </a:xfrm>
          <a:prstGeom prst="rect">
            <a:avLst/>
          </a:prstGeom>
          <a:noFill/>
          <a:ln w="9525">
            <a:noFill/>
            <a:miter lim="800000"/>
            <a:headEnd/>
            <a:tailEnd/>
          </a:ln>
        </p:spPr>
      </p:pic>
      <p:pic>
        <p:nvPicPr>
          <p:cNvPr id="1673220" name="Picture 4" descr="collision_b"/>
          <p:cNvPicPr>
            <a:picLocks noChangeAspect="1" noChangeArrowheads="1"/>
          </p:cNvPicPr>
          <p:nvPr/>
        </p:nvPicPr>
        <p:blipFill>
          <a:blip r:embed="rId3"/>
          <a:srcRect l="61972"/>
          <a:stretch>
            <a:fillRect/>
          </a:stretch>
        </p:blipFill>
        <p:spPr bwMode="auto">
          <a:xfrm>
            <a:off x="6126163" y="2106613"/>
            <a:ext cx="2979737" cy="4219575"/>
          </a:xfrm>
          <a:prstGeom prst="rect">
            <a:avLst/>
          </a:prstGeom>
          <a:noFill/>
        </p:spPr>
      </p:pic>
      <p:pic>
        <p:nvPicPr>
          <p:cNvPr id="1673221" name="Picture 5" descr="collision_b"/>
          <p:cNvPicPr>
            <a:picLocks noChangeAspect="1" noChangeArrowheads="1"/>
          </p:cNvPicPr>
          <p:nvPr/>
        </p:nvPicPr>
        <p:blipFill>
          <a:blip r:embed="rId3"/>
          <a:srcRect r="77464"/>
          <a:stretch>
            <a:fillRect/>
          </a:stretch>
        </p:blipFill>
        <p:spPr bwMode="auto">
          <a:xfrm>
            <a:off x="1257300" y="2100263"/>
            <a:ext cx="1765300" cy="4219575"/>
          </a:xfrm>
          <a:prstGeom prst="rect">
            <a:avLst/>
          </a:prstGeom>
          <a:noFill/>
        </p:spPr>
      </p:pic>
      <p:pic>
        <p:nvPicPr>
          <p:cNvPr id="1673222" name="Picture 6" descr="collision_b"/>
          <p:cNvPicPr>
            <a:picLocks noChangeAspect="1" noChangeArrowheads="1"/>
          </p:cNvPicPr>
          <p:nvPr/>
        </p:nvPicPr>
        <p:blipFill>
          <a:blip r:embed="rId3"/>
          <a:srcRect l="23328" r="37236"/>
          <a:stretch>
            <a:fillRect/>
          </a:stretch>
        </p:blipFill>
        <p:spPr bwMode="auto">
          <a:xfrm>
            <a:off x="3030538" y="2081213"/>
            <a:ext cx="3089275" cy="4219575"/>
          </a:xfrm>
          <a:prstGeom prst="rect">
            <a:avLst/>
          </a:prstGeom>
          <a:noFill/>
          <a:ln w="9525">
            <a:noFill/>
            <a:miter lim="800000"/>
            <a:headEnd/>
            <a:tailEnd/>
          </a:ln>
        </p:spPr>
      </p:pic>
      <p:sp>
        <p:nvSpPr>
          <p:cNvPr id="1673223" name="Line 7"/>
          <p:cNvSpPr>
            <a:spLocks noChangeShapeType="1"/>
          </p:cNvSpPr>
          <p:nvPr/>
        </p:nvSpPr>
        <p:spPr bwMode="auto">
          <a:xfrm>
            <a:off x="800100" y="3368675"/>
            <a:ext cx="3816350" cy="73025"/>
          </a:xfrm>
          <a:prstGeom prst="line">
            <a:avLst/>
          </a:prstGeom>
          <a:noFill/>
          <a:ln w="50800">
            <a:solidFill>
              <a:schemeClr val="tx1"/>
            </a:solidFill>
            <a:round/>
            <a:headEnd/>
            <a:tailEnd type="stealth" w="lg" len="lg"/>
          </a:ln>
          <a:effectLst/>
        </p:spPr>
        <p:txBody>
          <a:bodyPr>
            <a:prstTxWarp prst="textNoShape">
              <a:avLst/>
            </a:prstTxWarp>
            <a:spAutoFit/>
          </a:bodyPr>
          <a:lstStyle/>
          <a:p>
            <a:endParaRPr lang="ja-JP" altLang="en-US"/>
          </a:p>
        </p:txBody>
      </p:sp>
      <p:sp>
        <p:nvSpPr>
          <p:cNvPr id="1673224" name="Line 8"/>
          <p:cNvSpPr>
            <a:spLocks noChangeShapeType="1"/>
          </p:cNvSpPr>
          <p:nvPr/>
        </p:nvSpPr>
        <p:spPr bwMode="auto">
          <a:xfrm flipH="1" flipV="1">
            <a:off x="4686300" y="3441700"/>
            <a:ext cx="3600450" cy="71438"/>
          </a:xfrm>
          <a:prstGeom prst="line">
            <a:avLst/>
          </a:prstGeom>
          <a:noFill/>
          <a:ln w="50800">
            <a:solidFill>
              <a:schemeClr val="tx1"/>
            </a:solidFill>
            <a:round/>
            <a:headEnd/>
            <a:tailEnd type="stealth" w="lg" len="lg"/>
          </a:ln>
          <a:effectLst/>
        </p:spPr>
        <p:txBody>
          <a:bodyPr>
            <a:prstTxWarp prst="textNoShape">
              <a:avLst/>
            </a:prstTxWarp>
            <a:spAutoFit/>
          </a:bodyPr>
          <a:lstStyle/>
          <a:p>
            <a:endParaRPr lang="ja-JP" altLang="en-US"/>
          </a:p>
        </p:txBody>
      </p:sp>
      <p:grpSp>
        <p:nvGrpSpPr>
          <p:cNvPr id="1673225" name="Group 9"/>
          <p:cNvGrpSpPr>
            <a:grpSpLocks/>
          </p:cNvGrpSpPr>
          <p:nvPr/>
        </p:nvGrpSpPr>
        <p:grpSpPr bwMode="auto">
          <a:xfrm>
            <a:off x="4152900" y="1917700"/>
            <a:ext cx="457200" cy="1538288"/>
            <a:chOff x="2448" y="1056"/>
            <a:chExt cx="288" cy="969"/>
          </a:xfrm>
        </p:grpSpPr>
        <p:grpSp>
          <p:nvGrpSpPr>
            <p:cNvPr id="1673226" name="Group 10"/>
            <p:cNvGrpSpPr>
              <a:grpSpLocks/>
            </p:cNvGrpSpPr>
            <p:nvPr/>
          </p:nvGrpSpPr>
          <p:grpSpPr bwMode="auto">
            <a:xfrm rot="15358269">
              <a:off x="2401" y="1727"/>
              <a:ext cx="537" cy="59"/>
              <a:chOff x="2089" y="1921"/>
              <a:chExt cx="1063" cy="178"/>
            </a:xfrm>
          </p:grpSpPr>
          <p:grpSp>
            <p:nvGrpSpPr>
              <p:cNvPr id="1673227" name="Group 11"/>
              <p:cNvGrpSpPr>
                <a:grpSpLocks/>
              </p:cNvGrpSpPr>
              <p:nvPr/>
            </p:nvGrpSpPr>
            <p:grpSpPr bwMode="auto">
              <a:xfrm flipV="1">
                <a:off x="2109" y="1933"/>
                <a:ext cx="1043" cy="166"/>
                <a:chOff x="2064" y="2750"/>
                <a:chExt cx="2630" cy="423"/>
              </a:xfrm>
            </p:grpSpPr>
            <p:grpSp>
              <p:nvGrpSpPr>
                <p:cNvPr id="1673228" name="Group 12"/>
                <p:cNvGrpSpPr>
                  <a:grpSpLocks/>
                </p:cNvGrpSpPr>
                <p:nvPr/>
              </p:nvGrpSpPr>
              <p:grpSpPr bwMode="auto">
                <a:xfrm>
                  <a:off x="2200" y="2750"/>
                  <a:ext cx="2302" cy="423"/>
                  <a:chOff x="3509" y="3249"/>
                  <a:chExt cx="2302" cy="423"/>
                </a:xfrm>
              </p:grpSpPr>
              <p:grpSp>
                <p:nvGrpSpPr>
                  <p:cNvPr id="1673229" name="Group 13"/>
                  <p:cNvGrpSpPr>
                    <a:grpSpLocks/>
                  </p:cNvGrpSpPr>
                  <p:nvPr/>
                </p:nvGrpSpPr>
                <p:grpSpPr bwMode="auto">
                  <a:xfrm>
                    <a:off x="4059" y="3249"/>
                    <a:ext cx="657" cy="420"/>
                    <a:chOff x="4059" y="3249"/>
                    <a:chExt cx="657" cy="420"/>
                  </a:xfrm>
                </p:grpSpPr>
                <p:sp>
                  <p:nvSpPr>
                    <p:cNvPr id="1673230" name="Freeform 1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31" name="Freeform 1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232" name="Group 16"/>
                  <p:cNvGrpSpPr>
                    <a:grpSpLocks/>
                  </p:cNvGrpSpPr>
                  <p:nvPr/>
                </p:nvGrpSpPr>
                <p:grpSpPr bwMode="auto">
                  <a:xfrm>
                    <a:off x="4606" y="3251"/>
                    <a:ext cx="657" cy="420"/>
                    <a:chOff x="4059" y="3249"/>
                    <a:chExt cx="657" cy="420"/>
                  </a:xfrm>
                </p:grpSpPr>
                <p:sp>
                  <p:nvSpPr>
                    <p:cNvPr id="1673233" name="Freeform 1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34" name="Freeform 1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235" name="Group 19"/>
                  <p:cNvGrpSpPr>
                    <a:grpSpLocks/>
                  </p:cNvGrpSpPr>
                  <p:nvPr/>
                </p:nvGrpSpPr>
                <p:grpSpPr bwMode="auto">
                  <a:xfrm>
                    <a:off x="5154" y="3252"/>
                    <a:ext cx="657" cy="420"/>
                    <a:chOff x="4059" y="3249"/>
                    <a:chExt cx="657" cy="420"/>
                  </a:xfrm>
                </p:grpSpPr>
                <p:sp>
                  <p:nvSpPr>
                    <p:cNvPr id="1673236" name="Freeform 2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37" name="Freeform 2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238" name="Group 22"/>
                  <p:cNvGrpSpPr>
                    <a:grpSpLocks/>
                  </p:cNvGrpSpPr>
                  <p:nvPr/>
                </p:nvGrpSpPr>
                <p:grpSpPr bwMode="auto">
                  <a:xfrm>
                    <a:off x="3509" y="3249"/>
                    <a:ext cx="657" cy="420"/>
                    <a:chOff x="4059" y="3249"/>
                    <a:chExt cx="657" cy="420"/>
                  </a:xfrm>
                </p:grpSpPr>
                <p:sp>
                  <p:nvSpPr>
                    <p:cNvPr id="1673239" name="Freeform 2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40" name="Freeform 2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3241" name="Line 25"/>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3242" name="Line 26"/>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nvGrpSpPr>
              <p:cNvPr id="1673243" name="Group 27"/>
              <p:cNvGrpSpPr>
                <a:grpSpLocks/>
              </p:cNvGrpSpPr>
              <p:nvPr/>
            </p:nvGrpSpPr>
            <p:grpSpPr bwMode="auto">
              <a:xfrm flipV="1">
                <a:off x="2089" y="1921"/>
                <a:ext cx="1043" cy="166"/>
                <a:chOff x="2064" y="2750"/>
                <a:chExt cx="2630" cy="423"/>
              </a:xfrm>
            </p:grpSpPr>
            <p:grpSp>
              <p:nvGrpSpPr>
                <p:cNvPr id="1673244" name="Group 28"/>
                <p:cNvGrpSpPr>
                  <a:grpSpLocks/>
                </p:cNvGrpSpPr>
                <p:nvPr/>
              </p:nvGrpSpPr>
              <p:grpSpPr bwMode="auto">
                <a:xfrm>
                  <a:off x="2200" y="2750"/>
                  <a:ext cx="2302" cy="423"/>
                  <a:chOff x="3509" y="3249"/>
                  <a:chExt cx="2302" cy="423"/>
                </a:xfrm>
              </p:grpSpPr>
              <p:grpSp>
                <p:nvGrpSpPr>
                  <p:cNvPr id="1673245" name="Group 29"/>
                  <p:cNvGrpSpPr>
                    <a:grpSpLocks/>
                  </p:cNvGrpSpPr>
                  <p:nvPr/>
                </p:nvGrpSpPr>
                <p:grpSpPr bwMode="auto">
                  <a:xfrm>
                    <a:off x="4059" y="3249"/>
                    <a:ext cx="657" cy="420"/>
                    <a:chOff x="4059" y="3249"/>
                    <a:chExt cx="657" cy="420"/>
                  </a:xfrm>
                </p:grpSpPr>
                <p:sp>
                  <p:nvSpPr>
                    <p:cNvPr id="1673246" name="Freeform 3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47" name="Freeform 3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248" name="Group 32"/>
                  <p:cNvGrpSpPr>
                    <a:grpSpLocks/>
                  </p:cNvGrpSpPr>
                  <p:nvPr/>
                </p:nvGrpSpPr>
                <p:grpSpPr bwMode="auto">
                  <a:xfrm>
                    <a:off x="4606" y="3251"/>
                    <a:ext cx="657" cy="420"/>
                    <a:chOff x="4059" y="3249"/>
                    <a:chExt cx="657" cy="420"/>
                  </a:xfrm>
                </p:grpSpPr>
                <p:sp>
                  <p:nvSpPr>
                    <p:cNvPr id="1673249" name="Freeform 3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50" name="Freeform 3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251" name="Group 35"/>
                  <p:cNvGrpSpPr>
                    <a:grpSpLocks/>
                  </p:cNvGrpSpPr>
                  <p:nvPr/>
                </p:nvGrpSpPr>
                <p:grpSpPr bwMode="auto">
                  <a:xfrm>
                    <a:off x="5154" y="3252"/>
                    <a:ext cx="657" cy="420"/>
                    <a:chOff x="4059" y="3249"/>
                    <a:chExt cx="657" cy="420"/>
                  </a:xfrm>
                </p:grpSpPr>
                <p:sp>
                  <p:nvSpPr>
                    <p:cNvPr id="1673252" name="Freeform 3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53" name="Freeform 3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254" name="Group 38"/>
                  <p:cNvGrpSpPr>
                    <a:grpSpLocks/>
                  </p:cNvGrpSpPr>
                  <p:nvPr/>
                </p:nvGrpSpPr>
                <p:grpSpPr bwMode="auto">
                  <a:xfrm>
                    <a:off x="3509" y="3249"/>
                    <a:ext cx="657" cy="420"/>
                    <a:chOff x="4059" y="3249"/>
                    <a:chExt cx="657" cy="420"/>
                  </a:xfrm>
                </p:grpSpPr>
                <p:sp>
                  <p:nvSpPr>
                    <p:cNvPr id="1673255" name="Freeform 3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56" name="Freeform 4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3257" name="Line 41"/>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3258" name="Line 42"/>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grpSp>
          <p:nvGrpSpPr>
            <p:cNvPr id="1673259" name="Group 43"/>
            <p:cNvGrpSpPr>
              <a:grpSpLocks/>
            </p:cNvGrpSpPr>
            <p:nvPr/>
          </p:nvGrpSpPr>
          <p:grpSpPr bwMode="auto">
            <a:xfrm rot="15358269">
              <a:off x="2305" y="1295"/>
              <a:ext cx="537" cy="59"/>
              <a:chOff x="2089" y="1921"/>
              <a:chExt cx="1063" cy="178"/>
            </a:xfrm>
          </p:grpSpPr>
          <p:grpSp>
            <p:nvGrpSpPr>
              <p:cNvPr id="1673260" name="Group 44"/>
              <p:cNvGrpSpPr>
                <a:grpSpLocks/>
              </p:cNvGrpSpPr>
              <p:nvPr/>
            </p:nvGrpSpPr>
            <p:grpSpPr bwMode="auto">
              <a:xfrm flipV="1">
                <a:off x="2109" y="1933"/>
                <a:ext cx="1043" cy="166"/>
                <a:chOff x="2064" y="2750"/>
                <a:chExt cx="2630" cy="423"/>
              </a:xfrm>
            </p:grpSpPr>
            <p:grpSp>
              <p:nvGrpSpPr>
                <p:cNvPr id="1673261" name="Group 45"/>
                <p:cNvGrpSpPr>
                  <a:grpSpLocks/>
                </p:cNvGrpSpPr>
                <p:nvPr/>
              </p:nvGrpSpPr>
              <p:grpSpPr bwMode="auto">
                <a:xfrm>
                  <a:off x="2200" y="2750"/>
                  <a:ext cx="2302" cy="423"/>
                  <a:chOff x="3509" y="3249"/>
                  <a:chExt cx="2302" cy="423"/>
                </a:xfrm>
              </p:grpSpPr>
              <p:grpSp>
                <p:nvGrpSpPr>
                  <p:cNvPr id="1673262" name="Group 46"/>
                  <p:cNvGrpSpPr>
                    <a:grpSpLocks/>
                  </p:cNvGrpSpPr>
                  <p:nvPr/>
                </p:nvGrpSpPr>
                <p:grpSpPr bwMode="auto">
                  <a:xfrm>
                    <a:off x="4059" y="3249"/>
                    <a:ext cx="657" cy="420"/>
                    <a:chOff x="4059" y="3249"/>
                    <a:chExt cx="657" cy="420"/>
                  </a:xfrm>
                </p:grpSpPr>
                <p:sp>
                  <p:nvSpPr>
                    <p:cNvPr id="1673263" name="Freeform 4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64" name="Freeform 4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265" name="Group 49"/>
                  <p:cNvGrpSpPr>
                    <a:grpSpLocks/>
                  </p:cNvGrpSpPr>
                  <p:nvPr/>
                </p:nvGrpSpPr>
                <p:grpSpPr bwMode="auto">
                  <a:xfrm>
                    <a:off x="4606" y="3251"/>
                    <a:ext cx="657" cy="420"/>
                    <a:chOff x="4059" y="3249"/>
                    <a:chExt cx="657" cy="420"/>
                  </a:xfrm>
                </p:grpSpPr>
                <p:sp>
                  <p:nvSpPr>
                    <p:cNvPr id="1673266" name="Freeform 5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67" name="Freeform 5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268" name="Group 52"/>
                  <p:cNvGrpSpPr>
                    <a:grpSpLocks/>
                  </p:cNvGrpSpPr>
                  <p:nvPr/>
                </p:nvGrpSpPr>
                <p:grpSpPr bwMode="auto">
                  <a:xfrm>
                    <a:off x="5154" y="3252"/>
                    <a:ext cx="657" cy="420"/>
                    <a:chOff x="4059" y="3249"/>
                    <a:chExt cx="657" cy="420"/>
                  </a:xfrm>
                </p:grpSpPr>
                <p:sp>
                  <p:nvSpPr>
                    <p:cNvPr id="1673269" name="Freeform 5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70" name="Freeform 5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271" name="Group 55"/>
                  <p:cNvGrpSpPr>
                    <a:grpSpLocks/>
                  </p:cNvGrpSpPr>
                  <p:nvPr/>
                </p:nvGrpSpPr>
                <p:grpSpPr bwMode="auto">
                  <a:xfrm>
                    <a:off x="3509" y="3249"/>
                    <a:ext cx="657" cy="420"/>
                    <a:chOff x="4059" y="3249"/>
                    <a:chExt cx="657" cy="420"/>
                  </a:xfrm>
                </p:grpSpPr>
                <p:sp>
                  <p:nvSpPr>
                    <p:cNvPr id="1673272" name="Freeform 5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73" name="Freeform 5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3274" name="Line 58"/>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3275" name="Line 59"/>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nvGrpSpPr>
              <p:cNvPr id="1673276" name="Group 60"/>
              <p:cNvGrpSpPr>
                <a:grpSpLocks/>
              </p:cNvGrpSpPr>
              <p:nvPr/>
            </p:nvGrpSpPr>
            <p:grpSpPr bwMode="auto">
              <a:xfrm flipV="1">
                <a:off x="2089" y="1921"/>
                <a:ext cx="1043" cy="166"/>
                <a:chOff x="2064" y="2750"/>
                <a:chExt cx="2630" cy="423"/>
              </a:xfrm>
            </p:grpSpPr>
            <p:grpSp>
              <p:nvGrpSpPr>
                <p:cNvPr id="1673277" name="Group 61"/>
                <p:cNvGrpSpPr>
                  <a:grpSpLocks/>
                </p:cNvGrpSpPr>
                <p:nvPr/>
              </p:nvGrpSpPr>
              <p:grpSpPr bwMode="auto">
                <a:xfrm>
                  <a:off x="2200" y="2750"/>
                  <a:ext cx="2302" cy="423"/>
                  <a:chOff x="3509" y="3249"/>
                  <a:chExt cx="2302" cy="423"/>
                </a:xfrm>
              </p:grpSpPr>
              <p:grpSp>
                <p:nvGrpSpPr>
                  <p:cNvPr id="1673278" name="Group 62"/>
                  <p:cNvGrpSpPr>
                    <a:grpSpLocks/>
                  </p:cNvGrpSpPr>
                  <p:nvPr/>
                </p:nvGrpSpPr>
                <p:grpSpPr bwMode="auto">
                  <a:xfrm>
                    <a:off x="4059" y="3249"/>
                    <a:ext cx="657" cy="420"/>
                    <a:chOff x="4059" y="3249"/>
                    <a:chExt cx="657" cy="420"/>
                  </a:xfrm>
                </p:grpSpPr>
                <p:sp>
                  <p:nvSpPr>
                    <p:cNvPr id="1673279" name="Freeform 6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80" name="Freeform 6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281" name="Group 65"/>
                  <p:cNvGrpSpPr>
                    <a:grpSpLocks/>
                  </p:cNvGrpSpPr>
                  <p:nvPr/>
                </p:nvGrpSpPr>
                <p:grpSpPr bwMode="auto">
                  <a:xfrm>
                    <a:off x="4606" y="3251"/>
                    <a:ext cx="657" cy="420"/>
                    <a:chOff x="4059" y="3249"/>
                    <a:chExt cx="657" cy="420"/>
                  </a:xfrm>
                </p:grpSpPr>
                <p:sp>
                  <p:nvSpPr>
                    <p:cNvPr id="1673282" name="Freeform 6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83" name="Freeform 6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284" name="Group 68"/>
                  <p:cNvGrpSpPr>
                    <a:grpSpLocks/>
                  </p:cNvGrpSpPr>
                  <p:nvPr/>
                </p:nvGrpSpPr>
                <p:grpSpPr bwMode="auto">
                  <a:xfrm>
                    <a:off x="5154" y="3252"/>
                    <a:ext cx="657" cy="420"/>
                    <a:chOff x="4059" y="3249"/>
                    <a:chExt cx="657" cy="420"/>
                  </a:xfrm>
                </p:grpSpPr>
                <p:sp>
                  <p:nvSpPr>
                    <p:cNvPr id="1673285" name="Freeform 6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86" name="Freeform 7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287" name="Group 71"/>
                  <p:cNvGrpSpPr>
                    <a:grpSpLocks/>
                  </p:cNvGrpSpPr>
                  <p:nvPr/>
                </p:nvGrpSpPr>
                <p:grpSpPr bwMode="auto">
                  <a:xfrm>
                    <a:off x="3509" y="3249"/>
                    <a:ext cx="657" cy="420"/>
                    <a:chOff x="4059" y="3249"/>
                    <a:chExt cx="657" cy="420"/>
                  </a:xfrm>
                </p:grpSpPr>
                <p:sp>
                  <p:nvSpPr>
                    <p:cNvPr id="1673288" name="Freeform 7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89" name="Freeform 7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3290" name="Line 74"/>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3291" name="Line 75"/>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grpSp>
          <p:nvGrpSpPr>
            <p:cNvPr id="1673292" name="Group 76"/>
            <p:cNvGrpSpPr>
              <a:grpSpLocks/>
            </p:cNvGrpSpPr>
            <p:nvPr/>
          </p:nvGrpSpPr>
          <p:grpSpPr bwMode="auto">
            <a:xfrm rot="23335558">
              <a:off x="2448" y="1776"/>
              <a:ext cx="288" cy="51"/>
              <a:chOff x="2089" y="1921"/>
              <a:chExt cx="1063" cy="178"/>
            </a:xfrm>
          </p:grpSpPr>
          <p:grpSp>
            <p:nvGrpSpPr>
              <p:cNvPr id="1673293" name="Group 77"/>
              <p:cNvGrpSpPr>
                <a:grpSpLocks/>
              </p:cNvGrpSpPr>
              <p:nvPr/>
            </p:nvGrpSpPr>
            <p:grpSpPr bwMode="auto">
              <a:xfrm flipV="1">
                <a:off x="2109" y="1933"/>
                <a:ext cx="1043" cy="166"/>
                <a:chOff x="2064" y="2750"/>
                <a:chExt cx="2630" cy="423"/>
              </a:xfrm>
            </p:grpSpPr>
            <p:grpSp>
              <p:nvGrpSpPr>
                <p:cNvPr id="1673294" name="Group 78"/>
                <p:cNvGrpSpPr>
                  <a:grpSpLocks/>
                </p:cNvGrpSpPr>
                <p:nvPr/>
              </p:nvGrpSpPr>
              <p:grpSpPr bwMode="auto">
                <a:xfrm>
                  <a:off x="2200" y="2750"/>
                  <a:ext cx="2302" cy="423"/>
                  <a:chOff x="3509" y="3249"/>
                  <a:chExt cx="2302" cy="423"/>
                </a:xfrm>
              </p:grpSpPr>
              <p:grpSp>
                <p:nvGrpSpPr>
                  <p:cNvPr id="1673295" name="Group 79"/>
                  <p:cNvGrpSpPr>
                    <a:grpSpLocks/>
                  </p:cNvGrpSpPr>
                  <p:nvPr/>
                </p:nvGrpSpPr>
                <p:grpSpPr bwMode="auto">
                  <a:xfrm>
                    <a:off x="4059" y="3249"/>
                    <a:ext cx="657" cy="420"/>
                    <a:chOff x="4059" y="3249"/>
                    <a:chExt cx="657" cy="420"/>
                  </a:xfrm>
                </p:grpSpPr>
                <p:sp>
                  <p:nvSpPr>
                    <p:cNvPr id="1673296" name="Freeform 8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297" name="Freeform 8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298" name="Group 82"/>
                  <p:cNvGrpSpPr>
                    <a:grpSpLocks/>
                  </p:cNvGrpSpPr>
                  <p:nvPr/>
                </p:nvGrpSpPr>
                <p:grpSpPr bwMode="auto">
                  <a:xfrm>
                    <a:off x="4606" y="3251"/>
                    <a:ext cx="657" cy="420"/>
                    <a:chOff x="4059" y="3249"/>
                    <a:chExt cx="657" cy="420"/>
                  </a:xfrm>
                </p:grpSpPr>
                <p:sp>
                  <p:nvSpPr>
                    <p:cNvPr id="1673299" name="Freeform 8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300" name="Freeform 8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301" name="Group 85"/>
                  <p:cNvGrpSpPr>
                    <a:grpSpLocks/>
                  </p:cNvGrpSpPr>
                  <p:nvPr/>
                </p:nvGrpSpPr>
                <p:grpSpPr bwMode="auto">
                  <a:xfrm>
                    <a:off x="5154" y="3252"/>
                    <a:ext cx="657" cy="420"/>
                    <a:chOff x="4059" y="3249"/>
                    <a:chExt cx="657" cy="420"/>
                  </a:xfrm>
                </p:grpSpPr>
                <p:sp>
                  <p:nvSpPr>
                    <p:cNvPr id="1673302" name="Freeform 8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303" name="Freeform 8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304" name="Group 88"/>
                  <p:cNvGrpSpPr>
                    <a:grpSpLocks/>
                  </p:cNvGrpSpPr>
                  <p:nvPr/>
                </p:nvGrpSpPr>
                <p:grpSpPr bwMode="auto">
                  <a:xfrm>
                    <a:off x="3509" y="3249"/>
                    <a:ext cx="657" cy="420"/>
                    <a:chOff x="4059" y="3249"/>
                    <a:chExt cx="657" cy="420"/>
                  </a:xfrm>
                </p:grpSpPr>
                <p:sp>
                  <p:nvSpPr>
                    <p:cNvPr id="1673305" name="Freeform 8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306" name="Freeform 9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3307" name="Line 91"/>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3308" name="Line 92"/>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nvGrpSpPr>
              <p:cNvPr id="1673309" name="Group 93"/>
              <p:cNvGrpSpPr>
                <a:grpSpLocks/>
              </p:cNvGrpSpPr>
              <p:nvPr/>
            </p:nvGrpSpPr>
            <p:grpSpPr bwMode="auto">
              <a:xfrm flipV="1">
                <a:off x="2089" y="1921"/>
                <a:ext cx="1043" cy="166"/>
                <a:chOff x="2064" y="2750"/>
                <a:chExt cx="2630" cy="423"/>
              </a:xfrm>
            </p:grpSpPr>
            <p:grpSp>
              <p:nvGrpSpPr>
                <p:cNvPr id="1673310" name="Group 94"/>
                <p:cNvGrpSpPr>
                  <a:grpSpLocks/>
                </p:cNvGrpSpPr>
                <p:nvPr/>
              </p:nvGrpSpPr>
              <p:grpSpPr bwMode="auto">
                <a:xfrm>
                  <a:off x="2200" y="2750"/>
                  <a:ext cx="2302" cy="423"/>
                  <a:chOff x="3509" y="3249"/>
                  <a:chExt cx="2302" cy="423"/>
                </a:xfrm>
              </p:grpSpPr>
              <p:grpSp>
                <p:nvGrpSpPr>
                  <p:cNvPr id="1673311" name="Group 95"/>
                  <p:cNvGrpSpPr>
                    <a:grpSpLocks/>
                  </p:cNvGrpSpPr>
                  <p:nvPr/>
                </p:nvGrpSpPr>
                <p:grpSpPr bwMode="auto">
                  <a:xfrm>
                    <a:off x="4059" y="3249"/>
                    <a:ext cx="657" cy="420"/>
                    <a:chOff x="4059" y="3249"/>
                    <a:chExt cx="657" cy="420"/>
                  </a:xfrm>
                </p:grpSpPr>
                <p:sp>
                  <p:nvSpPr>
                    <p:cNvPr id="1673312" name="Freeform 9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313" name="Freeform 9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314" name="Group 98"/>
                  <p:cNvGrpSpPr>
                    <a:grpSpLocks/>
                  </p:cNvGrpSpPr>
                  <p:nvPr/>
                </p:nvGrpSpPr>
                <p:grpSpPr bwMode="auto">
                  <a:xfrm>
                    <a:off x="4606" y="3251"/>
                    <a:ext cx="657" cy="420"/>
                    <a:chOff x="4059" y="3249"/>
                    <a:chExt cx="657" cy="420"/>
                  </a:xfrm>
                </p:grpSpPr>
                <p:sp>
                  <p:nvSpPr>
                    <p:cNvPr id="1673315" name="Freeform 9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316" name="Freeform 10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317" name="Group 101"/>
                  <p:cNvGrpSpPr>
                    <a:grpSpLocks/>
                  </p:cNvGrpSpPr>
                  <p:nvPr/>
                </p:nvGrpSpPr>
                <p:grpSpPr bwMode="auto">
                  <a:xfrm>
                    <a:off x="5154" y="3252"/>
                    <a:ext cx="657" cy="420"/>
                    <a:chOff x="4059" y="3249"/>
                    <a:chExt cx="657" cy="420"/>
                  </a:xfrm>
                </p:grpSpPr>
                <p:sp>
                  <p:nvSpPr>
                    <p:cNvPr id="1673318" name="Freeform 10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319" name="Freeform 10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3320" name="Group 104"/>
                  <p:cNvGrpSpPr>
                    <a:grpSpLocks/>
                  </p:cNvGrpSpPr>
                  <p:nvPr/>
                </p:nvGrpSpPr>
                <p:grpSpPr bwMode="auto">
                  <a:xfrm>
                    <a:off x="3509" y="3249"/>
                    <a:ext cx="657" cy="420"/>
                    <a:chOff x="4059" y="3249"/>
                    <a:chExt cx="657" cy="420"/>
                  </a:xfrm>
                </p:grpSpPr>
                <p:sp>
                  <p:nvSpPr>
                    <p:cNvPr id="1673321" name="Freeform 10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3322" name="Freeform 10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3323" name="Line 107"/>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3324" name="Line 108"/>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grpSp>
      <p:grpSp>
        <p:nvGrpSpPr>
          <p:cNvPr id="1673325" name="Group 109"/>
          <p:cNvGrpSpPr>
            <a:grpSpLocks/>
          </p:cNvGrpSpPr>
          <p:nvPr/>
        </p:nvGrpSpPr>
        <p:grpSpPr bwMode="auto">
          <a:xfrm>
            <a:off x="4648200" y="3479800"/>
            <a:ext cx="857250" cy="3219450"/>
            <a:chOff x="2760" y="2040"/>
            <a:chExt cx="540" cy="2028"/>
          </a:xfrm>
        </p:grpSpPr>
        <p:sp>
          <p:nvSpPr>
            <p:cNvPr id="1673326" name="Freeform 110"/>
            <p:cNvSpPr>
              <a:spLocks/>
            </p:cNvSpPr>
            <p:nvPr/>
          </p:nvSpPr>
          <p:spPr bwMode="auto">
            <a:xfrm rot="3829402">
              <a:off x="2328" y="2472"/>
              <a:ext cx="1152" cy="288"/>
            </a:xfrm>
            <a:custGeom>
              <a:avLst/>
              <a:gdLst/>
              <a:ahLst/>
              <a:cxnLst>
                <a:cxn ang="0">
                  <a:pos x="0" y="160"/>
                </a:cxn>
                <a:cxn ang="0">
                  <a:pos x="96" y="16"/>
                </a:cxn>
                <a:cxn ang="0">
                  <a:pos x="144" y="256"/>
                </a:cxn>
                <a:cxn ang="0">
                  <a:pos x="240" y="64"/>
                </a:cxn>
                <a:cxn ang="0">
                  <a:pos x="288" y="304"/>
                </a:cxn>
                <a:cxn ang="0">
                  <a:pos x="384" y="112"/>
                </a:cxn>
                <a:cxn ang="0">
                  <a:pos x="432" y="352"/>
                </a:cxn>
                <a:cxn ang="0">
                  <a:pos x="528" y="160"/>
                </a:cxn>
                <a:cxn ang="0">
                  <a:pos x="576" y="400"/>
                </a:cxn>
                <a:cxn ang="0">
                  <a:pos x="672" y="208"/>
                </a:cxn>
                <a:cxn ang="0">
                  <a:pos x="720" y="448"/>
                </a:cxn>
                <a:cxn ang="0">
                  <a:pos x="816" y="256"/>
                </a:cxn>
                <a:cxn ang="0">
                  <a:pos x="864" y="496"/>
                </a:cxn>
                <a:cxn ang="0">
                  <a:pos x="960" y="304"/>
                </a:cxn>
                <a:cxn ang="0">
                  <a:pos x="1008" y="544"/>
                </a:cxn>
                <a:cxn ang="0">
                  <a:pos x="1104" y="352"/>
                </a:cxn>
                <a:cxn ang="0">
                  <a:pos x="1152" y="592"/>
                </a:cxn>
                <a:cxn ang="0">
                  <a:pos x="1248" y="400"/>
                </a:cxn>
                <a:cxn ang="0">
                  <a:pos x="1296" y="592"/>
                </a:cxn>
              </a:cxnLst>
              <a:rect l="0" t="0" r="r" b="b"/>
              <a:pathLst>
                <a:path w="1296" h="600">
                  <a:moveTo>
                    <a:pt x="0" y="160"/>
                  </a:moveTo>
                  <a:cubicBezTo>
                    <a:pt x="36" y="80"/>
                    <a:pt x="72" y="0"/>
                    <a:pt x="96" y="16"/>
                  </a:cubicBezTo>
                  <a:cubicBezTo>
                    <a:pt x="120" y="32"/>
                    <a:pt x="120" y="248"/>
                    <a:pt x="144" y="256"/>
                  </a:cubicBezTo>
                  <a:cubicBezTo>
                    <a:pt x="168" y="264"/>
                    <a:pt x="216" y="56"/>
                    <a:pt x="240" y="64"/>
                  </a:cubicBezTo>
                  <a:cubicBezTo>
                    <a:pt x="264" y="72"/>
                    <a:pt x="264" y="296"/>
                    <a:pt x="288" y="304"/>
                  </a:cubicBezTo>
                  <a:cubicBezTo>
                    <a:pt x="312" y="312"/>
                    <a:pt x="360" y="104"/>
                    <a:pt x="384" y="112"/>
                  </a:cubicBezTo>
                  <a:cubicBezTo>
                    <a:pt x="408" y="120"/>
                    <a:pt x="408" y="344"/>
                    <a:pt x="432" y="352"/>
                  </a:cubicBezTo>
                  <a:cubicBezTo>
                    <a:pt x="456" y="360"/>
                    <a:pt x="504" y="152"/>
                    <a:pt x="528" y="160"/>
                  </a:cubicBezTo>
                  <a:cubicBezTo>
                    <a:pt x="552" y="168"/>
                    <a:pt x="552" y="392"/>
                    <a:pt x="576" y="400"/>
                  </a:cubicBezTo>
                  <a:cubicBezTo>
                    <a:pt x="600" y="408"/>
                    <a:pt x="648" y="200"/>
                    <a:pt x="672" y="208"/>
                  </a:cubicBezTo>
                  <a:cubicBezTo>
                    <a:pt x="696" y="216"/>
                    <a:pt x="696" y="440"/>
                    <a:pt x="720" y="448"/>
                  </a:cubicBezTo>
                  <a:cubicBezTo>
                    <a:pt x="744" y="456"/>
                    <a:pt x="792" y="248"/>
                    <a:pt x="816" y="256"/>
                  </a:cubicBezTo>
                  <a:cubicBezTo>
                    <a:pt x="840" y="264"/>
                    <a:pt x="840" y="488"/>
                    <a:pt x="864" y="496"/>
                  </a:cubicBezTo>
                  <a:cubicBezTo>
                    <a:pt x="888" y="504"/>
                    <a:pt x="936" y="296"/>
                    <a:pt x="960" y="304"/>
                  </a:cubicBezTo>
                  <a:cubicBezTo>
                    <a:pt x="984" y="312"/>
                    <a:pt x="984" y="536"/>
                    <a:pt x="1008" y="544"/>
                  </a:cubicBezTo>
                  <a:cubicBezTo>
                    <a:pt x="1032" y="552"/>
                    <a:pt x="1080" y="344"/>
                    <a:pt x="1104" y="352"/>
                  </a:cubicBezTo>
                  <a:cubicBezTo>
                    <a:pt x="1128" y="360"/>
                    <a:pt x="1128" y="584"/>
                    <a:pt x="1152" y="592"/>
                  </a:cubicBezTo>
                  <a:cubicBezTo>
                    <a:pt x="1176" y="600"/>
                    <a:pt x="1224" y="400"/>
                    <a:pt x="1248" y="400"/>
                  </a:cubicBezTo>
                  <a:cubicBezTo>
                    <a:pt x="1272" y="400"/>
                    <a:pt x="1280" y="560"/>
                    <a:pt x="1296" y="592"/>
                  </a:cubicBezTo>
                </a:path>
              </a:pathLst>
            </a:custGeom>
            <a:noFill/>
            <a:ln w="66675" cap="flat" cmpd="sng">
              <a:solidFill>
                <a:srgbClr val="99CCFF"/>
              </a:solidFill>
              <a:prstDash val="solid"/>
              <a:round/>
              <a:headEnd/>
              <a:tailEnd/>
            </a:ln>
            <a:effectLst/>
          </p:spPr>
          <p:txBody>
            <a:bodyPr>
              <a:prstTxWarp prst="textNoShape">
                <a:avLst/>
              </a:prstTxWarp>
              <a:spAutoFit/>
            </a:bodyPr>
            <a:lstStyle/>
            <a:p>
              <a:endParaRPr lang="ja-JP" altLang="en-US"/>
            </a:p>
          </p:txBody>
        </p:sp>
        <p:sp>
          <p:nvSpPr>
            <p:cNvPr id="1673327" name="Freeform 111"/>
            <p:cNvSpPr>
              <a:spLocks/>
            </p:cNvSpPr>
            <p:nvPr/>
          </p:nvSpPr>
          <p:spPr bwMode="auto">
            <a:xfrm rot="3829402">
              <a:off x="2580" y="3348"/>
              <a:ext cx="1152" cy="288"/>
            </a:xfrm>
            <a:custGeom>
              <a:avLst/>
              <a:gdLst/>
              <a:ahLst/>
              <a:cxnLst>
                <a:cxn ang="0">
                  <a:pos x="0" y="160"/>
                </a:cxn>
                <a:cxn ang="0">
                  <a:pos x="96" y="16"/>
                </a:cxn>
                <a:cxn ang="0">
                  <a:pos x="144" y="256"/>
                </a:cxn>
                <a:cxn ang="0">
                  <a:pos x="240" y="64"/>
                </a:cxn>
                <a:cxn ang="0">
                  <a:pos x="288" y="304"/>
                </a:cxn>
                <a:cxn ang="0">
                  <a:pos x="384" y="112"/>
                </a:cxn>
                <a:cxn ang="0">
                  <a:pos x="432" y="352"/>
                </a:cxn>
                <a:cxn ang="0">
                  <a:pos x="528" y="160"/>
                </a:cxn>
                <a:cxn ang="0">
                  <a:pos x="576" y="400"/>
                </a:cxn>
                <a:cxn ang="0">
                  <a:pos x="672" y="208"/>
                </a:cxn>
                <a:cxn ang="0">
                  <a:pos x="720" y="448"/>
                </a:cxn>
                <a:cxn ang="0">
                  <a:pos x="816" y="256"/>
                </a:cxn>
                <a:cxn ang="0">
                  <a:pos x="864" y="496"/>
                </a:cxn>
                <a:cxn ang="0">
                  <a:pos x="960" y="304"/>
                </a:cxn>
                <a:cxn ang="0">
                  <a:pos x="1008" y="544"/>
                </a:cxn>
                <a:cxn ang="0">
                  <a:pos x="1104" y="352"/>
                </a:cxn>
                <a:cxn ang="0">
                  <a:pos x="1152" y="592"/>
                </a:cxn>
                <a:cxn ang="0">
                  <a:pos x="1248" y="400"/>
                </a:cxn>
                <a:cxn ang="0">
                  <a:pos x="1296" y="592"/>
                </a:cxn>
              </a:cxnLst>
              <a:rect l="0" t="0" r="r" b="b"/>
              <a:pathLst>
                <a:path w="1296" h="600">
                  <a:moveTo>
                    <a:pt x="0" y="160"/>
                  </a:moveTo>
                  <a:cubicBezTo>
                    <a:pt x="36" y="80"/>
                    <a:pt x="72" y="0"/>
                    <a:pt x="96" y="16"/>
                  </a:cubicBezTo>
                  <a:cubicBezTo>
                    <a:pt x="120" y="32"/>
                    <a:pt x="120" y="248"/>
                    <a:pt x="144" y="256"/>
                  </a:cubicBezTo>
                  <a:cubicBezTo>
                    <a:pt x="168" y="264"/>
                    <a:pt x="216" y="56"/>
                    <a:pt x="240" y="64"/>
                  </a:cubicBezTo>
                  <a:cubicBezTo>
                    <a:pt x="264" y="72"/>
                    <a:pt x="264" y="296"/>
                    <a:pt x="288" y="304"/>
                  </a:cubicBezTo>
                  <a:cubicBezTo>
                    <a:pt x="312" y="312"/>
                    <a:pt x="360" y="104"/>
                    <a:pt x="384" y="112"/>
                  </a:cubicBezTo>
                  <a:cubicBezTo>
                    <a:pt x="408" y="120"/>
                    <a:pt x="408" y="344"/>
                    <a:pt x="432" y="352"/>
                  </a:cubicBezTo>
                  <a:cubicBezTo>
                    <a:pt x="456" y="360"/>
                    <a:pt x="504" y="152"/>
                    <a:pt x="528" y="160"/>
                  </a:cubicBezTo>
                  <a:cubicBezTo>
                    <a:pt x="552" y="168"/>
                    <a:pt x="552" y="392"/>
                    <a:pt x="576" y="400"/>
                  </a:cubicBezTo>
                  <a:cubicBezTo>
                    <a:pt x="600" y="408"/>
                    <a:pt x="648" y="200"/>
                    <a:pt x="672" y="208"/>
                  </a:cubicBezTo>
                  <a:cubicBezTo>
                    <a:pt x="696" y="216"/>
                    <a:pt x="696" y="440"/>
                    <a:pt x="720" y="448"/>
                  </a:cubicBezTo>
                  <a:cubicBezTo>
                    <a:pt x="744" y="456"/>
                    <a:pt x="792" y="248"/>
                    <a:pt x="816" y="256"/>
                  </a:cubicBezTo>
                  <a:cubicBezTo>
                    <a:pt x="840" y="264"/>
                    <a:pt x="840" y="488"/>
                    <a:pt x="864" y="496"/>
                  </a:cubicBezTo>
                  <a:cubicBezTo>
                    <a:pt x="888" y="504"/>
                    <a:pt x="936" y="296"/>
                    <a:pt x="960" y="304"/>
                  </a:cubicBezTo>
                  <a:cubicBezTo>
                    <a:pt x="984" y="312"/>
                    <a:pt x="984" y="536"/>
                    <a:pt x="1008" y="544"/>
                  </a:cubicBezTo>
                  <a:cubicBezTo>
                    <a:pt x="1032" y="552"/>
                    <a:pt x="1080" y="344"/>
                    <a:pt x="1104" y="352"/>
                  </a:cubicBezTo>
                  <a:cubicBezTo>
                    <a:pt x="1128" y="360"/>
                    <a:pt x="1128" y="584"/>
                    <a:pt x="1152" y="592"/>
                  </a:cubicBezTo>
                  <a:cubicBezTo>
                    <a:pt x="1176" y="600"/>
                    <a:pt x="1224" y="400"/>
                    <a:pt x="1248" y="400"/>
                  </a:cubicBezTo>
                  <a:cubicBezTo>
                    <a:pt x="1272" y="400"/>
                    <a:pt x="1280" y="560"/>
                    <a:pt x="1296" y="592"/>
                  </a:cubicBezTo>
                </a:path>
              </a:pathLst>
            </a:custGeom>
            <a:noFill/>
            <a:ln w="66675" cap="flat" cmpd="sng">
              <a:solidFill>
                <a:srgbClr val="99CCFF"/>
              </a:solidFill>
              <a:prstDash val="solid"/>
              <a:round/>
              <a:headEnd/>
              <a:tailEnd/>
            </a:ln>
            <a:effectLst/>
          </p:spPr>
          <p:txBody>
            <a:bodyPr>
              <a:prstTxWarp prst="textNoShape">
                <a:avLst/>
              </a:prstTxWarp>
              <a:spAutoFit/>
            </a:bodyPr>
            <a:lstStyle/>
            <a:p>
              <a:endParaRPr lang="ja-JP" altLang="en-US"/>
            </a:p>
          </p:txBody>
        </p:sp>
      </p:grpSp>
      <p:sp>
        <p:nvSpPr>
          <p:cNvPr id="1673331" name="Rectangle 115"/>
          <p:cNvSpPr>
            <a:spLocks noGrp="1" noChangeArrowheads="1"/>
          </p:cNvSpPr>
          <p:nvPr>
            <p:ph type="title"/>
          </p:nvPr>
        </p:nvSpPr>
        <p:spPr>
          <a:xfrm>
            <a:off x="457200" y="76200"/>
            <a:ext cx="8229600" cy="546100"/>
          </a:xfrm>
        </p:spPr>
        <p:txBody>
          <a:bodyPr/>
          <a:lstStyle/>
          <a:p>
            <a:r>
              <a:rPr lang="en-US" altLang="ja-JP" sz="3600"/>
              <a:t>Probes of the Medium (</a:t>
            </a:r>
            <a:r>
              <a:rPr lang="en-US" altLang="ja-JP" sz="3600">
                <a:latin typeface="Times" charset="0"/>
              </a:rPr>
              <a:t>I</a:t>
            </a:r>
            <a:r>
              <a:rPr lang="en-US" altLang="ja-JP" sz="3600"/>
              <a:t>)</a:t>
            </a:r>
            <a:endParaRPr lang="en-US" altLang="ja-JP"/>
          </a:p>
        </p:txBody>
      </p:sp>
      <p:sp>
        <p:nvSpPr>
          <p:cNvPr id="1673332" name="Rectangle 116"/>
          <p:cNvSpPr>
            <a:spLocks noGrp="1" noChangeArrowheads="1"/>
          </p:cNvSpPr>
          <p:nvPr>
            <p:ph type="body" idx="1"/>
          </p:nvPr>
        </p:nvSpPr>
        <p:spPr>
          <a:xfrm>
            <a:off x="76200" y="762000"/>
            <a:ext cx="8915400" cy="1143000"/>
          </a:xfrm>
        </p:spPr>
        <p:txBody>
          <a:bodyPr/>
          <a:lstStyle/>
          <a:p>
            <a:r>
              <a:rPr lang="en-US" altLang="ja-JP" sz="2400"/>
              <a:t>Sometimes a high energy photon is created in the collision. </a:t>
            </a:r>
          </a:p>
          <a:p>
            <a:r>
              <a:rPr lang="en-US" altLang="ja-JP" sz="2400"/>
              <a:t>We expect it to pass through the plasma without pause.</a:t>
            </a:r>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73223"/>
                                        </p:tgtEl>
                                        <p:attrNameLst>
                                          <p:attrName>style.visibility</p:attrName>
                                        </p:attrNameLst>
                                      </p:cBhvr>
                                      <p:to>
                                        <p:strVal val="visible"/>
                                      </p:to>
                                    </p:set>
                                    <p:animEffect transition="in" filter="wipe(left)">
                                      <p:cBhvr>
                                        <p:cTn id="7" dur="500"/>
                                        <p:tgtEl>
                                          <p:spTgt spid="167322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673224"/>
                                        </p:tgtEl>
                                        <p:attrNameLst>
                                          <p:attrName>style.visibility</p:attrName>
                                        </p:attrNameLst>
                                      </p:cBhvr>
                                      <p:to>
                                        <p:strVal val="visible"/>
                                      </p:to>
                                    </p:set>
                                    <p:animEffect transition="in" filter="wipe(right)">
                                      <p:cBhvr>
                                        <p:cTn id="10" dur="500"/>
                                        <p:tgtEl>
                                          <p:spTgt spid="167322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673225"/>
                                        </p:tgtEl>
                                        <p:attrNameLst>
                                          <p:attrName>style.visibility</p:attrName>
                                        </p:attrNameLst>
                                      </p:cBhvr>
                                      <p:to>
                                        <p:strVal val="visible"/>
                                      </p:to>
                                    </p:set>
                                    <p:animEffect transition="in" filter="wipe(down)">
                                      <p:cBhvr>
                                        <p:cTn id="14" dur="2000"/>
                                        <p:tgtEl>
                                          <p:spTgt spid="1673225"/>
                                        </p:tgtEl>
                                      </p:cBhvr>
                                    </p:animEffect>
                                  </p:childTnLst>
                                </p:cTn>
                              </p:par>
                              <p:par>
                                <p:cTn id="15" presetID="22" presetClass="entr" presetSubtype="1" fill="hold" nodeType="withEffect">
                                  <p:stCondLst>
                                    <p:cond delay="0"/>
                                  </p:stCondLst>
                                  <p:childTnLst>
                                    <p:set>
                                      <p:cBhvr>
                                        <p:cTn id="16" dur="1" fill="hold">
                                          <p:stCondLst>
                                            <p:cond delay="0"/>
                                          </p:stCondLst>
                                        </p:cTn>
                                        <p:tgtEl>
                                          <p:spTgt spid="1673325"/>
                                        </p:tgtEl>
                                        <p:attrNameLst>
                                          <p:attrName>style.visibility</p:attrName>
                                        </p:attrNameLst>
                                      </p:cBhvr>
                                      <p:to>
                                        <p:strVal val="visible"/>
                                      </p:to>
                                    </p:set>
                                    <p:animEffect transition="in" filter="wipe(up)">
                                      <p:cBhvr>
                                        <p:cTn id="17" dur="500"/>
                                        <p:tgtEl>
                                          <p:spTgt spid="1673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3223" grpId="0" animBg="1"/>
      <p:bldP spid="1673224"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6</a:t>
            </a:fld>
            <a:endParaRPr lang="en-US" altLang="ja-JP"/>
          </a:p>
        </p:txBody>
      </p:sp>
      <p:pic>
        <p:nvPicPr>
          <p:cNvPr id="5" name="図 4"/>
          <p:cNvPicPr>
            <a:picLocks noChangeAspect="1"/>
          </p:cNvPicPr>
          <p:nvPr/>
        </p:nvPicPr>
        <p:blipFill>
          <a:blip r:embed="rId2"/>
          <a:stretch>
            <a:fillRect/>
          </a:stretch>
        </p:blipFill>
        <p:spPr>
          <a:xfrm>
            <a:off x="547021" y="609600"/>
            <a:ext cx="8049957" cy="526415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8" name="スライド番号プレースホルダ 5"/>
          <p:cNvSpPr>
            <a:spLocks noGrp="1"/>
          </p:cNvSpPr>
          <p:nvPr>
            <p:ph type="sldNum" sz="quarter" idx="12"/>
          </p:nvPr>
        </p:nvSpPr>
        <p:spPr/>
        <p:txBody>
          <a:bodyPr/>
          <a:lstStyle/>
          <a:p>
            <a:fld id="{4536B31B-0617-AD4D-8BB3-5DA771D39E0B}" type="slidenum">
              <a:rPr lang="en-US" altLang="ja-JP"/>
              <a:pPr/>
              <a:t>60</a:t>
            </a:fld>
            <a:endParaRPr lang="en-US" altLang="ja-JP"/>
          </a:p>
        </p:txBody>
      </p:sp>
      <p:pic>
        <p:nvPicPr>
          <p:cNvPr id="1675267" name="Picture 3" descr="collision_b"/>
          <p:cNvPicPr>
            <a:picLocks noChangeAspect="1" noChangeArrowheads="1"/>
          </p:cNvPicPr>
          <p:nvPr/>
        </p:nvPicPr>
        <p:blipFill>
          <a:blip r:embed="rId3">
            <a:grayscl/>
          </a:blip>
          <a:srcRect/>
          <a:stretch>
            <a:fillRect/>
          </a:stretch>
        </p:blipFill>
        <p:spPr bwMode="auto">
          <a:xfrm>
            <a:off x="1244600" y="2106613"/>
            <a:ext cx="7837488" cy="4219575"/>
          </a:xfrm>
          <a:prstGeom prst="rect">
            <a:avLst/>
          </a:prstGeom>
          <a:noFill/>
          <a:ln w="9525">
            <a:noFill/>
            <a:miter lim="800000"/>
            <a:headEnd/>
            <a:tailEnd/>
          </a:ln>
        </p:spPr>
      </p:pic>
      <p:pic>
        <p:nvPicPr>
          <p:cNvPr id="1675268" name="Picture 4" descr="collision_b"/>
          <p:cNvPicPr>
            <a:picLocks noChangeAspect="1" noChangeArrowheads="1"/>
          </p:cNvPicPr>
          <p:nvPr/>
        </p:nvPicPr>
        <p:blipFill>
          <a:blip r:embed="rId3"/>
          <a:srcRect l="61972"/>
          <a:stretch>
            <a:fillRect/>
          </a:stretch>
        </p:blipFill>
        <p:spPr bwMode="auto">
          <a:xfrm>
            <a:off x="6113463" y="2106613"/>
            <a:ext cx="2979737" cy="4219575"/>
          </a:xfrm>
          <a:prstGeom prst="rect">
            <a:avLst/>
          </a:prstGeom>
          <a:noFill/>
        </p:spPr>
      </p:pic>
      <p:pic>
        <p:nvPicPr>
          <p:cNvPr id="1675269" name="Picture 5" descr="collision_b"/>
          <p:cNvPicPr>
            <a:picLocks noChangeAspect="1" noChangeArrowheads="1"/>
          </p:cNvPicPr>
          <p:nvPr/>
        </p:nvPicPr>
        <p:blipFill>
          <a:blip r:embed="rId3"/>
          <a:srcRect r="77464"/>
          <a:stretch>
            <a:fillRect/>
          </a:stretch>
        </p:blipFill>
        <p:spPr bwMode="auto">
          <a:xfrm>
            <a:off x="1244600" y="2100263"/>
            <a:ext cx="1765300" cy="4219575"/>
          </a:xfrm>
          <a:prstGeom prst="rect">
            <a:avLst/>
          </a:prstGeom>
          <a:noFill/>
        </p:spPr>
      </p:pic>
      <p:pic>
        <p:nvPicPr>
          <p:cNvPr id="1675270" name="Picture 6" descr="collision_b"/>
          <p:cNvPicPr>
            <a:picLocks noChangeAspect="1" noChangeArrowheads="1"/>
          </p:cNvPicPr>
          <p:nvPr/>
        </p:nvPicPr>
        <p:blipFill>
          <a:blip r:embed="rId3"/>
          <a:srcRect l="23328" r="37236"/>
          <a:stretch>
            <a:fillRect/>
          </a:stretch>
        </p:blipFill>
        <p:spPr bwMode="auto">
          <a:xfrm>
            <a:off x="3017838" y="2081213"/>
            <a:ext cx="3089275" cy="4219575"/>
          </a:xfrm>
          <a:prstGeom prst="rect">
            <a:avLst/>
          </a:prstGeom>
          <a:noFill/>
          <a:ln w="9525">
            <a:noFill/>
            <a:miter lim="800000"/>
            <a:headEnd/>
            <a:tailEnd/>
          </a:ln>
        </p:spPr>
      </p:pic>
      <p:sp>
        <p:nvSpPr>
          <p:cNvPr id="1675271" name="Line 7"/>
          <p:cNvSpPr>
            <a:spLocks noChangeShapeType="1"/>
          </p:cNvSpPr>
          <p:nvPr/>
        </p:nvSpPr>
        <p:spPr bwMode="auto">
          <a:xfrm>
            <a:off x="698500" y="3406775"/>
            <a:ext cx="3816350" cy="73025"/>
          </a:xfrm>
          <a:prstGeom prst="line">
            <a:avLst/>
          </a:prstGeom>
          <a:noFill/>
          <a:ln w="50800">
            <a:solidFill>
              <a:schemeClr val="tx1"/>
            </a:solidFill>
            <a:round/>
            <a:headEnd/>
            <a:tailEnd type="stealth" w="lg" len="lg"/>
          </a:ln>
          <a:effectLst/>
        </p:spPr>
        <p:txBody>
          <a:bodyPr>
            <a:prstTxWarp prst="textNoShape">
              <a:avLst/>
            </a:prstTxWarp>
            <a:spAutoFit/>
          </a:bodyPr>
          <a:lstStyle/>
          <a:p>
            <a:endParaRPr lang="ja-JP" altLang="en-US"/>
          </a:p>
        </p:txBody>
      </p:sp>
      <p:sp>
        <p:nvSpPr>
          <p:cNvPr id="1675272" name="Line 8"/>
          <p:cNvSpPr>
            <a:spLocks noChangeShapeType="1"/>
          </p:cNvSpPr>
          <p:nvPr/>
        </p:nvSpPr>
        <p:spPr bwMode="auto">
          <a:xfrm flipH="1" flipV="1">
            <a:off x="4584700" y="3484563"/>
            <a:ext cx="3600450" cy="71437"/>
          </a:xfrm>
          <a:prstGeom prst="line">
            <a:avLst/>
          </a:prstGeom>
          <a:noFill/>
          <a:ln w="50800">
            <a:solidFill>
              <a:schemeClr val="tx1"/>
            </a:solidFill>
            <a:round/>
            <a:headEnd/>
            <a:tailEnd type="stealth" w="lg" len="lg"/>
          </a:ln>
          <a:effectLst/>
        </p:spPr>
        <p:txBody>
          <a:bodyPr>
            <a:prstTxWarp prst="textNoShape">
              <a:avLst/>
            </a:prstTxWarp>
            <a:spAutoFit/>
          </a:bodyPr>
          <a:lstStyle/>
          <a:p>
            <a:endParaRPr lang="ja-JP" altLang="en-US"/>
          </a:p>
        </p:txBody>
      </p:sp>
      <p:grpSp>
        <p:nvGrpSpPr>
          <p:cNvPr id="1675273" name="Group 9"/>
          <p:cNvGrpSpPr>
            <a:grpSpLocks/>
          </p:cNvGrpSpPr>
          <p:nvPr/>
        </p:nvGrpSpPr>
        <p:grpSpPr bwMode="auto">
          <a:xfrm>
            <a:off x="3667125" y="3479800"/>
            <a:ext cx="1992313" cy="1384300"/>
            <a:chOff x="2206" y="2016"/>
            <a:chExt cx="1255" cy="872"/>
          </a:xfrm>
        </p:grpSpPr>
        <p:grpSp>
          <p:nvGrpSpPr>
            <p:cNvPr id="1675274" name="Group 10"/>
            <p:cNvGrpSpPr>
              <a:grpSpLocks/>
            </p:cNvGrpSpPr>
            <p:nvPr/>
          </p:nvGrpSpPr>
          <p:grpSpPr bwMode="auto">
            <a:xfrm rot="15358269">
              <a:off x="2545" y="2255"/>
              <a:ext cx="537" cy="59"/>
              <a:chOff x="2089" y="1921"/>
              <a:chExt cx="1063" cy="178"/>
            </a:xfrm>
          </p:grpSpPr>
          <p:grpSp>
            <p:nvGrpSpPr>
              <p:cNvPr id="1675275" name="Group 11"/>
              <p:cNvGrpSpPr>
                <a:grpSpLocks/>
              </p:cNvGrpSpPr>
              <p:nvPr/>
            </p:nvGrpSpPr>
            <p:grpSpPr bwMode="auto">
              <a:xfrm flipV="1">
                <a:off x="2109" y="1933"/>
                <a:ext cx="1043" cy="166"/>
                <a:chOff x="2064" y="2750"/>
                <a:chExt cx="2630" cy="423"/>
              </a:xfrm>
            </p:grpSpPr>
            <p:grpSp>
              <p:nvGrpSpPr>
                <p:cNvPr id="1675276" name="Group 12"/>
                <p:cNvGrpSpPr>
                  <a:grpSpLocks/>
                </p:cNvGrpSpPr>
                <p:nvPr/>
              </p:nvGrpSpPr>
              <p:grpSpPr bwMode="auto">
                <a:xfrm>
                  <a:off x="2200" y="2750"/>
                  <a:ext cx="2302" cy="423"/>
                  <a:chOff x="3509" y="3249"/>
                  <a:chExt cx="2302" cy="423"/>
                </a:xfrm>
              </p:grpSpPr>
              <p:grpSp>
                <p:nvGrpSpPr>
                  <p:cNvPr id="1675277" name="Group 13"/>
                  <p:cNvGrpSpPr>
                    <a:grpSpLocks/>
                  </p:cNvGrpSpPr>
                  <p:nvPr/>
                </p:nvGrpSpPr>
                <p:grpSpPr bwMode="auto">
                  <a:xfrm>
                    <a:off x="4059" y="3249"/>
                    <a:ext cx="657" cy="420"/>
                    <a:chOff x="4059" y="3249"/>
                    <a:chExt cx="657" cy="420"/>
                  </a:xfrm>
                </p:grpSpPr>
                <p:sp>
                  <p:nvSpPr>
                    <p:cNvPr id="1675278" name="Freeform 1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279" name="Freeform 1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280" name="Group 16"/>
                  <p:cNvGrpSpPr>
                    <a:grpSpLocks/>
                  </p:cNvGrpSpPr>
                  <p:nvPr/>
                </p:nvGrpSpPr>
                <p:grpSpPr bwMode="auto">
                  <a:xfrm>
                    <a:off x="4606" y="3251"/>
                    <a:ext cx="657" cy="420"/>
                    <a:chOff x="4059" y="3249"/>
                    <a:chExt cx="657" cy="420"/>
                  </a:xfrm>
                </p:grpSpPr>
                <p:sp>
                  <p:nvSpPr>
                    <p:cNvPr id="1675281" name="Freeform 1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282" name="Freeform 1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283" name="Group 19"/>
                  <p:cNvGrpSpPr>
                    <a:grpSpLocks/>
                  </p:cNvGrpSpPr>
                  <p:nvPr/>
                </p:nvGrpSpPr>
                <p:grpSpPr bwMode="auto">
                  <a:xfrm>
                    <a:off x="5154" y="3252"/>
                    <a:ext cx="657" cy="420"/>
                    <a:chOff x="4059" y="3249"/>
                    <a:chExt cx="657" cy="420"/>
                  </a:xfrm>
                </p:grpSpPr>
                <p:sp>
                  <p:nvSpPr>
                    <p:cNvPr id="1675284" name="Freeform 2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285" name="Freeform 2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286" name="Group 22"/>
                  <p:cNvGrpSpPr>
                    <a:grpSpLocks/>
                  </p:cNvGrpSpPr>
                  <p:nvPr/>
                </p:nvGrpSpPr>
                <p:grpSpPr bwMode="auto">
                  <a:xfrm>
                    <a:off x="3509" y="3249"/>
                    <a:ext cx="657" cy="420"/>
                    <a:chOff x="4059" y="3249"/>
                    <a:chExt cx="657" cy="420"/>
                  </a:xfrm>
                </p:grpSpPr>
                <p:sp>
                  <p:nvSpPr>
                    <p:cNvPr id="1675287" name="Freeform 2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288" name="Freeform 2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289" name="Line 25"/>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290" name="Line 26"/>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nvGrpSpPr>
              <p:cNvPr id="1675291" name="Group 27"/>
              <p:cNvGrpSpPr>
                <a:grpSpLocks/>
              </p:cNvGrpSpPr>
              <p:nvPr/>
            </p:nvGrpSpPr>
            <p:grpSpPr bwMode="auto">
              <a:xfrm flipV="1">
                <a:off x="2089" y="1921"/>
                <a:ext cx="1043" cy="166"/>
                <a:chOff x="2064" y="2750"/>
                <a:chExt cx="2630" cy="423"/>
              </a:xfrm>
            </p:grpSpPr>
            <p:grpSp>
              <p:nvGrpSpPr>
                <p:cNvPr id="1675292" name="Group 28"/>
                <p:cNvGrpSpPr>
                  <a:grpSpLocks/>
                </p:cNvGrpSpPr>
                <p:nvPr/>
              </p:nvGrpSpPr>
              <p:grpSpPr bwMode="auto">
                <a:xfrm>
                  <a:off x="2200" y="2750"/>
                  <a:ext cx="2302" cy="423"/>
                  <a:chOff x="3509" y="3249"/>
                  <a:chExt cx="2302" cy="423"/>
                </a:xfrm>
              </p:grpSpPr>
              <p:grpSp>
                <p:nvGrpSpPr>
                  <p:cNvPr id="1675293" name="Group 29"/>
                  <p:cNvGrpSpPr>
                    <a:grpSpLocks/>
                  </p:cNvGrpSpPr>
                  <p:nvPr/>
                </p:nvGrpSpPr>
                <p:grpSpPr bwMode="auto">
                  <a:xfrm>
                    <a:off x="4059" y="3249"/>
                    <a:ext cx="657" cy="420"/>
                    <a:chOff x="4059" y="3249"/>
                    <a:chExt cx="657" cy="420"/>
                  </a:xfrm>
                </p:grpSpPr>
                <p:sp>
                  <p:nvSpPr>
                    <p:cNvPr id="1675294" name="Freeform 3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295" name="Freeform 3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296" name="Group 32"/>
                  <p:cNvGrpSpPr>
                    <a:grpSpLocks/>
                  </p:cNvGrpSpPr>
                  <p:nvPr/>
                </p:nvGrpSpPr>
                <p:grpSpPr bwMode="auto">
                  <a:xfrm>
                    <a:off x="4606" y="3251"/>
                    <a:ext cx="657" cy="420"/>
                    <a:chOff x="4059" y="3249"/>
                    <a:chExt cx="657" cy="420"/>
                  </a:xfrm>
                </p:grpSpPr>
                <p:sp>
                  <p:nvSpPr>
                    <p:cNvPr id="1675297" name="Freeform 3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298" name="Freeform 3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299" name="Group 35"/>
                  <p:cNvGrpSpPr>
                    <a:grpSpLocks/>
                  </p:cNvGrpSpPr>
                  <p:nvPr/>
                </p:nvGrpSpPr>
                <p:grpSpPr bwMode="auto">
                  <a:xfrm>
                    <a:off x="5154" y="3252"/>
                    <a:ext cx="657" cy="420"/>
                    <a:chOff x="4059" y="3249"/>
                    <a:chExt cx="657" cy="420"/>
                  </a:xfrm>
                </p:grpSpPr>
                <p:sp>
                  <p:nvSpPr>
                    <p:cNvPr id="1675300" name="Freeform 3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01" name="Freeform 3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02" name="Group 38"/>
                  <p:cNvGrpSpPr>
                    <a:grpSpLocks/>
                  </p:cNvGrpSpPr>
                  <p:nvPr/>
                </p:nvGrpSpPr>
                <p:grpSpPr bwMode="auto">
                  <a:xfrm>
                    <a:off x="3509" y="3249"/>
                    <a:ext cx="657" cy="420"/>
                    <a:chOff x="4059" y="3249"/>
                    <a:chExt cx="657" cy="420"/>
                  </a:xfrm>
                </p:grpSpPr>
                <p:sp>
                  <p:nvSpPr>
                    <p:cNvPr id="1675303" name="Freeform 3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04" name="Freeform 4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305" name="Line 41"/>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306" name="Line 42"/>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grpSp>
          <p:nvGrpSpPr>
            <p:cNvPr id="1675307" name="Group 43"/>
            <p:cNvGrpSpPr>
              <a:grpSpLocks/>
            </p:cNvGrpSpPr>
            <p:nvPr/>
          </p:nvGrpSpPr>
          <p:grpSpPr bwMode="auto">
            <a:xfrm rot="17863788">
              <a:off x="2401" y="2351"/>
              <a:ext cx="537" cy="59"/>
              <a:chOff x="2089" y="1921"/>
              <a:chExt cx="1063" cy="178"/>
            </a:xfrm>
          </p:grpSpPr>
          <p:grpSp>
            <p:nvGrpSpPr>
              <p:cNvPr id="1675308" name="Group 44"/>
              <p:cNvGrpSpPr>
                <a:grpSpLocks/>
              </p:cNvGrpSpPr>
              <p:nvPr/>
            </p:nvGrpSpPr>
            <p:grpSpPr bwMode="auto">
              <a:xfrm flipV="1">
                <a:off x="2109" y="1933"/>
                <a:ext cx="1043" cy="166"/>
                <a:chOff x="2064" y="2750"/>
                <a:chExt cx="2630" cy="423"/>
              </a:xfrm>
            </p:grpSpPr>
            <p:grpSp>
              <p:nvGrpSpPr>
                <p:cNvPr id="1675309" name="Group 45"/>
                <p:cNvGrpSpPr>
                  <a:grpSpLocks/>
                </p:cNvGrpSpPr>
                <p:nvPr/>
              </p:nvGrpSpPr>
              <p:grpSpPr bwMode="auto">
                <a:xfrm>
                  <a:off x="2200" y="2750"/>
                  <a:ext cx="2302" cy="423"/>
                  <a:chOff x="3509" y="3249"/>
                  <a:chExt cx="2302" cy="423"/>
                </a:xfrm>
              </p:grpSpPr>
              <p:grpSp>
                <p:nvGrpSpPr>
                  <p:cNvPr id="1675310" name="Group 46"/>
                  <p:cNvGrpSpPr>
                    <a:grpSpLocks/>
                  </p:cNvGrpSpPr>
                  <p:nvPr/>
                </p:nvGrpSpPr>
                <p:grpSpPr bwMode="auto">
                  <a:xfrm>
                    <a:off x="4059" y="3249"/>
                    <a:ext cx="657" cy="420"/>
                    <a:chOff x="4059" y="3249"/>
                    <a:chExt cx="657" cy="420"/>
                  </a:xfrm>
                </p:grpSpPr>
                <p:sp>
                  <p:nvSpPr>
                    <p:cNvPr id="1675311" name="Freeform 4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12" name="Freeform 4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13" name="Group 49"/>
                  <p:cNvGrpSpPr>
                    <a:grpSpLocks/>
                  </p:cNvGrpSpPr>
                  <p:nvPr/>
                </p:nvGrpSpPr>
                <p:grpSpPr bwMode="auto">
                  <a:xfrm>
                    <a:off x="4606" y="3251"/>
                    <a:ext cx="657" cy="420"/>
                    <a:chOff x="4059" y="3249"/>
                    <a:chExt cx="657" cy="420"/>
                  </a:xfrm>
                </p:grpSpPr>
                <p:sp>
                  <p:nvSpPr>
                    <p:cNvPr id="1675314" name="Freeform 5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15" name="Freeform 5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16" name="Group 52"/>
                  <p:cNvGrpSpPr>
                    <a:grpSpLocks/>
                  </p:cNvGrpSpPr>
                  <p:nvPr/>
                </p:nvGrpSpPr>
                <p:grpSpPr bwMode="auto">
                  <a:xfrm>
                    <a:off x="5154" y="3252"/>
                    <a:ext cx="657" cy="420"/>
                    <a:chOff x="4059" y="3249"/>
                    <a:chExt cx="657" cy="420"/>
                  </a:xfrm>
                </p:grpSpPr>
                <p:sp>
                  <p:nvSpPr>
                    <p:cNvPr id="1675317" name="Freeform 5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18" name="Freeform 5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19" name="Group 55"/>
                  <p:cNvGrpSpPr>
                    <a:grpSpLocks/>
                  </p:cNvGrpSpPr>
                  <p:nvPr/>
                </p:nvGrpSpPr>
                <p:grpSpPr bwMode="auto">
                  <a:xfrm>
                    <a:off x="3509" y="3249"/>
                    <a:ext cx="657" cy="420"/>
                    <a:chOff x="4059" y="3249"/>
                    <a:chExt cx="657" cy="420"/>
                  </a:xfrm>
                </p:grpSpPr>
                <p:sp>
                  <p:nvSpPr>
                    <p:cNvPr id="1675320" name="Freeform 5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21" name="Freeform 5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322" name="Line 58"/>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323" name="Line 59"/>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nvGrpSpPr>
              <p:cNvPr id="1675324" name="Group 60"/>
              <p:cNvGrpSpPr>
                <a:grpSpLocks/>
              </p:cNvGrpSpPr>
              <p:nvPr/>
            </p:nvGrpSpPr>
            <p:grpSpPr bwMode="auto">
              <a:xfrm flipV="1">
                <a:off x="2089" y="1921"/>
                <a:ext cx="1043" cy="166"/>
                <a:chOff x="2064" y="2750"/>
                <a:chExt cx="2630" cy="423"/>
              </a:xfrm>
            </p:grpSpPr>
            <p:grpSp>
              <p:nvGrpSpPr>
                <p:cNvPr id="1675325" name="Group 61"/>
                <p:cNvGrpSpPr>
                  <a:grpSpLocks/>
                </p:cNvGrpSpPr>
                <p:nvPr/>
              </p:nvGrpSpPr>
              <p:grpSpPr bwMode="auto">
                <a:xfrm>
                  <a:off x="2200" y="2750"/>
                  <a:ext cx="2302" cy="423"/>
                  <a:chOff x="3509" y="3249"/>
                  <a:chExt cx="2302" cy="423"/>
                </a:xfrm>
              </p:grpSpPr>
              <p:grpSp>
                <p:nvGrpSpPr>
                  <p:cNvPr id="1675326" name="Group 62"/>
                  <p:cNvGrpSpPr>
                    <a:grpSpLocks/>
                  </p:cNvGrpSpPr>
                  <p:nvPr/>
                </p:nvGrpSpPr>
                <p:grpSpPr bwMode="auto">
                  <a:xfrm>
                    <a:off x="4059" y="3249"/>
                    <a:ext cx="657" cy="420"/>
                    <a:chOff x="4059" y="3249"/>
                    <a:chExt cx="657" cy="420"/>
                  </a:xfrm>
                </p:grpSpPr>
                <p:sp>
                  <p:nvSpPr>
                    <p:cNvPr id="1675327" name="Freeform 6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28" name="Freeform 6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29" name="Group 65"/>
                  <p:cNvGrpSpPr>
                    <a:grpSpLocks/>
                  </p:cNvGrpSpPr>
                  <p:nvPr/>
                </p:nvGrpSpPr>
                <p:grpSpPr bwMode="auto">
                  <a:xfrm>
                    <a:off x="4606" y="3251"/>
                    <a:ext cx="657" cy="420"/>
                    <a:chOff x="4059" y="3249"/>
                    <a:chExt cx="657" cy="420"/>
                  </a:xfrm>
                </p:grpSpPr>
                <p:sp>
                  <p:nvSpPr>
                    <p:cNvPr id="1675330" name="Freeform 6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31" name="Freeform 6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32" name="Group 68"/>
                  <p:cNvGrpSpPr>
                    <a:grpSpLocks/>
                  </p:cNvGrpSpPr>
                  <p:nvPr/>
                </p:nvGrpSpPr>
                <p:grpSpPr bwMode="auto">
                  <a:xfrm>
                    <a:off x="5154" y="3252"/>
                    <a:ext cx="657" cy="420"/>
                    <a:chOff x="4059" y="3249"/>
                    <a:chExt cx="657" cy="420"/>
                  </a:xfrm>
                </p:grpSpPr>
                <p:sp>
                  <p:nvSpPr>
                    <p:cNvPr id="1675333" name="Freeform 6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34" name="Freeform 7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35" name="Group 71"/>
                  <p:cNvGrpSpPr>
                    <a:grpSpLocks/>
                  </p:cNvGrpSpPr>
                  <p:nvPr/>
                </p:nvGrpSpPr>
                <p:grpSpPr bwMode="auto">
                  <a:xfrm>
                    <a:off x="3509" y="3249"/>
                    <a:ext cx="657" cy="420"/>
                    <a:chOff x="4059" y="3249"/>
                    <a:chExt cx="657" cy="420"/>
                  </a:xfrm>
                </p:grpSpPr>
                <p:sp>
                  <p:nvSpPr>
                    <p:cNvPr id="1675336" name="Freeform 7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37" name="Freeform 7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338" name="Line 74"/>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339" name="Line 75"/>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grpSp>
          <p:nvGrpSpPr>
            <p:cNvPr id="1675340" name="Group 76"/>
            <p:cNvGrpSpPr>
              <a:grpSpLocks/>
            </p:cNvGrpSpPr>
            <p:nvPr/>
          </p:nvGrpSpPr>
          <p:grpSpPr bwMode="auto">
            <a:xfrm rot="35044819">
              <a:off x="2736" y="2448"/>
              <a:ext cx="537" cy="59"/>
              <a:chOff x="2089" y="1921"/>
              <a:chExt cx="1063" cy="178"/>
            </a:xfrm>
          </p:grpSpPr>
          <p:grpSp>
            <p:nvGrpSpPr>
              <p:cNvPr id="1675341" name="Group 77"/>
              <p:cNvGrpSpPr>
                <a:grpSpLocks/>
              </p:cNvGrpSpPr>
              <p:nvPr/>
            </p:nvGrpSpPr>
            <p:grpSpPr bwMode="auto">
              <a:xfrm flipV="1">
                <a:off x="2109" y="1933"/>
                <a:ext cx="1043" cy="166"/>
                <a:chOff x="2064" y="2750"/>
                <a:chExt cx="2630" cy="423"/>
              </a:xfrm>
            </p:grpSpPr>
            <p:grpSp>
              <p:nvGrpSpPr>
                <p:cNvPr id="1675342" name="Group 78"/>
                <p:cNvGrpSpPr>
                  <a:grpSpLocks/>
                </p:cNvGrpSpPr>
                <p:nvPr/>
              </p:nvGrpSpPr>
              <p:grpSpPr bwMode="auto">
                <a:xfrm>
                  <a:off x="2200" y="2750"/>
                  <a:ext cx="2302" cy="423"/>
                  <a:chOff x="3509" y="3249"/>
                  <a:chExt cx="2302" cy="423"/>
                </a:xfrm>
              </p:grpSpPr>
              <p:grpSp>
                <p:nvGrpSpPr>
                  <p:cNvPr id="1675343" name="Group 79"/>
                  <p:cNvGrpSpPr>
                    <a:grpSpLocks/>
                  </p:cNvGrpSpPr>
                  <p:nvPr/>
                </p:nvGrpSpPr>
                <p:grpSpPr bwMode="auto">
                  <a:xfrm>
                    <a:off x="4059" y="3249"/>
                    <a:ext cx="657" cy="420"/>
                    <a:chOff x="4059" y="3249"/>
                    <a:chExt cx="657" cy="420"/>
                  </a:xfrm>
                </p:grpSpPr>
                <p:sp>
                  <p:nvSpPr>
                    <p:cNvPr id="1675344" name="Freeform 8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45" name="Freeform 8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46" name="Group 82"/>
                  <p:cNvGrpSpPr>
                    <a:grpSpLocks/>
                  </p:cNvGrpSpPr>
                  <p:nvPr/>
                </p:nvGrpSpPr>
                <p:grpSpPr bwMode="auto">
                  <a:xfrm>
                    <a:off x="4606" y="3251"/>
                    <a:ext cx="657" cy="420"/>
                    <a:chOff x="4059" y="3249"/>
                    <a:chExt cx="657" cy="420"/>
                  </a:xfrm>
                </p:grpSpPr>
                <p:sp>
                  <p:nvSpPr>
                    <p:cNvPr id="1675347" name="Freeform 8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48" name="Freeform 8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49" name="Group 85"/>
                  <p:cNvGrpSpPr>
                    <a:grpSpLocks/>
                  </p:cNvGrpSpPr>
                  <p:nvPr/>
                </p:nvGrpSpPr>
                <p:grpSpPr bwMode="auto">
                  <a:xfrm>
                    <a:off x="5154" y="3252"/>
                    <a:ext cx="657" cy="420"/>
                    <a:chOff x="4059" y="3249"/>
                    <a:chExt cx="657" cy="420"/>
                  </a:xfrm>
                </p:grpSpPr>
                <p:sp>
                  <p:nvSpPr>
                    <p:cNvPr id="1675350" name="Freeform 8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51" name="Freeform 8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52" name="Group 88"/>
                  <p:cNvGrpSpPr>
                    <a:grpSpLocks/>
                  </p:cNvGrpSpPr>
                  <p:nvPr/>
                </p:nvGrpSpPr>
                <p:grpSpPr bwMode="auto">
                  <a:xfrm>
                    <a:off x="3509" y="3249"/>
                    <a:ext cx="657" cy="420"/>
                    <a:chOff x="4059" y="3249"/>
                    <a:chExt cx="657" cy="420"/>
                  </a:xfrm>
                </p:grpSpPr>
                <p:sp>
                  <p:nvSpPr>
                    <p:cNvPr id="1675353" name="Freeform 8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54" name="Freeform 9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355" name="Line 91"/>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356" name="Line 92"/>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nvGrpSpPr>
              <p:cNvPr id="1675357" name="Group 93"/>
              <p:cNvGrpSpPr>
                <a:grpSpLocks/>
              </p:cNvGrpSpPr>
              <p:nvPr/>
            </p:nvGrpSpPr>
            <p:grpSpPr bwMode="auto">
              <a:xfrm flipV="1">
                <a:off x="2089" y="1921"/>
                <a:ext cx="1043" cy="166"/>
                <a:chOff x="2064" y="2750"/>
                <a:chExt cx="2630" cy="423"/>
              </a:xfrm>
            </p:grpSpPr>
            <p:grpSp>
              <p:nvGrpSpPr>
                <p:cNvPr id="1675358" name="Group 94"/>
                <p:cNvGrpSpPr>
                  <a:grpSpLocks/>
                </p:cNvGrpSpPr>
                <p:nvPr/>
              </p:nvGrpSpPr>
              <p:grpSpPr bwMode="auto">
                <a:xfrm>
                  <a:off x="2200" y="2750"/>
                  <a:ext cx="2302" cy="423"/>
                  <a:chOff x="3509" y="3249"/>
                  <a:chExt cx="2302" cy="423"/>
                </a:xfrm>
              </p:grpSpPr>
              <p:grpSp>
                <p:nvGrpSpPr>
                  <p:cNvPr id="1675359" name="Group 95"/>
                  <p:cNvGrpSpPr>
                    <a:grpSpLocks/>
                  </p:cNvGrpSpPr>
                  <p:nvPr/>
                </p:nvGrpSpPr>
                <p:grpSpPr bwMode="auto">
                  <a:xfrm>
                    <a:off x="4059" y="3249"/>
                    <a:ext cx="657" cy="420"/>
                    <a:chOff x="4059" y="3249"/>
                    <a:chExt cx="657" cy="420"/>
                  </a:xfrm>
                </p:grpSpPr>
                <p:sp>
                  <p:nvSpPr>
                    <p:cNvPr id="1675360" name="Freeform 9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61" name="Freeform 9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62" name="Group 98"/>
                  <p:cNvGrpSpPr>
                    <a:grpSpLocks/>
                  </p:cNvGrpSpPr>
                  <p:nvPr/>
                </p:nvGrpSpPr>
                <p:grpSpPr bwMode="auto">
                  <a:xfrm>
                    <a:off x="4606" y="3251"/>
                    <a:ext cx="657" cy="420"/>
                    <a:chOff x="4059" y="3249"/>
                    <a:chExt cx="657" cy="420"/>
                  </a:xfrm>
                </p:grpSpPr>
                <p:sp>
                  <p:nvSpPr>
                    <p:cNvPr id="1675363" name="Freeform 9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64" name="Freeform 10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65" name="Group 101"/>
                  <p:cNvGrpSpPr>
                    <a:grpSpLocks/>
                  </p:cNvGrpSpPr>
                  <p:nvPr/>
                </p:nvGrpSpPr>
                <p:grpSpPr bwMode="auto">
                  <a:xfrm>
                    <a:off x="5154" y="3252"/>
                    <a:ext cx="657" cy="420"/>
                    <a:chOff x="4059" y="3249"/>
                    <a:chExt cx="657" cy="420"/>
                  </a:xfrm>
                </p:grpSpPr>
                <p:sp>
                  <p:nvSpPr>
                    <p:cNvPr id="1675366" name="Freeform 10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67" name="Freeform 10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68" name="Group 104"/>
                  <p:cNvGrpSpPr>
                    <a:grpSpLocks/>
                  </p:cNvGrpSpPr>
                  <p:nvPr/>
                </p:nvGrpSpPr>
                <p:grpSpPr bwMode="auto">
                  <a:xfrm>
                    <a:off x="3509" y="3249"/>
                    <a:ext cx="657" cy="420"/>
                    <a:chOff x="4059" y="3249"/>
                    <a:chExt cx="657" cy="420"/>
                  </a:xfrm>
                </p:grpSpPr>
                <p:sp>
                  <p:nvSpPr>
                    <p:cNvPr id="1675369" name="Freeform 10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70" name="Freeform 10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371" name="Line 107"/>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372" name="Line 108"/>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grpSp>
          <p:nvGrpSpPr>
            <p:cNvPr id="1675373" name="Group 109"/>
            <p:cNvGrpSpPr>
              <a:grpSpLocks/>
            </p:cNvGrpSpPr>
            <p:nvPr/>
          </p:nvGrpSpPr>
          <p:grpSpPr bwMode="auto">
            <a:xfrm rot="19492515">
              <a:off x="2206" y="2594"/>
              <a:ext cx="394" cy="97"/>
              <a:chOff x="2089" y="1921"/>
              <a:chExt cx="1063" cy="178"/>
            </a:xfrm>
          </p:grpSpPr>
          <p:grpSp>
            <p:nvGrpSpPr>
              <p:cNvPr id="1675374" name="Group 110"/>
              <p:cNvGrpSpPr>
                <a:grpSpLocks/>
              </p:cNvGrpSpPr>
              <p:nvPr/>
            </p:nvGrpSpPr>
            <p:grpSpPr bwMode="auto">
              <a:xfrm flipV="1">
                <a:off x="2109" y="1933"/>
                <a:ext cx="1043" cy="166"/>
                <a:chOff x="2064" y="2750"/>
                <a:chExt cx="2630" cy="423"/>
              </a:xfrm>
            </p:grpSpPr>
            <p:grpSp>
              <p:nvGrpSpPr>
                <p:cNvPr id="1675375" name="Group 111"/>
                <p:cNvGrpSpPr>
                  <a:grpSpLocks/>
                </p:cNvGrpSpPr>
                <p:nvPr/>
              </p:nvGrpSpPr>
              <p:grpSpPr bwMode="auto">
                <a:xfrm>
                  <a:off x="2200" y="2750"/>
                  <a:ext cx="2302" cy="423"/>
                  <a:chOff x="3509" y="3249"/>
                  <a:chExt cx="2302" cy="423"/>
                </a:xfrm>
              </p:grpSpPr>
              <p:grpSp>
                <p:nvGrpSpPr>
                  <p:cNvPr id="1675376" name="Group 112"/>
                  <p:cNvGrpSpPr>
                    <a:grpSpLocks/>
                  </p:cNvGrpSpPr>
                  <p:nvPr/>
                </p:nvGrpSpPr>
                <p:grpSpPr bwMode="auto">
                  <a:xfrm>
                    <a:off x="4059" y="3249"/>
                    <a:ext cx="657" cy="420"/>
                    <a:chOff x="4059" y="3249"/>
                    <a:chExt cx="657" cy="420"/>
                  </a:xfrm>
                </p:grpSpPr>
                <p:sp>
                  <p:nvSpPr>
                    <p:cNvPr id="1675377" name="Freeform 11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78" name="Freeform 11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79" name="Group 115"/>
                  <p:cNvGrpSpPr>
                    <a:grpSpLocks/>
                  </p:cNvGrpSpPr>
                  <p:nvPr/>
                </p:nvGrpSpPr>
                <p:grpSpPr bwMode="auto">
                  <a:xfrm>
                    <a:off x="4606" y="3251"/>
                    <a:ext cx="657" cy="420"/>
                    <a:chOff x="4059" y="3249"/>
                    <a:chExt cx="657" cy="420"/>
                  </a:xfrm>
                </p:grpSpPr>
                <p:sp>
                  <p:nvSpPr>
                    <p:cNvPr id="1675380" name="Freeform 11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81" name="Freeform 11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82" name="Group 118"/>
                  <p:cNvGrpSpPr>
                    <a:grpSpLocks/>
                  </p:cNvGrpSpPr>
                  <p:nvPr/>
                </p:nvGrpSpPr>
                <p:grpSpPr bwMode="auto">
                  <a:xfrm>
                    <a:off x="5154" y="3252"/>
                    <a:ext cx="657" cy="420"/>
                    <a:chOff x="4059" y="3249"/>
                    <a:chExt cx="657" cy="420"/>
                  </a:xfrm>
                </p:grpSpPr>
                <p:sp>
                  <p:nvSpPr>
                    <p:cNvPr id="1675383" name="Freeform 11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84" name="Freeform 12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85" name="Group 121"/>
                  <p:cNvGrpSpPr>
                    <a:grpSpLocks/>
                  </p:cNvGrpSpPr>
                  <p:nvPr/>
                </p:nvGrpSpPr>
                <p:grpSpPr bwMode="auto">
                  <a:xfrm>
                    <a:off x="3509" y="3249"/>
                    <a:ext cx="657" cy="420"/>
                    <a:chOff x="4059" y="3249"/>
                    <a:chExt cx="657" cy="420"/>
                  </a:xfrm>
                </p:grpSpPr>
                <p:sp>
                  <p:nvSpPr>
                    <p:cNvPr id="1675386" name="Freeform 12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87" name="Freeform 12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388" name="Line 124"/>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389" name="Line 125"/>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nvGrpSpPr>
              <p:cNvPr id="1675390" name="Group 126"/>
              <p:cNvGrpSpPr>
                <a:grpSpLocks/>
              </p:cNvGrpSpPr>
              <p:nvPr/>
            </p:nvGrpSpPr>
            <p:grpSpPr bwMode="auto">
              <a:xfrm flipV="1">
                <a:off x="2089" y="1921"/>
                <a:ext cx="1043" cy="166"/>
                <a:chOff x="2064" y="2750"/>
                <a:chExt cx="2630" cy="423"/>
              </a:xfrm>
            </p:grpSpPr>
            <p:grpSp>
              <p:nvGrpSpPr>
                <p:cNvPr id="1675391" name="Group 127"/>
                <p:cNvGrpSpPr>
                  <a:grpSpLocks/>
                </p:cNvGrpSpPr>
                <p:nvPr/>
              </p:nvGrpSpPr>
              <p:grpSpPr bwMode="auto">
                <a:xfrm>
                  <a:off x="2200" y="2750"/>
                  <a:ext cx="2302" cy="423"/>
                  <a:chOff x="3509" y="3249"/>
                  <a:chExt cx="2302" cy="423"/>
                </a:xfrm>
              </p:grpSpPr>
              <p:grpSp>
                <p:nvGrpSpPr>
                  <p:cNvPr id="1675392" name="Group 128"/>
                  <p:cNvGrpSpPr>
                    <a:grpSpLocks/>
                  </p:cNvGrpSpPr>
                  <p:nvPr/>
                </p:nvGrpSpPr>
                <p:grpSpPr bwMode="auto">
                  <a:xfrm>
                    <a:off x="4059" y="3249"/>
                    <a:ext cx="657" cy="420"/>
                    <a:chOff x="4059" y="3249"/>
                    <a:chExt cx="657" cy="420"/>
                  </a:xfrm>
                </p:grpSpPr>
                <p:sp>
                  <p:nvSpPr>
                    <p:cNvPr id="1675393" name="Freeform 12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94" name="Freeform 13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95" name="Group 131"/>
                  <p:cNvGrpSpPr>
                    <a:grpSpLocks/>
                  </p:cNvGrpSpPr>
                  <p:nvPr/>
                </p:nvGrpSpPr>
                <p:grpSpPr bwMode="auto">
                  <a:xfrm>
                    <a:off x="4606" y="3251"/>
                    <a:ext cx="657" cy="420"/>
                    <a:chOff x="4059" y="3249"/>
                    <a:chExt cx="657" cy="420"/>
                  </a:xfrm>
                </p:grpSpPr>
                <p:sp>
                  <p:nvSpPr>
                    <p:cNvPr id="1675396" name="Freeform 13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397" name="Freeform 13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398" name="Group 134"/>
                  <p:cNvGrpSpPr>
                    <a:grpSpLocks/>
                  </p:cNvGrpSpPr>
                  <p:nvPr/>
                </p:nvGrpSpPr>
                <p:grpSpPr bwMode="auto">
                  <a:xfrm>
                    <a:off x="5154" y="3252"/>
                    <a:ext cx="657" cy="420"/>
                    <a:chOff x="4059" y="3249"/>
                    <a:chExt cx="657" cy="420"/>
                  </a:xfrm>
                </p:grpSpPr>
                <p:sp>
                  <p:nvSpPr>
                    <p:cNvPr id="1675399" name="Freeform 13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00" name="Freeform 13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01" name="Group 137"/>
                  <p:cNvGrpSpPr>
                    <a:grpSpLocks/>
                  </p:cNvGrpSpPr>
                  <p:nvPr/>
                </p:nvGrpSpPr>
                <p:grpSpPr bwMode="auto">
                  <a:xfrm>
                    <a:off x="3509" y="3249"/>
                    <a:ext cx="657" cy="420"/>
                    <a:chOff x="4059" y="3249"/>
                    <a:chExt cx="657" cy="420"/>
                  </a:xfrm>
                </p:grpSpPr>
                <p:sp>
                  <p:nvSpPr>
                    <p:cNvPr id="1675402" name="Freeform 13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03" name="Freeform 13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404" name="Line 140"/>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405" name="Line 141"/>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grpSp>
          <p:nvGrpSpPr>
            <p:cNvPr id="1675406" name="Group 142"/>
            <p:cNvGrpSpPr>
              <a:grpSpLocks/>
            </p:cNvGrpSpPr>
            <p:nvPr/>
          </p:nvGrpSpPr>
          <p:grpSpPr bwMode="auto">
            <a:xfrm rot="37146010">
              <a:off x="2409" y="2666"/>
              <a:ext cx="384" cy="48"/>
              <a:chOff x="2089" y="1921"/>
              <a:chExt cx="1063" cy="178"/>
            </a:xfrm>
          </p:grpSpPr>
          <p:grpSp>
            <p:nvGrpSpPr>
              <p:cNvPr id="1675407" name="Group 143"/>
              <p:cNvGrpSpPr>
                <a:grpSpLocks/>
              </p:cNvGrpSpPr>
              <p:nvPr/>
            </p:nvGrpSpPr>
            <p:grpSpPr bwMode="auto">
              <a:xfrm flipV="1">
                <a:off x="2109" y="1933"/>
                <a:ext cx="1043" cy="166"/>
                <a:chOff x="2064" y="2750"/>
                <a:chExt cx="2630" cy="423"/>
              </a:xfrm>
            </p:grpSpPr>
            <p:grpSp>
              <p:nvGrpSpPr>
                <p:cNvPr id="1675408" name="Group 144"/>
                <p:cNvGrpSpPr>
                  <a:grpSpLocks/>
                </p:cNvGrpSpPr>
                <p:nvPr/>
              </p:nvGrpSpPr>
              <p:grpSpPr bwMode="auto">
                <a:xfrm>
                  <a:off x="2200" y="2750"/>
                  <a:ext cx="2302" cy="423"/>
                  <a:chOff x="3509" y="3249"/>
                  <a:chExt cx="2302" cy="423"/>
                </a:xfrm>
              </p:grpSpPr>
              <p:grpSp>
                <p:nvGrpSpPr>
                  <p:cNvPr id="1675409" name="Group 145"/>
                  <p:cNvGrpSpPr>
                    <a:grpSpLocks/>
                  </p:cNvGrpSpPr>
                  <p:nvPr/>
                </p:nvGrpSpPr>
                <p:grpSpPr bwMode="auto">
                  <a:xfrm>
                    <a:off x="4059" y="3249"/>
                    <a:ext cx="657" cy="420"/>
                    <a:chOff x="4059" y="3249"/>
                    <a:chExt cx="657" cy="420"/>
                  </a:xfrm>
                </p:grpSpPr>
                <p:sp>
                  <p:nvSpPr>
                    <p:cNvPr id="1675410" name="Freeform 146"/>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11" name="Freeform 147"/>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12" name="Group 148"/>
                  <p:cNvGrpSpPr>
                    <a:grpSpLocks/>
                  </p:cNvGrpSpPr>
                  <p:nvPr/>
                </p:nvGrpSpPr>
                <p:grpSpPr bwMode="auto">
                  <a:xfrm>
                    <a:off x="4606" y="3251"/>
                    <a:ext cx="657" cy="420"/>
                    <a:chOff x="4059" y="3249"/>
                    <a:chExt cx="657" cy="420"/>
                  </a:xfrm>
                </p:grpSpPr>
                <p:sp>
                  <p:nvSpPr>
                    <p:cNvPr id="1675413" name="Freeform 14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14" name="Freeform 15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15" name="Group 151"/>
                  <p:cNvGrpSpPr>
                    <a:grpSpLocks/>
                  </p:cNvGrpSpPr>
                  <p:nvPr/>
                </p:nvGrpSpPr>
                <p:grpSpPr bwMode="auto">
                  <a:xfrm>
                    <a:off x="5154" y="3252"/>
                    <a:ext cx="657" cy="420"/>
                    <a:chOff x="4059" y="3249"/>
                    <a:chExt cx="657" cy="420"/>
                  </a:xfrm>
                </p:grpSpPr>
                <p:sp>
                  <p:nvSpPr>
                    <p:cNvPr id="1675416" name="Freeform 15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17" name="Freeform 15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18" name="Group 154"/>
                  <p:cNvGrpSpPr>
                    <a:grpSpLocks/>
                  </p:cNvGrpSpPr>
                  <p:nvPr/>
                </p:nvGrpSpPr>
                <p:grpSpPr bwMode="auto">
                  <a:xfrm>
                    <a:off x="3509" y="3249"/>
                    <a:ext cx="657" cy="420"/>
                    <a:chOff x="4059" y="3249"/>
                    <a:chExt cx="657" cy="420"/>
                  </a:xfrm>
                </p:grpSpPr>
                <p:sp>
                  <p:nvSpPr>
                    <p:cNvPr id="1675419" name="Freeform 15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20" name="Freeform 15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421" name="Line 157"/>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422" name="Line 158"/>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nvGrpSpPr>
              <p:cNvPr id="1675423" name="Group 159"/>
              <p:cNvGrpSpPr>
                <a:grpSpLocks/>
              </p:cNvGrpSpPr>
              <p:nvPr/>
            </p:nvGrpSpPr>
            <p:grpSpPr bwMode="auto">
              <a:xfrm flipV="1">
                <a:off x="2089" y="1921"/>
                <a:ext cx="1043" cy="166"/>
                <a:chOff x="2064" y="2750"/>
                <a:chExt cx="2630" cy="423"/>
              </a:xfrm>
            </p:grpSpPr>
            <p:grpSp>
              <p:nvGrpSpPr>
                <p:cNvPr id="1675424" name="Group 160"/>
                <p:cNvGrpSpPr>
                  <a:grpSpLocks/>
                </p:cNvGrpSpPr>
                <p:nvPr/>
              </p:nvGrpSpPr>
              <p:grpSpPr bwMode="auto">
                <a:xfrm>
                  <a:off x="2200" y="2750"/>
                  <a:ext cx="2302" cy="423"/>
                  <a:chOff x="3509" y="3249"/>
                  <a:chExt cx="2302" cy="423"/>
                </a:xfrm>
              </p:grpSpPr>
              <p:grpSp>
                <p:nvGrpSpPr>
                  <p:cNvPr id="1675425" name="Group 161"/>
                  <p:cNvGrpSpPr>
                    <a:grpSpLocks/>
                  </p:cNvGrpSpPr>
                  <p:nvPr/>
                </p:nvGrpSpPr>
                <p:grpSpPr bwMode="auto">
                  <a:xfrm>
                    <a:off x="4059" y="3249"/>
                    <a:ext cx="657" cy="420"/>
                    <a:chOff x="4059" y="3249"/>
                    <a:chExt cx="657" cy="420"/>
                  </a:xfrm>
                </p:grpSpPr>
                <p:sp>
                  <p:nvSpPr>
                    <p:cNvPr id="1675426" name="Freeform 16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27" name="Freeform 16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28" name="Group 164"/>
                  <p:cNvGrpSpPr>
                    <a:grpSpLocks/>
                  </p:cNvGrpSpPr>
                  <p:nvPr/>
                </p:nvGrpSpPr>
                <p:grpSpPr bwMode="auto">
                  <a:xfrm>
                    <a:off x="4606" y="3251"/>
                    <a:ext cx="657" cy="420"/>
                    <a:chOff x="4059" y="3249"/>
                    <a:chExt cx="657" cy="420"/>
                  </a:xfrm>
                </p:grpSpPr>
                <p:sp>
                  <p:nvSpPr>
                    <p:cNvPr id="1675429" name="Freeform 16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30" name="Freeform 16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31" name="Group 167"/>
                  <p:cNvGrpSpPr>
                    <a:grpSpLocks/>
                  </p:cNvGrpSpPr>
                  <p:nvPr/>
                </p:nvGrpSpPr>
                <p:grpSpPr bwMode="auto">
                  <a:xfrm>
                    <a:off x="5154" y="3252"/>
                    <a:ext cx="657" cy="420"/>
                    <a:chOff x="4059" y="3249"/>
                    <a:chExt cx="657" cy="420"/>
                  </a:xfrm>
                </p:grpSpPr>
                <p:sp>
                  <p:nvSpPr>
                    <p:cNvPr id="1675432" name="Freeform 16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33" name="Freeform 16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34" name="Group 170"/>
                  <p:cNvGrpSpPr>
                    <a:grpSpLocks/>
                  </p:cNvGrpSpPr>
                  <p:nvPr/>
                </p:nvGrpSpPr>
                <p:grpSpPr bwMode="auto">
                  <a:xfrm>
                    <a:off x="3509" y="3249"/>
                    <a:ext cx="657" cy="420"/>
                    <a:chOff x="4059" y="3249"/>
                    <a:chExt cx="657" cy="420"/>
                  </a:xfrm>
                </p:grpSpPr>
                <p:sp>
                  <p:nvSpPr>
                    <p:cNvPr id="1675435" name="Freeform 17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36" name="Freeform 17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437" name="Line 173"/>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438" name="Line 174"/>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grpSp>
          <p:nvGrpSpPr>
            <p:cNvPr id="1675439" name="Group 175"/>
            <p:cNvGrpSpPr>
              <a:grpSpLocks/>
            </p:cNvGrpSpPr>
            <p:nvPr/>
          </p:nvGrpSpPr>
          <p:grpSpPr bwMode="auto">
            <a:xfrm rot="39164539">
              <a:off x="2664" y="2573"/>
              <a:ext cx="288" cy="51"/>
              <a:chOff x="2089" y="1921"/>
              <a:chExt cx="1063" cy="178"/>
            </a:xfrm>
          </p:grpSpPr>
          <p:grpSp>
            <p:nvGrpSpPr>
              <p:cNvPr id="1675440" name="Group 176"/>
              <p:cNvGrpSpPr>
                <a:grpSpLocks/>
              </p:cNvGrpSpPr>
              <p:nvPr/>
            </p:nvGrpSpPr>
            <p:grpSpPr bwMode="auto">
              <a:xfrm flipV="1">
                <a:off x="2109" y="1933"/>
                <a:ext cx="1043" cy="166"/>
                <a:chOff x="2064" y="2750"/>
                <a:chExt cx="2630" cy="423"/>
              </a:xfrm>
            </p:grpSpPr>
            <p:grpSp>
              <p:nvGrpSpPr>
                <p:cNvPr id="1675441" name="Group 177"/>
                <p:cNvGrpSpPr>
                  <a:grpSpLocks/>
                </p:cNvGrpSpPr>
                <p:nvPr/>
              </p:nvGrpSpPr>
              <p:grpSpPr bwMode="auto">
                <a:xfrm>
                  <a:off x="2200" y="2750"/>
                  <a:ext cx="2302" cy="423"/>
                  <a:chOff x="3509" y="3249"/>
                  <a:chExt cx="2302" cy="423"/>
                </a:xfrm>
              </p:grpSpPr>
              <p:grpSp>
                <p:nvGrpSpPr>
                  <p:cNvPr id="1675442" name="Group 178"/>
                  <p:cNvGrpSpPr>
                    <a:grpSpLocks/>
                  </p:cNvGrpSpPr>
                  <p:nvPr/>
                </p:nvGrpSpPr>
                <p:grpSpPr bwMode="auto">
                  <a:xfrm>
                    <a:off x="4059" y="3249"/>
                    <a:ext cx="657" cy="420"/>
                    <a:chOff x="4059" y="3249"/>
                    <a:chExt cx="657" cy="420"/>
                  </a:xfrm>
                </p:grpSpPr>
                <p:sp>
                  <p:nvSpPr>
                    <p:cNvPr id="1675443" name="Freeform 179"/>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44" name="Freeform 180"/>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45" name="Group 181"/>
                  <p:cNvGrpSpPr>
                    <a:grpSpLocks/>
                  </p:cNvGrpSpPr>
                  <p:nvPr/>
                </p:nvGrpSpPr>
                <p:grpSpPr bwMode="auto">
                  <a:xfrm>
                    <a:off x="4606" y="3251"/>
                    <a:ext cx="657" cy="420"/>
                    <a:chOff x="4059" y="3249"/>
                    <a:chExt cx="657" cy="420"/>
                  </a:xfrm>
                </p:grpSpPr>
                <p:sp>
                  <p:nvSpPr>
                    <p:cNvPr id="1675446" name="Freeform 18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47" name="Freeform 18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48" name="Group 184"/>
                  <p:cNvGrpSpPr>
                    <a:grpSpLocks/>
                  </p:cNvGrpSpPr>
                  <p:nvPr/>
                </p:nvGrpSpPr>
                <p:grpSpPr bwMode="auto">
                  <a:xfrm>
                    <a:off x="5154" y="3252"/>
                    <a:ext cx="657" cy="420"/>
                    <a:chOff x="4059" y="3249"/>
                    <a:chExt cx="657" cy="420"/>
                  </a:xfrm>
                </p:grpSpPr>
                <p:sp>
                  <p:nvSpPr>
                    <p:cNvPr id="1675449" name="Freeform 18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50" name="Freeform 18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51" name="Group 187"/>
                  <p:cNvGrpSpPr>
                    <a:grpSpLocks/>
                  </p:cNvGrpSpPr>
                  <p:nvPr/>
                </p:nvGrpSpPr>
                <p:grpSpPr bwMode="auto">
                  <a:xfrm>
                    <a:off x="3509" y="3249"/>
                    <a:ext cx="657" cy="420"/>
                    <a:chOff x="4059" y="3249"/>
                    <a:chExt cx="657" cy="420"/>
                  </a:xfrm>
                </p:grpSpPr>
                <p:sp>
                  <p:nvSpPr>
                    <p:cNvPr id="1675452" name="Freeform 18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53" name="Freeform 18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454" name="Line 190"/>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455" name="Line 191"/>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nvGrpSpPr>
              <p:cNvPr id="1675456" name="Group 192"/>
              <p:cNvGrpSpPr>
                <a:grpSpLocks/>
              </p:cNvGrpSpPr>
              <p:nvPr/>
            </p:nvGrpSpPr>
            <p:grpSpPr bwMode="auto">
              <a:xfrm flipV="1">
                <a:off x="2089" y="1921"/>
                <a:ext cx="1043" cy="166"/>
                <a:chOff x="2064" y="2750"/>
                <a:chExt cx="2630" cy="423"/>
              </a:xfrm>
            </p:grpSpPr>
            <p:grpSp>
              <p:nvGrpSpPr>
                <p:cNvPr id="1675457" name="Group 193"/>
                <p:cNvGrpSpPr>
                  <a:grpSpLocks/>
                </p:cNvGrpSpPr>
                <p:nvPr/>
              </p:nvGrpSpPr>
              <p:grpSpPr bwMode="auto">
                <a:xfrm>
                  <a:off x="2200" y="2750"/>
                  <a:ext cx="2302" cy="423"/>
                  <a:chOff x="3509" y="3249"/>
                  <a:chExt cx="2302" cy="423"/>
                </a:xfrm>
              </p:grpSpPr>
              <p:grpSp>
                <p:nvGrpSpPr>
                  <p:cNvPr id="1675458" name="Group 194"/>
                  <p:cNvGrpSpPr>
                    <a:grpSpLocks/>
                  </p:cNvGrpSpPr>
                  <p:nvPr/>
                </p:nvGrpSpPr>
                <p:grpSpPr bwMode="auto">
                  <a:xfrm>
                    <a:off x="4059" y="3249"/>
                    <a:ext cx="657" cy="420"/>
                    <a:chOff x="4059" y="3249"/>
                    <a:chExt cx="657" cy="420"/>
                  </a:xfrm>
                </p:grpSpPr>
                <p:sp>
                  <p:nvSpPr>
                    <p:cNvPr id="1675459" name="Freeform 19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60" name="Freeform 19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61" name="Group 197"/>
                  <p:cNvGrpSpPr>
                    <a:grpSpLocks/>
                  </p:cNvGrpSpPr>
                  <p:nvPr/>
                </p:nvGrpSpPr>
                <p:grpSpPr bwMode="auto">
                  <a:xfrm>
                    <a:off x="4606" y="3251"/>
                    <a:ext cx="657" cy="420"/>
                    <a:chOff x="4059" y="3249"/>
                    <a:chExt cx="657" cy="420"/>
                  </a:xfrm>
                </p:grpSpPr>
                <p:sp>
                  <p:nvSpPr>
                    <p:cNvPr id="1675462" name="Freeform 19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63" name="Freeform 19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64" name="Group 200"/>
                  <p:cNvGrpSpPr>
                    <a:grpSpLocks/>
                  </p:cNvGrpSpPr>
                  <p:nvPr/>
                </p:nvGrpSpPr>
                <p:grpSpPr bwMode="auto">
                  <a:xfrm>
                    <a:off x="5154" y="3252"/>
                    <a:ext cx="657" cy="420"/>
                    <a:chOff x="4059" y="3249"/>
                    <a:chExt cx="657" cy="420"/>
                  </a:xfrm>
                </p:grpSpPr>
                <p:sp>
                  <p:nvSpPr>
                    <p:cNvPr id="1675465" name="Freeform 20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66" name="Freeform 20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67" name="Group 203"/>
                  <p:cNvGrpSpPr>
                    <a:grpSpLocks/>
                  </p:cNvGrpSpPr>
                  <p:nvPr/>
                </p:nvGrpSpPr>
                <p:grpSpPr bwMode="auto">
                  <a:xfrm>
                    <a:off x="3509" y="3249"/>
                    <a:ext cx="657" cy="420"/>
                    <a:chOff x="4059" y="3249"/>
                    <a:chExt cx="657" cy="420"/>
                  </a:xfrm>
                </p:grpSpPr>
                <p:sp>
                  <p:nvSpPr>
                    <p:cNvPr id="1675468" name="Freeform 20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69" name="Freeform 20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470" name="Line 206"/>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471" name="Line 207"/>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grpSp>
          <p:nvGrpSpPr>
            <p:cNvPr id="1675472" name="Group 208"/>
            <p:cNvGrpSpPr>
              <a:grpSpLocks/>
            </p:cNvGrpSpPr>
            <p:nvPr/>
          </p:nvGrpSpPr>
          <p:grpSpPr bwMode="auto">
            <a:xfrm rot="38369172">
              <a:off x="2814" y="2659"/>
              <a:ext cx="393" cy="49"/>
              <a:chOff x="2089" y="1921"/>
              <a:chExt cx="1063" cy="178"/>
            </a:xfrm>
          </p:grpSpPr>
          <p:grpSp>
            <p:nvGrpSpPr>
              <p:cNvPr id="1675473" name="Group 209"/>
              <p:cNvGrpSpPr>
                <a:grpSpLocks/>
              </p:cNvGrpSpPr>
              <p:nvPr/>
            </p:nvGrpSpPr>
            <p:grpSpPr bwMode="auto">
              <a:xfrm flipV="1">
                <a:off x="2109" y="1933"/>
                <a:ext cx="1043" cy="166"/>
                <a:chOff x="2064" y="2750"/>
                <a:chExt cx="2630" cy="423"/>
              </a:xfrm>
            </p:grpSpPr>
            <p:grpSp>
              <p:nvGrpSpPr>
                <p:cNvPr id="1675474" name="Group 210"/>
                <p:cNvGrpSpPr>
                  <a:grpSpLocks/>
                </p:cNvGrpSpPr>
                <p:nvPr/>
              </p:nvGrpSpPr>
              <p:grpSpPr bwMode="auto">
                <a:xfrm>
                  <a:off x="2200" y="2750"/>
                  <a:ext cx="2302" cy="423"/>
                  <a:chOff x="3509" y="3249"/>
                  <a:chExt cx="2302" cy="423"/>
                </a:xfrm>
              </p:grpSpPr>
              <p:grpSp>
                <p:nvGrpSpPr>
                  <p:cNvPr id="1675475" name="Group 211"/>
                  <p:cNvGrpSpPr>
                    <a:grpSpLocks/>
                  </p:cNvGrpSpPr>
                  <p:nvPr/>
                </p:nvGrpSpPr>
                <p:grpSpPr bwMode="auto">
                  <a:xfrm>
                    <a:off x="4059" y="3249"/>
                    <a:ext cx="657" cy="420"/>
                    <a:chOff x="4059" y="3249"/>
                    <a:chExt cx="657" cy="420"/>
                  </a:xfrm>
                </p:grpSpPr>
                <p:sp>
                  <p:nvSpPr>
                    <p:cNvPr id="1675476" name="Freeform 21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77" name="Freeform 21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78" name="Group 214"/>
                  <p:cNvGrpSpPr>
                    <a:grpSpLocks/>
                  </p:cNvGrpSpPr>
                  <p:nvPr/>
                </p:nvGrpSpPr>
                <p:grpSpPr bwMode="auto">
                  <a:xfrm>
                    <a:off x="4606" y="3251"/>
                    <a:ext cx="657" cy="420"/>
                    <a:chOff x="4059" y="3249"/>
                    <a:chExt cx="657" cy="420"/>
                  </a:xfrm>
                </p:grpSpPr>
                <p:sp>
                  <p:nvSpPr>
                    <p:cNvPr id="1675479" name="Freeform 21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80" name="Freeform 21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81" name="Group 217"/>
                  <p:cNvGrpSpPr>
                    <a:grpSpLocks/>
                  </p:cNvGrpSpPr>
                  <p:nvPr/>
                </p:nvGrpSpPr>
                <p:grpSpPr bwMode="auto">
                  <a:xfrm>
                    <a:off x="5154" y="3252"/>
                    <a:ext cx="657" cy="420"/>
                    <a:chOff x="4059" y="3249"/>
                    <a:chExt cx="657" cy="420"/>
                  </a:xfrm>
                </p:grpSpPr>
                <p:sp>
                  <p:nvSpPr>
                    <p:cNvPr id="1675482" name="Freeform 21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83" name="Freeform 21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84" name="Group 220"/>
                  <p:cNvGrpSpPr>
                    <a:grpSpLocks/>
                  </p:cNvGrpSpPr>
                  <p:nvPr/>
                </p:nvGrpSpPr>
                <p:grpSpPr bwMode="auto">
                  <a:xfrm>
                    <a:off x="3509" y="3249"/>
                    <a:ext cx="657" cy="420"/>
                    <a:chOff x="4059" y="3249"/>
                    <a:chExt cx="657" cy="420"/>
                  </a:xfrm>
                </p:grpSpPr>
                <p:sp>
                  <p:nvSpPr>
                    <p:cNvPr id="1675485" name="Freeform 22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86" name="Freeform 22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487" name="Line 223"/>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488" name="Line 224"/>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nvGrpSpPr>
              <p:cNvPr id="1675489" name="Group 225"/>
              <p:cNvGrpSpPr>
                <a:grpSpLocks/>
              </p:cNvGrpSpPr>
              <p:nvPr/>
            </p:nvGrpSpPr>
            <p:grpSpPr bwMode="auto">
              <a:xfrm flipV="1">
                <a:off x="2089" y="1921"/>
                <a:ext cx="1043" cy="166"/>
                <a:chOff x="2064" y="2750"/>
                <a:chExt cx="2630" cy="423"/>
              </a:xfrm>
            </p:grpSpPr>
            <p:grpSp>
              <p:nvGrpSpPr>
                <p:cNvPr id="1675490" name="Group 226"/>
                <p:cNvGrpSpPr>
                  <a:grpSpLocks/>
                </p:cNvGrpSpPr>
                <p:nvPr/>
              </p:nvGrpSpPr>
              <p:grpSpPr bwMode="auto">
                <a:xfrm>
                  <a:off x="2200" y="2750"/>
                  <a:ext cx="2302" cy="423"/>
                  <a:chOff x="3509" y="3249"/>
                  <a:chExt cx="2302" cy="423"/>
                </a:xfrm>
              </p:grpSpPr>
              <p:grpSp>
                <p:nvGrpSpPr>
                  <p:cNvPr id="1675491" name="Group 227"/>
                  <p:cNvGrpSpPr>
                    <a:grpSpLocks/>
                  </p:cNvGrpSpPr>
                  <p:nvPr/>
                </p:nvGrpSpPr>
                <p:grpSpPr bwMode="auto">
                  <a:xfrm>
                    <a:off x="4059" y="3249"/>
                    <a:ext cx="657" cy="420"/>
                    <a:chOff x="4059" y="3249"/>
                    <a:chExt cx="657" cy="420"/>
                  </a:xfrm>
                </p:grpSpPr>
                <p:sp>
                  <p:nvSpPr>
                    <p:cNvPr id="1675492" name="Freeform 22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93" name="Freeform 22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94" name="Group 230"/>
                  <p:cNvGrpSpPr>
                    <a:grpSpLocks/>
                  </p:cNvGrpSpPr>
                  <p:nvPr/>
                </p:nvGrpSpPr>
                <p:grpSpPr bwMode="auto">
                  <a:xfrm>
                    <a:off x="4606" y="3251"/>
                    <a:ext cx="657" cy="420"/>
                    <a:chOff x="4059" y="3249"/>
                    <a:chExt cx="657" cy="420"/>
                  </a:xfrm>
                </p:grpSpPr>
                <p:sp>
                  <p:nvSpPr>
                    <p:cNvPr id="1675495" name="Freeform 23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96" name="Freeform 23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497" name="Group 233"/>
                  <p:cNvGrpSpPr>
                    <a:grpSpLocks/>
                  </p:cNvGrpSpPr>
                  <p:nvPr/>
                </p:nvGrpSpPr>
                <p:grpSpPr bwMode="auto">
                  <a:xfrm>
                    <a:off x="5154" y="3252"/>
                    <a:ext cx="657" cy="420"/>
                    <a:chOff x="4059" y="3249"/>
                    <a:chExt cx="657" cy="420"/>
                  </a:xfrm>
                </p:grpSpPr>
                <p:sp>
                  <p:nvSpPr>
                    <p:cNvPr id="1675498" name="Freeform 23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499" name="Freeform 23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00" name="Group 236"/>
                  <p:cNvGrpSpPr>
                    <a:grpSpLocks/>
                  </p:cNvGrpSpPr>
                  <p:nvPr/>
                </p:nvGrpSpPr>
                <p:grpSpPr bwMode="auto">
                  <a:xfrm>
                    <a:off x="3509" y="3249"/>
                    <a:ext cx="657" cy="420"/>
                    <a:chOff x="4059" y="3249"/>
                    <a:chExt cx="657" cy="420"/>
                  </a:xfrm>
                </p:grpSpPr>
                <p:sp>
                  <p:nvSpPr>
                    <p:cNvPr id="1675501" name="Freeform 23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02" name="Freeform 23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503" name="Line 239"/>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504" name="Line 240"/>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grpSp>
          <p:nvGrpSpPr>
            <p:cNvPr id="1675505" name="Group 241"/>
            <p:cNvGrpSpPr>
              <a:grpSpLocks/>
            </p:cNvGrpSpPr>
            <p:nvPr/>
          </p:nvGrpSpPr>
          <p:grpSpPr bwMode="auto">
            <a:xfrm rot="58210166">
              <a:off x="2990" y="2696"/>
              <a:ext cx="336" cy="48"/>
              <a:chOff x="2089" y="1921"/>
              <a:chExt cx="1063" cy="178"/>
            </a:xfrm>
          </p:grpSpPr>
          <p:grpSp>
            <p:nvGrpSpPr>
              <p:cNvPr id="1675506" name="Group 242"/>
              <p:cNvGrpSpPr>
                <a:grpSpLocks/>
              </p:cNvGrpSpPr>
              <p:nvPr/>
            </p:nvGrpSpPr>
            <p:grpSpPr bwMode="auto">
              <a:xfrm flipV="1">
                <a:off x="2109" y="1933"/>
                <a:ext cx="1043" cy="166"/>
                <a:chOff x="2064" y="2750"/>
                <a:chExt cx="2630" cy="423"/>
              </a:xfrm>
            </p:grpSpPr>
            <p:grpSp>
              <p:nvGrpSpPr>
                <p:cNvPr id="1675507" name="Group 243"/>
                <p:cNvGrpSpPr>
                  <a:grpSpLocks/>
                </p:cNvGrpSpPr>
                <p:nvPr/>
              </p:nvGrpSpPr>
              <p:grpSpPr bwMode="auto">
                <a:xfrm>
                  <a:off x="2200" y="2750"/>
                  <a:ext cx="2302" cy="423"/>
                  <a:chOff x="3509" y="3249"/>
                  <a:chExt cx="2302" cy="423"/>
                </a:xfrm>
              </p:grpSpPr>
              <p:grpSp>
                <p:nvGrpSpPr>
                  <p:cNvPr id="1675508" name="Group 244"/>
                  <p:cNvGrpSpPr>
                    <a:grpSpLocks/>
                  </p:cNvGrpSpPr>
                  <p:nvPr/>
                </p:nvGrpSpPr>
                <p:grpSpPr bwMode="auto">
                  <a:xfrm>
                    <a:off x="4059" y="3249"/>
                    <a:ext cx="657" cy="420"/>
                    <a:chOff x="4059" y="3249"/>
                    <a:chExt cx="657" cy="420"/>
                  </a:xfrm>
                </p:grpSpPr>
                <p:sp>
                  <p:nvSpPr>
                    <p:cNvPr id="1675509" name="Freeform 24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10" name="Freeform 24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11" name="Group 247"/>
                  <p:cNvGrpSpPr>
                    <a:grpSpLocks/>
                  </p:cNvGrpSpPr>
                  <p:nvPr/>
                </p:nvGrpSpPr>
                <p:grpSpPr bwMode="auto">
                  <a:xfrm>
                    <a:off x="4606" y="3251"/>
                    <a:ext cx="657" cy="420"/>
                    <a:chOff x="4059" y="3249"/>
                    <a:chExt cx="657" cy="420"/>
                  </a:xfrm>
                </p:grpSpPr>
                <p:sp>
                  <p:nvSpPr>
                    <p:cNvPr id="1675512" name="Freeform 24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13" name="Freeform 24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14" name="Group 250"/>
                  <p:cNvGrpSpPr>
                    <a:grpSpLocks/>
                  </p:cNvGrpSpPr>
                  <p:nvPr/>
                </p:nvGrpSpPr>
                <p:grpSpPr bwMode="auto">
                  <a:xfrm>
                    <a:off x="5154" y="3252"/>
                    <a:ext cx="657" cy="420"/>
                    <a:chOff x="4059" y="3249"/>
                    <a:chExt cx="657" cy="420"/>
                  </a:xfrm>
                </p:grpSpPr>
                <p:sp>
                  <p:nvSpPr>
                    <p:cNvPr id="1675515" name="Freeform 25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16" name="Freeform 25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17" name="Group 253"/>
                  <p:cNvGrpSpPr>
                    <a:grpSpLocks/>
                  </p:cNvGrpSpPr>
                  <p:nvPr/>
                </p:nvGrpSpPr>
                <p:grpSpPr bwMode="auto">
                  <a:xfrm>
                    <a:off x="3509" y="3249"/>
                    <a:ext cx="657" cy="420"/>
                    <a:chOff x="4059" y="3249"/>
                    <a:chExt cx="657" cy="420"/>
                  </a:xfrm>
                </p:grpSpPr>
                <p:sp>
                  <p:nvSpPr>
                    <p:cNvPr id="1675518" name="Freeform 25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19" name="Freeform 25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520" name="Line 256"/>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521" name="Line 257"/>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nvGrpSpPr>
              <p:cNvPr id="1675522" name="Group 258"/>
              <p:cNvGrpSpPr>
                <a:grpSpLocks/>
              </p:cNvGrpSpPr>
              <p:nvPr/>
            </p:nvGrpSpPr>
            <p:grpSpPr bwMode="auto">
              <a:xfrm flipV="1">
                <a:off x="2089" y="1921"/>
                <a:ext cx="1043" cy="166"/>
                <a:chOff x="2064" y="2750"/>
                <a:chExt cx="2630" cy="423"/>
              </a:xfrm>
            </p:grpSpPr>
            <p:grpSp>
              <p:nvGrpSpPr>
                <p:cNvPr id="1675523" name="Group 259"/>
                <p:cNvGrpSpPr>
                  <a:grpSpLocks/>
                </p:cNvGrpSpPr>
                <p:nvPr/>
              </p:nvGrpSpPr>
              <p:grpSpPr bwMode="auto">
                <a:xfrm>
                  <a:off x="2200" y="2750"/>
                  <a:ext cx="2302" cy="423"/>
                  <a:chOff x="3509" y="3249"/>
                  <a:chExt cx="2302" cy="423"/>
                </a:xfrm>
              </p:grpSpPr>
              <p:grpSp>
                <p:nvGrpSpPr>
                  <p:cNvPr id="1675524" name="Group 260"/>
                  <p:cNvGrpSpPr>
                    <a:grpSpLocks/>
                  </p:cNvGrpSpPr>
                  <p:nvPr/>
                </p:nvGrpSpPr>
                <p:grpSpPr bwMode="auto">
                  <a:xfrm>
                    <a:off x="4059" y="3249"/>
                    <a:ext cx="657" cy="420"/>
                    <a:chOff x="4059" y="3249"/>
                    <a:chExt cx="657" cy="420"/>
                  </a:xfrm>
                </p:grpSpPr>
                <p:sp>
                  <p:nvSpPr>
                    <p:cNvPr id="1675525" name="Freeform 26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26" name="Freeform 26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27" name="Group 263"/>
                  <p:cNvGrpSpPr>
                    <a:grpSpLocks/>
                  </p:cNvGrpSpPr>
                  <p:nvPr/>
                </p:nvGrpSpPr>
                <p:grpSpPr bwMode="auto">
                  <a:xfrm>
                    <a:off x="4606" y="3251"/>
                    <a:ext cx="657" cy="420"/>
                    <a:chOff x="4059" y="3249"/>
                    <a:chExt cx="657" cy="420"/>
                  </a:xfrm>
                </p:grpSpPr>
                <p:sp>
                  <p:nvSpPr>
                    <p:cNvPr id="1675528" name="Freeform 26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29" name="Freeform 26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30" name="Group 266"/>
                  <p:cNvGrpSpPr>
                    <a:grpSpLocks/>
                  </p:cNvGrpSpPr>
                  <p:nvPr/>
                </p:nvGrpSpPr>
                <p:grpSpPr bwMode="auto">
                  <a:xfrm>
                    <a:off x="5154" y="3252"/>
                    <a:ext cx="657" cy="420"/>
                    <a:chOff x="4059" y="3249"/>
                    <a:chExt cx="657" cy="420"/>
                  </a:xfrm>
                </p:grpSpPr>
                <p:sp>
                  <p:nvSpPr>
                    <p:cNvPr id="1675531" name="Freeform 26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32" name="Freeform 26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33" name="Group 269"/>
                  <p:cNvGrpSpPr>
                    <a:grpSpLocks/>
                  </p:cNvGrpSpPr>
                  <p:nvPr/>
                </p:nvGrpSpPr>
                <p:grpSpPr bwMode="auto">
                  <a:xfrm>
                    <a:off x="3509" y="3249"/>
                    <a:ext cx="657" cy="420"/>
                    <a:chOff x="4059" y="3249"/>
                    <a:chExt cx="657" cy="420"/>
                  </a:xfrm>
                </p:grpSpPr>
                <p:sp>
                  <p:nvSpPr>
                    <p:cNvPr id="1675534" name="Freeform 27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35" name="Freeform 27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536" name="Line 272"/>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537" name="Line 273"/>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grpSp>
          <p:nvGrpSpPr>
            <p:cNvPr id="1675538" name="Group 274"/>
            <p:cNvGrpSpPr>
              <a:grpSpLocks/>
            </p:cNvGrpSpPr>
            <p:nvPr/>
          </p:nvGrpSpPr>
          <p:grpSpPr bwMode="auto">
            <a:xfrm rot="55155981">
              <a:off x="3125" y="2640"/>
              <a:ext cx="336" cy="59"/>
              <a:chOff x="2089" y="1921"/>
              <a:chExt cx="1063" cy="178"/>
            </a:xfrm>
          </p:grpSpPr>
          <p:grpSp>
            <p:nvGrpSpPr>
              <p:cNvPr id="1675539" name="Group 275"/>
              <p:cNvGrpSpPr>
                <a:grpSpLocks/>
              </p:cNvGrpSpPr>
              <p:nvPr/>
            </p:nvGrpSpPr>
            <p:grpSpPr bwMode="auto">
              <a:xfrm flipV="1">
                <a:off x="2109" y="1933"/>
                <a:ext cx="1043" cy="166"/>
                <a:chOff x="2064" y="2750"/>
                <a:chExt cx="2630" cy="423"/>
              </a:xfrm>
            </p:grpSpPr>
            <p:grpSp>
              <p:nvGrpSpPr>
                <p:cNvPr id="1675540" name="Group 276"/>
                <p:cNvGrpSpPr>
                  <a:grpSpLocks/>
                </p:cNvGrpSpPr>
                <p:nvPr/>
              </p:nvGrpSpPr>
              <p:grpSpPr bwMode="auto">
                <a:xfrm>
                  <a:off x="2200" y="2750"/>
                  <a:ext cx="2302" cy="423"/>
                  <a:chOff x="3509" y="3249"/>
                  <a:chExt cx="2302" cy="423"/>
                </a:xfrm>
              </p:grpSpPr>
              <p:grpSp>
                <p:nvGrpSpPr>
                  <p:cNvPr id="1675541" name="Group 277"/>
                  <p:cNvGrpSpPr>
                    <a:grpSpLocks/>
                  </p:cNvGrpSpPr>
                  <p:nvPr/>
                </p:nvGrpSpPr>
                <p:grpSpPr bwMode="auto">
                  <a:xfrm>
                    <a:off x="4059" y="3249"/>
                    <a:ext cx="657" cy="420"/>
                    <a:chOff x="4059" y="3249"/>
                    <a:chExt cx="657" cy="420"/>
                  </a:xfrm>
                </p:grpSpPr>
                <p:sp>
                  <p:nvSpPr>
                    <p:cNvPr id="1675542" name="Freeform 27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43" name="Freeform 27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44" name="Group 280"/>
                  <p:cNvGrpSpPr>
                    <a:grpSpLocks/>
                  </p:cNvGrpSpPr>
                  <p:nvPr/>
                </p:nvGrpSpPr>
                <p:grpSpPr bwMode="auto">
                  <a:xfrm>
                    <a:off x="4606" y="3251"/>
                    <a:ext cx="657" cy="420"/>
                    <a:chOff x="4059" y="3249"/>
                    <a:chExt cx="657" cy="420"/>
                  </a:xfrm>
                </p:grpSpPr>
                <p:sp>
                  <p:nvSpPr>
                    <p:cNvPr id="1675545" name="Freeform 28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46" name="Freeform 28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47" name="Group 283"/>
                  <p:cNvGrpSpPr>
                    <a:grpSpLocks/>
                  </p:cNvGrpSpPr>
                  <p:nvPr/>
                </p:nvGrpSpPr>
                <p:grpSpPr bwMode="auto">
                  <a:xfrm>
                    <a:off x="5154" y="3252"/>
                    <a:ext cx="657" cy="420"/>
                    <a:chOff x="4059" y="3249"/>
                    <a:chExt cx="657" cy="420"/>
                  </a:xfrm>
                </p:grpSpPr>
                <p:sp>
                  <p:nvSpPr>
                    <p:cNvPr id="1675548" name="Freeform 28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49" name="Freeform 28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50" name="Group 286"/>
                  <p:cNvGrpSpPr>
                    <a:grpSpLocks/>
                  </p:cNvGrpSpPr>
                  <p:nvPr/>
                </p:nvGrpSpPr>
                <p:grpSpPr bwMode="auto">
                  <a:xfrm>
                    <a:off x="3509" y="3249"/>
                    <a:ext cx="657" cy="420"/>
                    <a:chOff x="4059" y="3249"/>
                    <a:chExt cx="657" cy="420"/>
                  </a:xfrm>
                </p:grpSpPr>
                <p:sp>
                  <p:nvSpPr>
                    <p:cNvPr id="1675551" name="Freeform 28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52" name="Freeform 28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553" name="Line 289"/>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554" name="Line 290"/>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nvGrpSpPr>
              <p:cNvPr id="1675555" name="Group 291"/>
              <p:cNvGrpSpPr>
                <a:grpSpLocks/>
              </p:cNvGrpSpPr>
              <p:nvPr/>
            </p:nvGrpSpPr>
            <p:grpSpPr bwMode="auto">
              <a:xfrm flipV="1">
                <a:off x="2089" y="1921"/>
                <a:ext cx="1043" cy="166"/>
                <a:chOff x="2064" y="2750"/>
                <a:chExt cx="2630" cy="423"/>
              </a:xfrm>
            </p:grpSpPr>
            <p:grpSp>
              <p:nvGrpSpPr>
                <p:cNvPr id="1675556" name="Group 292"/>
                <p:cNvGrpSpPr>
                  <a:grpSpLocks/>
                </p:cNvGrpSpPr>
                <p:nvPr/>
              </p:nvGrpSpPr>
              <p:grpSpPr bwMode="auto">
                <a:xfrm>
                  <a:off x="2200" y="2750"/>
                  <a:ext cx="2302" cy="423"/>
                  <a:chOff x="3509" y="3249"/>
                  <a:chExt cx="2302" cy="423"/>
                </a:xfrm>
              </p:grpSpPr>
              <p:grpSp>
                <p:nvGrpSpPr>
                  <p:cNvPr id="1675557" name="Group 293"/>
                  <p:cNvGrpSpPr>
                    <a:grpSpLocks/>
                  </p:cNvGrpSpPr>
                  <p:nvPr/>
                </p:nvGrpSpPr>
                <p:grpSpPr bwMode="auto">
                  <a:xfrm>
                    <a:off x="4059" y="3249"/>
                    <a:ext cx="657" cy="420"/>
                    <a:chOff x="4059" y="3249"/>
                    <a:chExt cx="657" cy="420"/>
                  </a:xfrm>
                </p:grpSpPr>
                <p:sp>
                  <p:nvSpPr>
                    <p:cNvPr id="1675558" name="Freeform 29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59" name="Freeform 29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60" name="Group 296"/>
                  <p:cNvGrpSpPr>
                    <a:grpSpLocks/>
                  </p:cNvGrpSpPr>
                  <p:nvPr/>
                </p:nvGrpSpPr>
                <p:grpSpPr bwMode="auto">
                  <a:xfrm>
                    <a:off x="4606" y="3251"/>
                    <a:ext cx="657" cy="420"/>
                    <a:chOff x="4059" y="3249"/>
                    <a:chExt cx="657" cy="420"/>
                  </a:xfrm>
                </p:grpSpPr>
                <p:sp>
                  <p:nvSpPr>
                    <p:cNvPr id="1675561" name="Freeform 29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62" name="Freeform 29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63" name="Group 299"/>
                  <p:cNvGrpSpPr>
                    <a:grpSpLocks/>
                  </p:cNvGrpSpPr>
                  <p:nvPr/>
                </p:nvGrpSpPr>
                <p:grpSpPr bwMode="auto">
                  <a:xfrm>
                    <a:off x="5154" y="3252"/>
                    <a:ext cx="657" cy="420"/>
                    <a:chOff x="4059" y="3249"/>
                    <a:chExt cx="657" cy="420"/>
                  </a:xfrm>
                </p:grpSpPr>
                <p:sp>
                  <p:nvSpPr>
                    <p:cNvPr id="1675564" name="Freeform 30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65" name="Freeform 30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66" name="Group 302"/>
                  <p:cNvGrpSpPr>
                    <a:grpSpLocks/>
                  </p:cNvGrpSpPr>
                  <p:nvPr/>
                </p:nvGrpSpPr>
                <p:grpSpPr bwMode="auto">
                  <a:xfrm>
                    <a:off x="3509" y="3249"/>
                    <a:ext cx="657" cy="420"/>
                    <a:chOff x="4059" y="3249"/>
                    <a:chExt cx="657" cy="420"/>
                  </a:xfrm>
                </p:grpSpPr>
                <p:sp>
                  <p:nvSpPr>
                    <p:cNvPr id="1675567" name="Freeform 30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68" name="Freeform 30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569" name="Line 305"/>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570" name="Line 306"/>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grpSp>
      <p:grpSp>
        <p:nvGrpSpPr>
          <p:cNvPr id="1675571" name="Group 307"/>
          <p:cNvGrpSpPr>
            <a:grpSpLocks/>
          </p:cNvGrpSpPr>
          <p:nvPr/>
        </p:nvGrpSpPr>
        <p:grpSpPr bwMode="auto">
          <a:xfrm>
            <a:off x="4051300" y="1955800"/>
            <a:ext cx="457200" cy="1538288"/>
            <a:chOff x="2448" y="1056"/>
            <a:chExt cx="288" cy="969"/>
          </a:xfrm>
        </p:grpSpPr>
        <p:grpSp>
          <p:nvGrpSpPr>
            <p:cNvPr id="1675572" name="Group 308"/>
            <p:cNvGrpSpPr>
              <a:grpSpLocks/>
            </p:cNvGrpSpPr>
            <p:nvPr/>
          </p:nvGrpSpPr>
          <p:grpSpPr bwMode="auto">
            <a:xfrm rot="15358269">
              <a:off x="2401" y="1727"/>
              <a:ext cx="537" cy="59"/>
              <a:chOff x="2089" y="1921"/>
              <a:chExt cx="1063" cy="178"/>
            </a:xfrm>
          </p:grpSpPr>
          <p:grpSp>
            <p:nvGrpSpPr>
              <p:cNvPr id="1675573" name="Group 309"/>
              <p:cNvGrpSpPr>
                <a:grpSpLocks/>
              </p:cNvGrpSpPr>
              <p:nvPr/>
            </p:nvGrpSpPr>
            <p:grpSpPr bwMode="auto">
              <a:xfrm flipV="1">
                <a:off x="2109" y="1933"/>
                <a:ext cx="1043" cy="166"/>
                <a:chOff x="2064" y="2750"/>
                <a:chExt cx="2630" cy="423"/>
              </a:xfrm>
            </p:grpSpPr>
            <p:grpSp>
              <p:nvGrpSpPr>
                <p:cNvPr id="1675574" name="Group 310"/>
                <p:cNvGrpSpPr>
                  <a:grpSpLocks/>
                </p:cNvGrpSpPr>
                <p:nvPr/>
              </p:nvGrpSpPr>
              <p:grpSpPr bwMode="auto">
                <a:xfrm>
                  <a:off x="2200" y="2750"/>
                  <a:ext cx="2302" cy="423"/>
                  <a:chOff x="3509" y="3249"/>
                  <a:chExt cx="2302" cy="423"/>
                </a:xfrm>
              </p:grpSpPr>
              <p:grpSp>
                <p:nvGrpSpPr>
                  <p:cNvPr id="1675575" name="Group 311"/>
                  <p:cNvGrpSpPr>
                    <a:grpSpLocks/>
                  </p:cNvGrpSpPr>
                  <p:nvPr/>
                </p:nvGrpSpPr>
                <p:grpSpPr bwMode="auto">
                  <a:xfrm>
                    <a:off x="4059" y="3249"/>
                    <a:ext cx="657" cy="420"/>
                    <a:chOff x="4059" y="3249"/>
                    <a:chExt cx="657" cy="420"/>
                  </a:xfrm>
                </p:grpSpPr>
                <p:sp>
                  <p:nvSpPr>
                    <p:cNvPr id="1675576" name="Freeform 312"/>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77" name="Freeform 313"/>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78" name="Group 314"/>
                  <p:cNvGrpSpPr>
                    <a:grpSpLocks/>
                  </p:cNvGrpSpPr>
                  <p:nvPr/>
                </p:nvGrpSpPr>
                <p:grpSpPr bwMode="auto">
                  <a:xfrm>
                    <a:off x="4606" y="3251"/>
                    <a:ext cx="657" cy="420"/>
                    <a:chOff x="4059" y="3249"/>
                    <a:chExt cx="657" cy="420"/>
                  </a:xfrm>
                </p:grpSpPr>
                <p:sp>
                  <p:nvSpPr>
                    <p:cNvPr id="1675579" name="Freeform 31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80" name="Freeform 31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81" name="Group 317"/>
                  <p:cNvGrpSpPr>
                    <a:grpSpLocks/>
                  </p:cNvGrpSpPr>
                  <p:nvPr/>
                </p:nvGrpSpPr>
                <p:grpSpPr bwMode="auto">
                  <a:xfrm>
                    <a:off x="5154" y="3252"/>
                    <a:ext cx="657" cy="420"/>
                    <a:chOff x="4059" y="3249"/>
                    <a:chExt cx="657" cy="420"/>
                  </a:xfrm>
                </p:grpSpPr>
                <p:sp>
                  <p:nvSpPr>
                    <p:cNvPr id="1675582" name="Freeform 31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83" name="Freeform 31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84" name="Group 320"/>
                  <p:cNvGrpSpPr>
                    <a:grpSpLocks/>
                  </p:cNvGrpSpPr>
                  <p:nvPr/>
                </p:nvGrpSpPr>
                <p:grpSpPr bwMode="auto">
                  <a:xfrm>
                    <a:off x="3509" y="3249"/>
                    <a:ext cx="657" cy="420"/>
                    <a:chOff x="4059" y="3249"/>
                    <a:chExt cx="657" cy="420"/>
                  </a:xfrm>
                </p:grpSpPr>
                <p:sp>
                  <p:nvSpPr>
                    <p:cNvPr id="1675585" name="Freeform 32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86" name="Freeform 32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587" name="Line 323"/>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588" name="Line 324"/>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nvGrpSpPr>
              <p:cNvPr id="1675589" name="Group 325"/>
              <p:cNvGrpSpPr>
                <a:grpSpLocks/>
              </p:cNvGrpSpPr>
              <p:nvPr/>
            </p:nvGrpSpPr>
            <p:grpSpPr bwMode="auto">
              <a:xfrm flipV="1">
                <a:off x="2089" y="1921"/>
                <a:ext cx="1043" cy="166"/>
                <a:chOff x="2064" y="2750"/>
                <a:chExt cx="2630" cy="423"/>
              </a:xfrm>
            </p:grpSpPr>
            <p:grpSp>
              <p:nvGrpSpPr>
                <p:cNvPr id="1675590" name="Group 326"/>
                <p:cNvGrpSpPr>
                  <a:grpSpLocks/>
                </p:cNvGrpSpPr>
                <p:nvPr/>
              </p:nvGrpSpPr>
              <p:grpSpPr bwMode="auto">
                <a:xfrm>
                  <a:off x="2200" y="2750"/>
                  <a:ext cx="2302" cy="423"/>
                  <a:chOff x="3509" y="3249"/>
                  <a:chExt cx="2302" cy="423"/>
                </a:xfrm>
              </p:grpSpPr>
              <p:grpSp>
                <p:nvGrpSpPr>
                  <p:cNvPr id="1675591" name="Group 327"/>
                  <p:cNvGrpSpPr>
                    <a:grpSpLocks/>
                  </p:cNvGrpSpPr>
                  <p:nvPr/>
                </p:nvGrpSpPr>
                <p:grpSpPr bwMode="auto">
                  <a:xfrm>
                    <a:off x="4059" y="3249"/>
                    <a:ext cx="657" cy="420"/>
                    <a:chOff x="4059" y="3249"/>
                    <a:chExt cx="657" cy="420"/>
                  </a:xfrm>
                </p:grpSpPr>
                <p:sp>
                  <p:nvSpPr>
                    <p:cNvPr id="1675592" name="Freeform 32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93" name="Freeform 32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94" name="Group 330"/>
                  <p:cNvGrpSpPr>
                    <a:grpSpLocks/>
                  </p:cNvGrpSpPr>
                  <p:nvPr/>
                </p:nvGrpSpPr>
                <p:grpSpPr bwMode="auto">
                  <a:xfrm>
                    <a:off x="4606" y="3251"/>
                    <a:ext cx="657" cy="420"/>
                    <a:chOff x="4059" y="3249"/>
                    <a:chExt cx="657" cy="420"/>
                  </a:xfrm>
                </p:grpSpPr>
                <p:sp>
                  <p:nvSpPr>
                    <p:cNvPr id="1675595" name="Freeform 33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96" name="Freeform 33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597" name="Group 333"/>
                  <p:cNvGrpSpPr>
                    <a:grpSpLocks/>
                  </p:cNvGrpSpPr>
                  <p:nvPr/>
                </p:nvGrpSpPr>
                <p:grpSpPr bwMode="auto">
                  <a:xfrm>
                    <a:off x="5154" y="3252"/>
                    <a:ext cx="657" cy="420"/>
                    <a:chOff x="4059" y="3249"/>
                    <a:chExt cx="657" cy="420"/>
                  </a:xfrm>
                </p:grpSpPr>
                <p:sp>
                  <p:nvSpPr>
                    <p:cNvPr id="1675598" name="Freeform 33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599" name="Freeform 33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600" name="Group 336"/>
                  <p:cNvGrpSpPr>
                    <a:grpSpLocks/>
                  </p:cNvGrpSpPr>
                  <p:nvPr/>
                </p:nvGrpSpPr>
                <p:grpSpPr bwMode="auto">
                  <a:xfrm>
                    <a:off x="3509" y="3249"/>
                    <a:ext cx="657" cy="420"/>
                    <a:chOff x="4059" y="3249"/>
                    <a:chExt cx="657" cy="420"/>
                  </a:xfrm>
                </p:grpSpPr>
                <p:sp>
                  <p:nvSpPr>
                    <p:cNvPr id="1675601" name="Freeform 33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02" name="Freeform 33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603" name="Line 339"/>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604" name="Line 340"/>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grpSp>
          <p:nvGrpSpPr>
            <p:cNvPr id="1675605" name="Group 341"/>
            <p:cNvGrpSpPr>
              <a:grpSpLocks/>
            </p:cNvGrpSpPr>
            <p:nvPr/>
          </p:nvGrpSpPr>
          <p:grpSpPr bwMode="auto">
            <a:xfrm rot="15358269">
              <a:off x="2305" y="1295"/>
              <a:ext cx="537" cy="59"/>
              <a:chOff x="2089" y="1921"/>
              <a:chExt cx="1063" cy="178"/>
            </a:xfrm>
          </p:grpSpPr>
          <p:grpSp>
            <p:nvGrpSpPr>
              <p:cNvPr id="1675606" name="Group 342"/>
              <p:cNvGrpSpPr>
                <a:grpSpLocks/>
              </p:cNvGrpSpPr>
              <p:nvPr/>
            </p:nvGrpSpPr>
            <p:grpSpPr bwMode="auto">
              <a:xfrm flipV="1">
                <a:off x="2109" y="1933"/>
                <a:ext cx="1043" cy="166"/>
                <a:chOff x="2064" y="2750"/>
                <a:chExt cx="2630" cy="423"/>
              </a:xfrm>
            </p:grpSpPr>
            <p:grpSp>
              <p:nvGrpSpPr>
                <p:cNvPr id="1675607" name="Group 343"/>
                <p:cNvGrpSpPr>
                  <a:grpSpLocks/>
                </p:cNvGrpSpPr>
                <p:nvPr/>
              </p:nvGrpSpPr>
              <p:grpSpPr bwMode="auto">
                <a:xfrm>
                  <a:off x="2200" y="2750"/>
                  <a:ext cx="2302" cy="423"/>
                  <a:chOff x="3509" y="3249"/>
                  <a:chExt cx="2302" cy="423"/>
                </a:xfrm>
              </p:grpSpPr>
              <p:grpSp>
                <p:nvGrpSpPr>
                  <p:cNvPr id="1675608" name="Group 344"/>
                  <p:cNvGrpSpPr>
                    <a:grpSpLocks/>
                  </p:cNvGrpSpPr>
                  <p:nvPr/>
                </p:nvGrpSpPr>
                <p:grpSpPr bwMode="auto">
                  <a:xfrm>
                    <a:off x="4059" y="3249"/>
                    <a:ext cx="657" cy="420"/>
                    <a:chOff x="4059" y="3249"/>
                    <a:chExt cx="657" cy="420"/>
                  </a:xfrm>
                </p:grpSpPr>
                <p:sp>
                  <p:nvSpPr>
                    <p:cNvPr id="1675609" name="Freeform 345"/>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10" name="Freeform 346"/>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611" name="Group 347"/>
                  <p:cNvGrpSpPr>
                    <a:grpSpLocks/>
                  </p:cNvGrpSpPr>
                  <p:nvPr/>
                </p:nvGrpSpPr>
                <p:grpSpPr bwMode="auto">
                  <a:xfrm>
                    <a:off x="4606" y="3251"/>
                    <a:ext cx="657" cy="420"/>
                    <a:chOff x="4059" y="3249"/>
                    <a:chExt cx="657" cy="420"/>
                  </a:xfrm>
                </p:grpSpPr>
                <p:sp>
                  <p:nvSpPr>
                    <p:cNvPr id="1675612" name="Freeform 34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13" name="Freeform 34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614" name="Group 350"/>
                  <p:cNvGrpSpPr>
                    <a:grpSpLocks/>
                  </p:cNvGrpSpPr>
                  <p:nvPr/>
                </p:nvGrpSpPr>
                <p:grpSpPr bwMode="auto">
                  <a:xfrm>
                    <a:off x="5154" y="3252"/>
                    <a:ext cx="657" cy="420"/>
                    <a:chOff x="4059" y="3249"/>
                    <a:chExt cx="657" cy="420"/>
                  </a:xfrm>
                </p:grpSpPr>
                <p:sp>
                  <p:nvSpPr>
                    <p:cNvPr id="1675615" name="Freeform 35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16" name="Freeform 35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617" name="Group 353"/>
                  <p:cNvGrpSpPr>
                    <a:grpSpLocks/>
                  </p:cNvGrpSpPr>
                  <p:nvPr/>
                </p:nvGrpSpPr>
                <p:grpSpPr bwMode="auto">
                  <a:xfrm>
                    <a:off x="3509" y="3249"/>
                    <a:ext cx="657" cy="420"/>
                    <a:chOff x="4059" y="3249"/>
                    <a:chExt cx="657" cy="420"/>
                  </a:xfrm>
                </p:grpSpPr>
                <p:sp>
                  <p:nvSpPr>
                    <p:cNvPr id="1675618" name="Freeform 35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19" name="Freeform 35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620" name="Line 356"/>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621" name="Line 357"/>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nvGrpSpPr>
              <p:cNvPr id="1675622" name="Group 358"/>
              <p:cNvGrpSpPr>
                <a:grpSpLocks/>
              </p:cNvGrpSpPr>
              <p:nvPr/>
            </p:nvGrpSpPr>
            <p:grpSpPr bwMode="auto">
              <a:xfrm flipV="1">
                <a:off x="2089" y="1921"/>
                <a:ext cx="1043" cy="166"/>
                <a:chOff x="2064" y="2750"/>
                <a:chExt cx="2630" cy="423"/>
              </a:xfrm>
            </p:grpSpPr>
            <p:grpSp>
              <p:nvGrpSpPr>
                <p:cNvPr id="1675623" name="Group 359"/>
                <p:cNvGrpSpPr>
                  <a:grpSpLocks/>
                </p:cNvGrpSpPr>
                <p:nvPr/>
              </p:nvGrpSpPr>
              <p:grpSpPr bwMode="auto">
                <a:xfrm>
                  <a:off x="2200" y="2750"/>
                  <a:ext cx="2302" cy="423"/>
                  <a:chOff x="3509" y="3249"/>
                  <a:chExt cx="2302" cy="423"/>
                </a:xfrm>
              </p:grpSpPr>
              <p:grpSp>
                <p:nvGrpSpPr>
                  <p:cNvPr id="1675624" name="Group 360"/>
                  <p:cNvGrpSpPr>
                    <a:grpSpLocks/>
                  </p:cNvGrpSpPr>
                  <p:nvPr/>
                </p:nvGrpSpPr>
                <p:grpSpPr bwMode="auto">
                  <a:xfrm>
                    <a:off x="4059" y="3249"/>
                    <a:ext cx="657" cy="420"/>
                    <a:chOff x="4059" y="3249"/>
                    <a:chExt cx="657" cy="420"/>
                  </a:xfrm>
                </p:grpSpPr>
                <p:sp>
                  <p:nvSpPr>
                    <p:cNvPr id="1675625" name="Freeform 36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26" name="Freeform 36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627" name="Group 363"/>
                  <p:cNvGrpSpPr>
                    <a:grpSpLocks/>
                  </p:cNvGrpSpPr>
                  <p:nvPr/>
                </p:nvGrpSpPr>
                <p:grpSpPr bwMode="auto">
                  <a:xfrm>
                    <a:off x="4606" y="3251"/>
                    <a:ext cx="657" cy="420"/>
                    <a:chOff x="4059" y="3249"/>
                    <a:chExt cx="657" cy="420"/>
                  </a:xfrm>
                </p:grpSpPr>
                <p:sp>
                  <p:nvSpPr>
                    <p:cNvPr id="1675628" name="Freeform 36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29" name="Freeform 36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630" name="Group 366"/>
                  <p:cNvGrpSpPr>
                    <a:grpSpLocks/>
                  </p:cNvGrpSpPr>
                  <p:nvPr/>
                </p:nvGrpSpPr>
                <p:grpSpPr bwMode="auto">
                  <a:xfrm>
                    <a:off x="5154" y="3252"/>
                    <a:ext cx="657" cy="420"/>
                    <a:chOff x="4059" y="3249"/>
                    <a:chExt cx="657" cy="420"/>
                  </a:xfrm>
                </p:grpSpPr>
                <p:sp>
                  <p:nvSpPr>
                    <p:cNvPr id="1675631" name="Freeform 36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32" name="Freeform 36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633" name="Group 369"/>
                  <p:cNvGrpSpPr>
                    <a:grpSpLocks/>
                  </p:cNvGrpSpPr>
                  <p:nvPr/>
                </p:nvGrpSpPr>
                <p:grpSpPr bwMode="auto">
                  <a:xfrm>
                    <a:off x="3509" y="3249"/>
                    <a:ext cx="657" cy="420"/>
                    <a:chOff x="4059" y="3249"/>
                    <a:chExt cx="657" cy="420"/>
                  </a:xfrm>
                </p:grpSpPr>
                <p:sp>
                  <p:nvSpPr>
                    <p:cNvPr id="1675634" name="Freeform 37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35" name="Freeform 37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636" name="Line 372"/>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637" name="Line 373"/>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grpSp>
          <p:nvGrpSpPr>
            <p:cNvPr id="1675638" name="Group 374"/>
            <p:cNvGrpSpPr>
              <a:grpSpLocks/>
            </p:cNvGrpSpPr>
            <p:nvPr/>
          </p:nvGrpSpPr>
          <p:grpSpPr bwMode="auto">
            <a:xfrm rot="23335558">
              <a:off x="2448" y="1776"/>
              <a:ext cx="288" cy="51"/>
              <a:chOff x="2089" y="1921"/>
              <a:chExt cx="1063" cy="178"/>
            </a:xfrm>
          </p:grpSpPr>
          <p:grpSp>
            <p:nvGrpSpPr>
              <p:cNvPr id="1675639" name="Group 375"/>
              <p:cNvGrpSpPr>
                <a:grpSpLocks/>
              </p:cNvGrpSpPr>
              <p:nvPr/>
            </p:nvGrpSpPr>
            <p:grpSpPr bwMode="auto">
              <a:xfrm flipV="1">
                <a:off x="2109" y="1933"/>
                <a:ext cx="1043" cy="166"/>
                <a:chOff x="2064" y="2750"/>
                <a:chExt cx="2630" cy="423"/>
              </a:xfrm>
            </p:grpSpPr>
            <p:grpSp>
              <p:nvGrpSpPr>
                <p:cNvPr id="1675640" name="Group 376"/>
                <p:cNvGrpSpPr>
                  <a:grpSpLocks/>
                </p:cNvGrpSpPr>
                <p:nvPr/>
              </p:nvGrpSpPr>
              <p:grpSpPr bwMode="auto">
                <a:xfrm>
                  <a:off x="2200" y="2750"/>
                  <a:ext cx="2302" cy="423"/>
                  <a:chOff x="3509" y="3249"/>
                  <a:chExt cx="2302" cy="423"/>
                </a:xfrm>
              </p:grpSpPr>
              <p:grpSp>
                <p:nvGrpSpPr>
                  <p:cNvPr id="1675641" name="Group 377"/>
                  <p:cNvGrpSpPr>
                    <a:grpSpLocks/>
                  </p:cNvGrpSpPr>
                  <p:nvPr/>
                </p:nvGrpSpPr>
                <p:grpSpPr bwMode="auto">
                  <a:xfrm>
                    <a:off x="4059" y="3249"/>
                    <a:ext cx="657" cy="420"/>
                    <a:chOff x="4059" y="3249"/>
                    <a:chExt cx="657" cy="420"/>
                  </a:xfrm>
                </p:grpSpPr>
                <p:sp>
                  <p:nvSpPr>
                    <p:cNvPr id="1675642" name="Freeform 378"/>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43" name="Freeform 379"/>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644" name="Group 380"/>
                  <p:cNvGrpSpPr>
                    <a:grpSpLocks/>
                  </p:cNvGrpSpPr>
                  <p:nvPr/>
                </p:nvGrpSpPr>
                <p:grpSpPr bwMode="auto">
                  <a:xfrm>
                    <a:off x="4606" y="3251"/>
                    <a:ext cx="657" cy="420"/>
                    <a:chOff x="4059" y="3249"/>
                    <a:chExt cx="657" cy="420"/>
                  </a:xfrm>
                </p:grpSpPr>
                <p:sp>
                  <p:nvSpPr>
                    <p:cNvPr id="1675645" name="Freeform 381"/>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46" name="Freeform 382"/>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647" name="Group 383"/>
                  <p:cNvGrpSpPr>
                    <a:grpSpLocks/>
                  </p:cNvGrpSpPr>
                  <p:nvPr/>
                </p:nvGrpSpPr>
                <p:grpSpPr bwMode="auto">
                  <a:xfrm>
                    <a:off x="5154" y="3252"/>
                    <a:ext cx="657" cy="420"/>
                    <a:chOff x="4059" y="3249"/>
                    <a:chExt cx="657" cy="420"/>
                  </a:xfrm>
                </p:grpSpPr>
                <p:sp>
                  <p:nvSpPr>
                    <p:cNvPr id="1675648" name="Freeform 38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49" name="Freeform 38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650" name="Group 386"/>
                  <p:cNvGrpSpPr>
                    <a:grpSpLocks/>
                  </p:cNvGrpSpPr>
                  <p:nvPr/>
                </p:nvGrpSpPr>
                <p:grpSpPr bwMode="auto">
                  <a:xfrm>
                    <a:off x="3509" y="3249"/>
                    <a:ext cx="657" cy="420"/>
                    <a:chOff x="4059" y="3249"/>
                    <a:chExt cx="657" cy="420"/>
                  </a:xfrm>
                </p:grpSpPr>
                <p:sp>
                  <p:nvSpPr>
                    <p:cNvPr id="1675651" name="Freeform 38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52" name="Freeform 38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653" name="Line 389"/>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654" name="Line 390"/>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nvGrpSpPr>
              <p:cNvPr id="1675655" name="Group 391"/>
              <p:cNvGrpSpPr>
                <a:grpSpLocks/>
              </p:cNvGrpSpPr>
              <p:nvPr/>
            </p:nvGrpSpPr>
            <p:grpSpPr bwMode="auto">
              <a:xfrm flipV="1">
                <a:off x="2089" y="1921"/>
                <a:ext cx="1043" cy="166"/>
                <a:chOff x="2064" y="2750"/>
                <a:chExt cx="2630" cy="423"/>
              </a:xfrm>
            </p:grpSpPr>
            <p:grpSp>
              <p:nvGrpSpPr>
                <p:cNvPr id="1675656" name="Group 392"/>
                <p:cNvGrpSpPr>
                  <a:grpSpLocks/>
                </p:cNvGrpSpPr>
                <p:nvPr/>
              </p:nvGrpSpPr>
              <p:grpSpPr bwMode="auto">
                <a:xfrm>
                  <a:off x="2200" y="2750"/>
                  <a:ext cx="2302" cy="423"/>
                  <a:chOff x="3509" y="3249"/>
                  <a:chExt cx="2302" cy="423"/>
                </a:xfrm>
              </p:grpSpPr>
              <p:grpSp>
                <p:nvGrpSpPr>
                  <p:cNvPr id="1675657" name="Group 393"/>
                  <p:cNvGrpSpPr>
                    <a:grpSpLocks/>
                  </p:cNvGrpSpPr>
                  <p:nvPr/>
                </p:nvGrpSpPr>
                <p:grpSpPr bwMode="auto">
                  <a:xfrm>
                    <a:off x="4059" y="3249"/>
                    <a:ext cx="657" cy="420"/>
                    <a:chOff x="4059" y="3249"/>
                    <a:chExt cx="657" cy="420"/>
                  </a:xfrm>
                </p:grpSpPr>
                <p:sp>
                  <p:nvSpPr>
                    <p:cNvPr id="1675658" name="Freeform 394"/>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59" name="Freeform 395"/>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660" name="Group 396"/>
                  <p:cNvGrpSpPr>
                    <a:grpSpLocks/>
                  </p:cNvGrpSpPr>
                  <p:nvPr/>
                </p:nvGrpSpPr>
                <p:grpSpPr bwMode="auto">
                  <a:xfrm>
                    <a:off x="4606" y="3251"/>
                    <a:ext cx="657" cy="420"/>
                    <a:chOff x="4059" y="3249"/>
                    <a:chExt cx="657" cy="420"/>
                  </a:xfrm>
                </p:grpSpPr>
                <p:sp>
                  <p:nvSpPr>
                    <p:cNvPr id="1675661" name="Freeform 397"/>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62" name="Freeform 398"/>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663" name="Group 399"/>
                  <p:cNvGrpSpPr>
                    <a:grpSpLocks/>
                  </p:cNvGrpSpPr>
                  <p:nvPr/>
                </p:nvGrpSpPr>
                <p:grpSpPr bwMode="auto">
                  <a:xfrm>
                    <a:off x="5154" y="3252"/>
                    <a:ext cx="657" cy="420"/>
                    <a:chOff x="4059" y="3249"/>
                    <a:chExt cx="657" cy="420"/>
                  </a:xfrm>
                </p:grpSpPr>
                <p:sp>
                  <p:nvSpPr>
                    <p:cNvPr id="1675664" name="Freeform 400"/>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65" name="Freeform 401"/>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nvGrpSpPr>
                  <p:cNvPr id="1675666" name="Group 402"/>
                  <p:cNvGrpSpPr>
                    <a:grpSpLocks/>
                  </p:cNvGrpSpPr>
                  <p:nvPr/>
                </p:nvGrpSpPr>
                <p:grpSpPr bwMode="auto">
                  <a:xfrm>
                    <a:off x="3509" y="3249"/>
                    <a:ext cx="657" cy="420"/>
                    <a:chOff x="4059" y="3249"/>
                    <a:chExt cx="657" cy="420"/>
                  </a:xfrm>
                </p:grpSpPr>
                <p:sp>
                  <p:nvSpPr>
                    <p:cNvPr id="1675667" name="Freeform 403"/>
                    <p:cNvSpPr>
                      <a:spLocks/>
                    </p:cNvSpPr>
                    <p:nvPr/>
                  </p:nvSpPr>
                  <p:spPr bwMode="auto">
                    <a:xfrm>
                      <a:off x="4059"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sp>
                  <p:nvSpPr>
                    <p:cNvPr id="1675668" name="Freeform 404"/>
                    <p:cNvSpPr>
                      <a:spLocks/>
                    </p:cNvSpPr>
                    <p:nvPr/>
                  </p:nvSpPr>
                  <p:spPr bwMode="auto">
                    <a:xfrm>
                      <a:off x="4332" y="3249"/>
                      <a:ext cx="384" cy="420"/>
                    </a:xfrm>
                    <a:custGeom>
                      <a:avLst/>
                      <a:gdLst/>
                      <a:ahLst/>
                      <a:cxnLst>
                        <a:cxn ang="0">
                          <a:pos x="0" y="6"/>
                        </a:cxn>
                        <a:cxn ang="0">
                          <a:pos x="159" y="6"/>
                        </a:cxn>
                        <a:cxn ang="0">
                          <a:pos x="204" y="18"/>
                        </a:cxn>
                        <a:cxn ang="0">
                          <a:pos x="234" y="30"/>
                        </a:cxn>
                        <a:cxn ang="0">
                          <a:pos x="270" y="63"/>
                        </a:cxn>
                        <a:cxn ang="0">
                          <a:pos x="294" y="99"/>
                        </a:cxn>
                        <a:cxn ang="0">
                          <a:pos x="309" y="135"/>
                        </a:cxn>
                        <a:cxn ang="0">
                          <a:pos x="309" y="204"/>
                        </a:cxn>
                        <a:cxn ang="0">
                          <a:pos x="309" y="255"/>
                        </a:cxn>
                        <a:cxn ang="0">
                          <a:pos x="282" y="342"/>
                        </a:cxn>
                        <a:cxn ang="0">
                          <a:pos x="261" y="390"/>
                        </a:cxn>
                        <a:cxn ang="0">
                          <a:pos x="216" y="420"/>
                        </a:cxn>
                        <a:cxn ang="0">
                          <a:pos x="153" y="405"/>
                        </a:cxn>
                        <a:cxn ang="0">
                          <a:pos x="132" y="381"/>
                        </a:cxn>
                        <a:cxn ang="0">
                          <a:pos x="117" y="354"/>
                        </a:cxn>
                        <a:cxn ang="0">
                          <a:pos x="105" y="309"/>
                        </a:cxn>
                        <a:cxn ang="0">
                          <a:pos x="96" y="261"/>
                        </a:cxn>
                        <a:cxn ang="0">
                          <a:pos x="108" y="135"/>
                        </a:cxn>
                        <a:cxn ang="0">
                          <a:pos x="147" y="72"/>
                        </a:cxn>
                        <a:cxn ang="0">
                          <a:pos x="336" y="0"/>
                        </a:cxn>
                        <a:cxn ang="0">
                          <a:pos x="384" y="3"/>
                        </a:cxn>
                      </a:cxnLst>
                      <a:rect l="0" t="0" r="r" b="b"/>
                      <a:pathLst>
                        <a:path w="384" h="420">
                          <a:moveTo>
                            <a:pt x="0" y="6"/>
                          </a:moveTo>
                          <a:cubicBezTo>
                            <a:pt x="70" y="0"/>
                            <a:pt x="46" y="1"/>
                            <a:pt x="159" y="6"/>
                          </a:cubicBezTo>
                          <a:cubicBezTo>
                            <a:pt x="173" y="7"/>
                            <a:pt x="190" y="14"/>
                            <a:pt x="204" y="18"/>
                          </a:cubicBezTo>
                          <a:cubicBezTo>
                            <a:pt x="214" y="21"/>
                            <a:pt x="234" y="30"/>
                            <a:pt x="234" y="30"/>
                          </a:cubicBezTo>
                          <a:cubicBezTo>
                            <a:pt x="246" y="42"/>
                            <a:pt x="257" y="53"/>
                            <a:pt x="270" y="63"/>
                          </a:cubicBezTo>
                          <a:cubicBezTo>
                            <a:pt x="275" y="78"/>
                            <a:pt x="289" y="83"/>
                            <a:pt x="294" y="99"/>
                          </a:cubicBezTo>
                          <a:cubicBezTo>
                            <a:pt x="299" y="113"/>
                            <a:pt x="301" y="123"/>
                            <a:pt x="309" y="135"/>
                          </a:cubicBezTo>
                          <a:cubicBezTo>
                            <a:pt x="315" y="161"/>
                            <a:pt x="312" y="177"/>
                            <a:pt x="309" y="204"/>
                          </a:cubicBezTo>
                          <a:cubicBezTo>
                            <a:pt x="312" y="235"/>
                            <a:pt x="314" y="226"/>
                            <a:pt x="309" y="255"/>
                          </a:cubicBezTo>
                          <a:cubicBezTo>
                            <a:pt x="304" y="284"/>
                            <a:pt x="291" y="314"/>
                            <a:pt x="282" y="342"/>
                          </a:cubicBezTo>
                          <a:cubicBezTo>
                            <a:pt x="277" y="358"/>
                            <a:pt x="273" y="377"/>
                            <a:pt x="261" y="390"/>
                          </a:cubicBezTo>
                          <a:cubicBezTo>
                            <a:pt x="247" y="406"/>
                            <a:pt x="235" y="414"/>
                            <a:pt x="216" y="420"/>
                          </a:cubicBezTo>
                          <a:cubicBezTo>
                            <a:pt x="191" y="418"/>
                            <a:pt x="173" y="418"/>
                            <a:pt x="153" y="405"/>
                          </a:cubicBezTo>
                          <a:cubicBezTo>
                            <a:pt x="139" y="384"/>
                            <a:pt x="147" y="391"/>
                            <a:pt x="132" y="381"/>
                          </a:cubicBezTo>
                          <a:cubicBezTo>
                            <a:pt x="128" y="370"/>
                            <a:pt x="121" y="366"/>
                            <a:pt x="117" y="354"/>
                          </a:cubicBezTo>
                          <a:cubicBezTo>
                            <a:pt x="112" y="339"/>
                            <a:pt x="110" y="324"/>
                            <a:pt x="105" y="309"/>
                          </a:cubicBezTo>
                          <a:cubicBezTo>
                            <a:pt x="103" y="293"/>
                            <a:pt x="101" y="277"/>
                            <a:pt x="96" y="261"/>
                          </a:cubicBezTo>
                          <a:cubicBezTo>
                            <a:pt x="97" y="246"/>
                            <a:pt x="98" y="154"/>
                            <a:pt x="108" y="135"/>
                          </a:cubicBezTo>
                          <a:cubicBezTo>
                            <a:pt x="119" y="113"/>
                            <a:pt x="130" y="89"/>
                            <a:pt x="147" y="72"/>
                          </a:cubicBezTo>
                          <a:cubicBezTo>
                            <a:pt x="191" y="28"/>
                            <a:pt x="275" y="6"/>
                            <a:pt x="336" y="0"/>
                          </a:cubicBezTo>
                          <a:cubicBezTo>
                            <a:pt x="366" y="4"/>
                            <a:pt x="350" y="3"/>
                            <a:pt x="384" y="3"/>
                          </a:cubicBezTo>
                        </a:path>
                      </a:pathLst>
                    </a:custGeom>
                    <a:noFill/>
                    <a:ln w="25400" cap="flat" cmpd="sng">
                      <a:solidFill>
                        <a:schemeClr val="hlink"/>
                      </a:solidFill>
                      <a:prstDash val="solid"/>
                      <a:round/>
                      <a:headEnd type="none" w="med" len="med"/>
                      <a:tailEnd type="none" w="med" len="lg"/>
                    </a:ln>
                    <a:effectLst/>
                  </p:spPr>
                  <p:txBody>
                    <a:bodyPr>
                      <a:prstTxWarp prst="textNoShape">
                        <a:avLst/>
                      </a:prstTxWarp>
                      <a:spAutoFit/>
                    </a:bodyPr>
                    <a:lstStyle/>
                    <a:p>
                      <a:endParaRPr lang="ja-JP" altLang="en-US"/>
                    </a:p>
                  </p:txBody>
                </p:sp>
              </p:grpSp>
            </p:grpSp>
            <p:sp>
              <p:nvSpPr>
                <p:cNvPr id="1675669" name="Line 405"/>
                <p:cNvSpPr>
                  <a:spLocks noChangeShapeType="1"/>
                </p:cNvSpPr>
                <p:nvPr/>
              </p:nvSpPr>
              <p:spPr bwMode="auto">
                <a:xfrm>
                  <a:off x="4468" y="2750"/>
                  <a:ext cx="226"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sp>
              <p:nvSpPr>
                <p:cNvPr id="1675670" name="Line 406"/>
                <p:cNvSpPr>
                  <a:spLocks noChangeShapeType="1"/>
                </p:cNvSpPr>
                <p:nvPr/>
              </p:nvSpPr>
              <p:spPr bwMode="auto">
                <a:xfrm>
                  <a:off x="2064" y="2750"/>
                  <a:ext cx="181" cy="0"/>
                </a:xfrm>
                <a:prstGeom prst="line">
                  <a:avLst/>
                </a:prstGeom>
                <a:noFill/>
                <a:ln w="25400">
                  <a:solidFill>
                    <a:schemeClr val="hlink"/>
                  </a:solidFill>
                  <a:round/>
                  <a:headEnd/>
                  <a:tailEnd type="none" w="med" len="lg"/>
                </a:ln>
                <a:effectLst/>
              </p:spPr>
              <p:txBody>
                <a:bodyPr>
                  <a:prstTxWarp prst="textNoShape">
                    <a:avLst/>
                  </a:prstTxWarp>
                  <a:spAutoFit/>
                </a:bodyPr>
                <a:lstStyle/>
                <a:p>
                  <a:endParaRPr lang="ja-JP" altLang="en-US"/>
                </a:p>
              </p:txBody>
            </p:sp>
          </p:grpSp>
        </p:grpSp>
      </p:grpSp>
      <p:sp>
        <p:nvSpPr>
          <p:cNvPr id="1675674" name="Rectangle 410"/>
          <p:cNvSpPr>
            <a:spLocks noGrp="1" noChangeArrowheads="1"/>
          </p:cNvSpPr>
          <p:nvPr>
            <p:ph type="body" idx="1"/>
          </p:nvPr>
        </p:nvSpPr>
        <p:spPr>
          <a:xfrm>
            <a:off x="457200" y="762000"/>
            <a:ext cx="8229600" cy="1371600"/>
          </a:xfrm>
        </p:spPr>
        <p:txBody>
          <a:bodyPr/>
          <a:lstStyle/>
          <a:p>
            <a:pPr>
              <a:lnSpc>
                <a:spcPct val="90000"/>
              </a:lnSpc>
            </a:pPr>
            <a:r>
              <a:rPr lang="en-US" altLang="ja-JP" sz="2400"/>
              <a:t>Sometimes we produce a high energy quark or gluon.</a:t>
            </a:r>
          </a:p>
          <a:p>
            <a:pPr>
              <a:lnSpc>
                <a:spcPct val="90000"/>
              </a:lnSpc>
            </a:pPr>
            <a:r>
              <a:rPr lang="en-US" altLang="ja-JP" sz="2400"/>
              <a:t>If the plasma is dense enough we expect the quark or gluon to be swallowed up.</a:t>
            </a:r>
            <a:endParaRPr lang="en-US" altLang="ja-JP" sz="2400">
              <a:latin typeface="Times" charset="0"/>
            </a:endParaRPr>
          </a:p>
          <a:p>
            <a:pPr algn="ctr" eaLnBrk="0" hangingPunct="0">
              <a:lnSpc>
                <a:spcPct val="90000"/>
              </a:lnSpc>
              <a:spcBef>
                <a:spcPct val="0"/>
              </a:spcBef>
              <a:buFontTx/>
              <a:buNone/>
            </a:pPr>
            <a:endParaRPr lang="ja-JP" altLang="en-US" sz="2800"/>
          </a:p>
        </p:txBody>
      </p:sp>
      <p:sp>
        <p:nvSpPr>
          <p:cNvPr id="1675675" name="Rectangle 411"/>
          <p:cNvSpPr>
            <a:spLocks noGrp="1" noChangeArrowheads="1"/>
          </p:cNvSpPr>
          <p:nvPr>
            <p:ph type="title"/>
          </p:nvPr>
        </p:nvSpPr>
        <p:spPr>
          <a:xfrm>
            <a:off x="457200" y="76200"/>
            <a:ext cx="8229600" cy="546100"/>
          </a:xfrm>
          <a:noFill/>
          <a:ln/>
        </p:spPr>
        <p:txBody>
          <a:bodyPr/>
          <a:lstStyle/>
          <a:p>
            <a:r>
              <a:rPr lang="en-US" altLang="ja-JP" sz="3600"/>
              <a:t>Probes of the Medium (</a:t>
            </a:r>
            <a:r>
              <a:rPr lang="en-US" altLang="ja-JP" sz="3600">
                <a:latin typeface="Times" charset="0"/>
              </a:rPr>
              <a:t>II</a:t>
            </a:r>
            <a:r>
              <a:rPr lang="en-US" altLang="ja-JP" sz="3600"/>
              <a:t>)</a:t>
            </a:r>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75271"/>
                                        </p:tgtEl>
                                        <p:attrNameLst>
                                          <p:attrName>style.visibility</p:attrName>
                                        </p:attrNameLst>
                                      </p:cBhvr>
                                      <p:to>
                                        <p:strVal val="visible"/>
                                      </p:to>
                                    </p:set>
                                    <p:animEffect transition="in" filter="wipe(left)">
                                      <p:cBhvr>
                                        <p:cTn id="7" dur="500"/>
                                        <p:tgtEl>
                                          <p:spTgt spid="167527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675272"/>
                                        </p:tgtEl>
                                        <p:attrNameLst>
                                          <p:attrName>style.visibility</p:attrName>
                                        </p:attrNameLst>
                                      </p:cBhvr>
                                      <p:to>
                                        <p:strVal val="visible"/>
                                      </p:to>
                                    </p:set>
                                    <p:animEffect transition="in" filter="wipe(right)">
                                      <p:cBhvr>
                                        <p:cTn id="10" dur="500"/>
                                        <p:tgtEl>
                                          <p:spTgt spid="167527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675571"/>
                                        </p:tgtEl>
                                        <p:attrNameLst>
                                          <p:attrName>style.visibility</p:attrName>
                                        </p:attrNameLst>
                                      </p:cBhvr>
                                      <p:to>
                                        <p:strVal val="visible"/>
                                      </p:to>
                                    </p:set>
                                    <p:animEffect transition="in" filter="wipe(down)">
                                      <p:cBhvr>
                                        <p:cTn id="14" dur="1000"/>
                                        <p:tgtEl>
                                          <p:spTgt spid="1675571"/>
                                        </p:tgtEl>
                                      </p:cBhvr>
                                    </p:animEffect>
                                  </p:childTnLst>
                                </p:cTn>
                              </p:par>
                              <p:par>
                                <p:cTn id="15" presetID="22" presetClass="entr" presetSubtype="1" fill="hold" nodeType="withEffect">
                                  <p:stCondLst>
                                    <p:cond delay="0"/>
                                  </p:stCondLst>
                                  <p:childTnLst>
                                    <p:set>
                                      <p:cBhvr>
                                        <p:cTn id="16" dur="1" fill="hold">
                                          <p:stCondLst>
                                            <p:cond delay="0"/>
                                          </p:stCondLst>
                                        </p:cTn>
                                        <p:tgtEl>
                                          <p:spTgt spid="1675273"/>
                                        </p:tgtEl>
                                        <p:attrNameLst>
                                          <p:attrName>style.visibility</p:attrName>
                                        </p:attrNameLst>
                                      </p:cBhvr>
                                      <p:to>
                                        <p:strVal val="visible"/>
                                      </p:to>
                                    </p:set>
                                    <p:animEffect transition="in" filter="wipe(up)">
                                      <p:cBhvr>
                                        <p:cTn id="17" dur="1000"/>
                                        <p:tgtEl>
                                          <p:spTgt spid="1675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5271" grpId="0" animBg="1"/>
      <p:bldP spid="1675272" grpId="0" animBg="1"/>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日付プレースホルダ 3"/>
          <p:cNvSpPr>
            <a:spLocks noGrp="1"/>
          </p:cNvSpPr>
          <p:nvPr>
            <p:ph type="dt" sz="half" idx="10"/>
          </p:nvPr>
        </p:nvSpPr>
        <p:spPr/>
        <p:txBody>
          <a:bodyPr/>
          <a:lstStyle/>
          <a:p>
            <a:r>
              <a:rPr lang="en-US" altLang="ja-JP"/>
              <a:t>2007.0612 </a:t>
            </a:r>
            <a:r>
              <a:rPr lang="ja-JP" altLang="en-US"/>
              <a:t>第７回</a:t>
            </a:r>
          </a:p>
        </p:txBody>
      </p:sp>
      <p:sp>
        <p:nvSpPr>
          <p:cNvPr id="12" name="フッター プレースホルダ 4"/>
          <p:cNvSpPr>
            <a:spLocks noGrp="1"/>
          </p:cNvSpPr>
          <p:nvPr>
            <p:ph type="ftr" sz="quarter" idx="11"/>
          </p:nvPr>
        </p:nvSpPr>
        <p:spPr/>
        <p:txBody>
          <a:bodyPr/>
          <a:lstStyle/>
          <a:p>
            <a:r>
              <a:rPr lang="ja-JP" altLang="en-US"/>
              <a:t>原子核実験特論（１）</a:t>
            </a:r>
          </a:p>
        </p:txBody>
      </p:sp>
      <p:sp>
        <p:nvSpPr>
          <p:cNvPr id="13" name="スライド番号プレースホルダ 5"/>
          <p:cNvSpPr>
            <a:spLocks noGrp="1"/>
          </p:cNvSpPr>
          <p:nvPr>
            <p:ph type="sldNum" sz="quarter" idx="12"/>
          </p:nvPr>
        </p:nvSpPr>
        <p:spPr/>
        <p:txBody>
          <a:bodyPr/>
          <a:lstStyle/>
          <a:p>
            <a:fld id="{1BB57AFD-5EB3-4843-BC49-43922B591B21}" type="slidenum">
              <a:rPr lang="en-US" altLang="ja-JP"/>
              <a:pPr/>
              <a:t>61</a:t>
            </a:fld>
            <a:endParaRPr lang="en-US" altLang="ja-JP"/>
          </a:p>
        </p:txBody>
      </p:sp>
      <p:sp>
        <p:nvSpPr>
          <p:cNvPr id="1853442" name="Rectangle 2"/>
          <p:cNvSpPr>
            <a:spLocks noGrp="1" noChangeArrowheads="1"/>
          </p:cNvSpPr>
          <p:nvPr>
            <p:ph type="title"/>
          </p:nvPr>
        </p:nvSpPr>
        <p:spPr>
          <a:xfrm>
            <a:off x="0" y="0"/>
            <a:ext cx="8229600" cy="533400"/>
          </a:xfrm>
        </p:spPr>
        <p:txBody>
          <a:bodyPr/>
          <a:lstStyle/>
          <a:p>
            <a:r>
              <a:rPr lang="en-US" altLang="ja-JP" sz="3200"/>
              <a:t>pQCD Calibrated Probes (p+p)</a:t>
            </a:r>
          </a:p>
        </p:txBody>
      </p:sp>
      <p:sp>
        <p:nvSpPr>
          <p:cNvPr id="1853443" name="Rectangle 3"/>
          <p:cNvSpPr>
            <a:spLocks noGrp="1" noChangeArrowheads="1"/>
          </p:cNvSpPr>
          <p:nvPr>
            <p:ph type="body" idx="1"/>
          </p:nvPr>
        </p:nvSpPr>
        <p:spPr>
          <a:xfrm>
            <a:off x="384175" y="685800"/>
            <a:ext cx="8375650" cy="1066800"/>
          </a:xfrm>
        </p:spPr>
        <p:txBody>
          <a:bodyPr/>
          <a:lstStyle/>
          <a:p>
            <a:pPr>
              <a:lnSpc>
                <a:spcPct val="90000"/>
              </a:lnSpc>
            </a:pPr>
            <a:r>
              <a:rPr lang="en-US" altLang="ja-JP" sz="2000"/>
              <a:t>Baseline measurements in p+p collisions at RHIC</a:t>
            </a:r>
          </a:p>
          <a:p>
            <a:pPr lvl="1">
              <a:lnSpc>
                <a:spcPct val="90000"/>
              </a:lnSpc>
            </a:pPr>
            <a:r>
              <a:rPr lang="en-US" altLang="ja-JP" sz="2000"/>
              <a:t>Calibrated probes</a:t>
            </a:r>
          </a:p>
          <a:p>
            <a:pPr lvl="1">
              <a:lnSpc>
                <a:spcPct val="90000"/>
              </a:lnSpc>
            </a:pPr>
            <a:r>
              <a:rPr lang="en-US" altLang="ja-JP" sz="2000"/>
              <a:t>Supported by well-established theory (perturbative QCD = pQCD)</a:t>
            </a:r>
            <a:endParaRPr lang="en-US" altLang="ja-JP"/>
          </a:p>
        </p:txBody>
      </p:sp>
      <p:pic>
        <p:nvPicPr>
          <p:cNvPr id="1853444" name="Picture 4"/>
          <p:cNvPicPr>
            <a:picLocks noChangeAspect="1" noChangeArrowheads="1"/>
          </p:cNvPicPr>
          <p:nvPr/>
        </p:nvPicPr>
        <p:blipFill>
          <a:blip r:embed="rId3"/>
          <a:srcRect/>
          <a:stretch>
            <a:fillRect/>
          </a:stretch>
        </p:blipFill>
        <p:spPr bwMode="auto">
          <a:xfrm>
            <a:off x="4572000" y="2133600"/>
            <a:ext cx="4191000" cy="4495800"/>
          </a:xfrm>
          <a:prstGeom prst="rect">
            <a:avLst/>
          </a:prstGeom>
          <a:noFill/>
        </p:spPr>
      </p:pic>
      <p:grpSp>
        <p:nvGrpSpPr>
          <p:cNvPr id="2" name="Group 5"/>
          <p:cNvGrpSpPr>
            <a:grpSpLocks/>
          </p:cNvGrpSpPr>
          <p:nvPr/>
        </p:nvGrpSpPr>
        <p:grpSpPr bwMode="auto">
          <a:xfrm>
            <a:off x="228600" y="2133600"/>
            <a:ext cx="4343400" cy="4572000"/>
            <a:chOff x="0" y="1536"/>
            <a:chExt cx="2352" cy="2976"/>
          </a:xfrm>
        </p:grpSpPr>
        <p:pic>
          <p:nvPicPr>
            <p:cNvPr id="1853446" name="Picture 6"/>
            <p:cNvPicPr>
              <a:picLocks noChangeAspect="1" noChangeArrowheads="1"/>
            </p:cNvPicPr>
            <p:nvPr/>
          </p:nvPicPr>
          <p:blipFill>
            <a:blip r:embed="rId4"/>
            <a:srcRect r="7072" b="49367"/>
            <a:stretch>
              <a:fillRect/>
            </a:stretch>
          </p:blipFill>
          <p:spPr bwMode="auto">
            <a:xfrm>
              <a:off x="0" y="1536"/>
              <a:ext cx="2352" cy="2736"/>
            </a:xfrm>
            <a:prstGeom prst="rect">
              <a:avLst/>
            </a:prstGeom>
            <a:noFill/>
          </p:spPr>
        </p:pic>
        <p:pic>
          <p:nvPicPr>
            <p:cNvPr id="1853447" name="Picture 7"/>
            <p:cNvPicPr>
              <a:picLocks noChangeArrowheads="1"/>
            </p:cNvPicPr>
            <p:nvPr/>
          </p:nvPicPr>
          <p:blipFill>
            <a:blip r:embed="rId4"/>
            <a:srcRect t="92427" r="7182" b="-1266"/>
            <a:stretch>
              <a:fillRect/>
            </a:stretch>
          </p:blipFill>
          <p:spPr bwMode="auto">
            <a:xfrm>
              <a:off x="0" y="4177"/>
              <a:ext cx="2352" cy="335"/>
            </a:xfrm>
            <a:prstGeom prst="rect">
              <a:avLst/>
            </a:prstGeom>
            <a:blipFill dpi="0" rotWithShape="0">
              <a:blip/>
              <a:srcRect t="92427" r="7182" b="-1266"/>
              <a:stretch>
                <a:fillRect/>
              </a:stretch>
            </a:blipFill>
            <a:ln w="9525">
              <a:noFill/>
              <a:miter lim="800000"/>
              <a:headEnd/>
              <a:tailEnd/>
            </a:ln>
          </p:spPr>
        </p:pic>
      </p:grpSp>
      <p:sp>
        <p:nvSpPr>
          <p:cNvPr id="1853448" name="Rectangle 8"/>
          <p:cNvSpPr>
            <a:spLocks noChangeArrowheads="1"/>
          </p:cNvSpPr>
          <p:nvPr/>
        </p:nvSpPr>
        <p:spPr bwMode="auto">
          <a:xfrm>
            <a:off x="5601334" y="2207876"/>
            <a:ext cx="1313180" cy="430887"/>
          </a:xfrm>
          <a:prstGeom prst="rect">
            <a:avLst/>
          </a:prstGeom>
          <a:noFill/>
          <a:ln w="9525">
            <a:noFill/>
            <a:miter lim="800000"/>
            <a:headEnd/>
            <a:tailEnd/>
          </a:ln>
          <a:effectLst/>
        </p:spPr>
        <p:txBody>
          <a:bodyPr wrap="none" anchor="ctr">
            <a:prstTxWarp prst="textNoShape">
              <a:avLst/>
            </a:prstTxWarp>
            <a:spAutoFit/>
          </a:bodyPr>
          <a:lstStyle/>
          <a:p>
            <a:pPr marL="342900" indent="-342900" eaLnBrk="1" hangingPunct="1">
              <a:spcBef>
                <a:spcPct val="20000"/>
              </a:spcBef>
              <a:buClr>
                <a:srgbClr val="0000FF"/>
              </a:buClr>
              <a:buSzPct val="62000"/>
              <a:buFont typeface="Monotype Sorts" pitchFamily="100" charset="2"/>
              <a:buNone/>
            </a:pPr>
            <a:r>
              <a:rPr lang="ja-JP" altLang="en-US" sz="2200" dirty="0" smtClean="0">
                <a:solidFill>
                  <a:srgbClr val="0000FF"/>
                </a:solidFill>
                <a:latin typeface="Arial" pitchFamily="100" charset="0"/>
              </a:rPr>
              <a:t>直接光子</a:t>
            </a:r>
            <a:endParaRPr lang="en-US" altLang="ja-JP" sz="2200" dirty="0">
              <a:solidFill>
                <a:srgbClr val="0000FF"/>
              </a:solidFill>
              <a:latin typeface="Arial" pitchFamily="100" charset="0"/>
            </a:endParaRPr>
          </a:p>
        </p:txBody>
      </p:sp>
      <p:sp>
        <p:nvSpPr>
          <p:cNvPr id="1853449" name="Rectangle 9"/>
          <p:cNvSpPr>
            <a:spLocks noChangeArrowheads="1"/>
          </p:cNvSpPr>
          <p:nvPr/>
        </p:nvSpPr>
        <p:spPr bwMode="auto">
          <a:xfrm>
            <a:off x="1245546" y="2207876"/>
            <a:ext cx="2069797" cy="430887"/>
          </a:xfrm>
          <a:prstGeom prst="rect">
            <a:avLst/>
          </a:prstGeom>
          <a:noFill/>
          <a:ln w="9525">
            <a:noFill/>
            <a:miter lim="800000"/>
            <a:headEnd/>
            <a:tailEnd/>
          </a:ln>
          <a:effectLst/>
        </p:spPr>
        <p:txBody>
          <a:bodyPr wrap="none" anchor="ctr">
            <a:prstTxWarp prst="textNoShape">
              <a:avLst/>
            </a:prstTxWarp>
            <a:spAutoFit/>
          </a:bodyPr>
          <a:lstStyle/>
          <a:p>
            <a:pPr marL="342900" indent="-342900" eaLnBrk="1" hangingPunct="1">
              <a:spcBef>
                <a:spcPct val="20000"/>
              </a:spcBef>
              <a:buClr>
                <a:srgbClr val="0000FF"/>
              </a:buClr>
              <a:buSzPct val="62000"/>
              <a:buFont typeface="Monotype Sorts" pitchFamily="100" charset="2"/>
              <a:buNone/>
            </a:pPr>
            <a:r>
              <a:rPr lang="ja-JP" altLang="en-US" sz="2200" dirty="0" smtClean="0">
                <a:solidFill>
                  <a:srgbClr val="0000FF"/>
                </a:solidFill>
                <a:latin typeface="Arial" pitchFamily="100" charset="0"/>
              </a:rPr>
              <a:t>パイゼロ中間子</a:t>
            </a:r>
            <a:endParaRPr lang="en-US" altLang="ja-JP" sz="2200" dirty="0">
              <a:solidFill>
                <a:srgbClr val="0000FF"/>
              </a:solidFill>
              <a:latin typeface="Arial Rounded MT Bold" pitchFamily="100" charset="0"/>
            </a:endParaRPr>
          </a:p>
        </p:txBody>
      </p:sp>
      <p:pic>
        <p:nvPicPr>
          <p:cNvPr id="1853450" name="Picture 10" descr="phenix_30_72dpi"/>
          <p:cNvPicPr>
            <a:picLocks noChangeAspect="1" noChangeArrowheads="1"/>
          </p:cNvPicPr>
          <p:nvPr/>
        </p:nvPicPr>
        <p:blipFill>
          <a:blip r:embed="rId5"/>
          <a:srcRect/>
          <a:stretch>
            <a:fillRect/>
          </a:stretch>
        </p:blipFill>
        <p:spPr bwMode="auto">
          <a:xfrm>
            <a:off x="3352800" y="2286000"/>
            <a:ext cx="1030288" cy="331788"/>
          </a:xfrm>
          <a:prstGeom prst="rect">
            <a:avLst/>
          </a:prstGeom>
          <a:noFill/>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53449"/>
                                        </p:tgtEl>
                                        <p:attrNameLst>
                                          <p:attrName>style.visibility</p:attrName>
                                        </p:attrNameLst>
                                      </p:cBhvr>
                                      <p:to>
                                        <p:strVal val="visible"/>
                                      </p:to>
                                    </p:set>
                                    <p:animEffect transition="in" filter="wipe(left)">
                                      <p:cBhvr>
                                        <p:cTn id="7" dur="1000"/>
                                        <p:tgtEl>
                                          <p:spTgt spid="18534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53448"/>
                                        </p:tgtEl>
                                        <p:attrNameLst>
                                          <p:attrName>style.visibility</p:attrName>
                                        </p:attrNameLst>
                                      </p:cBhvr>
                                      <p:to>
                                        <p:strVal val="visible"/>
                                      </p:to>
                                    </p:set>
                                    <p:animEffect transition="in" filter="wipe(left)">
                                      <p:cBhvr>
                                        <p:cTn id="12" dur="1000"/>
                                        <p:tgtEl>
                                          <p:spTgt spid="1853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48" grpId="0"/>
      <p:bldP spid="1853449" grpId="0"/>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日付プレースホルダ 3"/>
          <p:cNvSpPr>
            <a:spLocks noGrp="1"/>
          </p:cNvSpPr>
          <p:nvPr>
            <p:ph type="dt" sz="half" idx="10"/>
          </p:nvPr>
        </p:nvSpPr>
        <p:spPr/>
        <p:txBody>
          <a:bodyPr/>
          <a:lstStyle/>
          <a:p>
            <a:r>
              <a:rPr lang="en-US" altLang="ja-JP"/>
              <a:t>2007.0612 </a:t>
            </a:r>
            <a:r>
              <a:rPr lang="ja-JP" altLang="en-US"/>
              <a:t>第７回</a:t>
            </a:r>
          </a:p>
        </p:txBody>
      </p:sp>
      <p:sp>
        <p:nvSpPr>
          <p:cNvPr id="14" name="フッター プレースホルダ 4"/>
          <p:cNvSpPr>
            <a:spLocks noGrp="1"/>
          </p:cNvSpPr>
          <p:nvPr>
            <p:ph type="ftr" sz="quarter" idx="11"/>
          </p:nvPr>
        </p:nvSpPr>
        <p:spPr/>
        <p:txBody>
          <a:bodyPr/>
          <a:lstStyle/>
          <a:p>
            <a:r>
              <a:rPr lang="ja-JP" altLang="en-US"/>
              <a:t>原子核実験特論（１）</a:t>
            </a:r>
          </a:p>
        </p:txBody>
      </p:sp>
      <p:sp>
        <p:nvSpPr>
          <p:cNvPr id="15" name="スライド番号プレースホルダ 5"/>
          <p:cNvSpPr>
            <a:spLocks noGrp="1"/>
          </p:cNvSpPr>
          <p:nvPr>
            <p:ph type="sldNum" sz="quarter" idx="12"/>
          </p:nvPr>
        </p:nvSpPr>
        <p:spPr/>
        <p:txBody>
          <a:bodyPr/>
          <a:lstStyle/>
          <a:p>
            <a:fld id="{7A8D1072-8B50-4EA5-BDEA-7DA437A1B5F4}" type="slidenum">
              <a:rPr lang="en-US" altLang="ja-JP"/>
              <a:pPr/>
              <a:t>62</a:t>
            </a:fld>
            <a:endParaRPr lang="en-US" altLang="ja-JP"/>
          </a:p>
        </p:txBody>
      </p:sp>
      <p:sp>
        <p:nvSpPr>
          <p:cNvPr id="1855490" name="Freeform 2"/>
          <p:cNvSpPr>
            <a:spLocks/>
          </p:cNvSpPr>
          <p:nvPr/>
        </p:nvSpPr>
        <p:spPr bwMode="auto">
          <a:xfrm>
            <a:off x="2662238" y="3857625"/>
            <a:ext cx="1195387" cy="228600"/>
          </a:xfrm>
          <a:custGeom>
            <a:avLst/>
            <a:gdLst/>
            <a:ahLst/>
            <a:cxnLst>
              <a:cxn ang="0">
                <a:pos x="0" y="144"/>
              </a:cxn>
              <a:cxn ang="0">
                <a:pos x="129" y="135"/>
              </a:cxn>
              <a:cxn ang="0">
                <a:pos x="249" y="108"/>
              </a:cxn>
              <a:cxn ang="0">
                <a:pos x="375" y="99"/>
              </a:cxn>
              <a:cxn ang="0">
                <a:pos x="495" y="90"/>
              </a:cxn>
              <a:cxn ang="0">
                <a:pos x="627" y="48"/>
              </a:cxn>
              <a:cxn ang="0">
                <a:pos x="753" y="0"/>
              </a:cxn>
            </a:cxnLst>
            <a:rect l="0" t="0" r="r" b="b"/>
            <a:pathLst>
              <a:path w="753" h="144">
                <a:moveTo>
                  <a:pt x="0" y="144"/>
                </a:moveTo>
                <a:cubicBezTo>
                  <a:pt x="44" y="142"/>
                  <a:pt x="88" y="141"/>
                  <a:pt x="129" y="135"/>
                </a:cubicBezTo>
                <a:cubicBezTo>
                  <a:pt x="170" y="129"/>
                  <a:pt x="208" y="114"/>
                  <a:pt x="249" y="108"/>
                </a:cubicBezTo>
                <a:cubicBezTo>
                  <a:pt x="290" y="102"/>
                  <a:pt x="334" y="102"/>
                  <a:pt x="375" y="99"/>
                </a:cubicBezTo>
                <a:cubicBezTo>
                  <a:pt x="416" y="96"/>
                  <a:pt x="453" y="98"/>
                  <a:pt x="495" y="90"/>
                </a:cubicBezTo>
                <a:cubicBezTo>
                  <a:pt x="537" y="82"/>
                  <a:pt x="584" y="63"/>
                  <a:pt x="627" y="48"/>
                </a:cubicBezTo>
                <a:cubicBezTo>
                  <a:pt x="670" y="33"/>
                  <a:pt x="711" y="16"/>
                  <a:pt x="753" y="0"/>
                </a:cubicBezTo>
              </a:path>
            </a:pathLst>
          </a:custGeom>
          <a:noFill/>
          <a:ln w="38100" cap="flat" cmpd="sng">
            <a:solidFill>
              <a:srgbClr val="009900"/>
            </a:solidFill>
            <a:prstDash val="solid"/>
            <a:round/>
            <a:headEnd/>
            <a:tailEnd/>
          </a:ln>
          <a:effectLst/>
        </p:spPr>
        <p:txBody>
          <a:bodyPr wrap="none" anchor="ctr">
            <a:prstTxWarp prst="textNoShape">
              <a:avLst/>
            </a:prstTxWarp>
            <a:spAutoFit/>
          </a:bodyPr>
          <a:lstStyle/>
          <a:p>
            <a:endParaRPr lang="ja-JP" altLang="en-US"/>
          </a:p>
        </p:txBody>
      </p:sp>
      <p:pic>
        <p:nvPicPr>
          <p:cNvPr id="1855491" name="Picture 3" descr="dirspectra_fig_final_6092"/>
          <p:cNvPicPr>
            <a:picLocks noChangeAspect="1" noChangeArrowheads="1"/>
          </p:cNvPicPr>
          <p:nvPr/>
        </p:nvPicPr>
        <p:blipFill>
          <a:blip r:embed="rId3"/>
          <a:srcRect/>
          <a:stretch>
            <a:fillRect/>
          </a:stretch>
        </p:blipFill>
        <p:spPr bwMode="auto">
          <a:xfrm>
            <a:off x="0" y="663575"/>
            <a:ext cx="5105400" cy="6194425"/>
          </a:xfrm>
          <a:prstGeom prst="rect">
            <a:avLst/>
          </a:prstGeom>
          <a:noFill/>
        </p:spPr>
      </p:pic>
      <p:sp>
        <p:nvSpPr>
          <p:cNvPr id="1855492" name="Rectangle 4"/>
          <p:cNvSpPr>
            <a:spLocks noGrp="1" noChangeArrowheads="1"/>
          </p:cNvSpPr>
          <p:nvPr>
            <p:ph type="title"/>
          </p:nvPr>
        </p:nvSpPr>
        <p:spPr>
          <a:xfrm>
            <a:off x="0" y="0"/>
            <a:ext cx="7315200" cy="685800"/>
          </a:xfrm>
        </p:spPr>
        <p:txBody>
          <a:bodyPr/>
          <a:lstStyle/>
          <a:p>
            <a:r>
              <a:rPr lang="ja-JP" altLang="en-US" sz="2800" dirty="0" smtClean="0"/>
              <a:t>直接光子の</a:t>
            </a:r>
            <a:r>
              <a:rPr lang="en-US" altLang="ja-JP" sz="2800" dirty="0" smtClean="0"/>
              <a:t> pT </a:t>
            </a:r>
            <a:r>
              <a:rPr lang="ja-JP" altLang="en-US" sz="2800" dirty="0" smtClean="0"/>
              <a:t>分布</a:t>
            </a:r>
            <a:r>
              <a:rPr lang="en-US" altLang="ja-JP" sz="2800" dirty="0" smtClean="0"/>
              <a:t> (Au</a:t>
            </a:r>
            <a:r>
              <a:rPr lang="en-US" altLang="ja-JP" sz="2800" dirty="0"/>
              <a:t>+</a:t>
            </a:r>
            <a:r>
              <a:rPr lang="en-US" altLang="ja-JP" sz="2800" dirty="0" smtClean="0"/>
              <a:t>Au)</a:t>
            </a:r>
            <a:endParaRPr lang="en-US" altLang="ja-JP" sz="2800" dirty="0"/>
          </a:p>
        </p:txBody>
      </p:sp>
      <p:sp>
        <p:nvSpPr>
          <p:cNvPr id="1855493" name="Rectangle 5"/>
          <p:cNvSpPr>
            <a:spLocks noGrp="1" noChangeArrowheads="1"/>
          </p:cNvSpPr>
          <p:nvPr>
            <p:ph type="body" idx="1"/>
          </p:nvPr>
        </p:nvSpPr>
        <p:spPr>
          <a:xfrm>
            <a:off x="5570538" y="971550"/>
            <a:ext cx="3573462" cy="5886450"/>
          </a:xfrm>
          <a:noFill/>
          <a:ln/>
        </p:spPr>
        <p:txBody>
          <a:bodyPr/>
          <a:lstStyle/>
          <a:p>
            <a:r>
              <a:rPr lang="en-US" altLang="ja-JP" sz="2400"/>
              <a:t>Now have a calibrated probe (good agreement of data and theory)</a:t>
            </a:r>
            <a:br>
              <a:rPr lang="en-US" altLang="ja-JP" sz="2400"/>
            </a:br>
            <a:r>
              <a:rPr lang="en-US" altLang="ja-JP" sz="2400"/>
              <a:t> </a:t>
            </a:r>
          </a:p>
          <a:p>
            <a:r>
              <a:rPr lang="en-US" altLang="ja-JP" sz="2400"/>
              <a:t>That works in the complex environment of two nuclei (Au+Au) colliding at high energies</a:t>
            </a:r>
          </a:p>
          <a:p>
            <a:endParaRPr lang="ja-JP" altLang="en-US" sz="2400"/>
          </a:p>
        </p:txBody>
      </p:sp>
      <p:pic>
        <p:nvPicPr>
          <p:cNvPr id="1855494" name="Picture 6" descr="phenix_75_72dpi"/>
          <p:cNvPicPr>
            <a:picLocks noChangeAspect="1" noChangeArrowheads="1"/>
          </p:cNvPicPr>
          <p:nvPr/>
        </p:nvPicPr>
        <p:blipFill>
          <a:blip r:embed="rId4"/>
          <a:srcRect/>
          <a:stretch>
            <a:fillRect/>
          </a:stretch>
        </p:blipFill>
        <p:spPr bwMode="auto">
          <a:xfrm>
            <a:off x="3048000" y="1752600"/>
            <a:ext cx="1179513" cy="384175"/>
          </a:xfrm>
          <a:prstGeom prst="rect">
            <a:avLst/>
          </a:prstGeom>
          <a:noFill/>
        </p:spPr>
      </p:pic>
      <p:grpSp>
        <p:nvGrpSpPr>
          <p:cNvPr id="2" name="Group 7"/>
          <p:cNvGrpSpPr>
            <a:grpSpLocks/>
          </p:cNvGrpSpPr>
          <p:nvPr/>
        </p:nvGrpSpPr>
        <p:grpSpPr bwMode="auto">
          <a:xfrm>
            <a:off x="4495800" y="2971800"/>
            <a:ext cx="533400" cy="434975"/>
            <a:chOff x="1836" y="1536"/>
            <a:chExt cx="594" cy="528"/>
          </a:xfrm>
        </p:grpSpPr>
        <p:sp>
          <p:nvSpPr>
            <p:cNvPr id="1855496" name="Oval 8"/>
            <p:cNvSpPr>
              <a:spLocks noChangeArrowheads="1"/>
            </p:cNvSpPr>
            <p:nvPr/>
          </p:nvSpPr>
          <p:spPr bwMode="auto">
            <a:xfrm>
              <a:off x="1836" y="1536"/>
              <a:ext cx="528" cy="528"/>
            </a:xfrm>
            <a:prstGeom prst="ellipse">
              <a:avLst/>
            </a:prstGeom>
            <a:solidFill>
              <a:srgbClr val="CCCCFF"/>
            </a:solidFill>
            <a:ln w="38100">
              <a:solidFill>
                <a:srgbClr val="0033CC"/>
              </a:solidFill>
              <a:round/>
              <a:headEnd/>
              <a:tailEnd/>
            </a:ln>
            <a:effectLst/>
          </p:spPr>
          <p:txBody>
            <a:bodyPr wrap="none" lIns="106047" tIns="53023" rIns="106047" bIns="53023" anchor="ctr">
              <a:prstTxWarp prst="textNoShape">
                <a:avLst/>
              </a:prstTxWarp>
            </a:bodyPr>
            <a:lstStyle/>
            <a:p>
              <a:endParaRPr lang="ja-JP" altLang="en-US"/>
            </a:p>
          </p:txBody>
        </p:sp>
        <p:sp>
          <p:nvSpPr>
            <p:cNvPr id="1855497" name="Oval 9"/>
            <p:cNvSpPr>
              <a:spLocks noChangeArrowheads="1"/>
            </p:cNvSpPr>
            <p:nvPr/>
          </p:nvSpPr>
          <p:spPr bwMode="auto">
            <a:xfrm>
              <a:off x="1920" y="1536"/>
              <a:ext cx="510" cy="528"/>
            </a:xfrm>
            <a:prstGeom prst="ellipse">
              <a:avLst/>
            </a:prstGeom>
            <a:solidFill>
              <a:srgbClr val="CCCCFF"/>
            </a:solidFill>
            <a:ln w="38100">
              <a:solidFill>
                <a:srgbClr val="0033CC"/>
              </a:solidFill>
              <a:round/>
              <a:headEnd/>
              <a:tailEnd/>
            </a:ln>
            <a:effectLst/>
          </p:spPr>
          <p:txBody>
            <a:bodyPr wrap="none" lIns="106047" tIns="53023" rIns="106047" bIns="53023" anchor="ctr">
              <a:prstTxWarp prst="textNoShape">
                <a:avLst/>
              </a:prstTxWarp>
            </a:bodyPr>
            <a:lstStyle/>
            <a:p>
              <a:endParaRPr lang="ja-JP" altLang="en-US"/>
            </a:p>
          </p:txBody>
        </p:sp>
      </p:grpSp>
      <p:grpSp>
        <p:nvGrpSpPr>
          <p:cNvPr id="3" name="Group 10"/>
          <p:cNvGrpSpPr>
            <a:grpSpLocks/>
          </p:cNvGrpSpPr>
          <p:nvPr/>
        </p:nvGrpSpPr>
        <p:grpSpPr bwMode="auto">
          <a:xfrm>
            <a:off x="4267200" y="5410200"/>
            <a:ext cx="838200" cy="530225"/>
            <a:chOff x="720" y="2832"/>
            <a:chExt cx="846" cy="528"/>
          </a:xfrm>
        </p:grpSpPr>
        <p:sp>
          <p:nvSpPr>
            <p:cNvPr id="1855499" name="Oval 11"/>
            <p:cNvSpPr>
              <a:spLocks noChangeArrowheads="1"/>
            </p:cNvSpPr>
            <p:nvPr/>
          </p:nvSpPr>
          <p:spPr bwMode="auto">
            <a:xfrm>
              <a:off x="720" y="2832"/>
              <a:ext cx="528" cy="528"/>
            </a:xfrm>
            <a:prstGeom prst="ellipse">
              <a:avLst/>
            </a:prstGeom>
            <a:solidFill>
              <a:srgbClr val="CCCCFF"/>
            </a:solidFill>
            <a:ln w="38100">
              <a:solidFill>
                <a:srgbClr val="0033CC"/>
              </a:solidFill>
              <a:round/>
              <a:headEnd/>
              <a:tailEnd/>
            </a:ln>
            <a:effectLst/>
          </p:spPr>
          <p:txBody>
            <a:bodyPr wrap="none" lIns="106047" tIns="53023" rIns="106047" bIns="53023" anchor="ctr">
              <a:prstTxWarp prst="textNoShape">
                <a:avLst/>
              </a:prstTxWarp>
            </a:bodyPr>
            <a:lstStyle/>
            <a:p>
              <a:endParaRPr lang="ja-JP" altLang="en-US"/>
            </a:p>
          </p:txBody>
        </p:sp>
        <p:sp>
          <p:nvSpPr>
            <p:cNvPr id="1855500" name="Oval 12"/>
            <p:cNvSpPr>
              <a:spLocks noChangeArrowheads="1"/>
            </p:cNvSpPr>
            <p:nvPr/>
          </p:nvSpPr>
          <p:spPr bwMode="auto">
            <a:xfrm>
              <a:off x="1056" y="2832"/>
              <a:ext cx="510" cy="528"/>
            </a:xfrm>
            <a:prstGeom prst="ellipse">
              <a:avLst/>
            </a:prstGeom>
            <a:solidFill>
              <a:srgbClr val="CCCCFF"/>
            </a:solidFill>
            <a:ln w="38100">
              <a:solidFill>
                <a:srgbClr val="0033CC"/>
              </a:solidFill>
              <a:round/>
              <a:headEnd/>
              <a:tailEnd/>
            </a:ln>
            <a:effectLst/>
          </p:spPr>
          <p:txBody>
            <a:bodyPr wrap="none" lIns="106047" tIns="53023" rIns="106047" bIns="53023" anchor="ctr">
              <a:prstTxWarp prst="textNoShape">
                <a:avLst/>
              </a:prstTxWarp>
            </a:bodyPr>
            <a:lstStyle/>
            <a:p>
              <a:endParaRPr lang="ja-JP" altLang="en-US"/>
            </a:p>
          </p:txBody>
        </p:sp>
      </p:gr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54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55493">
                                            <p:txEl>
                                              <p:pRg st="1" end="1"/>
                                            </p:txEl>
                                          </p:spTgt>
                                        </p:tgtEl>
                                        <p:attrNameLst>
                                          <p:attrName>style.visibility</p:attrName>
                                        </p:attrNameLst>
                                      </p:cBhvr>
                                      <p:to>
                                        <p:strVal val="visible"/>
                                      </p:to>
                                    </p:set>
                                  </p:childTnLst>
                                </p:cTn>
                              </p:par>
                            </p:childTnLst>
                          </p:cTn>
                        </p:par>
                        <p:par>
                          <p:cTn id="11" fill="hold">
                            <p:stCondLst>
                              <p:cond delay="0"/>
                            </p:stCondLst>
                            <p:childTnLst>
                              <p:par>
                                <p:cTn id="12" presetID="9"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493" grpId="0" build="p"/>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スライド番号プレースホルダ 4"/>
          <p:cNvSpPr>
            <a:spLocks noGrp="1"/>
          </p:cNvSpPr>
          <p:nvPr>
            <p:ph type="sldNum" sz="quarter" idx="12"/>
          </p:nvPr>
        </p:nvSpPr>
        <p:spPr/>
        <p:txBody>
          <a:bodyPr/>
          <a:lstStyle/>
          <a:p>
            <a:fld id="{36C1C208-196F-4E9D-92E7-CA34BCB2D751}" type="slidenum">
              <a:rPr lang="en-US" altLang="ja-JP"/>
              <a:pPr/>
              <a:t>63</a:t>
            </a:fld>
            <a:endParaRPr lang="en-US" altLang="ja-JP"/>
          </a:p>
        </p:txBody>
      </p:sp>
      <p:sp>
        <p:nvSpPr>
          <p:cNvPr id="1857538" name="AutoShape 2"/>
          <p:cNvSpPr>
            <a:spLocks noChangeArrowheads="1"/>
          </p:cNvSpPr>
          <p:nvPr/>
        </p:nvSpPr>
        <p:spPr bwMode="auto">
          <a:xfrm>
            <a:off x="493713" y="1198563"/>
            <a:ext cx="3824287" cy="4681537"/>
          </a:xfrm>
          <a:prstGeom prst="roundRect">
            <a:avLst>
              <a:gd name="adj" fmla="val 32"/>
            </a:avLst>
          </a:prstGeom>
          <a:solidFill>
            <a:srgbClr val="FFFFFF"/>
          </a:solidFill>
          <a:ln w="9525">
            <a:noFill/>
            <a:round/>
            <a:headEnd/>
            <a:tailEnd/>
          </a:ln>
        </p:spPr>
        <p:txBody>
          <a:bodyPr wrap="none" anchor="ctr">
            <a:prstTxWarp prst="textNoShape">
              <a:avLst/>
            </a:prstTxWarp>
          </a:bodyPr>
          <a:lstStyle/>
          <a:p>
            <a:endParaRPr lang="ja-JP" altLang="en-US"/>
          </a:p>
        </p:txBody>
      </p:sp>
      <p:sp>
        <p:nvSpPr>
          <p:cNvPr id="1857539" name="Text Box 3"/>
          <p:cNvSpPr txBox="1">
            <a:spLocks noChangeArrowheads="1"/>
          </p:cNvSpPr>
          <p:nvPr/>
        </p:nvSpPr>
        <p:spPr bwMode="auto">
          <a:xfrm>
            <a:off x="381000" y="5943600"/>
            <a:ext cx="8153400" cy="596900"/>
          </a:xfrm>
          <a:prstGeom prst="rect">
            <a:avLst/>
          </a:prstGeom>
          <a:noFill/>
          <a:ln w="9525">
            <a:noFill/>
            <a:miter lim="800000"/>
            <a:headEnd/>
            <a:tailEnd/>
          </a:ln>
        </p:spPr>
        <p:txBody>
          <a:bodyPr lIns="0" tIns="0" rIns="0" bIns="0">
            <a:prstTxWarp prst="textNoShape">
              <a:avLst/>
            </a:prstTxWarp>
            <a:spAutoFit/>
          </a:bodyPr>
          <a:lstStyle/>
          <a:p>
            <a:pPr algn="l" defTabSz="801688" eaLnBrk="1">
              <a:lnSpc>
                <a:spcPct val="93000"/>
              </a:lnSpc>
              <a:buClr>
                <a:srgbClr val="000000"/>
              </a:buClr>
              <a:buSzPct val="45000"/>
              <a:buFont typeface="StarSymbol" charset="0"/>
              <a:buNone/>
              <a:tabLst>
                <a:tab pos="635000" algn="l"/>
                <a:tab pos="1270000" algn="l"/>
                <a:tab pos="1905000" algn="l"/>
                <a:tab pos="2540000" algn="l"/>
                <a:tab pos="3175000" algn="l"/>
                <a:tab pos="3810000" algn="l"/>
                <a:tab pos="4445000" algn="l"/>
                <a:tab pos="5080000" algn="l"/>
                <a:tab pos="5715000" algn="l"/>
                <a:tab pos="6350000" algn="l"/>
              </a:tabLst>
            </a:pPr>
            <a:r>
              <a:rPr lang="en-GB" sz="2100" i="1" dirty="0">
                <a:latin typeface="Arial" pitchFamily="100" charset="0"/>
              </a:rPr>
              <a:t>Scaling of calibrated probe </a:t>
            </a:r>
            <a:r>
              <a:rPr lang="en-GB" sz="2100" dirty="0">
                <a:latin typeface="Arial" pitchFamily="100" charset="0"/>
              </a:rPr>
              <a:t>works in peripheral </a:t>
            </a:r>
            <a:r>
              <a:rPr lang="en-GB" sz="2100" dirty="0" err="1">
                <a:latin typeface="Arial" pitchFamily="100" charset="0"/>
              </a:rPr>
              <a:t>Au+Au</a:t>
            </a:r>
            <a:r>
              <a:rPr lang="en-GB" sz="2100" dirty="0">
                <a:latin typeface="Arial" pitchFamily="100" charset="0"/>
              </a:rPr>
              <a:t>, but  </a:t>
            </a:r>
            <a:r>
              <a:rPr lang="en-GB" sz="2100" i="1" dirty="0">
                <a:latin typeface="Arial" pitchFamily="100" charset="0"/>
              </a:rPr>
              <a:t>strong  suppression</a:t>
            </a:r>
            <a:r>
              <a:rPr lang="en-GB" sz="2100" dirty="0">
                <a:latin typeface="Arial" pitchFamily="100" charset="0"/>
              </a:rPr>
              <a:t>  in central </a:t>
            </a:r>
            <a:r>
              <a:rPr lang="en-GB" sz="2100" dirty="0" err="1">
                <a:latin typeface="Arial" pitchFamily="100" charset="0"/>
              </a:rPr>
              <a:t>Au+Au</a:t>
            </a:r>
            <a:endParaRPr lang="en-GB" sz="2100" b="0" dirty="0">
              <a:solidFill>
                <a:srgbClr val="FFFF00"/>
              </a:solidFill>
              <a:latin typeface="Helvetica" pitchFamily="100" charset="0"/>
            </a:endParaRPr>
          </a:p>
        </p:txBody>
      </p:sp>
      <p:grpSp>
        <p:nvGrpSpPr>
          <p:cNvPr id="2" name="Group 4"/>
          <p:cNvGrpSpPr>
            <a:grpSpLocks/>
          </p:cNvGrpSpPr>
          <p:nvPr/>
        </p:nvGrpSpPr>
        <p:grpSpPr bwMode="auto">
          <a:xfrm>
            <a:off x="635000" y="1262063"/>
            <a:ext cx="3595688" cy="4576762"/>
            <a:chOff x="468" y="876"/>
            <a:chExt cx="2647" cy="3175"/>
          </a:xfrm>
        </p:grpSpPr>
        <p:pic>
          <p:nvPicPr>
            <p:cNvPr id="1857541" name="Picture 5"/>
            <p:cNvPicPr>
              <a:picLocks noChangeAspect="1" noChangeArrowheads="1"/>
            </p:cNvPicPr>
            <p:nvPr/>
          </p:nvPicPr>
          <p:blipFill>
            <a:blip r:embed="rId3"/>
            <a:srcRect/>
            <a:stretch>
              <a:fillRect/>
            </a:stretch>
          </p:blipFill>
          <p:spPr bwMode="auto">
            <a:xfrm>
              <a:off x="468" y="876"/>
              <a:ext cx="2647" cy="3175"/>
            </a:xfrm>
            <a:prstGeom prst="rect">
              <a:avLst/>
            </a:prstGeom>
            <a:noFill/>
          </p:spPr>
        </p:pic>
        <p:sp>
          <p:nvSpPr>
            <p:cNvPr id="1857542" name="Text Box 6"/>
            <p:cNvSpPr txBox="1">
              <a:spLocks noChangeArrowheads="1"/>
            </p:cNvSpPr>
            <p:nvPr/>
          </p:nvSpPr>
          <p:spPr bwMode="auto">
            <a:xfrm>
              <a:off x="865" y="3267"/>
              <a:ext cx="1098" cy="315"/>
            </a:xfrm>
            <a:prstGeom prst="rect">
              <a:avLst/>
            </a:prstGeom>
            <a:noFill/>
            <a:ln w="9525">
              <a:noFill/>
              <a:miter lim="800000"/>
              <a:headEnd/>
              <a:tailEnd/>
            </a:ln>
          </p:spPr>
          <p:txBody>
            <a:bodyPr wrap="none" lIns="0" tIns="0" rIns="0" bIns="0">
              <a:prstTxWarp prst="textNoShape">
                <a:avLst/>
              </a:prstTxWarp>
              <a:spAutoFit/>
            </a:bodyPr>
            <a:lstStyle/>
            <a:p>
              <a:pPr algn="l" defTabSz="801688" eaLnBrk="1">
                <a:lnSpc>
                  <a:spcPct val="93000"/>
                </a:lnSpc>
                <a:buClr>
                  <a:srgbClr val="000000"/>
                </a:buClr>
                <a:buSzPct val="45000"/>
                <a:buFont typeface="StarSymbol" charset="0"/>
                <a:buNone/>
                <a:tabLst>
                  <a:tab pos="635000" algn="l"/>
                  <a:tab pos="1270000" algn="l"/>
                </a:tabLst>
              </a:pPr>
              <a:r>
                <a:rPr lang="en-GB" sz="1600" b="0">
                  <a:solidFill>
                    <a:srgbClr val="0000FF"/>
                  </a:solidFill>
                  <a:latin typeface="Helvetica" pitchFamily="100" charset="0"/>
                </a:rPr>
                <a:t>peripheral</a:t>
              </a:r>
            </a:p>
            <a:p>
              <a:pPr algn="l" defTabSz="801688" eaLnBrk="1">
                <a:lnSpc>
                  <a:spcPct val="93000"/>
                </a:lnSpc>
                <a:buClr>
                  <a:srgbClr val="000000"/>
                </a:buClr>
                <a:buSzPct val="45000"/>
                <a:buFont typeface="StarSymbol" charset="0"/>
                <a:buNone/>
                <a:tabLst>
                  <a:tab pos="635000" algn="l"/>
                  <a:tab pos="1270000" algn="l"/>
                </a:tabLst>
              </a:pPr>
              <a:r>
                <a:rPr lang="en-GB" sz="1600" b="0" i="1">
                  <a:solidFill>
                    <a:srgbClr val="0000FF"/>
                  </a:solidFill>
                  <a:latin typeface="Helvetica" pitchFamily="100" charset="0"/>
                </a:rPr>
                <a:t>N</a:t>
              </a:r>
              <a:r>
                <a:rPr lang="en-GB" sz="1600" b="0" i="1" baseline="-33000">
                  <a:solidFill>
                    <a:srgbClr val="0000FF"/>
                  </a:solidFill>
                  <a:latin typeface="Helvetica" pitchFamily="100" charset="0"/>
                </a:rPr>
                <a:t>coll</a:t>
              </a:r>
              <a:r>
                <a:rPr lang="en-GB" sz="1600" b="0">
                  <a:solidFill>
                    <a:srgbClr val="0000FF"/>
                  </a:solidFill>
                  <a:latin typeface="Helvetica" pitchFamily="100" charset="0"/>
                </a:rPr>
                <a:t> = 12.3 </a:t>
              </a:r>
              <a:r>
                <a:rPr lang="en-GB" sz="1600" b="0">
                  <a:solidFill>
                    <a:srgbClr val="0000FF"/>
                  </a:solidFill>
                  <a:latin typeface="Symbol" pitchFamily="100" charset="2"/>
                </a:rPr>
                <a:t></a:t>
              </a:r>
              <a:r>
                <a:rPr lang="en-GB" sz="1600" b="0">
                  <a:solidFill>
                    <a:srgbClr val="0000FF"/>
                  </a:solidFill>
                  <a:latin typeface="Helvetica" pitchFamily="100" charset="0"/>
                </a:rPr>
                <a:t> 4.0</a:t>
              </a:r>
            </a:p>
          </p:txBody>
        </p:sp>
        <p:pic>
          <p:nvPicPr>
            <p:cNvPr id="1857543" name="Picture 7"/>
            <p:cNvPicPr>
              <a:picLocks noChangeAspect="1" noChangeArrowheads="1"/>
            </p:cNvPicPr>
            <p:nvPr/>
          </p:nvPicPr>
          <p:blipFill>
            <a:blip r:embed="rId4"/>
            <a:srcRect/>
            <a:stretch>
              <a:fillRect/>
            </a:stretch>
          </p:blipFill>
          <p:spPr bwMode="auto">
            <a:xfrm>
              <a:off x="2241" y="1536"/>
              <a:ext cx="638" cy="250"/>
            </a:xfrm>
            <a:prstGeom prst="rect">
              <a:avLst/>
            </a:prstGeom>
            <a:noFill/>
          </p:spPr>
        </p:pic>
      </p:grpSp>
      <p:grpSp>
        <p:nvGrpSpPr>
          <p:cNvPr id="3" name="Group 8"/>
          <p:cNvGrpSpPr>
            <a:grpSpLocks/>
          </p:cNvGrpSpPr>
          <p:nvPr/>
        </p:nvGrpSpPr>
        <p:grpSpPr bwMode="auto">
          <a:xfrm>
            <a:off x="4794250" y="1198563"/>
            <a:ext cx="3821113" cy="4681537"/>
            <a:chOff x="3530" y="832"/>
            <a:chExt cx="2814" cy="3247"/>
          </a:xfrm>
        </p:grpSpPr>
        <p:pic>
          <p:nvPicPr>
            <p:cNvPr id="1857545" name="Picture 9"/>
            <p:cNvPicPr>
              <a:picLocks noChangeAspect="1" noChangeArrowheads="1"/>
            </p:cNvPicPr>
            <p:nvPr/>
          </p:nvPicPr>
          <p:blipFill>
            <a:blip r:embed="rId5"/>
            <a:srcRect/>
            <a:stretch>
              <a:fillRect/>
            </a:stretch>
          </p:blipFill>
          <p:spPr bwMode="auto">
            <a:xfrm>
              <a:off x="3530" y="832"/>
              <a:ext cx="2814" cy="3247"/>
            </a:xfrm>
            <a:prstGeom prst="rect">
              <a:avLst/>
            </a:prstGeom>
            <a:noFill/>
          </p:spPr>
        </p:pic>
        <p:sp>
          <p:nvSpPr>
            <p:cNvPr id="1857546" name="Text Box 10"/>
            <p:cNvSpPr txBox="1">
              <a:spLocks noChangeArrowheads="1"/>
            </p:cNvSpPr>
            <p:nvPr/>
          </p:nvSpPr>
          <p:spPr bwMode="auto">
            <a:xfrm>
              <a:off x="4003" y="3268"/>
              <a:ext cx="1015" cy="314"/>
            </a:xfrm>
            <a:prstGeom prst="rect">
              <a:avLst/>
            </a:prstGeom>
            <a:noFill/>
            <a:ln w="9525">
              <a:noFill/>
              <a:miter lim="800000"/>
              <a:headEnd/>
              <a:tailEnd/>
            </a:ln>
          </p:spPr>
          <p:txBody>
            <a:bodyPr wrap="none" lIns="0" tIns="0" rIns="0" bIns="0">
              <a:prstTxWarp prst="textNoShape">
                <a:avLst/>
              </a:prstTxWarp>
              <a:spAutoFit/>
            </a:bodyPr>
            <a:lstStyle/>
            <a:p>
              <a:pPr algn="l" defTabSz="801688" eaLnBrk="1">
                <a:lnSpc>
                  <a:spcPct val="93000"/>
                </a:lnSpc>
                <a:buClr>
                  <a:srgbClr val="000000"/>
                </a:buClr>
                <a:buSzPct val="45000"/>
                <a:buFont typeface="StarSymbol" charset="0"/>
                <a:buNone/>
                <a:tabLst>
                  <a:tab pos="635000" algn="l"/>
                  <a:tab pos="1270000" algn="l"/>
                </a:tabLst>
              </a:pPr>
              <a:r>
                <a:rPr lang="en-GB" sz="1600" b="0">
                  <a:solidFill>
                    <a:srgbClr val="0000FF"/>
                  </a:solidFill>
                  <a:latin typeface="Helvetica" pitchFamily="100" charset="0"/>
                </a:rPr>
                <a:t>central</a:t>
              </a:r>
            </a:p>
            <a:p>
              <a:pPr algn="l" defTabSz="801688" eaLnBrk="1">
                <a:lnSpc>
                  <a:spcPct val="93000"/>
                </a:lnSpc>
                <a:buClr>
                  <a:srgbClr val="000000"/>
                </a:buClr>
                <a:buSzPct val="45000"/>
                <a:buFont typeface="StarSymbol" charset="0"/>
                <a:buNone/>
                <a:tabLst>
                  <a:tab pos="635000" algn="l"/>
                  <a:tab pos="1270000" algn="l"/>
                </a:tabLst>
              </a:pPr>
              <a:r>
                <a:rPr lang="en-GB" sz="1600" b="0" i="1">
                  <a:solidFill>
                    <a:srgbClr val="0000FF"/>
                  </a:solidFill>
                  <a:latin typeface="Helvetica" pitchFamily="100" charset="0"/>
                </a:rPr>
                <a:t>N</a:t>
              </a:r>
              <a:r>
                <a:rPr lang="en-GB" sz="1600" b="0" i="1" baseline="-33000">
                  <a:solidFill>
                    <a:srgbClr val="0000FF"/>
                  </a:solidFill>
                  <a:latin typeface="Helvetica" pitchFamily="100" charset="0"/>
                </a:rPr>
                <a:t>coll</a:t>
              </a:r>
              <a:r>
                <a:rPr lang="en-GB" sz="1600" b="0">
                  <a:solidFill>
                    <a:srgbClr val="0000FF"/>
                  </a:solidFill>
                  <a:latin typeface="Helvetica" pitchFamily="100" charset="0"/>
                </a:rPr>
                <a:t> = 975 </a:t>
              </a:r>
              <a:r>
                <a:rPr lang="en-GB" sz="1600" b="0">
                  <a:solidFill>
                    <a:srgbClr val="0000FF"/>
                  </a:solidFill>
                  <a:latin typeface="Symbol" pitchFamily="100" charset="2"/>
                </a:rPr>
                <a:t></a:t>
              </a:r>
              <a:r>
                <a:rPr lang="en-GB" sz="1600" b="0">
                  <a:solidFill>
                    <a:srgbClr val="0000FF"/>
                  </a:solidFill>
                  <a:latin typeface="Helvetica" pitchFamily="100" charset="0"/>
                </a:rPr>
                <a:t> 94</a:t>
              </a:r>
            </a:p>
          </p:txBody>
        </p:sp>
        <p:pic>
          <p:nvPicPr>
            <p:cNvPr id="1857547" name="Picture 11"/>
            <p:cNvPicPr>
              <a:picLocks noChangeAspect="1" noChangeArrowheads="1"/>
            </p:cNvPicPr>
            <p:nvPr/>
          </p:nvPicPr>
          <p:blipFill>
            <a:blip r:embed="rId4"/>
            <a:srcRect/>
            <a:stretch>
              <a:fillRect/>
            </a:stretch>
          </p:blipFill>
          <p:spPr bwMode="auto">
            <a:xfrm>
              <a:off x="5484" y="1536"/>
              <a:ext cx="638" cy="250"/>
            </a:xfrm>
            <a:prstGeom prst="rect">
              <a:avLst/>
            </a:prstGeom>
            <a:noFill/>
          </p:spPr>
        </p:pic>
      </p:grpSp>
      <p:sp>
        <p:nvSpPr>
          <p:cNvPr id="1857548" name="Rectangle 12"/>
          <p:cNvSpPr>
            <a:spLocks noGrp="1" noChangeArrowheads="1"/>
          </p:cNvSpPr>
          <p:nvPr>
            <p:ph type="title"/>
          </p:nvPr>
        </p:nvSpPr>
        <p:spPr>
          <a:xfrm>
            <a:off x="0" y="0"/>
            <a:ext cx="9144000" cy="457200"/>
          </a:xfrm>
        </p:spPr>
        <p:txBody>
          <a:bodyPr/>
          <a:lstStyle/>
          <a:p>
            <a:r>
              <a:rPr lang="en-GB" sz="2800"/>
              <a:t>Discovery of Strong Suppression (Au+Au)</a:t>
            </a:r>
            <a:endParaRPr lang="en-US" altLang="ja-JP" baseline="-25000"/>
          </a:p>
        </p:txBody>
      </p:sp>
      <p:grpSp>
        <p:nvGrpSpPr>
          <p:cNvPr id="4" name="Group 13"/>
          <p:cNvGrpSpPr>
            <a:grpSpLocks/>
          </p:cNvGrpSpPr>
          <p:nvPr/>
        </p:nvGrpSpPr>
        <p:grpSpPr bwMode="auto">
          <a:xfrm>
            <a:off x="7315200" y="2667000"/>
            <a:ext cx="866775" cy="739775"/>
            <a:chOff x="1836" y="1536"/>
            <a:chExt cx="594" cy="528"/>
          </a:xfrm>
        </p:grpSpPr>
        <p:sp>
          <p:nvSpPr>
            <p:cNvPr id="1857550" name="Oval 14"/>
            <p:cNvSpPr>
              <a:spLocks noChangeArrowheads="1"/>
            </p:cNvSpPr>
            <p:nvPr/>
          </p:nvSpPr>
          <p:spPr bwMode="auto">
            <a:xfrm>
              <a:off x="1836" y="1536"/>
              <a:ext cx="528" cy="528"/>
            </a:xfrm>
            <a:prstGeom prst="ellipse">
              <a:avLst/>
            </a:prstGeom>
            <a:solidFill>
              <a:srgbClr val="CCCCFF"/>
            </a:solidFill>
            <a:ln w="38100">
              <a:solidFill>
                <a:srgbClr val="0033CC"/>
              </a:solidFill>
              <a:round/>
              <a:headEnd/>
              <a:tailEnd/>
            </a:ln>
            <a:effectLst/>
          </p:spPr>
          <p:txBody>
            <a:bodyPr wrap="none" lIns="106047" tIns="53023" rIns="106047" bIns="53023" anchor="ctr">
              <a:prstTxWarp prst="textNoShape">
                <a:avLst/>
              </a:prstTxWarp>
            </a:bodyPr>
            <a:lstStyle/>
            <a:p>
              <a:endParaRPr lang="ja-JP" altLang="en-US"/>
            </a:p>
          </p:txBody>
        </p:sp>
        <p:sp>
          <p:nvSpPr>
            <p:cNvPr id="1857551" name="Oval 15"/>
            <p:cNvSpPr>
              <a:spLocks noChangeArrowheads="1"/>
            </p:cNvSpPr>
            <p:nvPr/>
          </p:nvSpPr>
          <p:spPr bwMode="auto">
            <a:xfrm>
              <a:off x="1920" y="1536"/>
              <a:ext cx="510" cy="528"/>
            </a:xfrm>
            <a:prstGeom prst="ellipse">
              <a:avLst/>
            </a:prstGeom>
            <a:solidFill>
              <a:srgbClr val="CCCCFF"/>
            </a:solidFill>
            <a:ln w="38100">
              <a:solidFill>
                <a:srgbClr val="0033CC"/>
              </a:solidFill>
              <a:round/>
              <a:headEnd/>
              <a:tailEnd/>
            </a:ln>
            <a:effectLst/>
          </p:spPr>
          <p:txBody>
            <a:bodyPr wrap="none" lIns="106047" tIns="53023" rIns="106047" bIns="53023" anchor="ctr">
              <a:prstTxWarp prst="textNoShape">
                <a:avLst/>
              </a:prstTxWarp>
            </a:bodyPr>
            <a:lstStyle/>
            <a:p>
              <a:endParaRPr lang="ja-JP" altLang="en-US"/>
            </a:p>
          </p:txBody>
        </p:sp>
      </p:grpSp>
      <p:grpSp>
        <p:nvGrpSpPr>
          <p:cNvPr id="5" name="Group 16"/>
          <p:cNvGrpSpPr>
            <a:grpSpLocks/>
          </p:cNvGrpSpPr>
          <p:nvPr/>
        </p:nvGrpSpPr>
        <p:grpSpPr bwMode="auto">
          <a:xfrm>
            <a:off x="2819400" y="2667000"/>
            <a:ext cx="1190625" cy="739775"/>
            <a:chOff x="720" y="2832"/>
            <a:chExt cx="846" cy="528"/>
          </a:xfrm>
        </p:grpSpPr>
        <p:sp>
          <p:nvSpPr>
            <p:cNvPr id="1857553" name="Oval 17"/>
            <p:cNvSpPr>
              <a:spLocks noChangeArrowheads="1"/>
            </p:cNvSpPr>
            <p:nvPr/>
          </p:nvSpPr>
          <p:spPr bwMode="auto">
            <a:xfrm>
              <a:off x="720" y="2832"/>
              <a:ext cx="528" cy="528"/>
            </a:xfrm>
            <a:prstGeom prst="ellipse">
              <a:avLst/>
            </a:prstGeom>
            <a:solidFill>
              <a:srgbClr val="CCCCFF"/>
            </a:solidFill>
            <a:ln w="38100">
              <a:solidFill>
                <a:srgbClr val="0033CC"/>
              </a:solidFill>
              <a:round/>
              <a:headEnd/>
              <a:tailEnd/>
            </a:ln>
            <a:effectLst/>
          </p:spPr>
          <p:txBody>
            <a:bodyPr wrap="none" lIns="106047" tIns="53023" rIns="106047" bIns="53023" anchor="ctr">
              <a:prstTxWarp prst="textNoShape">
                <a:avLst/>
              </a:prstTxWarp>
            </a:bodyPr>
            <a:lstStyle/>
            <a:p>
              <a:endParaRPr lang="ja-JP" altLang="en-US"/>
            </a:p>
          </p:txBody>
        </p:sp>
        <p:sp>
          <p:nvSpPr>
            <p:cNvPr id="1857554" name="Oval 18"/>
            <p:cNvSpPr>
              <a:spLocks noChangeArrowheads="1"/>
            </p:cNvSpPr>
            <p:nvPr/>
          </p:nvSpPr>
          <p:spPr bwMode="auto">
            <a:xfrm>
              <a:off x="1056" y="2832"/>
              <a:ext cx="510" cy="528"/>
            </a:xfrm>
            <a:prstGeom prst="ellipse">
              <a:avLst/>
            </a:prstGeom>
            <a:solidFill>
              <a:srgbClr val="CCCCFF"/>
            </a:solidFill>
            <a:ln w="38100">
              <a:solidFill>
                <a:srgbClr val="0033CC"/>
              </a:solidFill>
              <a:round/>
              <a:headEnd/>
              <a:tailEnd/>
            </a:ln>
            <a:effectLst/>
          </p:spPr>
          <p:txBody>
            <a:bodyPr wrap="none" lIns="106047" tIns="53023" rIns="106047" bIns="53023" anchor="ctr">
              <a:prstTxWarp prst="textNoShape">
                <a:avLst/>
              </a:prstTxWarp>
            </a:bodyPr>
            <a:lstStyle/>
            <a:p>
              <a:endParaRPr lang="ja-JP" altLang="en-US"/>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857539"/>
                                        </p:tgtEl>
                                        <p:attrNameLst>
                                          <p:attrName>style.visibility</p:attrName>
                                        </p:attrNameLst>
                                      </p:cBhvr>
                                      <p:to>
                                        <p:strVal val="visible"/>
                                      </p:to>
                                    </p:set>
                                    <p:animEffect transition="in" filter="wipe(left)">
                                      <p:cBhvr>
                                        <p:cTn id="19" dur="2000"/>
                                        <p:tgtEl>
                                          <p:spTgt spid="1857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7539" grpId="0" autoUpdateAnimBg="0"/>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スライド番号プレースホルダ 7"/>
          <p:cNvSpPr>
            <a:spLocks noGrp="1"/>
          </p:cNvSpPr>
          <p:nvPr>
            <p:ph type="sldNum" sz="quarter" idx="12"/>
          </p:nvPr>
        </p:nvSpPr>
        <p:spPr/>
        <p:txBody>
          <a:bodyPr/>
          <a:lstStyle/>
          <a:p>
            <a:fld id="{E75CE346-163E-4EAF-B92B-89E76A6C1A21}" type="slidenum">
              <a:rPr lang="en-US" altLang="ja-JP"/>
              <a:pPr/>
              <a:t>64</a:t>
            </a:fld>
            <a:endParaRPr lang="en-US" altLang="ja-JP"/>
          </a:p>
        </p:txBody>
      </p:sp>
      <p:sp>
        <p:nvSpPr>
          <p:cNvPr id="2124802" name="Rectangle 2"/>
          <p:cNvSpPr>
            <a:spLocks noGrp="1" noChangeArrowheads="1"/>
          </p:cNvSpPr>
          <p:nvPr>
            <p:ph type="title"/>
          </p:nvPr>
        </p:nvSpPr>
        <p:spPr>
          <a:xfrm>
            <a:off x="685800" y="228600"/>
            <a:ext cx="7772400" cy="762000"/>
          </a:xfrm>
        </p:spPr>
        <p:txBody>
          <a:bodyPr/>
          <a:lstStyle/>
          <a:p>
            <a:r>
              <a:rPr lang="en-US">
                <a:latin typeface="Symbol" pitchFamily="100" charset="2"/>
              </a:rPr>
              <a:t>p</a:t>
            </a:r>
            <a:r>
              <a:rPr lang="en-US" baseline="30000"/>
              <a:t>0 </a:t>
            </a:r>
            <a:r>
              <a:rPr lang="ja-JP" altLang="en-US"/>
              <a:t>と荷電ハドロンの収量抑制</a:t>
            </a:r>
            <a:endParaRPr lang="en-US" sz="2000" baseline="30000"/>
          </a:p>
        </p:txBody>
      </p:sp>
      <p:graphicFrame>
        <p:nvGraphicFramePr>
          <p:cNvPr id="2124803" name="Object 3"/>
          <p:cNvGraphicFramePr>
            <a:graphicFrameLocks noChangeAspect="1"/>
          </p:cNvGraphicFramePr>
          <p:nvPr/>
        </p:nvGraphicFramePr>
        <p:xfrm>
          <a:off x="990600" y="1143000"/>
          <a:ext cx="2671763" cy="738188"/>
        </p:xfrm>
        <a:graphic>
          <a:graphicData uri="http://schemas.openxmlformats.org/presentationml/2006/ole">
            <p:oleObj spid="_x0000_s2208770" name="数式" r:id="rId4" imgW="1829197" imgH="495697" progId="Equation.3">
              <p:embed/>
            </p:oleObj>
          </a:graphicData>
        </a:graphic>
      </p:graphicFrame>
      <p:sp>
        <p:nvSpPr>
          <p:cNvPr id="2124804" name="Text Box 4"/>
          <p:cNvSpPr txBox="1">
            <a:spLocks noChangeArrowheads="1"/>
          </p:cNvSpPr>
          <p:nvPr/>
        </p:nvSpPr>
        <p:spPr bwMode="auto">
          <a:xfrm>
            <a:off x="609600" y="5791200"/>
            <a:ext cx="3843338" cy="730250"/>
          </a:xfrm>
          <a:prstGeom prst="rect">
            <a:avLst/>
          </a:prstGeom>
          <a:noFill/>
          <a:ln w="9525">
            <a:noFill/>
            <a:miter lim="800000"/>
            <a:headEnd/>
            <a:tailEnd/>
          </a:ln>
          <a:effectLst/>
        </p:spPr>
        <p:txBody>
          <a:bodyPr wrap="none">
            <a:prstTxWarp prst="textNoShape">
              <a:avLst/>
            </a:prstTxWarp>
            <a:spAutoFit/>
          </a:bodyPr>
          <a:lstStyle/>
          <a:p>
            <a:pPr algn="l"/>
            <a:r>
              <a:rPr lang="en-US" sz="1400" dirty="0">
                <a:latin typeface="Times New Roman" pitchFamily="100" charset="0"/>
              </a:rPr>
              <a:t>PHENIX </a:t>
            </a:r>
            <a:r>
              <a:rPr lang="en-US" sz="1400" dirty="0" err="1">
                <a:latin typeface="Times New Roman" pitchFamily="100" charset="0"/>
              </a:rPr>
              <a:t>AuAu</a:t>
            </a:r>
            <a:r>
              <a:rPr lang="en-US" sz="1400" dirty="0">
                <a:latin typeface="Times New Roman" pitchFamily="100" charset="0"/>
              </a:rPr>
              <a:t> 200 </a:t>
            </a:r>
            <a:r>
              <a:rPr lang="en-US" sz="1400" dirty="0" err="1">
                <a:latin typeface="Times New Roman" pitchFamily="100" charset="0"/>
              </a:rPr>
              <a:t>GeV</a:t>
            </a:r>
            <a:endParaRPr lang="en-US" sz="1400" dirty="0">
              <a:latin typeface="Times New Roman" pitchFamily="100" charset="0"/>
            </a:endParaRPr>
          </a:p>
          <a:p>
            <a:pPr algn="l"/>
            <a:r>
              <a:rPr lang="en-US" sz="1400" b="0" dirty="0">
                <a:latin typeface="Symbol" pitchFamily="100" charset="2"/>
              </a:rPr>
              <a:t>p</a:t>
            </a:r>
            <a:r>
              <a:rPr lang="en-US" sz="1400" b="0" baseline="30000" dirty="0">
                <a:latin typeface="Times New Roman" pitchFamily="100" charset="0"/>
              </a:rPr>
              <a:t>0</a:t>
            </a:r>
            <a:r>
              <a:rPr lang="en-US" sz="1400" b="0" dirty="0">
                <a:latin typeface="Times New Roman" pitchFamily="100" charset="0"/>
              </a:rPr>
              <a:t> data: PRL 91, 072301 (2003), nucl-ex/0304022.</a:t>
            </a:r>
          </a:p>
          <a:p>
            <a:pPr algn="l"/>
            <a:r>
              <a:rPr lang="en-US" sz="1400" b="0" dirty="0">
                <a:latin typeface="Times New Roman" pitchFamily="100" charset="0"/>
              </a:rPr>
              <a:t>charged </a:t>
            </a:r>
            <a:r>
              <a:rPr lang="en-US" sz="1400" b="0" dirty="0" err="1">
                <a:latin typeface="Times New Roman" pitchFamily="100" charset="0"/>
              </a:rPr>
              <a:t>hadron</a:t>
            </a:r>
            <a:r>
              <a:rPr lang="en-US" sz="1400" b="0" dirty="0">
                <a:latin typeface="Times New Roman" pitchFamily="100" charset="0"/>
              </a:rPr>
              <a:t>: submitted PRC, nucl-ex/0308006. </a:t>
            </a:r>
          </a:p>
        </p:txBody>
      </p:sp>
      <p:pic>
        <p:nvPicPr>
          <p:cNvPr id="2124805" name="Picture 5" descr="Raa1-h-pi0-70-80-lrange"/>
          <p:cNvPicPr>
            <a:picLocks noChangeAspect="1" noChangeArrowheads="1"/>
          </p:cNvPicPr>
          <p:nvPr/>
        </p:nvPicPr>
        <p:blipFill>
          <a:blip r:embed="rId5"/>
          <a:srcRect/>
          <a:stretch>
            <a:fillRect/>
          </a:stretch>
        </p:blipFill>
        <p:spPr bwMode="auto">
          <a:xfrm>
            <a:off x="533400" y="1981200"/>
            <a:ext cx="3727450" cy="3724275"/>
          </a:xfrm>
          <a:prstGeom prst="rect">
            <a:avLst/>
          </a:prstGeom>
          <a:noFill/>
        </p:spPr>
      </p:pic>
      <p:pic>
        <p:nvPicPr>
          <p:cNvPr id="2124806" name="Picture 6" descr="Raa1-h-pi0-40-50-lrange"/>
          <p:cNvPicPr>
            <a:picLocks noChangeAspect="1" noChangeArrowheads="1"/>
          </p:cNvPicPr>
          <p:nvPr/>
        </p:nvPicPr>
        <p:blipFill>
          <a:blip r:embed="rId6"/>
          <a:srcRect/>
          <a:stretch>
            <a:fillRect/>
          </a:stretch>
        </p:blipFill>
        <p:spPr bwMode="auto">
          <a:xfrm>
            <a:off x="533400" y="1981200"/>
            <a:ext cx="3727450" cy="3724275"/>
          </a:xfrm>
          <a:prstGeom prst="rect">
            <a:avLst/>
          </a:prstGeom>
          <a:noFill/>
        </p:spPr>
      </p:pic>
      <p:pic>
        <p:nvPicPr>
          <p:cNvPr id="2124807" name="Picture 7" descr="Raa1-h-pi0-20-30-lrange"/>
          <p:cNvPicPr>
            <a:picLocks noChangeAspect="1" noChangeArrowheads="1"/>
          </p:cNvPicPr>
          <p:nvPr/>
        </p:nvPicPr>
        <p:blipFill>
          <a:blip r:embed="rId7"/>
          <a:srcRect/>
          <a:stretch>
            <a:fillRect/>
          </a:stretch>
        </p:blipFill>
        <p:spPr bwMode="auto">
          <a:xfrm>
            <a:off x="533400" y="1981200"/>
            <a:ext cx="3727450" cy="3724275"/>
          </a:xfrm>
          <a:prstGeom prst="rect">
            <a:avLst/>
          </a:prstGeom>
          <a:noFill/>
        </p:spPr>
      </p:pic>
      <p:pic>
        <p:nvPicPr>
          <p:cNvPr id="2124808" name="Picture 8" descr="Raa1-h-pi0-0-10-lrange"/>
          <p:cNvPicPr>
            <a:picLocks noChangeAspect="1" noChangeArrowheads="1"/>
          </p:cNvPicPr>
          <p:nvPr/>
        </p:nvPicPr>
        <p:blipFill>
          <a:blip r:embed="rId8"/>
          <a:srcRect/>
          <a:stretch>
            <a:fillRect/>
          </a:stretch>
        </p:blipFill>
        <p:spPr bwMode="auto">
          <a:xfrm>
            <a:off x="533400" y="1981200"/>
            <a:ext cx="3727450" cy="3724275"/>
          </a:xfrm>
          <a:prstGeom prst="rect">
            <a:avLst/>
          </a:prstGeom>
          <a:noFill/>
        </p:spPr>
      </p:pic>
      <p:grpSp>
        <p:nvGrpSpPr>
          <p:cNvPr id="2" name="Group 9"/>
          <p:cNvGrpSpPr>
            <a:grpSpLocks/>
          </p:cNvGrpSpPr>
          <p:nvPr/>
        </p:nvGrpSpPr>
        <p:grpSpPr bwMode="auto">
          <a:xfrm>
            <a:off x="1524000" y="3276600"/>
            <a:ext cx="3155950" cy="1265238"/>
            <a:chOff x="960" y="2160"/>
            <a:chExt cx="1988" cy="797"/>
          </a:xfrm>
        </p:grpSpPr>
        <p:sp>
          <p:nvSpPr>
            <p:cNvPr id="2124810" name="AutoShape 10"/>
            <p:cNvSpPr>
              <a:spLocks noChangeArrowheads="1"/>
            </p:cNvSpPr>
            <p:nvPr/>
          </p:nvSpPr>
          <p:spPr bwMode="auto">
            <a:xfrm>
              <a:off x="2160" y="2477"/>
              <a:ext cx="192" cy="480"/>
            </a:xfrm>
            <a:prstGeom prst="downArrow">
              <a:avLst>
                <a:gd name="adj1" fmla="val 50000"/>
                <a:gd name="adj2" fmla="val 62500"/>
              </a:avLst>
            </a:prstGeom>
            <a:gradFill rotWithShape="0">
              <a:gsLst>
                <a:gs pos="0">
                  <a:srgbClr val="000082"/>
                </a:gs>
                <a:gs pos="30000">
                  <a:srgbClr val="66008F"/>
                </a:gs>
                <a:gs pos="64999">
                  <a:srgbClr val="BA0066"/>
                </a:gs>
                <a:gs pos="89999">
                  <a:srgbClr val="FF0000"/>
                </a:gs>
                <a:gs pos="100000">
                  <a:srgbClr val="FF8200"/>
                </a:gs>
              </a:gsLst>
              <a:lin ang="5400000" scaled="1"/>
            </a:gradFill>
            <a:ln w="9525">
              <a:noFill/>
              <a:miter lim="800000"/>
              <a:headEnd/>
              <a:tailEnd/>
            </a:ln>
            <a:effectLst/>
          </p:spPr>
          <p:txBody>
            <a:bodyPr wrap="none" anchor="ctr">
              <a:prstTxWarp prst="textNoShape">
                <a:avLst/>
              </a:prstTxWarp>
            </a:bodyPr>
            <a:lstStyle/>
            <a:p>
              <a:endParaRPr lang="ja-JP" altLang="en-US"/>
            </a:p>
          </p:txBody>
        </p:sp>
        <p:sp>
          <p:nvSpPr>
            <p:cNvPr id="2124811" name="Text Box 11"/>
            <p:cNvSpPr txBox="1">
              <a:spLocks noChangeArrowheads="1"/>
            </p:cNvSpPr>
            <p:nvPr/>
          </p:nvSpPr>
          <p:spPr bwMode="auto">
            <a:xfrm>
              <a:off x="960" y="2160"/>
              <a:ext cx="1988" cy="231"/>
            </a:xfrm>
            <a:prstGeom prst="rect">
              <a:avLst/>
            </a:prstGeom>
            <a:noFill/>
            <a:ln w="9525">
              <a:noFill/>
              <a:miter lim="800000"/>
              <a:headEnd/>
              <a:tailEnd/>
            </a:ln>
            <a:effectLst/>
          </p:spPr>
          <p:txBody>
            <a:bodyPr wrap="none">
              <a:prstTxWarp prst="textNoShape">
                <a:avLst/>
              </a:prstTxWarp>
              <a:spAutoFit/>
            </a:bodyPr>
            <a:lstStyle/>
            <a:p>
              <a:pPr algn="l"/>
              <a:r>
                <a:rPr lang="ja-JP" altLang="en-US" sz="1800">
                  <a:solidFill>
                    <a:srgbClr val="FF0080"/>
                  </a:solidFill>
                  <a:latin typeface="Arial" pitchFamily="100" charset="0"/>
                  <a:ea typeface="Osaka" pitchFamily="100" charset="-128"/>
                  <a:cs typeface="Osaka" pitchFamily="100" charset="-128"/>
                </a:rPr>
                <a:t>中心衝突で強い収量の抑制！</a:t>
              </a:r>
              <a:endParaRPr lang="en-US" sz="1800">
                <a:solidFill>
                  <a:srgbClr val="FF0080"/>
                </a:solidFill>
                <a:latin typeface="Arial" pitchFamily="100" charset="0"/>
              </a:endParaRPr>
            </a:p>
          </p:txBody>
        </p:sp>
      </p:grpSp>
      <p:sp>
        <p:nvSpPr>
          <p:cNvPr id="2124812" name="Text Box 12"/>
          <p:cNvSpPr txBox="1">
            <a:spLocks noChangeArrowheads="1"/>
          </p:cNvSpPr>
          <p:nvPr/>
        </p:nvSpPr>
        <p:spPr bwMode="auto">
          <a:xfrm>
            <a:off x="3946525" y="1195388"/>
            <a:ext cx="3657600" cy="641350"/>
          </a:xfrm>
          <a:prstGeom prst="rect">
            <a:avLst/>
          </a:prstGeom>
          <a:noFill/>
          <a:ln w="9525">
            <a:noFill/>
            <a:miter lim="800000"/>
            <a:headEnd/>
            <a:tailEnd/>
          </a:ln>
          <a:effectLst/>
        </p:spPr>
        <p:txBody>
          <a:bodyPr wrap="none">
            <a:prstTxWarp prst="textNoShape">
              <a:avLst/>
            </a:prstTxWarp>
            <a:spAutoFit/>
          </a:bodyPr>
          <a:lstStyle/>
          <a:p>
            <a:pPr algn="l"/>
            <a:r>
              <a:rPr lang="en-US" altLang="ja-JP" sz="1800" b="0"/>
              <a:t>R</a:t>
            </a:r>
            <a:r>
              <a:rPr lang="en-US" altLang="ja-JP" sz="1800" b="0" baseline="-25000"/>
              <a:t>AA</a:t>
            </a:r>
            <a:r>
              <a:rPr lang="en-US" altLang="ja-JP" sz="1800" b="0"/>
              <a:t> : Nuclear Modification Factor</a:t>
            </a:r>
          </a:p>
          <a:p>
            <a:pPr algn="l"/>
            <a:r>
              <a:rPr lang="ja-JP" altLang="en-US" sz="1800" b="0">
                <a:ea typeface="Osaka" pitchFamily="100" charset="-128"/>
                <a:cs typeface="Osaka" pitchFamily="100" charset="-128"/>
              </a:rPr>
              <a:t>核子同士の重ね合わせだと</a:t>
            </a:r>
            <a:r>
              <a:rPr lang="en-US" altLang="ja-JP" sz="1800" b="0">
                <a:ea typeface="Osaka" pitchFamily="100" charset="-128"/>
                <a:cs typeface="Osaka" pitchFamily="100" charset="-128"/>
              </a:rPr>
              <a:t> R</a:t>
            </a:r>
            <a:r>
              <a:rPr lang="en-US" altLang="ja-JP" sz="1800" b="0" baseline="-25000">
                <a:ea typeface="Osaka" pitchFamily="100" charset="-128"/>
                <a:cs typeface="Osaka" pitchFamily="100" charset="-128"/>
              </a:rPr>
              <a:t>AA</a:t>
            </a:r>
            <a:r>
              <a:rPr lang="en-US" altLang="ja-JP" sz="1800" b="0">
                <a:ea typeface="Osaka" pitchFamily="100" charset="-128"/>
                <a:cs typeface="Osaka" pitchFamily="100" charset="-128"/>
              </a:rPr>
              <a:t> =1</a:t>
            </a:r>
            <a:endParaRPr lang="en-US" altLang="ja-JP"/>
          </a:p>
        </p:txBody>
      </p:sp>
      <p:grpSp>
        <p:nvGrpSpPr>
          <p:cNvPr id="3" name="Group 13"/>
          <p:cNvGrpSpPr>
            <a:grpSpLocks/>
          </p:cNvGrpSpPr>
          <p:nvPr/>
        </p:nvGrpSpPr>
        <p:grpSpPr bwMode="auto">
          <a:xfrm>
            <a:off x="4572000" y="1990725"/>
            <a:ext cx="4267200" cy="4867275"/>
            <a:chOff x="2880" y="1008"/>
            <a:chExt cx="2688" cy="3066"/>
          </a:xfrm>
        </p:grpSpPr>
        <p:pic>
          <p:nvPicPr>
            <p:cNvPr id="2124814" name="Picture 14"/>
            <p:cNvPicPr>
              <a:picLocks noChangeAspect="1" noChangeArrowheads="1"/>
            </p:cNvPicPr>
            <p:nvPr/>
          </p:nvPicPr>
          <p:blipFill>
            <a:blip r:embed="rId9"/>
            <a:srcRect/>
            <a:stretch>
              <a:fillRect/>
            </a:stretch>
          </p:blipFill>
          <p:spPr bwMode="auto">
            <a:xfrm>
              <a:off x="2880" y="1200"/>
              <a:ext cx="2688" cy="2634"/>
            </a:xfrm>
            <a:prstGeom prst="rect">
              <a:avLst/>
            </a:prstGeom>
            <a:noFill/>
          </p:spPr>
        </p:pic>
        <p:sp>
          <p:nvSpPr>
            <p:cNvPr id="2124815" name="Text Box 15"/>
            <p:cNvSpPr txBox="1">
              <a:spLocks noChangeArrowheads="1"/>
            </p:cNvSpPr>
            <p:nvPr/>
          </p:nvSpPr>
          <p:spPr bwMode="auto">
            <a:xfrm>
              <a:off x="4195" y="1608"/>
              <a:ext cx="1328" cy="125"/>
            </a:xfrm>
            <a:prstGeom prst="rect">
              <a:avLst/>
            </a:prstGeom>
            <a:noFill/>
            <a:ln w="9525">
              <a:noFill/>
              <a:miter lim="800000"/>
              <a:headEnd/>
              <a:tailEnd/>
            </a:ln>
          </p:spPr>
          <p:txBody>
            <a:bodyPr lIns="0" tIns="0" rIns="0" bIns="0">
              <a:prstTxWarp prst="textNoShape">
                <a:avLst/>
              </a:prstTxWarp>
              <a:spAutoFit/>
            </a:bodyPr>
            <a:lstStyle/>
            <a:p>
              <a:pPr algn="l" defTabSz="801688" eaLnBrk="1">
                <a:lnSpc>
                  <a:spcPct val="93000"/>
                </a:lnSpc>
                <a:buClr>
                  <a:srgbClr val="000000"/>
                </a:buClr>
                <a:buSzPct val="45000"/>
                <a:buFont typeface="StarSymbol" charset="0"/>
                <a:buNone/>
                <a:tabLst>
                  <a:tab pos="635000" algn="l"/>
                  <a:tab pos="1270000" algn="l"/>
                  <a:tab pos="1905000" algn="l"/>
                </a:tabLst>
              </a:pPr>
              <a:r>
                <a:rPr lang="en-GB" sz="1400" b="0">
                  <a:solidFill>
                    <a:srgbClr val="000000"/>
                  </a:solidFill>
                  <a:latin typeface="Helvetica" pitchFamily="100" charset="0"/>
                  <a:ea typeface="ＭＳ Ｐゴシック" pitchFamily="100" charset="-128"/>
                  <a:cs typeface="ＭＳ Ｐゴシック" pitchFamily="100" charset="-128"/>
                </a:rPr>
                <a:t>without parton energy loss</a:t>
              </a:r>
            </a:p>
          </p:txBody>
        </p:sp>
        <p:sp>
          <p:nvSpPr>
            <p:cNvPr id="2124816" name="Text Box 16"/>
            <p:cNvSpPr txBox="1">
              <a:spLocks noChangeArrowheads="1"/>
            </p:cNvSpPr>
            <p:nvPr/>
          </p:nvSpPr>
          <p:spPr bwMode="auto">
            <a:xfrm>
              <a:off x="3923" y="2606"/>
              <a:ext cx="1191" cy="125"/>
            </a:xfrm>
            <a:prstGeom prst="rect">
              <a:avLst/>
            </a:prstGeom>
            <a:noFill/>
            <a:ln w="9525">
              <a:noFill/>
              <a:miter lim="800000"/>
              <a:headEnd/>
              <a:tailEnd/>
            </a:ln>
          </p:spPr>
          <p:txBody>
            <a:bodyPr lIns="0" tIns="0" rIns="0" bIns="0">
              <a:prstTxWarp prst="textNoShape">
                <a:avLst/>
              </a:prstTxWarp>
              <a:spAutoFit/>
            </a:bodyPr>
            <a:lstStyle/>
            <a:p>
              <a:pPr algn="l" defTabSz="801688" eaLnBrk="1">
                <a:lnSpc>
                  <a:spcPct val="93000"/>
                </a:lnSpc>
                <a:buClr>
                  <a:srgbClr val="000000"/>
                </a:buClr>
                <a:buSzPct val="45000"/>
                <a:buFont typeface="StarSymbol" charset="0"/>
                <a:buNone/>
                <a:tabLst>
                  <a:tab pos="635000" algn="l"/>
                  <a:tab pos="1270000" algn="l"/>
                  <a:tab pos="1905000" algn="l"/>
                </a:tabLst>
              </a:pPr>
              <a:r>
                <a:rPr lang="en-GB" sz="1400" b="0">
                  <a:solidFill>
                    <a:srgbClr val="000000"/>
                  </a:solidFill>
                  <a:latin typeface="Helvetica" pitchFamily="100" charset="0"/>
                  <a:ea typeface="ＭＳ Ｐゴシック" pitchFamily="100" charset="-128"/>
                  <a:cs typeface="ＭＳ Ｐゴシック" pitchFamily="100" charset="-128"/>
                </a:rPr>
                <a:t>with parton energy loss</a:t>
              </a:r>
            </a:p>
          </p:txBody>
        </p:sp>
        <p:sp>
          <p:nvSpPr>
            <p:cNvPr id="2124817" name="Text Box 17"/>
            <p:cNvSpPr txBox="1">
              <a:spLocks noChangeArrowheads="1"/>
            </p:cNvSpPr>
            <p:nvPr/>
          </p:nvSpPr>
          <p:spPr bwMode="auto">
            <a:xfrm>
              <a:off x="5239" y="2515"/>
              <a:ext cx="272" cy="107"/>
            </a:xfrm>
            <a:prstGeom prst="rect">
              <a:avLst/>
            </a:prstGeom>
            <a:noFill/>
            <a:ln w="9525">
              <a:noFill/>
              <a:miter lim="800000"/>
              <a:headEnd/>
              <a:tailEnd/>
            </a:ln>
          </p:spPr>
          <p:txBody>
            <a:bodyPr lIns="0" tIns="0" rIns="0" bIns="0">
              <a:prstTxWarp prst="textNoShape">
                <a:avLst/>
              </a:prstTxWarp>
              <a:spAutoFit/>
            </a:bodyPr>
            <a:lstStyle/>
            <a:p>
              <a:pPr algn="l" defTabSz="801688" eaLnBrk="1">
                <a:lnSpc>
                  <a:spcPct val="93000"/>
                </a:lnSpc>
                <a:buClr>
                  <a:srgbClr val="000000"/>
                </a:buClr>
                <a:buSzPct val="45000"/>
                <a:buFont typeface="StarSymbol" charset="0"/>
                <a:buNone/>
              </a:pPr>
              <a:r>
                <a:rPr lang="en-GB" sz="1200" b="0">
                  <a:solidFill>
                    <a:srgbClr val="00AE00"/>
                  </a:solidFill>
                  <a:latin typeface="Helvetica" pitchFamily="100" charset="0"/>
                  <a:ea typeface="ＭＳ Ｐゴシック" pitchFamily="100" charset="-128"/>
                  <a:cs typeface="ＭＳ Ｐゴシック" pitchFamily="100" charset="-128"/>
                </a:rPr>
                <a:t>Wang</a:t>
              </a:r>
            </a:p>
          </p:txBody>
        </p:sp>
        <p:sp>
          <p:nvSpPr>
            <p:cNvPr id="2124818" name="Text Box 18"/>
            <p:cNvSpPr txBox="1">
              <a:spLocks noChangeArrowheads="1"/>
            </p:cNvSpPr>
            <p:nvPr/>
          </p:nvSpPr>
          <p:spPr bwMode="auto">
            <a:xfrm>
              <a:off x="3560" y="2107"/>
              <a:ext cx="272" cy="107"/>
            </a:xfrm>
            <a:prstGeom prst="rect">
              <a:avLst/>
            </a:prstGeom>
            <a:noFill/>
            <a:ln w="9525">
              <a:noFill/>
              <a:miter lim="800000"/>
              <a:headEnd/>
              <a:tailEnd/>
            </a:ln>
          </p:spPr>
          <p:txBody>
            <a:bodyPr lIns="0" tIns="0" rIns="0" bIns="0">
              <a:prstTxWarp prst="textNoShape">
                <a:avLst/>
              </a:prstTxWarp>
              <a:spAutoFit/>
            </a:bodyPr>
            <a:lstStyle/>
            <a:p>
              <a:pPr algn="l" defTabSz="801688" eaLnBrk="1">
                <a:lnSpc>
                  <a:spcPct val="93000"/>
                </a:lnSpc>
                <a:buClr>
                  <a:srgbClr val="000000"/>
                </a:buClr>
                <a:buSzPct val="45000"/>
                <a:buFont typeface="StarSymbol" charset="0"/>
                <a:buNone/>
              </a:pPr>
              <a:r>
                <a:rPr lang="en-GB" sz="1200" b="0">
                  <a:solidFill>
                    <a:srgbClr val="00AE00"/>
                  </a:solidFill>
                  <a:latin typeface="Helvetica" pitchFamily="100" charset="0"/>
                  <a:ea typeface="ＭＳ Ｐゴシック" pitchFamily="100" charset="-128"/>
                  <a:cs typeface="ＭＳ Ｐゴシック" pitchFamily="100" charset="-128"/>
                </a:rPr>
                <a:t>Wang</a:t>
              </a:r>
            </a:p>
          </p:txBody>
        </p:sp>
        <p:sp>
          <p:nvSpPr>
            <p:cNvPr id="2124819" name="Text Box 19"/>
            <p:cNvSpPr txBox="1">
              <a:spLocks noChangeArrowheads="1"/>
            </p:cNvSpPr>
            <p:nvPr/>
          </p:nvSpPr>
          <p:spPr bwMode="auto">
            <a:xfrm>
              <a:off x="4966" y="3150"/>
              <a:ext cx="272" cy="107"/>
            </a:xfrm>
            <a:prstGeom prst="rect">
              <a:avLst/>
            </a:prstGeom>
            <a:noFill/>
            <a:ln w="9525">
              <a:noFill/>
              <a:miter lim="800000"/>
              <a:headEnd/>
              <a:tailEnd/>
            </a:ln>
          </p:spPr>
          <p:txBody>
            <a:bodyPr lIns="0" tIns="0" rIns="0" bIns="0">
              <a:prstTxWarp prst="textNoShape">
                <a:avLst/>
              </a:prstTxWarp>
              <a:spAutoFit/>
            </a:bodyPr>
            <a:lstStyle/>
            <a:p>
              <a:pPr algn="l" defTabSz="801688" eaLnBrk="1">
                <a:lnSpc>
                  <a:spcPct val="93000"/>
                </a:lnSpc>
                <a:buClr>
                  <a:srgbClr val="000000"/>
                </a:buClr>
                <a:buSzPct val="45000"/>
                <a:buFont typeface="StarSymbol" charset="0"/>
                <a:buNone/>
              </a:pPr>
              <a:r>
                <a:rPr lang="en-GB" sz="1200" b="0">
                  <a:solidFill>
                    <a:srgbClr val="000080"/>
                  </a:solidFill>
                  <a:latin typeface="Helvetica" pitchFamily="100" charset="0"/>
                  <a:ea typeface="ＭＳ Ｐゴシック" pitchFamily="100" charset="-128"/>
                  <a:cs typeface="ＭＳ Ｐゴシック" pitchFamily="100" charset="-128"/>
                </a:rPr>
                <a:t>Levai</a:t>
              </a:r>
            </a:p>
          </p:txBody>
        </p:sp>
        <p:sp>
          <p:nvSpPr>
            <p:cNvPr id="2124820" name="Text Box 20"/>
            <p:cNvSpPr txBox="1">
              <a:spLocks noChangeArrowheads="1"/>
            </p:cNvSpPr>
            <p:nvPr/>
          </p:nvSpPr>
          <p:spPr bwMode="auto">
            <a:xfrm>
              <a:off x="3696" y="1608"/>
              <a:ext cx="272" cy="107"/>
            </a:xfrm>
            <a:prstGeom prst="rect">
              <a:avLst/>
            </a:prstGeom>
            <a:noFill/>
            <a:ln w="9525">
              <a:noFill/>
              <a:miter lim="800000"/>
              <a:headEnd/>
              <a:tailEnd/>
            </a:ln>
          </p:spPr>
          <p:txBody>
            <a:bodyPr lIns="0" tIns="0" rIns="0" bIns="0">
              <a:prstTxWarp prst="textNoShape">
                <a:avLst/>
              </a:prstTxWarp>
              <a:spAutoFit/>
            </a:bodyPr>
            <a:lstStyle/>
            <a:p>
              <a:pPr algn="l" defTabSz="801688" eaLnBrk="1">
                <a:lnSpc>
                  <a:spcPct val="93000"/>
                </a:lnSpc>
                <a:buClr>
                  <a:srgbClr val="000000"/>
                </a:buClr>
                <a:buSzPct val="45000"/>
                <a:buFont typeface="StarSymbol" charset="0"/>
                <a:buNone/>
              </a:pPr>
              <a:r>
                <a:rPr lang="en-GB" sz="1200" b="0">
                  <a:solidFill>
                    <a:srgbClr val="000080"/>
                  </a:solidFill>
                  <a:latin typeface="Helvetica" pitchFamily="100" charset="0"/>
                  <a:ea typeface="ＭＳ Ｐゴシック" pitchFamily="100" charset="-128"/>
                  <a:cs typeface="ＭＳ Ｐゴシック" pitchFamily="100" charset="-128"/>
                </a:rPr>
                <a:t>Levai</a:t>
              </a:r>
            </a:p>
          </p:txBody>
        </p:sp>
        <p:sp>
          <p:nvSpPr>
            <p:cNvPr id="2124821" name="Text Box 21"/>
            <p:cNvSpPr txBox="1">
              <a:spLocks noChangeArrowheads="1"/>
            </p:cNvSpPr>
            <p:nvPr/>
          </p:nvSpPr>
          <p:spPr bwMode="auto">
            <a:xfrm>
              <a:off x="4059" y="2742"/>
              <a:ext cx="272" cy="107"/>
            </a:xfrm>
            <a:prstGeom prst="rect">
              <a:avLst/>
            </a:prstGeom>
            <a:noFill/>
            <a:ln w="9525">
              <a:noFill/>
              <a:miter lim="800000"/>
              <a:headEnd/>
              <a:tailEnd/>
            </a:ln>
          </p:spPr>
          <p:txBody>
            <a:bodyPr lIns="0" tIns="0" rIns="0" bIns="0">
              <a:prstTxWarp prst="textNoShape">
                <a:avLst/>
              </a:prstTxWarp>
              <a:spAutoFit/>
            </a:bodyPr>
            <a:lstStyle/>
            <a:p>
              <a:pPr algn="l" defTabSz="801688" eaLnBrk="1">
                <a:lnSpc>
                  <a:spcPct val="93000"/>
                </a:lnSpc>
                <a:buClr>
                  <a:srgbClr val="000000"/>
                </a:buClr>
                <a:buSzPct val="45000"/>
                <a:buFont typeface="StarSymbol" charset="0"/>
                <a:buNone/>
              </a:pPr>
              <a:r>
                <a:rPr lang="en-GB" sz="1200" b="0">
                  <a:solidFill>
                    <a:srgbClr val="FF0000"/>
                  </a:solidFill>
                  <a:latin typeface="Helvetica" pitchFamily="100" charset="0"/>
                  <a:ea typeface="ＭＳ Ｐゴシック" pitchFamily="100" charset="-128"/>
                  <a:cs typeface="ＭＳ Ｐゴシック" pitchFamily="100" charset="-128"/>
                </a:rPr>
                <a:t>Vitev</a:t>
              </a:r>
            </a:p>
          </p:txBody>
        </p:sp>
        <p:sp>
          <p:nvSpPr>
            <p:cNvPr id="2124822" name="Text Box 22"/>
            <p:cNvSpPr txBox="1">
              <a:spLocks noChangeArrowheads="1"/>
            </p:cNvSpPr>
            <p:nvPr/>
          </p:nvSpPr>
          <p:spPr bwMode="auto">
            <a:xfrm>
              <a:off x="3496" y="3862"/>
              <a:ext cx="2000" cy="212"/>
            </a:xfrm>
            <a:prstGeom prst="rect">
              <a:avLst/>
            </a:prstGeom>
            <a:noFill/>
            <a:ln w="9525">
              <a:noFill/>
              <a:miter lim="800000"/>
              <a:headEnd/>
              <a:tailEnd/>
            </a:ln>
            <a:effectLst/>
          </p:spPr>
          <p:txBody>
            <a:bodyPr wrap="none">
              <a:prstTxWarp prst="textNoShape">
                <a:avLst/>
              </a:prstTxWarp>
              <a:spAutoFit/>
            </a:bodyPr>
            <a:lstStyle/>
            <a:p>
              <a:pPr algn="l"/>
              <a:r>
                <a:rPr lang="en-US" altLang="ja-JP" sz="1600" b="0">
                  <a:solidFill>
                    <a:schemeClr val="tx2"/>
                  </a:solidFill>
                  <a:latin typeface="Franklin Gothic Medium" pitchFamily="100" charset="0"/>
                  <a:ea typeface="ＭＳ Ｐゴシック" pitchFamily="100" charset="-128"/>
                  <a:cs typeface="ＭＳ Ｐゴシック" pitchFamily="100" charset="-128"/>
                </a:rPr>
                <a:t>Au+Au</a:t>
              </a:r>
              <a:r>
                <a:rPr lang="en-US" altLang="ja-JP" sz="1600" b="0">
                  <a:solidFill>
                    <a:schemeClr val="tx2"/>
                  </a:solidFill>
                  <a:latin typeface="Franklin Gothic Medium" pitchFamily="100" charset="0"/>
                  <a:ea typeface="ＭＳ Ｐゴシック" pitchFamily="100" charset="-128"/>
                  <a:cs typeface="ＭＳ Ｐゴシック" pitchFamily="100" charset="-128"/>
                  <a:sym typeface="Symbol" pitchFamily="100" charset="2"/>
                </a:rPr>
                <a:t></a:t>
              </a:r>
              <a:r>
                <a:rPr lang="en-US" altLang="ja-JP" sz="1600" b="0">
                  <a:solidFill>
                    <a:schemeClr val="tx2"/>
                  </a:solidFill>
                  <a:latin typeface="Symbol" pitchFamily="100" charset="2"/>
                  <a:ea typeface="ＭＳ Ｐゴシック" pitchFamily="100" charset="-128"/>
                  <a:cs typeface="ＭＳ Ｐゴシック" pitchFamily="100" charset="-128"/>
                </a:rPr>
                <a:t>p</a:t>
              </a:r>
              <a:r>
                <a:rPr lang="en-US" altLang="ja-JP" sz="1600" b="0" baseline="30000">
                  <a:solidFill>
                    <a:schemeClr val="tx2"/>
                  </a:solidFill>
                  <a:latin typeface="Franklin Gothic Medium" pitchFamily="100" charset="0"/>
                  <a:ea typeface="ＭＳ Ｐゴシック" pitchFamily="100" charset="-128"/>
                  <a:cs typeface="ＭＳ Ｐゴシック" pitchFamily="100" charset="-128"/>
                </a:rPr>
                <a:t>0</a:t>
              </a:r>
              <a:r>
                <a:rPr lang="en-US" altLang="ja-JP" sz="1600" b="0">
                  <a:solidFill>
                    <a:schemeClr val="tx2"/>
                  </a:solidFill>
                  <a:latin typeface="Franklin Gothic Medium" pitchFamily="100" charset="0"/>
                  <a:ea typeface="ＭＳ Ｐゴシック" pitchFamily="100" charset="-128"/>
                  <a:cs typeface="ＭＳ Ｐゴシック" pitchFamily="100" charset="-128"/>
                </a:rPr>
                <a:t>+X at </a:t>
              </a:r>
              <a:r>
                <a:rPr kumimoji="1" lang="en-US" altLang="ja-JP" sz="1600" b="0">
                  <a:solidFill>
                    <a:schemeClr val="tx2"/>
                  </a:solidFill>
                  <a:latin typeface="Franklin Gothic Medium" pitchFamily="100" charset="0"/>
                  <a:ea typeface="ＭＳ Ｐゴシック" pitchFamily="100" charset="-128"/>
                  <a:cs typeface="ＭＳ Ｐゴシック" pitchFamily="100" charset="-128"/>
                  <a:sym typeface="Symbol" pitchFamily="100" charset="2"/>
                </a:rPr>
                <a:t></a:t>
              </a:r>
              <a:r>
                <a:rPr kumimoji="1" lang="en-US" altLang="ja-JP" sz="1600" b="0" i="1">
                  <a:solidFill>
                    <a:schemeClr val="tx2"/>
                  </a:solidFill>
                  <a:latin typeface="Franklin Gothic Medium" pitchFamily="100" charset="0"/>
                  <a:ea typeface="ＭＳ Ｐゴシック" pitchFamily="100" charset="-128"/>
                  <a:cs typeface="ＭＳ Ｐゴシック" pitchFamily="100" charset="-128"/>
                </a:rPr>
                <a:t>s</a:t>
              </a:r>
              <a:r>
                <a:rPr kumimoji="1" lang="en-US" altLang="ja-JP" sz="1600" b="0" i="1" baseline="-25000">
                  <a:solidFill>
                    <a:schemeClr val="tx2"/>
                  </a:solidFill>
                  <a:latin typeface="Franklin Gothic Medium" pitchFamily="100" charset="0"/>
                  <a:ea typeface="ＭＳ Ｐゴシック" pitchFamily="100" charset="-128"/>
                  <a:cs typeface="ＭＳ Ｐゴシック" pitchFamily="100" charset="-128"/>
                </a:rPr>
                <a:t>NN</a:t>
              </a:r>
              <a:r>
                <a:rPr kumimoji="1" lang="en-US" altLang="ja-JP" sz="1600" b="0">
                  <a:solidFill>
                    <a:schemeClr val="tx2"/>
                  </a:solidFill>
                  <a:latin typeface="Franklin Gothic Medium" pitchFamily="100" charset="0"/>
                  <a:ea typeface="ＭＳ Ｐゴシック" pitchFamily="100" charset="-128"/>
                  <a:cs typeface="ＭＳ Ｐゴシック" pitchFamily="100" charset="-128"/>
                </a:rPr>
                <a:t> = 200 GeV</a:t>
              </a:r>
              <a:endParaRPr lang="en-US" altLang="ja-JP" sz="1600" b="0">
                <a:latin typeface="Franklin Gothic Medium" pitchFamily="100" charset="0"/>
                <a:ea typeface="ＭＳ Ｐゴシック" pitchFamily="100" charset="-128"/>
                <a:cs typeface="ＭＳ Ｐゴシック" pitchFamily="100" charset="-128"/>
              </a:endParaRPr>
            </a:p>
          </p:txBody>
        </p:sp>
        <p:sp>
          <p:nvSpPr>
            <p:cNvPr id="2124823" name="Text Box 23"/>
            <p:cNvSpPr txBox="1">
              <a:spLocks noChangeArrowheads="1"/>
            </p:cNvSpPr>
            <p:nvPr/>
          </p:nvSpPr>
          <p:spPr bwMode="auto">
            <a:xfrm>
              <a:off x="3360" y="1008"/>
              <a:ext cx="1268" cy="231"/>
            </a:xfrm>
            <a:prstGeom prst="rect">
              <a:avLst/>
            </a:prstGeom>
            <a:noFill/>
            <a:ln w="9525">
              <a:noFill/>
              <a:miter lim="800000"/>
              <a:headEnd/>
              <a:tailEnd/>
            </a:ln>
            <a:effectLst/>
          </p:spPr>
          <p:txBody>
            <a:bodyPr wrap="none">
              <a:prstTxWarp prst="textNoShape">
                <a:avLst/>
              </a:prstTxWarp>
              <a:spAutoFit/>
            </a:bodyPr>
            <a:lstStyle/>
            <a:p>
              <a:pPr algn="l"/>
              <a:r>
                <a:rPr lang="ja-JP" altLang="en-US" sz="1800">
                  <a:solidFill>
                    <a:srgbClr val="0000FF"/>
                  </a:solidFill>
                  <a:ea typeface="Osaka" pitchFamily="100" charset="-128"/>
                  <a:cs typeface="Osaka" pitchFamily="100" charset="-128"/>
                </a:rPr>
                <a:t>理論計算との比較</a:t>
              </a:r>
              <a:endParaRPr lang="ja-JP" altLang="en-US" sz="1800">
                <a:solidFill>
                  <a:srgbClr val="0000FF"/>
                </a:solidFill>
                <a:ea typeface="ＭＳ Ｐゴシック" pitchFamily="100" charset="-128"/>
                <a:cs typeface="ＭＳ Ｐゴシック" pitchFamily="100" charset="-128"/>
              </a:endParaRPr>
            </a:p>
          </p:txBody>
        </p:sp>
      </p:gr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24806"/>
                                        </p:tgtEl>
                                        <p:attrNameLst>
                                          <p:attrName>style.visibility</p:attrName>
                                        </p:attrNameLst>
                                      </p:cBhvr>
                                      <p:to>
                                        <p:strVal val="visible"/>
                                      </p:to>
                                    </p:set>
                                    <p:animEffect transition="in" filter="dissolve">
                                      <p:cBhvr>
                                        <p:cTn id="7" dur="500"/>
                                        <p:tgtEl>
                                          <p:spTgt spid="212480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24807"/>
                                        </p:tgtEl>
                                        <p:attrNameLst>
                                          <p:attrName>style.visibility</p:attrName>
                                        </p:attrNameLst>
                                      </p:cBhvr>
                                      <p:to>
                                        <p:strVal val="visible"/>
                                      </p:to>
                                    </p:set>
                                    <p:animEffect transition="in" filter="dissolve">
                                      <p:cBhvr>
                                        <p:cTn id="12" dur="500"/>
                                        <p:tgtEl>
                                          <p:spTgt spid="212480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24808"/>
                                        </p:tgtEl>
                                        <p:attrNameLst>
                                          <p:attrName>style.visibility</p:attrName>
                                        </p:attrNameLst>
                                      </p:cBhvr>
                                      <p:to>
                                        <p:strVal val="visible"/>
                                      </p:to>
                                    </p:set>
                                    <p:animEffect transition="in" filter="dissolve">
                                      <p:cBhvr>
                                        <p:cTn id="17" dur="500"/>
                                        <p:tgtEl>
                                          <p:spTgt spid="212480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スライド番号プレースホルダ 5"/>
          <p:cNvSpPr>
            <a:spLocks noGrp="1"/>
          </p:cNvSpPr>
          <p:nvPr>
            <p:ph type="sldNum" sz="quarter" idx="12"/>
          </p:nvPr>
        </p:nvSpPr>
        <p:spPr/>
        <p:txBody>
          <a:bodyPr/>
          <a:lstStyle/>
          <a:p>
            <a:fld id="{D088F452-DA5A-42BB-8D22-E8F428D6F6C6}" type="slidenum">
              <a:rPr lang="en-US" altLang="ja-JP"/>
              <a:pPr/>
              <a:t>65</a:t>
            </a:fld>
            <a:endParaRPr lang="en-US" altLang="ja-JP"/>
          </a:p>
        </p:txBody>
      </p:sp>
      <p:grpSp>
        <p:nvGrpSpPr>
          <p:cNvPr id="2" name="Group 7"/>
          <p:cNvGrpSpPr>
            <a:grpSpLocks/>
          </p:cNvGrpSpPr>
          <p:nvPr/>
        </p:nvGrpSpPr>
        <p:grpSpPr bwMode="auto">
          <a:xfrm>
            <a:off x="0" y="914400"/>
            <a:ext cx="3505200" cy="1905000"/>
            <a:chOff x="0" y="576"/>
            <a:chExt cx="2208" cy="1200"/>
          </a:xfrm>
        </p:grpSpPr>
        <p:sp>
          <p:nvSpPr>
            <p:cNvPr id="1859592" name="Rectangle 8"/>
            <p:cNvSpPr>
              <a:spLocks noChangeArrowheads="1"/>
            </p:cNvSpPr>
            <p:nvPr/>
          </p:nvSpPr>
          <p:spPr bwMode="auto">
            <a:xfrm>
              <a:off x="0" y="576"/>
              <a:ext cx="2208" cy="1200"/>
            </a:xfrm>
            <a:prstGeom prst="rect">
              <a:avLst/>
            </a:prstGeom>
            <a:solidFill>
              <a:srgbClr val="FFFF99"/>
            </a:solidFill>
            <a:ln w="9525">
              <a:noFill/>
              <a:miter lim="800000"/>
              <a:headEnd/>
              <a:tailEnd/>
            </a:ln>
            <a:effectLst/>
          </p:spPr>
          <p:txBody>
            <a:bodyPr wrap="none" anchor="ctr">
              <a:prstTxWarp prst="textNoShape">
                <a:avLst/>
              </a:prstTxWarp>
            </a:bodyPr>
            <a:lstStyle/>
            <a:p>
              <a:endParaRPr lang="ja-JP" altLang="en-US"/>
            </a:p>
          </p:txBody>
        </p:sp>
        <p:sp>
          <p:nvSpPr>
            <p:cNvPr id="1859593" name="Rectangle 9"/>
            <p:cNvSpPr>
              <a:spLocks noChangeArrowheads="1"/>
            </p:cNvSpPr>
            <p:nvPr/>
          </p:nvSpPr>
          <p:spPr bwMode="auto">
            <a:xfrm>
              <a:off x="96" y="1152"/>
              <a:ext cx="1625" cy="577"/>
            </a:xfrm>
            <a:prstGeom prst="rect">
              <a:avLst/>
            </a:prstGeom>
            <a:solidFill>
              <a:srgbClr val="FFFF99"/>
            </a:solidFill>
            <a:ln w="9525">
              <a:noFill/>
              <a:miter lim="800000"/>
              <a:headEnd/>
              <a:tailEnd/>
            </a:ln>
            <a:effectLst/>
          </p:spPr>
          <p:txBody>
            <a:bodyPr wrap="none" anchor="ctr">
              <a:prstTxWarp prst="textNoShape">
                <a:avLst/>
              </a:prstTxWarp>
              <a:spAutoFit/>
            </a:bodyPr>
            <a:lstStyle/>
            <a:p>
              <a:pPr algn="l"/>
              <a:endParaRPr lang="en-US" altLang="ja-JP" sz="1800">
                <a:solidFill>
                  <a:srgbClr val="000000"/>
                </a:solidFill>
                <a:latin typeface="Arial" pitchFamily="100" charset="0"/>
              </a:endParaRPr>
            </a:p>
            <a:p>
              <a:pPr algn="l"/>
              <a:r>
                <a:rPr lang="en-US" altLang="ja-JP" sz="1800">
                  <a:solidFill>
                    <a:srgbClr val="000000"/>
                  </a:solidFill>
                  <a:latin typeface="Arial" pitchFamily="100" charset="0"/>
                </a:rPr>
                <a:t>~ Survival Probability </a:t>
              </a:r>
            </a:p>
            <a:p>
              <a:pPr algn="l"/>
              <a:r>
                <a:rPr lang="en-US" altLang="ja-JP" sz="1800">
                  <a:solidFill>
                    <a:srgbClr val="000000"/>
                  </a:solidFill>
                  <a:latin typeface="Arial" pitchFamily="100" charset="0"/>
                </a:rPr>
                <a:t>   in medium</a:t>
              </a:r>
              <a:endParaRPr lang="en-US" altLang="ja-JP">
                <a:solidFill>
                  <a:srgbClr val="0000FF"/>
                </a:solidFill>
              </a:endParaRPr>
            </a:p>
          </p:txBody>
        </p:sp>
        <p:sp>
          <p:nvSpPr>
            <p:cNvPr id="1859594" name="Rectangle 10"/>
            <p:cNvSpPr>
              <a:spLocks noChangeArrowheads="1"/>
            </p:cNvSpPr>
            <p:nvPr/>
          </p:nvSpPr>
          <p:spPr bwMode="auto">
            <a:xfrm>
              <a:off x="96" y="624"/>
              <a:ext cx="1510" cy="192"/>
            </a:xfrm>
            <a:prstGeom prst="rect">
              <a:avLst/>
            </a:prstGeom>
            <a:solidFill>
              <a:srgbClr val="FFFF99"/>
            </a:solidFill>
            <a:ln w="9525">
              <a:noFill/>
              <a:miter lim="800000"/>
              <a:headEnd/>
              <a:tailEnd/>
            </a:ln>
            <a:effectLst/>
          </p:spPr>
          <p:txBody>
            <a:bodyPr wrap="none" anchor="ctr">
              <a:prstTxWarp prst="textNoShape">
                <a:avLst/>
              </a:prstTxWarp>
              <a:spAutoFit/>
            </a:bodyPr>
            <a:lstStyle/>
            <a:p>
              <a:pPr algn="l"/>
              <a:r>
                <a:rPr lang="en-US" altLang="ja-JP" sz="1400" b="0">
                  <a:solidFill>
                    <a:srgbClr val="000000"/>
                  </a:solidFill>
                  <a:latin typeface="Arial" pitchFamily="100" charset="0"/>
                </a:rPr>
                <a:t>Nuclear Modification Factor</a:t>
              </a:r>
              <a:r>
                <a:rPr lang="en-US" altLang="ja-JP" sz="1400">
                  <a:solidFill>
                    <a:srgbClr val="000000"/>
                  </a:solidFill>
                  <a:latin typeface="Arial" pitchFamily="100" charset="0"/>
                </a:rPr>
                <a:t> </a:t>
              </a:r>
            </a:p>
          </p:txBody>
        </p:sp>
        <p:graphicFrame>
          <p:nvGraphicFramePr>
            <p:cNvPr id="1859595" name="Object 11"/>
            <p:cNvGraphicFramePr>
              <a:graphicFrameLocks noChangeAspect="1"/>
            </p:cNvGraphicFramePr>
            <p:nvPr/>
          </p:nvGraphicFramePr>
          <p:xfrm>
            <a:off x="96" y="816"/>
            <a:ext cx="2064" cy="447"/>
          </p:xfrm>
          <a:graphic>
            <a:graphicData uri="http://schemas.openxmlformats.org/presentationml/2006/ole">
              <p:oleObj spid="_x0000_s2210818" name="Equation" r:id="rId4" imgW="2578497" imgH="559197" progId="">
                <p:embed/>
              </p:oleObj>
            </a:graphicData>
          </a:graphic>
        </p:graphicFrame>
      </p:grpSp>
      <p:sp>
        <p:nvSpPr>
          <p:cNvPr id="1859597" name="Rectangle 13"/>
          <p:cNvSpPr>
            <a:spLocks noGrp="1" noChangeArrowheads="1"/>
          </p:cNvSpPr>
          <p:nvPr>
            <p:ph type="title"/>
          </p:nvPr>
        </p:nvSpPr>
        <p:spPr>
          <a:xfrm>
            <a:off x="457200" y="0"/>
            <a:ext cx="8229600" cy="685800"/>
          </a:xfrm>
        </p:spPr>
        <p:txBody>
          <a:bodyPr/>
          <a:lstStyle/>
          <a:p>
            <a:r>
              <a:rPr lang="ja-JP" altLang="en-US" dirty="0" smtClean="0">
                <a:latin typeface="ヒラギノ丸ゴ Pro W4"/>
                <a:ea typeface="ヒラギノ丸ゴ Pro W4"/>
                <a:cs typeface="ヒラギノ丸ゴ Pro W4"/>
              </a:rPr>
              <a:t>エネルギー密度の推定</a:t>
            </a:r>
            <a:endParaRPr lang="en-US" altLang="ja-JP" dirty="0">
              <a:latin typeface="ヒラギノ丸ゴ Pro W4"/>
              <a:ea typeface="ヒラギノ丸ゴ Pro W4"/>
              <a:cs typeface="ヒラギノ丸ゴ Pro W4"/>
            </a:endParaRPr>
          </a:p>
        </p:txBody>
      </p:sp>
      <p:sp>
        <p:nvSpPr>
          <p:cNvPr id="1859598" name="Rectangle 14"/>
          <p:cNvSpPr>
            <a:spLocks noGrp="1" noChangeArrowheads="1"/>
          </p:cNvSpPr>
          <p:nvPr>
            <p:ph type="body" idx="1"/>
          </p:nvPr>
        </p:nvSpPr>
        <p:spPr>
          <a:xfrm>
            <a:off x="0" y="3352800"/>
            <a:ext cx="3962400" cy="2971800"/>
          </a:xfrm>
        </p:spPr>
        <p:txBody>
          <a:bodyPr/>
          <a:lstStyle/>
          <a:p>
            <a:r>
              <a:rPr lang="en-US" altLang="ja-JP" sz="2000" dirty="0"/>
              <a:t>To reproduce data by “Jet quenching” </a:t>
            </a:r>
            <a:r>
              <a:rPr lang="en-US" altLang="ja-JP" sz="2000" dirty="0" err="1"/>
              <a:t>parton</a:t>
            </a:r>
            <a:r>
              <a:rPr lang="en-US" altLang="ja-JP" sz="2000" dirty="0"/>
              <a:t> energy loss model:</a:t>
            </a:r>
            <a:endParaRPr lang="en-US" altLang="ja-JP" sz="2400" dirty="0" smtClean="0"/>
          </a:p>
          <a:p>
            <a:pPr lvl="1"/>
            <a:r>
              <a:rPr lang="ja-JP" altLang="en-US" sz="2000" dirty="0" smtClean="0"/>
              <a:t>グルーオン密度</a:t>
            </a:r>
            <a:r>
              <a:rPr lang="en-US" altLang="ja-JP" sz="2000" dirty="0" smtClean="0"/>
              <a:t>: </a:t>
            </a:r>
            <a:endParaRPr lang="en-US" altLang="ja-JP" sz="2000" dirty="0"/>
          </a:p>
          <a:p>
            <a:pPr lvl="1">
              <a:buFontTx/>
              <a:buNone/>
            </a:pPr>
            <a:r>
              <a:rPr lang="en-US" altLang="ja-JP" sz="2000" dirty="0"/>
              <a:t>       </a:t>
            </a:r>
            <a:r>
              <a:rPr lang="en-US" altLang="ja-JP" sz="2000" dirty="0" err="1"/>
              <a:t>dN</a:t>
            </a:r>
            <a:r>
              <a:rPr lang="en-US" altLang="ja-JP" sz="2000" baseline="-25000" dirty="0" err="1"/>
              <a:t>g</a:t>
            </a:r>
            <a:r>
              <a:rPr lang="en-US" altLang="ja-JP" sz="2000" dirty="0" err="1"/>
              <a:t>/dy</a:t>
            </a:r>
            <a:r>
              <a:rPr lang="en-US" altLang="ja-JP" sz="2000" dirty="0"/>
              <a:t> ~ 1100</a:t>
            </a:r>
            <a:endParaRPr lang="en-US" altLang="ja-JP" sz="2000" dirty="0" smtClean="0"/>
          </a:p>
          <a:p>
            <a:pPr lvl="1"/>
            <a:r>
              <a:rPr lang="ja-JP" altLang="en-US" sz="2000" dirty="0" smtClean="0"/>
              <a:t>エネルギー密度</a:t>
            </a:r>
            <a:r>
              <a:rPr lang="en-US" altLang="ja-JP" sz="2000" dirty="0" smtClean="0"/>
              <a:t>: </a:t>
            </a:r>
            <a:r>
              <a:rPr lang="en-US" altLang="ja-JP" sz="2000" b="1" dirty="0" err="1">
                <a:solidFill>
                  <a:srgbClr val="FF0000"/>
                </a:solidFill>
                <a:latin typeface="Symbol" pitchFamily="100" charset="2"/>
              </a:rPr>
              <a:t></a:t>
            </a:r>
            <a:endParaRPr lang="en-US" altLang="ja-JP" sz="2000" b="1" dirty="0">
              <a:solidFill>
                <a:srgbClr val="FF0000"/>
              </a:solidFill>
              <a:latin typeface="Symbol" pitchFamily="100" charset="2"/>
            </a:endParaRPr>
          </a:p>
          <a:p>
            <a:pPr lvl="1">
              <a:buFontTx/>
              <a:buNone/>
            </a:pPr>
            <a:r>
              <a:rPr lang="en-US" altLang="ja-JP" sz="2000" b="1" dirty="0" err="1">
                <a:solidFill>
                  <a:srgbClr val="FF0000"/>
                </a:solidFill>
                <a:latin typeface="Symbol" pitchFamily="100" charset="2"/>
              </a:rPr>
              <a:t>e</a:t>
            </a:r>
            <a:r>
              <a:rPr lang="en-US" altLang="ja-JP" sz="2000" b="1" dirty="0">
                <a:solidFill>
                  <a:srgbClr val="FF0000"/>
                </a:solidFill>
              </a:rPr>
              <a:t> &gt; 100 </a:t>
            </a:r>
            <a:r>
              <a:rPr lang="en-US" altLang="ja-JP" sz="2000" b="1" dirty="0">
                <a:solidFill>
                  <a:srgbClr val="FF0000"/>
                </a:solidFill>
                <a:latin typeface="Symbol" pitchFamily="100" charset="2"/>
              </a:rPr>
              <a:t>e</a:t>
            </a:r>
            <a:r>
              <a:rPr lang="en-US" altLang="ja-JP" sz="2000" b="1" baseline="-25000" dirty="0">
                <a:solidFill>
                  <a:srgbClr val="FF0000"/>
                </a:solidFill>
              </a:rPr>
              <a:t>0   </a:t>
            </a:r>
            <a:r>
              <a:rPr lang="en-US" altLang="ja-JP" sz="2000" b="1" dirty="0">
                <a:solidFill>
                  <a:srgbClr val="FF0000"/>
                </a:solidFill>
              </a:rPr>
              <a:t>(!) </a:t>
            </a:r>
          </a:p>
          <a:p>
            <a:pPr lvl="1">
              <a:buFontTx/>
              <a:buNone/>
            </a:pPr>
            <a:r>
              <a:rPr lang="en-US" altLang="ja-JP" sz="1800" dirty="0" err="1">
                <a:latin typeface="Symbol" pitchFamily="100" charset="2"/>
              </a:rPr>
              <a:t>e</a:t>
            </a:r>
            <a:r>
              <a:rPr lang="en-US" altLang="ja-JP" sz="1800" dirty="0"/>
              <a:t> &gt; 15 </a:t>
            </a:r>
            <a:r>
              <a:rPr lang="en-US" altLang="ja-JP" sz="1800" dirty="0" err="1"/>
              <a:t>GeV</a:t>
            </a:r>
            <a:r>
              <a:rPr lang="en-US" altLang="ja-JP" sz="1800" dirty="0"/>
              <a:t> / fm</a:t>
            </a:r>
            <a:r>
              <a:rPr lang="en-US" altLang="ja-JP" sz="1800" baseline="30000" dirty="0"/>
              <a:t>3</a:t>
            </a:r>
            <a:r>
              <a:rPr lang="en-US" altLang="ja-JP" sz="1800" dirty="0"/>
              <a:t>)</a:t>
            </a:r>
            <a:endParaRPr lang="en-US" altLang="ja-JP" sz="2000" dirty="0"/>
          </a:p>
        </p:txBody>
      </p:sp>
      <p:pic>
        <p:nvPicPr>
          <p:cNvPr id="1859599" name="Picture 15" descr="RAA_gamma_pi0_eta_AuAu200GeV"/>
          <p:cNvPicPr>
            <a:picLocks noChangeAspect="1" noChangeArrowheads="1"/>
          </p:cNvPicPr>
          <p:nvPr/>
        </p:nvPicPr>
        <p:blipFill>
          <a:blip r:embed="rId5"/>
          <a:srcRect/>
          <a:stretch>
            <a:fillRect/>
          </a:stretch>
        </p:blipFill>
        <p:spPr bwMode="auto">
          <a:xfrm>
            <a:off x="3810000" y="1882775"/>
            <a:ext cx="5334000" cy="33813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5959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5959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5959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59598">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5959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595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9598" grpId="0" build="p"/>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スライド番号プレースホルダ 4"/>
          <p:cNvSpPr>
            <a:spLocks noGrp="1"/>
          </p:cNvSpPr>
          <p:nvPr>
            <p:ph type="sldNum" sz="quarter" idx="12"/>
          </p:nvPr>
        </p:nvSpPr>
        <p:spPr/>
        <p:txBody>
          <a:bodyPr/>
          <a:lstStyle/>
          <a:p>
            <a:fld id="{3CA8EB45-66BF-5742-A3A1-D840F2146A32}" type="slidenum">
              <a:rPr lang="en-US" altLang="ja-JP"/>
              <a:pPr/>
              <a:t>66</a:t>
            </a:fld>
            <a:endParaRPr lang="en-US" altLang="ja-JP"/>
          </a:p>
        </p:txBody>
      </p:sp>
      <p:sp>
        <p:nvSpPr>
          <p:cNvPr id="43011" name="Rectangle 2"/>
          <p:cNvSpPr>
            <a:spLocks noGrp="1" noChangeArrowheads="1"/>
          </p:cNvSpPr>
          <p:nvPr>
            <p:ph type="title"/>
          </p:nvPr>
        </p:nvSpPr>
        <p:spPr>
          <a:noFill/>
        </p:spPr>
        <p:txBody>
          <a:bodyPr/>
          <a:lstStyle/>
          <a:p>
            <a:r>
              <a:rPr lang="ja-JP" altLang="en-US" dirty="0" smtClean="0">
                <a:latin typeface="ヒラギノ丸ゴ Pro W4"/>
                <a:ea typeface="ヒラギノ丸ゴ Pro W4"/>
                <a:cs typeface="ヒラギノ丸ゴ Pro W4"/>
              </a:rPr>
              <a:t>ジェットとは？</a:t>
            </a:r>
            <a:endParaRPr lang="en-US" altLang="ja-JP" dirty="0">
              <a:latin typeface="ヒラギノ丸ゴ Pro W4"/>
              <a:ea typeface="ヒラギノ丸ゴ Pro W4"/>
              <a:cs typeface="ヒラギノ丸ゴ Pro W4"/>
            </a:endParaRPr>
          </a:p>
        </p:txBody>
      </p:sp>
      <p:pic>
        <p:nvPicPr>
          <p:cNvPr id="43012" name="Picture 3"/>
          <p:cNvPicPr>
            <a:picLocks noChangeAspect="1" noChangeArrowheads="1"/>
          </p:cNvPicPr>
          <p:nvPr/>
        </p:nvPicPr>
        <p:blipFill>
          <a:blip r:embed="rId2"/>
          <a:srcRect/>
          <a:stretch>
            <a:fillRect/>
          </a:stretch>
        </p:blipFill>
        <p:spPr bwMode="auto">
          <a:xfrm>
            <a:off x="609600" y="1143000"/>
            <a:ext cx="2868613" cy="4033838"/>
          </a:xfrm>
          <a:prstGeom prst="rect">
            <a:avLst/>
          </a:prstGeom>
          <a:noFill/>
          <a:ln w="9525">
            <a:noFill/>
            <a:miter lim="800000"/>
            <a:headEnd/>
            <a:tailEnd/>
          </a:ln>
        </p:spPr>
      </p:pic>
      <p:sp>
        <p:nvSpPr>
          <p:cNvPr id="43013" name="Text Box 4"/>
          <p:cNvSpPr txBox="1">
            <a:spLocks noChangeArrowheads="1"/>
          </p:cNvSpPr>
          <p:nvPr/>
        </p:nvSpPr>
        <p:spPr bwMode="auto">
          <a:xfrm>
            <a:off x="304800" y="5334000"/>
            <a:ext cx="32004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800" dirty="0"/>
              <a:t>A UA2 two-jet event, ca 1982</a:t>
            </a:r>
          </a:p>
        </p:txBody>
      </p:sp>
      <p:pic>
        <p:nvPicPr>
          <p:cNvPr id="43014" name="Picture 5"/>
          <p:cNvPicPr>
            <a:picLocks noChangeAspect="1" noChangeArrowheads="1"/>
          </p:cNvPicPr>
          <p:nvPr/>
        </p:nvPicPr>
        <p:blipFill>
          <a:blip r:embed="rId3"/>
          <a:srcRect/>
          <a:stretch>
            <a:fillRect/>
          </a:stretch>
        </p:blipFill>
        <p:spPr bwMode="auto">
          <a:xfrm>
            <a:off x="3962400" y="1447800"/>
            <a:ext cx="3448050" cy="2822575"/>
          </a:xfrm>
          <a:prstGeom prst="rect">
            <a:avLst/>
          </a:prstGeom>
          <a:noFill/>
          <a:ln w="9525">
            <a:noFill/>
            <a:miter lim="800000"/>
            <a:headEnd/>
            <a:tailEnd/>
          </a:ln>
        </p:spPr>
      </p:pic>
      <p:sp>
        <p:nvSpPr>
          <p:cNvPr id="43015" name="Text Box 6"/>
          <p:cNvSpPr txBox="1">
            <a:spLocks noChangeArrowheads="1"/>
          </p:cNvSpPr>
          <p:nvPr/>
        </p:nvSpPr>
        <p:spPr bwMode="auto">
          <a:xfrm>
            <a:off x="7467600" y="1524000"/>
            <a:ext cx="1143000" cy="1465263"/>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800"/>
              <a:t>On-line display from Fermilab, ca 2004</a:t>
            </a:r>
          </a:p>
        </p:txBody>
      </p:sp>
      <p:sp>
        <p:nvSpPr>
          <p:cNvPr id="43016" name="Text Box 7"/>
          <p:cNvSpPr txBox="1">
            <a:spLocks noChangeArrowheads="1"/>
          </p:cNvSpPr>
          <p:nvPr/>
        </p:nvSpPr>
        <p:spPr bwMode="auto">
          <a:xfrm>
            <a:off x="3524475" y="4524838"/>
            <a:ext cx="5791200" cy="1754326"/>
          </a:xfrm>
          <a:prstGeom prst="rect">
            <a:avLst/>
          </a:prstGeom>
          <a:noFill/>
          <a:ln w="9525">
            <a:noFill/>
            <a:miter lim="800000"/>
            <a:headEnd/>
            <a:tailEnd/>
          </a:ln>
        </p:spPr>
        <p:txBody>
          <a:bodyPr wrap="square">
            <a:prstTxWarp prst="textNoShape">
              <a:avLst/>
            </a:prstTxWarp>
            <a:spAutoFit/>
          </a:bodyPr>
          <a:lstStyle/>
          <a:p>
            <a:pPr algn="l">
              <a:spcBef>
                <a:spcPct val="50000"/>
              </a:spcBef>
            </a:pPr>
            <a:r>
              <a:rPr lang="ja-JP" altLang="en-US" sz="1800" dirty="0" smtClean="0">
                <a:solidFill>
                  <a:srgbClr val="0000FF"/>
                </a:solidFill>
                <a:latin typeface="ヒラギノ丸ゴ Pro W4"/>
                <a:ea typeface="ヒラギノ丸ゴ Pro W4"/>
                <a:cs typeface="ヒラギノ丸ゴ Pro W4"/>
              </a:rPr>
              <a:t>実験的に観測される高い運動量をもったハドロンの束</a:t>
            </a:r>
            <a:endParaRPr lang="en-US" altLang="ja-JP" sz="1800" dirty="0" smtClean="0">
              <a:solidFill>
                <a:srgbClr val="0000FF"/>
              </a:solidFill>
              <a:latin typeface="ヒラギノ丸ゴ Pro W4"/>
              <a:ea typeface="ヒラギノ丸ゴ Pro W4"/>
              <a:cs typeface="ヒラギノ丸ゴ Pro W4"/>
            </a:endParaRPr>
          </a:p>
          <a:p>
            <a:pPr marL="457200" indent="-457200" algn="l">
              <a:spcBef>
                <a:spcPct val="50000"/>
              </a:spcBef>
              <a:buAutoNum type="arabicPeriod"/>
            </a:pPr>
            <a:r>
              <a:rPr lang="ja-JP" altLang="en-US" sz="1800" dirty="0" smtClean="0">
                <a:solidFill>
                  <a:srgbClr val="0000FF"/>
                </a:solidFill>
                <a:latin typeface="ヒラギノ丸ゴ Pro W4"/>
                <a:ea typeface="ヒラギノ丸ゴ Pro W4"/>
                <a:cs typeface="ヒラギノ丸ゴ Pro W4"/>
              </a:rPr>
              <a:t>クォークやグルーオン同士の高い運動量移行反応で生成される</a:t>
            </a:r>
            <a:endParaRPr lang="en-US" altLang="ja-JP" sz="1800" dirty="0" smtClean="0">
              <a:solidFill>
                <a:srgbClr val="0000FF"/>
              </a:solidFill>
              <a:latin typeface="ヒラギノ丸ゴ Pro W4"/>
              <a:ea typeface="ヒラギノ丸ゴ Pro W4"/>
              <a:cs typeface="ヒラギノ丸ゴ Pro W4"/>
            </a:endParaRPr>
          </a:p>
          <a:p>
            <a:pPr marL="457200" indent="-457200" algn="l">
              <a:spcBef>
                <a:spcPct val="50000"/>
              </a:spcBef>
              <a:buAutoNum type="arabicPeriod"/>
            </a:pPr>
            <a:r>
              <a:rPr lang="en-US" altLang="ja-JP" sz="1800" dirty="0" smtClean="0">
                <a:solidFill>
                  <a:srgbClr val="0000FF"/>
                </a:solidFill>
                <a:latin typeface="ヒラギノ丸ゴ Pro W4"/>
                <a:ea typeface="ヒラギノ丸ゴ Pro W4"/>
                <a:cs typeface="ヒラギノ丸ゴ Pro W4"/>
              </a:rPr>
              <a:t> </a:t>
            </a:r>
            <a:r>
              <a:rPr lang="ja-JP" altLang="en-US" sz="1800" dirty="0" smtClean="0">
                <a:solidFill>
                  <a:srgbClr val="0000FF"/>
                </a:solidFill>
                <a:latin typeface="ヒラギノ丸ゴ Pro W4"/>
                <a:ea typeface="ヒラギノ丸ゴ Pro W4"/>
                <a:cs typeface="ヒラギノ丸ゴ Pro W4"/>
              </a:rPr>
              <a:t>運動量保存により、角度にして約１８０</a:t>
            </a:r>
            <a:r>
              <a:rPr lang="en-US" altLang="ja-JP" sz="1800" dirty="0" smtClean="0">
                <a:solidFill>
                  <a:srgbClr val="0000FF"/>
                </a:solidFill>
                <a:latin typeface="ヒラギノ丸ゴ Pro W4"/>
                <a:ea typeface="ヒラギノ丸ゴ Pro W4"/>
                <a:cs typeface="ヒラギノ丸ゴ Pro W4"/>
              </a:rPr>
              <a:t>°</a:t>
            </a:r>
            <a:r>
              <a:rPr lang="ja-JP" altLang="en-US" sz="1800" dirty="0" smtClean="0">
                <a:solidFill>
                  <a:srgbClr val="0000FF"/>
                </a:solidFill>
                <a:latin typeface="ヒラギノ丸ゴ Pro W4"/>
                <a:ea typeface="ヒラギノ丸ゴ Pro W4"/>
                <a:cs typeface="ヒラギノ丸ゴ Pro W4"/>
              </a:rPr>
              <a:t>方向に対になって生成</a:t>
            </a:r>
            <a:endParaRPr lang="en-US" altLang="ja-JP" sz="1800" dirty="0" smtClean="0">
              <a:solidFill>
                <a:srgbClr val="0000FF"/>
              </a:solidFill>
              <a:latin typeface="ヒラギノ丸ゴ Pro W4"/>
              <a:ea typeface="ヒラギノ丸ゴ Pro W4"/>
              <a:cs typeface="ヒラギノ丸ゴ Pro W4"/>
            </a:endParaRPr>
          </a:p>
        </p:txBody>
      </p:sp>
      <p:sp>
        <p:nvSpPr>
          <p:cNvPr id="43017" name="Rectangle 8"/>
          <p:cNvSpPr>
            <a:spLocks noChangeArrowheads="1"/>
          </p:cNvSpPr>
          <p:nvPr/>
        </p:nvSpPr>
        <p:spPr bwMode="auto">
          <a:xfrm>
            <a:off x="5221365" y="914400"/>
            <a:ext cx="3890809" cy="276999"/>
          </a:xfrm>
          <a:prstGeom prst="rect">
            <a:avLst/>
          </a:prstGeom>
          <a:noFill/>
          <a:ln w="9525">
            <a:noFill/>
            <a:miter lim="800000"/>
            <a:headEnd/>
            <a:tailEnd/>
          </a:ln>
        </p:spPr>
        <p:txBody>
          <a:bodyPr wrap="none">
            <a:prstTxWarp prst="textNoShape">
              <a:avLst/>
            </a:prstTxWarp>
            <a:spAutoFit/>
          </a:bodyPr>
          <a:lstStyle/>
          <a:p>
            <a:r>
              <a:rPr lang="en-US" altLang="ja-JP" sz="1200" dirty="0">
                <a:latin typeface="ヒラギノ丸ゴ Pro W4"/>
                <a:ea typeface="ヒラギノ丸ゴ Pro W4"/>
                <a:cs typeface="ヒラギノ丸ゴ Pro W4"/>
              </a:rPr>
              <a:t>(taken from </a:t>
            </a:r>
            <a:r>
              <a:rPr lang="en-US" altLang="ja-JP" sz="1200" dirty="0" err="1">
                <a:latin typeface="ヒラギノ丸ゴ Pro W4"/>
                <a:ea typeface="ヒラギノ丸ゴ Pro W4"/>
                <a:cs typeface="ヒラギノ丸ゴ Pro W4"/>
              </a:rPr>
              <a:t>P.Stankus</a:t>
            </a:r>
            <a:r>
              <a:rPr lang="en-US" altLang="ja-JP" sz="1200" dirty="0">
                <a:latin typeface="ヒラギノ丸ゴ Pro W4"/>
                <a:ea typeface="ヒラギノ丸ゴ Pro W4"/>
                <a:cs typeface="ヒラギノ丸ゴ Pro W4"/>
              </a:rPr>
              <a:t> PHENIX Focus talk, 2005)</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228600"/>
            <a:ext cx="7772400" cy="609600"/>
          </a:xfrm>
        </p:spPr>
        <p:txBody>
          <a:bodyPr/>
          <a:lstStyle/>
          <a:p>
            <a:r>
              <a:rPr lang="en-US" altLang="ja-JP" sz="3600" dirty="0" smtClean="0">
                <a:latin typeface="ヒラギノ丸ゴ Pro W4"/>
                <a:ea typeface="ヒラギノ丸ゴ Pro W4"/>
                <a:cs typeface="ヒラギノ丸ゴ Pro W4"/>
              </a:rPr>
              <a:t>More Jets !!</a:t>
            </a:r>
            <a:endParaRPr lang="ja-JP" altLang="en-US" sz="3600" dirty="0">
              <a:latin typeface="ヒラギノ丸ゴ Pro W4"/>
              <a:ea typeface="ヒラギノ丸ゴ Pro W4"/>
              <a:cs typeface="ヒラギノ丸ゴ Pro W4"/>
            </a:endParaRPr>
          </a:p>
        </p:txBody>
      </p:sp>
      <p:sp>
        <p:nvSpPr>
          <p:cNvPr id="3" name="スライド番号プレースホルダ 2"/>
          <p:cNvSpPr>
            <a:spLocks noGrp="1"/>
          </p:cNvSpPr>
          <p:nvPr>
            <p:ph type="sldNum" sz="quarter" idx="12"/>
          </p:nvPr>
        </p:nvSpPr>
        <p:spPr/>
        <p:txBody>
          <a:bodyPr/>
          <a:lstStyle/>
          <a:p>
            <a:fld id="{C09710C1-ABCA-7045-A4AC-62E6F3B35C0A}" type="slidenum">
              <a:rPr lang="en-US" altLang="ja-JP" smtClean="0"/>
              <a:pPr/>
              <a:t>67</a:t>
            </a:fld>
            <a:endParaRPr lang="en-US" altLang="ja-JP"/>
          </a:p>
        </p:txBody>
      </p:sp>
      <p:pic>
        <p:nvPicPr>
          <p:cNvPr id="4" name="図 3"/>
          <p:cNvPicPr>
            <a:picLocks noChangeAspect="1"/>
          </p:cNvPicPr>
          <p:nvPr/>
        </p:nvPicPr>
        <p:blipFill>
          <a:blip r:embed="rId2"/>
          <a:stretch>
            <a:fillRect/>
          </a:stretch>
        </p:blipFill>
        <p:spPr>
          <a:xfrm>
            <a:off x="431800" y="1168400"/>
            <a:ext cx="4140200" cy="4521200"/>
          </a:xfrm>
          <a:prstGeom prst="rect">
            <a:avLst/>
          </a:prstGeom>
        </p:spPr>
      </p:pic>
      <p:pic>
        <p:nvPicPr>
          <p:cNvPr id="6" name="図 5"/>
          <p:cNvPicPr>
            <a:picLocks noChangeAspect="1"/>
          </p:cNvPicPr>
          <p:nvPr/>
        </p:nvPicPr>
        <p:blipFill>
          <a:blip r:embed="rId3"/>
          <a:srcRect r="7237"/>
          <a:stretch>
            <a:fillRect/>
          </a:stretch>
        </p:blipFill>
        <p:spPr>
          <a:xfrm>
            <a:off x="4876800" y="1435100"/>
            <a:ext cx="3581400" cy="3987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スライド番号プレースホルダ 5"/>
          <p:cNvSpPr>
            <a:spLocks noGrp="1"/>
          </p:cNvSpPr>
          <p:nvPr>
            <p:ph type="sldNum" sz="quarter" idx="11"/>
          </p:nvPr>
        </p:nvSpPr>
        <p:spPr>
          <a:xfrm>
            <a:off x="0" y="6629400"/>
            <a:ext cx="1905000" cy="228600"/>
          </a:xfrm>
        </p:spPr>
        <p:txBody>
          <a:bodyPr/>
          <a:lstStyle/>
          <a:p>
            <a:pPr algn="l"/>
            <a:fld id="{21D61ADF-A56A-0546-83FB-953894C1364D}" type="slidenum">
              <a:rPr lang="en-US" altLang="ja-JP" sz="1000"/>
              <a:pPr algn="l"/>
              <a:t>68</a:t>
            </a:fld>
            <a:endParaRPr lang="en-US" altLang="ja-JP" sz="1000"/>
          </a:p>
        </p:txBody>
      </p:sp>
      <p:sp>
        <p:nvSpPr>
          <p:cNvPr id="44035" name="Rectangle 2"/>
          <p:cNvSpPr>
            <a:spLocks noGrp="1" noChangeArrowheads="1"/>
          </p:cNvSpPr>
          <p:nvPr>
            <p:ph type="title"/>
          </p:nvPr>
        </p:nvSpPr>
        <p:spPr>
          <a:xfrm>
            <a:off x="685800" y="304800"/>
            <a:ext cx="7772400" cy="609600"/>
          </a:xfrm>
        </p:spPr>
        <p:txBody>
          <a:bodyPr/>
          <a:lstStyle/>
          <a:p>
            <a:r>
              <a:rPr lang="ja-JP" altLang="en-US" dirty="0" smtClean="0">
                <a:latin typeface="ヒラギノ丸ゴ Pro W4"/>
                <a:ea typeface="ヒラギノ丸ゴ Pro W4"/>
                <a:cs typeface="ヒラギノ丸ゴ Pro W4"/>
              </a:rPr>
              <a:t>ジェットの方位角相関の様子</a:t>
            </a:r>
            <a:r>
              <a:rPr lang="en-US" altLang="ja-JP" dirty="0" smtClean="0">
                <a:latin typeface="ヒラギノ丸ゴ Pro W4"/>
                <a:ea typeface="ヒラギノ丸ゴ Pro W4"/>
                <a:cs typeface="ヒラギノ丸ゴ Pro W4"/>
              </a:rPr>
              <a:t> </a:t>
            </a:r>
            <a:br>
              <a:rPr lang="en-US" altLang="ja-JP" dirty="0" smtClean="0">
                <a:latin typeface="ヒラギノ丸ゴ Pro W4"/>
                <a:ea typeface="ヒラギノ丸ゴ Pro W4"/>
                <a:cs typeface="ヒラギノ丸ゴ Pro W4"/>
              </a:rPr>
            </a:br>
            <a:r>
              <a:rPr lang="en-US" altLang="ja-JP" dirty="0" smtClean="0">
                <a:latin typeface="ヒラギノ丸ゴ Pro W4"/>
                <a:ea typeface="ヒラギノ丸ゴ Pro W4"/>
                <a:cs typeface="ヒラギノ丸ゴ Pro W4"/>
              </a:rPr>
              <a:t>(</a:t>
            </a:r>
            <a:r>
              <a:rPr lang="ja-JP" altLang="en-US" dirty="0" smtClean="0">
                <a:latin typeface="ヒラギノ丸ゴ Pro W4"/>
                <a:ea typeface="ヒラギノ丸ゴ Pro W4"/>
                <a:cs typeface="ヒラギノ丸ゴ Pro W4"/>
              </a:rPr>
              <a:t>陽子</a:t>
            </a:r>
            <a:r>
              <a:rPr lang="en-US" altLang="ja-JP" dirty="0" smtClean="0">
                <a:latin typeface="ヒラギノ丸ゴ Pro W4"/>
                <a:ea typeface="ヒラギノ丸ゴ Pro W4"/>
                <a:cs typeface="ヒラギノ丸ゴ Pro W4"/>
              </a:rPr>
              <a:t>-</a:t>
            </a:r>
            <a:r>
              <a:rPr lang="ja-JP" altLang="en-US" dirty="0" smtClean="0">
                <a:latin typeface="ヒラギノ丸ゴ Pro W4"/>
                <a:ea typeface="ヒラギノ丸ゴ Pro W4"/>
                <a:cs typeface="ヒラギノ丸ゴ Pro W4"/>
              </a:rPr>
              <a:t>陽子</a:t>
            </a:r>
            <a:r>
              <a:rPr lang="en-US" altLang="ja-JP" dirty="0" smtClean="0">
                <a:latin typeface="ヒラギノ丸ゴ Pro W4"/>
                <a:ea typeface="ヒラギノ丸ゴ Pro W4"/>
                <a:cs typeface="ヒラギノ丸ゴ Pro W4"/>
              </a:rPr>
              <a:t> p+p </a:t>
            </a:r>
            <a:r>
              <a:rPr lang="ja-JP" altLang="en-US" dirty="0" smtClean="0">
                <a:latin typeface="ヒラギノ丸ゴ Pro W4"/>
                <a:ea typeface="ヒラギノ丸ゴ Pro W4"/>
                <a:cs typeface="ヒラギノ丸ゴ Pro W4"/>
              </a:rPr>
              <a:t>衝突の場合</a:t>
            </a:r>
            <a:r>
              <a:rPr lang="en-US" altLang="ja-JP" dirty="0" smtClean="0">
                <a:latin typeface="ヒラギノ丸ゴ Pro W4"/>
                <a:ea typeface="ヒラギノ丸ゴ Pro W4"/>
                <a:cs typeface="ヒラギノ丸ゴ Pro W4"/>
              </a:rPr>
              <a:t>)</a:t>
            </a:r>
            <a:endParaRPr lang="en-US" altLang="ja-JP" dirty="0">
              <a:latin typeface="ヒラギノ丸ゴ Pro W4"/>
              <a:ea typeface="ヒラギノ丸ゴ Pro W4"/>
              <a:cs typeface="ヒラギノ丸ゴ Pro W4"/>
            </a:endParaRPr>
          </a:p>
        </p:txBody>
      </p:sp>
      <p:pic>
        <p:nvPicPr>
          <p:cNvPr id="44036" name="Picture 4" descr="ppHt_pict"/>
          <p:cNvPicPr>
            <a:picLocks noChangeAspect="1" noChangeArrowheads="1"/>
          </p:cNvPicPr>
          <p:nvPr/>
        </p:nvPicPr>
        <p:blipFill>
          <a:blip r:embed="rId2"/>
          <a:srcRect/>
          <a:stretch>
            <a:fillRect/>
          </a:stretch>
        </p:blipFill>
        <p:spPr bwMode="auto">
          <a:xfrm>
            <a:off x="609600" y="1447800"/>
            <a:ext cx="3581400" cy="3581400"/>
          </a:xfrm>
          <a:prstGeom prst="rect">
            <a:avLst/>
          </a:prstGeom>
          <a:noFill/>
          <a:ln w="9525">
            <a:noFill/>
            <a:miter lim="800000"/>
            <a:headEnd/>
            <a:tailEnd/>
          </a:ln>
        </p:spPr>
      </p:pic>
      <p:sp>
        <p:nvSpPr>
          <p:cNvPr id="44037" name="Rectangle 5"/>
          <p:cNvSpPr>
            <a:spLocks noChangeArrowheads="1"/>
          </p:cNvSpPr>
          <p:nvPr/>
        </p:nvSpPr>
        <p:spPr bwMode="auto">
          <a:xfrm>
            <a:off x="352056" y="5181600"/>
            <a:ext cx="4147289" cy="461665"/>
          </a:xfrm>
          <a:prstGeom prst="rect">
            <a:avLst/>
          </a:prstGeom>
          <a:noFill/>
          <a:ln w="9525">
            <a:noFill/>
            <a:miter lim="800000"/>
            <a:headEnd/>
            <a:tailEnd/>
          </a:ln>
        </p:spPr>
        <p:txBody>
          <a:bodyPr wrap="none">
            <a:prstTxWarp prst="textNoShape">
              <a:avLst/>
            </a:prstTxWarp>
            <a:spAutoFit/>
          </a:bodyPr>
          <a:lstStyle/>
          <a:p>
            <a:r>
              <a:rPr lang="en-US" altLang="ja-JP" dirty="0">
                <a:latin typeface="ヒラギノ丸ゴ Pro W4"/>
                <a:ea typeface="ヒラギノ丸ゴ Pro W4"/>
                <a:cs typeface="ヒラギノ丸ゴ Pro W4"/>
              </a:rPr>
              <a:t>STAR event display in p+p</a:t>
            </a:r>
          </a:p>
        </p:txBody>
      </p:sp>
      <p:sp>
        <p:nvSpPr>
          <p:cNvPr id="112646" name="AutoShape 6"/>
          <p:cNvSpPr>
            <a:spLocks noChangeArrowheads="1"/>
          </p:cNvSpPr>
          <p:nvPr/>
        </p:nvSpPr>
        <p:spPr bwMode="auto">
          <a:xfrm rot="-2253548">
            <a:off x="6872288" y="3200400"/>
            <a:ext cx="838200" cy="1143000"/>
          </a:xfrm>
          <a:prstGeom prst="triangle">
            <a:avLst>
              <a:gd name="adj" fmla="val 50000"/>
            </a:avLst>
          </a:prstGeom>
          <a:solidFill>
            <a:schemeClr val="accent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endParaRPr lang="ja-JP" altLang="en-US"/>
          </a:p>
        </p:txBody>
      </p:sp>
      <p:sp>
        <p:nvSpPr>
          <p:cNvPr id="112647" name="AutoShape 7"/>
          <p:cNvSpPr>
            <a:spLocks noChangeArrowheads="1"/>
          </p:cNvSpPr>
          <p:nvPr/>
        </p:nvSpPr>
        <p:spPr bwMode="auto">
          <a:xfrm rot="8470868">
            <a:off x="6172200" y="2306638"/>
            <a:ext cx="838200" cy="1143000"/>
          </a:xfrm>
          <a:prstGeom prst="triangle">
            <a:avLst>
              <a:gd name="adj" fmla="val 50000"/>
            </a:avLst>
          </a:prstGeom>
          <a:solidFill>
            <a:schemeClr val="accent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endParaRPr lang="ja-JP" altLang="en-US"/>
          </a:p>
        </p:txBody>
      </p:sp>
      <p:sp>
        <p:nvSpPr>
          <p:cNvPr id="44040" name="Line 8"/>
          <p:cNvSpPr>
            <a:spLocks noChangeShapeType="1"/>
          </p:cNvSpPr>
          <p:nvPr/>
        </p:nvSpPr>
        <p:spPr bwMode="auto">
          <a:xfrm flipH="1" flipV="1">
            <a:off x="6096000" y="2306638"/>
            <a:ext cx="863600" cy="102711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ja-JP" altLang="en-US"/>
          </a:p>
        </p:txBody>
      </p:sp>
      <p:sp>
        <p:nvSpPr>
          <p:cNvPr id="44041" name="Rectangle 9"/>
          <p:cNvSpPr>
            <a:spLocks noChangeArrowheads="1"/>
          </p:cNvSpPr>
          <p:nvPr/>
        </p:nvSpPr>
        <p:spPr bwMode="auto">
          <a:xfrm>
            <a:off x="5181600" y="1752600"/>
            <a:ext cx="3022600" cy="461665"/>
          </a:xfrm>
          <a:prstGeom prst="rect">
            <a:avLst/>
          </a:prstGeom>
          <a:noFill/>
          <a:ln w="9525">
            <a:noFill/>
            <a:miter lim="800000"/>
            <a:headEnd/>
            <a:tailEnd/>
          </a:ln>
        </p:spPr>
        <p:txBody>
          <a:bodyPr>
            <a:prstTxWarp prst="textNoShape">
              <a:avLst/>
            </a:prstTxWarp>
            <a:spAutoFit/>
          </a:bodyPr>
          <a:lstStyle/>
          <a:p>
            <a:r>
              <a:rPr lang="ja-JP" altLang="en-US" dirty="0" smtClean="0">
                <a:solidFill>
                  <a:srgbClr val="FF0000"/>
                </a:solidFill>
                <a:latin typeface="ヒラギノ丸ゴ Pro W4"/>
                <a:ea typeface="ヒラギノ丸ゴ Pro W4"/>
                <a:cs typeface="ヒラギノ丸ゴ Pro W4"/>
              </a:rPr>
              <a:t>トリガー粒子</a:t>
            </a:r>
            <a:endParaRPr lang="en-US" altLang="ja-JP" dirty="0">
              <a:solidFill>
                <a:srgbClr val="FF0000"/>
              </a:solidFill>
              <a:latin typeface="ヒラギノ丸ゴ Pro W4"/>
              <a:ea typeface="ヒラギノ丸ゴ Pro W4"/>
              <a:cs typeface="ヒラギノ丸ゴ Pro W4"/>
            </a:endParaRPr>
          </a:p>
        </p:txBody>
      </p:sp>
      <p:sp>
        <p:nvSpPr>
          <p:cNvPr id="44042" name="Rectangle 10"/>
          <p:cNvSpPr>
            <a:spLocks noChangeArrowheads="1"/>
          </p:cNvSpPr>
          <p:nvPr/>
        </p:nvSpPr>
        <p:spPr bwMode="auto">
          <a:xfrm>
            <a:off x="4541460" y="2230438"/>
            <a:ext cx="1634293"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FF0000"/>
                </a:solidFill>
                <a:latin typeface="ヒラギノ丸ゴ Pro W4"/>
                <a:ea typeface="ヒラギノ丸ゴ Pro W4"/>
                <a:cs typeface="ヒラギノ丸ゴ Pro W4"/>
              </a:rPr>
              <a:t>Near-side</a:t>
            </a:r>
            <a:endParaRPr lang="en-US" altLang="ja-JP" dirty="0">
              <a:latin typeface="ヒラギノ丸ゴ Pro W4"/>
              <a:ea typeface="ヒラギノ丸ゴ Pro W4"/>
              <a:cs typeface="ヒラギノ丸ゴ Pro W4"/>
            </a:endParaRPr>
          </a:p>
        </p:txBody>
      </p:sp>
      <p:sp>
        <p:nvSpPr>
          <p:cNvPr id="44043" name="Rectangle 11"/>
          <p:cNvSpPr>
            <a:spLocks noChangeArrowheads="1"/>
          </p:cNvSpPr>
          <p:nvPr/>
        </p:nvSpPr>
        <p:spPr bwMode="auto">
          <a:xfrm>
            <a:off x="7416852" y="4211638"/>
            <a:ext cx="1762021"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FF6FCF"/>
                </a:solidFill>
                <a:latin typeface="ヒラギノ丸ゴ Pro W4"/>
                <a:ea typeface="ヒラギノ丸ゴ Pro W4"/>
                <a:cs typeface="ヒラギノ丸ゴ Pro W4"/>
              </a:rPr>
              <a:t>Away-side</a:t>
            </a:r>
            <a:endParaRPr lang="en-US" altLang="ja-JP" dirty="0">
              <a:latin typeface="ヒラギノ丸ゴ Pro W4"/>
              <a:ea typeface="ヒラギノ丸ゴ Pro W4"/>
              <a:cs typeface="ヒラギノ丸ゴ Pro W4"/>
            </a:endParaRPr>
          </a:p>
        </p:txBody>
      </p:sp>
      <p:sp>
        <p:nvSpPr>
          <p:cNvPr id="44044" name="Rectangle 12"/>
          <p:cNvSpPr>
            <a:spLocks noChangeArrowheads="1"/>
          </p:cNvSpPr>
          <p:nvPr/>
        </p:nvSpPr>
        <p:spPr bwMode="auto">
          <a:xfrm>
            <a:off x="5410200" y="4592638"/>
            <a:ext cx="3556000" cy="461665"/>
          </a:xfrm>
          <a:prstGeom prst="rect">
            <a:avLst/>
          </a:prstGeom>
          <a:noFill/>
          <a:ln w="9525">
            <a:noFill/>
            <a:miter lim="800000"/>
            <a:headEnd/>
            <a:tailEnd/>
          </a:ln>
        </p:spPr>
        <p:txBody>
          <a:bodyPr>
            <a:prstTxWarp prst="textNoShape">
              <a:avLst/>
            </a:prstTxWarp>
            <a:spAutoFit/>
          </a:bodyPr>
          <a:lstStyle/>
          <a:p>
            <a:r>
              <a:rPr lang="ja-JP" altLang="en-US" dirty="0" smtClean="0">
                <a:solidFill>
                  <a:srgbClr val="FF6FCF"/>
                </a:solidFill>
                <a:latin typeface="ヒラギノ丸ゴ Pro W4"/>
                <a:ea typeface="ヒラギノ丸ゴ Pro W4"/>
                <a:cs typeface="ヒラギノ丸ゴ Pro W4"/>
              </a:rPr>
              <a:t>パートナー粒子</a:t>
            </a:r>
            <a:endParaRPr lang="en-US" altLang="ja-JP" dirty="0">
              <a:solidFill>
                <a:srgbClr val="FF6FCF"/>
              </a:solidFill>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スライド番号プレースホルダ 4"/>
          <p:cNvSpPr>
            <a:spLocks noGrp="1"/>
          </p:cNvSpPr>
          <p:nvPr>
            <p:ph type="sldNum" sz="quarter" idx="12"/>
          </p:nvPr>
        </p:nvSpPr>
        <p:spPr/>
        <p:txBody>
          <a:bodyPr/>
          <a:lstStyle/>
          <a:p>
            <a:fld id="{F895EB8D-2A3F-614A-B26B-F752417A28B8}" type="slidenum">
              <a:rPr lang="en-US" altLang="ja-JP"/>
              <a:pPr/>
              <a:t>69</a:t>
            </a:fld>
            <a:endParaRPr lang="en-US" altLang="ja-JP"/>
          </a:p>
        </p:txBody>
      </p:sp>
      <p:sp>
        <p:nvSpPr>
          <p:cNvPr id="45059" name="Rectangle 2"/>
          <p:cNvSpPr>
            <a:spLocks noGrp="1" noChangeArrowheads="1"/>
          </p:cNvSpPr>
          <p:nvPr>
            <p:ph type="title"/>
          </p:nvPr>
        </p:nvSpPr>
        <p:spPr/>
        <p:txBody>
          <a:bodyPr/>
          <a:lstStyle/>
          <a:p>
            <a:r>
              <a:rPr lang="en-US" altLang="ja-JP" dirty="0" smtClean="0">
                <a:latin typeface="ヒラギノ丸ゴ Pro W4"/>
                <a:ea typeface="ヒラギノ丸ゴ Pro W4"/>
                <a:cs typeface="ヒラギノ丸ゴ Pro W4"/>
              </a:rPr>
              <a:t>STAR</a:t>
            </a:r>
            <a:r>
              <a:rPr lang="ja-JP" altLang="en-US" dirty="0" smtClean="0">
                <a:latin typeface="ヒラギノ丸ゴ Pro W4"/>
                <a:ea typeface="ヒラギノ丸ゴ Pro W4"/>
                <a:cs typeface="ヒラギノ丸ゴ Pro W4"/>
              </a:rPr>
              <a:t>実験によるジェットイベント</a:t>
            </a:r>
            <a:endParaRPr lang="en-US" altLang="ja-JP" dirty="0">
              <a:latin typeface="ヒラギノ丸ゴ Pro W4"/>
              <a:ea typeface="ヒラギノ丸ゴ Pro W4"/>
              <a:cs typeface="ヒラギノ丸ゴ Pro W4"/>
            </a:endParaRPr>
          </a:p>
        </p:txBody>
      </p:sp>
      <p:pic>
        <p:nvPicPr>
          <p:cNvPr id="45060" name="Picture 3" descr="ev32-end-full"/>
          <p:cNvPicPr>
            <a:picLocks noChangeAspect="1" noChangeArrowheads="1"/>
          </p:cNvPicPr>
          <p:nvPr/>
        </p:nvPicPr>
        <p:blipFill>
          <a:blip r:embed="rId2"/>
          <a:srcRect b="6752"/>
          <a:stretch>
            <a:fillRect/>
          </a:stretch>
        </p:blipFill>
        <p:spPr bwMode="auto">
          <a:xfrm>
            <a:off x="5486400" y="1905000"/>
            <a:ext cx="3346450" cy="3714750"/>
          </a:xfrm>
          <a:prstGeom prst="rect">
            <a:avLst/>
          </a:prstGeom>
          <a:noFill/>
          <a:ln w="9525">
            <a:noFill/>
            <a:miter lim="800000"/>
            <a:headEnd/>
            <a:tailEnd/>
          </a:ln>
        </p:spPr>
      </p:pic>
      <p:sp>
        <p:nvSpPr>
          <p:cNvPr id="45061" name="Text Box 4"/>
          <p:cNvSpPr txBox="1">
            <a:spLocks noChangeArrowheads="1"/>
          </p:cNvSpPr>
          <p:nvPr/>
        </p:nvSpPr>
        <p:spPr bwMode="auto">
          <a:xfrm>
            <a:off x="609600" y="4191000"/>
            <a:ext cx="2057400" cy="701675"/>
          </a:xfrm>
          <a:prstGeom prst="rect">
            <a:avLst/>
          </a:prstGeom>
          <a:solidFill>
            <a:schemeClr val="bg1"/>
          </a:solidFill>
          <a:ln w="9525">
            <a:noFill/>
            <a:miter lim="800000"/>
            <a:headEnd/>
            <a:tailEnd/>
          </a:ln>
        </p:spPr>
        <p:txBody>
          <a:bodyPr>
            <a:prstTxWarp prst="textNoShape">
              <a:avLst/>
            </a:prstTxWarp>
            <a:spAutoFit/>
          </a:bodyPr>
          <a:lstStyle/>
          <a:p>
            <a:pPr eaLnBrk="1" hangingPunct="1">
              <a:spcBef>
                <a:spcPct val="50000"/>
              </a:spcBef>
            </a:pPr>
            <a:r>
              <a:rPr lang="en-US" altLang="ja-JP" sz="2000" dirty="0">
                <a:latin typeface="ヒラギノ丸ゴ Pro W4"/>
                <a:ea typeface="ヒラギノ丸ゴ Pro W4"/>
                <a:cs typeface="ヒラギノ丸ゴ Pro W4"/>
              </a:rPr>
              <a:t>p+p </a:t>
            </a:r>
            <a:r>
              <a:rPr lang="en-US" altLang="ja-JP" sz="2000" dirty="0" err="1">
                <a:latin typeface="ヒラギノ丸ゴ Pro W4"/>
                <a:ea typeface="ヒラギノ丸ゴ Pro W4"/>
                <a:cs typeface="ヒラギノ丸ゴ Pro W4"/>
                <a:sym typeface="Symbol" pitchFamily="-106" charset="2"/>
              </a:rPr>
              <a:t></a:t>
            </a:r>
            <a:r>
              <a:rPr lang="en-US" altLang="ja-JP" sz="2000" dirty="0" err="1">
                <a:latin typeface="ヒラギノ丸ゴ Pro W4"/>
                <a:ea typeface="ヒラギノ丸ゴ Pro W4"/>
                <a:cs typeface="ヒラギノ丸ゴ Pro W4"/>
              </a:rPr>
              <a:t>jet+jet</a:t>
            </a:r>
            <a:r>
              <a:rPr lang="en-US" altLang="ja-JP" sz="2000" dirty="0">
                <a:latin typeface="ヒラギノ丸ゴ Pro W4"/>
                <a:ea typeface="ヒラギノ丸ゴ Pro W4"/>
                <a:cs typeface="ヒラギノ丸ゴ Pro W4"/>
              </a:rPr>
              <a:t> (STAR@RHIC)</a:t>
            </a:r>
          </a:p>
        </p:txBody>
      </p:sp>
      <p:sp>
        <p:nvSpPr>
          <p:cNvPr id="45062" name="Text Box 5"/>
          <p:cNvSpPr txBox="1">
            <a:spLocks noChangeArrowheads="1"/>
          </p:cNvSpPr>
          <p:nvPr/>
        </p:nvSpPr>
        <p:spPr bwMode="auto">
          <a:xfrm>
            <a:off x="6248400" y="5715000"/>
            <a:ext cx="1981200" cy="701675"/>
          </a:xfrm>
          <a:prstGeom prst="rect">
            <a:avLst/>
          </a:prstGeom>
          <a:solidFill>
            <a:schemeClr val="bg1"/>
          </a:solidFill>
          <a:ln w="9525">
            <a:noFill/>
            <a:miter lim="800000"/>
            <a:headEnd/>
            <a:tailEnd/>
          </a:ln>
        </p:spPr>
        <p:txBody>
          <a:bodyPr>
            <a:prstTxWarp prst="textNoShape">
              <a:avLst/>
            </a:prstTxWarp>
            <a:spAutoFit/>
          </a:bodyPr>
          <a:lstStyle/>
          <a:p>
            <a:pPr eaLnBrk="1" hangingPunct="1">
              <a:spcBef>
                <a:spcPct val="50000"/>
              </a:spcBef>
            </a:pPr>
            <a:r>
              <a:rPr lang="en-US" altLang="ja-JP" sz="2000" dirty="0">
                <a:latin typeface="ヒラギノ丸ゴ Pro W4"/>
                <a:ea typeface="ヒラギノ丸ゴ Pro W4"/>
                <a:cs typeface="ヒラギノ丸ゴ Pro W4"/>
              </a:rPr>
              <a:t>Au+Au </a:t>
            </a:r>
            <a:r>
              <a:rPr lang="en-US" altLang="ja-JP" sz="2000" dirty="0" err="1">
                <a:latin typeface="ヒラギノ丸ゴ Pro W4"/>
                <a:ea typeface="ヒラギノ丸ゴ Pro W4"/>
                <a:cs typeface="ヒラギノ丸ゴ Pro W4"/>
                <a:sym typeface="Symbol" pitchFamily="-106" charset="2"/>
              </a:rPr>
              <a:t></a:t>
            </a:r>
            <a:r>
              <a:rPr lang="en-US" altLang="ja-JP" sz="2000" dirty="0">
                <a:latin typeface="ヒラギノ丸ゴ Pro W4"/>
                <a:ea typeface="ヒラギノ丸ゴ Pro W4"/>
                <a:cs typeface="ヒラギノ丸ゴ Pro W4"/>
              </a:rPr>
              <a:t>??? (STAR@RHIC)</a:t>
            </a:r>
          </a:p>
        </p:txBody>
      </p:sp>
      <p:sp>
        <p:nvSpPr>
          <p:cNvPr id="45063" name="Text Box 6"/>
          <p:cNvSpPr txBox="1">
            <a:spLocks noChangeArrowheads="1"/>
          </p:cNvSpPr>
          <p:nvPr/>
        </p:nvSpPr>
        <p:spPr bwMode="auto">
          <a:xfrm>
            <a:off x="4287788" y="1066800"/>
            <a:ext cx="3403700" cy="461665"/>
          </a:xfrm>
          <a:prstGeom prst="rect">
            <a:avLst/>
          </a:prstGeom>
          <a:solidFill>
            <a:srgbClr val="FFFF99"/>
          </a:solidFill>
          <a:ln w="15875">
            <a:noFill/>
            <a:miter lim="800000"/>
            <a:headEnd/>
            <a:tailEnd/>
          </a:ln>
        </p:spPr>
        <p:txBody>
          <a:bodyPr wrap="none">
            <a:prstTxWarp prst="textNoShape">
              <a:avLst/>
            </a:prstTxWarp>
            <a:spAutoFit/>
          </a:bodyPr>
          <a:lstStyle/>
          <a:p>
            <a:pPr eaLnBrk="1" hangingPunct="1"/>
            <a:r>
              <a:rPr lang="en-US" altLang="ja-JP" dirty="0">
                <a:solidFill>
                  <a:srgbClr val="0000FF"/>
                </a:solidFill>
                <a:latin typeface="ヒラギノ丸ゴ Pro W4"/>
                <a:ea typeface="ヒラギノ丸ゴ Pro W4"/>
                <a:cs typeface="ヒラギノ丸ゴ Pro W4"/>
              </a:rPr>
              <a:t>Find this……</a:t>
            </a:r>
            <a:r>
              <a:rPr lang="en-US" altLang="ja-JP" dirty="0" smtClean="0">
                <a:solidFill>
                  <a:srgbClr val="0080FF"/>
                </a:solidFill>
                <a:latin typeface="ヒラギノ丸ゴ Pro W4"/>
                <a:ea typeface="ヒラギノ丸ゴ Pro W4"/>
                <a:cs typeface="ヒラギノ丸ゴ Pro W4"/>
              </a:rPr>
              <a:t>…in </a:t>
            </a:r>
            <a:r>
              <a:rPr lang="en-US" altLang="ja-JP" dirty="0">
                <a:solidFill>
                  <a:srgbClr val="0080FF"/>
                </a:solidFill>
                <a:latin typeface="ヒラギノ丸ゴ Pro W4"/>
                <a:ea typeface="ヒラギノ丸ゴ Pro W4"/>
                <a:cs typeface="ヒラギノ丸ゴ Pro W4"/>
              </a:rPr>
              <a:t>this</a:t>
            </a:r>
            <a:endParaRPr lang="en-US" altLang="ja-JP" dirty="0">
              <a:solidFill>
                <a:srgbClr val="0000FF"/>
              </a:solidFill>
              <a:latin typeface="ヒラギノ丸ゴ Pro W4"/>
              <a:ea typeface="ヒラギノ丸ゴ Pro W4"/>
              <a:cs typeface="ヒラギノ丸ゴ Pro W4"/>
            </a:endParaRPr>
          </a:p>
        </p:txBody>
      </p:sp>
      <p:sp>
        <p:nvSpPr>
          <p:cNvPr id="45064" name="Line 7"/>
          <p:cNvSpPr>
            <a:spLocks noChangeShapeType="1"/>
          </p:cNvSpPr>
          <p:nvPr/>
        </p:nvSpPr>
        <p:spPr bwMode="auto">
          <a:xfrm flipH="1">
            <a:off x="4114800" y="1447800"/>
            <a:ext cx="1143000" cy="304800"/>
          </a:xfrm>
          <a:prstGeom prst="line">
            <a:avLst/>
          </a:prstGeom>
          <a:noFill/>
          <a:ln w="15875">
            <a:solidFill>
              <a:srgbClr val="0000FF"/>
            </a:solidFill>
            <a:round/>
            <a:headEnd/>
            <a:tailEnd type="triangle" w="med" len="med"/>
          </a:ln>
        </p:spPr>
        <p:txBody>
          <a:bodyPr>
            <a:prstTxWarp prst="textNoShape">
              <a:avLst/>
            </a:prstTxWarp>
            <a:spAutoFit/>
          </a:bodyPr>
          <a:lstStyle/>
          <a:p>
            <a:endParaRPr lang="ja-JP" altLang="en-US"/>
          </a:p>
        </p:txBody>
      </p:sp>
      <p:sp>
        <p:nvSpPr>
          <p:cNvPr id="45065" name="Line 8"/>
          <p:cNvSpPr>
            <a:spLocks noChangeShapeType="1"/>
          </p:cNvSpPr>
          <p:nvPr/>
        </p:nvSpPr>
        <p:spPr bwMode="auto">
          <a:xfrm>
            <a:off x="7086600" y="1447800"/>
            <a:ext cx="0" cy="381000"/>
          </a:xfrm>
          <a:prstGeom prst="line">
            <a:avLst/>
          </a:prstGeom>
          <a:noFill/>
          <a:ln w="15875">
            <a:solidFill>
              <a:srgbClr val="0080FF"/>
            </a:solidFill>
            <a:round/>
            <a:headEnd/>
            <a:tailEnd type="triangle" w="med" len="med"/>
          </a:ln>
        </p:spPr>
        <p:txBody>
          <a:bodyPr>
            <a:prstTxWarp prst="textNoShape">
              <a:avLst/>
            </a:prstTxWarp>
            <a:spAutoFit/>
          </a:bodyPr>
          <a:lstStyle/>
          <a:p>
            <a:endParaRPr lang="ja-JP" altLang="en-US"/>
          </a:p>
        </p:txBody>
      </p:sp>
      <p:pic>
        <p:nvPicPr>
          <p:cNvPr id="45066" name="Picture 9" descr="ppHt_pict"/>
          <p:cNvPicPr>
            <a:picLocks noChangeAspect="1" noChangeArrowheads="1"/>
          </p:cNvPicPr>
          <p:nvPr/>
        </p:nvPicPr>
        <p:blipFill>
          <a:blip r:embed="rId3"/>
          <a:srcRect/>
          <a:stretch>
            <a:fillRect/>
          </a:stretch>
        </p:blipFill>
        <p:spPr bwMode="auto">
          <a:xfrm>
            <a:off x="381000" y="1143000"/>
            <a:ext cx="3124200" cy="3124200"/>
          </a:xfrm>
          <a:prstGeom prst="rect">
            <a:avLst/>
          </a:prstGeom>
          <a:noFill/>
          <a:ln w="9525">
            <a:noFill/>
            <a:miter lim="800000"/>
            <a:headEnd/>
            <a:tailEnd/>
          </a:ln>
        </p:spPr>
      </p:pic>
      <p:sp>
        <p:nvSpPr>
          <p:cNvPr id="45067" name="Text Box 10"/>
          <p:cNvSpPr txBox="1">
            <a:spLocks noChangeArrowheads="1"/>
          </p:cNvSpPr>
          <p:nvPr/>
        </p:nvSpPr>
        <p:spPr bwMode="auto">
          <a:xfrm>
            <a:off x="568573" y="5165725"/>
            <a:ext cx="5090625" cy="1569660"/>
          </a:xfrm>
          <a:prstGeom prst="rect">
            <a:avLst/>
          </a:prstGeom>
          <a:noFill/>
          <a:ln w="9525">
            <a:noFill/>
            <a:miter lim="800000"/>
            <a:headEnd/>
            <a:tailEnd/>
          </a:ln>
        </p:spPr>
        <p:txBody>
          <a:bodyPr wrap="none">
            <a:prstTxWarp prst="textNoShape">
              <a:avLst/>
            </a:prstTxWarp>
            <a:spAutoFit/>
          </a:bodyPr>
          <a:lstStyle/>
          <a:p>
            <a:pPr>
              <a:buFontTx/>
              <a:buChar char="•"/>
            </a:pPr>
            <a:r>
              <a:rPr lang="en-US" altLang="ja-JP" dirty="0" smtClean="0">
                <a:solidFill>
                  <a:srgbClr val="0000FF"/>
                </a:solidFill>
                <a:latin typeface="ヒラギノ丸ゴ Pro W4"/>
                <a:ea typeface="ヒラギノ丸ゴ Pro W4"/>
                <a:cs typeface="ヒラギノ丸ゴ Pro W4"/>
              </a:rPr>
              <a:t> </a:t>
            </a:r>
            <a:r>
              <a:rPr lang="ja-JP" altLang="en-US" dirty="0" smtClean="0">
                <a:solidFill>
                  <a:srgbClr val="0000FF"/>
                </a:solidFill>
                <a:latin typeface="ヒラギノ丸ゴ Pro W4"/>
                <a:ea typeface="ヒラギノ丸ゴ Pro W4"/>
                <a:cs typeface="ヒラギノ丸ゴ Pro W4"/>
              </a:rPr>
              <a:t>しかしながら、金原子核衝突で</a:t>
            </a:r>
            <a:endParaRPr lang="en-US" altLang="ja-JP" dirty="0" smtClean="0">
              <a:solidFill>
                <a:srgbClr val="0000FF"/>
              </a:solidFill>
              <a:latin typeface="ヒラギノ丸ゴ Pro W4"/>
              <a:ea typeface="ヒラギノ丸ゴ Pro W4"/>
              <a:cs typeface="ヒラギノ丸ゴ Pro W4"/>
            </a:endParaRPr>
          </a:p>
          <a:p>
            <a:r>
              <a:rPr lang="ja-JP" altLang="en-US" dirty="0" smtClean="0">
                <a:solidFill>
                  <a:srgbClr val="0000FF"/>
                </a:solidFill>
                <a:latin typeface="ヒラギノ丸ゴ Pro W4"/>
                <a:ea typeface="ヒラギノ丸ゴ Pro W4"/>
                <a:cs typeface="ヒラギノ丸ゴ Pro W4"/>
              </a:rPr>
              <a:t>ジェットを見つけ出すのは実験的に</a:t>
            </a:r>
            <a:endParaRPr lang="en-US" altLang="ja-JP" dirty="0" smtClean="0">
              <a:solidFill>
                <a:srgbClr val="0000FF"/>
              </a:solidFill>
              <a:latin typeface="ヒラギノ丸ゴ Pro W4"/>
              <a:ea typeface="ヒラギノ丸ゴ Pro W4"/>
              <a:cs typeface="ヒラギノ丸ゴ Pro W4"/>
            </a:endParaRPr>
          </a:p>
          <a:p>
            <a:r>
              <a:rPr lang="ja-JP" altLang="en-US" dirty="0" smtClean="0">
                <a:solidFill>
                  <a:srgbClr val="0000FF"/>
                </a:solidFill>
                <a:latin typeface="ヒラギノ丸ゴ Pro W4"/>
                <a:ea typeface="ヒラギノ丸ゴ Pro W4"/>
                <a:cs typeface="ヒラギノ丸ゴ Pro W4"/>
              </a:rPr>
              <a:t>非常に困難！</a:t>
            </a:r>
            <a:endParaRPr lang="en-US" altLang="ja-JP" dirty="0" smtClean="0">
              <a:solidFill>
                <a:srgbClr val="0000FF"/>
              </a:solidFill>
              <a:latin typeface="ヒラギノ丸ゴ Pro W4"/>
              <a:ea typeface="ヒラギノ丸ゴ Pro W4"/>
              <a:cs typeface="ヒラギノ丸ゴ Pro W4"/>
            </a:endParaRPr>
          </a:p>
          <a:p>
            <a:r>
              <a:rPr lang="ja-JP" altLang="en-US" dirty="0" smtClean="0">
                <a:solidFill>
                  <a:srgbClr val="0000FF"/>
                </a:solidFill>
                <a:latin typeface="ヒラギノ丸ゴ Pro W4"/>
                <a:ea typeface="ヒラギノ丸ゴ Pro W4"/>
                <a:cs typeface="ヒラギノ丸ゴ Pro W4"/>
              </a:rPr>
              <a:t>（処方）統計的手法を用いる</a:t>
            </a:r>
            <a:endParaRPr lang="en-US" altLang="ja-JP" dirty="0">
              <a:solidFill>
                <a:schemeClr val="hlink"/>
              </a:solidFill>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7</a:t>
            </a:fld>
            <a:endParaRPr lang="en-US" altLang="ja-JP"/>
          </a:p>
        </p:txBody>
      </p:sp>
      <p:pic>
        <p:nvPicPr>
          <p:cNvPr id="5" name="図 4"/>
          <p:cNvPicPr>
            <a:picLocks noChangeAspect="1"/>
          </p:cNvPicPr>
          <p:nvPr/>
        </p:nvPicPr>
        <p:blipFill>
          <a:blip r:embed="rId2"/>
          <a:stretch>
            <a:fillRect/>
          </a:stretch>
        </p:blipFill>
        <p:spPr>
          <a:xfrm>
            <a:off x="295275" y="635036"/>
            <a:ext cx="8553450" cy="5587927"/>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スライド番号プレースホルダ 4"/>
          <p:cNvSpPr>
            <a:spLocks noGrp="1"/>
          </p:cNvSpPr>
          <p:nvPr>
            <p:ph type="sldNum" sz="quarter" idx="12"/>
          </p:nvPr>
        </p:nvSpPr>
        <p:spPr>
          <a:xfrm>
            <a:off x="7239000" y="6629400"/>
            <a:ext cx="1905000" cy="228600"/>
          </a:xfrm>
        </p:spPr>
        <p:txBody>
          <a:bodyPr/>
          <a:lstStyle/>
          <a:p>
            <a:fld id="{A6697932-CAF8-5340-95EC-D88B9EAEE441}" type="slidenum">
              <a:rPr lang="en-US" altLang="ja-JP"/>
              <a:pPr/>
              <a:t>70</a:t>
            </a:fld>
            <a:endParaRPr lang="en-US" altLang="ja-JP" dirty="0"/>
          </a:p>
        </p:txBody>
      </p:sp>
      <p:sp>
        <p:nvSpPr>
          <p:cNvPr id="46083" name="Rectangle 2"/>
          <p:cNvSpPr>
            <a:spLocks noGrp="1" noChangeArrowheads="1"/>
          </p:cNvSpPr>
          <p:nvPr>
            <p:ph type="title"/>
          </p:nvPr>
        </p:nvSpPr>
        <p:spPr/>
        <p:txBody>
          <a:bodyPr/>
          <a:lstStyle/>
          <a:p>
            <a:r>
              <a:rPr lang="ja-JP" altLang="en-US" dirty="0" smtClean="0">
                <a:latin typeface="ヒラギノ丸ゴ Pro W4"/>
                <a:ea typeface="ヒラギノ丸ゴ Pro W4"/>
                <a:cs typeface="ヒラギノ丸ゴ Pro W4"/>
              </a:rPr>
              <a:t>ジェットと２粒子方位角分布</a:t>
            </a:r>
            <a:endParaRPr lang="en-US" altLang="ja-JP" dirty="0">
              <a:latin typeface="ヒラギノ丸ゴ Pro W4"/>
              <a:ea typeface="ヒラギノ丸ゴ Pro W4"/>
              <a:cs typeface="ヒラギノ丸ゴ Pro W4"/>
            </a:endParaRPr>
          </a:p>
        </p:txBody>
      </p:sp>
      <p:pic>
        <p:nvPicPr>
          <p:cNvPr id="46084" name="Picture 3" descr="ppHt_pict"/>
          <p:cNvPicPr>
            <a:picLocks noChangeAspect="1" noChangeArrowheads="1"/>
          </p:cNvPicPr>
          <p:nvPr/>
        </p:nvPicPr>
        <p:blipFill>
          <a:blip r:embed="rId2"/>
          <a:srcRect/>
          <a:stretch>
            <a:fillRect/>
          </a:stretch>
        </p:blipFill>
        <p:spPr bwMode="auto">
          <a:xfrm>
            <a:off x="115888" y="1355725"/>
            <a:ext cx="3352800" cy="3352800"/>
          </a:xfrm>
          <a:prstGeom prst="rect">
            <a:avLst/>
          </a:prstGeom>
          <a:noFill/>
          <a:ln w="9525">
            <a:noFill/>
            <a:miter lim="800000"/>
            <a:headEnd/>
            <a:tailEnd/>
          </a:ln>
        </p:spPr>
      </p:pic>
      <p:sp>
        <p:nvSpPr>
          <p:cNvPr id="46085" name="Text Box 4"/>
          <p:cNvSpPr txBox="1">
            <a:spLocks noChangeArrowheads="1"/>
          </p:cNvSpPr>
          <p:nvPr/>
        </p:nvSpPr>
        <p:spPr bwMode="auto">
          <a:xfrm>
            <a:off x="745359" y="838200"/>
            <a:ext cx="2095445" cy="461665"/>
          </a:xfrm>
          <a:prstGeom prst="rect">
            <a:avLst/>
          </a:prstGeom>
          <a:noFill/>
          <a:ln w="9525">
            <a:noFill/>
            <a:miter lim="800000"/>
            <a:headEnd/>
            <a:tailEnd/>
          </a:ln>
        </p:spPr>
        <p:txBody>
          <a:bodyPr wrap="none">
            <a:prstTxWarp prst="textNoShape">
              <a:avLst/>
            </a:prstTxWarp>
            <a:spAutoFit/>
          </a:bodyPr>
          <a:lstStyle/>
          <a:p>
            <a:r>
              <a:rPr lang="en-US" altLang="ja-JP" dirty="0">
                <a:latin typeface="ヒラギノ丸ゴ Pro W4"/>
                <a:ea typeface="ヒラギノ丸ゴ Pro W4"/>
                <a:cs typeface="ヒラギノ丸ゴ Pro W4"/>
              </a:rPr>
              <a:t>p+p </a:t>
            </a:r>
            <a:r>
              <a:rPr lang="en-US" altLang="ja-JP" dirty="0" err="1">
                <a:latin typeface="ヒラギノ丸ゴ Pro W4"/>
                <a:ea typeface="ヒラギノ丸ゴ Pro W4"/>
                <a:cs typeface="ヒラギノ丸ゴ Pro W4"/>
                <a:sym typeface="Symbol" pitchFamily="-106" charset="2"/>
              </a:rPr>
              <a:t></a:t>
            </a:r>
            <a:r>
              <a:rPr lang="en-US" altLang="ja-JP" dirty="0">
                <a:latin typeface="ヒラギノ丸ゴ Pro W4"/>
                <a:ea typeface="ヒラギノ丸ゴ Pro W4"/>
                <a:cs typeface="ヒラギノ丸ゴ Pro W4"/>
                <a:sym typeface="Symbol" pitchFamily="-106" charset="2"/>
              </a:rPr>
              <a:t> </a:t>
            </a:r>
            <a:r>
              <a:rPr lang="en-US" altLang="ja-JP" dirty="0" err="1">
                <a:latin typeface="ヒラギノ丸ゴ Pro W4"/>
                <a:ea typeface="ヒラギノ丸ゴ Pro W4"/>
                <a:cs typeface="ヒラギノ丸ゴ Pro W4"/>
                <a:sym typeface="Symbol" pitchFamily="-106" charset="2"/>
              </a:rPr>
              <a:t>di</a:t>
            </a:r>
            <a:r>
              <a:rPr lang="en-US" altLang="ja-JP" dirty="0">
                <a:latin typeface="ヒラギノ丸ゴ Pro W4"/>
                <a:ea typeface="ヒラギノ丸ゴ Pro W4"/>
                <a:cs typeface="ヒラギノ丸ゴ Pro W4"/>
                <a:sym typeface="Symbol" pitchFamily="-106" charset="2"/>
              </a:rPr>
              <a:t>-jet</a:t>
            </a:r>
            <a:endParaRPr lang="en-US" altLang="ja-JP" dirty="0">
              <a:latin typeface="ヒラギノ丸ゴ Pro W4"/>
              <a:ea typeface="ヒラギノ丸ゴ Pro W4"/>
              <a:cs typeface="ヒラギノ丸ゴ Pro W4"/>
            </a:endParaRPr>
          </a:p>
        </p:txBody>
      </p:sp>
      <p:sp>
        <p:nvSpPr>
          <p:cNvPr id="46086" name="Text Box 5"/>
          <p:cNvSpPr txBox="1">
            <a:spLocks noChangeArrowheads="1"/>
          </p:cNvSpPr>
          <p:nvPr/>
        </p:nvSpPr>
        <p:spPr bwMode="auto">
          <a:xfrm>
            <a:off x="0" y="5486400"/>
            <a:ext cx="3733800" cy="892552"/>
          </a:xfrm>
          <a:prstGeom prst="rect">
            <a:avLst/>
          </a:prstGeom>
          <a:noFill/>
          <a:ln w="15875">
            <a:noFill/>
            <a:miter lim="800000"/>
            <a:headEnd/>
            <a:tailEnd/>
          </a:ln>
        </p:spPr>
        <p:txBody>
          <a:bodyPr wrap="square">
            <a:prstTxWarp prst="textNoShape">
              <a:avLst/>
            </a:prstTxWarp>
            <a:spAutoFit/>
          </a:bodyPr>
          <a:lstStyle/>
          <a:p>
            <a:pPr eaLnBrk="1" hangingPunct="1">
              <a:buFontTx/>
              <a:buChar char="•"/>
            </a:pPr>
            <a:r>
              <a:rPr lang="en-US" altLang="ja-JP" sz="1200" dirty="0">
                <a:latin typeface="Times New Roman" pitchFamily="-106" charset="0"/>
              </a:rPr>
              <a:t> trigger: highest p</a:t>
            </a:r>
            <a:r>
              <a:rPr lang="en-US" altLang="ja-JP" sz="1200" baseline="-25000" dirty="0">
                <a:latin typeface="Times New Roman" pitchFamily="-106" charset="0"/>
              </a:rPr>
              <a:t>T</a:t>
            </a:r>
            <a:r>
              <a:rPr lang="en-US" altLang="ja-JP" sz="1200" dirty="0">
                <a:latin typeface="Times New Roman" pitchFamily="-106" charset="0"/>
              </a:rPr>
              <a:t> track, p</a:t>
            </a:r>
            <a:r>
              <a:rPr lang="en-US" altLang="ja-JP" sz="1200" baseline="-25000" dirty="0">
                <a:latin typeface="Times New Roman" pitchFamily="-106" charset="0"/>
              </a:rPr>
              <a:t>T</a:t>
            </a:r>
            <a:r>
              <a:rPr lang="en-US" altLang="ja-JP" sz="1200" dirty="0">
                <a:latin typeface="Times New Roman" pitchFamily="-106" charset="0"/>
              </a:rPr>
              <a:t>&gt;4 GeV/</a:t>
            </a:r>
            <a:r>
              <a:rPr lang="en-US" altLang="ja-JP" sz="1200" i="1" dirty="0" err="1">
                <a:latin typeface="Times New Roman" pitchFamily="-106" charset="0"/>
              </a:rPr>
              <a:t>c</a:t>
            </a:r>
            <a:endParaRPr lang="en-US" altLang="ja-JP" sz="1200" i="1" dirty="0">
              <a:latin typeface="Times New Roman" pitchFamily="-106" charset="0"/>
            </a:endParaRPr>
          </a:p>
          <a:p>
            <a:pPr eaLnBrk="1" hangingPunct="1">
              <a:buFontTx/>
              <a:buChar char="•"/>
            </a:pPr>
            <a:endParaRPr lang="en-US" altLang="ja-JP" sz="1200" baseline="30000" dirty="0">
              <a:latin typeface="Times New Roman" pitchFamily="-106" charset="0"/>
            </a:endParaRPr>
          </a:p>
          <a:p>
            <a:pPr eaLnBrk="1" hangingPunct="1">
              <a:buFontTx/>
              <a:buChar char="•"/>
            </a:pPr>
            <a:r>
              <a:rPr lang="en-US" altLang="ja-JP" sz="1200" dirty="0">
                <a:latin typeface="Times New Roman" pitchFamily="-106" charset="0"/>
              </a:rPr>
              <a:t> </a:t>
            </a:r>
            <a:r>
              <a:rPr lang="en-US" altLang="ja-JP" sz="1200" dirty="0" err="1">
                <a:latin typeface="Symbol" pitchFamily="-106" charset="2"/>
              </a:rPr>
              <a:t>Df</a:t>
            </a:r>
            <a:r>
              <a:rPr lang="en-US" altLang="ja-JP" sz="1200" dirty="0">
                <a:latin typeface="Times New Roman" pitchFamily="-106" charset="0"/>
              </a:rPr>
              <a:t> distribution: 2 GeV/</a:t>
            </a:r>
            <a:r>
              <a:rPr lang="en-US" altLang="ja-JP" sz="1200" i="1" dirty="0" err="1">
                <a:latin typeface="Times New Roman" pitchFamily="-106" charset="0"/>
              </a:rPr>
              <a:t>c</a:t>
            </a:r>
            <a:r>
              <a:rPr lang="en-US" altLang="ja-JP" sz="1200" i="1" dirty="0">
                <a:latin typeface="Times New Roman" pitchFamily="-106" charset="0"/>
              </a:rPr>
              <a:t> </a:t>
            </a:r>
            <a:r>
              <a:rPr lang="en-US" altLang="ja-JP" sz="1200" dirty="0">
                <a:latin typeface="Times New Roman" pitchFamily="-106" charset="0"/>
              </a:rPr>
              <a:t>&lt; p</a:t>
            </a:r>
            <a:r>
              <a:rPr lang="en-US" altLang="ja-JP" sz="1200" baseline="-25000" dirty="0">
                <a:latin typeface="Times New Roman" pitchFamily="-106" charset="0"/>
              </a:rPr>
              <a:t>T </a:t>
            </a:r>
            <a:r>
              <a:rPr lang="en-US" altLang="ja-JP" sz="1200" dirty="0">
                <a:latin typeface="Times New Roman" pitchFamily="-106" charset="0"/>
              </a:rPr>
              <a:t>&lt;p</a:t>
            </a:r>
            <a:r>
              <a:rPr lang="en-US" altLang="ja-JP" sz="1200" baseline="-25000" dirty="0">
                <a:latin typeface="Times New Roman" pitchFamily="-106" charset="0"/>
              </a:rPr>
              <a:t>T </a:t>
            </a:r>
            <a:r>
              <a:rPr lang="en-US" altLang="ja-JP" sz="1200" baseline="30000" dirty="0">
                <a:latin typeface="Times New Roman" pitchFamily="-106" charset="0"/>
              </a:rPr>
              <a:t>trigger</a:t>
            </a:r>
          </a:p>
          <a:p>
            <a:pPr eaLnBrk="1" hangingPunct="1">
              <a:buFontTx/>
              <a:buChar char="•"/>
            </a:pPr>
            <a:endParaRPr lang="en-US" altLang="ja-JP" sz="1200" baseline="30000" dirty="0">
              <a:latin typeface="Times New Roman" pitchFamily="-106" charset="0"/>
            </a:endParaRPr>
          </a:p>
          <a:p>
            <a:pPr eaLnBrk="1" hangingPunct="1">
              <a:buFontTx/>
              <a:buChar char="•"/>
            </a:pPr>
            <a:r>
              <a:rPr lang="en-US" altLang="ja-JP" sz="1200" dirty="0">
                <a:latin typeface="Times New Roman" pitchFamily="-106" charset="0"/>
              </a:rPr>
              <a:t> normalize to number of triggers</a:t>
            </a:r>
          </a:p>
        </p:txBody>
      </p:sp>
      <p:pic>
        <p:nvPicPr>
          <p:cNvPr id="46087" name="Picture 6"/>
          <p:cNvPicPr>
            <a:picLocks noGrp="1" noChangeAspect="1" noChangeArrowheads="1"/>
          </p:cNvPicPr>
          <p:nvPr>
            <p:ph sz="half" idx="4294967295"/>
          </p:nvPr>
        </p:nvPicPr>
        <p:blipFill>
          <a:blip r:embed="rId3"/>
          <a:srcRect t="56250" r="10184"/>
          <a:stretch>
            <a:fillRect/>
          </a:stretch>
        </p:blipFill>
        <p:spPr>
          <a:xfrm>
            <a:off x="3657600" y="1589087"/>
            <a:ext cx="5334000" cy="3679825"/>
          </a:xfrm>
        </p:spPr>
      </p:pic>
      <p:sp>
        <p:nvSpPr>
          <p:cNvPr id="46088" name="Line 7"/>
          <p:cNvSpPr>
            <a:spLocks noChangeShapeType="1"/>
          </p:cNvSpPr>
          <p:nvPr/>
        </p:nvSpPr>
        <p:spPr bwMode="auto">
          <a:xfrm flipV="1">
            <a:off x="5329238" y="3251200"/>
            <a:ext cx="0" cy="1447800"/>
          </a:xfrm>
          <a:prstGeom prst="line">
            <a:avLst/>
          </a:prstGeom>
          <a:noFill/>
          <a:ln w="15875">
            <a:solidFill>
              <a:srgbClr val="FF0000"/>
            </a:solidFill>
            <a:round/>
            <a:headEnd/>
            <a:tailEnd type="triangle" w="med" len="med"/>
          </a:ln>
        </p:spPr>
        <p:txBody>
          <a:bodyPr wrap="none">
            <a:prstTxWarp prst="textNoShape">
              <a:avLst/>
            </a:prstTxWarp>
            <a:spAutoFit/>
          </a:bodyPr>
          <a:lstStyle/>
          <a:p>
            <a:endParaRPr lang="ja-JP" altLang="en-US"/>
          </a:p>
        </p:txBody>
      </p:sp>
      <p:sp>
        <p:nvSpPr>
          <p:cNvPr id="46089" name="Text Box 8"/>
          <p:cNvSpPr txBox="1">
            <a:spLocks noChangeArrowheads="1"/>
          </p:cNvSpPr>
          <p:nvPr/>
        </p:nvSpPr>
        <p:spPr bwMode="auto">
          <a:xfrm>
            <a:off x="5346243" y="4251325"/>
            <a:ext cx="1210588" cy="400110"/>
          </a:xfrm>
          <a:prstGeom prst="rect">
            <a:avLst/>
          </a:prstGeom>
          <a:noFill/>
          <a:ln w="15875">
            <a:noFill/>
            <a:miter lim="800000"/>
            <a:headEnd/>
            <a:tailEnd/>
          </a:ln>
        </p:spPr>
        <p:txBody>
          <a:bodyPr wrap="none">
            <a:prstTxWarp prst="textNoShape">
              <a:avLst/>
            </a:prstTxWarp>
            <a:spAutoFit/>
          </a:bodyPr>
          <a:lstStyle/>
          <a:p>
            <a:pPr eaLnBrk="1" hangingPunct="1"/>
            <a:r>
              <a:rPr lang="ja-JP" altLang="en-US" sz="2000" dirty="0" smtClean="0">
                <a:solidFill>
                  <a:srgbClr val="FF0000"/>
                </a:solidFill>
                <a:latin typeface="ヒラギノ丸ゴ Pro W4"/>
                <a:ea typeface="ヒラギノ丸ゴ Pro W4"/>
                <a:cs typeface="ヒラギノ丸ゴ Pro W4"/>
              </a:rPr>
              <a:t>トリガー</a:t>
            </a:r>
            <a:endParaRPr lang="en-US" altLang="ja-JP" sz="2000" dirty="0">
              <a:solidFill>
                <a:srgbClr val="FF0000"/>
              </a:solidFill>
              <a:latin typeface="ヒラギノ丸ゴ Pro W4"/>
              <a:ea typeface="ヒラギノ丸ゴ Pro W4"/>
              <a:cs typeface="ヒラギノ丸ゴ Pro W4"/>
            </a:endParaRPr>
          </a:p>
        </p:txBody>
      </p:sp>
      <p:sp>
        <p:nvSpPr>
          <p:cNvPr id="46090" name="Text Box 9"/>
          <p:cNvSpPr txBox="1">
            <a:spLocks noChangeArrowheads="1"/>
          </p:cNvSpPr>
          <p:nvPr/>
        </p:nvSpPr>
        <p:spPr bwMode="auto">
          <a:xfrm>
            <a:off x="6705600" y="1360487"/>
            <a:ext cx="1689100" cy="366713"/>
          </a:xfrm>
          <a:prstGeom prst="rect">
            <a:avLst/>
          </a:prstGeom>
          <a:noFill/>
          <a:ln w="9525">
            <a:noFill/>
            <a:miter lim="800000"/>
            <a:headEnd/>
            <a:tailEnd/>
          </a:ln>
        </p:spPr>
        <p:txBody>
          <a:bodyPr wrap="none">
            <a:prstTxWarp prst="textNoShape">
              <a:avLst/>
            </a:prstTxWarp>
            <a:spAutoFit/>
          </a:bodyPr>
          <a:lstStyle/>
          <a:p>
            <a:pPr eaLnBrk="1" hangingPunct="1"/>
            <a:r>
              <a:rPr lang="en-US" altLang="ja-JP" sz="1800" dirty="0">
                <a:latin typeface="Times New Roman" pitchFamily="-106" charset="0"/>
              </a:rPr>
              <a:t>PRL 90, 082302</a:t>
            </a:r>
          </a:p>
        </p:txBody>
      </p:sp>
      <p:sp>
        <p:nvSpPr>
          <p:cNvPr id="46091" name="Text Box 10"/>
          <p:cNvSpPr txBox="1">
            <a:spLocks noChangeArrowheads="1"/>
          </p:cNvSpPr>
          <p:nvPr/>
        </p:nvSpPr>
        <p:spPr bwMode="auto">
          <a:xfrm>
            <a:off x="4572000" y="4789487"/>
            <a:ext cx="1590675" cy="457200"/>
          </a:xfrm>
          <a:prstGeom prst="rect">
            <a:avLst/>
          </a:prstGeom>
          <a:noFill/>
          <a:ln w="9525">
            <a:noFill/>
            <a:miter lim="800000"/>
            <a:headEnd/>
            <a:tailEnd/>
          </a:ln>
        </p:spPr>
        <p:txBody>
          <a:bodyPr wrap="none">
            <a:prstTxWarp prst="textNoShape">
              <a:avLst/>
            </a:prstTxWarp>
            <a:spAutoFit/>
          </a:bodyPr>
          <a:lstStyle/>
          <a:p>
            <a:r>
              <a:rPr lang="en-US" altLang="ja-JP">
                <a:solidFill>
                  <a:srgbClr val="FF8000"/>
                </a:solidFill>
              </a:rPr>
              <a:t>Near Side</a:t>
            </a:r>
          </a:p>
        </p:txBody>
      </p:sp>
      <p:sp>
        <p:nvSpPr>
          <p:cNvPr id="46092" name="Text Box 11"/>
          <p:cNvSpPr txBox="1">
            <a:spLocks noChangeArrowheads="1"/>
          </p:cNvSpPr>
          <p:nvPr/>
        </p:nvSpPr>
        <p:spPr bwMode="auto">
          <a:xfrm>
            <a:off x="7095662" y="4256087"/>
            <a:ext cx="1504288" cy="461665"/>
          </a:xfrm>
          <a:prstGeom prst="rect">
            <a:avLst/>
          </a:prstGeom>
          <a:noFill/>
          <a:ln w="9525">
            <a:noFill/>
            <a:miter lim="800000"/>
            <a:headEnd/>
            <a:tailEnd/>
          </a:ln>
        </p:spPr>
        <p:txBody>
          <a:bodyPr wrap="none">
            <a:prstTxWarp prst="textNoShape">
              <a:avLst/>
            </a:prstTxWarp>
            <a:spAutoFit/>
          </a:bodyPr>
          <a:lstStyle/>
          <a:p>
            <a:r>
              <a:rPr lang="en-US" altLang="ja-JP" dirty="0" smtClean="0">
                <a:solidFill>
                  <a:srgbClr val="FF00FF"/>
                </a:solidFill>
              </a:rPr>
              <a:t>Away side</a:t>
            </a:r>
            <a:endParaRPr lang="en-US" altLang="ja-JP" dirty="0">
              <a:solidFill>
                <a:srgbClr val="FF000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スライド番号プレースホルダ 4"/>
          <p:cNvSpPr>
            <a:spLocks noGrp="1"/>
          </p:cNvSpPr>
          <p:nvPr>
            <p:ph type="sldNum" sz="quarter" idx="12"/>
          </p:nvPr>
        </p:nvSpPr>
        <p:spPr/>
        <p:txBody>
          <a:bodyPr/>
          <a:lstStyle/>
          <a:p>
            <a:fld id="{722EDFD2-C294-9547-91C8-3140B0C541DF}" type="slidenum">
              <a:rPr lang="en-US" altLang="ja-JP"/>
              <a:pPr/>
              <a:t>71</a:t>
            </a:fld>
            <a:endParaRPr lang="en-US" altLang="ja-JP"/>
          </a:p>
        </p:txBody>
      </p:sp>
      <p:sp>
        <p:nvSpPr>
          <p:cNvPr id="47107" name="Rectangle 2"/>
          <p:cNvSpPr>
            <a:spLocks noGrp="1" noChangeArrowheads="1"/>
          </p:cNvSpPr>
          <p:nvPr>
            <p:ph type="title"/>
          </p:nvPr>
        </p:nvSpPr>
        <p:spPr/>
        <p:txBody>
          <a:bodyPr/>
          <a:lstStyle/>
          <a:p>
            <a:r>
              <a:rPr lang="ja-JP" altLang="en-US" dirty="0" smtClean="0"/>
              <a:t>金原子核衝突における方位角分布</a:t>
            </a:r>
            <a:endParaRPr lang="en-US" altLang="ja-JP" dirty="0"/>
          </a:p>
        </p:txBody>
      </p:sp>
      <p:pic>
        <p:nvPicPr>
          <p:cNvPr id="47108" name="Picture 3"/>
          <p:cNvPicPr>
            <a:picLocks noChangeAspect="1" noChangeArrowheads="1"/>
          </p:cNvPicPr>
          <p:nvPr/>
        </p:nvPicPr>
        <p:blipFill>
          <a:blip r:embed="rId2"/>
          <a:srcRect t="54688" r="10184"/>
          <a:stretch>
            <a:fillRect/>
          </a:stretch>
        </p:blipFill>
        <p:spPr bwMode="auto">
          <a:xfrm>
            <a:off x="4267200" y="1295400"/>
            <a:ext cx="4876800" cy="3482975"/>
          </a:xfrm>
          <a:prstGeom prst="rect">
            <a:avLst/>
          </a:prstGeom>
          <a:noFill/>
          <a:ln w="15875">
            <a:noFill/>
            <a:miter lim="800000"/>
            <a:headEnd/>
            <a:tailEnd/>
          </a:ln>
        </p:spPr>
      </p:pic>
      <p:pic>
        <p:nvPicPr>
          <p:cNvPr id="47109" name="Picture 4"/>
          <p:cNvPicPr>
            <a:picLocks noChangeAspect="1" noChangeArrowheads="1"/>
          </p:cNvPicPr>
          <p:nvPr/>
        </p:nvPicPr>
        <p:blipFill>
          <a:blip r:embed="rId3"/>
          <a:srcRect t="54688" r="10184"/>
          <a:stretch>
            <a:fillRect/>
          </a:stretch>
        </p:blipFill>
        <p:spPr bwMode="auto">
          <a:xfrm>
            <a:off x="0" y="1295400"/>
            <a:ext cx="4846638" cy="3460750"/>
          </a:xfrm>
          <a:prstGeom prst="rect">
            <a:avLst/>
          </a:prstGeom>
          <a:noFill/>
          <a:ln w="15875">
            <a:noFill/>
            <a:miter lim="800000"/>
            <a:headEnd/>
            <a:tailEnd/>
          </a:ln>
        </p:spPr>
      </p:pic>
      <p:sp>
        <p:nvSpPr>
          <p:cNvPr id="47110" name="Text Box 5"/>
          <p:cNvSpPr txBox="1">
            <a:spLocks noChangeArrowheads="1"/>
          </p:cNvSpPr>
          <p:nvPr/>
        </p:nvSpPr>
        <p:spPr bwMode="auto">
          <a:xfrm>
            <a:off x="1495874" y="990600"/>
            <a:ext cx="2454969" cy="461665"/>
          </a:xfrm>
          <a:prstGeom prst="rect">
            <a:avLst/>
          </a:prstGeom>
          <a:solidFill>
            <a:srgbClr val="FFFFCC"/>
          </a:solidFill>
          <a:ln w="15875">
            <a:noFill/>
            <a:miter lim="800000"/>
            <a:headEnd/>
            <a:tailEnd/>
          </a:ln>
        </p:spPr>
        <p:txBody>
          <a:bodyPr wrap="none">
            <a:prstTxWarp prst="textNoShape">
              <a:avLst/>
            </a:prstTxWarp>
            <a:spAutoFit/>
          </a:bodyPr>
          <a:lstStyle/>
          <a:p>
            <a:pPr eaLnBrk="1" hangingPunct="1"/>
            <a:r>
              <a:rPr lang="en-US" altLang="ja-JP" dirty="0">
                <a:solidFill>
                  <a:srgbClr val="FF0000"/>
                </a:solidFill>
              </a:rPr>
              <a:t>Au+Au</a:t>
            </a:r>
            <a:r>
              <a:rPr lang="en-US" altLang="ja-JP" dirty="0" smtClean="0">
                <a:solidFill>
                  <a:srgbClr val="FF0000"/>
                </a:solidFill>
              </a:rPr>
              <a:t> </a:t>
            </a:r>
            <a:r>
              <a:rPr lang="ja-JP" altLang="en-US" dirty="0" smtClean="0">
                <a:solidFill>
                  <a:srgbClr val="FF0000"/>
                </a:solidFill>
              </a:rPr>
              <a:t>周辺衝突</a:t>
            </a:r>
            <a:endParaRPr lang="en-US" altLang="ja-JP" dirty="0">
              <a:solidFill>
                <a:srgbClr val="FF0000"/>
              </a:solidFill>
            </a:endParaRPr>
          </a:p>
        </p:txBody>
      </p:sp>
      <p:sp>
        <p:nvSpPr>
          <p:cNvPr id="47111" name="Text Box 6"/>
          <p:cNvSpPr txBox="1">
            <a:spLocks noChangeArrowheads="1"/>
          </p:cNvSpPr>
          <p:nvPr/>
        </p:nvSpPr>
        <p:spPr bwMode="auto">
          <a:xfrm>
            <a:off x="5720214" y="989013"/>
            <a:ext cx="2454969" cy="461665"/>
          </a:xfrm>
          <a:prstGeom prst="rect">
            <a:avLst/>
          </a:prstGeom>
          <a:solidFill>
            <a:srgbClr val="FFFFCC"/>
          </a:solidFill>
          <a:ln w="15875">
            <a:noFill/>
            <a:miter lim="800000"/>
            <a:headEnd/>
            <a:tailEnd/>
          </a:ln>
        </p:spPr>
        <p:txBody>
          <a:bodyPr wrap="none">
            <a:prstTxWarp prst="textNoShape">
              <a:avLst/>
            </a:prstTxWarp>
            <a:spAutoFit/>
          </a:bodyPr>
          <a:lstStyle/>
          <a:p>
            <a:pPr eaLnBrk="1" hangingPunct="1"/>
            <a:r>
              <a:rPr lang="en-US" altLang="ja-JP" dirty="0">
                <a:solidFill>
                  <a:srgbClr val="FF0000"/>
                </a:solidFill>
              </a:rPr>
              <a:t>Au+Au</a:t>
            </a:r>
            <a:r>
              <a:rPr lang="en-US" altLang="ja-JP" dirty="0" smtClean="0">
                <a:solidFill>
                  <a:srgbClr val="FF0000"/>
                </a:solidFill>
              </a:rPr>
              <a:t> </a:t>
            </a:r>
            <a:r>
              <a:rPr lang="ja-JP" altLang="en-US" dirty="0" smtClean="0">
                <a:solidFill>
                  <a:srgbClr val="FF0000"/>
                </a:solidFill>
              </a:rPr>
              <a:t>中心衝突</a:t>
            </a:r>
            <a:endParaRPr lang="en-US" altLang="ja-JP" dirty="0">
              <a:solidFill>
                <a:srgbClr val="FF0000"/>
              </a:solidFill>
            </a:endParaRPr>
          </a:p>
        </p:txBody>
      </p:sp>
      <p:sp>
        <p:nvSpPr>
          <p:cNvPr id="47112" name="Oval 7"/>
          <p:cNvSpPr>
            <a:spLocks noChangeArrowheads="1"/>
          </p:cNvSpPr>
          <p:nvPr/>
        </p:nvSpPr>
        <p:spPr bwMode="auto">
          <a:xfrm>
            <a:off x="2895600" y="2438400"/>
            <a:ext cx="1219200" cy="1752600"/>
          </a:xfrm>
          <a:prstGeom prst="ellipse">
            <a:avLst/>
          </a:prstGeom>
          <a:noFill/>
          <a:ln w="15875">
            <a:solidFill>
              <a:srgbClr val="FF0000"/>
            </a:solidFill>
            <a:round/>
            <a:headEnd/>
            <a:tailEnd/>
          </a:ln>
        </p:spPr>
        <p:txBody>
          <a:bodyPr anchor="ctr">
            <a:prstTxWarp prst="textNoShape">
              <a:avLst/>
            </a:prstTxWarp>
            <a:spAutoFit/>
          </a:bodyPr>
          <a:lstStyle/>
          <a:p>
            <a:endParaRPr lang="ja-JP" altLang="en-US"/>
          </a:p>
        </p:txBody>
      </p:sp>
      <p:sp>
        <p:nvSpPr>
          <p:cNvPr id="47113" name="Oval 8"/>
          <p:cNvSpPr>
            <a:spLocks noChangeArrowheads="1"/>
          </p:cNvSpPr>
          <p:nvPr/>
        </p:nvSpPr>
        <p:spPr bwMode="auto">
          <a:xfrm>
            <a:off x="7162800" y="2362200"/>
            <a:ext cx="1219200" cy="1752600"/>
          </a:xfrm>
          <a:prstGeom prst="ellipse">
            <a:avLst/>
          </a:prstGeom>
          <a:noFill/>
          <a:ln w="15875">
            <a:solidFill>
              <a:srgbClr val="FF0000"/>
            </a:solidFill>
            <a:round/>
            <a:headEnd/>
            <a:tailEnd/>
          </a:ln>
        </p:spPr>
        <p:txBody>
          <a:bodyPr anchor="ctr">
            <a:prstTxWarp prst="textNoShape">
              <a:avLst/>
            </a:prstTxWarp>
            <a:spAutoFit/>
          </a:bodyPr>
          <a:lstStyle/>
          <a:p>
            <a:endParaRPr lang="ja-JP" altLang="en-US"/>
          </a:p>
        </p:txBody>
      </p:sp>
      <p:sp>
        <p:nvSpPr>
          <p:cNvPr id="47114" name="Text Box 9"/>
          <p:cNvSpPr txBox="1">
            <a:spLocks noChangeArrowheads="1"/>
          </p:cNvSpPr>
          <p:nvPr/>
        </p:nvSpPr>
        <p:spPr bwMode="auto">
          <a:xfrm>
            <a:off x="0" y="4953000"/>
            <a:ext cx="7220546" cy="461665"/>
          </a:xfrm>
          <a:prstGeom prst="rect">
            <a:avLst/>
          </a:prstGeom>
          <a:noFill/>
          <a:ln w="15875">
            <a:noFill/>
            <a:miter lim="800000"/>
            <a:headEnd/>
            <a:tailEnd/>
          </a:ln>
        </p:spPr>
        <p:txBody>
          <a:bodyPr wrap="none">
            <a:prstTxWarp prst="textNoShape">
              <a:avLst/>
            </a:prstTxWarp>
            <a:spAutoFit/>
          </a:bodyPr>
          <a:lstStyle/>
          <a:p>
            <a:pPr eaLnBrk="1" hangingPunct="1"/>
            <a:r>
              <a:rPr lang="en-US" altLang="ja-JP" dirty="0" smtClean="0"/>
              <a:t>Near side: </a:t>
            </a:r>
            <a:r>
              <a:rPr lang="ja-JP" altLang="en-US" dirty="0" smtClean="0"/>
              <a:t>中心衝突でも、周辺衝突でも</a:t>
            </a:r>
            <a:r>
              <a:rPr lang="ja-JP" altLang="ja-JP" dirty="0" smtClean="0"/>
              <a:t>、</a:t>
            </a:r>
            <a:r>
              <a:rPr lang="en-US" altLang="ja-JP" dirty="0" smtClean="0"/>
              <a:t>p+p </a:t>
            </a:r>
            <a:r>
              <a:rPr lang="ja-JP" altLang="en-US" dirty="0" smtClean="0"/>
              <a:t>と同じ</a:t>
            </a:r>
            <a:endParaRPr lang="en-US" altLang="ja-JP" dirty="0">
              <a:latin typeface="Times New Roman" pitchFamily="-106" charset="0"/>
            </a:endParaRPr>
          </a:p>
        </p:txBody>
      </p:sp>
      <p:sp>
        <p:nvSpPr>
          <p:cNvPr id="47115" name="Text Box 10"/>
          <p:cNvSpPr txBox="1">
            <a:spLocks noChangeArrowheads="1"/>
          </p:cNvSpPr>
          <p:nvPr/>
        </p:nvSpPr>
        <p:spPr bwMode="auto">
          <a:xfrm>
            <a:off x="152400" y="5562600"/>
            <a:ext cx="6553200" cy="954107"/>
          </a:xfrm>
          <a:prstGeom prst="rect">
            <a:avLst/>
          </a:prstGeom>
          <a:solidFill>
            <a:srgbClr val="FFFFCC"/>
          </a:solidFill>
          <a:ln w="15875">
            <a:noFill/>
            <a:miter lim="800000"/>
            <a:headEnd/>
            <a:tailEnd/>
          </a:ln>
        </p:spPr>
        <p:txBody>
          <a:bodyPr>
            <a:prstTxWarp prst="textNoShape">
              <a:avLst/>
            </a:prstTxWarp>
            <a:spAutoFit/>
          </a:bodyPr>
          <a:lstStyle/>
          <a:p>
            <a:pPr eaLnBrk="1" hangingPunct="1"/>
            <a:r>
              <a:rPr lang="en-US" altLang="ja-JP" sz="2800" dirty="0" smtClean="0">
                <a:solidFill>
                  <a:srgbClr val="FF0000"/>
                </a:solidFill>
              </a:rPr>
              <a:t>Au</a:t>
            </a:r>
            <a:r>
              <a:rPr lang="en-US" altLang="ja-JP" sz="2800" dirty="0">
                <a:solidFill>
                  <a:srgbClr val="FF0000"/>
                </a:solidFill>
              </a:rPr>
              <a:t>+</a:t>
            </a:r>
            <a:r>
              <a:rPr lang="en-US" altLang="ja-JP" sz="2800" dirty="0" smtClean="0">
                <a:solidFill>
                  <a:srgbClr val="FF0000"/>
                </a:solidFill>
              </a:rPr>
              <a:t>Au </a:t>
            </a:r>
            <a:r>
              <a:rPr lang="ja-JP" altLang="en-US" sz="2800" dirty="0" smtClean="0">
                <a:solidFill>
                  <a:srgbClr val="FF0000"/>
                </a:solidFill>
              </a:rPr>
              <a:t>中心衝突でジ反対方向のジェットが消滅！</a:t>
            </a:r>
            <a:endParaRPr lang="en-US" altLang="ja-JP" sz="2800" dirty="0">
              <a:solidFill>
                <a:srgbClr val="FF0000"/>
              </a:solidFill>
            </a:endParaRPr>
          </a:p>
        </p:txBody>
      </p:sp>
      <p:sp>
        <p:nvSpPr>
          <p:cNvPr id="47117" name="Text Box 12"/>
          <p:cNvSpPr txBox="1">
            <a:spLocks noChangeArrowheads="1"/>
          </p:cNvSpPr>
          <p:nvPr/>
        </p:nvSpPr>
        <p:spPr bwMode="auto">
          <a:xfrm>
            <a:off x="666750" y="4419600"/>
            <a:ext cx="1689100" cy="366713"/>
          </a:xfrm>
          <a:prstGeom prst="rect">
            <a:avLst/>
          </a:prstGeom>
          <a:noFill/>
          <a:ln w="9525">
            <a:noFill/>
            <a:miter lim="800000"/>
            <a:headEnd/>
            <a:tailEnd/>
          </a:ln>
        </p:spPr>
        <p:txBody>
          <a:bodyPr wrap="none">
            <a:prstTxWarp prst="textNoShape">
              <a:avLst/>
            </a:prstTxWarp>
            <a:spAutoFit/>
          </a:bodyPr>
          <a:lstStyle/>
          <a:p>
            <a:pPr eaLnBrk="1" hangingPunct="1"/>
            <a:r>
              <a:rPr lang="en-US" altLang="ja-JP" sz="1800">
                <a:latin typeface="Times New Roman" pitchFamily="-106" charset="0"/>
              </a:rPr>
              <a:t>PRL 90, 082302</a:t>
            </a:r>
          </a:p>
        </p:txBody>
      </p:sp>
      <p:grpSp>
        <p:nvGrpSpPr>
          <p:cNvPr id="2" name="Group 13"/>
          <p:cNvGrpSpPr>
            <a:grpSpLocks/>
          </p:cNvGrpSpPr>
          <p:nvPr/>
        </p:nvGrpSpPr>
        <p:grpSpPr bwMode="auto">
          <a:xfrm>
            <a:off x="7391400" y="4724400"/>
            <a:ext cx="1600200" cy="1981200"/>
            <a:chOff x="3552" y="1728"/>
            <a:chExt cx="1584" cy="1872"/>
          </a:xfrm>
        </p:grpSpPr>
        <p:grpSp>
          <p:nvGrpSpPr>
            <p:cNvPr id="3" name="Group 14"/>
            <p:cNvGrpSpPr>
              <a:grpSpLocks/>
            </p:cNvGrpSpPr>
            <p:nvPr/>
          </p:nvGrpSpPr>
          <p:grpSpPr bwMode="auto">
            <a:xfrm>
              <a:off x="3552" y="1728"/>
              <a:ext cx="1584" cy="1872"/>
              <a:chOff x="4512" y="2400"/>
              <a:chExt cx="1056" cy="1248"/>
            </a:xfrm>
          </p:grpSpPr>
          <p:sp>
            <p:nvSpPr>
              <p:cNvPr id="47121" name="Oval 15"/>
              <p:cNvSpPr>
                <a:spLocks noChangeArrowheads="1"/>
              </p:cNvSpPr>
              <p:nvPr/>
            </p:nvSpPr>
            <p:spPr bwMode="auto">
              <a:xfrm>
                <a:off x="4512" y="2688"/>
                <a:ext cx="720" cy="960"/>
              </a:xfrm>
              <a:prstGeom prst="ellipse">
                <a:avLst/>
              </a:prstGeom>
              <a:gradFill rotWithShape="0">
                <a:gsLst>
                  <a:gs pos="0">
                    <a:srgbClr val="FFF200"/>
                  </a:gs>
                  <a:gs pos="45000">
                    <a:srgbClr val="FF7A00"/>
                  </a:gs>
                  <a:gs pos="70000">
                    <a:srgbClr val="FF0300"/>
                  </a:gs>
                  <a:gs pos="100000">
                    <a:srgbClr val="4D0808"/>
                  </a:gs>
                </a:gsLst>
                <a:path path="shape">
                  <a:fillToRect l="50000" t="50000" r="50000" b="50000"/>
                </a:path>
              </a:gradFill>
              <a:ln w="9525">
                <a:noFill/>
                <a:round/>
                <a:headEnd/>
                <a:tailEnd/>
              </a:ln>
            </p:spPr>
            <p:txBody>
              <a:bodyPr wrap="none" anchor="ctr">
                <a:prstTxWarp prst="textNoShape">
                  <a:avLst/>
                </a:prstTxWarp>
              </a:bodyPr>
              <a:lstStyle/>
              <a:p>
                <a:endParaRPr lang="ja-JP" altLang="en-US"/>
              </a:p>
            </p:txBody>
          </p:sp>
          <p:sp>
            <p:nvSpPr>
              <p:cNvPr id="47122" name="Line 16"/>
              <p:cNvSpPr>
                <a:spLocks noChangeShapeType="1"/>
              </p:cNvSpPr>
              <p:nvPr/>
            </p:nvSpPr>
            <p:spPr bwMode="auto">
              <a:xfrm flipV="1">
                <a:off x="5088" y="2400"/>
                <a:ext cx="480" cy="432"/>
              </a:xfrm>
              <a:prstGeom prst="line">
                <a:avLst/>
              </a:prstGeom>
              <a:noFill/>
              <a:ln w="25400">
                <a:solidFill>
                  <a:srgbClr val="FF0000"/>
                </a:solidFill>
                <a:round/>
                <a:headEnd/>
                <a:tailEnd type="triangle" w="med" len="med"/>
              </a:ln>
            </p:spPr>
            <p:txBody>
              <a:bodyPr>
                <a:prstTxWarp prst="textNoShape">
                  <a:avLst/>
                </a:prstTxWarp>
              </a:bodyPr>
              <a:lstStyle/>
              <a:p>
                <a:endParaRPr lang="ja-JP" altLang="en-US"/>
              </a:p>
            </p:txBody>
          </p:sp>
          <p:sp>
            <p:nvSpPr>
              <p:cNvPr id="47123" name="Line 17"/>
              <p:cNvSpPr>
                <a:spLocks noChangeShapeType="1"/>
              </p:cNvSpPr>
              <p:nvPr/>
            </p:nvSpPr>
            <p:spPr bwMode="auto">
              <a:xfrm flipV="1">
                <a:off x="5088" y="2592"/>
                <a:ext cx="96" cy="240"/>
              </a:xfrm>
              <a:prstGeom prst="line">
                <a:avLst/>
              </a:prstGeom>
              <a:noFill/>
              <a:ln w="9525">
                <a:solidFill>
                  <a:schemeClr val="tx1"/>
                </a:solidFill>
                <a:round/>
                <a:headEnd/>
                <a:tailEnd type="triangle" w="med" len="med"/>
              </a:ln>
            </p:spPr>
            <p:txBody>
              <a:bodyPr>
                <a:prstTxWarp prst="textNoShape">
                  <a:avLst/>
                </a:prstTxWarp>
              </a:bodyPr>
              <a:lstStyle/>
              <a:p>
                <a:endParaRPr lang="ja-JP" altLang="en-US"/>
              </a:p>
            </p:txBody>
          </p:sp>
          <p:sp>
            <p:nvSpPr>
              <p:cNvPr id="47124" name="Line 18"/>
              <p:cNvSpPr>
                <a:spLocks noChangeShapeType="1"/>
              </p:cNvSpPr>
              <p:nvPr/>
            </p:nvSpPr>
            <p:spPr bwMode="auto">
              <a:xfrm flipV="1">
                <a:off x="5088" y="2640"/>
                <a:ext cx="288" cy="192"/>
              </a:xfrm>
              <a:prstGeom prst="line">
                <a:avLst/>
              </a:prstGeom>
              <a:noFill/>
              <a:ln w="9525">
                <a:solidFill>
                  <a:schemeClr val="tx1"/>
                </a:solidFill>
                <a:round/>
                <a:headEnd/>
                <a:tailEnd type="triangle" w="med" len="med"/>
              </a:ln>
            </p:spPr>
            <p:txBody>
              <a:bodyPr>
                <a:prstTxWarp prst="textNoShape">
                  <a:avLst/>
                </a:prstTxWarp>
              </a:bodyPr>
              <a:lstStyle/>
              <a:p>
                <a:endParaRPr lang="ja-JP" altLang="en-US"/>
              </a:p>
            </p:txBody>
          </p:sp>
          <p:sp>
            <p:nvSpPr>
              <p:cNvPr id="47125" name="Line 19"/>
              <p:cNvSpPr>
                <a:spLocks noChangeShapeType="1"/>
              </p:cNvSpPr>
              <p:nvPr/>
            </p:nvSpPr>
            <p:spPr bwMode="auto">
              <a:xfrm flipV="1">
                <a:off x="5088" y="2640"/>
                <a:ext cx="144" cy="192"/>
              </a:xfrm>
              <a:prstGeom prst="line">
                <a:avLst/>
              </a:prstGeom>
              <a:noFill/>
              <a:ln w="9525">
                <a:solidFill>
                  <a:schemeClr val="tx1"/>
                </a:solidFill>
                <a:round/>
                <a:headEnd/>
                <a:tailEnd type="triangle" w="med" len="med"/>
              </a:ln>
            </p:spPr>
            <p:txBody>
              <a:bodyPr>
                <a:prstTxWarp prst="textNoShape">
                  <a:avLst/>
                </a:prstTxWarp>
              </a:bodyPr>
              <a:lstStyle/>
              <a:p>
                <a:endParaRPr lang="ja-JP" altLang="en-US"/>
              </a:p>
            </p:txBody>
          </p:sp>
          <p:sp>
            <p:nvSpPr>
              <p:cNvPr id="47126" name="Line 20"/>
              <p:cNvSpPr>
                <a:spLocks noChangeShapeType="1"/>
              </p:cNvSpPr>
              <p:nvPr/>
            </p:nvSpPr>
            <p:spPr bwMode="auto">
              <a:xfrm flipV="1">
                <a:off x="5088" y="2784"/>
                <a:ext cx="240" cy="48"/>
              </a:xfrm>
              <a:prstGeom prst="line">
                <a:avLst/>
              </a:prstGeom>
              <a:noFill/>
              <a:ln w="9525">
                <a:solidFill>
                  <a:schemeClr val="tx1"/>
                </a:solidFill>
                <a:round/>
                <a:headEnd/>
                <a:tailEnd type="triangle" w="med" len="med"/>
              </a:ln>
            </p:spPr>
            <p:txBody>
              <a:bodyPr>
                <a:prstTxWarp prst="textNoShape">
                  <a:avLst/>
                </a:prstTxWarp>
              </a:bodyPr>
              <a:lstStyle/>
              <a:p>
                <a:endParaRPr lang="ja-JP" altLang="en-US"/>
              </a:p>
            </p:txBody>
          </p:sp>
          <p:sp>
            <p:nvSpPr>
              <p:cNvPr id="47127" name="Line 21"/>
              <p:cNvSpPr>
                <a:spLocks noChangeShapeType="1"/>
              </p:cNvSpPr>
              <p:nvPr/>
            </p:nvSpPr>
            <p:spPr bwMode="auto">
              <a:xfrm flipV="1">
                <a:off x="5088" y="2736"/>
                <a:ext cx="240" cy="96"/>
              </a:xfrm>
              <a:prstGeom prst="line">
                <a:avLst/>
              </a:prstGeom>
              <a:noFill/>
              <a:ln w="9525">
                <a:solidFill>
                  <a:schemeClr val="tx1"/>
                </a:solidFill>
                <a:round/>
                <a:headEnd/>
                <a:tailEnd type="triangle" w="med" len="med"/>
              </a:ln>
            </p:spPr>
            <p:txBody>
              <a:bodyPr>
                <a:prstTxWarp prst="textNoShape">
                  <a:avLst/>
                </a:prstTxWarp>
              </a:bodyPr>
              <a:lstStyle/>
              <a:p>
                <a:endParaRPr lang="ja-JP" altLang="en-US"/>
              </a:p>
            </p:txBody>
          </p:sp>
          <p:grpSp>
            <p:nvGrpSpPr>
              <p:cNvPr id="4" name="Group 22"/>
              <p:cNvGrpSpPr>
                <a:grpSpLocks/>
              </p:cNvGrpSpPr>
              <p:nvPr/>
            </p:nvGrpSpPr>
            <p:grpSpPr bwMode="auto">
              <a:xfrm>
                <a:off x="4896" y="2832"/>
                <a:ext cx="192" cy="356"/>
                <a:chOff x="4896" y="2832"/>
                <a:chExt cx="192" cy="356"/>
              </a:xfrm>
            </p:grpSpPr>
            <p:sp>
              <p:nvSpPr>
                <p:cNvPr id="47129" name="Freeform 23"/>
                <p:cNvSpPr>
                  <a:spLocks/>
                </p:cNvSpPr>
                <p:nvPr/>
              </p:nvSpPr>
              <p:spPr bwMode="auto">
                <a:xfrm>
                  <a:off x="4920" y="2832"/>
                  <a:ext cx="168" cy="298"/>
                </a:xfrm>
                <a:custGeom>
                  <a:avLst/>
                  <a:gdLst>
                    <a:gd name="T0" fmla="*/ 168 w 168"/>
                    <a:gd name="T1" fmla="*/ 7 h 298"/>
                    <a:gd name="T2" fmla="*/ 120 w 168"/>
                    <a:gd name="T3" fmla="*/ 54 h 298"/>
                    <a:gd name="T4" fmla="*/ 78 w 168"/>
                    <a:gd name="T5" fmla="*/ 22 h 298"/>
                    <a:gd name="T6" fmla="*/ 102 w 168"/>
                    <a:gd name="T7" fmla="*/ 191 h 298"/>
                    <a:gd name="T8" fmla="*/ 38 w 168"/>
                    <a:gd name="T9" fmla="*/ 134 h 298"/>
                    <a:gd name="T10" fmla="*/ 0 w 168"/>
                    <a:gd name="T11" fmla="*/ 298 h 298"/>
                    <a:gd name="T12" fmla="*/ 0 60000 65536"/>
                    <a:gd name="T13" fmla="*/ 0 60000 65536"/>
                    <a:gd name="T14" fmla="*/ 0 60000 65536"/>
                    <a:gd name="T15" fmla="*/ 0 60000 65536"/>
                    <a:gd name="T16" fmla="*/ 0 60000 65536"/>
                    <a:gd name="T17" fmla="*/ 0 60000 65536"/>
                    <a:gd name="T18" fmla="*/ 0 w 168"/>
                    <a:gd name="T19" fmla="*/ 0 h 298"/>
                    <a:gd name="T20" fmla="*/ 168 w 168"/>
                    <a:gd name="T21" fmla="*/ 298 h 298"/>
                  </a:gdLst>
                  <a:ahLst/>
                  <a:cxnLst>
                    <a:cxn ang="T12">
                      <a:pos x="T0" y="T1"/>
                    </a:cxn>
                    <a:cxn ang="T13">
                      <a:pos x="T2" y="T3"/>
                    </a:cxn>
                    <a:cxn ang="T14">
                      <a:pos x="T4" y="T5"/>
                    </a:cxn>
                    <a:cxn ang="T15">
                      <a:pos x="T6" y="T7"/>
                    </a:cxn>
                    <a:cxn ang="T16">
                      <a:pos x="T8" y="T9"/>
                    </a:cxn>
                    <a:cxn ang="T17">
                      <a:pos x="T10" y="T11"/>
                    </a:cxn>
                  </a:cxnLst>
                  <a:rect l="T18" t="T19" r="T20" b="T21"/>
                  <a:pathLst>
                    <a:path w="168" h="298">
                      <a:moveTo>
                        <a:pt x="168" y="7"/>
                      </a:moveTo>
                      <a:cubicBezTo>
                        <a:pt x="148" y="19"/>
                        <a:pt x="135" y="51"/>
                        <a:pt x="120" y="54"/>
                      </a:cubicBezTo>
                      <a:cubicBezTo>
                        <a:pt x="105" y="57"/>
                        <a:pt x="81" y="0"/>
                        <a:pt x="78" y="22"/>
                      </a:cubicBezTo>
                      <a:cubicBezTo>
                        <a:pt x="75" y="45"/>
                        <a:pt x="109" y="173"/>
                        <a:pt x="102" y="191"/>
                      </a:cubicBezTo>
                      <a:cubicBezTo>
                        <a:pt x="95" y="209"/>
                        <a:pt x="55" y="116"/>
                        <a:pt x="38" y="134"/>
                      </a:cubicBezTo>
                      <a:cubicBezTo>
                        <a:pt x="21" y="152"/>
                        <a:pt x="8" y="264"/>
                        <a:pt x="0" y="298"/>
                      </a:cubicBezTo>
                    </a:path>
                  </a:pathLst>
                </a:custGeom>
                <a:noFill/>
                <a:ln w="25400">
                  <a:solidFill>
                    <a:schemeClr val="accent2"/>
                  </a:solidFill>
                  <a:round/>
                  <a:headEnd/>
                  <a:tailEnd/>
                </a:ln>
              </p:spPr>
              <p:txBody>
                <a:bodyPr>
                  <a:prstTxWarp prst="textNoShape">
                    <a:avLst/>
                  </a:prstTxWarp>
                </a:bodyPr>
                <a:lstStyle/>
                <a:p>
                  <a:endParaRPr lang="ja-JP" altLang="en-US"/>
                </a:p>
              </p:txBody>
            </p:sp>
            <p:sp>
              <p:nvSpPr>
                <p:cNvPr id="47130" name="Freeform 24"/>
                <p:cNvSpPr>
                  <a:spLocks/>
                </p:cNvSpPr>
                <p:nvPr/>
              </p:nvSpPr>
              <p:spPr bwMode="auto">
                <a:xfrm>
                  <a:off x="4896" y="3024"/>
                  <a:ext cx="41" cy="164"/>
                </a:xfrm>
                <a:custGeom>
                  <a:avLst/>
                  <a:gdLst>
                    <a:gd name="T0" fmla="*/ 41 w 41"/>
                    <a:gd name="T1" fmla="*/ 0 h 164"/>
                    <a:gd name="T2" fmla="*/ 0 w 41"/>
                    <a:gd name="T3" fmla="*/ 164 h 164"/>
                    <a:gd name="T4" fmla="*/ 0 60000 65536"/>
                    <a:gd name="T5" fmla="*/ 0 60000 65536"/>
                    <a:gd name="T6" fmla="*/ 0 w 41"/>
                    <a:gd name="T7" fmla="*/ 0 h 164"/>
                    <a:gd name="T8" fmla="*/ 41 w 41"/>
                    <a:gd name="T9" fmla="*/ 164 h 164"/>
                  </a:gdLst>
                  <a:ahLst/>
                  <a:cxnLst>
                    <a:cxn ang="T4">
                      <a:pos x="T0" y="T1"/>
                    </a:cxn>
                    <a:cxn ang="T5">
                      <a:pos x="T2" y="T3"/>
                    </a:cxn>
                  </a:cxnLst>
                  <a:rect l="T6" t="T7" r="T8" b="T9"/>
                  <a:pathLst>
                    <a:path w="41" h="164">
                      <a:moveTo>
                        <a:pt x="41" y="0"/>
                      </a:moveTo>
                      <a:lnTo>
                        <a:pt x="0" y="164"/>
                      </a:lnTo>
                    </a:path>
                  </a:pathLst>
                </a:custGeom>
                <a:noFill/>
                <a:ln w="25400">
                  <a:solidFill>
                    <a:schemeClr val="accent2"/>
                  </a:solidFill>
                  <a:round/>
                  <a:headEnd/>
                  <a:tailEnd type="triangle" w="med" len="med"/>
                </a:ln>
              </p:spPr>
              <p:txBody>
                <a:bodyPr>
                  <a:prstTxWarp prst="textNoShape">
                    <a:avLst/>
                  </a:prstTxWarp>
                </a:bodyPr>
                <a:lstStyle/>
                <a:p>
                  <a:endParaRPr lang="ja-JP" altLang="en-US"/>
                </a:p>
              </p:txBody>
            </p:sp>
          </p:grpSp>
        </p:grpSp>
        <p:sp>
          <p:nvSpPr>
            <p:cNvPr id="47120" name="Text Box 25"/>
            <p:cNvSpPr txBox="1">
              <a:spLocks noChangeArrowheads="1"/>
            </p:cNvSpPr>
            <p:nvPr/>
          </p:nvSpPr>
          <p:spPr bwMode="auto">
            <a:xfrm>
              <a:off x="3934" y="2783"/>
              <a:ext cx="190" cy="432"/>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altLang="ja-JP">
                  <a:solidFill>
                    <a:schemeClr val="accent2"/>
                  </a:solidFill>
                  <a:latin typeface="Trebuchet MS" pitchFamily="-106" charset="0"/>
                </a:rPr>
                <a:t>?</a:t>
              </a:r>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4406900"/>
            <a:ext cx="8991600" cy="1362075"/>
          </a:xfrm>
        </p:spPr>
        <p:txBody>
          <a:bodyPr/>
          <a:lstStyle/>
          <a:p>
            <a:r>
              <a:rPr lang="ja-JP" altLang="en-US" dirty="0" smtClean="0">
                <a:latin typeface="ヒラギノ丸ゴ Pro W4"/>
                <a:ea typeface="ヒラギノ丸ゴ Pro W4"/>
                <a:cs typeface="ヒラギノ丸ゴ Pro W4"/>
              </a:rPr>
              <a:t>ジェットの通過によって媒質はいかに反応するか？</a:t>
            </a:r>
            <a:endParaRPr lang="ja-JP" altLang="en-US" dirty="0">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D490E6C5-4BA8-1B46-AF3A-0DF0A25395A3}" type="slidenum">
              <a:rPr lang="en-US" altLang="ja-JP" smtClean="0"/>
              <a:pPr/>
              <a:t>72</a:t>
            </a:fld>
            <a:endParaRPr lang="en-US" altLang="ja-JP"/>
          </a:p>
        </p:txBody>
      </p:sp>
      <p:pic>
        <p:nvPicPr>
          <p:cNvPr id="5" name="図 4" descr="2555573291_3670eea528.jpg"/>
          <p:cNvPicPr>
            <a:picLocks noChangeAspect="1"/>
          </p:cNvPicPr>
          <p:nvPr/>
        </p:nvPicPr>
        <p:blipFill>
          <a:blip r:embed="rId2"/>
          <a:stretch>
            <a:fillRect/>
          </a:stretch>
        </p:blipFill>
        <p:spPr>
          <a:xfrm>
            <a:off x="4572000" y="838200"/>
            <a:ext cx="3869718" cy="2057400"/>
          </a:xfrm>
          <a:prstGeom prst="rect">
            <a:avLst/>
          </a:prstGeom>
        </p:spPr>
      </p:pic>
      <p:pic>
        <p:nvPicPr>
          <p:cNvPr id="8" name="図 7" descr="1398004206_f60964fd25.jpg"/>
          <p:cNvPicPr>
            <a:picLocks noChangeAspect="1"/>
          </p:cNvPicPr>
          <p:nvPr/>
        </p:nvPicPr>
        <p:blipFill>
          <a:blip r:embed="rId3"/>
          <a:stretch>
            <a:fillRect/>
          </a:stretch>
        </p:blipFill>
        <p:spPr>
          <a:xfrm>
            <a:off x="228600" y="457200"/>
            <a:ext cx="4219464" cy="316230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 name="スライド番号プレースホルダ 3"/>
          <p:cNvSpPr>
            <a:spLocks noGrp="1"/>
          </p:cNvSpPr>
          <p:nvPr>
            <p:ph type="sldNum" sz="quarter" idx="11"/>
          </p:nvPr>
        </p:nvSpPr>
        <p:spPr/>
        <p:txBody>
          <a:bodyPr/>
          <a:lstStyle/>
          <a:p>
            <a:fld id="{DE9BFD1B-41FC-48CE-A211-92CF7C46AA70}" type="slidenum">
              <a:rPr lang="en-US" altLang="ja-JP"/>
              <a:pPr/>
              <a:t>73</a:t>
            </a:fld>
            <a:endParaRPr lang="en-US" altLang="ja-JP"/>
          </a:p>
        </p:txBody>
      </p:sp>
      <p:grpSp>
        <p:nvGrpSpPr>
          <p:cNvPr id="2" name="Group 230"/>
          <p:cNvGrpSpPr>
            <a:grpSpLocks/>
          </p:cNvGrpSpPr>
          <p:nvPr/>
        </p:nvGrpSpPr>
        <p:grpSpPr bwMode="auto">
          <a:xfrm rot="10917662">
            <a:off x="381000" y="2590800"/>
            <a:ext cx="2478088" cy="2438400"/>
            <a:chOff x="2688" y="960"/>
            <a:chExt cx="1561" cy="1536"/>
          </a:xfrm>
        </p:grpSpPr>
        <p:sp>
          <p:nvSpPr>
            <p:cNvPr id="120023" name="Oval 215"/>
            <p:cNvSpPr>
              <a:spLocks noChangeArrowheads="1"/>
            </p:cNvSpPr>
            <p:nvPr/>
          </p:nvSpPr>
          <p:spPr bwMode="auto">
            <a:xfrm>
              <a:off x="2688" y="960"/>
              <a:ext cx="1561" cy="1536"/>
            </a:xfrm>
            <a:prstGeom prst="ellipse">
              <a:avLst/>
            </a:prstGeom>
            <a:gradFill rotWithShape="0">
              <a:gsLst>
                <a:gs pos="0">
                  <a:srgbClr val="FF5050"/>
                </a:gs>
                <a:gs pos="100000">
                  <a:srgbClr val="FFCC00"/>
                </a:gs>
              </a:gsLst>
              <a:path path="shape">
                <a:fillToRect l="50000" t="50000" r="50000" b="50000"/>
              </a:path>
            </a:gradFill>
            <a:ln w="9525">
              <a:noFill/>
              <a:round/>
              <a:headEnd/>
              <a:tailEnd/>
            </a:ln>
            <a:effectLst/>
          </p:spPr>
          <p:txBody>
            <a:bodyPr rot="10800000" wrap="none" anchor="ctr">
              <a:prstTxWarp prst="textNoShape">
                <a:avLst/>
              </a:prstTxWarp>
            </a:bodyPr>
            <a:lstStyle/>
            <a:p>
              <a:pPr algn="ctr">
                <a:spcBef>
                  <a:spcPct val="50000"/>
                </a:spcBef>
              </a:pPr>
              <a:endParaRPr lang="ja-JP" altLang="en-US" sz="3200" b="1">
                <a:latin typeface="Arial Rounded MT Bold" pitchFamily="18" charset="0"/>
                <a:ea typeface="Arial" pitchFamily="18" charset="0"/>
                <a:cs typeface="Arial" pitchFamily="18" charset="0"/>
              </a:endParaRPr>
            </a:p>
          </p:txBody>
        </p:sp>
        <p:sp>
          <p:nvSpPr>
            <p:cNvPr id="120028" name="Line 220"/>
            <p:cNvSpPr>
              <a:spLocks noChangeShapeType="1"/>
            </p:cNvSpPr>
            <p:nvPr/>
          </p:nvSpPr>
          <p:spPr bwMode="auto">
            <a:xfrm flipH="1" flipV="1">
              <a:off x="2736" y="1536"/>
              <a:ext cx="336" cy="144"/>
            </a:xfrm>
            <a:prstGeom prst="line">
              <a:avLst/>
            </a:prstGeom>
            <a:noFill/>
            <a:ln w="9525">
              <a:solidFill>
                <a:schemeClr val="tx1"/>
              </a:solidFill>
              <a:round/>
              <a:headEnd/>
              <a:tailEnd type="triangle" w="med" len="med"/>
            </a:ln>
            <a:effectLst/>
          </p:spPr>
          <p:txBody>
            <a:bodyPr>
              <a:prstTxWarp prst="textNoShape">
                <a:avLst/>
              </a:prstTxWarp>
            </a:bodyPr>
            <a:lstStyle/>
            <a:p>
              <a:endParaRPr lang="ja-JP" altLang="en-US"/>
            </a:p>
          </p:txBody>
        </p:sp>
        <p:sp>
          <p:nvSpPr>
            <p:cNvPr id="120029" name="Line 221"/>
            <p:cNvSpPr>
              <a:spLocks noChangeShapeType="1"/>
            </p:cNvSpPr>
            <p:nvPr/>
          </p:nvSpPr>
          <p:spPr bwMode="auto">
            <a:xfrm flipH="1" flipV="1">
              <a:off x="2736" y="1632"/>
              <a:ext cx="336" cy="48"/>
            </a:xfrm>
            <a:prstGeom prst="line">
              <a:avLst/>
            </a:prstGeom>
            <a:noFill/>
            <a:ln w="9525">
              <a:solidFill>
                <a:schemeClr val="tx1"/>
              </a:solidFill>
              <a:round/>
              <a:headEnd/>
              <a:tailEnd type="triangle" w="med" len="med"/>
            </a:ln>
            <a:effectLst/>
          </p:spPr>
          <p:txBody>
            <a:bodyPr>
              <a:prstTxWarp prst="textNoShape">
                <a:avLst/>
              </a:prstTxWarp>
            </a:bodyPr>
            <a:lstStyle/>
            <a:p>
              <a:endParaRPr lang="ja-JP" altLang="en-US"/>
            </a:p>
          </p:txBody>
        </p:sp>
        <p:sp>
          <p:nvSpPr>
            <p:cNvPr id="120030" name="Line 222"/>
            <p:cNvSpPr>
              <a:spLocks noChangeShapeType="1"/>
            </p:cNvSpPr>
            <p:nvPr/>
          </p:nvSpPr>
          <p:spPr bwMode="auto">
            <a:xfrm flipH="1">
              <a:off x="2688" y="1680"/>
              <a:ext cx="384" cy="48"/>
            </a:xfrm>
            <a:prstGeom prst="line">
              <a:avLst/>
            </a:prstGeom>
            <a:noFill/>
            <a:ln w="9525">
              <a:solidFill>
                <a:schemeClr val="tx1"/>
              </a:solidFill>
              <a:round/>
              <a:headEnd/>
              <a:tailEnd type="triangle" w="med" len="med"/>
            </a:ln>
            <a:effectLst/>
          </p:spPr>
          <p:txBody>
            <a:bodyPr>
              <a:prstTxWarp prst="textNoShape">
                <a:avLst/>
              </a:prstTxWarp>
            </a:bodyPr>
            <a:lstStyle/>
            <a:p>
              <a:endParaRPr lang="ja-JP" altLang="en-US"/>
            </a:p>
          </p:txBody>
        </p:sp>
        <p:sp>
          <p:nvSpPr>
            <p:cNvPr id="120031" name="Line 223"/>
            <p:cNvSpPr>
              <a:spLocks noChangeShapeType="1"/>
            </p:cNvSpPr>
            <p:nvPr/>
          </p:nvSpPr>
          <p:spPr bwMode="auto">
            <a:xfrm flipH="1">
              <a:off x="2736" y="1680"/>
              <a:ext cx="336" cy="144"/>
            </a:xfrm>
            <a:prstGeom prst="line">
              <a:avLst/>
            </a:prstGeom>
            <a:noFill/>
            <a:ln w="9525">
              <a:solidFill>
                <a:schemeClr val="tx1"/>
              </a:solidFill>
              <a:round/>
              <a:headEnd/>
              <a:tailEnd type="triangle" w="med" len="med"/>
            </a:ln>
            <a:effectLst/>
          </p:spPr>
          <p:txBody>
            <a:bodyPr>
              <a:prstTxWarp prst="textNoShape">
                <a:avLst/>
              </a:prstTxWarp>
            </a:bodyPr>
            <a:lstStyle/>
            <a:p>
              <a:endParaRPr lang="ja-JP" altLang="en-US"/>
            </a:p>
          </p:txBody>
        </p:sp>
        <p:sp>
          <p:nvSpPr>
            <p:cNvPr id="120032" name="Line 224"/>
            <p:cNvSpPr>
              <a:spLocks noChangeShapeType="1"/>
            </p:cNvSpPr>
            <p:nvPr/>
          </p:nvSpPr>
          <p:spPr bwMode="auto">
            <a:xfrm flipV="1">
              <a:off x="3072" y="1440"/>
              <a:ext cx="768" cy="240"/>
            </a:xfrm>
            <a:prstGeom prst="line">
              <a:avLst/>
            </a:prstGeom>
            <a:noFill/>
            <a:ln w="9525">
              <a:solidFill>
                <a:schemeClr val="tx1"/>
              </a:solidFill>
              <a:prstDash val="dash"/>
              <a:round/>
              <a:headEnd/>
              <a:tailEnd type="triangle" w="med" len="med"/>
            </a:ln>
            <a:effectLst/>
          </p:spPr>
          <p:txBody>
            <a:bodyPr>
              <a:prstTxWarp prst="textNoShape">
                <a:avLst/>
              </a:prstTxWarp>
            </a:bodyPr>
            <a:lstStyle/>
            <a:p>
              <a:endParaRPr lang="ja-JP" altLang="en-US"/>
            </a:p>
          </p:txBody>
        </p:sp>
        <p:sp>
          <p:nvSpPr>
            <p:cNvPr id="120033" name="Line 225"/>
            <p:cNvSpPr>
              <a:spLocks noChangeShapeType="1"/>
            </p:cNvSpPr>
            <p:nvPr/>
          </p:nvSpPr>
          <p:spPr bwMode="auto">
            <a:xfrm flipV="1">
              <a:off x="3072" y="1536"/>
              <a:ext cx="720" cy="144"/>
            </a:xfrm>
            <a:prstGeom prst="line">
              <a:avLst/>
            </a:prstGeom>
            <a:noFill/>
            <a:ln w="9525">
              <a:solidFill>
                <a:schemeClr val="tx1"/>
              </a:solidFill>
              <a:prstDash val="dash"/>
              <a:round/>
              <a:headEnd/>
              <a:tailEnd type="triangle" w="med" len="med"/>
            </a:ln>
            <a:effectLst/>
          </p:spPr>
          <p:txBody>
            <a:bodyPr>
              <a:prstTxWarp prst="textNoShape">
                <a:avLst/>
              </a:prstTxWarp>
            </a:bodyPr>
            <a:lstStyle/>
            <a:p>
              <a:endParaRPr lang="ja-JP" altLang="en-US"/>
            </a:p>
          </p:txBody>
        </p:sp>
        <p:sp>
          <p:nvSpPr>
            <p:cNvPr id="120034" name="Line 226"/>
            <p:cNvSpPr>
              <a:spLocks noChangeShapeType="1"/>
            </p:cNvSpPr>
            <p:nvPr/>
          </p:nvSpPr>
          <p:spPr bwMode="auto">
            <a:xfrm>
              <a:off x="3120" y="1680"/>
              <a:ext cx="624" cy="0"/>
            </a:xfrm>
            <a:prstGeom prst="line">
              <a:avLst/>
            </a:prstGeom>
            <a:noFill/>
            <a:ln w="9525">
              <a:solidFill>
                <a:schemeClr val="tx1"/>
              </a:solidFill>
              <a:prstDash val="dash"/>
              <a:round/>
              <a:headEnd/>
              <a:tailEnd type="triangle" w="med" len="med"/>
            </a:ln>
            <a:effectLst/>
          </p:spPr>
          <p:txBody>
            <a:bodyPr>
              <a:prstTxWarp prst="textNoShape">
                <a:avLst/>
              </a:prstTxWarp>
            </a:bodyPr>
            <a:lstStyle/>
            <a:p>
              <a:endParaRPr lang="ja-JP" altLang="en-US"/>
            </a:p>
          </p:txBody>
        </p:sp>
        <p:sp>
          <p:nvSpPr>
            <p:cNvPr id="120035" name="Line 227"/>
            <p:cNvSpPr>
              <a:spLocks noChangeShapeType="1"/>
            </p:cNvSpPr>
            <p:nvPr/>
          </p:nvSpPr>
          <p:spPr bwMode="auto">
            <a:xfrm>
              <a:off x="3120" y="1680"/>
              <a:ext cx="624" cy="96"/>
            </a:xfrm>
            <a:prstGeom prst="line">
              <a:avLst/>
            </a:prstGeom>
            <a:noFill/>
            <a:ln w="9525">
              <a:solidFill>
                <a:schemeClr val="tx1"/>
              </a:solidFill>
              <a:prstDash val="dash"/>
              <a:round/>
              <a:headEnd/>
              <a:tailEnd type="triangle" w="med" len="med"/>
            </a:ln>
            <a:effectLst/>
          </p:spPr>
          <p:txBody>
            <a:bodyPr>
              <a:prstTxWarp prst="textNoShape">
                <a:avLst/>
              </a:prstTxWarp>
            </a:bodyPr>
            <a:lstStyle/>
            <a:p>
              <a:endParaRPr lang="ja-JP" altLang="en-US"/>
            </a:p>
          </p:txBody>
        </p:sp>
        <p:sp>
          <p:nvSpPr>
            <p:cNvPr id="120036" name="Line 228"/>
            <p:cNvSpPr>
              <a:spLocks noChangeShapeType="1"/>
            </p:cNvSpPr>
            <p:nvPr/>
          </p:nvSpPr>
          <p:spPr bwMode="auto">
            <a:xfrm>
              <a:off x="3168" y="1680"/>
              <a:ext cx="576" cy="192"/>
            </a:xfrm>
            <a:prstGeom prst="line">
              <a:avLst/>
            </a:prstGeom>
            <a:noFill/>
            <a:ln w="9525">
              <a:solidFill>
                <a:schemeClr val="tx1"/>
              </a:solidFill>
              <a:prstDash val="dash"/>
              <a:round/>
              <a:headEnd/>
              <a:tailEnd type="triangle" w="med" len="med"/>
            </a:ln>
            <a:effectLst/>
          </p:spPr>
          <p:txBody>
            <a:bodyPr>
              <a:prstTxWarp prst="textNoShape">
                <a:avLst/>
              </a:prstTxWarp>
            </a:bodyPr>
            <a:lstStyle/>
            <a:p>
              <a:endParaRPr lang="ja-JP" altLang="en-US"/>
            </a:p>
          </p:txBody>
        </p:sp>
      </p:grpSp>
      <p:sp>
        <p:nvSpPr>
          <p:cNvPr id="120039" name="Text Box 231"/>
          <p:cNvSpPr txBox="1">
            <a:spLocks noChangeArrowheads="1"/>
          </p:cNvSpPr>
          <p:nvPr/>
        </p:nvSpPr>
        <p:spPr bwMode="auto">
          <a:xfrm>
            <a:off x="-117532" y="0"/>
            <a:ext cx="4468916" cy="2308324"/>
          </a:xfrm>
          <a:prstGeom prst="rect">
            <a:avLst/>
          </a:prstGeom>
          <a:solidFill>
            <a:srgbClr val="0000CC"/>
          </a:solidFill>
          <a:ln w="9525">
            <a:noFill/>
            <a:miter lim="800000"/>
            <a:headEnd/>
            <a:tailEnd/>
          </a:ln>
          <a:effectLst/>
        </p:spPr>
        <p:txBody>
          <a:bodyPr wrap="none">
            <a:prstTxWarp prst="textNoShape">
              <a:avLst/>
            </a:prstTxWarp>
            <a:spAutoFit/>
          </a:bodyPr>
          <a:lstStyle/>
          <a:p>
            <a:r>
              <a:rPr lang="ja-JP" altLang="en-US" dirty="0" smtClean="0">
                <a:solidFill>
                  <a:schemeClr val="bg1"/>
                </a:solidFill>
                <a:latin typeface="ヒラギノ丸ゴ Pro W4"/>
                <a:ea typeface="ヒラギノ丸ゴ Pro W4"/>
                <a:cs typeface="ヒラギノ丸ゴ Pro W4"/>
              </a:rPr>
              <a:t>高エネルギーパートンが物質中</a:t>
            </a:r>
            <a:endParaRPr lang="en-US" altLang="ja-JP" dirty="0" smtClean="0">
              <a:solidFill>
                <a:schemeClr val="bg1"/>
              </a:solidFill>
              <a:latin typeface="ヒラギノ丸ゴ Pro W4"/>
              <a:ea typeface="ヒラギノ丸ゴ Pro W4"/>
              <a:cs typeface="ヒラギノ丸ゴ Pro W4"/>
            </a:endParaRPr>
          </a:p>
          <a:p>
            <a:r>
              <a:rPr lang="ja-JP" altLang="en-US" dirty="0" smtClean="0">
                <a:solidFill>
                  <a:schemeClr val="bg1"/>
                </a:solidFill>
                <a:latin typeface="ヒラギノ丸ゴ Pro W4"/>
                <a:ea typeface="ヒラギノ丸ゴ Pro W4"/>
                <a:cs typeface="ヒラギノ丸ゴ Pro W4"/>
              </a:rPr>
              <a:t>を通過した際に失われた</a:t>
            </a:r>
            <a:endParaRPr lang="en-US" altLang="ja-JP" dirty="0" smtClean="0">
              <a:solidFill>
                <a:schemeClr val="bg1"/>
              </a:solidFill>
              <a:latin typeface="ヒラギノ丸ゴ Pro W4"/>
              <a:ea typeface="ヒラギノ丸ゴ Pro W4"/>
              <a:cs typeface="ヒラギノ丸ゴ Pro W4"/>
            </a:endParaRPr>
          </a:p>
          <a:p>
            <a:r>
              <a:rPr lang="ja-JP" altLang="en-US" b="1" dirty="0" smtClean="0">
                <a:solidFill>
                  <a:schemeClr val="bg1"/>
                </a:solidFill>
                <a:latin typeface="ヒラギノ丸ゴ Pro W4"/>
                <a:ea typeface="ヒラギノ丸ゴ Pro W4"/>
                <a:cs typeface="ヒラギノ丸ゴ Pro W4"/>
              </a:rPr>
              <a:t>エネルギーはどこに？</a:t>
            </a:r>
            <a:endParaRPr lang="en-US" altLang="ja-JP" b="1" dirty="0" smtClean="0">
              <a:solidFill>
                <a:schemeClr val="bg1"/>
              </a:solidFill>
              <a:latin typeface="ヒラギノ丸ゴ Pro W4"/>
              <a:ea typeface="ヒラギノ丸ゴ Pro W4"/>
              <a:cs typeface="ヒラギノ丸ゴ Pro W4"/>
            </a:endParaRPr>
          </a:p>
          <a:p>
            <a:endParaRPr lang="en-US" altLang="ja-JP" b="1" dirty="0" smtClean="0">
              <a:solidFill>
                <a:schemeClr val="bg1"/>
              </a:solidFill>
              <a:latin typeface="ヒラギノ丸ゴ Pro W4"/>
              <a:ea typeface="ヒラギノ丸ゴ Pro W4"/>
              <a:cs typeface="ヒラギノ丸ゴ Pro W4"/>
            </a:endParaRPr>
          </a:p>
          <a:p>
            <a:r>
              <a:rPr lang="ja-JP" altLang="en-US" b="1" dirty="0" smtClean="0">
                <a:solidFill>
                  <a:schemeClr val="bg1"/>
                </a:solidFill>
                <a:latin typeface="ヒラギノ丸ゴ Pro W4"/>
                <a:ea typeface="ヒラギノ丸ゴ Pro W4"/>
                <a:cs typeface="ヒラギノ丸ゴ Pro W4"/>
              </a:rPr>
              <a:t>どのように物質中を</a:t>
            </a:r>
            <a:endParaRPr lang="en-US" altLang="ja-JP" b="1" dirty="0" smtClean="0">
              <a:solidFill>
                <a:schemeClr val="bg1"/>
              </a:solidFill>
              <a:latin typeface="ヒラギノ丸ゴ Pro W4"/>
              <a:ea typeface="ヒラギノ丸ゴ Pro W4"/>
              <a:cs typeface="ヒラギノ丸ゴ Pro W4"/>
            </a:endParaRPr>
          </a:p>
          <a:p>
            <a:r>
              <a:rPr lang="ja-JP" altLang="en-US" dirty="0" smtClean="0">
                <a:solidFill>
                  <a:schemeClr val="bg1"/>
                </a:solidFill>
                <a:latin typeface="ヒラギノ丸ゴ Pro W4"/>
                <a:ea typeface="ヒラギノ丸ゴ Pro W4"/>
                <a:cs typeface="ヒラギノ丸ゴ Pro W4"/>
              </a:rPr>
              <a:t>伝播するのか？</a:t>
            </a:r>
            <a:endParaRPr lang="en-US" altLang="ja-JP" b="1" dirty="0" smtClean="0">
              <a:solidFill>
                <a:schemeClr val="bg1"/>
              </a:solidFill>
              <a:latin typeface="ヒラギノ丸ゴ Pro W4"/>
              <a:ea typeface="ヒラギノ丸ゴ Pro W4"/>
              <a:cs typeface="ヒラギノ丸ゴ Pro W4"/>
            </a:endParaRPr>
          </a:p>
        </p:txBody>
      </p:sp>
      <p:grpSp>
        <p:nvGrpSpPr>
          <p:cNvPr id="3" name="Group 237"/>
          <p:cNvGrpSpPr>
            <a:grpSpLocks/>
          </p:cNvGrpSpPr>
          <p:nvPr/>
        </p:nvGrpSpPr>
        <p:grpSpPr bwMode="auto">
          <a:xfrm>
            <a:off x="4495800" y="2590800"/>
            <a:ext cx="4252913" cy="2462213"/>
            <a:chOff x="2832" y="1680"/>
            <a:chExt cx="2679" cy="1551"/>
          </a:xfrm>
        </p:grpSpPr>
        <p:pic>
          <p:nvPicPr>
            <p:cNvPr id="120040" name="Picture 232"/>
            <p:cNvPicPr>
              <a:picLocks noChangeAspect="1" noChangeArrowheads="1"/>
            </p:cNvPicPr>
            <p:nvPr/>
          </p:nvPicPr>
          <p:blipFill>
            <a:blip r:embed="rId2"/>
            <a:srcRect l="68292" t="8447" b="57761"/>
            <a:stretch>
              <a:fillRect/>
            </a:stretch>
          </p:blipFill>
          <p:spPr bwMode="auto">
            <a:xfrm>
              <a:off x="3024" y="1680"/>
              <a:ext cx="2016" cy="1551"/>
            </a:xfrm>
            <a:prstGeom prst="rect">
              <a:avLst/>
            </a:prstGeom>
            <a:noFill/>
            <a:ln w="28575">
              <a:solidFill>
                <a:srgbClr val="0000FF"/>
              </a:solidFill>
              <a:miter lim="800000"/>
              <a:headEnd/>
              <a:tailEnd/>
            </a:ln>
          </p:spPr>
        </p:pic>
        <p:grpSp>
          <p:nvGrpSpPr>
            <p:cNvPr id="4" name="Group 233"/>
            <p:cNvGrpSpPr>
              <a:grpSpLocks/>
            </p:cNvGrpSpPr>
            <p:nvPr/>
          </p:nvGrpSpPr>
          <p:grpSpPr bwMode="auto">
            <a:xfrm>
              <a:off x="4896" y="2256"/>
              <a:ext cx="615" cy="306"/>
              <a:chOff x="3936" y="1200"/>
              <a:chExt cx="615" cy="306"/>
            </a:xfrm>
          </p:grpSpPr>
          <p:sp>
            <p:nvSpPr>
              <p:cNvPr id="120042" name="AutoShape 234"/>
              <p:cNvSpPr>
                <a:spLocks noChangeArrowheads="1"/>
              </p:cNvSpPr>
              <p:nvPr/>
            </p:nvSpPr>
            <p:spPr bwMode="auto">
              <a:xfrm>
                <a:off x="3936" y="1200"/>
                <a:ext cx="615" cy="306"/>
              </a:xfrm>
              <a:prstGeom prst="rightArrow">
                <a:avLst>
                  <a:gd name="adj1" fmla="val 50000"/>
                  <a:gd name="adj2" fmla="val 50245"/>
                </a:avLst>
              </a:prstGeom>
              <a:solidFill>
                <a:schemeClr val="bg1"/>
              </a:solidFill>
              <a:ln w="28575">
                <a:solidFill>
                  <a:srgbClr val="FF0000"/>
                </a:solidFill>
                <a:miter lim="800000"/>
                <a:headEnd/>
                <a:tailEnd/>
              </a:ln>
              <a:effectLst/>
            </p:spPr>
            <p:txBody>
              <a:bodyPr wrap="none" anchor="ctr">
                <a:prstTxWarp prst="textNoShape">
                  <a:avLst/>
                </a:prstTxWarp>
              </a:bodyPr>
              <a:lstStyle/>
              <a:p>
                <a:pPr algn="ctr"/>
                <a:endParaRPr lang="ja-JP" altLang="en-US" sz="2000" b="1">
                  <a:latin typeface="Helvetica" pitchFamily="18" charset="0"/>
                  <a:ea typeface="ＭＳ Ｐゴシック" pitchFamily="18" charset="-128"/>
                </a:endParaRPr>
              </a:p>
            </p:txBody>
          </p:sp>
          <p:sp>
            <p:nvSpPr>
              <p:cNvPr id="120043" name="Text Box 235"/>
              <p:cNvSpPr txBox="1">
                <a:spLocks noChangeArrowheads="1"/>
              </p:cNvSpPr>
              <p:nvPr/>
            </p:nvSpPr>
            <p:spPr bwMode="auto">
              <a:xfrm>
                <a:off x="3936" y="1248"/>
                <a:ext cx="547" cy="173"/>
              </a:xfrm>
              <a:prstGeom prst="rect">
                <a:avLst/>
              </a:prstGeom>
              <a:noFill/>
              <a:ln w="28575">
                <a:noFill/>
                <a:miter lim="800000"/>
                <a:headEnd/>
                <a:tailEnd/>
              </a:ln>
              <a:effectLst/>
            </p:spPr>
            <p:txBody>
              <a:bodyPr wrap="none">
                <a:prstTxWarp prst="textNoShape">
                  <a:avLst/>
                </a:prstTxWarp>
                <a:spAutoFit/>
              </a:bodyPr>
              <a:lstStyle/>
              <a:p>
                <a:r>
                  <a:rPr lang="en-US" altLang="ja-JP" sz="1200" b="1">
                    <a:solidFill>
                      <a:srgbClr val="FF0000"/>
                    </a:solidFill>
                    <a:latin typeface="Helvetica" pitchFamily="18" charset="0"/>
                  </a:rPr>
                  <a:t>Near side</a:t>
                </a:r>
              </a:p>
            </p:txBody>
          </p:sp>
        </p:grpSp>
        <p:sp>
          <p:nvSpPr>
            <p:cNvPr id="120044" name="AutoShape 236"/>
            <p:cNvSpPr>
              <a:spLocks noChangeArrowheads="1"/>
            </p:cNvSpPr>
            <p:nvPr/>
          </p:nvSpPr>
          <p:spPr bwMode="auto">
            <a:xfrm>
              <a:off x="2832" y="2304"/>
              <a:ext cx="528" cy="306"/>
            </a:xfrm>
            <a:prstGeom prst="leftArrow">
              <a:avLst>
                <a:gd name="adj1" fmla="val 50000"/>
                <a:gd name="adj2" fmla="val 43137"/>
              </a:avLst>
            </a:prstGeom>
            <a:solidFill>
              <a:schemeClr val="bg1"/>
            </a:solidFill>
            <a:ln w="38100">
              <a:solidFill>
                <a:srgbClr val="0000FF"/>
              </a:solidFill>
              <a:miter lim="800000"/>
              <a:headEnd/>
              <a:tailEnd/>
            </a:ln>
            <a:effectLst/>
          </p:spPr>
          <p:txBody>
            <a:bodyPr wrap="none" anchor="ctr">
              <a:prstTxWarp prst="textNoShape">
                <a:avLst/>
              </a:prstTxWarp>
            </a:bodyPr>
            <a:lstStyle/>
            <a:p>
              <a:pPr algn="ctr"/>
              <a:r>
                <a:rPr lang="en-US" altLang="ja-JP" sz="1200" b="1" dirty="0" smtClean="0">
                  <a:solidFill>
                    <a:srgbClr val="0000FF"/>
                  </a:solidFill>
                  <a:latin typeface="Helvetica" pitchFamily="18" charset="0"/>
                </a:rPr>
                <a:t>Away </a:t>
              </a:r>
              <a:r>
                <a:rPr lang="en-US" altLang="ja-JP" sz="1200" b="1" dirty="0">
                  <a:solidFill>
                    <a:srgbClr val="0000FF"/>
                  </a:solidFill>
                  <a:latin typeface="Helvetica" pitchFamily="18" charset="0"/>
                </a:rPr>
                <a:t>side</a:t>
              </a:r>
            </a:p>
          </p:txBody>
        </p:sp>
      </p:grpSp>
      <p:sp>
        <p:nvSpPr>
          <p:cNvPr id="120046" name="Text Box 238"/>
          <p:cNvSpPr txBox="1">
            <a:spLocks noChangeArrowheads="1"/>
          </p:cNvSpPr>
          <p:nvPr/>
        </p:nvSpPr>
        <p:spPr bwMode="auto">
          <a:xfrm>
            <a:off x="4114800" y="5562600"/>
            <a:ext cx="4419600" cy="461665"/>
          </a:xfrm>
          <a:prstGeom prst="rect">
            <a:avLst/>
          </a:prstGeom>
          <a:solidFill>
            <a:srgbClr val="FF0000"/>
          </a:solidFill>
          <a:ln w="9525">
            <a:noFill/>
            <a:miter lim="800000"/>
            <a:headEnd/>
            <a:tailEnd/>
          </a:ln>
          <a:effectLst/>
        </p:spPr>
        <p:txBody>
          <a:bodyPr wrap="square">
            <a:prstTxWarp prst="textNoShape">
              <a:avLst/>
            </a:prstTxWarp>
            <a:spAutoFit/>
          </a:bodyPr>
          <a:lstStyle/>
          <a:p>
            <a:r>
              <a:rPr lang="en-US" altLang="ja-JP" b="1" dirty="0" smtClean="0">
                <a:solidFill>
                  <a:schemeClr val="bg1"/>
                </a:solidFill>
                <a:latin typeface="ヒラギノ丸ゴ Pro W4"/>
                <a:ea typeface="ヒラギノ丸ゴ Pro W4"/>
                <a:cs typeface="ヒラギノ丸ゴ Pro W4"/>
              </a:rPr>
              <a:t>Away side </a:t>
            </a:r>
            <a:r>
              <a:rPr lang="ja-JP" altLang="en-US" b="1" dirty="0" smtClean="0">
                <a:solidFill>
                  <a:schemeClr val="bg1"/>
                </a:solidFill>
                <a:latin typeface="ヒラギノ丸ゴ Pro W4"/>
                <a:ea typeface="ヒラギノ丸ゴ Pro W4"/>
                <a:cs typeface="ヒラギノ丸ゴ Pro W4"/>
              </a:rPr>
              <a:t>に２つのピーク？</a:t>
            </a:r>
            <a:endParaRPr lang="en-US" altLang="ja-JP" b="1" dirty="0">
              <a:solidFill>
                <a:schemeClr val="bg1"/>
              </a:solidFill>
              <a:latin typeface="ヒラギノ丸ゴ Pro W4"/>
              <a:ea typeface="ヒラギノ丸ゴ Pro W4"/>
              <a:cs typeface="ヒラギノ丸ゴ Pro W4"/>
            </a:endParaRPr>
          </a:p>
        </p:txBody>
      </p:sp>
      <p:sp>
        <p:nvSpPr>
          <p:cNvPr id="120047" name="Line 239"/>
          <p:cNvSpPr>
            <a:spLocks noChangeShapeType="1"/>
          </p:cNvSpPr>
          <p:nvPr/>
        </p:nvSpPr>
        <p:spPr bwMode="auto">
          <a:xfrm flipV="1">
            <a:off x="5029200" y="3429000"/>
            <a:ext cx="381000" cy="1828800"/>
          </a:xfrm>
          <a:prstGeom prst="line">
            <a:avLst/>
          </a:prstGeom>
          <a:noFill/>
          <a:ln w="57150">
            <a:solidFill>
              <a:srgbClr val="FF0000"/>
            </a:solidFill>
            <a:round/>
            <a:headEnd/>
            <a:tailEnd type="triangle" w="med" len="med"/>
          </a:ln>
          <a:effectLst/>
        </p:spPr>
        <p:txBody>
          <a:bodyPr>
            <a:prstTxWarp prst="textNoShape">
              <a:avLst/>
            </a:prstTxWarp>
          </a:bodyPr>
          <a:lstStyle/>
          <a:p>
            <a:endParaRPr lang="ja-JP" altLang="en-US"/>
          </a:p>
        </p:txBody>
      </p:sp>
      <p:sp>
        <p:nvSpPr>
          <p:cNvPr id="120048" name="Line 240"/>
          <p:cNvSpPr>
            <a:spLocks noChangeShapeType="1"/>
          </p:cNvSpPr>
          <p:nvPr/>
        </p:nvSpPr>
        <p:spPr bwMode="auto">
          <a:xfrm flipV="1">
            <a:off x="5029200" y="4800600"/>
            <a:ext cx="609600" cy="457200"/>
          </a:xfrm>
          <a:prstGeom prst="line">
            <a:avLst/>
          </a:prstGeom>
          <a:noFill/>
          <a:ln w="57150">
            <a:solidFill>
              <a:srgbClr val="FF0000"/>
            </a:solidFill>
            <a:round/>
            <a:headEnd/>
            <a:tailEnd type="triangle" w="med" len="med"/>
          </a:ln>
          <a:effectLst/>
        </p:spPr>
        <p:txBody>
          <a:bodyPr>
            <a:prstTxWarp prst="textNoShape">
              <a:avLst/>
            </a:prstTxWarp>
          </a:bodyPr>
          <a:lstStyle/>
          <a:p>
            <a:endParaRPr lang="ja-JP" altLang="en-US"/>
          </a:p>
        </p:txBody>
      </p:sp>
      <p:pic>
        <p:nvPicPr>
          <p:cNvPr id="128" name="図 127" descr="gpw-20061112l-UnitedStatesNavy-071111-N-3659B-102-Prandtl-Glauert-Cloud-F-18E-Super-Hornet-Pacific-Ocean-20071111-medium.jpg"/>
          <p:cNvPicPr>
            <a:picLocks noChangeAspect="1"/>
          </p:cNvPicPr>
          <p:nvPr/>
        </p:nvPicPr>
        <p:blipFill>
          <a:blip r:embed="rId3"/>
          <a:stretch>
            <a:fillRect/>
          </a:stretch>
        </p:blipFill>
        <p:spPr>
          <a:xfrm>
            <a:off x="0" y="2275796"/>
            <a:ext cx="4114800" cy="2753404"/>
          </a:xfrm>
          <a:prstGeom prst="rect">
            <a:avLst/>
          </a:prstGeom>
        </p:spPr>
      </p:pic>
      <p:pic>
        <p:nvPicPr>
          <p:cNvPr id="25" name="Picture 2" descr="zylayer_ch_any_trig_0_assoc_1_cent_036"/>
          <p:cNvPicPr>
            <a:picLocks noChangeAspect="1" noChangeArrowheads="1"/>
          </p:cNvPicPr>
          <p:nvPr/>
        </p:nvPicPr>
        <p:blipFill>
          <a:blip r:embed="rId4"/>
          <a:srcRect/>
          <a:stretch>
            <a:fillRect/>
          </a:stretch>
        </p:blipFill>
        <p:spPr bwMode="auto">
          <a:xfrm>
            <a:off x="4454769" y="1524000"/>
            <a:ext cx="4689231" cy="3810000"/>
          </a:xfrm>
          <a:prstGeom prst="rect">
            <a:avLst/>
          </a:prstGeom>
          <a:noFill/>
        </p:spPr>
      </p:pic>
      <p:sp>
        <p:nvSpPr>
          <p:cNvPr id="26" name="Text Box 238"/>
          <p:cNvSpPr txBox="1">
            <a:spLocks noChangeArrowheads="1"/>
          </p:cNvSpPr>
          <p:nvPr/>
        </p:nvSpPr>
        <p:spPr bwMode="auto">
          <a:xfrm>
            <a:off x="4114800" y="6172200"/>
            <a:ext cx="3962400" cy="461665"/>
          </a:xfrm>
          <a:prstGeom prst="rect">
            <a:avLst/>
          </a:prstGeom>
          <a:solidFill>
            <a:srgbClr val="FF0000"/>
          </a:solidFill>
          <a:ln w="9525">
            <a:noFill/>
            <a:miter lim="800000"/>
            <a:headEnd/>
            <a:tailEnd/>
          </a:ln>
          <a:effectLst/>
        </p:spPr>
        <p:txBody>
          <a:bodyPr wrap="square">
            <a:prstTxWarp prst="textNoShape">
              <a:avLst/>
            </a:prstTxWarp>
            <a:spAutoFit/>
          </a:bodyPr>
          <a:lstStyle/>
          <a:p>
            <a:r>
              <a:rPr lang="ja-JP" altLang="en-US" b="1" dirty="0" smtClean="0">
                <a:solidFill>
                  <a:schemeClr val="bg1"/>
                </a:solidFill>
                <a:latin typeface="ヒラギノ丸ゴ Pro W4"/>
                <a:ea typeface="ヒラギノ丸ゴ Pro W4"/>
                <a:cs typeface="ヒラギノ丸ゴ Pro W4"/>
              </a:rPr>
              <a:t>衝撃波！？</a:t>
            </a:r>
            <a:endParaRPr lang="en-US" altLang="ja-JP" b="1" dirty="0">
              <a:solidFill>
                <a:schemeClr val="bg1"/>
              </a:solidFill>
              <a:latin typeface="ヒラギノ丸ゴ Pro W4"/>
              <a:ea typeface="ヒラギノ丸ゴ Pro W4"/>
              <a:cs typeface="ヒラギノ丸ゴ Pro W4"/>
            </a:endParaRP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grpId="0" nodeType="clickEffect">
                                  <p:stCondLst>
                                    <p:cond delay="0"/>
                                  </p:stCondLst>
                                  <p:childTnLst>
                                    <p:set>
                                      <p:cBhvr>
                                        <p:cTn id="11" dur="1" fill="hold">
                                          <p:stCondLst>
                                            <p:cond delay="0"/>
                                          </p:stCondLst>
                                        </p:cTn>
                                        <p:tgtEl>
                                          <p:spTgt spid="120047"/>
                                        </p:tgtEl>
                                        <p:attrNameLst>
                                          <p:attrName>style.visibility</p:attrName>
                                        </p:attrNameLst>
                                      </p:cBhvr>
                                      <p:to>
                                        <p:strVal val="visible"/>
                                      </p:to>
                                    </p:set>
                                    <p:anim calcmode="lin" valueType="num">
                                      <p:cBhvr>
                                        <p:cTn id="12" dur="500" fill="hold"/>
                                        <p:tgtEl>
                                          <p:spTgt spid="120047"/>
                                        </p:tgtEl>
                                        <p:attrNameLst>
                                          <p:attrName>ppt_x</p:attrName>
                                        </p:attrNameLst>
                                      </p:cBhvr>
                                      <p:tavLst>
                                        <p:tav tm="0">
                                          <p:val>
                                            <p:strVal val="#ppt_x"/>
                                          </p:val>
                                        </p:tav>
                                        <p:tav tm="100000">
                                          <p:val>
                                            <p:strVal val="#ppt_x"/>
                                          </p:val>
                                        </p:tav>
                                      </p:tavLst>
                                    </p:anim>
                                    <p:anim calcmode="lin" valueType="num">
                                      <p:cBhvr>
                                        <p:cTn id="13" dur="500" fill="hold"/>
                                        <p:tgtEl>
                                          <p:spTgt spid="120047"/>
                                        </p:tgtEl>
                                        <p:attrNameLst>
                                          <p:attrName>ppt_y</p:attrName>
                                        </p:attrNameLst>
                                      </p:cBhvr>
                                      <p:tavLst>
                                        <p:tav tm="0">
                                          <p:val>
                                            <p:strVal val="#ppt_y+#ppt_h/2"/>
                                          </p:val>
                                        </p:tav>
                                        <p:tav tm="100000">
                                          <p:val>
                                            <p:strVal val="#ppt_y"/>
                                          </p:val>
                                        </p:tav>
                                      </p:tavLst>
                                    </p:anim>
                                    <p:anim calcmode="lin" valueType="num">
                                      <p:cBhvr>
                                        <p:cTn id="14" dur="500" fill="hold"/>
                                        <p:tgtEl>
                                          <p:spTgt spid="120047"/>
                                        </p:tgtEl>
                                        <p:attrNameLst>
                                          <p:attrName>ppt_w</p:attrName>
                                        </p:attrNameLst>
                                      </p:cBhvr>
                                      <p:tavLst>
                                        <p:tav tm="0">
                                          <p:val>
                                            <p:strVal val="#ppt_w"/>
                                          </p:val>
                                        </p:tav>
                                        <p:tav tm="100000">
                                          <p:val>
                                            <p:strVal val="#ppt_w"/>
                                          </p:val>
                                        </p:tav>
                                      </p:tavLst>
                                    </p:anim>
                                    <p:anim calcmode="lin" valueType="num">
                                      <p:cBhvr>
                                        <p:cTn id="15" dur="500" fill="hold"/>
                                        <p:tgtEl>
                                          <p:spTgt spid="120047"/>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4" fill="hold" grpId="0" nodeType="clickEffect">
                                  <p:stCondLst>
                                    <p:cond delay="0"/>
                                  </p:stCondLst>
                                  <p:childTnLst>
                                    <p:set>
                                      <p:cBhvr>
                                        <p:cTn id="19" dur="1" fill="hold">
                                          <p:stCondLst>
                                            <p:cond delay="0"/>
                                          </p:stCondLst>
                                        </p:cTn>
                                        <p:tgtEl>
                                          <p:spTgt spid="120048"/>
                                        </p:tgtEl>
                                        <p:attrNameLst>
                                          <p:attrName>style.visibility</p:attrName>
                                        </p:attrNameLst>
                                      </p:cBhvr>
                                      <p:to>
                                        <p:strVal val="visible"/>
                                      </p:to>
                                    </p:set>
                                    <p:anim calcmode="lin" valueType="num">
                                      <p:cBhvr>
                                        <p:cTn id="20" dur="500" fill="hold"/>
                                        <p:tgtEl>
                                          <p:spTgt spid="120048"/>
                                        </p:tgtEl>
                                        <p:attrNameLst>
                                          <p:attrName>ppt_x</p:attrName>
                                        </p:attrNameLst>
                                      </p:cBhvr>
                                      <p:tavLst>
                                        <p:tav tm="0">
                                          <p:val>
                                            <p:strVal val="#ppt_x"/>
                                          </p:val>
                                        </p:tav>
                                        <p:tav tm="100000">
                                          <p:val>
                                            <p:strVal val="#ppt_x"/>
                                          </p:val>
                                        </p:tav>
                                      </p:tavLst>
                                    </p:anim>
                                    <p:anim calcmode="lin" valueType="num">
                                      <p:cBhvr>
                                        <p:cTn id="21" dur="500" fill="hold"/>
                                        <p:tgtEl>
                                          <p:spTgt spid="120048"/>
                                        </p:tgtEl>
                                        <p:attrNameLst>
                                          <p:attrName>ppt_y</p:attrName>
                                        </p:attrNameLst>
                                      </p:cBhvr>
                                      <p:tavLst>
                                        <p:tav tm="0">
                                          <p:val>
                                            <p:strVal val="#ppt_y+#ppt_h/2"/>
                                          </p:val>
                                        </p:tav>
                                        <p:tav tm="100000">
                                          <p:val>
                                            <p:strVal val="#ppt_y"/>
                                          </p:val>
                                        </p:tav>
                                      </p:tavLst>
                                    </p:anim>
                                    <p:anim calcmode="lin" valueType="num">
                                      <p:cBhvr>
                                        <p:cTn id="22" dur="500" fill="hold"/>
                                        <p:tgtEl>
                                          <p:spTgt spid="120048"/>
                                        </p:tgtEl>
                                        <p:attrNameLst>
                                          <p:attrName>ppt_w</p:attrName>
                                        </p:attrNameLst>
                                      </p:cBhvr>
                                      <p:tavLst>
                                        <p:tav tm="0">
                                          <p:val>
                                            <p:strVal val="#ppt_w"/>
                                          </p:val>
                                        </p:tav>
                                        <p:tav tm="100000">
                                          <p:val>
                                            <p:strVal val="#ppt_w"/>
                                          </p:val>
                                        </p:tav>
                                      </p:tavLst>
                                    </p:anim>
                                    <p:anim calcmode="lin" valueType="num">
                                      <p:cBhvr>
                                        <p:cTn id="23" dur="500" fill="hold"/>
                                        <p:tgtEl>
                                          <p:spTgt spid="120048"/>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0046"/>
                                        </p:tgtEl>
                                        <p:attrNameLst>
                                          <p:attrName>style.visibility</p:attrName>
                                        </p:attrNameLst>
                                      </p:cBhvr>
                                      <p:to>
                                        <p:strVal val="visible"/>
                                      </p:to>
                                    </p:set>
                                    <p:animEffect transition="in" filter="dissolve">
                                      <p:cBhvr>
                                        <p:cTn id="28" dur="500"/>
                                        <p:tgtEl>
                                          <p:spTgt spid="12004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dissolv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dissolve">
                                      <p:cBhvr>
                                        <p:cTn id="43"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046" grpId="0" animBg="1" autoUpdateAnimBg="0"/>
      <p:bldP spid="120047" grpId="0" animBg="1"/>
      <p:bldP spid="120048" grpId="0" animBg="1"/>
      <p:bldP spid="26" grpId="0" animBg="1" autoUpdateAnimBg="0"/>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9D931429-30F6-1B4A-8D02-3E78B211B526}" type="slidenum">
              <a:rPr lang="en-US" altLang="ja-JP"/>
              <a:pPr/>
              <a:t>74</a:t>
            </a:fld>
            <a:endParaRPr lang="en-US" altLang="ja-JP"/>
          </a:p>
        </p:txBody>
      </p:sp>
      <p:pic>
        <p:nvPicPr>
          <p:cNvPr id="1937410" name="Picture 2"/>
          <p:cNvPicPr>
            <a:picLocks noChangeAspect="1" noChangeArrowheads="1"/>
          </p:cNvPicPr>
          <p:nvPr/>
        </p:nvPicPr>
        <p:blipFill>
          <a:blip r:embed="rId3"/>
          <a:srcRect t="27860" r="45049"/>
          <a:stretch>
            <a:fillRect/>
          </a:stretch>
        </p:blipFill>
        <p:spPr bwMode="auto">
          <a:xfrm>
            <a:off x="342900" y="304800"/>
            <a:ext cx="5676900" cy="6328976"/>
          </a:xfrm>
          <a:prstGeom prst="rect">
            <a:avLst/>
          </a:prstGeom>
          <a:noFill/>
          <a:ln w="9525">
            <a:noFill/>
            <a:miter lim="800000"/>
            <a:headEnd/>
            <a:tailEnd/>
          </a:ln>
          <a:effectLst/>
        </p:spPr>
      </p:pic>
      <p:sp>
        <p:nvSpPr>
          <p:cNvPr id="1937411" name="Rectangle 3"/>
          <p:cNvSpPr>
            <a:spLocks noChangeArrowheads="1"/>
          </p:cNvSpPr>
          <p:nvPr/>
        </p:nvSpPr>
        <p:spPr bwMode="auto">
          <a:xfrm>
            <a:off x="6253465" y="0"/>
            <a:ext cx="2890535" cy="307777"/>
          </a:xfrm>
          <a:prstGeom prst="rect">
            <a:avLst/>
          </a:prstGeom>
          <a:noFill/>
          <a:ln w="9525">
            <a:noFill/>
            <a:miter lim="800000"/>
            <a:headEnd/>
            <a:tailEnd/>
          </a:ln>
          <a:effectLst/>
        </p:spPr>
        <p:txBody>
          <a:bodyPr wrap="none" anchor="ctr">
            <a:prstTxWarp prst="textNoShape">
              <a:avLst/>
            </a:prstTxWarp>
            <a:spAutoFit/>
          </a:bodyPr>
          <a:lstStyle/>
          <a:p>
            <a:r>
              <a:rPr lang="ja-JP" altLang="en-US" sz="1400" dirty="0">
                <a:solidFill>
                  <a:srgbClr val="0000FF"/>
                </a:solidFill>
                <a:latin typeface="ヒラギノ丸ゴ Pro W4"/>
                <a:ea typeface="ヒラギノ丸ゴ Pro W4"/>
                <a:cs typeface="ヒラギノ丸ゴ Pro W4"/>
              </a:rPr>
              <a:t>２００５年４月１８日　朝日新聞</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 name="スライド番号プレースホルダ 5"/>
          <p:cNvSpPr>
            <a:spLocks noGrp="1"/>
          </p:cNvSpPr>
          <p:nvPr>
            <p:ph type="sldNum" sz="quarter" idx="12"/>
          </p:nvPr>
        </p:nvSpPr>
        <p:spPr/>
        <p:txBody>
          <a:bodyPr/>
          <a:lstStyle/>
          <a:p>
            <a:fld id="{ACC487EC-B713-C74A-8E27-E822A3438DEB}" type="slidenum">
              <a:rPr lang="en-US" altLang="ja-JP"/>
              <a:pPr/>
              <a:t>75</a:t>
            </a:fld>
            <a:endParaRPr lang="en-US" altLang="ja-JP"/>
          </a:p>
        </p:txBody>
      </p:sp>
      <p:pic>
        <p:nvPicPr>
          <p:cNvPr id="1658883" name="Picture 3"/>
          <p:cNvPicPr>
            <a:picLocks noChangeAspect="1" noChangeArrowheads="1"/>
          </p:cNvPicPr>
          <p:nvPr/>
        </p:nvPicPr>
        <p:blipFill>
          <a:blip r:embed="rId3"/>
          <a:srcRect/>
          <a:stretch>
            <a:fillRect/>
          </a:stretch>
        </p:blipFill>
        <p:spPr bwMode="auto">
          <a:xfrm>
            <a:off x="3079750" y="1193800"/>
            <a:ext cx="3302000" cy="3275013"/>
          </a:xfrm>
          <a:prstGeom prst="rect">
            <a:avLst/>
          </a:prstGeom>
          <a:noFill/>
        </p:spPr>
      </p:pic>
      <p:grpSp>
        <p:nvGrpSpPr>
          <p:cNvPr id="1658929" name="Group 49"/>
          <p:cNvGrpSpPr>
            <a:grpSpLocks/>
          </p:cNvGrpSpPr>
          <p:nvPr/>
        </p:nvGrpSpPr>
        <p:grpSpPr bwMode="auto">
          <a:xfrm>
            <a:off x="228600" y="1219200"/>
            <a:ext cx="8736013" cy="4038600"/>
            <a:chOff x="144" y="768"/>
            <a:chExt cx="5503" cy="2544"/>
          </a:xfrm>
        </p:grpSpPr>
        <p:pic>
          <p:nvPicPr>
            <p:cNvPr id="1658885" name="Picture 5"/>
            <p:cNvPicPr>
              <a:picLocks noChangeAspect="1" noChangeArrowheads="1"/>
            </p:cNvPicPr>
            <p:nvPr/>
          </p:nvPicPr>
          <p:blipFill>
            <a:blip r:embed="rId4"/>
            <a:srcRect/>
            <a:stretch>
              <a:fillRect/>
            </a:stretch>
          </p:blipFill>
          <p:spPr bwMode="auto">
            <a:xfrm>
              <a:off x="144" y="2857"/>
              <a:ext cx="5503" cy="455"/>
            </a:xfrm>
            <a:prstGeom prst="rect">
              <a:avLst/>
            </a:prstGeom>
            <a:noFill/>
          </p:spPr>
        </p:pic>
        <p:grpSp>
          <p:nvGrpSpPr>
            <p:cNvPr id="1658928" name="Group 48"/>
            <p:cNvGrpSpPr>
              <a:grpSpLocks/>
            </p:cNvGrpSpPr>
            <p:nvPr/>
          </p:nvGrpSpPr>
          <p:grpSpPr bwMode="auto">
            <a:xfrm>
              <a:off x="3044" y="768"/>
              <a:ext cx="1228" cy="960"/>
              <a:chOff x="3044" y="768"/>
              <a:chExt cx="1228" cy="960"/>
            </a:xfrm>
          </p:grpSpPr>
          <p:sp>
            <p:nvSpPr>
              <p:cNvPr id="1658887" name="Line 7"/>
              <p:cNvSpPr>
                <a:spLocks noChangeShapeType="1"/>
              </p:cNvSpPr>
              <p:nvPr/>
            </p:nvSpPr>
            <p:spPr bwMode="auto">
              <a:xfrm>
                <a:off x="3086" y="1633"/>
                <a:ext cx="960" cy="0"/>
              </a:xfrm>
              <a:prstGeom prst="line">
                <a:avLst/>
              </a:prstGeom>
              <a:noFill/>
              <a:ln w="38100">
                <a:solidFill>
                  <a:srgbClr val="000000"/>
                </a:solidFill>
                <a:round/>
                <a:headEnd/>
                <a:tailEnd type="triangle" w="med" len="med"/>
              </a:ln>
              <a:effectLst/>
            </p:spPr>
            <p:txBody>
              <a:bodyPr wrap="none" anchor="ctr">
                <a:prstTxWarp prst="textNoShape">
                  <a:avLst/>
                </a:prstTxWarp>
              </a:bodyPr>
              <a:lstStyle/>
              <a:p>
                <a:endParaRPr lang="ja-JP" altLang="en-US"/>
              </a:p>
            </p:txBody>
          </p:sp>
          <p:sp>
            <p:nvSpPr>
              <p:cNvPr id="1658888" name="Line 8"/>
              <p:cNvSpPr>
                <a:spLocks noChangeShapeType="1"/>
              </p:cNvSpPr>
              <p:nvPr/>
            </p:nvSpPr>
            <p:spPr bwMode="auto">
              <a:xfrm rot="-5400000">
                <a:off x="2679" y="1248"/>
                <a:ext cx="960" cy="0"/>
              </a:xfrm>
              <a:prstGeom prst="line">
                <a:avLst/>
              </a:prstGeom>
              <a:noFill/>
              <a:ln w="38100">
                <a:solidFill>
                  <a:srgbClr val="000000"/>
                </a:solidFill>
                <a:round/>
                <a:headEnd/>
                <a:tailEnd type="triangle" w="med" len="med"/>
              </a:ln>
              <a:effectLst/>
            </p:spPr>
            <p:txBody>
              <a:bodyPr wrap="none" anchor="ctr">
                <a:prstTxWarp prst="textNoShape">
                  <a:avLst/>
                </a:prstTxWarp>
              </a:bodyPr>
              <a:lstStyle/>
              <a:p>
                <a:endParaRPr lang="ja-JP" altLang="en-US"/>
              </a:p>
            </p:txBody>
          </p:sp>
          <p:sp>
            <p:nvSpPr>
              <p:cNvPr id="1658889" name="Line 9"/>
              <p:cNvSpPr>
                <a:spLocks noChangeShapeType="1"/>
              </p:cNvSpPr>
              <p:nvPr/>
            </p:nvSpPr>
            <p:spPr bwMode="auto">
              <a:xfrm rot="-2664560">
                <a:off x="3044" y="1174"/>
                <a:ext cx="1228" cy="118"/>
              </a:xfrm>
              <a:prstGeom prst="line">
                <a:avLst/>
              </a:prstGeom>
              <a:noFill/>
              <a:ln w="38100">
                <a:solidFill>
                  <a:srgbClr val="FF0000"/>
                </a:solidFill>
                <a:round/>
                <a:headEnd/>
                <a:tailEnd type="triangle" w="med" len="med"/>
              </a:ln>
              <a:effectLst/>
            </p:spPr>
            <p:txBody>
              <a:bodyPr wrap="none" anchor="ctr">
                <a:prstTxWarp prst="textNoShape">
                  <a:avLst/>
                </a:prstTxWarp>
              </a:bodyPr>
              <a:lstStyle/>
              <a:p>
                <a:endParaRPr lang="ja-JP" altLang="en-US"/>
              </a:p>
            </p:txBody>
          </p:sp>
          <p:pic>
            <p:nvPicPr>
              <p:cNvPr id="1658890" name="Picture 10"/>
              <p:cNvPicPr>
                <a:picLocks noChangeAspect="1" noChangeArrowheads="1"/>
              </p:cNvPicPr>
              <p:nvPr/>
            </p:nvPicPr>
            <p:blipFill>
              <a:blip r:embed="rId5"/>
              <a:srcRect/>
              <a:stretch>
                <a:fillRect/>
              </a:stretch>
            </p:blipFill>
            <p:spPr bwMode="auto">
              <a:xfrm>
                <a:off x="3614" y="1345"/>
                <a:ext cx="248" cy="200"/>
              </a:xfrm>
              <a:prstGeom prst="rect">
                <a:avLst/>
              </a:prstGeom>
              <a:noFill/>
            </p:spPr>
          </p:pic>
          <p:sp>
            <p:nvSpPr>
              <p:cNvPr id="1658891" name="Arc 11"/>
              <p:cNvSpPr>
                <a:spLocks/>
              </p:cNvSpPr>
              <p:nvPr/>
            </p:nvSpPr>
            <p:spPr bwMode="auto">
              <a:xfrm>
                <a:off x="3599" y="1200"/>
                <a:ext cx="288" cy="439"/>
              </a:xfrm>
              <a:custGeom>
                <a:avLst/>
                <a:gdLst>
                  <a:gd name="G0" fmla="+- 0 0 0"/>
                  <a:gd name="G1" fmla="+- 19610 0 0"/>
                  <a:gd name="G2" fmla="+- 21600 0 0"/>
                  <a:gd name="T0" fmla="*/ 9054 w 21595"/>
                  <a:gd name="T1" fmla="*/ 0 h 19610"/>
                  <a:gd name="T2" fmla="*/ 21595 w 21595"/>
                  <a:gd name="T3" fmla="*/ 19188 h 19610"/>
                  <a:gd name="T4" fmla="*/ 0 w 21595"/>
                  <a:gd name="T5" fmla="*/ 19610 h 19610"/>
                </a:gdLst>
                <a:ahLst/>
                <a:cxnLst>
                  <a:cxn ang="0">
                    <a:pos x="T0" y="T1"/>
                  </a:cxn>
                  <a:cxn ang="0">
                    <a:pos x="T2" y="T3"/>
                  </a:cxn>
                  <a:cxn ang="0">
                    <a:pos x="T4" y="T5"/>
                  </a:cxn>
                </a:cxnLst>
                <a:rect l="0" t="0" r="r" b="b"/>
                <a:pathLst>
                  <a:path w="21595" h="19610" fill="none" extrusionOk="0">
                    <a:moveTo>
                      <a:pt x="9054" y="-1"/>
                    </a:moveTo>
                    <a:cubicBezTo>
                      <a:pt x="16564" y="3466"/>
                      <a:pt x="21434" y="10918"/>
                      <a:pt x="21595" y="19187"/>
                    </a:cubicBezTo>
                  </a:path>
                  <a:path w="21595" h="19610" stroke="0" extrusionOk="0">
                    <a:moveTo>
                      <a:pt x="9054" y="-1"/>
                    </a:moveTo>
                    <a:cubicBezTo>
                      <a:pt x="16564" y="3466"/>
                      <a:pt x="21434" y="10918"/>
                      <a:pt x="21595" y="19187"/>
                    </a:cubicBezTo>
                    <a:lnTo>
                      <a:pt x="0" y="19610"/>
                    </a:lnTo>
                    <a:close/>
                  </a:path>
                </a:pathLst>
              </a:custGeom>
              <a:noFill/>
              <a:ln w="38100">
                <a:solidFill>
                  <a:srgbClr val="FF0000"/>
                </a:solidFill>
                <a:round/>
                <a:headEnd/>
                <a:tailEnd/>
              </a:ln>
              <a:effectLst/>
            </p:spPr>
            <p:txBody>
              <a:bodyPr wrap="none" anchor="ctr">
                <a:prstTxWarp prst="textNoShape">
                  <a:avLst/>
                </a:prstTxWarp>
              </a:bodyPr>
              <a:lstStyle/>
              <a:p>
                <a:endParaRPr lang="ja-JP" altLang="en-US"/>
              </a:p>
            </p:txBody>
          </p:sp>
        </p:grpSp>
        <p:sp>
          <p:nvSpPr>
            <p:cNvPr id="1658892" name="Line 12"/>
            <p:cNvSpPr>
              <a:spLocks noChangeShapeType="1"/>
            </p:cNvSpPr>
            <p:nvPr/>
          </p:nvSpPr>
          <p:spPr bwMode="auto">
            <a:xfrm>
              <a:off x="3744" y="3216"/>
              <a:ext cx="192" cy="0"/>
            </a:xfrm>
            <a:prstGeom prst="line">
              <a:avLst/>
            </a:prstGeom>
            <a:noFill/>
            <a:ln w="38100">
              <a:solidFill>
                <a:srgbClr val="FF0000"/>
              </a:solidFill>
              <a:round/>
              <a:headEnd/>
              <a:tailEnd/>
            </a:ln>
            <a:effectLst/>
          </p:spPr>
          <p:txBody>
            <a:bodyPr>
              <a:prstTxWarp prst="textNoShape">
                <a:avLst/>
              </a:prstTxWarp>
              <a:spAutoFit/>
            </a:bodyPr>
            <a:lstStyle/>
            <a:p>
              <a:endParaRPr lang="ja-JP" altLang="en-US"/>
            </a:p>
          </p:txBody>
        </p:sp>
      </p:grpSp>
      <p:grpSp>
        <p:nvGrpSpPr>
          <p:cNvPr id="1658893" name="Group 13"/>
          <p:cNvGrpSpPr>
            <a:grpSpLocks/>
          </p:cNvGrpSpPr>
          <p:nvPr/>
        </p:nvGrpSpPr>
        <p:grpSpPr bwMode="auto">
          <a:xfrm>
            <a:off x="0" y="1219200"/>
            <a:ext cx="2935288" cy="3214688"/>
            <a:chOff x="349" y="288"/>
            <a:chExt cx="2291" cy="2741"/>
          </a:xfrm>
        </p:grpSpPr>
        <p:grpSp>
          <p:nvGrpSpPr>
            <p:cNvPr id="1658894" name="Group 14"/>
            <p:cNvGrpSpPr>
              <a:grpSpLocks/>
            </p:cNvGrpSpPr>
            <p:nvPr/>
          </p:nvGrpSpPr>
          <p:grpSpPr bwMode="auto">
            <a:xfrm>
              <a:off x="384" y="288"/>
              <a:ext cx="2256" cy="2640"/>
              <a:chOff x="576" y="1184"/>
              <a:chExt cx="1584" cy="1875"/>
            </a:xfrm>
          </p:grpSpPr>
          <p:pic>
            <p:nvPicPr>
              <p:cNvPr id="1658895" name="Picture 15"/>
              <p:cNvPicPr>
                <a:picLocks noChangeAspect="1" noChangeArrowheads="1"/>
              </p:cNvPicPr>
              <p:nvPr/>
            </p:nvPicPr>
            <p:blipFill>
              <a:blip r:embed="rId6"/>
              <a:srcRect/>
              <a:stretch>
                <a:fillRect/>
              </a:stretch>
            </p:blipFill>
            <p:spPr bwMode="auto">
              <a:xfrm>
                <a:off x="576" y="2999"/>
                <a:ext cx="1584" cy="60"/>
              </a:xfrm>
              <a:prstGeom prst="rect">
                <a:avLst/>
              </a:prstGeom>
              <a:noFill/>
              <a:ln w="9525">
                <a:noFill/>
                <a:miter lim="800000"/>
                <a:headEnd/>
                <a:tailEnd/>
              </a:ln>
            </p:spPr>
          </p:pic>
          <p:pic>
            <p:nvPicPr>
              <p:cNvPr id="1658896" name="Picture 16"/>
              <p:cNvPicPr>
                <a:picLocks noChangeAspect="1" noChangeArrowheads="1"/>
              </p:cNvPicPr>
              <p:nvPr/>
            </p:nvPicPr>
            <p:blipFill>
              <a:blip r:embed="rId7"/>
              <a:srcRect/>
              <a:stretch>
                <a:fillRect/>
              </a:stretch>
            </p:blipFill>
            <p:spPr bwMode="auto">
              <a:xfrm>
                <a:off x="576" y="2938"/>
                <a:ext cx="1584" cy="61"/>
              </a:xfrm>
              <a:prstGeom prst="rect">
                <a:avLst/>
              </a:prstGeom>
              <a:noFill/>
              <a:ln w="9525">
                <a:noFill/>
                <a:miter lim="800000"/>
                <a:headEnd/>
                <a:tailEnd/>
              </a:ln>
            </p:spPr>
          </p:pic>
          <p:pic>
            <p:nvPicPr>
              <p:cNvPr id="1658897" name="Picture 17"/>
              <p:cNvPicPr>
                <a:picLocks noChangeAspect="1" noChangeArrowheads="1"/>
              </p:cNvPicPr>
              <p:nvPr/>
            </p:nvPicPr>
            <p:blipFill>
              <a:blip r:embed="rId8"/>
              <a:srcRect/>
              <a:stretch>
                <a:fillRect/>
              </a:stretch>
            </p:blipFill>
            <p:spPr bwMode="auto">
              <a:xfrm>
                <a:off x="576" y="2878"/>
                <a:ext cx="1584" cy="60"/>
              </a:xfrm>
              <a:prstGeom prst="rect">
                <a:avLst/>
              </a:prstGeom>
              <a:noFill/>
              <a:ln w="9525">
                <a:noFill/>
                <a:miter lim="800000"/>
                <a:headEnd/>
                <a:tailEnd/>
              </a:ln>
            </p:spPr>
          </p:pic>
          <p:pic>
            <p:nvPicPr>
              <p:cNvPr id="1658898" name="Picture 18"/>
              <p:cNvPicPr>
                <a:picLocks noChangeAspect="1" noChangeArrowheads="1"/>
              </p:cNvPicPr>
              <p:nvPr/>
            </p:nvPicPr>
            <p:blipFill>
              <a:blip r:embed="rId9"/>
              <a:srcRect/>
              <a:stretch>
                <a:fillRect/>
              </a:stretch>
            </p:blipFill>
            <p:spPr bwMode="auto">
              <a:xfrm>
                <a:off x="576" y="2817"/>
                <a:ext cx="1584" cy="61"/>
              </a:xfrm>
              <a:prstGeom prst="rect">
                <a:avLst/>
              </a:prstGeom>
              <a:noFill/>
              <a:ln w="9525">
                <a:noFill/>
                <a:miter lim="800000"/>
                <a:headEnd/>
                <a:tailEnd/>
              </a:ln>
            </p:spPr>
          </p:pic>
          <p:pic>
            <p:nvPicPr>
              <p:cNvPr id="1658899" name="Picture 19"/>
              <p:cNvPicPr>
                <a:picLocks noChangeAspect="1" noChangeArrowheads="1"/>
              </p:cNvPicPr>
              <p:nvPr/>
            </p:nvPicPr>
            <p:blipFill>
              <a:blip r:embed="rId10"/>
              <a:srcRect/>
              <a:stretch>
                <a:fillRect/>
              </a:stretch>
            </p:blipFill>
            <p:spPr bwMode="auto">
              <a:xfrm>
                <a:off x="576" y="2757"/>
                <a:ext cx="1584" cy="60"/>
              </a:xfrm>
              <a:prstGeom prst="rect">
                <a:avLst/>
              </a:prstGeom>
              <a:noFill/>
              <a:ln w="9525">
                <a:noFill/>
                <a:miter lim="800000"/>
                <a:headEnd/>
                <a:tailEnd/>
              </a:ln>
            </p:spPr>
          </p:pic>
          <p:pic>
            <p:nvPicPr>
              <p:cNvPr id="1658900" name="Picture 20"/>
              <p:cNvPicPr>
                <a:picLocks noChangeAspect="1" noChangeArrowheads="1"/>
              </p:cNvPicPr>
              <p:nvPr/>
            </p:nvPicPr>
            <p:blipFill>
              <a:blip r:embed="rId11"/>
              <a:srcRect/>
              <a:stretch>
                <a:fillRect/>
              </a:stretch>
            </p:blipFill>
            <p:spPr bwMode="auto">
              <a:xfrm>
                <a:off x="576" y="2696"/>
                <a:ext cx="1584" cy="61"/>
              </a:xfrm>
              <a:prstGeom prst="rect">
                <a:avLst/>
              </a:prstGeom>
              <a:noFill/>
              <a:ln w="9525">
                <a:noFill/>
                <a:miter lim="800000"/>
                <a:headEnd/>
                <a:tailEnd/>
              </a:ln>
            </p:spPr>
          </p:pic>
          <p:pic>
            <p:nvPicPr>
              <p:cNvPr id="1658901" name="Picture 21"/>
              <p:cNvPicPr>
                <a:picLocks noChangeAspect="1" noChangeArrowheads="1"/>
              </p:cNvPicPr>
              <p:nvPr/>
            </p:nvPicPr>
            <p:blipFill>
              <a:blip r:embed="rId12"/>
              <a:srcRect/>
              <a:stretch>
                <a:fillRect/>
              </a:stretch>
            </p:blipFill>
            <p:spPr bwMode="auto">
              <a:xfrm>
                <a:off x="576" y="2636"/>
                <a:ext cx="1584" cy="60"/>
              </a:xfrm>
              <a:prstGeom prst="rect">
                <a:avLst/>
              </a:prstGeom>
              <a:noFill/>
              <a:ln w="9525">
                <a:noFill/>
                <a:miter lim="800000"/>
                <a:headEnd/>
                <a:tailEnd/>
              </a:ln>
            </p:spPr>
          </p:pic>
          <p:pic>
            <p:nvPicPr>
              <p:cNvPr id="1658902" name="Picture 22"/>
              <p:cNvPicPr>
                <a:picLocks noChangeAspect="1" noChangeArrowheads="1"/>
              </p:cNvPicPr>
              <p:nvPr/>
            </p:nvPicPr>
            <p:blipFill>
              <a:blip r:embed="rId13"/>
              <a:srcRect/>
              <a:stretch>
                <a:fillRect/>
              </a:stretch>
            </p:blipFill>
            <p:spPr bwMode="auto">
              <a:xfrm>
                <a:off x="576" y="2575"/>
                <a:ext cx="1584" cy="61"/>
              </a:xfrm>
              <a:prstGeom prst="rect">
                <a:avLst/>
              </a:prstGeom>
              <a:noFill/>
              <a:ln w="9525">
                <a:noFill/>
                <a:miter lim="800000"/>
                <a:headEnd/>
                <a:tailEnd/>
              </a:ln>
            </p:spPr>
          </p:pic>
          <p:pic>
            <p:nvPicPr>
              <p:cNvPr id="1658903" name="Picture 23"/>
              <p:cNvPicPr>
                <a:picLocks noChangeAspect="1" noChangeArrowheads="1"/>
              </p:cNvPicPr>
              <p:nvPr/>
            </p:nvPicPr>
            <p:blipFill>
              <a:blip r:embed="rId14"/>
              <a:srcRect/>
              <a:stretch>
                <a:fillRect/>
              </a:stretch>
            </p:blipFill>
            <p:spPr bwMode="auto">
              <a:xfrm>
                <a:off x="576" y="2515"/>
                <a:ext cx="1584" cy="60"/>
              </a:xfrm>
              <a:prstGeom prst="rect">
                <a:avLst/>
              </a:prstGeom>
              <a:noFill/>
              <a:ln w="9525">
                <a:noFill/>
                <a:miter lim="800000"/>
                <a:headEnd/>
                <a:tailEnd/>
              </a:ln>
            </p:spPr>
          </p:pic>
          <p:pic>
            <p:nvPicPr>
              <p:cNvPr id="1658904" name="Picture 24"/>
              <p:cNvPicPr>
                <a:picLocks noChangeAspect="1" noChangeArrowheads="1"/>
              </p:cNvPicPr>
              <p:nvPr/>
            </p:nvPicPr>
            <p:blipFill>
              <a:blip r:embed="rId15"/>
              <a:srcRect/>
              <a:stretch>
                <a:fillRect/>
              </a:stretch>
            </p:blipFill>
            <p:spPr bwMode="auto">
              <a:xfrm>
                <a:off x="576" y="2454"/>
                <a:ext cx="1584" cy="61"/>
              </a:xfrm>
              <a:prstGeom prst="rect">
                <a:avLst/>
              </a:prstGeom>
              <a:noFill/>
              <a:ln w="9525">
                <a:noFill/>
                <a:miter lim="800000"/>
                <a:headEnd/>
                <a:tailEnd/>
              </a:ln>
            </p:spPr>
          </p:pic>
          <p:pic>
            <p:nvPicPr>
              <p:cNvPr id="1658905" name="Picture 25"/>
              <p:cNvPicPr>
                <a:picLocks noChangeAspect="1" noChangeArrowheads="1"/>
              </p:cNvPicPr>
              <p:nvPr/>
            </p:nvPicPr>
            <p:blipFill>
              <a:blip r:embed="rId16"/>
              <a:srcRect/>
              <a:stretch>
                <a:fillRect/>
              </a:stretch>
            </p:blipFill>
            <p:spPr bwMode="auto">
              <a:xfrm>
                <a:off x="576" y="2394"/>
                <a:ext cx="1584" cy="60"/>
              </a:xfrm>
              <a:prstGeom prst="rect">
                <a:avLst/>
              </a:prstGeom>
              <a:noFill/>
              <a:ln w="9525">
                <a:noFill/>
                <a:miter lim="800000"/>
                <a:headEnd/>
                <a:tailEnd/>
              </a:ln>
            </p:spPr>
          </p:pic>
          <p:pic>
            <p:nvPicPr>
              <p:cNvPr id="1658906" name="Picture 26"/>
              <p:cNvPicPr>
                <a:picLocks noChangeAspect="1" noChangeArrowheads="1"/>
              </p:cNvPicPr>
              <p:nvPr/>
            </p:nvPicPr>
            <p:blipFill>
              <a:blip r:embed="rId17"/>
              <a:srcRect/>
              <a:stretch>
                <a:fillRect/>
              </a:stretch>
            </p:blipFill>
            <p:spPr bwMode="auto">
              <a:xfrm>
                <a:off x="576" y="2333"/>
                <a:ext cx="1584" cy="61"/>
              </a:xfrm>
              <a:prstGeom prst="rect">
                <a:avLst/>
              </a:prstGeom>
              <a:noFill/>
              <a:ln w="9525">
                <a:noFill/>
                <a:miter lim="800000"/>
                <a:headEnd/>
                <a:tailEnd/>
              </a:ln>
            </p:spPr>
          </p:pic>
          <p:pic>
            <p:nvPicPr>
              <p:cNvPr id="1658907" name="Picture 27"/>
              <p:cNvPicPr>
                <a:picLocks noChangeAspect="1" noChangeArrowheads="1"/>
              </p:cNvPicPr>
              <p:nvPr/>
            </p:nvPicPr>
            <p:blipFill>
              <a:blip r:embed="rId18"/>
              <a:srcRect/>
              <a:stretch>
                <a:fillRect/>
              </a:stretch>
            </p:blipFill>
            <p:spPr bwMode="auto">
              <a:xfrm>
                <a:off x="576" y="2273"/>
                <a:ext cx="1584" cy="60"/>
              </a:xfrm>
              <a:prstGeom prst="rect">
                <a:avLst/>
              </a:prstGeom>
              <a:noFill/>
              <a:ln w="9525">
                <a:noFill/>
                <a:miter lim="800000"/>
                <a:headEnd/>
                <a:tailEnd/>
              </a:ln>
            </p:spPr>
          </p:pic>
          <p:pic>
            <p:nvPicPr>
              <p:cNvPr id="1658908" name="Picture 28"/>
              <p:cNvPicPr>
                <a:picLocks noChangeAspect="1" noChangeArrowheads="1"/>
              </p:cNvPicPr>
              <p:nvPr/>
            </p:nvPicPr>
            <p:blipFill>
              <a:blip r:embed="rId19"/>
              <a:srcRect/>
              <a:stretch>
                <a:fillRect/>
              </a:stretch>
            </p:blipFill>
            <p:spPr bwMode="auto">
              <a:xfrm>
                <a:off x="576" y="2212"/>
                <a:ext cx="1584" cy="61"/>
              </a:xfrm>
              <a:prstGeom prst="rect">
                <a:avLst/>
              </a:prstGeom>
              <a:noFill/>
              <a:ln w="9525">
                <a:noFill/>
                <a:miter lim="800000"/>
                <a:headEnd/>
                <a:tailEnd/>
              </a:ln>
            </p:spPr>
          </p:pic>
          <p:pic>
            <p:nvPicPr>
              <p:cNvPr id="1658909" name="Picture 29"/>
              <p:cNvPicPr>
                <a:picLocks noChangeAspect="1" noChangeArrowheads="1"/>
              </p:cNvPicPr>
              <p:nvPr/>
            </p:nvPicPr>
            <p:blipFill>
              <a:blip r:embed="rId20"/>
              <a:srcRect/>
              <a:stretch>
                <a:fillRect/>
              </a:stretch>
            </p:blipFill>
            <p:spPr bwMode="auto">
              <a:xfrm>
                <a:off x="576" y="2152"/>
                <a:ext cx="1584" cy="60"/>
              </a:xfrm>
              <a:prstGeom prst="rect">
                <a:avLst/>
              </a:prstGeom>
              <a:noFill/>
              <a:ln w="9525">
                <a:noFill/>
                <a:miter lim="800000"/>
                <a:headEnd/>
                <a:tailEnd/>
              </a:ln>
            </p:spPr>
          </p:pic>
          <p:pic>
            <p:nvPicPr>
              <p:cNvPr id="1658910" name="Picture 30"/>
              <p:cNvPicPr>
                <a:picLocks noChangeAspect="1" noChangeArrowheads="1"/>
              </p:cNvPicPr>
              <p:nvPr/>
            </p:nvPicPr>
            <p:blipFill>
              <a:blip r:embed="rId21"/>
              <a:srcRect/>
              <a:stretch>
                <a:fillRect/>
              </a:stretch>
            </p:blipFill>
            <p:spPr bwMode="auto">
              <a:xfrm>
                <a:off x="576" y="2091"/>
                <a:ext cx="1584" cy="61"/>
              </a:xfrm>
              <a:prstGeom prst="rect">
                <a:avLst/>
              </a:prstGeom>
              <a:noFill/>
              <a:ln w="9525">
                <a:noFill/>
                <a:miter lim="800000"/>
                <a:headEnd/>
                <a:tailEnd/>
              </a:ln>
            </p:spPr>
          </p:pic>
          <p:pic>
            <p:nvPicPr>
              <p:cNvPr id="1658911" name="Picture 31"/>
              <p:cNvPicPr>
                <a:picLocks noChangeAspect="1" noChangeArrowheads="1"/>
              </p:cNvPicPr>
              <p:nvPr/>
            </p:nvPicPr>
            <p:blipFill>
              <a:blip r:embed="rId22"/>
              <a:srcRect/>
              <a:stretch>
                <a:fillRect/>
              </a:stretch>
            </p:blipFill>
            <p:spPr bwMode="auto">
              <a:xfrm>
                <a:off x="576" y="2031"/>
                <a:ext cx="1584" cy="60"/>
              </a:xfrm>
              <a:prstGeom prst="rect">
                <a:avLst/>
              </a:prstGeom>
              <a:noFill/>
              <a:ln w="9525">
                <a:noFill/>
                <a:miter lim="800000"/>
                <a:headEnd/>
                <a:tailEnd/>
              </a:ln>
            </p:spPr>
          </p:pic>
          <p:pic>
            <p:nvPicPr>
              <p:cNvPr id="1658912" name="Picture 32"/>
              <p:cNvPicPr>
                <a:picLocks noChangeAspect="1" noChangeArrowheads="1"/>
              </p:cNvPicPr>
              <p:nvPr/>
            </p:nvPicPr>
            <p:blipFill>
              <a:blip r:embed="rId23"/>
              <a:srcRect/>
              <a:stretch>
                <a:fillRect/>
              </a:stretch>
            </p:blipFill>
            <p:spPr bwMode="auto">
              <a:xfrm>
                <a:off x="576" y="1970"/>
                <a:ext cx="1584" cy="61"/>
              </a:xfrm>
              <a:prstGeom prst="rect">
                <a:avLst/>
              </a:prstGeom>
              <a:noFill/>
              <a:ln w="9525">
                <a:noFill/>
                <a:miter lim="800000"/>
                <a:headEnd/>
                <a:tailEnd/>
              </a:ln>
            </p:spPr>
          </p:pic>
          <p:pic>
            <p:nvPicPr>
              <p:cNvPr id="1658913" name="Picture 33"/>
              <p:cNvPicPr>
                <a:picLocks noChangeAspect="1" noChangeArrowheads="1"/>
              </p:cNvPicPr>
              <p:nvPr/>
            </p:nvPicPr>
            <p:blipFill>
              <a:blip r:embed="rId24"/>
              <a:srcRect/>
              <a:stretch>
                <a:fillRect/>
              </a:stretch>
            </p:blipFill>
            <p:spPr bwMode="auto">
              <a:xfrm>
                <a:off x="576" y="1910"/>
                <a:ext cx="1584" cy="60"/>
              </a:xfrm>
              <a:prstGeom prst="rect">
                <a:avLst/>
              </a:prstGeom>
              <a:noFill/>
              <a:ln w="9525">
                <a:noFill/>
                <a:miter lim="800000"/>
                <a:headEnd/>
                <a:tailEnd/>
              </a:ln>
            </p:spPr>
          </p:pic>
          <p:pic>
            <p:nvPicPr>
              <p:cNvPr id="1658914" name="Picture 34"/>
              <p:cNvPicPr>
                <a:picLocks noChangeAspect="1" noChangeArrowheads="1"/>
              </p:cNvPicPr>
              <p:nvPr/>
            </p:nvPicPr>
            <p:blipFill>
              <a:blip r:embed="rId25"/>
              <a:srcRect/>
              <a:stretch>
                <a:fillRect/>
              </a:stretch>
            </p:blipFill>
            <p:spPr bwMode="auto">
              <a:xfrm>
                <a:off x="576" y="1849"/>
                <a:ext cx="1584" cy="61"/>
              </a:xfrm>
              <a:prstGeom prst="rect">
                <a:avLst/>
              </a:prstGeom>
              <a:noFill/>
              <a:ln w="9525">
                <a:noFill/>
                <a:miter lim="800000"/>
                <a:headEnd/>
                <a:tailEnd/>
              </a:ln>
            </p:spPr>
          </p:pic>
          <p:pic>
            <p:nvPicPr>
              <p:cNvPr id="1658915" name="Picture 35"/>
              <p:cNvPicPr>
                <a:picLocks noChangeAspect="1" noChangeArrowheads="1"/>
              </p:cNvPicPr>
              <p:nvPr/>
            </p:nvPicPr>
            <p:blipFill>
              <a:blip r:embed="rId26"/>
              <a:srcRect/>
              <a:stretch>
                <a:fillRect/>
              </a:stretch>
            </p:blipFill>
            <p:spPr bwMode="auto">
              <a:xfrm>
                <a:off x="576" y="1788"/>
                <a:ext cx="1584" cy="61"/>
              </a:xfrm>
              <a:prstGeom prst="rect">
                <a:avLst/>
              </a:prstGeom>
              <a:noFill/>
              <a:ln w="9525">
                <a:noFill/>
                <a:miter lim="800000"/>
                <a:headEnd/>
                <a:tailEnd/>
              </a:ln>
            </p:spPr>
          </p:pic>
          <p:pic>
            <p:nvPicPr>
              <p:cNvPr id="1658916" name="Picture 36"/>
              <p:cNvPicPr>
                <a:picLocks noChangeAspect="1" noChangeArrowheads="1"/>
              </p:cNvPicPr>
              <p:nvPr/>
            </p:nvPicPr>
            <p:blipFill>
              <a:blip r:embed="rId27"/>
              <a:srcRect/>
              <a:stretch>
                <a:fillRect/>
              </a:stretch>
            </p:blipFill>
            <p:spPr bwMode="auto">
              <a:xfrm>
                <a:off x="576" y="1728"/>
                <a:ext cx="1584" cy="60"/>
              </a:xfrm>
              <a:prstGeom prst="rect">
                <a:avLst/>
              </a:prstGeom>
              <a:noFill/>
              <a:ln w="9525">
                <a:noFill/>
                <a:miter lim="800000"/>
                <a:headEnd/>
                <a:tailEnd/>
              </a:ln>
            </p:spPr>
          </p:pic>
          <p:pic>
            <p:nvPicPr>
              <p:cNvPr id="1658917" name="Picture 37"/>
              <p:cNvPicPr>
                <a:picLocks noChangeAspect="1" noChangeArrowheads="1"/>
              </p:cNvPicPr>
              <p:nvPr/>
            </p:nvPicPr>
            <p:blipFill>
              <a:blip r:embed="rId28"/>
              <a:srcRect/>
              <a:stretch>
                <a:fillRect/>
              </a:stretch>
            </p:blipFill>
            <p:spPr bwMode="auto">
              <a:xfrm>
                <a:off x="576" y="1668"/>
                <a:ext cx="1584" cy="60"/>
              </a:xfrm>
              <a:prstGeom prst="rect">
                <a:avLst/>
              </a:prstGeom>
              <a:noFill/>
              <a:ln w="9525">
                <a:noFill/>
                <a:miter lim="800000"/>
                <a:headEnd/>
                <a:tailEnd/>
              </a:ln>
            </p:spPr>
          </p:pic>
          <p:pic>
            <p:nvPicPr>
              <p:cNvPr id="1658918" name="Picture 38"/>
              <p:cNvPicPr>
                <a:picLocks noChangeAspect="1" noChangeArrowheads="1"/>
              </p:cNvPicPr>
              <p:nvPr/>
            </p:nvPicPr>
            <p:blipFill>
              <a:blip r:embed="rId29"/>
              <a:srcRect/>
              <a:stretch>
                <a:fillRect/>
              </a:stretch>
            </p:blipFill>
            <p:spPr bwMode="auto">
              <a:xfrm>
                <a:off x="576" y="1607"/>
                <a:ext cx="1584" cy="61"/>
              </a:xfrm>
              <a:prstGeom prst="rect">
                <a:avLst/>
              </a:prstGeom>
              <a:noFill/>
              <a:ln w="9525">
                <a:noFill/>
                <a:miter lim="800000"/>
                <a:headEnd/>
                <a:tailEnd/>
              </a:ln>
            </p:spPr>
          </p:pic>
          <p:pic>
            <p:nvPicPr>
              <p:cNvPr id="1658919" name="Picture 39"/>
              <p:cNvPicPr>
                <a:picLocks noChangeAspect="1" noChangeArrowheads="1"/>
              </p:cNvPicPr>
              <p:nvPr/>
            </p:nvPicPr>
            <p:blipFill>
              <a:blip r:embed="rId30"/>
              <a:srcRect/>
              <a:stretch>
                <a:fillRect/>
              </a:stretch>
            </p:blipFill>
            <p:spPr bwMode="auto">
              <a:xfrm>
                <a:off x="576" y="1547"/>
                <a:ext cx="1584" cy="60"/>
              </a:xfrm>
              <a:prstGeom prst="rect">
                <a:avLst/>
              </a:prstGeom>
              <a:noFill/>
              <a:ln w="9525">
                <a:noFill/>
                <a:miter lim="800000"/>
                <a:headEnd/>
                <a:tailEnd/>
              </a:ln>
            </p:spPr>
          </p:pic>
          <p:pic>
            <p:nvPicPr>
              <p:cNvPr id="1658920" name="Picture 40"/>
              <p:cNvPicPr>
                <a:picLocks noChangeAspect="1" noChangeArrowheads="1"/>
              </p:cNvPicPr>
              <p:nvPr/>
            </p:nvPicPr>
            <p:blipFill>
              <a:blip r:embed="rId31"/>
              <a:srcRect/>
              <a:stretch>
                <a:fillRect/>
              </a:stretch>
            </p:blipFill>
            <p:spPr bwMode="auto">
              <a:xfrm>
                <a:off x="576" y="1486"/>
                <a:ext cx="1584" cy="61"/>
              </a:xfrm>
              <a:prstGeom prst="rect">
                <a:avLst/>
              </a:prstGeom>
              <a:noFill/>
              <a:ln w="9525">
                <a:noFill/>
                <a:miter lim="800000"/>
                <a:headEnd/>
                <a:tailEnd/>
              </a:ln>
            </p:spPr>
          </p:pic>
          <p:pic>
            <p:nvPicPr>
              <p:cNvPr id="1658921" name="Picture 41"/>
              <p:cNvPicPr>
                <a:picLocks noChangeAspect="1" noChangeArrowheads="1"/>
              </p:cNvPicPr>
              <p:nvPr/>
            </p:nvPicPr>
            <p:blipFill>
              <a:blip r:embed="rId32"/>
              <a:srcRect/>
              <a:stretch>
                <a:fillRect/>
              </a:stretch>
            </p:blipFill>
            <p:spPr bwMode="auto">
              <a:xfrm>
                <a:off x="576" y="1425"/>
                <a:ext cx="1584" cy="61"/>
              </a:xfrm>
              <a:prstGeom prst="rect">
                <a:avLst/>
              </a:prstGeom>
              <a:noFill/>
              <a:ln w="9525">
                <a:noFill/>
                <a:miter lim="800000"/>
                <a:headEnd/>
                <a:tailEnd/>
              </a:ln>
            </p:spPr>
          </p:pic>
          <p:pic>
            <p:nvPicPr>
              <p:cNvPr id="1658922" name="Picture 42"/>
              <p:cNvPicPr>
                <a:picLocks noChangeAspect="1" noChangeArrowheads="1"/>
              </p:cNvPicPr>
              <p:nvPr/>
            </p:nvPicPr>
            <p:blipFill>
              <a:blip r:embed="rId33"/>
              <a:srcRect/>
              <a:stretch>
                <a:fillRect/>
              </a:stretch>
            </p:blipFill>
            <p:spPr bwMode="auto">
              <a:xfrm>
                <a:off x="576" y="1365"/>
                <a:ext cx="1584" cy="60"/>
              </a:xfrm>
              <a:prstGeom prst="rect">
                <a:avLst/>
              </a:prstGeom>
              <a:noFill/>
              <a:ln w="9525">
                <a:noFill/>
                <a:miter lim="800000"/>
                <a:headEnd/>
                <a:tailEnd/>
              </a:ln>
            </p:spPr>
          </p:pic>
          <p:pic>
            <p:nvPicPr>
              <p:cNvPr id="1658923" name="Picture 43"/>
              <p:cNvPicPr>
                <a:picLocks noChangeAspect="1" noChangeArrowheads="1"/>
              </p:cNvPicPr>
              <p:nvPr/>
            </p:nvPicPr>
            <p:blipFill>
              <a:blip r:embed="rId34"/>
              <a:srcRect/>
              <a:stretch>
                <a:fillRect/>
              </a:stretch>
            </p:blipFill>
            <p:spPr bwMode="auto">
              <a:xfrm>
                <a:off x="576" y="1305"/>
                <a:ext cx="1584" cy="60"/>
              </a:xfrm>
              <a:prstGeom prst="rect">
                <a:avLst/>
              </a:prstGeom>
              <a:noFill/>
              <a:ln w="9525">
                <a:noFill/>
                <a:miter lim="800000"/>
                <a:headEnd/>
                <a:tailEnd/>
              </a:ln>
            </p:spPr>
          </p:pic>
          <p:pic>
            <p:nvPicPr>
              <p:cNvPr id="1658924" name="Picture 44"/>
              <p:cNvPicPr>
                <a:picLocks noChangeAspect="1" noChangeArrowheads="1"/>
              </p:cNvPicPr>
              <p:nvPr/>
            </p:nvPicPr>
            <p:blipFill>
              <a:blip r:embed="rId35"/>
              <a:srcRect/>
              <a:stretch>
                <a:fillRect/>
              </a:stretch>
            </p:blipFill>
            <p:spPr bwMode="auto">
              <a:xfrm>
                <a:off x="576" y="1244"/>
                <a:ext cx="1584" cy="61"/>
              </a:xfrm>
              <a:prstGeom prst="rect">
                <a:avLst/>
              </a:prstGeom>
              <a:noFill/>
              <a:ln w="9525">
                <a:noFill/>
                <a:miter lim="800000"/>
                <a:headEnd/>
                <a:tailEnd/>
              </a:ln>
            </p:spPr>
          </p:pic>
          <p:pic>
            <p:nvPicPr>
              <p:cNvPr id="1658925" name="Picture 45"/>
              <p:cNvPicPr>
                <a:picLocks noChangeAspect="1" noChangeArrowheads="1"/>
              </p:cNvPicPr>
              <p:nvPr/>
            </p:nvPicPr>
            <p:blipFill>
              <a:blip r:embed="rId10"/>
              <a:srcRect/>
              <a:stretch>
                <a:fillRect/>
              </a:stretch>
            </p:blipFill>
            <p:spPr bwMode="auto">
              <a:xfrm>
                <a:off x="576" y="1184"/>
                <a:ext cx="1584" cy="60"/>
              </a:xfrm>
              <a:prstGeom prst="rect">
                <a:avLst/>
              </a:prstGeom>
              <a:noFill/>
              <a:ln w="9525">
                <a:noFill/>
                <a:miter lim="800000"/>
                <a:headEnd/>
                <a:tailEnd/>
              </a:ln>
            </p:spPr>
          </p:pic>
        </p:grpSp>
        <p:sp>
          <p:nvSpPr>
            <p:cNvPr id="1658926" name="Text Box 46"/>
            <p:cNvSpPr txBox="1">
              <a:spLocks noChangeArrowheads="1"/>
            </p:cNvSpPr>
            <p:nvPr/>
          </p:nvSpPr>
          <p:spPr bwMode="auto">
            <a:xfrm>
              <a:off x="349" y="2639"/>
              <a:ext cx="144" cy="390"/>
            </a:xfrm>
            <a:prstGeom prst="rect">
              <a:avLst/>
            </a:prstGeom>
            <a:noFill/>
            <a:ln w="9525">
              <a:noFill/>
              <a:miter lim="800000"/>
              <a:headEnd/>
              <a:tailEnd/>
            </a:ln>
            <a:effectLst/>
          </p:spPr>
          <p:txBody>
            <a:bodyPr wrap="none">
              <a:prstTxWarp prst="textNoShape">
                <a:avLst/>
              </a:prstTxWarp>
              <a:spAutoFit/>
            </a:bodyPr>
            <a:lstStyle/>
            <a:p>
              <a:pPr algn="l"/>
              <a:endParaRPr lang="ja-JP" altLang="en-US" b="0">
                <a:solidFill>
                  <a:srgbClr val="000066"/>
                </a:solidFill>
                <a:latin typeface="Arial" charset="0"/>
                <a:ea typeface="Arial" charset="0"/>
                <a:cs typeface="Arial" charset="0"/>
              </a:endParaRPr>
            </a:p>
          </p:txBody>
        </p:sp>
      </p:grpSp>
      <p:sp>
        <p:nvSpPr>
          <p:cNvPr id="1658930" name="Rectangle 50"/>
          <p:cNvSpPr>
            <a:spLocks noGrp="1" noChangeArrowheads="1"/>
          </p:cNvSpPr>
          <p:nvPr>
            <p:ph type="title"/>
          </p:nvPr>
        </p:nvSpPr>
        <p:spPr>
          <a:xfrm>
            <a:off x="457200" y="76200"/>
            <a:ext cx="8229600" cy="685800"/>
          </a:xfrm>
          <a:effectLst/>
        </p:spPr>
        <p:txBody>
          <a:bodyPr/>
          <a:lstStyle/>
          <a:p>
            <a:r>
              <a:rPr lang="ja-JP" altLang="en-US" dirty="0" smtClean="0"/>
              <a:t>集団的運動は見えるのだろうか？</a:t>
            </a:r>
            <a:endParaRPr lang="en-US" altLang="ja-JP" dirty="0"/>
          </a:p>
        </p:txBody>
      </p:sp>
      <p:sp>
        <p:nvSpPr>
          <p:cNvPr id="1658931" name="Rectangle 51"/>
          <p:cNvSpPr>
            <a:spLocks noGrp="1" noChangeArrowheads="1"/>
          </p:cNvSpPr>
          <p:nvPr>
            <p:ph type="body" idx="1"/>
          </p:nvPr>
        </p:nvSpPr>
        <p:spPr>
          <a:xfrm>
            <a:off x="533400" y="5486400"/>
            <a:ext cx="8229600" cy="1066800"/>
          </a:xfrm>
          <a:effectLst/>
        </p:spPr>
        <p:txBody>
          <a:bodyPr/>
          <a:lstStyle/>
          <a:p>
            <a:r>
              <a:rPr lang="en-US" altLang="ja-JP" dirty="0">
                <a:solidFill>
                  <a:srgbClr val="0000FF"/>
                </a:solidFill>
              </a:rPr>
              <a:t>Simple answer:</a:t>
            </a:r>
            <a:r>
              <a:rPr lang="en-US" altLang="ja-JP" dirty="0" smtClean="0">
                <a:solidFill>
                  <a:srgbClr val="0000FF"/>
                </a:solidFill>
              </a:rPr>
              <a:t> Yes! </a:t>
            </a:r>
            <a:r>
              <a:rPr lang="ja-JP" altLang="en-US" dirty="0" smtClean="0">
                <a:solidFill>
                  <a:srgbClr val="0000FF"/>
                </a:solidFill>
              </a:rPr>
              <a:t>非常に高い集団運動的振る舞いが</a:t>
            </a:r>
            <a:r>
              <a:rPr lang="en-US" altLang="ja-JP" dirty="0" smtClean="0">
                <a:solidFill>
                  <a:srgbClr val="0000FF"/>
                </a:solidFill>
              </a:rPr>
              <a:t> RHIC　</a:t>
            </a:r>
            <a:r>
              <a:rPr lang="ja-JP" altLang="en-US" dirty="0" smtClean="0">
                <a:solidFill>
                  <a:srgbClr val="0000FF"/>
                </a:solidFill>
              </a:rPr>
              <a:t>でみえた</a:t>
            </a:r>
            <a:r>
              <a:rPr lang="en-US" altLang="ja-JP" dirty="0" smtClean="0">
                <a:solidFill>
                  <a:srgbClr val="0000FF"/>
                </a:solidFill>
              </a:rPr>
              <a:t>.</a:t>
            </a:r>
            <a:endParaRPr lang="en-US" altLang="ja-JP" dirty="0">
              <a:solidFill>
                <a:srgbClr val="0000FF"/>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89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88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589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1" grpId="0" build="p"/>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スライド番号プレースホルダ 5"/>
          <p:cNvSpPr>
            <a:spLocks noGrp="1"/>
          </p:cNvSpPr>
          <p:nvPr>
            <p:ph type="sldNum" sz="quarter" idx="12"/>
          </p:nvPr>
        </p:nvSpPr>
        <p:spPr/>
        <p:txBody>
          <a:bodyPr/>
          <a:lstStyle/>
          <a:p>
            <a:fld id="{03C2E028-8A4E-9E46-B5E3-17302ED86A57}" type="slidenum">
              <a:rPr lang="en-US" altLang="ja-JP"/>
              <a:pPr/>
              <a:t>76</a:t>
            </a:fld>
            <a:endParaRPr lang="en-US" altLang="ja-JP"/>
          </a:p>
        </p:txBody>
      </p:sp>
      <p:sp>
        <p:nvSpPr>
          <p:cNvPr id="1659909" name="Text Box 5"/>
          <p:cNvSpPr txBox="1">
            <a:spLocks noChangeArrowheads="1"/>
          </p:cNvSpPr>
          <p:nvPr/>
        </p:nvSpPr>
        <p:spPr bwMode="auto">
          <a:xfrm>
            <a:off x="5830889" y="4191000"/>
            <a:ext cx="3313112" cy="1815882"/>
          </a:xfrm>
          <a:prstGeom prst="rect">
            <a:avLst/>
          </a:prstGeom>
          <a:noFill/>
          <a:ln w="9525">
            <a:noFill/>
            <a:miter lim="800000"/>
            <a:headEnd/>
            <a:tailEnd/>
          </a:ln>
          <a:effectLst/>
        </p:spPr>
        <p:txBody>
          <a:bodyPr wrap="square">
            <a:prstTxWarp prst="textNoShape">
              <a:avLst/>
            </a:prstTxWarp>
            <a:spAutoFit/>
          </a:bodyPr>
          <a:lstStyle/>
          <a:p>
            <a:pPr algn="l"/>
            <a:r>
              <a:rPr lang="en-US" altLang="ja-JP" sz="1600" b="0" dirty="0">
                <a:latin typeface="Arial" charset="0"/>
                <a:ea typeface="Arial" charset="0"/>
                <a:cs typeface="Arial" charset="0"/>
              </a:rPr>
              <a:t>*viscosity = resistance of liquid </a:t>
            </a:r>
          </a:p>
          <a:p>
            <a:pPr algn="l"/>
            <a:r>
              <a:rPr lang="en-US" altLang="ja-JP" sz="1600" b="0" dirty="0">
                <a:latin typeface="Arial" charset="0"/>
                <a:ea typeface="Arial" charset="0"/>
                <a:cs typeface="Arial" charset="0"/>
              </a:rPr>
              <a:t>to shear forces (and hence to flow</a:t>
            </a:r>
            <a:r>
              <a:rPr lang="en-US" altLang="ja-JP" sz="1600" b="0" dirty="0" smtClean="0">
                <a:latin typeface="Arial" charset="0"/>
                <a:ea typeface="Arial" charset="0"/>
                <a:cs typeface="Arial" charset="0"/>
              </a:rPr>
              <a:t>)</a:t>
            </a:r>
          </a:p>
          <a:p>
            <a:pPr algn="l"/>
            <a:endParaRPr lang="en-US" altLang="ja-JP" sz="1600" b="0" dirty="0" smtClean="0">
              <a:latin typeface="Arial" charset="0"/>
              <a:ea typeface="Arial" charset="0"/>
              <a:cs typeface="Arial" charset="0"/>
            </a:endParaRPr>
          </a:p>
          <a:p>
            <a:pPr algn="l"/>
            <a:r>
              <a:rPr lang="en-US" altLang="ja-JP" sz="1600" b="0" dirty="0" smtClean="0">
                <a:latin typeface="Arial" charset="0"/>
                <a:ea typeface="Arial" charset="0"/>
                <a:cs typeface="Arial" charset="0"/>
              </a:rPr>
              <a:t>* Required QGP Type </a:t>
            </a:r>
            <a:r>
              <a:rPr lang="en-US" altLang="ja-JP" sz="1600" b="0" dirty="0" err="1" smtClean="0">
                <a:latin typeface="Arial" charset="0"/>
                <a:ea typeface="Arial" charset="0"/>
                <a:cs typeface="Arial" charset="0"/>
              </a:rPr>
              <a:t>EoS</a:t>
            </a:r>
            <a:r>
              <a:rPr lang="en-US" altLang="ja-JP" sz="1600" b="0" dirty="0" smtClean="0">
                <a:latin typeface="Arial" charset="0"/>
                <a:ea typeface="Arial" charset="0"/>
                <a:cs typeface="Arial" charset="0"/>
              </a:rPr>
              <a:t> in Hydro model</a:t>
            </a:r>
          </a:p>
          <a:p>
            <a:pPr algn="l"/>
            <a:endParaRPr lang="en-US" altLang="ja-JP" sz="1600" b="0" dirty="0" smtClean="0">
              <a:latin typeface="Arial" charset="0"/>
              <a:ea typeface="Arial" charset="0"/>
              <a:cs typeface="Arial" charset="0"/>
            </a:endParaRPr>
          </a:p>
          <a:p>
            <a:pPr algn="l"/>
            <a:endParaRPr lang="ja-JP" altLang="en-US" sz="1600" b="0" dirty="0">
              <a:solidFill>
                <a:schemeClr val="bg1"/>
              </a:solidFill>
              <a:latin typeface="Arial" charset="0"/>
              <a:ea typeface="Arial" charset="0"/>
              <a:cs typeface="Arial" charset="0"/>
            </a:endParaRPr>
          </a:p>
        </p:txBody>
      </p:sp>
      <p:sp>
        <p:nvSpPr>
          <p:cNvPr id="1659910" name="Text Box 6"/>
          <p:cNvSpPr txBox="1">
            <a:spLocks noChangeArrowheads="1"/>
          </p:cNvSpPr>
          <p:nvPr/>
        </p:nvSpPr>
        <p:spPr bwMode="auto">
          <a:xfrm>
            <a:off x="598488" y="5867400"/>
            <a:ext cx="7554912" cy="954107"/>
          </a:xfrm>
          <a:prstGeom prst="rect">
            <a:avLst/>
          </a:prstGeom>
          <a:noFill/>
          <a:ln w="9525">
            <a:noFill/>
            <a:miter lim="800000"/>
            <a:headEnd/>
            <a:tailEnd/>
          </a:ln>
          <a:effectLst/>
        </p:spPr>
        <p:txBody>
          <a:bodyPr wrap="square">
            <a:prstTxWarp prst="textNoShape">
              <a:avLst/>
            </a:prstTxWarp>
            <a:spAutoFit/>
          </a:bodyPr>
          <a:lstStyle/>
          <a:p>
            <a:pPr algn="l"/>
            <a:r>
              <a:rPr lang="ja-JP" altLang="en-US" sz="2800" b="0" dirty="0" smtClean="0">
                <a:solidFill>
                  <a:srgbClr val="0000FF"/>
                </a:solidFill>
                <a:latin typeface="ヒラギノ丸ゴ Pro W4"/>
                <a:ea typeface="ヒラギノ丸ゴ Pro W4"/>
                <a:cs typeface="ヒラギノ丸ゴ Pro W4"/>
              </a:rPr>
              <a:t>熱平衡にかかる時間</a:t>
            </a:r>
            <a:r>
              <a:rPr lang="en-US" altLang="ja-JP" sz="2800" b="0" dirty="0" smtClean="0">
                <a:solidFill>
                  <a:srgbClr val="0000FF"/>
                </a:solidFill>
                <a:latin typeface="ヒラギノ丸ゴ Pro W4"/>
                <a:ea typeface="ヒラギノ丸ゴ Pro W4"/>
                <a:cs typeface="ヒラギノ丸ゴ Pro W4"/>
              </a:rPr>
              <a:t> </a:t>
            </a:r>
            <a:r>
              <a:rPr lang="en-US" altLang="ja-JP" sz="2800" b="0" u="sng" dirty="0" err="1">
                <a:solidFill>
                  <a:srgbClr val="0000FF"/>
                </a:solidFill>
                <a:latin typeface="ヒラギノ丸ゴ Pro W4"/>
                <a:ea typeface="ヒラギノ丸ゴ Pro W4"/>
                <a:cs typeface="ヒラギノ丸ゴ Pro W4"/>
              </a:rPr>
              <a:t>t</a:t>
            </a:r>
            <a:r>
              <a:rPr lang="en-US" altLang="ja-JP" sz="2800" b="0" u="sng" dirty="0">
                <a:solidFill>
                  <a:srgbClr val="0000FF"/>
                </a:solidFill>
                <a:latin typeface="ヒラギノ丸ゴ Pro W4"/>
                <a:ea typeface="ヒラギノ丸ゴ Pro W4"/>
                <a:cs typeface="ヒラギノ丸ゴ Pro W4"/>
              </a:rPr>
              <a:t>=0.6 fm/</a:t>
            </a:r>
            <a:r>
              <a:rPr lang="en-US" altLang="ja-JP" sz="2800" b="0" u="sng" dirty="0" err="1">
                <a:solidFill>
                  <a:srgbClr val="0000FF"/>
                </a:solidFill>
                <a:latin typeface="ヒラギノ丸ゴ Pro W4"/>
                <a:ea typeface="ヒラギノ丸ゴ Pro W4"/>
                <a:cs typeface="ヒラギノ丸ゴ Pro W4"/>
              </a:rPr>
              <a:t>c</a:t>
            </a:r>
            <a:r>
              <a:rPr lang="en-US" altLang="ja-JP" sz="2800" b="0" dirty="0" smtClean="0">
                <a:solidFill>
                  <a:srgbClr val="0000FF"/>
                </a:solidFill>
                <a:latin typeface="ヒラギノ丸ゴ Pro W4"/>
                <a:ea typeface="ヒラギノ丸ゴ Pro W4"/>
                <a:cs typeface="ヒラギノ丸ゴ Pro W4"/>
              </a:rPr>
              <a:t> </a:t>
            </a:r>
            <a:r>
              <a:rPr lang="ja-JP" altLang="ja-JP" sz="2800" b="0" dirty="0" smtClean="0">
                <a:solidFill>
                  <a:srgbClr val="0000FF"/>
                </a:solidFill>
                <a:latin typeface="ヒラギノ丸ゴ Pro W4"/>
                <a:ea typeface="ヒラギノ丸ゴ Pro W4"/>
                <a:cs typeface="ヒラギノ丸ゴ Pro W4"/>
              </a:rPr>
              <a:t>、</a:t>
            </a:r>
            <a:endParaRPr lang="en-US" altLang="ja-JP" sz="2800" b="0" dirty="0" smtClean="0">
              <a:solidFill>
                <a:srgbClr val="0000FF"/>
              </a:solidFill>
              <a:latin typeface="ヒラギノ丸ゴ Pro W4"/>
              <a:ea typeface="ヒラギノ丸ゴ Pro W4"/>
              <a:cs typeface="ヒラギノ丸ゴ Pro W4"/>
            </a:endParaRPr>
          </a:p>
          <a:p>
            <a:pPr algn="l"/>
            <a:r>
              <a:rPr lang="ja-JP" altLang="en-US" sz="2800" b="0" dirty="0" smtClean="0">
                <a:solidFill>
                  <a:srgbClr val="0000FF"/>
                </a:solidFill>
                <a:latin typeface="ヒラギノ丸ゴ Pro W4"/>
                <a:ea typeface="ヒラギノ丸ゴ Pro W4"/>
                <a:cs typeface="ヒラギノ丸ゴ Pro W4"/>
              </a:rPr>
              <a:t>エネルギー密度</a:t>
            </a:r>
            <a:r>
              <a:rPr lang="en-US" altLang="ja-JP" sz="2800" b="0" dirty="0" smtClean="0">
                <a:solidFill>
                  <a:srgbClr val="0000FF"/>
                </a:solidFill>
                <a:latin typeface="ヒラギノ丸ゴ Pro W4"/>
                <a:ea typeface="ヒラギノ丸ゴ Pro W4"/>
                <a:cs typeface="ヒラギノ丸ゴ Pro W4"/>
              </a:rPr>
              <a:t> </a:t>
            </a:r>
            <a:r>
              <a:rPr lang="en-US" altLang="ja-JP" sz="2800" b="0" u="sng" dirty="0" err="1">
                <a:solidFill>
                  <a:srgbClr val="0000FF"/>
                </a:solidFill>
                <a:latin typeface="Symbol" charset="2"/>
                <a:ea typeface="ヒラギノ丸ゴ Pro W4"/>
                <a:cs typeface="Symbol" charset="2"/>
              </a:rPr>
              <a:t>e</a:t>
            </a:r>
            <a:r>
              <a:rPr lang="en-US" altLang="ja-JP" sz="2800" b="0" u="sng" dirty="0">
                <a:solidFill>
                  <a:srgbClr val="0000FF"/>
                </a:solidFill>
                <a:latin typeface="ヒラギノ丸ゴ Pro W4"/>
                <a:ea typeface="ヒラギノ丸ゴ Pro W4"/>
                <a:cs typeface="ヒラギノ丸ゴ Pro W4"/>
              </a:rPr>
              <a:t>=20 GeV/</a:t>
            </a:r>
            <a:r>
              <a:rPr lang="en-US" altLang="ja-JP" sz="2800" b="0" u="sng" dirty="0" smtClean="0">
                <a:solidFill>
                  <a:srgbClr val="0000FF"/>
                </a:solidFill>
                <a:latin typeface="ヒラギノ丸ゴ Pro W4"/>
                <a:ea typeface="ヒラギノ丸ゴ Pro W4"/>
                <a:cs typeface="ヒラギノ丸ゴ Pro W4"/>
              </a:rPr>
              <a:t>fm</a:t>
            </a:r>
            <a:r>
              <a:rPr lang="en-US" altLang="ja-JP" sz="2800" b="0" u="sng" baseline="30000" dirty="0" smtClean="0">
                <a:solidFill>
                  <a:srgbClr val="0000FF"/>
                </a:solidFill>
                <a:latin typeface="ヒラギノ丸ゴ Pro W4"/>
                <a:ea typeface="ヒラギノ丸ゴ Pro W4"/>
                <a:cs typeface="ヒラギノ丸ゴ Pro W4"/>
              </a:rPr>
              <a:t>3</a:t>
            </a:r>
            <a:endParaRPr lang="en-US" altLang="ja-JP" sz="2800" b="0" u="sng" baseline="30000" dirty="0">
              <a:solidFill>
                <a:srgbClr val="0000FF"/>
              </a:solidFill>
              <a:latin typeface="ヒラギノ丸ゴ Pro W4"/>
              <a:ea typeface="ヒラギノ丸ゴ Pro W4"/>
              <a:cs typeface="ヒラギノ丸ゴ Pro W4"/>
            </a:endParaRPr>
          </a:p>
        </p:txBody>
      </p:sp>
      <p:sp>
        <p:nvSpPr>
          <p:cNvPr id="1659916" name="Rectangle 12"/>
          <p:cNvSpPr>
            <a:spLocks noChangeArrowheads="1"/>
          </p:cNvSpPr>
          <p:nvPr/>
        </p:nvSpPr>
        <p:spPr bwMode="auto">
          <a:xfrm>
            <a:off x="5791200" y="2819400"/>
            <a:ext cx="2667000" cy="915988"/>
          </a:xfrm>
          <a:prstGeom prst="rect">
            <a:avLst/>
          </a:prstGeom>
          <a:noFill/>
          <a:ln w="9525">
            <a:noFill/>
            <a:miter lim="800000"/>
            <a:headEnd/>
            <a:tailEnd/>
          </a:ln>
          <a:effectLst/>
        </p:spPr>
        <p:txBody>
          <a:bodyPr anchor="ctr">
            <a:prstTxWarp prst="textNoShape">
              <a:avLst/>
            </a:prstTxWarp>
            <a:spAutoFit/>
          </a:bodyPr>
          <a:lstStyle/>
          <a:p>
            <a:pPr algn="l"/>
            <a:r>
              <a:rPr lang="en-US" altLang="ja-JP" sz="1800" b="0">
                <a:latin typeface="Arial" charset="0"/>
              </a:rPr>
              <a:t>Lines:</a:t>
            </a:r>
          </a:p>
          <a:p>
            <a:pPr algn="l"/>
            <a:r>
              <a:rPr lang="en-US" altLang="ja-JP" sz="1800" b="0">
                <a:latin typeface="Arial" charset="0"/>
              </a:rPr>
              <a:t>Hydrodynamics calc. with QGP type EoS.</a:t>
            </a:r>
          </a:p>
        </p:txBody>
      </p:sp>
      <p:sp>
        <p:nvSpPr>
          <p:cNvPr id="1659917" name="Rectangle 13"/>
          <p:cNvSpPr>
            <a:spLocks noGrp="1" noChangeArrowheads="1"/>
          </p:cNvSpPr>
          <p:nvPr>
            <p:ph type="title"/>
          </p:nvPr>
        </p:nvSpPr>
        <p:spPr>
          <a:xfrm>
            <a:off x="457200" y="152400"/>
            <a:ext cx="8229600" cy="457200"/>
          </a:xfrm>
          <a:effectLst/>
        </p:spPr>
        <p:txBody>
          <a:bodyPr/>
          <a:lstStyle/>
          <a:p>
            <a:r>
              <a:rPr lang="ja-JP" altLang="en-US" dirty="0" smtClean="0">
                <a:solidFill>
                  <a:srgbClr val="0000FF"/>
                </a:solidFill>
                <a:latin typeface="ヒラギノ丸ゴ Pro W4"/>
                <a:ea typeface="ヒラギノ丸ゴ Pro W4"/>
                <a:cs typeface="ヒラギノ丸ゴ Pro W4"/>
              </a:rPr>
              <a:t>完全流体の実現か</a:t>
            </a:r>
            <a:r>
              <a:rPr lang="en-US" altLang="ja-JP" dirty="0" smtClean="0">
                <a:solidFill>
                  <a:srgbClr val="0000FF"/>
                </a:solidFill>
                <a:latin typeface="ヒラギノ丸ゴ Pro W4"/>
                <a:ea typeface="ヒラギノ丸ゴ Pro W4"/>
                <a:cs typeface="ヒラギノ丸ゴ Pro W4"/>
              </a:rPr>
              <a:t>?</a:t>
            </a:r>
            <a:endParaRPr lang="en-US" altLang="ja-JP" dirty="0">
              <a:solidFill>
                <a:srgbClr val="0000FF"/>
              </a:solidFill>
              <a:latin typeface="ヒラギノ丸ゴ Pro W4"/>
              <a:ea typeface="ヒラギノ丸ゴ Pro W4"/>
              <a:cs typeface="ヒラギノ丸ゴ Pro W4"/>
            </a:endParaRPr>
          </a:p>
        </p:txBody>
      </p:sp>
      <p:sp>
        <p:nvSpPr>
          <p:cNvPr id="1659918" name="Rectangle 14"/>
          <p:cNvSpPr>
            <a:spLocks noGrp="1" noChangeArrowheads="1"/>
          </p:cNvSpPr>
          <p:nvPr>
            <p:ph type="body" idx="1"/>
          </p:nvPr>
        </p:nvSpPr>
        <p:spPr>
          <a:xfrm>
            <a:off x="533400" y="914400"/>
            <a:ext cx="8229600" cy="990600"/>
          </a:xfrm>
          <a:effectLst/>
        </p:spPr>
        <p:txBody>
          <a:bodyPr/>
          <a:lstStyle/>
          <a:p>
            <a:pPr>
              <a:lnSpc>
                <a:spcPct val="90000"/>
              </a:lnSpc>
            </a:pPr>
            <a:r>
              <a:rPr lang="ja-JP" altLang="en-US" dirty="0" smtClean="0">
                <a:latin typeface="ヒラギノ丸ゴ Pro W4"/>
                <a:ea typeface="ヒラギノ丸ゴ Pro W4"/>
                <a:cs typeface="ヒラギノ丸ゴ Pro W4"/>
              </a:rPr>
              <a:t>粘性なしの流体力学模型</a:t>
            </a:r>
            <a:r>
              <a:rPr lang="en-US" altLang="ja-JP" dirty="0" smtClean="0">
                <a:latin typeface="ヒラギノ丸ゴ Pro W4"/>
                <a:ea typeface="ヒラギノ丸ゴ Pro W4"/>
                <a:cs typeface="ヒラギノ丸ゴ Pro W4"/>
              </a:rPr>
              <a:t>,RHIC</a:t>
            </a:r>
            <a:r>
              <a:rPr lang="ja-JP" altLang="en-US" dirty="0" smtClean="0">
                <a:latin typeface="ヒラギノ丸ゴ Pro W4"/>
                <a:ea typeface="ヒラギノ丸ゴ Pro W4"/>
                <a:cs typeface="ヒラギノ丸ゴ Pro W4"/>
              </a:rPr>
              <a:t>で初めてデータを再現</a:t>
            </a:r>
            <a:endParaRPr lang="en-US" altLang="ja-JP" dirty="0">
              <a:latin typeface="ヒラギノ丸ゴ Pro W4"/>
              <a:ea typeface="ヒラギノ丸ゴ Pro W4"/>
              <a:cs typeface="ヒラギノ丸ゴ Pro W4"/>
            </a:endParaRPr>
          </a:p>
        </p:txBody>
      </p:sp>
      <p:grpSp>
        <p:nvGrpSpPr>
          <p:cNvPr id="1659920" name="Group 16"/>
          <p:cNvGrpSpPr>
            <a:grpSpLocks/>
          </p:cNvGrpSpPr>
          <p:nvPr/>
        </p:nvGrpSpPr>
        <p:grpSpPr bwMode="auto">
          <a:xfrm>
            <a:off x="533400" y="1905000"/>
            <a:ext cx="5105400" cy="3810000"/>
            <a:chOff x="2544" y="1344"/>
            <a:chExt cx="3216" cy="2400"/>
          </a:xfrm>
        </p:grpSpPr>
        <p:sp>
          <p:nvSpPr>
            <p:cNvPr id="1659906" name="Rectangle 2"/>
            <p:cNvSpPr>
              <a:spLocks noChangeArrowheads="1"/>
            </p:cNvSpPr>
            <p:nvPr/>
          </p:nvSpPr>
          <p:spPr bwMode="auto">
            <a:xfrm>
              <a:off x="2544" y="1344"/>
              <a:ext cx="3216" cy="24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ja-JP" altLang="en-US"/>
            </a:p>
          </p:txBody>
        </p:sp>
        <p:pic>
          <p:nvPicPr>
            <p:cNvPr id="1659912" name="Picture 8"/>
            <p:cNvPicPr>
              <a:picLocks noChangeAspect="1" noChangeArrowheads="1"/>
            </p:cNvPicPr>
            <p:nvPr/>
          </p:nvPicPr>
          <p:blipFill>
            <a:blip r:embed="rId3"/>
            <a:srcRect l="6516" t="5548"/>
            <a:stretch>
              <a:fillRect/>
            </a:stretch>
          </p:blipFill>
          <p:spPr bwMode="auto">
            <a:xfrm>
              <a:off x="2880" y="1344"/>
              <a:ext cx="2880" cy="2245"/>
            </a:xfrm>
            <a:prstGeom prst="rect">
              <a:avLst/>
            </a:prstGeom>
            <a:noFill/>
            <a:ln>
              <a:noFill/>
            </a:ln>
            <a:effectLst/>
          </p:spPr>
        </p:pic>
        <p:sp>
          <p:nvSpPr>
            <p:cNvPr id="1659913" name="Text Box 9"/>
            <p:cNvSpPr txBox="1">
              <a:spLocks noChangeArrowheads="1"/>
            </p:cNvSpPr>
            <p:nvPr/>
          </p:nvSpPr>
          <p:spPr bwMode="auto">
            <a:xfrm>
              <a:off x="2592" y="1344"/>
              <a:ext cx="313" cy="327"/>
            </a:xfrm>
            <a:prstGeom prst="rect">
              <a:avLst/>
            </a:prstGeom>
            <a:noFill/>
            <a:ln w="9525">
              <a:noFill/>
              <a:miter lim="800000"/>
              <a:headEnd/>
              <a:tailEnd/>
            </a:ln>
            <a:effectLst/>
          </p:spPr>
          <p:txBody>
            <a:bodyPr wrap="none">
              <a:prstTxWarp prst="textNoShape">
                <a:avLst/>
              </a:prstTxWarp>
              <a:spAutoFit/>
            </a:bodyPr>
            <a:lstStyle/>
            <a:p>
              <a:pPr algn="l" eaLnBrk="1" hangingPunct="1"/>
              <a:r>
                <a:rPr lang="en-US" altLang="ja-JP" sz="2800" b="0">
                  <a:solidFill>
                    <a:srgbClr val="000000"/>
                  </a:solidFill>
                  <a:latin typeface="Arial" charset="0"/>
                  <a:ea typeface="Arial" charset="0"/>
                  <a:cs typeface="Arial" charset="0"/>
                </a:rPr>
                <a:t>v</a:t>
              </a:r>
              <a:r>
                <a:rPr lang="en-US" altLang="ja-JP" sz="2800" b="0" baseline="-25000">
                  <a:solidFill>
                    <a:srgbClr val="000000"/>
                  </a:solidFill>
                  <a:latin typeface="Arial" charset="0"/>
                  <a:ea typeface="Arial" charset="0"/>
                  <a:cs typeface="Arial" charset="0"/>
                </a:rPr>
                <a:t>2</a:t>
              </a:r>
              <a:endParaRPr lang="en-US" altLang="ja-JP" sz="2800" b="0">
                <a:latin typeface="Arial" charset="0"/>
                <a:ea typeface="Arial" charset="0"/>
                <a:cs typeface="Arial" charset="0"/>
              </a:endParaRPr>
            </a:p>
          </p:txBody>
        </p:sp>
        <p:sp>
          <p:nvSpPr>
            <p:cNvPr id="1659914" name="Text Box 10"/>
            <p:cNvSpPr txBox="1">
              <a:spLocks noChangeArrowheads="1"/>
            </p:cNvSpPr>
            <p:nvPr/>
          </p:nvSpPr>
          <p:spPr bwMode="auto">
            <a:xfrm>
              <a:off x="4992" y="3513"/>
              <a:ext cx="665" cy="231"/>
            </a:xfrm>
            <a:prstGeom prst="rect">
              <a:avLst/>
            </a:prstGeom>
            <a:noFill/>
            <a:ln w="9525">
              <a:noFill/>
              <a:miter lim="800000"/>
              <a:headEnd/>
              <a:tailEnd/>
            </a:ln>
            <a:effectLst/>
          </p:spPr>
          <p:txBody>
            <a:bodyPr wrap="none">
              <a:prstTxWarp prst="textNoShape">
                <a:avLst/>
              </a:prstTxWarp>
              <a:spAutoFit/>
            </a:bodyPr>
            <a:lstStyle/>
            <a:p>
              <a:pPr algn="l" eaLnBrk="1" hangingPunct="1"/>
              <a:r>
                <a:rPr lang="en-US" altLang="ja-JP" sz="1800" b="0">
                  <a:solidFill>
                    <a:srgbClr val="000000"/>
                  </a:solidFill>
                  <a:latin typeface="Arial" charset="0"/>
                  <a:ea typeface="Arial" charset="0"/>
                  <a:cs typeface="Arial" charset="0"/>
                </a:rPr>
                <a:t>p</a:t>
              </a:r>
              <a:r>
                <a:rPr lang="en-US" altLang="ja-JP" sz="1800" b="0" baseline="-25000">
                  <a:solidFill>
                    <a:srgbClr val="000000"/>
                  </a:solidFill>
                  <a:latin typeface="Arial" charset="0"/>
                  <a:ea typeface="Arial" charset="0"/>
                  <a:cs typeface="Arial" charset="0"/>
                </a:rPr>
                <a:t>T </a:t>
              </a:r>
              <a:r>
                <a:rPr lang="en-US" altLang="ja-JP" sz="1800" b="0">
                  <a:solidFill>
                    <a:srgbClr val="000000"/>
                  </a:solidFill>
                  <a:latin typeface="Arial" charset="0"/>
                  <a:ea typeface="Arial" charset="0"/>
                  <a:cs typeface="Arial" charset="0"/>
                </a:rPr>
                <a:t>(GeV)</a:t>
              </a:r>
            </a:p>
          </p:txBody>
        </p:sp>
        <p:sp>
          <p:nvSpPr>
            <p:cNvPr id="1659919" name="Rectangle 15"/>
            <p:cNvSpPr>
              <a:spLocks noChangeArrowheads="1"/>
            </p:cNvSpPr>
            <p:nvPr/>
          </p:nvSpPr>
          <p:spPr bwMode="auto">
            <a:xfrm>
              <a:off x="5240" y="1488"/>
              <a:ext cx="192" cy="136"/>
            </a:xfrm>
            <a:prstGeom prst="rect">
              <a:avLst/>
            </a:prstGeom>
            <a:solidFill>
              <a:srgbClr val="FFFFFF"/>
            </a:solidFill>
            <a:ln w="9525">
              <a:solidFill>
                <a:schemeClr val="tx1"/>
              </a:solidFill>
              <a:miter lim="800000"/>
              <a:headEnd/>
              <a:tailEnd/>
            </a:ln>
            <a:effectLst/>
          </p:spPr>
          <p:txBody>
            <a:bodyPr wrap="none" anchor="ctr">
              <a:prstTxWarp prst="textNoShape">
                <a:avLst/>
              </a:prstTxWarp>
            </a:bodyPr>
            <a:lstStyle/>
            <a:p>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99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599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659918">
                                            <p:txEl>
                                              <p:pRg st="0" end="0"/>
                                            </p:txEl>
                                          </p:spTgt>
                                        </p:tgtEl>
                                        <p:attrNameLst>
                                          <p:attrName>style.visibility</p:attrName>
                                        </p:attrNameLst>
                                      </p:cBhvr>
                                      <p:to>
                                        <p:strVal val="visible"/>
                                      </p:to>
                                    </p:set>
                                    <p:animEffect transition="in" filter="blinds(horizontal)">
                                      <p:cBhvr>
                                        <p:cTn id="13" dur="500"/>
                                        <p:tgtEl>
                                          <p:spTgt spid="1659918">
                                            <p:txEl>
                                              <p:pRg st="0" end="0"/>
                                            </p:txEl>
                                          </p:spTgt>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65990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659910"/>
                                        </p:tgtEl>
                                        <p:attrNameLst>
                                          <p:attrName>style.visibility</p:attrName>
                                        </p:attrNameLst>
                                      </p:cBhvr>
                                      <p:to>
                                        <p:strVal val="visible"/>
                                      </p:to>
                                    </p:set>
                                    <p:animEffect transition="in" filter="box(in)">
                                      <p:cBhvr>
                                        <p:cTn id="20" dur="500"/>
                                        <p:tgtEl>
                                          <p:spTgt spid="1659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909" grpId="0"/>
      <p:bldP spid="1659910" grpId="0"/>
      <p:bldP spid="1659916" grpId="0"/>
      <p:bldP spid="1659918" grpId="0" build="p"/>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スライド番号プレースホルダ 5"/>
          <p:cNvSpPr>
            <a:spLocks noGrp="1"/>
          </p:cNvSpPr>
          <p:nvPr>
            <p:ph type="sldNum" sz="quarter" idx="12"/>
          </p:nvPr>
        </p:nvSpPr>
        <p:spPr/>
        <p:txBody>
          <a:bodyPr/>
          <a:lstStyle/>
          <a:p>
            <a:fld id="{0C5E3372-2A8E-1B4C-853C-16B1471FC0E0}" type="slidenum">
              <a:rPr lang="en-US" altLang="ja-JP"/>
              <a:pPr/>
              <a:t>77</a:t>
            </a:fld>
            <a:endParaRPr lang="en-US" altLang="ja-JP"/>
          </a:p>
        </p:txBody>
      </p:sp>
      <p:pic>
        <p:nvPicPr>
          <p:cNvPr id="1661955" name="Picture 3" descr="NewStripRGB_LargePP"/>
          <p:cNvPicPr>
            <a:picLocks noChangeAspect="1" noChangeArrowheads="1"/>
          </p:cNvPicPr>
          <p:nvPr/>
        </p:nvPicPr>
        <p:blipFill>
          <a:blip r:embed="rId3"/>
          <a:srcRect r="4617"/>
          <a:stretch>
            <a:fillRect/>
          </a:stretch>
        </p:blipFill>
        <p:spPr bwMode="auto">
          <a:xfrm>
            <a:off x="7143750" y="1828800"/>
            <a:ext cx="2000250" cy="5029200"/>
          </a:xfrm>
          <a:prstGeom prst="rect">
            <a:avLst/>
          </a:prstGeom>
          <a:noFill/>
        </p:spPr>
      </p:pic>
      <p:sp>
        <p:nvSpPr>
          <p:cNvPr id="1661956" name="Text Box 4"/>
          <p:cNvSpPr txBox="1">
            <a:spLocks noChangeArrowheads="1"/>
          </p:cNvSpPr>
          <p:nvPr/>
        </p:nvSpPr>
        <p:spPr bwMode="auto">
          <a:xfrm>
            <a:off x="0" y="5638800"/>
            <a:ext cx="7086600" cy="946150"/>
          </a:xfrm>
          <a:prstGeom prst="rect">
            <a:avLst/>
          </a:prstGeom>
          <a:noFill/>
          <a:ln w="9525">
            <a:noFill/>
            <a:miter lim="800000"/>
            <a:headEnd/>
            <a:tailEnd/>
          </a:ln>
          <a:effectLst/>
        </p:spPr>
        <p:txBody>
          <a:bodyPr>
            <a:prstTxWarp prst="textNoShape">
              <a:avLst/>
            </a:prstTxWarp>
            <a:spAutoFit/>
          </a:bodyPr>
          <a:lstStyle/>
          <a:p>
            <a:pPr marL="342900" indent="-342900" eaLnBrk="1" hangingPunct="1">
              <a:spcBef>
                <a:spcPct val="50000"/>
              </a:spcBef>
              <a:buClr>
                <a:srgbClr val="0000FF"/>
              </a:buClr>
              <a:buSzPct val="62000"/>
              <a:buFont typeface="Monotype Sorts" charset="2"/>
              <a:buNone/>
            </a:pPr>
            <a:r>
              <a:rPr lang="en-US" altLang="ja-JP" sz="2800" b="0">
                <a:latin typeface="Arial" charset="0"/>
                <a:ea typeface="Arial" charset="0"/>
                <a:cs typeface="Arial" charset="0"/>
              </a:rPr>
              <a:t>The RHIC fluid behaves like this, that is,     a strongly coupled fluid.</a:t>
            </a:r>
            <a:endParaRPr lang="en-US" altLang="ja-JP" sz="2800" b="0">
              <a:latin typeface="Arial Rounded MT Bold" charset="0"/>
              <a:ea typeface="Arial" charset="0"/>
              <a:cs typeface="Arial" charset="0"/>
            </a:endParaRPr>
          </a:p>
        </p:txBody>
      </p:sp>
      <p:grpSp>
        <p:nvGrpSpPr>
          <p:cNvPr id="1661959" name="Group 7"/>
          <p:cNvGrpSpPr>
            <a:grpSpLocks/>
          </p:cNvGrpSpPr>
          <p:nvPr/>
        </p:nvGrpSpPr>
        <p:grpSpPr bwMode="auto">
          <a:xfrm>
            <a:off x="2057400" y="2374900"/>
            <a:ext cx="4397375" cy="2106613"/>
            <a:chOff x="1584" y="1776"/>
            <a:chExt cx="2640" cy="1473"/>
          </a:xfrm>
        </p:grpSpPr>
        <p:pic>
          <p:nvPicPr>
            <p:cNvPr id="1661960" name="Picture 8" descr="ExpansionMovie2"/>
            <p:cNvPicPr>
              <a:picLocks noChangeAspect="1" noChangeArrowheads="1" noCrop="1"/>
            </p:cNvPicPr>
            <p:nvPr/>
          </p:nvPicPr>
          <p:blipFill>
            <a:blip r:embed="rId4"/>
            <a:srcRect/>
            <a:stretch>
              <a:fillRect/>
            </a:stretch>
          </p:blipFill>
          <p:spPr bwMode="auto">
            <a:xfrm>
              <a:off x="1584" y="1782"/>
              <a:ext cx="2640" cy="1467"/>
            </a:xfrm>
            <a:prstGeom prst="rect">
              <a:avLst/>
            </a:prstGeom>
            <a:noFill/>
            <a:ln>
              <a:noFill/>
            </a:ln>
            <a:effectLst/>
          </p:spPr>
        </p:pic>
        <p:sp>
          <p:nvSpPr>
            <p:cNvPr id="1661961" name="Rectangle 9"/>
            <p:cNvSpPr>
              <a:spLocks noChangeArrowheads="1"/>
            </p:cNvSpPr>
            <p:nvPr/>
          </p:nvSpPr>
          <p:spPr bwMode="auto">
            <a:xfrm>
              <a:off x="1584" y="1776"/>
              <a:ext cx="2640" cy="1467"/>
            </a:xfrm>
            <a:prstGeom prst="rect">
              <a:avLst/>
            </a:prstGeom>
            <a:noFill/>
            <a:ln w="38100">
              <a:solidFill>
                <a:schemeClr val="tx1"/>
              </a:solidFill>
              <a:miter lim="800000"/>
              <a:headEnd/>
              <a:tailEnd/>
            </a:ln>
            <a:effectLst/>
          </p:spPr>
          <p:txBody>
            <a:bodyPr wrap="none" anchor="ctr">
              <a:prstTxWarp prst="textNoShape">
                <a:avLst/>
              </a:prstTxWarp>
            </a:bodyPr>
            <a:lstStyle/>
            <a:p>
              <a:endParaRPr lang="ja-JP" altLang="en-US"/>
            </a:p>
          </p:txBody>
        </p:sp>
      </p:grpSp>
      <p:sp>
        <p:nvSpPr>
          <p:cNvPr id="1661962" name="Rectangle 10"/>
          <p:cNvSpPr>
            <a:spLocks noChangeArrowheads="1"/>
          </p:cNvSpPr>
          <p:nvPr/>
        </p:nvSpPr>
        <p:spPr bwMode="auto">
          <a:xfrm>
            <a:off x="2209800" y="4724400"/>
            <a:ext cx="4260850" cy="457200"/>
          </a:xfrm>
          <a:prstGeom prst="rect">
            <a:avLst/>
          </a:prstGeom>
          <a:noFill/>
          <a:ln w="9525">
            <a:noFill/>
            <a:miter lim="800000"/>
            <a:headEnd/>
            <a:tailEnd/>
          </a:ln>
          <a:effectLst/>
        </p:spPr>
        <p:txBody>
          <a:bodyPr lIns="92075" tIns="46038" rIns="92075" bIns="46038">
            <a:prstTxWarp prst="textNoShape">
              <a:avLst/>
            </a:prstTxWarp>
          </a:bodyPr>
          <a:lstStyle/>
          <a:p>
            <a:pPr marL="342900" indent="-342900" algn="l" eaLnBrk="1" hangingPunct="1">
              <a:spcBef>
                <a:spcPct val="20000"/>
              </a:spcBef>
              <a:buClr>
                <a:schemeClr val="hlink"/>
              </a:buClr>
              <a:buSzPct val="120000"/>
            </a:pPr>
            <a:r>
              <a:rPr lang="en-US" altLang="ja-JP" sz="1200" b="0">
                <a:latin typeface="Arial" charset="0"/>
              </a:rPr>
              <a:t>M. Gehm, S. Granade, S. Hemmer, K, O’Hara, J. Thomas</a:t>
            </a:r>
          </a:p>
          <a:p>
            <a:pPr marL="342900" indent="-342900" algn="l" eaLnBrk="1" hangingPunct="1">
              <a:spcBef>
                <a:spcPct val="20000"/>
              </a:spcBef>
              <a:buClr>
                <a:schemeClr val="hlink"/>
              </a:buClr>
              <a:buSzPct val="120000"/>
            </a:pPr>
            <a:r>
              <a:rPr lang="en-US" altLang="ja-JP" sz="1200" b="0">
                <a:latin typeface="Arial" charset="0"/>
              </a:rPr>
              <a:t>Science </a:t>
            </a:r>
            <a:r>
              <a:rPr lang="en-US" sz="1200" b="0">
                <a:latin typeface="Arial" charset="0"/>
              </a:rPr>
              <a:t>298, 2179 (2002)</a:t>
            </a:r>
            <a:r>
              <a:rPr lang="en-US" altLang="ja-JP" sz="2000">
                <a:latin typeface="Arial" charset="0"/>
              </a:rPr>
              <a:t> </a:t>
            </a:r>
          </a:p>
        </p:txBody>
      </p:sp>
      <p:sp>
        <p:nvSpPr>
          <p:cNvPr id="1661963" name="Rectangle 11"/>
          <p:cNvSpPr>
            <a:spLocks noGrp="1" noChangeArrowheads="1"/>
          </p:cNvSpPr>
          <p:nvPr>
            <p:ph type="title"/>
          </p:nvPr>
        </p:nvSpPr>
        <p:spPr>
          <a:xfrm>
            <a:off x="457200" y="152400"/>
            <a:ext cx="8229600" cy="546100"/>
          </a:xfrm>
        </p:spPr>
        <p:txBody>
          <a:bodyPr/>
          <a:lstStyle/>
          <a:p>
            <a:r>
              <a:rPr lang="en-US" altLang="ja-JP"/>
              <a:t>Analogy in Atomic System</a:t>
            </a:r>
          </a:p>
        </p:txBody>
      </p:sp>
      <p:sp>
        <p:nvSpPr>
          <p:cNvPr id="1661964" name="Rectangle 12"/>
          <p:cNvSpPr>
            <a:spLocks noGrp="1" noChangeArrowheads="1"/>
          </p:cNvSpPr>
          <p:nvPr>
            <p:ph type="body" idx="1"/>
          </p:nvPr>
        </p:nvSpPr>
        <p:spPr>
          <a:xfrm>
            <a:off x="457200" y="914400"/>
            <a:ext cx="8229600" cy="1524000"/>
          </a:xfrm>
        </p:spPr>
        <p:txBody>
          <a:bodyPr/>
          <a:lstStyle/>
          <a:p>
            <a:r>
              <a:rPr lang="en-US" altLang="ja-JP"/>
              <a:t>Same phenomena observed in gases of</a:t>
            </a:r>
          </a:p>
          <a:p>
            <a:pPr>
              <a:buFontTx/>
              <a:buNone/>
            </a:pPr>
            <a:r>
              <a:rPr lang="en-US" altLang="ja-JP"/>
              <a:t>   strongly interacting atom at 10</a:t>
            </a:r>
            <a:r>
              <a:rPr lang="en-US" altLang="ja-JP" baseline="30000"/>
              <a:t>-6</a:t>
            </a:r>
            <a:r>
              <a:rPr lang="en-US" altLang="ja-JP"/>
              <a:t> 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196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6196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61959"/>
                                        </p:tgtEl>
                                        <p:attrNameLst>
                                          <p:attrName>style.visibility</p:attrName>
                                        </p:attrNameLst>
                                      </p:cBhvr>
                                      <p:to>
                                        <p:strVal val="visible"/>
                                      </p:to>
                                    </p:set>
                                  </p:childTnLst>
                                </p:cTn>
                              </p:par>
                            </p:childTnLst>
                          </p:cTn>
                        </p:par>
                        <p:par>
                          <p:cTn id="13" fill="hold">
                            <p:stCondLst>
                              <p:cond delay="0"/>
                            </p:stCondLst>
                            <p:childTnLst>
                              <p:par>
                                <p:cTn id="14" presetID="1" presetClass="exit" presetSubtype="0" fill="hold" nodeType="afterEffect">
                                  <p:stCondLst>
                                    <p:cond delay="0"/>
                                  </p:stCondLst>
                                  <p:childTnLst>
                                    <p:set>
                                      <p:cBhvr>
                                        <p:cTn id="15" dur="1" fill="hold">
                                          <p:stCondLst>
                                            <p:cond delay="0"/>
                                          </p:stCondLst>
                                        </p:cTn>
                                        <p:tgtEl>
                                          <p:spTgt spid="1661959"/>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6619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619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619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61956">
                                            <p:txEl>
                                              <p:pRg st="0" end="0"/>
                                            </p:txEl>
                                          </p:spTgt>
                                        </p:tgtEl>
                                        <p:attrNameLst>
                                          <p:attrName>style.visibility</p:attrName>
                                        </p:attrNameLst>
                                      </p:cBhvr>
                                      <p:to>
                                        <p:strVal val="visible"/>
                                      </p:to>
                                    </p:set>
                                    <p:animEffect transition="in" filter="wipe(left)">
                                      <p:cBhvr>
                                        <p:cTn id="27" dur="1000"/>
                                        <p:tgtEl>
                                          <p:spTgt spid="16619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1962" grpId="0"/>
      <p:bldP spid="1661964" grpId="0" build="p"/>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4"/>
          <p:cNvSpPr>
            <a:spLocks noGrp="1"/>
          </p:cNvSpPr>
          <p:nvPr>
            <p:ph type="sldNum" sz="quarter" idx="12"/>
          </p:nvPr>
        </p:nvSpPr>
        <p:spPr/>
        <p:txBody>
          <a:bodyPr/>
          <a:lstStyle/>
          <a:p>
            <a:fld id="{C9379C09-151A-2C40-A927-2103DEE8FED9}" type="slidenum">
              <a:rPr lang="en-US" altLang="ja-JP"/>
              <a:pPr/>
              <a:t>78</a:t>
            </a:fld>
            <a:endParaRPr lang="en-US" altLang="ja-JP"/>
          </a:p>
        </p:txBody>
      </p:sp>
      <p:pic>
        <p:nvPicPr>
          <p:cNvPr id="1889282" name="Picture 2" descr="V2Pi_K_P_Lam_vshydro"/>
          <p:cNvPicPr>
            <a:picLocks noChangeAspect="1" noChangeArrowheads="1"/>
          </p:cNvPicPr>
          <p:nvPr/>
        </p:nvPicPr>
        <p:blipFill>
          <a:blip r:embed="rId3"/>
          <a:srcRect/>
          <a:stretch>
            <a:fillRect/>
          </a:stretch>
        </p:blipFill>
        <p:spPr bwMode="auto">
          <a:xfrm>
            <a:off x="1181100" y="1295400"/>
            <a:ext cx="6781800" cy="4876800"/>
          </a:xfrm>
          <a:prstGeom prst="rect">
            <a:avLst/>
          </a:prstGeom>
          <a:noFill/>
        </p:spPr>
      </p:pic>
      <p:sp>
        <p:nvSpPr>
          <p:cNvPr id="1889288" name="Rectangle 8"/>
          <p:cNvSpPr>
            <a:spLocks noGrp="1" noChangeArrowheads="1"/>
          </p:cNvSpPr>
          <p:nvPr>
            <p:ph type="title"/>
          </p:nvPr>
        </p:nvSpPr>
        <p:spPr>
          <a:xfrm>
            <a:off x="457200" y="228600"/>
            <a:ext cx="8229600" cy="546100"/>
          </a:xfrm>
          <a:effectLst/>
        </p:spPr>
        <p:txBody>
          <a:bodyPr/>
          <a:lstStyle/>
          <a:p>
            <a:r>
              <a:rPr lang="en-US" altLang="ja-JP" dirty="0" smtClean="0">
                <a:solidFill>
                  <a:srgbClr val="0000FF"/>
                </a:solidFill>
                <a:latin typeface="ヒラギノ丸ゴ Pro W4"/>
                <a:ea typeface="ヒラギノ丸ゴ Pro W4"/>
                <a:cs typeface="ヒラギノ丸ゴ Pro W4"/>
              </a:rPr>
              <a:t> v</a:t>
            </a:r>
            <a:r>
              <a:rPr lang="en-US" altLang="ja-JP" baseline="-25000" dirty="0" smtClean="0">
                <a:solidFill>
                  <a:srgbClr val="0000FF"/>
                </a:solidFill>
                <a:latin typeface="ヒラギノ丸ゴ Pro W4"/>
                <a:ea typeface="ヒラギノ丸ゴ Pro W4"/>
                <a:cs typeface="ヒラギノ丸ゴ Pro W4"/>
              </a:rPr>
              <a:t>2　</a:t>
            </a:r>
            <a:r>
              <a:rPr lang="ja-JP" altLang="en-US" dirty="0" smtClean="0">
                <a:solidFill>
                  <a:srgbClr val="0000FF"/>
                </a:solidFill>
                <a:latin typeface="ヒラギノ丸ゴ Pro W4"/>
                <a:ea typeface="ヒラギノ丸ゴ Pro W4"/>
                <a:cs typeface="ヒラギノ丸ゴ Pro W4"/>
              </a:rPr>
              <a:t>とクォーク融合模型</a:t>
            </a:r>
            <a:endParaRPr lang="en-US" altLang="ja-JP" dirty="0">
              <a:solidFill>
                <a:srgbClr val="0000FF"/>
              </a:solidFill>
              <a:latin typeface="ヒラギノ丸ゴ Pro W4"/>
              <a:ea typeface="ヒラギノ丸ゴ Pro W4"/>
              <a:cs typeface="ヒラギノ丸ゴ Pro W4"/>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9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スライド番号プレースホルダ 5"/>
          <p:cNvSpPr>
            <a:spLocks noGrp="1"/>
          </p:cNvSpPr>
          <p:nvPr>
            <p:ph type="sldNum" sz="quarter" idx="12"/>
          </p:nvPr>
        </p:nvSpPr>
        <p:spPr/>
        <p:txBody>
          <a:bodyPr/>
          <a:lstStyle/>
          <a:p>
            <a:fld id="{9A36D0CB-CA7F-3E40-AB1E-762E0C7F6154}" type="slidenum">
              <a:rPr lang="en-US" altLang="ja-JP"/>
              <a:pPr/>
              <a:t>79</a:t>
            </a:fld>
            <a:endParaRPr lang="en-US" altLang="ja-JP"/>
          </a:p>
        </p:txBody>
      </p:sp>
      <p:pic>
        <p:nvPicPr>
          <p:cNvPr id="1669126" name="Picture 6"/>
          <p:cNvPicPr>
            <a:picLocks noChangeAspect="1" noChangeArrowheads="1"/>
          </p:cNvPicPr>
          <p:nvPr/>
        </p:nvPicPr>
        <p:blipFill>
          <a:blip r:embed="rId3"/>
          <a:srcRect/>
          <a:stretch>
            <a:fillRect/>
          </a:stretch>
        </p:blipFill>
        <p:spPr bwMode="auto">
          <a:xfrm>
            <a:off x="6705600" y="990600"/>
            <a:ext cx="2438400" cy="1735138"/>
          </a:xfrm>
          <a:prstGeom prst="rect">
            <a:avLst/>
          </a:prstGeom>
          <a:noFill/>
          <a:ln w="9525">
            <a:solidFill>
              <a:schemeClr val="tx1"/>
            </a:solidFill>
            <a:miter lim="800000"/>
            <a:headEnd/>
            <a:tailEnd/>
          </a:ln>
        </p:spPr>
      </p:pic>
      <p:sp>
        <p:nvSpPr>
          <p:cNvPr id="1669129" name="Rectangle 9"/>
          <p:cNvSpPr>
            <a:spLocks noChangeArrowheads="1"/>
          </p:cNvSpPr>
          <p:nvPr/>
        </p:nvSpPr>
        <p:spPr bwMode="auto">
          <a:xfrm>
            <a:off x="457200" y="228600"/>
            <a:ext cx="8229600" cy="546100"/>
          </a:xfrm>
          <a:prstGeom prst="rect">
            <a:avLst/>
          </a:prstGeom>
          <a:noFill/>
          <a:ln w="9525">
            <a:noFill/>
            <a:miter lim="800000"/>
            <a:headEnd/>
            <a:tailEnd/>
          </a:ln>
          <a:effectLst/>
        </p:spPr>
        <p:txBody>
          <a:bodyPr anchor="ctr">
            <a:prstTxWarp prst="textNoShape">
              <a:avLst/>
            </a:prstTxWarp>
          </a:bodyPr>
          <a:lstStyle/>
          <a:p>
            <a:pPr algn="l" eaLnBrk="1" hangingPunct="1"/>
            <a:r>
              <a:rPr lang="en-US" altLang="ja-JP" sz="4400" dirty="0" smtClean="0">
                <a:solidFill>
                  <a:srgbClr val="0000FF"/>
                </a:solidFill>
                <a:latin typeface="ヒラギノ丸ゴ Pro W4"/>
                <a:ea typeface="ヒラギノ丸ゴ Pro W4"/>
                <a:cs typeface="ヒラギノ丸ゴ Pro W4"/>
              </a:rPr>
              <a:t> v</a:t>
            </a:r>
            <a:r>
              <a:rPr lang="en-US" altLang="ja-JP" sz="4400" baseline="-25000" dirty="0" smtClean="0">
                <a:solidFill>
                  <a:srgbClr val="0000FF"/>
                </a:solidFill>
                <a:latin typeface="ヒラギノ丸ゴ Pro W4"/>
                <a:ea typeface="ヒラギノ丸ゴ Pro W4"/>
                <a:cs typeface="ヒラギノ丸ゴ Pro W4"/>
              </a:rPr>
              <a:t>2　</a:t>
            </a:r>
            <a:r>
              <a:rPr lang="ja-JP" altLang="en-US" sz="4400" dirty="0" smtClean="0">
                <a:solidFill>
                  <a:srgbClr val="0000FF"/>
                </a:solidFill>
                <a:latin typeface="ヒラギノ丸ゴ Pro W4"/>
                <a:ea typeface="ヒラギノ丸ゴ Pro W4"/>
                <a:cs typeface="ヒラギノ丸ゴ Pro W4"/>
              </a:rPr>
              <a:t>とクォーク融合模型</a:t>
            </a:r>
            <a:endParaRPr lang="en-US" altLang="ja-JP" sz="4400" b="0" dirty="0">
              <a:solidFill>
                <a:schemeClr val="tx2"/>
              </a:solidFill>
              <a:latin typeface="Arial" charset="0"/>
            </a:endParaRPr>
          </a:p>
        </p:txBody>
      </p:sp>
      <p:grpSp>
        <p:nvGrpSpPr>
          <p:cNvPr id="1669132" name="Group 12"/>
          <p:cNvGrpSpPr>
            <a:grpSpLocks/>
          </p:cNvGrpSpPr>
          <p:nvPr/>
        </p:nvGrpSpPr>
        <p:grpSpPr bwMode="auto">
          <a:xfrm>
            <a:off x="63500" y="914400"/>
            <a:ext cx="6553200" cy="4343400"/>
            <a:chOff x="192" y="576"/>
            <a:chExt cx="3168" cy="1920"/>
          </a:xfrm>
        </p:grpSpPr>
        <p:sp>
          <p:nvSpPr>
            <p:cNvPr id="1669131" name="Rectangle 11"/>
            <p:cNvSpPr>
              <a:spLocks noChangeArrowheads="1"/>
            </p:cNvSpPr>
            <p:nvPr/>
          </p:nvSpPr>
          <p:spPr bwMode="auto">
            <a:xfrm>
              <a:off x="192" y="576"/>
              <a:ext cx="3168" cy="1920"/>
            </a:xfrm>
            <a:prstGeom prst="rect">
              <a:avLst/>
            </a:prstGeom>
            <a:noFill/>
            <a:ln w="9525">
              <a:noFill/>
              <a:miter lim="800000"/>
              <a:headEnd/>
              <a:tailEnd/>
            </a:ln>
            <a:effectLst/>
          </p:spPr>
          <p:txBody>
            <a:bodyPr wrap="none" anchor="ctr">
              <a:prstTxWarp prst="textNoShape">
                <a:avLst/>
              </a:prstTxWarp>
            </a:bodyPr>
            <a:lstStyle/>
            <a:p>
              <a:endParaRPr lang="ja-JP" altLang="en-US"/>
            </a:p>
          </p:txBody>
        </p:sp>
        <p:pic>
          <p:nvPicPr>
            <p:cNvPr id="1669127" name="Picture 7"/>
            <p:cNvPicPr>
              <a:picLocks noChangeAspect="1" noChangeArrowheads="1"/>
            </p:cNvPicPr>
            <p:nvPr/>
          </p:nvPicPr>
          <p:blipFill>
            <a:blip r:embed="rId4"/>
            <a:srcRect b="45615"/>
            <a:stretch>
              <a:fillRect/>
            </a:stretch>
          </p:blipFill>
          <p:spPr bwMode="auto">
            <a:xfrm>
              <a:off x="288" y="672"/>
              <a:ext cx="3024" cy="1488"/>
            </a:xfrm>
            <a:prstGeom prst="rect">
              <a:avLst/>
            </a:prstGeom>
            <a:noFill/>
            <a:ln w="28575">
              <a:noFill/>
              <a:miter lim="800000"/>
              <a:headEnd/>
              <a:tailEnd/>
            </a:ln>
          </p:spPr>
        </p:pic>
        <p:pic>
          <p:nvPicPr>
            <p:cNvPr id="1669130" name="Picture 10"/>
            <p:cNvPicPr>
              <a:picLocks noChangeAspect="1" noChangeArrowheads="1"/>
            </p:cNvPicPr>
            <p:nvPr/>
          </p:nvPicPr>
          <p:blipFill>
            <a:blip r:embed="rId4"/>
            <a:srcRect t="87740"/>
            <a:stretch>
              <a:fillRect/>
            </a:stretch>
          </p:blipFill>
          <p:spPr bwMode="auto">
            <a:xfrm>
              <a:off x="288" y="2137"/>
              <a:ext cx="3024" cy="335"/>
            </a:xfrm>
            <a:prstGeom prst="rect">
              <a:avLst/>
            </a:prstGeom>
            <a:noFill/>
            <a:ln w="28575">
              <a:noFill/>
              <a:miter lim="800000"/>
              <a:headEnd/>
              <a:tailEnd/>
            </a:ln>
          </p:spPr>
        </p:pic>
      </p:grpSp>
      <p:sp>
        <p:nvSpPr>
          <p:cNvPr id="1669134" name="Rectangle 14"/>
          <p:cNvSpPr>
            <a:spLocks noGrp="1" noChangeArrowheads="1"/>
          </p:cNvSpPr>
          <p:nvPr>
            <p:ph type="body" idx="1"/>
          </p:nvPr>
        </p:nvSpPr>
        <p:spPr>
          <a:xfrm>
            <a:off x="0" y="5257800"/>
            <a:ext cx="9144000" cy="1600200"/>
          </a:xfrm>
          <a:effectLst/>
        </p:spPr>
        <p:txBody>
          <a:bodyPr/>
          <a:lstStyle/>
          <a:p>
            <a:pPr>
              <a:lnSpc>
                <a:spcPct val="90000"/>
              </a:lnSpc>
            </a:pPr>
            <a:r>
              <a:rPr lang="ja-JP" altLang="en-US" sz="1800" dirty="0" smtClean="0">
                <a:solidFill>
                  <a:srgbClr val="0000FF"/>
                </a:solidFill>
              </a:rPr>
              <a:t>構成クォークの数でのスケーリング則が成り立つ</a:t>
            </a:r>
            <a:endParaRPr lang="en-US" altLang="ja-JP" sz="1800" dirty="0" smtClean="0">
              <a:solidFill>
                <a:srgbClr val="0000FF"/>
              </a:solidFill>
              <a:ea typeface="Arial" charset="0"/>
              <a:cs typeface="Arial" charset="0"/>
            </a:endParaRPr>
          </a:p>
          <a:p>
            <a:pPr lvl="1">
              <a:lnSpc>
                <a:spcPct val="90000"/>
              </a:lnSpc>
            </a:pPr>
            <a:r>
              <a:rPr lang="ja-JP" altLang="en-US" sz="1400" dirty="0" smtClean="0">
                <a:solidFill>
                  <a:srgbClr val="0000FF"/>
                </a:solidFill>
                <a:ea typeface="Arial" charset="0"/>
                <a:cs typeface="Arial" charset="0"/>
              </a:rPr>
              <a:t>中間子（クォーク</a:t>
            </a:r>
            <a:r>
              <a:rPr lang="en-US" altLang="ja-JP" sz="1400" dirty="0" smtClean="0">
                <a:solidFill>
                  <a:srgbClr val="0000FF"/>
                </a:solidFill>
                <a:ea typeface="Arial" charset="0"/>
                <a:cs typeface="Arial" charset="0"/>
              </a:rPr>
              <a:t>-</a:t>
            </a:r>
            <a:r>
              <a:rPr lang="ja-JP" altLang="en-US" sz="1400" dirty="0" smtClean="0">
                <a:solidFill>
                  <a:srgbClr val="0000FF"/>
                </a:solidFill>
                <a:ea typeface="Arial" charset="0"/>
                <a:cs typeface="Arial" charset="0"/>
              </a:rPr>
              <a:t>反クォーク対）</a:t>
            </a:r>
            <a:r>
              <a:rPr lang="en-US" altLang="ja-JP" sz="1400" dirty="0" err="1" smtClean="0">
                <a:solidFill>
                  <a:srgbClr val="0000FF"/>
                </a:solidFill>
                <a:ea typeface="Arial" charset="0"/>
                <a:cs typeface="Arial" charset="0"/>
              </a:rPr>
              <a:t>n</a:t>
            </a:r>
            <a:r>
              <a:rPr lang="en-US" altLang="ja-JP" sz="1400" dirty="0" smtClean="0">
                <a:solidFill>
                  <a:srgbClr val="0000FF"/>
                </a:solidFill>
                <a:ea typeface="Arial" charset="0"/>
                <a:cs typeface="Arial" charset="0"/>
              </a:rPr>
              <a:t> </a:t>
            </a:r>
            <a:r>
              <a:rPr lang="en-US" altLang="ja-JP" sz="1400" dirty="0">
                <a:solidFill>
                  <a:srgbClr val="0000FF"/>
                </a:solidFill>
                <a:ea typeface="Arial" charset="0"/>
                <a:cs typeface="Arial" charset="0"/>
              </a:rPr>
              <a:t>=</a:t>
            </a:r>
            <a:r>
              <a:rPr lang="en-US" altLang="ja-JP" sz="1400" dirty="0" smtClean="0">
                <a:solidFill>
                  <a:srgbClr val="0000FF"/>
                </a:solidFill>
                <a:ea typeface="Arial" charset="0"/>
                <a:cs typeface="Arial" charset="0"/>
              </a:rPr>
              <a:t>2, </a:t>
            </a:r>
          </a:p>
          <a:p>
            <a:pPr lvl="1">
              <a:lnSpc>
                <a:spcPct val="90000"/>
              </a:lnSpc>
            </a:pPr>
            <a:r>
              <a:rPr lang="ja-JP" altLang="en-US" sz="1400" dirty="0" smtClean="0">
                <a:solidFill>
                  <a:srgbClr val="0000FF"/>
                </a:solidFill>
                <a:ea typeface="Arial" charset="0"/>
                <a:cs typeface="Arial" charset="0"/>
              </a:rPr>
              <a:t>バリオン（（反）クォーク３つ）</a:t>
            </a:r>
            <a:r>
              <a:rPr lang="en-US" altLang="ja-JP" sz="1400" dirty="0" err="1" smtClean="0">
                <a:solidFill>
                  <a:srgbClr val="0000FF"/>
                </a:solidFill>
                <a:ea typeface="Arial" charset="0"/>
                <a:cs typeface="Arial" charset="0"/>
              </a:rPr>
              <a:t>n</a:t>
            </a:r>
            <a:r>
              <a:rPr lang="en-US" altLang="ja-JP" sz="1400" dirty="0" smtClean="0">
                <a:solidFill>
                  <a:srgbClr val="0000FF"/>
                </a:solidFill>
                <a:ea typeface="Arial" charset="0"/>
                <a:cs typeface="Arial" charset="0"/>
              </a:rPr>
              <a:t> </a:t>
            </a:r>
            <a:r>
              <a:rPr lang="en-US" altLang="ja-JP" sz="1400" dirty="0">
                <a:solidFill>
                  <a:srgbClr val="0000FF"/>
                </a:solidFill>
                <a:ea typeface="Arial" charset="0"/>
                <a:cs typeface="Arial" charset="0"/>
              </a:rPr>
              <a:t>=</a:t>
            </a:r>
            <a:r>
              <a:rPr lang="en-US" altLang="ja-JP" sz="1400" dirty="0" smtClean="0">
                <a:solidFill>
                  <a:srgbClr val="0000FF"/>
                </a:solidFill>
                <a:ea typeface="Arial" charset="0"/>
                <a:cs typeface="Arial" charset="0"/>
              </a:rPr>
              <a:t>3,</a:t>
            </a:r>
          </a:p>
          <a:p>
            <a:pPr>
              <a:lnSpc>
                <a:spcPct val="90000"/>
              </a:lnSpc>
            </a:pPr>
            <a:r>
              <a:rPr lang="ja-JP" altLang="en-US" sz="1800" dirty="0" smtClean="0">
                <a:solidFill>
                  <a:srgbClr val="0000FF"/>
                </a:solidFill>
                <a:ea typeface="Arial" charset="0"/>
                <a:cs typeface="Arial" charset="0"/>
              </a:rPr>
              <a:t>圧力勾配がハドロンレベルではなく、クォークレベルで生成・発展している証拠！</a:t>
            </a:r>
            <a:endParaRPr lang="en-US" altLang="ja-JP" sz="1800" dirty="0" smtClean="0">
              <a:solidFill>
                <a:srgbClr val="0000FF"/>
              </a:solidFill>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3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6913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6913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691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34"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152400"/>
            <a:ext cx="8420100" cy="609600"/>
          </a:xfrm>
        </p:spPr>
        <p:txBody>
          <a:bodyPr/>
          <a:lstStyle/>
          <a:p>
            <a:r>
              <a:rPr lang="en-US" altLang="ja-JP" sz="2800" dirty="0" smtClean="0">
                <a:latin typeface="ヒラギノ丸ゴ Pro W4"/>
                <a:ea typeface="ヒラギノ丸ゴ Pro W4"/>
                <a:cs typeface="ヒラギノ丸ゴ Pro W4"/>
              </a:rPr>
              <a:t>LHC</a:t>
            </a:r>
            <a:r>
              <a:rPr lang="ja-JP" altLang="en-US" sz="2800" dirty="0" smtClean="0">
                <a:latin typeface="ヒラギノ丸ゴ Pro W4"/>
                <a:ea typeface="ヒラギノ丸ゴ Pro W4"/>
                <a:cs typeface="ヒラギノ丸ゴ Pro W4"/>
              </a:rPr>
              <a:t>加速器、最初の陽子同士衝突！</a:t>
            </a:r>
            <a:r>
              <a:rPr lang="en-US" altLang="ja-JP" sz="2800" dirty="0" smtClean="0">
                <a:latin typeface="ヒラギノ丸ゴ Pro W4"/>
                <a:ea typeface="ヒラギノ丸ゴ Pro W4"/>
                <a:cs typeface="ヒラギノ丸ゴ Pro W4"/>
              </a:rPr>
              <a:t> (2009.11.23)</a:t>
            </a:r>
            <a:endParaRPr lang="ja-JP" altLang="en-US" sz="2800" dirty="0">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8</a:t>
            </a:fld>
            <a:endParaRPr lang="en-US" altLang="ja-JP"/>
          </a:p>
        </p:txBody>
      </p:sp>
      <p:pic>
        <p:nvPicPr>
          <p:cNvPr id="5" name="図 4"/>
          <p:cNvPicPr>
            <a:picLocks noChangeAspect="1"/>
          </p:cNvPicPr>
          <p:nvPr/>
        </p:nvPicPr>
        <p:blipFill>
          <a:blip r:embed="rId3"/>
          <a:stretch>
            <a:fillRect/>
          </a:stretch>
        </p:blipFill>
        <p:spPr>
          <a:xfrm>
            <a:off x="0" y="838200"/>
            <a:ext cx="5976988" cy="3886200"/>
          </a:xfrm>
          <a:prstGeom prst="rect">
            <a:avLst/>
          </a:prstGeom>
          <a:ln>
            <a:solidFill>
              <a:schemeClr val="tx1"/>
            </a:solidFill>
          </a:ln>
        </p:spPr>
      </p:pic>
      <p:pic>
        <p:nvPicPr>
          <p:cNvPr id="6" name="図 5"/>
          <p:cNvPicPr>
            <a:picLocks noChangeAspect="1"/>
          </p:cNvPicPr>
          <p:nvPr/>
        </p:nvPicPr>
        <p:blipFill>
          <a:blip r:embed="rId4"/>
          <a:stretch>
            <a:fillRect/>
          </a:stretch>
        </p:blipFill>
        <p:spPr>
          <a:xfrm>
            <a:off x="4401576" y="4044801"/>
            <a:ext cx="4838626" cy="2832100"/>
          </a:xfrm>
          <a:prstGeom prst="rect">
            <a:avLst/>
          </a:prstGeom>
          <a:ln>
            <a:solidFill>
              <a:schemeClr val="tx1"/>
            </a:solidFill>
          </a:ln>
        </p:spPr>
      </p:pic>
      <p:pic>
        <p:nvPicPr>
          <p:cNvPr id="7" name="図 6" descr="sriimg20091125_11538152_0.jpg"/>
          <p:cNvPicPr>
            <a:picLocks noChangeAspect="1"/>
          </p:cNvPicPr>
          <p:nvPr/>
        </p:nvPicPr>
        <p:blipFill>
          <a:blip r:embed="rId5"/>
          <a:stretch>
            <a:fillRect/>
          </a:stretch>
        </p:blipFill>
        <p:spPr>
          <a:xfrm>
            <a:off x="0" y="4662780"/>
            <a:ext cx="2895600" cy="2195220"/>
          </a:xfrm>
          <a:prstGeom prst="rect">
            <a:avLst/>
          </a:prstGeom>
        </p:spPr>
      </p:pic>
      <p:pic>
        <p:nvPicPr>
          <p:cNvPr id="8" name="図 7" descr="sriimg20091125_11538159_0.jpg"/>
          <p:cNvPicPr>
            <a:picLocks noChangeAspect="1"/>
          </p:cNvPicPr>
          <p:nvPr/>
        </p:nvPicPr>
        <p:blipFill>
          <a:blip r:embed="rId6"/>
          <a:stretch>
            <a:fillRect/>
          </a:stretch>
        </p:blipFill>
        <p:spPr>
          <a:xfrm>
            <a:off x="5839888" y="1072144"/>
            <a:ext cx="3160147" cy="2395779"/>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ヒラギノ丸ゴ Pro W4"/>
                <a:ea typeface="ヒラギノ丸ゴ Pro W4"/>
                <a:cs typeface="ヒラギノ丸ゴ Pro W4"/>
              </a:rPr>
              <a:t>RHIC </a:t>
            </a:r>
            <a:r>
              <a:rPr lang="ja-JP" altLang="en-US" dirty="0" smtClean="0">
                <a:latin typeface="ヒラギノ丸ゴ Pro W4"/>
                <a:ea typeface="ヒラギノ丸ゴ Pro W4"/>
                <a:cs typeface="ヒラギノ丸ゴ Pro W4"/>
              </a:rPr>
              <a:t>実験でわかったこと（まとめ）</a:t>
            </a:r>
            <a:endParaRPr lang="ja-JP" altLang="en-US" dirty="0">
              <a:latin typeface="ヒラギノ丸ゴ Pro W4"/>
              <a:ea typeface="ヒラギノ丸ゴ Pro W4"/>
              <a:cs typeface="ヒラギノ丸ゴ Pro W4"/>
            </a:endParaRPr>
          </a:p>
        </p:txBody>
      </p:sp>
      <p:sp>
        <p:nvSpPr>
          <p:cNvPr id="4" name="コンテンツ プレースホルダ 3"/>
          <p:cNvSpPr>
            <a:spLocks noGrp="1"/>
          </p:cNvSpPr>
          <p:nvPr>
            <p:ph idx="1"/>
          </p:nvPr>
        </p:nvSpPr>
        <p:spPr>
          <a:xfrm>
            <a:off x="228600" y="1371600"/>
            <a:ext cx="8686800" cy="4876800"/>
          </a:xfrm>
          <a:ln>
            <a:solidFill>
              <a:srgbClr val="0000FF"/>
            </a:solidFill>
          </a:ln>
        </p:spPr>
        <p:txBody>
          <a:bodyPr/>
          <a:lstStyle/>
          <a:p>
            <a:r>
              <a:rPr lang="ja-JP" altLang="en-US" dirty="0" smtClean="0">
                <a:solidFill>
                  <a:srgbClr val="0000FF"/>
                </a:solidFill>
                <a:latin typeface="ヒラギノ丸ゴ Pro W4"/>
                <a:ea typeface="ヒラギノ丸ゴ Pro W4"/>
                <a:cs typeface="ヒラギノ丸ゴ Pro W4"/>
              </a:rPr>
              <a:t>ハドロン生成、粒子比：熱平衡状態と</a:t>
            </a:r>
            <a:r>
              <a:rPr lang="en-US" altLang="ja-JP" dirty="0" smtClean="0">
                <a:solidFill>
                  <a:srgbClr val="0000FF"/>
                </a:solidFill>
                <a:latin typeface="ヒラギノ丸ゴ Pro W4"/>
                <a:ea typeface="ヒラギノ丸ゴ Pro W4"/>
                <a:cs typeface="ヒラギノ丸ゴ Pro W4"/>
              </a:rPr>
              <a:t>QCD</a:t>
            </a:r>
            <a:r>
              <a:rPr lang="ja-JP" altLang="en-US" dirty="0" smtClean="0">
                <a:solidFill>
                  <a:srgbClr val="0000FF"/>
                </a:solidFill>
                <a:latin typeface="ヒラギノ丸ゴ Pro W4"/>
                <a:ea typeface="ヒラギノ丸ゴ Pro W4"/>
                <a:cs typeface="ヒラギノ丸ゴ Pro W4"/>
              </a:rPr>
              <a:t>相転移の臨界温度に近いハドロン生成温度の実現。</a:t>
            </a:r>
            <a:endParaRPr lang="en-US" altLang="ja-JP" dirty="0" smtClean="0">
              <a:solidFill>
                <a:srgbClr val="0000FF"/>
              </a:solidFill>
              <a:latin typeface="ヒラギノ丸ゴ Pro W4"/>
              <a:ea typeface="ヒラギノ丸ゴ Pro W4"/>
              <a:cs typeface="ヒラギノ丸ゴ Pro W4"/>
            </a:endParaRPr>
          </a:p>
          <a:p>
            <a:r>
              <a:rPr lang="ja-JP" altLang="en-US" dirty="0" smtClean="0">
                <a:solidFill>
                  <a:srgbClr val="0000FF"/>
                </a:solidFill>
                <a:latin typeface="ヒラギノ丸ゴ Pro W4"/>
                <a:ea typeface="ヒラギノ丸ゴ Pro W4"/>
                <a:cs typeface="ヒラギノ丸ゴ Pro W4"/>
              </a:rPr>
              <a:t>反対側のジェットの消滅（グルーオン密度と</a:t>
            </a:r>
            <a:r>
              <a:rPr lang="en-US" altLang="ja-JP" dirty="0" smtClean="0">
                <a:solidFill>
                  <a:srgbClr val="0000FF"/>
                </a:solidFill>
                <a:latin typeface="ヒラギノ丸ゴ Pro W4"/>
                <a:ea typeface="ヒラギノ丸ゴ Pro W4"/>
                <a:cs typeface="ヒラギノ丸ゴ Pro W4"/>
              </a:rPr>
              <a:t>QGP</a:t>
            </a:r>
            <a:r>
              <a:rPr lang="ja-JP" altLang="en-US" dirty="0" smtClean="0">
                <a:solidFill>
                  <a:srgbClr val="0000FF"/>
                </a:solidFill>
                <a:latin typeface="ヒラギノ丸ゴ Pro W4"/>
                <a:ea typeface="ヒラギノ丸ゴ Pro W4"/>
                <a:cs typeface="ヒラギノ丸ゴ Pro W4"/>
              </a:rPr>
              <a:t>物質のエネルギー損失</a:t>
            </a:r>
            <a:r>
              <a:rPr lang="ja-JP" altLang="ja-JP" dirty="0" smtClean="0">
                <a:solidFill>
                  <a:srgbClr val="0000FF"/>
                </a:solidFill>
                <a:latin typeface="ヒラギノ丸ゴ Pro W4"/>
                <a:ea typeface="ヒラギノ丸ゴ Pro W4"/>
                <a:cs typeface="ヒラギノ丸ゴ Pro W4"/>
              </a:rPr>
              <a:t>）</a:t>
            </a:r>
            <a:endParaRPr lang="en-US" altLang="ja-JP" dirty="0" smtClean="0">
              <a:solidFill>
                <a:srgbClr val="0000FF"/>
              </a:solidFill>
              <a:latin typeface="ヒラギノ丸ゴ Pro W4"/>
              <a:ea typeface="ヒラギノ丸ゴ Pro W4"/>
              <a:cs typeface="ヒラギノ丸ゴ Pro W4"/>
            </a:endParaRPr>
          </a:p>
          <a:p>
            <a:r>
              <a:rPr lang="ja-JP" altLang="en-US" dirty="0" smtClean="0">
                <a:solidFill>
                  <a:srgbClr val="0000FF"/>
                </a:solidFill>
                <a:latin typeface="ヒラギノ丸ゴ Pro W4"/>
                <a:ea typeface="ヒラギノ丸ゴ Pro W4"/>
                <a:cs typeface="ヒラギノ丸ゴ Pro W4"/>
              </a:rPr>
              <a:t>ジェットと媒質の相互作用：衝撃波生成か？</a:t>
            </a:r>
            <a:endParaRPr lang="en-US" altLang="ja-JP" dirty="0" smtClean="0">
              <a:solidFill>
                <a:srgbClr val="0000FF"/>
              </a:solidFill>
              <a:latin typeface="ヒラギノ丸ゴ Pro W4"/>
              <a:ea typeface="ヒラギノ丸ゴ Pro W4"/>
              <a:cs typeface="ヒラギノ丸ゴ Pro W4"/>
            </a:endParaRPr>
          </a:p>
          <a:p>
            <a:r>
              <a:rPr lang="ja-JP" altLang="en-US" dirty="0" smtClean="0">
                <a:solidFill>
                  <a:srgbClr val="0000FF"/>
                </a:solidFill>
                <a:latin typeface="ヒラギノ丸ゴ Pro W4"/>
                <a:ea typeface="ヒラギノ丸ゴ Pro W4"/>
                <a:cs typeface="ヒラギノ丸ゴ Pro W4"/>
              </a:rPr>
              <a:t>大きな集団運動の観測とクォーク融合モデルによる自然な解釈</a:t>
            </a:r>
            <a:endParaRPr lang="en-US" altLang="ja-JP" dirty="0" smtClean="0">
              <a:solidFill>
                <a:srgbClr val="0000FF"/>
              </a:solidFill>
              <a:latin typeface="ヒラギノ丸ゴ Pro W4"/>
              <a:ea typeface="ヒラギノ丸ゴ Pro W4"/>
              <a:cs typeface="ヒラギノ丸ゴ Pro W4"/>
            </a:endParaRPr>
          </a:p>
          <a:p>
            <a:r>
              <a:rPr lang="en-US" altLang="ja-JP" sz="2400" dirty="0" smtClean="0">
                <a:solidFill>
                  <a:srgbClr val="0000FF"/>
                </a:solidFill>
                <a:latin typeface="ヒラギノ丸ゴ Pro W4"/>
                <a:ea typeface="ヒラギノ丸ゴ Pro W4"/>
                <a:cs typeface="ヒラギノ丸ゴ Pro W4"/>
              </a:rPr>
              <a:t>…</a:t>
            </a:r>
            <a:r>
              <a:rPr lang="ja-JP" altLang="ja-JP" sz="2400" dirty="0" smtClean="0">
                <a:solidFill>
                  <a:srgbClr val="0000FF"/>
                </a:solidFill>
                <a:latin typeface="ヒラギノ丸ゴ Pro W4"/>
                <a:ea typeface="ヒラギノ丸ゴ Pro W4"/>
                <a:cs typeface="ヒラギノ丸ゴ Pro W4"/>
              </a:rPr>
              <a:t>（</a:t>
            </a:r>
            <a:r>
              <a:rPr lang="ja-JP" altLang="en-US" sz="2400" dirty="0" smtClean="0">
                <a:solidFill>
                  <a:srgbClr val="0000FF"/>
                </a:solidFill>
                <a:latin typeface="ヒラギノ丸ゴ Pro W4"/>
                <a:ea typeface="ヒラギノ丸ゴ Pro W4"/>
                <a:cs typeface="ヒラギノ丸ゴ Pro W4"/>
              </a:rPr>
              <a:t>ここでは紹介しきれなかった実験結果、多数）</a:t>
            </a:r>
            <a:endParaRPr lang="en-US" altLang="ja-JP" sz="2400" dirty="0" smtClean="0">
              <a:solidFill>
                <a:srgbClr val="0000FF"/>
              </a:solidFill>
              <a:latin typeface="ヒラギノ丸ゴ Pro W4"/>
              <a:ea typeface="ヒラギノ丸ゴ Pro W4"/>
              <a:cs typeface="ヒラギノ丸ゴ Pro W4"/>
            </a:endParaRPr>
          </a:p>
        </p:txBody>
      </p:sp>
      <p:sp>
        <p:nvSpPr>
          <p:cNvPr id="3" name="スライド番号プレースホルダ 2"/>
          <p:cNvSpPr>
            <a:spLocks noGrp="1"/>
          </p:cNvSpPr>
          <p:nvPr>
            <p:ph type="sldNum" sz="quarter" idx="12"/>
          </p:nvPr>
        </p:nvSpPr>
        <p:spPr/>
        <p:txBody>
          <a:bodyPr/>
          <a:lstStyle/>
          <a:p>
            <a:fld id="{C09710C1-ABCA-7045-A4AC-62E6F3B35C0A}" type="slidenum">
              <a:rPr lang="en-US" altLang="ja-JP" smtClean="0"/>
              <a:pPr/>
              <a:t>80</a:t>
            </a:fld>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81</a:t>
            </a:fld>
            <a:endParaRPr lang="en-US" altLang="ja-JP"/>
          </a:p>
        </p:txBody>
      </p:sp>
      <p:pic>
        <p:nvPicPr>
          <p:cNvPr id="5" name="図 4" descr="0503019.jpg"/>
          <p:cNvPicPr>
            <a:picLocks noChangeAspect="1"/>
          </p:cNvPicPr>
          <p:nvPr/>
        </p:nvPicPr>
        <p:blipFill>
          <a:blip r:embed="rId2"/>
          <a:stretch>
            <a:fillRect/>
          </a:stretch>
        </p:blipFill>
        <p:spPr>
          <a:xfrm>
            <a:off x="714690" y="0"/>
            <a:ext cx="7714620" cy="6858000"/>
          </a:xfrm>
          <a:prstGeom prst="rect">
            <a:avLst/>
          </a:prstGeom>
        </p:spPr>
      </p:pic>
      <p:sp>
        <p:nvSpPr>
          <p:cNvPr id="2" name="タイトル 1"/>
          <p:cNvSpPr>
            <a:spLocks noGrp="1"/>
          </p:cNvSpPr>
          <p:nvPr>
            <p:ph type="title"/>
          </p:nvPr>
        </p:nvSpPr>
        <p:spPr>
          <a:xfrm>
            <a:off x="1219200" y="317500"/>
            <a:ext cx="8229600" cy="1384300"/>
          </a:xfrm>
        </p:spPr>
        <p:txBody>
          <a:bodyPr/>
          <a:lstStyle/>
          <a:p>
            <a:r>
              <a:rPr lang="en-US" altLang="ja-JP" dirty="0" smtClean="0">
                <a:solidFill>
                  <a:srgbClr val="FFFFFF"/>
                </a:solidFill>
                <a:latin typeface="ヒラギノ丸ゴ Pro W4"/>
                <a:ea typeface="ヒラギノ丸ゴ Pro W4"/>
                <a:cs typeface="ヒラギノ丸ゴ Pro W4"/>
              </a:rPr>
              <a:t>5. </a:t>
            </a:r>
            <a:r>
              <a:rPr lang="ja-JP" altLang="en-US" dirty="0" smtClean="0">
                <a:solidFill>
                  <a:srgbClr val="FFFFFF"/>
                </a:solidFill>
                <a:latin typeface="ヒラギノ丸ゴ Pro W4"/>
                <a:ea typeface="ヒラギノ丸ゴ Pro W4"/>
                <a:cs typeface="ヒラギノ丸ゴ Pro W4"/>
              </a:rPr>
              <a:t>さらなる挑戦；</a:t>
            </a:r>
            <a:r>
              <a:rPr lang="en-US" altLang="ja-JP" dirty="0" smtClean="0">
                <a:solidFill>
                  <a:srgbClr val="FFFFFF"/>
                </a:solidFill>
                <a:latin typeface="ヒラギノ丸ゴ Pro W4"/>
                <a:ea typeface="ヒラギノ丸ゴ Pro W4"/>
                <a:cs typeface="ヒラギノ丸ゴ Pro W4"/>
              </a:rPr>
              <a:t/>
            </a:r>
            <a:br>
              <a:rPr lang="en-US" altLang="ja-JP" dirty="0" smtClean="0">
                <a:solidFill>
                  <a:srgbClr val="FFFFFF"/>
                </a:solidFill>
                <a:latin typeface="ヒラギノ丸ゴ Pro W4"/>
                <a:ea typeface="ヒラギノ丸ゴ Pro W4"/>
                <a:cs typeface="ヒラギノ丸ゴ Pro W4"/>
              </a:rPr>
            </a:br>
            <a:r>
              <a:rPr lang="en-US" altLang="ja-JP" dirty="0" smtClean="0">
                <a:solidFill>
                  <a:srgbClr val="FFFFFF"/>
                </a:solidFill>
                <a:latin typeface="ヒラギノ丸ゴ Pro W4"/>
                <a:ea typeface="ヒラギノ丸ゴ Pro W4"/>
                <a:cs typeface="ヒラギノ丸ゴ Pro W4"/>
              </a:rPr>
              <a:t>	RHIC </a:t>
            </a:r>
            <a:r>
              <a:rPr lang="ja-JP" altLang="en-US" dirty="0" smtClean="0">
                <a:solidFill>
                  <a:srgbClr val="FFFFFF"/>
                </a:solidFill>
                <a:latin typeface="ヒラギノ丸ゴ Pro W4"/>
                <a:ea typeface="ヒラギノ丸ゴ Pro W4"/>
                <a:cs typeface="ヒラギノ丸ゴ Pro W4"/>
              </a:rPr>
              <a:t>から</a:t>
            </a:r>
            <a:r>
              <a:rPr lang="en-US" altLang="ja-JP" dirty="0" smtClean="0">
                <a:solidFill>
                  <a:srgbClr val="FFFFFF"/>
                </a:solidFill>
                <a:latin typeface="ヒラギノ丸ゴ Pro W4"/>
                <a:ea typeface="ヒラギノ丸ゴ Pro W4"/>
                <a:cs typeface="ヒラギノ丸ゴ Pro W4"/>
              </a:rPr>
              <a:t>LHC </a:t>
            </a:r>
            <a:r>
              <a:rPr lang="ja-JP" altLang="en-US" dirty="0" smtClean="0">
                <a:solidFill>
                  <a:srgbClr val="FFFFFF"/>
                </a:solidFill>
                <a:latin typeface="ヒラギノ丸ゴ Pro W4"/>
                <a:ea typeface="ヒラギノ丸ゴ Pro W4"/>
                <a:cs typeface="ヒラギノ丸ゴ Pro W4"/>
              </a:rPr>
              <a:t>へ</a:t>
            </a:r>
            <a:endParaRPr lang="ja-JP" altLang="en-US" dirty="0">
              <a:solidFill>
                <a:srgbClr val="FFFFFF"/>
              </a:solidFill>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スライド番号プレースホルダ 4"/>
          <p:cNvSpPr>
            <a:spLocks noGrp="1"/>
          </p:cNvSpPr>
          <p:nvPr>
            <p:ph type="sldNum" sz="quarter" idx="12"/>
          </p:nvPr>
        </p:nvSpPr>
        <p:spPr/>
        <p:txBody>
          <a:bodyPr/>
          <a:lstStyle/>
          <a:p>
            <a:fld id="{09E36AEE-92CB-448E-8258-D36544A4E940}" type="slidenum">
              <a:rPr lang="en-US" altLang="ja-JP"/>
              <a:pPr/>
              <a:t>82</a:t>
            </a:fld>
            <a:endParaRPr lang="en-US" altLang="ja-JP"/>
          </a:p>
        </p:txBody>
      </p:sp>
      <p:pic>
        <p:nvPicPr>
          <p:cNvPr id="1481730" name="Picture 2" descr="cern"/>
          <p:cNvPicPr>
            <a:picLocks noChangeAspect="1" noChangeArrowheads="1"/>
          </p:cNvPicPr>
          <p:nvPr/>
        </p:nvPicPr>
        <p:blipFill>
          <a:blip r:embed="rId4"/>
          <a:srcRect/>
          <a:stretch>
            <a:fillRect/>
          </a:stretch>
        </p:blipFill>
        <p:spPr bwMode="auto">
          <a:xfrm>
            <a:off x="682625" y="1143000"/>
            <a:ext cx="7777163" cy="5276850"/>
          </a:xfrm>
          <a:prstGeom prst="rect">
            <a:avLst/>
          </a:prstGeom>
          <a:noFill/>
          <a:ln w="9525">
            <a:noFill/>
            <a:miter lim="800000"/>
            <a:headEnd/>
            <a:tailEnd/>
          </a:ln>
        </p:spPr>
      </p:pic>
      <p:sp>
        <p:nvSpPr>
          <p:cNvPr id="1481737" name="Text Box 9"/>
          <p:cNvSpPr txBox="1">
            <a:spLocks noChangeArrowheads="1"/>
          </p:cNvSpPr>
          <p:nvPr/>
        </p:nvSpPr>
        <p:spPr bwMode="auto">
          <a:xfrm>
            <a:off x="2484438" y="4581525"/>
            <a:ext cx="946150" cy="396875"/>
          </a:xfrm>
          <a:prstGeom prst="rect">
            <a:avLst/>
          </a:prstGeom>
          <a:noFill/>
          <a:ln w="9525">
            <a:noFill/>
            <a:miter lim="800000"/>
            <a:headEnd/>
            <a:tailEnd/>
          </a:ln>
          <a:effectLst/>
        </p:spPr>
        <p:txBody>
          <a:bodyPr wrap="none">
            <a:prstTxWarp prst="textNoShape">
              <a:avLst/>
            </a:prstTxWarp>
            <a:spAutoFit/>
          </a:bodyPr>
          <a:lstStyle/>
          <a:p>
            <a:pPr algn="l" eaLnBrk="1" hangingPunct="1"/>
            <a:r>
              <a:rPr kumimoji="1" lang="en-US" altLang="ja-JP" sz="2000" u="sng">
                <a:solidFill>
                  <a:srgbClr val="FFFF00"/>
                </a:solidFill>
                <a:latin typeface="Franklin Gothic Medium" pitchFamily="6" charset="0"/>
                <a:ea typeface="HGS創英角ｺﾞｼｯｸUB" pitchFamily="50" charset="-128"/>
                <a:cs typeface="HGS創英角ｺﾞｼｯｸUB" pitchFamily="50" charset="-128"/>
              </a:rPr>
              <a:t>ALICE</a:t>
            </a:r>
            <a:endParaRPr kumimoji="1" lang="en-US" altLang="ja-JP" sz="2000" b="0">
              <a:solidFill>
                <a:srgbClr val="CCFF66"/>
              </a:solidFill>
              <a:latin typeface="Franklin Gothic Medium" pitchFamily="6" charset="0"/>
              <a:ea typeface="HGS創英角ｺﾞｼｯｸUB" pitchFamily="50" charset="-128"/>
              <a:cs typeface="HGS創英角ｺﾞｼｯｸUB" pitchFamily="50" charset="-128"/>
            </a:endParaRPr>
          </a:p>
        </p:txBody>
      </p:sp>
      <p:graphicFrame>
        <p:nvGraphicFramePr>
          <p:cNvPr id="1481738" name="Object 10"/>
          <p:cNvGraphicFramePr>
            <a:graphicFrameLocks noChangeAspect="1"/>
          </p:cNvGraphicFramePr>
          <p:nvPr/>
        </p:nvGraphicFramePr>
        <p:xfrm>
          <a:off x="7019925" y="2590801"/>
          <a:ext cx="1469209" cy="1195388"/>
        </p:xfrm>
        <a:graphic>
          <a:graphicData uri="http://schemas.openxmlformats.org/presentationml/2006/ole">
            <p:oleObj spid="_x0000_s2349058" name="Image" r:id="rId5" imgW="1231746" imgH="1002821" progId="">
              <p:embed/>
            </p:oleObj>
          </a:graphicData>
        </a:graphic>
      </p:graphicFrame>
      <p:pic>
        <p:nvPicPr>
          <p:cNvPr id="1481739" name="Picture 11" descr="alice_detector"/>
          <p:cNvPicPr>
            <a:picLocks noChangeAspect="1" noChangeArrowheads="1"/>
          </p:cNvPicPr>
          <p:nvPr/>
        </p:nvPicPr>
        <p:blipFill>
          <a:blip r:embed="rId6"/>
          <a:srcRect/>
          <a:stretch>
            <a:fillRect/>
          </a:stretch>
        </p:blipFill>
        <p:spPr bwMode="auto">
          <a:xfrm>
            <a:off x="1600200" y="5229224"/>
            <a:ext cx="1857375" cy="1127391"/>
          </a:xfrm>
          <a:prstGeom prst="rect">
            <a:avLst/>
          </a:prstGeom>
          <a:noFill/>
        </p:spPr>
      </p:pic>
      <p:sp>
        <p:nvSpPr>
          <p:cNvPr id="1481740" name="Rectangle 12"/>
          <p:cNvSpPr>
            <a:spLocks noGrp="1" noChangeArrowheads="1"/>
          </p:cNvSpPr>
          <p:nvPr>
            <p:ph type="title"/>
          </p:nvPr>
        </p:nvSpPr>
        <p:spPr>
          <a:xfrm>
            <a:off x="685800" y="228600"/>
            <a:ext cx="7772400" cy="1143000"/>
          </a:xfrm>
        </p:spPr>
        <p:txBody>
          <a:bodyPr/>
          <a:lstStyle/>
          <a:p>
            <a:r>
              <a:rPr lang="en-US" altLang="ja-JP" sz="3600" dirty="0">
                <a:latin typeface="ヒラギノ丸ゴ Pro W4"/>
                <a:ea typeface="ヒラギノ丸ゴ Pro W4"/>
                <a:cs typeface="ヒラギノ丸ゴ Pro W4"/>
              </a:rPr>
              <a:t>LHC</a:t>
            </a:r>
            <a:r>
              <a:rPr lang="ja-JP" altLang="en-US" sz="3600" dirty="0">
                <a:latin typeface="ヒラギノ丸ゴ Pro W4"/>
                <a:ea typeface="ヒラギノ丸ゴ Pro W4"/>
                <a:cs typeface="ヒラギノ丸ゴ Pro W4"/>
              </a:rPr>
              <a:t>加速器を使った４つの実験</a:t>
            </a:r>
            <a:endParaRPr lang="ja-JP" altLang="en-US" dirty="0">
              <a:latin typeface="ヒラギノ丸ゴ Pro W4"/>
              <a:ea typeface="ヒラギノ丸ゴ Pro W4"/>
              <a:cs typeface="ヒラギノ丸ゴ Pro W4"/>
            </a:endParaRPr>
          </a:p>
        </p:txBody>
      </p:sp>
      <p:sp>
        <p:nvSpPr>
          <p:cNvPr id="1481741" name="Text Box 13"/>
          <p:cNvSpPr txBox="1">
            <a:spLocks noChangeArrowheads="1"/>
          </p:cNvSpPr>
          <p:nvPr/>
        </p:nvSpPr>
        <p:spPr bwMode="auto">
          <a:xfrm>
            <a:off x="4389438" y="2865438"/>
            <a:ext cx="749300" cy="396875"/>
          </a:xfrm>
          <a:prstGeom prst="rect">
            <a:avLst/>
          </a:prstGeom>
          <a:noFill/>
          <a:ln w="9525">
            <a:noFill/>
            <a:miter lim="800000"/>
            <a:headEnd/>
            <a:tailEnd/>
          </a:ln>
          <a:effectLst/>
        </p:spPr>
        <p:txBody>
          <a:bodyPr wrap="none">
            <a:prstTxWarp prst="textNoShape">
              <a:avLst/>
            </a:prstTxWarp>
            <a:spAutoFit/>
          </a:bodyPr>
          <a:lstStyle/>
          <a:p>
            <a:pPr algn="l" eaLnBrk="1" hangingPunct="1"/>
            <a:r>
              <a:rPr kumimoji="1" lang="en-US" altLang="ja-JP" sz="2000" b="0">
                <a:solidFill>
                  <a:schemeClr val="bg1"/>
                </a:solidFill>
                <a:latin typeface="Franklin Gothic Medium" pitchFamily="6" charset="0"/>
                <a:ea typeface="HGS創英角ｺﾞｼｯｸUB" pitchFamily="50" charset="-128"/>
                <a:cs typeface="HGS創英角ｺﾞｼｯｸUB" pitchFamily="50" charset="-128"/>
              </a:rPr>
              <a:t>CMS</a:t>
            </a:r>
          </a:p>
        </p:txBody>
      </p:sp>
      <p:sp>
        <p:nvSpPr>
          <p:cNvPr id="1481742" name="Text Box 14"/>
          <p:cNvSpPr txBox="1">
            <a:spLocks noChangeArrowheads="1"/>
          </p:cNvSpPr>
          <p:nvPr/>
        </p:nvSpPr>
        <p:spPr bwMode="auto">
          <a:xfrm>
            <a:off x="6948488" y="3933825"/>
            <a:ext cx="917575" cy="396875"/>
          </a:xfrm>
          <a:prstGeom prst="rect">
            <a:avLst/>
          </a:prstGeom>
          <a:noFill/>
          <a:ln w="9525">
            <a:noFill/>
            <a:miter lim="800000"/>
            <a:headEnd/>
            <a:tailEnd/>
          </a:ln>
          <a:effectLst/>
        </p:spPr>
        <p:txBody>
          <a:bodyPr wrap="none">
            <a:prstTxWarp prst="textNoShape">
              <a:avLst/>
            </a:prstTxWarp>
            <a:spAutoFit/>
          </a:bodyPr>
          <a:lstStyle/>
          <a:p>
            <a:pPr algn="l" eaLnBrk="1" hangingPunct="1"/>
            <a:r>
              <a:rPr kumimoji="1" lang="en-US" altLang="ja-JP" sz="2000" b="0">
                <a:solidFill>
                  <a:schemeClr val="bg1"/>
                </a:solidFill>
                <a:latin typeface="Franklin Gothic Medium" pitchFamily="6" charset="0"/>
                <a:ea typeface="HGS創英角ｺﾞｼｯｸUB" pitchFamily="50" charset="-128"/>
                <a:cs typeface="HGS創英角ｺﾞｼｯｸUB" pitchFamily="50" charset="-128"/>
              </a:rPr>
              <a:t>LHC-b</a:t>
            </a:r>
          </a:p>
        </p:txBody>
      </p:sp>
      <p:sp>
        <p:nvSpPr>
          <p:cNvPr id="1481743" name="Text Box 15"/>
          <p:cNvSpPr txBox="1">
            <a:spLocks noChangeArrowheads="1"/>
          </p:cNvSpPr>
          <p:nvPr/>
        </p:nvSpPr>
        <p:spPr bwMode="auto">
          <a:xfrm>
            <a:off x="4932363" y="5229225"/>
            <a:ext cx="989012" cy="396875"/>
          </a:xfrm>
          <a:prstGeom prst="rect">
            <a:avLst/>
          </a:prstGeom>
          <a:noFill/>
          <a:ln w="9525">
            <a:noFill/>
            <a:miter lim="800000"/>
            <a:headEnd/>
            <a:tailEnd/>
          </a:ln>
          <a:effectLst/>
        </p:spPr>
        <p:txBody>
          <a:bodyPr wrap="none">
            <a:prstTxWarp prst="textNoShape">
              <a:avLst/>
            </a:prstTxWarp>
            <a:spAutoFit/>
          </a:bodyPr>
          <a:lstStyle/>
          <a:p>
            <a:pPr algn="l" eaLnBrk="1" hangingPunct="1"/>
            <a:r>
              <a:rPr kumimoji="1" lang="en-US" altLang="ja-JP" sz="2000" b="0">
                <a:solidFill>
                  <a:schemeClr val="bg1"/>
                </a:solidFill>
                <a:latin typeface="Franklin Gothic Medium" pitchFamily="6" charset="0"/>
                <a:ea typeface="HGS創英角ｺﾞｼｯｸUB" pitchFamily="50" charset="-128"/>
                <a:cs typeface="HGS創英角ｺﾞｼｯｸUB" pitchFamily="50" charset="-128"/>
              </a:rPr>
              <a:t>ATLAS</a:t>
            </a:r>
            <a:endParaRPr kumimoji="1" lang="en-US" altLang="ja-JP" sz="2000" b="0">
              <a:solidFill>
                <a:srgbClr val="CCFF66"/>
              </a:solidFill>
              <a:latin typeface="Franklin Gothic Medium" pitchFamily="6" charset="0"/>
              <a:ea typeface="HGS創英角ｺﾞｼｯｸUB" pitchFamily="50" charset="-128"/>
              <a:cs typeface="HGS創英角ｺﾞｼｯｸUB" pitchFamily="50" charset="-128"/>
            </a:endParaRPr>
          </a:p>
        </p:txBody>
      </p:sp>
      <p:sp>
        <p:nvSpPr>
          <p:cNvPr id="1481744" name="Rectangle 16"/>
          <p:cNvSpPr>
            <a:spLocks noChangeArrowheads="1"/>
          </p:cNvSpPr>
          <p:nvPr/>
        </p:nvSpPr>
        <p:spPr bwMode="auto">
          <a:xfrm>
            <a:off x="1282700" y="1181100"/>
            <a:ext cx="7023100" cy="990600"/>
          </a:xfrm>
          <a:prstGeom prst="rect">
            <a:avLst/>
          </a:prstGeom>
          <a:noFill/>
          <a:ln w="9525">
            <a:noFill/>
            <a:miter lim="800000"/>
            <a:headEnd/>
            <a:tailEnd/>
          </a:ln>
          <a:effectLst/>
        </p:spPr>
        <p:txBody>
          <a:bodyPr>
            <a:prstTxWarp prst="textNoShape">
              <a:avLst/>
            </a:prstTxWarp>
          </a:bodyPr>
          <a:lstStyle/>
          <a:p>
            <a:pPr marL="342900" indent="-342900" algn="l" eaLnBrk="1" hangingPunct="1">
              <a:spcBef>
                <a:spcPct val="20000"/>
              </a:spcBef>
              <a:buFontTx/>
              <a:buChar char="•"/>
            </a:pPr>
            <a:r>
              <a:rPr lang="en-US" altLang="ja-JP" sz="1800" dirty="0" smtClean="0">
                <a:solidFill>
                  <a:srgbClr val="FFFF00"/>
                </a:solidFill>
                <a:latin typeface="Arial" pitchFamily="6" charset="0"/>
                <a:ea typeface="Osaka" pitchFamily="6" charset="-128"/>
                <a:cs typeface="Osaka" pitchFamily="6" charset="-128"/>
              </a:rPr>
              <a:t>LHC </a:t>
            </a:r>
            <a:r>
              <a:rPr lang="ja-JP" altLang="en-US" sz="1800" dirty="0" smtClean="0">
                <a:solidFill>
                  <a:srgbClr val="FFFF00"/>
                </a:solidFill>
                <a:latin typeface="Arial" pitchFamily="6" charset="0"/>
                <a:ea typeface="Osaka" pitchFamily="6" charset="-128"/>
                <a:cs typeface="Osaka" pitchFamily="6" charset="-128"/>
              </a:rPr>
              <a:t>の性能：</a:t>
            </a:r>
            <a:endParaRPr lang="en-US" altLang="ja-JP" sz="1800" dirty="0" smtClean="0">
              <a:solidFill>
                <a:srgbClr val="FFFF00"/>
              </a:solidFill>
              <a:latin typeface="Arial" pitchFamily="6" charset="0"/>
              <a:ea typeface="Osaka" pitchFamily="6" charset="-128"/>
              <a:cs typeface="Osaka" pitchFamily="6" charset="-128"/>
            </a:endParaRPr>
          </a:p>
          <a:p>
            <a:pPr marL="819150" lvl="1" indent="-285750" algn="l" eaLnBrk="1" hangingPunct="1">
              <a:spcBef>
                <a:spcPct val="20000"/>
              </a:spcBef>
              <a:buFont typeface="Arial"/>
              <a:buChar char="•"/>
            </a:pPr>
            <a:r>
              <a:rPr lang="en-US" altLang="ja-JP" sz="1800" dirty="0" smtClean="0">
                <a:solidFill>
                  <a:srgbClr val="FFFF00"/>
                </a:solidFill>
                <a:latin typeface="Arial" pitchFamily="6" charset="0"/>
                <a:ea typeface="Osaka" pitchFamily="6" charset="-128"/>
                <a:cs typeface="Osaka" pitchFamily="6" charset="-128"/>
              </a:rPr>
              <a:t>p</a:t>
            </a:r>
            <a:r>
              <a:rPr lang="en-US" altLang="ja-JP" sz="1800" dirty="0">
                <a:solidFill>
                  <a:srgbClr val="FFFF00"/>
                </a:solidFill>
                <a:latin typeface="Arial" pitchFamily="6" charset="0"/>
                <a:ea typeface="Osaka" pitchFamily="6" charset="-128"/>
                <a:cs typeface="Osaka" pitchFamily="6" charset="-128"/>
              </a:rPr>
              <a:t>+p, </a:t>
            </a:r>
            <a:r>
              <a:rPr lang="en-US" altLang="ja-JP" sz="1800" dirty="0" err="1">
                <a:solidFill>
                  <a:srgbClr val="FFFF00"/>
                </a:solidFill>
                <a:latin typeface="Arial" pitchFamily="6" charset="0"/>
                <a:ea typeface="Osaka" pitchFamily="6" charset="-128"/>
                <a:cs typeface="Osaka" pitchFamily="6" charset="-128"/>
                <a:sym typeface="Symbol" pitchFamily="6" charset="2"/>
              </a:rPr>
              <a:t>s</a:t>
            </a:r>
            <a:r>
              <a:rPr lang="en-US" altLang="ja-JP" sz="1800" dirty="0">
                <a:solidFill>
                  <a:srgbClr val="FFFF00"/>
                </a:solidFill>
                <a:latin typeface="Arial" pitchFamily="6" charset="0"/>
                <a:ea typeface="Osaka" pitchFamily="6" charset="-128"/>
                <a:cs typeface="Osaka" pitchFamily="6" charset="-128"/>
                <a:sym typeface="Symbol" pitchFamily="6" charset="2"/>
              </a:rPr>
              <a:t> = </a:t>
            </a:r>
            <a:r>
              <a:rPr lang="en-US" altLang="ja-JP" sz="1800" dirty="0">
                <a:solidFill>
                  <a:srgbClr val="FFFF00"/>
                </a:solidFill>
                <a:latin typeface="Arial" pitchFamily="6" charset="0"/>
                <a:ea typeface="Osaka" pitchFamily="6" charset="-128"/>
                <a:cs typeface="Osaka" pitchFamily="6" charset="-128"/>
              </a:rPr>
              <a:t>14 </a:t>
            </a:r>
            <a:r>
              <a:rPr lang="en-US" altLang="ja-JP" sz="1800" dirty="0" smtClean="0">
                <a:solidFill>
                  <a:srgbClr val="FFFF00"/>
                </a:solidFill>
                <a:latin typeface="Arial" pitchFamily="6" charset="0"/>
                <a:ea typeface="Osaka" pitchFamily="6" charset="-128"/>
                <a:cs typeface="Osaka" pitchFamily="6" charset="-128"/>
              </a:rPr>
              <a:t>TeV</a:t>
            </a:r>
          </a:p>
          <a:p>
            <a:pPr marL="819150" lvl="1" indent="-285750" algn="l" eaLnBrk="1" hangingPunct="1">
              <a:spcBef>
                <a:spcPct val="20000"/>
              </a:spcBef>
              <a:buFont typeface="Arial"/>
              <a:buChar char="•"/>
            </a:pPr>
            <a:r>
              <a:rPr lang="en-US" altLang="ja-JP" sz="1800" dirty="0" smtClean="0">
                <a:solidFill>
                  <a:srgbClr val="FFFF00"/>
                </a:solidFill>
                <a:latin typeface="Arial" pitchFamily="6" charset="0"/>
                <a:ea typeface="Osaka" pitchFamily="6" charset="-128"/>
                <a:cs typeface="Osaka" pitchFamily="6" charset="-128"/>
              </a:rPr>
              <a:t>Pb</a:t>
            </a:r>
            <a:r>
              <a:rPr lang="en-US" altLang="ja-JP" sz="1800" dirty="0">
                <a:solidFill>
                  <a:srgbClr val="FFFF00"/>
                </a:solidFill>
                <a:latin typeface="Arial" pitchFamily="6" charset="0"/>
                <a:ea typeface="Osaka" pitchFamily="6" charset="-128"/>
                <a:cs typeface="Osaka" pitchFamily="6" charset="-128"/>
              </a:rPr>
              <a:t>+Pb, </a:t>
            </a:r>
            <a:r>
              <a:rPr lang="en-US" altLang="ja-JP" sz="1800" dirty="0" err="1">
                <a:solidFill>
                  <a:srgbClr val="FFFF00"/>
                </a:solidFill>
                <a:latin typeface="Arial" pitchFamily="6" charset="0"/>
                <a:ea typeface="Osaka" pitchFamily="6" charset="-128"/>
                <a:cs typeface="Osaka" pitchFamily="6" charset="-128"/>
                <a:sym typeface="Symbol" pitchFamily="6" charset="2"/>
              </a:rPr>
              <a:t>s</a:t>
            </a:r>
            <a:r>
              <a:rPr lang="en-US" altLang="ja-JP" sz="1800" baseline="-25000" dirty="0" err="1">
                <a:solidFill>
                  <a:srgbClr val="FFFF00"/>
                </a:solidFill>
                <a:latin typeface="Arial" pitchFamily="6" charset="0"/>
                <a:ea typeface="Osaka" pitchFamily="6" charset="-128"/>
                <a:cs typeface="Osaka" pitchFamily="6" charset="-128"/>
                <a:sym typeface="Symbol" pitchFamily="6" charset="2"/>
              </a:rPr>
              <a:t>NN</a:t>
            </a:r>
            <a:r>
              <a:rPr lang="en-US" altLang="ja-JP" sz="1800" dirty="0">
                <a:solidFill>
                  <a:srgbClr val="FFFF00"/>
                </a:solidFill>
                <a:latin typeface="Arial" pitchFamily="6" charset="0"/>
                <a:ea typeface="Osaka" pitchFamily="6" charset="-128"/>
                <a:cs typeface="Osaka" pitchFamily="6" charset="-128"/>
                <a:sym typeface="Symbol" pitchFamily="6" charset="2"/>
              </a:rPr>
              <a:t> = </a:t>
            </a:r>
            <a:r>
              <a:rPr lang="en-US" altLang="ja-JP" sz="1800" dirty="0">
                <a:solidFill>
                  <a:srgbClr val="FFFF00"/>
                </a:solidFill>
                <a:latin typeface="Arial" pitchFamily="6" charset="0"/>
                <a:ea typeface="Osaka" pitchFamily="6" charset="-128"/>
                <a:cs typeface="Osaka" pitchFamily="6" charset="-128"/>
              </a:rPr>
              <a:t>5.5 TeV</a:t>
            </a:r>
            <a:r>
              <a:rPr lang="ja-JP" altLang="en-US" sz="1800" dirty="0">
                <a:solidFill>
                  <a:srgbClr val="FFFF00"/>
                </a:solidFill>
                <a:latin typeface="Arial" pitchFamily="6" charset="0"/>
                <a:ea typeface="Osaka" pitchFamily="6" charset="-128"/>
                <a:cs typeface="Osaka" pitchFamily="6" charset="-128"/>
              </a:rPr>
              <a:t>（</a:t>
            </a:r>
            <a:r>
              <a:rPr lang="en-US" altLang="ja-JP" sz="1800" dirty="0">
                <a:solidFill>
                  <a:srgbClr val="FFFF00"/>
                </a:solidFill>
                <a:latin typeface="Arial" pitchFamily="6" charset="0"/>
                <a:ea typeface="Osaka" pitchFamily="6" charset="-128"/>
                <a:cs typeface="Osaka" pitchFamily="6" charset="-128"/>
              </a:rPr>
              <a:t>RHIC</a:t>
            </a:r>
            <a:r>
              <a:rPr lang="ja-JP" altLang="en-US" sz="1800" dirty="0">
                <a:solidFill>
                  <a:srgbClr val="FFFF00"/>
                </a:solidFill>
                <a:latin typeface="Arial" pitchFamily="6" charset="0"/>
                <a:ea typeface="Osaka" pitchFamily="6" charset="-128"/>
                <a:cs typeface="Osaka" pitchFamily="6" charset="-128"/>
              </a:rPr>
              <a:t>の３０倍！）</a:t>
            </a:r>
            <a:r>
              <a:rPr lang="en-US" altLang="ja-JP" sz="1800" dirty="0">
                <a:solidFill>
                  <a:srgbClr val="FFFF00"/>
                </a:solidFill>
                <a:latin typeface="Arial" pitchFamily="6" charset="0"/>
                <a:ea typeface="Osaka" pitchFamily="6" charset="-128"/>
                <a:cs typeface="Osaka" pitchFamily="6" charset="-128"/>
              </a:rPr>
              <a:t>, 5×10</a:t>
            </a:r>
            <a:r>
              <a:rPr lang="en-US" altLang="ja-JP" sz="1800" baseline="30000" dirty="0">
                <a:solidFill>
                  <a:srgbClr val="FFFF00"/>
                </a:solidFill>
                <a:latin typeface="Arial" pitchFamily="6" charset="0"/>
                <a:ea typeface="Osaka" pitchFamily="6" charset="-128"/>
                <a:cs typeface="Osaka" pitchFamily="6" charset="-128"/>
              </a:rPr>
              <a:t>25</a:t>
            </a:r>
            <a:r>
              <a:rPr lang="en-US" altLang="ja-JP" sz="1800" dirty="0">
                <a:solidFill>
                  <a:srgbClr val="FFFF00"/>
                </a:solidFill>
                <a:latin typeface="Arial" pitchFamily="6" charset="0"/>
                <a:ea typeface="Osaka" pitchFamily="6" charset="-128"/>
                <a:cs typeface="Osaka" pitchFamily="6" charset="-128"/>
              </a:rPr>
              <a:t> cm</a:t>
            </a:r>
            <a:r>
              <a:rPr lang="en-US" altLang="ja-JP" sz="1800" baseline="30000" dirty="0">
                <a:solidFill>
                  <a:srgbClr val="FFFF00"/>
                </a:solidFill>
                <a:latin typeface="Symbol" pitchFamily="6" charset="2"/>
                <a:ea typeface="Osaka" pitchFamily="6" charset="-128"/>
                <a:cs typeface="Osaka" pitchFamily="6" charset="-128"/>
              </a:rPr>
              <a:t>-</a:t>
            </a:r>
            <a:r>
              <a:rPr lang="en-US" altLang="ja-JP" sz="1800" baseline="30000" dirty="0">
                <a:solidFill>
                  <a:srgbClr val="FFFF00"/>
                </a:solidFill>
                <a:latin typeface="Arial" pitchFamily="6" charset="0"/>
                <a:ea typeface="Osaka" pitchFamily="6" charset="-128"/>
                <a:cs typeface="Osaka" pitchFamily="6" charset="-128"/>
              </a:rPr>
              <a:t>2</a:t>
            </a:r>
            <a:r>
              <a:rPr lang="en-US" altLang="ja-JP" sz="1800" dirty="0">
                <a:solidFill>
                  <a:srgbClr val="FFFF00"/>
                </a:solidFill>
                <a:latin typeface="Arial" pitchFamily="6" charset="0"/>
                <a:ea typeface="Osaka" pitchFamily="6" charset="-128"/>
                <a:cs typeface="Osaka" pitchFamily="6" charset="-128"/>
              </a:rPr>
              <a:t>s</a:t>
            </a:r>
            <a:r>
              <a:rPr lang="en-US" altLang="ja-JP" sz="1800" baseline="30000" dirty="0">
                <a:solidFill>
                  <a:srgbClr val="FFFF00"/>
                </a:solidFill>
                <a:latin typeface="Symbol" pitchFamily="6" charset="2"/>
                <a:ea typeface="Osaka" pitchFamily="6" charset="-128"/>
                <a:cs typeface="Osaka" pitchFamily="6" charset="-128"/>
              </a:rPr>
              <a:t>-</a:t>
            </a:r>
            <a:r>
              <a:rPr lang="en-US" altLang="ja-JP" sz="1800" baseline="30000" dirty="0">
                <a:solidFill>
                  <a:srgbClr val="FFFF00"/>
                </a:solidFill>
                <a:latin typeface="Arial" pitchFamily="6" charset="0"/>
                <a:ea typeface="Osaka" pitchFamily="6" charset="-128"/>
                <a:cs typeface="Osaka" pitchFamily="6" charset="-128"/>
              </a:rPr>
              <a:t>1</a:t>
            </a:r>
            <a:endParaRPr lang="en-US" altLang="ja-JP" sz="2800" b="0" baseline="30000" dirty="0">
              <a:latin typeface="Arial" pitchFamily="6" charset="0"/>
              <a:ea typeface="Osaka" pitchFamily="6" charset="-128"/>
              <a:cs typeface="Osaka" pitchFamily="6" charset="-128"/>
            </a:endParaRPr>
          </a:p>
        </p:txBody>
      </p:sp>
      <p:pic>
        <p:nvPicPr>
          <p:cNvPr id="18" name="Obrázek 4" descr="ATLAS_black.jpg"/>
          <p:cNvPicPr>
            <a:picLocks noChangeAspect="1"/>
          </p:cNvPicPr>
          <p:nvPr/>
        </p:nvPicPr>
        <p:blipFill>
          <a:blip r:embed="rId7">
            <a:clrChange>
              <a:clrFrom>
                <a:srgbClr val="000000"/>
              </a:clrFrom>
              <a:clrTo>
                <a:srgbClr val="000000">
                  <a:alpha val="0"/>
                </a:srgbClr>
              </a:clrTo>
            </a:clrChange>
          </a:blip>
          <a:srcRect/>
          <a:stretch>
            <a:fillRect/>
          </a:stretch>
        </p:blipFill>
        <p:spPr bwMode="auto">
          <a:xfrm>
            <a:off x="4572000" y="3962400"/>
            <a:ext cx="2339980" cy="1295400"/>
          </a:xfrm>
          <a:prstGeom prst="rect">
            <a:avLst/>
          </a:prstGeom>
          <a:solidFill>
            <a:schemeClr val="bg1"/>
          </a:solidFill>
          <a:ln w="9525">
            <a:noFill/>
            <a:miter lim="800000"/>
            <a:headEnd/>
            <a:tailEnd/>
          </a:ln>
        </p:spPr>
      </p:pic>
      <p:pic>
        <p:nvPicPr>
          <p:cNvPr id="19" name="Picture 11"/>
          <p:cNvPicPr>
            <a:picLocks noChangeAspect="1" noChangeArrowheads="1"/>
          </p:cNvPicPr>
          <p:nvPr/>
        </p:nvPicPr>
        <p:blipFill>
          <a:blip r:embed="rId8"/>
          <a:srcRect/>
          <a:stretch>
            <a:fillRect/>
          </a:stretch>
        </p:blipFill>
        <p:spPr bwMode="auto">
          <a:xfrm>
            <a:off x="1676400" y="2209800"/>
            <a:ext cx="2514600" cy="16764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6"/>
          <p:cNvGrpSpPr>
            <a:grpSpLocks/>
          </p:cNvGrpSpPr>
          <p:nvPr/>
        </p:nvGrpSpPr>
        <p:grpSpPr bwMode="auto">
          <a:xfrm>
            <a:off x="0" y="0"/>
            <a:ext cx="9144000" cy="6858000"/>
            <a:chOff x="0" y="0"/>
            <a:chExt cx="5760" cy="4320"/>
          </a:xfrm>
        </p:grpSpPr>
        <p:pic>
          <p:nvPicPr>
            <p:cNvPr id="6151" name="Picture 4" descr="ALIce_SETUP_final_cf"/>
            <p:cNvPicPr>
              <a:picLocks noChangeAspect="1" noChangeArrowheads="1"/>
            </p:cNvPicPr>
            <p:nvPr/>
          </p:nvPicPr>
          <p:blipFill>
            <a:blip r:embed="rId2"/>
            <a:srcRect r="4427"/>
            <a:stretch>
              <a:fillRect/>
            </a:stretch>
          </p:blipFill>
          <p:spPr bwMode="auto">
            <a:xfrm>
              <a:off x="0" y="224"/>
              <a:ext cx="5760" cy="4096"/>
            </a:xfrm>
            <a:prstGeom prst="rect">
              <a:avLst/>
            </a:prstGeom>
            <a:noFill/>
            <a:ln w="9525">
              <a:noFill/>
              <a:miter lim="800000"/>
              <a:headEnd/>
              <a:tailEnd/>
            </a:ln>
          </p:spPr>
        </p:pic>
        <p:sp>
          <p:nvSpPr>
            <p:cNvPr id="6152" name="Rectangle 19"/>
            <p:cNvSpPr>
              <a:spLocks noChangeArrowheads="1"/>
            </p:cNvSpPr>
            <p:nvPr/>
          </p:nvSpPr>
          <p:spPr bwMode="auto">
            <a:xfrm>
              <a:off x="3878" y="375"/>
              <a:ext cx="1882" cy="1280"/>
            </a:xfrm>
            <a:prstGeom prst="rect">
              <a:avLst/>
            </a:prstGeom>
            <a:solidFill>
              <a:schemeClr val="bg1"/>
            </a:solidFill>
            <a:ln w="9525">
              <a:noFill/>
              <a:miter lim="800000"/>
              <a:headEnd/>
              <a:tailEnd/>
            </a:ln>
          </p:spPr>
          <p:txBody>
            <a:bodyPr lIns="92075" tIns="46038" rIns="92075" bIns="46038" anchor="ctr">
              <a:prstTxWarp prst="textNoShape">
                <a:avLst/>
              </a:prstTxWarp>
              <a:spAutoFit/>
            </a:bodyPr>
            <a:lstStyle/>
            <a:p>
              <a:endParaRPr lang="en-GB"/>
            </a:p>
          </p:txBody>
        </p:sp>
        <p:grpSp>
          <p:nvGrpSpPr>
            <p:cNvPr id="3" name="Group 14"/>
            <p:cNvGrpSpPr>
              <a:grpSpLocks/>
            </p:cNvGrpSpPr>
            <p:nvPr/>
          </p:nvGrpSpPr>
          <p:grpSpPr bwMode="auto">
            <a:xfrm>
              <a:off x="3734" y="0"/>
              <a:ext cx="2026" cy="1495"/>
              <a:chOff x="2977" y="246"/>
              <a:chExt cx="2026" cy="1495"/>
            </a:xfrm>
          </p:grpSpPr>
          <p:pic>
            <p:nvPicPr>
              <p:cNvPr id="6155" name="Picture 15" descr="ALIce_SETUP_final_cf"/>
              <p:cNvPicPr>
                <a:picLocks noChangeAspect="1" noChangeArrowheads="1"/>
              </p:cNvPicPr>
              <p:nvPr/>
            </p:nvPicPr>
            <p:blipFill>
              <a:blip r:embed="rId3"/>
              <a:srcRect l="69832" t="6055" r="8464" b="71506"/>
              <a:stretch>
                <a:fillRect/>
              </a:stretch>
            </p:blipFill>
            <p:spPr bwMode="auto">
              <a:xfrm>
                <a:off x="3062" y="377"/>
                <a:ext cx="1941" cy="1364"/>
              </a:xfrm>
              <a:prstGeom prst="rect">
                <a:avLst/>
              </a:prstGeom>
              <a:noFill/>
              <a:ln w="9525">
                <a:noFill/>
                <a:miter lim="800000"/>
                <a:headEnd/>
                <a:tailEnd/>
              </a:ln>
            </p:spPr>
          </p:pic>
          <p:pic>
            <p:nvPicPr>
              <p:cNvPr id="6156" name="Picture 16" descr="ALIce_SETUP_final_cf"/>
              <p:cNvPicPr>
                <a:picLocks noChangeAspect="1" noChangeArrowheads="1"/>
              </p:cNvPicPr>
              <p:nvPr/>
            </p:nvPicPr>
            <p:blipFill>
              <a:blip r:embed="rId4"/>
              <a:srcRect l="94846" t="18721" b="70404"/>
              <a:stretch>
                <a:fillRect/>
              </a:stretch>
            </p:blipFill>
            <p:spPr bwMode="auto">
              <a:xfrm>
                <a:off x="4662" y="1033"/>
                <a:ext cx="337" cy="483"/>
              </a:xfrm>
              <a:prstGeom prst="rect">
                <a:avLst/>
              </a:prstGeom>
              <a:noFill/>
              <a:ln w="9525">
                <a:noFill/>
                <a:miter lim="800000"/>
                <a:headEnd/>
                <a:tailEnd/>
              </a:ln>
            </p:spPr>
          </p:pic>
          <p:pic>
            <p:nvPicPr>
              <p:cNvPr id="6157" name="Picture 17" descr="ALIce_SETUP_final_cf"/>
              <p:cNvPicPr>
                <a:picLocks noChangeAspect="1" noChangeArrowheads="1"/>
              </p:cNvPicPr>
              <p:nvPr/>
            </p:nvPicPr>
            <p:blipFill>
              <a:blip r:embed="rId5"/>
              <a:srcRect l="68111" r="13776" b="97302"/>
              <a:stretch>
                <a:fillRect/>
              </a:stretch>
            </p:blipFill>
            <p:spPr bwMode="auto">
              <a:xfrm>
                <a:off x="2977" y="246"/>
                <a:ext cx="1486" cy="150"/>
              </a:xfrm>
              <a:prstGeom prst="rect">
                <a:avLst/>
              </a:prstGeom>
              <a:noFill/>
              <a:ln w="9525">
                <a:noFill/>
                <a:miter lim="800000"/>
                <a:headEnd/>
                <a:tailEnd/>
              </a:ln>
            </p:spPr>
          </p:pic>
        </p:grpSp>
        <p:pic>
          <p:nvPicPr>
            <p:cNvPr id="6154" name="Picture 23" descr="ALIce_SETUP_final_cf"/>
            <p:cNvPicPr>
              <a:picLocks noChangeAspect="1" noChangeArrowheads="1"/>
            </p:cNvPicPr>
            <p:nvPr/>
          </p:nvPicPr>
          <p:blipFill>
            <a:blip r:embed="rId2"/>
            <a:srcRect l="57576" t="26001" r="33315" b="68188"/>
            <a:stretch>
              <a:fillRect/>
            </a:stretch>
          </p:blipFill>
          <p:spPr bwMode="auto">
            <a:xfrm>
              <a:off x="3483" y="1296"/>
              <a:ext cx="549" cy="238"/>
            </a:xfrm>
            <a:prstGeom prst="rect">
              <a:avLst/>
            </a:prstGeom>
            <a:noFill/>
            <a:ln w="9525">
              <a:noFill/>
              <a:miter lim="800000"/>
              <a:headEnd/>
              <a:tailEnd/>
            </a:ln>
          </p:spPr>
        </p:pic>
      </p:grpSp>
      <p:sp>
        <p:nvSpPr>
          <p:cNvPr id="15" name="Tijdelijke aanduiding voor dianummer 14"/>
          <p:cNvSpPr>
            <a:spLocks noGrp="1"/>
          </p:cNvSpPr>
          <p:nvPr>
            <p:ph type="sldNum" sz="quarter" idx="12"/>
          </p:nvPr>
        </p:nvSpPr>
        <p:spPr/>
        <p:txBody>
          <a:bodyPr/>
          <a:lstStyle/>
          <a:p>
            <a:fld id="{0C4E8848-6764-F441-AC82-90A6F0B7AE97}" type="slidenum">
              <a:rPr lang="nl-NL" altLang="ja-JP"/>
              <a:pPr/>
              <a:t>83</a:t>
            </a:fld>
            <a:endParaRPr lang="nl-NL" altLang="ja-JP"/>
          </a:p>
        </p:txBody>
      </p:sp>
      <p:sp>
        <p:nvSpPr>
          <p:cNvPr id="16" name="Tijdelijke aanduiding voor voettekst 15"/>
          <p:cNvSpPr>
            <a:spLocks noGrp="1"/>
          </p:cNvSpPr>
          <p:nvPr>
            <p:ph type="ftr" sz="quarter" idx="11"/>
          </p:nvPr>
        </p:nvSpPr>
        <p:spPr/>
        <p:txBody>
          <a:bodyPr/>
          <a:lstStyle/>
          <a:p>
            <a:pPr>
              <a:defRPr/>
            </a:pPr>
            <a:r>
              <a:rPr lang="nl-NL" smtClean="0"/>
              <a:t>P. Kuijer</a:t>
            </a:r>
            <a:endParaRPr lang="nl-NL"/>
          </a:p>
        </p:txBody>
      </p:sp>
      <p:sp>
        <p:nvSpPr>
          <p:cNvPr id="14" name="Rectangle 5"/>
          <p:cNvSpPr txBox="1">
            <a:spLocks noChangeArrowheads="1"/>
          </p:cNvSpPr>
          <p:nvPr/>
        </p:nvSpPr>
        <p:spPr bwMode="auto">
          <a:xfrm>
            <a:off x="571500" y="4114800"/>
            <a:ext cx="8267700" cy="2133600"/>
          </a:xfrm>
          <a:prstGeom prst="rect">
            <a:avLst/>
          </a:prstGeom>
          <a:solidFill>
            <a:srgbClr val="FFFF66">
              <a:alpha val="32000"/>
            </a:srgb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altLang="ja-JP" sz="2800" b="0" kern="0" dirty="0" smtClean="0">
                <a:latin typeface="ヒラギノ丸ゴ Pro W4"/>
                <a:ea typeface="ヒラギノ丸ゴ Pro W4"/>
                <a:cs typeface="ヒラギノ丸ゴ Pro W4"/>
              </a:rPr>
              <a:t>ALICE</a:t>
            </a:r>
            <a:r>
              <a:rPr lang="ja-JP" altLang="en-US" sz="2800" b="0" kern="0" dirty="0" smtClean="0">
                <a:latin typeface="ヒラギノ丸ゴ Pro W4"/>
                <a:ea typeface="ヒラギノ丸ゴ Pro W4"/>
                <a:cs typeface="ヒラギノ丸ゴ Pro W4"/>
              </a:rPr>
              <a:t>実験：</a:t>
            </a:r>
            <a:endParaRPr kumimoji="0" lang="en-US" altLang="ja-JP" sz="2800" b="0" i="0" u="none" strike="noStrike" kern="0" cap="none" spc="0" normalizeH="0" baseline="0" noProof="0" dirty="0" smtClean="0">
              <a:ln>
                <a:noFill/>
              </a:ln>
              <a:solidFill>
                <a:schemeClr val="tx1"/>
              </a:solidFill>
              <a:effectLst/>
              <a:uLnTx/>
              <a:uFillTx/>
              <a:latin typeface="ヒラギノ丸ゴ Pro W4"/>
              <a:ea typeface="ヒラギノ丸ゴ Pro W4"/>
              <a:cs typeface="ヒラギノ丸ゴ Pro W4"/>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ja-JP" sz="2800" b="0" i="0" u="none" strike="noStrike" kern="0" cap="none" spc="0" normalizeH="0" baseline="0" noProof="0" dirty="0" smtClean="0">
                <a:ln>
                  <a:noFill/>
                </a:ln>
                <a:solidFill>
                  <a:schemeClr val="tx1"/>
                </a:solidFill>
                <a:effectLst/>
                <a:uLnTx/>
                <a:uFillTx/>
                <a:latin typeface="ヒラギノ丸ゴ Pro W4"/>
                <a:ea typeface="ヒラギノ丸ゴ Pro W4"/>
                <a:cs typeface="ヒラギノ丸ゴ Pro W4"/>
              </a:rPr>
              <a:t>LHC</a:t>
            </a:r>
            <a:r>
              <a:rPr kumimoji="0" lang="ja-JP" altLang="en-US" sz="2800" b="0" i="0" u="none" strike="noStrike" kern="0" cap="none" spc="0" normalizeH="0" baseline="0" noProof="0" dirty="0" smtClean="0">
                <a:ln>
                  <a:noFill/>
                </a:ln>
                <a:solidFill>
                  <a:schemeClr val="tx1"/>
                </a:solidFill>
                <a:effectLst/>
                <a:uLnTx/>
                <a:uFillTx/>
                <a:latin typeface="ヒラギノ丸ゴ Pro W4"/>
                <a:ea typeface="ヒラギノ丸ゴ Pro W4"/>
                <a:cs typeface="ヒラギノ丸ゴ Pro W4"/>
              </a:rPr>
              <a:t>における唯一重イオン衝突に特化した実験</a:t>
            </a:r>
            <a:endParaRPr kumimoji="0" lang="en-US" altLang="ja-JP" sz="2800" b="0" i="0" u="none" strike="noStrike" kern="0" cap="none" spc="0" normalizeH="0" baseline="0" noProof="0" dirty="0" smtClean="0">
              <a:ln>
                <a:noFill/>
              </a:ln>
              <a:solidFill>
                <a:schemeClr val="tx1"/>
              </a:solidFill>
              <a:effectLst/>
              <a:uLnTx/>
              <a:uFillTx/>
              <a:latin typeface="ヒラギノ丸ゴ Pro W4"/>
              <a:ea typeface="ヒラギノ丸ゴ Pro W4"/>
              <a:cs typeface="ヒラギノ丸ゴ Pro W4"/>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ja-JP" sz="2800" b="0" i="0" u="none" strike="noStrike" kern="0" cap="none" spc="0" normalizeH="0" baseline="0" noProof="0" dirty="0" smtClean="0">
                <a:ln>
                  <a:noFill/>
                </a:ln>
                <a:solidFill>
                  <a:schemeClr val="tx1"/>
                </a:solidFill>
                <a:effectLst/>
                <a:uLnTx/>
                <a:uFillTx/>
                <a:latin typeface="ヒラギノ丸ゴ Pro W4"/>
                <a:ea typeface="ヒラギノ丸ゴ Pro W4"/>
                <a:cs typeface="ヒラギノ丸ゴ Pro W4"/>
              </a:rPr>
              <a:t>30</a:t>
            </a:r>
            <a:r>
              <a:rPr kumimoji="0" lang="ja-JP" altLang="en-US" sz="2800" b="0" i="0" u="none" strike="noStrike" kern="0" cap="none" spc="0" normalizeH="0" baseline="0" noProof="0" dirty="0" smtClean="0">
                <a:ln>
                  <a:noFill/>
                </a:ln>
                <a:solidFill>
                  <a:schemeClr val="tx1"/>
                </a:solidFill>
                <a:effectLst/>
                <a:uLnTx/>
                <a:uFillTx/>
                <a:latin typeface="ヒラギノ丸ゴ Pro W4"/>
                <a:ea typeface="ヒラギノ丸ゴ Pro W4"/>
                <a:cs typeface="ヒラギノ丸ゴ Pro W4"/>
              </a:rPr>
              <a:t>カ国</a:t>
            </a:r>
            <a:r>
              <a:rPr kumimoji="0" lang="en-US" altLang="ja-JP" sz="2800" b="0" i="0" u="none" strike="noStrike" kern="0" cap="none" spc="0" normalizeH="0" baseline="0" noProof="0" dirty="0" smtClean="0">
                <a:ln>
                  <a:noFill/>
                </a:ln>
                <a:solidFill>
                  <a:schemeClr val="tx1"/>
                </a:solidFill>
                <a:effectLst/>
                <a:uLnTx/>
                <a:uFillTx/>
                <a:latin typeface="ヒラギノ丸ゴ Pro W4"/>
                <a:ea typeface="ヒラギノ丸ゴ Pro W4"/>
                <a:cs typeface="ヒラギノ丸ゴ Pro W4"/>
              </a:rPr>
              <a:t>, 100</a:t>
            </a:r>
            <a:r>
              <a:rPr kumimoji="0" lang="ja-JP" altLang="en-US" sz="2800" b="0" i="0" u="none" strike="noStrike" kern="0" cap="none" spc="0" normalizeH="0" baseline="0" noProof="0" dirty="0" smtClean="0">
                <a:ln>
                  <a:noFill/>
                </a:ln>
                <a:solidFill>
                  <a:schemeClr val="tx1"/>
                </a:solidFill>
                <a:effectLst/>
                <a:uLnTx/>
                <a:uFillTx/>
                <a:latin typeface="ヒラギノ丸ゴ Pro W4"/>
                <a:ea typeface="ヒラギノ丸ゴ Pro W4"/>
                <a:cs typeface="ヒラギノ丸ゴ Pro W4"/>
              </a:rPr>
              <a:t>機関</a:t>
            </a:r>
            <a:r>
              <a:rPr kumimoji="0" lang="en-US" altLang="ja-JP" sz="2800" b="0" i="0" u="none" strike="noStrike" kern="0" cap="none" spc="0" normalizeH="0" baseline="0" noProof="0" dirty="0" smtClean="0">
                <a:ln>
                  <a:noFill/>
                </a:ln>
                <a:solidFill>
                  <a:schemeClr val="tx1"/>
                </a:solidFill>
                <a:effectLst/>
                <a:uLnTx/>
                <a:uFillTx/>
                <a:latin typeface="ヒラギノ丸ゴ Pro W4"/>
                <a:ea typeface="ヒラギノ丸ゴ Pro W4"/>
                <a:cs typeface="ヒラギノ丸ゴ Pro W4"/>
              </a:rPr>
              <a:t>, ~1,000 </a:t>
            </a:r>
            <a:r>
              <a:rPr kumimoji="0" lang="ja-JP" altLang="en-US" sz="2800" b="0" i="0" u="none" strike="noStrike" kern="0" cap="none" spc="0" normalizeH="0" baseline="0" noProof="0" dirty="0" smtClean="0">
                <a:ln>
                  <a:noFill/>
                </a:ln>
                <a:solidFill>
                  <a:schemeClr val="tx1"/>
                </a:solidFill>
                <a:effectLst/>
                <a:uLnTx/>
                <a:uFillTx/>
                <a:latin typeface="ヒラギノ丸ゴ Pro W4"/>
                <a:ea typeface="ヒラギノ丸ゴ Pro W4"/>
                <a:cs typeface="ヒラギノ丸ゴ Pro W4"/>
              </a:rPr>
              <a:t>人</a:t>
            </a:r>
            <a:endParaRPr kumimoji="0" lang="en-US" altLang="ja-JP" sz="2800" b="0" i="0" u="none" strike="noStrike" kern="0" cap="none" spc="0" normalizeH="0" baseline="0" noProof="0" dirty="0" smtClean="0">
              <a:ln>
                <a:noFill/>
              </a:ln>
              <a:solidFill>
                <a:schemeClr val="tx1"/>
              </a:solidFill>
              <a:effectLst/>
              <a:uLnTx/>
              <a:uFillTx/>
              <a:latin typeface="ヒラギノ丸ゴ Pro W4"/>
              <a:ea typeface="ヒラギノ丸ゴ Pro W4"/>
              <a:cs typeface="ヒラギノ丸ゴ Pro W4"/>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ja-JP" altLang="en-US" sz="2800" b="0" i="0" u="none" strike="noStrike" kern="0" cap="none" spc="0" normalizeH="0" baseline="0" noProof="0" dirty="0" smtClean="0">
                <a:ln>
                  <a:noFill/>
                </a:ln>
                <a:solidFill>
                  <a:schemeClr val="tx1"/>
                </a:solidFill>
                <a:effectLst/>
                <a:uLnTx/>
                <a:uFillTx/>
                <a:latin typeface="ヒラギノ丸ゴ Pro W4"/>
                <a:ea typeface="ヒラギノ丸ゴ Pro W4"/>
                <a:cs typeface="ヒラギノ丸ゴ Pro W4"/>
              </a:rPr>
              <a:t>２０</a:t>
            </a:r>
            <a:r>
              <a:rPr kumimoji="0" lang="en-US" altLang="ja-JP" sz="2800" b="0" i="0" u="none" strike="noStrike" kern="0" cap="none" spc="0" normalizeH="0" baseline="0" noProof="0" dirty="0" smtClean="0">
                <a:ln>
                  <a:noFill/>
                </a:ln>
                <a:solidFill>
                  <a:schemeClr val="tx1"/>
                </a:solidFill>
                <a:effectLst/>
                <a:uLnTx/>
                <a:uFillTx/>
                <a:latin typeface="ヒラギノ丸ゴ Pro W4"/>
                <a:ea typeface="ヒラギノ丸ゴ Pro W4"/>
                <a:cs typeface="ヒラギノ丸ゴ Pro W4"/>
              </a:rPr>
              <a:t>10</a:t>
            </a:r>
            <a:r>
              <a:rPr kumimoji="0" lang="ja-JP" altLang="en-US" sz="2800" b="0" i="0" u="none" strike="noStrike" kern="0" cap="none" spc="0" normalizeH="0" baseline="0" noProof="0" dirty="0" smtClean="0">
                <a:ln>
                  <a:noFill/>
                </a:ln>
                <a:solidFill>
                  <a:schemeClr val="tx1"/>
                </a:solidFill>
                <a:effectLst/>
                <a:uLnTx/>
                <a:uFillTx/>
                <a:latin typeface="ヒラギノ丸ゴ Pro W4"/>
                <a:ea typeface="ヒラギノ丸ゴ Pro W4"/>
                <a:cs typeface="ヒラギノ丸ゴ Pro W4"/>
              </a:rPr>
              <a:t>年より、本格的な物理実験開始！</a:t>
            </a:r>
            <a:endParaRPr kumimoji="0" lang="ja-JP" altLang="en-US" sz="2800" b="0" i="0" u="none" strike="noStrike" kern="0" cap="none" spc="0" normalizeH="0" baseline="0" noProof="0" dirty="0">
              <a:ln>
                <a:noFill/>
              </a:ln>
              <a:solidFill>
                <a:schemeClr val="tx1"/>
              </a:solidFill>
              <a:effectLst/>
              <a:uLnTx/>
              <a:uFillTx/>
              <a:latin typeface="ヒラギノ丸ゴ Pro W4"/>
              <a:ea typeface="ヒラギノ丸ゴ Pro W4"/>
              <a:cs typeface="ヒラギノ丸ゴ Pro W4"/>
            </a:endParaRPr>
          </a:p>
        </p:txBody>
      </p:sp>
      <p:pic>
        <p:nvPicPr>
          <p:cNvPr id="18" name="Picture 4"/>
          <p:cNvPicPr>
            <a:picLocks noChangeAspect="1" noChangeArrowheads="1"/>
          </p:cNvPicPr>
          <p:nvPr/>
        </p:nvPicPr>
        <p:blipFill>
          <a:blip r:embed="rId6"/>
          <a:srcRect/>
          <a:stretch>
            <a:fillRect/>
          </a:stretch>
        </p:blipFill>
        <p:spPr bwMode="auto">
          <a:xfrm>
            <a:off x="0" y="0"/>
            <a:ext cx="1573212" cy="1573213"/>
          </a:xfrm>
          <a:prstGeom prst="rect">
            <a:avLst/>
          </a:prstGeom>
          <a:solidFill>
            <a:schemeClr val="bg1"/>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1000"/>
                                        <p:tgtEl>
                                          <p:spTgt spid="14">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10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1000"/>
                                        <p:tgtEl>
                                          <p:spTgt spid="1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Effect transition="in" filter="fade">
                                      <p:cBhvr>
                                        <p:cTn id="21" dur="10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3276600" y="758825"/>
          <a:ext cx="4013200" cy="3679825"/>
        </p:xfrm>
        <a:graphic>
          <a:graphicData uri="http://schemas.openxmlformats.org/presentationml/2006/ole">
            <p:oleObj spid="_x0000_s2705410" name="グラフ" r:id="rId3" imgW="6794500" imgH="4724400" progId="Excel.Sheet.8">
              <p:embed/>
            </p:oleObj>
          </a:graphicData>
        </a:graphic>
      </p:graphicFrame>
      <p:sp>
        <p:nvSpPr>
          <p:cNvPr id="1027" name="Rectangle 3"/>
          <p:cNvSpPr>
            <a:spLocks noGrp="1" noChangeArrowheads="1"/>
          </p:cNvSpPr>
          <p:nvPr>
            <p:ph type="title"/>
          </p:nvPr>
        </p:nvSpPr>
        <p:spPr>
          <a:xfrm>
            <a:off x="1571625" y="128588"/>
            <a:ext cx="5643563" cy="585787"/>
          </a:xfrm>
        </p:spPr>
        <p:txBody>
          <a:bodyPr/>
          <a:lstStyle/>
          <a:p>
            <a:r>
              <a:rPr lang="en-GB" dirty="0">
                <a:latin typeface="ヒラギノ丸ゴ Pro W4"/>
                <a:ea typeface="ヒラギノ丸ゴ Pro W4"/>
                <a:cs typeface="ヒラギノ丸ゴ Pro W4"/>
              </a:rPr>
              <a:t>ALICE Collaboration</a:t>
            </a:r>
          </a:p>
        </p:txBody>
      </p:sp>
      <p:pic>
        <p:nvPicPr>
          <p:cNvPr id="1028" name="Picture 4"/>
          <p:cNvPicPr>
            <a:picLocks noChangeAspect="1" noChangeArrowheads="1"/>
          </p:cNvPicPr>
          <p:nvPr/>
        </p:nvPicPr>
        <p:blipFill>
          <a:blip r:embed="rId4"/>
          <a:srcRect/>
          <a:stretch>
            <a:fillRect/>
          </a:stretch>
        </p:blipFill>
        <p:spPr bwMode="auto">
          <a:xfrm>
            <a:off x="457200" y="2362200"/>
            <a:ext cx="2667000" cy="2667002"/>
          </a:xfrm>
          <a:prstGeom prst="rect">
            <a:avLst/>
          </a:prstGeom>
          <a:solidFill>
            <a:schemeClr val="bg1"/>
          </a:solidFill>
          <a:ln w="9525">
            <a:noFill/>
            <a:miter lim="800000"/>
            <a:headEnd/>
            <a:tailEnd/>
          </a:ln>
        </p:spPr>
      </p:pic>
      <p:pic>
        <p:nvPicPr>
          <p:cNvPr id="1030" name="Picture 7"/>
          <p:cNvPicPr>
            <a:picLocks noChangeAspect="1" noChangeArrowheads="1"/>
          </p:cNvPicPr>
          <p:nvPr/>
        </p:nvPicPr>
        <p:blipFill>
          <a:blip r:embed="rId5"/>
          <a:srcRect/>
          <a:stretch>
            <a:fillRect/>
          </a:stretch>
        </p:blipFill>
        <p:spPr bwMode="auto">
          <a:xfrm>
            <a:off x="8386763" y="2328863"/>
            <a:ext cx="636587" cy="422275"/>
          </a:xfrm>
          <a:prstGeom prst="rect">
            <a:avLst/>
          </a:prstGeom>
          <a:noFill/>
          <a:ln w="9525">
            <a:noFill/>
            <a:miter lim="800000"/>
            <a:headEnd/>
            <a:tailEnd/>
          </a:ln>
        </p:spPr>
      </p:pic>
      <p:pic>
        <p:nvPicPr>
          <p:cNvPr id="1031" name="Picture 8"/>
          <p:cNvPicPr>
            <a:picLocks noChangeAspect="1" noChangeArrowheads="1"/>
          </p:cNvPicPr>
          <p:nvPr/>
        </p:nvPicPr>
        <p:blipFill>
          <a:blip r:embed="rId6"/>
          <a:srcRect/>
          <a:stretch>
            <a:fillRect/>
          </a:stretch>
        </p:blipFill>
        <p:spPr bwMode="auto">
          <a:xfrm>
            <a:off x="8366125" y="2968625"/>
            <a:ext cx="604838" cy="403225"/>
          </a:xfrm>
          <a:prstGeom prst="rect">
            <a:avLst/>
          </a:prstGeom>
          <a:noFill/>
          <a:ln w="9525">
            <a:noFill/>
            <a:miter lim="800000"/>
            <a:headEnd/>
            <a:tailEnd/>
          </a:ln>
        </p:spPr>
      </p:pic>
      <p:pic>
        <p:nvPicPr>
          <p:cNvPr id="1032" name="Picture 9"/>
          <p:cNvPicPr>
            <a:picLocks noChangeAspect="1" noChangeArrowheads="1"/>
          </p:cNvPicPr>
          <p:nvPr/>
        </p:nvPicPr>
        <p:blipFill>
          <a:blip r:embed="rId7"/>
          <a:srcRect/>
          <a:stretch>
            <a:fillRect/>
          </a:stretch>
        </p:blipFill>
        <p:spPr bwMode="auto">
          <a:xfrm>
            <a:off x="8394700" y="3646488"/>
            <a:ext cx="576263" cy="384175"/>
          </a:xfrm>
          <a:prstGeom prst="rect">
            <a:avLst/>
          </a:prstGeom>
          <a:noFill/>
          <a:ln w="9525">
            <a:noFill/>
            <a:miter lim="800000"/>
            <a:headEnd/>
            <a:tailEnd/>
          </a:ln>
        </p:spPr>
      </p:pic>
      <p:pic>
        <p:nvPicPr>
          <p:cNvPr id="1033" name="Picture 10"/>
          <p:cNvPicPr>
            <a:picLocks noChangeAspect="1" noChangeArrowheads="1"/>
          </p:cNvPicPr>
          <p:nvPr/>
        </p:nvPicPr>
        <p:blipFill>
          <a:blip r:embed="rId8"/>
          <a:srcRect/>
          <a:stretch>
            <a:fillRect/>
          </a:stretch>
        </p:blipFill>
        <p:spPr bwMode="auto">
          <a:xfrm>
            <a:off x="8353425" y="4267200"/>
            <a:ext cx="655638" cy="374650"/>
          </a:xfrm>
          <a:prstGeom prst="rect">
            <a:avLst/>
          </a:prstGeom>
          <a:noFill/>
          <a:ln w="9525">
            <a:noFill/>
            <a:miter lim="800000"/>
            <a:headEnd/>
            <a:tailEnd/>
          </a:ln>
        </p:spPr>
      </p:pic>
      <p:pic>
        <p:nvPicPr>
          <p:cNvPr id="1034" name="Picture 11"/>
          <p:cNvPicPr>
            <a:picLocks noChangeAspect="1" noChangeArrowheads="1"/>
          </p:cNvPicPr>
          <p:nvPr/>
        </p:nvPicPr>
        <p:blipFill>
          <a:blip r:embed="rId9"/>
          <a:srcRect/>
          <a:stretch>
            <a:fillRect/>
          </a:stretch>
        </p:blipFill>
        <p:spPr bwMode="auto">
          <a:xfrm>
            <a:off x="8423275" y="5584825"/>
            <a:ext cx="547688" cy="365125"/>
          </a:xfrm>
          <a:prstGeom prst="rect">
            <a:avLst/>
          </a:prstGeom>
          <a:noFill/>
          <a:ln w="9525">
            <a:noFill/>
            <a:miter lim="800000"/>
            <a:headEnd/>
            <a:tailEnd/>
          </a:ln>
        </p:spPr>
      </p:pic>
      <p:pic>
        <p:nvPicPr>
          <p:cNvPr id="1035" name="Picture 12"/>
          <p:cNvPicPr>
            <a:picLocks noChangeAspect="1" noChangeArrowheads="1"/>
          </p:cNvPicPr>
          <p:nvPr/>
        </p:nvPicPr>
        <p:blipFill>
          <a:blip r:embed="rId10"/>
          <a:srcRect/>
          <a:stretch>
            <a:fillRect/>
          </a:stretch>
        </p:blipFill>
        <p:spPr bwMode="auto">
          <a:xfrm>
            <a:off x="8477250" y="6129338"/>
            <a:ext cx="474663" cy="344487"/>
          </a:xfrm>
          <a:prstGeom prst="rect">
            <a:avLst/>
          </a:prstGeom>
          <a:noFill/>
          <a:ln w="9525">
            <a:noFill/>
            <a:miter lim="800000"/>
            <a:headEnd/>
            <a:tailEnd/>
          </a:ln>
        </p:spPr>
      </p:pic>
      <p:pic>
        <p:nvPicPr>
          <p:cNvPr id="1036" name="Picture 13"/>
          <p:cNvPicPr>
            <a:picLocks noChangeAspect="1" noChangeArrowheads="1"/>
          </p:cNvPicPr>
          <p:nvPr/>
        </p:nvPicPr>
        <p:blipFill>
          <a:blip r:embed="rId11"/>
          <a:srcRect/>
          <a:stretch>
            <a:fillRect/>
          </a:stretch>
        </p:blipFill>
        <p:spPr bwMode="auto">
          <a:xfrm>
            <a:off x="7623175" y="2298700"/>
            <a:ext cx="685800" cy="485775"/>
          </a:xfrm>
          <a:prstGeom prst="rect">
            <a:avLst/>
          </a:prstGeom>
          <a:noFill/>
          <a:ln w="9525">
            <a:noFill/>
            <a:miter lim="800000"/>
            <a:headEnd/>
            <a:tailEnd/>
          </a:ln>
        </p:spPr>
      </p:pic>
      <p:pic>
        <p:nvPicPr>
          <p:cNvPr id="1037" name="Picture 14"/>
          <p:cNvPicPr>
            <a:picLocks noChangeAspect="1" noChangeArrowheads="1"/>
          </p:cNvPicPr>
          <p:nvPr/>
        </p:nvPicPr>
        <p:blipFill>
          <a:blip r:embed="rId12"/>
          <a:srcRect/>
          <a:stretch>
            <a:fillRect/>
          </a:stretch>
        </p:blipFill>
        <p:spPr bwMode="auto">
          <a:xfrm>
            <a:off x="7589838" y="2992438"/>
            <a:ext cx="623887" cy="384175"/>
          </a:xfrm>
          <a:prstGeom prst="rect">
            <a:avLst/>
          </a:prstGeom>
          <a:noFill/>
          <a:ln w="9525">
            <a:noFill/>
            <a:miter lim="800000"/>
            <a:headEnd/>
            <a:tailEnd/>
          </a:ln>
        </p:spPr>
      </p:pic>
      <p:pic>
        <p:nvPicPr>
          <p:cNvPr id="1038" name="Picture 15"/>
          <p:cNvPicPr>
            <a:picLocks noChangeAspect="1" noChangeArrowheads="1"/>
          </p:cNvPicPr>
          <p:nvPr/>
        </p:nvPicPr>
        <p:blipFill>
          <a:blip r:embed="rId13"/>
          <a:srcRect/>
          <a:stretch>
            <a:fillRect/>
          </a:stretch>
        </p:blipFill>
        <p:spPr bwMode="auto">
          <a:xfrm>
            <a:off x="7561263" y="3663950"/>
            <a:ext cx="695325" cy="365125"/>
          </a:xfrm>
          <a:prstGeom prst="rect">
            <a:avLst/>
          </a:prstGeom>
          <a:noFill/>
          <a:ln w="9525">
            <a:noFill/>
            <a:miter lim="800000"/>
            <a:headEnd/>
            <a:tailEnd/>
          </a:ln>
        </p:spPr>
      </p:pic>
      <p:pic>
        <p:nvPicPr>
          <p:cNvPr id="1039" name="Picture 16"/>
          <p:cNvPicPr>
            <a:picLocks noChangeAspect="1" noChangeArrowheads="1"/>
          </p:cNvPicPr>
          <p:nvPr/>
        </p:nvPicPr>
        <p:blipFill>
          <a:blip r:embed="rId14"/>
          <a:srcRect/>
          <a:stretch>
            <a:fillRect/>
          </a:stretch>
        </p:blipFill>
        <p:spPr bwMode="auto">
          <a:xfrm>
            <a:off x="7658100" y="4176713"/>
            <a:ext cx="536575" cy="536575"/>
          </a:xfrm>
          <a:prstGeom prst="rect">
            <a:avLst/>
          </a:prstGeom>
          <a:noFill/>
          <a:ln w="9525">
            <a:noFill/>
            <a:miter lim="800000"/>
            <a:headEnd/>
            <a:tailEnd/>
          </a:ln>
        </p:spPr>
      </p:pic>
      <p:pic>
        <p:nvPicPr>
          <p:cNvPr id="1040" name="Picture 17"/>
          <p:cNvPicPr>
            <a:picLocks noChangeAspect="1" noChangeArrowheads="1"/>
          </p:cNvPicPr>
          <p:nvPr/>
        </p:nvPicPr>
        <p:blipFill>
          <a:blip r:embed="rId15"/>
          <a:srcRect/>
          <a:stretch>
            <a:fillRect/>
          </a:stretch>
        </p:blipFill>
        <p:spPr bwMode="auto">
          <a:xfrm>
            <a:off x="7661275" y="4924425"/>
            <a:ext cx="609600" cy="304800"/>
          </a:xfrm>
          <a:prstGeom prst="rect">
            <a:avLst/>
          </a:prstGeom>
          <a:noFill/>
          <a:ln w="9525">
            <a:noFill/>
            <a:miter lim="800000"/>
            <a:headEnd/>
            <a:tailEnd/>
          </a:ln>
        </p:spPr>
      </p:pic>
      <p:pic>
        <p:nvPicPr>
          <p:cNvPr id="1041" name="Picture 18"/>
          <p:cNvPicPr>
            <a:picLocks noChangeAspect="1" noChangeArrowheads="1"/>
          </p:cNvPicPr>
          <p:nvPr/>
        </p:nvPicPr>
        <p:blipFill>
          <a:blip r:embed="rId16"/>
          <a:srcRect/>
          <a:stretch>
            <a:fillRect/>
          </a:stretch>
        </p:blipFill>
        <p:spPr bwMode="auto">
          <a:xfrm>
            <a:off x="7723188" y="5592763"/>
            <a:ext cx="566737" cy="355600"/>
          </a:xfrm>
          <a:prstGeom prst="rect">
            <a:avLst/>
          </a:prstGeom>
          <a:noFill/>
          <a:ln w="9525">
            <a:noFill/>
            <a:miter lim="800000"/>
            <a:headEnd/>
            <a:tailEnd/>
          </a:ln>
        </p:spPr>
      </p:pic>
      <p:pic>
        <p:nvPicPr>
          <p:cNvPr id="1042" name="Picture 19"/>
          <p:cNvPicPr>
            <a:picLocks noChangeAspect="1" noChangeArrowheads="1"/>
          </p:cNvPicPr>
          <p:nvPr/>
        </p:nvPicPr>
        <p:blipFill>
          <a:blip r:embed="rId17"/>
          <a:srcRect/>
          <a:stretch>
            <a:fillRect/>
          </a:stretch>
        </p:blipFill>
        <p:spPr bwMode="auto">
          <a:xfrm>
            <a:off x="7723188" y="6115050"/>
            <a:ext cx="596900" cy="374650"/>
          </a:xfrm>
          <a:prstGeom prst="rect">
            <a:avLst/>
          </a:prstGeom>
          <a:noFill/>
          <a:ln w="9525">
            <a:noFill/>
            <a:miter lim="800000"/>
            <a:headEnd/>
            <a:tailEnd/>
          </a:ln>
        </p:spPr>
      </p:pic>
      <p:pic>
        <p:nvPicPr>
          <p:cNvPr id="1043" name="Picture 20"/>
          <p:cNvPicPr>
            <a:picLocks noChangeAspect="1" noChangeArrowheads="1"/>
          </p:cNvPicPr>
          <p:nvPr/>
        </p:nvPicPr>
        <p:blipFill>
          <a:blip r:embed="rId18"/>
          <a:srcRect/>
          <a:stretch>
            <a:fillRect/>
          </a:stretch>
        </p:blipFill>
        <p:spPr bwMode="auto">
          <a:xfrm>
            <a:off x="4678363" y="4929188"/>
            <a:ext cx="576262" cy="384175"/>
          </a:xfrm>
          <a:prstGeom prst="rect">
            <a:avLst/>
          </a:prstGeom>
          <a:noFill/>
          <a:ln w="9525">
            <a:noFill/>
            <a:miter lim="800000"/>
            <a:headEnd/>
            <a:tailEnd/>
          </a:ln>
        </p:spPr>
      </p:pic>
      <p:pic>
        <p:nvPicPr>
          <p:cNvPr id="1044" name="Picture 21"/>
          <p:cNvPicPr>
            <a:picLocks noChangeAspect="1" noChangeArrowheads="1"/>
          </p:cNvPicPr>
          <p:nvPr/>
        </p:nvPicPr>
        <p:blipFill>
          <a:blip r:embed="rId19"/>
          <a:srcRect/>
          <a:stretch>
            <a:fillRect/>
          </a:stretch>
        </p:blipFill>
        <p:spPr bwMode="auto">
          <a:xfrm>
            <a:off x="6913563" y="4959350"/>
            <a:ext cx="533400" cy="355600"/>
          </a:xfrm>
          <a:prstGeom prst="rect">
            <a:avLst/>
          </a:prstGeom>
          <a:noFill/>
          <a:ln w="9525">
            <a:noFill/>
            <a:miter lim="800000"/>
            <a:headEnd/>
            <a:tailEnd/>
          </a:ln>
        </p:spPr>
      </p:pic>
      <p:pic>
        <p:nvPicPr>
          <p:cNvPr id="1045" name="Picture 22"/>
          <p:cNvPicPr>
            <a:picLocks noChangeAspect="1" noChangeArrowheads="1"/>
          </p:cNvPicPr>
          <p:nvPr/>
        </p:nvPicPr>
        <p:blipFill>
          <a:blip r:embed="rId20"/>
          <a:srcRect/>
          <a:stretch>
            <a:fillRect/>
          </a:stretch>
        </p:blipFill>
        <p:spPr bwMode="auto">
          <a:xfrm>
            <a:off x="6923088" y="5568950"/>
            <a:ext cx="561975" cy="374650"/>
          </a:xfrm>
          <a:prstGeom prst="rect">
            <a:avLst/>
          </a:prstGeom>
          <a:noFill/>
          <a:ln w="9525">
            <a:noFill/>
            <a:miter lim="800000"/>
            <a:headEnd/>
            <a:tailEnd/>
          </a:ln>
        </p:spPr>
      </p:pic>
      <p:pic>
        <p:nvPicPr>
          <p:cNvPr id="1046" name="Picture 23"/>
          <p:cNvPicPr>
            <a:picLocks noChangeAspect="1" noChangeArrowheads="1"/>
          </p:cNvPicPr>
          <p:nvPr/>
        </p:nvPicPr>
        <p:blipFill>
          <a:blip r:embed="rId21"/>
          <a:srcRect/>
          <a:stretch>
            <a:fillRect/>
          </a:stretch>
        </p:blipFill>
        <p:spPr bwMode="auto">
          <a:xfrm>
            <a:off x="6146800" y="4957763"/>
            <a:ext cx="585788" cy="354012"/>
          </a:xfrm>
          <a:prstGeom prst="rect">
            <a:avLst/>
          </a:prstGeom>
          <a:noFill/>
          <a:ln w="9525">
            <a:noFill/>
            <a:miter lim="800000"/>
            <a:headEnd/>
            <a:tailEnd/>
          </a:ln>
        </p:spPr>
      </p:pic>
      <p:pic>
        <p:nvPicPr>
          <p:cNvPr id="1047" name="Picture 24"/>
          <p:cNvPicPr>
            <a:picLocks noChangeAspect="1" noChangeArrowheads="1"/>
          </p:cNvPicPr>
          <p:nvPr/>
        </p:nvPicPr>
        <p:blipFill>
          <a:blip r:embed="rId22"/>
          <a:srcRect/>
          <a:stretch>
            <a:fillRect/>
          </a:stretch>
        </p:blipFill>
        <p:spPr bwMode="auto">
          <a:xfrm>
            <a:off x="6196013" y="5597525"/>
            <a:ext cx="531812" cy="354013"/>
          </a:xfrm>
          <a:prstGeom prst="rect">
            <a:avLst/>
          </a:prstGeom>
          <a:noFill/>
          <a:ln w="9525">
            <a:noFill/>
            <a:miter lim="800000"/>
            <a:headEnd/>
            <a:tailEnd/>
          </a:ln>
        </p:spPr>
      </p:pic>
      <p:pic>
        <p:nvPicPr>
          <p:cNvPr id="1048" name="Picture 25"/>
          <p:cNvPicPr>
            <a:picLocks noChangeAspect="1" noChangeArrowheads="1"/>
          </p:cNvPicPr>
          <p:nvPr/>
        </p:nvPicPr>
        <p:blipFill>
          <a:blip r:embed="rId23"/>
          <a:srcRect/>
          <a:stretch>
            <a:fillRect/>
          </a:stretch>
        </p:blipFill>
        <p:spPr bwMode="auto">
          <a:xfrm>
            <a:off x="6251575" y="6175375"/>
            <a:ext cx="576263" cy="384175"/>
          </a:xfrm>
          <a:prstGeom prst="rect">
            <a:avLst/>
          </a:prstGeom>
          <a:noFill/>
          <a:ln w="9525">
            <a:noFill/>
            <a:miter lim="800000"/>
            <a:headEnd/>
            <a:tailEnd/>
          </a:ln>
        </p:spPr>
      </p:pic>
      <p:pic>
        <p:nvPicPr>
          <p:cNvPr id="1049" name="Picture 26"/>
          <p:cNvPicPr>
            <a:picLocks noChangeAspect="1" noChangeArrowheads="1"/>
          </p:cNvPicPr>
          <p:nvPr/>
        </p:nvPicPr>
        <p:blipFill>
          <a:blip r:embed="rId24"/>
          <a:srcRect/>
          <a:stretch>
            <a:fillRect/>
          </a:stretch>
        </p:blipFill>
        <p:spPr bwMode="auto">
          <a:xfrm>
            <a:off x="5465763" y="4965700"/>
            <a:ext cx="561975" cy="374650"/>
          </a:xfrm>
          <a:prstGeom prst="rect">
            <a:avLst/>
          </a:prstGeom>
          <a:noFill/>
          <a:ln w="9525">
            <a:noFill/>
            <a:miter lim="800000"/>
            <a:headEnd/>
            <a:tailEnd/>
          </a:ln>
        </p:spPr>
      </p:pic>
      <p:pic>
        <p:nvPicPr>
          <p:cNvPr id="1050" name="Picture 27"/>
          <p:cNvPicPr>
            <a:picLocks noChangeAspect="1" noChangeArrowheads="1"/>
          </p:cNvPicPr>
          <p:nvPr/>
        </p:nvPicPr>
        <p:blipFill>
          <a:blip r:embed="rId25"/>
          <a:srcRect/>
          <a:stretch>
            <a:fillRect/>
          </a:stretch>
        </p:blipFill>
        <p:spPr bwMode="auto">
          <a:xfrm>
            <a:off x="5408613" y="5645150"/>
            <a:ext cx="609600" cy="304800"/>
          </a:xfrm>
          <a:prstGeom prst="rect">
            <a:avLst/>
          </a:prstGeom>
          <a:noFill/>
          <a:ln w="9525">
            <a:noFill/>
            <a:miter lim="800000"/>
            <a:headEnd/>
            <a:tailEnd/>
          </a:ln>
        </p:spPr>
      </p:pic>
      <p:pic>
        <p:nvPicPr>
          <p:cNvPr id="1051" name="Picture 28"/>
          <p:cNvPicPr>
            <a:picLocks noChangeAspect="1" noChangeArrowheads="1"/>
          </p:cNvPicPr>
          <p:nvPr/>
        </p:nvPicPr>
        <p:blipFill>
          <a:blip r:embed="rId26"/>
          <a:srcRect/>
          <a:stretch>
            <a:fillRect/>
          </a:stretch>
        </p:blipFill>
        <p:spPr bwMode="auto">
          <a:xfrm>
            <a:off x="5465763" y="6189663"/>
            <a:ext cx="555625" cy="369887"/>
          </a:xfrm>
          <a:prstGeom prst="rect">
            <a:avLst/>
          </a:prstGeom>
          <a:noFill/>
          <a:ln w="9525">
            <a:noFill/>
            <a:miter lim="800000"/>
            <a:headEnd/>
            <a:tailEnd/>
          </a:ln>
        </p:spPr>
      </p:pic>
      <p:pic>
        <p:nvPicPr>
          <p:cNvPr id="1052" name="Picture 29"/>
          <p:cNvPicPr>
            <a:picLocks noChangeAspect="1" noChangeArrowheads="1"/>
          </p:cNvPicPr>
          <p:nvPr/>
        </p:nvPicPr>
        <p:blipFill>
          <a:blip r:embed="rId27"/>
          <a:srcRect/>
          <a:stretch>
            <a:fillRect/>
          </a:stretch>
        </p:blipFill>
        <p:spPr bwMode="auto">
          <a:xfrm>
            <a:off x="4627563" y="5605463"/>
            <a:ext cx="688975" cy="344487"/>
          </a:xfrm>
          <a:prstGeom prst="rect">
            <a:avLst/>
          </a:prstGeom>
          <a:noFill/>
          <a:ln w="9525">
            <a:noFill/>
            <a:miter lim="800000"/>
            <a:headEnd/>
            <a:tailEnd/>
          </a:ln>
        </p:spPr>
      </p:pic>
      <p:pic>
        <p:nvPicPr>
          <p:cNvPr id="1053" name="Picture 30"/>
          <p:cNvPicPr>
            <a:picLocks noChangeAspect="1" noChangeArrowheads="1"/>
          </p:cNvPicPr>
          <p:nvPr/>
        </p:nvPicPr>
        <p:blipFill>
          <a:blip r:embed="rId28"/>
          <a:srcRect/>
          <a:stretch>
            <a:fillRect/>
          </a:stretch>
        </p:blipFill>
        <p:spPr bwMode="auto">
          <a:xfrm>
            <a:off x="4703763" y="6161088"/>
            <a:ext cx="596900" cy="398462"/>
          </a:xfrm>
          <a:prstGeom prst="rect">
            <a:avLst/>
          </a:prstGeom>
          <a:noFill/>
          <a:ln w="9525">
            <a:noFill/>
            <a:miter lim="800000"/>
            <a:headEnd/>
            <a:tailEnd/>
          </a:ln>
        </p:spPr>
      </p:pic>
      <p:pic>
        <p:nvPicPr>
          <p:cNvPr id="1054" name="Picture 31"/>
          <p:cNvPicPr>
            <a:picLocks noChangeAspect="1" noChangeArrowheads="1"/>
          </p:cNvPicPr>
          <p:nvPr/>
        </p:nvPicPr>
        <p:blipFill>
          <a:blip r:embed="rId29"/>
          <a:srcRect/>
          <a:stretch>
            <a:fillRect/>
          </a:stretch>
        </p:blipFill>
        <p:spPr bwMode="auto">
          <a:xfrm>
            <a:off x="7034213" y="6137275"/>
            <a:ext cx="479425" cy="393700"/>
          </a:xfrm>
          <a:prstGeom prst="rect">
            <a:avLst/>
          </a:prstGeom>
          <a:noFill/>
          <a:ln w="9525">
            <a:noFill/>
            <a:miter lim="800000"/>
            <a:headEnd/>
            <a:tailEnd/>
          </a:ln>
        </p:spPr>
      </p:pic>
      <p:pic>
        <p:nvPicPr>
          <p:cNvPr id="1055" name="Picture 32" descr="flag_of_Brazil"/>
          <p:cNvPicPr>
            <a:picLocks noChangeAspect="1" noChangeArrowheads="1"/>
          </p:cNvPicPr>
          <p:nvPr/>
        </p:nvPicPr>
        <p:blipFill>
          <a:blip r:embed="rId30"/>
          <a:srcRect/>
          <a:stretch>
            <a:fillRect/>
          </a:stretch>
        </p:blipFill>
        <p:spPr bwMode="auto">
          <a:xfrm>
            <a:off x="7639050" y="1706563"/>
            <a:ext cx="636588" cy="423862"/>
          </a:xfrm>
          <a:prstGeom prst="rect">
            <a:avLst/>
          </a:prstGeom>
          <a:noFill/>
          <a:ln w="9525">
            <a:noFill/>
            <a:miter lim="800000"/>
            <a:headEnd/>
            <a:tailEnd/>
          </a:ln>
        </p:spPr>
      </p:pic>
      <p:pic>
        <p:nvPicPr>
          <p:cNvPr id="1056" name="Picture 33" descr="images"/>
          <p:cNvPicPr>
            <a:picLocks noChangeAspect="1" noChangeArrowheads="1"/>
          </p:cNvPicPr>
          <p:nvPr/>
        </p:nvPicPr>
        <p:blipFill>
          <a:blip r:embed="rId31"/>
          <a:srcRect/>
          <a:stretch>
            <a:fillRect/>
          </a:stretch>
        </p:blipFill>
        <p:spPr bwMode="auto">
          <a:xfrm>
            <a:off x="8458200" y="1749425"/>
            <a:ext cx="573088" cy="384175"/>
          </a:xfrm>
          <a:prstGeom prst="rect">
            <a:avLst/>
          </a:prstGeom>
          <a:noFill/>
          <a:ln w="9525">
            <a:noFill/>
            <a:miter lim="800000"/>
            <a:headEnd/>
            <a:tailEnd/>
          </a:ln>
        </p:spPr>
      </p:pic>
      <p:pic>
        <p:nvPicPr>
          <p:cNvPr id="1057" name="Picture 34" descr="sf-t">
            <a:hlinkClick r:id="rId32"/>
          </p:cNvPr>
          <p:cNvPicPr>
            <a:picLocks noChangeAspect="1" noChangeArrowheads="1"/>
          </p:cNvPicPr>
          <p:nvPr/>
        </p:nvPicPr>
        <p:blipFill>
          <a:blip r:embed="rId33"/>
          <a:srcRect/>
          <a:stretch>
            <a:fillRect/>
          </a:stretch>
        </p:blipFill>
        <p:spPr bwMode="auto">
          <a:xfrm>
            <a:off x="8459788" y="4892675"/>
            <a:ext cx="571500" cy="342900"/>
          </a:xfrm>
          <a:prstGeom prst="rect">
            <a:avLst/>
          </a:prstGeom>
          <a:noFill/>
          <a:ln w="9525">
            <a:noFill/>
            <a:miter lim="800000"/>
            <a:headEnd/>
            <a:tailEnd/>
          </a:ln>
        </p:spPr>
      </p:pic>
      <p:pic>
        <p:nvPicPr>
          <p:cNvPr id="1058" name="Picture 35" descr="http://www.yale.edu/japanus/">
            <a:hlinkClick r:id="rId34"/>
          </p:cNvPr>
          <p:cNvPicPr>
            <a:picLocks noChangeAspect="1" noChangeArrowheads="1"/>
          </p:cNvPicPr>
          <p:nvPr/>
        </p:nvPicPr>
        <p:blipFill>
          <a:blip r:embed="rId35"/>
          <a:srcRect/>
          <a:stretch>
            <a:fillRect/>
          </a:stretch>
        </p:blipFill>
        <p:spPr bwMode="auto">
          <a:xfrm>
            <a:off x="3876675" y="6161088"/>
            <a:ext cx="623888" cy="417512"/>
          </a:xfrm>
          <a:prstGeom prst="rect">
            <a:avLst/>
          </a:prstGeom>
          <a:noFill/>
          <a:ln w="9525">
            <a:noFill/>
            <a:miter lim="800000"/>
            <a:headEnd/>
            <a:tailEnd/>
          </a:ln>
        </p:spPr>
      </p:pic>
      <p:pic>
        <p:nvPicPr>
          <p:cNvPr id="1059" name="Picture 36" descr="Cuba">
            <a:hlinkClick r:id="rId36"/>
          </p:cNvPr>
          <p:cNvPicPr>
            <a:picLocks noChangeAspect="1" noChangeArrowheads="1"/>
          </p:cNvPicPr>
          <p:nvPr/>
        </p:nvPicPr>
        <p:blipFill>
          <a:blip r:embed="rId37"/>
          <a:srcRect/>
          <a:stretch>
            <a:fillRect/>
          </a:stretch>
        </p:blipFill>
        <p:spPr bwMode="auto">
          <a:xfrm>
            <a:off x="3910013" y="5619750"/>
            <a:ext cx="582612" cy="365125"/>
          </a:xfrm>
          <a:prstGeom prst="rect">
            <a:avLst/>
          </a:prstGeom>
          <a:noFill/>
          <a:ln w="9525">
            <a:noFill/>
            <a:miter lim="800000"/>
            <a:headEnd/>
            <a:tailEnd/>
          </a:ln>
        </p:spPr>
      </p:pic>
      <p:pic>
        <p:nvPicPr>
          <p:cNvPr id="1060" name="Picture 38" descr="1000269-Turkish_Flag-Turkey">
            <a:hlinkClick r:id="rId38"/>
          </p:cNvPr>
          <p:cNvPicPr>
            <a:picLocks noChangeAspect="1" noChangeArrowheads="1"/>
          </p:cNvPicPr>
          <p:nvPr/>
        </p:nvPicPr>
        <p:blipFill>
          <a:blip r:embed="rId39"/>
          <a:srcRect/>
          <a:stretch>
            <a:fillRect/>
          </a:stretch>
        </p:blipFill>
        <p:spPr bwMode="auto">
          <a:xfrm>
            <a:off x="3937000" y="4949825"/>
            <a:ext cx="635000" cy="425450"/>
          </a:xfrm>
          <a:prstGeom prst="rect">
            <a:avLst/>
          </a:prstGeom>
          <a:noFill/>
          <a:ln w="9525">
            <a:noFill/>
            <a:miter lim="800000"/>
            <a:headEnd/>
            <a:tailEnd/>
          </a:ln>
        </p:spPr>
      </p:pic>
      <p:sp>
        <p:nvSpPr>
          <p:cNvPr id="41" name="Tijdelijke aanduiding voor dianummer 40"/>
          <p:cNvSpPr>
            <a:spLocks noGrp="1"/>
          </p:cNvSpPr>
          <p:nvPr>
            <p:ph type="sldNum" sz="quarter" idx="12"/>
          </p:nvPr>
        </p:nvSpPr>
        <p:spPr/>
        <p:txBody>
          <a:bodyPr/>
          <a:lstStyle/>
          <a:p>
            <a:fld id="{11CDB083-7220-A84C-A336-47ECB58D203B}" type="slidenum">
              <a:rPr lang="nl-NL" altLang="ja-JP"/>
              <a:pPr/>
              <a:t>84</a:t>
            </a:fld>
            <a:endParaRPr lang="nl-NL" altLang="ja-JP"/>
          </a:p>
        </p:txBody>
      </p:sp>
      <p:sp>
        <p:nvSpPr>
          <p:cNvPr id="42" name="Tijdelijke aanduiding voor voettekst 41"/>
          <p:cNvSpPr>
            <a:spLocks noGrp="1"/>
          </p:cNvSpPr>
          <p:nvPr>
            <p:ph type="ftr" sz="quarter" idx="11"/>
          </p:nvPr>
        </p:nvSpPr>
        <p:spPr/>
        <p:txBody>
          <a:bodyPr/>
          <a:lstStyle/>
          <a:p>
            <a:pPr>
              <a:defRPr/>
            </a:pPr>
            <a:r>
              <a:rPr lang="nl-NL" smtClean="0"/>
              <a:t>P. Kuijer</a:t>
            </a:r>
            <a:endParaRPr lang="nl-NL"/>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5"/>
          <p:cNvSpPr>
            <a:spLocks noGrp="1"/>
          </p:cNvSpPr>
          <p:nvPr>
            <p:ph type="sldNum" sz="quarter" idx="12"/>
          </p:nvPr>
        </p:nvSpPr>
        <p:spPr/>
        <p:txBody>
          <a:bodyPr/>
          <a:lstStyle/>
          <a:p>
            <a:fld id="{603BACC6-B83D-4B2D-A851-0DF6FEEA8138}" type="slidenum">
              <a:rPr lang="en-US" altLang="ja-JP"/>
              <a:pPr/>
              <a:t>85</a:t>
            </a:fld>
            <a:endParaRPr lang="en-US" altLang="ja-JP"/>
          </a:p>
        </p:txBody>
      </p:sp>
      <p:pic>
        <p:nvPicPr>
          <p:cNvPr id="3" name="Picture 2" descr="0807012_01-A4-at-144-dpi"/>
          <p:cNvPicPr>
            <a:picLocks noChangeAspect="1" noChangeArrowheads="1"/>
          </p:cNvPicPr>
          <p:nvPr/>
        </p:nvPicPr>
        <p:blipFill>
          <a:blip r:embed="rId3">
            <a:lum bright="12000" contrast="18000"/>
          </a:blip>
          <a:srcRect/>
          <a:stretch>
            <a:fillRect/>
          </a:stretch>
        </p:blipFill>
        <p:spPr bwMode="auto">
          <a:xfrm>
            <a:off x="0" y="0"/>
            <a:ext cx="9144000" cy="690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スライド番号プレースホルダ 5"/>
          <p:cNvSpPr>
            <a:spLocks noGrp="1"/>
          </p:cNvSpPr>
          <p:nvPr>
            <p:ph type="sldNum" sz="quarter" idx="12"/>
          </p:nvPr>
        </p:nvSpPr>
        <p:spPr/>
        <p:txBody>
          <a:bodyPr/>
          <a:lstStyle/>
          <a:p>
            <a:fld id="{32E2ED52-B8CB-43D1-A1F0-179F02EA33AE}" type="slidenum">
              <a:rPr lang="en-US" altLang="ja-JP"/>
              <a:pPr/>
              <a:t>86</a:t>
            </a:fld>
            <a:endParaRPr lang="en-US" altLang="ja-JP"/>
          </a:p>
        </p:txBody>
      </p:sp>
      <p:sp>
        <p:nvSpPr>
          <p:cNvPr id="1485826" name="Rectangle 2"/>
          <p:cNvSpPr>
            <a:spLocks noGrp="1" noChangeArrowheads="1"/>
          </p:cNvSpPr>
          <p:nvPr>
            <p:ph type="title"/>
          </p:nvPr>
        </p:nvSpPr>
        <p:spPr>
          <a:xfrm>
            <a:off x="685800" y="304800"/>
            <a:ext cx="7772400" cy="1143000"/>
          </a:xfrm>
        </p:spPr>
        <p:txBody>
          <a:bodyPr/>
          <a:lstStyle/>
          <a:p>
            <a:r>
              <a:rPr lang="en-US" altLang="ja-JP" dirty="0" smtClean="0">
                <a:latin typeface="ヒラギノ丸ゴ Pro W4"/>
                <a:ea typeface="ヒラギノ丸ゴ Pro W4"/>
                <a:cs typeface="ヒラギノ丸ゴ Pro W4"/>
              </a:rPr>
              <a:t>LHC</a:t>
            </a:r>
            <a:r>
              <a:rPr lang="ja-JP" altLang="en-US" dirty="0" smtClean="0">
                <a:latin typeface="ヒラギノ丸ゴ Pro W4"/>
                <a:ea typeface="ヒラギノ丸ゴ Pro W4"/>
                <a:cs typeface="ヒラギノ丸ゴ Pro W4"/>
              </a:rPr>
              <a:t>実験</a:t>
            </a:r>
            <a:r>
              <a:rPr lang="en-US" altLang="ja-JP" dirty="0" smtClean="0">
                <a:latin typeface="ヒラギノ丸ゴ Pro W4"/>
                <a:ea typeface="ヒラギノ丸ゴ Pro W4"/>
                <a:cs typeface="ヒラギノ丸ゴ Pro W4"/>
              </a:rPr>
              <a:t>;</a:t>
            </a:r>
            <a:br>
              <a:rPr lang="en-US" altLang="ja-JP" dirty="0" smtClean="0">
                <a:latin typeface="ヒラギノ丸ゴ Pro W4"/>
                <a:ea typeface="ヒラギノ丸ゴ Pro W4"/>
                <a:cs typeface="ヒラギノ丸ゴ Pro W4"/>
              </a:rPr>
            </a:br>
            <a:r>
              <a:rPr lang="ja-JP" altLang="en-US" dirty="0">
                <a:latin typeface="ヒラギノ丸ゴ Pro W4"/>
                <a:ea typeface="ヒラギノ丸ゴ Pro W4"/>
                <a:cs typeface="ヒラギノ丸ゴ Pro W4"/>
              </a:rPr>
              <a:t>より宇宙初期の状態</a:t>
            </a:r>
            <a:r>
              <a:rPr lang="ja-JP" altLang="en-US" dirty="0" smtClean="0">
                <a:latin typeface="ヒラギノ丸ゴ Pro W4"/>
                <a:ea typeface="ヒラギノ丸ゴ Pro W4"/>
                <a:cs typeface="ヒラギノ丸ゴ Pro W4"/>
              </a:rPr>
              <a:t>へ迫る！</a:t>
            </a:r>
            <a:r>
              <a:rPr lang="ja-JP" altLang="en-US" dirty="0">
                <a:latin typeface="ヒラギノ丸ゴ Pro W4"/>
                <a:ea typeface="ヒラギノ丸ゴ Pro W4"/>
                <a:cs typeface="ヒラギノ丸ゴ Pro W4"/>
              </a:rPr>
              <a:t>！</a:t>
            </a:r>
          </a:p>
        </p:txBody>
      </p:sp>
      <p:sp>
        <p:nvSpPr>
          <p:cNvPr id="1485829" name="Rectangle 5"/>
          <p:cNvSpPr>
            <a:spLocks noGrp="1" noChangeArrowheads="1"/>
          </p:cNvSpPr>
          <p:nvPr>
            <p:ph type="body" idx="1"/>
          </p:nvPr>
        </p:nvSpPr>
        <p:spPr>
          <a:xfrm>
            <a:off x="419100" y="1981200"/>
            <a:ext cx="8305799" cy="3363703"/>
          </a:xfrm>
        </p:spPr>
        <p:txBody>
          <a:bodyPr/>
          <a:lstStyle/>
          <a:p>
            <a:pPr>
              <a:lnSpc>
                <a:spcPct val="90000"/>
              </a:lnSpc>
            </a:pPr>
            <a:r>
              <a:rPr lang="ja-JP" altLang="en-US" sz="2800" dirty="0" smtClean="0">
                <a:latin typeface="ヒラギノ丸ゴ Pro W4"/>
                <a:ea typeface="ヒラギノ丸ゴ Pro W4"/>
                <a:cs typeface="ヒラギノ丸ゴ Pro W4"/>
              </a:rPr>
              <a:t>高温</a:t>
            </a:r>
            <a:r>
              <a:rPr lang="en-US" altLang="ja-JP" sz="2800" dirty="0" smtClean="0">
                <a:latin typeface="ヒラギノ丸ゴ Pro W4"/>
                <a:ea typeface="ヒラギノ丸ゴ Pro W4"/>
                <a:cs typeface="ヒラギノ丸ゴ Pro W4"/>
              </a:rPr>
              <a:t>QGP</a:t>
            </a:r>
            <a:r>
              <a:rPr lang="ja-JP" altLang="en-US" sz="2800" dirty="0">
                <a:latin typeface="ヒラギノ丸ゴ Pro W4"/>
                <a:ea typeface="ヒラギノ丸ゴ Pro W4"/>
                <a:cs typeface="ヒラギノ丸ゴ Pro W4"/>
              </a:rPr>
              <a:t>物質の</a:t>
            </a:r>
            <a:r>
              <a:rPr lang="ja-JP" altLang="en-US" sz="2800" dirty="0" smtClean="0">
                <a:latin typeface="ヒラギノ丸ゴ Pro W4"/>
                <a:ea typeface="ヒラギノ丸ゴ Pro W4"/>
                <a:cs typeface="ヒラギノ丸ゴ Pro W4"/>
              </a:rPr>
              <a:t>解明へ</a:t>
            </a:r>
            <a:endParaRPr lang="en-US" altLang="ja-JP" sz="2800" dirty="0" smtClean="0">
              <a:latin typeface="ヒラギノ丸ゴ Pro W4"/>
              <a:ea typeface="ヒラギノ丸ゴ Pro W4"/>
              <a:cs typeface="ヒラギノ丸ゴ Pro W4"/>
            </a:endParaRPr>
          </a:p>
          <a:p>
            <a:pPr>
              <a:lnSpc>
                <a:spcPct val="90000"/>
              </a:lnSpc>
            </a:pPr>
            <a:r>
              <a:rPr lang="en-US" altLang="ja-JP" sz="2800" dirty="0" smtClean="0">
                <a:latin typeface="ヒラギノ丸ゴ Pro W4"/>
                <a:ea typeface="ヒラギノ丸ゴ Pro W4"/>
                <a:cs typeface="ヒラギノ丸ゴ Pro W4"/>
              </a:rPr>
              <a:t>RHIC </a:t>
            </a:r>
            <a:r>
              <a:rPr lang="ja-JP" altLang="en-US" sz="2800" dirty="0" smtClean="0">
                <a:latin typeface="ヒラギノ丸ゴ Pro W4"/>
                <a:ea typeface="ヒラギノ丸ゴ Pro W4"/>
                <a:cs typeface="ヒラギノ丸ゴ Pro W4"/>
              </a:rPr>
              <a:t>よりハードなパートン衝突が支配的。ジェットが多数発生。</a:t>
            </a:r>
            <a:endParaRPr lang="en-US" altLang="ja-JP" sz="2800" dirty="0">
              <a:latin typeface="ヒラギノ丸ゴ Pro W4"/>
              <a:ea typeface="ヒラギノ丸ゴ Pro W4"/>
              <a:cs typeface="ヒラギノ丸ゴ Pro W4"/>
            </a:endParaRPr>
          </a:p>
          <a:p>
            <a:pPr>
              <a:lnSpc>
                <a:spcPct val="90000"/>
              </a:lnSpc>
            </a:pPr>
            <a:r>
              <a:rPr lang="en-US" altLang="ja-JP" sz="2800" dirty="0">
                <a:latin typeface="ヒラギノ丸ゴ Pro W4"/>
                <a:ea typeface="ヒラギノ丸ゴ Pro W4"/>
                <a:cs typeface="ヒラギノ丸ゴ Pro W4"/>
              </a:rPr>
              <a:t>RHIC </a:t>
            </a:r>
            <a:r>
              <a:rPr lang="ja-JP" altLang="en-US" sz="2800" dirty="0">
                <a:latin typeface="ヒラギノ丸ゴ Pro W4"/>
                <a:ea typeface="ヒラギノ丸ゴ Pro W4"/>
                <a:cs typeface="ヒラギノ丸ゴ Pro W4"/>
              </a:rPr>
              <a:t>より重いクォーク（チャーム、ボトムクォーク）が約２０倍多く作られる。</a:t>
            </a:r>
            <a:endParaRPr lang="en-US" altLang="ja-JP" sz="2800" dirty="0">
              <a:latin typeface="ヒラギノ丸ゴ Pro W4"/>
              <a:ea typeface="ヒラギノ丸ゴ Pro W4"/>
              <a:cs typeface="ヒラギノ丸ゴ Pro W4"/>
            </a:endParaRPr>
          </a:p>
          <a:p>
            <a:pPr>
              <a:lnSpc>
                <a:spcPct val="90000"/>
              </a:lnSpc>
            </a:pPr>
            <a:r>
              <a:rPr lang="en-US" altLang="ja-JP" sz="2800" dirty="0">
                <a:latin typeface="ヒラギノ丸ゴ Pro W4"/>
                <a:ea typeface="ヒラギノ丸ゴ Pro W4"/>
                <a:cs typeface="ヒラギノ丸ゴ Pro W4"/>
              </a:rPr>
              <a:t>RHIC</a:t>
            </a:r>
            <a:r>
              <a:rPr lang="ja-JP" altLang="en-US" sz="2800" dirty="0">
                <a:latin typeface="ヒラギノ丸ゴ Pro W4"/>
                <a:ea typeface="ヒラギノ丸ゴ Pro W4"/>
                <a:cs typeface="ヒラギノ丸ゴ Pro W4"/>
              </a:rPr>
              <a:t>で見たように</a:t>
            </a:r>
            <a:r>
              <a:rPr lang="ja-JP" altLang="en-US" sz="2800" dirty="0" smtClean="0">
                <a:latin typeface="ヒラギノ丸ゴ Pro W4"/>
                <a:ea typeface="ヒラギノ丸ゴ Pro W4"/>
                <a:cs typeface="ヒラギノ丸ゴ Pro W4"/>
              </a:rPr>
              <a:t>、多くの新発見</a:t>
            </a:r>
            <a:r>
              <a:rPr lang="ja-JP" altLang="en-US" sz="2800" dirty="0">
                <a:latin typeface="ヒラギノ丸ゴ Pro W4"/>
                <a:ea typeface="ヒラギノ丸ゴ Pro W4"/>
                <a:cs typeface="ヒラギノ丸ゴ Pro W4"/>
              </a:rPr>
              <a:t>があるはず！</a:t>
            </a:r>
          </a:p>
        </p:txBody>
      </p:sp>
      <p:pic>
        <p:nvPicPr>
          <p:cNvPr id="1485830" name="Picture 6" descr="Header"/>
          <p:cNvPicPr>
            <a:picLocks noChangeAspect="1" noChangeArrowheads="1"/>
          </p:cNvPicPr>
          <p:nvPr/>
        </p:nvPicPr>
        <p:blipFill>
          <a:blip r:embed="rId3"/>
          <a:srcRect/>
          <a:stretch>
            <a:fillRect/>
          </a:stretch>
        </p:blipFill>
        <p:spPr bwMode="auto">
          <a:xfrm>
            <a:off x="536575" y="5715000"/>
            <a:ext cx="8069263" cy="904875"/>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81000"/>
            <a:ext cx="7772400" cy="609600"/>
          </a:xfrm>
        </p:spPr>
        <p:txBody>
          <a:bodyPr/>
          <a:lstStyle/>
          <a:p>
            <a:r>
              <a:rPr lang="ja-JP" altLang="en-US" dirty="0" smtClean="0">
                <a:latin typeface="ヒラギノ丸ゴ Pro W4"/>
                <a:ea typeface="ヒラギノ丸ゴ Pro W4"/>
                <a:cs typeface="ヒラギノ丸ゴ Pro W4"/>
              </a:rPr>
              <a:t>広島大学</a:t>
            </a:r>
            <a:r>
              <a:rPr lang="en-US" altLang="ja-JP" dirty="0" smtClean="0">
                <a:latin typeface="ヒラギノ丸ゴ Pro W4"/>
                <a:ea typeface="ヒラギノ丸ゴ Pro W4"/>
                <a:cs typeface="ヒラギノ丸ゴ Pro W4"/>
              </a:rPr>
              <a:t>:</a:t>
            </a:r>
            <a:br>
              <a:rPr lang="en-US" altLang="ja-JP" dirty="0" smtClean="0">
                <a:latin typeface="ヒラギノ丸ゴ Pro W4"/>
                <a:ea typeface="ヒラギノ丸ゴ Pro W4"/>
                <a:cs typeface="ヒラギノ丸ゴ Pro W4"/>
              </a:rPr>
            </a:br>
            <a:r>
              <a:rPr lang="en-US" altLang="ja-JP" dirty="0" smtClean="0">
                <a:latin typeface="ヒラギノ丸ゴ Pro W4"/>
                <a:ea typeface="ヒラギノ丸ゴ Pro W4"/>
                <a:cs typeface="ヒラギノ丸ゴ Pro W4"/>
              </a:rPr>
              <a:t>ALICE Photon Spectrometer </a:t>
            </a:r>
            <a:br>
              <a:rPr lang="en-US" altLang="ja-JP" dirty="0" smtClean="0">
                <a:latin typeface="ヒラギノ丸ゴ Pro W4"/>
                <a:ea typeface="ヒラギノ丸ゴ Pro W4"/>
                <a:cs typeface="ヒラギノ丸ゴ Pro W4"/>
              </a:rPr>
            </a:br>
            <a:r>
              <a:rPr lang="en-US" altLang="ja-JP" dirty="0" smtClean="0">
                <a:latin typeface="ヒラギノ丸ゴ Pro W4"/>
                <a:ea typeface="ヒラギノ丸ゴ Pro W4"/>
                <a:cs typeface="ヒラギノ丸ゴ Pro W4"/>
              </a:rPr>
              <a:t>(PHOS)</a:t>
            </a:r>
            <a:endParaRPr lang="ja-JP" altLang="en-US" dirty="0">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87</a:t>
            </a:fld>
            <a:endParaRPr lang="en-US" altLang="ja-JP"/>
          </a:p>
        </p:txBody>
      </p:sp>
      <p:pic>
        <p:nvPicPr>
          <p:cNvPr id="5" name="図 4"/>
          <p:cNvPicPr>
            <a:picLocks noChangeAspect="1"/>
          </p:cNvPicPr>
          <p:nvPr/>
        </p:nvPicPr>
        <p:blipFill>
          <a:blip r:embed="rId2"/>
          <a:stretch>
            <a:fillRect/>
          </a:stretch>
        </p:blipFill>
        <p:spPr>
          <a:xfrm>
            <a:off x="7696200" y="173164"/>
            <a:ext cx="1233055" cy="762000"/>
          </a:xfrm>
          <a:prstGeom prst="rect">
            <a:avLst/>
          </a:prstGeom>
        </p:spPr>
      </p:pic>
      <p:pic>
        <p:nvPicPr>
          <p:cNvPr id="6" name="図 5"/>
          <p:cNvPicPr>
            <a:picLocks noChangeAspect="1"/>
          </p:cNvPicPr>
          <p:nvPr/>
        </p:nvPicPr>
        <p:blipFill>
          <a:blip r:embed="rId3"/>
          <a:srcRect t="9795" r="4509"/>
          <a:stretch>
            <a:fillRect/>
          </a:stretch>
        </p:blipFill>
        <p:spPr>
          <a:xfrm>
            <a:off x="-28862" y="1526285"/>
            <a:ext cx="9144000" cy="5029200"/>
          </a:xfrm>
          <a:prstGeom prst="rect">
            <a:avLst/>
          </a:prstGeom>
          <a:ln>
            <a:solidFill>
              <a:schemeClr val="accent4"/>
            </a:solidFill>
          </a:ln>
        </p:spPr>
      </p:pic>
      <p:sp>
        <p:nvSpPr>
          <p:cNvPr id="7" name="テキスト ボックス 6"/>
          <p:cNvSpPr txBox="1"/>
          <p:nvPr/>
        </p:nvSpPr>
        <p:spPr>
          <a:xfrm>
            <a:off x="5675122" y="1215151"/>
            <a:ext cx="3429144" cy="246221"/>
          </a:xfrm>
          <a:prstGeom prst="rect">
            <a:avLst/>
          </a:prstGeom>
          <a:noFill/>
        </p:spPr>
        <p:txBody>
          <a:bodyPr wrap="none" rtlCol="0">
            <a:spAutoFit/>
          </a:bodyPr>
          <a:lstStyle/>
          <a:p>
            <a:r>
              <a:rPr kumimoji="1" lang="en-US" altLang="ja-JP" sz="1000" dirty="0" smtClean="0">
                <a:latin typeface="ヒラギノ丸ゴ Pro W4"/>
                <a:ea typeface="ヒラギノ丸ゴ Pro W4"/>
                <a:cs typeface="ヒラギノ丸ゴ Pro W4"/>
              </a:rPr>
              <a:t>Slide from K. </a:t>
            </a:r>
            <a:r>
              <a:rPr kumimoji="1" lang="en-US" altLang="ja-JP" sz="1000" dirty="0" err="1" smtClean="0">
                <a:latin typeface="ヒラギノ丸ゴ Pro W4"/>
                <a:ea typeface="ヒラギノ丸ゴ Pro W4"/>
                <a:cs typeface="ヒラギノ丸ゴ Pro W4"/>
              </a:rPr>
              <a:t>Shigaki</a:t>
            </a:r>
            <a:r>
              <a:rPr kumimoji="1" lang="en-US" altLang="ja-JP" sz="1000" dirty="0" smtClean="0">
                <a:latin typeface="ヒラギノ丸ゴ Pro W4"/>
                <a:ea typeface="ヒラギノ丸ゴ Pro W4"/>
                <a:cs typeface="ヒラギノ丸ゴ Pro W4"/>
              </a:rPr>
              <a:t> (Nagoya mini workshop 2009)</a:t>
            </a:r>
            <a:endParaRPr kumimoji="1" lang="ja-JP" altLang="en-US" sz="1000" dirty="0">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228600"/>
            <a:ext cx="8153400" cy="609600"/>
          </a:xfrm>
        </p:spPr>
        <p:txBody>
          <a:bodyPr/>
          <a:lstStyle/>
          <a:p>
            <a:r>
              <a:rPr lang="ja-JP" altLang="en-US" dirty="0" smtClean="0">
                <a:latin typeface="ヒラギノ丸ゴ Pro W4"/>
                <a:ea typeface="ヒラギノ丸ゴ Pro W4"/>
                <a:cs typeface="ヒラギノ丸ゴ Pro W4"/>
              </a:rPr>
              <a:t>筑波大学：</a:t>
            </a:r>
            <a:r>
              <a:rPr lang="en-US" altLang="ja-JP" dirty="0" smtClean="0">
                <a:latin typeface="ヒラギノ丸ゴ Pro W4"/>
                <a:ea typeface="ヒラギノ丸ゴ Pro W4"/>
                <a:cs typeface="ヒラギノ丸ゴ Pro W4"/>
              </a:rPr>
              <a:t/>
            </a:r>
            <a:br>
              <a:rPr lang="en-US" altLang="ja-JP" dirty="0" smtClean="0">
                <a:latin typeface="ヒラギノ丸ゴ Pro W4"/>
                <a:ea typeface="ヒラギノ丸ゴ Pro W4"/>
                <a:cs typeface="ヒラギノ丸ゴ Pro W4"/>
              </a:rPr>
            </a:br>
            <a:r>
              <a:rPr lang="en-US" altLang="ja-JP" dirty="0" smtClean="0">
                <a:latin typeface="ヒラギノ丸ゴ Pro W4"/>
                <a:ea typeface="ヒラギノ丸ゴ Pro W4"/>
                <a:cs typeface="ヒラギノ丸ゴ Pro W4"/>
              </a:rPr>
              <a:t>ALICE-</a:t>
            </a:r>
            <a:r>
              <a:rPr lang="ja-JP" altLang="en-US" dirty="0" smtClean="0">
                <a:latin typeface="ヒラギノ丸ゴ Pro W4"/>
                <a:ea typeface="ヒラギノ丸ゴ Pro W4"/>
                <a:cs typeface="ヒラギノ丸ゴ Pro W4"/>
              </a:rPr>
              <a:t>電磁カロリメータ増強プロジェクト</a:t>
            </a:r>
            <a:endParaRPr lang="ja-JP" altLang="en-US" dirty="0">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88</a:t>
            </a:fld>
            <a:endParaRPr lang="en-US" altLang="ja-JP"/>
          </a:p>
        </p:txBody>
      </p:sp>
      <p:pic>
        <p:nvPicPr>
          <p:cNvPr id="5" name="図 4"/>
          <p:cNvPicPr>
            <a:picLocks noChangeAspect="1"/>
          </p:cNvPicPr>
          <p:nvPr/>
        </p:nvPicPr>
        <p:blipFill>
          <a:blip r:embed="rId2"/>
          <a:stretch>
            <a:fillRect/>
          </a:stretch>
        </p:blipFill>
        <p:spPr>
          <a:xfrm>
            <a:off x="57724" y="1076980"/>
            <a:ext cx="8172815" cy="5781020"/>
          </a:xfrm>
          <a:prstGeom prst="rect">
            <a:avLst/>
          </a:prstGeom>
          <a:ln>
            <a:solidFill>
              <a:schemeClr val="tx1"/>
            </a:solidFill>
          </a:ln>
        </p:spPr>
      </p:pic>
      <p:sp>
        <p:nvSpPr>
          <p:cNvPr id="8" name="正方形/長方形 7"/>
          <p:cNvSpPr/>
          <p:nvPr/>
        </p:nvSpPr>
        <p:spPr bwMode="auto">
          <a:xfrm>
            <a:off x="115450" y="2164544"/>
            <a:ext cx="2381155" cy="125002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ja-JP" altLang="en-US" sz="2400" b="1" i="0" u="none" strike="noStrike" cap="none" normalizeH="0" baseline="0">
              <a:ln>
                <a:noFill/>
              </a:ln>
              <a:solidFill>
                <a:schemeClr val="tx1"/>
              </a:solidFill>
              <a:effectLst/>
              <a:latin typeface="Times" charset="0"/>
            </a:endParaRPr>
          </a:p>
        </p:txBody>
      </p:sp>
      <p:pic>
        <p:nvPicPr>
          <p:cNvPr id="7" name="図 6"/>
          <p:cNvPicPr>
            <a:picLocks noChangeAspect="1"/>
          </p:cNvPicPr>
          <p:nvPr/>
        </p:nvPicPr>
        <p:blipFill>
          <a:blip r:embed="rId3"/>
          <a:srcRect b="38562"/>
          <a:stretch>
            <a:fillRect/>
          </a:stretch>
        </p:blipFill>
        <p:spPr>
          <a:xfrm>
            <a:off x="117193" y="1132297"/>
            <a:ext cx="3681081" cy="1143860"/>
          </a:xfrm>
          <a:prstGeom prst="rect">
            <a:avLst/>
          </a:prstGeom>
          <a:ln>
            <a:solidFill>
              <a:schemeClr val="tx1"/>
            </a:solidFill>
          </a:ln>
        </p:spPr>
      </p:pic>
      <p:sp>
        <p:nvSpPr>
          <p:cNvPr id="10" name="テキスト ボックス 9"/>
          <p:cNvSpPr txBox="1"/>
          <p:nvPr/>
        </p:nvSpPr>
        <p:spPr>
          <a:xfrm>
            <a:off x="4762872" y="1219200"/>
            <a:ext cx="3352200" cy="246221"/>
          </a:xfrm>
          <a:prstGeom prst="rect">
            <a:avLst/>
          </a:prstGeom>
          <a:noFill/>
        </p:spPr>
        <p:txBody>
          <a:bodyPr wrap="none" rtlCol="0">
            <a:spAutoFit/>
          </a:bodyPr>
          <a:lstStyle/>
          <a:p>
            <a:r>
              <a:rPr kumimoji="1" lang="en-US" altLang="ja-JP" sz="1000" dirty="0" smtClean="0">
                <a:latin typeface="ヒラギノ丸ゴ Pro W4"/>
                <a:ea typeface="ヒラギノ丸ゴ Pro W4"/>
                <a:cs typeface="ヒラギノ丸ゴ Pro W4"/>
              </a:rPr>
              <a:t>Slide from Y. Miake (ALICE Seoul workshop 2009)</a:t>
            </a:r>
            <a:endParaRPr kumimoji="1" lang="ja-JP" altLang="en-US" sz="1000" dirty="0">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800" dirty="0" smtClean="0">
                <a:latin typeface="ヒラギノ丸ゴ Pro W4"/>
                <a:ea typeface="ヒラギノ丸ゴ Pro W4"/>
                <a:cs typeface="ヒラギノ丸ゴ Pro W4"/>
              </a:rPr>
              <a:t>まとめ</a:t>
            </a:r>
            <a:endParaRPr lang="ja-JP" altLang="en-US" sz="4800" dirty="0">
              <a:latin typeface="ヒラギノ丸ゴ Pro W4"/>
              <a:ea typeface="ヒラギノ丸ゴ Pro W4"/>
              <a:cs typeface="ヒラギノ丸ゴ Pro W4"/>
            </a:endParaRPr>
          </a:p>
        </p:txBody>
      </p:sp>
      <p:sp>
        <p:nvSpPr>
          <p:cNvPr id="3" name="コンテンツ プレースホルダ 2"/>
          <p:cNvSpPr>
            <a:spLocks noGrp="1"/>
          </p:cNvSpPr>
          <p:nvPr>
            <p:ph idx="1"/>
          </p:nvPr>
        </p:nvSpPr>
        <p:spPr>
          <a:xfrm>
            <a:off x="0" y="990600"/>
            <a:ext cx="9144000" cy="4876800"/>
          </a:xfrm>
        </p:spPr>
        <p:txBody>
          <a:bodyPr/>
          <a:lstStyle/>
          <a:p>
            <a:r>
              <a:rPr lang="ja-JP" altLang="en-US" sz="2400" dirty="0" smtClean="0">
                <a:solidFill>
                  <a:srgbClr val="0000FF"/>
                </a:solidFill>
                <a:latin typeface="ヒラギノ丸ゴ Pro W4"/>
                <a:ea typeface="ヒラギノ丸ゴ Pro W4"/>
                <a:cs typeface="ヒラギノ丸ゴ Pro W4"/>
              </a:rPr>
              <a:t>２０００年から開始した</a:t>
            </a:r>
            <a:r>
              <a:rPr lang="en-US" altLang="ja-JP" sz="2400" dirty="0" smtClean="0">
                <a:solidFill>
                  <a:srgbClr val="0000FF"/>
                </a:solidFill>
                <a:latin typeface="ヒラギノ丸ゴ Pro W4"/>
                <a:ea typeface="ヒラギノ丸ゴ Pro W4"/>
                <a:cs typeface="ヒラギノ丸ゴ Pro W4"/>
              </a:rPr>
              <a:t> RHIC</a:t>
            </a:r>
            <a:r>
              <a:rPr lang="ja-JP" altLang="en-US" sz="2400" dirty="0" smtClean="0">
                <a:solidFill>
                  <a:srgbClr val="0000FF"/>
                </a:solidFill>
                <a:latin typeface="ヒラギノ丸ゴ Pro W4"/>
                <a:ea typeface="ヒラギノ丸ゴ Pro W4"/>
                <a:cs typeface="ヒラギノ丸ゴ Pro W4"/>
              </a:rPr>
              <a:t>加速器を使った実験により、クォーク・グルーオンプラズマ相転移の確証を得た。</a:t>
            </a:r>
            <a:endParaRPr lang="en-US" altLang="ja-JP" sz="2400" dirty="0" smtClean="0">
              <a:solidFill>
                <a:srgbClr val="0000FF"/>
              </a:solidFill>
              <a:latin typeface="ヒラギノ丸ゴ Pro W4"/>
              <a:ea typeface="ヒラギノ丸ゴ Pro W4"/>
              <a:cs typeface="ヒラギノ丸ゴ Pro W4"/>
            </a:endParaRPr>
          </a:p>
          <a:p>
            <a:pPr lvl="1"/>
            <a:r>
              <a:rPr lang="ja-JP" altLang="en-US" sz="2400" dirty="0" smtClean="0">
                <a:solidFill>
                  <a:srgbClr val="0000FF"/>
                </a:solidFill>
                <a:latin typeface="ヒラギノ丸ゴ Pro W4"/>
                <a:ea typeface="ヒラギノ丸ゴ Pro W4"/>
                <a:cs typeface="ヒラギノ丸ゴ Pro W4"/>
              </a:rPr>
              <a:t>宇宙誕生から１００万分の１の状態、</a:t>
            </a:r>
            <a:r>
              <a:rPr lang="en-US" altLang="ja-JP" sz="2400" dirty="0" smtClean="0">
                <a:solidFill>
                  <a:srgbClr val="0000FF"/>
                </a:solidFill>
                <a:latin typeface="ヒラギノ丸ゴ Pro W4"/>
                <a:ea typeface="ヒラギノ丸ゴ Pro W4"/>
                <a:cs typeface="ヒラギノ丸ゴ Pro W4"/>
              </a:rPr>
              <a:t>”</a:t>
            </a:r>
            <a:r>
              <a:rPr lang="ja-JP" altLang="en-US" sz="2400" dirty="0" smtClean="0">
                <a:solidFill>
                  <a:srgbClr val="0000FF"/>
                </a:solidFill>
                <a:latin typeface="ヒラギノ丸ゴ Pro W4"/>
                <a:ea typeface="ヒラギノ丸ゴ Pro W4"/>
                <a:cs typeface="ヒラギノ丸ゴ Pro W4"/>
              </a:rPr>
              <a:t>リトルバン</a:t>
            </a:r>
            <a:r>
              <a:rPr lang="en-US" altLang="ja-JP" sz="2400" dirty="0" smtClean="0">
                <a:solidFill>
                  <a:srgbClr val="0000FF"/>
                </a:solidFill>
                <a:latin typeface="ヒラギノ丸ゴ Pro W4"/>
                <a:ea typeface="ヒラギノ丸ゴ Pro W4"/>
                <a:cs typeface="ヒラギノ丸ゴ Pro W4"/>
              </a:rPr>
              <a:t>”</a:t>
            </a:r>
            <a:r>
              <a:rPr lang="ja-JP" altLang="en-US" sz="2400" dirty="0" smtClean="0">
                <a:solidFill>
                  <a:srgbClr val="0000FF"/>
                </a:solidFill>
                <a:latin typeface="ヒラギノ丸ゴ Pro W4"/>
                <a:ea typeface="ヒラギノ丸ゴ Pro W4"/>
                <a:cs typeface="ヒラギノ丸ゴ Pro W4"/>
              </a:rPr>
              <a:t>の再現</a:t>
            </a:r>
            <a:endParaRPr lang="en-US" altLang="ja-JP" sz="2400" dirty="0" smtClean="0">
              <a:solidFill>
                <a:srgbClr val="0000FF"/>
              </a:solidFill>
              <a:latin typeface="ヒラギノ丸ゴ Pro W4"/>
              <a:ea typeface="ヒラギノ丸ゴ Pro W4"/>
              <a:cs typeface="ヒラギノ丸ゴ Pro W4"/>
            </a:endParaRPr>
          </a:p>
          <a:p>
            <a:pPr lvl="1"/>
            <a:r>
              <a:rPr lang="en-US" altLang="ja-JP" sz="2400" dirty="0" smtClean="0">
                <a:solidFill>
                  <a:srgbClr val="0000FF"/>
                </a:solidFill>
                <a:latin typeface="ヒラギノ丸ゴ Pro W4"/>
                <a:ea typeface="ヒラギノ丸ゴ Pro W4"/>
                <a:cs typeface="ヒラギノ丸ゴ Pro W4"/>
              </a:rPr>
              <a:t>QCD</a:t>
            </a:r>
            <a:r>
              <a:rPr lang="ja-JP" altLang="en-US" sz="2400" dirty="0" smtClean="0">
                <a:solidFill>
                  <a:srgbClr val="0000FF"/>
                </a:solidFill>
                <a:latin typeface="ヒラギノ丸ゴ Pro W4"/>
                <a:ea typeface="ヒラギノ丸ゴ Pro W4"/>
                <a:cs typeface="ヒラギノ丸ゴ Pro W4"/>
              </a:rPr>
              <a:t>相転移を強く示唆する実験結果、それをサポートする理論</a:t>
            </a:r>
            <a:endParaRPr lang="en-US" altLang="ja-JP" sz="2400" dirty="0" smtClean="0">
              <a:solidFill>
                <a:srgbClr val="0000FF"/>
              </a:solidFill>
              <a:latin typeface="ヒラギノ丸ゴ Pro W4"/>
              <a:ea typeface="ヒラギノ丸ゴ Pro W4"/>
              <a:cs typeface="ヒラギノ丸ゴ Pro W4"/>
            </a:endParaRPr>
          </a:p>
          <a:p>
            <a:pPr lvl="1"/>
            <a:r>
              <a:rPr lang="en-US" altLang="ja-JP" sz="2400" dirty="0" smtClean="0">
                <a:solidFill>
                  <a:srgbClr val="0000FF"/>
                </a:solidFill>
                <a:latin typeface="ヒラギノ丸ゴ Pro W4"/>
                <a:ea typeface="ヒラギノ丸ゴ Pro W4"/>
                <a:cs typeface="ヒラギノ丸ゴ Pro W4"/>
              </a:rPr>
              <a:t>QGP</a:t>
            </a:r>
            <a:r>
              <a:rPr lang="ja-JP" altLang="en-US" sz="2400" dirty="0" smtClean="0">
                <a:solidFill>
                  <a:srgbClr val="0000FF"/>
                </a:solidFill>
                <a:latin typeface="ヒラギノ丸ゴ Pro W4"/>
                <a:ea typeface="ヒラギノ丸ゴ Pro W4"/>
                <a:cs typeface="ヒラギノ丸ゴ Pro W4"/>
              </a:rPr>
              <a:t>物性の解明に向けて、精密測定の時代へ</a:t>
            </a:r>
            <a:r>
              <a:rPr lang="en-US" altLang="ja-JP" sz="2400" dirty="0" smtClean="0">
                <a:solidFill>
                  <a:srgbClr val="0000FF"/>
                </a:solidFill>
                <a:latin typeface="ヒラギノ丸ゴ Pro W4"/>
                <a:ea typeface="ヒラギノ丸ゴ Pro W4"/>
                <a:cs typeface="ヒラギノ丸ゴ Pro W4"/>
              </a:rPr>
              <a:t>!</a:t>
            </a:r>
          </a:p>
          <a:p>
            <a:pPr lvl="1"/>
            <a:r>
              <a:rPr lang="en-US" altLang="ja-JP" sz="2400" dirty="0" smtClean="0">
                <a:solidFill>
                  <a:srgbClr val="0000FF"/>
                </a:solidFill>
                <a:latin typeface="ヒラギノ丸ゴ Pro W4"/>
                <a:ea typeface="ヒラギノ丸ゴ Pro W4"/>
                <a:cs typeface="ヒラギノ丸ゴ Pro W4"/>
              </a:rPr>
              <a:t>QCD </a:t>
            </a:r>
            <a:r>
              <a:rPr lang="ja-JP" altLang="en-US" sz="2400" dirty="0" smtClean="0">
                <a:solidFill>
                  <a:srgbClr val="0000FF"/>
                </a:solidFill>
                <a:latin typeface="ヒラギノ丸ゴ Pro W4"/>
                <a:ea typeface="ヒラギノ丸ゴ Pro W4"/>
                <a:cs typeface="ヒラギノ丸ゴ Pro W4"/>
              </a:rPr>
              <a:t>相図のマッピング</a:t>
            </a:r>
            <a:endParaRPr lang="en-US" altLang="ja-JP" sz="2400" dirty="0" smtClean="0">
              <a:solidFill>
                <a:srgbClr val="0000FF"/>
              </a:solidFill>
              <a:latin typeface="ヒラギノ丸ゴ Pro W4"/>
              <a:ea typeface="ヒラギノ丸ゴ Pro W4"/>
              <a:cs typeface="ヒラギノ丸ゴ Pro W4"/>
            </a:endParaRPr>
          </a:p>
          <a:p>
            <a:pPr lvl="1"/>
            <a:endParaRPr lang="en-US" altLang="ja-JP" sz="2400" dirty="0" smtClean="0">
              <a:solidFill>
                <a:srgbClr val="0000FF"/>
              </a:solidFill>
              <a:latin typeface="ヒラギノ丸ゴ Pro W4"/>
              <a:ea typeface="ヒラギノ丸ゴ Pro W4"/>
              <a:cs typeface="ヒラギノ丸ゴ Pro W4"/>
            </a:endParaRPr>
          </a:p>
          <a:p>
            <a:r>
              <a:rPr lang="ja-JP" altLang="en-US" sz="2400" dirty="0" smtClean="0">
                <a:solidFill>
                  <a:srgbClr val="0000FF"/>
                </a:solidFill>
                <a:latin typeface="ヒラギノ丸ゴ Pro W4"/>
                <a:ea typeface="ヒラギノ丸ゴ Pro W4"/>
                <a:cs typeface="ヒラギノ丸ゴ Pro W4"/>
              </a:rPr>
              <a:t>２０</a:t>
            </a:r>
            <a:r>
              <a:rPr lang="en-US" altLang="ja-JP" sz="2400" dirty="0" smtClean="0">
                <a:solidFill>
                  <a:srgbClr val="0000FF"/>
                </a:solidFill>
                <a:latin typeface="ヒラギノ丸ゴ Pro W4"/>
                <a:ea typeface="ヒラギノ丸ゴ Pro W4"/>
                <a:cs typeface="ヒラギノ丸ゴ Pro W4"/>
              </a:rPr>
              <a:t>10</a:t>
            </a:r>
            <a:r>
              <a:rPr lang="ja-JP" altLang="en-US" sz="2400" dirty="0" smtClean="0">
                <a:solidFill>
                  <a:srgbClr val="0000FF"/>
                </a:solidFill>
                <a:latin typeface="ヒラギノ丸ゴ Pro W4"/>
                <a:ea typeface="ヒラギノ丸ゴ Pro W4"/>
                <a:cs typeface="ヒラギノ丸ゴ Pro W4"/>
              </a:rPr>
              <a:t>年より、</a:t>
            </a:r>
            <a:r>
              <a:rPr lang="en-US" altLang="ja-JP" sz="2400" dirty="0" smtClean="0">
                <a:solidFill>
                  <a:srgbClr val="0000FF"/>
                </a:solidFill>
                <a:latin typeface="ヒラギノ丸ゴ Pro W4"/>
                <a:ea typeface="ヒラギノ丸ゴ Pro W4"/>
                <a:cs typeface="ヒラギノ丸ゴ Pro W4"/>
              </a:rPr>
              <a:t>LHC</a:t>
            </a:r>
            <a:r>
              <a:rPr lang="ja-JP" altLang="en-US" sz="2400" dirty="0" smtClean="0">
                <a:solidFill>
                  <a:srgbClr val="0000FF"/>
                </a:solidFill>
                <a:latin typeface="ヒラギノ丸ゴ Pro W4"/>
                <a:ea typeface="ヒラギノ丸ゴ Pro W4"/>
                <a:cs typeface="ヒラギノ丸ゴ Pro W4"/>
              </a:rPr>
              <a:t>加速器がいよいよ本格的に稼働を開始。</a:t>
            </a:r>
            <a:endParaRPr lang="en-US" altLang="ja-JP" sz="2400" dirty="0" smtClean="0">
              <a:solidFill>
                <a:srgbClr val="0000FF"/>
              </a:solidFill>
              <a:latin typeface="ヒラギノ丸ゴ Pro W4"/>
              <a:ea typeface="ヒラギノ丸ゴ Pro W4"/>
              <a:cs typeface="ヒラギノ丸ゴ Pro W4"/>
            </a:endParaRPr>
          </a:p>
          <a:p>
            <a:pPr lvl="1"/>
            <a:r>
              <a:rPr lang="ja-JP" altLang="en-US" sz="2400" dirty="0" smtClean="0">
                <a:solidFill>
                  <a:srgbClr val="0000FF"/>
                </a:solidFill>
                <a:latin typeface="ヒラギノ丸ゴ Pro W4"/>
                <a:ea typeface="ヒラギノ丸ゴ Pro W4"/>
                <a:cs typeface="ヒラギノ丸ゴ Pro W4"/>
              </a:rPr>
              <a:t>より宇宙初期へ迫り、</a:t>
            </a:r>
            <a:r>
              <a:rPr lang="en-US" altLang="ja-JP" sz="2400" dirty="0" smtClean="0">
                <a:solidFill>
                  <a:srgbClr val="0000FF"/>
                </a:solidFill>
                <a:latin typeface="ヒラギノ丸ゴ Pro W4"/>
                <a:ea typeface="ヒラギノ丸ゴ Pro W4"/>
                <a:cs typeface="ヒラギノ丸ゴ Pro W4"/>
              </a:rPr>
              <a:t>QGP</a:t>
            </a:r>
            <a:r>
              <a:rPr lang="ja-JP" altLang="en-US" sz="2400" dirty="0" smtClean="0">
                <a:solidFill>
                  <a:srgbClr val="0000FF"/>
                </a:solidFill>
                <a:latin typeface="ヒラギノ丸ゴ Pro W4"/>
                <a:ea typeface="ヒラギノ丸ゴ Pro W4"/>
                <a:cs typeface="ヒラギノ丸ゴ Pro W4"/>
              </a:rPr>
              <a:t>相のさらなる理解、全く予期しない新発見も！</a:t>
            </a:r>
            <a:endParaRPr lang="en-US" altLang="ja-JP" sz="2400" dirty="0" smtClean="0">
              <a:solidFill>
                <a:srgbClr val="0000FF"/>
              </a:solidFill>
              <a:latin typeface="ヒラギノ丸ゴ Pro W4"/>
              <a:ea typeface="ヒラギノ丸ゴ Pro W4"/>
              <a:cs typeface="ヒラギノ丸ゴ Pro W4"/>
            </a:endParaRPr>
          </a:p>
          <a:p>
            <a:pPr lvl="1"/>
            <a:endParaRPr lang="en-US" altLang="ja-JP" sz="2400" dirty="0" smtClean="0">
              <a:solidFill>
                <a:srgbClr val="0000FF"/>
              </a:solidFill>
              <a:latin typeface="ヒラギノ丸ゴ Pro W4"/>
              <a:ea typeface="ヒラギノ丸ゴ Pro W4"/>
              <a:cs typeface="ヒラギノ丸ゴ Pro W4"/>
            </a:endParaRPr>
          </a:p>
        </p:txBody>
      </p:sp>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89</a:t>
            </a:fld>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コンテンツ プレースホルダ 4" descr="img_4556.jpg"/>
          <p:cNvPicPr>
            <a:picLocks noGrp="1" noChangeAspect="1"/>
          </p:cNvPicPr>
          <p:nvPr>
            <p:ph idx="1"/>
          </p:nvPr>
        </p:nvPicPr>
        <p:blipFill>
          <a:blip r:embed="rId2"/>
          <a:srcRect l="-12994" r="-12994"/>
          <a:stretch>
            <a:fillRect/>
          </a:stretch>
        </p:blipFill>
        <p:spPr>
          <a:xfrm>
            <a:off x="-1185334" y="381000"/>
            <a:ext cx="11514667" cy="6096000"/>
          </a:xfrm>
        </p:spPr>
      </p:pic>
      <p:sp>
        <p:nvSpPr>
          <p:cNvPr id="4" name="スライド番号プレースホルダ 3"/>
          <p:cNvSpPr>
            <a:spLocks noGrp="1"/>
          </p:cNvSpPr>
          <p:nvPr>
            <p:ph type="sldNum" sz="quarter" idx="12"/>
          </p:nvPr>
        </p:nvSpPr>
        <p:spPr/>
        <p:txBody>
          <a:bodyPr/>
          <a:lstStyle/>
          <a:p>
            <a:fld id="{3857524F-CCAE-1F49-9255-7704177B2325}" type="slidenum">
              <a:rPr lang="en-US" altLang="ja-JP" smtClean="0"/>
              <a:pPr/>
              <a:t>9</a:t>
            </a:fld>
            <a:endParaRPr lang="en-US" altLang="ja-JP"/>
          </a:p>
        </p:txBody>
      </p:sp>
      <p:sp>
        <p:nvSpPr>
          <p:cNvPr id="6" name="テキスト ボックス 5"/>
          <p:cNvSpPr txBox="1"/>
          <p:nvPr/>
        </p:nvSpPr>
        <p:spPr>
          <a:xfrm>
            <a:off x="975872" y="538657"/>
            <a:ext cx="7343138" cy="1446550"/>
          </a:xfrm>
          <a:prstGeom prst="rect">
            <a:avLst/>
          </a:prstGeom>
          <a:noFill/>
        </p:spPr>
        <p:txBody>
          <a:bodyPr wrap="none" rtlCol="0">
            <a:spAutoFit/>
          </a:bodyPr>
          <a:lstStyle/>
          <a:p>
            <a:r>
              <a:rPr kumimoji="1" lang="ja-JP" altLang="en-US" sz="3200" dirty="0" smtClean="0">
                <a:solidFill>
                  <a:srgbClr val="FFFFFF"/>
                </a:solidFill>
                <a:latin typeface="ヒラギノ丸ゴ Pro W4"/>
                <a:ea typeface="ヒラギノ丸ゴ Pro W4"/>
                <a:cs typeface="ヒラギノ丸ゴ Pro W4"/>
              </a:rPr>
              <a:t>最初の陽子</a:t>
            </a:r>
            <a:r>
              <a:rPr kumimoji="1" lang="en-US" altLang="ja-JP" sz="3200" dirty="0" smtClean="0">
                <a:solidFill>
                  <a:srgbClr val="FFFFFF"/>
                </a:solidFill>
                <a:latin typeface="ヒラギノ丸ゴ Pro W4"/>
                <a:ea typeface="ヒラギノ丸ゴ Pro W4"/>
                <a:cs typeface="ヒラギノ丸ゴ Pro W4"/>
              </a:rPr>
              <a:t>-</a:t>
            </a:r>
            <a:r>
              <a:rPr kumimoji="1" lang="ja-JP" altLang="en-US" sz="3200" dirty="0" smtClean="0">
                <a:solidFill>
                  <a:srgbClr val="FFFFFF"/>
                </a:solidFill>
                <a:latin typeface="ヒラギノ丸ゴ Pro W4"/>
                <a:ea typeface="ヒラギノ丸ゴ Pro W4"/>
                <a:cs typeface="ヒラギノ丸ゴ Pro W4"/>
              </a:rPr>
              <a:t>陽子衝突を喜ぶ研究者たち</a:t>
            </a:r>
            <a:endParaRPr kumimoji="1" lang="en-US" altLang="ja-JP" sz="3200" dirty="0" smtClean="0">
              <a:solidFill>
                <a:srgbClr val="FFFFFF"/>
              </a:solidFill>
              <a:latin typeface="ヒラギノ丸ゴ Pro W4"/>
              <a:ea typeface="ヒラギノ丸ゴ Pro W4"/>
              <a:cs typeface="ヒラギノ丸ゴ Pro W4"/>
            </a:endParaRPr>
          </a:p>
          <a:p>
            <a:r>
              <a:rPr kumimoji="1" lang="en-US" altLang="ja-JP" sz="3200" dirty="0" smtClean="0">
                <a:solidFill>
                  <a:srgbClr val="FFFFFF"/>
                </a:solidFill>
                <a:latin typeface="ヒラギノ丸ゴ Pro W4"/>
                <a:ea typeface="ヒラギノ丸ゴ Pro W4"/>
                <a:cs typeface="ヒラギノ丸ゴ Pro W4"/>
              </a:rPr>
              <a:t>p+p √s= 900 GeV </a:t>
            </a:r>
          </a:p>
          <a:p>
            <a:r>
              <a:rPr kumimoji="1" lang="en-US" altLang="ja-JP" dirty="0" smtClean="0">
                <a:solidFill>
                  <a:srgbClr val="FFFFFF"/>
                </a:solidFill>
                <a:latin typeface="ヒラギノ丸ゴ Pro W4"/>
                <a:ea typeface="ヒラギノ丸ゴ Pro W4"/>
                <a:cs typeface="ヒラギノ丸ゴ Pro W4"/>
              </a:rPr>
              <a:t>(2009.11.23, ALICE</a:t>
            </a:r>
            <a:r>
              <a:rPr kumimoji="1" lang="ja-JP" altLang="en-US" dirty="0" smtClean="0">
                <a:solidFill>
                  <a:srgbClr val="FFFFFF"/>
                </a:solidFill>
                <a:latin typeface="ヒラギノ丸ゴ Pro W4"/>
                <a:ea typeface="ヒラギノ丸ゴ Pro W4"/>
                <a:cs typeface="ヒラギノ丸ゴ Pro W4"/>
              </a:rPr>
              <a:t>実験コントロールルームにて</a:t>
            </a:r>
            <a:r>
              <a:rPr kumimoji="1" lang="en-US" altLang="ja-JP" dirty="0" smtClean="0">
                <a:solidFill>
                  <a:srgbClr val="FFFFFF"/>
                </a:solidFill>
                <a:latin typeface="ヒラギノ丸ゴ Pro W4"/>
                <a:ea typeface="ヒラギノ丸ゴ Pro W4"/>
                <a:cs typeface="ヒラギノ丸ゴ Pro W4"/>
              </a:rPr>
              <a:t>)</a:t>
            </a:r>
            <a:endParaRPr kumimoji="1" lang="ja-JP" altLang="en-US" dirty="0">
              <a:solidFill>
                <a:srgbClr val="FFFFFF"/>
              </a:solidFill>
              <a:latin typeface="ヒラギノ丸ゴ Pro W4"/>
              <a:ea typeface="ヒラギノ丸ゴ Pro W4"/>
              <a:cs typeface="ヒラギノ丸ゴ Pro W4"/>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ja-JP" altLang="en-US" sz="2400" b="1"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ja-JP" altLang="en-US" sz="2400" b="1"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ja-JP" altLang="en-US" sz="2400" b="1"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ja-JP" altLang="en-US" sz="2400" b="1" i="0" u="none" strike="noStrike" cap="none" normalizeH="0" baseline="0">
            <a:ln>
              <a:noFill/>
            </a:ln>
            <a:solidFill>
              <a:schemeClr val="tx1"/>
            </a:solidFill>
            <a:effectLst/>
            <a:latin typeface="Times"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2004:Templates:Presentations:Designs:Ocean</Template>
  <TotalTime>8592</TotalTime>
  <Words>3867</Words>
  <Application>Microsoft Macintosh PowerPoint</Application>
  <PresentationFormat>画面に合わせる (4:3)</PresentationFormat>
  <Paragraphs>584</Paragraphs>
  <Slides>89</Slides>
  <Notes>52</Notes>
  <HiddenSlides>0</HiddenSlides>
  <MMClips>1</MMClips>
  <ScaleCrop>false</ScaleCrop>
  <HeadingPairs>
    <vt:vector size="6" baseType="variant">
      <vt:variant>
        <vt:lpstr>デザイン テンプレート</vt:lpstr>
      </vt:variant>
      <vt:variant>
        <vt:i4>2</vt:i4>
      </vt:variant>
      <vt:variant>
        <vt:lpstr>埋め込まれた OLE サーバー</vt:lpstr>
      </vt:variant>
      <vt:variant>
        <vt:i4>4</vt:i4>
      </vt:variant>
      <vt:variant>
        <vt:lpstr>スライド タイトル</vt:lpstr>
      </vt:variant>
      <vt:variant>
        <vt:i4>89</vt:i4>
      </vt:variant>
    </vt:vector>
  </HeadingPairs>
  <TitlesOfParts>
    <vt:vector size="95" baseType="lpstr">
      <vt:lpstr>Blank Presentation</vt:lpstr>
      <vt:lpstr>Ocean</vt:lpstr>
      <vt:lpstr>数式</vt:lpstr>
      <vt:lpstr>Equation</vt:lpstr>
      <vt:lpstr>Image</vt:lpstr>
      <vt:lpstr>グラフ</vt:lpstr>
      <vt:lpstr>加速器で探るビックバン直後の 宇宙とQCD相転移 </vt:lpstr>
      <vt:lpstr>スライド 2</vt:lpstr>
      <vt:lpstr>大型ハドロン衝突型加速器 LHC (the Large Hadron Collider)</vt:lpstr>
      <vt:lpstr>スライド 4</vt:lpstr>
      <vt:lpstr>２００８年９月１０日</vt:lpstr>
      <vt:lpstr>スライド 6</vt:lpstr>
      <vt:lpstr>スライド 7</vt:lpstr>
      <vt:lpstr>LHC加速器、最初の陽子同士衝突！ (2009.11.23)</vt:lpstr>
      <vt:lpstr>スライド 9</vt:lpstr>
      <vt:lpstr>スライド 10</vt:lpstr>
      <vt:lpstr> 宇宙や物質の根源的な疑問に答える、 重要な手がかりを与える可能性！</vt:lpstr>
      <vt:lpstr>この講義では…</vt:lpstr>
      <vt:lpstr>1. ビックバン宇宙膨張</vt:lpstr>
      <vt:lpstr>ビックバン宇宙論</vt:lpstr>
      <vt:lpstr>ビックバン宇宙膨張、３つの証拠</vt:lpstr>
      <vt:lpstr>スライド 16</vt:lpstr>
      <vt:lpstr>ビックバンの証拠：その１</vt:lpstr>
      <vt:lpstr>スライド 18</vt:lpstr>
      <vt:lpstr>ビックバンの証拠：その２</vt:lpstr>
      <vt:lpstr>WMAPによるCMB揺らぎの観測</vt:lpstr>
      <vt:lpstr>Big-bang nucleosynthesis (BBN)</vt:lpstr>
      <vt:lpstr>ビックバンの証拠：その３</vt:lpstr>
      <vt:lpstr>宇宙温度の変遷</vt:lpstr>
      <vt:lpstr>２. いかにして宇宙初期の 状態を作り出すのか？</vt:lpstr>
      <vt:lpstr>スライド 25</vt:lpstr>
      <vt:lpstr>スライド 26</vt:lpstr>
      <vt:lpstr>スライド 27</vt:lpstr>
      <vt:lpstr>QED（量子電磁気学） と QCD（量子色力学）</vt:lpstr>
      <vt:lpstr>スライド 29</vt:lpstr>
      <vt:lpstr>クォーク・グルーオンプラズマ(QGP)とは？</vt:lpstr>
      <vt:lpstr>スライド 31</vt:lpstr>
      <vt:lpstr>原子核の大きさ</vt:lpstr>
      <vt:lpstr>相対論的な速度で動く原子核 (金の場合）</vt:lpstr>
      <vt:lpstr>スライド 34</vt:lpstr>
      <vt:lpstr>高エネルギー原子核衝突シミュレーション による衝突系の時空発展</vt:lpstr>
      <vt:lpstr>QPG生成のシグナルとして、様々な 観測量が提唱された。  後にその多くが正しくないことが 判明する…</vt:lpstr>
      <vt:lpstr>3. QGP研究の歴史的背景</vt:lpstr>
      <vt:lpstr>実験的背景；その１ 高エネルギー宇宙線の観測</vt:lpstr>
      <vt:lpstr> &gt; 1 GeV/fm3 での&lt;pT&gt; の急激な増加！</vt:lpstr>
      <vt:lpstr>実験的背景；その２ 宇宙線の多粒子発生（原子核衝突）</vt:lpstr>
      <vt:lpstr>１９５０年代→１９８０年代</vt:lpstr>
      <vt:lpstr>クォーク・グルーオンプラズマ 実験的研究の歴史</vt:lpstr>
      <vt:lpstr>4. 実験によるリトルバンの生成 　をめざして</vt:lpstr>
      <vt:lpstr>スライド 44</vt:lpstr>
      <vt:lpstr>RHIC：相対論的重イオン衝突型加速器</vt:lpstr>
      <vt:lpstr>スライド 46</vt:lpstr>
      <vt:lpstr>高エネルギー重イオン衝突の時空発展</vt:lpstr>
      <vt:lpstr>スライド 48</vt:lpstr>
      <vt:lpstr>Display Event in PHENIX and STAR</vt:lpstr>
      <vt:lpstr>PHENIX Experiment</vt:lpstr>
      <vt:lpstr>スライド 51</vt:lpstr>
      <vt:lpstr>PHENIX実験</vt:lpstr>
      <vt:lpstr>5. RHIC実験でわかったこと</vt:lpstr>
      <vt:lpstr>ハドロン生成の起源 (1)</vt:lpstr>
      <vt:lpstr>ハドロン生成の起源 (2)</vt:lpstr>
      <vt:lpstr>スライド 56</vt:lpstr>
      <vt:lpstr>初期宇宙の状態に迫る！</vt:lpstr>
      <vt:lpstr>横方向のダイナミックス</vt:lpstr>
      <vt:lpstr>Probes of the Medium (I)</vt:lpstr>
      <vt:lpstr>Probes of the Medium (II)</vt:lpstr>
      <vt:lpstr>pQCD Calibrated Probes (p+p)</vt:lpstr>
      <vt:lpstr>直接光子の pT 分布 (Au+Au)</vt:lpstr>
      <vt:lpstr>Discovery of Strong Suppression (Au+Au)</vt:lpstr>
      <vt:lpstr>p0 と荷電ハドロンの収量抑制</vt:lpstr>
      <vt:lpstr>エネルギー密度の推定</vt:lpstr>
      <vt:lpstr>ジェットとは？</vt:lpstr>
      <vt:lpstr>More Jets !!</vt:lpstr>
      <vt:lpstr>ジェットの方位角相関の様子  (陽子-陽子 p+p 衝突の場合)</vt:lpstr>
      <vt:lpstr>STAR実験によるジェットイベント</vt:lpstr>
      <vt:lpstr>ジェットと２粒子方位角分布</vt:lpstr>
      <vt:lpstr>金原子核衝突における方位角分布</vt:lpstr>
      <vt:lpstr>ジェットの通過によって媒質はいかに反応するか？</vt:lpstr>
      <vt:lpstr>スライド 73</vt:lpstr>
      <vt:lpstr>スライド 74</vt:lpstr>
      <vt:lpstr>集団的運動は見えるのだろうか？</vt:lpstr>
      <vt:lpstr>完全流体の実現か?</vt:lpstr>
      <vt:lpstr>Analogy in Atomic System</vt:lpstr>
      <vt:lpstr> v2　とクォーク融合模型</vt:lpstr>
      <vt:lpstr>スライド 79</vt:lpstr>
      <vt:lpstr>RHIC 実験でわかったこと（まとめ）</vt:lpstr>
      <vt:lpstr>5. さらなる挑戦；  RHIC からLHC へ</vt:lpstr>
      <vt:lpstr>LHC加速器を使った４つの実験</vt:lpstr>
      <vt:lpstr>スライド 83</vt:lpstr>
      <vt:lpstr>ALICE Collaboration</vt:lpstr>
      <vt:lpstr>スライド 85</vt:lpstr>
      <vt:lpstr>LHC実験; より宇宙初期の状態へ迫る！！</vt:lpstr>
      <vt:lpstr>広島大学: ALICE Photon Spectrometer  (PHOS)</vt:lpstr>
      <vt:lpstr>筑波大学： ALICE-電磁カロリメータ増強プロジェクト</vt:lpstr>
      <vt:lpstr>まとめ</vt:lpstr>
    </vt:vector>
  </TitlesOfParts>
  <Company>Tatsuya Chujo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QGP生成とQCD多体系の物理</dc:title>
  <dc:creator>Tatsuya Chujo</dc:creator>
  <cp:keywords/>
  <cp:lastModifiedBy>中條 達也</cp:lastModifiedBy>
  <cp:revision>837</cp:revision>
  <cp:lastPrinted>2008-02-15T03:11:50Z</cp:lastPrinted>
  <dcterms:created xsi:type="dcterms:W3CDTF">2009-12-01T04:29:05Z</dcterms:created>
  <dcterms:modified xsi:type="dcterms:W3CDTF">2009-12-01T04:34:07Z</dcterms:modified>
</cp:coreProperties>
</file>