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sldIdLst>
    <p:sldId id="256" r:id="rId2"/>
    <p:sldId id="591" r:id="rId3"/>
    <p:sldId id="475" r:id="rId4"/>
    <p:sldId id="760" r:id="rId5"/>
    <p:sldId id="604" r:id="rId6"/>
    <p:sldId id="761" r:id="rId7"/>
    <p:sldId id="688" r:id="rId8"/>
    <p:sldId id="605" r:id="rId9"/>
    <p:sldId id="762" r:id="rId10"/>
    <p:sldId id="612" r:id="rId11"/>
    <p:sldId id="607" r:id="rId12"/>
    <p:sldId id="613" r:id="rId13"/>
    <p:sldId id="614" r:id="rId14"/>
    <p:sldId id="611" r:id="rId15"/>
    <p:sldId id="759" r:id="rId16"/>
    <p:sldId id="508" r:id="rId17"/>
    <p:sldId id="778" r:id="rId18"/>
    <p:sldId id="779" r:id="rId19"/>
    <p:sldId id="780" r:id="rId20"/>
    <p:sldId id="781" r:id="rId21"/>
    <p:sldId id="638" r:id="rId22"/>
    <p:sldId id="744" r:id="rId23"/>
    <p:sldId id="745" r:id="rId24"/>
    <p:sldId id="746" r:id="rId25"/>
    <p:sldId id="747" r:id="rId26"/>
    <p:sldId id="580" r:id="rId27"/>
    <p:sldId id="723" r:id="rId28"/>
    <p:sldId id="754" r:id="rId29"/>
    <p:sldId id="755" r:id="rId30"/>
    <p:sldId id="756" r:id="rId31"/>
    <p:sldId id="757" r:id="rId32"/>
    <p:sldId id="758" r:id="rId33"/>
    <p:sldId id="728" r:id="rId34"/>
    <p:sldId id="729" r:id="rId35"/>
    <p:sldId id="764" r:id="rId36"/>
    <p:sldId id="730" r:id="rId37"/>
    <p:sldId id="731" r:id="rId38"/>
    <p:sldId id="732" r:id="rId39"/>
    <p:sldId id="733" r:id="rId40"/>
    <p:sldId id="765" r:id="rId41"/>
    <p:sldId id="734" r:id="rId42"/>
    <p:sldId id="735" r:id="rId43"/>
    <p:sldId id="752" r:id="rId44"/>
    <p:sldId id="736" r:id="rId45"/>
    <p:sldId id="750" r:id="rId46"/>
    <p:sldId id="741" r:id="rId47"/>
    <p:sldId id="766" r:id="rId48"/>
    <p:sldId id="767" r:id="rId49"/>
    <p:sldId id="751" r:id="rId50"/>
    <p:sldId id="589" r:id="rId51"/>
    <p:sldId id="748" r:id="rId52"/>
    <p:sldId id="770" r:id="rId53"/>
    <p:sldId id="749" r:id="rId54"/>
    <p:sldId id="603" r:id="rId55"/>
    <p:sldId id="771" r:id="rId56"/>
    <p:sldId id="772" r:id="rId57"/>
    <p:sldId id="773" r:id="rId58"/>
    <p:sldId id="774" r:id="rId59"/>
    <p:sldId id="775" r:id="rId60"/>
    <p:sldId id="776" r:id="rId61"/>
    <p:sldId id="704" r:id="rId62"/>
    <p:sldId id="705" r:id="rId63"/>
    <p:sldId id="706" r:id="rId64"/>
    <p:sldId id="707" r:id="rId65"/>
    <p:sldId id="715" r:id="rId66"/>
    <p:sldId id="768" r:id="rId67"/>
    <p:sldId id="769" r:id="rId68"/>
    <p:sldId id="74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06" y="66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3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C0AA-771D-4444-B208-00ABE4F225F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BD80141F-7488-4CC1-B7D5-2542D409FDED}">
      <dgm:prSet/>
      <dgm:spPr/>
      <dgm:t>
        <a:bodyPr/>
        <a:lstStyle/>
        <a:p>
          <a:pPr rtl="0"/>
          <a:r>
            <a:rPr lang="en-US" smtClean="0"/>
            <a:t>Proliferation of observations and ideas</a:t>
          </a:r>
          <a:endParaRPr lang="en-US"/>
        </a:p>
      </dgm:t>
    </dgm:pt>
    <dgm:pt modelId="{2C0C7D1F-E6CF-48DE-9D81-F007A1A84F08}" type="parTrans" cxnId="{F87C1D8B-4EBC-48AC-AFB9-10E2B1798EE6}">
      <dgm:prSet/>
      <dgm:spPr/>
      <dgm:t>
        <a:bodyPr/>
        <a:lstStyle/>
        <a:p>
          <a:endParaRPr lang="en-US"/>
        </a:p>
      </dgm:t>
    </dgm:pt>
    <dgm:pt modelId="{13AAFF9A-4D3C-4DF0-8969-13DDE1DA2D1E}" type="sibTrans" cxnId="{F87C1D8B-4EBC-48AC-AFB9-10E2B1798EE6}">
      <dgm:prSet/>
      <dgm:spPr/>
      <dgm:t>
        <a:bodyPr/>
        <a:lstStyle/>
        <a:p>
          <a:endParaRPr lang="en-US"/>
        </a:p>
      </dgm:t>
    </dgm:pt>
    <dgm:pt modelId="{46857B63-E6B3-4BB0-914F-7A11BEC4C56D}">
      <dgm:prSet/>
      <dgm:spPr/>
      <dgm:t>
        <a:bodyPr/>
        <a:lstStyle/>
        <a:p>
          <a:pPr rtl="0"/>
          <a:r>
            <a:rPr lang="en-US" smtClean="0"/>
            <a:t>Synthesis</a:t>
          </a:r>
          <a:endParaRPr lang="en-US"/>
        </a:p>
      </dgm:t>
    </dgm:pt>
    <dgm:pt modelId="{B269AFB4-81FD-4D09-8A58-DBB2DC949D73}" type="parTrans" cxnId="{D5E88B3C-B095-4BB9-ACAE-3C31B2B44339}">
      <dgm:prSet/>
      <dgm:spPr/>
      <dgm:t>
        <a:bodyPr/>
        <a:lstStyle/>
        <a:p>
          <a:endParaRPr lang="en-US"/>
        </a:p>
      </dgm:t>
    </dgm:pt>
    <dgm:pt modelId="{106D6D7F-7036-49D6-8336-079E6A082115}" type="sibTrans" cxnId="{D5E88B3C-B095-4BB9-ACAE-3C31B2B44339}">
      <dgm:prSet/>
      <dgm:spPr/>
      <dgm:t>
        <a:bodyPr/>
        <a:lstStyle/>
        <a:p>
          <a:endParaRPr lang="en-US"/>
        </a:p>
      </dgm:t>
    </dgm:pt>
    <dgm:pt modelId="{946C4D24-66D6-4177-9139-5E869D112BBC}" type="pres">
      <dgm:prSet presAssocID="{34CAC0AA-771D-4444-B208-00ABE4F225F7}" presName="cycle" presStyleCnt="0">
        <dgm:presLayoutVars>
          <dgm:dir/>
          <dgm:resizeHandles val="exact"/>
        </dgm:presLayoutVars>
      </dgm:prSet>
      <dgm:spPr/>
      <dgm:t>
        <a:bodyPr/>
        <a:lstStyle/>
        <a:p>
          <a:endParaRPr lang="en-US"/>
        </a:p>
      </dgm:t>
    </dgm:pt>
    <dgm:pt modelId="{A3C25C5D-A733-4768-B7D4-5E4187BCB7E9}" type="pres">
      <dgm:prSet presAssocID="{BD80141F-7488-4CC1-B7D5-2542D409FDED}" presName="node" presStyleLbl="node1" presStyleIdx="0" presStyleCnt="2">
        <dgm:presLayoutVars>
          <dgm:bulletEnabled val="1"/>
        </dgm:presLayoutVars>
      </dgm:prSet>
      <dgm:spPr/>
      <dgm:t>
        <a:bodyPr/>
        <a:lstStyle/>
        <a:p>
          <a:endParaRPr lang="en-US"/>
        </a:p>
      </dgm:t>
    </dgm:pt>
    <dgm:pt modelId="{DFB8EA87-B38D-42FF-B965-A05280A66E2E}" type="pres">
      <dgm:prSet presAssocID="{13AAFF9A-4D3C-4DF0-8969-13DDE1DA2D1E}" presName="sibTrans" presStyleLbl="sibTrans2D1" presStyleIdx="0" presStyleCnt="2"/>
      <dgm:spPr/>
      <dgm:t>
        <a:bodyPr/>
        <a:lstStyle/>
        <a:p>
          <a:endParaRPr lang="en-US"/>
        </a:p>
      </dgm:t>
    </dgm:pt>
    <dgm:pt modelId="{714E3A83-3028-42D2-9012-88717C27C18A}" type="pres">
      <dgm:prSet presAssocID="{13AAFF9A-4D3C-4DF0-8969-13DDE1DA2D1E}" presName="connectorText" presStyleLbl="sibTrans2D1" presStyleIdx="0" presStyleCnt="2"/>
      <dgm:spPr/>
      <dgm:t>
        <a:bodyPr/>
        <a:lstStyle/>
        <a:p>
          <a:endParaRPr lang="en-US"/>
        </a:p>
      </dgm:t>
    </dgm:pt>
    <dgm:pt modelId="{A1FC8608-DB5A-4BCA-86F5-2C7F5B986F00}" type="pres">
      <dgm:prSet presAssocID="{46857B63-E6B3-4BB0-914F-7A11BEC4C56D}" presName="node" presStyleLbl="node1" presStyleIdx="1" presStyleCnt="2">
        <dgm:presLayoutVars>
          <dgm:bulletEnabled val="1"/>
        </dgm:presLayoutVars>
      </dgm:prSet>
      <dgm:spPr/>
      <dgm:t>
        <a:bodyPr/>
        <a:lstStyle/>
        <a:p>
          <a:endParaRPr lang="en-US"/>
        </a:p>
      </dgm:t>
    </dgm:pt>
    <dgm:pt modelId="{2CC9F3FB-B798-4659-9AC2-BEA5085B8035}" type="pres">
      <dgm:prSet presAssocID="{106D6D7F-7036-49D6-8336-079E6A082115}" presName="sibTrans" presStyleLbl="sibTrans2D1" presStyleIdx="1" presStyleCnt="2"/>
      <dgm:spPr/>
      <dgm:t>
        <a:bodyPr/>
        <a:lstStyle/>
        <a:p>
          <a:endParaRPr lang="en-US"/>
        </a:p>
      </dgm:t>
    </dgm:pt>
    <dgm:pt modelId="{01876DF0-12C5-411E-AAB8-BB4E13E67891}" type="pres">
      <dgm:prSet presAssocID="{106D6D7F-7036-49D6-8336-079E6A082115}" presName="connectorText" presStyleLbl="sibTrans2D1" presStyleIdx="1" presStyleCnt="2"/>
      <dgm:spPr/>
      <dgm:t>
        <a:bodyPr/>
        <a:lstStyle/>
        <a:p>
          <a:endParaRPr lang="en-US"/>
        </a:p>
      </dgm:t>
    </dgm:pt>
  </dgm:ptLst>
  <dgm:cxnLst>
    <dgm:cxn modelId="{D5E88B3C-B095-4BB9-ACAE-3C31B2B44339}" srcId="{34CAC0AA-771D-4444-B208-00ABE4F225F7}" destId="{46857B63-E6B3-4BB0-914F-7A11BEC4C56D}" srcOrd="1" destOrd="0" parTransId="{B269AFB4-81FD-4D09-8A58-DBB2DC949D73}" sibTransId="{106D6D7F-7036-49D6-8336-079E6A082115}"/>
    <dgm:cxn modelId="{F498D06D-8F52-4320-9B25-44AC073A91A1}" type="presOf" srcId="{34CAC0AA-771D-4444-B208-00ABE4F225F7}" destId="{946C4D24-66D6-4177-9139-5E869D112BBC}" srcOrd="0" destOrd="0" presId="urn:microsoft.com/office/officeart/2005/8/layout/cycle2"/>
    <dgm:cxn modelId="{D19F4180-FA80-473A-B6B8-91B15A8A3551}" type="presOf" srcId="{46857B63-E6B3-4BB0-914F-7A11BEC4C56D}" destId="{A1FC8608-DB5A-4BCA-86F5-2C7F5B986F00}" srcOrd="0" destOrd="0" presId="urn:microsoft.com/office/officeart/2005/8/layout/cycle2"/>
    <dgm:cxn modelId="{6B373083-1FE8-4C04-BD2D-B0EB89726CE0}" type="presOf" srcId="{13AAFF9A-4D3C-4DF0-8969-13DDE1DA2D1E}" destId="{DFB8EA87-B38D-42FF-B965-A05280A66E2E}" srcOrd="0" destOrd="0" presId="urn:microsoft.com/office/officeart/2005/8/layout/cycle2"/>
    <dgm:cxn modelId="{7DF77E59-0766-4B70-9AFC-698D4567F155}" type="presOf" srcId="{106D6D7F-7036-49D6-8336-079E6A082115}" destId="{01876DF0-12C5-411E-AAB8-BB4E13E67891}" srcOrd="1" destOrd="0" presId="urn:microsoft.com/office/officeart/2005/8/layout/cycle2"/>
    <dgm:cxn modelId="{8876053A-B96C-4D1C-AFF3-03AA07714225}" type="presOf" srcId="{106D6D7F-7036-49D6-8336-079E6A082115}" destId="{2CC9F3FB-B798-4659-9AC2-BEA5085B8035}" srcOrd="0" destOrd="0" presId="urn:microsoft.com/office/officeart/2005/8/layout/cycle2"/>
    <dgm:cxn modelId="{F87C1D8B-4EBC-48AC-AFB9-10E2B1798EE6}" srcId="{34CAC0AA-771D-4444-B208-00ABE4F225F7}" destId="{BD80141F-7488-4CC1-B7D5-2542D409FDED}" srcOrd="0" destOrd="0" parTransId="{2C0C7D1F-E6CF-48DE-9D81-F007A1A84F08}" sibTransId="{13AAFF9A-4D3C-4DF0-8969-13DDE1DA2D1E}"/>
    <dgm:cxn modelId="{F01BA407-3A7B-4E02-8ED9-95DBC8A7A1D6}" type="presOf" srcId="{13AAFF9A-4D3C-4DF0-8969-13DDE1DA2D1E}" destId="{714E3A83-3028-42D2-9012-88717C27C18A}" srcOrd="1" destOrd="0" presId="urn:microsoft.com/office/officeart/2005/8/layout/cycle2"/>
    <dgm:cxn modelId="{5A748704-3F39-4F44-AF65-5DE9E8369161}" type="presOf" srcId="{BD80141F-7488-4CC1-B7D5-2542D409FDED}" destId="{A3C25C5D-A733-4768-B7D4-5E4187BCB7E9}" srcOrd="0" destOrd="0" presId="urn:microsoft.com/office/officeart/2005/8/layout/cycle2"/>
    <dgm:cxn modelId="{3E47A58B-41DE-46C0-A5C9-F3036C9F159E}" type="presParOf" srcId="{946C4D24-66D6-4177-9139-5E869D112BBC}" destId="{A3C25C5D-A733-4768-B7D4-5E4187BCB7E9}" srcOrd="0" destOrd="0" presId="urn:microsoft.com/office/officeart/2005/8/layout/cycle2"/>
    <dgm:cxn modelId="{E4BA6FFA-FCE4-4049-BA16-7EF4138C0317}" type="presParOf" srcId="{946C4D24-66D6-4177-9139-5E869D112BBC}" destId="{DFB8EA87-B38D-42FF-B965-A05280A66E2E}" srcOrd="1" destOrd="0" presId="urn:microsoft.com/office/officeart/2005/8/layout/cycle2"/>
    <dgm:cxn modelId="{D220366F-69FA-4A90-BB99-ED1059FB23CF}" type="presParOf" srcId="{DFB8EA87-B38D-42FF-B965-A05280A66E2E}" destId="{714E3A83-3028-42D2-9012-88717C27C18A}" srcOrd="0" destOrd="0" presId="urn:microsoft.com/office/officeart/2005/8/layout/cycle2"/>
    <dgm:cxn modelId="{D85FB4A8-C415-4D57-BF91-15BE69BA5521}" type="presParOf" srcId="{946C4D24-66D6-4177-9139-5E869D112BBC}" destId="{A1FC8608-DB5A-4BCA-86F5-2C7F5B986F00}" srcOrd="2" destOrd="0" presId="urn:microsoft.com/office/officeart/2005/8/layout/cycle2"/>
    <dgm:cxn modelId="{27301B3F-3161-49FB-B7B0-A4C0EBB1C735}" type="presParOf" srcId="{946C4D24-66D6-4177-9139-5E869D112BBC}" destId="{2CC9F3FB-B798-4659-9AC2-BEA5085B8035}" srcOrd="3" destOrd="0" presId="urn:microsoft.com/office/officeart/2005/8/layout/cycle2"/>
    <dgm:cxn modelId="{9FA711DB-1AC5-485F-9533-D64D6055ACA5}" type="presParOf" srcId="{2CC9F3FB-B798-4659-9AC2-BEA5085B8035}" destId="{01876DF0-12C5-411E-AAB8-BB4E13E6789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25C5D-A733-4768-B7D4-5E4187BCB7E9}">
      <dsp:nvSpPr>
        <dsp:cNvPr id="0" name=""/>
        <dsp:cNvSpPr/>
      </dsp:nvSpPr>
      <dsp:spPr>
        <a:xfrm>
          <a:off x="2038"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Proliferation of observations and ideas</a:t>
          </a:r>
          <a:endParaRPr lang="en-US" sz="3300" kern="1200"/>
        </a:p>
      </dsp:txBody>
      <dsp:txXfrm>
        <a:off x="483410" y="1100844"/>
        <a:ext cx="2324273" cy="2324273"/>
      </dsp:txXfrm>
    </dsp:sp>
    <dsp:sp modelId="{DFB8EA87-B38D-42FF-B965-A05280A66E2E}">
      <dsp:nvSpPr>
        <dsp:cNvPr id="0" name=""/>
        <dsp:cNvSpPr/>
      </dsp:nvSpPr>
      <dsp:spPr>
        <a:xfrm>
          <a:off x="3032688" y="154962"/>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032688" y="376836"/>
        <a:ext cx="1715472" cy="665620"/>
      </dsp:txXfrm>
    </dsp:sp>
    <dsp:sp modelId="{A1FC8608-DB5A-4BCA-86F5-2C7F5B986F00}">
      <dsp:nvSpPr>
        <dsp:cNvPr id="0" name=""/>
        <dsp:cNvSpPr/>
      </dsp:nvSpPr>
      <dsp:spPr>
        <a:xfrm>
          <a:off x="4940543"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Synthesis</a:t>
          </a:r>
          <a:endParaRPr lang="en-US" sz="3300" kern="1200"/>
        </a:p>
      </dsp:txBody>
      <dsp:txXfrm>
        <a:off x="5421915" y="1100844"/>
        <a:ext cx="2324273" cy="2324273"/>
      </dsp:txXfrm>
    </dsp:sp>
    <dsp:sp modelId="{2CC9F3FB-B798-4659-9AC2-BEA5085B8035}">
      <dsp:nvSpPr>
        <dsp:cNvPr id="0" name=""/>
        <dsp:cNvSpPr/>
      </dsp:nvSpPr>
      <dsp:spPr>
        <a:xfrm rot="10800000">
          <a:off x="3148629" y="3261631"/>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481439" y="3483505"/>
        <a:ext cx="1715472" cy="6656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10/25/2015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34</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35</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39</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40</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90DAE-E04D-4B02-9870-BF875421A501}" type="slidenum">
              <a:rPr lang="en-US"/>
              <a:pPr/>
              <a:t>2</a:t>
            </a:fld>
            <a:endParaRPr lang="en-US"/>
          </a:p>
        </p:txBody>
      </p:sp>
      <p:sp>
        <p:nvSpPr>
          <p:cNvPr id="1361922" name="Rectangle 2"/>
          <p:cNvSpPr>
            <a:spLocks noGrp="1" noRot="1" noChangeAspect="1" noChangeArrowheads="1" noTextEdit="1"/>
          </p:cNvSpPr>
          <p:nvPr>
            <p:ph type="sldImg"/>
          </p:nvPr>
        </p:nvSpPr>
        <p:spPr>
          <a:xfrm>
            <a:off x="1143000" y="684213"/>
            <a:ext cx="4572000" cy="3429000"/>
          </a:xfrm>
          <a:ln/>
        </p:spPr>
      </p:sp>
      <p:sp>
        <p:nvSpPr>
          <p:cNvPr id="1361923" name="Rectangle 3"/>
          <p:cNvSpPr>
            <a:spLocks noGrp="1" noChangeArrowheads="1"/>
          </p:cNvSpPr>
          <p:nvPr>
            <p:ph type="body" idx="1"/>
          </p:nvPr>
        </p:nvSpPr>
        <p:spPr>
          <a:xfrm>
            <a:off x="685800" y="4343400"/>
            <a:ext cx="5486400" cy="4116366"/>
          </a:xfrm>
        </p:spPr>
        <p:txBody>
          <a:bodyPr/>
          <a:lstStyle/>
          <a:p>
            <a:r>
              <a:rPr lang="en-US" dirty="0" smtClean="0"/>
              <a:t>Goals of all of QCD</a:t>
            </a:r>
            <a:r>
              <a:rPr lang="en-US" baseline="0" dirty="0" smtClean="0"/>
              <a:t> research</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51</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52</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Lattice</a:t>
            </a:r>
            <a:r>
              <a:rPr lang="en-US" baseline="0" dirty="0" smtClean="0"/>
              <a:t> </a:t>
            </a:r>
            <a:r>
              <a:rPr lang="en-US" baseline="0" dirty="0" err="1" smtClean="0"/>
              <a:t>calcs</a:t>
            </a:r>
            <a:r>
              <a:rPr lang="en-US" baseline="0" dirty="0" smtClean="0"/>
              <a:t> at pion mass: h</a:t>
            </a:r>
            <a:r>
              <a:rPr lang="en-US" dirty="0" smtClean="0"/>
              <a:t>adron spectrum, quark masses, </a:t>
            </a:r>
            <a:r>
              <a:rPr lang="en-US" dirty="0" err="1" smtClean="0"/>
              <a:t>pseudoscalar</a:t>
            </a:r>
            <a:r>
              <a:rPr lang="en-US" dirty="0" smtClean="0"/>
              <a:t> meson decay constants.  </a:t>
            </a:r>
          </a:p>
        </p:txBody>
      </p:sp>
      <p:sp>
        <p:nvSpPr>
          <p:cNvPr id="4" name="Slide Number Placeholder 3"/>
          <p:cNvSpPr>
            <a:spLocks noGrp="1"/>
          </p:cNvSpPr>
          <p:nvPr>
            <p:ph type="sldNum" sz="quarter" idx="10"/>
          </p:nvPr>
        </p:nvSpPr>
        <p:spPr/>
        <p:txBody>
          <a:bodyPr/>
          <a:lstStyle/>
          <a:p>
            <a:fld id="{4CFB1036-C79E-46F7-8FEB-3830A27B2610}" type="slidenum">
              <a:rPr lang="en-US" smtClean="0"/>
              <a:pPr/>
              <a:t>68</a:t>
            </a:fld>
            <a:endParaRPr lang="en-US"/>
          </a:p>
        </p:txBody>
      </p:sp>
    </p:spTree>
    <p:extLst>
      <p:ext uri="{BB962C8B-B14F-4D97-AF65-F5344CB8AC3E}">
        <p14:creationId xmlns:p14="http://schemas.microsoft.com/office/powerpoint/2010/main" val="275298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some a generation or so ahead of me have enjoyed very exciting careers [centered on][based around] the discovery and development of QCD, …]</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some a generation or so ahead of me have enjoyed very exciting careers [centered on][based around] the discovery and development of QCD, …]</a:t>
            </a:r>
          </a:p>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12</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27</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1B724F1-7F58-4EE4-92AE-533488413F69}" type="datetime1">
              <a:rPr lang="en-US" smtClean="0"/>
              <a:t>10/25/2015</a:t>
            </a:fld>
            <a:endParaRPr lang="en-US"/>
          </a:p>
        </p:txBody>
      </p:sp>
      <p:sp>
        <p:nvSpPr>
          <p:cNvPr id="5" name="Footer Placeholder 4"/>
          <p:cNvSpPr>
            <a:spLocks noGrp="1"/>
          </p:cNvSpPr>
          <p:nvPr>
            <p:ph type="ftr" sz="quarter" idx="11"/>
          </p:nvPr>
        </p:nvSpPr>
        <p:spPr/>
        <p:txBody>
          <a:bodyPr/>
          <a:lstStyle/>
          <a:p>
            <a:r>
              <a:rPr lang="fr-FR" smtClean="0"/>
              <a:t>C. Aidala, DPF, August 5,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8C74F-7EAB-414B-B6F4-EC4F6E2EE237}" type="datetime1">
              <a:rPr lang="en-US" smtClean="0"/>
              <a:t>10/25/2015</a:t>
            </a:fld>
            <a:endParaRPr lang="en-US"/>
          </a:p>
        </p:txBody>
      </p:sp>
      <p:sp>
        <p:nvSpPr>
          <p:cNvPr id="5" name="Footer Placeholder 4"/>
          <p:cNvSpPr>
            <a:spLocks noGrp="1"/>
          </p:cNvSpPr>
          <p:nvPr>
            <p:ph type="ftr" sz="quarter" idx="11"/>
          </p:nvPr>
        </p:nvSpPr>
        <p:spPr/>
        <p:txBody>
          <a:bodyPr/>
          <a:lstStyle/>
          <a:p>
            <a:r>
              <a:rPr lang="fr-FR" smtClean="0"/>
              <a:t>C. Aidala, DPF, August 5,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3EA30-22C8-4E2C-BF70-59A84FC38256}" type="datetime1">
              <a:rPr lang="en-US" smtClean="0"/>
              <a:t>10/25/2015</a:t>
            </a:fld>
            <a:endParaRPr lang="en-US"/>
          </a:p>
        </p:txBody>
      </p:sp>
      <p:sp>
        <p:nvSpPr>
          <p:cNvPr id="5" name="Footer Placeholder 4"/>
          <p:cNvSpPr>
            <a:spLocks noGrp="1"/>
          </p:cNvSpPr>
          <p:nvPr>
            <p:ph type="ftr" sz="quarter" idx="11"/>
          </p:nvPr>
        </p:nvSpPr>
        <p:spPr/>
        <p:txBody>
          <a:bodyPr/>
          <a:lstStyle/>
          <a:p>
            <a:r>
              <a:rPr lang="fr-FR" smtClean="0"/>
              <a:t>C. Aidala, DPF, August 5,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C079464A-44E8-417A-8530-10CE81711DA4}" type="datetime1">
              <a:rPr lang="en-US" smtClean="0"/>
              <a:t>10/25/2015</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DPF, August 5, 2015</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extLst>
      <p:ext uri="{BB962C8B-B14F-4D97-AF65-F5344CB8AC3E}">
        <p14:creationId xmlns:p14="http://schemas.microsoft.com/office/powerpoint/2010/main" val="42784759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A48F572-1FF7-403F-BE26-257468819A1D}" type="datetime1">
              <a:rPr lang="en-US" smtClean="0"/>
              <a:t>10/25/2015</a:t>
            </a:fld>
            <a:endParaRPr lang="en-US"/>
          </a:p>
        </p:txBody>
      </p:sp>
      <p:sp>
        <p:nvSpPr>
          <p:cNvPr id="5" name="Footer Placeholder 4"/>
          <p:cNvSpPr>
            <a:spLocks noGrp="1"/>
          </p:cNvSpPr>
          <p:nvPr>
            <p:ph type="ftr" sz="quarter" idx="11"/>
          </p:nvPr>
        </p:nvSpPr>
        <p:spPr/>
        <p:txBody>
          <a:bodyPr/>
          <a:lstStyle/>
          <a:p>
            <a:r>
              <a:rPr lang="fr-FR" smtClean="0"/>
              <a:t>C. Aidala, DPF, August 5,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B7CBF-F74D-46C4-BD62-AF03B20A9DE3}" type="datetime1">
              <a:rPr lang="en-US" smtClean="0"/>
              <a:t>10/25/2015</a:t>
            </a:fld>
            <a:endParaRPr lang="en-US"/>
          </a:p>
        </p:txBody>
      </p:sp>
      <p:sp>
        <p:nvSpPr>
          <p:cNvPr id="5" name="Footer Placeholder 4"/>
          <p:cNvSpPr>
            <a:spLocks noGrp="1"/>
          </p:cNvSpPr>
          <p:nvPr>
            <p:ph type="ftr" sz="quarter" idx="11"/>
          </p:nvPr>
        </p:nvSpPr>
        <p:spPr/>
        <p:txBody>
          <a:bodyPr/>
          <a:lstStyle/>
          <a:p>
            <a:r>
              <a:rPr lang="fr-FR" smtClean="0"/>
              <a:t>C. Aidala, DPF, August 5,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2D0B7-E9DB-4911-902E-9CE744CC10D0}" type="datetime1">
              <a:rPr lang="en-US" smtClean="0"/>
              <a:t>10/25/2015</a:t>
            </a:fld>
            <a:endParaRPr lang="en-US"/>
          </a:p>
        </p:txBody>
      </p:sp>
      <p:sp>
        <p:nvSpPr>
          <p:cNvPr id="6" name="Footer Placeholder 5"/>
          <p:cNvSpPr>
            <a:spLocks noGrp="1"/>
          </p:cNvSpPr>
          <p:nvPr>
            <p:ph type="ftr" sz="quarter" idx="11"/>
          </p:nvPr>
        </p:nvSpPr>
        <p:spPr/>
        <p:txBody>
          <a:bodyPr/>
          <a:lstStyle/>
          <a:p>
            <a:r>
              <a:rPr lang="fr-FR" smtClean="0"/>
              <a:t>C. Aidala, DPF, August 5,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5DF9AA-41D4-4748-A334-FCFB193425E7}" type="datetime1">
              <a:rPr lang="en-US" smtClean="0"/>
              <a:t>10/25/2015</a:t>
            </a:fld>
            <a:endParaRPr lang="en-US"/>
          </a:p>
        </p:txBody>
      </p:sp>
      <p:sp>
        <p:nvSpPr>
          <p:cNvPr id="8" name="Footer Placeholder 7"/>
          <p:cNvSpPr>
            <a:spLocks noGrp="1"/>
          </p:cNvSpPr>
          <p:nvPr>
            <p:ph type="ftr" sz="quarter" idx="11"/>
          </p:nvPr>
        </p:nvSpPr>
        <p:spPr/>
        <p:txBody>
          <a:bodyPr/>
          <a:lstStyle/>
          <a:p>
            <a:r>
              <a:rPr lang="fr-FR" smtClean="0"/>
              <a:t>C. Aidala, DPF, August 5, 2015</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C98D8-1AA4-44FB-B76D-FD952CAC1B17}" type="datetime1">
              <a:rPr lang="en-US" smtClean="0"/>
              <a:t>10/25/2015</a:t>
            </a:fld>
            <a:endParaRPr lang="en-US"/>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0FB3B-C5A0-4713-AC04-2AD867B979E7}" type="datetime1">
              <a:rPr lang="en-US" smtClean="0"/>
              <a:t>10/25/2015</a:t>
            </a:fld>
            <a:endParaRPr lang="en-US"/>
          </a:p>
        </p:txBody>
      </p:sp>
      <p:sp>
        <p:nvSpPr>
          <p:cNvPr id="3" name="Footer Placeholder 2"/>
          <p:cNvSpPr>
            <a:spLocks noGrp="1"/>
          </p:cNvSpPr>
          <p:nvPr>
            <p:ph type="ftr" sz="quarter" idx="11"/>
          </p:nvPr>
        </p:nvSpPr>
        <p:spPr/>
        <p:txBody>
          <a:bodyPr/>
          <a:lstStyle/>
          <a:p>
            <a:r>
              <a:rPr lang="fr-FR" smtClean="0"/>
              <a:t>C. Aidala, DPF, August 5,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8BF6D-8CA5-4A5D-BBAE-B68C1E253542}" type="datetime1">
              <a:rPr lang="en-US" smtClean="0"/>
              <a:t>10/25/2015</a:t>
            </a:fld>
            <a:endParaRPr lang="en-US"/>
          </a:p>
        </p:txBody>
      </p:sp>
      <p:sp>
        <p:nvSpPr>
          <p:cNvPr id="6" name="Footer Placeholder 5"/>
          <p:cNvSpPr>
            <a:spLocks noGrp="1"/>
          </p:cNvSpPr>
          <p:nvPr>
            <p:ph type="ftr" sz="quarter" idx="11"/>
          </p:nvPr>
        </p:nvSpPr>
        <p:spPr/>
        <p:txBody>
          <a:bodyPr/>
          <a:lstStyle/>
          <a:p>
            <a:r>
              <a:rPr lang="fr-FR" smtClean="0"/>
              <a:t>C. Aidala, DPF, August 5,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C9969-6E26-4A10-9A81-537555C113C8}" type="datetime1">
              <a:rPr lang="en-US" smtClean="0"/>
              <a:t>10/25/2015</a:t>
            </a:fld>
            <a:endParaRPr lang="en-US"/>
          </a:p>
        </p:txBody>
      </p:sp>
      <p:sp>
        <p:nvSpPr>
          <p:cNvPr id="6" name="Footer Placeholder 5"/>
          <p:cNvSpPr>
            <a:spLocks noGrp="1"/>
          </p:cNvSpPr>
          <p:nvPr>
            <p:ph type="ftr" sz="quarter" idx="11"/>
          </p:nvPr>
        </p:nvSpPr>
        <p:spPr/>
        <p:txBody>
          <a:bodyPr/>
          <a:lstStyle/>
          <a:p>
            <a:r>
              <a:rPr lang="fr-FR" smtClean="0"/>
              <a:t>C. Aidala, DPF, August 5,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7FFAA-C8D9-4B0D-9476-F0D55D08C0D0}" type="datetime1">
              <a:rPr lang="en-US" smtClean="0"/>
              <a:t>10/25/2015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C. Aidala, DPF, August 5,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8.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Microsoft_Word_97_-_2003_Document1.doc"/><Relationship Id="rId10" Type="http://schemas.openxmlformats.org/officeDocument/2006/relationships/oleObject" Target="../embeddings/oleObject5.bin"/><Relationship Id="rId4" Type="http://schemas.openxmlformats.org/officeDocument/2006/relationships/image" Target="../media/image13.wmf"/><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6.bin"/><Relationship Id="rId12"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emf"/><Relationship Id="rId11" Type="http://schemas.openxmlformats.org/officeDocument/2006/relationships/image" Target="../media/image19.jpeg"/><Relationship Id="rId5" Type="http://schemas.openxmlformats.org/officeDocument/2006/relationships/oleObject" Target="../embeddings/Microsoft_Word_97_-_2003_Document2.doc"/><Relationship Id="rId10" Type="http://schemas.openxmlformats.org/officeDocument/2006/relationships/oleObject" Target="../embeddings/oleObject8.bin"/><Relationship Id="rId4" Type="http://schemas.openxmlformats.org/officeDocument/2006/relationships/image" Target="../media/image13.wmf"/><Relationship Id="rId9"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9.bin"/><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oleObject" Target="../embeddings/oleObject1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263856" y="0"/>
            <a:ext cx="8637896" cy="6839712"/>
          </a:xfrm>
          <a:prstGeom prst="rect">
            <a:avLst/>
          </a:prstGeom>
          <a:noFill/>
          <a:ln w="9525">
            <a:noFill/>
            <a:miter lim="800000"/>
            <a:headEnd/>
            <a:tailEnd/>
          </a:ln>
        </p:spPr>
      </p:pic>
      <p:sp>
        <p:nvSpPr>
          <p:cNvPr id="6" name="Rectangle 5"/>
          <p:cNvSpPr/>
          <p:nvPr/>
        </p:nvSpPr>
        <p:spPr>
          <a:xfrm>
            <a:off x="255896" y="0"/>
            <a:ext cx="8637896" cy="6839712"/>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971550"/>
            <a:ext cx="8153400" cy="2152650"/>
          </a:xfrm>
        </p:spPr>
        <p:txBody>
          <a:bodyPr>
            <a:noAutofit/>
          </a:bodyPr>
          <a:lstStyle/>
          <a:p>
            <a:r>
              <a:rPr lang="en-US" sz="3600" dirty="0" smtClean="0">
                <a:effectLst>
                  <a:outerShdw blurRad="38100" dist="38100" dir="2700000" algn="tl">
                    <a:srgbClr val="000000">
                      <a:alpha val="43137"/>
                    </a:srgbClr>
                  </a:outerShdw>
                </a:effectLst>
              </a:rPr>
              <a:t>Advancing the </a:t>
            </a:r>
            <a:r>
              <a:rPr lang="en-US" sz="3600" dirty="0">
                <a:effectLst>
                  <a:outerShdw blurRad="38100" dist="38100" dir="2700000" algn="tl">
                    <a:srgbClr val="000000">
                      <a:alpha val="43137"/>
                    </a:srgbClr>
                  </a:outerShdw>
                </a:effectLst>
              </a:rPr>
              <a:t>Era of Quantitative </a:t>
            </a:r>
            <a:r>
              <a:rPr lang="en-US" sz="3600" dirty="0" smtClean="0">
                <a:effectLst>
                  <a:outerShdw blurRad="38100" dist="38100" dir="2700000" algn="tl">
                    <a:srgbClr val="000000">
                      <a:alpha val="43137"/>
                    </a:srgbClr>
                  </a:outerShdw>
                </a:effectLst>
              </a:rPr>
              <a:t>QCD: Experiment</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(Why I think it’s a really neat time to be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a QCD experimentalist)</a:t>
            </a:r>
            <a:endParaRPr lang="en-US" sz="3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55896" y="5638800"/>
            <a:ext cx="3962400" cy="1219200"/>
          </a:xfrm>
        </p:spPr>
        <p:txBody>
          <a:bodyPr>
            <a:normAutofit/>
          </a:bodyPr>
          <a:lstStyle/>
          <a:p>
            <a:r>
              <a:rPr lang="en-US" sz="2800" dirty="0" smtClean="0">
                <a:effectLst>
                  <a:outerShdw blurRad="50800" dist="50800" dir="5400000" algn="ctr" rotWithShape="0">
                    <a:schemeClr val="tx1"/>
                  </a:outerShdw>
                </a:effectLst>
              </a:rPr>
              <a:t>Christine A. Aidala</a:t>
            </a:r>
          </a:p>
          <a:p>
            <a:r>
              <a:rPr lang="en-US" sz="2800" dirty="0" smtClean="0">
                <a:effectLst>
                  <a:outerShdw blurRad="50800" dist="50800" dir="5400000" algn="ctr" rotWithShape="0">
                    <a:schemeClr val="tx1"/>
                  </a:outerShdw>
                </a:effectLst>
              </a:rPr>
              <a:t>University of Michigan</a:t>
            </a:r>
          </a:p>
          <a:p>
            <a:endParaRPr lang="en-US" sz="2800" dirty="0" smtClean="0">
              <a:effectLst>
                <a:outerShdw blurRad="50800" dist="50800" dir="5400000" algn="ctr" rotWithShape="0">
                  <a:schemeClr val="tx1"/>
                </a:outerShdw>
              </a:effectLst>
            </a:endParaRPr>
          </a:p>
          <a:p>
            <a:endParaRPr lang="en-US" sz="2800" dirty="0">
              <a:effectLst>
                <a:outerShdw blurRad="50800" dist="50800" dir="5400000" algn="ctr" rotWithShape="0">
                  <a:schemeClr val="tx1"/>
                </a:outerShdw>
              </a:effectLst>
            </a:endParaRPr>
          </a:p>
        </p:txBody>
      </p:sp>
      <p:sp>
        <p:nvSpPr>
          <p:cNvPr id="4" name="Rectangle 3"/>
          <p:cNvSpPr/>
          <p:nvPr/>
        </p:nvSpPr>
        <p:spPr>
          <a:xfrm>
            <a:off x="6248400" y="5983069"/>
            <a:ext cx="2286000" cy="646331"/>
          </a:xfrm>
          <a:prstGeom prst="rect">
            <a:avLst/>
          </a:prstGeom>
        </p:spPr>
        <p:txBody>
          <a:bodyPr wrap="square">
            <a:spAutoFit/>
          </a:bodyPr>
          <a:lstStyle/>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DPF, Ann Arbor, MI</a:t>
            </a:r>
            <a:endPar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August 5, 2015</a:t>
            </a:r>
            <a:endPar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cstate="print"/>
          <a:srcRect/>
          <a:stretch>
            <a:fillRect/>
          </a:stretch>
        </p:blipFill>
        <p:spPr bwMode="auto">
          <a:xfrm>
            <a:off x="152399" y="1752600"/>
            <a:ext cx="5055855" cy="3505200"/>
          </a:xfrm>
          <a:prstGeom prst="rect">
            <a:avLst/>
          </a:prstGeom>
          <a:solidFill>
            <a:schemeClr val="accent1"/>
          </a:solidFill>
          <a:ln w="9525">
            <a:noFill/>
            <a:miter lim="800000"/>
            <a:headEnd/>
            <a:tailEnd/>
          </a:ln>
        </p:spPr>
      </p:pic>
      <p:sp>
        <p:nvSpPr>
          <p:cNvPr id="10" name="Title 9"/>
          <p:cNvSpPr>
            <a:spLocks noGrp="1"/>
          </p:cNvSpPr>
          <p:nvPr>
            <p:ph type="title"/>
          </p:nvPr>
        </p:nvSpPr>
        <p:spPr/>
        <p:txBody>
          <a:bodyPr>
            <a:normAutofit fontScale="90000"/>
          </a:bodyPr>
          <a:lstStyle/>
          <a:p>
            <a:r>
              <a:rPr lang="en-US" dirty="0" smtClean="0"/>
              <a:t>Example: “Threshold resummation” </a:t>
            </a:r>
            <a:r>
              <a:rPr lang="en-US" sz="4000" dirty="0" smtClean="0"/>
              <a:t>Extending perturbative calculations to lower energies </a:t>
            </a:r>
            <a:endParaRPr lang="en-US" sz="4000" dirty="0"/>
          </a:p>
        </p:txBody>
      </p:sp>
      <p:sp>
        <p:nvSpPr>
          <p:cNvPr id="12" name="Footer Placeholder 11"/>
          <p:cNvSpPr>
            <a:spLocks noGrp="1"/>
          </p:cNvSpPr>
          <p:nvPr>
            <p:ph type="ftr" sz="quarter" idx="11"/>
          </p:nvPr>
        </p:nvSpPr>
        <p:spPr/>
        <p:txBody>
          <a:bodyPr/>
          <a:lstStyle/>
          <a:p>
            <a:r>
              <a:rPr lang="fr-FR" smtClean="0"/>
              <a:t>C. Aidala, DPF, August 5, 2015</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334431308"/>
              </p:ext>
            </p:extLst>
          </p:nvPr>
        </p:nvGraphicFramePr>
        <p:xfrm>
          <a:off x="2801937" y="2324100"/>
          <a:ext cx="1770063" cy="419100"/>
        </p:xfrm>
        <a:graphic>
          <a:graphicData uri="http://schemas.openxmlformats.org/presentationml/2006/ole">
            <mc:AlternateContent xmlns:mc="http://schemas.openxmlformats.org/markup-compatibility/2006">
              <mc:Choice xmlns:v="urn:schemas-microsoft-com:vml" Requires="v">
                <p:oleObj spid="_x0000_s15794" name="Equation" r:id="rId5" imgW="965160" imgH="228600" progId="Equation.3">
                  <p:embed/>
                </p:oleObj>
              </mc:Choice>
              <mc:Fallback>
                <p:oleObj name="Equation" r:id="rId5" imgW="965160" imgH="228600" progId="Equation.3">
                  <p:embed/>
                  <p:pic>
                    <p:nvPicPr>
                      <p:cNvPr id="0" name=""/>
                      <p:cNvPicPr>
                        <a:picLocks noChangeAspect="1" noChangeArrowheads="1"/>
                      </p:cNvPicPr>
                      <p:nvPr/>
                    </p:nvPicPr>
                    <p:blipFill>
                      <a:blip r:embed="rId6"/>
                      <a:srcRect/>
                      <a:stretch>
                        <a:fillRect/>
                      </a:stretch>
                    </p:blipFill>
                    <p:spPr bwMode="auto">
                      <a:xfrm>
                        <a:off x="2801937" y="2324100"/>
                        <a:ext cx="177006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438400" y="4019490"/>
            <a:ext cx="1295400" cy="400110"/>
          </a:xfrm>
          <a:prstGeom prst="rect">
            <a:avLst/>
          </a:prstGeom>
          <a:noFill/>
        </p:spPr>
        <p:txBody>
          <a:bodyPr wrap="square" rtlCol="0">
            <a:spAutoFit/>
          </a:bodyPr>
          <a:lstStyle/>
          <a:p>
            <a:r>
              <a:rPr lang="en-US" sz="2000" dirty="0" smtClean="0"/>
              <a:t>pp</a:t>
            </a:r>
            <a:r>
              <a:rPr lang="en-US" sz="2000" dirty="0" smtClean="0">
                <a:sym typeface="Wingdings" pitchFamily="2" charset="2"/>
              </a:rPr>
              <a:t></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sym typeface="Wingdings" pitchFamily="2" charset="2"/>
              </a:rPr>
              <a:t>X</a:t>
            </a:r>
            <a:endParaRPr lang="en-US" sz="2000" dirty="0"/>
          </a:p>
        </p:txBody>
      </p:sp>
      <p:sp>
        <p:nvSpPr>
          <p:cNvPr id="16" name="TextBox 15"/>
          <p:cNvSpPr txBox="1"/>
          <p:nvPr/>
        </p:nvSpPr>
        <p:spPr>
          <a:xfrm>
            <a:off x="3048000" y="4919246"/>
            <a:ext cx="880369" cy="338554"/>
          </a:xfrm>
          <a:prstGeom prst="rect">
            <a:avLst/>
          </a:prstGeom>
          <a:noFill/>
        </p:spPr>
        <p:txBody>
          <a:bodyPr wrap="none" rtlCol="0">
            <a:spAutoFit/>
          </a:bodyPr>
          <a:lstStyle/>
          <a:p>
            <a:r>
              <a:rPr lang="en-US" sz="1600" dirty="0" smtClean="0"/>
              <a:t>M (</a:t>
            </a:r>
            <a:r>
              <a:rPr lang="en-US" sz="1600" dirty="0" err="1" smtClean="0"/>
              <a:t>GeV</a:t>
            </a:r>
            <a:r>
              <a:rPr lang="en-US" sz="1600" dirty="0" smtClean="0"/>
              <a:t>)</a:t>
            </a:r>
            <a:endParaRPr lang="en-US" sz="1600" dirty="0"/>
          </a:p>
        </p:txBody>
      </p:sp>
      <p:sp>
        <p:nvSpPr>
          <p:cNvPr id="2" name="Rectangle 1"/>
          <p:cNvSpPr/>
          <p:nvPr/>
        </p:nvSpPr>
        <p:spPr>
          <a:xfrm>
            <a:off x="304800" y="5297269"/>
            <a:ext cx="4572000" cy="646331"/>
          </a:xfrm>
          <a:prstGeom prst="rect">
            <a:avLst/>
          </a:prstGeom>
        </p:spPr>
        <p:txBody>
          <a:bodyPr>
            <a:spAutoFit/>
          </a:bodyPr>
          <a:lstStyle/>
          <a:p>
            <a:r>
              <a:rPr lang="en-US" dirty="0">
                <a:solidFill>
                  <a:srgbClr val="FFFFCC"/>
                </a:solidFill>
                <a:latin typeface="Times New Roman" pitchFamily="18" charset="0"/>
                <a:cs typeface="Times New Roman" pitchFamily="18" charset="0"/>
              </a:rPr>
              <a:t>Almeida, Sterman, </a:t>
            </a:r>
            <a:r>
              <a:rPr lang="en-US" dirty="0" err="1">
                <a:solidFill>
                  <a:srgbClr val="FFFFCC"/>
                </a:solidFill>
                <a:latin typeface="Times New Roman" pitchFamily="18" charset="0"/>
                <a:cs typeface="Times New Roman" pitchFamily="18" charset="0"/>
              </a:rPr>
              <a:t>Vogelsang</a:t>
            </a:r>
            <a:r>
              <a:rPr lang="en-US" dirty="0">
                <a:solidFill>
                  <a:srgbClr val="FFFFCC"/>
                </a:solidFill>
                <a:latin typeface="Times New Roman" pitchFamily="18" charset="0"/>
                <a:cs typeface="Times New Roman" pitchFamily="18" charset="0"/>
              </a:rPr>
              <a:t>  PRD80, 074016 (2009) </a:t>
            </a:r>
          </a:p>
        </p:txBody>
      </p:sp>
      <p:sp>
        <p:nvSpPr>
          <p:cNvPr id="3" name="Slide Number Placeholder 2"/>
          <p:cNvSpPr>
            <a:spLocks noGrp="1"/>
          </p:cNvSpPr>
          <p:nvPr>
            <p:ph type="sldNum" sz="quarter" idx="12"/>
          </p:nvPr>
        </p:nvSpPr>
        <p:spPr/>
        <p:txBody>
          <a:bodyPr/>
          <a:lstStyle/>
          <a:p>
            <a:r>
              <a:rPr lang="en-US" dirty="0" smtClean="0"/>
              <a:t>6</a:t>
            </a:r>
            <a:endParaRPr lang="en-US" dirty="0"/>
          </a:p>
        </p:txBody>
      </p:sp>
      <p:sp>
        <p:nvSpPr>
          <p:cNvPr id="13" name="Rectangle 12"/>
          <p:cNvSpPr/>
          <p:nvPr/>
        </p:nvSpPr>
        <p:spPr>
          <a:xfrm>
            <a:off x="5334000" y="1828800"/>
            <a:ext cx="3581400" cy="1938992"/>
          </a:xfrm>
          <a:prstGeom prst="rect">
            <a:avLst/>
          </a:prstGeom>
        </p:spPr>
        <p:txBody>
          <a:bodyPr wrap="square">
            <a:spAutoFit/>
          </a:bodyPr>
          <a:lstStyle/>
          <a:p>
            <a:r>
              <a:rPr lang="en-US" sz="2400" dirty="0" smtClean="0">
                <a:solidFill>
                  <a:srgbClr val="FFFFCC"/>
                </a:solidFill>
                <a:latin typeface="Times New Roman" pitchFamily="18" charset="0"/>
                <a:cs typeface="Times New Roman" pitchFamily="18" charset="0"/>
              </a:rPr>
              <a:t>For observables with two different scales, sum logs of their ratio to all orders in the strong coupling constant </a:t>
            </a:r>
          </a:p>
        </p:txBody>
      </p:sp>
      <p:sp>
        <p:nvSpPr>
          <p:cNvPr id="7" name="TextBox 6"/>
          <p:cNvSpPr txBox="1"/>
          <p:nvPr/>
        </p:nvSpPr>
        <p:spPr>
          <a:xfrm>
            <a:off x="5257800" y="3981271"/>
            <a:ext cx="3578224" cy="923330"/>
          </a:xfrm>
          <a:prstGeom prst="rect">
            <a:avLst/>
          </a:prstGeom>
          <a:solidFill>
            <a:schemeClr val="bg1"/>
          </a:solid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Next-to-leading-order in </a:t>
            </a:r>
            <a:r>
              <a:rPr lang="en-US" dirty="0" smtClean="0">
                <a:solidFill>
                  <a:srgbClr val="FF0000"/>
                </a:solidFill>
                <a:latin typeface="Symbol" panose="05050102010706020507" pitchFamily="18" charset="2"/>
                <a:cs typeface="Times New Roman" panose="02020603050405020304" pitchFamily="18" charset="0"/>
              </a:rPr>
              <a:t>a</a:t>
            </a:r>
            <a:r>
              <a:rPr lang="en-US" baseline="-25000" dirty="0" smtClean="0">
                <a:solidFill>
                  <a:srgbClr val="FF0000"/>
                </a:solidFill>
                <a:latin typeface="Times New Roman" panose="02020603050405020304" pitchFamily="18" charset="0"/>
                <a:cs typeface="Times New Roman" panose="02020603050405020304" pitchFamily="18" charset="0"/>
              </a:rPr>
              <a:t>s</a:t>
            </a:r>
            <a:r>
              <a:rPr lang="en-US" dirty="0" smtClean="0">
                <a:solidFill>
                  <a:srgbClr val="FF0000"/>
                </a:solidFill>
                <a:latin typeface="Times New Roman" panose="02020603050405020304" pitchFamily="18" charset="0"/>
                <a:cs typeface="Times New Roman" panose="02020603050405020304" pitchFamily="18" charset="0"/>
              </a:rPr>
              <a:t> + </a:t>
            </a:r>
            <a:r>
              <a:rPr lang="en-US" dirty="0" err="1" smtClean="0">
                <a:solidFill>
                  <a:srgbClr val="FF0000"/>
                </a:solidFill>
                <a:latin typeface="Times New Roman" panose="02020603050405020304" pitchFamily="18" charset="0"/>
                <a:cs typeface="Times New Roman" panose="02020603050405020304" pitchFamily="18" charset="0"/>
              </a:rPr>
              <a:t>resum</a:t>
            </a:r>
            <a:r>
              <a:rPr lang="en-US" dirty="0" smtClean="0">
                <a:solidFill>
                  <a:srgbClr val="FF0000"/>
                </a:solidFill>
                <a:latin typeface="Times New Roman" panose="02020603050405020304" pitchFamily="18" charset="0"/>
                <a:cs typeface="Times New Roman" panose="02020603050405020304" pitchFamily="18" charset="0"/>
              </a:rPr>
              <a:t>.</a:t>
            </a:r>
          </a:p>
          <a:p>
            <a:endParaRPr lang="en-US" dirty="0">
              <a:solidFill>
                <a:srgbClr val="FFFFCC"/>
              </a:solidFill>
              <a:latin typeface="Times New Roman" panose="02020603050405020304" pitchFamily="18" charset="0"/>
              <a:cs typeface="Times New Roman" panose="02020603050405020304" pitchFamily="18" charset="0"/>
            </a:endParaRPr>
          </a:p>
          <a:p>
            <a:r>
              <a:rPr lang="en-US" dirty="0" smtClean="0">
                <a:solidFill>
                  <a:srgbClr val="0070C0"/>
                </a:solidFill>
                <a:latin typeface="Times New Roman" panose="02020603050405020304" pitchFamily="18" charset="0"/>
                <a:cs typeface="Times New Roman" panose="02020603050405020304" pitchFamily="18" charset="0"/>
              </a:rPr>
              <a:t>Next-to-leading-order in </a:t>
            </a:r>
            <a:r>
              <a:rPr lang="en-US" dirty="0" smtClean="0">
                <a:solidFill>
                  <a:srgbClr val="0070C0"/>
                </a:solidFill>
                <a:latin typeface="Symbol" panose="05050102010706020507" pitchFamily="18" charset="2"/>
                <a:cs typeface="Times New Roman" panose="02020603050405020304" pitchFamily="18" charset="0"/>
              </a:rPr>
              <a:t>a</a:t>
            </a:r>
            <a:r>
              <a:rPr lang="en-US" baseline="-25000" dirty="0" smtClean="0">
                <a:solidFill>
                  <a:srgbClr val="0070C0"/>
                </a:solidFill>
                <a:latin typeface="Times New Roman" panose="02020603050405020304" pitchFamily="18" charset="0"/>
                <a:cs typeface="Times New Roman" panose="02020603050405020304" pitchFamily="18" charset="0"/>
              </a:rPr>
              <a:t>s</a:t>
            </a:r>
            <a:r>
              <a:rPr lang="en-US" dirty="0" smtClean="0">
                <a:solidFill>
                  <a:srgbClr val="0070C0"/>
                </a:solidFill>
                <a:latin typeface="Times New Roman" panose="02020603050405020304" pitchFamily="18" charset="0"/>
                <a:cs typeface="Times New Roman" panose="02020603050405020304" pitchFamily="18" charset="0"/>
              </a:rPr>
              <a:t> </a:t>
            </a:r>
          </a:p>
        </p:txBody>
      </p:sp>
      <p:cxnSp>
        <p:nvCxnSpPr>
          <p:cNvPr id="17" name="Straight Arrow Connector 16"/>
          <p:cNvCxnSpPr/>
          <p:nvPr/>
        </p:nvCxnSpPr>
        <p:spPr>
          <a:xfrm flipH="1" flipV="1">
            <a:off x="4876800" y="3767792"/>
            <a:ext cx="457200" cy="3470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876800" y="4377394"/>
            <a:ext cx="457200" cy="347006"/>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24400" y="3472442"/>
            <a:ext cx="253596" cy="353943"/>
          </a:xfrm>
          <a:prstGeom prst="rect">
            <a:avLst/>
          </a:prstGeom>
          <a:noFill/>
        </p:spPr>
        <p:txBody>
          <a:bodyPr wrap="none" rtlCol="0">
            <a:spAutoFit/>
          </a:bodyPr>
          <a:lstStyle/>
          <a:p>
            <a:r>
              <a:rPr lang="en-US" sz="1700" dirty="0" smtClean="0">
                <a:solidFill>
                  <a:srgbClr val="FF0000"/>
                </a:solidFill>
              </a:rPr>
              <a:t>}</a:t>
            </a:r>
            <a:endParaRPr lang="en-US" sz="1700" dirty="0">
              <a:solidFill>
                <a:srgbClr val="FF0000"/>
              </a:solidFill>
            </a:endParaRPr>
          </a:p>
        </p:txBody>
      </p:sp>
      <p:sp>
        <p:nvSpPr>
          <p:cNvPr id="24" name="TextBox 23"/>
          <p:cNvSpPr txBox="1"/>
          <p:nvPr/>
        </p:nvSpPr>
        <p:spPr>
          <a:xfrm>
            <a:off x="4672154" y="4011304"/>
            <a:ext cx="314510" cy="584775"/>
          </a:xfrm>
          <a:prstGeom prst="rect">
            <a:avLst/>
          </a:prstGeom>
          <a:noFill/>
        </p:spPr>
        <p:txBody>
          <a:bodyPr wrap="none" rtlCol="0">
            <a:spAutoFit/>
          </a:bodyPr>
          <a:lstStyle/>
          <a:p>
            <a:r>
              <a:rPr lang="en-US" sz="3200" dirty="0" smtClean="0">
                <a:solidFill>
                  <a:srgbClr val="0070C0"/>
                </a:solidFill>
              </a:rPr>
              <a:t>}</a:t>
            </a:r>
            <a:endParaRPr lang="en-US" sz="3200" dirty="0">
              <a:solidFill>
                <a:srgbClr val="0070C0"/>
              </a:solidFill>
            </a:endParaRPr>
          </a:p>
        </p:txBody>
      </p:sp>
    </p:spTree>
    <p:extLst>
      <p:ext uri="{BB962C8B-B14F-4D97-AF65-F5344CB8AC3E}">
        <p14:creationId xmlns:p14="http://schemas.microsoft.com/office/powerpoint/2010/main" val="3483183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3" cstate="print"/>
          <a:srcRect/>
          <a:stretch>
            <a:fillRect/>
          </a:stretch>
        </p:blipFill>
        <p:spPr bwMode="auto">
          <a:xfrm>
            <a:off x="4264216" y="1981200"/>
            <a:ext cx="4857750" cy="181954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400" dirty="0" smtClean="0"/>
              <a:t>Example: Phenomenological applications of a non-linear gluon saturation regime at low x</a:t>
            </a:r>
            <a:endParaRPr lang="en-US" sz="3400" dirty="0"/>
          </a:p>
        </p:txBody>
      </p:sp>
      <p:sp>
        <p:nvSpPr>
          <p:cNvPr id="3" name="Footer Placeholder 2"/>
          <p:cNvSpPr>
            <a:spLocks noGrp="1"/>
          </p:cNvSpPr>
          <p:nvPr>
            <p:ph type="ftr" sz="quarter" idx="11"/>
          </p:nvPr>
        </p:nvSpPr>
        <p:spPr/>
        <p:txBody>
          <a:bodyPr/>
          <a:lstStyle/>
          <a:p>
            <a:r>
              <a:rPr lang="fr-FR" smtClean="0"/>
              <a:t>C. Aidala, DPF, August 5, 2015</a:t>
            </a:r>
            <a:endParaRPr lang="en-US"/>
          </a:p>
        </p:txBody>
      </p:sp>
      <p:graphicFrame>
        <p:nvGraphicFramePr>
          <p:cNvPr id="7" name="Object 6"/>
          <p:cNvGraphicFramePr>
            <a:graphicFrameLocks noChangeAspect="1"/>
          </p:cNvGraphicFramePr>
          <p:nvPr/>
        </p:nvGraphicFramePr>
        <p:xfrm>
          <a:off x="1676400" y="3880919"/>
          <a:ext cx="1938867" cy="691081"/>
        </p:xfrm>
        <a:graphic>
          <a:graphicData uri="http://schemas.openxmlformats.org/presentationml/2006/ole">
            <mc:AlternateContent xmlns:mc="http://schemas.openxmlformats.org/markup-compatibility/2006">
              <mc:Choice xmlns:v="urn:schemas-microsoft-com:vml" Requires="v">
                <p:oleObj spid="_x0000_s13747" name="Equation" r:id="rId4" imgW="1282680" imgH="457200" progId="Equation.3">
                  <p:embed/>
                </p:oleObj>
              </mc:Choice>
              <mc:Fallback>
                <p:oleObj name="Equation" r:id="rId4" imgW="128268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880919"/>
                        <a:ext cx="1938867" cy="691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943600" y="2895600"/>
            <a:ext cx="3200400" cy="369332"/>
          </a:xfrm>
          <a:prstGeom prst="rect">
            <a:avLst/>
          </a:prstGeom>
        </p:spPr>
        <p:txBody>
          <a:bodyPr wrap="square">
            <a:spAutoFit/>
          </a:bodyPr>
          <a:lstStyle/>
          <a:p>
            <a:r>
              <a:rPr lang="en-US" dirty="0" smtClean="0"/>
              <a:t>Phys. Rev. D80, 034031 (2009)</a:t>
            </a:r>
            <a:endParaRPr lang="en-US" dirty="0"/>
          </a:p>
        </p:txBody>
      </p:sp>
      <p:pic>
        <p:nvPicPr>
          <p:cNvPr id="208901" name="Picture 5"/>
          <p:cNvPicPr>
            <a:picLocks noChangeAspect="1" noChangeArrowheads="1"/>
          </p:cNvPicPr>
          <p:nvPr/>
        </p:nvPicPr>
        <p:blipFill>
          <a:blip r:embed="rId6" cstate="print"/>
          <a:srcRect/>
          <a:stretch>
            <a:fillRect/>
          </a:stretch>
        </p:blipFill>
        <p:spPr bwMode="auto">
          <a:xfrm>
            <a:off x="609600" y="1524000"/>
            <a:ext cx="3557588" cy="4052614"/>
          </a:xfrm>
          <a:prstGeom prst="rect">
            <a:avLst/>
          </a:prstGeom>
          <a:noFill/>
          <a:ln w="9525">
            <a:noFill/>
            <a:miter lim="800000"/>
            <a:headEnd/>
            <a:tailEnd/>
          </a:ln>
        </p:spPr>
      </p:pic>
      <p:sp>
        <p:nvSpPr>
          <p:cNvPr id="9" name="Rectangle 8"/>
          <p:cNvSpPr/>
          <p:nvPr/>
        </p:nvSpPr>
        <p:spPr>
          <a:xfrm>
            <a:off x="4267200" y="3962400"/>
            <a:ext cx="4648200" cy="1754326"/>
          </a:xfrm>
          <a:prstGeom prst="rect">
            <a:avLst/>
          </a:prstGeom>
        </p:spPr>
        <p:txBody>
          <a:bodyPr wrap="square">
            <a:spAutoFit/>
          </a:bodyPr>
          <a:lstStyle/>
          <a:p>
            <a:r>
              <a:rPr lang="en-US" dirty="0" smtClean="0">
                <a:solidFill>
                  <a:srgbClr val="FFFFCC"/>
                </a:solidFill>
                <a:latin typeface="Times New Roman" pitchFamily="18" charset="0"/>
                <a:cs typeface="Times New Roman" pitchFamily="18" charset="0"/>
              </a:rPr>
              <a:t>Basic framework for non-linear QCD, in which gluon densities are so high that there’s a non-negligible probability for two gluons to combine, developed ~1997-2001.  But had to wait until “running coupling BK evolution” figured out in 2007 to compare directly to data!</a:t>
            </a:r>
            <a:endParaRPr lang="en-US" dirty="0">
              <a:solidFill>
                <a:srgbClr val="FFFFCC"/>
              </a:solidFill>
              <a:latin typeface="Times New Roman" pitchFamily="18" charset="0"/>
              <a:cs typeface="Times New Roman" pitchFamily="18" charset="0"/>
            </a:endParaRPr>
          </a:p>
        </p:txBody>
      </p:sp>
      <p:sp>
        <p:nvSpPr>
          <p:cNvPr id="11" name="Rectangle 10"/>
          <p:cNvSpPr/>
          <p:nvPr/>
        </p:nvSpPr>
        <p:spPr>
          <a:xfrm>
            <a:off x="546463" y="5525869"/>
            <a:ext cx="3733800" cy="615553"/>
          </a:xfrm>
          <a:prstGeom prst="rect">
            <a:avLst/>
          </a:prstGeom>
        </p:spPr>
        <p:txBody>
          <a:bodyPr wrap="square">
            <a:spAutoFit/>
          </a:bodyPr>
          <a:lstStyle/>
          <a:p>
            <a:r>
              <a:rPr lang="en-US" sz="1700" dirty="0" smtClean="0">
                <a:solidFill>
                  <a:srgbClr val="FFFFCC"/>
                </a:solidFill>
                <a:latin typeface="Times New Roman" pitchFamily="18" charset="0"/>
                <a:cs typeface="Times New Roman" pitchFamily="18" charset="0"/>
              </a:rPr>
              <a:t>Fits to proton structure function data at low parton momentum fraction </a:t>
            </a:r>
            <a:r>
              <a:rPr lang="en-US" sz="1700" i="1" dirty="0" smtClean="0">
                <a:solidFill>
                  <a:srgbClr val="FFFFCC"/>
                </a:solidFill>
                <a:latin typeface="Times New Roman" pitchFamily="18" charset="0"/>
                <a:cs typeface="Times New Roman" pitchFamily="18" charset="0"/>
              </a:rPr>
              <a:t>x</a:t>
            </a:r>
            <a:r>
              <a:rPr lang="en-US" sz="1700" dirty="0" smtClean="0">
                <a:solidFill>
                  <a:srgbClr val="FFFFCC"/>
                </a:solidFill>
                <a:latin typeface="Times New Roman" pitchFamily="18" charset="0"/>
                <a:cs typeface="Times New Roman" pitchFamily="18" charset="0"/>
              </a:rPr>
              <a:t>.</a:t>
            </a:r>
            <a:endParaRPr lang="en-US" sz="1700" dirty="0">
              <a:solidFill>
                <a:srgbClr val="FFFF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7</a:t>
            </a:r>
            <a:endParaRPr lang="en-US" dirty="0"/>
          </a:p>
        </p:txBody>
      </p:sp>
    </p:spTree>
    <p:extLst>
      <p:ext uri="{BB962C8B-B14F-4D97-AF65-F5344CB8AC3E}">
        <p14:creationId xmlns:p14="http://schemas.microsoft.com/office/powerpoint/2010/main" val="698219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fr-FR" smtClean="0"/>
              <a:t>C. Aidala, DPF, August 5, 2015</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93344"/>
            <a:ext cx="8229600" cy="1143000"/>
          </a:xfrm>
        </p:spPr>
        <p:txBody>
          <a:bodyPr>
            <a:noAutofit/>
          </a:bodyPr>
          <a:lstStyle/>
          <a:p>
            <a:r>
              <a:rPr lang="en-US" altLang="zh-CN" sz="3800" dirty="0" smtClean="0">
                <a:ea typeface="宋体" pitchFamily="116" charset="-122"/>
              </a:rPr>
              <a:t>Example: 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1610880633"/>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25282"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84763706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25283"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2777744397"/>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25284"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34229908"/>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25285"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r>
              <a:rPr lang="en-US" dirty="0" smtClean="0"/>
              <a:t>8</a:t>
            </a:r>
            <a:endParaRPr lang="en-US" dirty="0"/>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Tree>
    <p:extLst>
      <p:ext uri="{BB962C8B-B14F-4D97-AF65-F5344CB8AC3E}">
        <p14:creationId xmlns:p14="http://schemas.microsoft.com/office/powerpoint/2010/main" val="3883274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5086350" cy="329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639054" y="2852508"/>
            <a:ext cx="3237746" cy="369332"/>
          </a:xfrm>
          <a:prstGeom prst="rect">
            <a:avLst/>
          </a:prstGeom>
          <a:noFill/>
        </p:spPr>
        <p:txBody>
          <a:bodyPr wrap="none" rtlCol="0">
            <a:spAutoFit/>
          </a:bodyPr>
          <a:lstStyle/>
          <a:p>
            <a:r>
              <a:rPr lang="fr-FR" dirty="0" smtClean="0"/>
              <a:t>CLAS                                  HERMES</a:t>
            </a:r>
            <a:endParaRPr lang="fr-FR" dirty="0"/>
          </a:p>
        </p:txBody>
      </p:sp>
      <p:sp>
        <p:nvSpPr>
          <p:cNvPr id="4" name="ZoneTexte 3"/>
          <p:cNvSpPr txBox="1"/>
          <p:nvPr/>
        </p:nvSpPr>
        <p:spPr>
          <a:xfrm>
            <a:off x="5562600" y="1383268"/>
            <a:ext cx="3455626" cy="923330"/>
          </a:xfrm>
          <a:prstGeom prst="rect">
            <a:avLst/>
          </a:prstGeom>
          <a:noFill/>
        </p:spPr>
        <p:txBody>
          <a:bodyPr wrap="none" rtlCol="0">
            <a:spAutoFit/>
          </a:bodyPr>
          <a:lstStyle/>
          <a:p>
            <a:r>
              <a:rPr lang="fr-FR" dirty="0" err="1" smtClean="0">
                <a:solidFill>
                  <a:srgbClr val="FFFFCC"/>
                </a:solidFill>
              </a:rPr>
              <a:t>Guidal</a:t>
            </a:r>
            <a:r>
              <a:rPr lang="fr-FR" dirty="0" smtClean="0">
                <a:solidFill>
                  <a:srgbClr val="FFFFCC"/>
                </a:solidFill>
              </a:rPr>
              <a:t>, Moutarde, </a:t>
            </a:r>
          </a:p>
          <a:p>
            <a:r>
              <a:rPr lang="fr-FR" dirty="0" err="1" smtClean="0">
                <a:solidFill>
                  <a:srgbClr val="FFFFCC"/>
                </a:solidFill>
              </a:rPr>
              <a:t>Vanderhaeghen</a:t>
            </a:r>
            <a:r>
              <a:rPr lang="fr-FR" dirty="0" smtClean="0">
                <a:solidFill>
                  <a:srgbClr val="FFFFCC"/>
                </a:solidFill>
              </a:rPr>
              <a:t>, </a:t>
            </a:r>
          </a:p>
          <a:p>
            <a:r>
              <a:rPr lang="fr-FR" dirty="0" err="1" smtClean="0">
                <a:solidFill>
                  <a:srgbClr val="FFFFCC"/>
                </a:solidFill>
              </a:rPr>
              <a:t>Rept</a:t>
            </a:r>
            <a:r>
              <a:rPr lang="fr-FR" dirty="0" smtClean="0">
                <a:solidFill>
                  <a:srgbClr val="FFFFCC"/>
                </a:solidFill>
              </a:rPr>
              <a:t>. </a:t>
            </a:r>
            <a:r>
              <a:rPr lang="fr-FR" dirty="0" err="1" smtClean="0">
                <a:solidFill>
                  <a:srgbClr val="FFFFCC"/>
                </a:solidFill>
              </a:rPr>
              <a:t>Prog</a:t>
            </a:r>
            <a:r>
              <a:rPr lang="fr-FR" dirty="0" smtClean="0">
                <a:solidFill>
                  <a:srgbClr val="FFFFCC"/>
                </a:solidFill>
              </a:rPr>
              <a:t>. Phys. 76 (2013) 066202</a:t>
            </a:r>
            <a:endParaRPr lang="fr-FR" dirty="0">
              <a:solidFill>
                <a:srgbClr val="FFFFCC"/>
              </a:solidFill>
            </a:endParaRPr>
          </a:p>
        </p:txBody>
      </p:sp>
      <p:sp>
        <p:nvSpPr>
          <p:cNvPr id="9" name="Title 8"/>
          <p:cNvSpPr>
            <a:spLocks noGrp="1"/>
          </p:cNvSpPr>
          <p:nvPr>
            <p:ph type="title"/>
          </p:nvPr>
        </p:nvSpPr>
        <p:spPr>
          <a:xfrm>
            <a:off x="457200" y="0"/>
            <a:ext cx="8229600" cy="1143000"/>
          </a:xfrm>
        </p:spPr>
        <p:txBody>
          <a:bodyPr>
            <a:normAutofit/>
          </a:bodyPr>
          <a:lstStyle/>
          <a:p>
            <a:r>
              <a:rPr lang="en-US" sz="3600" dirty="0" smtClean="0"/>
              <a:t>Example: Exploring spatial distributions</a:t>
            </a:r>
            <a:endParaRPr lang="en-US" sz="3600" dirty="0"/>
          </a:p>
        </p:txBody>
      </p:sp>
      <p:sp>
        <p:nvSpPr>
          <p:cNvPr id="13" name="Footer Placeholder 12"/>
          <p:cNvSpPr>
            <a:spLocks noGrp="1"/>
          </p:cNvSpPr>
          <p:nvPr>
            <p:ph type="ftr" sz="quarter" idx="11"/>
          </p:nvPr>
        </p:nvSpPr>
        <p:spPr/>
        <p:txBody>
          <a:bodyPr/>
          <a:lstStyle/>
          <a:p>
            <a:r>
              <a:rPr lang="fr-FR" smtClean="0"/>
              <a:t>C. Aidala, DPF, August 5, 2015</a:t>
            </a:r>
            <a:endParaRPr lang="en-US"/>
          </a:p>
        </p:txBody>
      </p:sp>
      <p:sp>
        <p:nvSpPr>
          <p:cNvPr id="14" name="Slide Number Placeholder 13"/>
          <p:cNvSpPr>
            <a:spLocks noGrp="1"/>
          </p:cNvSpPr>
          <p:nvPr>
            <p:ph type="sldNum" sz="quarter" idx="12"/>
          </p:nvPr>
        </p:nvSpPr>
        <p:spPr/>
        <p:txBody>
          <a:bodyPr/>
          <a:lstStyle/>
          <a:p>
            <a:r>
              <a:rPr lang="en-US" dirty="0" smtClean="0"/>
              <a:t>9</a:t>
            </a:r>
            <a:endParaRPr lang="en-US" dirty="0"/>
          </a:p>
        </p:txBody>
      </p:sp>
      <p:sp>
        <p:nvSpPr>
          <p:cNvPr id="11" name="TextBox 10"/>
          <p:cNvSpPr txBox="1"/>
          <p:nvPr/>
        </p:nvSpPr>
        <p:spPr>
          <a:xfrm>
            <a:off x="5791200" y="3352800"/>
            <a:ext cx="3124200" cy="1938992"/>
          </a:xfrm>
          <a:prstGeom prst="rect">
            <a:avLst/>
          </a:prstGeom>
          <a:noFill/>
        </p:spPr>
        <p:txBody>
          <a:bodyPr wrap="square" rtlCol="0">
            <a:spAutoFit/>
          </a:bodyPr>
          <a:lstStyle/>
          <a:p>
            <a:r>
              <a:rPr lang="en-US" sz="2000" dirty="0" smtClean="0">
                <a:solidFill>
                  <a:srgbClr val="FFFFCC"/>
                </a:solidFill>
                <a:latin typeface="Times New Roman" panose="02020603050405020304" pitchFamily="18" charset="0"/>
                <a:cs typeface="Times New Roman" panose="02020603050405020304" pitchFamily="18" charset="0"/>
              </a:rPr>
              <a:t>Initial evidence that quarks carrying larger momentum fractions (25% vs. 9%) in the nucleon are distributed over a smaller volume in space</a:t>
            </a:r>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66800" y="4736068"/>
            <a:ext cx="4038600" cy="646331"/>
          </a:xfrm>
          <a:prstGeom prst="rect">
            <a:avLst/>
          </a:prstGeom>
          <a:noFill/>
        </p:spPr>
        <p:txBody>
          <a:bodyPr wrap="square" rtlCol="0">
            <a:spAutoFit/>
          </a:bodyPr>
          <a:lstStyle/>
          <a:p>
            <a:r>
              <a:rPr lang="en-US" dirty="0" smtClean="0">
                <a:solidFill>
                  <a:srgbClr val="FFFFCC"/>
                </a:solidFill>
              </a:rPr>
              <a:t>Spatial charge densities measured via deeply virtual Compton scattering in </a:t>
            </a:r>
            <a:r>
              <a:rPr lang="en-US" dirty="0" err="1" smtClean="0">
                <a:solidFill>
                  <a:srgbClr val="FFFFCC"/>
                </a:solidFill>
              </a:rPr>
              <a:t>e+p</a:t>
            </a:r>
            <a:endParaRPr lang="en-US" dirty="0">
              <a:solidFill>
                <a:srgbClr val="FFFFCC"/>
              </a:solidFill>
            </a:endParaRPr>
          </a:p>
        </p:txBody>
      </p:sp>
    </p:spTree>
    <p:extLst>
      <p:ext uri="{BB962C8B-B14F-4D97-AF65-F5344CB8AC3E}">
        <p14:creationId xmlns:p14="http://schemas.microsoft.com/office/powerpoint/2010/main" val="124494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Effective field theories</a:t>
            </a:r>
            <a:endParaRPr lang="en-US" dirty="0"/>
          </a:p>
        </p:txBody>
      </p:sp>
      <p:sp>
        <p:nvSpPr>
          <p:cNvPr id="3" name="Footer Placeholder 2"/>
          <p:cNvSpPr>
            <a:spLocks noGrp="1"/>
          </p:cNvSpPr>
          <p:nvPr>
            <p:ph type="ftr" sz="quarter" idx="11"/>
          </p:nvPr>
        </p:nvSpPr>
        <p:spPr/>
        <p:txBody>
          <a:bodyPr/>
          <a:lstStyle/>
          <a:p>
            <a:r>
              <a:rPr lang="fr-FR" smtClean="0"/>
              <a:t>C. Aidala, DPF, August 5, 2015</a:t>
            </a:r>
            <a:endParaRPr lang="en-US"/>
          </a:p>
        </p:txBody>
      </p:sp>
      <p:sp>
        <p:nvSpPr>
          <p:cNvPr id="4" name="Slide Number Placeholder 3"/>
          <p:cNvSpPr>
            <a:spLocks noGrp="1"/>
          </p:cNvSpPr>
          <p:nvPr>
            <p:ph type="sldNum" sz="quarter" idx="12"/>
          </p:nvPr>
        </p:nvSpPr>
        <p:spPr/>
        <p:txBody>
          <a:bodyPr/>
          <a:lstStyle/>
          <a:p>
            <a:r>
              <a:rPr lang="en-US" dirty="0" smtClean="0"/>
              <a:t>10</a:t>
            </a:r>
            <a:endParaRPr lang="en-US" dirty="0"/>
          </a:p>
        </p:txBody>
      </p:sp>
      <p:grpSp>
        <p:nvGrpSpPr>
          <p:cNvPr id="6" name="Group 31"/>
          <p:cNvGrpSpPr/>
          <p:nvPr/>
        </p:nvGrpSpPr>
        <p:grpSpPr>
          <a:xfrm>
            <a:off x="460888" y="1447800"/>
            <a:ext cx="8225912" cy="3162300"/>
            <a:chOff x="460888" y="1447800"/>
            <a:chExt cx="8225912" cy="3162300"/>
          </a:xfrm>
        </p:grpSpPr>
        <p:pic>
          <p:nvPicPr>
            <p:cNvPr id="7" name="Picture 2"/>
            <p:cNvPicPr>
              <a:picLocks noChangeAspect="1" noChangeArrowheads="1"/>
            </p:cNvPicPr>
            <p:nvPr/>
          </p:nvPicPr>
          <p:blipFill>
            <a:blip r:embed="rId2" cstate="print"/>
            <a:srcRect/>
            <a:stretch>
              <a:fillRect/>
            </a:stretch>
          </p:blipFill>
          <p:spPr bwMode="auto">
            <a:xfrm>
              <a:off x="4886325" y="2133600"/>
              <a:ext cx="3800475" cy="24288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60888" y="1447800"/>
              <a:ext cx="4386416" cy="3162300"/>
            </a:xfrm>
            <a:prstGeom prst="rect">
              <a:avLst/>
            </a:prstGeom>
            <a:noFill/>
            <a:ln w="9525">
              <a:noFill/>
              <a:miter lim="800000"/>
              <a:headEnd/>
              <a:tailEnd/>
            </a:ln>
          </p:spPr>
        </p:pic>
        <p:sp>
          <p:nvSpPr>
            <p:cNvPr id="9" name="TextBox 8"/>
            <p:cNvSpPr txBox="1"/>
            <p:nvPr/>
          </p:nvSpPr>
          <p:spPr>
            <a:xfrm>
              <a:off x="1295400" y="1764268"/>
              <a:ext cx="1282210" cy="369332"/>
            </a:xfrm>
            <a:prstGeom prst="rect">
              <a:avLst/>
            </a:prstGeom>
            <a:noFill/>
          </p:spPr>
          <p:txBody>
            <a:bodyPr wrap="none" rtlCol="0">
              <a:spAutoFit/>
            </a:bodyPr>
            <a:lstStyle/>
            <a:p>
              <a:r>
                <a:rPr lang="en-US" dirty="0" smtClean="0"/>
                <a:t>Higgs vs. </a:t>
              </a:r>
              <a:r>
                <a:rPr lang="en-US" dirty="0" err="1" smtClean="0"/>
                <a:t>p</a:t>
              </a:r>
              <a:r>
                <a:rPr lang="en-US" baseline="-25000" dirty="0" err="1" smtClean="0"/>
                <a:t>T</a:t>
              </a:r>
              <a:endParaRPr lang="en-US" baseline="-25000" dirty="0"/>
            </a:p>
          </p:txBody>
        </p:sp>
        <p:sp>
          <p:nvSpPr>
            <p:cNvPr id="10" name="Oval 9"/>
            <p:cNvSpPr/>
            <p:nvPr/>
          </p:nvSpPr>
          <p:spPr>
            <a:xfrm>
              <a:off x="1070488" y="2286000"/>
              <a:ext cx="533400" cy="1371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4166" y="2514600"/>
              <a:ext cx="1709122" cy="369332"/>
            </a:xfrm>
            <a:prstGeom prst="rect">
              <a:avLst/>
            </a:prstGeom>
            <a:noFill/>
          </p:spPr>
          <p:txBody>
            <a:bodyPr wrap="none" rtlCol="0">
              <a:spAutoFit/>
            </a:bodyPr>
            <a:lstStyle/>
            <a:p>
              <a:r>
                <a:rPr lang="en-US" dirty="0" smtClean="0"/>
                <a:t>arXiv:1108.3609</a:t>
              </a:r>
              <a:endParaRPr lang="en-US" dirty="0"/>
            </a:p>
          </p:txBody>
        </p:sp>
      </p:grpSp>
      <p:sp>
        <p:nvSpPr>
          <p:cNvPr id="14" name="TextBox 13"/>
          <p:cNvSpPr txBox="1"/>
          <p:nvPr/>
        </p:nvSpPr>
        <p:spPr>
          <a:xfrm>
            <a:off x="4953000" y="1150203"/>
            <a:ext cx="4011611" cy="830997"/>
          </a:xfrm>
          <a:prstGeom prst="rect">
            <a:avLst/>
          </a:prstGeom>
          <a:noFill/>
        </p:spPr>
        <p:txBody>
          <a:bodyPr wrap="none" rtlCol="0">
            <a:spAutoFit/>
          </a:bodyPr>
          <a:lstStyle/>
          <a:p>
            <a:r>
              <a:rPr lang="en-US" sz="2400" dirty="0" smtClean="0">
                <a:solidFill>
                  <a:srgbClr val="FFFFCC"/>
                </a:solidFill>
              </a:rPr>
              <a:t>Soft Collinear Effective Theory </a:t>
            </a:r>
          </a:p>
          <a:p>
            <a:r>
              <a:rPr lang="en-US" sz="2400" dirty="0" smtClean="0">
                <a:solidFill>
                  <a:srgbClr val="FFFFCC"/>
                </a:solidFill>
              </a:rPr>
              <a:t>– </a:t>
            </a:r>
            <a:r>
              <a:rPr lang="en-US" sz="2400" dirty="0" err="1" smtClean="0">
                <a:solidFill>
                  <a:srgbClr val="FFFFCC"/>
                </a:solidFill>
              </a:rPr>
              <a:t>p</a:t>
            </a:r>
            <a:r>
              <a:rPr lang="en-US" sz="2400" baseline="-25000" dirty="0" err="1" smtClean="0">
                <a:solidFill>
                  <a:srgbClr val="FFFFCC"/>
                </a:solidFill>
              </a:rPr>
              <a:t>T</a:t>
            </a:r>
            <a:r>
              <a:rPr lang="en-US" sz="2400" dirty="0" smtClean="0">
                <a:solidFill>
                  <a:srgbClr val="FFFFCC"/>
                </a:solidFill>
              </a:rPr>
              <a:t> distribution for </a:t>
            </a:r>
            <a:r>
              <a:rPr lang="en-US" sz="2400" dirty="0" err="1" smtClean="0">
                <a:solidFill>
                  <a:srgbClr val="FFFFCC"/>
                </a:solidFill>
              </a:rPr>
              <a:t>gg</a:t>
            </a:r>
            <a:r>
              <a:rPr lang="en-US" sz="2400" dirty="0" err="1" smtClean="0">
                <a:solidFill>
                  <a:srgbClr val="FFFFCC"/>
                </a:solidFill>
                <a:sym typeface="Wingdings" panose="05000000000000000000" pitchFamily="2" charset="2"/>
              </a:rPr>
              <a:t>Higgs</a:t>
            </a:r>
            <a:endParaRPr lang="en-US" sz="2400" dirty="0">
              <a:solidFill>
                <a:srgbClr val="FFFFCC"/>
              </a:solidFill>
            </a:endParaRPr>
          </a:p>
        </p:txBody>
      </p:sp>
    </p:spTree>
    <p:extLst>
      <p:ext uri="{BB962C8B-B14F-4D97-AF65-F5344CB8AC3E}">
        <p14:creationId xmlns:p14="http://schemas.microsoft.com/office/powerpoint/2010/main" val="1473059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Effective field theories</a:t>
            </a:r>
            <a:endParaRPr lang="en-US" dirty="0"/>
          </a:p>
        </p:txBody>
      </p:sp>
      <p:sp>
        <p:nvSpPr>
          <p:cNvPr id="3" name="Footer Placeholder 2"/>
          <p:cNvSpPr>
            <a:spLocks noGrp="1"/>
          </p:cNvSpPr>
          <p:nvPr>
            <p:ph type="ftr" sz="quarter" idx="11"/>
          </p:nvPr>
        </p:nvSpPr>
        <p:spPr/>
        <p:txBody>
          <a:bodyPr/>
          <a:lstStyle/>
          <a:p>
            <a:r>
              <a:rPr lang="fr-FR" smtClean="0"/>
              <a:t>C. Aidala, DPF, August 5, 2015</a:t>
            </a:r>
            <a:endParaRPr lang="en-US"/>
          </a:p>
        </p:txBody>
      </p:sp>
      <p:sp>
        <p:nvSpPr>
          <p:cNvPr id="4" name="Slide Number Placeholder 3"/>
          <p:cNvSpPr>
            <a:spLocks noGrp="1"/>
          </p:cNvSpPr>
          <p:nvPr>
            <p:ph type="sldNum" sz="quarter" idx="12"/>
          </p:nvPr>
        </p:nvSpPr>
        <p:spPr/>
        <p:txBody>
          <a:bodyPr/>
          <a:lstStyle/>
          <a:p>
            <a:r>
              <a:rPr lang="en-US" dirty="0" smtClean="0"/>
              <a:t>10</a:t>
            </a:r>
            <a:endParaRPr lang="en-US" dirty="0"/>
          </a:p>
        </p:txBody>
      </p:sp>
      <p:grpSp>
        <p:nvGrpSpPr>
          <p:cNvPr id="6" name="Group 31"/>
          <p:cNvGrpSpPr/>
          <p:nvPr/>
        </p:nvGrpSpPr>
        <p:grpSpPr>
          <a:xfrm>
            <a:off x="460888" y="1447800"/>
            <a:ext cx="8225912" cy="3162300"/>
            <a:chOff x="460888" y="1447800"/>
            <a:chExt cx="8225912" cy="3162300"/>
          </a:xfrm>
        </p:grpSpPr>
        <p:pic>
          <p:nvPicPr>
            <p:cNvPr id="7" name="Picture 2"/>
            <p:cNvPicPr>
              <a:picLocks noChangeAspect="1" noChangeArrowheads="1"/>
            </p:cNvPicPr>
            <p:nvPr/>
          </p:nvPicPr>
          <p:blipFill>
            <a:blip r:embed="rId2" cstate="print"/>
            <a:srcRect/>
            <a:stretch>
              <a:fillRect/>
            </a:stretch>
          </p:blipFill>
          <p:spPr bwMode="auto">
            <a:xfrm>
              <a:off x="4886325" y="2133600"/>
              <a:ext cx="3800475" cy="24288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60888" y="1447800"/>
              <a:ext cx="4386416" cy="3162300"/>
            </a:xfrm>
            <a:prstGeom prst="rect">
              <a:avLst/>
            </a:prstGeom>
            <a:noFill/>
            <a:ln w="9525">
              <a:noFill/>
              <a:miter lim="800000"/>
              <a:headEnd/>
              <a:tailEnd/>
            </a:ln>
          </p:spPr>
        </p:pic>
        <p:sp>
          <p:nvSpPr>
            <p:cNvPr id="9" name="TextBox 8"/>
            <p:cNvSpPr txBox="1"/>
            <p:nvPr/>
          </p:nvSpPr>
          <p:spPr>
            <a:xfrm>
              <a:off x="1295400" y="1764268"/>
              <a:ext cx="1282210" cy="369332"/>
            </a:xfrm>
            <a:prstGeom prst="rect">
              <a:avLst/>
            </a:prstGeom>
            <a:noFill/>
          </p:spPr>
          <p:txBody>
            <a:bodyPr wrap="none" rtlCol="0">
              <a:spAutoFit/>
            </a:bodyPr>
            <a:lstStyle/>
            <a:p>
              <a:r>
                <a:rPr lang="en-US" dirty="0" smtClean="0"/>
                <a:t>Higgs vs. </a:t>
              </a:r>
              <a:r>
                <a:rPr lang="en-US" dirty="0" err="1" smtClean="0"/>
                <a:t>p</a:t>
              </a:r>
              <a:r>
                <a:rPr lang="en-US" baseline="-25000" dirty="0" err="1" smtClean="0"/>
                <a:t>T</a:t>
              </a:r>
              <a:endParaRPr lang="en-US" baseline="-25000" dirty="0"/>
            </a:p>
          </p:txBody>
        </p:sp>
        <p:sp>
          <p:nvSpPr>
            <p:cNvPr id="10" name="Oval 9"/>
            <p:cNvSpPr/>
            <p:nvPr/>
          </p:nvSpPr>
          <p:spPr>
            <a:xfrm>
              <a:off x="1070488" y="2286000"/>
              <a:ext cx="533400" cy="1371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4166" y="2514600"/>
              <a:ext cx="1709122" cy="369332"/>
            </a:xfrm>
            <a:prstGeom prst="rect">
              <a:avLst/>
            </a:prstGeom>
            <a:noFill/>
          </p:spPr>
          <p:txBody>
            <a:bodyPr wrap="none" rtlCol="0">
              <a:spAutoFit/>
            </a:bodyPr>
            <a:lstStyle/>
            <a:p>
              <a:r>
                <a:rPr lang="en-US" dirty="0" smtClean="0"/>
                <a:t>arXiv:1108.3609</a:t>
              </a:r>
              <a:endParaRPr lang="en-US" dirty="0"/>
            </a:p>
          </p:txBody>
        </p:sp>
      </p:grpSp>
      <p:sp>
        <p:nvSpPr>
          <p:cNvPr id="14" name="TextBox 13"/>
          <p:cNvSpPr txBox="1"/>
          <p:nvPr/>
        </p:nvSpPr>
        <p:spPr>
          <a:xfrm>
            <a:off x="4953000" y="1150203"/>
            <a:ext cx="4011611" cy="830997"/>
          </a:xfrm>
          <a:prstGeom prst="rect">
            <a:avLst/>
          </a:prstGeom>
          <a:noFill/>
        </p:spPr>
        <p:txBody>
          <a:bodyPr wrap="none" rtlCol="0">
            <a:spAutoFit/>
          </a:bodyPr>
          <a:lstStyle/>
          <a:p>
            <a:r>
              <a:rPr lang="en-US" sz="2400" dirty="0" smtClean="0">
                <a:solidFill>
                  <a:srgbClr val="FFFFCC"/>
                </a:solidFill>
              </a:rPr>
              <a:t>Soft Collinear Effective Theory </a:t>
            </a:r>
          </a:p>
          <a:p>
            <a:r>
              <a:rPr lang="en-US" sz="2400" dirty="0" smtClean="0">
                <a:solidFill>
                  <a:srgbClr val="FFFFCC"/>
                </a:solidFill>
              </a:rPr>
              <a:t>– </a:t>
            </a:r>
            <a:r>
              <a:rPr lang="en-US" sz="2400" dirty="0" err="1" smtClean="0">
                <a:solidFill>
                  <a:srgbClr val="FFFFCC"/>
                </a:solidFill>
              </a:rPr>
              <a:t>p</a:t>
            </a:r>
            <a:r>
              <a:rPr lang="en-US" sz="2400" baseline="-25000" dirty="0" err="1" smtClean="0">
                <a:solidFill>
                  <a:srgbClr val="FFFFCC"/>
                </a:solidFill>
              </a:rPr>
              <a:t>T</a:t>
            </a:r>
            <a:r>
              <a:rPr lang="en-US" sz="2400" dirty="0" smtClean="0">
                <a:solidFill>
                  <a:srgbClr val="FFFFCC"/>
                </a:solidFill>
              </a:rPr>
              <a:t> distribution for </a:t>
            </a:r>
            <a:r>
              <a:rPr lang="en-US" sz="2400" dirty="0" err="1" smtClean="0">
                <a:solidFill>
                  <a:srgbClr val="FFFFCC"/>
                </a:solidFill>
              </a:rPr>
              <a:t>gg</a:t>
            </a:r>
            <a:r>
              <a:rPr lang="en-US" sz="2400" dirty="0" err="1" smtClean="0">
                <a:solidFill>
                  <a:srgbClr val="FFFFCC"/>
                </a:solidFill>
                <a:sym typeface="Wingdings" panose="05000000000000000000" pitchFamily="2" charset="2"/>
              </a:rPr>
              <a:t>Higgs</a:t>
            </a:r>
            <a:endParaRPr lang="en-US" sz="2400" dirty="0">
              <a:solidFill>
                <a:srgbClr val="FFFFCC"/>
              </a:solidFill>
            </a:endParaRPr>
          </a:p>
        </p:txBody>
      </p:sp>
      <p:sp>
        <p:nvSpPr>
          <p:cNvPr id="13" name="Rectangle 12"/>
          <p:cNvSpPr/>
          <p:nvPr/>
        </p:nvSpPr>
        <p:spPr>
          <a:xfrm>
            <a:off x="1143000" y="4690408"/>
            <a:ext cx="6781800" cy="1938992"/>
          </a:xfrm>
          <a:prstGeom prst="rect">
            <a:avLst/>
          </a:prstGeom>
          <a:solidFill>
            <a:srgbClr val="00FFFF"/>
          </a:solidFill>
          <a:ln>
            <a:solidFill>
              <a:schemeClr val="tx1"/>
            </a:solidFill>
          </a:ln>
        </p:spPr>
        <p:txBody>
          <a:bodyPr wrap="square">
            <a:spAutoFit/>
          </a:bodyPr>
          <a:lstStyle/>
          <a:p>
            <a:pPr algn="ctr"/>
            <a:r>
              <a:rPr lang="en-US" sz="2400" i="1" dirty="0" smtClean="0">
                <a:latin typeface="Times New Roman" pitchFamily="18" charset="0"/>
                <a:cs typeface="Times New Roman" pitchFamily="18" charset="0"/>
              </a:rPr>
              <a:t>“Modern-day ‘testing’ of (</a:t>
            </a:r>
            <a:r>
              <a:rPr lang="en-US" sz="2400" i="1" dirty="0" err="1" smtClean="0">
                <a:latin typeface="Times New Roman" pitchFamily="18" charset="0"/>
                <a:cs typeface="Times New Roman" pitchFamily="18" charset="0"/>
              </a:rPr>
              <a:t>perturbative</a:t>
            </a:r>
            <a:r>
              <a:rPr lang="en-US" sz="2400" i="1" dirty="0" smtClean="0">
                <a:latin typeface="Times New Roman" pitchFamily="18" charset="0"/>
                <a:cs typeface="Times New Roman" pitchFamily="18" charset="0"/>
              </a:rPr>
              <a:t>) QCD is as much about pushing the boundaries of its applicability as about the verification that QCD is the correct theory of </a:t>
            </a:r>
            <a:r>
              <a:rPr lang="en-US" sz="2400" i="1" dirty="0" err="1" smtClean="0">
                <a:latin typeface="Times New Roman" pitchFamily="18" charset="0"/>
                <a:cs typeface="Times New Roman" pitchFamily="18" charset="0"/>
              </a:rPr>
              <a:t>hadronic</a:t>
            </a:r>
            <a:r>
              <a:rPr lang="en-US" sz="2400" i="1" dirty="0" smtClean="0">
                <a:latin typeface="Times New Roman" pitchFamily="18" charset="0"/>
                <a:cs typeface="Times New Roman" pitchFamily="18" charset="0"/>
              </a:rPr>
              <a:t> physics.” </a:t>
            </a:r>
          </a:p>
          <a:p>
            <a:pPr algn="ctr"/>
            <a:r>
              <a:rPr lang="en-US" sz="2400" i="1" dirty="0" smtClean="0">
                <a:latin typeface="Times New Roman" pitchFamily="18" charset="0"/>
                <a:cs typeface="Times New Roman" pitchFamily="18" charset="0"/>
              </a:rPr>
              <a:t>– G. Salam, </a:t>
            </a:r>
            <a:r>
              <a:rPr lang="en-US" sz="2400" i="1" dirty="0" err="1" smtClean="0">
                <a:latin typeface="Times New Roman" pitchFamily="18" charset="0"/>
                <a:cs typeface="Times New Roman" pitchFamily="18" charset="0"/>
              </a:rPr>
              <a:t>hep</a:t>
            </a:r>
            <a:r>
              <a:rPr lang="en-US" sz="2400" i="1" dirty="0" smtClean="0">
                <a:latin typeface="Times New Roman" pitchFamily="18" charset="0"/>
                <a:cs typeface="Times New Roman" pitchFamily="18" charset="0"/>
              </a:rPr>
              <a:t>-ph/0207147 (DIS2002 proceedings)</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3182583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advances</a:t>
            </a:r>
            <a:endParaRPr lang="en-US" dirty="0"/>
          </a:p>
        </p:txBody>
      </p:sp>
      <p:sp>
        <p:nvSpPr>
          <p:cNvPr id="5" name="Content Placeholder 4"/>
          <p:cNvSpPr>
            <a:spLocks noGrp="1"/>
          </p:cNvSpPr>
          <p:nvPr>
            <p:ph idx="1"/>
          </p:nvPr>
        </p:nvSpPr>
        <p:spPr>
          <a:xfrm>
            <a:off x="457200" y="1417637"/>
            <a:ext cx="8229600" cy="4525963"/>
          </a:xfrm>
        </p:spPr>
        <p:txBody>
          <a:bodyPr>
            <a:normAutofit fontScale="77500" lnSpcReduction="20000"/>
          </a:bodyPr>
          <a:lstStyle/>
          <a:p>
            <a:r>
              <a:rPr lang="en-US" dirty="0" smtClean="0"/>
              <a:t>Ability to systematically vary collision species, energy</a:t>
            </a:r>
          </a:p>
          <a:p>
            <a:r>
              <a:rPr lang="en-US" dirty="0" smtClean="0"/>
              <a:t>Ability to maintain high-energy polarized proton beams</a:t>
            </a:r>
          </a:p>
          <a:p>
            <a:r>
              <a:rPr lang="en-US" dirty="0" smtClean="0"/>
              <a:t>High-luminosity facilities enable</a:t>
            </a:r>
            <a:r>
              <a:rPr lang="en-US" dirty="0" smtClean="0">
                <a:sym typeface="Wingdings" panose="05000000000000000000" pitchFamily="2" charset="2"/>
              </a:rPr>
              <a:t> </a:t>
            </a:r>
            <a:r>
              <a:rPr lang="en-US" dirty="0" err="1" smtClean="0">
                <a:sym typeface="Wingdings" panose="05000000000000000000" pitchFamily="2" charset="2"/>
              </a:rPr>
              <a:t>m</a:t>
            </a:r>
            <a:r>
              <a:rPr lang="en-US" dirty="0" err="1" smtClean="0"/>
              <a:t>ultidifferential</a:t>
            </a:r>
            <a:r>
              <a:rPr lang="en-US" dirty="0" smtClean="0"/>
              <a:t> measurements</a:t>
            </a:r>
            <a:endParaRPr lang="en-US" dirty="0"/>
          </a:p>
          <a:p>
            <a:pPr lvl="1"/>
            <a:r>
              <a:rPr lang="en-US" dirty="0"/>
              <a:t>E.g. simultaneously in </a:t>
            </a:r>
            <a:r>
              <a:rPr lang="en-US" dirty="0" smtClean="0"/>
              <a:t>parton momentum fraction x, rapidity</a:t>
            </a:r>
            <a:r>
              <a:rPr lang="en-US" dirty="0"/>
              <a:t>, </a:t>
            </a:r>
            <a:r>
              <a:rPr lang="en-US" dirty="0" smtClean="0"/>
              <a:t>Q</a:t>
            </a:r>
            <a:r>
              <a:rPr lang="en-US" baseline="30000" dirty="0" smtClean="0"/>
              <a:t>2</a:t>
            </a:r>
            <a:r>
              <a:rPr lang="en-US" dirty="0" smtClean="0"/>
              <a:t>, </a:t>
            </a:r>
            <a:r>
              <a:rPr lang="en-US" dirty="0" err="1" smtClean="0"/>
              <a:t>p</a:t>
            </a:r>
            <a:r>
              <a:rPr lang="en-US" baseline="-25000" dirty="0" err="1" smtClean="0"/>
              <a:t>T</a:t>
            </a:r>
            <a:r>
              <a:rPr lang="en-US" dirty="0" smtClean="0"/>
              <a:t>, . . . </a:t>
            </a:r>
            <a:endParaRPr lang="en-US" dirty="0"/>
          </a:p>
          <a:p>
            <a:r>
              <a:rPr lang="en-US" dirty="0" smtClean="0"/>
              <a:t>More sophisticated observables</a:t>
            </a:r>
          </a:p>
          <a:p>
            <a:pPr lvl="1"/>
            <a:r>
              <a:rPr lang="en-US" dirty="0" smtClean="0"/>
              <a:t>E.g. angular distributions, </a:t>
            </a:r>
            <a:r>
              <a:rPr lang="en-US" dirty="0" err="1" smtClean="0"/>
              <a:t>multiparticle</a:t>
            </a:r>
            <a:r>
              <a:rPr lang="en-US" dirty="0" smtClean="0"/>
              <a:t> final states, various correlations</a:t>
            </a:r>
            <a:r>
              <a:rPr lang="en-US" dirty="0"/>
              <a:t>, spin dependence, . </a:t>
            </a:r>
            <a:r>
              <a:rPr lang="en-US" dirty="0" smtClean="0"/>
              <a:t>. .</a:t>
            </a:r>
          </a:p>
          <a:p>
            <a:pPr lvl="1"/>
            <a:r>
              <a:rPr lang="en-US" dirty="0" smtClean="0"/>
              <a:t>Often sensitive to parton </a:t>
            </a:r>
            <a:r>
              <a:rPr lang="en-US" i="1" dirty="0" smtClean="0"/>
              <a:t>dynamics</a:t>
            </a:r>
            <a:endParaRPr lang="en-US" dirty="0" smtClean="0"/>
          </a:p>
          <a:p>
            <a:endParaRPr lang="en-US" dirty="0" smtClean="0"/>
          </a:p>
          <a:p>
            <a:pPr marL="0" indent="0">
              <a:buNone/>
            </a:pPr>
            <a:r>
              <a:rPr lang="en-US" sz="3800" dirty="0" smtClean="0">
                <a:sym typeface="Wingdings" panose="05000000000000000000" pitchFamily="2" charset="2"/>
              </a:rPr>
              <a:t> </a:t>
            </a:r>
            <a:r>
              <a:rPr lang="en-US" sz="3800" dirty="0" smtClean="0"/>
              <a:t>Demand more of theoretical calculations!</a:t>
            </a:r>
            <a:endParaRPr lang="en-US" sz="3800" dirty="0"/>
          </a:p>
        </p:txBody>
      </p:sp>
      <p:sp>
        <p:nvSpPr>
          <p:cNvPr id="3" name="Footer Placeholder 2"/>
          <p:cNvSpPr>
            <a:spLocks noGrp="1"/>
          </p:cNvSpPr>
          <p:nvPr>
            <p:ph type="ftr" sz="quarter" idx="11"/>
          </p:nvPr>
        </p:nvSpPr>
        <p:spPr/>
        <p:txBody>
          <a:bodyPr/>
          <a:lstStyle/>
          <a:p>
            <a:r>
              <a:rPr lang="fr-FR" smtClean="0"/>
              <a:t>C. Aidala, DPF, August 5, 2015</a:t>
            </a:r>
            <a:endParaRPr lang="en-US"/>
          </a:p>
        </p:txBody>
      </p:sp>
      <p:sp>
        <p:nvSpPr>
          <p:cNvPr id="4" name="Slide Number Placeholder 3"/>
          <p:cNvSpPr>
            <a:spLocks noGrp="1"/>
          </p:cNvSpPr>
          <p:nvPr>
            <p:ph type="sldNum" sz="quarter" idx="12"/>
          </p:nvPr>
        </p:nvSpPr>
        <p:spPr/>
        <p:txBody>
          <a:bodyPr/>
          <a:lstStyle/>
          <a:p>
            <a:r>
              <a:rPr lang="en-US" dirty="0" smtClean="0"/>
              <a:t>11</a:t>
            </a:r>
          </a:p>
        </p:txBody>
      </p:sp>
      <p:sp>
        <p:nvSpPr>
          <p:cNvPr id="12" name="Rectangle 11"/>
          <p:cNvSpPr/>
          <p:nvPr/>
        </p:nvSpPr>
        <p:spPr>
          <a:xfrm>
            <a:off x="533400" y="1793544"/>
            <a:ext cx="8077200" cy="441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564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advances</a:t>
            </a:r>
            <a:endParaRPr lang="en-US" dirty="0"/>
          </a:p>
        </p:txBody>
      </p:sp>
      <p:sp>
        <p:nvSpPr>
          <p:cNvPr id="5" name="Content Placeholder 4"/>
          <p:cNvSpPr>
            <a:spLocks noGrp="1"/>
          </p:cNvSpPr>
          <p:nvPr>
            <p:ph idx="1"/>
          </p:nvPr>
        </p:nvSpPr>
        <p:spPr>
          <a:xfrm>
            <a:off x="457200" y="1417637"/>
            <a:ext cx="8229600" cy="4525963"/>
          </a:xfrm>
        </p:spPr>
        <p:txBody>
          <a:bodyPr>
            <a:normAutofit fontScale="77500" lnSpcReduction="20000"/>
          </a:bodyPr>
          <a:lstStyle/>
          <a:p>
            <a:r>
              <a:rPr lang="en-US" dirty="0" smtClean="0"/>
              <a:t>Ability to systematically vary collision species, energy</a:t>
            </a:r>
          </a:p>
          <a:p>
            <a:r>
              <a:rPr lang="en-US" dirty="0" smtClean="0"/>
              <a:t>Ability to maintain high-energy polarized proton beams</a:t>
            </a:r>
          </a:p>
          <a:p>
            <a:r>
              <a:rPr lang="en-US" dirty="0" smtClean="0"/>
              <a:t>High-luminosity facilities enable</a:t>
            </a:r>
            <a:r>
              <a:rPr lang="en-US" dirty="0" smtClean="0">
                <a:sym typeface="Wingdings" panose="05000000000000000000" pitchFamily="2" charset="2"/>
              </a:rPr>
              <a:t> </a:t>
            </a:r>
            <a:r>
              <a:rPr lang="en-US" dirty="0" err="1" smtClean="0">
                <a:sym typeface="Wingdings" panose="05000000000000000000" pitchFamily="2" charset="2"/>
              </a:rPr>
              <a:t>m</a:t>
            </a:r>
            <a:r>
              <a:rPr lang="en-US" dirty="0" err="1" smtClean="0"/>
              <a:t>ultidifferential</a:t>
            </a:r>
            <a:r>
              <a:rPr lang="en-US" dirty="0" smtClean="0"/>
              <a:t> measurements</a:t>
            </a:r>
            <a:endParaRPr lang="en-US" dirty="0"/>
          </a:p>
          <a:p>
            <a:pPr lvl="1"/>
            <a:r>
              <a:rPr lang="en-US" dirty="0"/>
              <a:t>E.g. simultaneously in </a:t>
            </a:r>
            <a:r>
              <a:rPr lang="en-US" dirty="0" smtClean="0"/>
              <a:t>parton momentum fraction x, rapidity</a:t>
            </a:r>
            <a:r>
              <a:rPr lang="en-US" dirty="0"/>
              <a:t>, </a:t>
            </a:r>
            <a:r>
              <a:rPr lang="en-US" dirty="0" smtClean="0"/>
              <a:t>Q</a:t>
            </a:r>
            <a:r>
              <a:rPr lang="en-US" baseline="30000" dirty="0" smtClean="0"/>
              <a:t>2</a:t>
            </a:r>
            <a:r>
              <a:rPr lang="en-US" dirty="0" smtClean="0"/>
              <a:t>, </a:t>
            </a:r>
            <a:r>
              <a:rPr lang="en-US" dirty="0" err="1" smtClean="0"/>
              <a:t>p</a:t>
            </a:r>
            <a:r>
              <a:rPr lang="en-US" baseline="-25000" dirty="0" err="1" smtClean="0"/>
              <a:t>T</a:t>
            </a:r>
            <a:r>
              <a:rPr lang="en-US" dirty="0" smtClean="0"/>
              <a:t>, . . . </a:t>
            </a:r>
            <a:endParaRPr lang="en-US" dirty="0"/>
          </a:p>
          <a:p>
            <a:r>
              <a:rPr lang="en-US" dirty="0" smtClean="0"/>
              <a:t>More sophisticated observables</a:t>
            </a:r>
          </a:p>
          <a:p>
            <a:pPr lvl="1"/>
            <a:r>
              <a:rPr lang="en-US" dirty="0" smtClean="0"/>
              <a:t>E.g. angular distributions, </a:t>
            </a:r>
            <a:r>
              <a:rPr lang="en-US" dirty="0" err="1" smtClean="0"/>
              <a:t>multiparticle</a:t>
            </a:r>
            <a:r>
              <a:rPr lang="en-US" dirty="0" smtClean="0"/>
              <a:t> final states, various correlations</a:t>
            </a:r>
            <a:r>
              <a:rPr lang="en-US" dirty="0"/>
              <a:t>, spin dependence, . </a:t>
            </a:r>
            <a:r>
              <a:rPr lang="en-US" dirty="0" smtClean="0"/>
              <a:t>. .</a:t>
            </a:r>
          </a:p>
          <a:p>
            <a:pPr lvl="1"/>
            <a:r>
              <a:rPr lang="en-US" dirty="0" smtClean="0"/>
              <a:t>Often sensitive to parton </a:t>
            </a:r>
            <a:r>
              <a:rPr lang="en-US" i="1" dirty="0" smtClean="0"/>
              <a:t>dynamics</a:t>
            </a:r>
            <a:endParaRPr lang="en-US" dirty="0" smtClean="0"/>
          </a:p>
          <a:p>
            <a:endParaRPr lang="en-US" dirty="0" smtClean="0"/>
          </a:p>
          <a:p>
            <a:pPr marL="0" indent="0">
              <a:buNone/>
            </a:pPr>
            <a:r>
              <a:rPr lang="en-US" sz="3800" dirty="0" smtClean="0">
                <a:sym typeface="Wingdings" panose="05000000000000000000" pitchFamily="2" charset="2"/>
              </a:rPr>
              <a:t> </a:t>
            </a:r>
            <a:r>
              <a:rPr lang="en-US" sz="3800" dirty="0" smtClean="0"/>
              <a:t>Demand more of theoretical calculations!</a:t>
            </a:r>
            <a:endParaRPr lang="en-US" sz="3800" dirty="0"/>
          </a:p>
        </p:txBody>
      </p:sp>
      <p:sp>
        <p:nvSpPr>
          <p:cNvPr id="3" name="Footer Placeholder 2"/>
          <p:cNvSpPr>
            <a:spLocks noGrp="1"/>
          </p:cNvSpPr>
          <p:nvPr>
            <p:ph type="ftr" sz="quarter" idx="11"/>
          </p:nvPr>
        </p:nvSpPr>
        <p:spPr/>
        <p:txBody>
          <a:bodyPr/>
          <a:lstStyle/>
          <a:p>
            <a:r>
              <a:rPr lang="fr-FR" smtClean="0"/>
              <a:t>C. Aidala, DPF, August 5, 2015</a:t>
            </a:r>
            <a:endParaRPr lang="en-US"/>
          </a:p>
        </p:txBody>
      </p:sp>
      <p:sp>
        <p:nvSpPr>
          <p:cNvPr id="4" name="Slide Number Placeholder 3"/>
          <p:cNvSpPr>
            <a:spLocks noGrp="1"/>
          </p:cNvSpPr>
          <p:nvPr>
            <p:ph type="sldNum" sz="quarter" idx="12"/>
          </p:nvPr>
        </p:nvSpPr>
        <p:spPr/>
        <p:txBody>
          <a:bodyPr/>
          <a:lstStyle/>
          <a:p>
            <a:r>
              <a:rPr lang="en-US" dirty="0" smtClean="0"/>
              <a:t>11</a:t>
            </a:r>
          </a:p>
        </p:txBody>
      </p:sp>
      <p:sp>
        <p:nvSpPr>
          <p:cNvPr id="12" name="Rectangle 11"/>
          <p:cNvSpPr/>
          <p:nvPr/>
        </p:nvSpPr>
        <p:spPr>
          <a:xfrm>
            <a:off x="533400" y="2231408"/>
            <a:ext cx="8077200" cy="39271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434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advances</a:t>
            </a:r>
            <a:endParaRPr lang="en-US" dirty="0"/>
          </a:p>
        </p:txBody>
      </p:sp>
      <p:sp>
        <p:nvSpPr>
          <p:cNvPr id="5" name="Content Placeholder 4"/>
          <p:cNvSpPr>
            <a:spLocks noGrp="1"/>
          </p:cNvSpPr>
          <p:nvPr>
            <p:ph idx="1"/>
          </p:nvPr>
        </p:nvSpPr>
        <p:spPr>
          <a:xfrm>
            <a:off x="457200" y="1417637"/>
            <a:ext cx="8229600" cy="4525963"/>
          </a:xfrm>
        </p:spPr>
        <p:txBody>
          <a:bodyPr>
            <a:normAutofit fontScale="77500" lnSpcReduction="20000"/>
          </a:bodyPr>
          <a:lstStyle/>
          <a:p>
            <a:r>
              <a:rPr lang="en-US" dirty="0" smtClean="0"/>
              <a:t>Ability to systematically vary collision species, energy</a:t>
            </a:r>
          </a:p>
          <a:p>
            <a:r>
              <a:rPr lang="en-US" dirty="0" smtClean="0"/>
              <a:t>Ability to maintain high-energy polarized proton beams</a:t>
            </a:r>
          </a:p>
          <a:p>
            <a:r>
              <a:rPr lang="en-US" dirty="0" smtClean="0"/>
              <a:t>High-luminosity facilities enable</a:t>
            </a:r>
            <a:r>
              <a:rPr lang="en-US" dirty="0" smtClean="0">
                <a:sym typeface="Wingdings" panose="05000000000000000000" pitchFamily="2" charset="2"/>
              </a:rPr>
              <a:t> </a:t>
            </a:r>
            <a:r>
              <a:rPr lang="en-US" dirty="0" err="1" smtClean="0">
                <a:sym typeface="Wingdings" panose="05000000000000000000" pitchFamily="2" charset="2"/>
              </a:rPr>
              <a:t>m</a:t>
            </a:r>
            <a:r>
              <a:rPr lang="en-US" dirty="0" err="1" smtClean="0"/>
              <a:t>ultidifferential</a:t>
            </a:r>
            <a:r>
              <a:rPr lang="en-US" dirty="0" smtClean="0"/>
              <a:t> measurements</a:t>
            </a:r>
            <a:endParaRPr lang="en-US" dirty="0"/>
          </a:p>
          <a:p>
            <a:pPr lvl="1"/>
            <a:r>
              <a:rPr lang="en-US" dirty="0"/>
              <a:t>E.g. simultaneously in </a:t>
            </a:r>
            <a:r>
              <a:rPr lang="en-US" dirty="0" smtClean="0"/>
              <a:t>parton momentum fraction x, rapidity</a:t>
            </a:r>
            <a:r>
              <a:rPr lang="en-US" dirty="0"/>
              <a:t>, </a:t>
            </a:r>
            <a:r>
              <a:rPr lang="en-US" dirty="0" err="1"/>
              <a:t>p</a:t>
            </a:r>
            <a:r>
              <a:rPr lang="en-US" baseline="-25000" dirty="0" err="1"/>
              <a:t>T</a:t>
            </a:r>
            <a:r>
              <a:rPr lang="en-US" dirty="0" smtClean="0"/>
              <a:t>, Q</a:t>
            </a:r>
            <a:r>
              <a:rPr lang="en-US" baseline="30000" dirty="0" smtClean="0"/>
              <a:t>2</a:t>
            </a:r>
            <a:r>
              <a:rPr lang="en-US" dirty="0" smtClean="0"/>
              <a:t>, z, . . . </a:t>
            </a:r>
            <a:endParaRPr lang="en-US" dirty="0"/>
          </a:p>
          <a:p>
            <a:r>
              <a:rPr lang="en-US" dirty="0" smtClean="0"/>
              <a:t>More sophisticated observables</a:t>
            </a:r>
          </a:p>
          <a:p>
            <a:pPr lvl="1"/>
            <a:r>
              <a:rPr lang="en-US" dirty="0" smtClean="0"/>
              <a:t>E.g. angular distributions, </a:t>
            </a:r>
            <a:r>
              <a:rPr lang="en-US" dirty="0" err="1" smtClean="0"/>
              <a:t>multiparticle</a:t>
            </a:r>
            <a:r>
              <a:rPr lang="en-US" dirty="0" smtClean="0"/>
              <a:t> final states, various correlations</a:t>
            </a:r>
            <a:r>
              <a:rPr lang="en-US" dirty="0"/>
              <a:t>, spin dependence, . </a:t>
            </a:r>
            <a:r>
              <a:rPr lang="en-US" dirty="0" smtClean="0"/>
              <a:t>. .</a:t>
            </a:r>
          </a:p>
          <a:p>
            <a:pPr lvl="1"/>
            <a:r>
              <a:rPr lang="en-US" dirty="0" smtClean="0"/>
              <a:t>Often sensitive to parton </a:t>
            </a:r>
            <a:r>
              <a:rPr lang="en-US" i="1" dirty="0" smtClean="0"/>
              <a:t>dynamics</a:t>
            </a:r>
            <a:endParaRPr lang="en-US" dirty="0" smtClean="0"/>
          </a:p>
          <a:p>
            <a:endParaRPr lang="en-US" dirty="0" smtClean="0"/>
          </a:p>
          <a:p>
            <a:pPr marL="0" indent="0">
              <a:buNone/>
            </a:pPr>
            <a:r>
              <a:rPr lang="en-US" sz="3800" dirty="0" smtClean="0">
                <a:sym typeface="Wingdings" panose="05000000000000000000" pitchFamily="2" charset="2"/>
              </a:rPr>
              <a:t> </a:t>
            </a:r>
            <a:r>
              <a:rPr lang="en-US" sz="3800" dirty="0" smtClean="0"/>
              <a:t>Demand more of theoretical calculations!</a:t>
            </a:r>
            <a:endParaRPr lang="en-US" sz="3800" dirty="0"/>
          </a:p>
        </p:txBody>
      </p:sp>
      <p:sp>
        <p:nvSpPr>
          <p:cNvPr id="3" name="Footer Placeholder 2"/>
          <p:cNvSpPr>
            <a:spLocks noGrp="1"/>
          </p:cNvSpPr>
          <p:nvPr>
            <p:ph type="ftr" sz="quarter" idx="11"/>
          </p:nvPr>
        </p:nvSpPr>
        <p:spPr/>
        <p:txBody>
          <a:bodyPr/>
          <a:lstStyle/>
          <a:p>
            <a:r>
              <a:rPr lang="fr-FR" smtClean="0"/>
              <a:t>C. Aidala, DPF, August 5, 2015</a:t>
            </a:r>
            <a:endParaRPr lang="en-US"/>
          </a:p>
        </p:txBody>
      </p:sp>
      <p:sp>
        <p:nvSpPr>
          <p:cNvPr id="4" name="Slide Number Placeholder 3"/>
          <p:cNvSpPr>
            <a:spLocks noGrp="1"/>
          </p:cNvSpPr>
          <p:nvPr>
            <p:ph type="sldNum" sz="quarter" idx="12"/>
          </p:nvPr>
        </p:nvSpPr>
        <p:spPr/>
        <p:txBody>
          <a:bodyPr/>
          <a:lstStyle/>
          <a:p>
            <a:r>
              <a:rPr lang="en-US" dirty="0" smtClean="0"/>
              <a:t>11</a:t>
            </a:r>
          </a:p>
        </p:txBody>
      </p:sp>
      <p:sp>
        <p:nvSpPr>
          <p:cNvPr id="12" name="Rectangle 11"/>
          <p:cNvSpPr/>
          <p:nvPr/>
        </p:nvSpPr>
        <p:spPr>
          <a:xfrm>
            <a:off x="533400" y="3469944"/>
            <a:ext cx="8077200" cy="27295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533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advances</a:t>
            </a:r>
            <a:endParaRPr lang="en-US" dirty="0"/>
          </a:p>
        </p:txBody>
      </p:sp>
      <p:sp>
        <p:nvSpPr>
          <p:cNvPr id="5" name="Content Placeholder 4"/>
          <p:cNvSpPr>
            <a:spLocks noGrp="1"/>
          </p:cNvSpPr>
          <p:nvPr>
            <p:ph idx="1"/>
          </p:nvPr>
        </p:nvSpPr>
        <p:spPr>
          <a:xfrm>
            <a:off x="457200" y="1417637"/>
            <a:ext cx="8229600" cy="4525963"/>
          </a:xfrm>
        </p:spPr>
        <p:txBody>
          <a:bodyPr>
            <a:normAutofit fontScale="77500" lnSpcReduction="20000"/>
          </a:bodyPr>
          <a:lstStyle/>
          <a:p>
            <a:r>
              <a:rPr lang="en-US" dirty="0" smtClean="0"/>
              <a:t>Ability to systematically vary collision species, energy</a:t>
            </a:r>
          </a:p>
          <a:p>
            <a:r>
              <a:rPr lang="en-US" dirty="0" smtClean="0"/>
              <a:t>Ability to maintain high-energy polarized proton beams</a:t>
            </a:r>
          </a:p>
          <a:p>
            <a:r>
              <a:rPr lang="en-US" dirty="0" smtClean="0"/>
              <a:t>High-luminosity facilities enable</a:t>
            </a:r>
            <a:r>
              <a:rPr lang="en-US" dirty="0" smtClean="0">
                <a:sym typeface="Wingdings" panose="05000000000000000000" pitchFamily="2" charset="2"/>
              </a:rPr>
              <a:t> </a:t>
            </a:r>
            <a:r>
              <a:rPr lang="en-US" dirty="0" err="1" smtClean="0">
                <a:sym typeface="Wingdings" panose="05000000000000000000" pitchFamily="2" charset="2"/>
              </a:rPr>
              <a:t>m</a:t>
            </a:r>
            <a:r>
              <a:rPr lang="en-US" dirty="0" err="1" smtClean="0"/>
              <a:t>ultidifferential</a:t>
            </a:r>
            <a:r>
              <a:rPr lang="en-US" dirty="0" smtClean="0"/>
              <a:t> measurements</a:t>
            </a:r>
            <a:endParaRPr lang="en-US" dirty="0"/>
          </a:p>
          <a:p>
            <a:pPr lvl="1"/>
            <a:r>
              <a:rPr lang="en-US" dirty="0"/>
              <a:t>E.g. simultaneously in </a:t>
            </a:r>
            <a:r>
              <a:rPr lang="en-US" dirty="0" smtClean="0"/>
              <a:t>parton momentum fraction x, rapidity</a:t>
            </a:r>
            <a:r>
              <a:rPr lang="en-US" dirty="0"/>
              <a:t>, </a:t>
            </a:r>
            <a:r>
              <a:rPr lang="en-US" dirty="0" err="1"/>
              <a:t>p</a:t>
            </a:r>
            <a:r>
              <a:rPr lang="en-US" baseline="-25000" dirty="0" err="1"/>
              <a:t>T</a:t>
            </a:r>
            <a:r>
              <a:rPr lang="en-US" dirty="0" smtClean="0"/>
              <a:t>, Q</a:t>
            </a:r>
            <a:r>
              <a:rPr lang="en-US" baseline="30000" dirty="0" smtClean="0"/>
              <a:t>2</a:t>
            </a:r>
            <a:r>
              <a:rPr lang="en-US" dirty="0" smtClean="0"/>
              <a:t>, z, . . . </a:t>
            </a:r>
            <a:endParaRPr lang="en-US" dirty="0"/>
          </a:p>
          <a:p>
            <a:r>
              <a:rPr lang="en-US" dirty="0" smtClean="0"/>
              <a:t>More sophisticated observables</a:t>
            </a:r>
          </a:p>
          <a:p>
            <a:pPr lvl="1"/>
            <a:r>
              <a:rPr lang="en-US" dirty="0" smtClean="0"/>
              <a:t>E.g. angular distributions, </a:t>
            </a:r>
            <a:r>
              <a:rPr lang="en-US" dirty="0" err="1" smtClean="0"/>
              <a:t>multiparticle</a:t>
            </a:r>
            <a:r>
              <a:rPr lang="en-US" dirty="0" smtClean="0"/>
              <a:t> final states, various correlations</a:t>
            </a:r>
            <a:r>
              <a:rPr lang="en-US" dirty="0"/>
              <a:t>, spin dependence, . </a:t>
            </a:r>
            <a:r>
              <a:rPr lang="en-US" dirty="0" smtClean="0"/>
              <a:t>. .</a:t>
            </a:r>
          </a:p>
          <a:p>
            <a:pPr lvl="1"/>
            <a:r>
              <a:rPr lang="en-US" dirty="0" smtClean="0"/>
              <a:t>Contain more information! Often sensitive to parton </a:t>
            </a:r>
            <a:r>
              <a:rPr lang="en-US" i="1" dirty="0" smtClean="0"/>
              <a:t>dynamics</a:t>
            </a:r>
            <a:endParaRPr lang="en-US" dirty="0" smtClean="0"/>
          </a:p>
          <a:p>
            <a:endParaRPr lang="en-US" dirty="0" smtClean="0"/>
          </a:p>
          <a:p>
            <a:pPr marL="0" indent="0">
              <a:buNone/>
            </a:pPr>
            <a:r>
              <a:rPr lang="en-US" sz="3800" dirty="0" smtClean="0">
                <a:sym typeface="Wingdings" panose="05000000000000000000" pitchFamily="2" charset="2"/>
              </a:rPr>
              <a:t> </a:t>
            </a:r>
            <a:r>
              <a:rPr lang="en-US" sz="3800" dirty="0" smtClean="0"/>
              <a:t>Demand more of theoretical calculations!</a:t>
            </a:r>
            <a:endParaRPr lang="en-US" sz="3800" dirty="0"/>
          </a:p>
        </p:txBody>
      </p:sp>
      <p:sp>
        <p:nvSpPr>
          <p:cNvPr id="3" name="Footer Placeholder 2"/>
          <p:cNvSpPr>
            <a:spLocks noGrp="1"/>
          </p:cNvSpPr>
          <p:nvPr>
            <p:ph type="ftr" sz="quarter" idx="11"/>
          </p:nvPr>
        </p:nvSpPr>
        <p:spPr/>
        <p:txBody>
          <a:bodyPr/>
          <a:lstStyle/>
          <a:p>
            <a:r>
              <a:rPr lang="fr-FR" smtClean="0"/>
              <a:t>C. Aidala, DPF, August 5, 2015</a:t>
            </a:r>
            <a:endParaRPr lang="en-US"/>
          </a:p>
        </p:txBody>
      </p:sp>
      <p:sp>
        <p:nvSpPr>
          <p:cNvPr id="4" name="Slide Number Placeholder 3"/>
          <p:cNvSpPr>
            <a:spLocks noGrp="1"/>
          </p:cNvSpPr>
          <p:nvPr>
            <p:ph type="sldNum" sz="quarter" idx="12"/>
          </p:nvPr>
        </p:nvSpPr>
        <p:spPr/>
        <p:txBody>
          <a:bodyPr/>
          <a:lstStyle/>
          <a:p>
            <a:r>
              <a:rPr lang="en-US" dirty="0" smtClean="0"/>
              <a:t>11</a:t>
            </a:r>
          </a:p>
        </p:txBody>
      </p:sp>
      <p:sp>
        <p:nvSpPr>
          <p:cNvPr id="12" name="Rectangle 11"/>
          <p:cNvSpPr/>
          <p:nvPr/>
        </p:nvSpPr>
        <p:spPr>
          <a:xfrm>
            <a:off x="533400" y="4800600"/>
            <a:ext cx="8077200" cy="13988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757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fr-FR" smtClean="0"/>
              <a:t>C. Aidala, DPF, August 5, 2015</a:t>
            </a:r>
            <a:endParaRPr lang="en-US"/>
          </a:p>
        </p:txBody>
      </p:sp>
      <p:sp>
        <p:nvSpPr>
          <p:cNvPr id="1360898" name="Rectangle 2"/>
          <p:cNvSpPr>
            <a:spLocks noGrp="1" noChangeArrowheads="1"/>
          </p:cNvSpPr>
          <p:nvPr>
            <p:ph type="ctrTitle" idx="4294967295"/>
          </p:nvPr>
        </p:nvSpPr>
        <p:spPr>
          <a:xfrm>
            <a:off x="609600" y="1828800"/>
            <a:ext cx="7924800" cy="3048000"/>
          </a:xfrm>
        </p:spPr>
        <p:txBody>
          <a:bodyPr>
            <a:normAutofit fontScale="90000"/>
          </a:bodyPr>
          <a:lstStyle/>
          <a:p>
            <a:r>
              <a:rPr lang="en-US" sz="4000" b="1" dirty="0"/>
              <a:t>How do we understand the visible matter in our universe in terms of </a:t>
            </a:r>
            <a:r>
              <a:rPr lang="en-US" sz="4000" b="1" dirty="0" smtClean="0"/>
              <a:t>the quark </a:t>
            </a:r>
            <a:r>
              <a:rPr lang="en-US" sz="4000" b="1" dirty="0"/>
              <a:t>and </a:t>
            </a:r>
            <a:r>
              <a:rPr lang="en-US" sz="4000" b="1" dirty="0" smtClean="0"/>
              <a:t>gluon degrees of freedom </a:t>
            </a:r>
            <a:r>
              <a:rPr lang="en-US" sz="4000" b="1" dirty="0"/>
              <a:t>of </a:t>
            </a:r>
            <a:r>
              <a:rPr lang="en-US" sz="4000" b="1" dirty="0" smtClean="0"/>
              <a:t>quantum chromodynamics?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How can studying QCD systems teach us more about fundamental aspects of QCD as a theory?</a:t>
            </a:r>
            <a:br>
              <a:rPr lang="en-US" sz="4000" b="1" dirty="0" smtClean="0"/>
            </a:br>
            <a:endParaRPr lang="en-US" sz="40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91436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advances</a:t>
            </a:r>
            <a:endParaRPr lang="en-US" dirty="0"/>
          </a:p>
        </p:txBody>
      </p:sp>
      <p:sp>
        <p:nvSpPr>
          <p:cNvPr id="5" name="Content Placeholder 4"/>
          <p:cNvSpPr>
            <a:spLocks noGrp="1"/>
          </p:cNvSpPr>
          <p:nvPr>
            <p:ph idx="1"/>
          </p:nvPr>
        </p:nvSpPr>
        <p:spPr>
          <a:xfrm>
            <a:off x="457200" y="1417637"/>
            <a:ext cx="8229600" cy="4525963"/>
          </a:xfrm>
        </p:spPr>
        <p:txBody>
          <a:bodyPr>
            <a:normAutofit fontScale="77500" lnSpcReduction="20000"/>
          </a:bodyPr>
          <a:lstStyle/>
          <a:p>
            <a:r>
              <a:rPr lang="en-US" dirty="0" smtClean="0"/>
              <a:t>Ability to systematically vary collision species, energy</a:t>
            </a:r>
          </a:p>
          <a:p>
            <a:r>
              <a:rPr lang="en-US" dirty="0" smtClean="0"/>
              <a:t>Ability to maintain high-energy polarized proton beams</a:t>
            </a:r>
          </a:p>
          <a:p>
            <a:r>
              <a:rPr lang="en-US" dirty="0" smtClean="0"/>
              <a:t>High-luminosity facilities enable</a:t>
            </a:r>
            <a:r>
              <a:rPr lang="en-US" dirty="0" smtClean="0">
                <a:sym typeface="Wingdings" panose="05000000000000000000" pitchFamily="2" charset="2"/>
              </a:rPr>
              <a:t> </a:t>
            </a:r>
            <a:r>
              <a:rPr lang="en-US" dirty="0" err="1" smtClean="0">
                <a:sym typeface="Wingdings" panose="05000000000000000000" pitchFamily="2" charset="2"/>
              </a:rPr>
              <a:t>m</a:t>
            </a:r>
            <a:r>
              <a:rPr lang="en-US" dirty="0" err="1" smtClean="0"/>
              <a:t>ultidifferential</a:t>
            </a:r>
            <a:r>
              <a:rPr lang="en-US" dirty="0" smtClean="0"/>
              <a:t> measurements</a:t>
            </a:r>
            <a:endParaRPr lang="en-US" dirty="0"/>
          </a:p>
          <a:p>
            <a:pPr lvl="1"/>
            <a:r>
              <a:rPr lang="en-US" dirty="0"/>
              <a:t>E.g. simultaneously in </a:t>
            </a:r>
            <a:r>
              <a:rPr lang="en-US" dirty="0" smtClean="0"/>
              <a:t>parton momentum fraction x, rapidity</a:t>
            </a:r>
            <a:r>
              <a:rPr lang="en-US" dirty="0"/>
              <a:t>, </a:t>
            </a:r>
            <a:r>
              <a:rPr lang="en-US" dirty="0" err="1"/>
              <a:t>p</a:t>
            </a:r>
            <a:r>
              <a:rPr lang="en-US" baseline="-25000" dirty="0" err="1"/>
              <a:t>T</a:t>
            </a:r>
            <a:r>
              <a:rPr lang="en-US" dirty="0" smtClean="0"/>
              <a:t>, Q</a:t>
            </a:r>
            <a:r>
              <a:rPr lang="en-US" baseline="30000" dirty="0" smtClean="0"/>
              <a:t>2</a:t>
            </a:r>
            <a:r>
              <a:rPr lang="en-US" dirty="0" smtClean="0"/>
              <a:t>, z, . . . </a:t>
            </a:r>
            <a:endParaRPr lang="en-US" dirty="0"/>
          </a:p>
          <a:p>
            <a:r>
              <a:rPr lang="en-US" dirty="0" smtClean="0"/>
              <a:t>More sophisticated observables</a:t>
            </a:r>
          </a:p>
          <a:p>
            <a:pPr lvl="1"/>
            <a:r>
              <a:rPr lang="en-US" dirty="0" smtClean="0"/>
              <a:t>E.g. angular distributions, </a:t>
            </a:r>
            <a:r>
              <a:rPr lang="en-US" dirty="0" err="1" smtClean="0"/>
              <a:t>multiparticle</a:t>
            </a:r>
            <a:r>
              <a:rPr lang="en-US" dirty="0" smtClean="0"/>
              <a:t> final states, various correlations</a:t>
            </a:r>
            <a:r>
              <a:rPr lang="en-US" dirty="0"/>
              <a:t>, spin dependence, . </a:t>
            </a:r>
            <a:r>
              <a:rPr lang="en-US" dirty="0" smtClean="0"/>
              <a:t>. .</a:t>
            </a:r>
          </a:p>
          <a:p>
            <a:pPr lvl="1"/>
            <a:r>
              <a:rPr lang="en-US" dirty="0" smtClean="0"/>
              <a:t>Contain more information! Often sensitive to parton </a:t>
            </a:r>
            <a:r>
              <a:rPr lang="en-US" i="1" dirty="0" smtClean="0"/>
              <a:t>dynamics</a:t>
            </a:r>
            <a:endParaRPr lang="en-US" dirty="0" smtClean="0"/>
          </a:p>
          <a:p>
            <a:endParaRPr lang="en-US" dirty="0" smtClean="0"/>
          </a:p>
          <a:p>
            <a:pPr marL="0" indent="0">
              <a:buNone/>
            </a:pPr>
            <a:r>
              <a:rPr lang="en-US" sz="3800" dirty="0" smtClean="0">
                <a:sym typeface="Wingdings" panose="05000000000000000000" pitchFamily="2" charset="2"/>
              </a:rPr>
              <a:t> </a:t>
            </a:r>
            <a:r>
              <a:rPr lang="en-US" sz="3800" dirty="0" smtClean="0"/>
              <a:t>Demand more of theoretical calculations!</a:t>
            </a:r>
            <a:endParaRPr lang="en-US" sz="3800" dirty="0"/>
          </a:p>
        </p:txBody>
      </p:sp>
      <p:sp>
        <p:nvSpPr>
          <p:cNvPr id="3" name="Footer Placeholder 2"/>
          <p:cNvSpPr>
            <a:spLocks noGrp="1"/>
          </p:cNvSpPr>
          <p:nvPr>
            <p:ph type="ftr" sz="quarter" idx="11"/>
          </p:nvPr>
        </p:nvSpPr>
        <p:spPr/>
        <p:txBody>
          <a:bodyPr/>
          <a:lstStyle/>
          <a:p>
            <a:r>
              <a:rPr lang="fr-FR" smtClean="0"/>
              <a:t>C. Aidala, DPF, August 5, 2015</a:t>
            </a:r>
            <a:endParaRPr lang="en-US"/>
          </a:p>
        </p:txBody>
      </p:sp>
      <p:sp>
        <p:nvSpPr>
          <p:cNvPr id="4" name="Slide Number Placeholder 3"/>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2229696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Increasing connections among </a:t>
            </a:r>
            <a:br>
              <a:rPr lang="en-US" dirty="0" smtClean="0"/>
            </a:br>
            <a:r>
              <a:rPr lang="en-US" dirty="0" smtClean="0"/>
              <a:t>historically disparate areas of QCD</a:t>
            </a:r>
            <a:endParaRPr lang="en-US" dirty="0"/>
          </a:p>
        </p:txBody>
      </p:sp>
      <p:sp>
        <p:nvSpPr>
          <p:cNvPr id="3" name="Content Placeholder 2"/>
          <p:cNvSpPr>
            <a:spLocks noGrp="1"/>
          </p:cNvSpPr>
          <p:nvPr>
            <p:ph idx="1"/>
          </p:nvPr>
        </p:nvSpPr>
        <p:spPr>
          <a:xfrm>
            <a:off x="457200" y="1447800"/>
            <a:ext cx="8229600" cy="5029200"/>
          </a:xfrm>
        </p:spPr>
        <p:txBody>
          <a:bodyPr>
            <a:normAutofit fontScale="47500" lnSpcReduction="20000"/>
          </a:bodyPr>
          <a:lstStyle/>
          <a:p>
            <a:pPr marL="0" indent="0">
              <a:buNone/>
            </a:pPr>
            <a:r>
              <a:rPr lang="en-US" sz="4700" dirty="0" smtClean="0"/>
              <a:t>As we advance, we’re building more connections among the various areas of QCD—and to other fields . . .</a:t>
            </a:r>
            <a:endParaRPr lang="en-US" sz="4700" dirty="0"/>
          </a:p>
          <a:p>
            <a:pPr lvl="1"/>
            <a:endParaRPr lang="en-US" dirty="0"/>
          </a:p>
          <a:p>
            <a:r>
              <a:rPr lang="en-US" sz="3600" dirty="0" smtClean="0"/>
              <a:t>Nucleon structure and heavy ion communities</a:t>
            </a:r>
          </a:p>
          <a:p>
            <a:pPr lvl="1"/>
            <a:r>
              <a:rPr lang="en-US" sz="2900" dirty="0" smtClean="0"/>
              <a:t>Greater focus on initial-state (cold) nuclear effects</a:t>
            </a:r>
          </a:p>
          <a:p>
            <a:pPr lvl="1"/>
            <a:r>
              <a:rPr lang="en-US" sz="2900" dirty="0"/>
              <a:t>Parton distribution functions in the proton vs. </a:t>
            </a:r>
            <a:r>
              <a:rPr lang="en-US" sz="2900" dirty="0" smtClean="0"/>
              <a:t>nuclei</a:t>
            </a:r>
          </a:p>
          <a:p>
            <a:pPr lvl="1"/>
            <a:r>
              <a:rPr lang="en-US" sz="2900" dirty="0" smtClean="0"/>
              <a:t>RHIC just ran </a:t>
            </a:r>
            <a:r>
              <a:rPr lang="en-US" sz="2900" i="1" dirty="0"/>
              <a:t>polarized</a:t>
            </a:r>
            <a:r>
              <a:rPr lang="en-US" sz="2900" dirty="0"/>
              <a:t> protons on gold!  Use polarization to help search for gluon saturation </a:t>
            </a:r>
            <a:r>
              <a:rPr lang="en-US" sz="2900" dirty="0" smtClean="0"/>
              <a:t>physics</a:t>
            </a:r>
          </a:p>
          <a:p>
            <a:pPr lvl="1"/>
            <a:r>
              <a:rPr lang="en-US" sz="2900" dirty="0" err="1" smtClean="0"/>
              <a:t>Ultraperipheral</a:t>
            </a:r>
            <a:r>
              <a:rPr lang="en-US" sz="2900" dirty="0" smtClean="0"/>
              <a:t> </a:t>
            </a:r>
            <a:r>
              <a:rPr lang="en-US" sz="2900" dirty="0"/>
              <a:t>heavy ion collisions </a:t>
            </a:r>
            <a:r>
              <a:rPr lang="en-US" sz="2900" dirty="0" smtClean="0"/>
              <a:t>for spatial imaging; impact-parameter-dependent </a:t>
            </a:r>
            <a:r>
              <a:rPr lang="en-US" sz="2900" dirty="0"/>
              <a:t>nuclear distributions and collision geometry in heavy ion </a:t>
            </a:r>
            <a:r>
              <a:rPr lang="en-US" sz="2900" dirty="0" smtClean="0"/>
              <a:t>physics</a:t>
            </a:r>
          </a:p>
          <a:p>
            <a:r>
              <a:rPr lang="en-US" sz="3600" dirty="0" smtClean="0"/>
              <a:t>Hadron </a:t>
            </a:r>
            <a:r>
              <a:rPr lang="en-US" sz="3600" dirty="0"/>
              <a:t>spectroscopy and hadronization (nucleon structure) communities</a:t>
            </a:r>
          </a:p>
          <a:p>
            <a:pPr lvl="1"/>
            <a:r>
              <a:rPr lang="en-US" sz="2900" dirty="0"/>
              <a:t>B factories as common facilities</a:t>
            </a:r>
          </a:p>
          <a:p>
            <a:r>
              <a:rPr lang="en-US" sz="3600" dirty="0" smtClean="0"/>
              <a:t>Heavy </a:t>
            </a:r>
            <a:r>
              <a:rPr lang="en-US" sz="3600" dirty="0"/>
              <a:t>ion and hadronization </a:t>
            </a:r>
            <a:r>
              <a:rPr lang="en-US" sz="3600" dirty="0" smtClean="0"/>
              <a:t>(nucleon structure) communities</a:t>
            </a:r>
          </a:p>
          <a:p>
            <a:pPr lvl="1"/>
            <a:r>
              <a:rPr lang="en-US" sz="2900" dirty="0" smtClean="0"/>
              <a:t>“String fragmentation</a:t>
            </a:r>
            <a:r>
              <a:rPr lang="en-US" sz="2900" dirty="0"/>
              <a:t>” vs. </a:t>
            </a:r>
            <a:r>
              <a:rPr lang="en-US" sz="2900" dirty="0" smtClean="0"/>
              <a:t>binding </a:t>
            </a:r>
            <a:r>
              <a:rPr lang="en-US" sz="2900" dirty="0"/>
              <a:t>of nearby partons in phase </a:t>
            </a:r>
            <a:r>
              <a:rPr lang="en-US" sz="2900" dirty="0" smtClean="0"/>
              <a:t>space </a:t>
            </a:r>
          </a:p>
          <a:p>
            <a:pPr lvl="1"/>
            <a:r>
              <a:rPr lang="en-US" sz="2900" dirty="0" smtClean="0"/>
              <a:t>Modified hadronization in </a:t>
            </a:r>
            <a:r>
              <a:rPr lang="en-US" sz="2900" dirty="0"/>
              <a:t>hot or cold nuclear matter</a:t>
            </a:r>
          </a:p>
          <a:p>
            <a:r>
              <a:rPr lang="en-US" sz="3600" dirty="0"/>
              <a:t>Heavy ion and stellar structure communities </a:t>
            </a:r>
          </a:p>
          <a:p>
            <a:pPr lvl="1"/>
            <a:r>
              <a:rPr lang="en-US" sz="2900" dirty="0"/>
              <a:t>Quark-gluon plasma and neutron stars: different corners of QCD phase diagram</a:t>
            </a:r>
          </a:p>
          <a:p>
            <a:r>
              <a:rPr lang="en-US" sz="3600" dirty="0" smtClean="0"/>
              <a:t>Heavy ion and low-energy nuclear reaction, cosmology communities</a:t>
            </a:r>
          </a:p>
          <a:p>
            <a:pPr lvl="1"/>
            <a:r>
              <a:rPr lang="en-US" sz="2900" dirty="0" smtClean="0"/>
              <a:t>“Little </a:t>
            </a:r>
            <a:r>
              <a:rPr lang="en-US" sz="2900" dirty="0"/>
              <a:t>Bang Nucleosynthesis” up to helium-4 (and antihelium-4!) in heavy ion </a:t>
            </a:r>
            <a:r>
              <a:rPr lang="en-US" sz="2900" dirty="0" smtClean="0"/>
              <a:t>collisions</a:t>
            </a:r>
            <a:endParaRPr lang="en-US" sz="2900"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12</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638800" y="1752600"/>
            <a:ext cx="3123488" cy="1167900"/>
          </a:xfrm>
          <a:prstGeom prst="rect">
            <a:avLst/>
          </a:prstGeom>
          <a:noFill/>
          <a:ln w="9525">
            <a:noFill/>
            <a:miter lim="800000"/>
            <a:headEnd/>
            <a:tailEnd/>
          </a:ln>
        </p:spPr>
      </p:pic>
      <p:sp>
        <p:nvSpPr>
          <p:cNvPr id="8" name="Rectangle 7"/>
          <p:cNvSpPr/>
          <p:nvPr/>
        </p:nvSpPr>
        <p:spPr>
          <a:xfrm>
            <a:off x="533400" y="3518848"/>
            <a:ext cx="8077200" cy="25555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433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Increasing connections among </a:t>
            </a:r>
            <a:br>
              <a:rPr lang="en-US" dirty="0" smtClean="0"/>
            </a:br>
            <a:r>
              <a:rPr lang="en-US" dirty="0" smtClean="0"/>
              <a:t>historically disparate areas of QCD</a:t>
            </a:r>
            <a:endParaRPr lang="en-US" dirty="0"/>
          </a:p>
        </p:txBody>
      </p:sp>
      <p:sp>
        <p:nvSpPr>
          <p:cNvPr id="3" name="Content Placeholder 2"/>
          <p:cNvSpPr>
            <a:spLocks noGrp="1"/>
          </p:cNvSpPr>
          <p:nvPr>
            <p:ph idx="1"/>
          </p:nvPr>
        </p:nvSpPr>
        <p:spPr>
          <a:xfrm>
            <a:off x="457200" y="1447800"/>
            <a:ext cx="8229600" cy="5029200"/>
          </a:xfrm>
        </p:spPr>
        <p:txBody>
          <a:bodyPr>
            <a:normAutofit fontScale="47500" lnSpcReduction="20000"/>
          </a:bodyPr>
          <a:lstStyle/>
          <a:p>
            <a:pPr marL="0" indent="0">
              <a:buNone/>
            </a:pPr>
            <a:r>
              <a:rPr lang="en-US" sz="4700" dirty="0" smtClean="0"/>
              <a:t>As we advance, we’re building more connections among the various areas of QCD—and to other fields . . .</a:t>
            </a:r>
            <a:endParaRPr lang="en-US" sz="4700" dirty="0"/>
          </a:p>
          <a:p>
            <a:pPr lvl="1"/>
            <a:endParaRPr lang="en-US" dirty="0"/>
          </a:p>
          <a:p>
            <a:r>
              <a:rPr lang="en-US" sz="3600" dirty="0" smtClean="0"/>
              <a:t>Nucleon structure and heavy ion communities</a:t>
            </a:r>
          </a:p>
          <a:p>
            <a:pPr lvl="1"/>
            <a:r>
              <a:rPr lang="en-US" sz="2900" dirty="0" smtClean="0"/>
              <a:t>Greater focus on initial-state (cold) nuclear effects</a:t>
            </a:r>
          </a:p>
          <a:p>
            <a:pPr lvl="1"/>
            <a:r>
              <a:rPr lang="en-US" sz="2900" dirty="0"/>
              <a:t>Parton distribution functions in the proton vs. </a:t>
            </a:r>
            <a:r>
              <a:rPr lang="en-US" sz="2900" dirty="0" smtClean="0"/>
              <a:t>nuclei</a:t>
            </a:r>
          </a:p>
          <a:p>
            <a:pPr lvl="1"/>
            <a:r>
              <a:rPr lang="en-US" sz="2900" dirty="0" smtClean="0"/>
              <a:t>RHIC just ran </a:t>
            </a:r>
            <a:r>
              <a:rPr lang="en-US" sz="2900" i="1" dirty="0"/>
              <a:t>polarized</a:t>
            </a:r>
            <a:r>
              <a:rPr lang="en-US" sz="2900" dirty="0"/>
              <a:t> protons on gold!  Use polarization to help search for gluon saturation </a:t>
            </a:r>
            <a:r>
              <a:rPr lang="en-US" sz="2900" dirty="0" smtClean="0"/>
              <a:t>physics</a:t>
            </a:r>
          </a:p>
          <a:p>
            <a:pPr lvl="1"/>
            <a:r>
              <a:rPr lang="en-US" sz="2900" dirty="0" err="1" smtClean="0"/>
              <a:t>Ultraperipheral</a:t>
            </a:r>
            <a:r>
              <a:rPr lang="en-US" sz="2900" dirty="0" smtClean="0"/>
              <a:t> </a:t>
            </a:r>
            <a:r>
              <a:rPr lang="en-US" sz="2900" dirty="0"/>
              <a:t>heavy ion collisions </a:t>
            </a:r>
            <a:r>
              <a:rPr lang="en-US" sz="2900" dirty="0" smtClean="0"/>
              <a:t>for spatial imaging; impact-parameter-dependent </a:t>
            </a:r>
            <a:r>
              <a:rPr lang="en-US" sz="2900" dirty="0"/>
              <a:t>nuclear distributions and collision geometry in heavy ion </a:t>
            </a:r>
            <a:r>
              <a:rPr lang="en-US" sz="2900" dirty="0" smtClean="0"/>
              <a:t>physics</a:t>
            </a:r>
          </a:p>
          <a:p>
            <a:r>
              <a:rPr lang="en-US" sz="3600" dirty="0" smtClean="0"/>
              <a:t>Hadron </a:t>
            </a:r>
            <a:r>
              <a:rPr lang="en-US" sz="3600" dirty="0"/>
              <a:t>spectroscopy and hadronization (nucleon structure) communities</a:t>
            </a:r>
          </a:p>
          <a:p>
            <a:pPr lvl="1"/>
            <a:r>
              <a:rPr lang="en-US" sz="2900" dirty="0"/>
              <a:t>B factories as common facilities</a:t>
            </a:r>
          </a:p>
          <a:p>
            <a:r>
              <a:rPr lang="en-US" sz="3600" dirty="0" smtClean="0"/>
              <a:t>Heavy </a:t>
            </a:r>
            <a:r>
              <a:rPr lang="en-US" sz="3600" dirty="0"/>
              <a:t>ion and hadronization </a:t>
            </a:r>
            <a:r>
              <a:rPr lang="en-US" sz="3600" dirty="0" smtClean="0"/>
              <a:t>(nucleon structure) communities</a:t>
            </a:r>
          </a:p>
          <a:p>
            <a:pPr lvl="1"/>
            <a:r>
              <a:rPr lang="en-US" sz="2900" dirty="0" smtClean="0"/>
              <a:t>“String fragmentation</a:t>
            </a:r>
            <a:r>
              <a:rPr lang="en-US" sz="2900" dirty="0"/>
              <a:t>” vs. </a:t>
            </a:r>
            <a:r>
              <a:rPr lang="en-US" sz="2900" dirty="0" smtClean="0"/>
              <a:t>binding </a:t>
            </a:r>
            <a:r>
              <a:rPr lang="en-US" sz="2900" dirty="0"/>
              <a:t>of nearby partons in phase </a:t>
            </a:r>
            <a:r>
              <a:rPr lang="en-US" sz="2900" dirty="0" smtClean="0"/>
              <a:t>space </a:t>
            </a:r>
          </a:p>
          <a:p>
            <a:pPr lvl="1"/>
            <a:r>
              <a:rPr lang="en-US" sz="2900" dirty="0" smtClean="0"/>
              <a:t>Modified hadronization in </a:t>
            </a:r>
            <a:r>
              <a:rPr lang="en-US" sz="2900" dirty="0"/>
              <a:t>hot or cold nuclear matter</a:t>
            </a:r>
          </a:p>
          <a:p>
            <a:r>
              <a:rPr lang="en-US" sz="3600" dirty="0"/>
              <a:t>Heavy ion and stellar structure communities </a:t>
            </a:r>
          </a:p>
          <a:p>
            <a:pPr lvl="1"/>
            <a:r>
              <a:rPr lang="en-US" sz="2900" dirty="0"/>
              <a:t>Quark-gluon plasma and neutron stars: different corners of QCD phase diagram</a:t>
            </a:r>
          </a:p>
          <a:p>
            <a:r>
              <a:rPr lang="en-US" sz="3600" dirty="0" smtClean="0"/>
              <a:t>Heavy ion and low-energy nuclear reaction, cosmology communities</a:t>
            </a:r>
          </a:p>
          <a:p>
            <a:pPr lvl="1"/>
            <a:r>
              <a:rPr lang="en-US" sz="2900" dirty="0" smtClean="0"/>
              <a:t>“Little </a:t>
            </a:r>
            <a:r>
              <a:rPr lang="en-US" sz="2900" dirty="0"/>
              <a:t>Bang Nucleosynthesis” up to helium-4 (and antihelium-4!) in heavy ion </a:t>
            </a:r>
            <a:r>
              <a:rPr lang="en-US" sz="2900" dirty="0" smtClean="0"/>
              <a:t>collisions</a:t>
            </a:r>
            <a:endParaRPr lang="en-US" sz="2900"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12</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638800" y="1752600"/>
            <a:ext cx="3123488" cy="1167900"/>
          </a:xfrm>
          <a:prstGeom prst="rect">
            <a:avLst/>
          </a:prstGeom>
          <a:noFill/>
          <a:ln w="9525">
            <a:noFill/>
            <a:miter lim="800000"/>
            <a:headEnd/>
            <a:tailEnd/>
          </a:ln>
        </p:spPr>
      </p:pic>
      <p:sp>
        <p:nvSpPr>
          <p:cNvPr id="8" name="Rectangle 7"/>
          <p:cNvSpPr/>
          <p:nvPr/>
        </p:nvSpPr>
        <p:spPr>
          <a:xfrm>
            <a:off x="533400" y="4038600"/>
            <a:ext cx="8077200" cy="2035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433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Increasing connections among </a:t>
            </a:r>
            <a:br>
              <a:rPr lang="en-US" dirty="0" smtClean="0"/>
            </a:br>
            <a:r>
              <a:rPr lang="en-US" dirty="0" smtClean="0"/>
              <a:t>historically disparate areas of QCD</a:t>
            </a:r>
            <a:endParaRPr lang="en-US" dirty="0"/>
          </a:p>
        </p:txBody>
      </p:sp>
      <p:sp>
        <p:nvSpPr>
          <p:cNvPr id="3" name="Content Placeholder 2"/>
          <p:cNvSpPr>
            <a:spLocks noGrp="1"/>
          </p:cNvSpPr>
          <p:nvPr>
            <p:ph idx="1"/>
          </p:nvPr>
        </p:nvSpPr>
        <p:spPr>
          <a:xfrm>
            <a:off x="457200" y="1447800"/>
            <a:ext cx="8229600" cy="5029200"/>
          </a:xfrm>
        </p:spPr>
        <p:txBody>
          <a:bodyPr>
            <a:normAutofit fontScale="47500" lnSpcReduction="20000"/>
          </a:bodyPr>
          <a:lstStyle/>
          <a:p>
            <a:pPr marL="0" indent="0">
              <a:buNone/>
            </a:pPr>
            <a:r>
              <a:rPr lang="en-US" sz="4700" dirty="0" smtClean="0"/>
              <a:t>As we advance, we’re building more connections among the various areas of QCD—and to other fields . . .</a:t>
            </a:r>
            <a:endParaRPr lang="en-US" sz="4700" dirty="0"/>
          </a:p>
          <a:p>
            <a:pPr lvl="1"/>
            <a:endParaRPr lang="en-US" dirty="0"/>
          </a:p>
          <a:p>
            <a:r>
              <a:rPr lang="en-US" sz="3600" dirty="0" smtClean="0"/>
              <a:t>Nucleon structure and heavy ion communities</a:t>
            </a:r>
          </a:p>
          <a:p>
            <a:pPr lvl="1"/>
            <a:r>
              <a:rPr lang="en-US" sz="2900" dirty="0" smtClean="0"/>
              <a:t>Greater focus on initial-state (cold) nuclear effects</a:t>
            </a:r>
          </a:p>
          <a:p>
            <a:pPr lvl="1"/>
            <a:r>
              <a:rPr lang="en-US" sz="2900" dirty="0"/>
              <a:t>Parton distribution functions in the proton vs. </a:t>
            </a:r>
            <a:r>
              <a:rPr lang="en-US" sz="2900" dirty="0" smtClean="0"/>
              <a:t>nuclei</a:t>
            </a:r>
          </a:p>
          <a:p>
            <a:pPr lvl="1"/>
            <a:r>
              <a:rPr lang="en-US" sz="2900" dirty="0" smtClean="0"/>
              <a:t>RHIC just ran </a:t>
            </a:r>
            <a:r>
              <a:rPr lang="en-US" sz="2900" i="1" dirty="0"/>
              <a:t>polarized</a:t>
            </a:r>
            <a:r>
              <a:rPr lang="en-US" sz="2900" dirty="0"/>
              <a:t> protons on gold!  Use polarization to help search for gluon saturation </a:t>
            </a:r>
            <a:r>
              <a:rPr lang="en-US" sz="2900" dirty="0" smtClean="0"/>
              <a:t>physics</a:t>
            </a:r>
          </a:p>
          <a:p>
            <a:pPr lvl="1"/>
            <a:r>
              <a:rPr lang="en-US" sz="2900" dirty="0" err="1" smtClean="0"/>
              <a:t>Ultraperipheral</a:t>
            </a:r>
            <a:r>
              <a:rPr lang="en-US" sz="2900" dirty="0" smtClean="0"/>
              <a:t> </a:t>
            </a:r>
            <a:r>
              <a:rPr lang="en-US" sz="2900" dirty="0"/>
              <a:t>heavy ion collisions </a:t>
            </a:r>
            <a:r>
              <a:rPr lang="en-US" sz="2900" dirty="0" smtClean="0"/>
              <a:t>for spatial imaging; impact-parameter-dependent </a:t>
            </a:r>
            <a:r>
              <a:rPr lang="en-US" sz="2900" dirty="0"/>
              <a:t>nuclear distributions and collision geometry in heavy ion </a:t>
            </a:r>
            <a:r>
              <a:rPr lang="en-US" sz="2900" dirty="0" smtClean="0"/>
              <a:t>physics</a:t>
            </a:r>
          </a:p>
          <a:p>
            <a:r>
              <a:rPr lang="en-US" sz="3600" dirty="0" smtClean="0"/>
              <a:t>Hadron </a:t>
            </a:r>
            <a:r>
              <a:rPr lang="en-US" sz="3600" dirty="0"/>
              <a:t>spectroscopy and hadronization (nucleon structure) communities</a:t>
            </a:r>
          </a:p>
          <a:p>
            <a:pPr lvl="1"/>
            <a:r>
              <a:rPr lang="en-US" sz="2900" dirty="0"/>
              <a:t>B factories as common facilities</a:t>
            </a:r>
          </a:p>
          <a:p>
            <a:r>
              <a:rPr lang="en-US" sz="3600" dirty="0" smtClean="0"/>
              <a:t>Heavy </a:t>
            </a:r>
            <a:r>
              <a:rPr lang="en-US" sz="3600" dirty="0"/>
              <a:t>ion and hadronization </a:t>
            </a:r>
            <a:r>
              <a:rPr lang="en-US" sz="3600" dirty="0" smtClean="0"/>
              <a:t>(nucleon structure) communities</a:t>
            </a:r>
          </a:p>
          <a:p>
            <a:pPr lvl="1"/>
            <a:r>
              <a:rPr lang="en-US" sz="2900" dirty="0" smtClean="0"/>
              <a:t>“String fragmentation</a:t>
            </a:r>
            <a:r>
              <a:rPr lang="en-US" sz="2900" dirty="0"/>
              <a:t>” vs. </a:t>
            </a:r>
            <a:r>
              <a:rPr lang="en-US" sz="2900" dirty="0" smtClean="0"/>
              <a:t>binding </a:t>
            </a:r>
            <a:r>
              <a:rPr lang="en-US" sz="2900" dirty="0"/>
              <a:t>of nearby partons in phase </a:t>
            </a:r>
            <a:r>
              <a:rPr lang="en-US" sz="2900" dirty="0" smtClean="0"/>
              <a:t>space </a:t>
            </a:r>
          </a:p>
          <a:p>
            <a:pPr lvl="1"/>
            <a:r>
              <a:rPr lang="en-US" sz="2900" dirty="0" smtClean="0"/>
              <a:t>Modified hadronization in </a:t>
            </a:r>
            <a:r>
              <a:rPr lang="en-US" sz="2900" dirty="0"/>
              <a:t>hot or cold nuclear matter</a:t>
            </a:r>
          </a:p>
          <a:p>
            <a:r>
              <a:rPr lang="en-US" sz="3600" dirty="0"/>
              <a:t>Heavy ion and stellar structure communities </a:t>
            </a:r>
          </a:p>
          <a:p>
            <a:pPr lvl="1"/>
            <a:r>
              <a:rPr lang="en-US" sz="2900" dirty="0"/>
              <a:t>Quark-gluon plasma and neutron stars: different corners of QCD phase diagram</a:t>
            </a:r>
          </a:p>
          <a:p>
            <a:r>
              <a:rPr lang="en-US" sz="3600" dirty="0" smtClean="0"/>
              <a:t>Heavy ion and low-energy nuclear reaction, cosmology communities</a:t>
            </a:r>
          </a:p>
          <a:p>
            <a:pPr lvl="1"/>
            <a:r>
              <a:rPr lang="en-US" sz="2900" dirty="0" smtClean="0"/>
              <a:t>“Little </a:t>
            </a:r>
            <a:r>
              <a:rPr lang="en-US" sz="2900" dirty="0"/>
              <a:t>Bang Nucleosynthesis” up to helium-4 (and antihelium-4!) in heavy ion </a:t>
            </a:r>
            <a:r>
              <a:rPr lang="en-US" sz="2900" dirty="0" smtClean="0"/>
              <a:t>collisions</a:t>
            </a:r>
            <a:endParaRPr lang="en-US" sz="2900"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12</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638800" y="1752600"/>
            <a:ext cx="3123488" cy="1167900"/>
          </a:xfrm>
          <a:prstGeom prst="rect">
            <a:avLst/>
          </a:prstGeom>
          <a:noFill/>
          <a:ln w="9525">
            <a:noFill/>
            <a:miter lim="800000"/>
            <a:headEnd/>
            <a:tailEnd/>
          </a:ln>
        </p:spPr>
      </p:pic>
      <p:sp>
        <p:nvSpPr>
          <p:cNvPr id="8" name="Rectangle 7"/>
          <p:cNvSpPr/>
          <p:nvPr/>
        </p:nvSpPr>
        <p:spPr>
          <a:xfrm>
            <a:off x="533400" y="4724400"/>
            <a:ext cx="8077200" cy="13499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281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Increasing connections among </a:t>
            </a:r>
            <a:br>
              <a:rPr lang="en-US" dirty="0" smtClean="0"/>
            </a:br>
            <a:r>
              <a:rPr lang="en-US" dirty="0" smtClean="0"/>
              <a:t>historically disparate areas of QCD</a:t>
            </a:r>
            <a:endParaRPr lang="en-US" dirty="0"/>
          </a:p>
        </p:txBody>
      </p:sp>
      <p:sp>
        <p:nvSpPr>
          <p:cNvPr id="3" name="Content Placeholder 2"/>
          <p:cNvSpPr>
            <a:spLocks noGrp="1"/>
          </p:cNvSpPr>
          <p:nvPr>
            <p:ph idx="1"/>
          </p:nvPr>
        </p:nvSpPr>
        <p:spPr>
          <a:xfrm>
            <a:off x="457200" y="1447800"/>
            <a:ext cx="8229600" cy="5029200"/>
          </a:xfrm>
        </p:spPr>
        <p:txBody>
          <a:bodyPr>
            <a:normAutofit fontScale="47500" lnSpcReduction="20000"/>
          </a:bodyPr>
          <a:lstStyle/>
          <a:p>
            <a:pPr marL="0" indent="0">
              <a:buNone/>
            </a:pPr>
            <a:r>
              <a:rPr lang="en-US" sz="4700" dirty="0" smtClean="0"/>
              <a:t>As we advance, we’re building more connections among the various areas of QCD—and to other fields . . .</a:t>
            </a:r>
            <a:endParaRPr lang="en-US" sz="4700" dirty="0"/>
          </a:p>
          <a:p>
            <a:pPr lvl="1"/>
            <a:endParaRPr lang="en-US" dirty="0"/>
          </a:p>
          <a:p>
            <a:r>
              <a:rPr lang="en-US" sz="3600" dirty="0" smtClean="0"/>
              <a:t>Nucleon structure and heavy ion communities</a:t>
            </a:r>
          </a:p>
          <a:p>
            <a:pPr lvl="1"/>
            <a:r>
              <a:rPr lang="en-US" sz="2900" dirty="0" smtClean="0"/>
              <a:t>Greater focus on initial-state (cold) nuclear effects</a:t>
            </a:r>
          </a:p>
          <a:p>
            <a:pPr lvl="1"/>
            <a:r>
              <a:rPr lang="en-US" sz="2900" dirty="0"/>
              <a:t>Parton distribution functions in the proton vs. </a:t>
            </a:r>
            <a:r>
              <a:rPr lang="en-US" sz="2900" dirty="0" smtClean="0"/>
              <a:t>nuclei</a:t>
            </a:r>
          </a:p>
          <a:p>
            <a:pPr lvl="1"/>
            <a:r>
              <a:rPr lang="en-US" sz="2900" dirty="0" smtClean="0"/>
              <a:t>RHIC just ran </a:t>
            </a:r>
            <a:r>
              <a:rPr lang="en-US" sz="2900" i="1" dirty="0"/>
              <a:t>polarized</a:t>
            </a:r>
            <a:r>
              <a:rPr lang="en-US" sz="2900" dirty="0"/>
              <a:t> protons on gold!  Use polarization to help search for gluon saturation </a:t>
            </a:r>
            <a:r>
              <a:rPr lang="en-US" sz="2900" dirty="0" smtClean="0"/>
              <a:t>physics</a:t>
            </a:r>
          </a:p>
          <a:p>
            <a:pPr lvl="1"/>
            <a:r>
              <a:rPr lang="en-US" sz="2900" dirty="0" err="1" smtClean="0"/>
              <a:t>Ultraperipheral</a:t>
            </a:r>
            <a:r>
              <a:rPr lang="en-US" sz="2900" dirty="0" smtClean="0"/>
              <a:t> </a:t>
            </a:r>
            <a:r>
              <a:rPr lang="en-US" sz="2900" dirty="0"/>
              <a:t>heavy ion collisions </a:t>
            </a:r>
            <a:r>
              <a:rPr lang="en-US" sz="2900" dirty="0" smtClean="0"/>
              <a:t>for spatial imaging; impact-parameter-dependent </a:t>
            </a:r>
            <a:r>
              <a:rPr lang="en-US" sz="2900" dirty="0"/>
              <a:t>nuclear distributions and collision geometry in heavy ion </a:t>
            </a:r>
            <a:r>
              <a:rPr lang="en-US" sz="2900" dirty="0" smtClean="0"/>
              <a:t>physics</a:t>
            </a:r>
          </a:p>
          <a:p>
            <a:r>
              <a:rPr lang="en-US" sz="3600" dirty="0" smtClean="0"/>
              <a:t>Hadron </a:t>
            </a:r>
            <a:r>
              <a:rPr lang="en-US" sz="3600" dirty="0"/>
              <a:t>spectroscopy and hadronization (nucleon structure) communities</a:t>
            </a:r>
          </a:p>
          <a:p>
            <a:pPr lvl="1"/>
            <a:r>
              <a:rPr lang="en-US" sz="2900" dirty="0"/>
              <a:t>B factories as common facilities</a:t>
            </a:r>
          </a:p>
          <a:p>
            <a:r>
              <a:rPr lang="en-US" sz="3600" dirty="0" smtClean="0"/>
              <a:t>Heavy </a:t>
            </a:r>
            <a:r>
              <a:rPr lang="en-US" sz="3600" dirty="0"/>
              <a:t>ion and hadronization </a:t>
            </a:r>
            <a:r>
              <a:rPr lang="en-US" sz="3600" dirty="0" smtClean="0"/>
              <a:t>(nucleon structure) communities</a:t>
            </a:r>
          </a:p>
          <a:p>
            <a:pPr lvl="1"/>
            <a:r>
              <a:rPr lang="en-US" sz="2900" dirty="0" smtClean="0"/>
              <a:t>“String fragmentation</a:t>
            </a:r>
            <a:r>
              <a:rPr lang="en-US" sz="2900" dirty="0"/>
              <a:t>” vs. </a:t>
            </a:r>
            <a:r>
              <a:rPr lang="en-US" sz="2900" dirty="0" smtClean="0"/>
              <a:t>binding </a:t>
            </a:r>
            <a:r>
              <a:rPr lang="en-US" sz="2900" dirty="0"/>
              <a:t>of nearby partons in phase </a:t>
            </a:r>
            <a:r>
              <a:rPr lang="en-US" sz="2900" dirty="0" smtClean="0"/>
              <a:t>space </a:t>
            </a:r>
          </a:p>
          <a:p>
            <a:pPr lvl="1"/>
            <a:r>
              <a:rPr lang="en-US" sz="2900" dirty="0" smtClean="0"/>
              <a:t>Modified hadronization in </a:t>
            </a:r>
            <a:r>
              <a:rPr lang="en-US" sz="2900" dirty="0"/>
              <a:t>hot or cold nuclear matter</a:t>
            </a:r>
          </a:p>
          <a:p>
            <a:r>
              <a:rPr lang="en-US" sz="3600" dirty="0"/>
              <a:t>Heavy ion and stellar structure communities </a:t>
            </a:r>
          </a:p>
          <a:p>
            <a:pPr lvl="1"/>
            <a:r>
              <a:rPr lang="en-US" sz="2900" dirty="0"/>
              <a:t>Quark-gluon plasma and neutron stars: different corners of QCD phase diagram</a:t>
            </a:r>
          </a:p>
          <a:p>
            <a:r>
              <a:rPr lang="en-US" sz="3600" dirty="0" smtClean="0"/>
              <a:t>Heavy ion and low-energy nuclear reaction, cosmology communities</a:t>
            </a:r>
          </a:p>
          <a:p>
            <a:pPr lvl="1"/>
            <a:r>
              <a:rPr lang="en-US" sz="2900" dirty="0" smtClean="0"/>
              <a:t>“Little </a:t>
            </a:r>
            <a:r>
              <a:rPr lang="en-US" sz="2900" dirty="0"/>
              <a:t>Bang Nucleosynthesis” up to helium-4 (and antihelium-4!) in heavy ion </a:t>
            </a:r>
            <a:r>
              <a:rPr lang="en-US" sz="2900" dirty="0" smtClean="0"/>
              <a:t>collisions</a:t>
            </a:r>
            <a:endParaRPr lang="en-US" sz="2900"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12</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638800" y="1752600"/>
            <a:ext cx="3123488" cy="1167900"/>
          </a:xfrm>
          <a:prstGeom prst="rect">
            <a:avLst/>
          </a:prstGeom>
          <a:noFill/>
          <a:ln w="9525">
            <a:noFill/>
            <a:miter lim="800000"/>
            <a:headEnd/>
            <a:tailEnd/>
          </a:ln>
        </p:spPr>
      </p:pic>
    </p:spTree>
    <p:extLst>
      <p:ext uri="{BB962C8B-B14F-4D97-AF65-F5344CB8AC3E}">
        <p14:creationId xmlns:p14="http://schemas.microsoft.com/office/powerpoint/2010/main" val="2495230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Increasing connections among </a:t>
            </a:r>
            <a:br>
              <a:rPr lang="en-US" dirty="0" smtClean="0"/>
            </a:br>
            <a:r>
              <a:rPr lang="en-US" dirty="0" smtClean="0"/>
              <a:t>historically disparate areas of QCD</a:t>
            </a:r>
            <a:endParaRPr lang="en-US" dirty="0"/>
          </a:p>
        </p:txBody>
      </p:sp>
      <p:sp>
        <p:nvSpPr>
          <p:cNvPr id="3" name="Content Placeholder 2"/>
          <p:cNvSpPr>
            <a:spLocks noGrp="1"/>
          </p:cNvSpPr>
          <p:nvPr>
            <p:ph idx="1"/>
          </p:nvPr>
        </p:nvSpPr>
        <p:spPr>
          <a:xfrm>
            <a:off x="457200" y="1447800"/>
            <a:ext cx="8229600" cy="5029200"/>
          </a:xfrm>
        </p:spPr>
        <p:txBody>
          <a:bodyPr>
            <a:normAutofit fontScale="47500" lnSpcReduction="20000"/>
          </a:bodyPr>
          <a:lstStyle/>
          <a:p>
            <a:pPr marL="0" indent="0">
              <a:buNone/>
            </a:pPr>
            <a:r>
              <a:rPr lang="en-US" sz="4700" dirty="0" smtClean="0"/>
              <a:t>As we advance, we’re building more connections among the various areas of QCD—and to other fields . . .</a:t>
            </a:r>
            <a:endParaRPr lang="en-US" sz="4700" dirty="0"/>
          </a:p>
          <a:p>
            <a:pPr lvl="1"/>
            <a:endParaRPr lang="en-US" dirty="0"/>
          </a:p>
          <a:p>
            <a:r>
              <a:rPr lang="en-US" sz="3600" dirty="0" smtClean="0"/>
              <a:t>Nucleon structure and heavy ion communities</a:t>
            </a:r>
          </a:p>
          <a:p>
            <a:pPr lvl="1"/>
            <a:r>
              <a:rPr lang="en-US" sz="2900" dirty="0" smtClean="0"/>
              <a:t>Greater focus on initial-state (cold) nuclear effects</a:t>
            </a:r>
          </a:p>
          <a:p>
            <a:pPr lvl="1"/>
            <a:r>
              <a:rPr lang="en-US" sz="2900" dirty="0"/>
              <a:t>Parton distribution functions in the proton vs. </a:t>
            </a:r>
            <a:r>
              <a:rPr lang="en-US" sz="2900" dirty="0" smtClean="0"/>
              <a:t>nuclei</a:t>
            </a:r>
          </a:p>
          <a:p>
            <a:pPr lvl="1"/>
            <a:r>
              <a:rPr lang="en-US" sz="2900" dirty="0" smtClean="0"/>
              <a:t>RHIC just ran </a:t>
            </a:r>
            <a:r>
              <a:rPr lang="en-US" sz="2900" i="1" dirty="0"/>
              <a:t>polarized</a:t>
            </a:r>
            <a:r>
              <a:rPr lang="en-US" sz="2900" dirty="0"/>
              <a:t> protons on gold!  Use polarization to help search for gluon saturation </a:t>
            </a:r>
            <a:r>
              <a:rPr lang="en-US" sz="2900" dirty="0" smtClean="0"/>
              <a:t>physics</a:t>
            </a:r>
          </a:p>
          <a:p>
            <a:pPr lvl="1"/>
            <a:r>
              <a:rPr lang="en-US" sz="2900" dirty="0" err="1" smtClean="0"/>
              <a:t>Ultraperipheral</a:t>
            </a:r>
            <a:r>
              <a:rPr lang="en-US" sz="2900" dirty="0" smtClean="0"/>
              <a:t> </a:t>
            </a:r>
            <a:r>
              <a:rPr lang="en-US" sz="2900" dirty="0"/>
              <a:t>heavy ion collisions </a:t>
            </a:r>
            <a:r>
              <a:rPr lang="en-US" sz="2900" dirty="0" smtClean="0"/>
              <a:t>for spatial imaging; impact-parameter-dependent </a:t>
            </a:r>
            <a:r>
              <a:rPr lang="en-US" sz="2900" dirty="0"/>
              <a:t>nuclear distributions and collision geometry in heavy ion </a:t>
            </a:r>
            <a:r>
              <a:rPr lang="en-US" sz="2900" dirty="0" smtClean="0"/>
              <a:t>physics</a:t>
            </a:r>
          </a:p>
          <a:p>
            <a:r>
              <a:rPr lang="en-US" sz="3600" dirty="0" smtClean="0"/>
              <a:t>Hadron </a:t>
            </a:r>
            <a:r>
              <a:rPr lang="en-US" sz="3600" dirty="0"/>
              <a:t>spectroscopy and hadronization (nucleon structure) communities</a:t>
            </a:r>
          </a:p>
          <a:p>
            <a:pPr lvl="1"/>
            <a:r>
              <a:rPr lang="en-US" sz="2900" dirty="0"/>
              <a:t>B factories as common facilities</a:t>
            </a:r>
          </a:p>
          <a:p>
            <a:r>
              <a:rPr lang="en-US" sz="3600" dirty="0" smtClean="0"/>
              <a:t>Heavy </a:t>
            </a:r>
            <a:r>
              <a:rPr lang="en-US" sz="3600" dirty="0"/>
              <a:t>ion and hadronization </a:t>
            </a:r>
            <a:r>
              <a:rPr lang="en-US" sz="3600" dirty="0" smtClean="0"/>
              <a:t>(nucleon structure) communities</a:t>
            </a:r>
          </a:p>
          <a:p>
            <a:pPr lvl="1"/>
            <a:r>
              <a:rPr lang="en-US" sz="2900" dirty="0" smtClean="0"/>
              <a:t>“String fragmentation</a:t>
            </a:r>
            <a:r>
              <a:rPr lang="en-US" sz="2900" dirty="0"/>
              <a:t>” vs. </a:t>
            </a:r>
            <a:r>
              <a:rPr lang="en-US" sz="2900" dirty="0" smtClean="0"/>
              <a:t>binding </a:t>
            </a:r>
            <a:r>
              <a:rPr lang="en-US" sz="2900" dirty="0"/>
              <a:t>of nearby partons in phase </a:t>
            </a:r>
            <a:r>
              <a:rPr lang="en-US" sz="2900" dirty="0" smtClean="0"/>
              <a:t>space </a:t>
            </a:r>
          </a:p>
          <a:p>
            <a:pPr lvl="1"/>
            <a:r>
              <a:rPr lang="en-US" sz="2900" dirty="0" smtClean="0"/>
              <a:t>Modified hadronization in </a:t>
            </a:r>
            <a:r>
              <a:rPr lang="en-US" sz="2900" dirty="0"/>
              <a:t>hot or cold nuclear matter</a:t>
            </a:r>
          </a:p>
          <a:p>
            <a:r>
              <a:rPr lang="en-US" sz="3600" dirty="0"/>
              <a:t>Heavy ion and stellar structure communities </a:t>
            </a:r>
          </a:p>
          <a:p>
            <a:pPr lvl="1"/>
            <a:r>
              <a:rPr lang="en-US" sz="2900" dirty="0"/>
              <a:t>Quark-gluon plasma and neutron stars: different corners of QCD phase diagram</a:t>
            </a:r>
          </a:p>
          <a:p>
            <a:r>
              <a:rPr lang="en-US" sz="3600" dirty="0" smtClean="0"/>
              <a:t>Heavy ion and low-energy nuclear reaction, cosmology communities</a:t>
            </a:r>
          </a:p>
          <a:p>
            <a:pPr lvl="1"/>
            <a:r>
              <a:rPr lang="en-US" sz="2900" dirty="0" smtClean="0"/>
              <a:t>“Little </a:t>
            </a:r>
            <a:r>
              <a:rPr lang="en-US" sz="2900" dirty="0"/>
              <a:t>Bang Nucleosynthesis” up to helium-4 (and antihelium-4!) in heavy ion </a:t>
            </a:r>
            <a:r>
              <a:rPr lang="en-US" sz="2900" dirty="0" smtClean="0"/>
              <a:t>collisions</a:t>
            </a:r>
            <a:endParaRPr lang="en-US" sz="2900"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12</a:t>
            </a:r>
            <a:endParaRPr lang="en-US" dirty="0"/>
          </a:p>
        </p:txBody>
      </p:sp>
      <p:pic>
        <p:nvPicPr>
          <p:cNvPr id="7" name="Picture 4" descr="https://drupal.star.bnl.gov/STAR/files/starpublications/171/fi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626637" cy="36480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6200" y="5172076"/>
            <a:ext cx="1524000" cy="990600"/>
            <a:chOff x="152400" y="4876800"/>
            <a:chExt cx="1524000" cy="990600"/>
          </a:xfrm>
        </p:grpSpPr>
        <p:sp>
          <p:nvSpPr>
            <p:cNvPr id="9" name="AutoShape 39"/>
            <p:cNvSpPr>
              <a:spLocks noChangeArrowheads="1"/>
            </p:cNvSpPr>
            <p:nvPr/>
          </p:nvSpPr>
          <p:spPr bwMode="auto">
            <a:xfrm>
              <a:off x="152400" y="4876800"/>
              <a:ext cx="1060097" cy="990600"/>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Arial" pitchFamily="34" charset="0"/>
              </a:endParaRPr>
            </a:p>
          </p:txBody>
        </p:sp>
        <p:sp>
          <p:nvSpPr>
            <p:cNvPr id="10" name="Text Box 40"/>
            <p:cNvSpPr txBox="1">
              <a:spLocks noChangeArrowheads="1"/>
            </p:cNvSpPr>
            <p:nvPr/>
          </p:nvSpPr>
          <p:spPr bwMode="auto">
            <a:xfrm>
              <a:off x="526344" y="5148840"/>
              <a:ext cx="1150056" cy="455901"/>
            </a:xfrm>
            <a:prstGeom prst="rect">
              <a:avLst/>
            </a:prstGeom>
            <a:noFill/>
            <a:ln w="12700">
              <a:noFill/>
              <a:miter lim="800000"/>
              <a:headEnd type="none" w="sm" len="sm"/>
              <a:tailEnd type="none" w="sm" len="sm"/>
            </a:ln>
            <a:effectLst/>
          </p:spPr>
          <p:txBody>
            <a:bodyPr>
              <a:spAutoFit/>
            </a:bodyPr>
            <a:lstStyle/>
            <a:p>
              <a:r>
                <a:rPr lang="en-US" sz="2400" b="1" i="1" dirty="0">
                  <a:solidFill>
                    <a:srgbClr val="1C0E81"/>
                  </a:solidFill>
                  <a:effectLst>
                    <a:outerShdw blurRad="38100" dist="38100" dir="2700000" algn="tl">
                      <a:srgbClr val="FFFFFF"/>
                    </a:outerShdw>
                  </a:effectLst>
                  <a:latin typeface="Helvetica"/>
                  <a:cs typeface="Arial" pitchFamily="34" charset="0"/>
                </a:rPr>
                <a:t>STAR</a:t>
              </a:r>
            </a:p>
          </p:txBody>
        </p:sp>
      </p:grpSp>
      <p:sp>
        <p:nvSpPr>
          <p:cNvPr id="11" name="TextBox 10"/>
          <p:cNvSpPr txBox="1"/>
          <p:nvPr/>
        </p:nvSpPr>
        <p:spPr>
          <a:xfrm>
            <a:off x="1600200" y="5867400"/>
            <a:ext cx="2599430" cy="400110"/>
          </a:xfrm>
          <a:prstGeom prst="rect">
            <a:avLst/>
          </a:prstGeom>
          <a:noFill/>
        </p:spPr>
        <p:txBody>
          <a:bodyPr wrap="none" rtlCol="0">
            <a:spAutoFit/>
          </a:bodyPr>
          <a:lstStyle/>
          <a:p>
            <a:r>
              <a:rPr lang="en-US" sz="2000" dirty="0" smtClean="0">
                <a:solidFill>
                  <a:srgbClr val="FFFFCC"/>
                </a:solidFill>
              </a:rPr>
              <a:t>Nature 473, 353 (2011)</a:t>
            </a:r>
            <a:endParaRPr lang="en-US" sz="2000" dirty="0">
              <a:solidFill>
                <a:srgbClr val="FFFFCC"/>
              </a:solidFill>
            </a:endParaRPr>
          </a:p>
        </p:txBody>
      </p:sp>
    </p:spTree>
    <p:extLst>
      <p:ext uri="{BB962C8B-B14F-4D97-AF65-F5344CB8AC3E}">
        <p14:creationId xmlns:p14="http://schemas.microsoft.com/office/powerpoint/2010/main" val="1096345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355"/>
          </a:xfrm>
        </p:spPr>
        <p:txBody>
          <a:bodyPr/>
          <a:lstStyle/>
          <a:p>
            <a:r>
              <a:rPr lang="en-US" dirty="0" smtClean="0"/>
              <a:t>A cyclical process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178758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13</a:t>
            </a:r>
            <a:endParaRPr lang="en-US" dirty="0"/>
          </a:p>
        </p:txBody>
      </p:sp>
    </p:spTree>
    <p:extLst>
      <p:ext uri="{BB962C8B-B14F-4D97-AF65-F5344CB8AC3E}">
        <p14:creationId xmlns:p14="http://schemas.microsoft.com/office/powerpoint/2010/main" val="2409968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DPF, August 5, 2015</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1930018960"/>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31002"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937364951"/>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31003"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595980733"/>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31004"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268140141"/>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31005"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r>
              <a:rPr lang="en-US" dirty="0" smtClean="0"/>
              <a:t>14</a:t>
            </a:r>
            <a:endParaRPr lang="en-US" dirty="0"/>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
        <p:nvSpPr>
          <p:cNvPr id="27" name="Text Box 26"/>
          <p:cNvSpPr txBox="1">
            <a:spLocks noChangeArrowheads="1"/>
          </p:cNvSpPr>
          <p:nvPr/>
        </p:nvSpPr>
        <p:spPr bwMode="auto">
          <a:xfrm>
            <a:off x="4876800" y="31242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4989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334000"/>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524000"/>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5622" y="2743200"/>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2">
            <a:extLst>
              <a:ext uri="{28A0092B-C50C-407E-A947-70E740481C1C}">
                <a14:useLocalDpi xmlns:a14="http://schemas.microsoft.com/office/drawing/2010/main" val="0"/>
              </a:ext>
            </a:extLst>
          </a:blip>
          <a:srcRect r="1532"/>
          <a:stretch/>
        </p:blipFill>
        <p:spPr bwMode="auto">
          <a:xfrm>
            <a:off x="7093602"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 Box 32"/>
          <p:cNvSpPr txBox="1">
            <a:spLocks noChangeArrowheads="1"/>
          </p:cNvSpPr>
          <p:nvPr/>
        </p:nvSpPr>
        <p:spPr bwMode="auto">
          <a:xfrm>
            <a:off x="152400" y="2895600"/>
            <a:ext cx="4695372" cy="1384995"/>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100" dirty="0" smtClean="0">
                <a:solidFill>
                  <a:schemeClr val="tx1"/>
                </a:solidFill>
                <a:latin typeface="Times New Roman" panose="02020603050405020304" pitchFamily="18" charset="0"/>
                <a:cs typeface="Times New Roman" panose="02020603050405020304" pitchFamily="18" charset="0"/>
              </a:rPr>
              <a:t>Lots of evidence from deep-inelastic lepton-nucleon scattering experiments over past ~10 years that many of these correlations are nonzero in nature!</a:t>
            </a:r>
            <a:endParaRPr lang="en-US" sz="2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598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r>
              <a:rPr lang="en-US" dirty="0" smtClean="0"/>
              <a:t>15</a:t>
            </a:r>
            <a:endParaRPr lang="en-US" dirty="0"/>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en-US" smtClean="0"/>
              <a:t>C. Aidala, DPF, August 5, 2015</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spTree>
    <p:extLst>
      <p:ext uri="{BB962C8B-B14F-4D97-AF65-F5344CB8AC3E}">
        <p14:creationId xmlns:p14="http://schemas.microsoft.com/office/powerpoint/2010/main" val="275285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r>
              <a:rPr lang="en-US" dirty="0" smtClean="0"/>
              <a:t>15</a:t>
            </a:r>
            <a:endParaRPr lang="en-US" dirty="0"/>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en-US" smtClean="0"/>
              <a:t>C. Aidala, DPF, August 5, 2015</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spTree>
    <p:extLst>
      <p:ext uri="{BB962C8B-B14F-4D97-AF65-F5344CB8AC3E}">
        <p14:creationId xmlns:p14="http://schemas.microsoft.com/office/powerpoint/2010/main" val="381645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t>QCD: How far have we come? </a:t>
            </a:r>
            <a:endParaRPr lang="en-US" dirty="0"/>
          </a:p>
        </p:txBody>
      </p:sp>
      <p:sp>
        <p:nvSpPr>
          <p:cNvPr id="3" name="Content Placeholder 2"/>
          <p:cNvSpPr>
            <a:spLocks noGrp="1"/>
          </p:cNvSpPr>
          <p:nvPr>
            <p:ph idx="1"/>
          </p:nvPr>
        </p:nvSpPr>
        <p:spPr>
          <a:xfrm>
            <a:off x="457200" y="2147248"/>
            <a:ext cx="8229600" cy="4525963"/>
          </a:xfrm>
        </p:spPr>
        <p:txBody>
          <a:bodyPr>
            <a:normAutofit/>
          </a:bodyPr>
          <a:lstStyle/>
          <a:p>
            <a:r>
              <a:rPr lang="en-US" dirty="0" smtClean="0"/>
              <a:t>Three-decade period after initial birth of QCD dedicated to “discovery and development”</a:t>
            </a:r>
          </a:p>
          <a:p>
            <a:pPr>
              <a:buNone/>
            </a:pPr>
            <a:r>
              <a:rPr lang="en-US" dirty="0" smtClean="0">
                <a:sym typeface="Wingdings" pitchFamily="2" charset="2"/>
              </a:rPr>
              <a:t> Symbolic closure: </a:t>
            </a:r>
            <a:r>
              <a:rPr lang="en-US" dirty="0" smtClean="0"/>
              <a:t>Nobel prize 2004 - </a:t>
            </a:r>
            <a:r>
              <a:rPr lang="en-US" dirty="0" smtClean="0">
                <a:sym typeface="Wingdings" pitchFamily="2" charset="2"/>
              </a:rPr>
              <a:t>Gross, </a:t>
            </a:r>
            <a:r>
              <a:rPr lang="en-US" dirty="0" err="1" smtClean="0">
                <a:sym typeface="Wingdings" pitchFamily="2" charset="2"/>
              </a:rPr>
              <a:t>Politzer</a:t>
            </a:r>
            <a:r>
              <a:rPr lang="en-US" dirty="0" smtClean="0">
                <a:sym typeface="Wingdings" pitchFamily="2" charset="2"/>
              </a:rPr>
              <a:t>, </a:t>
            </a:r>
            <a:r>
              <a:rPr lang="en-US" dirty="0" err="1" smtClean="0">
                <a:sym typeface="Wingdings" pitchFamily="2" charset="2"/>
              </a:rPr>
              <a:t>Wilczek</a:t>
            </a:r>
            <a:r>
              <a:rPr lang="en-US" dirty="0" smtClean="0"/>
              <a:t> for asymptotic freedom</a:t>
            </a:r>
          </a:p>
          <a:p>
            <a:endParaRPr lang="en-US" dirty="0" smtClean="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6" name="Rectangle 5"/>
          <p:cNvSpPr/>
          <p:nvPr/>
        </p:nvSpPr>
        <p:spPr>
          <a:xfrm>
            <a:off x="1600200" y="4277142"/>
            <a:ext cx="6096000" cy="2123658"/>
          </a:xfrm>
          <a:prstGeom prst="rect">
            <a:avLst/>
          </a:prstGeom>
          <a:noFill/>
          <a:ln>
            <a:noFill/>
          </a:ln>
        </p:spPr>
        <p:txBody>
          <a:bodyPr wrap="square">
            <a:spAutoFit/>
          </a:bodyPr>
          <a:lstStyle/>
          <a:p>
            <a:pPr algn="ctr"/>
            <a:r>
              <a:rPr lang="en-US" sz="4400" i="1" dirty="0" smtClean="0">
                <a:solidFill>
                  <a:srgbClr val="FFFFCC"/>
                </a:solidFill>
                <a:latin typeface="Times New Roman" pitchFamily="18" charset="0"/>
                <a:cs typeface="Times New Roman" pitchFamily="18" charset="0"/>
              </a:rPr>
              <a:t>Now early years of second phase: </a:t>
            </a:r>
          </a:p>
          <a:p>
            <a:pPr algn="ctr"/>
            <a:r>
              <a:rPr lang="en-US" sz="4400" b="1" i="1" dirty="0" smtClean="0">
                <a:solidFill>
                  <a:srgbClr val="FFFFCC"/>
                </a:solidFill>
                <a:latin typeface="Times New Roman" pitchFamily="18" charset="0"/>
                <a:cs typeface="Times New Roman" pitchFamily="18" charset="0"/>
              </a:rPr>
              <a:t>quantitative QCD</a:t>
            </a:r>
            <a:r>
              <a:rPr lang="en-US" sz="4400" i="1" dirty="0" smtClean="0">
                <a:solidFill>
                  <a:srgbClr val="FFFFCC"/>
                </a:solidFill>
                <a:latin typeface="Times New Roman" pitchFamily="18" charset="0"/>
                <a:cs typeface="Times New Roman" pitchFamily="18" charset="0"/>
              </a:rPr>
              <a:t>!</a:t>
            </a:r>
            <a:endParaRPr lang="en-US" sz="4400" i="1" dirty="0">
              <a:solidFill>
                <a:srgbClr val="FFFFCC"/>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8" name="Rectangle 7"/>
          <p:cNvSpPr/>
          <p:nvPr/>
        </p:nvSpPr>
        <p:spPr>
          <a:xfrm>
            <a:off x="533400" y="3200400"/>
            <a:ext cx="8077200" cy="3200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949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r>
              <a:rPr lang="en-US" dirty="0" smtClean="0"/>
              <a:t>15</a:t>
            </a:r>
            <a:endParaRPr lang="en-US" dirty="0"/>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en-US" smtClean="0"/>
              <a:t>C. Aidala, DPF, August 5, 2015</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spTree>
    <p:extLst>
      <p:ext uri="{BB962C8B-B14F-4D97-AF65-F5344CB8AC3E}">
        <p14:creationId xmlns:p14="http://schemas.microsoft.com/office/powerpoint/2010/main" val="375949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r>
              <a:rPr lang="en-US" dirty="0" smtClean="0"/>
              <a:t>15</a:t>
            </a:r>
            <a:endParaRPr lang="en-US" dirty="0"/>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en-US" smtClean="0"/>
              <a:t>C. Aidala, DPF, August 5, 2015</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grpSp>
        <p:nvGrpSpPr>
          <p:cNvPr id="41" name="Group 40"/>
          <p:cNvGrpSpPr/>
          <p:nvPr/>
        </p:nvGrpSpPr>
        <p:grpSpPr>
          <a:xfrm>
            <a:off x="2238375" y="1143000"/>
            <a:ext cx="4238625" cy="4362450"/>
            <a:chOff x="2238375" y="1143000"/>
            <a:chExt cx="4238625" cy="4362450"/>
          </a:xfrm>
        </p:grpSpPr>
        <p:pic>
          <p:nvPicPr>
            <p:cNvPr id="38" name="Picture 3"/>
            <p:cNvPicPr>
              <a:picLocks noChangeAspect="1" noChangeArrowheads="1"/>
            </p:cNvPicPr>
            <p:nvPr/>
          </p:nvPicPr>
          <p:blipFill>
            <a:blip r:embed="rId6" cstate="print"/>
            <a:srcRect/>
            <a:stretch>
              <a:fillRect/>
            </a:stretch>
          </p:blipFill>
          <p:spPr bwMode="auto">
            <a:xfrm>
              <a:off x="2238375" y="1143000"/>
              <a:ext cx="4238625" cy="4362450"/>
            </a:xfrm>
            <a:prstGeom prst="rect">
              <a:avLst/>
            </a:prstGeom>
            <a:noFill/>
            <a:ln w="9525">
              <a:solidFill>
                <a:schemeClr val="tx1"/>
              </a:solidFill>
              <a:miter lim="800000"/>
              <a:headEnd/>
              <a:tailEnd/>
            </a:ln>
          </p:spPr>
        </p:pic>
        <p:sp>
          <p:nvSpPr>
            <p:cNvPr id="39" name="TextBox 38"/>
            <p:cNvSpPr txBox="1"/>
            <p:nvPr/>
          </p:nvSpPr>
          <p:spPr>
            <a:xfrm>
              <a:off x="2968820" y="1369959"/>
              <a:ext cx="2770310" cy="338554"/>
            </a:xfrm>
            <a:prstGeom prst="rect">
              <a:avLst/>
            </a:prstGeom>
            <a:noFill/>
            <a:ln>
              <a:noFill/>
            </a:ln>
          </p:spPr>
          <p:txBody>
            <a:bodyPr wrap="none" rtlCol="0">
              <a:spAutoFit/>
            </a:bodyPr>
            <a:lstStyle/>
            <a:p>
              <a:r>
                <a:rPr lang="en-US" sz="1600" dirty="0" smtClean="0">
                  <a:solidFill>
                    <a:schemeClr val="tx1"/>
                  </a:solidFill>
                </a:rPr>
                <a:t>BELLE PRL96, 232002 (2006)</a:t>
              </a:r>
              <a:endParaRPr lang="en-US" sz="1600" dirty="0">
                <a:solidFill>
                  <a:schemeClr val="tx1"/>
                </a:solidFill>
              </a:endParaRPr>
            </a:p>
          </p:txBody>
        </p:sp>
        <p:sp>
          <p:nvSpPr>
            <p:cNvPr id="40" name="Rectangle 39"/>
            <p:cNvSpPr/>
            <p:nvPr/>
          </p:nvSpPr>
          <p:spPr>
            <a:xfrm>
              <a:off x="2939740" y="1676400"/>
              <a:ext cx="1935145" cy="430887"/>
            </a:xfrm>
            <a:prstGeom prst="rect">
              <a:avLst/>
            </a:prstGeom>
            <a:ln>
              <a:noFill/>
            </a:ln>
          </p:spPr>
          <p:txBody>
            <a:bodyPr wrap="none">
              <a:spAutoFit/>
            </a:bodyPr>
            <a:lstStyle/>
            <a:p>
              <a:r>
                <a:rPr lang="en-US" sz="2200" dirty="0" smtClean="0">
                  <a:solidFill>
                    <a:schemeClr val="tx1"/>
                  </a:solidFill>
                </a:rPr>
                <a:t>Collins x Collins</a:t>
              </a:r>
              <a:endParaRPr lang="en-US" sz="2200" dirty="0">
                <a:solidFill>
                  <a:schemeClr val="tx1"/>
                </a:solidFill>
              </a:endParaRPr>
            </a:p>
          </p:txBody>
        </p:sp>
        <p:sp>
          <p:nvSpPr>
            <p:cNvPr id="26" name="TextBox 25"/>
            <p:cNvSpPr txBox="1"/>
            <p:nvPr/>
          </p:nvSpPr>
          <p:spPr>
            <a:xfrm>
              <a:off x="5302078" y="1676400"/>
              <a:ext cx="617477" cy="430887"/>
            </a:xfrm>
            <a:prstGeom prst="rect">
              <a:avLst/>
            </a:prstGeom>
            <a:noFill/>
            <a:ln>
              <a:noFill/>
            </a:ln>
          </p:spPr>
          <p:txBody>
            <a:bodyPr wrap="none" rtlCol="0">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spTree>
    <p:extLst>
      <p:ext uri="{BB962C8B-B14F-4D97-AF65-F5344CB8AC3E}">
        <p14:creationId xmlns:p14="http://schemas.microsoft.com/office/powerpoint/2010/main" val="3632877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r>
              <a:rPr lang="en-US" dirty="0" smtClean="0"/>
              <a:t>15</a:t>
            </a:r>
            <a:endParaRPr lang="en-US" dirty="0"/>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en-US" smtClean="0"/>
              <a:t>C. Aidala, DPF, August 5, 2015</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grpSp>
        <p:nvGrpSpPr>
          <p:cNvPr id="41" name="Group 40"/>
          <p:cNvGrpSpPr/>
          <p:nvPr/>
        </p:nvGrpSpPr>
        <p:grpSpPr>
          <a:xfrm>
            <a:off x="2238375" y="1143000"/>
            <a:ext cx="4238625" cy="4362450"/>
            <a:chOff x="2238375" y="1143000"/>
            <a:chExt cx="4238625" cy="4362450"/>
          </a:xfrm>
        </p:grpSpPr>
        <p:pic>
          <p:nvPicPr>
            <p:cNvPr id="38" name="Picture 3"/>
            <p:cNvPicPr>
              <a:picLocks noChangeAspect="1" noChangeArrowheads="1"/>
            </p:cNvPicPr>
            <p:nvPr/>
          </p:nvPicPr>
          <p:blipFill>
            <a:blip r:embed="rId6" cstate="print"/>
            <a:srcRect/>
            <a:stretch>
              <a:fillRect/>
            </a:stretch>
          </p:blipFill>
          <p:spPr bwMode="auto">
            <a:xfrm>
              <a:off x="2238375" y="1143000"/>
              <a:ext cx="4238625" cy="4362450"/>
            </a:xfrm>
            <a:prstGeom prst="rect">
              <a:avLst/>
            </a:prstGeom>
            <a:noFill/>
            <a:ln w="9525">
              <a:solidFill>
                <a:schemeClr val="tx1"/>
              </a:solidFill>
              <a:miter lim="800000"/>
              <a:headEnd/>
              <a:tailEnd/>
            </a:ln>
          </p:spPr>
        </p:pic>
        <p:sp>
          <p:nvSpPr>
            <p:cNvPr id="39" name="TextBox 38"/>
            <p:cNvSpPr txBox="1"/>
            <p:nvPr/>
          </p:nvSpPr>
          <p:spPr>
            <a:xfrm>
              <a:off x="2968820" y="1369959"/>
              <a:ext cx="2770310" cy="338554"/>
            </a:xfrm>
            <a:prstGeom prst="rect">
              <a:avLst/>
            </a:prstGeom>
            <a:noFill/>
            <a:ln>
              <a:noFill/>
            </a:ln>
          </p:spPr>
          <p:txBody>
            <a:bodyPr wrap="none" rtlCol="0">
              <a:spAutoFit/>
            </a:bodyPr>
            <a:lstStyle/>
            <a:p>
              <a:r>
                <a:rPr lang="en-US" sz="1600" dirty="0" smtClean="0">
                  <a:solidFill>
                    <a:schemeClr val="tx1"/>
                  </a:solidFill>
                </a:rPr>
                <a:t>BELLE PRL96, 232002 (2006)</a:t>
              </a:r>
              <a:endParaRPr lang="en-US" sz="1600" dirty="0">
                <a:solidFill>
                  <a:schemeClr val="tx1"/>
                </a:solidFill>
              </a:endParaRPr>
            </a:p>
          </p:txBody>
        </p:sp>
        <p:sp>
          <p:nvSpPr>
            <p:cNvPr id="40" name="Rectangle 39"/>
            <p:cNvSpPr/>
            <p:nvPr/>
          </p:nvSpPr>
          <p:spPr>
            <a:xfrm>
              <a:off x="2939740" y="1676400"/>
              <a:ext cx="1935145" cy="430887"/>
            </a:xfrm>
            <a:prstGeom prst="rect">
              <a:avLst/>
            </a:prstGeom>
            <a:ln>
              <a:noFill/>
            </a:ln>
          </p:spPr>
          <p:txBody>
            <a:bodyPr wrap="none">
              <a:spAutoFit/>
            </a:bodyPr>
            <a:lstStyle/>
            <a:p>
              <a:r>
                <a:rPr lang="en-US" sz="2200" dirty="0" smtClean="0">
                  <a:solidFill>
                    <a:schemeClr val="tx1"/>
                  </a:solidFill>
                </a:rPr>
                <a:t>Collins x Collins</a:t>
              </a:r>
              <a:endParaRPr lang="en-US" sz="2200" dirty="0">
                <a:solidFill>
                  <a:schemeClr val="tx1"/>
                </a:solidFill>
              </a:endParaRPr>
            </a:p>
          </p:txBody>
        </p:sp>
        <p:sp>
          <p:nvSpPr>
            <p:cNvPr id="26" name="TextBox 25"/>
            <p:cNvSpPr txBox="1"/>
            <p:nvPr/>
          </p:nvSpPr>
          <p:spPr>
            <a:xfrm>
              <a:off x="5302078" y="1676400"/>
              <a:ext cx="617477" cy="430887"/>
            </a:xfrm>
            <a:prstGeom prst="rect">
              <a:avLst/>
            </a:prstGeom>
            <a:noFill/>
            <a:ln>
              <a:noFill/>
            </a:ln>
          </p:spPr>
          <p:txBody>
            <a:bodyPr wrap="none" rtlCol="0">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grpSp>
        <p:nvGrpSpPr>
          <p:cNvPr id="49" name="Group 48"/>
          <p:cNvGrpSpPr/>
          <p:nvPr/>
        </p:nvGrpSpPr>
        <p:grpSpPr>
          <a:xfrm>
            <a:off x="1295401" y="2590800"/>
            <a:ext cx="6759388" cy="3830319"/>
            <a:chOff x="1295401" y="2590800"/>
            <a:chExt cx="6759388" cy="3830319"/>
          </a:xfrm>
        </p:grpSpPr>
        <p:grpSp>
          <p:nvGrpSpPr>
            <p:cNvPr id="46" name="Group 45"/>
            <p:cNvGrpSpPr/>
            <p:nvPr/>
          </p:nvGrpSpPr>
          <p:grpSpPr>
            <a:xfrm>
              <a:off x="1295401" y="2590800"/>
              <a:ext cx="6759388" cy="3830319"/>
              <a:chOff x="1295401" y="5237481"/>
              <a:chExt cx="6759388" cy="3830319"/>
            </a:xfrm>
          </p:grpSpPr>
          <p:pic>
            <p:nvPicPr>
              <p:cNvPr id="44" name="Picture 1"/>
              <p:cNvPicPr>
                <a:picLocks noChangeAspect="1" noChangeArrowheads="1"/>
              </p:cNvPicPr>
              <p:nvPr/>
            </p:nvPicPr>
            <p:blipFill>
              <a:blip r:embed="rId7" cstate="print"/>
              <a:srcRect/>
              <a:stretch>
                <a:fillRect/>
              </a:stretch>
            </p:blipFill>
            <p:spPr bwMode="auto">
              <a:xfrm>
                <a:off x="1295401" y="5237481"/>
                <a:ext cx="6759388" cy="3830319"/>
              </a:xfrm>
              <a:prstGeom prst="rect">
                <a:avLst/>
              </a:prstGeom>
              <a:noFill/>
              <a:ln w="9525">
                <a:solidFill>
                  <a:schemeClr val="tx1"/>
                </a:solidFill>
                <a:miter lim="800000"/>
                <a:headEnd/>
                <a:tailEnd/>
              </a:ln>
            </p:spPr>
          </p:pic>
          <p:sp>
            <p:nvSpPr>
              <p:cNvPr id="45" name="TextBox 44"/>
              <p:cNvSpPr txBox="1"/>
              <p:nvPr/>
            </p:nvSpPr>
            <p:spPr>
              <a:xfrm>
                <a:off x="2209800" y="6794997"/>
                <a:ext cx="4777270" cy="738664"/>
              </a:xfrm>
              <a:prstGeom prst="rect">
                <a:avLst/>
              </a:prstGeom>
              <a:noFill/>
            </p:spPr>
            <p:txBody>
              <a:bodyPr wrap="none" rtlCol="0">
                <a:spAutoFit/>
              </a:bodyPr>
              <a:lstStyle/>
              <a:p>
                <a:r>
                  <a:rPr lang="en-US" sz="2000" dirty="0" err="1" smtClean="0">
                    <a:solidFill>
                      <a:schemeClr val="tx1"/>
                    </a:solidFill>
                  </a:rPr>
                  <a:t>BaBar</a:t>
                </a:r>
                <a:r>
                  <a:rPr lang="en-US" sz="2000" dirty="0">
                    <a:solidFill>
                      <a:schemeClr val="tx1"/>
                    </a:solidFill>
                  </a:rPr>
                  <a:t> </a:t>
                </a:r>
                <a:r>
                  <a:rPr lang="en-US" sz="2000" dirty="0" smtClean="0">
                    <a:solidFill>
                      <a:schemeClr val="tx1"/>
                    </a:solidFill>
                  </a:rPr>
                  <a:t>published ref. PRD90, 052003 (2014)</a:t>
                </a:r>
              </a:p>
              <a:p>
                <a:r>
                  <a:rPr lang="en-US" sz="2200" dirty="0" smtClean="0">
                    <a:solidFill>
                      <a:schemeClr val="tx1"/>
                    </a:solidFill>
                  </a:rPr>
                  <a:t>Collins x Collins</a:t>
                </a:r>
                <a:endParaRPr lang="en-US" sz="2200" dirty="0">
                  <a:solidFill>
                    <a:schemeClr val="tx1"/>
                  </a:solidFill>
                </a:endParaRPr>
              </a:p>
            </p:txBody>
          </p:sp>
        </p:grpSp>
        <p:sp>
          <p:nvSpPr>
            <p:cNvPr id="48" name="Rectangle 47"/>
            <p:cNvSpPr/>
            <p:nvPr/>
          </p:nvSpPr>
          <p:spPr>
            <a:xfrm>
              <a:off x="2438400" y="4724400"/>
              <a:ext cx="617477" cy="430887"/>
            </a:xfrm>
            <a:prstGeom prst="rect">
              <a:avLst/>
            </a:prstGeom>
          </p:spPr>
          <p:txBody>
            <a:bodyPr wrap="none">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spTree>
    <p:extLst>
      <p:ext uri="{BB962C8B-B14F-4D97-AF65-F5344CB8AC3E}">
        <p14:creationId xmlns:p14="http://schemas.microsoft.com/office/powerpoint/2010/main" val="603161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“Naïve-T-odd” spin-momentum correlations require phase interference</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Some transverse-momentum-dependent parton distribution functions odd under “naïve-time-reversal” (actually a PT transformation)</a:t>
            </a:r>
          </a:p>
          <a:p>
            <a:endParaRPr lang="en-US" sz="3000" dirty="0" smtClean="0"/>
          </a:p>
          <a:p>
            <a:r>
              <a:rPr lang="en-US" sz="3000" dirty="0" smtClean="0"/>
              <a:t>1990 – proposed by D.W. Sivers</a:t>
            </a:r>
          </a:p>
          <a:p>
            <a:r>
              <a:rPr lang="en-US" sz="3000" dirty="0" smtClean="0"/>
              <a:t>1993 – Claimed forbidden by J.C. Collins</a:t>
            </a:r>
          </a:p>
          <a:p>
            <a:endParaRPr lang="en-US" sz="3000" dirty="0" smtClean="0"/>
          </a:p>
          <a:p>
            <a:r>
              <a:rPr lang="en-US" sz="3000" dirty="0" smtClean="0"/>
              <a:t>2002 – Demonstrated </a:t>
            </a:r>
            <a:r>
              <a:rPr lang="en-US" sz="3000" dirty="0" err="1" smtClean="0"/>
              <a:t>nonvanishing</a:t>
            </a:r>
            <a:r>
              <a:rPr lang="en-US" sz="3000" dirty="0" smtClean="0"/>
              <a:t> by Brodsky, Hwang, Schmidt if </a:t>
            </a:r>
            <a:r>
              <a:rPr lang="en-US" sz="3000" i="1" dirty="0"/>
              <a:t>phase interference effects due to color interactions</a:t>
            </a:r>
            <a:r>
              <a:rPr lang="en-US" sz="3000" dirty="0"/>
              <a:t> present</a:t>
            </a:r>
            <a:endParaRPr lang="en-US" sz="3000" dirty="0" smtClean="0"/>
          </a:p>
          <a:p>
            <a:endParaRPr lang="en-US" dirty="0"/>
          </a:p>
        </p:txBody>
      </p:sp>
      <p:sp>
        <p:nvSpPr>
          <p:cNvPr id="4" name="Footer Placeholder 3"/>
          <p:cNvSpPr>
            <a:spLocks noGrp="1"/>
          </p:cNvSpPr>
          <p:nvPr>
            <p:ph type="ftr" sz="quarter" idx="11"/>
          </p:nvPr>
        </p:nvSpPr>
        <p:spPr/>
        <p:txBody>
          <a:bodyPr/>
          <a:lstStyle/>
          <a:p>
            <a:r>
              <a:rPr lang="en-US"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16</a:t>
            </a:r>
            <a:endParaRPr lang="en-US" dirty="0"/>
          </a:p>
        </p:txBody>
      </p:sp>
    </p:spTree>
    <p:extLst>
      <p:ext uri="{BB962C8B-B14F-4D97-AF65-F5344CB8AC3E}">
        <p14:creationId xmlns:p14="http://schemas.microsoft.com/office/powerpoint/2010/main" val="2766603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dirty="0"/>
              <a:t>Color in action! </a:t>
            </a:r>
            <a:r>
              <a:rPr lang="en-US" sz="3200" dirty="0" smtClean="0"/>
              <a:t> </a:t>
            </a:r>
            <a:r>
              <a:rPr lang="en-US" sz="3200" u="sng" dirty="0" smtClean="0"/>
              <a:t>Modified universality</a:t>
            </a:r>
            <a:r>
              <a:rPr lang="en-US" sz="3200" dirty="0" smtClean="0"/>
              <a:t> of certain transverse-momentum-dependent distributions </a:t>
            </a:r>
            <a:endParaRPr lang="en-US" sz="3200" dirty="0"/>
          </a:p>
        </p:txBody>
      </p:sp>
      <p:sp>
        <p:nvSpPr>
          <p:cNvPr id="21" name="Footer Placeholder 2"/>
          <p:cNvSpPr>
            <a:spLocks noGrp="1"/>
          </p:cNvSpPr>
          <p:nvPr>
            <p:ph type="ftr" sz="quarter" idx="11"/>
          </p:nvPr>
        </p:nvSpPr>
        <p:spPr/>
        <p:txBody>
          <a:bodyPr/>
          <a:lstStyle/>
          <a:p>
            <a:r>
              <a:rPr lang="en-US" smtClean="0"/>
              <a:t>C. Aidala, DPF, August 5,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563665" name="Text Box 17"/>
          <p:cNvSpPr txBox="1">
            <a:spLocks noChangeArrowheads="1"/>
          </p:cNvSpPr>
          <p:nvPr/>
        </p:nvSpPr>
        <p:spPr bwMode="auto">
          <a:xfrm>
            <a:off x="687388" y="5029200"/>
            <a:ext cx="8151812" cy="1200329"/>
          </a:xfrm>
          <a:prstGeom prst="rect">
            <a:avLst/>
          </a:prstGeom>
          <a:noFill/>
          <a:ln w="9525">
            <a:noFill/>
            <a:miter lim="800000"/>
            <a:headEnd/>
            <a:tailEnd/>
          </a:ln>
          <a:effectLst/>
        </p:spPr>
        <p:txBody>
          <a:bodyPr wrap="square">
            <a:spAutoFit/>
          </a:bodyPr>
          <a:lstStyle/>
          <a:p>
            <a:pPr algn="ctr"/>
            <a:r>
              <a:rPr lang="en-US" sz="2400" dirty="0" smtClean="0">
                <a:solidFill>
                  <a:srgbClr val="FFFFCC"/>
                </a:solidFill>
                <a:latin typeface="Times" charset="0"/>
              </a:rPr>
              <a:t>Get </a:t>
            </a:r>
            <a:r>
              <a:rPr lang="en-US" sz="2400" i="1" dirty="0" smtClean="0">
                <a:solidFill>
                  <a:srgbClr val="FFFFCC"/>
                </a:solidFill>
                <a:latin typeface="Times" charset="0"/>
              </a:rPr>
              <a:t>opposite sign</a:t>
            </a:r>
            <a:r>
              <a:rPr lang="en-US" sz="2400" dirty="0" smtClean="0">
                <a:solidFill>
                  <a:srgbClr val="FFFFCC"/>
                </a:solidFill>
                <a:latin typeface="Times" charset="0"/>
              </a:rPr>
              <a:t> for Sivers transverse-momentum-dependent pdf in semi-inclusive DIS versus </a:t>
            </a:r>
            <a:r>
              <a:rPr lang="en-US" sz="2400" dirty="0" err="1" smtClean="0">
                <a:solidFill>
                  <a:srgbClr val="FFFFCC"/>
                </a:solidFill>
                <a:latin typeface="Times" charset="0"/>
              </a:rPr>
              <a:t>Drell</a:t>
            </a:r>
            <a:r>
              <a:rPr lang="en-US" sz="2400" dirty="0" smtClean="0">
                <a:solidFill>
                  <a:srgbClr val="FFFFCC"/>
                </a:solidFill>
                <a:latin typeface="Times" charset="0"/>
              </a:rPr>
              <a:t>-Yan: </a:t>
            </a:r>
          </a:p>
          <a:p>
            <a:pPr algn="ctr"/>
            <a:r>
              <a:rPr lang="en-US" sz="2400" b="1" i="1" dirty="0" smtClean="0">
                <a:solidFill>
                  <a:srgbClr val="FFFFCC"/>
                </a:solidFill>
                <a:latin typeface="Times" charset="0"/>
              </a:rPr>
              <a:t>process-dependent</a:t>
            </a:r>
            <a:r>
              <a:rPr lang="en-US" sz="2400" b="1" dirty="0" smtClean="0">
                <a:solidFill>
                  <a:srgbClr val="FFFFCC"/>
                </a:solidFill>
                <a:latin typeface="Times" charset="0"/>
              </a:rPr>
              <a:t> pdf</a:t>
            </a:r>
            <a:r>
              <a:rPr lang="en-US" sz="2400" dirty="0" smtClean="0">
                <a:solidFill>
                  <a:srgbClr val="FFFFCC"/>
                </a:solidFill>
                <a:latin typeface="Times" charset="0"/>
              </a:rPr>
              <a:t>!  </a:t>
            </a:r>
            <a:r>
              <a:rPr lang="en-US" sz="2000" dirty="0" smtClean="0">
                <a:solidFill>
                  <a:srgbClr val="FFFFCC"/>
                </a:solidFill>
                <a:latin typeface="Times" charset="0"/>
              </a:rPr>
              <a:t>(Collins 2002)</a:t>
            </a:r>
            <a:endParaRPr lang="en-US" sz="2000"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r>
              <a:rPr lang="en-US" dirty="0" smtClean="0"/>
              <a:t>17</a:t>
            </a:r>
            <a:endParaRPr lang="en-US" dirty="0"/>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021002" cy="338554"/>
          </a:xfrm>
          <a:prstGeom prst="rect">
            <a:avLst/>
          </a:prstGeom>
          <a:noFill/>
        </p:spPr>
        <p:txBody>
          <a:bodyPr wrap="none" rtlCol="0">
            <a:spAutoFit/>
          </a:bodyPr>
          <a:lstStyle/>
          <a:p>
            <a:r>
              <a:rPr lang="en-US" sz="1600" dirty="0" smtClean="0">
                <a:solidFill>
                  <a:srgbClr val="FFFFCC"/>
                </a:solidFill>
              </a:rPr>
              <a:t>Figures by J.D. Osborn</a:t>
            </a:r>
            <a:endParaRPr lang="en-US" sz="1600" dirty="0">
              <a:solidFill>
                <a:srgbClr val="FFFFCC"/>
              </a:solidFill>
            </a:endParaRPr>
          </a:p>
        </p:txBody>
      </p:sp>
    </p:spTree>
    <p:extLst>
      <p:ext uri="{BB962C8B-B14F-4D97-AF65-F5344CB8AC3E}">
        <p14:creationId xmlns:p14="http://schemas.microsoft.com/office/powerpoint/2010/main" val="253192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dirty="0"/>
              <a:t>Color in action! </a:t>
            </a:r>
            <a:r>
              <a:rPr lang="en-US" sz="3200" dirty="0" smtClean="0"/>
              <a:t> </a:t>
            </a:r>
            <a:r>
              <a:rPr lang="en-US" sz="3200" u="sng" dirty="0" smtClean="0"/>
              <a:t>Modified universality</a:t>
            </a:r>
            <a:r>
              <a:rPr lang="en-US" sz="3200" dirty="0" smtClean="0"/>
              <a:t> of certain transverse-momentum-dependent distributions </a:t>
            </a:r>
            <a:endParaRPr lang="en-US" sz="3200" dirty="0"/>
          </a:p>
        </p:txBody>
      </p:sp>
      <p:sp>
        <p:nvSpPr>
          <p:cNvPr id="21" name="Footer Placeholder 2"/>
          <p:cNvSpPr>
            <a:spLocks noGrp="1"/>
          </p:cNvSpPr>
          <p:nvPr>
            <p:ph type="ftr" sz="quarter" idx="11"/>
          </p:nvPr>
        </p:nvSpPr>
        <p:spPr/>
        <p:txBody>
          <a:bodyPr/>
          <a:lstStyle/>
          <a:p>
            <a:r>
              <a:rPr lang="en-US" smtClean="0"/>
              <a:t>C. Aidala, DPF, August 5,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563665" name="Text Box 17"/>
          <p:cNvSpPr txBox="1">
            <a:spLocks noChangeArrowheads="1"/>
          </p:cNvSpPr>
          <p:nvPr/>
        </p:nvSpPr>
        <p:spPr bwMode="auto">
          <a:xfrm>
            <a:off x="687388" y="5029200"/>
            <a:ext cx="8151812" cy="1200329"/>
          </a:xfrm>
          <a:prstGeom prst="rect">
            <a:avLst/>
          </a:prstGeom>
          <a:noFill/>
          <a:ln w="9525">
            <a:noFill/>
            <a:miter lim="800000"/>
            <a:headEnd/>
            <a:tailEnd/>
          </a:ln>
          <a:effectLst/>
        </p:spPr>
        <p:txBody>
          <a:bodyPr wrap="square">
            <a:spAutoFit/>
          </a:bodyPr>
          <a:lstStyle/>
          <a:p>
            <a:pPr algn="ctr"/>
            <a:r>
              <a:rPr lang="en-US" sz="2400" dirty="0" smtClean="0">
                <a:solidFill>
                  <a:srgbClr val="FFFFCC"/>
                </a:solidFill>
                <a:latin typeface="Times" charset="0"/>
              </a:rPr>
              <a:t>Get </a:t>
            </a:r>
            <a:r>
              <a:rPr lang="en-US" sz="2400" i="1" dirty="0" smtClean="0">
                <a:solidFill>
                  <a:srgbClr val="FFFFCC"/>
                </a:solidFill>
                <a:latin typeface="Times" charset="0"/>
              </a:rPr>
              <a:t>opposite sign</a:t>
            </a:r>
            <a:r>
              <a:rPr lang="en-US" sz="2400" dirty="0" smtClean="0">
                <a:solidFill>
                  <a:srgbClr val="FFFFCC"/>
                </a:solidFill>
                <a:latin typeface="Times" charset="0"/>
              </a:rPr>
              <a:t> for Sivers transverse-momentum-dependent pdf in semi-inclusive DIS versus </a:t>
            </a:r>
            <a:r>
              <a:rPr lang="en-US" sz="2400" dirty="0" err="1" smtClean="0">
                <a:solidFill>
                  <a:srgbClr val="FFFFCC"/>
                </a:solidFill>
                <a:latin typeface="Times" charset="0"/>
              </a:rPr>
              <a:t>Drell</a:t>
            </a:r>
            <a:r>
              <a:rPr lang="en-US" sz="2400" dirty="0" smtClean="0">
                <a:solidFill>
                  <a:srgbClr val="FFFFCC"/>
                </a:solidFill>
                <a:latin typeface="Times" charset="0"/>
              </a:rPr>
              <a:t>-Yan: </a:t>
            </a:r>
          </a:p>
          <a:p>
            <a:pPr algn="ctr"/>
            <a:r>
              <a:rPr lang="en-US" sz="2400" b="1" i="1" dirty="0" smtClean="0">
                <a:solidFill>
                  <a:srgbClr val="FFFFCC"/>
                </a:solidFill>
                <a:latin typeface="Times" charset="0"/>
              </a:rPr>
              <a:t>process-dependent</a:t>
            </a:r>
            <a:r>
              <a:rPr lang="en-US" sz="2400" b="1" dirty="0" smtClean="0">
                <a:solidFill>
                  <a:srgbClr val="FFFFCC"/>
                </a:solidFill>
                <a:latin typeface="Times" charset="0"/>
              </a:rPr>
              <a:t> pdf</a:t>
            </a:r>
            <a:r>
              <a:rPr lang="en-US" sz="2400" dirty="0" smtClean="0">
                <a:solidFill>
                  <a:srgbClr val="FFFFCC"/>
                </a:solidFill>
                <a:latin typeface="Times" charset="0"/>
              </a:rPr>
              <a:t>!  </a:t>
            </a:r>
            <a:r>
              <a:rPr lang="en-US" sz="2000" dirty="0" smtClean="0">
                <a:solidFill>
                  <a:srgbClr val="FFFFCC"/>
                </a:solidFill>
                <a:latin typeface="Times" charset="0"/>
              </a:rPr>
              <a:t>(Collins 2002)</a:t>
            </a:r>
            <a:endParaRPr lang="en-US" sz="2000"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r>
              <a:rPr lang="en-US" dirty="0" smtClean="0"/>
              <a:t>17</a:t>
            </a:r>
            <a:endParaRPr lang="en-US" dirty="0"/>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021002" cy="338554"/>
          </a:xfrm>
          <a:prstGeom prst="rect">
            <a:avLst/>
          </a:prstGeom>
          <a:noFill/>
        </p:spPr>
        <p:txBody>
          <a:bodyPr wrap="none" rtlCol="0">
            <a:spAutoFit/>
          </a:bodyPr>
          <a:lstStyle/>
          <a:p>
            <a:r>
              <a:rPr lang="en-US" sz="1600" dirty="0" smtClean="0">
                <a:solidFill>
                  <a:srgbClr val="FFFFCC"/>
                </a:solidFill>
              </a:rPr>
              <a:t>Figures by J.D. Osborn</a:t>
            </a:r>
            <a:endParaRPr lang="en-US" sz="1600" dirty="0">
              <a:solidFill>
                <a:srgbClr val="FFFFCC"/>
              </a:solidFill>
            </a:endParaRPr>
          </a:p>
        </p:txBody>
      </p:sp>
      <p:sp>
        <p:nvSpPr>
          <p:cNvPr id="15" name="Text Box 32"/>
          <p:cNvSpPr txBox="1">
            <a:spLocks noChangeArrowheads="1"/>
          </p:cNvSpPr>
          <p:nvPr/>
        </p:nvSpPr>
        <p:spPr bwMode="auto">
          <a:xfrm>
            <a:off x="304800" y="5108138"/>
            <a:ext cx="8458200" cy="1292662"/>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smtClean="0">
                <a:solidFill>
                  <a:schemeClr val="tx1"/>
                </a:solidFill>
                <a:latin typeface="Times New Roman" pitchFamily="18" charset="0"/>
                <a:cs typeface="Times New Roman" pitchFamily="18" charset="0"/>
              </a:rPr>
              <a:t>Still waiting for a polarized quark-antiquark annihilation measurement to compare to existing lepton-nucleon scattering measurements . . .</a:t>
            </a:r>
          </a:p>
        </p:txBody>
      </p:sp>
    </p:spTree>
    <p:extLst>
      <p:ext uri="{BB962C8B-B14F-4D97-AF65-F5344CB8AC3E}">
        <p14:creationId xmlns:p14="http://schemas.microsoft.com/office/powerpoint/2010/main" val="24130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130"/>
          </a:xfrm>
        </p:spPr>
        <p:txBody>
          <a:bodyPr>
            <a:noAutofit/>
          </a:bodyPr>
          <a:lstStyle/>
          <a:p>
            <a:r>
              <a:rPr lang="en-US" sz="3600" dirty="0" smtClean="0"/>
              <a:t>Modified universality requires full QCD:</a:t>
            </a:r>
            <a:br>
              <a:rPr lang="en-US" sz="3600" dirty="0" smtClean="0"/>
            </a:br>
            <a:r>
              <a:rPr lang="en-US" sz="3600" dirty="0"/>
              <a:t>G</a:t>
            </a:r>
            <a:r>
              <a:rPr lang="en-US" sz="3600" dirty="0" smtClean="0"/>
              <a:t>auge-invariant quantum field theory</a:t>
            </a:r>
            <a:endParaRPr lang="en-US" sz="3600" dirty="0"/>
          </a:p>
        </p:txBody>
      </p:sp>
      <p:sp>
        <p:nvSpPr>
          <p:cNvPr id="3" name="Footer Placeholder 2"/>
          <p:cNvSpPr>
            <a:spLocks noGrp="1"/>
          </p:cNvSpPr>
          <p:nvPr>
            <p:ph type="ftr" sz="quarter" idx="11"/>
          </p:nvPr>
        </p:nvSpPr>
        <p:spPr/>
        <p:txBody>
          <a:bodyPr/>
          <a:lstStyle/>
          <a:p>
            <a:r>
              <a:rPr lang="en-US" smtClean="0"/>
              <a:t>C. Aidala, DPF, August 5, 2015</a:t>
            </a:r>
            <a:endParaRPr lang="en-US"/>
          </a:p>
        </p:txBody>
      </p:sp>
      <p:sp>
        <p:nvSpPr>
          <p:cNvPr id="4" name="Slide Number Placeholder 3"/>
          <p:cNvSpPr>
            <a:spLocks noGrp="1"/>
          </p:cNvSpPr>
          <p:nvPr>
            <p:ph type="sldNum" sz="quarter" idx="12"/>
          </p:nvPr>
        </p:nvSpPr>
        <p:spPr/>
        <p:txBody>
          <a:bodyPr/>
          <a:lstStyle/>
          <a:p>
            <a:r>
              <a:rPr lang="en-US" dirty="0" smtClean="0"/>
              <a:t>18</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6172200" cy="44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4495800"/>
            <a:ext cx="1752600" cy="1200329"/>
          </a:xfrm>
          <a:prstGeom prst="rect">
            <a:avLst/>
          </a:prstGeom>
          <a:noFill/>
        </p:spPr>
        <p:txBody>
          <a:bodyPr wrap="square" rtlCol="0">
            <a:spAutoFit/>
          </a:bodyPr>
          <a:lstStyle/>
          <a:p>
            <a:r>
              <a:rPr lang="en-US" dirty="0" smtClean="0">
                <a:solidFill>
                  <a:srgbClr val="FFFFCC"/>
                </a:solidFill>
              </a:rPr>
              <a:t>Slide from M. </a:t>
            </a:r>
            <a:r>
              <a:rPr lang="en-US" dirty="0" err="1" smtClean="0">
                <a:solidFill>
                  <a:srgbClr val="FFFFCC"/>
                </a:solidFill>
              </a:rPr>
              <a:t>Anselmino</a:t>
            </a:r>
            <a:r>
              <a:rPr lang="en-US" dirty="0" smtClean="0">
                <a:solidFill>
                  <a:srgbClr val="FFFFCC"/>
                </a:solidFill>
              </a:rPr>
              <a:t>, Transversity 2014</a:t>
            </a:r>
            <a:endParaRPr lang="en-US" dirty="0">
              <a:solidFill>
                <a:srgbClr val="FFFFCC"/>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68103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86601" y="1371599"/>
            <a:ext cx="1904999" cy="1384995"/>
          </a:xfrm>
          <a:prstGeom prst="rect">
            <a:avLst/>
          </a:prstGeom>
          <a:noFill/>
        </p:spPr>
        <p:txBody>
          <a:bodyPr wrap="square" rtlCol="0">
            <a:spAutoFit/>
          </a:bodyPr>
          <a:lstStyle/>
          <a:p>
            <a:r>
              <a:rPr lang="en-US" sz="2100" dirty="0" smtClean="0">
                <a:solidFill>
                  <a:srgbClr val="FFFFCC"/>
                </a:solidFill>
                <a:latin typeface="Times New Roman" panose="02020603050405020304" pitchFamily="18" charset="0"/>
                <a:cs typeface="Times New Roman" panose="02020603050405020304" pitchFamily="18" charset="0"/>
              </a:rPr>
              <a:t>1993 claim by J.C. Collins that such processes must vanish</a:t>
            </a:r>
            <a:endParaRPr lang="en-US" sz="2100" dirty="0">
              <a:solidFill>
                <a:srgbClr val="FFFFCC"/>
              </a:solidFill>
              <a:latin typeface="Times New Roman" panose="02020603050405020304" pitchFamily="18" charset="0"/>
              <a:cs typeface="Times New Roman" panose="02020603050405020304" pitchFamily="18" charset="0"/>
            </a:endParaRPr>
          </a:p>
        </p:txBody>
      </p:sp>
      <p:sp>
        <p:nvSpPr>
          <p:cNvPr id="5" name="Oval 4"/>
          <p:cNvSpPr/>
          <p:nvPr/>
        </p:nvSpPr>
        <p:spPr>
          <a:xfrm>
            <a:off x="1143000" y="2175296"/>
            <a:ext cx="4800600" cy="448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915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
        <p:nvSpPr>
          <p:cNvPr id="3" name="Footer Placeholder 2"/>
          <p:cNvSpPr>
            <a:spLocks noGrp="1"/>
          </p:cNvSpPr>
          <p:nvPr>
            <p:ph type="ftr" sz="quarter" idx="11"/>
          </p:nvPr>
        </p:nvSpPr>
        <p:spPr/>
        <p:txBody>
          <a:bodyPr/>
          <a:lstStyle/>
          <a:p>
            <a:r>
              <a:rPr lang="en-US" smtClean="0"/>
              <a:t>C. Aidala, DPF, August 5, 2015</a:t>
            </a:r>
            <a:endParaRPr lang="en-US"/>
          </a:p>
        </p:txBody>
      </p:sp>
      <p:sp>
        <p:nvSpPr>
          <p:cNvPr id="5" name="Rectangle 4"/>
          <p:cNvSpPr/>
          <p:nvPr/>
        </p:nvSpPr>
        <p:spPr>
          <a:xfrm>
            <a:off x="457200" y="1447800"/>
            <a:ext cx="8229600" cy="4832092"/>
          </a:xfrm>
          <a:prstGeom prst="rect">
            <a:avLst/>
          </a:prstGeom>
        </p:spPr>
        <p:txBody>
          <a:bodyPr wrap="square">
            <a:spAutoFit/>
          </a:bodyPr>
          <a:lstStyle/>
          <a:p>
            <a:pPr algn="l"/>
            <a:r>
              <a:rPr lang="en-US" sz="2200" i="1" dirty="0" smtClean="0">
                <a:solidFill>
                  <a:srgbClr val="FFFFCC"/>
                </a:solidFill>
                <a:latin typeface="Calibri" panose="020F0502020204030204" pitchFamily="34" charset="0"/>
              </a:rPr>
              <a:t>Wikipedia</a:t>
            </a:r>
            <a:r>
              <a:rPr lang="en-US" sz="2200" dirty="0" smtClean="0">
                <a:solidFill>
                  <a:srgbClr val="FFFFCC"/>
                </a:solidFill>
                <a:latin typeface="Calibri" panose="020F0502020204030204" pitchFamily="34" charset="0"/>
              </a:rPr>
              <a:t>: </a:t>
            </a:r>
          </a:p>
          <a:p>
            <a:pPr algn="l"/>
            <a:r>
              <a:rPr lang="en-US" sz="2200" dirty="0" smtClean="0">
                <a:solidFill>
                  <a:srgbClr val="FFFFCC"/>
                </a:solidFill>
                <a:latin typeface="Calibri" panose="020F0502020204030204" pitchFamily="34" charset="0"/>
              </a:rPr>
              <a:t>“The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effect is important conceptually because it bears on three issues apparent in the recasting of (Maxwell's) classical electromagnetic theory as a gauge theory, which before the advent of quantum mechanics could be argued to be a mathematical reformulation with no physical consequences. 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thought experiments and their experimental realization imply that the issues were not just philosophical</a:t>
            </a:r>
            <a:r>
              <a:rPr lang="en-US" sz="2200" dirty="0" smtClean="0">
                <a:solidFill>
                  <a:srgbClr val="FFFFCC"/>
                </a:solidFill>
                <a:latin typeface="Calibri" panose="020F0502020204030204" pitchFamily="34" charset="0"/>
              </a:rPr>
              <a:t>.</a:t>
            </a:r>
          </a:p>
          <a:p>
            <a:pPr algn="l"/>
            <a:endParaRPr lang="en-US" sz="2200" dirty="0">
              <a:solidFill>
                <a:srgbClr val="FFFFCC"/>
              </a:solidFill>
              <a:latin typeface="Calibri" panose="020F0502020204030204" pitchFamily="34" charset="0"/>
            </a:endParaRPr>
          </a:p>
          <a:p>
            <a:pPr algn="l"/>
            <a:r>
              <a:rPr lang="en-US" sz="2200" dirty="0">
                <a:solidFill>
                  <a:srgbClr val="FFFFCC"/>
                </a:solidFill>
                <a:latin typeface="Calibri" panose="020F0502020204030204" pitchFamily="34" charset="0"/>
              </a:rPr>
              <a:t>The three issues are:</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potentials are "physical" or just a convenient tool for calculating force fields;</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action principles are fundamental;</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the principle of locality</a:t>
            </a:r>
            <a:r>
              <a:rPr lang="en-US" sz="2200" dirty="0" smtClean="0">
                <a:solidFill>
                  <a:srgbClr val="FFFFCC"/>
                </a:solidFill>
                <a:latin typeface="Calibri" panose="020F0502020204030204" pitchFamily="34" charset="0"/>
              </a:rPr>
              <a:t>.”</a:t>
            </a:r>
            <a:endParaRPr lang="en-US" sz="2200" dirty="0">
              <a:solidFill>
                <a:srgbClr val="FFFFCC"/>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r>
              <a:rPr lang="en-US" dirty="0" smtClean="0"/>
              <a:t>19</a:t>
            </a:r>
            <a:endParaRPr lang="en-US" dirty="0"/>
          </a:p>
        </p:txBody>
      </p:sp>
    </p:spTree>
    <p:extLst>
      <p:ext uri="{BB962C8B-B14F-4D97-AF65-F5344CB8AC3E}">
        <p14:creationId xmlns:p14="http://schemas.microsoft.com/office/powerpoint/2010/main" val="137571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DPF, August 5, 2015</a:t>
            </a:r>
            <a:endParaRPr lang="en-US"/>
          </a:p>
        </p:txBody>
      </p:sp>
      <p:sp>
        <p:nvSpPr>
          <p:cNvPr id="7" name="Rectangle 6"/>
          <p:cNvSpPr/>
          <p:nvPr/>
        </p:nvSpPr>
        <p:spPr>
          <a:xfrm>
            <a:off x="838200" y="1981200"/>
            <a:ext cx="7391400" cy="3170099"/>
          </a:xfrm>
          <a:prstGeom prst="rect">
            <a:avLst/>
          </a:prstGeom>
        </p:spPr>
        <p:txBody>
          <a:bodyPr wrap="square">
            <a:spAutoFit/>
          </a:bodyPr>
          <a:lstStyle/>
          <a:p>
            <a:pPr algn="l"/>
            <a:r>
              <a:rPr lang="en-US" sz="2000" b="1" dirty="0">
                <a:solidFill>
                  <a:srgbClr val="FFFFCC"/>
                </a:solidFill>
              </a:rPr>
              <a:t>Physics Today, September 2009 </a:t>
            </a:r>
            <a:r>
              <a:rPr lang="en-US" sz="2000" b="1" dirty="0" smtClean="0">
                <a:solidFill>
                  <a:srgbClr val="FFFFCC"/>
                </a:solidFill>
              </a:rPr>
              <a:t>: </a:t>
            </a:r>
          </a:p>
          <a:p>
            <a:pPr algn="l"/>
            <a:r>
              <a:rPr lang="en-US" sz="2000" b="1" dirty="0" smtClean="0">
                <a:solidFill>
                  <a:srgbClr val="FFFFCC"/>
                </a:solidFill>
              </a:rPr>
              <a:t>The </a:t>
            </a:r>
            <a:r>
              <a:rPr lang="en-US" sz="2000" b="1" dirty="0" err="1">
                <a:solidFill>
                  <a:srgbClr val="FFFFCC"/>
                </a:solidFill>
              </a:rPr>
              <a:t>Aharonov</a:t>
            </a:r>
            <a:r>
              <a:rPr lang="en-US" sz="2000" b="1" dirty="0">
                <a:solidFill>
                  <a:srgbClr val="FFFFCC"/>
                </a:solidFill>
              </a:rPr>
              <a:t>–</a:t>
            </a:r>
            <a:r>
              <a:rPr lang="en-US" sz="2000" b="1" dirty="0" err="1">
                <a:solidFill>
                  <a:srgbClr val="FFFFCC"/>
                </a:solidFill>
              </a:rPr>
              <a:t>Bohm</a:t>
            </a:r>
            <a:r>
              <a:rPr lang="en-US" sz="2000" b="1" dirty="0">
                <a:solidFill>
                  <a:srgbClr val="FFFFCC"/>
                </a:solidFill>
              </a:rPr>
              <a:t> effects: Variations on a subtle </a:t>
            </a:r>
            <a:r>
              <a:rPr lang="en-US" sz="2000" b="1" dirty="0" smtClean="0">
                <a:solidFill>
                  <a:srgbClr val="FFFFCC"/>
                </a:solidFill>
              </a:rPr>
              <a:t>theme, </a:t>
            </a:r>
          </a:p>
          <a:p>
            <a:pPr algn="l"/>
            <a:r>
              <a:rPr lang="en-US" sz="2000" dirty="0" smtClean="0">
                <a:solidFill>
                  <a:srgbClr val="FFFFCC"/>
                </a:solidFill>
              </a:rPr>
              <a:t>by Herman </a:t>
            </a:r>
            <a:r>
              <a:rPr lang="en-US" sz="2000" dirty="0" err="1">
                <a:solidFill>
                  <a:srgbClr val="FFFFCC"/>
                </a:solidFill>
              </a:rPr>
              <a:t>Batelaan</a:t>
            </a:r>
            <a:r>
              <a:rPr lang="en-US" sz="2000" dirty="0">
                <a:solidFill>
                  <a:srgbClr val="FFFFCC"/>
                </a:solidFill>
              </a:rPr>
              <a:t> and Akira </a:t>
            </a:r>
            <a:r>
              <a:rPr lang="en-US" sz="2000" dirty="0" err="1" smtClean="0">
                <a:solidFill>
                  <a:srgbClr val="FFFFCC"/>
                </a:solidFill>
              </a:rPr>
              <a:t>Tonomura</a:t>
            </a:r>
            <a:r>
              <a:rPr lang="en-US" sz="2000" dirty="0" smtClean="0">
                <a:solidFill>
                  <a:srgbClr val="FFFFCC"/>
                </a:solidFill>
              </a:rPr>
              <a:t>.</a:t>
            </a:r>
          </a:p>
          <a:p>
            <a:pPr algn="l"/>
            <a:r>
              <a:rPr lang="en-US" sz="2000" b="1" dirty="0" smtClean="0">
                <a:solidFill>
                  <a:srgbClr val="FFFFCC"/>
                </a:solidFill>
              </a:rPr>
              <a:t>  </a:t>
            </a:r>
          </a:p>
          <a:p>
            <a:pPr algn="l"/>
            <a:r>
              <a:rPr lang="en-US" sz="2000" b="1" dirty="0" smtClean="0">
                <a:solidFill>
                  <a:srgbClr val="FFFFCC"/>
                </a:solidFill>
              </a:rPr>
              <a:t>“</a:t>
            </a:r>
            <a:r>
              <a:rPr lang="en-US" sz="2000" dirty="0" err="1" smtClean="0">
                <a:solidFill>
                  <a:srgbClr val="FFFFCC"/>
                </a:solidFill>
              </a:rPr>
              <a:t>Aharonov</a:t>
            </a:r>
            <a:r>
              <a:rPr lang="en-US" sz="2000" dirty="0" smtClean="0">
                <a:solidFill>
                  <a:srgbClr val="FFFFCC"/>
                </a:solidFill>
              </a:rPr>
              <a:t> </a:t>
            </a:r>
            <a:r>
              <a:rPr lang="en-US" sz="2000" dirty="0">
                <a:solidFill>
                  <a:srgbClr val="FFFFCC"/>
                </a:solidFill>
              </a:rPr>
              <a:t>stresses that the arguments that led to the prediction of the various electromagnetic AB effects apply equally well to any other gauge-invariant quantum theory. In the standard model of particle physics, the strong and weak nuclear interactions are also described by gauge-invariant theories. So one may expect that particle-physics experimenters will be looking for new AB effects in new domains</a:t>
            </a:r>
            <a:r>
              <a:rPr lang="en-US" sz="2000" dirty="0" smtClean="0">
                <a:solidFill>
                  <a:srgbClr val="FFFFCC"/>
                </a:solidFill>
              </a:rPr>
              <a:t>.”</a:t>
            </a:r>
          </a:p>
        </p:txBody>
      </p:sp>
      <p:sp>
        <p:nvSpPr>
          <p:cNvPr id="4" name="Slide Number Placeholder 3"/>
          <p:cNvSpPr>
            <a:spLocks noGrp="1"/>
          </p:cNvSpPr>
          <p:nvPr>
            <p:ph type="sldNum" sz="quarter" idx="12"/>
          </p:nvPr>
        </p:nvSpPr>
        <p:spPr/>
        <p:txBody>
          <a:bodyPr/>
          <a:lstStyle/>
          <a:p>
            <a:r>
              <a:rPr lang="en-US" dirty="0" smtClean="0"/>
              <a:t>20</a:t>
            </a:r>
            <a:endParaRPr lang="en-US" dirty="0"/>
          </a:p>
        </p:txBody>
      </p:sp>
      <p:sp>
        <p:nvSpPr>
          <p:cNvPr id="9"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Tree>
    <p:extLst>
      <p:ext uri="{BB962C8B-B14F-4D97-AF65-F5344CB8AC3E}">
        <p14:creationId xmlns:p14="http://schemas.microsoft.com/office/powerpoint/2010/main" val="168652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r>
              <a:rPr lang="en-US" sz="3200" dirty="0" smtClean="0"/>
              <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DPF, August 5,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r>
              <a:rPr lang="en-US" dirty="0" smtClean="0"/>
              <a:t>21</a:t>
            </a:r>
            <a:endParaRPr lang="en-US" dirty="0"/>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sp>
        <p:nvSpPr>
          <p:cNvPr id="17" name="Rectangle 16"/>
          <p:cNvSpPr/>
          <p:nvPr/>
        </p:nvSpPr>
        <p:spPr>
          <a:xfrm>
            <a:off x="2258704" y="5188803"/>
            <a:ext cx="4648200" cy="830997"/>
          </a:xfrm>
          <a:prstGeom prst="rect">
            <a:avLst/>
          </a:prstGeom>
        </p:spPr>
        <p:txBody>
          <a:bodyPr wrap="square">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See e.g. </a:t>
            </a:r>
            <a:r>
              <a:rPr lang="en-US" sz="2400" dirty="0" err="1" smtClean="0">
                <a:solidFill>
                  <a:srgbClr val="FFFFCC"/>
                </a:solidFill>
                <a:latin typeface="Times New Roman" panose="02020603050405020304" pitchFamily="18" charset="0"/>
                <a:cs typeface="Times New Roman" panose="02020603050405020304" pitchFamily="18" charset="0"/>
              </a:rPr>
              <a:t>Pijlman</a:t>
            </a:r>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err="1" smtClean="0">
                <a:solidFill>
                  <a:srgbClr val="FFFFCC"/>
                </a:solidFill>
                <a:latin typeface="Times New Roman" panose="02020603050405020304" pitchFamily="18" charset="0"/>
                <a:cs typeface="Times New Roman" panose="02020603050405020304" pitchFamily="18" charset="0"/>
              </a:rPr>
              <a:t>hep-ph</a:t>
            </a:r>
            <a:r>
              <a:rPr lang="en-US" sz="2400" dirty="0" smtClean="0">
                <a:solidFill>
                  <a:srgbClr val="FFFFCC"/>
                </a:solidFill>
                <a:latin typeface="Times New Roman" panose="02020603050405020304" pitchFamily="18" charset="0"/>
                <a:cs typeface="Times New Roman" panose="02020603050405020304" pitchFamily="18" charset="0"/>
              </a:rPr>
              <a:t>/0604226 </a:t>
            </a:r>
            <a:r>
              <a:rPr lang="en-US" sz="2400" dirty="0">
                <a:solidFill>
                  <a:srgbClr val="FFFFCC"/>
                </a:solidFill>
                <a:latin typeface="Times New Roman" panose="02020603050405020304" pitchFamily="18" charset="0"/>
                <a:cs typeface="Times New Roman" panose="02020603050405020304" pitchFamily="18" charset="0"/>
              </a:rPr>
              <a:t> </a:t>
            </a:r>
            <a:endParaRPr lang="en-US" sz="2400" dirty="0" smtClean="0">
              <a:solidFill>
                <a:srgbClr val="FFFFCC"/>
              </a:solidFill>
              <a:latin typeface="Times New Roman" panose="02020603050405020304" pitchFamily="18" charset="0"/>
              <a:cs typeface="Times New Roman" panose="02020603050405020304" pitchFamily="18" charset="0"/>
            </a:endParaRPr>
          </a:p>
          <a:p>
            <a:r>
              <a:rPr lang="en-US" sz="2400" dirty="0" smtClean="0">
                <a:solidFill>
                  <a:srgbClr val="FFFFCC"/>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Sivers, arXiv:1109.2521</a:t>
            </a:r>
            <a:endParaRPr lang="en-US" sz="24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50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t>QCD: How far have we come? </a:t>
            </a:r>
            <a:endParaRPr lang="en-US" dirty="0"/>
          </a:p>
        </p:txBody>
      </p:sp>
      <p:sp>
        <p:nvSpPr>
          <p:cNvPr id="3" name="Content Placeholder 2"/>
          <p:cNvSpPr>
            <a:spLocks noGrp="1"/>
          </p:cNvSpPr>
          <p:nvPr>
            <p:ph idx="1"/>
          </p:nvPr>
        </p:nvSpPr>
        <p:spPr>
          <a:xfrm>
            <a:off x="457200" y="2147248"/>
            <a:ext cx="8229600" cy="4525963"/>
          </a:xfrm>
        </p:spPr>
        <p:txBody>
          <a:bodyPr>
            <a:normAutofit/>
          </a:bodyPr>
          <a:lstStyle/>
          <a:p>
            <a:r>
              <a:rPr lang="en-US" dirty="0" smtClean="0"/>
              <a:t>Three-decade period after initial birth of QCD dedicated to “discovery and development”</a:t>
            </a:r>
          </a:p>
          <a:p>
            <a:pPr>
              <a:buNone/>
            </a:pPr>
            <a:r>
              <a:rPr lang="en-US" dirty="0" smtClean="0">
                <a:sym typeface="Wingdings" pitchFamily="2" charset="2"/>
              </a:rPr>
              <a:t> Symbolic closure: </a:t>
            </a:r>
            <a:r>
              <a:rPr lang="en-US" dirty="0" smtClean="0"/>
              <a:t>Nobel prize 2004 - </a:t>
            </a:r>
            <a:r>
              <a:rPr lang="en-US" dirty="0" smtClean="0">
                <a:sym typeface="Wingdings" pitchFamily="2" charset="2"/>
              </a:rPr>
              <a:t>Gross, </a:t>
            </a:r>
            <a:r>
              <a:rPr lang="en-US" dirty="0" err="1" smtClean="0">
                <a:sym typeface="Wingdings" pitchFamily="2" charset="2"/>
              </a:rPr>
              <a:t>Politzer</a:t>
            </a:r>
            <a:r>
              <a:rPr lang="en-US" dirty="0" smtClean="0">
                <a:sym typeface="Wingdings" pitchFamily="2" charset="2"/>
              </a:rPr>
              <a:t>, </a:t>
            </a:r>
            <a:r>
              <a:rPr lang="en-US" dirty="0" err="1" smtClean="0">
                <a:sym typeface="Wingdings" pitchFamily="2" charset="2"/>
              </a:rPr>
              <a:t>Wilczek</a:t>
            </a:r>
            <a:r>
              <a:rPr lang="en-US" dirty="0" smtClean="0"/>
              <a:t> for asymptotic freedom</a:t>
            </a:r>
          </a:p>
          <a:p>
            <a:endParaRPr lang="en-US" dirty="0" smtClean="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6" name="Rectangle 5"/>
          <p:cNvSpPr/>
          <p:nvPr/>
        </p:nvSpPr>
        <p:spPr>
          <a:xfrm>
            <a:off x="1600200" y="4277142"/>
            <a:ext cx="6096000" cy="2123658"/>
          </a:xfrm>
          <a:prstGeom prst="rect">
            <a:avLst/>
          </a:prstGeom>
          <a:noFill/>
          <a:ln>
            <a:noFill/>
          </a:ln>
        </p:spPr>
        <p:txBody>
          <a:bodyPr wrap="square">
            <a:spAutoFit/>
          </a:bodyPr>
          <a:lstStyle/>
          <a:p>
            <a:pPr algn="ctr"/>
            <a:r>
              <a:rPr lang="en-US" sz="4400" i="1" dirty="0" smtClean="0">
                <a:solidFill>
                  <a:srgbClr val="FFFFCC"/>
                </a:solidFill>
                <a:latin typeface="Times New Roman" pitchFamily="18" charset="0"/>
                <a:cs typeface="Times New Roman" pitchFamily="18" charset="0"/>
              </a:rPr>
              <a:t>Now early years of second phase: </a:t>
            </a:r>
          </a:p>
          <a:p>
            <a:pPr algn="ctr"/>
            <a:r>
              <a:rPr lang="en-US" sz="4400" b="1" i="1" dirty="0" smtClean="0">
                <a:solidFill>
                  <a:srgbClr val="FFFFCC"/>
                </a:solidFill>
                <a:latin typeface="Times New Roman" pitchFamily="18" charset="0"/>
                <a:cs typeface="Times New Roman" pitchFamily="18" charset="0"/>
              </a:rPr>
              <a:t>quantitative QCD</a:t>
            </a:r>
            <a:r>
              <a:rPr lang="en-US" sz="4400" i="1" dirty="0" smtClean="0">
                <a:solidFill>
                  <a:srgbClr val="FFFFCC"/>
                </a:solidFill>
                <a:latin typeface="Times New Roman" pitchFamily="18" charset="0"/>
                <a:cs typeface="Times New Roman" pitchFamily="18" charset="0"/>
              </a:rPr>
              <a:t>!</a:t>
            </a:r>
            <a:endParaRPr lang="en-US" sz="4400" i="1" dirty="0">
              <a:solidFill>
                <a:srgbClr val="FFFFCC"/>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5943600" y="838200"/>
            <a:ext cx="3048000" cy="141026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dirty="0" smtClean="0"/>
              <a:t>3</a:t>
            </a:r>
            <a:endParaRPr lang="en-US" dirty="0"/>
          </a:p>
        </p:txBody>
      </p:sp>
    </p:spTree>
    <p:extLst>
      <p:ext uri="{BB962C8B-B14F-4D97-AF65-F5344CB8AC3E}">
        <p14:creationId xmlns:p14="http://schemas.microsoft.com/office/powerpoint/2010/main" val="4167568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r>
              <a:rPr lang="en-US" sz="3200" dirty="0" smtClean="0"/>
              <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DPF, August 5,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r>
              <a:rPr lang="en-US" dirty="0" smtClean="0"/>
              <a:t>21</a:t>
            </a:r>
            <a:endParaRPr lang="en-US" dirty="0"/>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sp>
        <p:nvSpPr>
          <p:cNvPr id="17" name="Rectangle 16"/>
          <p:cNvSpPr/>
          <p:nvPr/>
        </p:nvSpPr>
        <p:spPr>
          <a:xfrm>
            <a:off x="2258704" y="5188803"/>
            <a:ext cx="4648200" cy="830997"/>
          </a:xfrm>
          <a:prstGeom prst="rect">
            <a:avLst/>
          </a:prstGeom>
        </p:spPr>
        <p:txBody>
          <a:bodyPr wrap="square">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See e.g. </a:t>
            </a:r>
            <a:r>
              <a:rPr lang="en-US" sz="2400" dirty="0" err="1" smtClean="0">
                <a:solidFill>
                  <a:srgbClr val="FFFFCC"/>
                </a:solidFill>
                <a:latin typeface="Times New Roman" panose="02020603050405020304" pitchFamily="18" charset="0"/>
                <a:cs typeface="Times New Roman" panose="02020603050405020304" pitchFamily="18" charset="0"/>
              </a:rPr>
              <a:t>Pijlman</a:t>
            </a:r>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err="1" smtClean="0">
                <a:solidFill>
                  <a:srgbClr val="FFFFCC"/>
                </a:solidFill>
                <a:latin typeface="Times New Roman" panose="02020603050405020304" pitchFamily="18" charset="0"/>
                <a:cs typeface="Times New Roman" panose="02020603050405020304" pitchFamily="18" charset="0"/>
              </a:rPr>
              <a:t>hep-ph</a:t>
            </a:r>
            <a:r>
              <a:rPr lang="en-US" sz="2400" dirty="0" smtClean="0">
                <a:solidFill>
                  <a:srgbClr val="FFFFCC"/>
                </a:solidFill>
                <a:latin typeface="Times New Roman" panose="02020603050405020304" pitchFamily="18" charset="0"/>
                <a:cs typeface="Times New Roman" panose="02020603050405020304" pitchFamily="18" charset="0"/>
              </a:rPr>
              <a:t>/0604226 </a:t>
            </a:r>
            <a:r>
              <a:rPr lang="en-US" sz="2400" dirty="0">
                <a:solidFill>
                  <a:srgbClr val="FFFFCC"/>
                </a:solidFill>
                <a:latin typeface="Times New Roman" panose="02020603050405020304" pitchFamily="18" charset="0"/>
                <a:cs typeface="Times New Roman" panose="02020603050405020304" pitchFamily="18" charset="0"/>
              </a:rPr>
              <a:t> </a:t>
            </a:r>
            <a:endParaRPr lang="en-US" sz="2400" dirty="0" smtClean="0">
              <a:solidFill>
                <a:srgbClr val="FFFFCC"/>
              </a:solidFill>
              <a:latin typeface="Times New Roman" panose="02020603050405020304" pitchFamily="18" charset="0"/>
              <a:cs typeface="Times New Roman" panose="02020603050405020304" pitchFamily="18" charset="0"/>
            </a:endParaRPr>
          </a:p>
          <a:p>
            <a:r>
              <a:rPr lang="en-US" sz="2400" dirty="0" smtClean="0">
                <a:solidFill>
                  <a:srgbClr val="FFFFCC"/>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Sivers, arXiv:1109.2521</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197444" y="2086705"/>
            <a:ext cx="6852460" cy="3108543"/>
          </a:xfrm>
          <a:prstGeom prst="rect">
            <a:avLst/>
          </a:prstGeom>
          <a:solidFill>
            <a:srgbClr val="00FFFF"/>
          </a:solidFill>
          <a:ln>
            <a:solidFill>
              <a:schemeClr val="tx1"/>
            </a:solidFill>
          </a:ln>
        </p:spPr>
        <p:txBody>
          <a:bodyPr wrap="square">
            <a:spAutoFit/>
          </a:bodyPr>
          <a:lstStyle/>
          <a:p>
            <a:pPr algn="ctr"/>
            <a:r>
              <a:rPr lang="en-US" sz="2800" i="1" dirty="0">
                <a:solidFill>
                  <a:schemeClr val="tx1"/>
                </a:solidFill>
                <a:latin typeface="Times New Roman" panose="02020603050405020304" pitchFamily="18" charset="0"/>
                <a:cs typeface="Times New Roman" pitchFamily="18" charset="0"/>
              </a:rPr>
              <a:t>Simplicity of these two processes: </a:t>
            </a:r>
          </a:p>
          <a:p>
            <a:pPr algn="ctr"/>
            <a:r>
              <a:rPr lang="en-US" sz="2800" i="1" dirty="0">
                <a:solidFill>
                  <a:schemeClr val="tx1"/>
                </a:solidFill>
                <a:latin typeface="Times New Roman" panose="02020603050405020304" pitchFamily="18" charset="0"/>
                <a:cs typeface="Times New Roman" pitchFamily="18" charset="0"/>
              </a:rPr>
              <a:t>Abelian vs. non-Abelian nature of the gauge group doesn’t play a major qualitative role.</a:t>
            </a:r>
          </a:p>
          <a:p>
            <a:pPr algn="ctr"/>
            <a:endParaRPr lang="en-US" sz="2800" i="1" dirty="0" smtClean="0">
              <a:solidFill>
                <a:schemeClr val="tx1"/>
              </a:solidFill>
              <a:latin typeface="Times New Roman" panose="02020603050405020304" pitchFamily="18" charset="0"/>
              <a:cs typeface="Times New Roman" pitchFamily="18" charset="0"/>
            </a:endParaRPr>
          </a:p>
          <a:p>
            <a:pPr algn="ctr"/>
            <a:r>
              <a:rPr lang="en-US" sz="2800" i="1" dirty="0" smtClean="0">
                <a:solidFill>
                  <a:schemeClr val="tx1"/>
                </a:solidFill>
                <a:latin typeface="Times New Roman" panose="02020603050405020304" pitchFamily="18" charset="0"/>
                <a:cs typeface="Times New Roman" pitchFamily="18" charset="0"/>
              </a:rPr>
              <a:t>BUT: In QCD e</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xpect additional, new effects due to specific </a:t>
            </a:r>
            <a:r>
              <a:rPr lang="en-US" sz="2800" i="1" u="sng" dirty="0" smtClean="0">
                <a:solidFill>
                  <a:schemeClr val="tx1"/>
                </a:solidFill>
                <a:latin typeface="Times New Roman" panose="02020603050405020304" pitchFamily="18" charset="0"/>
                <a:cs typeface="Times New Roman" pitchFamily="18" charset="0"/>
                <a:sym typeface="Wingdings" panose="05000000000000000000" pitchFamily="2" charset="2"/>
              </a:rPr>
              <a:t>non-Abelian</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 nature of the gauge group</a:t>
            </a:r>
          </a:p>
        </p:txBody>
      </p:sp>
    </p:spTree>
    <p:extLst>
      <p:ext uri="{BB962C8B-B14F-4D97-AF65-F5344CB8AC3E}">
        <p14:creationId xmlns:p14="http://schemas.microsoft.com/office/powerpoint/2010/main" val="102899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524000"/>
            <a:ext cx="5562600" cy="4525963"/>
          </a:xfrm>
        </p:spPr>
        <p:txBody>
          <a:bodyPr>
            <a:normAutofit/>
          </a:bodyPr>
          <a:lstStyle/>
          <a:p>
            <a:pPr marL="342900" lvl="1" indent="-342900">
              <a:buFontTx/>
              <a:buChar char="•"/>
            </a:pPr>
            <a:r>
              <a:rPr lang="en-US" dirty="0"/>
              <a:t>2010: Rogers and Mulders </a:t>
            </a:r>
            <a:r>
              <a:rPr lang="en-US" dirty="0" smtClean="0"/>
              <a:t>predict </a:t>
            </a:r>
            <a:r>
              <a:rPr lang="en-US" i="1" dirty="0"/>
              <a:t>color </a:t>
            </a:r>
            <a:r>
              <a:rPr lang="en-US" i="1" dirty="0" smtClean="0"/>
              <a:t>entanglement </a:t>
            </a:r>
            <a:r>
              <a:rPr lang="en-US" dirty="0" smtClean="0"/>
              <a:t>in processes </a:t>
            </a:r>
            <a:r>
              <a:rPr lang="en-US" dirty="0"/>
              <a:t>involving </a:t>
            </a:r>
            <a:r>
              <a:rPr lang="en-US" dirty="0" err="1"/>
              <a:t>p+p</a:t>
            </a:r>
            <a:r>
              <a:rPr lang="en-US" dirty="0"/>
              <a:t> production of hadrons 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protons</a:t>
            </a:r>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en-US" smtClean="0"/>
              <a:t>C. Aidala, DPF, August 5, 2015</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2900056408"/>
              </p:ext>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31816"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495800"/>
            <a:ext cx="3310523" cy="1200329"/>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simultaneous presence of both.</a:t>
            </a:r>
            <a:endParaRPr lang="en-US" dirty="0">
              <a:solidFill>
                <a:srgbClr val="FFFFCC"/>
              </a:solidFill>
            </a:endParaRPr>
          </a:p>
        </p:txBody>
      </p:sp>
      <p:sp>
        <p:nvSpPr>
          <p:cNvPr id="10" name="Rectangle 9"/>
          <p:cNvSpPr/>
          <p:nvPr/>
        </p:nvSpPr>
        <p:spPr>
          <a:xfrm>
            <a:off x="6091714" y="3295471"/>
            <a:ext cx="2212465" cy="353943"/>
          </a:xfrm>
          <a:prstGeom prst="rect">
            <a:avLst/>
          </a:prstGeom>
        </p:spPr>
        <p:txBody>
          <a:bodyPr wrap="none">
            <a:spAutoFit/>
          </a:bodyPr>
          <a:lstStyle/>
          <a:p>
            <a:r>
              <a:rPr lang="en-US" sz="1700" dirty="0" smtClean="0">
                <a:solidFill>
                  <a:schemeClr val="tx1"/>
                </a:solidFill>
              </a:rPr>
              <a:t>PRD 81, 094006 (2010)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r>
              <a:rPr lang="en-US" dirty="0" smtClean="0"/>
              <a:t>22</a:t>
            </a:r>
            <a:endParaRPr lang="en-US" dirty="0"/>
          </a:p>
        </p:txBody>
      </p:sp>
    </p:spTree>
    <p:extLst>
      <p:ext uri="{BB962C8B-B14F-4D97-AF65-F5344CB8AC3E}">
        <p14:creationId xmlns:p14="http://schemas.microsoft.com/office/powerpoint/2010/main" val="217804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4083"/>
            <a:ext cx="4117780" cy="270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C. Aidala, DPF, August 5, 2015</a:t>
            </a:r>
            <a:endParaRPr lang="en-US" dirty="0"/>
          </a:p>
        </p:txBody>
      </p:sp>
      <p:sp>
        <p:nvSpPr>
          <p:cNvPr id="2" name="Title 1"/>
          <p:cNvSpPr>
            <a:spLocks noGrp="1"/>
          </p:cNvSpPr>
          <p:nvPr>
            <p:ph type="title"/>
          </p:nvPr>
        </p:nvSpPr>
        <p:spPr>
          <a:xfrm>
            <a:off x="457200" y="87775"/>
            <a:ext cx="8229600" cy="914400"/>
          </a:xfrm>
        </p:spPr>
        <p:txBody>
          <a:bodyPr>
            <a:noAutofit/>
          </a:bodyPr>
          <a:lstStyle/>
          <a:p>
            <a:r>
              <a:rPr lang="en-US" sz="3600" dirty="0"/>
              <a:t>Testing </a:t>
            </a:r>
            <a:r>
              <a:rPr lang="en-US" sz="3600" dirty="0" err="1" smtClean="0"/>
              <a:t>Aharonov</a:t>
            </a:r>
            <a:r>
              <a:rPr lang="en-US" sz="3600" dirty="0" smtClean="0"/>
              <a:t>-Bohm </a:t>
            </a:r>
            <a:r>
              <a:rPr lang="en-US" sz="3600" dirty="0"/>
              <a:t>effect in QCD as a non-Abelian gauge theory</a:t>
            </a:r>
            <a:endParaRPr lang="en-US" sz="3500" dirty="0"/>
          </a:p>
        </p:txBody>
      </p:sp>
      <p:sp>
        <p:nvSpPr>
          <p:cNvPr id="3" name="Content Placeholder 2"/>
          <p:cNvSpPr>
            <a:spLocks noGrp="1"/>
          </p:cNvSpPr>
          <p:nvPr>
            <p:ph idx="1"/>
          </p:nvPr>
        </p:nvSpPr>
        <p:spPr>
          <a:xfrm>
            <a:off x="228600" y="1143000"/>
            <a:ext cx="4191000" cy="2819400"/>
          </a:xfrm>
        </p:spPr>
        <p:txBody>
          <a:bodyPr>
            <a:normAutofit fontScale="92500" lnSpcReduction="20000"/>
          </a:bodyPr>
          <a:lstStyle/>
          <a:p>
            <a:r>
              <a:rPr lang="en-US" sz="2200" dirty="0" smtClean="0"/>
              <a:t>Look for contradiction with predictions for the case of </a:t>
            </a:r>
            <a:r>
              <a:rPr lang="en-US" sz="2200" i="1" dirty="0" smtClean="0"/>
              <a:t>no</a:t>
            </a:r>
            <a:r>
              <a:rPr lang="en-US" sz="2200" dirty="0" smtClean="0"/>
              <a:t> color entanglement</a:t>
            </a:r>
          </a:p>
          <a:p>
            <a:r>
              <a:rPr lang="en-US" sz="2200" dirty="0" smtClean="0"/>
              <a:t>But first need to parameterize (unpolarized) transverse-momentum-dependent pdfs from world data</a:t>
            </a:r>
          </a:p>
          <a:p>
            <a:pPr lvl="1"/>
            <a:r>
              <a:rPr lang="en-US" sz="1800" dirty="0"/>
              <a:t>B</a:t>
            </a:r>
            <a:r>
              <a:rPr lang="en-US" sz="1800" dirty="0" smtClean="0"/>
              <a:t>etter </a:t>
            </a:r>
            <a:r>
              <a:rPr lang="en-US" sz="1800" dirty="0"/>
              <a:t>constraints on unpolarized predictions because </a:t>
            </a:r>
            <a:r>
              <a:rPr lang="en-US" sz="1800" dirty="0" smtClean="0"/>
              <a:t>more </a:t>
            </a:r>
            <a:r>
              <a:rPr lang="en-US" sz="1800" dirty="0"/>
              <a:t>available </a:t>
            </a:r>
            <a:r>
              <a:rPr lang="en-US" sz="1800" dirty="0" smtClean="0"/>
              <a:t>data</a:t>
            </a:r>
            <a:endParaRPr lang="en-US" sz="1800" dirty="0"/>
          </a:p>
        </p:txBody>
      </p:sp>
      <p:sp>
        <p:nvSpPr>
          <p:cNvPr id="6" name="Slide Number Placeholder 5"/>
          <p:cNvSpPr>
            <a:spLocks noGrp="1"/>
          </p:cNvSpPr>
          <p:nvPr>
            <p:ph type="sldNum" sz="quarter" idx="12"/>
          </p:nvPr>
        </p:nvSpPr>
        <p:spPr/>
        <p:txBody>
          <a:bodyPr/>
          <a:lstStyle/>
          <a:p>
            <a:r>
              <a:rPr lang="en-US" dirty="0" smtClean="0"/>
              <a:t>23</a:t>
            </a:r>
            <a:endParaRPr lang="en-US" dirty="0"/>
          </a:p>
        </p:txBody>
      </p:sp>
      <p:sp>
        <p:nvSpPr>
          <p:cNvPr id="16" name="Oval 15"/>
          <p:cNvSpPr/>
          <p:nvPr/>
        </p:nvSpPr>
        <p:spPr>
          <a:xfrm rot="592611">
            <a:off x="6880015" y="1105366"/>
            <a:ext cx="543489" cy="1449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9932" y="2737247"/>
            <a:ext cx="2162772" cy="615553"/>
          </a:xfrm>
          <a:prstGeom prst="rect">
            <a:avLst/>
          </a:prstGeom>
          <a:noFill/>
        </p:spPr>
        <p:txBody>
          <a:bodyPr wrap="none" rtlCol="0">
            <a:spAutoFit/>
          </a:bodyPr>
          <a:lstStyle/>
          <a:p>
            <a:r>
              <a:rPr lang="en-US" sz="1700" dirty="0" smtClean="0"/>
              <a:t>CDF Z production</a:t>
            </a:r>
          </a:p>
          <a:p>
            <a:r>
              <a:rPr lang="en-US" sz="1700" dirty="0" smtClean="0"/>
              <a:t>PRD86, 052010 (2012)</a:t>
            </a:r>
            <a:endParaRPr lang="en-US" sz="1700" dirty="0"/>
          </a:p>
        </p:txBody>
      </p:sp>
    </p:spTree>
    <p:extLst>
      <p:ext uri="{BB962C8B-B14F-4D97-AF65-F5344CB8AC3E}">
        <p14:creationId xmlns:p14="http://schemas.microsoft.com/office/powerpoint/2010/main" val="22321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4083"/>
            <a:ext cx="4117780" cy="270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C. Aidala, DPF, August 5, 2015</a:t>
            </a:r>
            <a:endParaRPr lang="en-US" dirty="0"/>
          </a:p>
        </p:txBody>
      </p:sp>
      <p:grpSp>
        <p:nvGrpSpPr>
          <p:cNvPr id="44" name="Group 43"/>
          <p:cNvGrpSpPr/>
          <p:nvPr/>
        </p:nvGrpSpPr>
        <p:grpSpPr>
          <a:xfrm>
            <a:off x="258633" y="3810000"/>
            <a:ext cx="3940610" cy="2929627"/>
            <a:chOff x="258633" y="3810000"/>
            <a:chExt cx="3940610" cy="2929627"/>
          </a:xfrm>
        </p:grpSpPr>
        <p:pic>
          <p:nvPicPr>
            <p:cNvPr id="621572" name="Picture 4"/>
            <p:cNvPicPr>
              <a:picLocks noChangeAspect="1" noChangeArrowheads="1"/>
            </p:cNvPicPr>
            <p:nvPr/>
          </p:nvPicPr>
          <p:blipFill>
            <a:blip r:embed="rId4" cstate="print"/>
            <a:srcRect/>
            <a:stretch>
              <a:fillRect/>
            </a:stretch>
          </p:blipFill>
          <p:spPr bwMode="auto">
            <a:xfrm>
              <a:off x="304800" y="3810000"/>
              <a:ext cx="3894443" cy="2929627"/>
            </a:xfrm>
            <a:prstGeom prst="rect">
              <a:avLst/>
            </a:prstGeom>
            <a:noFill/>
            <a:ln w="9525">
              <a:noFill/>
              <a:miter lim="800000"/>
              <a:headEnd/>
              <a:tailEnd/>
            </a:ln>
          </p:spPr>
        </p:pic>
        <p:sp>
          <p:nvSpPr>
            <p:cNvPr id="39" name="TextBox 38"/>
            <p:cNvSpPr txBox="1"/>
            <p:nvPr/>
          </p:nvSpPr>
          <p:spPr>
            <a:xfrm rot="16200000">
              <a:off x="-31671" y="4439344"/>
              <a:ext cx="1042273" cy="461665"/>
            </a:xfrm>
            <a:prstGeom prst="rect">
              <a:avLst/>
            </a:prstGeom>
            <a:noFill/>
          </p:spPr>
          <p:txBody>
            <a:bodyPr wrap="none" rtlCol="0">
              <a:spAutoFit/>
            </a:bodyPr>
            <a:lstStyle/>
            <a:p>
              <a:r>
                <a:rPr lang="en-US" dirty="0" smtClean="0">
                  <a:solidFill>
                    <a:schemeClr val="tx1"/>
                  </a:solidFill>
                </a:rPr>
                <a:t>d</a:t>
              </a:r>
              <a:r>
                <a:rPr lang="en-US" dirty="0" smtClean="0">
                  <a:solidFill>
                    <a:schemeClr val="tx1"/>
                  </a:solidFill>
                  <a:latin typeface="Symbol" pitchFamily="18" charset="2"/>
                </a:rPr>
                <a:t>s</a:t>
              </a:r>
              <a:r>
                <a:rPr lang="en-US" dirty="0" smtClean="0">
                  <a:solidFill>
                    <a:schemeClr val="tx1"/>
                  </a:solidFill>
                </a:rPr>
                <a:t>/</a:t>
              </a:r>
              <a:r>
                <a:rPr lang="en-US" dirty="0" err="1" smtClean="0">
                  <a:solidFill>
                    <a:schemeClr val="tx1"/>
                  </a:solidFill>
                </a:rPr>
                <a:t>dp</a:t>
              </a:r>
              <a:r>
                <a:rPr lang="en-US" baseline="-25000" dirty="0" err="1" smtClean="0">
                  <a:solidFill>
                    <a:schemeClr val="tx1"/>
                  </a:solidFill>
                </a:rPr>
                <a:t>T</a:t>
              </a:r>
              <a:endParaRPr lang="en-US" baseline="-25000" dirty="0">
                <a:solidFill>
                  <a:schemeClr val="tx1"/>
                </a:solidFill>
              </a:endParaRPr>
            </a:p>
          </p:txBody>
        </p:sp>
        <p:sp>
          <p:nvSpPr>
            <p:cNvPr id="38" name="TextBox 37"/>
            <p:cNvSpPr txBox="1"/>
            <p:nvPr/>
          </p:nvSpPr>
          <p:spPr>
            <a:xfrm>
              <a:off x="3047999"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sp>
        <p:nvSpPr>
          <p:cNvPr id="2" name="Title 1"/>
          <p:cNvSpPr>
            <a:spLocks noGrp="1"/>
          </p:cNvSpPr>
          <p:nvPr>
            <p:ph type="title"/>
          </p:nvPr>
        </p:nvSpPr>
        <p:spPr>
          <a:xfrm>
            <a:off x="457200" y="87775"/>
            <a:ext cx="8229600" cy="914400"/>
          </a:xfrm>
        </p:spPr>
        <p:txBody>
          <a:bodyPr>
            <a:noAutofit/>
          </a:bodyPr>
          <a:lstStyle/>
          <a:p>
            <a:r>
              <a:rPr lang="en-US" sz="3600" dirty="0"/>
              <a:t>Testing </a:t>
            </a:r>
            <a:r>
              <a:rPr lang="en-US" sz="3600" dirty="0" err="1" smtClean="0"/>
              <a:t>Aharonov</a:t>
            </a:r>
            <a:r>
              <a:rPr lang="en-US" sz="3600" dirty="0" smtClean="0"/>
              <a:t>-Bohm </a:t>
            </a:r>
            <a:r>
              <a:rPr lang="en-US" sz="3600" dirty="0"/>
              <a:t>effect in QCD as a non-Abelian gauge theory</a:t>
            </a:r>
            <a:endParaRPr lang="en-US" sz="3500" dirty="0"/>
          </a:p>
        </p:txBody>
      </p:sp>
      <p:sp>
        <p:nvSpPr>
          <p:cNvPr id="3" name="Content Placeholder 2"/>
          <p:cNvSpPr>
            <a:spLocks noGrp="1"/>
          </p:cNvSpPr>
          <p:nvPr>
            <p:ph idx="1"/>
          </p:nvPr>
        </p:nvSpPr>
        <p:spPr>
          <a:xfrm>
            <a:off x="228600" y="1143000"/>
            <a:ext cx="4191000" cy="2819400"/>
          </a:xfrm>
        </p:spPr>
        <p:txBody>
          <a:bodyPr>
            <a:normAutofit fontScale="92500" lnSpcReduction="20000"/>
          </a:bodyPr>
          <a:lstStyle/>
          <a:p>
            <a:r>
              <a:rPr lang="en-US" sz="2200" dirty="0" smtClean="0"/>
              <a:t>Look for contradiction with predictions for the case of </a:t>
            </a:r>
            <a:r>
              <a:rPr lang="en-US" sz="2200" i="1" dirty="0" smtClean="0"/>
              <a:t>no</a:t>
            </a:r>
            <a:r>
              <a:rPr lang="en-US" sz="2200" dirty="0" smtClean="0"/>
              <a:t> color entanglement</a:t>
            </a:r>
          </a:p>
          <a:p>
            <a:r>
              <a:rPr lang="en-US" sz="2200" dirty="0" smtClean="0"/>
              <a:t>But first need to parameterize (unpolarized) transverse-momentum-dependent pdfs from world data</a:t>
            </a:r>
          </a:p>
          <a:p>
            <a:pPr lvl="1"/>
            <a:r>
              <a:rPr lang="en-US" sz="1800" dirty="0"/>
              <a:t>B</a:t>
            </a:r>
            <a:r>
              <a:rPr lang="en-US" sz="1800" dirty="0" smtClean="0"/>
              <a:t>etter </a:t>
            </a:r>
            <a:r>
              <a:rPr lang="en-US" sz="1800" dirty="0"/>
              <a:t>constraints on unpolarized predictions because </a:t>
            </a:r>
            <a:r>
              <a:rPr lang="en-US" sz="1800" dirty="0" smtClean="0"/>
              <a:t>more </a:t>
            </a:r>
            <a:r>
              <a:rPr lang="en-US" sz="1800" dirty="0"/>
              <a:t>available </a:t>
            </a:r>
            <a:r>
              <a:rPr lang="en-US" sz="1800" dirty="0" smtClean="0"/>
              <a:t>data</a:t>
            </a:r>
            <a:endParaRPr lang="en-US" sz="1800" dirty="0"/>
          </a:p>
        </p:txBody>
      </p:sp>
      <p:sp>
        <p:nvSpPr>
          <p:cNvPr id="6" name="Slide Number Placeholder 5"/>
          <p:cNvSpPr>
            <a:spLocks noGrp="1"/>
          </p:cNvSpPr>
          <p:nvPr>
            <p:ph type="sldNum" sz="quarter" idx="12"/>
          </p:nvPr>
        </p:nvSpPr>
        <p:spPr/>
        <p:txBody>
          <a:bodyPr/>
          <a:lstStyle/>
          <a:p>
            <a:fld id="{9CCA4942-7CEE-491C-9F3A-ADE7BC2C4973}" type="slidenum">
              <a:rPr lang="en-US" smtClean="0"/>
              <a:pPr/>
              <a:t>43</a:t>
            </a:fld>
            <a:endParaRPr lang="en-US"/>
          </a:p>
        </p:txBody>
      </p:sp>
      <p:sp>
        <p:nvSpPr>
          <p:cNvPr id="16" name="Oval 15"/>
          <p:cNvSpPr/>
          <p:nvPr/>
        </p:nvSpPr>
        <p:spPr>
          <a:xfrm rot="592611">
            <a:off x="6880015" y="1105366"/>
            <a:ext cx="543489" cy="1449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52415" y="4495800"/>
            <a:ext cx="1338584" cy="877163"/>
          </a:xfrm>
          <a:prstGeom prst="rect">
            <a:avLst/>
          </a:prstGeom>
          <a:noFill/>
        </p:spPr>
        <p:txBody>
          <a:bodyPr wrap="square" rtlCol="0">
            <a:spAutoFit/>
          </a:bodyPr>
          <a:lstStyle/>
          <a:p>
            <a:r>
              <a:rPr lang="en-US" sz="1700" u="sng" dirty="0" smtClean="0">
                <a:solidFill>
                  <a:schemeClr val="tx1"/>
                </a:solidFill>
              </a:rPr>
              <a:t>CAA</a:t>
            </a:r>
            <a:r>
              <a:rPr lang="en-US" sz="1700" dirty="0" smtClean="0">
                <a:solidFill>
                  <a:schemeClr val="tx1"/>
                </a:solidFill>
              </a:rPr>
              <a:t>, </a:t>
            </a:r>
          </a:p>
          <a:p>
            <a:r>
              <a:rPr lang="en-US" sz="1700" dirty="0" smtClean="0">
                <a:solidFill>
                  <a:schemeClr val="tx1"/>
                </a:solidFill>
              </a:rPr>
              <a:t>T.C. Rogers, in progress</a:t>
            </a:r>
            <a:endParaRPr lang="en-US" sz="1700" dirty="0">
              <a:solidFill>
                <a:schemeClr val="tx1"/>
              </a:solidFill>
            </a:endParaRPr>
          </a:p>
        </p:txBody>
      </p:sp>
      <p:grpSp>
        <p:nvGrpSpPr>
          <p:cNvPr id="45" name="Group 44"/>
          <p:cNvGrpSpPr/>
          <p:nvPr/>
        </p:nvGrpSpPr>
        <p:grpSpPr>
          <a:xfrm>
            <a:off x="4987810" y="3810000"/>
            <a:ext cx="3868809" cy="2929627"/>
            <a:chOff x="4987810" y="3810000"/>
            <a:chExt cx="3868809" cy="2929627"/>
          </a:xfrm>
        </p:grpSpPr>
        <p:pic>
          <p:nvPicPr>
            <p:cNvPr id="621573" name="Picture 5"/>
            <p:cNvPicPr>
              <a:picLocks noChangeAspect="1" noChangeArrowheads="1"/>
            </p:cNvPicPr>
            <p:nvPr/>
          </p:nvPicPr>
          <p:blipFill>
            <a:blip r:embed="rId5" cstate="print"/>
            <a:srcRect/>
            <a:stretch>
              <a:fillRect/>
            </a:stretch>
          </p:blipFill>
          <p:spPr bwMode="auto">
            <a:xfrm>
              <a:off x="5027502" y="3810000"/>
              <a:ext cx="3829117" cy="2929627"/>
            </a:xfrm>
            <a:prstGeom prst="rect">
              <a:avLst/>
            </a:prstGeom>
            <a:noFill/>
            <a:ln w="9525">
              <a:noFill/>
              <a:miter lim="800000"/>
              <a:headEnd/>
              <a:tailEnd/>
            </a:ln>
          </p:spPr>
        </p:pic>
        <p:sp>
          <p:nvSpPr>
            <p:cNvPr id="35" name="TextBox 34"/>
            <p:cNvSpPr txBox="1"/>
            <p:nvPr/>
          </p:nvSpPr>
          <p:spPr>
            <a:xfrm rot="16200000">
              <a:off x="4671866" y="4558759"/>
              <a:ext cx="1031998" cy="400110"/>
            </a:xfrm>
            <a:prstGeom prst="rect">
              <a:avLst/>
            </a:prstGeom>
            <a:noFill/>
          </p:spPr>
          <p:txBody>
            <a:bodyPr wrap="square" rtlCol="0">
              <a:spAutoFit/>
            </a:bodyPr>
            <a:lstStyle/>
            <a:p>
              <a:r>
                <a:rPr lang="en-US" sz="2000" dirty="0" smtClean="0">
                  <a:solidFill>
                    <a:schemeClr val="tx1"/>
                  </a:solidFill>
                </a:rPr>
                <a:t>d</a:t>
              </a:r>
              <a:r>
                <a:rPr lang="en-US" sz="2000" dirty="0" smtClean="0">
                  <a:solidFill>
                    <a:schemeClr val="tx1"/>
                  </a:solidFill>
                  <a:latin typeface="Symbol" pitchFamily="18" charset="2"/>
                </a:rPr>
                <a:t>s</a:t>
              </a:r>
              <a:r>
                <a:rPr lang="en-US" sz="2000" dirty="0" smtClean="0">
                  <a:solidFill>
                    <a:schemeClr val="tx1"/>
                  </a:solidFill>
                </a:rPr>
                <a:t>/</a:t>
              </a:r>
              <a:r>
                <a:rPr lang="en-US" sz="2000" dirty="0" err="1" smtClean="0">
                  <a:solidFill>
                    <a:schemeClr val="tx1"/>
                  </a:solidFill>
                </a:rPr>
                <a:t>dp</a:t>
              </a:r>
              <a:r>
                <a:rPr lang="en-US" sz="2000" baseline="-25000" dirty="0" err="1" smtClean="0">
                  <a:solidFill>
                    <a:schemeClr val="tx1"/>
                  </a:solidFill>
                </a:rPr>
                <a:t>T</a:t>
              </a:r>
              <a:endParaRPr lang="en-US" sz="2000" baseline="-25000" dirty="0">
                <a:solidFill>
                  <a:schemeClr val="tx1"/>
                </a:solidFill>
              </a:endParaRPr>
            </a:p>
          </p:txBody>
        </p:sp>
        <p:sp>
          <p:nvSpPr>
            <p:cNvPr id="34" name="TextBox 33"/>
            <p:cNvSpPr txBox="1"/>
            <p:nvPr/>
          </p:nvSpPr>
          <p:spPr>
            <a:xfrm>
              <a:off x="7696200"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cxnSp>
        <p:nvCxnSpPr>
          <p:cNvPr id="41" name="Straight Arrow Connector 40"/>
          <p:cNvCxnSpPr/>
          <p:nvPr/>
        </p:nvCxnSpPr>
        <p:spPr>
          <a:xfrm flipH="1">
            <a:off x="6553200" y="2590800"/>
            <a:ext cx="388860" cy="24384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8739" y="5710535"/>
            <a:ext cx="2089226" cy="461665"/>
          </a:xfrm>
          <a:prstGeom prst="rect">
            <a:avLst/>
          </a:prstGeom>
          <a:noFill/>
        </p:spPr>
        <p:txBody>
          <a:bodyPr wrap="none" rtlCol="0">
            <a:spAutoFit/>
          </a:bodyPr>
          <a:lstStyle/>
          <a:p>
            <a:r>
              <a:rPr lang="en-US" dirty="0" smtClean="0">
                <a:solidFill>
                  <a:schemeClr val="tx1"/>
                </a:solidFill>
              </a:rPr>
              <a:t>√s = 0.039 </a:t>
            </a:r>
            <a:r>
              <a:rPr lang="en-US" dirty="0" err="1" smtClean="0">
                <a:solidFill>
                  <a:schemeClr val="tx1"/>
                </a:solidFill>
              </a:rPr>
              <a:t>TeV</a:t>
            </a:r>
            <a:endParaRPr lang="en-US" dirty="0">
              <a:solidFill>
                <a:schemeClr val="tx1"/>
              </a:solidFill>
            </a:endParaRPr>
          </a:p>
        </p:txBody>
      </p:sp>
      <p:sp>
        <p:nvSpPr>
          <p:cNvPr id="22" name="TextBox 21"/>
          <p:cNvSpPr txBox="1"/>
          <p:nvPr/>
        </p:nvSpPr>
        <p:spPr>
          <a:xfrm>
            <a:off x="5982070" y="5562600"/>
            <a:ext cx="1935338" cy="461665"/>
          </a:xfrm>
          <a:prstGeom prst="rect">
            <a:avLst/>
          </a:prstGeom>
          <a:noFill/>
        </p:spPr>
        <p:txBody>
          <a:bodyPr wrap="none" rtlCol="0">
            <a:spAutoFit/>
          </a:bodyPr>
          <a:lstStyle/>
          <a:p>
            <a:r>
              <a:rPr lang="en-US" dirty="0" smtClean="0">
                <a:solidFill>
                  <a:schemeClr val="tx1"/>
                </a:solidFill>
              </a:rPr>
              <a:t>√s = 1.96 </a:t>
            </a:r>
            <a:r>
              <a:rPr lang="en-US" dirty="0" err="1" smtClean="0">
                <a:solidFill>
                  <a:schemeClr val="tx1"/>
                </a:solidFill>
              </a:rPr>
              <a:t>TeV</a:t>
            </a:r>
            <a:endParaRPr lang="en-US" dirty="0">
              <a:solidFill>
                <a:schemeClr val="tx1"/>
              </a:solidFill>
            </a:endParaRPr>
          </a:p>
        </p:txBody>
      </p:sp>
      <p:sp>
        <p:nvSpPr>
          <p:cNvPr id="5" name="Rectangle 4"/>
          <p:cNvSpPr/>
          <p:nvPr/>
        </p:nvSpPr>
        <p:spPr>
          <a:xfrm>
            <a:off x="970302" y="5405735"/>
            <a:ext cx="2230098" cy="461665"/>
          </a:xfrm>
          <a:prstGeom prst="rect">
            <a:avLst/>
          </a:prstGeom>
        </p:spPr>
        <p:txBody>
          <a:bodyPr wrap="none">
            <a:spAutoFit/>
          </a:bodyPr>
          <a:lstStyle/>
          <a:p>
            <a:r>
              <a:rPr lang="en-US" dirty="0" err="1" smtClean="0">
                <a:solidFill>
                  <a:schemeClr val="tx1"/>
                </a:solidFill>
              </a:rPr>
              <a:t>p+p</a:t>
            </a:r>
            <a:r>
              <a:rPr lang="en-US" dirty="0" smtClean="0">
                <a:solidFill>
                  <a:schemeClr val="tx1"/>
                </a:solidFill>
              </a:rPr>
              <a:t> </a:t>
            </a:r>
            <a:r>
              <a:rPr lang="en-US" dirty="0" smtClean="0">
                <a:solidFill>
                  <a:schemeClr val="tx1"/>
                </a:solidFill>
                <a:sym typeface="Wingdings" panose="05000000000000000000" pitchFamily="2" charset="2"/>
              </a:rPr>
              <a:t> </a:t>
            </a:r>
            <a:r>
              <a:rPr lang="en-US" dirty="0" smtClean="0">
                <a:solidFill>
                  <a:schemeClr val="tx1"/>
                </a:solidFill>
                <a:latin typeface="Symbol" panose="05050102010706020507" pitchFamily="18" charset="2"/>
                <a:sym typeface="Wingdings" panose="05000000000000000000" pitchFamily="2" charset="2"/>
              </a:rPr>
              <a:t>m</a:t>
            </a:r>
            <a:r>
              <a:rPr lang="en-US" baseline="30000" dirty="0" smtClean="0">
                <a:solidFill>
                  <a:schemeClr val="tx1"/>
                </a:solidFill>
                <a:sym typeface="Wingdings" panose="05000000000000000000" pitchFamily="2" charset="2"/>
              </a:rPr>
              <a:t>+</a:t>
            </a:r>
            <a:r>
              <a:rPr lang="en-US" dirty="0" smtClean="0">
                <a:solidFill>
                  <a:schemeClr val="tx1"/>
                </a:solidFill>
                <a:sym typeface="Wingdings" panose="05000000000000000000" pitchFamily="2" charset="2"/>
              </a:rPr>
              <a:t>+</a:t>
            </a:r>
            <a:r>
              <a:rPr lang="en-US" dirty="0" smtClean="0">
                <a:solidFill>
                  <a:schemeClr val="tx1"/>
                </a:solidFill>
                <a:latin typeface="Symbol" panose="05050102010706020507" pitchFamily="18" charset="2"/>
                <a:sym typeface="Wingdings" panose="05000000000000000000" pitchFamily="2" charset="2"/>
              </a:rPr>
              <a:t>m</a:t>
            </a:r>
            <a:r>
              <a:rPr lang="en-US" baseline="30000" dirty="0" smtClean="0">
                <a:solidFill>
                  <a:schemeClr val="tx1"/>
                </a:solidFill>
                <a:sym typeface="Wingdings" panose="05000000000000000000" pitchFamily="2" charset="2"/>
              </a:rPr>
              <a:t>-</a:t>
            </a:r>
            <a:r>
              <a:rPr lang="en-US" dirty="0" smtClean="0">
                <a:solidFill>
                  <a:schemeClr val="tx1"/>
                </a:solidFill>
                <a:sym typeface="Wingdings" panose="05000000000000000000" pitchFamily="2" charset="2"/>
              </a:rPr>
              <a:t>+X</a:t>
            </a:r>
            <a:endParaRPr lang="en-US" dirty="0">
              <a:solidFill>
                <a:schemeClr val="tx1"/>
              </a:solidFill>
            </a:endParaRPr>
          </a:p>
        </p:txBody>
      </p:sp>
      <p:sp>
        <p:nvSpPr>
          <p:cNvPr id="8" name="TextBox 7"/>
          <p:cNvSpPr txBox="1"/>
          <p:nvPr/>
        </p:nvSpPr>
        <p:spPr>
          <a:xfrm>
            <a:off x="5429932" y="2737247"/>
            <a:ext cx="2162772" cy="615553"/>
          </a:xfrm>
          <a:prstGeom prst="rect">
            <a:avLst/>
          </a:prstGeom>
          <a:noFill/>
        </p:spPr>
        <p:txBody>
          <a:bodyPr wrap="none" rtlCol="0">
            <a:spAutoFit/>
          </a:bodyPr>
          <a:lstStyle/>
          <a:p>
            <a:r>
              <a:rPr lang="en-US" sz="1700" dirty="0" smtClean="0"/>
              <a:t>CDF Z production</a:t>
            </a:r>
          </a:p>
          <a:p>
            <a:r>
              <a:rPr lang="en-US" sz="1700" dirty="0" smtClean="0"/>
              <a:t>PRD86, 052010 (2012)</a:t>
            </a:r>
            <a:endParaRPr lang="en-US" sz="1700" dirty="0"/>
          </a:p>
        </p:txBody>
      </p:sp>
    </p:spTree>
    <p:extLst>
      <p:ext uri="{BB962C8B-B14F-4D97-AF65-F5344CB8AC3E}">
        <p14:creationId xmlns:p14="http://schemas.microsoft.com/office/powerpoint/2010/main" val="350969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572000" y="3632537"/>
            <a:ext cx="1981200" cy="1938992"/>
          </a:xfrm>
          <a:prstGeom prst="rect">
            <a:avLst/>
          </a:prstGeom>
        </p:spPr>
        <p:txBody>
          <a:bodyPr wrap="square">
            <a:spAutoFit/>
          </a:bodyPr>
          <a:lstStyle/>
          <a:p>
            <a:r>
              <a:rPr lang="en-US" sz="2000" dirty="0" err="1" smtClean="0">
                <a:solidFill>
                  <a:srgbClr val="FFFFCC"/>
                </a:solidFill>
              </a:rPr>
              <a:t>p+A</a:t>
            </a:r>
            <a:r>
              <a:rPr lang="en-US" sz="2000" dirty="0" smtClean="0">
                <a:solidFill>
                  <a:srgbClr val="FFFFCC"/>
                </a:solidFill>
              </a:rPr>
              <a:t> </a:t>
            </a:r>
            <a:r>
              <a:rPr lang="en-US" sz="2000" dirty="0" smtClean="0">
                <a:solidFill>
                  <a:srgbClr val="FFFFCC"/>
                </a:solidFill>
                <a:sym typeface="Wingdings" panose="05000000000000000000" pitchFamily="2" charset="2"/>
              </a:rPr>
              <a:t> </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+X</a:t>
            </a:r>
          </a:p>
          <a:p>
            <a:r>
              <a:rPr lang="en-US" sz="2000" dirty="0" smtClean="0">
                <a:solidFill>
                  <a:srgbClr val="FFFFCC"/>
                </a:solidFill>
                <a:sym typeface="Wingdings" panose="05000000000000000000" pitchFamily="2" charset="2"/>
              </a:rPr>
              <a:t>for different invariant masses:</a:t>
            </a:r>
          </a:p>
          <a:p>
            <a:r>
              <a:rPr lang="en-US" sz="2000" dirty="0" smtClean="0">
                <a:solidFill>
                  <a:srgbClr val="FFFFCC"/>
                </a:solidFill>
                <a:sym typeface="Wingdings" panose="05000000000000000000" pitchFamily="2" charset="2"/>
              </a:rPr>
              <a:t>No color entanglement expected</a:t>
            </a:r>
            <a:endParaRPr lang="en-US" sz="2000" dirty="0">
              <a:solidFill>
                <a:srgbClr val="FFFFCC"/>
              </a:solidFill>
            </a:endParaRPr>
          </a:p>
        </p:txBody>
      </p:sp>
      <p:sp>
        <p:nvSpPr>
          <p:cNvPr id="3" name="Footer Placeholder 2"/>
          <p:cNvSpPr>
            <a:spLocks noGrp="1"/>
          </p:cNvSpPr>
          <p:nvPr>
            <p:ph type="ftr" sz="quarter" idx="11"/>
          </p:nvPr>
        </p:nvSpPr>
        <p:spPr/>
        <p:txBody>
          <a:bodyPr/>
          <a:lstStyle/>
          <a:p>
            <a:r>
              <a:rPr lang="en-US" smtClean="0"/>
              <a:t>C. Aidala, DPF, August 5, 2015</a:t>
            </a:r>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34152"/>
            <a:ext cx="384409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52400" y="4538663"/>
            <a:ext cx="4368568" cy="323165"/>
          </a:xfrm>
          <a:prstGeom prst="rect">
            <a:avLst/>
          </a:prstGeom>
          <a:noFill/>
        </p:spPr>
        <p:txBody>
          <a:bodyPr wrap="none" rtlCol="0">
            <a:spAutoFit/>
          </a:bodyPr>
          <a:lstStyle/>
          <a:p>
            <a:r>
              <a:rPr lang="en-US" sz="1500" dirty="0" smtClean="0">
                <a:solidFill>
                  <a:srgbClr val="FFFFCC"/>
                </a:solidFill>
              </a:rPr>
              <a:t>Landry, Brock, Nadolsky, Yuan, PRD 67, 073016 (2003)</a:t>
            </a:r>
            <a:endParaRPr lang="en-US" sz="1500" dirty="0">
              <a:solidFill>
                <a:srgbClr val="FFFFCC"/>
              </a:solidFill>
            </a:endParaRPr>
          </a:p>
        </p:txBody>
      </p:sp>
      <p:sp>
        <p:nvSpPr>
          <p:cNvPr id="20" name="Slide Number Placeholder 19"/>
          <p:cNvSpPr>
            <a:spLocks noGrp="1"/>
          </p:cNvSpPr>
          <p:nvPr>
            <p:ph type="sldNum" sz="quarter" idx="12"/>
          </p:nvPr>
        </p:nvSpPr>
        <p:spPr/>
        <p:txBody>
          <a:bodyPr/>
          <a:lstStyle/>
          <a:p>
            <a:r>
              <a:rPr lang="en-US" dirty="0" smtClean="0"/>
              <a:t>24</a:t>
            </a:r>
            <a:endParaRPr lang="en-US" dirty="0"/>
          </a:p>
        </p:txBody>
      </p:sp>
      <p:sp>
        <p:nvSpPr>
          <p:cNvPr id="18" name="Title 1"/>
          <p:cNvSpPr>
            <a:spLocks noGrp="1"/>
          </p:cNvSpPr>
          <p:nvPr>
            <p:ph type="title"/>
          </p:nvPr>
        </p:nvSpPr>
        <p:spPr>
          <a:xfrm>
            <a:off x="457200" y="87775"/>
            <a:ext cx="8229600" cy="914400"/>
          </a:xfrm>
        </p:spPr>
        <p:txBody>
          <a:bodyPr>
            <a:noAutofit/>
          </a:bodyPr>
          <a:lstStyle/>
          <a:p>
            <a:r>
              <a:rPr lang="en-US" sz="3600" dirty="0"/>
              <a:t>Testing the </a:t>
            </a:r>
            <a:r>
              <a:rPr lang="en-US" sz="3600" dirty="0" err="1"/>
              <a:t>Aharonov-Bohm</a:t>
            </a:r>
            <a:r>
              <a:rPr lang="en-US" sz="3600" dirty="0"/>
              <a:t> effect in QCD as a non-Abelian gauge theory</a:t>
            </a:r>
            <a:endParaRPr lang="en-US" sz="3500" dirty="0"/>
          </a:p>
        </p:txBody>
      </p:sp>
      <p:sp>
        <p:nvSpPr>
          <p:cNvPr id="2" name="TextBox 1"/>
          <p:cNvSpPr txBox="1"/>
          <p:nvPr/>
        </p:nvSpPr>
        <p:spPr>
          <a:xfrm>
            <a:off x="192960" y="4961692"/>
            <a:ext cx="4163732" cy="677108"/>
          </a:xfrm>
          <a:prstGeom prst="rect">
            <a:avLst/>
          </a:prstGeom>
          <a:noFill/>
        </p:spPr>
        <p:txBody>
          <a:bodyPr wrap="square" rtlCol="0">
            <a:spAutoFit/>
          </a:bodyPr>
          <a:lstStyle/>
          <a:p>
            <a:r>
              <a:rPr lang="en-US" sz="1900" dirty="0" smtClean="0">
                <a:solidFill>
                  <a:srgbClr val="FFFFCC"/>
                </a:solidFill>
              </a:rPr>
              <a:t>Get predictions from fits to data where no entanglement expected</a:t>
            </a:r>
            <a:endParaRPr lang="en-US" sz="1900" dirty="0">
              <a:solidFill>
                <a:srgbClr val="FFFFCC"/>
              </a:solidFill>
            </a:endParaRPr>
          </a:p>
        </p:txBody>
      </p:sp>
      <p:sp>
        <p:nvSpPr>
          <p:cNvPr id="11" name="TextBox 10"/>
          <p:cNvSpPr txBox="1"/>
          <p:nvPr/>
        </p:nvSpPr>
        <p:spPr>
          <a:xfrm>
            <a:off x="908712" y="1918170"/>
            <a:ext cx="2895600" cy="646331"/>
          </a:xfrm>
          <a:prstGeom prst="rect">
            <a:avLst/>
          </a:prstGeom>
          <a:solidFill>
            <a:schemeClr val="bg1"/>
          </a:solidFill>
        </p:spPr>
        <p:txBody>
          <a:bodyPr wrap="square" rtlCol="0">
            <a:spAutoFit/>
          </a:bodyPr>
          <a:lstStyle/>
          <a:p>
            <a:r>
              <a:rPr lang="en-US" dirty="0" smtClean="0"/>
              <a:t>Quark-antiquark annihilation to lepton pairs </a:t>
            </a:r>
            <a:endParaRPr lang="en-US" dirty="0"/>
          </a:p>
        </p:txBody>
      </p:sp>
    </p:spTree>
    <p:extLst>
      <p:ext uri="{BB962C8B-B14F-4D97-AF65-F5344CB8AC3E}">
        <p14:creationId xmlns:p14="http://schemas.microsoft.com/office/powerpoint/2010/main" val="252767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572000" y="3632537"/>
            <a:ext cx="1981200" cy="1938992"/>
          </a:xfrm>
          <a:prstGeom prst="rect">
            <a:avLst/>
          </a:prstGeom>
        </p:spPr>
        <p:txBody>
          <a:bodyPr wrap="square">
            <a:spAutoFit/>
          </a:bodyPr>
          <a:lstStyle/>
          <a:p>
            <a:r>
              <a:rPr lang="en-US" sz="2000" dirty="0" err="1" smtClean="0">
                <a:solidFill>
                  <a:srgbClr val="FFFFCC"/>
                </a:solidFill>
              </a:rPr>
              <a:t>p+A</a:t>
            </a:r>
            <a:r>
              <a:rPr lang="en-US" sz="2000" dirty="0" smtClean="0">
                <a:solidFill>
                  <a:srgbClr val="FFFFCC"/>
                </a:solidFill>
              </a:rPr>
              <a:t> </a:t>
            </a:r>
            <a:r>
              <a:rPr lang="en-US" sz="2000" dirty="0" smtClean="0">
                <a:solidFill>
                  <a:srgbClr val="FFFFCC"/>
                </a:solidFill>
                <a:sym typeface="Wingdings" panose="05000000000000000000" pitchFamily="2" charset="2"/>
              </a:rPr>
              <a:t> </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+X</a:t>
            </a:r>
          </a:p>
          <a:p>
            <a:r>
              <a:rPr lang="en-US" sz="2000" dirty="0" smtClean="0">
                <a:solidFill>
                  <a:srgbClr val="FFFFCC"/>
                </a:solidFill>
                <a:sym typeface="Wingdings" panose="05000000000000000000" pitchFamily="2" charset="2"/>
              </a:rPr>
              <a:t>for different invariant masses:</a:t>
            </a:r>
          </a:p>
          <a:p>
            <a:r>
              <a:rPr lang="en-US" sz="2000" dirty="0" smtClean="0">
                <a:solidFill>
                  <a:srgbClr val="FFFFCC"/>
                </a:solidFill>
                <a:sym typeface="Wingdings" panose="05000000000000000000" pitchFamily="2" charset="2"/>
              </a:rPr>
              <a:t>No color entanglement expected</a:t>
            </a:r>
            <a:endParaRPr lang="en-US" sz="2000" dirty="0">
              <a:solidFill>
                <a:srgbClr val="FFFFCC"/>
              </a:solidFill>
            </a:endParaRPr>
          </a:p>
        </p:txBody>
      </p:sp>
      <p:sp>
        <p:nvSpPr>
          <p:cNvPr id="3" name="Footer Placeholder 2"/>
          <p:cNvSpPr>
            <a:spLocks noGrp="1"/>
          </p:cNvSpPr>
          <p:nvPr>
            <p:ph type="ftr" sz="quarter" idx="11"/>
          </p:nvPr>
        </p:nvSpPr>
        <p:spPr/>
        <p:txBody>
          <a:bodyPr/>
          <a:lstStyle/>
          <a:p>
            <a:r>
              <a:rPr lang="en-US" smtClean="0"/>
              <a:t>C. Aidala, DPF, August 5, 2015</a:t>
            </a:r>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34152"/>
            <a:ext cx="384409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52400" y="4538663"/>
            <a:ext cx="4368568" cy="323165"/>
          </a:xfrm>
          <a:prstGeom prst="rect">
            <a:avLst/>
          </a:prstGeom>
          <a:noFill/>
        </p:spPr>
        <p:txBody>
          <a:bodyPr wrap="none" rtlCol="0">
            <a:spAutoFit/>
          </a:bodyPr>
          <a:lstStyle/>
          <a:p>
            <a:r>
              <a:rPr lang="en-US" sz="1500" dirty="0" smtClean="0">
                <a:solidFill>
                  <a:srgbClr val="FFFFCC"/>
                </a:solidFill>
              </a:rPr>
              <a:t>Landry, Brock, Nadolsky, Yuan, PRD 67, 073016 (2003)</a:t>
            </a:r>
            <a:endParaRPr lang="en-US" sz="1500" dirty="0">
              <a:solidFill>
                <a:srgbClr val="FFFFCC"/>
              </a:solidFill>
            </a:endParaRPr>
          </a:p>
        </p:txBody>
      </p:sp>
      <p:sp>
        <p:nvSpPr>
          <p:cNvPr id="20" name="Slide Number Placeholder 19"/>
          <p:cNvSpPr>
            <a:spLocks noGrp="1"/>
          </p:cNvSpPr>
          <p:nvPr>
            <p:ph type="sldNum" sz="quarter" idx="12"/>
          </p:nvPr>
        </p:nvSpPr>
        <p:spPr/>
        <p:txBody>
          <a:bodyPr/>
          <a:lstStyle/>
          <a:p>
            <a:r>
              <a:rPr lang="en-US" dirty="0" smtClean="0"/>
              <a:t>24</a:t>
            </a:r>
            <a:endParaRPr lang="en-US" dirty="0"/>
          </a:p>
        </p:txBody>
      </p:sp>
      <p:sp>
        <p:nvSpPr>
          <p:cNvPr id="18" name="Title 1"/>
          <p:cNvSpPr>
            <a:spLocks noGrp="1"/>
          </p:cNvSpPr>
          <p:nvPr>
            <p:ph type="title"/>
          </p:nvPr>
        </p:nvSpPr>
        <p:spPr>
          <a:xfrm>
            <a:off x="457200" y="87775"/>
            <a:ext cx="8229600" cy="914400"/>
          </a:xfrm>
        </p:spPr>
        <p:txBody>
          <a:bodyPr>
            <a:noAutofit/>
          </a:bodyPr>
          <a:lstStyle/>
          <a:p>
            <a:r>
              <a:rPr lang="en-US" sz="3600" dirty="0"/>
              <a:t>Testing the </a:t>
            </a:r>
            <a:r>
              <a:rPr lang="en-US" sz="3600" dirty="0" err="1"/>
              <a:t>Aharonov-Bohm</a:t>
            </a:r>
            <a:r>
              <a:rPr lang="en-US" sz="3600" dirty="0"/>
              <a:t> effect in QCD as a non-Abelian gauge theory</a:t>
            </a:r>
            <a:endParaRPr lang="en-US" sz="3500" dirty="0"/>
          </a:p>
        </p:txBody>
      </p:sp>
      <p:sp>
        <p:nvSpPr>
          <p:cNvPr id="2" name="TextBox 1"/>
          <p:cNvSpPr txBox="1"/>
          <p:nvPr/>
        </p:nvSpPr>
        <p:spPr>
          <a:xfrm>
            <a:off x="192960" y="4961692"/>
            <a:ext cx="4163732" cy="677108"/>
          </a:xfrm>
          <a:prstGeom prst="rect">
            <a:avLst/>
          </a:prstGeom>
          <a:noFill/>
        </p:spPr>
        <p:txBody>
          <a:bodyPr wrap="square" rtlCol="0">
            <a:spAutoFit/>
          </a:bodyPr>
          <a:lstStyle/>
          <a:p>
            <a:r>
              <a:rPr lang="en-US" sz="1900" dirty="0" smtClean="0">
                <a:solidFill>
                  <a:srgbClr val="FFFFCC"/>
                </a:solidFill>
              </a:rPr>
              <a:t>Get predictions from fits to data where no entanglement expected</a:t>
            </a:r>
            <a:endParaRPr lang="en-US" sz="1900" dirty="0">
              <a:solidFill>
                <a:srgbClr val="FFFFCC"/>
              </a:solidFill>
            </a:endParaRPr>
          </a:p>
        </p:txBody>
      </p:sp>
      <p:sp>
        <p:nvSpPr>
          <p:cNvPr id="11" name="TextBox 10"/>
          <p:cNvSpPr txBox="1"/>
          <p:nvPr/>
        </p:nvSpPr>
        <p:spPr>
          <a:xfrm>
            <a:off x="908712" y="1918170"/>
            <a:ext cx="2895600" cy="646331"/>
          </a:xfrm>
          <a:prstGeom prst="rect">
            <a:avLst/>
          </a:prstGeom>
          <a:solidFill>
            <a:schemeClr val="bg1"/>
          </a:solidFill>
        </p:spPr>
        <p:txBody>
          <a:bodyPr wrap="square" rtlCol="0">
            <a:spAutoFit/>
          </a:bodyPr>
          <a:lstStyle/>
          <a:p>
            <a:r>
              <a:rPr lang="en-US" dirty="0" smtClean="0"/>
              <a:t>Quark-antiquark annihilation to lepton pairs </a:t>
            </a:r>
            <a:endParaRPr lang="en-US" dirty="0"/>
          </a:p>
        </p:txBody>
      </p:sp>
      <p:grpSp>
        <p:nvGrpSpPr>
          <p:cNvPr id="10" name="Group 9"/>
          <p:cNvGrpSpPr/>
          <p:nvPr/>
        </p:nvGrpSpPr>
        <p:grpSpPr>
          <a:xfrm>
            <a:off x="4419600" y="1371600"/>
            <a:ext cx="4460901" cy="4239902"/>
            <a:chOff x="4530699" y="1702476"/>
            <a:chExt cx="4460901" cy="423990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800" y="1702476"/>
              <a:ext cx="4417800" cy="4239902"/>
            </a:xfrm>
            <a:prstGeom prst="rect">
              <a:avLst/>
            </a:prstGeom>
          </p:spPr>
        </p:pic>
        <p:sp>
          <p:nvSpPr>
            <p:cNvPr id="13" name="Rectangle 12"/>
            <p:cNvSpPr/>
            <p:nvPr/>
          </p:nvSpPr>
          <p:spPr>
            <a:xfrm>
              <a:off x="5169063" y="1752600"/>
              <a:ext cx="3066866" cy="461665"/>
            </a:xfrm>
            <a:prstGeom prst="rect">
              <a:avLst/>
            </a:prstGeom>
          </p:spPr>
          <p:txBody>
            <a:bodyPr wrap="none">
              <a:spAutoFit/>
            </a:bodyPr>
            <a:lstStyle/>
            <a:p>
              <a:r>
                <a:rPr lang="en-US" dirty="0">
                  <a:solidFill>
                    <a:schemeClr val="tx1"/>
                  </a:solidFill>
                </a:rPr>
                <a:t>PRD82, 072001 (2010)</a:t>
              </a:r>
            </a:p>
          </p:txBody>
        </p:sp>
        <p:sp>
          <p:nvSpPr>
            <p:cNvPr id="14" name="Rectangle 13"/>
            <p:cNvSpPr/>
            <p:nvPr/>
          </p:nvSpPr>
          <p:spPr>
            <a:xfrm>
              <a:off x="4530699" y="5589896"/>
              <a:ext cx="3188694" cy="323165"/>
            </a:xfrm>
            <a:prstGeom prst="rect">
              <a:avLst/>
            </a:prstGeom>
          </p:spPr>
          <p:txBody>
            <a:bodyPr wrap="none">
              <a:spAutoFit/>
            </a:bodyPr>
            <a:lstStyle/>
            <a:p>
              <a:r>
                <a:rPr lang="en-US" sz="1500" b="1" dirty="0">
                  <a:solidFill>
                    <a:schemeClr val="tx1"/>
                  </a:solidFill>
                </a:rPr>
                <a:t>Out-of-plane momentum component</a:t>
              </a:r>
            </a:p>
          </p:txBody>
        </p:sp>
        <p:pic>
          <p:nvPicPr>
            <p:cNvPr id="15" name="Picture 76" descr="PHENIX big logo"/>
            <p:cNvPicPr>
              <a:picLocks noChangeAspect="1" noChangeArrowheads="1"/>
            </p:cNvPicPr>
            <p:nvPr/>
          </p:nvPicPr>
          <p:blipFill>
            <a:blip r:embed="rId4" cstate="print"/>
            <a:srcRect/>
            <a:stretch>
              <a:fillRect/>
            </a:stretch>
          </p:blipFill>
          <p:spPr bwMode="auto">
            <a:xfrm>
              <a:off x="5260043" y="2286000"/>
              <a:ext cx="1263853" cy="412126"/>
            </a:xfrm>
            <a:prstGeom prst="rect">
              <a:avLst/>
            </a:prstGeom>
            <a:noFill/>
          </p:spPr>
        </p:pic>
      </p:grpSp>
      <p:sp>
        <p:nvSpPr>
          <p:cNvPr id="17" name="TextBox 16"/>
          <p:cNvSpPr txBox="1"/>
          <p:nvPr/>
        </p:nvSpPr>
        <p:spPr>
          <a:xfrm>
            <a:off x="4302099" y="5678269"/>
            <a:ext cx="4841901" cy="677108"/>
          </a:xfrm>
          <a:prstGeom prst="rect">
            <a:avLst/>
          </a:prstGeom>
          <a:noFill/>
        </p:spPr>
        <p:txBody>
          <a:bodyPr wrap="square" rtlCol="0">
            <a:spAutoFit/>
          </a:bodyPr>
          <a:lstStyle/>
          <a:p>
            <a:r>
              <a:rPr lang="en-US" sz="1900" dirty="0" smtClean="0">
                <a:solidFill>
                  <a:srgbClr val="FFFFCC"/>
                </a:solidFill>
              </a:rPr>
              <a:t>Make predictions for processes where entanglement </a:t>
            </a:r>
            <a:r>
              <a:rPr lang="en-US" sz="1900" i="1" dirty="0" smtClean="0">
                <a:solidFill>
                  <a:srgbClr val="FFFFCC"/>
                </a:solidFill>
              </a:rPr>
              <a:t>is</a:t>
            </a:r>
            <a:r>
              <a:rPr lang="en-US" sz="1900" dirty="0" smtClean="0">
                <a:solidFill>
                  <a:srgbClr val="FFFFCC"/>
                </a:solidFill>
              </a:rPr>
              <a:t> expected; look for deviation </a:t>
            </a:r>
            <a:endParaRPr lang="en-US" sz="1900" dirty="0">
              <a:solidFill>
                <a:srgbClr val="FFFFCC"/>
              </a:solidFill>
            </a:endParaRPr>
          </a:p>
        </p:txBody>
      </p:sp>
      <p:sp>
        <p:nvSpPr>
          <p:cNvPr id="19" name="Bent-Up Arrow 18"/>
          <p:cNvSpPr/>
          <p:nvPr/>
        </p:nvSpPr>
        <p:spPr>
          <a:xfrm rot="5400000">
            <a:off x="3323844" y="5393436"/>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4"/>
          <p:cNvSpPr txBox="1">
            <a:spLocks noChangeArrowheads="1"/>
          </p:cNvSpPr>
          <p:nvPr/>
        </p:nvSpPr>
        <p:spPr bwMode="auto">
          <a:xfrm>
            <a:off x="304800" y="5648980"/>
            <a:ext cx="2590800" cy="523220"/>
          </a:xfrm>
          <a:prstGeom prst="rect">
            <a:avLst/>
          </a:prstGeom>
          <a:solidFill>
            <a:srgbClr val="00FFFF"/>
          </a:solidFill>
          <a:ln w="9525">
            <a:solidFill>
              <a:schemeClr val="tx1"/>
            </a:solidFill>
            <a:miter lim="800000"/>
            <a:headEnd/>
            <a:tailEnd/>
          </a:ln>
          <a:effectLst/>
        </p:spPr>
        <p:txBody>
          <a:bodyPr wrap="square">
            <a:spAutoFit/>
          </a:bodyPr>
          <a:lstStyle/>
          <a:p>
            <a:r>
              <a:rPr lang="en-US" sz="2800" i="1" dirty="0" smtClean="0">
                <a:latin typeface="Times New Roman" panose="02020603050405020304" pitchFamily="18" charset="0"/>
                <a:cs typeface="Times New Roman" panose="02020603050405020304" pitchFamily="18" charset="0"/>
              </a:rPr>
              <a:t>In progress . . .!</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35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178256"/>
            <a:ext cx="8229600" cy="4191000"/>
          </a:xfrm>
        </p:spPr>
        <p:txBody>
          <a:bodyPr>
            <a:normAutofit fontScale="92500" lnSpcReduction="10000"/>
          </a:bodyPr>
          <a:lstStyle/>
          <a:p>
            <a:r>
              <a:rPr lang="en-US" sz="2900" dirty="0" smtClean="0"/>
              <a:t>Early years of rewarding new era of </a:t>
            </a:r>
            <a:r>
              <a:rPr lang="en-US" sz="2900" i="1" dirty="0" smtClean="0"/>
              <a:t>quantitative basic research</a:t>
            </a:r>
            <a:r>
              <a:rPr lang="en-US" sz="2900" dirty="0" smtClean="0"/>
              <a:t> in QCD!</a:t>
            </a:r>
          </a:p>
          <a:p>
            <a:r>
              <a:rPr lang="en-US" sz="2900" dirty="0" smtClean="0"/>
              <a:t>Gradually shifting to think about QCD systems in new ways, focusing on topics/ideas/concepts long familiar to the world of condensed matter physics </a:t>
            </a:r>
          </a:p>
          <a:p>
            <a:pPr lvl="1"/>
            <a:r>
              <a:rPr lang="en-US" sz="2500" dirty="0"/>
              <a:t>A</a:t>
            </a:r>
            <a:r>
              <a:rPr lang="en-US" sz="2500" dirty="0" smtClean="0"/>
              <a:t>ll sorts of correlations within systems </a:t>
            </a:r>
          </a:p>
          <a:p>
            <a:pPr lvl="1"/>
            <a:r>
              <a:rPr lang="en-US" sz="2500" dirty="0"/>
              <a:t>Q</a:t>
            </a:r>
            <a:r>
              <a:rPr lang="en-US" sz="2500" dirty="0" smtClean="0"/>
              <a:t>uantum mechanical phase interference effects </a:t>
            </a:r>
          </a:p>
          <a:p>
            <a:pPr lvl="1"/>
            <a:r>
              <a:rPr lang="en-US" sz="2500" dirty="0"/>
              <a:t>Q</a:t>
            </a:r>
            <a:r>
              <a:rPr lang="en-US" sz="2500" dirty="0" smtClean="0"/>
              <a:t>uantum entangled systems</a:t>
            </a:r>
          </a:p>
          <a:p>
            <a:r>
              <a:rPr lang="en-US" sz="2900" dirty="0"/>
              <a:t>Disparate subfields within QCD and within particle and nuclear physics </a:t>
            </a:r>
            <a:r>
              <a:rPr lang="en-US" sz="2900" dirty="0" smtClean="0"/>
              <a:t>starting </a:t>
            </a:r>
            <a:r>
              <a:rPr lang="en-US" sz="2900" dirty="0"/>
              <a:t>to converge over last ~15 years</a:t>
            </a:r>
          </a:p>
        </p:txBody>
      </p:sp>
      <p:sp>
        <p:nvSpPr>
          <p:cNvPr id="4" name="Footer Placeholder 3"/>
          <p:cNvSpPr>
            <a:spLocks noGrp="1"/>
          </p:cNvSpPr>
          <p:nvPr>
            <p:ph type="ftr" sz="quarter" idx="11"/>
          </p:nvPr>
        </p:nvSpPr>
        <p:spPr/>
        <p:txBody>
          <a:bodyPr/>
          <a:lstStyle/>
          <a:p>
            <a:r>
              <a:rPr lang="en-US"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25</a:t>
            </a:r>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422179" y="152400"/>
            <a:ext cx="1258090" cy="98621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04800" y="156784"/>
            <a:ext cx="1024638" cy="986216"/>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7620000" y="152400"/>
            <a:ext cx="1295400" cy="972916"/>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6096000" y="255896"/>
            <a:ext cx="1319883" cy="822960"/>
          </a:xfrm>
          <a:prstGeom prst="rect">
            <a:avLst/>
          </a:prstGeom>
          <a:noFill/>
          <a:ln w="9525">
            <a:noFill/>
            <a:miter lim="800000"/>
            <a:headEnd/>
            <a:tailEnd/>
          </a:ln>
        </p:spPr>
      </p:pic>
      <p:sp>
        <p:nvSpPr>
          <p:cNvPr id="11" name="Rectangle 10"/>
          <p:cNvSpPr/>
          <p:nvPr/>
        </p:nvSpPr>
        <p:spPr>
          <a:xfrm>
            <a:off x="533400" y="2057400"/>
            <a:ext cx="8077200" cy="40169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825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178256"/>
            <a:ext cx="8229600" cy="4191000"/>
          </a:xfrm>
        </p:spPr>
        <p:txBody>
          <a:bodyPr>
            <a:normAutofit fontScale="92500" lnSpcReduction="10000"/>
          </a:bodyPr>
          <a:lstStyle/>
          <a:p>
            <a:r>
              <a:rPr lang="en-US" sz="2900" dirty="0" smtClean="0"/>
              <a:t>Early years of rewarding new era of </a:t>
            </a:r>
            <a:r>
              <a:rPr lang="en-US" sz="2900" i="1" dirty="0" smtClean="0"/>
              <a:t>quantitative basic research</a:t>
            </a:r>
            <a:r>
              <a:rPr lang="en-US" sz="2900" dirty="0" smtClean="0"/>
              <a:t> in QCD!</a:t>
            </a:r>
          </a:p>
          <a:p>
            <a:r>
              <a:rPr lang="en-US" sz="2900" dirty="0" smtClean="0"/>
              <a:t>Gradually shifting to think about QCD systems in new ways, focusing on topics/ideas/concepts long familiar to the world of condensed matter physics </a:t>
            </a:r>
          </a:p>
          <a:p>
            <a:pPr lvl="1"/>
            <a:r>
              <a:rPr lang="en-US" sz="2500" dirty="0"/>
              <a:t>A</a:t>
            </a:r>
            <a:r>
              <a:rPr lang="en-US" sz="2500" dirty="0" smtClean="0"/>
              <a:t>ll sorts of correlations within systems </a:t>
            </a:r>
          </a:p>
          <a:p>
            <a:pPr lvl="1"/>
            <a:r>
              <a:rPr lang="en-US" sz="2500" dirty="0"/>
              <a:t>Q</a:t>
            </a:r>
            <a:r>
              <a:rPr lang="en-US" sz="2500" dirty="0" smtClean="0"/>
              <a:t>uantum mechanical phase interference effects </a:t>
            </a:r>
          </a:p>
          <a:p>
            <a:pPr lvl="1"/>
            <a:r>
              <a:rPr lang="en-US" sz="2500" dirty="0"/>
              <a:t>Q</a:t>
            </a:r>
            <a:r>
              <a:rPr lang="en-US" sz="2500" dirty="0" smtClean="0"/>
              <a:t>uantum entangled systems</a:t>
            </a:r>
          </a:p>
          <a:p>
            <a:r>
              <a:rPr lang="en-US" sz="2900" dirty="0"/>
              <a:t>Disparate subfields within QCD and within particle and nuclear physics </a:t>
            </a:r>
            <a:r>
              <a:rPr lang="en-US" sz="2900" dirty="0" smtClean="0"/>
              <a:t>starting </a:t>
            </a:r>
            <a:r>
              <a:rPr lang="en-US" sz="2900" dirty="0"/>
              <a:t>to converge over last ~15 years</a:t>
            </a:r>
          </a:p>
        </p:txBody>
      </p:sp>
      <p:sp>
        <p:nvSpPr>
          <p:cNvPr id="4" name="Footer Placeholder 3"/>
          <p:cNvSpPr>
            <a:spLocks noGrp="1"/>
          </p:cNvSpPr>
          <p:nvPr>
            <p:ph type="ftr" sz="quarter" idx="11"/>
          </p:nvPr>
        </p:nvSpPr>
        <p:spPr/>
        <p:txBody>
          <a:bodyPr/>
          <a:lstStyle/>
          <a:p>
            <a:r>
              <a:rPr lang="en-US"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25</a:t>
            </a:r>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422179" y="152400"/>
            <a:ext cx="1258090" cy="98621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04800" y="156784"/>
            <a:ext cx="1024638" cy="986216"/>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7620000" y="152400"/>
            <a:ext cx="1295400" cy="972916"/>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6096000" y="255896"/>
            <a:ext cx="1319883" cy="822960"/>
          </a:xfrm>
          <a:prstGeom prst="rect">
            <a:avLst/>
          </a:prstGeom>
          <a:noFill/>
          <a:ln w="9525">
            <a:noFill/>
            <a:miter lim="800000"/>
            <a:headEnd/>
            <a:tailEnd/>
          </a:ln>
        </p:spPr>
      </p:pic>
      <p:sp>
        <p:nvSpPr>
          <p:cNvPr id="11" name="Rectangle 10"/>
          <p:cNvSpPr/>
          <p:nvPr/>
        </p:nvSpPr>
        <p:spPr>
          <a:xfrm>
            <a:off x="533400" y="4419600"/>
            <a:ext cx="8077200" cy="16547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207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178256"/>
            <a:ext cx="8229600" cy="4191000"/>
          </a:xfrm>
        </p:spPr>
        <p:txBody>
          <a:bodyPr>
            <a:normAutofit fontScale="92500" lnSpcReduction="10000"/>
          </a:bodyPr>
          <a:lstStyle/>
          <a:p>
            <a:r>
              <a:rPr lang="en-US" sz="2900" dirty="0" smtClean="0"/>
              <a:t>Early years of rewarding new era of </a:t>
            </a:r>
            <a:r>
              <a:rPr lang="en-US" sz="2900" i="1" dirty="0" smtClean="0"/>
              <a:t>quantitative basic research</a:t>
            </a:r>
            <a:r>
              <a:rPr lang="en-US" sz="2900" dirty="0" smtClean="0"/>
              <a:t> in QCD!</a:t>
            </a:r>
          </a:p>
          <a:p>
            <a:r>
              <a:rPr lang="en-US" sz="2900" dirty="0" smtClean="0"/>
              <a:t>Gradually shifting to think about QCD systems in new ways, focusing on topics/ideas/concepts long familiar to the world of condensed matter physics </a:t>
            </a:r>
          </a:p>
          <a:p>
            <a:pPr lvl="1"/>
            <a:r>
              <a:rPr lang="en-US" sz="2500" dirty="0"/>
              <a:t>A</a:t>
            </a:r>
            <a:r>
              <a:rPr lang="en-US" sz="2500" dirty="0" smtClean="0"/>
              <a:t>ll sorts of correlations within systems </a:t>
            </a:r>
          </a:p>
          <a:p>
            <a:pPr lvl="1"/>
            <a:r>
              <a:rPr lang="en-US" sz="2500" dirty="0"/>
              <a:t>Q</a:t>
            </a:r>
            <a:r>
              <a:rPr lang="en-US" sz="2500" dirty="0" smtClean="0"/>
              <a:t>uantum mechanical phase interference effects </a:t>
            </a:r>
          </a:p>
          <a:p>
            <a:pPr lvl="1"/>
            <a:r>
              <a:rPr lang="en-US" sz="2500" dirty="0"/>
              <a:t>Q</a:t>
            </a:r>
            <a:r>
              <a:rPr lang="en-US" sz="2500" dirty="0" smtClean="0"/>
              <a:t>uantum entangled systems</a:t>
            </a:r>
          </a:p>
          <a:p>
            <a:r>
              <a:rPr lang="en-US" sz="2900" dirty="0"/>
              <a:t>Disparate subfields within QCD and within particle and nuclear physics </a:t>
            </a:r>
            <a:r>
              <a:rPr lang="en-US" sz="2900" dirty="0" smtClean="0"/>
              <a:t>starting </a:t>
            </a:r>
            <a:r>
              <a:rPr lang="en-US" sz="2900" dirty="0"/>
              <a:t>to converge over last ~15 years</a:t>
            </a:r>
          </a:p>
        </p:txBody>
      </p:sp>
      <p:sp>
        <p:nvSpPr>
          <p:cNvPr id="4" name="Footer Placeholder 3"/>
          <p:cNvSpPr>
            <a:spLocks noGrp="1"/>
          </p:cNvSpPr>
          <p:nvPr>
            <p:ph type="ftr" sz="quarter" idx="11"/>
          </p:nvPr>
        </p:nvSpPr>
        <p:spPr/>
        <p:txBody>
          <a:bodyPr/>
          <a:lstStyle/>
          <a:p>
            <a:r>
              <a:rPr lang="en-US"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25</a:t>
            </a:r>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422179" y="152400"/>
            <a:ext cx="1258090" cy="98621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04800" y="156784"/>
            <a:ext cx="1024638" cy="986216"/>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7620000" y="152400"/>
            <a:ext cx="1295400" cy="972916"/>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6096000" y="255896"/>
            <a:ext cx="1319883" cy="822960"/>
          </a:xfrm>
          <a:prstGeom prst="rect">
            <a:avLst/>
          </a:prstGeom>
          <a:noFill/>
          <a:ln w="9525">
            <a:noFill/>
            <a:miter lim="800000"/>
            <a:headEnd/>
            <a:tailEnd/>
          </a:ln>
        </p:spPr>
      </p:pic>
    </p:spTree>
    <p:extLst>
      <p:ext uri="{BB962C8B-B14F-4D97-AF65-F5344CB8AC3E}">
        <p14:creationId xmlns:p14="http://schemas.microsoft.com/office/powerpoint/2010/main" val="3270821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178256"/>
            <a:ext cx="8229600" cy="4191000"/>
          </a:xfrm>
        </p:spPr>
        <p:txBody>
          <a:bodyPr>
            <a:normAutofit fontScale="92500" lnSpcReduction="10000"/>
          </a:bodyPr>
          <a:lstStyle/>
          <a:p>
            <a:r>
              <a:rPr lang="en-US" sz="2900" dirty="0" smtClean="0"/>
              <a:t>Early years of rewarding new era of </a:t>
            </a:r>
            <a:r>
              <a:rPr lang="en-US" sz="2900" i="1" dirty="0" smtClean="0"/>
              <a:t>quantitative basic research</a:t>
            </a:r>
            <a:r>
              <a:rPr lang="en-US" sz="2900" dirty="0" smtClean="0"/>
              <a:t> in QCD!</a:t>
            </a:r>
          </a:p>
          <a:p>
            <a:r>
              <a:rPr lang="en-US" sz="2900" dirty="0" smtClean="0"/>
              <a:t>Gradually shifting to think about QCD systems in new ways, focusing on topics/ideas/concepts long familiar to the world of condensed matter physics </a:t>
            </a:r>
          </a:p>
          <a:p>
            <a:pPr lvl="1"/>
            <a:r>
              <a:rPr lang="en-US" sz="2500" dirty="0"/>
              <a:t>A</a:t>
            </a:r>
            <a:r>
              <a:rPr lang="en-US" sz="2500" dirty="0" smtClean="0"/>
              <a:t>ll sorts of correlations within systems </a:t>
            </a:r>
          </a:p>
          <a:p>
            <a:pPr lvl="1"/>
            <a:r>
              <a:rPr lang="en-US" sz="2500" dirty="0"/>
              <a:t>Q</a:t>
            </a:r>
            <a:r>
              <a:rPr lang="en-US" sz="2500" dirty="0" smtClean="0"/>
              <a:t>uantum mechanical phase interference effects </a:t>
            </a:r>
          </a:p>
          <a:p>
            <a:pPr lvl="1"/>
            <a:r>
              <a:rPr lang="en-US" sz="2500" dirty="0"/>
              <a:t>Q</a:t>
            </a:r>
            <a:r>
              <a:rPr lang="en-US" sz="2500" dirty="0" smtClean="0"/>
              <a:t>uantum entangled systems</a:t>
            </a:r>
          </a:p>
          <a:p>
            <a:r>
              <a:rPr lang="en-US" sz="2900" dirty="0"/>
              <a:t>Disparate subfields within QCD and within particle and nuclear physics </a:t>
            </a:r>
            <a:r>
              <a:rPr lang="en-US" sz="2900" dirty="0" smtClean="0"/>
              <a:t>starting </a:t>
            </a:r>
            <a:r>
              <a:rPr lang="en-US" sz="2900" dirty="0"/>
              <a:t>to converge over last ~15 years</a:t>
            </a:r>
          </a:p>
        </p:txBody>
      </p:sp>
      <p:sp>
        <p:nvSpPr>
          <p:cNvPr id="4" name="Footer Placeholder 3"/>
          <p:cNvSpPr>
            <a:spLocks noGrp="1"/>
          </p:cNvSpPr>
          <p:nvPr>
            <p:ph type="ftr" sz="quarter" idx="11"/>
          </p:nvPr>
        </p:nvSpPr>
        <p:spPr/>
        <p:txBody>
          <a:bodyPr/>
          <a:lstStyle/>
          <a:p>
            <a:r>
              <a:rPr lang="en-US" smtClean="0"/>
              <a:t>C. Aidala, DPF, August 5, 2015</a:t>
            </a:r>
            <a:endParaRPr lang="en-US"/>
          </a:p>
        </p:txBody>
      </p:sp>
      <p:sp>
        <p:nvSpPr>
          <p:cNvPr id="5" name="Slide Number Placeholder 4"/>
          <p:cNvSpPr>
            <a:spLocks noGrp="1"/>
          </p:cNvSpPr>
          <p:nvPr>
            <p:ph type="sldNum" sz="quarter" idx="12"/>
          </p:nvPr>
        </p:nvSpPr>
        <p:spPr/>
        <p:txBody>
          <a:bodyPr/>
          <a:lstStyle/>
          <a:p>
            <a:r>
              <a:rPr lang="en-US" dirty="0" smtClean="0"/>
              <a:t>25</a:t>
            </a:r>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422179" y="152400"/>
            <a:ext cx="1258090" cy="98621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04800" y="156784"/>
            <a:ext cx="1024638" cy="986216"/>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7620000" y="152400"/>
            <a:ext cx="1295400" cy="972916"/>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6096000" y="255896"/>
            <a:ext cx="1319883" cy="822960"/>
          </a:xfrm>
          <a:prstGeom prst="rect">
            <a:avLst/>
          </a:prstGeom>
          <a:noFill/>
          <a:ln w="9525">
            <a:noFill/>
            <a:miter lim="800000"/>
            <a:headEnd/>
            <a:tailEnd/>
          </a:ln>
        </p:spPr>
      </p:pic>
      <p:sp>
        <p:nvSpPr>
          <p:cNvPr id="10" name="Text Box 4"/>
          <p:cNvSpPr txBox="1">
            <a:spLocks noChangeArrowheads="1"/>
          </p:cNvSpPr>
          <p:nvPr/>
        </p:nvSpPr>
        <p:spPr bwMode="auto">
          <a:xfrm>
            <a:off x="746080" y="5257800"/>
            <a:ext cx="7772400" cy="1384995"/>
          </a:xfrm>
          <a:prstGeom prst="rect">
            <a:avLst/>
          </a:prstGeom>
          <a:solidFill>
            <a:srgbClr val="00FFFF"/>
          </a:solidFill>
          <a:ln w="9525">
            <a:solidFill>
              <a:schemeClr val="tx1"/>
            </a:solidFill>
            <a:miter lim="800000"/>
            <a:headEnd/>
            <a:tailEnd/>
          </a:ln>
          <a:effectLst/>
        </p:spPr>
        <p:txBody>
          <a:bodyPr wrap="square">
            <a:spAutoFit/>
          </a:bodyPr>
          <a:lstStyle/>
          <a:p>
            <a:r>
              <a:rPr lang="en-US" sz="2800" i="1" dirty="0">
                <a:latin typeface="Times New Roman" panose="02020603050405020304" pitchFamily="18" charset="0"/>
                <a:cs typeface="Times New Roman" panose="02020603050405020304" pitchFamily="18" charset="0"/>
              </a:rPr>
              <a:t>Taking small, initial steps along the path toward “grand unification” of QCD across different scales, from partons to neutron stars . . .</a:t>
            </a:r>
          </a:p>
        </p:txBody>
      </p:sp>
    </p:spTree>
    <p:extLst>
      <p:ext uri="{BB962C8B-B14F-4D97-AF65-F5344CB8AC3E}">
        <p14:creationId xmlns:p14="http://schemas.microsoft.com/office/powerpoint/2010/main" val="3012691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ahead!</a:t>
            </a:r>
            <a:endParaRPr lang="en-US" sz="3400" dirty="0"/>
          </a:p>
        </p:txBody>
      </p:sp>
      <p:sp>
        <p:nvSpPr>
          <p:cNvPr id="3" name="Content Placeholder 2"/>
          <p:cNvSpPr>
            <a:spLocks noGrp="1"/>
          </p:cNvSpPr>
          <p:nvPr>
            <p:ph idx="1"/>
          </p:nvPr>
        </p:nvSpPr>
        <p:spPr/>
        <p:txBody>
          <a:bodyPr>
            <a:normAutofit fontScale="62500" lnSpcReduction="20000"/>
          </a:bodyPr>
          <a:lstStyle/>
          <a:p>
            <a:r>
              <a:rPr lang="en-US" dirty="0" smtClean="0"/>
              <a:t>In perturbative QCD, since 1990s starting to consider detailed internal QCD dynamics that parts with traditional parton model ways of looking at hadrons—and perform </a:t>
            </a:r>
            <a:r>
              <a:rPr lang="en-US" u="sng" dirty="0" smtClean="0"/>
              <a:t>phenomenological calculations</a:t>
            </a:r>
            <a:r>
              <a:rPr lang="en-US" dirty="0" smtClean="0"/>
              <a:t> using these new ideas/tools!</a:t>
            </a:r>
          </a:p>
          <a:p>
            <a:pPr marL="0" indent="0">
              <a:buNone/>
            </a:pPr>
            <a:r>
              <a:rPr lang="en-US" dirty="0" smtClean="0"/>
              <a:t>     E.g.:</a:t>
            </a:r>
          </a:p>
          <a:p>
            <a:pPr lvl="1"/>
            <a:r>
              <a:rPr lang="en-US" dirty="0"/>
              <a:t>Various </a:t>
            </a:r>
            <a:r>
              <a:rPr lang="en-US" i="1" dirty="0"/>
              <a:t>resummation</a:t>
            </a:r>
            <a:r>
              <a:rPr lang="en-US" dirty="0"/>
              <a:t> techniques</a:t>
            </a:r>
          </a:p>
          <a:p>
            <a:pPr lvl="1"/>
            <a:r>
              <a:rPr lang="en-US" i="1" dirty="0" smtClean="0"/>
              <a:t>Non-linear</a:t>
            </a:r>
            <a:r>
              <a:rPr lang="en-US" dirty="0" smtClean="0"/>
              <a:t> evolution at small momentum fractions</a:t>
            </a:r>
          </a:p>
          <a:p>
            <a:pPr lvl="1"/>
            <a:r>
              <a:rPr lang="en-US" i="1" dirty="0"/>
              <a:t>Spin-spin</a:t>
            </a:r>
            <a:r>
              <a:rPr lang="en-US" dirty="0"/>
              <a:t> and </a:t>
            </a:r>
            <a:r>
              <a:rPr lang="en-US" i="1" dirty="0"/>
              <a:t>spin-momentum</a:t>
            </a:r>
            <a:r>
              <a:rPr lang="en-US" dirty="0"/>
              <a:t> correlations in QCD bound states</a:t>
            </a:r>
          </a:p>
          <a:p>
            <a:pPr lvl="1"/>
            <a:r>
              <a:rPr lang="en-US" i="1" dirty="0" smtClean="0"/>
              <a:t>Spatial</a:t>
            </a:r>
            <a:r>
              <a:rPr lang="en-US" dirty="0" smtClean="0"/>
              <a:t> distributions of partons in hadrons</a:t>
            </a:r>
          </a:p>
          <a:p>
            <a:r>
              <a:rPr lang="en-US" dirty="0" smtClean="0"/>
              <a:t>Non-</a:t>
            </a:r>
            <a:r>
              <a:rPr lang="en-US" dirty="0" err="1" smtClean="0"/>
              <a:t>perturbative</a:t>
            </a:r>
            <a:r>
              <a:rPr lang="en-US" dirty="0" smtClean="0"/>
              <a:t> methods: </a:t>
            </a:r>
          </a:p>
          <a:p>
            <a:pPr lvl="1"/>
            <a:r>
              <a:rPr lang="en-US" dirty="0" smtClean="0"/>
              <a:t>Lattice QCD less and less limited by computing resources—since 2010 starting to perform calculations at the physical pion mass (after 36 years!).  Plus recent new ideas on how to calculate previously intractable quantities.</a:t>
            </a:r>
          </a:p>
          <a:p>
            <a:pPr lvl="1"/>
            <a:r>
              <a:rPr lang="en-US" dirty="0" err="1" smtClean="0"/>
              <a:t>AdS</a:t>
            </a:r>
            <a:r>
              <a:rPr lang="en-US" dirty="0" smtClean="0"/>
              <a:t>/CFT “gauge-string duality” an exciting recent development as first fundamentally new handle to try to tackle QCD in decades!</a:t>
            </a:r>
          </a:p>
          <a:p>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6" name="Slide Number Placeholder 5"/>
          <p:cNvSpPr>
            <a:spLocks noGrp="1"/>
          </p:cNvSpPr>
          <p:nvPr>
            <p:ph type="sldNum" sz="quarter" idx="12"/>
          </p:nvPr>
        </p:nvSpPr>
        <p:spPr/>
        <p:txBody>
          <a:bodyPr/>
          <a:lstStyle/>
          <a:p>
            <a:r>
              <a:rPr lang="en-US" dirty="0" smtClean="0"/>
              <a:t>4</a:t>
            </a:r>
            <a:endParaRPr lang="en-US" dirty="0"/>
          </a:p>
        </p:txBody>
      </p:sp>
      <p:sp>
        <p:nvSpPr>
          <p:cNvPr id="7" name="Rectangle 6"/>
          <p:cNvSpPr/>
          <p:nvPr/>
        </p:nvSpPr>
        <p:spPr>
          <a:xfrm>
            <a:off x="533400" y="5105400"/>
            <a:ext cx="80772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4088922"/>
            <a:ext cx="8077200" cy="19595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433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261284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fontScale="90000"/>
          </a:bodyPr>
          <a:lstStyle/>
          <a:p>
            <a:r>
              <a:rPr lang="en-US" sz="4000" b="1" dirty="0" smtClean="0"/>
              <a:t>Huge</a:t>
            </a:r>
            <a:r>
              <a:rPr lang="en-US" sz="4000" dirty="0" smtClean="0"/>
              <a:t> spin asymmetries in </a:t>
            </a:r>
            <a:r>
              <a:rPr lang="en-US" sz="4000" dirty="0" err="1" smtClean="0"/>
              <a:t>p+p</a:t>
            </a:r>
            <a:r>
              <a:rPr lang="en-US" sz="4000" dirty="0" smtClean="0"/>
              <a:t> </a:t>
            </a:r>
            <a:r>
              <a:rPr lang="en-US" sz="4000" dirty="0" smtClean="0">
                <a:sym typeface="Wingdings" panose="05000000000000000000" pitchFamily="2" charset="2"/>
              </a:rPr>
              <a:t> hadrons: </a:t>
            </a:r>
            <a:r>
              <a:rPr lang="en-US" sz="4000" dirty="0">
                <a:sym typeface="Wingdings" panose="05000000000000000000" pitchFamily="2" charset="2"/>
              </a:rPr>
              <a:t>D</a:t>
            </a:r>
            <a:r>
              <a:rPr lang="en-US" sz="4000" dirty="0" smtClean="0">
                <a:sym typeface="Wingdings" panose="05000000000000000000" pitchFamily="2" charset="2"/>
              </a:rPr>
              <a:t>ue to color entanglement</a:t>
            </a:r>
            <a:r>
              <a:rPr lang="en-US" sz="4000" dirty="0" smtClean="0"/>
              <a:t>??</a:t>
            </a:r>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nvPr>
        </p:nvGraphicFramePr>
        <p:xfrm>
          <a:off x="1066800" y="5334000"/>
          <a:ext cx="2057400" cy="561975"/>
        </p:xfrm>
        <a:graphic>
          <a:graphicData uri="http://schemas.openxmlformats.org/presentationml/2006/ole">
            <mc:AlternateContent xmlns:mc="http://schemas.openxmlformats.org/markup-compatibility/2006">
              <mc:Choice xmlns:v="urn:schemas-microsoft-com:vml" Requires="v">
                <p:oleObj spid="_x0000_s33835"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34000"/>
                        <a:ext cx="2057400" cy="561975"/>
                      </a:xfrm>
                      <a:prstGeom prst="rect">
                        <a:avLst/>
                      </a:prstGeom>
                      <a:solidFill>
                        <a:schemeClr val="bg1"/>
                      </a:solidFill>
                    </p:spPr>
                  </p:pic>
                </p:oleObj>
              </mc:Fallback>
            </mc:AlternateContent>
          </a:graphicData>
        </a:graphic>
      </p:graphicFrame>
      <p:sp>
        <p:nvSpPr>
          <p:cNvPr id="17414" name="Slide Number Placeholder 16"/>
          <p:cNvSpPr>
            <a:spLocks noGrp="1"/>
          </p:cNvSpPr>
          <p:nvPr>
            <p:ph type="sldNum" sz="quarter" idx="12"/>
          </p:nvPr>
        </p:nvSpPr>
        <p:spPr>
          <a:noFill/>
        </p:spPr>
        <p:txBody>
          <a:bodyPr/>
          <a:lstStyle/>
          <a:p>
            <a:fld id="{4895446B-FFB0-49C8-A3C8-E87413C39614}" type="slidenum">
              <a:rPr lang="en-US" smtClean="0"/>
              <a:pPr/>
              <a:t>51</a:t>
            </a:fld>
            <a:endParaRPr lang="en-US" smtClean="0"/>
          </a:p>
        </p:txBody>
      </p:sp>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en-US" smtClean="0"/>
              <a:t>C. Aidala, DPF, August 5, 2015</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Tree>
    <p:extLst>
      <p:ext uri="{BB962C8B-B14F-4D97-AF65-F5344CB8AC3E}">
        <p14:creationId xmlns:p14="http://schemas.microsoft.com/office/powerpoint/2010/main" val="3749377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fontScale="90000"/>
          </a:bodyPr>
          <a:lstStyle/>
          <a:p>
            <a:r>
              <a:rPr lang="en-US" sz="4000" b="1" dirty="0" smtClean="0"/>
              <a:t>Huge</a:t>
            </a:r>
            <a:r>
              <a:rPr lang="en-US" sz="4000" dirty="0" smtClean="0"/>
              <a:t> spin asymmetries in </a:t>
            </a:r>
            <a:r>
              <a:rPr lang="en-US" sz="4000" dirty="0" err="1" smtClean="0"/>
              <a:t>p+p</a:t>
            </a:r>
            <a:r>
              <a:rPr lang="en-US" sz="4000" dirty="0" smtClean="0"/>
              <a:t> </a:t>
            </a:r>
            <a:r>
              <a:rPr lang="en-US" sz="4000" dirty="0" smtClean="0">
                <a:sym typeface="Wingdings" panose="05000000000000000000" pitchFamily="2" charset="2"/>
              </a:rPr>
              <a:t> hadrons: </a:t>
            </a:r>
            <a:r>
              <a:rPr lang="en-US" sz="4000" dirty="0">
                <a:sym typeface="Wingdings" panose="05000000000000000000" pitchFamily="2" charset="2"/>
              </a:rPr>
              <a:t>D</a:t>
            </a:r>
            <a:r>
              <a:rPr lang="en-US" sz="4000" dirty="0" smtClean="0">
                <a:sym typeface="Wingdings" panose="05000000000000000000" pitchFamily="2" charset="2"/>
              </a:rPr>
              <a:t>ue to color entanglement</a:t>
            </a:r>
            <a:r>
              <a:rPr lang="en-US" sz="4000" dirty="0" smtClean="0"/>
              <a:t>??</a:t>
            </a:r>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nvPr>
        </p:nvGraphicFramePr>
        <p:xfrm>
          <a:off x="1066800" y="5334000"/>
          <a:ext cx="2057400" cy="561975"/>
        </p:xfrm>
        <a:graphic>
          <a:graphicData uri="http://schemas.openxmlformats.org/presentationml/2006/ole">
            <mc:AlternateContent xmlns:mc="http://schemas.openxmlformats.org/markup-compatibility/2006">
              <mc:Choice xmlns:v="urn:schemas-microsoft-com:vml" Requires="v">
                <p:oleObj spid="_x0000_s34835"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34000"/>
                        <a:ext cx="2057400" cy="561975"/>
                      </a:xfrm>
                      <a:prstGeom prst="rect">
                        <a:avLst/>
                      </a:prstGeom>
                      <a:solidFill>
                        <a:schemeClr val="bg1"/>
                      </a:solidFill>
                    </p:spPr>
                  </p:pic>
                </p:oleObj>
              </mc:Fallback>
            </mc:AlternateContent>
          </a:graphicData>
        </a:graphic>
      </p:graphicFrame>
      <p:sp>
        <p:nvSpPr>
          <p:cNvPr id="17414" name="Slide Number Placeholder 16"/>
          <p:cNvSpPr>
            <a:spLocks noGrp="1"/>
          </p:cNvSpPr>
          <p:nvPr>
            <p:ph type="sldNum" sz="quarter" idx="12"/>
          </p:nvPr>
        </p:nvSpPr>
        <p:spPr>
          <a:noFill/>
        </p:spPr>
        <p:txBody>
          <a:bodyPr/>
          <a:lstStyle/>
          <a:p>
            <a:fld id="{4895446B-FFB0-49C8-A3C8-E87413C39614}" type="slidenum">
              <a:rPr lang="en-US" smtClean="0"/>
              <a:pPr/>
              <a:t>52</a:t>
            </a:fld>
            <a:endParaRPr lang="en-US" smtClean="0"/>
          </a:p>
        </p:txBody>
      </p:sp>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en-US" smtClean="0"/>
              <a:t>C. Aidala, DPF, August 5, 2015</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
        <p:nvSpPr>
          <p:cNvPr id="24" name="Text Box 32"/>
          <p:cNvSpPr txBox="1">
            <a:spLocks noChangeArrowheads="1"/>
          </p:cNvSpPr>
          <p:nvPr/>
        </p:nvSpPr>
        <p:spPr bwMode="auto">
          <a:xfrm>
            <a:off x="486228" y="5135940"/>
            <a:ext cx="8266112" cy="1569660"/>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latin typeface="Times New Roman" panose="02020603050405020304" pitchFamily="18" charset="0"/>
                <a:cs typeface="Times New Roman" panose="02020603050405020304" pitchFamily="18" charset="0"/>
              </a:rPr>
              <a:t>Strikingly similar </a:t>
            </a:r>
            <a:r>
              <a:rPr lang="en-US" sz="2400" dirty="0">
                <a:latin typeface="Times New Roman" panose="02020603050405020304" pitchFamily="18" charset="0"/>
                <a:cs typeface="Times New Roman" panose="02020603050405020304" pitchFamily="18" charset="0"/>
              </a:rPr>
              <a:t>effects across </a:t>
            </a:r>
            <a:r>
              <a:rPr lang="en-US" sz="2400" dirty="0" smtClean="0">
                <a:latin typeface="Times New Roman" panose="02020603050405020304" pitchFamily="18" charset="0"/>
                <a:cs typeface="Times New Roman" panose="02020603050405020304" pitchFamily="18" charset="0"/>
              </a:rPr>
              <a:t>energies! </a:t>
            </a:r>
          </a:p>
          <a:p>
            <a:pPr algn="ct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Continuum between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nonperturbative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nonpartonic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and perturbative/partonic descriptions of this </a:t>
            </a:r>
            <a:r>
              <a:rPr lang="en-US" sz="2400" u="sng" dirty="0" err="1" smtClean="0">
                <a:latin typeface="Times New Roman" panose="02020603050405020304" pitchFamily="18" charset="0"/>
                <a:cs typeface="Times New Roman" panose="02020603050405020304" pitchFamily="18" charset="0"/>
                <a:sym typeface="Wingdings" panose="05000000000000000000" pitchFamily="2" charset="2"/>
              </a:rPr>
              <a:t>nonperturbative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structure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3212810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9625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3500" dirty="0" err="1" smtClean="0"/>
              <a:t>p+p</a:t>
            </a:r>
            <a:r>
              <a:rPr lang="en-US" sz="3500" dirty="0" smtClean="0"/>
              <a:t> </a:t>
            </a:r>
            <a:r>
              <a:rPr lang="en-US" sz="3500" dirty="0" smtClean="0">
                <a:sym typeface="Wingdings" panose="05000000000000000000" pitchFamily="2" charset="2"/>
              </a:rPr>
              <a:t> hadron a</a:t>
            </a:r>
            <a:r>
              <a:rPr lang="en-US" sz="3500" dirty="0" smtClean="0"/>
              <a:t>symmetries persist up to </a:t>
            </a:r>
            <a:br>
              <a:rPr lang="en-US" sz="3500" dirty="0" smtClean="0"/>
            </a:br>
            <a:r>
              <a:rPr lang="en-US" sz="3500" dirty="0" smtClean="0">
                <a:latin typeface="Times New Roman"/>
                <a:cs typeface="Times New Roman"/>
              </a:rPr>
              <a:t>√</a:t>
            </a:r>
            <a:r>
              <a:rPr lang="en-US" sz="3500" dirty="0" smtClean="0"/>
              <a:t>s=0.5 </a:t>
            </a:r>
            <a:r>
              <a:rPr lang="en-US" sz="3500" dirty="0" err="1" smtClean="0"/>
              <a:t>TeV</a:t>
            </a:r>
            <a:r>
              <a:rPr lang="en-US" sz="3500" dirty="0" smtClean="0"/>
              <a:t> and </a:t>
            </a:r>
            <a:r>
              <a:rPr lang="en-US" sz="3500" dirty="0" err="1" smtClean="0"/>
              <a:t>p</a:t>
            </a:r>
            <a:r>
              <a:rPr lang="en-US" sz="3500" baseline="-25000" dirty="0" err="1" smtClean="0"/>
              <a:t>T</a:t>
            </a:r>
            <a:r>
              <a:rPr lang="en-US" sz="3500" dirty="0" smtClean="0"/>
              <a:t> = 7 GeV!</a:t>
            </a:r>
            <a:endParaRPr lang="en-US" sz="3500" dirty="0"/>
          </a:p>
        </p:txBody>
      </p:sp>
      <p:sp>
        <p:nvSpPr>
          <p:cNvPr id="3" name="Content Placeholder 2"/>
          <p:cNvSpPr>
            <a:spLocks noGrp="1"/>
          </p:cNvSpPr>
          <p:nvPr>
            <p:ph idx="1"/>
          </p:nvPr>
        </p:nvSpPr>
        <p:spPr>
          <a:xfrm>
            <a:off x="5715000" y="1600200"/>
            <a:ext cx="3200400" cy="4876800"/>
          </a:xfrm>
        </p:spPr>
        <p:txBody>
          <a:bodyPr>
            <a:normAutofit fontScale="77500" lnSpcReduction="20000"/>
          </a:bodyPr>
          <a:lstStyle/>
          <a:p>
            <a:r>
              <a:rPr lang="en-US" sz="2800" dirty="0"/>
              <a:t>Effects persist to kinematic regimes where perturbative QCD techniques clearly apply </a:t>
            </a:r>
            <a:endParaRPr lang="en-US" sz="2800" dirty="0" smtClean="0"/>
          </a:p>
          <a:p>
            <a:r>
              <a:rPr lang="en-US" sz="2800" dirty="0" err="1" smtClean="0"/>
              <a:t>p</a:t>
            </a:r>
            <a:r>
              <a:rPr lang="en-US" sz="2800" baseline="-25000" dirty="0" err="1" smtClean="0"/>
              <a:t>T</a:t>
            </a:r>
            <a:r>
              <a:rPr lang="en-US" sz="2800" dirty="0" smtClean="0"/>
              <a:t> </a:t>
            </a:r>
            <a:r>
              <a:rPr lang="en-US" sz="2800" dirty="0"/>
              <a:t>= </a:t>
            </a:r>
            <a:r>
              <a:rPr lang="en-US" sz="2800" dirty="0" smtClean="0"/>
              <a:t>8 </a:t>
            </a:r>
            <a:r>
              <a:rPr lang="en-US" sz="2800" dirty="0"/>
              <a:t>GeV </a:t>
            </a:r>
            <a:endParaRPr lang="en-US" sz="2800" dirty="0" smtClean="0"/>
          </a:p>
          <a:p>
            <a:pPr marL="0" indent="0">
              <a:buNone/>
            </a:pPr>
            <a:r>
              <a:rPr lang="en-US" sz="2800" dirty="0" smtClean="0">
                <a:sym typeface="Wingdings" panose="05000000000000000000" pitchFamily="2" charset="2"/>
              </a:rPr>
              <a:t>     </a:t>
            </a:r>
            <a:r>
              <a:rPr lang="en-US" sz="2800" dirty="0">
                <a:sym typeface="Wingdings" panose="05000000000000000000" pitchFamily="2" charset="2"/>
              </a:rPr>
              <a:t>Q</a:t>
            </a:r>
            <a:r>
              <a:rPr lang="en-US" sz="2800" baseline="30000" dirty="0">
                <a:sym typeface="Wingdings" panose="05000000000000000000" pitchFamily="2" charset="2"/>
              </a:rPr>
              <a:t>2</a:t>
            </a:r>
            <a:r>
              <a:rPr lang="en-US" sz="2800" dirty="0">
                <a:sym typeface="Wingdings" panose="05000000000000000000" pitchFamily="2" charset="2"/>
              </a:rPr>
              <a:t> ~ </a:t>
            </a:r>
            <a:r>
              <a:rPr lang="en-US" sz="2800" dirty="0" smtClean="0">
                <a:sym typeface="Wingdings" panose="05000000000000000000" pitchFamily="2" charset="2"/>
              </a:rPr>
              <a:t>64</a:t>
            </a:r>
            <a:r>
              <a:rPr lang="en-US" sz="2800" dirty="0" smtClean="0">
                <a:sym typeface="Wingdings" panose="05000000000000000000" pitchFamily="2" charset="2"/>
              </a:rPr>
              <a:t> </a:t>
            </a:r>
            <a:r>
              <a:rPr lang="en-US" sz="2800" dirty="0">
                <a:sym typeface="Wingdings" panose="05000000000000000000" pitchFamily="2" charset="2"/>
              </a:rPr>
              <a:t>GeV</a:t>
            </a:r>
            <a:r>
              <a:rPr lang="en-US" sz="2800" baseline="30000" dirty="0">
                <a:sym typeface="Wingdings" panose="05000000000000000000" pitchFamily="2" charset="2"/>
              </a:rPr>
              <a:t>2</a:t>
            </a:r>
            <a:r>
              <a:rPr lang="en-US" sz="2800" dirty="0" smtClean="0">
                <a:sym typeface="Wingdings" panose="05000000000000000000" pitchFamily="2" charset="2"/>
              </a:rPr>
              <a:t>!</a:t>
            </a:r>
          </a:p>
          <a:p>
            <a:endParaRPr lang="en-US" sz="2800" dirty="0" smtClean="0">
              <a:sym typeface="Wingdings" panose="05000000000000000000" pitchFamily="2" charset="2"/>
            </a:endParaRPr>
          </a:p>
          <a:p>
            <a:pPr marL="0" indent="0">
              <a:buNone/>
            </a:pPr>
            <a:endParaRPr lang="en-US" sz="2800" dirty="0">
              <a:sym typeface="Wingdings" panose="05000000000000000000" pitchFamily="2" charset="2"/>
            </a:endParaRPr>
          </a:p>
          <a:p>
            <a:pPr marL="0" indent="0">
              <a:buNone/>
            </a:pPr>
            <a:r>
              <a:rPr lang="en-US" sz="2800" dirty="0" smtClean="0">
                <a:sym typeface="Wingdings" panose="05000000000000000000" pitchFamily="2" charset="2"/>
              </a:rPr>
              <a:t>Note </a:t>
            </a:r>
            <a:r>
              <a:rPr lang="en-US" sz="2800" dirty="0" err="1" smtClean="0">
                <a:sym typeface="Wingdings" panose="05000000000000000000" pitchFamily="2" charset="2"/>
              </a:rPr>
              <a:t>x</a:t>
            </a:r>
            <a:r>
              <a:rPr lang="en-US" sz="2800" baseline="-25000" dirty="0" err="1" smtClean="0">
                <a:sym typeface="Wingdings" panose="05000000000000000000" pitchFamily="2" charset="2"/>
              </a:rPr>
              <a:t>F</a:t>
            </a:r>
            <a:r>
              <a:rPr lang="en-US" sz="2800" dirty="0" smtClean="0">
                <a:sym typeface="Wingdings" panose="05000000000000000000" pitchFamily="2" charset="2"/>
              </a:rPr>
              <a:t> = </a:t>
            </a:r>
            <a:r>
              <a:rPr lang="en-US" sz="2800" dirty="0" smtClean="0">
                <a:sym typeface="Wingdings" panose="05000000000000000000" pitchFamily="2" charset="2"/>
              </a:rPr>
              <a:t>0.24-0.32 </a:t>
            </a:r>
            <a:r>
              <a:rPr lang="en-US" sz="2800" dirty="0" smtClean="0">
                <a:sym typeface="Wingdings" panose="05000000000000000000" pitchFamily="2" charset="2"/>
              </a:rPr>
              <a:t>here, where asymmetries approached zero on lower-energy plots—need more-forward measurements at high energies!</a:t>
            </a:r>
            <a:endParaRPr lang="en-US" sz="2800" dirty="0"/>
          </a:p>
          <a:p>
            <a:endParaRPr lang="en-US" sz="2800" dirty="0" smtClean="0">
              <a:sym typeface="Wingdings" panose="05000000000000000000" pitchFamily="2" charset="2"/>
            </a:endParaRPr>
          </a:p>
        </p:txBody>
      </p:sp>
      <p:sp>
        <p:nvSpPr>
          <p:cNvPr id="4" name="Footer Placeholder 3"/>
          <p:cNvSpPr>
            <a:spLocks noGrp="1"/>
          </p:cNvSpPr>
          <p:nvPr>
            <p:ph type="ftr" sz="quarter" idx="11"/>
          </p:nvPr>
        </p:nvSpPr>
        <p:spPr/>
        <p:txBody>
          <a:bodyPr/>
          <a:lstStyle/>
          <a:p>
            <a:r>
              <a:rPr lang="en-US"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
        <p:nvSpPr>
          <p:cNvPr id="10" name="Rectangle 9"/>
          <p:cNvSpPr/>
          <p:nvPr/>
        </p:nvSpPr>
        <p:spPr>
          <a:xfrm>
            <a:off x="1371600" y="2590800"/>
            <a:ext cx="638316" cy="707886"/>
          </a:xfrm>
          <a:prstGeom prst="rect">
            <a:avLst/>
          </a:prstGeom>
        </p:spPr>
        <p:txBody>
          <a:bodyPr wrap="none">
            <a:spAutoFit/>
          </a:bodyPr>
          <a:lstStyle/>
          <a:p>
            <a:r>
              <a:rPr lang="en-US" sz="4000" dirty="0">
                <a:solidFill>
                  <a:schemeClr val="tx1"/>
                </a:solidFill>
                <a:latin typeface="Symbol" panose="05050102010706020507" pitchFamily="18" charset="2"/>
              </a:rPr>
              <a:t>p</a:t>
            </a:r>
            <a:r>
              <a:rPr lang="en-US" sz="4000" baseline="30000" dirty="0">
                <a:solidFill>
                  <a:schemeClr val="tx1"/>
                </a:solidFill>
              </a:rPr>
              <a:t>0</a:t>
            </a:r>
          </a:p>
        </p:txBody>
      </p:sp>
      <p:sp>
        <p:nvSpPr>
          <p:cNvPr id="6" name="Oval 5"/>
          <p:cNvSpPr/>
          <p:nvPr/>
        </p:nvSpPr>
        <p:spPr>
          <a:xfrm>
            <a:off x="4343400" y="48768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24952" y="2209800"/>
            <a:ext cx="949656"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57400" y="2209800"/>
            <a:ext cx="99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1746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Recent renaissance in nuclear pdfs</a:t>
            </a:r>
            <a:endParaRPr lang="en-US" sz="4200" dirty="0"/>
          </a:p>
        </p:txBody>
      </p:sp>
      <p:sp>
        <p:nvSpPr>
          <p:cNvPr id="3" name="Content Placeholder 2"/>
          <p:cNvSpPr>
            <a:spLocks noGrp="1"/>
          </p:cNvSpPr>
          <p:nvPr>
            <p:ph idx="1"/>
          </p:nvPr>
        </p:nvSpPr>
        <p:spPr>
          <a:xfrm>
            <a:off x="228600" y="1600200"/>
            <a:ext cx="5791200" cy="4525963"/>
          </a:xfrm>
        </p:spPr>
        <p:txBody>
          <a:bodyPr>
            <a:normAutofit/>
          </a:bodyPr>
          <a:lstStyle/>
          <a:p>
            <a:r>
              <a:rPr lang="en-US" dirty="0" smtClean="0"/>
              <a:t>Renaissance in nuclear </a:t>
            </a:r>
            <a:r>
              <a:rPr lang="en-US" dirty="0" err="1" smtClean="0"/>
              <a:t>pdfs</a:t>
            </a:r>
            <a:endParaRPr lang="en-US" dirty="0" smtClean="0"/>
          </a:p>
          <a:p>
            <a:pPr lvl="1"/>
            <a:r>
              <a:rPr lang="en-US" dirty="0" smtClean="0"/>
              <a:t>EPS09 483 citations!</a:t>
            </a:r>
          </a:p>
          <a:p>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pic>
        <p:nvPicPr>
          <p:cNvPr id="8" name="Picture 2"/>
          <p:cNvPicPr>
            <a:picLocks noChangeAspect="1" noChangeArrowheads="1"/>
          </p:cNvPicPr>
          <p:nvPr/>
        </p:nvPicPr>
        <p:blipFill>
          <a:blip r:embed="rId3" cstate="print"/>
          <a:srcRect/>
          <a:stretch>
            <a:fillRect/>
          </a:stretch>
        </p:blipFill>
        <p:spPr bwMode="auto">
          <a:xfrm>
            <a:off x="685800" y="2736416"/>
            <a:ext cx="7767635" cy="3283384"/>
          </a:xfrm>
          <a:prstGeom prst="rect">
            <a:avLst/>
          </a:prstGeom>
          <a:noFill/>
          <a:ln w="9525">
            <a:noFill/>
            <a:miter lim="800000"/>
            <a:headEnd/>
            <a:tailEnd/>
          </a:ln>
        </p:spPr>
      </p:pic>
      <p:sp>
        <p:nvSpPr>
          <p:cNvPr id="9" name="TextBox 8"/>
          <p:cNvSpPr txBox="1"/>
          <p:nvPr/>
        </p:nvSpPr>
        <p:spPr>
          <a:xfrm>
            <a:off x="3803487" y="4668078"/>
            <a:ext cx="2216313" cy="707886"/>
          </a:xfrm>
          <a:prstGeom prst="rect">
            <a:avLst/>
          </a:prstGeom>
          <a:noFill/>
        </p:spPr>
        <p:txBody>
          <a:bodyPr wrap="square" rtlCol="0">
            <a:spAutoFit/>
          </a:bodyPr>
          <a:lstStyle/>
          <a:p>
            <a:r>
              <a:rPr lang="en-US" sz="2000" dirty="0" smtClean="0"/>
              <a:t>JHEP 0904, 065 (2009)</a:t>
            </a:r>
            <a:endParaRPr lang="en-US"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4154830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Increasing connections </a:t>
            </a:r>
            <a:r>
              <a:rPr lang="en-US" sz="3400" dirty="0" smtClean="0"/>
              <a:t>between heavy ion or nucleon structure physics and particle physics</a:t>
            </a:r>
            <a:endParaRPr lang="en-US" sz="3400" dirty="0"/>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r>
              <a:rPr lang="en-US" sz="3400" dirty="0" smtClean="0"/>
              <a:t>Low-x/gluon saturation physics</a:t>
            </a:r>
          </a:p>
          <a:p>
            <a:pPr lvl="1"/>
            <a:r>
              <a:rPr lang="en-US" dirty="0" smtClean="0"/>
              <a:t>Onset expected in higher-energy </a:t>
            </a:r>
            <a:r>
              <a:rPr lang="en-US" dirty="0" err="1" smtClean="0"/>
              <a:t>p+p</a:t>
            </a:r>
            <a:r>
              <a:rPr lang="en-US" dirty="0" smtClean="0"/>
              <a:t> collisions, lower-energy heavy ion collisions</a:t>
            </a:r>
          </a:p>
          <a:p>
            <a:r>
              <a:rPr lang="en-US" sz="3400" dirty="0" smtClean="0"/>
              <a:t>Transverse-momentum-dependent parton distribution functions, Q</a:t>
            </a:r>
            <a:r>
              <a:rPr lang="en-US" sz="3400" baseline="-25000" dirty="0" smtClean="0"/>
              <a:t>T</a:t>
            </a:r>
            <a:r>
              <a:rPr lang="en-US" sz="3400" dirty="0" smtClean="0"/>
              <a:t> resummation, Soft-Collinear Effective Theory</a:t>
            </a:r>
            <a:endParaRPr lang="en-US" sz="3400" dirty="0"/>
          </a:p>
          <a:p>
            <a:pPr lvl="1"/>
            <a:r>
              <a:rPr lang="en-US" dirty="0" smtClean="0"/>
              <a:t>Determine transverse momentum distribution for Higgs, Z/W, </a:t>
            </a:r>
            <a:r>
              <a:rPr lang="en-US" dirty="0" err="1" smtClean="0"/>
              <a:t>Drell</a:t>
            </a:r>
            <a:r>
              <a:rPr lang="en-US" dirty="0" smtClean="0"/>
              <a:t>-Yan at low </a:t>
            </a:r>
            <a:r>
              <a:rPr lang="en-US" dirty="0" err="1" smtClean="0"/>
              <a:t>p</a:t>
            </a:r>
            <a:r>
              <a:rPr lang="en-US" baseline="-25000" dirty="0" err="1" smtClean="0"/>
              <a:t>T</a:t>
            </a:r>
            <a:endParaRPr lang="en-US" baseline="-25000" dirty="0" smtClean="0"/>
          </a:p>
          <a:p>
            <a:r>
              <a:rPr lang="en-US" dirty="0" smtClean="0"/>
              <a:t>B factories </a:t>
            </a:r>
          </a:p>
          <a:p>
            <a:pPr lvl="1"/>
            <a:r>
              <a:rPr lang="en-US" dirty="0" smtClean="0"/>
              <a:t>Flavor physics and CP violation </a:t>
            </a:r>
          </a:p>
          <a:p>
            <a:pPr lvl="1"/>
            <a:r>
              <a:rPr lang="en-US" dirty="0"/>
              <a:t>S</a:t>
            </a:r>
            <a:r>
              <a:rPr lang="en-US" dirty="0" smtClean="0"/>
              <a:t>pin-momentum correlations in hadronization </a:t>
            </a:r>
          </a:p>
          <a:p>
            <a:pPr lvl="1"/>
            <a:r>
              <a:rPr lang="en-US" dirty="0" err="1"/>
              <a:t>D</a:t>
            </a:r>
            <a:r>
              <a:rPr lang="en-US" dirty="0" err="1" smtClean="0"/>
              <a:t>ihadron</a:t>
            </a:r>
            <a:r>
              <a:rPr lang="en-US" dirty="0" smtClean="0"/>
              <a:t> fragmentation functions—observe two particles fragmenting from single parton</a:t>
            </a:r>
          </a:p>
          <a:p>
            <a:r>
              <a:rPr lang="en-US" dirty="0" smtClean="0"/>
              <a:t>Jets and jet </a:t>
            </a:r>
            <a:r>
              <a:rPr lang="en-US" dirty="0"/>
              <a:t>substructure </a:t>
            </a:r>
            <a:endParaRPr lang="en-US" dirty="0" smtClean="0"/>
          </a:p>
          <a:p>
            <a:pPr lvl="1"/>
            <a:r>
              <a:rPr lang="en-US" dirty="0" smtClean="0"/>
              <a:t>Gluon vs. quark jets and hadronization</a:t>
            </a:r>
          </a:p>
          <a:p>
            <a:pPr lvl="1"/>
            <a:r>
              <a:rPr lang="en-US" dirty="0" smtClean="0"/>
              <a:t>Search for BSM physics</a:t>
            </a:r>
          </a:p>
          <a:p>
            <a:pPr lvl="1"/>
            <a:r>
              <a:rPr lang="en-US" dirty="0" smtClean="0"/>
              <a:t>Measure </a:t>
            </a:r>
            <a:r>
              <a:rPr lang="en-US" dirty="0"/>
              <a:t>parton spin-momentum correlations in hadronization </a:t>
            </a:r>
            <a:r>
              <a:rPr lang="en-US" dirty="0" smtClean="0"/>
              <a:t>via angular distributions of particles within jet</a:t>
            </a:r>
          </a:p>
          <a:p>
            <a:pPr lvl="1"/>
            <a:r>
              <a:rPr lang="en-US" dirty="0" smtClean="0"/>
              <a:t>Understand jet modification and energy redistribution in nuclear medium</a:t>
            </a:r>
          </a:p>
          <a:p>
            <a:r>
              <a:rPr lang="en-US" dirty="0" smtClean="0"/>
              <a:t>Underlying event</a:t>
            </a:r>
          </a:p>
          <a:p>
            <a:pPr lvl="1"/>
            <a:r>
              <a:rPr lang="en-US" dirty="0" smtClean="0"/>
              <a:t>Soft QCD physics in </a:t>
            </a:r>
            <a:r>
              <a:rPr lang="en-US" dirty="0" err="1" smtClean="0"/>
              <a:t>p+p</a:t>
            </a:r>
            <a:r>
              <a:rPr lang="en-US" dirty="0" smtClean="0"/>
              <a:t>, nuclear collisions</a:t>
            </a:r>
          </a:p>
          <a:p>
            <a:r>
              <a:rPr lang="en-US" dirty="0" smtClean="0"/>
              <a:t>Collectivity in high-multiplicity systems, regardless of system size</a:t>
            </a:r>
          </a:p>
          <a:p>
            <a:r>
              <a:rPr lang="en-US" dirty="0" smtClean="0"/>
              <a:t>Searching for dark matter in heavy ion collisions</a:t>
            </a:r>
            <a:endParaRPr lang="en-US" dirty="0"/>
          </a:p>
          <a:p>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
        <p:nvSpPr>
          <p:cNvPr id="6" name="Rectangle 5"/>
          <p:cNvSpPr/>
          <p:nvPr/>
        </p:nvSpPr>
        <p:spPr>
          <a:xfrm>
            <a:off x="533400" y="2895600"/>
            <a:ext cx="8077200" cy="3429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96" y="3505200"/>
            <a:ext cx="84582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531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Increasing connections </a:t>
            </a:r>
            <a:r>
              <a:rPr lang="en-US" sz="3400" dirty="0" smtClean="0"/>
              <a:t>between heavy ion or nucleon structure physics and particle physics</a:t>
            </a:r>
            <a:endParaRPr lang="en-US" sz="3400" dirty="0"/>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r>
              <a:rPr lang="en-US" sz="3400" dirty="0" smtClean="0"/>
              <a:t>Low-x/gluon saturation physics</a:t>
            </a:r>
          </a:p>
          <a:p>
            <a:pPr lvl="1"/>
            <a:r>
              <a:rPr lang="en-US" dirty="0" smtClean="0"/>
              <a:t>Onset expected in higher-energy </a:t>
            </a:r>
            <a:r>
              <a:rPr lang="en-US" dirty="0" err="1" smtClean="0"/>
              <a:t>p+p</a:t>
            </a:r>
            <a:r>
              <a:rPr lang="en-US" dirty="0" smtClean="0"/>
              <a:t> collisions, lower-energy heavy ion collisions</a:t>
            </a:r>
          </a:p>
          <a:p>
            <a:r>
              <a:rPr lang="en-US" sz="3400" dirty="0" smtClean="0"/>
              <a:t>Transverse-momentum-dependent parton distribution functions, Q</a:t>
            </a:r>
            <a:r>
              <a:rPr lang="en-US" sz="3400" baseline="-25000" dirty="0" smtClean="0"/>
              <a:t>T</a:t>
            </a:r>
            <a:r>
              <a:rPr lang="en-US" sz="3400" dirty="0" smtClean="0"/>
              <a:t> resummation, Soft-Collinear Effective Theory</a:t>
            </a:r>
            <a:endParaRPr lang="en-US" sz="3400" dirty="0"/>
          </a:p>
          <a:p>
            <a:pPr lvl="1"/>
            <a:r>
              <a:rPr lang="en-US" dirty="0" smtClean="0"/>
              <a:t>Determine transverse momentum distribution for Higgs, Z/W, </a:t>
            </a:r>
            <a:r>
              <a:rPr lang="en-US" dirty="0" err="1" smtClean="0"/>
              <a:t>Drell</a:t>
            </a:r>
            <a:r>
              <a:rPr lang="en-US" dirty="0" smtClean="0"/>
              <a:t>-Yan at low </a:t>
            </a:r>
            <a:r>
              <a:rPr lang="en-US" dirty="0" err="1" smtClean="0"/>
              <a:t>p</a:t>
            </a:r>
            <a:r>
              <a:rPr lang="en-US" baseline="-25000" dirty="0" err="1" smtClean="0"/>
              <a:t>T</a:t>
            </a:r>
            <a:endParaRPr lang="en-US" baseline="-25000" dirty="0" smtClean="0"/>
          </a:p>
          <a:p>
            <a:r>
              <a:rPr lang="en-US" dirty="0" smtClean="0"/>
              <a:t>B factories </a:t>
            </a:r>
          </a:p>
          <a:p>
            <a:pPr lvl="1"/>
            <a:r>
              <a:rPr lang="en-US" dirty="0" smtClean="0"/>
              <a:t>Flavor physics and CP violation </a:t>
            </a:r>
          </a:p>
          <a:p>
            <a:pPr lvl="1"/>
            <a:r>
              <a:rPr lang="en-US" dirty="0"/>
              <a:t>S</a:t>
            </a:r>
            <a:r>
              <a:rPr lang="en-US" dirty="0" smtClean="0"/>
              <a:t>pin-momentum correlations in hadronization </a:t>
            </a:r>
          </a:p>
          <a:p>
            <a:pPr lvl="1"/>
            <a:r>
              <a:rPr lang="en-US" dirty="0" err="1"/>
              <a:t>D</a:t>
            </a:r>
            <a:r>
              <a:rPr lang="en-US" dirty="0" err="1" smtClean="0"/>
              <a:t>ihadron</a:t>
            </a:r>
            <a:r>
              <a:rPr lang="en-US" dirty="0" smtClean="0"/>
              <a:t> fragmentation functions—observe two particles fragmenting from single parton</a:t>
            </a:r>
          </a:p>
          <a:p>
            <a:r>
              <a:rPr lang="en-US" dirty="0" smtClean="0"/>
              <a:t>Jets and jet </a:t>
            </a:r>
            <a:r>
              <a:rPr lang="en-US" dirty="0"/>
              <a:t>substructure </a:t>
            </a:r>
            <a:endParaRPr lang="en-US" dirty="0" smtClean="0"/>
          </a:p>
          <a:p>
            <a:pPr lvl="1"/>
            <a:r>
              <a:rPr lang="en-US" dirty="0" smtClean="0"/>
              <a:t>Gluon vs. quark jets and hadronization</a:t>
            </a:r>
          </a:p>
          <a:p>
            <a:pPr lvl="1"/>
            <a:r>
              <a:rPr lang="en-US" dirty="0" smtClean="0"/>
              <a:t>Search for BSM physics</a:t>
            </a:r>
          </a:p>
          <a:p>
            <a:pPr lvl="1"/>
            <a:r>
              <a:rPr lang="en-US" dirty="0" smtClean="0"/>
              <a:t>Measure </a:t>
            </a:r>
            <a:r>
              <a:rPr lang="en-US" dirty="0"/>
              <a:t>parton spin-momentum correlations in hadronization </a:t>
            </a:r>
            <a:r>
              <a:rPr lang="en-US" dirty="0" smtClean="0"/>
              <a:t>via angular distributions of particles within jet</a:t>
            </a:r>
          </a:p>
          <a:p>
            <a:pPr lvl="1"/>
            <a:r>
              <a:rPr lang="en-US" dirty="0" smtClean="0"/>
              <a:t>Understand jet modification and energy redistribution in nuclear medium</a:t>
            </a:r>
          </a:p>
          <a:p>
            <a:r>
              <a:rPr lang="en-US" dirty="0" smtClean="0"/>
              <a:t>Underlying event</a:t>
            </a:r>
          </a:p>
          <a:p>
            <a:pPr lvl="1"/>
            <a:r>
              <a:rPr lang="en-US" dirty="0" smtClean="0"/>
              <a:t>Soft QCD physics in </a:t>
            </a:r>
            <a:r>
              <a:rPr lang="en-US" dirty="0" err="1" smtClean="0"/>
              <a:t>p+p</a:t>
            </a:r>
            <a:r>
              <a:rPr lang="en-US" dirty="0" smtClean="0"/>
              <a:t>, nuclear collisions</a:t>
            </a:r>
          </a:p>
          <a:p>
            <a:r>
              <a:rPr lang="en-US" dirty="0" smtClean="0"/>
              <a:t>Collectivity in high-multiplicity systems, regardless of system size</a:t>
            </a:r>
          </a:p>
          <a:p>
            <a:r>
              <a:rPr lang="en-US" dirty="0" smtClean="0"/>
              <a:t>Searching for dark matter in heavy ion collisions</a:t>
            </a:r>
            <a:endParaRPr lang="en-US" dirty="0"/>
          </a:p>
          <a:p>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
        <p:nvSpPr>
          <p:cNvPr id="6" name="Rectangle 5"/>
          <p:cNvSpPr/>
          <p:nvPr/>
        </p:nvSpPr>
        <p:spPr>
          <a:xfrm>
            <a:off x="533400" y="3872552"/>
            <a:ext cx="8077200" cy="2438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6382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Increasing connections </a:t>
            </a:r>
            <a:r>
              <a:rPr lang="en-US" sz="3400" dirty="0" smtClean="0"/>
              <a:t>between heavy ion or nucleon structure physics and particle physics</a:t>
            </a:r>
            <a:endParaRPr lang="en-US" sz="3400" dirty="0"/>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r>
              <a:rPr lang="en-US" sz="3400" dirty="0" smtClean="0"/>
              <a:t>Low-x/gluon saturation physics</a:t>
            </a:r>
          </a:p>
          <a:p>
            <a:pPr lvl="1"/>
            <a:r>
              <a:rPr lang="en-US" dirty="0" smtClean="0"/>
              <a:t>Onset expected in higher-energy </a:t>
            </a:r>
            <a:r>
              <a:rPr lang="en-US" dirty="0" err="1" smtClean="0"/>
              <a:t>p+p</a:t>
            </a:r>
            <a:r>
              <a:rPr lang="en-US" dirty="0" smtClean="0"/>
              <a:t> collisions, lower-energy heavy ion collisions</a:t>
            </a:r>
          </a:p>
          <a:p>
            <a:r>
              <a:rPr lang="en-US" sz="3400" dirty="0" smtClean="0"/>
              <a:t>Transverse-momentum-dependent parton distribution functions, Q</a:t>
            </a:r>
            <a:r>
              <a:rPr lang="en-US" sz="3400" baseline="-25000" dirty="0" smtClean="0"/>
              <a:t>T</a:t>
            </a:r>
            <a:r>
              <a:rPr lang="en-US" sz="3400" dirty="0" smtClean="0"/>
              <a:t> resummation, Soft-Collinear Effective Theory</a:t>
            </a:r>
            <a:endParaRPr lang="en-US" sz="3400" dirty="0"/>
          </a:p>
          <a:p>
            <a:pPr lvl="1"/>
            <a:r>
              <a:rPr lang="en-US" dirty="0" smtClean="0"/>
              <a:t>Determine transverse momentum distribution for Higgs, Z/W, </a:t>
            </a:r>
            <a:r>
              <a:rPr lang="en-US" dirty="0" err="1" smtClean="0"/>
              <a:t>Drell</a:t>
            </a:r>
            <a:r>
              <a:rPr lang="en-US" dirty="0" smtClean="0"/>
              <a:t>-Yan at low </a:t>
            </a:r>
            <a:r>
              <a:rPr lang="en-US" dirty="0" err="1" smtClean="0"/>
              <a:t>p</a:t>
            </a:r>
            <a:r>
              <a:rPr lang="en-US" baseline="-25000" dirty="0" err="1" smtClean="0"/>
              <a:t>T</a:t>
            </a:r>
            <a:endParaRPr lang="en-US" baseline="-25000" dirty="0" smtClean="0"/>
          </a:p>
          <a:p>
            <a:r>
              <a:rPr lang="en-US" dirty="0" smtClean="0"/>
              <a:t>B factories </a:t>
            </a:r>
          </a:p>
          <a:p>
            <a:pPr lvl="1"/>
            <a:r>
              <a:rPr lang="en-US" dirty="0" smtClean="0"/>
              <a:t>Flavor physics and CP violation </a:t>
            </a:r>
          </a:p>
          <a:p>
            <a:pPr lvl="1"/>
            <a:r>
              <a:rPr lang="en-US" dirty="0"/>
              <a:t>S</a:t>
            </a:r>
            <a:r>
              <a:rPr lang="en-US" dirty="0" smtClean="0"/>
              <a:t>pin-momentum correlations in hadronization </a:t>
            </a:r>
          </a:p>
          <a:p>
            <a:pPr lvl="1"/>
            <a:r>
              <a:rPr lang="en-US" dirty="0" err="1"/>
              <a:t>D</a:t>
            </a:r>
            <a:r>
              <a:rPr lang="en-US" dirty="0" err="1" smtClean="0"/>
              <a:t>ihadron</a:t>
            </a:r>
            <a:r>
              <a:rPr lang="en-US" dirty="0" smtClean="0"/>
              <a:t> fragmentation functions—observe two particles fragmenting from single parton</a:t>
            </a:r>
          </a:p>
          <a:p>
            <a:r>
              <a:rPr lang="en-US" dirty="0" smtClean="0"/>
              <a:t>Jets and jet </a:t>
            </a:r>
            <a:r>
              <a:rPr lang="en-US" dirty="0"/>
              <a:t>substructure </a:t>
            </a:r>
            <a:endParaRPr lang="en-US" dirty="0" smtClean="0"/>
          </a:p>
          <a:p>
            <a:pPr lvl="1"/>
            <a:r>
              <a:rPr lang="en-US" dirty="0" smtClean="0"/>
              <a:t>Gluon vs. quark jets and hadronization</a:t>
            </a:r>
          </a:p>
          <a:p>
            <a:pPr lvl="1"/>
            <a:r>
              <a:rPr lang="en-US" dirty="0" smtClean="0"/>
              <a:t>Search for BSM physics</a:t>
            </a:r>
          </a:p>
          <a:p>
            <a:pPr lvl="1"/>
            <a:r>
              <a:rPr lang="en-US" dirty="0" smtClean="0"/>
              <a:t>Measure </a:t>
            </a:r>
            <a:r>
              <a:rPr lang="en-US" dirty="0"/>
              <a:t>parton spin-momentum correlations in hadronization </a:t>
            </a:r>
            <a:r>
              <a:rPr lang="en-US" dirty="0" smtClean="0"/>
              <a:t>via angular distributions of particles within jet</a:t>
            </a:r>
          </a:p>
          <a:p>
            <a:pPr lvl="1"/>
            <a:r>
              <a:rPr lang="en-US" dirty="0" smtClean="0"/>
              <a:t>Understand jet modification and energy redistribution in nuclear medium</a:t>
            </a:r>
          </a:p>
          <a:p>
            <a:r>
              <a:rPr lang="en-US" dirty="0" smtClean="0"/>
              <a:t>Underlying event</a:t>
            </a:r>
          </a:p>
          <a:p>
            <a:pPr lvl="1"/>
            <a:r>
              <a:rPr lang="en-US" dirty="0" smtClean="0"/>
              <a:t>Soft QCD physics in </a:t>
            </a:r>
            <a:r>
              <a:rPr lang="en-US" dirty="0" err="1" smtClean="0"/>
              <a:t>p+p</a:t>
            </a:r>
            <a:r>
              <a:rPr lang="en-US" dirty="0" smtClean="0"/>
              <a:t>, nuclear collisions</a:t>
            </a:r>
          </a:p>
          <a:p>
            <a:r>
              <a:rPr lang="en-US" dirty="0" smtClean="0"/>
              <a:t>Collectivity in high-multiplicity systems, regardless of system size</a:t>
            </a:r>
          </a:p>
          <a:p>
            <a:r>
              <a:rPr lang="en-US" dirty="0" smtClean="0"/>
              <a:t>Searching for dark matter in heavy ion collisions</a:t>
            </a:r>
            <a:endParaRPr lang="en-US" dirty="0"/>
          </a:p>
          <a:p>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
        <p:nvSpPr>
          <p:cNvPr id="6" name="Rectangle 5"/>
          <p:cNvSpPr/>
          <p:nvPr/>
        </p:nvSpPr>
        <p:spPr>
          <a:xfrm>
            <a:off x="533400" y="5257800"/>
            <a:ext cx="8077200" cy="1066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817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Increasing connections </a:t>
            </a:r>
            <a:r>
              <a:rPr lang="en-US" sz="3400" dirty="0" smtClean="0"/>
              <a:t>between heavy ion or nucleon structure physics and particle physics</a:t>
            </a:r>
            <a:endParaRPr lang="en-US" sz="3400" dirty="0"/>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r>
              <a:rPr lang="en-US" sz="3400" dirty="0" smtClean="0"/>
              <a:t>Low-x/gluon saturation physics</a:t>
            </a:r>
          </a:p>
          <a:p>
            <a:pPr lvl="1"/>
            <a:r>
              <a:rPr lang="en-US" dirty="0" smtClean="0"/>
              <a:t>Onset expected in higher-energy </a:t>
            </a:r>
            <a:r>
              <a:rPr lang="en-US" dirty="0" err="1" smtClean="0"/>
              <a:t>p+p</a:t>
            </a:r>
            <a:r>
              <a:rPr lang="en-US" dirty="0" smtClean="0"/>
              <a:t> collisions, lower-energy heavy ion collisions</a:t>
            </a:r>
          </a:p>
          <a:p>
            <a:r>
              <a:rPr lang="en-US" sz="3400" dirty="0" smtClean="0"/>
              <a:t>Transverse-momentum-dependent parton distribution functions, Q</a:t>
            </a:r>
            <a:r>
              <a:rPr lang="en-US" sz="3400" baseline="-25000" dirty="0" smtClean="0"/>
              <a:t>T</a:t>
            </a:r>
            <a:r>
              <a:rPr lang="en-US" sz="3400" dirty="0" smtClean="0"/>
              <a:t> resummation, Soft-Collinear Effective Theory</a:t>
            </a:r>
            <a:endParaRPr lang="en-US" sz="3400" dirty="0"/>
          </a:p>
          <a:p>
            <a:pPr lvl="1"/>
            <a:r>
              <a:rPr lang="en-US" dirty="0" smtClean="0"/>
              <a:t>Determine transverse momentum distribution for Higgs, Z/W, </a:t>
            </a:r>
            <a:r>
              <a:rPr lang="en-US" dirty="0" err="1" smtClean="0"/>
              <a:t>Drell</a:t>
            </a:r>
            <a:r>
              <a:rPr lang="en-US" dirty="0" smtClean="0"/>
              <a:t>-Yan at low </a:t>
            </a:r>
            <a:r>
              <a:rPr lang="en-US" dirty="0" err="1" smtClean="0"/>
              <a:t>p</a:t>
            </a:r>
            <a:r>
              <a:rPr lang="en-US" baseline="-25000" dirty="0" err="1" smtClean="0"/>
              <a:t>T</a:t>
            </a:r>
            <a:endParaRPr lang="en-US" baseline="-25000" dirty="0" smtClean="0"/>
          </a:p>
          <a:p>
            <a:r>
              <a:rPr lang="en-US" dirty="0" smtClean="0"/>
              <a:t>B factories </a:t>
            </a:r>
          </a:p>
          <a:p>
            <a:pPr lvl="1"/>
            <a:r>
              <a:rPr lang="en-US" dirty="0" smtClean="0"/>
              <a:t>Flavor physics and CP violation </a:t>
            </a:r>
          </a:p>
          <a:p>
            <a:pPr lvl="1"/>
            <a:r>
              <a:rPr lang="en-US" dirty="0"/>
              <a:t>S</a:t>
            </a:r>
            <a:r>
              <a:rPr lang="en-US" dirty="0" smtClean="0"/>
              <a:t>pin-momentum correlations in hadronization </a:t>
            </a:r>
          </a:p>
          <a:p>
            <a:pPr lvl="1"/>
            <a:r>
              <a:rPr lang="en-US" dirty="0" err="1"/>
              <a:t>D</a:t>
            </a:r>
            <a:r>
              <a:rPr lang="en-US" dirty="0" err="1" smtClean="0"/>
              <a:t>ihadron</a:t>
            </a:r>
            <a:r>
              <a:rPr lang="en-US" dirty="0" smtClean="0"/>
              <a:t> fragmentation functions—observe two particles fragmenting from single parton</a:t>
            </a:r>
          </a:p>
          <a:p>
            <a:r>
              <a:rPr lang="en-US" dirty="0" smtClean="0"/>
              <a:t>Jets and jet </a:t>
            </a:r>
            <a:r>
              <a:rPr lang="en-US" dirty="0"/>
              <a:t>substructure </a:t>
            </a:r>
            <a:endParaRPr lang="en-US" dirty="0" smtClean="0"/>
          </a:p>
          <a:p>
            <a:pPr lvl="1"/>
            <a:r>
              <a:rPr lang="en-US" dirty="0" smtClean="0"/>
              <a:t>Gluon vs. quark jets and hadronization</a:t>
            </a:r>
          </a:p>
          <a:p>
            <a:pPr lvl="1"/>
            <a:r>
              <a:rPr lang="en-US" dirty="0" smtClean="0"/>
              <a:t>Search for BSM physics</a:t>
            </a:r>
          </a:p>
          <a:p>
            <a:pPr lvl="1"/>
            <a:r>
              <a:rPr lang="en-US" dirty="0" smtClean="0"/>
              <a:t>Measure </a:t>
            </a:r>
            <a:r>
              <a:rPr lang="en-US" dirty="0"/>
              <a:t>parton spin-momentum correlations in hadronization </a:t>
            </a:r>
            <a:r>
              <a:rPr lang="en-US" dirty="0" smtClean="0"/>
              <a:t>via angular distributions of particles within jet</a:t>
            </a:r>
          </a:p>
          <a:p>
            <a:pPr lvl="1"/>
            <a:r>
              <a:rPr lang="en-US" dirty="0" smtClean="0"/>
              <a:t>Understand jet modification and energy redistribution in QCD medium</a:t>
            </a:r>
          </a:p>
          <a:p>
            <a:r>
              <a:rPr lang="en-US" dirty="0" smtClean="0"/>
              <a:t>Underlying event</a:t>
            </a:r>
          </a:p>
          <a:p>
            <a:pPr lvl="1"/>
            <a:r>
              <a:rPr lang="en-US" dirty="0" smtClean="0"/>
              <a:t>Soft QCD physics in </a:t>
            </a:r>
            <a:r>
              <a:rPr lang="en-US" dirty="0" err="1" smtClean="0"/>
              <a:t>p+p</a:t>
            </a:r>
            <a:r>
              <a:rPr lang="en-US" dirty="0" smtClean="0"/>
              <a:t>, nuclear collisions</a:t>
            </a:r>
          </a:p>
          <a:p>
            <a:r>
              <a:rPr lang="en-US" dirty="0" smtClean="0"/>
              <a:t>Collectivity in high-multiplicity systems, regardless of system size</a:t>
            </a:r>
          </a:p>
          <a:p>
            <a:r>
              <a:rPr lang="en-US" dirty="0" smtClean="0"/>
              <a:t>Searching for dark matter in heavy ion collisions</a:t>
            </a:r>
            <a:endParaRPr lang="en-US" dirty="0"/>
          </a:p>
          <a:p>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
        <p:nvSpPr>
          <p:cNvPr id="6" name="Rectangle 5"/>
          <p:cNvSpPr/>
          <p:nvPr/>
        </p:nvSpPr>
        <p:spPr>
          <a:xfrm>
            <a:off x="533400" y="5715000"/>
            <a:ext cx="80772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2668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Increasing connections </a:t>
            </a:r>
            <a:r>
              <a:rPr lang="en-US" sz="3400" dirty="0" smtClean="0"/>
              <a:t>between heavy ion or nucleon structure physics and particle physics</a:t>
            </a:r>
            <a:endParaRPr lang="en-US" sz="3400" dirty="0"/>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r>
              <a:rPr lang="en-US" sz="3400" dirty="0" smtClean="0"/>
              <a:t>Low-x/gluon saturation physics</a:t>
            </a:r>
          </a:p>
          <a:p>
            <a:pPr lvl="1"/>
            <a:r>
              <a:rPr lang="en-US" dirty="0" smtClean="0"/>
              <a:t>Onset expected in higher-energy </a:t>
            </a:r>
            <a:r>
              <a:rPr lang="en-US" dirty="0" err="1" smtClean="0"/>
              <a:t>p+p</a:t>
            </a:r>
            <a:r>
              <a:rPr lang="en-US" dirty="0" smtClean="0"/>
              <a:t> collisions, lower-energy heavy ion collisions</a:t>
            </a:r>
          </a:p>
          <a:p>
            <a:r>
              <a:rPr lang="en-US" sz="3400" dirty="0" smtClean="0"/>
              <a:t>Transverse-momentum-dependent parton distribution functions, Q</a:t>
            </a:r>
            <a:r>
              <a:rPr lang="en-US" sz="3400" baseline="-25000" dirty="0" smtClean="0"/>
              <a:t>T</a:t>
            </a:r>
            <a:r>
              <a:rPr lang="en-US" sz="3400" dirty="0" smtClean="0"/>
              <a:t> resummation, Soft-Collinear Effective Theory</a:t>
            </a:r>
            <a:endParaRPr lang="en-US" sz="3400" dirty="0"/>
          </a:p>
          <a:p>
            <a:pPr lvl="1"/>
            <a:r>
              <a:rPr lang="en-US" dirty="0" smtClean="0"/>
              <a:t>Determine transverse momentum distribution for Higgs, Z/W, </a:t>
            </a:r>
            <a:r>
              <a:rPr lang="en-US" dirty="0" err="1" smtClean="0"/>
              <a:t>Drell</a:t>
            </a:r>
            <a:r>
              <a:rPr lang="en-US" dirty="0" smtClean="0"/>
              <a:t>-Yan at low </a:t>
            </a:r>
            <a:r>
              <a:rPr lang="en-US" dirty="0" err="1" smtClean="0"/>
              <a:t>p</a:t>
            </a:r>
            <a:r>
              <a:rPr lang="en-US" baseline="-25000" dirty="0" err="1" smtClean="0"/>
              <a:t>T</a:t>
            </a:r>
            <a:endParaRPr lang="en-US" baseline="-25000" dirty="0" smtClean="0"/>
          </a:p>
          <a:p>
            <a:r>
              <a:rPr lang="en-US" dirty="0" smtClean="0"/>
              <a:t>B factories </a:t>
            </a:r>
          </a:p>
          <a:p>
            <a:pPr lvl="1"/>
            <a:r>
              <a:rPr lang="en-US" dirty="0" smtClean="0"/>
              <a:t>Flavor physics and CP violation </a:t>
            </a:r>
          </a:p>
          <a:p>
            <a:pPr lvl="1"/>
            <a:r>
              <a:rPr lang="en-US" dirty="0"/>
              <a:t>S</a:t>
            </a:r>
            <a:r>
              <a:rPr lang="en-US" dirty="0" smtClean="0"/>
              <a:t>pin-momentum correlations in hadronization </a:t>
            </a:r>
          </a:p>
          <a:p>
            <a:pPr lvl="1"/>
            <a:r>
              <a:rPr lang="en-US" dirty="0" err="1"/>
              <a:t>D</a:t>
            </a:r>
            <a:r>
              <a:rPr lang="en-US" dirty="0" err="1" smtClean="0"/>
              <a:t>ihadron</a:t>
            </a:r>
            <a:r>
              <a:rPr lang="en-US" dirty="0" smtClean="0"/>
              <a:t> fragmentation functions—observe two particles fragmenting from single parton</a:t>
            </a:r>
          </a:p>
          <a:p>
            <a:r>
              <a:rPr lang="en-US" dirty="0" smtClean="0"/>
              <a:t>Jets and jet </a:t>
            </a:r>
            <a:r>
              <a:rPr lang="en-US" dirty="0"/>
              <a:t>substructure </a:t>
            </a:r>
            <a:endParaRPr lang="en-US" dirty="0" smtClean="0"/>
          </a:p>
          <a:p>
            <a:pPr lvl="1"/>
            <a:r>
              <a:rPr lang="en-US" dirty="0" smtClean="0"/>
              <a:t>Gluon vs. quark jets and hadronization</a:t>
            </a:r>
          </a:p>
          <a:p>
            <a:pPr lvl="1"/>
            <a:r>
              <a:rPr lang="en-US" dirty="0" smtClean="0"/>
              <a:t>Search for BSM physics</a:t>
            </a:r>
          </a:p>
          <a:p>
            <a:pPr lvl="1"/>
            <a:r>
              <a:rPr lang="en-US" dirty="0" smtClean="0"/>
              <a:t>Measure </a:t>
            </a:r>
            <a:r>
              <a:rPr lang="en-US" dirty="0"/>
              <a:t>parton spin-momentum correlations in hadronization </a:t>
            </a:r>
            <a:r>
              <a:rPr lang="en-US" dirty="0" smtClean="0"/>
              <a:t>via angular distributions of particles within jet</a:t>
            </a:r>
          </a:p>
          <a:p>
            <a:pPr lvl="1"/>
            <a:r>
              <a:rPr lang="en-US" dirty="0" smtClean="0"/>
              <a:t>Understand jet modification and energy redistribution in nuclear medium</a:t>
            </a:r>
          </a:p>
          <a:p>
            <a:r>
              <a:rPr lang="en-US" dirty="0" smtClean="0"/>
              <a:t>Underlying event</a:t>
            </a:r>
          </a:p>
          <a:p>
            <a:pPr lvl="1"/>
            <a:r>
              <a:rPr lang="en-US" dirty="0" smtClean="0"/>
              <a:t>Soft QCD physics in </a:t>
            </a:r>
            <a:r>
              <a:rPr lang="en-US" dirty="0" err="1" smtClean="0"/>
              <a:t>p+p</a:t>
            </a:r>
            <a:r>
              <a:rPr lang="en-US" dirty="0" smtClean="0"/>
              <a:t>, nuclear collisions</a:t>
            </a:r>
          </a:p>
          <a:p>
            <a:r>
              <a:rPr lang="en-US" dirty="0" smtClean="0"/>
              <a:t>Collectivity in high-multiplicity systems, regardless of system size</a:t>
            </a:r>
          </a:p>
          <a:p>
            <a:r>
              <a:rPr lang="en-US" dirty="0" smtClean="0"/>
              <a:t>Searching for dark matter in heavy ion collisions</a:t>
            </a:r>
            <a:endParaRPr lang="en-US" dirty="0"/>
          </a:p>
          <a:p>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3791368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ahead!</a:t>
            </a:r>
            <a:endParaRPr lang="en-US" sz="3400" dirty="0"/>
          </a:p>
        </p:txBody>
      </p:sp>
      <p:sp>
        <p:nvSpPr>
          <p:cNvPr id="3" name="Content Placeholder 2"/>
          <p:cNvSpPr>
            <a:spLocks noGrp="1"/>
          </p:cNvSpPr>
          <p:nvPr>
            <p:ph idx="1"/>
          </p:nvPr>
        </p:nvSpPr>
        <p:spPr/>
        <p:txBody>
          <a:bodyPr>
            <a:normAutofit fontScale="62500" lnSpcReduction="20000"/>
          </a:bodyPr>
          <a:lstStyle/>
          <a:p>
            <a:r>
              <a:rPr lang="en-US" dirty="0" smtClean="0"/>
              <a:t>In perturbative QCD, since 1990s starting to consider detailed internal QCD dynamics that parts with traditional parton model ways of looking at hadrons—and perform </a:t>
            </a:r>
            <a:r>
              <a:rPr lang="en-US" u="sng" dirty="0" smtClean="0"/>
              <a:t>phenomenological calculations</a:t>
            </a:r>
            <a:r>
              <a:rPr lang="en-US" dirty="0" smtClean="0"/>
              <a:t> using these new ideas/tools!</a:t>
            </a:r>
          </a:p>
          <a:p>
            <a:pPr marL="0" indent="0">
              <a:buNone/>
            </a:pPr>
            <a:r>
              <a:rPr lang="en-US" dirty="0" smtClean="0"/>
              <a:t>     E.g.:</a:t>
            </a:r>
          </a:p>
          <a:p>
            <a:pPr lvl="1"/>
            <a:r>
              <a:rPr lang="en-US" dirty="0"/>
              <a:t>Various </a:t>
            </a:r>
            <a:r>
              <a:rPr lang="en-US" i="1" dirty="0"/>
              <a:t>resummation</a:t>
            </a:r>
            <a:r>
              <a:rPr lang="en-US" dirty="0"/>
              <a:t> techniques</a:t>
            </a:r>
          </a:p>
          <a:p>
            <a:pPr lvl="1"/>
            <a:r>
              <a:rPr lang="en-US" i="1" dirty="0" smtClean="0"/>
              <a:t>Non-linear</a:t>
            </a:r>
            <a:r>
              <a:rPr lang="en-US" dirty="0" smtClean="0"/>
              <a:t> evolution at small momentum fractions</a:t>
            </a:r>
          </a:p>
          <a:p>
            <a:pPr lvl="1"/>
            <a:r>
              <a:rPr lang="en-US" i="1" dirty="0"/>
              <a:t>Spin-spin</a:t>
            </a:r>
            <a:r>
              <a:rPr lang="en-US" dirty="0"/>
              <a:t> and </a:t>
            </a:r>
            <a:r>
              <a:rPr lang="en-US" i="1" dirty="0"/>
              <a:t>spin-momentum</a:t>
            </a:r>
            <a:r>
              <a:rPr lang="en-US" dirty="0"/>
              <a:t> correlations in QCD bound states</a:t>
            </a:r>
          </a:p>
          <a:p>
            <a:pPr lvl="1"/>
            <a:r>
              <a:rPr lang="en-US" i="1" dirty="0" smtClean="0"/>
              <a:t>Spatial</a:t>
            </a:r>
            <a:r>
              <a:rPr lang="en-US" dirty="0" smtClean="0"/>
              <a:t> distributions of partons in hadrons</a:t>
            </a:r>
          </a:p>
          <a:p>
            <a:r>
              <a:rPr lang="en-US" dirty="0" smtClean="0"/>
              <a:t>Non-</a:t>
            </a:r>
            <a:r>
              <a:rPr lang="en-US" dirty="0" err="1" smtClean="0"/>
              <a:t>perturbative</a:t>
            </a:r>
            <a:r>
              <a:rPr lang="en-US" dirty="0" smtClean="0"/>
              <a:t> methods: </a:t>
            </a:r>
          </a:p>
          <a:p>
            <a:pPr lvl="1"/>
            <a:r>
              <a:rPr lang="en-US" dirty="0" smtClean="0"/>
              <a:t>Lattice QCD less and less limited by computing resources—since 2010 starting to perform calculations at the physical pion mass (after 36 years!).  Plus recent new ideas on how to calculate previously intractable quantities.</a:t>
            </a:r>
          </a:p>
          <a:p>
            <a:pPr lvl="1"/>
            <a:r>
              <a:rPr lang="en-US" dirty="0" err="1" smtClean="0"/>
              <a:t>AdS</a:t>
            </a:r>
            <a:r>
              <a:rPr lang="en-US" dirty="0" smtClean="0"/>
              <a:t>/CFT “gauge-string duality” an exciting recent development as first fundamentally new handle to try to tackle QCD in decades!</a:t>
            </a:r>
          </a:p>
          <a:p>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6" name="Slide Number Placeholder 5"/>
          <p:cNvSpPr>
            <a:spLocks noGrp="1"/>
          </p:cNvSpPr>
          <p:nvPr>
            <p:ph type="sldNum" sz="quarter" idx="12"/>
          </p:nvPr>
        </p:nvSpPr>
        <p:spPr/>
        <p:txBody>
          <a:bodyPr/>
          <a:lstStyle/>
          <a:p>
            <a:r>
              <a:rPr lang="en-US" dirty="0" smtClean="0"/>
              <a:t>4</a:t>
            </a:r>
            <a:endParaRPr lang="en-US" dirty="0"/>
          </a:p>
        </p:txBody>
      </p:sp>
      <p:sp>
        <p:nvSpPr>
          <p:cNvPr id="7" name="Rectangle 6"/>
          <p:cNvSpPr/>
          <p:nvPr/>
        </p:nvSpPr>
        <p:spPr>
          <a:xfrm>
            <a:off x="533400" y="5105400"/>
            <a:ext cx="80772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9836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Increasing connections </a:t>
            </a:r>
            <a:r>
              <a:rPr lang="en-US" sz="3400" dirty="0" smtClean="0"/>
              <a:t>between heavy ion or nucleon structure physics and particle physics</a:t>
            </a:r>
            <a:endParaRPr lang="en-US" sz="3400" dirty="0"/>
          </a:p>
        </p:txBody>
      </p:sp>
      <p:sp>
        <p:nvSpPr>
          <p:cNvPr id="3" name="Content Placeholder 2"/>
          <p:cNvSpPr>
            <a:spLocks noGrp="1"/>
          </p:cNvSpPr>
          <p:nvPr>
            <p:ph idx="1"/>
          </p:nvPr>
        </p:nvSpPr>
        <p:spPr>
          <a:xfrm>
            <a:off x="457200" y="1600200"/>
            <a:ext cx="8229600" cy="4724400"/>
          </a:xfrm>
        </p:spPr>
        <p:txBody>
          <a:bodyPr>
            <a:normAutofit fontScale="55000" lnSpcReduction="20000"/>
          </a:bodyPr>
          <a:lstStyle/>
          <a:p>
            <a:r>
              <a:rPr lang="en-US" sz="3400" dirty="0" smtClean="0"/>
              <a:t>Low-x/gluon saturation physics</a:t>
            </a:r>
          </a:p>
          <a:p>
            <a:pPr lvl="1"/>
            <a:r>
              <a:rPr lang="en-US" dirty="0" smtClean="0"/>
              <a:t>Onset expected in higher-energy </a:t>
            </a:r>
            <a:r>
              <a:rPr lang="en-US" dirty="0" err="1" smtClean="0"/>
              <a:t>p+p</a:t>
            </a:r>
            <a:r>
              <a:rPr lang="en-US" dirty="0" smtClean="0"/>
              <a:t> collisions, lower-energy heavy ion collisions</a:t>
            </a:r>
          </a:p>
          <a:p>
            <a:r>
              <a:rPr lang="en-US" sz="3400" dirty="0" smtClean="0"/>
              <a:t>Transverse-momentum-dependent parton distribution functions, Q</a:t>
            </a:r>
            <a:r>
              <a:rPr lang="en-US" sz="3400" baseline="-25000" dirty="0" smtClean="0"/>
              <a:t>T</a:t>
            </a:r>
            <a:r>
              <a:rPr lang="en-US" sz="3400" dirty="0" smtClean="0"/>
              <a:t> resummation, Soft-Collinear Effective Theory</a:t>
            </a:r>
            <a:endParaRPr lang="en-US" sz="3400" dirty="0"/>
          </a:p>
          <a:p>
            <a:pPr lvl="1"/>
            <a:r>
              <a:rPr lang="en-US" dirty="0" smtClean="0"/>
              <a:t>Determine transverse momentum distribution for Higgs, Z/W, </a:t>
            </a:r>
            <a:r>
              <a:rPr lang="en-US" dirty="0" err="1" smtClean="0"/>
              <a:t>Drell</a:t>
            </a:r>
            <a:r>
              <a:rPr lang="en-US" dirty="0" smtClean="0"/>
              <a:t>-Yan at low </a:t>
            </a:r>
            <a:r>
              <a:rPr lang="en-US" dirty="0" err="1" smtClean="0"/>
              <a:t>p</a:t>
            </a:r>
            <a:r>
              <a:rPr lang="en-US" baseline="-25000" dirty="0" err="1" smtClean="0"/>
              <a:t>T</a:t>
            </a:r>
            <a:endParaRPr lang="en-US" baseline="-25000" dirty="0" smtClean="0"/>
          </a:p>
          <a:p>
            <a:r>
              <a:rPr lang="en-US" dirty="0" smtClean="0"/>
              <a:t>B factories </a:t>
            </a:r>
          </a:p>
          <a:p>
            <a:pPr lvl="1"/>
            <a:r>
              <a:rPr lang="en-US" dirty="0" smtClean="0"/>
              <a:t>Flavor physics and CP violation </a:t>
            </a:r>
          </a:p>
          <a:p>
            <a:pPr lvl="1"/>
            <a:r>
              <a:rPr lang="en-US" dirty="0"/>
              <a:t>S</a:t>
            </a:r>
            <a:r>
              <a:rPr lang="en-US" dirty="0" smtClean="0"/>
              <a:t>pin-momentum correlations in hadronization </a:t>
            </a:r>
          </a:p>
          <a:p>
            <a:pPr lvl="1"/>
            <a:r>
              <a:rPr lang="en-US" dirty="0" err="1"/>
              <a:t>D</a:t>
            </a:r>
            <a:r>
              <a:rPr lang="en-US" dirty="0" err="1" smtClean="0"/>
              <a:t>ihadron</a:t>
            </a:r>
            <a:r>
              <a:rPr lang="en-US" dirty="0" smtClean="0"/>
              <a:t> fragmentation functions—observe two particles fragmenting from single parton</a:t>
            </a:r>
          </a:p>
          <a:p>
            <a:r>
              <a:rPr lang="en-US" dirty="0" smtClean="0"/>
              <a:t>Jets and jet </a:t>
            </a:r>
            <a:r>
              <a:rPr lang="en-US" dirty="0"/>
              <a:t>substructure </a:t>
            </a:r>
            <a:endParaRPr lang="en-US" dirty="0" smtClean="0"/>
          </a:p>
          <a:p>
            <a:pPr lvl="1"/>
            <a:r>
              <a:rPr lang="en-US" dirty="0" smtClean="0"/>
              <a:t>Gluon vs. quark jets and hadronization</a:t>
            </a:r>
          </a:p>
          <a:p>
            <a:pPr lvl="1"/>
            <a:r>
              <a:rPr lang="en-US" dirty="0" smtClean="0"/>
              <a:t>Search for BSM physics</a:t>
            </a:r>
          </a:p>
          <a:p>
            <a:pPr lvl="1"/>
            <a:r>
              <a:rPr lang="en-US" dirty="0" smtClean="0"/>
              <a:t>Measure </a:t>
            </a:r>
            <a:r>
              <a:rPr lang="en-US" dirty="0"/>
              <a:t>parton spin-momentum correlations in hadronization </a:t>
            </a:r>
            <a:r>
              <a:rPr lang="en-US" dirty="0" smtClean="0"/>
              <a:t>via angular distributions of particles within jet</a:t>
            </a:r>
          </a:p>
          <a:p>
            <a:pPr lvl="1"/>
            <a:r>
              <a:rPr lang="en-US" dirty="0" smtClean="0"/>
              <a:t>Understand jet modification and energy redistribution in nuclear medium</a:t>
            </a:r>
          </a:p>
          <a:p>
            <a:r>
              <a:rPr lang="en-US" dirty="0" smtClean="0"/>
              <a:t>Underlying event</a:t>
            </a:r>
          </a:p>
          <a:p>
            <a:pPr lvl="1"/>
            <a:r>
              <a:rPr lang="en-US" dirty="0" smtClean="0"/>
              <a:t>Soft QCD physics in </a:t>
            </a:r>
            <a:r>
              <a:rPr lang="en-US" dirty="0" err="1" smtClean="0"/>
              <a:t>p+p</a:t>
            </a:r>
            <a:r>
              <a:rPr lang="en-US" dirty="0" smtClean="0"/>
              <a:t>, nuclear collisions</a:t>
            </a:r>
          </a:p>
          <a:p>
            <a:r>
              <a:rPr lang="en-US" dirty="0" smtClean="0"/>
              <a:t>Collectivity in high-multiplicity systems, regardless of system size</a:t>
            </a:r>
          </a:p>
          <a:p>
            <a:r>
              <a:rPr lang="en-US" dirty="0" smtClean="0"/>
              <a:t>Searching for dark matter in heavy ion collisions</a:t>
            </a:r>
            <a:endParaRPr lang="en-US" dirty="0"/>
          </a:p>
          <a:p>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667000"/>
            <a:ext cx="3867150" cy="372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15000" y="2895600"/>
            <a:ext cx="2524602" cy="646331"/>
          </a:xfrm>
          <a:prstGeom prst="rect">
            <a:avLst/>
          </a:prstGeom>
          <a:noFill/>
        </p:spPr>
        <p:txBody>
          <a:bodyPr wrap="none" rtlCol="0">
            <a:spAutoFit/>
          </a:bodyPr>
          <a:lstStyle/>
          <a:p>
            <a:r>
              <a:rPr lang="en-US" dirty="0" smtClean="0"/>
              <a:t>PHENIX</a:t>
            </a:r>
          </a:p>
          <a:p>
            <a:r>
              <a:rPr lang="en-US" dirty="0" smtClean="0"/>
              <a:t>PRC91, </a:t>
            </a:r>
            <a:r>
              <a:rPr lang="en-US" dirty="0"/>
              <a:t>024913(R) (2015)</a:t>
            </a:r>
          </a:p>
        </p:txBody>
      </p:sp>
    </p:spTree>
    <p:extLst>
      <p:ext uri="{BB962C8B-B14F-4D97-AF65-F5344CB8AC3E}">
        <p14:creationId xmlns:p14="http://schemas.microsoft.com/office/powerpoint/2010/main" val="10240899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Overlapping tools </a:t>
            </a:r>
            <a:br>
              <a:rPr lang="en-US" dirty="0" smtClean="0"/>
            </a:br>
            <a:r>
              <a:rPr lang="en-US" dirty="0" smtClean="0"/>
              <a:t>and techniques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HEP, nucleon structure, and heavy ion communities sharing an increasing number of tools/techniques</a:t>
            </a:r>
          </a:p>
          <a:p>
            <a:pPr lvl="1"/>
            <a:r>
              <a:rPr lang="en-US" dirty="0" smtClean="0"/>
              <a:t>Jets—to study parton energy loss in quark-gluon plasma, in-medium modification of fragmentation functions, gluon spin contribution to spin of proton, . . .</a:t>
            </a:r>
          </a:p>
          <a:p>
            <a:pPr lvl="1"/>
            <a:r>
              <a:rPr lang="en-US" dirty="0" smtClean="0"/>
              <a:t>W/Z bosons—to calibrate parton energy loss in quark-gluon plasma, to study flavor-separated light sea quark helicity distributions, to test quantum phase interference effects due to gauge structure of QCD, . . .</a:t>
            </a:r>
          </a:p>
          <a:p>
            <a:pPr lvl="1"/>
            <a:r>
              <a:rPr lang="en-US" dirty="0" smtClean="0"/>
              <a:t>Heavy flavor/</a:t>
            </a:r>
            <a:r>
              <a:rPr lang="en-US" dirty="0" err="1" smtClean="0"/>
              <a:t>quarkonia</a:t>
            </a:r>
            <a:r>
              <a:rPr lang="en-US" dirty="0" smtClean="0"/>
              <a:t>—to probe temperature of quark-gluon plasma, color screening effects, hadron production mechanisms, spin-dependent tri-gluon correlation functions, . . .</a:t>
            </a:r>
          </a:p>
          <a:p>
            <a:pPr lvl="1"/>
            <a:r>
              <a:rPr lang="en-US" dirty="0" smtClean="0"/>
              <a:t>Bose-Einstein interferometry (</a:t>
            </a:r>
            <a:r>
              <a:rPr lang="en-US" dirty="0" err="1" smtClean="0"/>
              <a:t>Hanbury</a:t>
            </a:r>
            <a:r>
              <a:rPr lang="en-US" dirty="0" smtClean="0"/>
              <a:t>-Brown – Twiss)—to study properties and spatial extent of sources emitting radiation and particles—astronomy, heavy ions, </a:t>
            </a:r>
            <a:r>
              <a:rPr lang="en-US" dirty="0" err="1" smtClean="0"/>
              <a:t>e</a:t>
            </a:r>
            <a:r>
              <a:rPr lang="en-US" baseline="30000" dirty="0" err="1" smtClean="0"/>
              <a:t>+</a:t>
            </a:r>
            <a:r>
              <a:rPr lang="en-US" dirty="0" err="1" smtClean="0"/>
              <a:t>e</a:t>
            </a:r>
            <a:r>
              <a:rPr lang="en-US" baseline="30000" dirty="0" smtClean="0"/>
              <a:t>-</a:t>
            </a:r>
            <a:r>
              <a:rPr lang="en-US" dirty="0" smtClean="0"/>
              <a:t>, </a:t>
            </a:r>
            <a:r>
              <a:rPr lang="en-US" dirty="0" err="1" smtClean="0"/>
              <a:t>e+p</a:t>
            </a:r>
            <a:r>
              <a:rPr lang="en-US" dirty="0" smtClean="0"/>
              <a:t>, </a:t>
            </a:r>
            <a:r>
              <a:rPr lang="en-US" dirty="0" err="1" smtClean="0"/>
              <a:t>p+pbar</a:t>
            </a:r>
            <a:r>
              <a:rPr lang="en-US" dirty="0" smtClean="0"/>
              <a:t>, </a:t>
            </a:r>
            <a:r>
              <a:rPr lang="en-US" dirty="0" err="1" smtClean="0"/>
              <a:t>p+p</a:t>
            </a:r>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sp>
        <p:nvSpPr>
          <p:cNvPr id="6" name="Rectangle 5"/>
          <p:cNvSpPr/>
          <p:nvPr/>
        </p:nvSpPr>
        <p:spPr>
          <a:xfrm>
            <a:off x="533400" y="3200400"/>
            <a:ext cx="8077200" cy="3124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p:cNvPicPr>
            <a:picLocks noChangeAspect="1" noChangeArrowheads="1"/>
          </p:cNvPicPr>
          <p:nvPr/>
        </p:nvPicPr>
        <p:blipFill>
          <a:blip r:embed="rId2" cstate="print"/>
          <a:srcRect/>
          <a:stretch>
            <a:fillRect/>
          </a:stretch>
        </p:blipFill>
        <p:spPr bwMode="auto">
          <a:xfrm>
            <a:off x="633168" y="304800"/>
            <a:ext cx="1424232" cy="1066800"/>
          </a:xfrm>
          <a:prstGeom prst="rect">
            <a:avLst/>
          </a:prstGeom>
          <a:noFill/>
          <a:ln w="9525">
            <a:noFill/>
            <a:miter lim="800000"/>
            <a:headEnd/>
            <a:tailEnd/>
          </a:ln>
        </p:spPr>
      </p:pic>
    </p:spTree>
    <p:extLst>
      <p:ext uri="{BB962C8B-B14F-4D97-AF65-F5344CB8AC3E}">
        <p14:creationId xmlns:p14="http://schemas.microsoft.com/office/powerpoint/2010/main" val="41968533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Overlapping tools </a:t>
            </a:r>
            <a:br>
              <a:rPr lang="en-US" dirty="0" smtClean="0"/>
            </a:br>
            <a:r>
              <a:rPr lang="en-US" dirty="0" smtClean="0"/>
              <a:t>and techniques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HEP, nucleon structure, and heavy ion communities sharing an increasing number of tools/techniques</a:t>
            </a:r>
          </a:p>
          <a:p>
            <a:pPr lvl="1"/>
            <a:r>
              <a:rPr lang="en-US" dirty="0" smtClean="0"/>
              <a:t>Jets—to study parton energy loss in quark-gluon plasma, in-medium modification of fragmentation functions, gluon spin contribution to spin of proton, . . .</a:t>
            </a:r>
          </a:p>
          <a:p>
            <a:pPr lvl="1"/>
            <a:r>
              <a:rPr lang="en-US" dirty="0" smtClean="0"/>
              <a:t>W/Z bosons—to calibrate parton energy loss in quark-gluon plasma, to study flavor-separated light sea quark helicity distributions, to test quantum phase interference effects due to gauge structure of QCD, . . .</a:t>
            </a:r>
          </a:p>
          <a:p>
            <a:pPr lvl="1"/>
            <a:r>
              <a:rPr lang="en-US" dirty="0" smtClean="0"/>
              <a:t>Heavy flavor/</a:t>
            </a:r>
            <a:r>
              <a:rPr lang="en-US" dirty="0" err="1" smtClean="0"/>
              <a:t>quarkonia</a:t>
            </a:r>
            <a:r>
              <a:rPr lang="en-US" dirty="0" smtClean="0"/>
              <a:t>—to probe temperature of quark-gluon plasma, color screening effects, hadron production mechanisms, spin-dependent tri-gluon correlation functions, . . .</a:t>
            </a:r>
          </a:p>
          <a:p>
            <a:pPr lvl="1"/>
            <a:r>
              <a:rPr lang="en-US" dirty="0" smtClean="0"/>
              <a:t>Bose-Einstein interferometry (</a:t>
            </a:r>
            <a:r>
              <a:rPr lang="en-US" dirty="0" err="1" smtClean="0"/>
              <a:t>Hanbury</a:t>
            </a:r>
            <a:r>
              <a:rPr lang="en-US" dirty="0" smtClean="0"/>
              <a:t>-Brown – Twiss)—to study properties and spatial extent of sources emitting radiation and particles—astronomy, heavy ions, </a:t>
            </a:r>
            <a:r>
              <a:rPr lang="en-US" dirty="0" err="1" smtClean="0"/>
              <a:t>e</a:t>
            </a:r>
            <a:r>
              <a:rPr lang="en-US" baseline="30000" dirty="0" err="1" smtClean="0"/>
              <a:t>+</a:t>
            </a:r>
            <a:r>
              <a:rPr lang="en-US" dirty="0" err="1" smtClean="0"/>
              <a:t>e</a:t>
            </a:r>
            <a:r>
              <a:rPr lang="en-US" baseline="30000" dirty="0" smtClean="0"/>
              <a:t>-</a:t>
            </a:r>
            <a:r>
              <a:rPr lang="en-US" dirty="0" smtClean="0"/>
              <a:t>, </a:t>
            </a:r>
            <a:r>
              <a:rPr lang="en-US" dirty="0" err="1" smtClean="0"/>
              <a:t>e+p</a:t>
            </a:r>
            <a:r>
              <a:rPr lang="en-US" dirty="0" smtClean="0"/>
              <a:t>, </a:t>
            </a:r>
            <a:r>
              <a:rPr lang="en-US" dirty="0" err="1" smtClean="0"/>
              <a:t>p+pbar</a:t>
            </a:r>
            <a:r>
              <a:rPr lang="en-US" dirty="0" smtClean="0"/>
              <a:t>, </a:t>
            </a:r>
            <a:r>
              <a:rPr lang="en-US" dirty="0" err="1" smtClean="0"/>
              <a:t>p+p</a:t>
            </a:r>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a:p>
        </p:txBody>
      </p:sp>
      <p:sp>
        <p:nvSpPr>
          <p:cNvPr id="6" name="Rectangle 5"/>
          <p:cNvSpPr/>
          <p:nvPr/>
        </p:nvSpPr>
        <p:spPr>
          <a:xfrm>
            <a:off x="533400" y="4343400"/>
            <a:ext cx="8077200" cy="1981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10"/>
          <p:cNvPicPr>
            <a:picLocks noChangeAspect="1"/>
          </p:cNvPicPr>
          <p:nvPr/>
        </p:nvPicPr>
        <p:blipFill>
          <a:blip r:embed="rId2">
            <a:clrChange>
              <a:clrFrom>
                <a:srgbClr val="FFFFFF"/>
              </a:clrFrom>
              <a:clrTo>
                <a:srgbClr val="FFFFFF">
                  <a:alpha val="0"/>
                </a:srgbClr>
              </a:clrTo>
            </a:clrChange>
          </a:blip>
          <a:stretch>
            <a:fillRect/>
          </a:stretch>
        </p:blipFill>
        <p:spPr>
          <a:xfrm>
            <a:off x="5334000" y="4038600"/>
            <a:ext cx="2788493" cy="2676205"/>
          </a:xfrm>
          <a:prstGeom prst="rect">
            <a:avLst/>
          </a:prstGeom>
          <a:solidFill>
            <a:schemeClr val="bg1"/>
          </a:solidFill>
        </p:spPr>
      </p:pic>
      <p:sp>
        <p:nvSpPr>
          <p:cNvPr id="8" name="ZoneTexte 11"/>
          <p:cNvSpPr txBox="1"/>
          <p:nvPr/>
        </p:nvSpPr>
        <p:spPr>
          <a:xfrm>
            <a:off x="2743200" y="4572000"/>
            <a:ext cx="2439827" cy="923330"/>
          </a:xfrm>
          <a:prstGeom prst="rect">
            <a:avLst/>
          </a:prstGeom>
          <a:solidFill>
            <a:schemeClr val="bg1"/>
          </a:solidFill>
        </p:spPr>
        <p:txBody>
          <a:bodyPr wrap="square" rtlCol="0">
            <a:spAutoFit/>
          </a:bodyPr>
          <a:lstStyle/>
          <a:p>
            <a:r>
              <a:rPr lang="fr-FR" dirty="0"/>
              <a:t>R</a:t>
            </a:r>
            <a:r>
              <a:rPr lang="fr-FR" dirty="0" smtClean="0"/>
              <a:t>atio of Z production in </a:t>
            </a:r>
            <a:r>
              <a:rPr lang="fr-FR" dirty="0" err="1" smtClean="0"/>
              <a:t>Pb+Pb</a:t>
            </a:r>
            <a:r>
              <a:rPr lang="fr-FR" dirty="0" smtClean="0"/>
              <a:t> to </a:t>
            </a:r>
            <a:r>
              <a:rPr lang="fr-FR" dirty="0" err="1"/>
              <a:t>s</a:t>
            </a:r>
            <a:r>
              <a:rPr lang="fr-FR" dirty="0" err="1" smtClean="0"/>
              <a:t>caled</a:t>
            </a:r>
            <a:r>
              <a:rPr lang="fr-FR" dirty="0" smtClean="0"/>
              <a:t> </a:t>
            </a:r>
            <a:r>
              <a:rPr lang="fr-FR" dirty="0" err="1" smtClean="0"/>
              <a:t>p+p</a:t>
            </a:r>
            <a:r>
              <a:rPr lang="fr-FR" dirty="0" smtClean="0"/>
              <a:t> </a:t>
            </a:r>
          </a:p>
          <a:p>
            <a:r>
              <a:rPr lang="fr-FR" sz="1800" b="0" dirty="0" smtClean="0">
                <a:solidFill>
                  <a:schemeClr val="tx1"/>
                </a:solidFill>
                <a:sym typeface="Wingdings" panose="05000000000000000000" pitchFamily="2" charset="2"/>
              </a:rPr>
              <a:t> No modification</a:t>
            </a:r>
            <a:endParaRPr lang="fr-FR" sz="1800" b="0" dirty="0">
              <a:solidFill>
                <a:schemeClr val="tx1"/>
              </a:solidFill>
            </a:endParaRPr>
          </a:p>
        </p:txBody>
      </p:sp>
      <p:pic>
        <p:nvPicPr>
          <p:cNvPr id="9" name="Picture 1"/>
          <p:cNvPicPr>
            <a:picLocks noChangeAspect="1" noChangeArrowheads="1"/>
          </p:cNvPicPr>
          <p:nvPr/>
        </p:nvPicPr>
        <p:blipFill>
          <a:blip r:embed="rId3" cstate="print"/>
          <a:srcRect/>
          <a:stretch>
            <a:fillRect/>
          </a:stretch>
        </p:blipFill>
        <p:spPr bwMode="auto">
          <a:xfrm>
            <a:off x="633168" y="304800"/>
            <a:ext cx="1424232" cy="1066800"/>
          </a:xfrm>
          <a:prstGeom prst="rect">
            <a:avLst/>
          </a:prstGeom>
          <a:noFill/>
          <a:ln w="9525">
            <a:noFill/>
            <a:miter lim="800000"/>
            <a:headEnd/>
            <a:tailEnd/>
          </a:ln>
        </p:spPr>
      </p:pic>
    </p:spTree>
    <p:extLst>
      <p:ext uri="{BB962C8B-B14F-4D97-AF65-F5344CB8AC3E}">
        <p14:creationId xmlns:p14="http://schemas.microsoft.com/office/powerpoint/2010/main" val="29935658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Overlapping tools </a:t>
            </a:r>
            <a:br>
              <a:rPr lang="en-US" dirty="0" smtClean="0"/>
            </a:br>
            <a:r>
              <a:rPr lang="en-US" dirty="0" smtClean="0"/>
              <a:t>and techniques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HEP, nucleon structure, and heavy ion communities sharing an increasing number of tools/techniques</a:t>
            </a:r>
          </a:p>
          <a:p>
            <a:pPr lvl="1"/>
            <a:r>
              <a:rPr lang="en-US" dirty="0" smtClean="0"/>
              <a:t>Jets—to study parton energy loss in quark-gluon plasma, in-medium modification of fragmentation functions, gluon spin contribution to spin of proton, . . .</a:t>
            </a:r>
          </a:p>
          <a:p>
            <a:pPr lvl="1"/>
            <a:r>
              <a:rPr lang="en-US" dirty="0" smtClean="0"/>
              <a:t>W/Z bosons—to calibrate parton energy loss in quark-gluon plasma, to study flavor-separated light sea quark helicity distributions, to test quantum phase interference effects due to gauge structure of QCD, . . .</a:t>
            </a:r>
          </a:p>
          <a:p>
            <a:pPr lvl="1"/>
            <a:r>
              <a:rPr lang="en-US" dirty="0" smtClean="0"/>
              <a:t>Heavy flavor/</a:t>
            </a:r>
            <a:r>
              <a:rPr lang="en-US" dirty="0" err="1" smtClean="0"/>
              <a:t>quarkonia</a:t>
            </a:r>
            <a:r>
              <a:rPr lang="en-US" dirty="0" smtClean="0"/>
              <a:t>—to probe temperature of quark-gluon plasma, color screening effects, hadron production mechanisms, spin-dependent tri-gluon correlation functions, . . .</a:t>
            </a:r>
          </a:p>
          <a:p>
            <a:pPr lvl="1"/>
            <a:r>
              <a:rPr lang="en-US" dirty="0" smtClean="0"/>
              <a:t>Bose-Einstein interferometry (</a:t>
            </a:r>
            <a:r>
              <a:rPr lang="en-US" dirty="0" err="1" smtClean="0"/>
              <a:t>Hanbury</a:t>
            </a:r>
            <a:r>
              <a:rPr lang="en-US" dirty="0" smtClean="0"/>
              <a:t>-Brown – Twiss)—to study properties and spatial extent of sources emitting radiation and particles—astronomy, heavy ions, </a:t>
            </a:r>
            <a:r>
              <a:rPr lang="en-US" dirty="0" err="1" smtClean="0"/>
              <a:t>e</a:t>
            </a:r>
            <a:r>
              <a:rPr lang="en-US" baseline="30000" dirty="0" err="1" smtClean="0"/>
              <a:t>+</a:t>
            </a:r>
            <a:r>
              <a:rPr lang="en-US" dirty="0" err="1" smtClean="0"/>
              <a:t>e</a:t>
            </a:r>
            <a:r>
              <a:rPr lang="en-US" baseline="30000" dirty="0" smtClean="0"/>
              <a:t>-</a:t>
            </a:r>
            <a:r>
              <a:rPr lang="en-US" dirty="0" smtClean="0"/>
              <a:t>, </a:t>
            </a:r>
            <a:r>
              <a:rPr lang="en-US" dirty="0" err="1" smtClean="0"/>
              <a:t>e+p</a:t>
            </a:r>
            <a:r>
              <a:rPr lang="en-US" dirty="0" smtClean="0"/>
              <a:t>, </a:t>
            </a:r>
            <a:r>
              <a:rPr lang="en-US" dirty="0" err="1" smtClean="0"/>
              <a:t>p+pbar</a:t>
            </a:r>
            <a:r>
              <a:rPr lang="en-US" dirty="0" smtClean="0"/>
              <a:t>, </a:t>
            </a:r>
            <a:r>
              <a:rPr lang="en-US" dirty="0" err="1" smtClean="0"/>
              <a:t>p+p</a:t>
            </a:r>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a:p>
        </p:txBody>
      </p:sp>
      <p:sp>
        <p:nvSpPr>
          <p:cNvPr id="6" name="Rectangle 5"/>
          <p:cNvSpPr/>
          <p:nvPr/>
        </p:nvSpPr>
        <p:spPr>
          <a:xfrm>
            <a:off x="533400" y="5181600"/>
            <a:ext cx="8077200" cy="1143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p:cNvPicPr>
            <a:picLocks noChangeAspect="1" noChangeArrowheads="1"/>
          </p:cNvPicPr>
          <p:nvPr/>
        </p:nvPicPr>
        <p:blipFill>
          <a:blip r:embed="rId2" cstate="print"/>
          <a:srcRect/>
          <a:stretch>
            <a:fillRect/>
          </a:stretch>
        </p:blipFill>
        <p:spPr bwMode="auto">
          <a:xfrm>
            <a:off x="633168" y="304800"/>
            <a:ext cx="1424232" cy="1066800"/>
          </a:xfrm>
          <a:prstGeom prst="rect">
            <a:avLst/>
          </a:prstGeom>
          <a:noFill/>
          <a:ln w="9525">
            <a:noFill/>
            <a:miter lim="800000"/>
            <a:headEnd/>
            <a:tailEnd/>
          </a:ln>
        </p:spPr>
      </p:pic>
    </p:spTree>
    <p:extLst>
      <p:ext uri="{BB962C8B-B14F-4D97-AF65-F5344CB8AC3E}">
        <p14:creationId xmlns:p14="http://schemas.microsoft.com/office/powerpoint/2010/main" val="5260545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HEP, nucleon structure, and heavy ion communities sharing an increasing number of tools/techniques</a:t>
            </a:r>
          </a:p>
          <a:p>
            <a:pPr lvl="1"/>
            <a:r>
              <a:rPr lang="en-US" dirty="0" smtClean="0"/>
              <a:t>Jets—to study parton energy loss in quark-gluon plasma, in-medium modification of fragmentation functions, gluon spin contribution to spin of proton, . . .</a:t>
            </a:r>
          </a:p>
          <a:p>
            <a:pPr lvl="1"/>
            <a:r>
              <a:rPr lang="en-US" dirty="0" smtClean="0"/>
              <a:t>W/Z bosons—to calibrate parton energy loss in quark-gluon plasma, to study flavor-separated light sea quark helicity distributions, to test quantum phase interference effects due to gauge structure of QCD, . . .</a:t>
            </a:r>
          </a:p>
          <a:p>
            <a:pPr lvl="1"/>
            <a:r>
              <a:rPr lang="en-US" dirty="0" smtClean="0"/>
              <a:t>Heavy flavor/</a:t>
            </a:r>
            <a:r>
              <a:rPr lang="en-US" dirty="0" err="1" smtClean="0"/>
              <a:t>quarkonia</a:t>
            </a:r>
            <a:r>
              <a:rPr lang="en-US" dirty="0" smtClean="0"/>
              <a:t>—to probe temperature of quark-gluon plasma, color screening effects, hadron production mechanisms, spin-dependent tri-gluon correlation functions, . . .</a:t>
            </a:r>
          </a:p>
          <a:p>
            <a:pPr lvl="1"/>
            <a:r>
              <a:rPr lang="en-US" dirty="0" smtClean="0"/>
              <a:t>Bose-Einstein interferometry (</a:t>
            </a:r>
            <a:r>
              <a:rPr lang="en-US" dirty="0" err="1" smtClean="0"/>
              <a:t>Hanbury</a:t>
            </a:r>
            <a:r>
              <a:rPr lang="en-US" dirty="0" smtClean="0"/>
              <a:t>-Brown – Twiss)—to study properties and spatial extent of sources emitting radiation and particles—astronomy, heavy ions, </a:t>
            </a:r>
            <a:r>
              <a:rPr lang="en-US" dirty="0" err="1" smtClean="0"/>
              <a:t>e</a:t>
            </a:r>
            <a:r>
              <a:rPr lang="en-US" baseline="30000" dirty="0" err="1" smtClean="0"/>
              <a:t>+</a:t>
            </a:r>
            <a:r>
              <a:rPr lang="en-US" dirty="0" err="1" smtClean="0"/>
              <a:t>e</a:t>
            </a:r>
            <a:r>
              <a:rPr lang="en-US" baseline="30000" dirty="0" smtClean="0"/>
              <a:t>-</a:t>
            </a:r>
            <a:r>
              <a:rPr lang="en-US" dirty="0" smtClean="0"/>
              <a:t>, </a:t>
            </a:r>
            <a:r>
              <a:rPr lang="en-US" dirty="0" err="1" smtClean="0"/>
              <a:t>e+p</a:t>
            </a:r>
            <a:r>
              <a:rPr lang="en-US" dirty="0" smtClean="0"/>
              <a:t>, </a:t>
            </a:r>
            <a:r>
              <a:rPr lang="en-US" dirty="0" err="1" smtClean="0"/>
              <a:t>p+pbar</a:t>
            </a:r>
            <a:r>
              <a:rPr lang="en-US" dirty="0" smtClean="0"/>
              <a:t>, </a:t>
            </a:r>
            <a:r>
              <a:rPr lang="en-US" dirty="0" err="1" smtClean="0"/>
              <a:t>p+p</a:t>
            </a:r>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a:p>
        </p:txBody>
      </p:sp>
      <p:pic>
        <p:nvPicPr>
          <p:cNvPr id="6" name="Picture 1"/>
          <p:cNvPicPr>
            <a:picLocks noChangeAspect="1" noChangeArrowheads="1"/>
          </p:cNvPicPr>
          <p:nvPr/>
        </p:nvPicPr>
        <p:blipFill>
          <a:blip r:embed="rId2" cstate="print"/>
          <a:srcRect/>
          <a:stretch>
            <a:fillRect/>
          </a:stretch>
        </p:blipFill>
        <p:spPr bwMode="auto">
          <a:xfrm>
            <a:off x="633168" y="304800"/>
            <a:ext cx="1424232" cy="1066800"/>
          </a:xfrm>
          <a:prstGeom prst="rect">
            <a:avLst/>
          </a:prstGeom>
          <a:noFill/>
          <a:ln w="9525">
            <a:noFill/>
            <a:miter lim="800000"/>
            <a:headEnd/>
            <a:tailEnd/>
          </a:ln>
        </p:spPr>
      </p:pic>
      <p:sp>
        <p:nvSpPr>
          <p:cNvPr id="8" name="Title 1"/>
          <p:cNvSpPr>
            <a:spLocks noGrp="1"/>
          </p:cNvSpPr>
          <p:nvPr>
            <p:ph type="title"/>
          </p:nvPr>
        </p:nvSpPr>
        <p:spPr/>
        <p:txBody>
          <a:bodyPr>
            <a:normAutofit fontScale="90000"/>
          </a:bodyPr>
          <a:lstStyle/>
          <a:p>
            <a:r>
              <a:rPr lang="en-US" dirty="0" smtClean="0"/>
              <a:t>Overlapping tools </a:t>
            </a:r>
            <a:br>
              <a:rPr lang="en-US" dirty="0" smtClean="0"/>
            </a:br>
            <a:r>
              <a:rPr lang="en-US" dirty="0" smtClean="0"/>
              <a:t>and techniques</a:t>
            </a:r>
            <a:endParaRPr lang="en-US" dirty="0"/>
          </a:p>
        </p:txBody>
      </p:sp>
    </p:spTree>
    <p:extLst>
      <p:ext uri="{BB962C8B-B14F-4D97-AF65-F5344CB8AC3E}">
        <p14:creationId xmlns:p14="http://schemas.microsoft.com/office/powerpoint/2010/main" val="1209722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Coming up at RHIC</a:t>
            </a:r>
            <a:endParaRPr lang="en-US" dirty="0"/>
          </a:p>
        </p:txBody>
      </p:sp>
      <p:sp>
        <p:nvSpPr>
          <p:cNvPr id="3" name="Content Placeholder 2"/>
          <p:cNvSpPr>
            <a:spLocks noGrp="1"/>
          </p:cNvSpPr>
          <p:nvPr>
            <p:ph idx="1"/>
          </p:nvPr>
        </p:nvSpPr>
        <p:spPr>
          <a:xfrm>
            <a:off x="457200" y="1600200"/>
            <a:ext cx="5029200" cy="4525963"/>
          </a:xfrm>
        </p:spPr>
        <p:txBody>
          <a:bodyPr>
            <a:normAutofit fontScale="92500" lnSpcReduction="20000"/>
          </a:bodyPr>
          <a:lstStyle/>
          <a:p>
            <a:r>
              <a:rPr lang="en-US" dirty="0" smtClean="0"/>
              <a:t>RHIC Beam Energy Scan II</a:t>
            </a:r>
          </a:p>
          <a:p>
            <a:pPr lvl="1"/>
            <a:r>
              <a:rPr lang="en-US" dirty="0" smtClean="0"/>
              <a:t>Search for QCD critical end point </a:t>
            </a:r>
          </a:p>
          <a:p>
            <a:r>
              <a:rPr lang="en-US" dirty="0" err="1" smtClean="0"/>
              <a:t>sPHENIX</a:t>
            </a:r>
            <a:endParaRPr lang="en-US" dirty="0"/>
          </a:p>
          <a:p>
            <a:pPr lvl="1"/>
            <a:r>
              <a:rPr lang="en-US" dirty="0" smtClean="0"/>
              <a:t>Proposed new detector at RHIC focused on jets, jet correlations, upsilons</a:t>
            </a:r>
          </a:p>
          <a:p>
            <a:r>
              <a:rPr lang="en-US" dirty="0" smtClean="0"/>
              <a:t>Many more results from recent data sets: </a:t>
            </a:r>
            <a:r>
              <a:rPr lang="en-US" baseline="30000" dirty="0" smtClean="0"/>
              <a:t>3</a:t>
            </a:r>
            <a:r>
              <a:rPr lang="en-US" dirty="0" smtClean="0"/>
              <a:t>He+Au, </a:t>
            </a:r>
            <a:r>
              <a:rPr lang="en-US" dirty="0" err="1" smtClean="0"/>
              <a:t>Cu+Au</a:t>
            </a:r>
            <a:r>
              <a:rPr lang="en-US" dirty="0" smtClean="0"/>
              <a:t>, U+U, p</a:t>
            </a:r>
            <a:r>
              <a:rPr lang="en-US" baseline="30000" dirty="0" smtClean="0"/>
              <a:t>↑</a:t>
            </a:r>
            <a:r>
              <a:rPr lang="en-US" dirty="0" smtClean="0"/>
              <a:t>+Au, </a:t>
            </a:r>
            <a:r>
              <a:rPr lang="en-US" dirty="0"/>
              <a:t>p</a:t>
            </a:r>
            <a:r>
              <a:rPr lang="en-US" baseline="30000" dirty="0"/>
              <a:t>↑</a:t>
            </a:r>
            <a:r>
              <a:rPr lang="en-US" dirty="0"/>
              <a:t>+</a:t>
            </a:r>
            <a:r>
              <a:rPr lang="en-US" dirty="0" smtClean="0"/>
              <a:t>Al, </a:t>
            </a:r>
            <a:r>
              <a:rPr lang="en-US" dirty="0"/>
              <a:t>p</a:t>
            </a:r>
            <a:r>
              <a:rPr lang="en-US" baseline="30000" dirty="0" smtClean="0"/>
              <a:t>↑</a:t>
            </a:r>
            <a:r>
              <a:rPr lang="en-US" dirty="0" smtClean="0"/>
              <a:t>+p</a:t>
            </a:r>
            <a:r>
              <a:rPr lang="en-US" baseline="30000" dirty="0" smtClean="0"/>
              <a:t>↑</a:t>
            </a:r>
            <a:r>
              <a:rPr lang="en-US" dirty="0" smtClean="0"/>
              <a:t>, . . . </a:t>
            </a:r>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4590" y="3610010"/>
            <a:ext cx="3440809" cy="218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stretch>
            <a:fillRect/>
          </a:stretch>
        </p:blipFill>
        <p:spPr>
          <a:xfrm>
            <a:off x="5867400" y="911506"/>
            <a:ext cx="2590800" cy="2541608"/>
          </a:xfrm>
          <a:prstGeom prst="rect">
            <a:avLst/>
          </a:prstGeom>
          <a:ln w="38100" cap="flat" cmpd="sng" algn="ctr">
            <a:solidFill>
              <a:schemeClr val="tx2">
                <a:lumMod val="20000"/>
                <a:lumOff val="80000"/>
              </a:schemeClr>
            </a:solidFill>
            <a:prstDash val="solid"/>
            <a:round/>
            <a:headEnd type="none" w="med" len="med"/>
            <a:tailEnd type="none" w="med" len="med"/>
          </a:ln>
        </p:spPr>
      </p:pic>
    </p:spTree>
    <p:extLst>
      <p:ext uri="{BB962C8B-B14F-4D97-AF65-F5344CB8AC3E}">
        <p14:creationId xmlns:p14="http://schemas.microsoft.com/office/powerpoint/2010/main" val="20412771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Autofit/>
          </a:bodyPr>
          <a:lstStyle/>
          <a:p>
            <a:r>
              <a:rPr lang="en-US" sz="3400" dirty="0" smtClean="0"/>
              <a:t>Hadronization:  Eventually even “more global” global fits of fragmentation functions?</a:t>
            </a:r>
            <a:endParaRPr lang="en-US" sz="3400" dirty="0"/>
          </a:p>
        </p:txBody>
      </p:sp>
      <p:sp>
        <p:nvSpPr>
          <p:cNvPr id="3" name="Content Placeholder 2"/>
          <p:cNvSpPr>
            <a:spLocks noGrp="1"/>
          </p:cNvSpPr>
          <p:nvPr>
            <p:ph idx="1"/>
          </p:nvPr>
        </p:nvSpPr>
        <p:spPr>
          <a:xfrm>
            <a:off x="4724400" y="1600200"/>
            <a:ext cx="3962400" cy="4832866"/>
          </a:xfrm>
        </p:spPr>
        <p:txBody>
          <a:bodyPr>
            <a:normAutofit fontScale="85000" lnSpcReduction="20000"/>
          </a:bodyPr>
          <a:lstStyle/>
          <a:p>
            <a:r>
              <a:rPr lang="en-US" dirty="0"/>
              <a:t>P</a:t>
            </a:r>
            <a:r>
              <a:rPr lang="en-US" dirty="0" smtClean="0"/>
              <a:t>erform fragmentation function parameterizations for even more particles simultaneously?</a:t>
            </a:r>
          </a:p>
          <a:p>
            <a:pPr lvl="1"/>
            <a:r>
              <a:rPr lang="en-US" dirty="0" smtClean="0"/>
              <a:t>Will constrain relative normalizations well</a:t>
            </a:r>
          </a:p>
          <a:p>
            <a:r>
              <a:rPr lang="en-US" sz="3400" dirty="0" smtClean="0"/>
              <a:t>Ultimate goal: Measure jet and all particles within it!</a:t>
            </a:r>
          </a:p>
          <a:p>
            <a:r>
              <a:rPr lang="en-US" sz="3400" dirty="0" smtClean="0"/>
              <a:t>Fit pdfs and FFs simultaneously . . .</a:t>
            </a:r>
            <a:endParaRPr lang="en-US" sz="3400"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2817"/>
            <a:ext cx="4105275" cy="463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19200" y="6248400"/>
            <a:ext cx="2279791" cy="369332"/>
          </a:xfrm>
          <a:prstGeom prst="rect">
            <a:avLst/>
          </a:prstGeom>
          <a:noFill/>
        </p:spPr>
        <p:txBody>
          <a:bodyPr wrap="none" rtlCol="0">
            <a:spAutoFit/>
          </a:bodyPr>
          <a:lstStyle/>
          <a:p>
            <a:r>
              <a:rPr lang="en-US" dirty="0" smtClean="0">
                <a:solidFill>
                  <a:srgbClr val="FFFFCC"/>
                </a:solidFill>
              </a:rPr>
              <a:t>PRD83, 052004 (2011)</a:t>
            </a:r>
            <a:endParaRPr lang="en-US" dirty="0">
              <a:solidFill>
                <a:srgbClr val="FFFFCC"/>
              </a:solidFill>
            </a:endParaRPr>
          </a:p>
        </p:txBody>
      </p:sp>
      <p:pic>
        <p:nvPicPr>
          <p:cNvPr id="8" name="Picture 12" descr="PHENIX big logo"/>
          <p:cNvPicPr>
            <a:picLocks noChangeAspect="1" noChangeArrowheads="1"/>
          </p:cNvPicPr>
          <p:nvPr/>
        </p:nvPicPr>
        <p:blipFill>
          <a:blip r:embed="rId3" cstate="print"/>
          <a:srcRect/>
          <a:stretch>
            <a:fillRect/>
          </a:stretch>
        </p:blipFill>
        <p:spPr bwMode="auto">
          <a:xfrm>
            <a:off x="3235533" y="3526064"/>
            <a:ext cx="861526" cy="281432"/>
          </a:xfrm>
          <a:prstGeom prst="rect">
            <a:avLst/>
          </a:prstGeom>
          <a:noFill/>
        </p:spPr>
      </p:pic>
    </p:spTree>
    <p:extLst>
      <p:ext uri="{BB962C8B-B14F-4D97-AF65-F5344CB8AC3E}">
        <p14:creationId xmlns:p14="http://schemas.microsoft.com/office/powerpoint/2010/main" val="391757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linds(horizontal)">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70" y="2057400"/>
            <a:ext cx="5533030" cy="383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Additional hadronization mechanisms in the presence of many partons?</a:t>
            </a:r>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21703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82749" y="2895600"/>
            <a:ext cx="2958683" cy="3816429"/>
          </a:xfrm>
          <a:prstGeom prst="rect">
            <a:avLst/>
          </a:prstGeom>
          <a:noFill/>
        </p:spPr>
        <p:txBody>
          <a:bodyPr wrap="square" rtlCol="0">
            <a:spAutoFit/>
          </a:bodyPr>
          <a:lstStyle/>
          <a:p>
            <a:r>
              <a:rPr lang="en-US" sz="2200" dirty="0" smtClean="0">
                <a:solidFill>
                  <a:srgbClr val="FFFFCC"/>
                </a:solidFill>
                <a:latin typeface="Times" pitchFamily="18" charset="0"/>
              </a:rPr>
              <a:t>Both shape and magnitude of p/</a:t>
            </a:r>
            <a:r>
              <a:rPr lang="en-US" sz="2200" dirty="0" smtClean="0">
                <a:solidFill>
                  <a:srgbClr val="FFFFCC"/>
                </a:solidFill>
                <a:latin typeface="Symbol" panose="05050102010706020507" pitchFamily="18" charset="2"/>
              </a:rPr>
              <a:t>p</a:t>
            </a:r>
            <a:r>
              <a:rPr lang="en-US" sz="2200" dirty="0" smtClean="0">
                <a:solidFill>
                  <a:srgbClr val="FFFFCC"/>
                </a:solidFill>
                <a:latin typeface="Times" pitchFamily="18" charset="0"/>
              </a:rPr>
              <a:t> ratio in </a:t>
            </a:r>
            <a:r>
              <a:rPr lang="en-US" sz="2200" dirty="0" err="1" smtClean="0">
                <a:solidFill>
                  <a:srgbClr val="FFFFCC"/>
                </a:solidFill>
                <a:latin typeface="Times" pitchFamily="18" charset="0"/>
              </a:rPr>
              <a:t>d+Au</a:t>
            </a:r>
            <a:r>
              <a:rPr lang="en-US" sz="2200" dirty="0" smtClean="0">
                <a:solidFill>
                  <a:srgbClr val="FFFFCC"/>
                </a:solidFill>
                <a:latin typeface="Times" pitchFamily="18" charset="0"/>
              </a:rPr>
              <a:t> and peripheral </a:t>
            </a:r>
            <a:r>
              <a:rPr lang="en-US" sz="2200" dirty="0" err="1" smtClean="0">
                <a:solidFill>
                  <a:srgbClr val="FFFFCC"/>
                </a:solidFill>
                <a:latin typeface="Times" pitchFamily="18" charset="0"/>
              </a:rPr>
              <a:t>Au+Au</a:t>
            </a:r>
            <a:r>
              <a:rPr lang="en-US" sz="2200" dirty="0" smtClean="0">
                <a:solidFill>
                  <a:srgbClr val="FFFFCC"/>
                </a:solidFill>
                <a:latin typeface="Times" pitchFamily="18" charset="0"/>
              </a:rPr>
              <a:t> identical!</a:t>
            </a:r>
          </a:p>
          <a:p>
            <a:endParaRPr lang="en-US" sz="2200" dirty="0">
              <a:solidFill>
                <a:srgbClr val="FFFFCC"/>
              </a:solidFill>
              <a:latin typeface="Times" pitchFamily="18" charset="0"/>
            </a:endParaRPr>
          </a:p>
          <a:p>
            <a:r>
              <a:rPr lang="en-US" sz="2200" dirty="0" smtClean="0">
                <a:solidFill>
                  <a:srgbClr val="FFFFCC"/>
                </a:solidFill>
                <a:latin typeface="Times" pitchFamily="18" charset="0"/>
              </a:rPr>
              <a:t>Suggests common mechanism(s) for baryon production in the two systems—partons nearby in phase space bind?  </a:t>
            </a:r>
            <a:endParaRPr lang="en-US" sz="2200" dirty="0">
              <a:solidFill>
                <a:srgbClr val="FFFFCC"/>
              </a:solidFill>
              <a:latin typeface="Times" pitchFamily="18" charset="0"/>
            </a:endParaRPr>
          </a:p>
        </p:txBody>
      </p:sp>
      <p:sp>
        <p:nvSpPr>
          <p:cNvPr id="9" name="TextBox 8"/>
          <p:cNvSpPr txBox="1"/>
          <p:nvPr/>
        </p:nvSpPr>
        <p:spPr>
          <a:xfrm>
            <a:off x="637097" y="5879068"/>
            <a:ext cx="2258503" cy="369332"/>
          </a:xfrm>
          <a:prstGeom prst="rect">
            <a:avLst/>
          </a:prstGeom>
          <a:noFill/>
        </p:spPr>
        <p:txBody>
          <a:bodyPr wrap="none" rtlCol="0">
            <a:spAutoFit/>
          </a:bodyPr>
          <a:lstStyle/>
          <a:p>
            <a:r>
              <a:rPr lang="en-US" dirty="0" smtClean="0">
                <a:solidFill>
                  <a:srgbClr val="FFFFCC"/>
                </a:solidFill>
              </a:rPr>
              <a:t>PRC88, 024906 (2013)</a:t>
            </a:r>
            <a:endParaRPr lang="en-US" dirty="0">
              <a:solidFill>
                <a:srgbClr val="FFFFCC"/>
              </a:solidFill>
            </a:endParaRPr>
          </a:p>
        </p:txBody>
      </p:sp>
      <p:pic>
        <p:nvPicPr>
          <p:cNvPr id="10" name="Picture 12" descr="PHENIX big logo"/>
          <p:cNvPicPr>
            <a:picLocks noChangeAspect="1" noChangeArrowheads="1"/>
          </p:cNvPicPr>
          <p:nvPr/>
        </p:nvPicPr>
        <p:blipFill>
          <a:blip r:embed="rId4" cstate="print"/>
          <a:srcRect/>
          <a:stretch>
            <a:fillRect/>
          </a:stretch>
        </p:blipFill>
        <p:spPr bwMode="auto">
          <a:xfrm>
            <a:off x="1219200" y="2514600"/>
            <a:ext cx="861526" cy="281432"/>
          </a:xfrm>
          <a:prstGeom prst="rect">
            <a:avLst/>
          </a:prstGeom>
          <a:noFill/>
        </p:spPr>
      </p:pic>
    </p:spTree>
    <p:extLst>
      <p:ext uri="{BB962C8B-B14F-4D97-AF65-F5344CB8AC3E}">
        <p14:creationId xmlns:p14="http://schemas.microsoft.com/office/powerpoint/2010/main" val="38430602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Example: Progress in lattice QCD</a:t>
            </a:r>
            <a:endParaRPr lang="en-US" dirty="0"/>
          </a:p>
        </p:txBody>
      </p:sp>
      <p:sp>
        <p:nvSpPr>
          <p:cNvPr id="3" name="Footer Placeholder 2"/>
          <p:cNvSpPr>
            <a:spLocks noGrp="1"/>
          </p:cNvSpPr>
          <p:nvPr>
            <p:ph type="ftr" sz="quarter" idx="11"/>
          </p:nvPr>
        </p:nvSpPr>
        <p:spPr/>
        <p:txBody>
          <a:bodyPr/>
          <a:lstStyle/>
          <a:p>
            <a:r>
              <a:rPr lang="fr-FR" smtClean="0"/>
              <a:t>C. Aidala, DPF, August 5,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dirty="0"/>
          </a:p>
        </p:txBody>
      </p:sp>
      <p:pic>
        <p:nvPicPr>
          <p:cNvPr id="6" name="Picture 3"/>
          <p:cNvPicPr>
            <a:picLocks noChangeAspect="1" noChangeArrowheads="1"/>
          </p:cNvPicPr>
          <p:nvPr/>
        </p:nvPicPr>
        <p:blipFill>
          <a:blip r:embed="rId3" cstate="print"/>
          <a:srcRect/>
          <a:stretch>
            <a:fillRect/>
          </a:stretch>
        </p:blipFill>
        <p:spPr bwMode="auto">
          <a:xfrm>
            <a:off x="381001" y="1295400"/>
            <a:ext cx="4280848" cy="2997299"/>
          </a:xfrm>
          <a:prstGeom prst="rect">
            <a:avLst/>
          </a:prstGeom>
          <a:noFill/>
          <a:ln w="9525">
            <a:noFill/>
            <a:miter lim="800000"/>
            <a:headEnd/>
            <a:tailEnd/>
          </a:ln>
        </p:spPr>
      </p:pic>
      <p:sp>
        <p:nvSpPr>
          <p:cNvPr id="7" name="TextBox 6"/>
          <p:cNvSpPr txBox="1"/>
          <p:nvPr/>
        </p:nvSpPr>
        <p:spPr>
          <a:xfrm>
            <a:off x="1143000" y="3124200"/>
            <a:ext cx="3293385" cy="923330"/>
          </a:xfrm>
          <a:prstGeom prst="rect">
            <a:avLst/>
          </a:prstGeom>
          <a:noFill/>
        </p:spPr>
        <p:txBody>
          <a:bodyPr wrap="square" rtlCol="0">
            <a:spAutoFit/>
          </a:bodyPr>
          <a:lstStyle/>
          <a:p>
            <a:r>
              <a:rPr lang="en-US" sz="1800" dirty="0" smtClean="0">
                <a:solidFill>
                  <a:schemeClr val="tx1"/>
                </a:solidFill>
              </a:rPr>
              <a:t>PACS-CS: PRD81, 074503 (2010)</a:t>
            </a:r>
          </a:p>
          <a:p>
            <a:r>
              <a:rPr lang="en-US" sz="1800" dirty="0" smtClean="0">
                <a:solidFill>
                  <a:schemeClr val="tx1"/>
                </a:solidFill>
              </a:rPr>
              <a:t>BMW: PLB701, 265 (2011)</a:t>
            </a:r>
            <a:endParaRPr lang="en-US" sz="1800" dirty="0">
              <a:solidFill>
                <a:schemeClr val="tx1"/>
              </a:solidFill>
            </a:endParaRPr>
          </a:p>
        </p:txBody>
      </p:sp>
      <p:sp>
        <p:nvSpPr>
          <p:cNvPr id="5" name="Oval 4"/>
          <p:cNvSpPr/>
          <p:nvPr/>
        </p:nvSpPr>
        <p:spPr>
          <a:xfrm>
            <a:off x="969249" y="3823648"/>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286" y="3429000"/>
            <a:ext cx="427220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724400" y="1235095"/>
            <a:ext cx="3124200" cy="1508105"/>
          </a:xfrm>
          <a:prstGeom prst="rect">
            <a:avLst/>
          </a:prstGeom>
          <a:noFill/>
        </p:spPr>
        <p:txBody>
          <a:bodyPr wrap="square" rtlCol="0">
            <a:spAutoFit/>
          </a:bodyPr>
          <a:lstStyle/>
          <a:p>
            <a:r>
              <a:rPr lang="en-US" sz="2000" dirty="0" smtClean="0">
                <a:solidFill>
                  <a:srgbClr val="FFFFCC"/>
                </a:solidFill>
              </a:rPr>
              <a:t>First calculations at physical pion mass 135 MeV</a:t>
            </a:r>
          </a:p>
          <a:p>
            <a:endParaRPr lang="en-US" sz="2000" dirty="0" smtClean="0">
              <a:solidFill>
                <a:srgbClr val="FFFFCC"/>
              </a:solidFill>
            </a:endParaRPr>
          </a:p>
          <a:p>
            <a:r>
              <a:rPr lang="en-US" sz="1600" dirty="0" smtClean="0">
                <a:solidFill>
                  <a:srgbClr val="FFFFCC"/>
                </a:solidFill>
              </a:rPr>
              <a:t>Figure from T. </a:t>
            </a:r>
            <a:r>
              <a:rPr lang="en-US" sz="1600" dirty="0" err="1" smtClean="0">
                <a:solidFill>
                  <a:srgbClr val="FFFFCC"/>
                </a:solidFill>
              </a:rPr>
              <a:t>Hatsuda</a:t>
            </a:r>
            <a:r>
              <a:rPr lang="en-US" sz="1600" dirty="0" smtClean="0">
                <a:solidFill>
                  <a:srgbClr val="FFFFCC"/>
                </a:solidFill>
              </a:rPr>
              <a:t>, </a:t>
            </a:r>
          </a:p>
          <a:p>
            <a:r>
              <a:rPr lang="en-US" sz="1600" dirty="0" smtClean="0">
                <a:solidFill>
                  <a:srgbClr val="FFFFCC"/>
                </a:solidFill>
              </a:rPr>
              <a:t>PANIC 2011</a:t>
            </a:r>
            <a:endParaRPr lang="en-US" sz="1600" dirty="0">
              <a:solidFill>
                <a:srgbClr val="FFFFCC"/>
              </a:solidFill>
            </a:endParaRPr>
          </a:p>
        </p:txBody>
      </p:sp>
      <p:sp>
        <p:nvSpPr>
          <p:cNvPr id="13" name="TextBox 12"/>
          <p:cNvSpPr txBox="1"/>
          <p:nvPr/>
        </p:nvSpPr>
        <p:spPr>
          <a:xfrm>
            <a:off x="1197849" y="4724400"/>
            <a:ext cx="3374151" cy="1815882"/>
          </a:xfrm>
          <a:prstGeom prst="rect">
            <a:avLst/>
          </a:prstGeom>
          <a:noFill/>
        </p:spPr>
        <p:txBody>
          <a:bodyPr wrap="square" rtlCol="0">
            <a:spAutoFit/>
          </a:bodyPr>
          <a:lstStyle/>
          <a:p>
            <a:r>
              <a:rPr lang="en-US" sz="2000" dirty="0" smtClean="0">
                <a:solidFill>
                  <a:srgbClr val="FFFFCC"/>
                </a:solidFill>
              </a:rPr>
              <a:t>Since 2013, possibility to calculate x dependence of parton distribution functions</a:t>
            </a:r>
          </a:p>
          <a:p>
            <a:endParaRPr lang="en-US" sz="2000" dirty="0" smtClean="0">
              <a:solidFill>
                <a:srgbClr val="FFFFCC"/>
              </a:solidFill>
            </a:endParaRPr>
          </a:p>
          <a:p>
            <a:r>
              <a:rPr lang="en-US" sz="1600" dirty="0" smtClean="0">
                <a:solidFill>
                  <a:srgbClr val="FFFFCC"/>
                </a:solidFill>
              </a:rPr>
              <a:t>Slide from Huey-Wen Lin, Light Cone 2014</a:t>
            </a:r>
            <a:endParaRPr lang="en-US" sz="1600" dirty="0">
              <a:solidFill>
                <a:srgbClr val="FFFFCC"/>
              </a:solidFill>
            </a:endParaRPr>
          </a:p>
        </p:txBody>
      </p:sp>
    </p:spTree>
    <p:extLst>
      <p:ext uri="{BB962C8B-B14F-4D97-AF65-F5344CB8AC3E}">
        <p14:creationId xmlns:p14="http://schemas.microsoft.com/office/powerpoint/2010/main" val="3975723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ahead!</a:t>
            </a:r>
            <a:endParaRPr lang="en-US" sz="3400" dirty="0"/>
          </a:p>
        </p:txBody>
      </p:sp>
      <p:sp>
        <p:nvSpPr>
          <p:cNvPr id="3" name="Content Placeholder 2"/>
          <p:cNvSpPr>
            <a:spLocks noGrp="1"/>
          </p:cNvSpPr>
          <p:nvPr>
            <p:ph idx="1"/>
          </p:nvPr>
        </p:nvSpPr>
        <p:spPr/>
        <p:txBody>
          <a:bodyPr>
            <a:normAutofit fontScale="62500" lnSpcReduction="20000"/>
          </a:bodyPr>
          <a:lstStyle/>
          <a:p>
            <a:r>
              <a:rPr lang="en-US" dirty="0" smtClean="0"/>
              <a:t>In perturbative QCD, since 1990s starting to consider detailed internal QCD dynamics that parts with traditional parton model ways of looking at hadrons—and perform </a:t>
            </a:r>
            <a:r>
              <a:rPr lang="en-US" u="sng" dirty="0" smtClean="0"/>
              <a:t>phenomenological calculations</a:t>
            </a:r>
            <a:r>
              <a:rPr lang="en-US" dirty="0" smtClean="0"/>
              <a:t> using these new ideas/tools!</a:t>
            </a:r>
          </a:p>
          <a:p>
            <a:pPr marL="0" indent="0">
              <a:buNone/>
            </a:pPr>
            <a:r>
              <a:rPr lang="en-US" dirty="0" smtClean="0"/>
              <a:t>     E.g.:</a:t>
            </a:r>
          </a:p>
          <a:p>
            <a:pPr lvl="1"/>
            <a:r>
              <a:rPr lang="en-US" dirty="0"/>
              <a:t>Various </a:t>
            </a:r>
            <a:r>
              <a:rPr lang="en-US" i="1" dirty="0"/>
              <a:t>resummation</a:t>
            </a:r>
            <a:r>
              <a:rPr lang="en-US" dirty="0"/>
              <a:t> techniques</a:t>
            </a:r>
          </a:p>
          <a:p>
            <a:pPr lvl="1"/>
            <a:r>
              <a:rPr lang="en-US" i="1" dirty="0" smtClean="0"/>
              <a:t>Non-linear</a:t>
            </a:r>
            <a:r>
              <a:rPr lang="en-US" dirty="0" smtClean="0"/>
              <a:t> evolution at small momentum fractions</a:t>
            </a:r>
          </a:p>
          <a:p>
            <a:pPr lvl="1"/>
            <a:r>
              <a:rPr lang="en-US" i="1" dirty="0"/>
              <a:t>Spin-spin</a:t>
            </a:r>
            <a:r>
              <a:rPr lang="en-US" dirty="0"/>
              <a:t> and </a:t>
            </a:r>
            <a:r>
              <a:rPr lang="en-US" i="1" dirty="0"/>
              <a:t>spin-momentum</a:t>
            </a:r>
            <a:r>
              <a:rPr lang="en-US" dirty="0"/>
              <a:t> correlations in QCD bound states</a:t>
            </a:r>
          </a:p>
          <a:p>
            <a:pPr lvl="1"/>
            <a:r>
              <a:rPr lang="en-US" i="1" dirty="0" smtClean="0"/>
              <a:t>Spatial</a:t>
            </a:r>
            <a:r>
              <a:rPr lang="en-US" dirty="0" smtClean="0"/>
              <a:t> distributions of partons in hadrons</a:t>
            </a:r>
          </a:p>
          <a:p>
            <a:r>
              <a:rPr lang="en-US" dirty="0" smtClean="0"/>
              <a:t>Non-</a:t>
            </a:r>
            <a:r>
              <a:rPr lang="en-US" dirty="0" err="1" smtClean="0"/>
              <a:t>perturbative</a:t>
            </a:r>
            <a:r>
              <a:rPr lang="en-US" dirty="0" smtClean="0"/>
              <a:t> methods: </a:t>
            </a:r>
          </a:p>
          <a:p>
            <a:pPr lvl="1"/>
            <a:r>
              <a:rPr lang="en-US" dirty="0" smtClean="0"/>
              <a:t>Lattice QCD less and less limited by computing resources—since 2010 starting to perform calculations at the physical pion mass (after 36 years!).  Plus recent new ideas on how to calculate previously intractable quantities.</a:t>
            </a:r>
          </a:p>
          <a:p>
            <a:pPr lvl="1"/>
            <a:r>
              <a:rPr lang="en-US" dirty="0" err="1" smtClean="0"/>
              <a:t>AdS</a:t>
            </a:r>
            <a:r>
              <a:rPr lang="en-US" dirty="0" smtClean="0"/>
              <a:t>/CFT “gauge-string duality” an exciting recent development as first fundamentally new handle to try to tackle QCD in decades!</a:t>
            </a:r>
          </a:p>
          <a:p>
            <a:endParaRPr lang="en-US" dirty="0"/>
          </a:p>
        </p:txBody>
      </p:sp>
      <p:sp>
        <p:nvSpPr>
          <p:cNvPr id="4" name="Footer Placeholder 3"/>
          <p:cNvSpPr>
            <a:spLocks noGrp="1"/>
          </p:cNvSpPr>
          <p:nvPr>
            <p:ph type="ftr" sz="quarter" idx="11"/>
          </p:nvPr>
        </p:nvSpPr>
        <p:spPr/>
        <p:txBody>
          <a:bodyPr/>
          <a:lstStyle/>
          <a:p>
            <a:r>
              <a:rPr lang="fr-FR" smtClean="0"/>
              <a:t>C. Aidala, DPF, August 5, 2015</a:t>
            </a:r>
            <a:endParaRPr lang="en-US"/>
          </a:p>
        </p:txBody>
      </p:sp>
      <p:pic>
        <p:nvPicPr>
          <p:cNvPr id="5" name="Picture 2"/>
          <p:cNvPicPr>
            <a:picLocks noChangeAspect="1" noChangeArrowheads="1"/>
          </p:cNvPicPr>
          <p:nvPr/>
        </p:nvPicPr>
        <p:blipFill>
          <a:blip r:embed="rId2" cstate="print"/>
          <a:srcRect/>
          <a:stretch>
            <a:fillRect/>
          </a:stretch>
        </p:blipFill>
        <p:spPr bwMode="auto">
          <a:xfrm>
            <a:off x="5181600" y="1371600"/>
            <a:ext cx="3505200" cy="274574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4</a:t>
            </a:r>
            <a:endParaRPr lang="en-US" dirty="0"/>
          </a:p>
        </p:txBody>
      </p:sp>
    </p:spTree>
    <p:extLst>
      <p:ext uri="{BB962C8B-B14F-4D97-AF65-F5344CB8AC3E}">
        <p14:creationId xmlns:p14="http://schemas.microsoft.com/office/powerpoint/2010/main" val="1995539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field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QCD exhibits different behavior at different </a:t>
            </a:r>
            <a:r>
              <a:rPr lang="en-US" dirty="0" smtClean="0"/>
              <a:t>scales—effective field theories are useful approximations within these different regimes</a:t>
            </a:r>
          </a:p>
          <a:p>
            <a:pPr lvl="1"/>
            <a:r>
              <a:rPr lang="en-US" dirty="0" smtClean="0"/>
              <a:t>Color Glass Condensate – high energies, high densities</a:t>
            </a:r>
          </a:p>
          <a:p>
            <a:pPr lvl="1"/>
            <a:r>
              <a:rPr lang="en-US" dirty="0" smtClean="0"/>
              <a:t>Soft-Collinear Effective Theory</a:t>
            </a:r>
            <a:r>
              <a:rPr lang="en-US" dirty="0"/>
              <a:t> </a:t>
            </a:r>
            <a:r>
              <a:rPr lang="en-US" dirty="0" smtClean="0"/>
              <a:t>– new insights into performing complicated perturbative calculations very quickly </a:t>
            </a:r>
          </a:p>
          <a:p>
            <a:pPr lvl="1"/>
            <a:r>
              <a:rPr lang="en-US" dirty="0" smtClean="0"/>
              <a:t>Heavy Quark Effective Theory, Non-Relativistic QCD, . . .</a:t>
            </a:r>
          </a:p>
          <a:p>
            <a:pPr lvl="1"/>
            <a:r>
              <a:rPr lang="en-US" dirty="0" smtClean="0"/>
              <a:t>Many effective theories for </a:t>
            </a:r>
            <a:r>
              <a:rPr lang="en-US" dirty="0" err="1" smtClean="0"/>
              <a:t>nonperturbative</a:t>
            </a:r>
            <a:r>
              <a:rPr lang="en-US" dirty="0" smtClean="0"/>
              <a:t> QCD – chiral perturbation theory, . . .</a:t>
            </a:r>
          </a:p>
        </p:txBody>
      </p:sp>
      <p:sp>
        <p:nvSpPr>
          <p:cNvPr id="4" name="Footer Placeholder 3"/>
          <p:cNvSpPr>
            <a:spLocks noGrp="1"/>
          </p:cNvSpPr>
          <p:nvPr>
            <p:ph type="ftr" sz="quarter" idx="11"/>
          </p:nvPr>
        </p:nvSpPr>
        <p:spPr/>
        <p:txBody>
          <a:bodyPr/>
          <a:lstStyle/>
          <a:p>
            <a:r>
              <a:rPr lang="fr-FR" smtClean="0"/>
              <a:t>C. Aidala, DPF, August 5, 2015</a:t>
            </a:r>
            <a:endParaRPr lang="en-US" dirty="0"/>
          </a:p>
        </p:txBody>
      </p:sp>
      <p:sp>
        <p:nvSpPr>
          <p:cNvPr id="5" name="Slide Number Placeholder 4"/>
          <p:cNvSpPr>
            <a:spLocks noGrp="1"/>
          </p:cNvSpPr>
          <p:nvPr>
            <p:ph type="sldNum" sz="quarter" idx="12"/>
          </p:nvPr>
        </p:nvSpPr>
        <p:spPr/>
        <p:txBody>
          <a:bodyPr/>
          <a:lstStyle/>
          <a:p>
            <a:r>
              <a:rPr lang="en-US" dirty="0" smtClean="0"/>
              <a:t>5</a:t>
            </a:r>
            <a:endParaRPr lang="en-US" dirty="0"/>
          </a:p>
        </p:txBody>
      </p:sp>
      <p:pic>
        <p:nvPicPr>
          <p:cNvPr id="25602" name="Picture 2" descr="http://www.aps.org/units/dnp/gallery/images/regi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52400"/>
            <a:ext cx="1701994" cy="14963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 y="4572000"/>
            <a:ext cx="8077200" cy="16002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43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field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QCD exhibits different behavior at different </a:t>
            </a:r>
            <a:r>
              <a:rPr lang="en-US" dirty="0" smtClean="0"/>
              <a:t>scales—effective field theories are useful approximations within these different regimes</a:t>
            </a:r>
          </a:p>
          <a:p>
            <a:pPr lvl="1"/>
            <a:r>
              <a:rPr lang="en-US" dirty="0" smtClean="0"/>
              <a:t>Color Glass Condensate – high energies, high densities</a:t>
            </a:r>
          </a:p>
          <a:p>
            <a:pPr lvl="1"/>
            <a:r>
              <a:rPr lang="en-US" dirty="0" smtClean="0"/>
              <a:t>Soft-Collinear Effective Theory</a:t>
            </a:r>
            <a:r>
              <a:rPr lang="en-US" dirty="0"/>
              <a:t> </a:t>
            </a:r>
            <a:r>
              <a:rPr lang="en-US" dirty="0" smtClean="0"/>
              <a:t>– new insights into performing complicated perturbative calculations very quickly </a:t>
            </a:r>
          </a:p>
          <a:p>
            <a:pPr lvl="1"/>
            <a:r>
              <a:rPr lang="en-US" dirty="0" smtClean="0"/>
              <a:t>Heavy Quark Effective Theory, Non-Relativistic QCD, . . .</a:t>
            </a:r>
          </a:p>
          <a:p>
            <a:pPr lvl="1"/>
            <a:r>
              <a:rPr lang="en-US" dirty="0" smtClean="0"/>
              <a:t>Many effective theories for </a:t>
            </a:r>
            <a:r>
              <a:rPr lang="en-US" dirty="0" err="1" smtClean="0"/>
              <a:t>nonperturbative</a:t>
            </a:r>
            <a:r>
              <a:rPr lang="en-US" dirty="0" smtClean="0"/>
              <a:t> QCD – chiral perturbation theory, . . .</a:t>
            </a:r>
          </a:p>
        </p:txBody>
      </p:sp>
      <p:sp>
        <p:nvSpPr>
          <p:cNvPr id="4" name="Footer Placeholder 3"/>
          <p:cNvSpPr>
            <a:spLocks noGrp="1"/>
          </p:cNvSpPr>
          <p:nvPr>
            <p:ph type="ftr" sz="quarter" idx="11"/>
          </p:nvPr>
        </p:nvSpPr>
        <p:spPr/>
        <p:txBody>
          <a:bodyPr/>
          <a:lstStyle/>
          <a:p>
            <a:r>
              <a:rPr lang="fr-FR" smtClean="0"/>
              <a:t>C. Aidala, DPF, August 5, 2015</a:t>
            </a:r>
            <a:endParaRPr lang="en-US" dirty="0"/>
          </a:p>
        </p:txBody>
      </p:sp>
      <p:sp>
        <p:nvSpPr>
          <p:cNvPr id="5" name="Slide Number Placeholder 4"/>
          <p:cNvSpPr>
            <a:spLocks noGrp="1"/>
          </p:cNvSpPr>
          <p:nvPr>
            <p:ph type="sldNum" sz="quarter" idx="12"/>
          </p:nvPr>
        </p:nvSpPr>
        <p:spPr/>
        <p:txBody>
          <a:bodyPr/>
          <a:lstStyle/>
          <a:p>
            <a:r>
              <a:rPr lang="en-US" dirty="0" smtClean="0"/>
              <a:t>5</a:t>
            </a:r>
            <a:endParaRPr lang="en-US" dirty="0"/>
          </a:p>
        </p:txBody>
      </p:sp>
      <p:pic>
        <p:nvPicPr>
          <p:cNvPr id="25602" name="Picture 2" descr="http://www.aps.org/units/dnp/gallery/images/regi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52400"/>
            <a:ext cx="1701994" cy="149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50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48633</TotalTime>
  <Words>6129</Words>
  <Application>Microsoft Office PowerPoint</Application>
  <PresentationFormat>On-screen Show (4:3)</PresentationFormat>
  <Paragraphs>797</Paragraphs>
  <Slides>68</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1" baseType="lpstr">
      <vt:lpstr>Office Theme</vt:lpstr>
      <vt:lpstr>Equation</vt:lpstr>
      <vt:lpstr>Document</vt:lpstr>
      <vt:lpstr>Advancing the Era of Quantitative QCD: Experiment   (Why I think it’s a really neat time to be  a QCD experimentalist)</vt:lpstr>
      <vt:lpstr>How do we understand the visible matter in our universe in terms of the quark and gluon degrees of freedom of quantum chromodynamics?    How can studying QCD systems teach us more about fundamental aspects of QCD as a theory? </vt:lpstr>
      <vt:lpstr>QCD: How far have we come? </vt:lpstr>
      <vt:lpstr>QCD: How far have we come? </vt:lpstr>
      <vt:lpstr>Advancing into the era of quantitative QCD: Theory has been forging ahead!</vt:lpstr>
      <vt:lpstr>Advancing into the era of quantitative QCD: Theory has been forging ahead!</vt:lpstr>
      <vt:lpstr>Advancing into the era of quantitative QCD: Theory has been forging ahead!</vt:lpstr>
      <vt:lpstr>Effective field theories</vt:lpstr>
      <vt:lpstr>Effective field theories</vt:lpstr>
      <vt:lpstr>Example: “Threshold resummation” Extending perturbative calculations to lower energies </vt:lpstr>
      <vt:lpstr>Example: Phenomenological applications of a non-linear gluon saturation regime at low x</vt:lpstr>
      <vt:lpstr>Example: Spin-spin and spin-momentum correlations in QCD bound states</vt:lpstr>
      <vt:lpstr>Example: Exploring spatial distributions</vt:lpstr>
      <vt:lpstr>Example: Effective field theories</vt:lpstr>
      <vt:lpstr>Example: Effective field theories</vt:lpstr>
      <vt:lpstr>Experimental advances</vt:lpstr>
      <vt:lpstr>Experimental advances</vt:lpstr>
      <vt:lpstr>Experimental advances</vt:lpstr>
      <vt:lpstr>Experimental advances</vt:lpstr>
      <vt:lpstr>Experimental advances</vt:lpstr>
      <vt:lpstr>Increasing connections among  historically disparate areas of QCD</vt:lpstr>
      <vt:lpstr>Increasing connections among  historically disparate areas of QCD</vt:lpstr>
      <vt:lpstr>Increasing connections among  historically disparate areas of QCD</vt:lpstr>
      <vt:lpstr>Increasing connections among  historically disparate areas of QCD</vt:lpstr>
      <vt:lpstr>Increasing connections among  historically disparate areas of QCD</vt:lpstr>
      <vt:lpstr>A cyclical process</vt:lpstr>
      <vt:lpstr>Spin-spin and spin-momentum correlations in QCD bound states</vt:lpstr>
      <vt:lpstr>PowerPoint Presentation</vt:lpstr>
      <vt:lpstr>PowerPoint Presentation</vt:lpstr>
      <vt:lpstr>PowerPoint Presentation</vt:lpstr>
      <vt:lpstr>PowerPoint Presentation</vt:lpstr>
      <vt:lpstr>PowerPoint Presentation</vt:lpstr>
      <vt:lpstr>“Naïve-T-odd” spin-momentum correlations require phase interference</vt:lpstr>
      <vt:lpstr>Color in action!  Modified universality of certain transverse-momentum-dependent distributions </vt:lpstr>
      <vt:lpstr>Color in action!  Modified universality of certain transverse-momentum-dependent distributions </vt:lpstr>
      <vt:lpstr>Modified universality requires full QCD: Gauge-invariant quantum field theory</vt:lpstr>
      <vt:lpstr>Physical consequences of a  gauge-invariant quantum theory:  Aharonov-Bohm (1959)</vt:lpstr>
      <vt:lpstr>Physical consequences of a  gauge-invariant quantum theory:  Aharonov-Bohm (1959)</vt:lpstr>
      <vt:lpstr>Physical consequences of a  gauge-invariant quantum theory:  Aharonov-Bohm effect in QCD!! </vt:lpstr>
      <vt:lpstr>Physical consequences of a  gauge-invariant quantum theory:  Aharonov-Bohm effect in QCD!! </vt:lpstr>
      <vt:lpstr>QCD Aharonov-Bohm effect:  Color entanglement</vt:lpstr>
      <vt:lpstr>Testing Aharonov-Bohm effect in QCD as a non-Abelian gauge theory</vt:lpstr>
      <vt:lpstr>Testing Aharonov-Bohm effect in QCD as a non-Abelian gauge theory</vt:lpstr>
      <vt:lpstr>Testing the Aharonov-Bohm effect in QCD as a non-Abelian gauge theory</vt:lpstr>
      <vt:lpstr>Testing the Aharonov-Bohm effect in QCD as a non-Abelian gauge theory</vt:lpstr>
      <vt:lpstr>Summary</vt:lpstr>
      <vt:lpstr>Summary</vt:lpstr>
      <vt:lpstr>Summary</vt:lpstr>
      <vt:lpstr>Summary</vt:lpstr>
      <vt:lpstr>Extra</vt:lpstr>
      <vt:lpstr>Huge spin asymmetries in p+p  hadrons: Due to color entanglement??</vt:lpstr>
      <vt:lpstr>Huge spin asymmetries in p+p  hadrons: Due to color entanglement??</vt:lpstr>
      <vt:lpstr>p+p  hadron asymmetries persist up to  √s=0.5 TeV and pT = 7 GeV!</vt:lpstr>
      <vt:lpstr>Recent renaissance in nuclear pdfs</vt:lpstr>
      <vt:lpstr>Increasing connections between heavy ion or nucleon structure physics and particle physics</vt:lpstr>
      <vt:lpstr>Increasing connections between heavy ion or nucleon structure physics and particle physics</vt:lpstr>
      <vt:lpstr>Increasing connections between heavy ion or nucleon structure physics and particle physics</vt:lpstr>
      <vt:lpstr>Increasing connections between heavy ion or nucleon structure physics and particle physics</vt:lpstr>
      <vt:lpstr>Increasing connections between heavy ion or nucleon structure physics and particle physics</vt:lpstr>
      <vt:lpstr>Increasing connections between heavy ion or nucleon structure physics and particle physics</vt:lpstr>
      <vt:lpstr>Overlapping tools  and techniques</vt:lpstr>
      <vt:lpstr>Overlapping tools  and techniques</vt:lpstr>
      <vt:lpstr>Overlapping tools  and techniques</vt:lpstr>
      <vt:lpstr>Overlapping tools  and techniques</vt:lpstr>
      <vt:lpstr>Coming up at RHIC</vt:lpstr>
      <vt:lpstr>Hadronization:  Eventually even “more global” global fits of fragmentation functions?</vt:lpstr>
      <vt:lpstr>Additional hadronization mechanisms in the presence of many partons?</vt:lpstr>
      <vt:lpstr>Example: Progress in lattice QCD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the Era of Quantitative QCD</dc:title>
  <dc:creator>Christine Aidala</dc:creator>
  <cp:lastModifiedBy>Aidala, Christine</cp:lastModifiedBy>
  <cp:revision>2139</cp:revision>
  <dcterms:created xsi:type="dcterms:W3CDTF">2006-08-16T00:00:00Z</dcterms:created>
  <dcterms:modified xsi:type="dcterms:W3CDTF">2015-10-25T23:38:54Z</dcterms:modified>
</cp:coreProperties>
</file>