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628" r:id="rId3"/>
    <p:sldId id="629" r:id="rId4"/>
    <p:sldId id="630" r:id="rId5"/>
    <p:sldId id="642" r:id="rId6"/>
    <p:sldId id="641" r:id="rId7"/>
    <p:sldId id="631" r:id="rId8"/>
    <p:sldId id="632" r:id="rId9"/>
    <p:sldId id="653" r:id="rId10"/>
    <p:sldId id="655" r:id="rId11"/>
    <p:sldId id="643" r:id="rId12"/>
    <p:sldId id="651" r:id="rId13"/>
    <p:sldId id="645" r:id="rId14"/>
    <p:sldId id="633" r:id="rId15"/>
    <p:sldId id="660" r:id="rId16"/>
    <p:sldId id="662" r:id="rId17"/>
    <p:sldId id="663" r:id="rId18"/>
    <p:sldId id="665" r:id="rId19"/>
    <p:sldId id="667" r:id="rId20"/>
    <p:sldId id="648" r:id="rId21"/>
    <p:sldId id="668" r:id="rId22"/>
    <p:sldId id="672" r:id="rId23"/>
    <p:sldId id="664" r:id="rId24"/>
    <p:sldId id="647" r:id="rId25"/>
    <p:sldId id="327" r:id="rId26"/>
    <p:sldId id="650" r:id="rId27"/>
    <p:sldId id="551" r:id="rId28"/>
    <p:sldId id="553" r:id="rId29"/>
    <p:sldId id="598" r:id="rId30"/>
    <p:sldId id="649" r:id="rId31"/>
    <p:sldId id="565" r:id="rId32"/>
    <p:sldId id="670" r:id="rId33"/>
    <p:sldId id="610" r:id="rId34"/>
    <p:sldId id="611" r:id="rId35"/>
    <p:sldId id="66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00FFFF"/>
    <a:srgbClr val="00CCFF"/>
    <a:srgbClr val="8A0000"/>
    <a:srgbClr val="99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144"/>
    </p:cViewPr>
  </p:sorterViewPr>
  <p:notesViewPr>
    <p:cSldViewPr>
      <p:cViewPr varScale="1">
        <p:scale>
          <a:sx n="53" d="100"/>
          <a:sy n="53" d="100"/>
        </p:scale>
        <p:origin x="-182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70F4-5374-4858-AA1F-D2FC12811746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2AF1-52DA-47EB-B043-718F908E9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08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EB88-5A88-4C45-82D2-6FA4DB7BEA54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1036-C79E-46F7-8FEB-3830A27B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1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DC912-ED6E-4C6A-BDC3-4DF8BE128E1C}" type="slidenum">
              <a:rPr lang="en-US"/>
              <a:pPr/>
              <a:t>11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76338-360A-4627-8496-4B184D15AA4B}" type="slidenum">
              <a:rPr lang="en-US"/>
              <a:pPr/>
              <a:t>12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1F50F-0915-4836-B674-A3382C8A28F2}" type="slidenum">
              <a:rPr lang="en-US"/>
              <a:pPr/>
              <a:t>13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1CF99-EB08-4DB6-898D-5C64A125C06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[Transition slide before this?]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90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Synchrotron</a:t>
            </a:r>
            <a:r>
              <a:rPr lang="en-US" baseline="0" dirty="0" smtClean="0"/>
              <a:t> light source facilities – 5 national facilities in the U.S.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3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B10A1-DC73-474A-BF31-9D83307A2C39}" type="slidenum">
              <a:rPr lang="en-US"/>
              <a:pPr/>
              <a:t>18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A2C82-BA5E-454F-884E-0775C0F4D14B}" type="slidenum">
              <a:rPr lang="en-US"/>
              <a:pPr/>
              <a:t>20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4AB43-4BE1-440E-8BD2-4E3DDF6B3B7F}" type="slidenum">
              <a:rPr lang="en-US"/>
              <a:pPr/>
              <a:t>27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DD15A-E854-4B57-8883-BE956ECDD2DB}" type="slidenum">
              <a:rPr lang="en-US"/>
              <a:pPr/>
              <a:t>28</a:t>
            </a:fld>
            <a:endParaRPr 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8F9EB-5E60-4BC0-919B-382AC60B140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95370-5A14-438D-889F-F2652A45A41A}" type="slidenum">
              <a:rPr lang="en-US"/>
              <a:pPr/>
              <a:t>29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718D4-30FC-44E5-B014-F0A480E82298}" type="slidenum">
              <a:rPr lang="en-US"/>
              <a:pPr/>
              <a:t>30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45EDF-49EB-4397-B612-D0F230A1D1BA}" type="slidenum">
              <a:rPr lang="en-US"/>
              <a:pPr/>
              <a:t>31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			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75554-7CC2-4343-9B5D-7DFF8B217EA8}" type="slidenum">
              <a:rPr lang="en-US"/>
              <a:pPr/>
              <a:t>34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4114800"/>
          </a:xfrm>
        </p:spPr>
        <p:txBody>
          <a:bodyPr lIns="92599" tIns="46300" rIns="92599" bIns="46300"/>
          <a:lstStyle/>
          <a:p>
            <a:r>
              <a:rPr lang="en-US"/>
              <a:t>RHIC is (was) visible from space and is located on Eastern Long Island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01161-F46A-4F2C-8EDF-8EF117DD2C3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57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60CDC-76B7-450A-9B4E-A1296FFB36E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6FEFC-3CF3-40E6-8396-1D2FA185BF2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9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F43C8-887C-4C23-8119-D4A244EECF95}" type="slidenum">
              <a:rPr lang="en-US"/>
              <a:pPr/>
              <a:t>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Love the international aspect.  Lots</a:t>
            </a:r>
            <a:r>
              <a:rPr lang="en-US" baseline="0" dirty="0" smtClean="0"/>
              <a:t> of students.  I first worked on RHIC, actually on our rival experiment, for a summer as an undergrad, and four years later came back to the facility as a Ph.D. student.  Training the next generation of scientists is a big part of the mission of large facilities such as colliders, and you can never start them too young . . 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28CD2-E9CB-4324-91D6-F34749A9F42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1F19E-E007-4BBF-AFA0-2586139E036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42407-C471-49AF-8CF4-8D1A74B91E16}" type="slidenum">
              <a:rPr lang="en-US"/>
              <a:pPr/>
              <a:t>9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 core repelled</a:t>
            </a:r>
            <a:r>
              <a:rPr lang="en-US" baseline="0" dirty="0" smtClean="0"/>
              <a:t> positive alphas. </a:t>
            </a:r>
            <a:r>
              <a:rPr lang="en-US" dirty="0" smtClean="0"/>
              <a:t>Millimeter</a:t>
            </a:r>
            <a:r>
              <a:rPr lang="en-US" baseline="0" dirty="0" smtClean="0"/>
              <a:t> grain of sand to 100 m football field (The Physics Dept. has been advocating to have the field converted to metric, but it hasn’t caught on yet!)  Rutherford named the hydrogen nucleus the proton.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42407-C471-49AF-8CF4-8D1A74B91E16}" type="slidenum">
              <a:rPr lang="en-US"/>
              <a:pPr/>
              <a:t>10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half a century later, using</a:t>
            </a:r>
            <a:r>
              <a:rPr lang="en-US" baseline="0" dirty="0" smtClean="0"/>
              <a:t> a</a:t>
            </a:r>
            <a:r>
              <a:rPr lang="en-US" dirty="0" smtClean="0"/>
              <a:t>n electron accelerator at Stanford</a:t>
            </a:r>
            <a:r>
              <a:rPr lang="en-US" baseline="0" dirty="0" smtClean="0"/>
              <a:t> University</a:t>
            </a:r>
            <a:r>
              <a:rPr lang="en-US" baseline="0" smtClean="0"/>
              <a:t>. 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5852-F354-4606-B82C-669B1E92DA85}" type="datetime1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4B4-FD78-477A-96EE-13B62CA8873A}" type="datetime1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5B1A-8424-43E3-AD85-DDC1BCCAA768}" type="datetime1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C4F472-B3BA-4FE0-913E-B41EA7B9035B}" type="datetime1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787017-3038-4AF4-9EAC-D148795E3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2E00BEA9-906B-4152-9D86-DFCBC7843AB5}" type="datetime1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400800"/>
            <a:ext cx="4495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fld id="{0501DD11-48E6-49CE-B3BB-02DBFC63B8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9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A717-2C51-414B-BFE1-57E6055F82CF}" type="datetime1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9ECD-CD81-427E-97BF-28A24B35C859}" type="datetime1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5CD5-7D25-4752-B6AE-9D9CA3274CC2}" type="datetime1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D898-02C3-4D6F-B712-49F10DE2864C}" type="datetime1">
              <a:rPr lang="en-US" smtClean="0"/>
              <a:t>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C571-35C8-4CCC-B5AA-85496082577A}" type="datetime1">
              <a:rPr lang="en-US" smtClean="0"/>
              <a:t>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BE86-662B-459A-9FAE-AEA0D2A3D9D3}" type="datetime1">
              <a:rPr lang="en-US" smtClean="0"/>
              <a:t>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04F1-ECB2-4355-A3EA-63E21B188ED7}" type="datetime1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3B9B-B49D-4E34-906D-48BF2C506247}" type="datetime1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CFF8-06C0-482A-B443-6556CAD0F701}" type="datetime1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388768"/>
            <a:ext cx="914400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74" y="76200"/>
            <a:ext cx="7620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01189" y="52252"/>
            <a:ext cx="7620000" cy="6705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152650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Probing the Proton: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Entangled Personal and Particle Paths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Christine A. Aidala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Michigan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U-M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CUWiP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17,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52D0-AFAA-454C-9B3E-A8CE2E1C6A0A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Autofit/>
          </a:bodyPr>
          <a:lstStyle/>
          <a:p>
            <a:r>
              <a:rPr lang="en-US" sz="4200" dirty="0" smtClean="0"/>
              <a:t>Probing inside protons . . .</a:t>
            </a:r>
            <a:endParaRPr lang="en-US" sz="4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136" y="1219200"/>
            <a:ext cx="52578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Late 1960s: scatter electrons off of protons </a:t>
            </a:r>
            <a:endParaRPr lang="en-US" sz="2400" dirty="0"/>
          </a:p>
          <a:p>
            <a:r>
              <a:rPr lang="en-US" sz="2400" dirty="0" smtClean="0"/>
              <a:t>Many bounced back </a:t>
            </a:r>
            <a:r>
              <a:rPr lang="en-US" sz="2400" dirty="0" smtClean="0"/>
              <a:t>sharply </a:t>
            </a:r>
            <a:r>
              <a:rPr lang="en-US" sz="2400" dirty="0" smtClean="0"/>
              <a:t>. . . </a:t>
            </a:r>
          </a:p>
          <a:p>
            <a:endParaRPr lang="en-US" sz="2400" dirty="0" smtClean="0"/>
          </a:p>
          <a:p>
            <a:r>
              <a:rPr lang="en-US" sz="2400" dirty="0" smtClean="0"/>
              <a:t>But weren’t bouncing off of the whole proton </a:t>
            </a:r>
            <a:r>
              <a:rPr lang="en-US" sz="2400" dirty="0" smtClean="0">
                <a:sym typeface="Wingdings" pitchFamily="2" charset="2"/>
              </a:rPr>
              <a:t> subcomponents!</a:t>
            </a:r>
            <a:endParaRPr lang="en-US" sz="2400" dirty="0"/>
          </a:p>
          <a:p>
            <a:pPr lvl="1"/>
            <a:r>
              <a:rPr lang="en-US" sz="2400" dirty="0" smtClean="0"/>
              <a:t>Protons </a:t>
            </a:r>
            <a:r>
              <a:rPr lang="en-US" sz="2400" i="1" dirty="0" smtClean="0"/>
              <a:t>not</a:t>
            </a:r>
            <a:r>
              <a:rPr lang="en-US" sz="2400" dirty="0" smtClean="0"/>
              <a:t> solid lumps of positive charge </a:t>
            </a:r>
          </a:p>
          <a:p>
            <a:pPr lvl="1"/>
            <a:r>
              <a:rPr lang="en-US" sz="2400" dirty="0" smtClean="0"/>
              <a:t>Constituents that make up the proton now called “quarks”</a:t>
            </a:r>
          </a:p>
          <a:p>
            <a:endParaRPr lang="en-US" sz="2800" dirty="0"/>
          </a:p>
        </p:txBody>
      </p:sp>
      <p:pic>
        <p:nvPicPr>
          <p:cNvPr id="4104" name="Picture 8" descr="scaleAtomToQuar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1675" y="1066800"/>
            <a:ext cx="3025775" cy="4114800"/>
          </a:xfrm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772400" y="48768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Quark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7467600" y="4876800"/>
            <a:ext cx="3048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ECAA-F0D0-49A7-B7A0-5FE39D24FFC6}" type="slidenum">
              <a:rPr lang="en-US"/>
              <a:pPr/>
              <a:t>11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</a:t>
            </a:r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the nucleus stay together?  The electromagnetic force should cause the protons to repel one another</a:t>
            </a:r>
          </a:p>
          <a:p>
            <a:r>
              <a:rPr lang="en-US" dirty="0"/>
              <a:t>Protons and neutrons interact via the </a:t>
            </a:r>
            <a:r>
              <a:rPr lang="en-US" i="1" dirty="0"/>
              <a:t>strong force</a:t>
            </a:r>
            <a:r>
              <a:rPr lang="en-US" dirty="0"/>
              <a:t>, carried by gluons</a:t>
            </a:r>
          </a:p>
          <a:p>
            <a:pPr lvl="1"/>
            <a:r>
              <a:rPr lang="en-US" dirty="0"/>
              <a:t>Much stronger than the electromagnetic force </a:t>
            </a:r>
            <a:r>
              <a:rPr lang="en-US" dirty="0" smtClean="0"/>
              <a:t>(~100x) and </a:t>
            </a:r>
            <a:r>
              <a:rPr lang="en-US" dirty="0" err="1" smtClean="0"/>
              <a:t>waaayyy</a:t>
            </a:r>
            <a:r>
              <a:rPr lang="en-US" dirty="0" smtClean="0"/>
              <a:t> stronger than gravity (~10</a:t>
            </a:r>
            <a:r>
              <a:rPr lang="en-US" baseline="30000" dirty="0" smtClean="0"/>
              <a:t>38</a:t>
            </a:r>
            <a:r>
              <a:rPr lang="en-US" dirty="0" smtClean="0"/>
              <a:t>x!!) (thus </a:t>
            </a:r>
            <a:r>
              <a:rPr lang="en-US" dirty="0"/>
              <a:t>the name!)</a:t>
            </a:r>
          </a:p>
          <a:p>
            <a:pPr lvl="1"/>
            <a:r>
              <a:rPr lang="en-US" dirty="0" smtClean="0"/>
              <a:t>But—very </a:t>
            </a:r>
            <a:r>
              <a:rPr lang="en-US" dirty="0" err="1" smtClean="0"/>
              <a:t>very</a:t>
            </a:r>
            <a:r>
              <a:rPr lang="en-US" dirty="0" smtClean="0"/>
              <a:t> </a:t>
            </a:r>
            <a:r>
              <a:rPr lang="en-US" dirty="0"/>
              <a:t>short range! (~10</a:t>
            </a:r>
            <a:r>
              <a:rPr lang="en-US" baseline="30000" dirty="0"/>
              <a:t>-15</a:t>
            </a:r>
            <a:r>
              <a:rPr lang="en-US" dirty="0"/>
              <a:t> m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8788" name="Picture 4" descr="proton-quar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>
            <a:fillRect/>
          </a:stretch>
        </p:blipFill>
        <p:spPr bwMode="auto">
          <a:xfrm>
            <a:off x="609600" y="228600"/>
            <a:ext cx="17875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 descr="nucleus_expl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129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9424" y="4892040"/>
            <a:ext cx="1344168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B2F2-E279-4C2D-87F7-8CA33570166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“Color” charge </a:t>
            </a:r>
            <a:r>
              <a:rPr lang="en-US" sz="4200" dirty="0"/>
              <a:t>and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Quantum Chromodynamics</a:t>
            </a:r>
            <a:endParaRPr lang="en-US" sz="4200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Strong force acts on particles with </a:t>
            </a:r>
            <a:r>
              <a:rPr lang="en-US" i="1" dirty="0"/>
              <a:t>color</a:t>
            </a:r>
            <a:r>
              <a:rPr lang="en-US" dirty="0"/>
              <a:t> charge</a:t>
            </a:r>
          </a:p>
          <a:p>
            <a:pPr lvl="1"/>
            <a:r>
              <a:rPr lang="en-US" dirty="0"/>
              <a:t>Quarks, plus gluons themselves!  (Contrast with photons, which are electrically neutral)</a:t>
            </a:r>
          </a:p>
          <a:p>
            <a:r>
              <a:rPr lang="en-US" dirty="0"/>
              <a:t>“Color” because three different “charges” combine to make a neutral particle: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Quantum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smtClean="0"/>
              <a:t>dynamics (QCD)—theory </a:t>
            </a:r>
            <a:r>
              <a:rPr lang="en-US" dirty="0"/>
              <a:t>describing the strong force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15487" y="4267200"/>
            <a:ext cx="298511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3547" y="4267200"/>
            <a:ext cx="925253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247709" y="2101644"/>
            <a:ext cx="6314294" cy="2123658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Note that quarks also carry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fractional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electric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!!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Proton = up + up + down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quarks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(+2/3)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(+2/3)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(-1/3)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Neutron = down + down 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up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(-1/3)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(-1/3)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(+2/3)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550-FAB8-43C8-936F-7DBD9820C556}" type="slidenum">
              <a:rPr lang="en-US"/>
              <a:pPr/>
              <a:t>13</a:t>
            </a:fld>
            <a:endParaRPr 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4905375" y="2819400"/>
            <a:ext cx="97155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</a:t>
            </a:r>
            <a:r>
              <a:rPr lang="en-US" dirty="0" smtClean="0"/>
              <a:t>confinement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r>
              <a:rPr lang="en-US" dirty="0"/>
              <a:t>Never see quarks or gluons directly!</a:t>
            </a:r>
          </a:p>
          <a:p>
            <a:pPr lvl="1"/>
            <a:r>
              <a:rPr lang="en-US" i="1" dirty="0"/>
              <a:t>Confined</a:t>
            </a:r>
            <a:r>
              <a:rPr lang="en-US" dirty="0"/>
              <a:t> to composite, color-neutral particles</a:t>
            </a:r>
          </a:p>
          <a:p>
            <a:pPr lvl="1"/>
            <a:r>
              <a:rPr lang="en-US" dirty="0"/>
              <a:t>Groups of three quarks (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err="1">
                <a:solidFill>
                  <a:srgbClr val="008000"/>
                </a:solidFill>
              </a:rPr>
              <a:t>g</a:t>
            </a:r>
            <a:r>
              <a:rPr lang="en-US" dirty="0" err="1">
                <a:solidFill>
                  <a:srgbClr val="0033CC"/>
                </a:solidFill>
              </a:rPr>
              <a:t>b</a:t>
            </a:r>
            <a:r>
              <a:rPr lang="en-US" dirty="0"/>
              <a:t>), called </a:t>
            </a:r>
            <a:r>
              <a:rPr lang="en-US" i="1" dirty="0"/>
              <a:t>baryons</a:t>
            </a:r>
            <a:r>
              <a:rPr lang="en-US" dirty="0"/>
              <a:t>, or quark-antiquark pairs (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-</a:t>
            </a:r>
            <a:r>
              <a:rPr lang="en-US" dirty="0" err="1"/>
              <a:t>antired</a:t>
            </a:r>
            <a:r>
              <a:rPr lang="en-US" dirty="0"/>
              <a:t>, . . .), called </a:t>
            </a:r>
            <a:r>
              <a:rPr lang="en-US" i="1" dirty="0"/>
              <a:t>mesons</a:t>
            </a:r>
          </a:p>
          <a:p>
            <a:r>
              <a:rPr lang="en-US" dirty="0"/>
              <a:t>If you try to pull two quarks apart, energy between them increases until you produce a new quark-antiquark pair (recall </a:t>
            </a:r>
            <a:r>
              <a:rPr lang="en-US" dirty="0" smtClean="0"/>
              <a:t>good old </a:t>
            </a:r>
            <a:r>
              <a:rPr lang="en-US" i="1" dirty="0" smtClean="0"/>
              <a:t>E=mc</a:t>
            </a:r>
            <a:r>
              <a:rPr lang="en-US" i="1" baseline="30000" dirty="0" smtClean="0"/>
              <a:t>2</a:t>
            </a:r>
            <a:r>
              <a:rPr lang="en-US" dirty="0"/>
              <a:t>)</a:t>
            </a:r>
          </a:p>
        </p:txBody>
      </p:sp>
      <p:pic>
        <p:nvPicPr>
          <p:cNvPr id="120836" name="Picture 4" descr="color_field_sn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76800"/>
            <a:ext cx="2686050" cy="14859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5400675" y="4953000"/>
            <a:ext cx="5334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5343525" y="5715000"/>
            <a:ext cx="5334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6080125" y="4994275"/>
            <a:ext cx="161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“D</a:t>
            </a:r>
            <a:r>
              <a:rPr lang="en-US" baseline="30000">
                <a:solidFill>
                  <a:srgbClr val="FF0000"/>
                </a:solidFill>
              </a:rPr>
              <a:t>-</a:t>
            </a:r>
            <a:r>
              <a:rPr lang="en-US">
                <a:solidFill>
                  <a:srgbClr val="FF0000"/>
                </a:solidFill>
              </a:rPr>
              <a:t> meson”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6019800" y="5867400"/>
            <a:ext cx="166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“D</a:t>
            </a:r>
            <a:r>
              <a:rPr lang="en-US" baseline="30000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 meson”</a:t>
            </a:r>
          </a:p>
        </p:txBody>
      </p:sp>
      <p:pic>
        <p:nvPicPr>
          <p:cNvPr id="120841" name="Picture 9" descr="confin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2400"/>
            <a:ext cx="14970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C. Aidala, CUWiP, January 17, 2015</a:t>
            </a: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F7E-3128-4523-8A44-897E2959D91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Studying </a:t>
            </a:r>
            <a:r>
              <a:rPr lang="en-US" altLang="en-US" dirty="0" smtClean="0"/>
              <a:t>proton structure</a:t>
            </a:r>
            <a:endParaRPr lang="en-US" altLang="en-US" dirty="0"/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382000" cy="4343400"/>
          </a:xfrm>
        </p:spPr>
        <p:txBody>
          <a:bodyPr/>
          <a:lstStyle/>
          <a:p>
            <a:r>
              <a:rPr lang="en-US" altLang="en-US" sz="3000" dirty="0"/>
              <a:t>If can’t see individual quarks and </a:t>
            </a:r>
            <a:r>
              <a:rPr lang="en-US" altLang="en-US" sz="3000" dirty="0" smtClean="0"/>
              <a:t>gluons, </a:t>
            </a:r>
            <a:r>
              <a:rPr lang="en-US" altLang="en-US" sz="3000" dirty="0"/>
              <a:t>how to determine the proton’s structure?</a:t>
            </a:r>
          </a:p>
          <a:p>
            <a:r>
              <a:rPr lang="en-US" altLang="en-US" sz="3000" dirty="0"/>
              <a:t>Inelastic scattering—shoot a high-energy beam (e.g. of electrons) at the proton to break it up, and try to understand what happens</a:t>
            </a:r>
          </a:p>
          <a:p>
            <a:pPr lvl="1"/>
            <a:r>
              <a:rPr lang="en-US" altLang="en-US" sz="2600" dirty="0"/>
              <a:t>Electron exchanges a photon with quarks, because quarks carry electromagnetic charge as well as color</a:t>
            </a:r>
          </a:p>
          <a:p>
            <a:endParaRPr lang="en-US" altLang="en-US" sz="2800" dirty="0"/>
          </a:p>
        </p:txBody>
      </p:sp>
      <p:graphicFrame>
        <p:nvGraphicFramePr>
          <p:cNvPr id="13670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52400" y="76200"/>
          <a:ext cx="140493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04" name="Bitmap Image" r:id="rId4" imgW="3571852" imgH="3533981" progId="Paint.Picture">
                  <p:embed/>
                </p:oleObj>
              </mc:Choice>
              <mc:Fallback>
                <p:oleObj name="Bitmap Image" r:id="rId4" imgW="3571852" imgH="3533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1404938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7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Probes sensitive to different length scales</a:t>
            </a:r>
            <a:endParaRPr lang="en-US" sz="3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771775" cy="16478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79" y="3810000"/>
            <a:ext cx="1800225" cy="2543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7000"/>
            <a:ext cx="2705100" cy="16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066800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38600"/>
            <a:ext cx="2009775" cy="2266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895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hat size potholes will bother you if you’re driving a . . .</a:t>
            </a:r>
            <a:endParaRPr lang="en-US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High-energy particle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Molecular </a:t>
            </a:r>
            <a:r>
              <a:rPr lang="en-US" i="1" dirty="0"/>
              <a:t>and atomic</a:t>
            </a:r>
            <a:r>
              <a:rPr lang="en-US" dirty="0"/>
              <a:t> structure of </a:t>
            </a:r>
            <a:r>
              <a:rPr lang="en-US" dirty="0" smtClean="0"/>
              <a:t>matter:</a:t>
            </a:r>
            <a:r>
              <a:rPr lang="en-US" dirty="0" smtClean="0">
                <a:sym typeface="Wingdings" pitchFamily="2" charset="2"/>
              </a:rPr>
              <a:t> study using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</a:t>
            </a:r>
            <a:r>
              <a:rPr lang="en-US" dirty="0" smtClean="0"/>
              <a:t>ltraviolet light (wavelengths 10-400 nanometers) </a:t>
            </a:r>
          </a:p>
          <a:p>
            <a:pPr lvl="1"/>
            <a:r>
              <a:rPr lang="en-US" dirty="0" smtClean="0"/>
              <a:t>x-rays (wavelengths 0.01-10 nanometers)</a:t>
            </a:r>
          </a:p>
          <a:p>
            <a:r>
              <a:rPr lang="en-US" dirty="0" smtClean="0"/>
              <a:t>Nuclei and protons: 10,000× </a:t>
            </a:r>
            <a:r>
              <a:rPr lang="en-US" dirty="0"/>
              <a:t>to </a:t>
            </a:r>
            <a:r>
              <a:rPr lang="en-US" dirty="0" smtClean="0"/>
              <a:t>100,000× smaller than atoms </a:t>
            </a:r>
            <a:r>
              <a:rPr lang="en-US" dirty="0" smtClean="0">
                <a:sym typeface="Wingdings" pitchFamily="2" charset="2"/>
              </a:rPr>
              <a:t> Need</a:t>
            </a:r>
            <a:r>
              <a:rPr lang="en-US" dirty="0" smtClean="0"/>
              <a:t> high-energy particle accelerators to see inside them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My experiments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PHENIX </a:t>
            </a:r>
            <a:r>
              <a:rPr lang="en-US" dirty="0"/>
              <a:t>experiment at </a:t>
            </a:r>
            <a:r>
              <a:rPr lang="en-US" dirty="0" smtClean="0"/>
              <a:t>the Relativistic Heavy Ion Collider at Brookhaven </a:t>
            </a:r>
            <a:r>
              <a:rPr lang="en-US" dirty="0"/>
              <a:t>National Lab (BNL) on Long Island, NY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SeaQuest</a:t>
            </a:r>
            <a:r>
              <a:rPr lang="en-US" dirty="0" smtClean="0"/>
              <a:t> experiment at Fermi National Accelerator Laboratory outside Chicago</a:t>
            </a:r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031921"/>
            <a:ext cx="2952750" cy="21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erial-BN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/>
          <a:stretch>
            <a:fillRect/>
          </a:stretch>
        </p:blipFill>
        <p:spPr>
          <a:xfrm>
            <a:off x="5562600" y="1600200"/>
            <a:ext cx="3048000" cy="20746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8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83F-77D5-41A4-A4D6-1DDC57D48A3F}" type="slidenum">
              <a:rPr lang="en-US"/>
              <a:pPr/>
              <a:t>18</a:t>
            </a:fld>
            <a:endParaRPr lang="en-US"/>
          </a:p>
        </p:txBody>
      </p:sp>
      <p:pic>
        <p:nvPicPr>
          <p:cNvPr id="40966" name="Picture 6" descr="cn5-38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4000" cy="57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PHENIX Detector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172200" y="434340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CC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SeaQuest</a:t>
            </a:r>
            <a:r>
              <a:rPr lang="en-US" dirty="0" smtClean="0"/>
              <a:t> model: Reuse, recycle!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Prop-tub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121" y="1469574"/>
            <a:ext cx="5392715" cy="4044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133600"/>
            <a:ext cx="167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Station 4 tracking plane assembled from old proportional tubes scavenged from Los Alamos National Lab “threat reduction” experiments!</a:t>
            </a:r>
            <a:endParaRPr lang="en-US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4128734" cy="30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C. Aidala, CUWiP, January 17, 2015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B7D7-8604-489B-9942-B98EE0D4998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 altLang="en-US"/>
              <a:t>My own experiences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686800" cy="4114800"/>
          </a:xfrm>
        </p:spPr>
        <p:txBody>
          <a:bodyPr/>
          <a:lstStyle/>
          <a:p>
            <a:r>
              <a:rPr lang="en-US" altLang="en-US" sz="2800" dirty="0"/>
              <a:t>Low-energy nuclear structure at Wright Nuclear Structure Lab, Yale University (nuclear fusion-evaporation cross section studies, 100 MeV beam on fixed target)</a:t>
            </a:r>
          </a:p>
          <a:p>
            <a:r>
              <a:rPr lang="en-US" altLang="en-US" sz="2800" dirty="0"/>
              <a:t>Relativistic heavy ion physics at Brookhaven National Lab (detector simulation, 200 GeV per nucleon center-of-mass)</a:t>
            </a:r>
          </a:p>
          <a:p>
            <a:r>
              <a:rPr lang="en-US" altLang="en-US" sz="2800" dirty="0"/>
              <a:t>Proton-proton particle physics at CERN (detector hardware and data acquisition, 14 </a:t>
            </a:r>
            <a:r>
              <a:rPr lang="en-US" altLang="en-US" sz="2800" dirty="0" err="1"/>
              <a:t>TeV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c.m</a:t>
            </a:r>
            <a:r>
              <a:rPr lang="en-US" altLang="en-US" sz="2800" dirty="0"/>
              <a:t>.)</a:t>
            </a:r>
          </a:p>
        </p:txBody>
      </p:sp>
      <p:sp>
        <p:nvSpPr>
          <p:cNvPr id="1358853" name="Text Box 5"/>
          <p:cNvSpPr txBox="1">
            <a:spLocks noChangeArrowheads="1"/>
          </p:cNvSpPr>
          <p:nvPr/>
        </p:nvSpPr>
        <p:spPr bwMode="auto">
          <a:xfrm>
            <a:off x="2535238" y="3636963"/>
            <a:ext cx="3162212" cy="36933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Summer, through my </a:t>
            </a:r>
            <a:r>
              <a:rPr lang="en-US" altLang="en-US" dirty="0" smtClean="0">
                <a:solidFill>
                  <a:srgbClr val="FFFF00"/>
                </a:solidFill>
              </a:rPr>
              <a:t>university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358854" name="Text Box 6"/>
          <p:cNvSpPr txBox="1">
            <a:spLocks noChangeArrowheads="1"/>
          </p:cNvSpPr>
          <p:nvPr/>
        </p:nvSpPr>
        <p:spPr bwMode="auto">
          <a:xfrm>
            <a:off x="2209800" y="4976813"/>
            <a:ext cx="1414170" cy="36933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Summer REU</a:t>
            </a:r>
          </a:p>
        </p:txBody>
      </p:sp>
      <p:sp>
        <p:nvSpPr>
          <p:cNvPr id="1358855" name="Text Box 7"/>
          <p:cNvSpPr txBox="1">
            <a:spLocks noChangeArrowheads="1"/>
          </p:cNvSpPr>
          <p:nvPr/>
        </p:nvSpPr>
        <p:spPr bwMode="auto">
          <a:xfrm>
            <a:off x="7046913" y="5882636"/>
            <a:ext cx="1414170" cy="36933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Summer REU</a:t>
            </a:r>
          </a:p>
        </p:txBody>
      </p:sp>
      <p:sp>
        <p:nvSpPr>
          <p:cNvPr id="1358856" name="Rectangle 8"/>
          <p:cNvSpPr>
            <a:spLocks noChangeArrowheads="1"/>
          </p:cNvSpPr>
          <p:nvPr/>
        </p:nvSpPr>
        <p:spPr bwMode="auto">
          <a:xfrm>
            <a:off x="533400" y="924038"/>
            <a:ext cx="8153400" cy="12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 summer after my freshman year, have woven my way through various energies and collision systems in nuclear and particle physics</a:t>
            </a:r>
          </a:p>
        </p:txBody>
      </p:sp>
    </p:spTree>
    <p:extLst>
      <p:ext uri="{BB962C8B-B14F-4D97-AF65-F5344CB8AC3E}">
        <p14:creationId xmlns:p14="http://schemas.microsoft.com/office/powerpoint/2010/main" val="29072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5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5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5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5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8853" grpId="0" animBg="1"/>
      <p:bldP spid="1358854" grpId="0" animBg="1"/>
      <p:bldP spid="13588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CBF4-F96B-4F7A-845B-63ADC1E7D07D}" type="slidenum">
              <a:rPr lang="en-US"/>
              <a:pPr/>
              <a:t>20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have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l</a:t>
            </a:r>
            <a:r>
              <a:rPr lang="en-US" dirty="0" smtClean="0"/>
              <a:t>earned</a:t>
            </a:r>
            <a:r>
              <a:rPr lang="en-US" dirty="0"/>
              <a:t>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495800"/>
          </a:xfrm>
        </p:spPr>
        <p:txBody>
          <a:bodyPr/>
          <a:lstStyle/>
          <a:p>
            <a:r>
              <a:rPr lang="en-US" dirty="0"/>
              <a:t>Conclusions from decades of inelastic scattering data investigating proton momentum structure:</a:t>
            </a:r>
          </a:p>
          <a:p>
            <a:pPr lvl="1"/>
            <a:r>
              <a:rPr lang="en-US" dirty="0"/>
              <a:t>3 “valence” quarks carry (on average) the largest single momentum fractions of the proton</a:t>
            </a:r>
          </a:p>
          <a:p>
            <a:pPr lvl="1"/>
            <a:r>
              <a:rPr lang="en-US" dirty="0"/>
              <a:t>But lots of gluons and “sea” quark-antiquark pairs in the proton as well!  Gluons carry ~50% of total momentum of proton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131277" y="4678685"/>
            <a:ext cx="6934200" cy="193899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Despit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e all the recent excitement about the Higgs boson, gluons are actually responsible for more than 98% of the mass of the visible universe!!</a:t>
            </a:r>
            <a:endParaRPr lang="en-US" sz="3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1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of my current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Spin-momentum correlations within the proton</a:t>
            </a:r>
          </a:p>
          <a:p>
            <a:pPr lvl="1"/>
            <a:r>
              <a:rPr lang="en-US" dirty="0" smtClean="0"/>
              <a:t>Can think of as spin-orbit couplings</a:t>
            </a:r>
          </a:p>
          <a:p>
            <a:endParaRPr lang="en-US" dirty="0" smtClean="0"/>
          </a:p>
          <a:p>
            <a:r>
              <a:rPr lang="en-US" dirty="0" smtClean="0"/>
              <a:t>Searching for experimental evidence of an exciting recent prediction of </a:t>
            </a:r>
            <a:r>
              <a:rPr lang="en-US" i="1" dirty="0" smtClean="0"/>
              <a:t>color entanglement</a:t>
            </a:r>
            <a:r>
              <a:rPr lang="en-US" dirty="0" smtClean="0"/>
              <a:t> of quarks across two colliding protons!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2012: “Landing” at the </a:t>
            </a:r>
            <a:br>
              <a:rPr lang="en-US" dirty="0" smtClean="0"/>
            </a:br>
            <a:r>
              <a:rPr lang="en-US" dirty="0" smtClean="0"/>
              <a:t>University of Michigan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Didn’t see working remotely from my employing institution as a permanent option, and by 2012, felt it was time to move on in one way or another</a:t>
            </a:r>
          </a:p>
          <a:p>
            <a:endParaRPr lang="en-US" dirty="0" smtClean="0"/>
          </a:p>
          <a:p>
            <a:r>
              <a:rPr lang="en-US" dirty="0" smtClean="0"/>
              <a:t>Grateful to have landed where I am now . . 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Actively think about where you’d like your path to take you, but don’t be afraid to change directions </a:t>
            </a:r>
            <a:r>
              <a:rPr lang="en-US" dirty="0" smtClean="0"/>
              <a:t>(or have them changed by external forces)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smtClean="0"/>
              <a:t>route</a:t>
            </a:r>
          </a:p>
          <a:p>
            <a:pPr lvl="1"/>
            <a:r>
              <a:rPr lang="en-US" dirty="0" smtClean="0"/>
              <a:t>You usually have more options than are immediately obvious!</a:t>
            </a:r>
          </a:p>
          <a:p>
            <a:endParaRPr lang="en-US" dirty="0" smtClean="0"/>
          </a:p>
          <a:p>
            <a:r>
              <a:rPr lang="en-US" dirty="0" smtClean="0"/>
              <a:t>There are </a:t>
            </a:r>
            <a:r>
              <a:rPr lang="en-US" dirty="0" smtClean="0"/>
              <a:t>many paths—some more linear than others—to success </a:t>
            </a:r>
            <a:r>
              <a:rPr lang="en-US" dirty="0" smtClean="0"/>
              <a:t>(= happiness)!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3046" y="1869831"/>
            <a:ext cx="77941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 shall not cease from exploration </a:t>
            </a:r>
            <a:b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the end of all our exploring </a:t>
            </a:r>
            <a:b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Will be to arrive where we started </a:t>
            </a:r>
            <a:b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know the place for the first time.</a:t>
            </a:r>
          </a:p>
          <a:p>
            <a:endParaRPr lang="en-US" sz="4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			T.S. Eliot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out the proton: </a:t>
            </a:r>
            <a:br>
              <a:rPr lang="en-US" dirty="0" smtClean="0"/>
            </a:br>
            <a:r>
              <a:rPr lang="en-US" dirty="0" smtClean="0"/>
              <a:t>Other questions to ask!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does the proton look like in terms of the quarks and gluons inside it?</a:t>
            </a:r>
          </a:p>
          <a:p>
            <a:r>
              <a:rPr lang="en-US" i="1" dirty="0" smtClean="0"/>
              <a:t>Position </a:t>
            </a:r>
          </a:p>
          <a:p>
            <a:r>
              <a:rPr lang="en-US" i="1" dirty="0" smtClean="0"/>
              <a:t>Momentum</a:t>
            </a:r>
          </a:p>
          <a:p>
            <a:r>
              <a:rPr lang="en-US" i="1" dirty="0" smtClean="0"/>
              <a:t>Spin</a:t>
            </a:r>
          </a:p>
          <a:p>
            <a:r>
              <a:rPr lang="en-US" i="1" dirty="0" smtClean="0"/>
              <a:t>Flavor</a:t>
            </a:r>
          </a:p>
          <a:p>
            <a:r>
              <a:rPr lang="en-US" i="1" dirty="0" smtClean="0"/>
              <a:t>Color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819400" y="3124200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Vast majority of past four decades focused on 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1-dimensional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momentum structure!  Since 1990s starting to consider other directions . . 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819400" y="3692604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Polarized protons first studied in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1980s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 How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angular momentum of quarks and gluons add up still not well understood!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819400" y="4267200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Good measurements of flavor distributions in valence region.  Flavor structure at lower momentum fractions still yielding surprises!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819400" y="2590800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Theoretical and experimental concepts to describe and access position only born in mid-1990s.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Pioneering measurements over past decade.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2819400" y="4911804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Accounted for by theorists from beginning of QCD, but more detailed, potentially observable effects of color have come to forefront since 2010.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C48-03DC-4740-BAE2-F440DF32F4A1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7239000" y="4572000"/>
          <a:ext cx="15240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83" name="Bitmap Image" r:id="rId4" imgW="3571852" imgH="3533981" progId="Paint.Picture">
                  <p:embed/>
                </p:oleObj>
              </mc:Choice>
              <mc:Fallback>
                <p:oleObj name="Bitmap Image" r:id="rId4" imgW="3571852" imgH="3533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572000"/>
                        <a:ext cx="15240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Quark-Parton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6934200" cy="4114800"/>
          </a:xfrm>
        </p:spPr>
        <p:txBody>
          <a:bodyPr/>
          <a:lstStyle/>
          <a:p>
            <a:r>
              <a:rPr lang="en-US" sz="2800" dirty="0"/>
              <a:t>But these quarks are not completely free in the nucleon!</a:t>
            </a:r>
          </a:p>
          <a:p>
            <a:pPr lvl="1"/>
            <a:r>
              <a:rPr lang="en-US" sz="2400" dirty="0"/>
              <a:t>Bound by force-carrier particles called “gluons.”  </a:t>
            </a:r>
          </a:p>
          <a:p>
            <a:pPr lvl="1"/>
            <a:r>
              <a:rPr lang="en-US" sz="2400" dirty="0"/>
              <a:t>“Sea quarks” are also present:  short-lived quark-antiquark pairs from quantum mechanical fluctuations.</a:t>
            </a:r>
          </a:p>
          <a:p>
            <a:r>
              <a:rPr lang="en-US" sz="2800" dirty="0"/>
              <a:t>As you hit the proton with more energy, you resolve shorter-lived fluctuations:  gluons and sea quarks.</a:t>
            </a:r>
          </a:p>
        </p:txBody>
      </p:sp>
      <p:pic>
        <p:nvPicPr>
          <p:cNvPr id="61446" name="Picture 6" descr="proton-quar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779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 descr="glu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0"/>
            <a:ext cx="12192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81000" y="1149350"/>
            <a:ext cx="739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FFCC"/>
                </a:solidFill>
              </a:rPr>
              <a:t>The simplest model says a proton’s made of three “valence” quarks:  2 up </a:t>
            </a:r>
            <a:r>
              <a:rPr lang="en-US" sz="2800" dirty="0" smtClean="0">
                <a:solidFill>
                  <a:srgbClr val="FFFFCC"/>
                </a:solidFill>
              </a:rPr>
              <a:t>“flavored” quarks </a:t>
            </a:r>
            <a:r>
              <a:rPr lang="en-US" sz="2800" dirty="0">
                <a:solidFill>
                  <a:srgbClr val="FFFFCC"/>
                </a:solidFill>
              </a:rPr>
              <a:t>and 1 down </a:t>
            </a:r>
            <a:r>
              <a:rPr lang="en-US" sz="2800" dirty="0" smtClean="0">
                <a:solidFill>
                  <a:srgbClr val="FFFFCC"/>
                </a:solidFill>
              </a:rPr>
              <a:t>“flavored” quark</a:t>
            </a:r>
            <a:r>
              <a:rPr lang="en-US" sz="2800" dirty="0">
                <a:solidFill>
                  <a:srgbClr val="FFFF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63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E64-6934-4094-B5FB-09B89F258EDB}" type="slidenum">
              <a:rPr lang="en-US"/>
              <a:pPr/>
              <a:t>28</a:t>
            </a:fld>
            <a:endParaRPr lang="en-US"/>
          </a:p>
        </p:txBody>
      </p:sp>
      <p:sp>
        <p:nvSpPr>
          <p:cNvPr id="134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Nucleon </a:t>
            </a:r>
            <a:r>
              <a:rPr lang="en-US" dirty="0" smtClean="0"/>
              <a:t>structure</a:t>
            </a:r>
            <a:r>
              <a:rPr lang="en-US" dirty="0"/>
              <a:t>:  The </a:t>
            </a:r>
            <a:r>
              <a:rPr lang="en-US" dirty="0" smtClean="0"/>
              <a:t>early </a:t>
            </a:r>
            <a:r>
              <a:rPr lang="en-US" dirty="0"/>
              <a:t>y</a:t>
            </a:r>
            <a:r>
              <a:rPr lang="en-US" dirty="0" smtClean="0"/>
              <a:t>ears</a:t>
            </a:r>
            <a:endParaRPr lang="en-US" dirty="0"/>
          </a:p>
        </p:txBody>
      </p:sp>
      <p:sp>
        <p:nvSpPr>
          <p:cNvPr id="134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7912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1932:  </a:t>
            </a:r>
            <a:r>
              <a:rPr lang="en-US" sz="2800" dirty="0" err="1"/>
              <a:t>Estermann</a:t>
            </a:r>
            <a:r>
              <a:rPr lang="en-US" sz="2800" dirty="0"/>
              <a:t> and Stern measure </a:t>
            </a:r>
            <a:r>
              <a:rPr lang="en-US" sz="2800" dirty="0" smtClean="0"/>
              <a:t>proton </a:t>
            </a:r>
            <a:r>
              <a:rPr lang="en-US" sz="2800" dirty="0"/>
              <a:t>anomalous magnetic moment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smtClean="0"/>
              <a:t>proton </a:t>
            </a:r>
            <a:r>
              <a:rPr lang="en-US" sz="2800" dirty="0"/>
              <a:t>not a </a:t>
            </a:r>
            <a:r>
              <a:rPr lang="en-US" sz="2800" dirty="0" err="1"/>
              <a:t>pointlike</a:t>
            </a:r>
            <a:r>
              <a:rPr lang="en-US" sz="2800" dirty="0"/>
              <a:t> particle!</a:t>
            </a:r>
          </a:p>
          <a:p>
            <a:r>
              <a:rPr lang="en-US" sz="2800" dirty="0" smtClean="0"/>
              <a:t>1960s</a:t>
            </a:r>
            <a:r>
              <a:rPr lang="en-US" sz="2800" dirty="0"/>
              <a:t>: Quark structure of the </a:t>
            </a:r>
            <a:r>
              <a:rPr lang="en-US" sz="2800" dirty="0" smtClean="0"/>
              <a:t>nucleon</a:t>
            </a:r>
          </a:p>
          <a:p>
            <a:pPr lvl="1"/>
            <a:r>
              <a:rPr lang="en-US" sz="2400" dirty="0" smtClean="0"/>
              <a:t>SLAC inelastic electron-nucleon scattering experiments by Friedman, Kendall, Taylor </a:t>
            </a:r>
            <a:r>
              <a:rPr lang="en-US" sz="2400" dirty="0" smtClean="0">
                <a:sym typeface="Wingdings" pitchFamily="2" charset="2"/>
              </a:rPr>
              <a:t> Nobel Prize</a:t>
            </a:r>
          </a:p>
          <a:p>
            <a:pPr lvl="1"/>
            <a:r>
              <a:rPr lang="en-US" sz="2400" dirty="0" smtClean="0"/>
              <a:t>Theoretical development by Gell-Mann </a:t>
            </a:r>
            <a:r>
              <a:rPr lang="en-US" sz="2400" dirty="0" smtClean="0">
                <a:sym typeface="Wingdings" pitchFamily="2" charset="2"/>
              </a:rPr>
              <a:t> Nobel Prize</a:t>
            </a:r>
            <a:endParaRPr lang="en-US" sz="2800" dirty="0" smtClean="0"/>
          </a:p>
          <a:p>
            <a:r>
              <a:rPr lang="en-US" sz="2800" dirty="0" smtClean="0"/>
              <a:t>1970s: Formulation of QCD . . .</a:t>
            </a:r>
          </a:p>
        </p:txBody>
      </p:sp>
      <p:graphicFrame>
        <p:nvGraphicFramePr>
          <p:cNvPr id="13445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248400" y="2081213"/>
          <a:ext cx="2319338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06" name="Bitmap Image" r:id="rId4" imgW="3571852" imgH="3533981" progId="PBrush">
                  <p:embed/>
                </p:oleObj>
              </mc:Choice>
              <mc:Fallback>
                <p:oleObj name="Bitmap Image" r:id="rId4" imgW="3571852" imgH="35339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081213"/>
                        <a:ext cx="2319338" cy="229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645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361B-D71D-4137-96FA-CF65903A1789}" type="slidenum">
              <a:rPr lang="en-US"/>
              <a:pPr/>
              <a:t>29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more info on quarks, gluons, and the strong force, see</a:t>
            </a:r>
          </a:p>
          <a:p>
            <a:endParaRPr lang="en-US"/>
          </a:p>
          <a:p>
            <a:pPr algn="ctr">
              <a:buFontTx/>
              <a:buNone/>
            </a:pPr>
            <a:r>
              <a:rPr lang="en-US" sz="3600">
                <a:solidFill>
                  <a:srgbClr val="FF0000"/>
                </a:solidFill>
              </a:rPr>
              <a:t>http://www.particleadventure.org/</a:t>
            </a:r>
          </a:p>
          <a:p>
            <a:pPr>
              <a:buFontTx/>
              <a:buNone/>
            </a:pPr>
            <a:r>
              <a:rPr lang="en-US"/>
              <a:t>(Many pictures on previous pages borrowed from this site)</a:t>
            </a:r>
          </a:p>
        </p:txBody>
      </p:sp>
    </p:spTree>
    <p:extLst>
      <p:ext uri="{BB962C8B-B14F-4D97-AF65-F5344CB8AC3E}">
        <p14:creationId xmlns:p14="http://schemas.microsoft.com/office/powerpoint/2010/main" val="21860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C. Aidala, CUWiP, January 17, 2015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4E4A-F900-4CBB-AA03-B43A7DD0DD5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My own experiences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Polarized proton </a:t>
            </a:r>
            <a:r>
              <a:rPr lang="en-US" altLang="en-US" dirty="0"/>
              <a:t>structure at DESY (simulations for proposed polarized proton-electron collider, 300 GeV </a:t>
            </a:r>
            <a:r>
              <a:rPr lang="en-US" altLang="en-US" dirty="0" err="1"/>
              <a:t>c.m</a:t>
            </a:r>
            <a:r>
              <a:rPr lang="en-US" altLang="en-US" dirty="0"/>
              <a:t>.)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e+e</a:t>
            </a:r>
            <a:r>
              <a:rPr lang="en-US" altLang="en-US" dirty="0"/>
              <a:t>- particle physics at CERN (exotic physics searches, 200 GeV </a:t>
            </a:r>
            <a:r>
              <a:rPr lang="en-US" altLang="en-US" dirty="0" err="1"/>
              <a:t>c.m</a:t>
            </a:r>
            <a:r>
              <a:rPr lang="en-US" altLang="en-US" dirty="0"/>
              <a:t>.)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More relativistic heavy ion physics and more </a:t>
            </a:r>
            <a:r>
              <a:rPr lang="en-US" altLang="en-US" dirty="0" smtClean="0"/>
              <a:t>proton </a:t>
            </a:r>
            <a:r>
              <a:rPr lang="en-US" altLang="en-US" dirty="0"/>
              <a:t>structure at Brookhaven National Lab </a:t>
            </a:r>
            <a:r>
              <a:rPr lang="en-US" altLang="en-US" dirty="0" smtClean="0"/>
              <a:t>(200 </a:t>
            </a:r>
            <a:r>
              <a:rPr lang="en-US" altLang="en-US" dirty="0"/>
              <a:t>GeV </a:t>
            </a:r>
            <a:r>
              <a:rPr lang="en-US" altLang="en-US" dirty="0" err="1"/>
              <a:t>c.m</a:t>
            </a:r>
            <a:r>
              <a:rPr lang="en-US" altLang="en-US" dirty="0"/>
              <a:t>.)</a:t>
            </a:r>
          </a:p>
        </p:txBody>
      </p:sp>
      <p:sp>
        <p:nvSpPr>
          <p:cNvPr id="1360901" name="Text Box 5"/>
          <p:cNvSpPr txBox="1">
            <a:spLocks noChangeArrowheads="1"/>
          </p:cNvSpPr>
          <p:nvPr/>
        </p:nvSpPr>
        <p:spPr bwMode="auto">
          <a:xfrm>
            <a:off x="3429000" y="1752600"/>
            <a:ext cx="2973443" cy="36933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Senior project, two semesters</a:t>
            </a:r>
          </a:p>
        </p:txBody>
      </p:sp>
      <p:sp>
        <p:nvSpPr>
          <p:cNvPr id="1360902" name="Text Box 6"/>
          <p:cNvSpPr txBox="1">
            <a:spLocks noChangeArrowheads="1"/>
          </p:cNvSpPr>
          <p:nvPr/>
        </p:nvSpPr>
        <p:spPr bwMode="auto">
          <a:xfrm>
            <a:off x="4813300" y="3267075"/>
            <a:ext cx="2773260" cy="36933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Summer before grad school</a:t>
            </a:r>
          </a:p>
        </p:txBody>
      </p:sp>
      <p:sp>
        <p:nvSpPr>
          <p:cNvPr id="1360903" name="Text Box 7"/>
          <p:cNvSpPr txBox="1">
            <a:spLocks noChangeArrowheads="1"/>
          </p:cNvSpPr>
          <p:nvPr/>
        </p:nvSpPr>
        <p:spPr bwMode="auto">
          <a:xfrm>
            <a:off x="3940175" y="5562600"/>
            <a:ext cx="3596562" cy="646331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Temporary employment, 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b</a:t>
            </a:r>
            <a:r>
              <a:rPr lang="en-US" altLang="en-US" dirty="0" smtClean="0">
                <a:solidFill>
                  <a:srgbClr val="FFFF00"/>
                </a:solidFill>
              </a:rPr>
              <a:t>ack to grad </a:t>
            </a:r>
            <a:r>
              <a:rPr lang="en-US" altLang="en-US" dirty="0">
                <a:solidFill>
                  <a:srgbClr val="FFFF00"/>
                </a:solidFill>
              </a:rPr>
              <a:t>school, and postdoc . . .</a:t>
            </a:r>
          </a:p>
        </p:txBody>
      </p:sp>
      <p:sp>
        <p:nvSpPr>
          <p:cNvPr id="1360904" name="Text Box 8"/>
          <p:cNvSpPr txBox="1">
            <a:spLocks noChangeArrowheads="1"/>
          </p:cNvSpPr>
          <p:nvPr/>
        </p:nvSpPr>
        <p:spPr bwMode="auto">
          <a:xfrm>
            <a:off x="987425" y="3800475"/>
            <a:ext cx="6272871" cy="38472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Interlude t</a:t>
            </a:r>
            <a:r>
              <a:rPr lang="en-US" alt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eaching </a:t>
            </a:r>
            <a:r>
              <a:rPr lang="en-US" alt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and music in Italy for 1 ½ years . . .</a:t>
            </a:r>
          </a:p>
        </p:txBody>
      </p:sp>
    </p:spTree>
    <p:extLst>
      <p:ext uri="{BB962C8B-B14F-4D97-AF65-F5344CB8AC3E}">
        <p14:creationId xmlns:p14="http://schemas.microsoft.com/office/powerpoint/2010/main" val="3531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6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6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6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6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902" grpId="0" animBg="1"/>
      <p:bldP spid="1360903" grpId="0" animBg="1"/>
      <p:bldP spid="136090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6289-FFFA-4C90-B390-A17EF9BC1669}" type="slidenum">
              <a:rPr lang="en-US"/>
              <a:pPr/>
              <a:t>30</a:t>
            </a:fld>
            <a:endParaRPr lang="en-US"/>
          </a:p>
        </p:txBody>
      </p:sp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Proton structure and momentum fraction</a:t>
            </a:r>
            <a:endParaRPr lang="en-US" sz="36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828800"/>
            <a:ext cx="8686800" cy="4343400"/>
            <a:chOff x="144" y="1728"/>
            <a:chExt cx="5472" cy="1541"/>
          </a:xfrm>
        </p:grpSpPr>
        <p:pic>
          <p:nvPicPr>
            <p:cNvPr id="1239044" name="Picture 4" descr="proton_structur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1728"/>
              <a:ext cx="2688" cy="154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39045" name="Picture 5" descr="proton_structure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1728"/>
              <a:ext cx="2688" cy="1536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39046" name="Text Box 6"/>
          <p:cNvSpPr txBox="1">
            <a:spLocks noChangeArrowheads="1"/>
          </p:cNvSpPr>
          <p:nvPr/>
        </p:nvSpPr>
        <p:spPr bwMode="auto">
          <a:xfrm>
            <a:off x="1360488" y="6140450"/>
            <a:ext cx="4987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Halzen</a:t>
            </a:r>
            <a:r>
              <a:rPr lang="en-US" sz="19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and Martin, “Quarks and Leptons”, p. 201</a:t>
            </a:r>
          </a:p>
        </p:txBody>
      </p:sp>
      <p:sp>
        <p:nvSpPr>
          <p:cNvPr id="1239047" name="Text Box 7"/>
          <p:cNvSpPr txBox="1">
            <a:spLocks noChangeArrowheads="1"/>
          </p:cNvSpPr>
          <p:nvPr/>
        </p:nvSpPr>
        <p:spPr bwMode="auto">
          <a:xfrm>
            <a:off x="3276600" y="3551238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baseline="-14000">
                <a:solidFill>
                  <a:schemeClr val="tx1"/>
                </a:solidFill>
              </a:rPr>
              <a:t>Bjorken</a:t>
            </a:r>
          </a:p>
        </p:txBody>
      </p:sp>
      <p:sp>
        <p:nvSpPr>
          <p:cNvPr id="1239048" name="Text Box 8"/>
          <p:cNvSpPr txBox="1">
            <a:spLocks noChangeArrowheads="1"/>
          </p:cNvSpPr>
          <p:nvPr/>
        </p:nvSpPr>
        <p:spPr bwMode="auto">
          <a:xfrm>
            <a:off x="3352800" y="5776913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baseline="-14000">
                <a:solidFill>
                  <a:schemeClr val="tx1"/>
                </a:solidFill>
              </a:rPr>
              <a:t>Bjorken</a:t>
            </a:r>
          </a:p>
        </p:txBody>
      </p:sp>
      <p:sp>
        <p:nvSpPr>
          <p:cNvPr id="1239049" name="Text Box 9"/>
          <p:cNvSpPr txBox="1">
            <a:spLocks noChangeArrowheads="1"/>
          </p:cNvSpPr>
          <p:nvPr/>
        </p:nvSpPr>
        <p:spPr bwMode="auto">
          <a:xfrm>
            <a:off x="4038600" y="35052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0" name="Text Box 10"/>
          <p:cNvSpPr txBox="1">
            <a:spLocks noChangeArrowheads="1"/>
          </p:cNvSpPr>
          <p:nvPr/>
        </p:nvSpPr>
        <p:spPr bwMode="auto">
          <a:xfrm>
            <a:off x="7696200" y="5562600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baseline="-14000">
                <a:solidFill>
                  <a:schemeClr val="tx1"/>
                </a:solidFill>
              </a:rPr>
              <a:t>Bjorken</a:t>
            </a:r>
          </a:p>
        </p:txBody>
      </p:sp>
      <p:sp>
        <p:nvSpPr>
          <p:cNvPr id="1239051" name="Text Box 11"/>
          <p:cNvSpPr txBox="1">
            <a:spLocks noChangeArrowheads="1"/>
          </p:cNvSpPr>
          <p:nvPr/>
        </p:nvSpPr>
        <p:spPr bwMode="auto">
          <a:xfrm>
            <a:off x="4191000" y="57150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2" name="Text Box 12"/>
          <p:cNvSpPr txBox="1">
            <a:spLocks noChangeArrowheads="1"/>
          </p:cNvSpPr>
          <p:nvPr/>
        </p:nvSpPr>
        <p:spPr bwMode="auto">
          <a:xfrm>
            <a:off x="8534400" y="54102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3" name="Text Box 13"/>
          <p:cNvSpPr txBox="1">
            <a:spLocks noChangeArrowheads="1"/>
          </p:cNvSpPr>
          <p:nvPr/>
        </p:nvSpPr>
        <p:spPr bwMode="auto">
          <a:xfrm>
            <a:off x="2971800" y="57150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1/3</a:t>
            </a:r>
            <a:endParaRPr lang="en-US" sz="1400" baseline="-14000">
              <a:solidFill>
                <a:schemeClr val="tx1"/>
              </a:solidFill>
            </a:endParaRPr>
          </a:p>
        </p:txBody>
      </p:sp>
      <p:sp>
        <p:nvSpPr>
          <p:cNvPr id="1239054" name="Text Box 14"/>
          <p:cNvSpPr txBox="1">
            <a:spLocks noChangeArrowheads="1"/>
          </p:cNvSpPr>
          <p:nvPr/>
        </p:nvSpPr>
        <p:spPr bwMode="auto">
          <a:xfrm>
            <a:off x="7467600" y="54102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1/3</a:t>
            </a:r>
            <a:endParaRPr lang="en-US" sz="1400" baseline="-14000">
              <a:solidFill>
                <a:schemeClr val="tx1"/>
              </a:solidFill>
            </a:endParaRPr>
          </a:p>
        </p:txBody>
      </p:sp>
      <p:sp>
        <p:nvSpPr>
          <p:cNvPr id="1239055" name="Text Box 15"/>
          <p:cNvSpPr txBox="1">
            <a:spLocks noChangeArrowheads="1"/>
          </p:cNvSpPr>
          <p:nvPr/>
        </p:nvSpPr>
        <p:spPr bwMode="auto">
          <a:xfrm>
            <a:off x="7800975" y="3581400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x</a:t>
            </a:r>
            <a:r>
              <a:rPr lang="en-US" sz="2000" baseline="-14000" dirty="0" err="1">
                <a:solidFill>
                  <a:schemeClr val="tx1"/>
                </a:solidFill>
              </a:rPr>
              <a:t>Bjorken</a:t>
            </a:r>
            <a:endParaRPr lang="en-US" sz="2000" baseline="-14000" dirty="0">
              <a:solidFill>
                <a:schemeClr val="tx1"/>
              </a:solidFill>
            </a:endParaRPr>
          </a:p>
        </p:txBody>
      </p:sp>
      <p:sp>
        <p:nvSpPr>
          <p:cNvPr id="1239056" name="Text Box 16"/>
          <p:cNvSpPr txBox="1">
            <a:spLocks noChangeArrowheads="1"/>
          </p:cNvSpPr>
          <p:nvPr/>
        </p:nvSpPr>
        <p:spPr bwMode="auto">
          <a:xfrm>
            <a:off x="7543800" y="34290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1/3</a:t>
            </a:r>
            <a:endParaRPr lang="en-US" sz="1400" baseline="-14000">
              <a:solidFill>
                <a:schemeClr val="tx1"/>
              </a:solidFill>
            </a:endParaRPr>
          </a:p>
        </p:txBody>
      </p:sp>
      <p:sp>
        <p:nvSpPr>
          <p:cNvPr id="1239057" name="Text Box 17"/>
          <p:cNvSpPr txBox="1">
            <a:spLocks noChangeArrowheads="1"/>
          </p:cNvSpPr>
          <p:nvPr/>
        </p:nvSpPr>
        <p:spPr bwMode="auto">
          <a:xfrm>
            <a:off x="8534400" y="34290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8" name="Text Box 18"/>
          <p:cNvSpPr txBox="1">
            <a:spLocks noChangeArrowheads="1"/>
          </p:cNvSpPr>
          <p:nvPr/>
        </p:nvSpPr>
        <p:spPr bwMode="auto">
          <a:xfrm>
            <a:off x="7972425" y="4329113"/>
            <a:ext cx="8509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Valence</a:t>
            </a:r>
          </a:p>
        </p:txBody>
      </p:sp>
      <p:sp>
        <p:nvSpPr>
          <p:cNvPr id="1239059" name="Text Box 19"/>
          <p:cNvSpPr txBox="1">
            <a:spLocks noChangeArrowheads="1"/>
          </p:cNvSpPr>
          <p:nvPr/>
        </p:nvSpPr>
        <p:spPr bwMode="auto">
          <a:xfrm>
            <a:off x="7289800" y="3833446"/>
            <a:ext cx="4778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Sea</a:t>
            </a:r>
          </a:p>
        </p:txBody>
      </p:sp>
      <p:sp>
        <p:nvSpPr>
          <p:cNvPr id="1239060" name="Rectangle 20"/>
          <p:cNvSpPr>
            <a:spLocks noChangeArrowheads="1"/>
          </p:cNvSpPr>
          <p:nvPr/>
        </p:nvSpPr>
        <p:spPr bwMode="auto">
          <a:xfrm>
            <a:off x="7696200" y="3962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61" name="Text Box 21"/>
          <p:cNvSpPr txBox="1">
            <a:spLocks noChangeArrowheads="1"/>
          </p:cNvSpPr>
          <p:nvPr/>
        </p:nvSpPr>
        <p:spPr bwMode="auto">
          <a:xfrm>
            <a:off x="276225" y="2400300"/>
            <a:ext cx="1619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A point particle</a:t>
            </a:r>
          </a:p>
        </p:txBody>
      </p:sp>
      <p:sp>
        <p:nvSpPr>
          <p:cNvPr id="1239062" name="Text Box 22"/>
          <p:cNvSpPr txBox="1">
            <a:spLocks noChangeArrowheads="1"/>
          </p:cNvSpPr>
          <p:nvPr/>
        </p:nvSpPr>
        <p:spPr bwMode="auto">
          <a:xfrm>
            <a:off x="260350" y="4176713"/>
            <a:ext cx="1720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3 valence quarks</a:t>
            </a:r>
          </a:p>
        </p:txBody>
      </p:sp>
      <p:sp>
        <p:nvSpPr>
          <p:cNvPr id="1239063" name="Text Box 23"/>
          <p:cNvSpPr txBox="1">
            <a:spLocks noChangeArrowheads="1"/>
          </p:cNvSpPr>
          <p:nvPr/>
        </p:nvSpPr>
        <p:spPr bwMode="auto">
          <a:xfrm>
            <a:off x="4660900" y="2009775"/>
            <a:ext cx="23495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3 bound valence quarks</a:t>
            </a:r>
          </a:p>
        </p:txBody>
      </p:sp>
      <p:sp>
        <p:nvSpPr>
          <p:cNvPr id="1239065" name="Text Box 25"/>
          <p:cNvSpPr txBox="1">
            <a:spLocks noChangeArrowheads="1"/>
          </p:cNvSpPr>
          <p:nvPr/>
        </p:nvSpPr>
        <p:spPr bwMode="auto">
          <a:xfrm>
            <a:off x="6205538" y="5535613"/>
            <a:ext cx="7318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Small x</a:t>
            </a:r>
          </a:p>
        </p:txBody>
      </p:sp>
      <p:sp>
        <p:nvSpPr>
          <p:cNvPr id="1239066" name="Text Box 26"/>
          <p:cNvSpPr txBox="1">
            <a:spLocks noChangeArrowheads="1"/>
          </p:cNvSpPr>
          <p:nvPr/>
        </p:nvSpPr>
        <p:spPr bwMode="auto">
          <a:xfrm>
            <a:off x="787400" y="1066800"/>
            <a:ext cx="72192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FFCC"/>
                </a:solidFill>
              </a:rPr>
              <a:t>What momentum fraction would the scattering particle carry </a:t>
            </a:r>
          </a:p>
          <a:p>
            <a:r>
              <a:rPr lang="en-US" sz="2200" dirty="0">
                <a:solidFill>
                  <a:srgbClr val="FFFFCC"/>
                </a:solidFill>
              </a:rPr>
              <a:t>if the proton were made of …</a:t>
            </a:r>
          </a:p>
        </p:txBody>
      </p:sp>
      <p:sp>
        <p:nvSpPr>
          <p:cNvPr id="1239068" name="Rectangle 28"/>
          <p:cNvSpPr>
            <a:spLocks noChangeArrowheads="1"/>
          </p:cNvSpPr>
          <p:nvPr/>
        </p:nvSpPr>
        <p:spPr bwMode="auto">
          <a:xfrm>
            <a:off x="7216775" y="4267200"/>
            <a:ext cx="4572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76800" y="3795932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064" name="Text Box 24"/>
          <p:cNvSpPr txBox="1">
            <a:spLocks noChangeArrowheads="1"/>
          </p:cNvSpPr>
          <p:nvPr/>
        </p:nvSpPr>
        <p:spPr bwMode="auto">
          <a:xfrm>
            <a:off x="4670645" y="3575447"/>
            <a:ext cx="29702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3 bound valence quarks </a:t>
            </a:r>
            <a:r>
              <a:rPr lang="en-US" sz="1700" dirty="0" smtClean="0"/>
              <a:t>+ some</a:t>
            </a:r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 smtClean="0"/>
              <a:t>low-momentum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sea quarks</a:t>
            </a:r>
          </a:p>
        </p:txBody>
      </p:sp>
    </p:spTree>
    <p:extLst>
      <p:ext uri="{BB962C8B-B14F-4D97-AF65-F5344CB8AC3E}">
        <p14:creationId xmlns:p14="http://schemas.microsoft.com/office/powerpoint/2010/main" val="4812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9401-88CB-4FF5-A584-67545E3FC2E8}" type="slidenum">
              <a:rPr lang="en-US"/>
              <a:pPr/>
              <a:t>31</a:t>
            </a:fld>
            <a:endParaRPr lang="en-US"/>
          </a:p>
        </p:txBody>
      </p:sp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5104"/>
            <a:ext cx="8686800" cy="762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So what do the parton distribution functions look like?</a:t>
            </a:r>
            <a:endParaRPr lang="en-US" sz="3800" dirty="0"/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267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Wealth of data largely thanks to proton-electron collider, HERA, in </a:t>
            </a:r>
            <a:r>
              <a:rPr lang="en-US" sz="2800" dirty="0" smtClean="0"/>
              <a:t>Hamburg, Germany (1992-2007)</a:t>
            </a:r>
            <a:endParaRPr lang="en-US" sz="2800" dirty="0"/>
          </a:p>
          <a:p>
            <a:r>
              <a:rPr lang="en-US" sz="2800" dirty="0" smtClean="0"/>
              <a:t>Up and down valence quark distributions peaked at a little less than 1/3</a:t>
            </a:r>
          </a:p>
          <a:p>
            <a:r>
              <a:rPr lang="en-US" sz="2800" dirty="0" smtClean="0"/>
              <a:t>Lots of sea quark-antiquark pairs and even more gluons (scaled down by 20x in figure!)</a:t>
            </a:r>
          </a:p>
        </p:txBody>
      </p:sp>
      <p:sp>
        <p:nvSpPr>
          <p:cNvPr id="1169413" name="Text Box 5"/>
          <p:cNvSpPr txBox="1">
            <a:spLocks noChangeArrowheads="1"/>
          </p:cNvSpPr>
          <p:nvPr/>
        </p:nvSpPr>
        <p:spPr bwMode="auto">
          <a:xfrm>
            <a:off x="6756463" y="5410200"/>
            <a:ext cx="193033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FFCC"/>
                </a:solidFill>
              </a:rPr>
              <a:t>PRD67, 012007 (2003)</a:t>
            </a:r>
          </a:p>
        </p:txBody>
      </p:sp>
      <p:pic>
        <p:nvPicPr>
          <p:cNvPr id="1169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066800"/>
            <a:ext cx="39036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822072" y="5155504"/>
            <a:ext cx="171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momentum fraction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63545" y="2766902"/>
            <a:ext cx="233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parton distribution function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59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energies to see smaller things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3863"/>
            <a:ext cx="7467599" cy="4530737"/>
          </a:xfrm>
          <a:solidFill>
            <a:schemeClr val="bg1"/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6800" y="1600200"/>
            <a:ext cx="685800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1130808"/>
            <a:ext cx="11082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FFFF00"/>
                </a:solidFill>
              </a:rPr>
              <a:t>Energy</a:t>
            </a:r>
            <a:endParaRPr lang="en-US" sz="2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Relativistic Heavy Ion Collider</a:t>
            </a:r>
            <a:br>
              <a:rPr lang="en-US" dirty="0" smtClean="0"/>
            </a:br>
            <a:r>
              <a:rPr lang="en-US" dirty="0" smtClean="0"/>
              <a:t>at Brookhaven National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 smtClean="0"/>
              <a:t>A great place to be to study QCD!</a:t>
            </a:r>
          </a:p>
          <a:p>
            <a:r>
              <a:rPr lang="en-US" dirty="0" smtClean="0"/>
              <a:t>An accelerator-based program, but not designed to be at the energy (or intensity) frontier.  More closely analogous to many areas of condensed matter research—create a system and study its properties!</a:t>
            </a:r>
          </a:p>
          <a:p>
            <a:r>
              <a:rPr lang="en-US" dirty="0" smtClean="0"/>
              <a:t>What systems are we studying?  </a:t>
            </a:r>
          </a:p>
          <a:p>
            <a:pPr lvl="1"/>
            <a:r>
              <a:rPr lang="en-US" dirty="0" smtClean="0"/>
              <a:t>“Simple” QCD bound states—the proton is the simplest stable bound state in QCD (and conveniently, nature has already created it for us!)</a:t>
            </a:r>
          </a:p>
          <a:p>
            <a:pPr lvl="1"/>
            <a:r>
              <a:rPr lang="en-US" dirty="0" smtClean="0"/>
              <a:t>Collections of QCD bound states (nuclei, also available out of the box!)</a:t>
            </a:r>
          </a:p>
          <a:p>
            <a:pPr lvl="1"/>
            <a:r>
              <a:rPr lang="en-US" dirty="0" smtClean="0"/>
              <a:t>QCD </a:t>
            </a:r>
            <a:r>
              <a:rPr lang="en-US" dirty="0" err="1" smtClean="0"/>
              <a:t>deconfined</a:t>
            </a:r>
            <a:r>
              <a:rPr lang="en-US" dirty="0" smtClean="0"/>
              <a:t>! (“quark-gluon plasma”, some assembly required!)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022" y="3133678"/>
            <a:ext cx="1049829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043" y="3138062"/>
            <a:ext cx="855022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117" y="3139440"/>
            <a:ext cx="131988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38200" y="2936319"/>
            <a:ext cx="7315200" cy="209288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Understand more complex QCD systems within </a:t>
            </a:r>
          </a:p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the context of simpler ones </a:t>
            </a:r>
          </a:p>
          <a:p>
            <a:pPr algn="ctr">
              <a:buFont typeface="Wingdings" pitchFamily="2" charset="2"/>
              <a:buChar char="à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RHIC was designed from the start as a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single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facility capable of nucleus-nucleus, proton-nucleus, and proton-proton collisions </a:t>
            </a:r>
          </a:p>
        </p:txBody>
      </p:sp>
    </p:spTree>
    <p:extLst>
      <p:ext uri="{BB962C8B-B14F-4D97-AF65-F5344CB8AC3E}">
        <p14:creationId xmlns:p14="http://schemas.microsoft.com/office/powerpoint/2010/main" val="20604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7E43-FE4E-4F41-9D59-ADCAA6417253}" type="slidenum">
              <a:rPr lang="en-US"/>
              <a:pPr/>
              <a:t>34</a:t>
            </a:fld>
            <a:endParaRPr lang="en-U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35200"/>
            <a:ext cx="7239000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3" name="Line 3"/>
          <p:cNvSpPr>
            <a:spLocks noChangeShapeType="1"/>
          </p:cNvSpPr>
          <p:nvPr/>
        </p:nvSpPr>
        <p:spPr bwMode="auto">
          <a:xfrm>
            <a:off x="3962400" y="2362200"/>
            <a:ext cx="3403600" cy="1098550"/>
          </a:xfrm>
          <a:prstGeom prst="line">
            <a:avLst/>
          </a:prstGeom>
          <a:noFill/>
          <a:ln w="38100">
            <a:solidFill>
              <a:srgbClr val="FFFB6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z="3600"/>
              <a:t>RHIC at Brookhaven National Laboratory</a:t>
            </a:r>
          </a:p>
        </p:txBody>
      </p:sp>
      <p:pic>
        <p:nvPicPr>
          <p:cNvPr id="163845" name="Picture 5" descr="BNLlogo_4web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5181600"/>
            <a:ext cx="2362200" cy="960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6" name="Picture 6" descr="aerial-BNL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/>
          <a:stretch>
            <a:fillRect/>
          </a:stretch>
        </p:blipFill>
        <p:spPr>
          <a:xfrm>
            <a:off x="6191250" y="2819400"/>
            <a:ext cx="2952750" cy="2009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52400" y="1066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09600" indent="-609600">
              <a:spcBef>
                <a:spcPct val="20000"/>
              </a:spcBef>
            </a:pPr>
            <a:endParaRPr lang="en-US" sz="3200" dirty="0">
              <a:solidFill>
                <a:srgbClr val="FFFFCC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800" dirty="0">
                <a:solidFill>
                  <a:srgbClr val="FFFFCC"/>
                </a:solidFill>
              </a:rPr>
              <a:t>Long Island,</a:t>
            </a:r>
          </a:p>
          <a:p>
            <a:pPr marL="609600" indent="-609600">
              <a:spcBef>
                <a:spcPct val="20000"/>
              </a:spcBef>
            </a:pPr>
            <a:r>
              <a:rPr lang="en-US" sz="2800" dirty="0">
                <a:solidFill>
                  <a:srgbClr val="FFFFCC"/>
                </a:solidFill>
              </a:rPr>
              <a:t>New York</a:t>
            </a:r>
            <a:endParaRPr lang="en-US" sz="3200" baseline="30000" dirty="0">
              <a:solidFill>
                <a:srgbClr val="FFFFCC"/>
              </a:solidFill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§"/>
            </a:pPr>
            <a:endParaRPr lang="en-US" sz="32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68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Aidala, CUWiP, January 17, 2015</a:t>
            </a:r>
          </a:p>
        </p:txBody>
      </p:sp>
      <p:sp>
        <p:nvSpPr>
          <p:cNvPr id="16568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83AAEC-8EAF-471B-9511-EC3A2FB4EC1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65683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B4E0CBD-A882-4827-9FCB-3586653F0400}" type="slidenum">
              <a:rPr lang="en-US" sz="1400">
                <a:solidFill>
                  <a:schemeClr val="bg2"/>
                </a:solidFill>
              </a:rPr>
              <a:pPr algn="r" eaLnBrk="0" hangingPunct="0"/>
              <a:t>35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6568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First and only </a:t>
            </a:r>
            <a:r>
              <a:rPr lang="en-US" sz="4000" b="1" dirty="0" smtClean="0"/>
              <a:t>polarized</a:t>
            </a:r>
            <a:r>
              <a:rPr lang="en-US" sz="4000" dirty="0" smtClean="0"/>
              <a:t> proton collider</a:t>
            </a:r>
          </a:p>
        </p:txBody>
      </p:sp>
      <p:pic>
        <p:nvPicPr>
          <p:cNvPr id="1656840" name="Picture 5" descr="RHICPolarizedNe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14400"/>
            <a:ext cx="4629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38200"/>
            <a:ext cx="9144000" cy="6019800"/>
            <a:chOff x="0" y="336"/>
            <a:chExt cx="5760" cy="3792"/>
          </a:xfrm>
        </p:grpSpPr>
        <p:sp>
          <p:nvSpPr>
            <p:cNvPr id="1656842" name="Rectangle 7"/>
            <p:cNvSpPr>
              <a:spLocks noChangeArrowheads="1"/>
            </p:cNvSpPr>
            <p:nvPr/>
          </p:nvSpPr>
          <p:spPr bwMode="auto">
            <a:xfrm>
              <a:off x="0" y="336"/>
              <a:ext cx="5760" cy="3792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6" y="552"/>
              <a:ext cx="5520" cy="3567"/>
              <a:chOff x="96" y="552"/>
              <a:chExt cx="5520" cy="3567"/>
            </a:xfrm>
          </p:grpSpPr>
          <p:pic>
            <p:nvPicPr>
              <p:cNvPr id="1656844" name="Picture 9" descr="RHICSpin-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6" y="552"/>
                <a:ext cx="3744" cy="2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6845" name="Picture 10" descr="RHICSpin-toss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32" y="2265"/>
                <a:ext cx="2472" cy="1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656834" name="Object 2"/>
              <p:cNvGraphicFramePr>
                <a:graphicFrameLocks noChangeAspect="1"/>
              </p:cNvGraphicFramePr>
              <p:nvPr/>
            </p:nvGraphicFramePr>
            <p:xfrm>
              <a:off x="4696" y="1008"/>
              <a:ext cx="920" cy="25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204" name="Photo Editor Photo" r:id="rId7" imgW="781159" imgH="2200582" progId="">
                      <p:embed/>
                    </p:oleObj>
                  </mc:Choice>
                  <mc:Fallback>
                    <p:oleObj name="Photo Editor Photo" r:id="rId7" imgW="781159" imgH="220058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6" y="1008"/>
                            <a:ext cx="920" cy="25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0327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My career </a:t>
            </a:r>
            <a:r>
              <a:rPr lang="en-US" altLang="en-US" dirty="0" smtClean="0"/>
              <a:t>1996-2012 in </a:t>
            </a:r>
            <a:r>
              <a:rPr lang="en-US" altLang="en-US" dirty="0"/>
              <a:t>pictures . . 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12-month temporary contract at BNL generated the initial conditions that set much of my course for the next 11 years </a:t>
            </a:r>
          </a:p>
          <a:p>
            <a:r>
              <a:rPr lang="en-US" dirty="0" smtClean="0"/>
              <a:t>Sat in same hallway in BNL Physics Dept. for that time, supported in turn by 4 different institutions!</a:t>
            </a:r>
          </a:p>
          <a:p>
            <a:pPr lvl="1"/>
            <a:r>
              <a:rPr lang="en-US" dirty="0" smtClean="0"/>
              <a:t>Turned down multiple career opportunities to maintain geographical stability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C. Aidala, CUWiP, January 17, 2015</a:t>
            </a:r>
            <a:endParaRPr lang="en-US" alt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06D0-2F2C-4812-ADFE-A28063705711}" type="slidenum">
              <a:rPr lang="en-US" altLang="en-US"/>
              <a:pPr/>
              <a:t>4</a:t>
            </a:fld>
            <a:endParaRPr lang="en-US" altLang="en-US"/>
          </a:p>
        </p:txBody>
      </p:sp>
      <p:grpSp>
        <p:nvGrpSpPr>
          <p:cNvPr id="1396741" name="Group 5"/>
          <p:cNvGrpSpPr>
            <a:grpSpLocks/>
          </p:cNvGrpSpPr>
          <p:nvPr/>
        </p:nvGrpSpPr>
        <p:grpSpPr bwMode="auto">
          <a:xfrm>
            <a:off x="1771650" y="1107744"/>
            <a:ext cx="5643563" cy="2286000"/>
            <a:chOff x="1116" y="1344"/>
            <a:chExt cx="3555" cy="1440"/>
          </a:xfrm>
        </p:grpSpPr>
        <p:grpSp>
          <p:nvGrpSpPr>
            <p:cNvPr id="1396742" name="Group 6"/>
            <p:cNvGrpSpPr>
              <a:grpSpLocks/>
            </p:cNvGrpSpPr>
            <p:nvPr/>
          </p:nvGrpSpPr>
          <p:grpSpPr bwMode="auto">
            <a:xfrm>
              <a:off x="1116" y="1344"/>
              <a:ext cx="3555" cy="1432"/>
              <a:chOff x="1116" y="1317"/>
              <a:chExt cx="3555" cy="1432"/>
            </a:xfrm>
          </p:grpSpPr>
          <p:sp>
            <p:nvSpPr>
              <p:cNvPr id="1396743" name="Line 7"/>
              <p:cNvSpPr>
                <a:spLocks noChangeShapeType="1"/>
              </p:cNvSpPr>
              <p:nvPr/>
            </p:nvSpPr>
            <p:spPr bwMode="auto">
              <a:xfrm>
                <a:off x="1248" y="1893"/>
                <a:ext cx="312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744" name="Line 8"/>
              <p:cNvSpPr>
                <a:spLocks noChangeShapeType="1"/>
              </p:cNvSpPr>
              <p:nvPr/>
            </p:nvSpPr>
            <p:spPr bwMode="auto">
              <a:xfrm flipV="1">
                <a:off x="2359" y="1989"/>
                <a:ext cx="7" cy="115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745" name="AutoShape 9"/>
              <p:cNvSpPr>
                <a:spLocks noChangeArrowheads="1"/>
              </p:cNvSpPr>
              <p:nvPr/>
            </p:nvSpPr>
            <p:spPr bwMode="auto">
              <a:xfrm>
                <a:off x="2208" y="1776"/>
                <a:ext cx="288" cy="212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746" name="Freeform 10"/>
              <p:cNvSpPr>
                <a:spLocks/>
              </p:cNvSpPr>
              <p:nvPr/>
            </p:nvSpPr>
            <p:spPr bwMode="auto">
              <a:xfrm>
                <a:off x="2343" y="1317"/>
                <a:ext cx="2328" cy="1432"/>
              </a:xfrm>
              <a:custGeom>
                <a:avLst/>
                <a:gdLst>
                  <a:gd name="T0" fmla="*/ 1736 w 2048"/>
                  <a:gd name="T1" fmla="*/ 584 h 1432"/>
                  <a:gd name="T2" fmla="*/ 1976 w 2048"/>
                  <a:gd name="T3" fmla="*/ 488 h 1432"/>
                  <a:gd name="T4" fmla="*/ 2024 w 2048"/>
                  <a:gd name="T5" fmla="*/ 248 h 1432"/>
                  <a:gd name="T6" fmla="*/ 1832 w 2048"/>
                  <a:gd name="T7" fmla="*/ 56 h 1432"/>
                  <a:gd name="T8" fmla="*/ 1592 w 2048"/>
                  <a:gd name="T9" fmla="*/ 8 h 1432"/>
                  <a:gd name="T10" fmla="*/ 1304 w 2048"/>
                  <a:gd name="T11" fmla="*/ 104 h 1432"/>
                  <a:gd name="T12" fmla="*/ 968 w 2048"/>
                  <a:gd name="T13" fmla="*/ 296 h 1432"/>
                  <a:gd name="T14" fmla="*/ 776 w 2048"/>
                  <a:gd name="T15" fmla="*/ 392 h 1432"/>
                  <a:gd name="T16" fmla="*/ 440 w 2048"/>
                  <a:gd name="T17" fmla="*/ 632 h 1432"/>
                  <a:gd name="T18" fmla="*/ 248 w 2048"/>
                  <a:gd name="T19" fmla="*/ 1304 h 1432"/>
                  <a:gd name="T20" fmla="*/ 152 w 2048"/>
                  <a:gd name="T21" fmla="*/ 1400 h 1432"/>
                  <a:gd name="T22" fmla="*/ 56 w 2048"/>
                  <a:gd name="T23" fmla="*/ 1208 h 1432"/>
                  <a:gd name="T24" fmla="*/ 8 w 2048"/>
                  <a:gd name="T25" fmla="*/ 776 h 1432"/>
                  <a:gd name="T26" fmla="*/ 8 w 2048"/>
                  <a:gd name="T27" fmla="*/ 824 h 1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48" h="1432">
                    <a:moveTo>
                      <a:pt x="1736" y="584"/>
                    </a:moveTo>
                    <a:cubicBezTo>
                      <a:pt x="1832" y="564"/>
                      <a:pt x="1928" y="544"/>
                      <a:pt x="1976" y="488"/>
                    </a:cubicBezTo>
                    <a:cubicBezTo>
                      <a:pt x="2024" y="432"/>
                      <a:pt x="2048" y="320"/>
                      <a:pt x="2024" y="248"/>
                    </a:cubicBezTo>
                    <a:cubicBezTo>
                      <a:pt x="2000" y="176"/>
                      <a:pt x="1904" y="96"/>
                      <a:pt x="1832" y="56"/>
                    </a:cubicBezTo>
                    <a:cubicBezTo>
                      <a:pt x="1760" y="16"/>
                      <a:pt x="1680" y="0"/>
                      <a:pt x="1592" y="8"/>
                    </a:cubicBezTo>
                    <a:cubicBezTo>
                      <a:pt x="1504" y="16"/>
                      <a:pt x="1408" y="56"/>
                      <a:pt x="1304" y="104"/>
                    </a:cubicBezTo>
                    <a:cubicBezTo>
                      <a:pt x="1200" y="152"/>
                      <a:pt x="1056" y="248"/>
                      <a:pt x="968" y="296"/>
                    </a:cubicBezTo>
                    <a:cubicBezTo>
                      <a:pt x="880" y="344"/>
                      <a:pt x="864" y="336"/>
                      <a:pt x="776" y="392"/>
                    </a:cubicBezTo>
                    <a:cubicBezTo>
                      <a:pt x="688" y="448"/>
                      <a:pt x="528" y="480"/>
                      <a:pt x="440" y="632"/>
                    </a:cubicBezTo>
                    <a:cubicBezTo>
                      <a:pt x="352" y="784"/>
                      <a:pt x="296" y="1176"/>
                      <a:pt x="248" y="1304"/>
                    </a:cubicBezTo>
                    <a:cubicBezTo>
                      <a:pt x="200" y="1432"/>
                      <a:pt x="184" y="1416"/>
                      <a:pt x="152" y="1400"/>
                    </a:cubicBezTo>
                    <a:cubicBezTo>
                      <a:pt x="120" y="1384"/>
                      <a:pt x="80" y="1312"/>
                      <a:pt x="56" y="1208"/>
                    </a:cubicBezTo>
                    <a:cubicBezTo>
                      <a:pt x="32" y="1104"/>
                      <a:pt x="16" y="840"/>
                      <a:pt x="8" y="776"/>
                    </a:cubicBezTo>
                    <a:cubicBezTo>
                      <a:pt x="0" y="712"/>
                      <a:pt x="4" y="768"/>
                      <a:pt x="8" y="824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747" name="Text Box 11"/>
              <p:cNvSpPr txBox="1">
                <a:spLocks noChangeArrowheads="1"/>
              </p:cNvSpPr>
              <p:nvPr/>
            </p:nvSpPr>
            <p:spPr bwMode="auto">
              <a:xfrm>
                <a:off x="1116" y="1941"/>
                <a:ext cx="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FFFFCC"/>
                    </a:solidFill>
                  </a:rPr>
                  <a:t>WNSL</a:t>
                </a:r>
              </a:p>
            </p:txBody>
          </p:sp>
          <p:sp>
            <p:nvSpPr>
              <p:cNvPr id="1396748" name="Text Box 12"/>
              <p:cNvSpPr txBox="1">
                <a:spLocks noChangeArrowheads="1"/>
              </p:cNvSpPr>
              <p:nvPr/>
            </p:nvSpPr>
            <p:spPr bwMode="auto">
              <a:xfrm>
                <a:off x="1872" y="1605"/>
                <a:ext cx="35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FFFFCC"/>
                    </a:solidFill>
                  </a:rPr>
                  <a:t>BNL</a:t>
                </a:r>
              </a:p>
            </p:txBody>
          </p:sp>
          <p:sp>
            <p:nvSpPr>
              <p:cNvPr id="1396749" name="Text Box 13"/>
              <p:cNvSpPr txBox="1">
                <a:spLocks noChangeArrowheads="1"/>
              </p:cNvSpPr>
              <p:nvPr/>
            </p:nvSpPr>
            <p:spPr bwMode="auto">
              <a:xfrm>
                <a:off x="2880" y="1893"/>
                <a:ext cx="43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FFCC"/>
                    </a:solidFill>
                  </a:rPr>
                  <a:t>CERN</a:t>
                </a:r>
              </a:p>
            </p:txBody>
          </p:sp>
          <p:sp>
            <p:nvSpPr>
              <p:cNvPr id="1396750" name="Text Box 14"/>
              <p:cNvSpPr txBox="1">
                <a:spLocks noChangeArrowheads="1"/>
              </p:cNvSpPr>
              <p:nvPr/>
            </p:nvSpPr>
            <p:spPr bwMode="auto">
              <a:xfrm>
                <a:off x="3873" y="1605"/>
                <a:ext cx="41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FFCC"/>
                    </a:solidFill>
                  </a:rPr>
                  <a:t>DESY</a:t>
                </a:r>
              </a:p>
            </p:txBody>
          </p:sp>
          <p:sp>
            <p:nvSpPr>
              <p:cNvPr id="1396751" name="Text Box 15"/>
              <p:cNvSpPr txBox="1">
                <a:spLocks noChangeArrowheads="1"/>
              </p:cNvSpPr>
              <p:nvPr/>
            </p:nvSpPr>
            <p:spPr bwMode="auto">
              <a:xfrm>
                <a:off x="2329" y="1462"/>
                <a:ext cx="664" cy="352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500" dirty="0">
                    <a:solidFill>
                      <a:schemeClr val="tx1"/>
                    </a:solidFill>
                  </a:rPr>
                  <a:t>You are </a:t>
                </a:r>
              </a:p>
              <a:p>
                <a:r>
                  <a:rPr lang="en-US" altLang="en-US" sz="1500" dirty="0">
                    <a:solidFill>
                      <a:schemeClr val="tx1"/>
                    </a:solidFill>
                  </a:rPr>
                  <a:t>(back) here</a:t>
                </a:r>
              </a:p>
            </p:txBody>
          </p:sp>
        </p:grpSp>
        <p:sp>
          <p:nvSpPr>
            <p:cNvPr id="1396752" name="Music"/>
            <p:cNvSpPr>
              <a:spLocks noEditPoints="1" noChangeArrowheads="1"/>
            </p:cNvSpPr>
            <p:nvPr/>
          </p:nvSpPr>
          <p:spPr bwMode="auto">
            <a:xfrm>
              <a:off x="2640" y="2496"/>
              <a:ext cx="330" cy="288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15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4212"/>
            <a:ext cx="7086600" cy="531558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810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A41D-E3EF-440F-ADE6-6A8103D5B32B}" type="slidenum">
              <a:rPr lang="en-US"/>
              <a:pPr/>
              <a:t>6</a:t>
            </a:fld>
            <a:endParaRPr lang="en-US"/>
          </a:p>
        </p:txBody>
      </p:sp>
      <p:pic>
        <p:nvPicPr>
          <p:cNvPr id="110594" name="Picture 2" descr="2004june9_1024x8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4187"/>
            <a:ext cx="8103990" cy="56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" descr="1phenix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92800"/>
            <a:ext cx="22098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PHENIX experiment at the </a:t>
            </a:r>
            <a:br>
              <a:rPr lang="en-US" sz="3400" dirty="0" smtClean="0"/>
            </a:br>
            <a:r>
              <a:rPr lang="en-US" sz="3400" dirty="0" smtClean="0"/>
              <a:t>Relativistic Heavy Ion Collider</a:t>
            </a:r>
            <a:endParaRPr lang="en-US" sz="3400" dirty="0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57200" y="981075"/>
            <a:ext cx="3924300" cy="7620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5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i="1" dirty="0" smtClean="0">
                <a:latin typeface="Arial" charset="0"/>
              </a:rPr>
              <a:t>15 Countries, 76 Institutions  </a:t>
            </a:r>
            <a:endParaRPr lang="en-US" sz="2200" i="1" dirty="0">
              <a:latin typeface="Arial" charset="0"/>
            </a:endParaRPr>
          </a:p>
          <a:p>
            <a:r>
              <a:rPr lang="en-US" sz="2200" i="1" dirty="0">
                <a:latin typeface="Arial" charset="0"/>
              </a:rPr>
              <a:t>~</a:t>
            </a:r>
            <a:r>
              <a:rPr lang="en-US" sz="2200" i="1" dirty="0" smtClean="0">
                <a:latin typeface="Arial" charset="0"/>
              </a:rPr>
              <a:t>500 Participants</a:t>
            </a:r>
            <a:endParaRPr lang="en-US" sz="2200" i="1" dirty="0">
              <a:latin typeface="Arial" charset="0"/>
            </a:endParaRPr>
          </a:p>
        </p:txBody>
      </p:sp>
      <p:pic>
        <p:nvPicPr>
          <p:cNvPr id="625666" name="Picture 2" descr="https://www.phenix.bnl.gov/WWW/run/drawing/PHENIX_inst.201501.flag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94187"/>
            <a:ext cx="3451224" cy="22202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95" y="2193740"/>
            <a:ext cx="4695013" cy="35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12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C. Aidala, CUWiP, January 17, 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FA1B-AE07-46A4-9475-EEE7F4017F7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Finding a passion . . .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Maybe I actually missed my “true” calling as a condensed matter theorist (you can never try everything!), or even as a park ranger (got a summer job offer from the National Park Service a couple weeks after I’d agreed to take my first research job!)</a:t>
            </a:r>
          </a:p>
          <a:p>
            <a:r>
              <a:rPr lang="en-US" altLang="en-US"/>
              <a:t>But among the areas I have explored, I’ve found a passion in one of them . . .</a:t>
            </a:r>
          </a:p>
        </p:txBody>
      </p:sp>
    </p:spTree>
    <p:extLst>
      <p:ext uri="{BB962C8B-B14F-4D97-AF65-F5344CB8AC3E}">
        <p14:creationId xmlns:p14="http://schemas.microsoft.com/office/powerpoint/2010/main" val="16942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C. Aidala, CUWiP, January 17, 2015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60D3-CE21-4E01-BC2A-2FE68E3DF3A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 finding a niche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I’ve also found a community of people that I respect and enjoy</a:t>
            </a:r>
          </a:p>
          <a:p>
            <a:pPr lvl="1"/>
            <a:r>
              <a:rPr lang="en-US" altLang="en-US"/>
              <a:t>With comfortable room for me to make meaningful scientific contributions</a:t>
            </a:r>
          </a:p>
          <a:p>
            <a:endParaRPr lang="en-US" altLang="en-US"/>
          </a:p>
        </p:txBody>
      </p:sp>
      <p:sp>
        <p:nvSpPr>
          <p:cNvPr id="1362948" name="Rectangle 4"/>
          <p:cNvSpPr>
            <a:spLocks noChangeArrowheads="1"/>
          </p:cNvSpPr>
          <p:nvPr/>
        </p:nvSpPr>
        <p:spPr bwMode="auto">
          <a:xfrm>
            <a:off x="533400" y="4054475"/>
            <a:ext cx="80772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8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I’ve come to feel at home within the community of people studying the strong force and structure of the proton</a:t>
            </a:r>
          </a:p>
        </p:txBody>
      </p:sp>
    </p:spTree>
    <p:extLst>
      <p:ext uri="{BB962C8B-B14F-4D97-AF65-F5344CB8AC3E}">
        <p14:creationId xmlns:p14="http://schemas.microsoft.com/office/powerpoint/2010/main" val="32646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6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52D0-AFAA-454C-9B3E-A8CE2E1C6A0A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Probing inside atoms: mostly empty space!</a:t>
            </a:r>
            <a:endParaRPr lang="en-US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800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1911: Ernest Rutherford scatters </a:t>
            </a:r>
            <a:r>
              <a:rPr lang="en-US" sz="2400" dirty="0"/>
              <a:t>alpha </a:t>
            </a:r>
            <a:r>
              <a:rPr lang="en-US" sz="2400" dirty="0" smtClean="0"/>
              <a:t>particles from radioactive decay off of a thin gold foil</a:t>
            </a:r>
          </a:p>
          <a:p>
            <a:r>
              <a:rPr lang="en-US" sz="2400" dirty="0" smtClean="0"/>
              <a:t>Most went right through!</a:t>
            </a:r>
          </a:p>
          <a:p>
            <a:r>
              <a:rPr lang="en-US" sz="2400" i="1" dirty="0" smtClean="0"/>
              <a:t>But</a:t>
            </a:r>
            <a:r>
              <a:rPr lang="en-US" sz="2400" dirty="0" smtClean="0"/>
              <a:t>—about 1/8000 bounced back!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 atoms have a small, positively charged core </a:t>
            </a:r>
            <a:r>
              <a:rPr lang="en-US" sz="2400" dirty="0" smtClean="0">
                <a:sym typeface="Wingdings" pitchFamily="2" charset="2"/>
              </a:rPr>
              <a:t> the nucleus</a:t>
            </a:r>
            <a:endParaRPr lang="en-US" sz="2400" dirty="0"/>
          </a:p>
        </p:txBody>
      </p:sp>
      <p:pic>
        <p:nvPicPr>
          <p:cNvPr id="4104" name="Picture 8" descr="scaleAtomToQuark"/>
          <p:cNvPicPr>
            <a:picLocks noGrp="1" noChangeAspect="1" noChangeArrowheads="1"/>
          </p:cNvPicPr>
          <p:nvPr>
            <p:ph type="clipArt"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44" b="24444"/>
          <a:stretch/>
        </p:blipFill>
        <p:spPr>
          <a:xfrm>
            <a:off x="5064126" y="609600"/>
            <a:ext cx="3622674" cy="492653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1143000"/>
            <a:ext cx="39147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19147</TotalTime>
  <Words>2321</Words>
  <Application>Microsoft Office PowerPoint</Application>
  <PresentationFormat>On-screen Show (4:3)</PresentationFormat>
  <Paragraphs>302</Paragraphs>
  <Slides>35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Bitmap Image</vt:lpstr>
      <vt:lpstr>Photo Editor Photo</vt:lpstr>
      <vt:lpstr>Probing the Proton: Entangled Personal and Particle Paths</vt:lpstr>
      <vt:lpstr>My own experiences</vt:lpstr>
      <vt:lpstr>My own experiences</vt:lpstr>
      <vt:lpstr>My career 1996-2012 in pictures . . .</vt:lpstr>
      <vt:lpstr>PowerPoint Presentation</vt:lpstr>
      <vt:lpstr>PHENIX experiment at the  Relativistic Heavy Ion Collider</vt:lpstr>
      <vt:lpstr>Finding a passion . . .</vt:lpstr>
      <vt:lpstr>And finding a niche</vt:lpstr>
      <vt:lpstr>Probing inside atoms: mostly empty space!</vt:lpstr>
      <vt:lpstr>Probing inside protons . . .</vt:lpstr>
      <vt:lpstr>Strong force</vt:lpstr>
      <vt:lpstr>“Color” charge and  Quantum Chromodynamics</vt:lpstr>
      <vt:lpstr>Quark confinement</vt:lpstr>
      <vt:lpstr>Studying proton structure</vt:lpstr>
      <vt:lpstr>Probes sensitive to different length scales</vt:lpstr>
      <vt:lpstr>High-energy particle accelerators</vt:lpstr>
      <vt:lpstr>My experiments</vt:lpstr>
      <vt:lpstr>PHENIX Detector</vt:lpstr>
      <vt:lpstr>SeaQuest model: Reuse, recycle!</vt:lpstr>
      <vt:lpstr>What have we learned?</vt:lpstr>
      <vt:lpstr>Focus of my current research</vt:lpstr>
      <vt:lpstr>2012: “Landing” at the  University of Michigan</vt:lpstr>
      <vt:lpstr>Concluding remarks</vt:lpstr>
      <vt:lpstr>PowerPoint Presentation</vt:lpstr>
      <vt:lpstr>Extra</vt:lpstr>
      <vt:lpstr>Mapping out the proton:  Other questions to ask!</vt:lpstr>
      <vt:lpstr>Quark-Parton Model</vt:lpstr>
      <vt:lpstr>Nucleon structure:  The early years</vt:lpstr>
      <vt:lpstr>For More Information</vt:lpstr>
      <vt:lpstr>Proton structure and momentum fraction</vt:lpstr>
      <vt:lpstr>So what do the parton distribution functions look like?</vt:lpstr>
      <vt:lpstr>Higher energies to see smaller things</vt:lpstr>
      <vt:lpstr>The Relativistic Heavy Ion Collider at Brookhaven National Laboratory</vt:lpstr>
      <vt:lpstr>RHIC at Brookhaven National Laboratory</vt:lpstr>
      <vt:lpstr>First and only polarized proton collider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Collinear pdf’s: Moving into a new era in understanding nucleon structure</dc:title>
  <dc:creator>Christine Aidala</dc:creator>
  <cp:lastModifiedBy>Aidala, Christine</cp:lastModifiedBy>
  <cp:revision>2085</cp:revision>
  <dcterms:created xsi:type="dcterms:W3CDTF">2006-08-16T00:00:00Z</dcterms:created>
  <dcterms:modified xsi:type="dcterms:W3CDTF">2015-01-17T14:49:56Z</dcterms:modified>
</cp:coreProperties>
</file>