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61" r:id="rId2"/>
    <p:sldId id="256" r:id="rId3"/>
    <p:sldId id="270" r:id="rId4"/>
    <p:sldId id="268" r:id="rId5"/>
    <p:sldId id="266" r:id="rId6"/>
    <p:sldId id="257" r:id="rId7"/>
    <p:sldId id="262" r:id="rId8"/>
    <p:sldId id="263" r:id="rId9"/>
    <p:sldId id="259" r:id="rId10"/>
    <p:sldId id="260" r:id="rId11"/>
    <p:sldId id="271" r:id="rId12"/>
    <p:sldId id="273" r:id="rId13"/>
    <p:sldId id="272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D0A-B9B0-4F27-9F9E-49AB806CB6EC}" type="datetimeFigureOut">
              <a:rPr lang="en-US" smtClean="0"/>
              <a:pPr/>
              <a:t>11/12/2010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87B7CE-6551-49DC-BEA9-178DEAEF0C0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Jon S Kapustinsky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20557-E1C5-1D4E-9687-54A69FA747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Jon S Kapustinsky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20557-E1C5-1D4E-9687-54A69FA747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Jon S Kapustinsky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20557-E1C5-1D4E-9687-54A69FA747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Jon S Kapustinsky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20557-E1C5-1D4E-9687-54A69FA747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Jon S Kapustinsky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20557-E1C5-1D4E-9687-54A69FA747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Jon S Kapustinsky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20557-E1C5-1D4E-9687-54A69FA747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11/17/2010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Jon S Kapustinsky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20557-E1C5-1D4E-9687-54A69FA747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Jon S Kapustinsky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20557-E1C5-1D4E-9687-54A69FA747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00200" y="6356350"/>
            <a:ext cx="990600" cy="365125"/>
          </a:xfrm>
        </p:spPr>
        <p:txBody>
          <a:bodyPr/>
          <a:lstStyle/>
          <a:p>
            <a:r>
              <a:rPr lang="en-US" smtClean="0"/>
              <a:t>11/17/2010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Jon S Kapustinsky</a:t>
            </a:r>
            <a:endParaRPr lang="en-US" dirty="0"/>
          </a:p>
        </p:txBody>
      </p:sp>
      <p:pic>
        <p:nvPicPr>
          <p:cNvPr id="5" name="Picture 6" descr="phenix_75_72dpi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38" y="6218238"/>
            <a:ext cx="1295400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lanllogo"/>
          <p:cNvPicPr>
            <a:picLocks noChangeAspect="1" noChangeArrowheads="1"/>
          </p:cNvPicPr>
          <p:nvPr userDrawn="1"/>
        </p:nvPicPr>
        <p:blipFill>
          <a:blip r:embed="rId3" cstate="print"/>
          <a:srcRect t="11650" r="12462" b="28490"/>
          <a:stretch>
            <a:fillRect/>
          </a:stretch>
        </p:blipFill>
        <p:spPr bwMode="auto">
          <a:xfrm>
            <a:off x="7113587" y="6145212"/>
            <a:ext cx="15906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8"/>
          <p:cNvGrpSpPr>
            <a:grpSpLocks/>
          </p:cNvGrpSpPr>
          <p:nvPr userDrawn="1"/>
        </p:nvGrpSpPr>
        <p:grpSpPr bwMode="auto">
          <a:xfrm>
            <a:off x="7908925" y="0"/>
            <a:ext cx="1143000" cy="838200"/>
            <a:chOff x="7908925" y="0"/>
            <a:chExt cx="1143000" cy="838200"/>
          </a:xfrm>
        </p:grpSpPr>
        <p:pic>
          <p:nvPicPr>
            <p:cNvPr id="8" name="Picture 10" descr="PhenixCentralUpgradeAssy3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077200" y="0"/>
              <a:ext cx="903288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" name="Straight Connector 8"/>
            <p:cNvCxnSpPr/>
            <p:nvPr userDrawn="1"/>
          </p:nvCxnSpPr>
          <p:spPr>
            <a:xfrm>
              <a:off x="7908925" y="822325"/>
              <a:ext cx="1143000" cy="15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 rot="5400000">
              <a:off x="7582694" y="494506"/>
              <a:ext cx="685800" cy="15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Footer Placeholder 2"/>
          <p:cNvSpPr txBox="1">
            <a:spLocks/>
          </p:cNvSpPr>
          <p:nvPr userDrawn="1"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Jon S Kapustinsky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492875"/>
            <a:ext cx="457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FAB21-DA41-44B0-96F8-CB4FDCFAD3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Jon S Kapustinsky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20557-E1C5-1D4E-9687-54A69FA747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Jon S Kapustinsky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20557-E1C5-1D4E-9687-54A69FA747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11/17/2010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Jon S Kapustinsky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20557-E1C5-1D4E-9687-54A69FA7471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phenix_75_72dp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38" y="6218238"/>
            <a:ext cx="1295400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8"/>
          <p:cNvGrpSpPr>
            <a:grpSpLocks/>
          </p:cNvGrpSpPr>
          <p:nvPr/>
        </p:nvGrpSpPr>
        <p:grpSpPr bwMode="auto">
          <a:xfrm>
            <a:off x="7908925" y="0"/>
            <a:ext cx="1143000" cy="838200"/>
            <a:chOff x="7908925" y="0"/>
            <a:chExt cx="1143000" cy="838200"/>
          </a:xfrm>
        </p:grpSpPr>
        <p:pic>
          <p:nvPicPr>
            <p:cNvPr id="8" name="Picture 10" descr="PhenixCentralUpgradeAssy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77200" y="0"/>
              <a:ext cx="903288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" name="Straight Connector 8"/>
            <p:cNvCxnSpPr/>
            <p:nvPr/>
          </p:nvCxnSpPr>
          <p:spPr>
            <a:xfrm>
              <a:off x="7908925" y="822325"/>
              <a:ext cx="1143000" cy="15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7582694" y="494506"/>
              <a:ext cx="685800" cy="15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Date Placeholder 1"/>
          <p:cNvSpPr>
            <a:spLocks noGrp="1"/>
          </p:cNvSpPr>
          <p:nvPr>
            <p:ph type="dt" sz="half" idx="10"/>
          </p:nvPr>
        </p:nvSpPr>
        <p:spPr>
          <a:xfrm>
            <a:off x="1600200" y="6324600"/>
            <a:ext cx="990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11/17/2010</a:t>
            </a:r>
            <a:endParaRPr lang="en-US" dirty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Jon S Kapustinsky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32709" y="2690850"/>
            <a:ext cx="515389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FVTX Commissioning Plan</a:t>
            </a:r>
          </a:p>
          <a:p>
            <a:pPr algn="ctr"/>
            <a:r>
              <a:rPr lang="en-US" sz="2800" dirty="0" smtClean="0"/>
              <a:t>1.71</a:t>
            </a:r>
          </a:p>
          <a:p>
            <a:pPr algn="ctr"/>
            <a:r>
              <a:rPr lang="en-US" dirty="0" smtClean="0"/>
              <a:t>Jon S Kapustinsky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7FAB21-DA41-44B0-96F8-CB4FDCFAD38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101"/>
          <p:cNvGraphicFramePr>
            <a:graphicFrameLocks noGrp="1"/>
          </p:cNvGraphicFramePr>
          <p:nvPr/>
        </p:nvGraphicFramePr>
        <p:xfrm>
          <a:off x="304800" y="1066800"/>
          <a:ext cx="8610600" cy="4572000"/>
        </p:xfrm>
        <a:graphic>
          <a:graphicData uri="http://schemas.openxmlformats.org/drawingml/2006/table">
            <a:tbl>
              <a:tblPr/>
              <a:tblGrid>
                <a:gridCol w="4748213"/>
                <a:gridCol w="1851025"/>
                <a:gridCol w="2011362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Task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34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Start-Finish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34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Comments</a:t>
                      </a:r>
                      <a:endParaRPr kumimoji="0" lang="en-US" sz="12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34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Mechanical support structure and installation hardware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Done for VTX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34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Cable trays in IR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Done for VTX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34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Chiller in Assembly Hall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Done for VTX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34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Dry gas system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Done for VTX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34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Install cables and plumbing and racks (pre-populated)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07/01/11-08/01/11*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will start 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asap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after the shutdown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Cages fully bench tested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First cage complete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Last cage complete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04/08/11-04/22/11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06/09/11-06/16/11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Bench system tests with cooling and power distribution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All FVTX detector, support, installation, alignment and survey parts and assemblies complete, ready for installation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06/16/11-07/1/2011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34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Install FVTX into the VTX support structure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08/01/11-08/10/11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Assembly will be done outside the IR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Install and align FVTX/VTX assembly in the IR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08/10/11-08/24/11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Installation nearly identical to VTX in 2010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Connect cables and plumbing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08/24/11-08/31/11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ＭＳ Ｐゴシック" pitchFamily="34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Test and commission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08/31/11-09/27/11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FVTX manpower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8600" y="152400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FVTX Installation and Commissioning Schedule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396836" y="5846544"/>
            <a:ext cx="5666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*Shutdown is a month later than even recently expected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Assumption is that </a:t>
            </a:r>
            <a:r>
              <a:rPr lang="en-US" b="1" dirty="0" smtClean="0">
                <a:solidFill>
                  <a:schemeClr val="tx2"/>
                </a:solidFill>
              </a:rPr>
              <a:t>IR </a:t>
            </a:r>
            <a:r>
              <a:rPr lang="en-US" b="1" dirty="0" smtClean="0">
                <a:solidFill>
                  <a:schemeClr val="tx2"/>
                </a:solidFill>
              </a:rPr>
              <a:t>will</a:t>
            </a:r>
            <a:r>
              <a:rPr lang="en-US" b="1" dirty="0" smtClean="0">
                <a:solidFill>
                  <a:schemeClr val="tx2"/>
                </a:solidFill>
              </a:rPr>
              <a:t> close 10/01/11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11/17/2010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Jon S Kapustinsky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7FAB21-DA41-44B0-96F8-CB4FDCFAD38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Jon S Kapustinsky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7FAB21-DA41-44B0-96F8-CB4FDCFAD38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89709" y="637308"/>
            <a:ext cx="4918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Summary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89709" y="1302327"/>
            <a:ext cx="684414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 Before installation into the IR – FVTX personnel</a:t>
            </a:r>
          </a:p>
          <a:p>
            <a:pPr>
              <a:buFont typeface="Arial" pitchFamily="34" charset="0"/>
              <a:buChar char="•"/>
            </a:pPr>
            <a:endParaRPr lang="en-US" b="1" dirty="0" smtClean="0">
              <a:solidFill>
                <a:schemeClr val="tx2"/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dirty="0" smtClean="0">
                <a:solidFill>
                  <a:srgbClr val="00B050"/>
                </a:solidFill>
              </a:rPr>
              <a:t>Assembled, pre-surveyed, bench-tested FVTX installed into the VTX support.</a:t>
            </a:r>
          </a:p>
          <a:p>
            <a:pPr lvl="1">
              <a:buFont typeface="Wingdings" pitchFamily="2" charset="2"/>
              <a:buChar char="§"/>
            </a:pPr>
            <a:endParaRPr lang="en-US" b="1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 Before Installation into the IR BNL techs and integration personnel</a:t>
            </a:r>
          </a:p>
          <a:p>
            <a:pPr>
              <a:buFont typeface="Arial" pitchFamily="34" charset="0"/>
              <a:buChar char="•"/>
            </a:pPr>
            <a:endParaRPr lang="en-US" b="1" dirty="0" smtClean="0">
              <a:solidFill>
                <a:schemeClr val="tx2"/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dirty="0" smtClean="0">
                <a:solidFill>
                  <a:srgbClr val="00B050"/>
                </a:solidFill>
              </a:rPr>
              <a:t>Cooling and dry gas system, HV/LV racks, cables and fibers , FVTX/VTX installation hardware installed in the IR.</a:t>
            </a:r>
          </a:p>
          <a:p>
            <a:pPr lvl="1">
              <a:buFont typeface="Wingdings" pitchFamily="2" charset="2"/>
              <a:buChar char="§"/>
            </a:pPr>
            <a:endParaRPr lang="en-US" b="1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 After installation of the FVTX/VTX in the IR – FVTX and BNL techs and integration personnel</a:t>
            </a:r>
          </a:p>
          <a:p>
            <a:pPr>
              <a:buFont typeface="Arial" pitchFamily="34" charset="0"/>
              <a:buChar char="•"/>
            </a:pPr>
            <a:endParaRPr lang="en-US" b="1" dirty="0" smtClean="0">
              <a:solidFill>
                <a:schemeClr val="tx2"/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dirty="0" smtClean="0">
                <a:solidFill>
                  <a:srgbClr val="00B050"/>
                </a:solidFill>
              </a:rPr>
              <a:t>Services hookup and testing, cabling and testing, timing, calibration and integration into the PHENIX DAQ.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Jon S Kapustinsky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7FAB21-DA41-44B0-96F8-CB4FDCFAD38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00200" y="2914011"/>
            <a:ext cx="53201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Backup Slides</a:t>
            </a:r>
            <a:endParaRPr lang="en-US" sz="40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Jon S Kapustinsky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7FAB21-DA41-44B0-96F8-CB4FDCFAD38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6473" y="618990"/>
            <a:ext cx="7716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On-line monitoring commissioning tasks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95745" y="1820882"/>
            <a:ext cx="7924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b="1" dirty="0" smtClean="0">
                <a:solidFill>
                  <a:schemeClr val="tx2"/>
                </a:solidFill>
              </a:rPr>
              <a:t>Histogram sensor hits</a:t>
            </a:r>
          </a:p>
          <a:p>
            <a:pPr lvl="1"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dirty="0" smtClean="0">
                <a:solidFill>
                  <a:schemeClr val="tx2"/>
                </a:solidFill>
              </a:rPr>
              <a:t>hot channels</a:t>
            </a:r>
          </a:p>
          <a:p>
            <a:pPr lvl="1"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tx2"/>
                </a:solidFill>
              </a:rPr>
              <a:t> dead channels</a:t>
            </a:r>
          </a:p>
          <a:p>
            <a:pPr lvl="1"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dirty="0" smtClean="0">
                <a:solidFill>
                  <a:schemeClr val="tx2"/>
                </a:solidFill>
              </a:rPr>
              <a:t>thresholds </a:t>
            </a:r>
            <a:r>
              <a:rPr lang="en-US" b="1" dirty="0" err="1" smtClean="0">
                <a:solidFill>
                  <a:schemeClr val="tx2"/>
                </a:solidFill>
              </a:rPr>
              <a:t>vs</a:t>
            </a:r>
            <a:r>
              <a:rPr lang="en-US" b="1" dirty="0" smtClean="0">
                <a:solidFill>
                  <a:schemeClr val="tx2"/>
                </a:solidFill>
              </a:rPr>
              <a:t> noise</a:t>
            </a:r>
          </a:p>
          <a:p>
            <a:pPr lvl="1"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dirty="0" smtClean="0">
                <a:solidFill>
                  <a:schemeClr val="tx2"/>
                </a:solidFill>
              </a:rPr>
              <a:t>update chip registers as needed</a:t>
            </a:r>
          </a:p>
          <a:p>
            <a:pPr lvl="1"/>
            <a:endParaRPr lang="en-US" b="1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dirty="0" err="1" smtClean="0">
                <a:solidFill>
                  <a:schemeClr val="tx2"/>
                </a:solidFill>
              </a:rPr>
              <a:t>Pulser</a:t>
            </a:r>
            <a:r>
              <a:rPr lang="en-US" b="1" dirty="0" smtClean="0">
                <a:solidFill>
                  <a:schemeClr val="tx2"/>
                </a:solidFill>
              </a:rPr>
              <a:t> timing </a:t>
            </a:r>
          </a:p>
          <a:p>
            <a:pPr lvl="1"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tx2"/>
                </a:solidFill>
              </a:rPr>
              <a:t> adjust clock to readout (~20 ns window)</a:t>
            </a:r>
          </a:p>
          <a:p>
            <a:pPr lvl="1">
              <a:buFont typeface="Wingdings" pitchFamily="2" charset="2"/>
              <a:buChar char="§"/>
            </a:pPr>
            <a:endParaRPr lang="en-US" b="1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dirty="0" err="1" smtClean="0">
                <a:solidFill>
                  <a:schemeClr val="tx2"/>
                </a:solidFill>
              </a:rPr>
              <a:t>Cosmics</a:t>
            </a:r>
            <a:r>
              <a:rPr lang="en-US" b="1" dirty="0" smtClean="0">
                <a:solidFill>
                  <a:schemeClr val="tx2"/>
                </a:solidFill>
              </a:rPr>
              <a:t> tracking </a:t>
            </a:r>
          </a:p>
          <a:p>
            <a:pPr lvl="1"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dirty="0" smtClean="0">
                <a:solidFill>
                  <a:schemeClr val="tx2"/>
                </a:solidFill>
              </a:rPr>
              <a:t>refine alignment constants</a:t>
            </a:r>
          </a:p>
          <a:p>
            <a:pPr lvl="1">
              <a:buFont typeface="Wingdings" pitchFamily="2" charset="2"/>
              <a:buChar char="§"/>
            </a:pPr>
            <a:endParaRPr lang="en-US" b="1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 Charge sharing/ clusters</a:t>
            </a:r>
          </a:p>
          <a:p>
            <a:pPr lvl="1"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dirty="0" smtClean="0">
                <a:solidFill>
                  <a:schemeClr val="tx2"/>
                </a:solidFill>
              </a:rPr>
              <a:t>tracking software</a:t>
            </a:r>
          </a:p>
        </p:txBody>
      </p:sp>
      <p:sp>
        <p:nvSpPr>
          <p:cNvPr id="7" name="Right Brace 6"/>
          <p:cNvSpPr/>
          <p:nvPr/>
        </p:nvSpPr>
        <p:spPr>
          <a:xfrm>
            <a:off x="4558145" y="1542320"/>
            <a:ext cx="1967346" cy="424888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735782" y="2253826"/>
            <a:ext cx="31449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Much of this was already developed for the FVTX cosmic ray tests at LANL</a:t>
            </a:r>
            <a:endParaRPr lang="en-US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1269" y="1911927"/>
            <a:ext cx="775603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 4 half-cages assembled and tested in the FVTX lab in the Physics Building (metrology and survey complete).</a:t>
            </a:r>
          </a:p>
          <a:p>
            <a:endParaRPr lang="en-US" b="1" dirty="0" smtClean="0">
              <a:solidFill>
                <a:schemeClr val="tx2"/>
              </a:solidFill>
            </a:endParaRPr>
          </a:p>
          <a:p>
            <a:pPr>
              <a:buFont typeface="Arial"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 Full data acquisition system chain tests and cosmic runs on the bench and with bias and low voltage and cooling system, and in the IR.</a:t>
            </a:r>
          </a:p>
          <a:p>
            <a:pPr>
              <a:buFont typeface="Arial"/>
              <a:buChar char="•"/>
            </a:pPr>
            <a:endParaRPr lang="en-US" b="1" dirty="0" smtClean="0">
              <a:solidFill>
                <a:schemeClr val="tx2"/>
              </a:solidFill>
            </a:endParaRPr>
          </a:p>
          <a:p>
            <a:pPr>
              <a:buFont typeface="Arial"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 Integrate the FVTX into the VTX support structure outside the IR.</a:t>
            </a:r>
          </a:p>
          <a:p>
            <a:pPr>
              <a:buFont typeface="Arial"/>
              <a:buChar char="•"/>
            </a:pPr>
            <a:endParaRPr lang="en-US" b="1" dirty="0" smtClean="0">
              <a:solidFill>
                <a:schemeClr val="tx2"/>
              </a:solidFill>
            </a:endParaRPr>
          </a:p>
          <a:p>
            <a:pPr>
              <a:buFont typeface="Arial"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 Install the VTX/FVTX into the IR with PHENIX techs and engineers (Coordination with the PHENIX Integration Group led by Don Lynch).</a:t>
            </a:r>
          </a:p>
          <a:p>
            <a:pPr>
              <a:buFont typeface="Arial"/>
              <a:buChar char="•"/>
            </a:pPr>
            <a:endParaRPr lang="en-US" dirty="0"/>
          </a:p>
          <a:p>
            <a:pPr>
              <a:buFont typeface="Arial"/>
              <a:buChar char="•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1270" y="1002693"/>
            <a:ext cx="5798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Installation and Commissioning Overview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11/17/2010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Jon S Kapustinsky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7FAB21-DA41-44B0-96F8-CB4FDCFAD38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9806" y="1346108"/>
            <a:ext cx="4651248" cy="3115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3964" y="1346108"/>
            <a:ext cx="4651248" cy="3115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87035" y="1346108"/>
            <a:ext cx="2124456" cy="3115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85811" y="623455"/>
            <a:ext cx="58149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One half-cage of the FVTX – 3 views</a:t>
            </a:r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1407345" y="4830496"/>
            <a:ext cx="67806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4 detector stations per FVTX assembly, each off-set in phi.</a:t>
            </a:r>
          </a:p>
          <a:p>
            <a:pPr>
              <a:buFontTx/>
              <a:buNone/>
            </a:pPr>
            <a:endParaRPr lang="en-US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Each station has its own cooling circuit.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11/17/2010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Jon S Kapustinsky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7FAB21-DA41-44B0-96F8-CB4FDCFAD38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2603" y="2175164"/>
            <a:ext cx="5259324" cy="33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36128" y="1993009"/>
            <a:ext cx="3923810" cy="30380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173564" y="309494"/>
            <a:ext cx="53405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1" dirty="0" smtClean="0"/>
              <a:t>Installation FVTX/VTX in PHENIX IR</a:t>
            </a:r>
            <a:endParaRPr lang="en-US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1246908" y="5491388"/>
            <a:ext cx="7342910" cy="809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spcBef>
                <a:spcPts val="700"/>
              </a:spcBef>
              <a:buFont typeface="Times New Roman" pitchFamily="18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 smtClean="0">
                <a:solidFill>
                  <a:schemeClr val="tx2"/>
                </a:solidFill>
              </a:rPr>
              <a:t> Installation procedure developed by BNL tech staff</a:t>
            </a:r>
          </a:p>
          <a:p>
            <a:pPr>
              <a:lnSpc>
                <a:spcPct val="85000"/>
              </a:lnSpc>
              <a:spcBef>
                <a:spcPts val="700"/>
              </a:spcBef>
              <a:buFont typeface="Times New Roman" pitchFamily="18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 smtClean="0">
                <a:solidFill>
                  <a:schemeClr val="tx2"/>
                </a:solidFill>
              </a:rPr>
              <a:t>  Installation procedure approved by CAD</a:t>
            </a: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lum bright="20000"/>
          </a:blip>
          <a:srcRect/>
          <a:stretch>
            <a:fillRect/>
          </a:stretch>
        </p:blipFill>
        <p:spPr bwMode="auto">
          <a:xfrm>
            <a:off x="173564" y="771159"/>
            <a:ext cx="2570017" cy="19912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11/17/2010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Jon S Kapustinsky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7FAB21-DA41-44B0-96F8-CB4FDCFAD38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672" y="290945"/>
            <a:ext cx="6608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FVTX rack layout in the IR</a:t>
            </a:r>
            <a:endParaRPr lang="en-US" sz="2400" b="1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-990500" y="894072"/>
            <a:ext cx="5494064" cy="2980819"/>
            <a:chOff x="541338" y="1819274"/>
            <a:chExt cx="8508332" cy="4616220"/>
          </a:xfrm>
        </p:grpSpPr>
        <p:pic>
          <p:nvPicPr>
            <p:cNvPr id="3" name="Picture 1"/>
            <p:cNvPicPr>
              <a:picLocks noChangeAspect="1" noChangeArrowheads="1"/>
            </p:cNvPicPr>
            <p:nvPr/>
          </p:nvPicPr>
          <p:blipFill>
            <a:blip r:embed="rId2"/>
            <a:srcRect l="18227" t="6880" r="2602" b="41284"/>
            <a:stretch>
              <a:fillRect/>
            </a:stretch>
          </p:blipFill>
          <p:spPr bwMode="auto">
            <a:xfrm>
              <a:off x="2308226" y="2039937"/>
              <a:ext cx="3559175" cy="177006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4" name="Text Box 2"/>
            <p:cNvSpPr txBox="1">
              <a:spLocks noChangeArrowheads="1"/>
            </p:cNvSpPr>
            <p:nvPr/>
          </p:nvSpPr>
          <p:spPr bwMode="auto">
            <a:xfrm>
              <a:off x="541338" y="1819274"/>
              <a:ext cx="363644" cy="5768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0000"/>
                </a:lnSpc>
                <a:spcBef>
                  <a:spcPts val="350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endParaRPr lang="en-US" sz="1400" b="1" dirty="0">
                <a:solidFill>
                  <a:srgbClr val="0000CC"/>
                </a:solidFill>
                <a:latin typeface="Arial" charset="0"/>
              </a:endParaRPr>
            </a:p>
          </p:txBody>
        </p:sp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154071" y="1819274"/>
              <a:ext cx="2895599" cy="21907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4">
              <a:lum bright="24000"/>
            </a:blip>
            <a:srcRect t="15623" b="44012"/>
            <a:stretch>
              <a:fillRect/>
            </a:stretch>
          </p:blipFill>
          <p:spPr bwMode="auto">
            <a:xfrm>
              <a:off x="3276600" y="4319356"/>
              <a:ext cx="3986213" cy="21161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1295400" y="4800600"/>
              <a:ext cx="1447800" cy="5768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lnSpc>
                  <a:spcPct val="90000"/>
                </a:lnSpc>
                <a:spcBef>
                  <a:spcPts val="350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endParaRPr lang="en-US" sz="1400" b="1" dirty="0">
                <a:solidFill>
                  <a:srgbClr val="0000CC"/>
                </a:solidFill>
                <a:latin typeface="Arial" charset="0"/>
              </a:endParaRPr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4191000" y="1905000"/>
              <a:ext cx="1447800" cy="5768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lnSpc>
                  <a:spcPct val="90000"/>
                </a:lnSpc>
                <a:spcBef>
                  <a:spcPts val="350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endParaRPr lang="en-US" sz="1400" b="1" dirty="0">
                <a:solidFill>
                  <a:srgbClr val="0000CC"/>
                </a:solidFill>
                <a:latin typeface="Arial" charset="0"/>
              </a:endParaRPr>
            </a:p>
          </p:txBody>
        </p:sp>
      </p:grpSp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68680" y="3545986"/>
            <a:ext cx="3713018" cy="28100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46278" y="1321900"/>
            <a:ext cx="4168025" cy="18945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775734" y="4073236"/>
            <a:ext cx="24121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</a:rPr>
              <a:t>Services installed in the IR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46277" y="949428"/>
            <a:ext cx="38712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</a:rPr>
              <a:t>Chillers will be installed in the assembly hall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1303" y="5455714"/>
            <a:ext cx="3199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</a:rPr>
              <a:t>Dry gas storage tank outside PHENIX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11/17/2010</a:t>
            </a: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Jon S Kapustinsky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7FAB21-DA41-44B0-96F8-CB4FDCFAD38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1015" y="1052945"/>
            <a:ext cx="836891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  Timing calibration, performance optimization, </a:t>
            </a:r>
            <a:r>
              <a:rPr lang="en-US" b="1" dirty="0" err="1" smtClean="0">
                <a:solidFill>
                  <a:schemeClr val="tx2"/>
                </a:solidFill>
              </a:rPr>
              <a:t>pulser</a:t>
            </a:r>
            <a:r>
              <a:rPr lang="en-US" b="1" dirty="0" smtClean="0">
                <a:solidFill>
                  <a:schemeClr val="tx2"/>
                </a:solidFill>
              </a:rPr>
              <a:t> calibration and cosmic runs on the bench</a:t>
            </a:r>
          </a:p>
          <a:p>
            <a:pPr lvl="1">
              <a:buFont typeface="Wingdings" pitchFamily="2" charset="2"/>
              <a:buChar char="ü"/>
            </a:pPr>
            <a:r>
              <a:rPr lang="en-US" b="1" dirty="0" smtClean="0">
                <a:solidFill>
                  <a:schemeClr val="tx2"/>
                </a:solidFill>
              </a:rPr>
              <a:t> Dave Winter, Doug Fields, Sergey </a:t>
            </a:r>
            <a:r>
              <a:rPr lang="en-US" b="1" dirty="0" err="1" smtClean="0">
                <a:solidFill>
                  <a:schemeClr val="tx2"/>
                </a:solidFill>
              </a:rPr>
              <a:t>Butsyk</a:t>
            </a:r>
            <a:r>
              <a:rPr lang="en-US" b="1" dirty="0" smtClean="0">
                <a:solidFill>
                  <a:schemeClr val="tx2"/>
                </a:solidFill>
              </a:rPr>
              <a:t>, </a:t>
            </a:r>
            <a:r>
              <a:rPr lang="en-US" b="1" dirty="0" err="1" smtClean="0">
                <a:solidFill>
                  <a:schemeClr val="tx2"/>
                </a:solidFill>
              </a:rPr>
              <a:t>Imran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dirty="0" err="1" smtClean="0">
                <a:solidFill>
                  <a:schemeClr val="tx2"/>
                </a:solidFill>
              </a:rPr>
              <a:t>Younas</a:t>
            </a:r>
            <a:r>
              <a:rPr lang="en-US" b="1" dirty="0" smtClean="0">
                <a:solidFill>
                  <a:schemeClr val="tx2"/>
                </a:solidFill>
              </a:rPr>
              <a:t>, </a:t>
            </a:r>
            <a:r>
              <a:rPr lang="en-US" b="1" dirty="0" err="1" smtClean="0">
                <a:solidFill>
                  <a:schemeClr val="tx2"/>
                </a:solidFill>
              </a:rPr>
              <a:t>Melynda</a:t>
            </a:r>
            <a:r>
              <a:rPr lang="en-US" b="1" dirty="0" smtClean="0">
                <a:solidFill>
                  <a:schemeClr val="tx2"/>
                </a:solidFill>
              </a:rPr>
              <a:t> Brooks, </a:t>
            </a:r>
            <a:r>
              <a:rPr lang="en-US" b="1" dirty="0" smtClean="0">
                <a:solidFill>
                  <a:schemeClr val="tx2"/>
                </a:solidFill>
              </a:rPr>
              <a:t> Pat </a:t>
            </a:r>
            <a:r>
              <a:rPr lang="en-US" b="1" dirty="0" err="1" smtClean="0">
                <a:solidFill>
                  <a:schemeClr val="tx2"/>
                </a:solidFill>
              </a:rPr>
              <a:t>McGaughey</a:t>
            </a:r>
            <a:r>
              <a:rPr lang="en-US" b="1" dirty="0" smtClean="0">
                <a:solidFill>
                  <a:schemeClr val="tx2"/>
                </a:solidFill>
              </a:rPr>
              <a:t>, Hubert </a:t>
            </a:r>
            <a:r>
              <a:rPr lang="en-US" b="1" dirty="0" smtClean="0">
                <a:solidFill>
                  <a:schemeClr val="tx2"/>
                </a:solidFill>
              </a:rPr>
              <a:t>van </a:t>
            </a:r>
            <a:r>
              <a:rPr lang="en-US" b="1" dirty="0" err="1" smtClean="0">
                <a:solidFill>
                  <a:schemeClr val="tx2"/>
                </a:solidFill>
              </a:rPr>
              <a:t>Hecke</a:t>
            </a:r>
            <a:r>
              <a:rPr lang="en-US" b="1" dirty="0" smtClean="0">
                <a:solidFill>
                  <a:schemeClr val="tx2"/>
                </a:solidFill>
              </a:rPr>
              <a:t>, Jon </a:t>
            </a:r>
            <a:r>
              <a:rPr lang="en-US" b="1" dirty="0" err="1" smtClean="0">
                <a:solidFill>
                  <a:schemeClr val="tx2"/>
                </a:solidFill>
              </a:rPr>
              <a:t>Kapustinsky</a:t>
            </a:r>
            <a:r>
              <a:rPr lang="en-US" b="1" dirty="0" smtClean="0">
                <a:solidFill>
                  <a:schemeClr val="tx2"/>
                </a:solidFill>
              </a:rPr>
              <a:t>, Steve Pate, students and PD’s</a:t>
            </a:r>
          </a:p>
          <a:p>
            <a:pPr lvl="1"/>
            <a:endParaRPr lang="en-US" b="1" dirty="0" smtClean="0">
              <a:solidFill>
                <a:schemeClr val="tx2"/>
              </a:solidFill>
            </a:endParaRPr>
          </a:p>
          <a:p>
            <a:pPr>
              <a:buFont typeface="Arial"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 Install and populate electronics racks in the IR with LV/HV power supplies and power distribution cards </a:t>
            </a:r>
          </a:p>
          <a:p>
            <a:pPr lvl="1">
              <a:buFont typeface="Wingdings" pitchFamily="2" charset="2"/>
              <a:buChar char="ü"/>
            </a:pPr>
            <a:r>
              <a:rPr lang="en-US" b="1" dirty="0" smtClean="0">
                <a:solidFill>
                  <a:schemeClr val="tx2"/>
                </a:solidFill>
              </a:rPr>
              <a:t>BNL techs, Eric </a:t>
            </a:r>
            <a:r>
              <a:rPr lang="en-US" b="1" dirty="0" err="1" smtClean="0">
                <a:solidFill>
                  <a:schemeClr val="tx2"/>
                </a:solidFill>
              </a:rPr>
              <a:t>Mannel</a:t>
            </a:r>
            <a:r>
              <a:rPr lang="en-US" b="1" dirty="0" smtClean="0">
                <a:solidFill>
                  <a:schemeClr val="tx2"/>
                </a:solidFill>
              </a:rPr>
              <a:t>, Robert Pak, Walt Sondheim, Don Lynch</a:t>
            </a:r>
          </a:p>
          <a:p>
            <a:pPr>
              <a:buFont typeface="Arial"/>
              <a:buChar char="•"/>
            </a:pPr>
            <a:endParaRPr lang="en-US" b="1" dirty="0" smtClean="0">
              <a:solidFill>
                <a:schemeClr val="tx2"/>
              </a:solidFill>
            </a:endParaRPr>
          </a:p>
          <a:p>
            <a:pPr>
              <a:buFont typeface="Arial"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 Connect FVTX  cooling system and dry gas system and safety interlocks </a:t>
            </a:r>
          </a:p>
          <a:p>
            <a:pPr lvl="1">
              <a:buFont typeface="Wingdings" pitchFamily="2" charset="2"/>
              <a:buChar char="ü"/>
            </a:pPr>
            <a:r>
              <a:rPr lang="en-US" b="1" dirty="0" smtClean="0">
                <a:solidFill>
                  <a:schemeClr val="tx2"/>
                </a:solidFill>
              </a:rPr>
              <a:t>BNL techs, Eric </a:t>
            </a:r>
            <a:r>
              <a:rPr lang="en-US" b="1" dirty="0" err="1" smtClean="0">
                <a:solidFill>
                  <a:schemeClr val="tx2"/>
                </a:solidFill>
              </a:rPr>
              <a:t>Mannel</a:t>
            </a:r>
            <a:r>
              <a:rPr lang="en-US" b="1" dirty="0" smtClean="0">
                <a:solidFill>
                  <a:schemeClr val="tx2"/>
                </a:solidFill>
              </a:rPr>
              <a:t>, Robert Pak, Walt Sondheim, Don Lynch</a:t>
            </a:r>
          </a:p>
          <a:p>
            <a:pPr>
              <a:buFont typeface="Arial"/>
              <a:buChar char="•"/>
            </a:pPr>
            <a:endParaRPr lang="en-US" b="1" dirty="0" smtClean="0">
              <a:solidFill>
                <a:schemeClr val="tx2"/>
              </a:solidFill>
            </a:endParaRPr>
          </a:p>
          <a:p>
            <a:pPr>
              <a:buFont typeface="Arial"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 Install cabling and optical fibers from the IR to the DAQ in the PHENIX rack room </a:t>
            </a:r>
          </a:p>
          <a:p>
            <a:pPr lvl="1">
              <a:buFont typeface="Wingdings" pitchFamily="2" charset="2"/>
              <a:buChar char="ü"/>
            </a:pPr>
            <a:r>
              <a:rPr lang="en-US" b="1" dirty="0" smtClean="0">
                <a:solidFill>
                  <a:schemeClr val="tx2"/>
                </a:solidFill>
              </a:rPr>
              <a:t>BNL techs, Eric </a:t>
            </a:r>
            <a:r>
              <a:rPr lang="en-US" b="1" dirty="0" err="1" smtClean="0">
                <a:solidFill>
                  <a:schemeClr val="tx2"/>
                </a:solidFill>
              </a:rPr>
              <a:t>Mannel</a:t>
            </a:r>
            <a:r>
              <a:rPr lang="en-US" b="1" dirty="0" smtClean="0">
                <a:solidFill>
                  <a:schemeClr val="tx2"/>
                </a:solidFill>
              </a:rPr>
              <a:t>, Robert Pak, Steve </a:t>
            </a:r>
            <a:r>
              <a:rPr lang="en-US" b="1" dirty="0" err="1" smtClean="0">
                <a:solidFill>
                  <a:schemeClr val="tx2"/>
                </a:solidFill>
              </a:rPr>
              <a:t>Boose</a:t>
            </a:r>
            <a:endParaRPr lang="en-US" b="1" dirty="0" smtClean="0">
              <a:solidFill>
                <a:schemeClr val="tx2"/>
              </a:solidFill>
            </a:endParaRPr>
          </a:p>
          <a:p>
            <a:pPr>
              <a:buFont typeface="Arial"/>
              <a:buChar char="•"/>
            </a:pPr>
            <a:endParaRPr lang="en-US" b="1" dirty="0" smtClean="0"/>
          </a:p>
          <a:p>
            <a:pPr>
              <a:buFont typeface="Arial"/>
              <a:buChar char="•"/>
            </a:pPr>
            <a:endParaRPr lang="en-US" b="1" dirty="0" smtClean="0"/>
          </a:p>
          <a:p>
            <a:pPr>
              <a:buFont typeface="Arial"/>
              <a:buChar char="•"/>
            </a:pPr>
            <a:endParaRPr lang="en-US" b="1" dirty="0" smtClean="0"/>
          </a:p>
          <a:p>
            <a:pPr>
              <a:buFont typeface="Arial"/>
              <a:buChar char="•"/>
            </a:pPr>
            <a:endParaRPr lang="en-US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401016" y="591280"/>
            <a:ext cx="6401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Major tasks and personnel (1)</a:t>
            </a:r>
            <a:endParaRPr lang="en-US" sz="24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Jon S Kapustinsky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7FAB21-DA41-44B0-96F8-CB4FDCFAD38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7308" y="942109"/>
            <a:ext cx="829887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b="1" dirty="0" smtClean="0">
              <a:solidFill>
                <a:schemeClr val="tx2"/>
              </a:solidFill>
            </a:endParaRPr>
          </a:p>
          <a:p>
            <a:pPr>
              <a:buFont typeface="Arial"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  Test cooling system, thermocouples and interlocks </a:t>
            </a:r>
          </a:p>
          <a:p>
            <a:pPr lvl="1">
              <a:buFont typeface="Wingdings" pitchFamily="2" charset="2"/>
              <a:buChar char="ü"/>
            </a:pPr>
            <a:r>
              <a:rPr lang="en-US" b="1" dirty="0" smtClean="0">
                <a:solidFill>
                  <a:schemeClr val="tx2"/>
                </a:solidFill>
              </a:rPr>
              <a:t>BNL techs, Eric </a:t>
            </a:r>
            <a:r>
              <a:rPr lang="en-US" b="1" dirty="0" err="1" smtClean="0">
                <a:solidFill>
                  <a:schemeClr val="tx2"/>
                </a:solidFill>
              </a:rPr>
              <a:t>Mannel</a:t>
            </a:r>
            <a:r>
              <a:rPr lang="en-US" b="1" dirty="0" smtClean="0">
                <a:solidFill>
                  <a:schemeClr val="tx2"/>
                </a:solidFill>
              </a:rPr>
              <a:t>, Robert Pak, Walt Sondheim, Don Lynch</a:t>
            </a:r>
          </a:p>
          <a:p>
            <a:pPr>
              <a:buFont typeface="Arial"/>
              <a:buChar char="•"/>
            </a:pPr>
            <a:endParaRPr lang="en-US" b="1" dirty="0" smtClean="0">
              <a:solidFill>
                <a:schemeClr val="tx2"/>
              </a:solidFill>
            </a:endParaRPr>
          </a:p>
          <a:p>
            <a:pPr>
              <a:buFont typeface="Arial"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 Test power distribution systems, bias and low voltage and interlocks </a:t>
            </a:r>
          </a:p>
          <a:p>
            <a:pPr lvl="1">
              <a:buFont typeface="Wingdings" pitchFamily="2" charset="2"/>
              <a:buChar char="ü"/>
            </a:pPr>
            <a:r>
              <a:rPr lang="en-US" b="1" dirty="0" smtClean="0">
                <a:solidFill>
                  <a:schemeClr val="tx2"/>
                </a:solidFill>
              </a:rPr>
              <a:t>Eric </a:t>
            </a:r>
            <a:r>
              <a:rPr lang="en-US" b="1" dirty="0" err="1" smtClean="0">
                <a:solidFill>
                  <a:schemeClr val="tx2"/>
                </a:solidFill>
              </a:rPr>
              <a:t>Mannel</a:t>
            </a:r>
            <a:r>
              <a:rPr lang="en-US" b="1" dirty="0" smtClean="0">
                <a:solidFill>
                  <a:schemeClr val="tx2"/>
                </a:solidFill>
              </a:rPr>
              <a:t>, Paul </a:t>
            </a:r>
            <a:r>
              <a:rPr lang="en-US" b="1" dirty="0" err="1" smtClean="0">
                <a:solidFill>
                  <a:schemeClr val="tx2"/>
                </a:solidFill>
              </a:rPr>
              <a:t>Giannotti</a:t>
            </a:r>
            <a:r>
              <a:rPr lang="en-US" b="1" dirty="0" smtClean="0">
                <a:solidFill>
                  <a:schemeClr val="tx2"/>
                </a:solidFill>
              </a:rPr>
              <a:t>, Pat </a:t>
            </a:r>
            <a:r>
              <a:rPr lang="en-US" b="1" dirty="0" err="1" smtClean="0">
                <a:solidFill>
                  <a:schemeClr val="tx2"/>
                </a:solidFill>
              </a:rPr>
              <a:t>McGaughey</a:t>
            </a:r>
            <a:r>
              <a:rPr lang="en-US" b="1" dirty="0" smtClean="0">
                <a:solidFill>
                  <a:schemeClr val="tx2"/>
                </a:solidFill>
              </a:rPr>
              <a:t>, Steve </a:t>
            </a:r>
            <a:r>
              <a:rPr lang="en-US" b="1" dirty="0" err="1" smtClean="0">
                <a:solidFill>
                  <a:schemeClr val="tx2"/>
                </a:solidFill>
              </a:rPr>
              <a:t>Boose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</a:p>
          <a:p>
            <a:pPr>
              <a:buFont typeface="Arial"/>
              <a:buChar char="•"/>
            </a:pPr>
            <a:endParaRPr lang="en-US" b="1" dirty="0" smtClean="0">
              <a:solidFill>
                <a:schemeClr val="tx2"/>
              </a:solidFill>
            </a:endParaRPr>
          </a:p>
          <a:p>
            <a:pPr>
              <a:buFont typeface="Arial"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 Test fiber optics and signal integrity for all channels </a:t>
            </a:r>
          </a:p>
          <a:p>
            <a:pPr lvl="1">
              <a:buFont typeface="Wingdings" pitchFamily="2" charset="2"/>
              <a:buChar char="ü"/>
            </a:pPr>
            <a:r>
              <a:rPr lang="en-US" b="1" dirty="0" smtClean="0">
                <a:solidFill>
                  <a:schemeClr val="tx2"/>
                </a:solidFill>
              </a:rPr>
              <a:t>BNL techs, Eric </a:t>
            </a:r>
            <a:r>
              <a:rPr lang="en-US" b="1" dirty="0" err="1" smtClean="0">
                <a:solidFill>
                  <a:schemeClr val="tx2"/>
                </a:solidFill>
              </a:rPr>
              <a:t>Mannel</a:t>
            </a:r>
            <a:endParaRPr lang="en-US" b="1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b="1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Slow controls and integration into the PHENIX DAQ</a:t>
            </a:r>
          </a:p>
          <a:p>
            <a:pPr lvl="1">
              <a:buFont typeface="Wingdings" pitchFamily="2" charset="2"/>
              <a:buChar char="ü"/>
            </a:pPr>
            <a:r>
              <a:rPr lang="en-US" b="1" dirty="0" smtClean="0">
                <a:solidFill>
                  <a:schemeClr val="tx2"/>
                </a:solidFill>
              </a:rPr>
              <a:t> Eric </a:t>
            </a:r>
            <a:r>
              <a:rPr lang="en-US" b="1" dirty="0" err="1" smtClean="0">
                <a:solidFill>
                  <a:schemeClr val="tx2"/>
                </a:solidFill>
              </a:rPr>
              <a:t>Mannel</a:t>
            </a:r>
            <a:r>
              <a:rPr lang="en-US" b="1" dirty="0" smtClean="0">
                <a:solidFill>
                  <a:schemeClr val="tx2"/>
                </a:solidFill>
              </a:rPr>
              <a:t>, Martin </a:t>
            </a:r>
            <a:r>
              <a:rPr lang="en-US" b="1" dirty="0" err="1" smtClean="0">
                <a:solidFill>
                  <a:schemeClr val="tx2"/>
                </a:solidFill>
              </a:rPr>
              <a:t>Purschke</a:t>
            </a:r>
            <a:r>
              <a:rPr lang="en-US" b="1" dirty="0" smtClean="0">
                <a:solidFill>
                  <a:schemeClr val="tx2"/>
                </a:solidFill>
              </a:rPr>
              <a:t>, John Haggerty, Ed Desmond</a:t>
            </a:r>
          </a:p>
          <a:p>
            <a:pPr lvl="1"/>
            <a:endParaRPr lang="en-US" b="1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  Timing calibration, performance optimization, </a:t>
            </a:r>
            <a:r>
              <a:rPr lang="en-US" b="1" dirty="0" err="1" smtClean="0">
                <a:solidFill>
                  <a:schemeClr val="tx2"/>
                </a:solidFill>
              </a:rPr>
              <a:t>pulser</a:t>
            </a:r>
            <a:r>
              <a:rPr lang="en-US" b="1" dirty="0" smtClean="0">
                <a:solidFill>
                  <a:schemeClr val="tx2"/>
                </a:solidFill>
              </a:rPr>
              <a:t> calibration and cosmic runs in the IR</a:t>
            </a:r>
          </a:p>
          <a:p>
            <a:pPr lvl="1">
              <a:buFont typeface="Wingdings" pitchFamily="2" charset="2"/>
              <a:buChar char="ü"/>
            </a:pP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dirty="0" smtClean="0">
                <a:solidFill>
                  <a:schemeClr val="tx2"/>
                </a:solidFill>
              </a:rPr>
              <a:t> Dave Winter, Doug Fields, Sergey </a:t>
            </a:r>
            <a:r>
              <a:rPr lang="en-US" b="1" dirty="0" err="1" smtClean="0">
                <a:solidFill>
                  <a:schemeClr val="tx2"/>
                </a:solidFill>
              </a:rPr>
              <a:t>Butsyk</a:t>
            </a:r>
            <a:r>
              <a:rPr lang="en-US" b="1" dirty="0" smtClean="0">
                <a:solidFill>
                  <a:schemeClr val="tx2"/>
                </a:solidFill>
              </a:rPr>
              <a:t>, </a:t>
            </a:r>
            <a:r>
              <a:rPr lang="en-US" b="1" dirty="0" err="1" smtClean="0">
                <a:solidFill>
                  <a:schemeClr val="tx2"/>
                </a:solidFill>
              </a:rPr>
              <a:t>Imran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dirty="0" err="1" smtClean="0">
                <a:solidFill>
                  <a:schemeClr val="tx2"/>
                </a:solidFill>
              </a:rPr>
              <a:t>Younas</a:t>
            </a:r>
            <a:r>
              <a:rPr lang="en-US" b="1" dirty="0" smtClean="0">
                <a:solidFill>
                  <a:schemeClr val="tx2"/>
                </a:solidFill>
              </a:rPr>
              <a:t>, </a:t>
            </a:r>
            <a:r>
              <a:rPr lang="en-US" b="1" dirty="0" err="1" smtClean="0">
                <a:solidFill>
                  <a:schemeClr val="tx2"/>
                </a:solidFill>
              </a:rPr>
              <a:t>Melynda</a:t>
            </a:r>
            <a:r>
              <a:rPr lang="en-US" b="1" dirty="0" smtClean="0">
                <a:solidFill>
                  <a:schemeClr val="tx2"/>
                </a:solidFill>
              </a:rPr>
              <a:t> Brooks, </a:t>
            </a:r>
            <a:r>
              <a:rPr lang="en-US" b="1" dirty="0" smtClean="0">
                <a:solidFill>
                  <a:schemeClr val="tx2"/>
                </a:solidFill>
              </a:rPr>
              <a:t>Pat </a:t>
            </a:r>
            <a:r>
              <a:rPr lang="en-US" b="1" dirty="0" err="1" smtClean="0">
                <a:solidFill>
                  <a:schemeClr val="tx2"/>
                </a:solidFill>
              </a:rPr>
              <a:t>McGaughey</a:t>
            </a:r>
            <a:r>
              <a:rPr lang="en-US" b="1" dirty="0" smtClean="0">
                <a:solidFill>
                  <a:schemeClr val="tx2"/>
                </a:solidFill>
              </a:rPr>
              <a:t>, Hubert </a:t>
            </a:r>
            <a:r>
              <a:rPr lang="en-US" b="1" dirty="0" smtClean="0">
                <a:solidFill>
                  <a:schemeClr val="tx2"/>
                </a:solidFill>
              </a:rPr>
              <a:t>van </a:t>
            </a:r>
            <a:r>
              <a:rPr lang="en-US" b="1" dirty="0" err="1" smtClean="0">
                <a:solidFill>
                  <a:schemeClr val="tx2"/>
                </a:solidFill>
              </a:rPr>
              <a:t>Hecke</a:t>
            </a:r>
            <a:r>
              <a:rPr lang="en-US" b="1" dirty="0" smtClean="0">
                <a:solidFill>
                  <a:schemeClr val="tx2"/>
                </a:solidFill>
              </a:rPr>
              <a:t>, Jon </a:t>
            </a:r>
            <a:r>
              <a:rPr lang="en-US" b="1" dirty="0" err="1" smtClean="0">
                <a:solidFill>
                  <a:schemeClr val="tx2"/>
                </a:solidFill>
              </a:rPr>
              <a:t>Kapustinsky</a:t>
            </a:r>
            <a:r>
              <a:rPr lang="en-US" b="1" dirty="0" smtClean="0">
                <a:solidFill>
                  <a:schemeClr val="tx2"/>
                </a:solidFill>
              </a:rPr>
              <a:t>, Steve Pate, students and PD’s</a:t>
            </a:r>
          </a:p>
          <a:p>
            <a:pPr lvl="1"/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7309" y="480444"/>
            <a:ext cx="54586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Major tasks and personnel (2)</a:t>
            </a:r>
            <a:endParaRPr lang="en-US" sz="2400" b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11/17/2010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Jon S </a:t>
            </a:r>
            <a:r>
              <a:rPr lang="en-US" dirty="0" err="1" smtClean="0"/>
              <a:t>Kapustinsky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7FAB21-DA41-44B0-96F8-CB4FDCFAD38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33400" y="1122218"/>
          <a:ext cx="6435435" cy="4423410"/>
        </p:xfrm>
        <a:graphic>
          <a:graphicData uri="http://schemas.openxmlformats.org/drawingml/2006/table">
            <a:tbl>
              <a:tblPr/>
              <a:tblGrid>
                <a:gridCol w="2145145"/>
                <a:gridCol w="2132957"/>
                <a:gridCol w="2157333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A1F19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</a:rPr>
                        <a:t>*Requirement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A1F19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</a:rPr>
                        <a:t>Metric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A1F19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</a:rPr>
                        <a:t>Method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A1F19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</a:rPr>
                        <a:t>Mini strips active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A1F19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</a:rPr>
                        <a:t>&gt;80% (expect ~99%)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A1F19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</a:rPr>
                        <a:t>calibration/cosmics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A1F19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</a:rPr>
                        <a:t>Hit efficiency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A1F19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</a:rPr>
                        <a:t>&gt;85% (expect~99%)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A1F19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</a:rPr>
                        <a:t>cosmics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</a:rPr>
                        <a:t>Radiation length per wedge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</a:rPr>
                        <a:t>&lt; 2.4 %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</a:rPr>
                        <a:t>by design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A1F19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</a:rPr>
                        <a:t>Detector hit resolution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A1F19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</a:rPr>
                        <a:t>&lt; 25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A1F19"/>
                          </a:solidFill>
                          <a:effectLst/>
                          <a:latin typeface="Symbol" pitchFamily="18" charset="2"/>
                          <a:ea typeface="MS Mincho" pitchFamily="49" charset="-128"/>
                        </a:rPr>
                        <a:t>m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A1F19"/>
                          </a:solidFill>
                          <a:effectLst/>
                          <a:latin typeface="Century" pitchFamily="18" charset="0"/>
                          <a:ea typeface="MS Mincho" pitchFamily="49" charset="-128"/>
                        </a:rPr>
                        <a:t>m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A1F19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A1F19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</a:rPr>
                        <a:t>cosmics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A1F19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</a:rPr>
                        <a:t>Random noise hits/chip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A1F19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</a:rPr>
                        <a:t>&lt;0.1%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A1F19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</a:rPr>
                        <a:t>calibration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A1F19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</a:rPr>
                        <a:t>(threshold:noise~5:1)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</a:rPr>
                        <a:t>Level-1 latency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</a:rPr>
                        <a:t>4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  <a:ea typeface="MS Mincho" pitchFamily="49" charset="-128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</a:rPr>
                        <a:t>s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</a:rPr>
                        <a:t>Level-1 Multi-Event buffer depth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</a:rPr>
                        <a:t>4 events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</a:rPr>
                        <a:t>Read-out time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</a:rPr>
                        <a:t>&lt; 40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  <a:ea typeface="MS Mincho" pitchFamily="49" charset="-128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</a:rPr>
                        <a:t>s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</a:rPr>
                        <a:t>Read-out rate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</a:rPr>
                        <a:t>&gt; 10 kHz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713509" y="5545628"/>
            <a:ext cx="75022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BA1F19"/>
                </a:solidFill>
              </a:rPr>
              <a:t>*Primary bench test requirements from the Management Plan. The last four have been validated by extensive tests of the FPGA code.</a:t>
            </a:r>
            <a:endParaRPr lang="en-US" b="1" dirty="0">
              <a:solidFill>
                <a:srgbClr val="BA1F19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6171" y="443345"/>
            <a:ext cx="5102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FVTX Functional Requirements</a:t>
            </a:r>
            <a:endParaRPr lang="en-US" sz="2400" b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Jon S Kapustinsky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7FAB21-DA41-44B0-96F8-CB4FDCFAD38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7979" y="969818"/>
            <a:ext cx="678385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Additional goals to complete commissioning </a:t>
            </a:r>
          </a:p>
          <a:p>
            <a:endParaRPr lang="en-US" sz="2400" b="1" dirty="0" smtClean="0">
              <a:solidFill>
                <a:schemeClr val="tx2"/>
              </a:solidFill>
            </a:endParaRPr>
          </a:p>
          <a:p>
            <a:endParaRPr lang="en-US" dirty="0" smtClean="0">
              <a:solidFill>
                <a:schemeClr val="tx2"/>
              </a:solidFill>
            </a:endParaRPr>
          </a:p>
          <a:p>
            <a:pPr>
              <a:buFont typeface="Arial"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 FVTX fully integrated into PHENIX DAQ.</a:t>
            </a:r>
          </a:p>
          <a:p>
            <a:endParaRPr lang="en-US" b="1" dirty="0" smtClean="0">
              <a:solidFill>
                <a:schemeClr val="tx2"/>
              </a:solidFill>
            </a:endParaRPr>
          </a:p>
          <a:p>
            <a:pPr>
              <a:buFont typeface="Arial"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 ~99% channels operational, timed in and calibrated.</a:t>
            </a:r>
          </a:p>
          <a:p>
            <a:endParaRPr lang="en-US" b="1" dirty="0" smtClean="0">
              <a:solidFill>
                <a:schemeClr val="tx2"/>
              </a:solidFill>
            </a:endParaRPr>
          </a:p>
          <a:p>
            <a:pPr>
              <a:buFont typeface="Arial"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 Fully operational on-line monitoring.</a:t>
            </a:r>
          </a:p>
          <a:p>
            <a:pPr>
              <a:buFont typeface="Arial"/>
              <a:buChar char="•"/>
            </a:pPr>
            <a:endParaRPr lang="en-US" b="1" dirty="0" smtClean="0">
              <a:solidFill>
                <a:schemeClr val="tx2"/>
              </a:solidFill>
            </a:endParaRPr>
          </a:p>
          <a:p>
            <a:pPr>
              <a:buFont typeface="Arial"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 Expert shift procedures developed for beam runs, detector operations and data acquisition.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Right Brace 2"/>
          <p:cNvSpPr/>
          <p:nvPr/>
        </p:nvSpPr>
        <p:spPr>
          <a:xfrm>
            <a:off x="5638800" y="1620982"/>
            <a:ext cx="1663033" cy="332371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059822" y="2875002"/>
            <a:ext cx="3084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buFont typeface="Wingdings" pitchFamily="2" charset="2"/>
              <a:buChar char="ü"/>
            </a:pPr>
            <a:r>
              <a:rPr lang="en-US" b="1" dirty="0" smtClean="0"/>
              <a:t> The FVTX collaboration</a:t>
            </a:r>
            <a:endParaRPr lang="en-US" b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Jon S Kapustinsky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7FAB21-DA41-44B0-96F8-CB4FDCFAD38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</TotalTime>
  <Words>970</Words>
  <Application>Microsoft Office PowerPoint</Application>
  <PresentationFormat>On-screen Show (4:3)</PresentationFormat>
  <Paragraphs>199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lanl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091534</dc:creator>
  <cp:lastModifiedBy>Physics</cp:lastModifiedBy>
  <cp:revision>37</cp:revision>
  <dcterms:created xsi:type="dcterms:W3CDTF">2010-11-02T13:58:18Z</dcterms:created>
  <dcterms:modified xsi:type="dcterms:W3CDTF">2010-11-12T21:41:42Z</dcterms:modified>
</cp:coreProperties>
</file>