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8" r:id="rId11"/>
    <p:sldId id="272" r:id="rId12"/>
    <p:sldId id="271" r:id="rId13"/>
    <p:sldId id="270" r:id="rId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4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0BBC00E-9B97-49F8-A928-946029A5A99D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D6164C4-2976-43A8-B53D-732943760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970-2C84-4EAB-A86C-5D89AC958FE8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2BF5-7EF1-4E4C-B644-AC6BDC61AA93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71B-DCCF-479E-B5ED-0289E18825A4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/>
            </a:lvl1pPr>
            <a:lvl2pPr>
              <a:buClr>
                <a:schemeClr val="tx2">
                  <a:lumMod val="60000"/>
                  <a:lumOff val="40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  <a:lvl4pPr>
              <a:buClr>
                <a:schemeClr val="tx2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E.J. </a:t>
            </a:r>
            <a:r>
              <a:rPr lang="en-US" dirty="0" err="1" smtClean="0"/>
              <a:t>Mannel</a:t>
            </a:r>
            <a:r>
              <a:rPr lang="en-US" dirty="0" smtClean="0"/>
              <a:t>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457200" y="1295400"/>
            <a:ext cx="8229600" cy="152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398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F3E8-6805-4F66-9657-4C7C905110BB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B758-A16A-4B12-B26E-A5F4D782C1DF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457200" y="1295400"/>
            <a:ext cx="8229600" cy="152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516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AC4E-2677-4F2E-ACD2-6C09D464A896}" type="datetime1">
              <a:rPr lang="en-US" smtClean="0"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457200" y="1295400"/>
            <a:ext cx="8229600" cy="152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489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B983-0BC4-4161-B4E8-D7272BF7D01B}" type="datetime1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457200" y="1295400"/>
            <a:ext cx="8229600" cy="152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41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B330-AA5D-4212-BA62-9BBB51B58842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8EA33-6D7D-415F-90E8-37A74AFF1918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BA44-BE61-48F1-AC05-02F85040FAD9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940"/>
            <a:ext cx="18288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 descr="BNL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"/>
            <a:ext cx="1828800" cy="71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653A0-5645-4033-ABBD-FC65BE9C5B5B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2557-2D6D-4CF2-B39B-203E095F57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57200" y="1295400"/>
            <a:ext cx="8229600" cy="152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770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FVTX Hardware </a:t>
            </a:r>
            <a:r>
              <a:rPr lang="en-US" dirty="0" smtClean="0"/>
              <a:t>Commissioning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E.J. </a:t>
            </a:r>
            <a:r>
              <a:rPr lang="en-US" dirty="0" err="1" smtClean="0"/>
              <a:t>Mannel</a:t>
            </a:r>
            <a:endParaRPr lang="en-US" dirty="0" smtClean="0"/>
          </a:p>
          <a:p>
            <a:r>
              <a:rPr lang="en-US" dirty="0" smtClean="0"/>
              <a:t>FVTX Closeout</a:t>
            </a:r>
          </a:p>
          <a:p>
            <a:r>
              <a:rPr lang="en-US" dirty="0" smtClean="0"/>
              <a:t>23-Apr-2012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72400" cy="488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62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FEM/DCM-2 Crates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 FEM crates w/  48 FEMs installed in Rack Room</a:t>
            </a:r>
          </a:p>
          <a:p>
            <a:r>
              <a:rPr lang="en-US" dirty="0" smtClean="0"/>
              <a:t>1 DCM-2 Crate w/ 6 DCM-2 modules (48 channels)</a:t>
            </a:r>
          </a:p>
          <a:p>
            <a:r>
              <a:rPr lang="en-US" dirty="0" smtClean="0"/>
              <a:t>All installed and ready for FVTX installation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B983-0BC4-4161-B4E8-D7272BF7D01B}" type="datetime1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11</a:t>
            </a:fld>
            <a:endParaRPr lang="en-US"/>
          </a:p>
        </p:txBody>
      </p:sp>
      <p:grpSp>
        <p:nvGrpSpPr>
          <p:cNvPr id="8" name="组合 60"/>
          <p:cNvGrpSpPr/>
          <p:nvPr/>
        </p:nvGrpSpPr>
        <p:grpSpPr>
          <a:xfrm>
            <a:off x="4191000" y="1524000"/>
            <a:ext cx="1981200" cy="2971800"/>
            <a:chOff x="6705600" y="1219200"/>
            <a:chExt cx="1600200" cy="2537331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2" cstate="print"/>
            <a:srcRect l="17157" r="16989"/>
            <a:stretch>
              <a:fillRect/>
            </a:stretch>
          </p:blipFill>
          <p:spPr bwMode="auto">
            <a:xfrm>
              <a:off x="6705600" y="1219200"/>
              <a:ext cx="1600200" cy="25373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矩形 42"/>
            <p:cNvSpPr/>
            <p:nvPr/>
          </p:nvSpPr>
          <p:spPr>
            <a:xfrm>
              <a:off x="7313221" y="3352800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n w="952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48 FEM</a:t>
              </a:r>
              <a:endParaRPr lang="en-US" dirty="0">
                <a:ln w="9525" cmpd="sng">
                  <a:solidFill>
                    <a:srgbClr val="FFFFFF"/>
                  </a:solidFill>
                  <a:prstDash val="solid"/>
                </a:ln>
              </a:endParaRPr>
            </a:p>
          </p:txBody>
        </p:sp>
      </p:grpSp>
      <p:grpSp>
        <p:nvGrpSpPr>
          <p:cNvPr id="11" name="组合 57"/>
          <p:cNvGrpSpPr/>
          <p:nvPr/>
        </p:nvGrpSpPr>
        <p:grpSpPr>
          <a:xfrm>
            <a:off x="6134100" y="4022938"/>
            <a:ext cx="2819400" cy="2073062"/>
            <a:chOff x="6560408" y="4648200"/>
            <a:chExt cx="2362200" cy="1447800"/>
          </a:xfrm>
        </p:grpSpPr>
        <p:pic>
          <p:nvPicPr>
            <p:cNvPr id="12" name="Picture 2" descr="E:\Pictures\_PHENIX\FVTX_Installation\FVTX-DCMs.JPG"/>
            <p:cNvPicPr>
              <a:picLocks noChangeAspect="1" noChangeArrowheads="1"/>
            </p:cNvPicPr>
            <p:nvPr/>
          </p:nvPicPr>
          <p:blipFill>
            <a:blip r:embed="rId3" cstate="print"/>
            <a:srcRect r="-1087" b="17391"/>
            <a:stretch>
              <a:fillRect/>
            </a:stretch>
          </p:blipFill>
          <p:spPr bwMode="auto">
            <a:xfrm>
              <a:off x="6560408" y="4648200"/>
              <a:ext cx="2362200" cy="1447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矩形 43"/>
            <p:cNvSpPr/>
            <p:nvPr/>
          </p:nvSpPr>
          <p:spPr>
            <a:xfrm>
              <a:off x="7591628" y="5638800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n w="952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6 DCM II</a:t>
              </a:r>
              <a:endParaRPr lang="en-US" baseline="-25000" dirty="0">
                <a:ln w="9525" cmpd="sng">
                  <a:solidFill>
                    <a:srgbClr val="FFFFFF"/>
                  </a:solidFill>
                  <a:prstDash val="solid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8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Players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Chiller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Pisani</a:t>
            </a:r>
            <a:endParaRPr lang="en-US" dirty="0" smtClean="0"/>
          </a:p>
          <a:p>
            <a:pPr lvl="1"/>
            <a:r>
              <a:rPr lang="en-US" dirty="0" smtClean="0"/>
              <a:t>C. Biggs</a:t>
            </a:r>
          </a:p>
          <a:p>
            <a:pPr lvl="1"/>
            <a:r>
              <a:rPr lang="en-US" dirty="0" smtClean="0"/>
              <a:t>R. Pak</a:t>
            </a:r>
          </a:p>
          <a:p>
            <a:r>
              <a:rPr lang="en-US" dirty="0" smtClean="0"/>
              <a:t>Low/Bias Voltage</a:t>
            </a:r>
          </a:p>
          <a:p>
            <a:pPr lvl="1"/>
            <a:r>
              <a:rPr lang="en-US" dirty="0" smtClean="0"/>
              <a:t>F. </a:t>
            </a:r>
            <a:r>
              <a:rPr lang="en-US" dirty="0" err="1" smtClean="0"/>
              <a:t>Toldo</a:t>
            </a:r>
            <a:endParaRPr lang="en-US" dirty="0" smtClean="0"/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Boose</a:t>
            </a:r>
            <a:endParaRPr lang="en-US" dirty="0" smtClean="0"/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Polizzo</a:t>
            </a:r>
            <a:endParaRPr lang="en-US" dirty="0" smtClean="0"/>
          </a:p>
          <a:p>
            <a:pPr lvl="1"/>
            <a:r>
              <a:rPr lang="en-US" dirty="0" smtClean="0"/>
              <a:t>P. </a:t>
            </a:r>
            <a:r>
              <a:rPr lang="en-US" dirty="0" err="1" smtClean="0"/>
              <a:t>Giannotti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Cabling</a:t>
            </a:r>
          </a:p>
          <a:p>
            <a:pPr lvl="1"/>
            <a:r>
              <a:rPr lang="en-US" dirty="0" smtClean="0"/>
              <a:t>J. </a:t>
            </a:r>
            <a:r>
              <a:rPr lang="en-US" dirty="0" err="1" smtClean="0"/>
              <a:t>LaBounty</a:t>
            </a:r>
            <a:endParaRPr lang="en-US" dirty="0" smtClean="0"/>
          </a:p>
          <a:p>
            <a:pPr lvl="1"/>
            <a:r>
              <a:rPr lang="en-US" dirty="0" smtClean="0"/>
              <a:t>M. Lenz</a:t>
            </a:r>
          </a:p>
          <a:p>
            <a:pPr lvl="1"/>
            <a:r>
              <a:rPr lang="en-US" dirty="0" smtClean="0"/>
              <a:t>F. </a:t>
            </a:r>
            <a:r>
              <a:rPr lang="en-US" dirty="0" err="1" smtClean="0"/>
              <a:t>Toldo</a:t>
            </a:r>
            <a:endParaRPr lang="en-US" dirty="0" smtClean="0"/>
          </a:p>
          <a:p>
            <a:r>
              <a:rPr lang="en-US" dirty="0" smtClean="0"/>
              <a:t>Interlocks</a:t>
            </a:r>
          </a:p>
          <a:p>
            <a:pPr lvl="1"/>
            <a:r>
              <a:rPr lang="en-US" dirty="0" smtClean="0"/>
              <a:t>P. </a:t>
            </a:r>
            <a:r>
              <a:rPr lang="en-US" dirty="0" err="1" smtClean="0"/>
              <a:t>Giannotti</a:t>
            </a:r>
            <a:endParaRPr lang="en-US" dirty="0" smtClean="0"/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Boose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Polizzo</a:t>
            </a:r>
            <a:endParaRPr lang="en-US" dirty="0" smtClean="0"/>
          </a:p>
          <a:p>
            <a:pPr lvl="1"/>
            <a:r>
              <a:rPr lang="en-US" dirty="0" smtClean="0"/>
              <a:t>J. Haggerty</a:t>
            </a:r>
          </a:p>
          <a:p>
            <a:pPr lvl="1"/>
            <a:r>
              <a:rPr lang="en-US" dirty="0" smtClean="0"/>
              <a:t>M. Lenz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B983-0BC4-4161-B4E8-D7272BF7D01B}" type="datetime1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Chillers are installed and fully operational</a:t>
            </a:r>
          </a:p>
          <a:p>
            <a:r>
              <a:rPr lang="en-US" dirty="0" smtClean="0"/>
              <a:t>LV system is installed and is fully operational</a:t>
            </a:r>
          </a:p>
          <a:p>
            <a:r>
              <a:rPr lang="en-US" dirty="0" smtClean="0"/>
              <a:t>Bias system is installed and is fully functional</a:t>
            </a:r>
          </a:p>
          <a:p>
            <a:r>
              <a:rPr lang="en-US" dirty="0" smtClean="0"/>
              <a:t>Interlock system is installed and is fully operational </a:t>
            </a:r>
          </a:p>
          <a:p>
            <a:r>
              <a:rPr lang="en-US" dirty="0" smtClean="0"/>
              <a:t>Thanks to the PHENIX Techs whose hard work made it all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Uses same chillers as VTX</a:t>
            </a:r>
          </a:p>
          <a:p>
            <a:pPr lvl="1"/>
            <a:r>
              <a:rPr lang="en-US" dirty="0" smtClean="0"/>
              <a:t>Were installed for RUN-11</a:t>
            </a:r>
          </a:p>
          <a:p>
            <a:pPr lvl="1"/>
            <a:r>
              <a:rPr lang="en-US" dirty="0" smtClean="0"/>
              <a:t>Manifolds were designed to include FVTX</a:t>
            </a:r>
          </a:p>
          <a:p>
            <a:pPr lvl="1"/>
            <a:r>
              <a:rPr lang="en-US" dirty="0" smtClean="0"/>
              <a:t>Only required final connections to FVTX</a:t>
            </a:r>
          </a:p>
          <a:p>
            <a:r>
              <a:rPr lang="en-US" dirty="0" smtClean="0"/>
              <a:t>Based on RUN-11 Experience</a:t>
            </a:r>
          </a:p>
          <a:p>
            <a:pPr lvl="1"/>
            <a:r>
              <a:rPr lang="en-US" dirty="0" smtClean="0"/>
              <a:t>NOVEC monitored routinely for contaminates</a:t>
            </a:r>
          </a:p>
          <a:p>
            <a:pPr lvl="1"/>
            <a:r>
              <a:rPr lang="en-US" dirty="0" smtClean="0"/>
              <a:t>Filtering procedure in place to remove contamination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225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71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Based on PHENIX “Standard” Low Voltage Distribution</a:t>
            </a:r>
          </a:p>
          <a:p>
            <a:pPr lvl="1"/>
            <a:r>
              <a:rPr lang="en-US" dirty="0" smtClean="0"/>
              <a:t>Separate systems for North/South end caps</a:t>
            </a:r>
          </a:p>
          <a:p>
            <a:pPr lvl="1"/>
            <a:r>
              <a:rPr lang="en-US" dirty="0" smtClean="0"/>
              <a:t>196 LV Channels</a:t>
            </a:r>
          </a:p>
          <a:p>
            <a:r>
              <a:rPr lang="en-US" dirty="0" smtClean="0"/>
              <a:t>Additional control and filtering for wedge LV</a:t>
            </a:r>
          </a:p>
          <a:p>
            <a:pPr lvl="1"/>
            <a:r>
              <a:rPr lang="en-US" dirty="0" smtClean="0"/>
              <a:t>768 Wedge channels</a:t>
            </a:r>
          </a:p>
          <a:p>
            <a:r>
              <a:rPr lang="en-US" dirty="0" smtClean="0"/>
              <a:t>Outside vendors and PHENIX techs produced, tested and installed LV Cables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E3F5-81A8-4CE2-9EE1-36D057C083B1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19050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 Control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Software control based on ADAMS interface</a:t>
            </a:r>
          </a:p>
          <a:p>
            <a:pPr lvl="1"/>
            <a:r>
              <a:rPr lang="en-US" dirty="0"/>
              <a:t>Common PHENIX slow control</a:t>
            </a:r>
          </a:p>
          <a:p>
            <a:pPr lvl="1"/>
            <a:r>
              <a:rPr lang="en-US" dirty="0"/>
              <a:t>Standard </a:t>
            </a:r>
            <a:r>
              <a:rPr lang="en-US" dirty="0" smtClean="0"/>
              <a:t>GUIs</a:t>
            </a:r>
          </a:p>
          <a:p>
            <a:pPr lvl="1"/>
            <a:r>
              <a:rPr lang="en-US" dirty="0" smtClean="0"/>
              <a:t>Expert and Shifter versions</a:t>
            </a:r>
          </a:p>
          <a:p>
            <a:pPr lvl="1"/>
            <a:r>
              <a:rPr lang="en-US" dirty="0" smtClean="0"/>
              <a:t>Provides voltage and current read back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B983-0BC4-4161-B4E8-D7272BF7D01B}" type="datetime1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89400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Based on Wiener/ISEG MPOD System</a:t>
            </a:r>
          </a:p>
          <a:p>
            <a:pPr lvl="1"/>
            <a:r>
              <a:rPr lang="en-US" dirty="0" smtClean="0"/>
              <a:t>Identical system are used by the VTX</a:t>
            </a:r>
          </a:p>
          <a:p>
            <a:pPr lvl="1"/>
            <a:r>
              <a:rPr lang="en-US" dirty="0" smtClean="0"/>
              <a:t>Additional switching and filtering using FVTX distribution crate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smtClean="0"/>
              <a:t>1 to 8 split</a:t>
            </a:r>
            <a:endParaRPr lang="en-US" dirty="0" smtClean="0"/>
          </a:p>
          <a:p>
            <a:pPr lvl="1"/>
            <a:r>
              <a:rPr lang="en-US" dirty="0" smtClean="0"/>
              <a:t>Outside vendors and PHENIX Techs assembled, tested and installed Bias cables.</a:t>
            </a:r>
          </a:p>
          <a:p>
            <a:r>
              <a:rPr lang="en-US" dirty="0" smtClean="0"/>
              <a:t>Software is based on software developed for VTX</a:t>
            </a:r>
          </a:p>
          <a:p>
            <a:r>
              <a:rPr lang="en-US" dirty="0" smtClean="0"/>
              <a:t>Voltages and currents in database with Web interface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3000" y="211455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197950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3080266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240768"/>
            <a:ext cx="24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Bias to standby (off)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7789" y="4649748"/>
            <a:ext cx="281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Bias to Operational  (on)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5114330"/>
            <a:ext cx="14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 recovery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5606534"/>
            <a:ext cx="17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Reset Mainframe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581400" y="5791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3581400" y="529899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flipH="1">
            <a:off x="3581400" y="4834414"/>
            <a:ext cx="7563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>
            <a:off x="3581400" y="442543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 bwMode="auto">
          <a:xfrm>
            <a:off x="1524000" y="2362200"/>
            <a:ext cx="1905000" cy="187856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cxnSp>
        <p:nvCxnSpPr>
          <p:cNvPr id="23" name="Straight Arrow Connector 22"/>
          <p:cNvCxnSpPr>
            <a:stCxn id="8" idx="1"/>
          </p:cNvCxnSpPr>
          <p:nvPr/>
        </p:nvCxnSpPr>
        <p:spPr>
          <a:xfrm flipH="1">
            <a:off x="3505200" y="3264932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33937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Database Interface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362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for 8 wedges</a:t>
            </a:r>
          </a:p>
          <a:p>
            <a:r>
              <a:rPr lang="en-US" dirty="0" smtClean="0"/>
              <a:t>Bias current increasing due to radiation </a:t>
            </a:r>
          </a:p>
          <a:p>
            <a:r>
              <a:rPr lang="en-US" dirty="0" smtClean="0"/>
              <a:t>Most significant effect from p-p running</a:t>
            </a:r>
          </a:p>
          <a:p>
            <a:r>
              <a:rPr lang="en-US" dirty="0" smtClean="0"/>
              <a:t>Supply limit 1mA, now at ~30uA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58521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Fully interlocked on temperature and coolant flow</a:t>
            </a:r>
          </a:p>
          <a:p>
            <a:r>
              <a:rPr lang="en-US" dirty="0" smtClean="0"/>
              <a:t>Shares same system as VTX </a:t>
            </a:r>
          </a:p>
          <a:p>
            <a:pPr lvl="1"/>
            <a:r>
              <a:rPr lang="en-US" dirty="0" smtClean="0"/>
              <a:t>Siemens PLC Based</a:t>
            </a:r>
          </a:p>
          <a:p>
            <a:pPr lvl="1"/>
            <a:r>
              <a:rPr lang="en-US" dirty="0" smtClean="0"/>
              <a:t>40 Thermal couples for FVTX</a:t>
            </a:r>
          </a:p>
          <a:p>
            <a:pPr lvl="2"/>
            <a:r>
              <a:rPr lang="en-US" dirty="0" smtClean="0"/>
              <a:t>Disk temperature</a:t>
            </a:r>
          </a:p>
          <a:p>
            <a:pPr lvl="2"/>
            <a:r>
              <a:rPr lang="en-US" dirty="0" smtClean="0"/>
              <a:t>Big Wheel temperature</a:t>
            </a:r>
          </a:p>
          <a:p>
            <a:r>
              <a:rPr lang="en-US" dirty="0" smtClean="0"/>
              <a:t>Temperatures and interlock status logged to database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807-84BC-452F-BCA6-43943B6CE48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E.J. Mannel,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2557-2D6D-4CF2-B39B-203E095F57AF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9600" y="19050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a:spPr>
      <a:bodyPr wrap="none" anchor="ctr"/>
      <a:lstStyle>
        <a:defPPr>
          <a:defRPr sz="180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255</TotalTime>
  <Words>473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Presentation2</vt:lpstr>
      <vt:lpstr>FVTX Hardware Commissioning </vt:lpstr>
      <vt:lpstr>Chillers</vt:lpstr>
      <vt:lpstr>Low Voltage</vt:lpstr>
      <vt:lpstr>LV Control</vt:lpstr>
      <vt:lpstr>Bias System</vt:lpstr>
      <vt:lpstr>Operator Control</vt:lpstr>
      <vt:lpstr>Bias Monitoring</vt:lpstr>
      <vt:lpstr>Bias Database Interface</vt:lpstr>
      <vt:lpstr>Interlocks</vt:lpstr>
      <vt:lpstr>Thermal History</vt:lpstr>
      <vt:lpstr>FEM/DCM-2 Crates</vt:lpstr>
      <vt:lpstr>The Major Players</vt:lpstr>
      <vt:lpstr>Conclusions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Commissioning</dc:title>
  <dc:creator>Columbia University</dc:creator>
  <cp:lastModifiedBy>Columbia University</cp:lastModifiedBy>
  <cp:revision>19</cp:revision>
  <cp:lastPrinted>2012-04-20T20:32:07Z</cp:lastPrinted>
  <dcterms:created xsi:type="dcterms:W3CDTF">2012-04-17T14:48:05Z</dcterms:created>
  <dcterms:modified xsi:type="dcterms:W3CDTF">2012-04-20T20:33:25Z</dcterms:modified>
</cp:coreProperties>
</file>