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8" r:id="rId9"/>
    <p:sldId id="275" r:id="rId10"/>
    <p:sldId id="265" r:id="rId11"/>
    <p:sldId id="264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7" r:id="rId21"/>
  </p:sldIdLst>
  <p:sldSz cx="9144000" cy="6858000" type="screen4x3"/>
  <p:notesSz cx="7086600" cy="9429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1488"/>
          </a:xfrm>
          <a:prstGeom prst="rect">
            <a:avLst/>
          </a:prstGeom>
        </p:spPr>
        <p:txBody>
          <a:bodyPr vert="horz" lIns="94375" tIns="47188" rIns="94375" bIns="471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100" y="0"/>
            <a:ext cx="3070860" cy="471488"/>
          </a:xfrm>
          <a:prstGeom prst="rect">
            <a:avLst/>
          </a:prstGeom>
        </p:spPr>
        <p:txBody>
          <a:bodyPr vert="horz" lIns="94375" tIns="47188" rIns="94375" bIns="47188" rtlCol="0"/>
          <a:lstStyle>
            <a:lvl1pPr algn="r">
              <a:defRPr sz="1200"/>
            </a:lvl1pPr>
          </a:lstStyle>
          <a:p>
            <a:fld id="{A97C5B7E-6467-4092-8118-E02909994F22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56626"/>
            <a:ext cx="3070860" cy="471488"/>
          </a:xfrm>
          <a:prstGeom prst="rect">
            <a:avLst/>
          </a:prstGeom>
        </p:spPr>
        <p:txBody>
          <a:bodyPr vert="horz" lIns="94375" tIns="47188" rIns="94375" bIns="471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100" y="8956626"/>
            <a:ext cx="3070860" cy="471488"/>
          </a:xfrm>
          <a:prstGeom prst="rect">
            <a:avLst/>
          </a:prstGeom>
        </p:spPr>
        <p:txBody>
          <a:bodyPr vert="horz" lIns="94375" tIns="47188" rIns="94375" bIns="47188" rtlCol="0" anchor="b"/>
          <a:lstStyle>
            <a:lvl1pPr algn="r">
              <a:defRPr sz="1200"/>
            </a:lvl1pPr>
          </a:lstStyle>
          <a:p>
            <a:fld id="{097476E2-2304-49E6-B5ED-C9BA9F736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1488"/>
          </a:xfrm>
          <a:prstGeom prst="rect">
            <a:avLst/>
          </a:prstGeom>
        </p:spPr>
        <p:txBody>
          <a:bodyPr vert="horz" lIns="94375" tIns="47188" rIns="94375" bIns="471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71488"/>
          </a:xfrm>
          <a:prstGeom prst="rect">
            <a:avLst/>
          </a:prstGeom>
        </p:spPr>
        <p:txBody>
          <a:bodyPr vert="horz" lIns="94375" tIns="47188" rIns="94375" bIns="47188" rtlCol="0"/>
          <a:lstStyle>
            <a:lvl1pPr algn="r">
              <a:defRPr sz="1200"/>
            </a:lvl1pPr>
          </a:lstStyle>
          <a:p>
            <a:fld id="{DFDAC516-2B0F-436C-A0BC-197410DE24EE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5863" y="706438"/>
            <a:ext cx="4714875" cy="35369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75" tIns="47188" rIns="94375" bIns="471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479131"/>
            <a:ext cx="5669280" cy="4243388"/>
          </a:xfrm>
          <a:prstGeom prst="rect">
            <a:avLst/>
          </a:prstGeom>
        </p:spPr>
        <p:txBody>
          <a:bodyPr vert="horz" lIns="94375" tIns="47188" rIns="94375" bIns="4718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56626"/>
            <a:ext cx="3070860" cy="471488"/>
          </a:xfrm>
          <a:prstGeom prst="rect">
            <a:avLst/>
          </a:prstGeom>
        </p:spPr>
        <p:txBody>
          <a:bodyPr vert="horz" lIns="94375" tIns="47188" rIns="94375" bIns="471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56626"/>
            <a:ext cx="3070860" cy="471488"/>
          </a:xfrm>
          <a:prstGeom prst="rect">
            <a:avLst/>
          </a:prstGeom>
        </p:spPr>
        <p:txBody>
          <a:bodyPr vert="horz" lIns="94375" tIns="47188" rIns="94375" bIns="47188" rtlCol="0" anchor="b"/>
          <a:lstStyle>
            <a:lvl1pPr algn="r">
              <a:defRPr sz="1200"/>
            </a:lvl1pPr>
          </a:lstStyle>
          <a:p>
            <a:fld id="{07E7490F-1E0F-4F5F-9243-B6E58C90C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10E30-AE7D-4FCA-AFC3-676CBDD1CDF5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5AC75-2727-4948-8AB6-32802D8AB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BernhardMod BT" pitchFamily="18" charset="0"/>
              </a:rPr>
              <a:t>Radiative</a:t>
            </a:r>
            <a:r>
              <a:rPr lang="en-US" dirty="0" smtClean="0">
                <a:latin typeface="BernhardMod BT" pitchFamily="18" charset="0"/>
              </a:rPr>
              <a:t> Corrections</a:t>
            </a:r>
            <a:endParaRPr lang="en-US" dirty="0">
              <a:latin typeface="BernhardMod BT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Peter Schnatz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Stony Brook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Q</a:t>
            </a:r>
            <a:r>
              <a:rPr lang="en-US" sz="3600" baseline="30000" dirty="0" smtClean="0">
                <a:latin typeface="BernhardMod BT" pitchFamily="18" charset="0"/>
              </a:rPr>
              <a:t>2</a:t>
            </a:r>
            <a:r>
              <a:rPr lang="en-US" sz="3600" dirty="0" smtClean="0">
                <a:latin typeface="BernhardMod BT" pitchFamily="18" charset="0"/>
              </a:rPr>
              <a:t> vs. Q</a:t>
            </a:r>
            <a:r>
              <a:rPr lang="en-US" sz="3600" baseline="30000" dirty="0" smtClean="0">
                <a:latin typeface="BernhardMod BT" pitchFamily="18" charset="0"/>
              </a:rPr>
              <a:t>2</a:t>
            </a:r>
            <a:r>
              <a:rPr lang="en-US" sz="3600" dirty="0" smtClean="0">
                <a:latin typeface="BernhardMod BT" pitchFamily="18" charset="0"/>
              </a:rPr>
              <a:t>True</a:t>
            </a:r>
            <a:br>
              <a:rPr lang="en-US" sz="3600" dirty="0" smtClean="0">
                <a:latin typeface="BernhardMod BT" pitchFamily="18" charset="0"/>
              </a:rPr>
            </a:br>
            <a:r>
              <a:rPr lang="en-US" sz="3600" dirty="0" smtClean="0">
                <a:latin typeface="BernhardMod BT" pitchFamily="18" charset="0"/>
              </a:rPr>
              <a:t>Non-</a:t>
            </a:r>
            <a:r>
              <a:rPr lang="en-US" sz="3600" dirty="0" err="1" smtClean="0">
                <a:latin typeface="BernhardMod BT" pitchFamily="18" charset="0"/>
              </a:rPr>
              <a:t>Radiative</a:t>
            </a:r>
            <a:r>
              <a:rPr lang="en-US" sz="3600" dirty="0" smtClean="0">
                <a:latin typeface="BernhardMod BT" pitchFamily="18" charset="0"/>
              </a:rPr>
              <a:t> Electron-Proton Events</a:t>
            </a:r>
            <a:endParaRPr lang="en-US" sz="3600" dirty="0">
              <a:latin typeface="BernhardMod BT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10200" y="2209800"/>
            <a:ext cx="3505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There is almost perfect correlation between Q</a:t>
            </a:r>
            <a:r>
              <a:rPr lang="en-US" baseline="30000" dirty="0" smtClean="0"/>
              <a:t>2</a:t>
            </a:r>
            <a:r>
              <a:rPr lang="en-US" dirty="0" smtClean="0"/>
              <a:t> and Q</a:t>
            </a:r>
            <a:r>
              <a:rPr lang="en-US" baseline="30000" dirty="0" smtClean="0"/>
              <a:t>2</a:t>
            </a:r>
            <a:r>
              <a:rPr lang="en-US" dirty="0" smtClean="0"/>
              <a:t>True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 photon is not radiated by the electron.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energy of the incoming e</a:t>
            </a:r>
            <a:r>
              <a:rPr lang="en-US" baseline="30000" dirty="0" smtClean="0"/>
              <a:t>-</a:t>
            </a:r>
            <a:r>
              <a:rPr lang="en-US" dirty="0" smtClean="0"/>
              <a:t> remains 4GeV.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e</a:t>
            </a:r>
            <a:r>
              <a:rPr lang="en-US" baseline="30000" dirty="0" smtClean="0"/>
              <a:t>-</a:t>
            </a:r>
            <a:r>
              <a:rPr lang="en-US" dirty="0" smtClean="0"/>
              <a:t> does not lose energy after the interaction.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1524000"/>
            <a:ext cx="1371600" cy="405799"/>
          </a:xfrm>
          <a:prstGeom prst="rect">
            <a:avLst/>
          </a:prstGeom>
          <a:noFill/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1905000"/>
            <a:ext cx="1752600" cy="444207"/>
          </a:xfrm>
          <a:prstGeom prst="rect">
            <a:avLst/>
          </a:prstGeom>
          <a:noFill/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l="3409" t="10340" r="1136" b="1275"/>
          <a:stretch>
            <a:fillRect/>
          </a:stretch>
        </p:blipFill>
        <p:spPr bwMode="auto">
          <a:xfrm>
            <a:off x="0" y="1371600"/>
            <a:ext cx="5334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Q</a:t>
            </a:r>
            <a:r>
              <a:rPr lang="en-US" sz="3600" baseline="30000" dirty="0" smtClean="0">
                <a:latin typeface="BernhardMod BT" pitchFamily="18" charset="0"/>
              </a:rPr>
              <a:t>2</a:t>
            </a:r>
            <a:r>
              <a:rPr lang="en-US" sz="3600" dirty="0" smtClean="0">
                <a:latin typeface="BernhardMod BT" pitchFamily="18" charset="0"/>
              </a:rPr>
              <a:t> vs. Q</a:t>
            </a:r>
            <a:r>
              <a:rPr lang="en-US" sz="3600" baseline="30000" dirty="0" smtClean="0">
                <a:latin typeface="BernhardMod BT" pitchFamily="18" charset="0"/>
              </a:rPr>
              <a:t>2</a:t>
            </a:r>
            <a:r>
              <a:rPr lang="en-US" sz="3600" dirty="0" smtClean="0">
                <a:latin typeface="BernhardMod BT" pitchFamily="18" charset="0"/>
              </a:rPr>
              <a:t>True</a:t>
            </a:r>
            <a:br>
              <a:rPr lang="en-US" sz="3600" dirty="0" smtClean="0">
                <a:latin typeface="BernhardMod BT" pitchFamily="18" charset="0"/>
              </a:rPr>
            </a:br>
            <a:r>
              <a:rPr lang="en-US" sz="3600" dirty="0" err="1" smtClean="0">
                <a:latin typeface="BernhardMod BT" pitchFamily="18" charset="0"/>
              </a:rPr>
              <a:t>Radiative</a:t>
            </a:r>
            <a:r>
              <a:rPr lang="en-US" sz="3600" dirty="0" smtClean="0">
                <a:latin typeface="BernhardMod BT" pitchFamily="18" charset="0"/>
              </a:rPr>
              <a:t> Electron-Proton Events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1600200"/>
            <a:ext cx="1371600" cy="405799"/>
          </a:xfrm>
          <a:prstGeom prst="rect">
            <a:avLst/>
          </a:prstGeom>
          <a:noFill/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1981200"/>
            <a:ext cx="1752600" cy="444207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5486400" y="2438400"/>
            <a:ext cx="3276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No longer a perfect correlation between Q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and Q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True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Q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True = Q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itchFamily="2" charset="2"/>
              </a:rPr>
              <a:t>Non-</a:t>
            </a:r>
            <a:r>
              <a:rPr lang="en-US" sz="2000" dirty="0" err="1" smtClean="0">
                <a:sym typeface="Wingdings" pitchFamily="2" charset="2"/>
              </a:rPr>
              <a:t>radiative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Q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True &lt; Q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itchFamily="2" charset="2"/>
              </a:rPr>
              <a:t> Initial-state radiation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ym typeface="Wingdings" pitchFamily="2" charset="2"/>
              </a:rPr>
              <a:t>Q</a:t>
            </a:r>
            <a:r>
              <a:rPr lang="en-US" sz="2000" baseline="30000" dirty="0" smtClean="0">
                <a:sym typeface="Wingdings" pitchFamily="2" charset="2"/>
              </a:rPr>
              <a:t>2</a:t>
            </a:r>
            <a:r>
              <a:rPr lang="en-US" sz="2000" dirty="0" smtClean="0">
                <a:sym typeface="Wingdings" pitchFamily="2" charset="2"/>
              </a:rPr>
              <a:t>True &gt; Q</a:t>
            </a:r>
            <a:r>
              <a:rPr lang="en-US" sz="2000" baseline="30000" dirty="0" smtClean="0">
                <a:sym typeface="Wingdings" pitchFamily="2" charset="2"/>
              </a:rPr>
              <a:t>2</a:t>
            </a:r>
            <a:r>
              <a:rPr lang="en-US" sz="2000" dirty="0" smtClean="0">
                <a:sym typeface="Wingdings" pitchFamily="2" charset="2"/>
              </a:rPr>
              <a:t>  Final-state radiation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 l="3409" t="11473" r="1136" b="1275"/>
          <a:stretch>
            <a:fillRect/>
          </a:stretch>
        </p:blipFill>
        <p:spPr bwMode="auto">
          <a:xfrm>
            <a:off x="1" y="1371600"/>
            <a:ext cx="53340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381000" y="4343400"/>
            <a:ext cx="1524000" cy="1447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/>
          <a:srcRect l="3409" t="11473" r="1136" b="1275"/>
          <a:stretch>
            <a:fillRect/>
          </a:stretch>
        </p:blipFill>
        <p:spPr bwMode="auto">
          <a:xfrm>
            <a:off x="1066800" y="1676400"/>
            <a:ext cx="3990109" cy="3657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Diffractive Scattering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4" name="Picture 3" descr="Diffractive.jpg"/>
          <p:cNvPicPr>
            <a:picLocks noChangeAspect="1"/>
          </p:cNvPicPr>
          <p:nvPr/>
        </p:nvPicPr>
        <p:blipFill>
          <a:blip r:embed="rId2" cstate="print"/>
          <a:srcRect r="4340" b="35750"/>
          <a:stretch>
            <a:fillRect/>
          </a:stretch>
        </p:blipFill>
        <p:spPr>
          <a:xfrm>
            <a:off x="0" y="1676400"/>
            <a:ext cx="5390147" cy="4267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15000" y="1371600"/>
            <a:ext cx="3429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Proton remains intact and the virtual photon fragments into a hard final state, M</a:t>
            </a:r>
            <a:r>
              <a:rPr lang="en-US" sz="2800" baseline="-25000" dirty="0" smtClean="0"/>
              <a:t>X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3352800"/>
            <a:ext cx="3429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exchange of a quark or gluon results in a rapidity gap (absence of particles in a region).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BernhardMod BT" pitchFamily="18" charset="0"/>
              </a:rPr>
              <a:t>Mandelstam Variable, t</a:t>
            </a:r>
            <a:endParaRPr lang="en-US" sz="2800" dirty="0">
              <a:latin typeface="BernhardMod BT" pitchFamily="18" charset="0"/>
            </a:endParaRPr>
          </a:p>
        </p:txBody>
      </p:sp>
      <p:pic>
        <p:nvPicPr>
          <p:cNvPr id="4" name="Picture 3" descr="Diffractive.jpg"/>
          <p:cNvPicPr>
            <a:picLocks noChangeAspect="1"/>
          </p:cNvPicPr>
          <p:nvPr/>
        </p:nvPicPr>
        <p:blipFill>
          <a:blip r:embed="rId2" cstate="print"/>
          <a:srcRect r="4340" b="35750"/>
          <a:stretch>
            <a:fillRect/>
          </a:stretch>
        </p:blipFill>
        <p:spPr>
          <a:xfrm>
            <a:off x="0" y="990600"/>
            <a:ext cx="4908884" cy="3886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0" y="14478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 is defined as the square of the momentum transfer at the </a:t>
            </a:r>
            <a:r>
              <a:rPr lang="en-US" sz="2400" dirty="0" err="1" smtClean="0"/>
              <a:t>hadronic</a:t>
            </a:r>
            <a:r>
              <a:rPr lang="en-US" sz="2400" dirty="0" smtClean="0"/>
              <a:t> vertex.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648200" y="29718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 = </a:t>
            </a:r>
            <a:r>
              <a:rPr lang="en-US" sz="2800" dirty="0" smtClean="0">
                <a:solidFill>
                  <a:srgbClr val="0070C0"/>
                </a:solidFill>
              </a:rPr>
              <a:t>(p</a:t>
            </a:r>
            <a:r>
              <a:rPr lang="en-US" sz="2800" baseline="-25000" dirty="0" smtClean="0">
                <a:solidFill>
                  <a:srgbClr val="0070C0"/>
                </a:solidFill>
              </a:rPr>
              <a:t>3</a:t>
            </a:r>
            <a:r>
              <a:rPr lang="en-US" sz="2800" dirty="0" smtClean="0">
                <a:solidFill>
                  <a:srgbClr val="0070C0"/>
                </a:solidFill>
              </a:rPr>
              <a:t> – p</a:t>
            </a:r>
            <a:r>
              <a:rPr lang="en-US" sz="2800" baseline="-25000" dirty="0" smtClean="0">
                <a:solidFill>
                  <a:srgbClr val="0070C0"/>
                </a:solidFill>
              </a:rPr>
              <a:t>1</a:t>
            </a:r>
            <a:r>
              <a:rPr lang="en-US" sz="2800" dirty="0" smtClean="0">
                <a:solidFill>
                  <a:srgbClr val="0070C0"/>
                </a:solidFill>
              </a:rPr>
              <a:t>)</a:t>
            </a:r>
            <a:r>
              <a:rPr lang="en-US" sz="2800" baseline="30000" dirty="0" smtClean="0">
                <a:solidFill>
                  <a:srgbClr val="0070C0"/>
                </a:solidFill>
              </a:rPr>
              <a:t>2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=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(p</a:t>
            </a:r>
            <a:r>
              <a:rPr lang="en-US" sz="2800" baseline="-25000" dirty="0" smtClean="0">
                <a:solidFill>
                  <a:srgbClr val="FF0000"/>
                </a:solidFill>
              </a:rPr>
              <a:t>4</a:t>
            </a:r>
            <a:r>
              <a:rPr lang="en-US" sz="2800" dirty="0" smtClean="0">
                <a:solidFill>
                  <a:srgbClr val="FF0000"/>
                </a:solidFill>
              </a:rPr>
              <a:t> – p</a:t>
            </a:r>
            <a:r>
              <a:rPr lang="en-US" sz="2800" baseline="-25000" dirty="0" smtClean="0">
                <a:solidFill>
                  <a:srgbClr val="FF0000"/>
                </a:solidFill>
              </a:rPr>
              <a:t>2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r>
              <a:rPr lang="en-US" sz="2800" baseline="30000" dirty="0" smtClean="0">
                <a:solidFill>
                  <a:srgbClr val="FF0000"/>
                </a:solidFill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905000" y="2743200"/>
            <a:ext cx="838200" cy="6858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981200" y="3962400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2819400" y="2895600"/>
            <a:ext cx="2895600" cy="1524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V="1">
            <a:off x="2819400" y="3505200"/>
            <a:ext cx="4267200" cy="685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00200" y="25146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p</a:t>
            </a:r>
            <a:r>
              <a:rPr lang="en-US" sz="2400" baseline="-25000" dirty="0" smtClean="0">
                <a:solidFill>
                  <a:srgbClr val="7030A0"/>
                </a:solidFill>
              </a:rPr>
              <a:t>1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5600" y="2209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p</a:t>
            </a:r>
            <a:r>
              <a:rPr lang="en-US" sz="2400" baseline="-25000" dirty="0" smtClean="0">
                <a:solidFill>
                  <a:srgbClr val="7030A0"/>
                </a:solidFill>
              </a:rPr>
              <a:t>3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95400" y="3733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p</a:t>
            </a:r>
            <a:r>
              <a:rPr lang="en-US" sz="2400" baseline="-25000" dirty="0" smtClean="0">
                <a:solidFill>
                  <a:srgbClr val="7030A0"/>
                </a:solidFill>
              </a:rPr>
              <a:t>2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76600" y="39624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p</a:t>
            </a:r>
            <a:r>
              <a:rPr lang="en-US" sz="2400" baseline="-25000" dirty="0" smtClean="0">
                <a:solidFill>
                  <a:srgbClr val="7030A0"/>
                </a:solidFill>
              </a:rPr>
              <a:t>4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00600" y="36576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the diffractive mass, M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 is a vector meson (e.g. </a:t>
            </a:r>
            <a:r>
              <a:rPr lang="el-GR" sz="2400" i="1" dirty="0" smtClean="0"/>
              <a:t>ρ</a:t>
            </a:r>
            <a:r>
              <a:rPr lang="en-US" sz="2400" i="1" baseline="30000" dirty="0" smtClean="0"/>
              <a:t>0</a:t>
            </a:r>
            <a:r>
              <a:rPr lang="en-US" sz="2400" dirty="0" smtClean="0"/>
              <a:t>), t can be calculated using 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and p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81000" y="4953000"/>
            <a:ext cx="7924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  = </a:t>
            </a:r>
            <a:r>
              <a:rPr lang="en-US" sz="2400" dirty="0" smtClean="0">
                <a:solidFill>
                  <a:srgbClr val="0070C0"/>
                </a:solidFill>
              </a:rPr>
              <a:t>(p</a:t>
            </a:r>
            <a:r>
              <a:rPr lang="en-US" sz="2400" baseline="-25000" dirty="0" smtClean="0">
                <a:solidFill>
                  <a:srgbClr val="0070C0"/>
                </a:solidFill>
              </a:rPr>
              <a:t>3</a:t>
            </a:r>
            <a:r>
              <a:rPr lang="en-US" sz="2400" dirty="0" smtClean="0">
                <a:solidFill>
                  <a:srgbClr val="0070C0"/>
                </a:solidFill>
              </a:rPr>
              <a:t> – p</a:t>
            </a:r>
            <a:r>
              <a:rPr lang="en-US" sz="2400" baseline="-25000" dirty="0" smtClean="0">
                <a:solidFill>
                  <a:srgbClr val="0070C0"/>
                </a:solidFill>
              </a:rPr>
              <a:t>1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  <a:r>
              <a:rPr lang="en-US" sz="2400" baseline="30000" dirty="0" smtClean="0">
                <a:solidFill>
                  <a:srgbClr val="0070C0"/>
                </a:solidFill>
              </a:rPr>
              <a:t>2</a:t>
            </a:r>
            <a:r>
              <a:rPr lang="en-US" sz="2400" dirty="0" smtClean="0"/>
              <a:t> = </a:t>
            </a:r>
            <a:r>
              <a:rPr lang="en-US" sz="2400" dirty="0" smtClean="0">
                <a:solidFill>
                  <a:srgbClr val="00B050"/>
                </a:solidFill>
              </a:rPr>
              <a:t>m</a:t>
            </a:r>
            <a:r>
              <a:rPr lang="en-US" sz="2400" baseline="-6000" dirty="0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ρ</a:t>
            </a:r>
            <a:r>
              <a:rPr lang="en-US" sz="2400" baseline="32000" dirty="0" smtClean="0">
                <a:solidFill>
                  <a:srgbClr val="00B050"/>
                </a:solidFill>
              </a:rPr>
              <a:t>2</a:t>
            </a:r>
            <a:r>
              <a:rPr lang="en-US" sz="2400" dirty="0" smtClean="0">
                <a:solidFill>
                  <a:srgbClr val="00B050"/>
                </a:solidFill>
              </a:rPr>
              <a:t> - Q</a:t>
            </a:r>
            <a:r>
              <a:rPr lang="en-US" sz="2400" baseline="32000" dirty="0" smtClean="0">
                <a:solidFill>
                  <a:srgbClr val="00B050"/>
                </a:solidFill>
              </a:rPr>
              <a:t>2</a:t>
            </a:r>
            <a:r>
              <a:rPr lang="en-US" sz="2400" dirty="0" smtClean="0">
                <a:solidFill>
                  <a:srgbClr val="00B050"/>
                </a:solidFill>
              </a:rPr>
              <a:t> - 2(</a:t>
            </a:r>
            <a:r>
              <a:rPr lang="en-US" sz="2400" dirty="0" err="1" smtClean="0">
                <a:solidFill>
                  <a:srgbClr val="00B050"/>
                </a:solidFill>
              </a:rPr>
              <a:t>E</a:t>
            </a:r>
            <a:r>
              <a:rPr lang="en-US" sz="2400" baseline="-6000" dirty="0" err="1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γ</a:t>
            </a:r>
            <a:r>
              <a:rPr lang="en-US" sz="2400" baseline="-6000" dirty="0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*</a:t>
            </a:r>
            <a:r>
              <a:rPr lang="en-US" sz="2400" dirty="0" err="1" smtClean="0">
                <a:solidFill>
                  <a:srgbClr val="00B050"/>
                </a:solidFill>
              </a:rPr>
              <a:t>E</a:t>
            </a:r>
            <a:r>
              <a:rPr lang="en-US" sz="2400" baseline="-6000" dirty="0" err="1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ρ</a:t>
            </a:r>
            <a:r>
              <a:rPr lang="en-US" sz="2400" dirty="0" smtClean="0">
                <a:solidFill>
                  <a:srgbClr val="00B050"/>
                </a:solidFill>
              </a:rPr>
              <a:t> - </a:t>
            </a:r>
            <a:r>
              <a:rPr lang="en-US" sz="2400" dirty="0" err="1" smtClean="0">
                <a:solidFill>
                  <a:srgbClr val="00B050"/>
                </a:solidFill>
              </a:rPr>
              <a:t>p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x</a:t>
            </a:r>
            <a:r>
              <a:rPr lang="en-US" sz="2400" baseline="-6000" dirty="0" err="1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γ</a:t>
            </a:r>
            <a:r>
              <a:rPr lang="en-US" sz="2400" baseline="-6000" dirty="0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*</a:t>
            </a:r>
            <a:r>
              <a:rPr lang="en-US" sz="2400" dirty="0" err="1" smtClean="0">
                <a:solidFill>
                  <a:srgbClr val="00B050"/>
                </a:solidFill>
              </a:rPr>
              <a:t>p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x</a:t>
            </a:r>
            <a:r>
              <a:rPr lang="en-US" sz="2400" baseline="-6000" dirty="0" err="1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ρ</a:t>
            </a:r>
            <a:r>
              <a:rPr lang="en-US" sz="2400" baseline="-6000" dirty="0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- </a:t>
            </a:r>
            <a:r>
              <a:rPr lang="en-US" sz="2400" dirty="0" err="1" smtClean="0">
                <a:solidFill>
                  <a:srgbClr val="00B050"/>
                </a:solidFill>
              </a:rPr>
              <a:t>p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y</a:t>
            </a:r>
            <a:r>
              <a:rPr lang="en-US" sz="2400" baseline="-6000" dirty="0" err="1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γ</a:t>
            </a:r>
            <a:r>
              <a:rPr lang="en-US" sz="2400" baseline="-6000" dirty="0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*</a:t>
            </a:r>
            <a:r>
              <a:rPr lang="en-US" sz="2400" dirty="0" err="1" smtClean="0">
                <a:solidFill>
                  <a:srgbClr val="00B050"/>
                </a:solidFill>
              </a:rPr>
              <a:t>p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y</a:t>
            </a:r>
            <a:r>
              <a:rPr lang="en-US" sz="2400" baseline="-6000" dirty="0" err="1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ρ</a:t>
            </a:r>
            <a:r>
              <a:rPr lang="en-US" sz="2400" baseline="-6000" dirty="0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-</a:t>
            </a:r>
            <a:r>
              <a:rPr lang="en-US" sz="2400" dirty="0" err="1" smtClean="0">
                <a:solidFill>
                  <a:srgbClr val="00B050"/>
                </a:solidFill>
              </a:rPr>
              <a:t>p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z</a:t>
            </a:r>
            <a:r>
              <a:rPr lang="en-US" sz="2400" baseline="-6000" dirty="0" err="1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γ</a:t>
            </a:r>
            <a:r>
              <a:rPr lang="en-US" sz="2400" baseline="-6000" dirty="0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*</a:t>
            </a:r>
            <a:r>
              <a:rPr lang="en-US" sz="2400" dirty="0" err="1" smtClean="0">
                <a:solidFill>
                  <a:srgbClr val="00B050"/>
                </a:solidFill>
              </a:rPr>
              <a:t>p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z</a:t>
            </a:r>
            <a:r>
              <a:rPr lang="en-US" sz="2400" baseline="-6000" dirty="0" err="1" smtClean="0">
                <a:solidFill>
                  <a:srgbClr val="00B050"/>
                </a:solidFill>
                <a:ea typeface="Lucida Grande" charset="0"/>
                <a:cs typeface="Lucida Grande" charset="0"/>
              </a:rPr>
              <a:t>ρ</a:t>
            </a:r>
            <a:r>
              <a:rPr lang="en-US" sz="2400" dirty="0" smtClean="0">
                <a:solidFill>
                  <a:srgbClr val="00B050"/>
                </a:solidFill>
              </a:rPr>
              <a:t>)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1000" y="56388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Otherwise, we must use p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and p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81000" y="60960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  = </a:t>
            </a:r>
            <a:r>
              <a:rPr lang="en-US" sz="2400" dirty="0" smtClean="0">
                <a:solidFill>
                  <a:srgbClr val="FF0000"/>
                </a:solidFill>
              </a:rPr>
              <a:t>(p</a:t>
            </a:r>
            <a:r>
              <a:rPr lang="en-US" sz="2400" baseline="-6000" dirty="0" smtClean="0">
                <a:solidFill>
                  <a:srgbClr val="FF0000"/>
                </a:solidFill>
              </a:rPr>
              <a:t>4</a:t>
            </a:r>
            <a:r>
              <a:rPr lang="en-US" sz="2400" dirty="0" smtClean="0">
                <a:solidFill>
                  <a:srgbClr val="FF0000"/>
                </a:solidFill>
              </a:rPr>
              <a:t> - p</a:t>
            </a:r>
            <a:r>
              <a:rPr lang="en-US" sz="2400" baseline="-6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r>
              <a:rPr lang="en-US" sz="2400" baseline="32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= </a:t>
            </a:r>
            <a:r>
              <a:rPr lang="en-US" sz="2400" dirty="0" smtClean="0">
                <a:solidFill>
                  <a:srgbClr val="00B050"/>
                </a:solidFill>
              </a:rPr>
              <a:t>2[(</a:t>
            </a:r>
            <a:r>
              <a:rPr lang="en-US" sz="2400" dirty="0" err="1" smtClean="0">
                <a:solidFill>
                  <a:srgbClr val="00B050"/>
                </a:solidFill>
              </a:rPr>
              <a:t>m</a:t>
            </a:r>
            <a:r>
              <a:rPr lang="en-US" sz="2400" baseline="-6000" dirty="0" err="1" smtClean="0">
                <a:solidFill>
                  <a:srgbClr val="00B050"/>
                </a:solidFill>
              </a:rPr>
              <a:t>p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in</a:t>
            </a:r>
            <a:r>
              <a:rPr lang="en-US" sz="2400" dirty="0" err="1" smtClean="0">
                <a:solidFill>
                  <a:srgbClr val="00B050"/>
                </a:solidFill>
              </a:rPr>
              <a:t>.m</a:t>
            </a:r>
            <a:r>
              <a:rPr lang="en-US" sz="2400" baseline="-6000" dirty="0" err="1" smtClean="0">
                <a:solidFill>
                  <a:srgbClr val="00B050"/>
                </a:solidFill>
              </a:rPr>
              <a:t>p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out</a:t>
            </a:r>
            <a:r>
              <a:rPr lang="en-US" sz="2400" dirty="0" smtClean="0">
                <a:solidFill>
                  <a:srgbClr val="00B050"/>
                </a:solidFill>
              </a:rPr>
              <a:t>) - (</a:t>
            </a:r>
            <a:r>
              <a:rPr lang="en-US" sz="2400" dirty="0" err="1" smtClean="0">
                <a:solidFill>
                  <a:srgbClr val="00B050"/>
                </a:solidFill>
              </a:rPr>
              <a:t>E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in</a:t>
            </a:r>
            <a:r>
              <a:rPr lang="en-US" sz="2400" dirty="0" err="1" smtClean="0">
                <a:solidFill>
                  <a:srgbClr val="00B050"/>
                </a:solidFill>
              </a:rPr>
              <a:t>E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out</a:t>
            </a:r>
            <a:r>
              <a:rPr lang="en-US" sz="2400" dirty="0" smtClean="0">
                <a:solidFill>
                  <a:srgbClr val="00B050"/>
                </a:solidFill>
              </a:rPr>
              <a:t> - </a:t>
            </a:r>
            <a:r>
              <a:rPr lang="en-US" sz="2400" dirty="0" err="1" smtClean="0">
                <a:solidFill>
                  <a:srgbClr val="00B050"/>
                </a:solidFill>
              </a:rPr>
              <a:t>p</a:t>
            </a:r>
            <a:r>
              <a:rPr lang="en-US" sz="2400" baseline="-6000" dirty="0" err="1" smtClean="0">
                <a:solidFill>
                  <a:srgbClr val="00B050"/>
                </a:solidFill>
              </a:rPr>
              <a:t>z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in</a:t>
            </a:r>
            <a:r>
              <a:rPr lang="en-US" sz="2400" dirty="0" err="1" smtClean="0">
                <a:solidFill>
                  <a:srgbClr val="00B050"/>
                </a:solidFill>
              </a:rPr>
              <a:t>p</a:t>
            </a:r>
            <a:r>
              <a:rPr lang="en-US" sz="2400" baseline="-6000" dirty="0" err="1" smtClean="0">
                <a:solidFill>
                  <a:srgbClr val="00B050"/>
                </a:solidFill>
              </a:rPr>
              <a:t>z</a:t>
            </a:r>
            <a:r>
              <a:rPr lang="en-US" sz="2400" baseline="32000" dirty="0" err="1" smtClean="0">
                <a:solidFill>
                  <a:srgbClr val="00B050"/>
                </a:solidFill>
              </a:rPr>
              <a:t>out</a:t>
            </a:r>
            <a:r>
              <a:rPr lang="en-US" sz="2400" dirty="0" smtClean="0">
                <a:solidFill>
                  <a:srgbClr val="00B050"/>
                </a:solidFill>
              </a:rPr>
              <a:t>)]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7" grpId="1" animBg="1"/>
      <p:bldP spid="8" grpId="0" animBg="1"/>
      <p:bldP spid="8" grpId="1" animBg="1"/>
      <p:bldP spid="22" grpId="0"/>
      <p:bldP spid="23" grpId="0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 cstate="print"/>
          <a:srcRect l="4545" t="11473" r="3409" b="3541"/>
          <a:stretch>
            <a:fillRect/>
          </a:stretch>
        </p:blipFill>
        <p:spPr bwMode="auto">
          <a:xfrm>
            <a:off x="0" y="2286000"/>
            <a:ext cx="3291839" cy="304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BernhardMod BT" pitchFamily="18" charset="0"/>
              </a:rPr>
              <a:t>Mandelstam t Plots</a:t>
            </a:r>
            <a:br>
              <a:rPr lang="en-US" sz="3600" dirty="0" smtClean="0">
                <a:latin typeface="BernhardMod BT" pitchFamily="18" charset="0"/>
              </a:rPr>
            </a:br>
            <a:r>
              <a:rPr lang="en-US" sz="2200" dirty="0" smtClean="0">
                <a:latin typeface="BernhardMod BT" pitchFamily="18" charset="0"/>
              </a:rPr>
              <a:t>From events generated by Pythia</a:t>
            </a:r>
            <a:br>
              <a:rPr lang="en-US" sz="2200" dirty="0" smtClean="0">
                <a:latin typeface="BernhardMod BT" pitchFamily="18" charset="0"/>
              </a:rPr>
            </a:br>
            <a:r>
              <a:rPr lang="en-US" sz="2200" dirty="0" smtClean="0">
                <a:latin typeface="BernhardMod BT" pitchFamily="18" charset="0"/>
              </a:rPr>
              <a:t>Subprocess 91 (elastic VMD)</a:t>
            </a:r>
            <a:br>
              <a:rPr lang="en-US" sz="2200" dirty="0" smtClean="0">
                <a:latin typeface="BernhardMod BT" pitchFamily="18" charset="0"/>
              </a:rPr>
            </a:br>
            <a:r>
              <a:rPr lang="en-US" sz="2200" dirty="0" smtClean="0">
                <a:latin typeface="BernhardMod BT" pitchFamily="18" charset="0"/>
              </a:rPr>
              <a:t>Without </a:t>
            </a:r>
            <a:r>
              <a:rPr lang="en-US" sz="2200" dirty="0" err="1" smtClean="0">
                <a:latin typeface="BernhardMod BT" pitchFamily="18" charset="0"/>
              </a:rPr>
              <a:t>radiative</a:t>
            </a:r>
            <a:r>
              <a:rPr lang="en-US" sz="2200" dirty="0" smtClean="0">
                <a:latin typeface="BernhardMod BT" pitchFamily="18" charset="0"/>
              </a:rPr>
              <a:t> corrections</a:t>
            </a:r>
            <a:endParaRPr lang="en-US" sz="2200" dirty="0">
              <a:latin typeface="BernhardMod BT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1752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4x50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60960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  = (p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– 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m</a:t>
            </a:r>
            <a:r>
              <a:rPr lang="en-US" sz="2400" baseline="-6000" dirty="0" smtClean="0">
                <a:ea typeface="Lucida Grande" charset="0"/>
                <a:cs typeface="Lucida Grande" charset="0"/>
              </a:rPr>
              <a:t>ρ</a:t>
            </a:r>
            <a:r>
              <a:rPr lang="en-US" sz="2400" baseline="32000" dirty="0" smtClean="0"/>
              <a:t>2</a:t>
            </a:r>
            <a:r>
              <a:rPr lang="en-US" sz="2400" dirty="0" smtClean="0"/>
              <a:t> - Q</a:t>
            </a:r>
            <a:r>
              <a:rPr lang="en-US" sz="2400" baseline="32000" dirty="0" smtClean="0"/>
              <a:t>2</a:t>
            </a:r>
            <a:r>
              <a:rPr lang="en-US" sz="2400" dirty="0" smtClean="0"/>
              <a:t> - 2(</a:t>
            </a:r>
            <a:r>
              <a:rPr lang="en-US" sz="2400" dirty="0" err="1" smtClean="0"/>
              <a:t>E</a:t>
            </a:r>
            <a:r>
              <a:rPr lang="en-US" sz="2400" baseline="-6000" dirty="0" err="1" smtClean="0">
                <a:ea typeface="Lucida Grande" charset="0"/>
                <a:cs typeface="Lucida Grande" charset="0"/>
              </a:rPr>
              <a:t>γ</a:t>
            </a:r>
            <a:r>
              <a:rPr lang="en-US" sz="2400" baseline="-6000" dirty="0" smtClean="0">
                <a:ea typeface="Lucida Grande" charset="0"/>
                <a:cs typeface="Lucida Grande" charset="0"/>
              </a:rPr>
              <a:t>*</a:t>
            </a:r>
            <a:r>
              <a:rPr lang="en-US" sz="2400" dirty="0" err="1" smtClean="0"/>
              <a:t>E</a:t>
            </a:r>
            <a:r>
              <a:rPr lang="en-US" sz="2400" baseline="-6000" dirty="0" err="1" smtClean="0">
                <a:ea typeface="Lucida Grande" charset="0"/>
                <a:cs typeface="Lucida Grande" charset="0"/>
              </a:rPr>
              <a:t>ρ</a:t>
            </a:r>
            <a:r>
              <a:rPr lang="en-US" sz="2400" dirty="0" smtClean="0"/>
              <a:t> - </a:t>
            </a:r>
            <a:r>
              <a:rPr lang="en-US" sz="2400" dirty="0" err="1" smtClean="0"/>
              <a:t>p</a:t>
            </a:r>
            <a:r>
              <a:rPr lang="en-US" sz="2400" baseline="32000" dirty="0" err="1" smtClean="0"/>
              <a:t>z</a:t>
            </a:r>
            <a:r>
              <a:rPr lang="en-US" sz="2400" baseline="-6000" dirty="0" err="1" smtClean="0">
                <a:ea typeface="Lucida Grande" charset="0"/>
                <a:cs typeface="Lucida Grande" charset="0"/>
              </a:rPr>
              <a:t>γ</a:t>
            </a:r>
            <a:r>
              <a:rPr lang="en-US" sz="2400" baseline="-6000" dirty="0" smtClean="0">
                <a:ea typeface="Lucida Grande" charset="0"/>
                <a:cs typeface="Lucida Grande" charset="0"/>
              </a:rPr>
              <a:t>*</a:t>
            </a:r>
            <a:r>
              <a:rPr lang="en-US" sz="2400" dirty="0" err="1" smtClean="0"/>
              <a:t>p</a:t>
            </a:r>
            <a:r>
              <a:rPr lang="en-US" sz="2400" baseline="32000" dirty="0" err="1" smtClean="0"/>
              <a:t>z</a:t>
            </a:r>
            <a:r>
              <a:rPr lang="en-US" sz="2400" baseline="-6000" dirty="0" err="1" smtClean="0">
                <a:ea typeface="Lucida Grande" charset="0"/>
                <a:cs typeface="Lucida Grande" charset="0"/>
              </a:rPr>
              <a:t>ρ</a:t>
            </a:r>
            <a:r>
              <a:rPr lang="en-US" sz="2400" baseline="-6000" dirty="0" smtClean="0">
                <a:ea typeface="Lucida Grande" charset="0"/>
                <a:cs typeface="Lucida Grande" charset="0"/>
              </a:rPr>
              <a:t> </a:t>
            </a:r>
            <a:r>
              <a:rPr lang="en-US" sz="2400" dirty="0" smtClean="0"/>
              <a:t>- </a:t>
            </a:r>
            <a:r>
              <a:rPr lang="en-US" sz="2400" dirty="0" err="1" smtClean="0"/>
              <a:t>p</a:t>
            </a:r>
            <a:r>
              <a:rPr lang="en-US" sz="2400" baseline="32000" dirty="0" err="1" smtClean="0"/>
              <a:t>z</a:t>
            </a:r>
            <a:r>
              <a:rPr lang="en-US" sz="2400" baseline="-6000" dirty="0" err="1" smtClean="0">
                <a:ea typeface="Lucida Grande" charset="0"/>
                <a:cs typeface="Lucida Grande" charset="0"/>
              </a:rPr>
              <a:t>γ</a:t>
            </a:r>
            <a:r>
              <a:rPr lang="en-US" sz="2400" baseline="-6000" dirty="0" smtClean="0">
                <a:ea typeface="Lucida Grande" charset="0"/>
                <a:cs typeface="Lucida Grande" charset="0"/>
              </a:rPr>
              <a:t>*</a:t>
            </a:r>
            <a:r>
              <a:rPr lang="en-US" sz="2400" dirty="0" err="1" smtClean="0"/>
              <a:t>p</a:t>
            </a:r>
            <a:r>
              <a:rPr lang="en-US" sz="2400" baseline="32000" dirty="0" err="1" smtClean="0"/>
              <a:t>z</a:t>
            </a:r>
            <a:r>
              <a:rPr lang="en-US" sz="2400" baseline="-6000" dirty="0" err="1" smtClean="0">
                <a:ea typeface="Lucida Grande" charset="0"/>
                <a:cs typeface="Lucida Grande" charset="0"/>
              </a:rPr>
              <a:t>ρ</a:t>
            </a:r>
            <a:r>
              <a:rPr lang="en-US" sz="2400" baseline="-6000" dirty="0" smtClean="0">
                <a:ea typeface="Lucida Grande" charset="0"/>
                <a:cs typeface="Lucida Grande" charset="0"/>
              </a:rPr>
              <a:t> </a:t>
            </a:r>
            <a:r>
              <a:rPr lang="en-US" sz="2400" dirty="0" smtClean="0"/>
              <a:t>-</a:t>
            </a:r>
            <a:r>
              <a:rPr lang="en-US" sz="2400" dirty="0" err="1" smtClean="0"/>
              <a:t>p</a:t>
            </a:r>
            <a:r>
              <a:rPr lang="en-US" sz="2400" baseline="32000" dirty="0" err="1" smtClean="0"/>
              <a:t>z</a:t>
            </a:r>
            <a:r>
              <a:rPr lang="en-US" sz="2400" baseline="-6000" dirty="0" err="1" smtClean="0">
                <a:ea typeface="Lucida Grande" charset="0"/>
                <a:cs typeface="Lucida Grande" charset="0"/>
              </a:rPr>
              <a:t>γ</a:t>
            </a:r>
            <a:r>
              <a:rPr lang="en-US" sz="2400" baseline="-6000" dirty="0" smtClean="0">
                <a:ea typeface="Lucida Grande" charset="0"/>
                <a:cs typeface="Lucida Grande" charset="0"/>
              </a:rPr>
              <a:t>*</a:t>
            </a:r>
            <a:r>
              <a:rPr lang="en-US" sz="2400" dirty="0" err="1" smtClean="0"/>
              <a:t>p</a:t>
            </a:r>
            <a:r>
              <a:rPr lang="en-US" sz="2400" baseline="32000" dirty="0" err="1" smtClean="0"/>
              <a:t>z</a:t>
            </a:r>
            <a:r>
              <a:rPr lang="en-US" sz="2400" baseline="-6000" dirty="0" err="1" smtClean="0">
                <a:ea typeface="Lucida Grande" charset="0"/>
                <a:cs typeface="Lucida Grande" charset="0"/>
              </a:rPr>
              <a:t>ρ</a:t>
            </a:r>
            <a:r>
              <a:rPr lang="en-US" sz="2400" dirty="0" smtClean="0"/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17526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4x100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781800" y="17526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4x250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57150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Here, t is calculated using the kinematics of the </a:t>
            </a:r>
            <a:r>
              <a:rPr lang="el-GR" i="1" dirty="0" smtClean="0"/>
              <a:t>ρ</a:t>
            </a:r>
            <a:r>
              <a:rPr lang="en-US" i="1" baseline="30000" dirty="0" smtClean="0"/>
              <a:t>0</a:t>
            </a:r>
            <a:r>
              <a:rPr lang="en-US" i="1" dirty="0" smtClean="0"/>
              <a:t>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14773" t="11473" r="2273" b="2408"/>
          <a:stretch>
            <a:fillRect/>
          </a:stretch>
        </p:blipFill>
        <p:spPr bwMode="auto">
          <a:xfrm>
            <a:off x="3276600" y="2286000"/>
            <a:ext cx="2971800" cy="3093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 l="14773" t="11473" r="2273" b="2408"/>
          <a:stretch>
            <a:fillRect/>
          </a:stretch>
        </p:blipFill>
        <p:spPr bwMode="auto">
          <a:xfrm>
            <a:off x="6248400" y="2286000"/>
            <a:ext cx="2895600" cy="3014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Comparison of t plots</a:t>
            </a:r>
            <a:br>
              <a:rPr lang="en-US" sz="3600" dirty="0" smtClean="0">
                <a:latin typeface="BernhardMod BT" pitchFamily="18" charset="0"/>
              </a:rPr>
            </a:br>
            <a:r>
              <a:rPr lang="en-US" sz="2400" dirty="0" smtClean="0">
                <a:latin typeface="BernhardMod BT" pitchFamily="18" charset="0"/>
              </a:rPr>
              <a:t>(4x100, t calculated from </a:t>
            </a:r>
            <a:r>
              <a:rPr lang="el-GR" sz="2400" i="1" dirty="0" smtClean="0">
                <a:latin typeface="Calibri"/>
              </a:rPr>
              <a:t>ρ</a:t>
            </a:r>
            <a:r>
              <a:rPr lang="en-US" sz="2400" i="1" baseline="30000" dirty="0" smtClean="0">
                <a:latin typeface="Calibri"/>
              </a:rPr>
              <a:t>0</a:t>
            </a:r>
            <a:r>
              <a:rPr lang="en-US" sz="2400" dirty="0" smtClean="0">
                <a:latin typeface="BernhardMod BT" pitchFamily="18" charset="0"/>
              </a:rPr>
              <a:t>)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 l="3409" t="11473" r="3409" b="2408"/>
          <a:stretch>
            <a:fillRect/>
          </a:stretch>
        </p:blipFill>
        <p:spPr bwMode="auto">
          <a:xfrm>
            <a:off x="1" y="2133600"/>
            <a:ext cx="4521868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486400" y="25908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Pythia allows us to simulate </a:t>
            </a:r>
            <a:r>
              <a:rPr lang="en-US" sz="2400" dirty="0" err="1" smtClean="0"/>
              <a:t>radiative</a:t>
            </a:r>
            <a:r>
              <a:rPr lang="en-US" sz="2400" dirty="0" smtClean="0"/>
              <a:t> events and determine the effects.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1676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Without </a:t>
            </a:r>
            <a:r>
              <a:rPr lang="en-US" dirty="0" err="1" smtClean="0"/>
              <a:t>radiative</a:t>
            </a:r>
            <a:r>
              <a:rPr lang="en-US" dirty="0" smtClean="0"/>
              <a:t> corrections</a:t>
            </a:r>
            <a:endParaRPr lang="en-US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 l="5598" t="10340" r="1136" b="2174"/>
          <a:stretch>
            <a:fillRect/>
          </a:stretch>
        </p:blipFill>
        <p:spPr bwMode="auto">
          <a:xfrm>
            <a:off x="4495800" y="2057401"/>
            <a:ext cx="4648199" cy="4372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029200" y="17526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</a:t>
            </a:r>
            <a:r>
              <a:rPr lang="en-US" dirty="0" err="1" smtClean="0"/>
              <a:t>radiative</a:t>
            </a:r>
            <a:r>
              <a:rPr lang="en-US" dirty="0" smtClean="0"/>
              <a:t> corrections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105400" y="3886200"/>
            <a:ext cx="2133600" cy="2057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05600" y="2819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odoni MT Black" pitchFamily="18" charset="0"/>
              </a:rPr>
              <a:t>Smearing</a:t>
            </a:r>
            <a:endParaRPr lang="en-US" dirty="0">
              <a:latin typeface="Bodoni MT Black" pitchFamily="18" charset="0"/>
            </a:endParaRPr>
          </a:p>
        </p:txBody>
      </p:sp>
      <p:cxnSp>
        <p:nvCxnSpPr>
          <p:cNvPr id="12" name="Straight Arrow Connector 11"/>
          <p:cNvCxnSpPr>
            <a:stCxn id="9" idx="2"/>
          </p:cNvCxnSpPr>
          <p:nvPr/>
        </p:nvCxnSpPr>
        <p:spPr>
          <a:xfrm rot="5400000">
            <a:off x="6699766" y="3346966"/>
            <a:ext cx="926068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 animBg="1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BernhardMod BT" pitchFamily="18" charset="0"/>
              </a:rPr>
              <a:t>Why is there smearing in the t plots for </a:t>
            </a:r>
            <a:r>
              <a:rPr lang="en-US" sz="3600" dirty="0" err="1" smtClean="0">
                <a:latin typeface="BernhardMod BT" pitchFamily="18" charset="0"/>
              </a:rPr>
              <a:t>radiative</a:t>
            </a:r>
            <a:r>
              <a:rPr lang="en-US" sz="3600" dirty="0" smtClean="0">
                <a:latin typeface="BernhardMod BT" pitchFamily="18" charset="0"/>
              </a:rPr>
              <a:t> events?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 l="5024" t="10340" r="1136" b="2174"/>
          <a:stretch>
            <a:fillRect/>
          </a:stretch>
        </p:blipFill>
        <p:spPr bwMode="auto">
          <a:xfrm>
            <a:off x="0" y="1371600"/>
            <a:ext cx="4343400" cy="406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Diffractive.jpg"/>
          <p:cNvPicPr>
            <a:picLocks noChangeAspect="1"/>
          </p:cNvPicPr>
          <p:nvPr/>
        </p:nvPicPr>
        <p:blipFill>
          <a:blip r:embed="rId3" cstate="print"/>
          <a:srcRect l="3610" t="2999" r="7950" b="35750"/>
          <a:stretch>
            <a:fillRect/>
          </a:stretch>
        </p:blipFill>
        <p:spPr>
          <a:xfrm>
            <a:off x="5410200" y="3810000"/>
            <a:ext cx="3733800" cy="3048000"/>
          </a:xfrm>
          <a:prstGeom prst="rect">
            <a:avLst/>
          </a:prstGeom>
        </p:spPr>
      </p:pic>
      <p:sp>
        <p:nvSpPr>
          <p:cNvPr id="10" name="Freeform 9"/>
          <p:cNvSpPr/>
          <p:nvPr/>
        </p:nvSpPr>
        <p:spPr>
          <a:xfrm>
            <a:off x="6629400" y="4191000"/>
            <a:ext cx="533400" cy="513907"/>
          </a:xfrm>
          <a:custGeom>
            <a:avLst/>
            <a:gdLst>
              <a:gd name="connsiteX0" fmla="*/ 69112 w 457201"/>
              <a:gd name="connsiteY0" fmla="*/ 361507 h 361507"/>
              <a:gd name="connsiteX1" fmla="*/ 15949 w 457201"/>
              <a:gd name="connsiteY1" fmla="*/ 276446 h 361507"/>
              <a:gd name="connsiteX2" fmla="*/ 164805 w 457201"/>
              <a:gd name="connsiteY2" fmla="*/ 308344 h 361507"/>
              <a:gd name="connsiteX3" fmla="*/ 132908 w 457201"/>
              <a:gd name="connsiteY3" fmla="*/ 202018 h 361507"/>
              <a:gd name="connsiteX4" fmla="*/ 239233 w 457201"/>
              <a:gd name="connsiteY4" fmla="*/ 233916 h 361507"/>
              <a:gd name="connsiteX5" fmla="*/ 196703 w 457201"/>
              <a:gd name="connsiteY5" fmla="*/ 127590 h 361507"/>
              <a:gd name="connsiteX6" fmla="*/ 303029 w 457201"/>
              <a:gd name="connsiteY6" fmla="*/ 148855 h 361507"/>
              <a:gd name="connsiteX7" fmla="*/ 260498 w 457201"/>
              <a:gd name="connsiteY7" fmla="*/ 63795 h 361507"/>
              <a:gd name="connsiteX8" fmla="*/ 366824 w 457201"/>
              <a:gd name="connsiteY8" fmla="*/ 85060 h 361507"/>
              <a:gd name="connsiteX9" fmla="*/ 345559 w 457201"/>
              <a:gd name="connsiteY9" fmla="*/ 10632 h 361507"/>
              <a:gd name="connsiteX10" fmla="*/ 441252 w 457201"/>
              <a:gd name="connsiteY10" fmla="*/ 21265 h 361507"/>
              <a:gd name="connsiteX11" fmla="*/ 441252 w 457201"/>
              <a:gd name="connsiteY11" fmla="*/ 10632 h 361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7201" h="361507">
                <a:moveTo>
                  <a:pt x="69112" y="361507"/>
                </a:moveTo>
                <a:cubicBezTo>
                  <a:pt x="34556" y="323406"/>
                  <a:pt x="0" y="285306"/>
                  <a:pt x="15949" y="276446"/>
                </a:cubicBezTo>
                <a:cubicBezTo>
                  <a:pt x="31898" y="267586"/>
                  <a:pt x="145312" y="320749"/>
                  <a:pt x="164805" y="308344"/>
                </a:cubicBezTo>
                <a:cubicBezTo>
                  <a:pt x="184298" y="295939"/>
                  <a:pt x="120503" y="214423"/>
                  <a:pt x="132908" y="202018"/>
                </a:cubicBezTo>
                <a:cubicBezTo>
                  <a:pt x="145313" y="189613"/>
                  <a:pt x="228601" y="246321"/>
                  <a:pt x="239233" y="233916"/>
                </a:cubicBezTo>
                <a:cubicBezTo>
                  <a:pt x="249865" y="221511"/>
                  <a:pt x="186070" y="141767"/>
                  <a:pt x="196703" y="127590"/>
                </a:cubicBezTo>
                <a:cubicBezTo>
                  <a:pt x="207336" y="113413"/>
                  <a:pt x="292397" y="159487"/>
                  <a:pt x="303029" y="148855"/>
                </a:cubicBezTo>
                <a:cubicBezTo>
                  <a:pt x="313661" y="138223"/>
                  <a:pt x="249866" y="74427"/>
                  <a:pt x="260498" y="63795"/>
                </a:cubicBezTo>
                <a:cubicBezTo>
                  <a:pt x="271130" y="53163"/>
                  <a:pt x="352647" y="93920"/>
                  <a:pt x="366824" y="85060"/>
                </a:cubicBezTo>
                <a:cubicBezTo>
                  <a:pt x="381001" y="76200"/>
                  <a:pt x="333154" y="21264"/>
                  <a:pt x="345559" y="10632"/>
                </a:cubicBezTo>
                <a:cubicBezTo>
                  <a:pt x="357964" y="0"/>
                  <a:pt x="425303" y="21265"/>
                  <a:pt x="441252" y="21265"/>
                </a:cubicBezTo>
                <a:cubicBezTo>
                  <a:pt x="457201" y="21265"/>
                  <a:pt x="449226" y="15948"/>
                  <a:pt x="441252" y="10632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43400" y="16002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t  = m</a:t>
            </a:r>
            <a:r>
              <a:rPr lang="en-US" baseline="-6000" dirty="0" smtClean="0">
                <a:ea typeface="Lucida Grande" charset="0"/>
                <a:cs typeface="Lucida Grande" charset="0"/>
              </a:rPr>
              <a:t>ρ</a:t>
            </a:r>
            <a:r>
              <a:rPr lang="en-US" baseline="32000" dirty="0" smtClean="0"/>
              <a:t>2</a:t>
            </a:r>
            <a:r>
              <a:rPr lang="en-US" dirty="0" smtClean="0"/>
              <a:t> - Q</a:t>
            </a:r>
            <a:r>
              <a:rPr lang="en-US" baseline="32000" dirty="0" smtClean="0"/>
              <a:t>2</a:t>
            </a:r>
            <a:r>
              <a:rPr lang="en-US" dirty="0" smtClean="0"/>
              <a:t> - 2(</a:t>
            </a:r>
            <a:r>
              <a:rPr lang="en-US" dirty="0" err="1" smtClean="0"/>
              <a:t>E</a:t>
            </a:r>
            <a:r>
              <a:rPr lang="en-US" baseline="-6000" dirty="0" err="1" smtClean="0">
                <a:ea typeface="Lucida Grande" charset="0"/>
                <a:cs typeface="Lucida Grande" charset="0"/>
              </a:rPr>
              <a:t>γ</a:t>
            </a:r>
            <a:r>
              <a:rPr lang="en-US" baseline="-6000" dirty="0" smtClean="0">
                <a:ea typeface="Lucida Grande" charset="0"/>
                <a:cs typeface="Lucida Grande" charset="0"/>
              </a:rPr>
              <a:t>*</a:t>
            </a:r>
            <a:r>
              <a:rPr lang="en-US" dirty="0" err="1" smtClean="0"/>
              <a:t>E</a:t>
            </a:r>
            <a:r>
              <a:rPr lang="en-US" baseline="-6000" dirty="0" err="1" smtClean="0">
                <a:ea typeface="Lucida Grande" charset="0"/>
                <a:cs typeface="Lucida Grande" charset="0"/>
              </a:rPr>
              <a:t>ρ</a:t>
            </a:r>
            <a:r>
              <a:rPr lang="en-US" dirty="0" smtClean="0"/>
              <a:t> - </a:t>
            </a:r>
            <a:r>
              <a:rPr lang="en-US" dirty="0" err="1" smtClean="0"/>
              <a:t>p</a:t>
            </a:r>
            <a:r>
              <a:rPr lang="en-US" baseline="32000" dirty="0" err="1" smtClean="0"/>
              <a:t>x</a:t>
            </a:r>
            <a:r>
              <a:rPr lang="en-US" baseline="-6000" dirty="0" err="1" smtClean="0">
                <a:ea typeface="Lucida Grande" charset="0"/>
                <a:cs typeface="Lucida Grande" charset="0"/>
              </a:rPr>
              <a:t>γ</a:t>
            </a:r>
            <a:r>
              <a:rPr lang="en-US" baseline="-6000" dirty="0" smtClean="0">
                <a:ea typeface="Lucida Grande" charset="0"/>
                <a:cs typeface="Lucida Grande" charset="0"/>
              </a:rPr>
              <a:t>*</a:t>
            </a:r>
            <a:r>
              <a:rPr lang="en-US" dirty="0" err="1" smtClean="0"/>
              <a:t>p</a:t>
            </a:r>
            <a:r>
              <a:rPr lang="en-US" baseline="32000" dirty="0" err="1" smtClean="0"/>
              <a:t>x</a:t>
            </a:r>
            <a:r>
              <a:rPr lang="en-US" baseline="-6000" dirty="0" err="1" smtClean="0">
                <a:ea typeface="Lucida Grande" charset="0"/>
                <a:cs typeface="Lucida Grande" charset="0"/>
              </a:rPr>
              <a:t>ρ</a:t>
            </a:r>
            <a:r>
              <a:rPr lang="en-US" baseline="-6000" dirty="0" smtClean="0">
                <a:ea typeface="Lucida Grande" charset="0"/>
                <a:cs typeface="Lucida Grande" charset="0"/>
              </a:rPr>
              <a:t> </a:t>
            </a:r>
            <a:r>
              <a:rPr lang="en-US" dirty="0" smtClean="0"/>
              <a:t>- </a:t>
            </a:r>
            <a:r>
              <a:rPr lang="en-US" dirty="0" err="1" smtClean="0"/>
              <a:t>p</a:t>
            </a:r>
            <a:r>
              <a:rPr lang="en-US" baseline="32000" dirty="0" err="1" smtClean="0"/>
              <a:t>y</a:t>
            </a:r>
            <a:r>
              <a:rPr lang="en-US" baseline="-6000" dirty="0" err="1" smtClean="0">
                <a:ea typeface="Lucida Grande" charset="0"/>
                <a:cs typeface="Lucida Grande" charset="0"/>
              </a:rPr>
              <a:t>γ</a:t>
            </a:r>
            <a:r>
              <a:rPr lang="en-US" baseline="-6000" dirty="0" smtClean="0">
                <a:ea typeface="Lucida Grande" charset="0"/>
                <a:cs typeface="Lucida Grande" charset="0"/>
              </a:rPr>
              <a:t>*</a:t>
            </a:r>
            <a:r>
              <a:rPr lang="en-US" dirty="0" err="1" smtClean="0"/>
              <a:t>p</a:t>
            </a:r>
            <a:r>
              <a:rPr lang="en-US" baseline="32000" dirty="0" err="1" smtClean="0"/>
              <a:t>y</a:t>
            </a:r>
            <a:r>
              <a:rPr lang="en-US" baseline="-6000" dirty="0" err="1" smtClean="0">
                <a:ea typeface="Lucida Grande" charset="0"/>
                <a:cs typeface="Lucida Grande" charset="0"/>
              </a:rPr>
              <a:t>ρ</a:t>
            </a:r>
            <a:r>
              <a:rPr lang="en-US" baseline="-6000" dirty="0" smtClean="0">
                <a:ea typeface="Lucida Grande" charset="0"/>
                <a:cs typeface="Lucida Grande" charset="0"/>
              </a:rPr>
              <a:t> </a:t>
            </a:r>
            <a:r>
              <a:rPr lang="en-US" dirty="0" smtClean="0"/>
              <a:t>-</a:t>
            </a:r>
            <a:r>
              <a:rPr lang="en-US" dirty="0" err="1" smtClean="0"/>
              <a:t>p</a:t>
            </a:r>
            <a:r>
              <a:rPr lang="en-US" baseline="32000" dirty="0" err="1" smtClean="0"/>
              <a:t>z</a:t>
            </a:r>
            <a:r>
              <a:rPr lang="en-US" baseline="-6000" dirty="0" err="1" smtClean="0">
                <a:ea typeface="Lucida Grande" charset="0"/>
                <a:cs typeface="Lucida Grande" charset="0"/>
              </a:rPr>
              <a:t>γ</a:t>
            </a:r>
            <a:r>
              <a:rPr lang="en-US" baseline="-6000" dirty="0" smtClean="0">
                <a:ea typeface="Lucida Grande" charset="0"/>
                <a:cs typeface="Lucida Grande" charset="0"/>
              </a:rPr>
              <a:t>*</a:t>
            </a:r>
            <a:r>
              <a:rPr lang="en-US" dirty="0" err="1" smtClean="0"/>
              <a:t>p</a:t>
            </a:r>
            <a:r>
              <a:rPr lang="en-US" baseline="32000" dirty="0" err="1" smtClean="0"/>
              <a:t>z</a:t>
            </a:r>
            <a:r>
              <a:rPr lang="en-US" baseline="-6000" dirty="0" err="1" smtClean="0">
                <a:ea typeface="Lucida Grande" charset="0"/>
                <a:cs typeface="Lucida Grande" charset="0"/>
              </a:rPr>
              <a:t>ρ</a:t>
            </a:r>
            <a:r>
              <a:rPr lang="en-US" dirty="0" smtClean="0"/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2133600"/>
            <a:ext cx="426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Initial-state radiation results in Q</a:t>
            </a:r>
            <a:r>
              <a:rPr lang="en-US" baseline="30000" dirty="0" smtClean="0"/>
              <a:t>2</a:t>
            </a:r>
            <a:r>
              <a:rPr lang="en-US" dirty="0" smtClean="0"/>
              <a:t> &gt; Q</a:t>
            </a:r>
            <a:r>
              <a:rPr lang="en-US" baseline="30000" dirty="0" smtClean="0"/>
              <a:t>2</a:t>
            </a:r>
            <a:r>
              <a:rPr lang="en-US" dirty="0" smtClean="0"/>
              <a:t>True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 is calculated to be smaller than its actual value.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267200" y="3048000"/>
            <a:ext cx="426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Final-state radiation results in Q</a:t>
            </a:r>
            <a:r>
              <a:rPr lang="en-US" baseline="30000" dirty="0" smtClean="0"/>
              <a:t>2</a:t>
            </a:r>
            <a:r>
              <a:rPr lang="en-US" dirty="0" smtClean="0"/>
              <a:t> &lt; Q</a:t>
            </a:r>
            <a:r>
              <a:rPr lang="en-US" baseline="30000" dirty="0" smtClean="0"/>
              <a:t>2</a:t>
            </a:r>
            <a:r>
              <a:rPr lang="en-US" dirty="0" smtClean="0"/>
              <a:t>True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 is calculated to be larger than its actual value.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/>
      <p:bldP spid="7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Comparison of t plots</a:t>
            </a:r>
            <a:br>
              <a:rPr lang="en-US" sz="3600" dirty="0" smtClean="0">
                <a:latin typeface="BernhardMod BT" pitchFamily="18" charset="0"/>
              </a:rPr>
            </a:br>
            <a:r>
              <a:rPr lang="en-US" sz="2400" dirty="0" smtClean="0">
                <a:latin typeface="BernhardMod BT" pitchFamily="18" charset="0"/>
              </a:rPr>
              <a:t>(4x100, t calculated from proton)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3409" t="11473" r="3409" b="2408"/>
          <a:stretch>
            <a:fillRect/>
          </a:stretch>
        </p:blipFill>
        <p:spPr bwMode="auto">
          <a:xfrm>
            <a:off x="0" y="2055542"/>
            <a:ext cx="4724400" cy="437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l="14773" t="11473" r="3409" b="2408"/>
          <a:stretch>
            <a:fillRect/>
          </a:stretch>
        </p:blipFill>
        <p:spPr bwMode="auto">
          <a:xfrm>
            <a:off x="4953000" y="2057401"/>
            <a:ext cx="4191000" cy="4423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14400" y="16764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Without </a:t>
            </a:r>
            <a:r>
              <a:rPr lang="en-US" dirty="0" err="1" smtClean="0"/>
              <a:t>radiative</a:t>
            </a:r>
            <a:r>
              <a:rPr lang="en-US" dirty="0" smtClean="0"/>
              <a:t> corrections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16764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</a:t>
            </a:r>
            <a:r>
              <a:rPr lang="en-US" dirty="0" err="1" smtClean="0"/>
              <a:t>radiative</a:t>
            </a:r>
            <a:r>
              <a:rPr lang="en-US" dirty="0" smtClean="0"/>
              <a:t> corrections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29200" y="5029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enguiat Bk BT" pitchFamily="18" charset="0"/>
              </a:rPr>
              <a:t>No smearing!</a:t>
            </a:r>
            <a:endParaRPr lang="en-US" dirty="0">
              <a:latin typeface="Benguiat Bk B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BernhardMod BT" pitchFamily="18" charset="0"/>
              </a:rPr>
              <a:t>Why is there no smearing when we calculate t using the proton kinematics?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3409" t="11473" r="3409" b="2408"/>
          <a:stretch>
            <a:fillRect/>
          </a:stretch>
        </p:blipFill>
        <p:spPr bwMode="auto">
          <a:xfrm>
            <a:off x="0" y="1447800"/>
            <a:ext cx="4038600" cy="3743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029200" y="2438400"/>
            <a:ext cx="3753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  = 2[(</a:t>
            </a:r>
            <a:r>
              <a:rPr lang="en-US" dirty="0" err="1" smtClean="0"/>
              <a:t>m</a:t>
            </a:r>
            <a:r>
              <a:rPr lang="en-US" baseline="-6000" dirty="0" err="1" smtClean="0"/>
              <a:t>p</a:t>
            </a:r>
            <a:r>
              <a:rPr lang="en-US" baseline="32000" dirty="0" err="1" smtClean="0"/>
              <a:t>in</a:t>
            </a:r>
            <a:r>
              <a:rPr lang="en-US" dirty="0" err="1" smtClean="0"/>
              <a:t>.m</a:t>
            </a:r>
            <a:r>
              <a:rPr lang="en-US" baseline="-6000" dirty="0" err="1" smtClean="0"/>
              <a:t>p</a:t>
            </a:r>
            <a:r>
              <a:rPr lang="en-US" baseline="32000" dirty="0" err="1" smtClean="0"/>
              <a:t>out</a:t>
            </a:r>
            <a:r>
              <a:rPr lang="en-US" dirty="0" smtClean="0"/>
              <a:t>) - (</a:t>
            </a:r>
            <a:r>
              <a:rPr lang="en-US" dirty="0" err="1" smtClean="0"/>
              <a:t>E</a:t>
            </a:r>
            <a:r>
              <a:rPr lang="en-US" baseline="32000" dirty="0" err="1" smtClean="0"/>
              <a:t>in</a:t>
            </a:r>
            <a:r>
              <a:rPr lang="en-US" dirty="0" err="1" smtClean="0"/>
              <a:t>E</a:t>
            </a:r>
            <a:r>
              <a:rPr lang="en-US" baseline="32000" dirty="0" err="1" smtClean="0"/>
              <a:t>out</a:t>
            </a:r>
            <a:r>
              <a:rPr lang="en-US" dirty="0" smtClean="0"/>
              <a:t> - </a:t>
            </a:r>
            <a:r>
              <a:rPr lang="en-US" dirty="0" err="1" smtClean="0"/>
              <a:t>p</a:t>
            </a:r>
            <a:r>
              <a:rPr lang="en-US" baseline="-6000" dirty="0" err="1" smtClean="0"/>
              <a:t>z</a:t>
            </a:r>
            <a:r>
              <a:rPr lang="en-US" baseline="32000" dirty="0" err="1" smtClean="0"/>
              <a:t>in</a:t>
            </a:r>
            <a:r>
              <a:rPr lang="en-US" dirty="0" err="1" smtClean="0"/>
              <a:t>p</a:t>
            </a:r>
            <a:r>
              <a:rPr lang="en-US" baseline="-6000" dirty="0" err="1" smtClean="0"/>
              <a:t>z</a:t>
            </a:r>
            <a:r>
              <a:rPr lang="en-US" baseline="32000" dirty="0" err="1" smtClean="0"/>
              <a:t>out</a:t>
            </a:r>
            <a:r>
              <a:rPr lang="en-US" dirty="0" smtClean="0"/>
              <a:t>)] </a:t>
            </a:r>
          </a:p>
        </p:txBody>
      </p:sp>
      <p:pic>
        <p:nvPicPr>
          <p:cNvPr id="7" name="Picture 6" descr="Diffractive.jpg"/>
          <p:cNvPicPr>
            <a:picLocks noChangeAspect="1"/>
          </p:cNvPicPr>
          <p:nvPr/>
        </p:nvPicPr>
        <p:blipFill>
          <a:blip r:embed="rId3" cstate="print"/>
          <a:srcRect l="3610" t="2999" r="7950" b="35750"/>
          <a:stretch>
            <a:fillRect/>
          </a:stretch>
        </p:blipFill>
        <p:spPr>
          <a:xfrm>
            <a:off x="914400" y="3810000"/>
            <a:ext cx="3733800" cy="3048000"/>
          </a:xfrm>
          <a:prstGeom prst="rect">
            <a:avLst/>
          </a:prstGeom>
        </p:spPr>
      </p:pic>
      <p:sp>
        <p:nvSpPr>
          <p:cNvPr id="8" name="Freeform 7"/>
          <p:cNvSpPr/>
          <p:nvPr/>
        </p:nvSpPr>
        <p:spPr>
          <a:xfrm>
            <a:off x="2133600" y="4191000"/>
            <a:ext cx="533400" cy="513907"/>
          </a:xfrm>
          <a:custGeom>
            <a:avLst/>
            <a:gdLst>
              <a:gd name="connsiteX0" fmla="*/ 69112 w 457201"/>
              <a:gd name="connsiteY0" fmla="*/ 361507 h 361507"/>
              <a:gd name="connsiteX1" fmla="*/ 15949 w 457201"/>
              <a:gd name="connsiteY1" fmla="*/ 276446 h 361507"/>
              <a:gd name="connsiteX2" fmla="*/ 164805 w 457201"/>
              <a:gd name="connsiteY2" fmla="*/ 308344 h 361507"/>
              <a:gd name="connsiteX3" fmla="*/ 132908 w 457201"/>
              <a:gd name="connsiteY3" fmla="*/ 202018 h 361507"/>
              <a:gd name="connsiteX4" fmla="*/ 239233 w 457201"/>
              <a:gd name="connsiteY4" fmla="*/ 233916 h 361507"/>
              <a:gd name="connsiteX5" fmla="*/ 196703 w 457201"/>
              <a:gd name="connsiteY5" fmla="*/ 127590 h 361507"/>
              <a:gd name="connsiteX6" fmla="*/ 303029 w 457201"/>
              <a:gd name="connsiteY6" fmla="*/ 148855 h 361507"/>
              <a:gd name="connsiteX7" fmla="*/ 260498 w 457201"/>
              <a:gd name="connsiteY7" fmla="*/ 63795 h 361507"/>
              <a:gd name="connsiteX8" fmla="*/ 366824 w 457201"/>
              <a:gd name="connsiteY8" fmla="*/ 85060 h 361507"/>
              <a:gd name="connsiteX9" fmla="*/ 345559 w 457201"/>
              <a:gd name="connsiteY9" fmla="*/ 10632 h 361507"/>
              <a:gd name="connsiteX10" fmla="*/ 441252 w 457201"/>
              <a:gd name="connsiteY10" fmla="*/ 21265 h 361507"/>
              <a:gd name="connsiteX11" fmla="*/ 441252 w 457201"/>
              <a:gd name="connsiteY11" fmla="*/ 10632 h 361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7201" h="361507">
                <a:moveTo>
                  <a:pt x="69112" y="361507"/>
                </a:moveTo>
                <a:cubicBezTo>
                  <a:pt x="34556" y="323406"/>
                  <a:pt x="0" y="285306"/>
                  <a:pt x="15949" y="276446"/>
                </a:cubicBezTo>
                <a:cubicBezTo>
                  <a:pt x="31898" y="267586"/>
                  <a:pt x="145312" y="320749"/>
                  <a:pt x="164805" y="308344"/>
                </a:cubicBezTo>
                <a:cubicBezTo>
                  <a:pt x="184298" y="295939"/>
                  <a:pt x="120503" y="214423"/>
                  <a:pt x="132908" y="202018"/>
                </a:cubicBezTo>
                <a:cubicBezTo>
                  <a:pt x="145313" y="189613"/>
                  <a:pt x="228601" y="246321"/>
                  <a:pt x="239233" y="233916"/>
                </a:cubicBezTo>
                <a:cubicBezTo>
                  <a:pt x="249865" y="221511"/>
                  <a:pt x="186070" y="141767"/>
                  <a:pt x="196703" y="127590"/>
                </a:cubicBezTo>
                <a:cubicBezTo>
                  <a:pt x="207336" y="113413"/>
                  <a:pt x="292397" y="159487"/>
                  <a:pt x="303029" y="148855"/>
                </a:cubicBezTo>
                <a:cubicBezTo>
                  <a:pt x="313661" y="138223"/>
                  <a:pt x="249866" y="74427"/>
                  <a:pt x="260498" y="63795"/>
                </a:cubicBezTo>
                <a:cubicBezTo>
                  <a:pt x="271130" y="53163"/>
                  <a:pt x="352647" y="93920"/>
                  <a:pt x="366824" y="85060"/>
                </a:cubicBezTo>
                <a:cubicBezTo>
                  <a:pt x="381001" y="76200"/>
                  <a:pt x="333154" y="21264"/>
                  <a:pt x="345559" y="10632"/>
                </a:cubicBezTo>
                <a:cubicBezTo>
                  <a:pt x="357964" y="0"/>
                  <a:pt x="425303" y="21265"/>
                  <a:pt x="441252" y="21265"/>
                </a:cubicBezTo>
                <a:cubicBezTo>
                  <a:pt x="457201" y="21265"/>
                  <a:pt x="449226" y="15948"/>
                  <a:pt x="441252" y="10632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76800" y="16002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In calculating t, only the kinematics of the proton are used.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53000" y="30480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Also, the kinematics of the proton determine its scattering angle.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29200" y="4419600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Regardless of initial and final-state radiation, the plot will consistently show a distinct relationship without smearing.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9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Comparison of Correlation Plots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545" t="11473" r="3409" b="3541"/>
          <a:stretch>
            <a:fillRect/>
          </a:stretch>
        </p:blipFill>
        <p:spPr bwMode="auto">
          <a:xfrm>
            <a:off x="-1" y="2130775"/>
            <a:ext cx="4648201" cy="430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14773" t="11473" r="1136" b="2408"/>
          <a:stretch>
            <a:fillRect/>
          </a:stretch>
        </p:blipFill>
        <p:spPr bwMode="auto">
          <a:xfrm>
            <a:off x="4876800" y="2133600"/>
            <a:ext cx="4267199" cy="4382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62000" y="1676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Without </a:t>
            </a:r>
            <a:r>
              <a:rPr lang="en-US" dirty="0" err="1" smtClean="0"/>
              <a:t>radiative</a:t>
            </a:r>
            <a:r>
              <a:rPr lang="en-US" dirty="0" smtClean="0"/>
              <a:t> corrections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1676400"/>
            <a:ext cx="3200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</a:t>
            </a:r>
            <a:r>
              <a:rPr lang="en-US" dirty="0" err="1" smtClean="0"/>
              <a:t>radiative</a:t>
            </a:r>
            <a:r>
              <a:rPr lang="en-US" dirty="0" smtClean="0"/>
              <a:t> corrections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24600" y="5334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odoni MT Black" pitchFamily="18" charset="0"/>
              </a:rPr>
              <a:t>Smearing</a:t>
            </a:r>
            <a:endParaRPr lang="en-US" dirty="0">
              <a:latin typeface="Bodoni MT Black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876800" y="3048000"/>
            <a:ext cx="2057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8" idx="0"/>
            <a:endCxn id="9" idx="4"/>
          </p:cNvCxnSpPr>
          <p:nvPr/>
        </p:nvCxnSpPr>
        <p:spPr>
          <a:xfrm rot="16200000" flipV="1">
            <a:off x="5867400" y="4152900"/>
            <a:ext cx="1219200" cy="1143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BernhardMod BT" pitchFamily="18" charset="0"/>
              </a:rPr>
              <a:t>Radiative</a:t>
            </a:r>
            <a:r>
              <a:rPr lang="en-US" sz="3600" dirty="0" smtClean="0">
                <a:latin typeface="BernhardMod BT" pitchFamily="18" charset="0"/>
              </a:rPr>
              <a:t> Events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5" name="Content Placeholder 4" descr="Bremsstrahlung 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800600" y="2362200"/>
            <a:ext cx="3405453" cy="2586324"/>
          </a:xfrm>
        </p:spPr>
      </p:pic>
      <p:sp>
        <p:nvSpPr>
          <p:cNvPr id="4" name="TextBox 3"/>
          <p:cNvSpPr txBox="1"/>
          <p:nvPr/>
        </p:nvSpPr>
        <p:spPr>
          <a:xfrm>
            <a:off x="457200" y="1447800"/>
            <a:ext cx="838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In scattering experiments, a photon may be emitted by a charged particle due to </a:t>
            </a:r>
            <a:r>
              <a:rPr lang="en-US" sz="2000" dirty="0" err="1" smtClean="0">
                <a:solidFill>
                  <a:srgbClr val="0070C0"/>
                </a:solidFill>
              </a:rPr>
              <a:t>Bremsstrahlung</a:t>
            </a:r>
            <a:r>
              <a:rPr lang="en-US" sz="2000" dirty="0" smtClean="0">
                <a:solidFill>
                  <a:srgbClr val="0070C0"/>
                </a:solidFill>
              </a:rPr>
              <a:t> radiation.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743200"/>
            <a:ext cx="3200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This type of radiation is due to the deceleration of a charged particle as it approaches the </a:t>
            </a:r>
            <a:r>
              <a:rPr lang="en-US" sz="2000" dirty="0" err="1" smtClean="0"/>
              <a:t>culombic</a:t>
            </a:r>
            <a:r>
              <a:rPr lang="en-US" sz="2000" dirty="0" smtClean="0"/>
              <a:t> field of another.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2057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Bremsstrahlung</a:t>
            </a:r>
            <a:r>
              <a:rPr lang="en-US" dirty="0" smtClean="0"/>
              <a:t> radiation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5257800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Only the scattered lepton is measured during the event, while the radiated photon usually evades detection. Therefore, </a:t>
            </a:r>
            <a:r>
              <a:rPr lang="en-US" sz="2000" dirty="0" smtClean="0">
                <a:solidFill>
                  <a:srgbClr val="FF0000"/>
                </a:solidFill>
              </a:rPr>
              <a:t>there is a loss of energy in the system which is not accounted for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Future Plans</a:t>
            </a:r>
            <a:endParaRPr lang="en-US" sz="3600" dirty="0">
              <a:latin typeface="BernhardMod B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</a:t>
            </a:r>
            <a:r>
              <a:rPr lang="en-US" dirty="0" err="1" smtClean="0"/>
              <a:t>radiative</a:t>
            </a:r>
            <a:r>
              <a:rPr lang="en-US" dirty="0" smtClean="0"/>
              <a:t> effects for DIS.</a:t>
            </a:r>
          </a:p>
          <a:p>
            <a:endParaRPr lang="en-US" dirty="0" smtClean="0"/>
          </a:p>
          <a:p>
            <a:r>
              <a:rPr lang="en-US" dirty="0" smtClean="0"/>
              <a:t>Implement methods used by HERA to study </a:t>
            </a:r>
            <a:r>
              <a:rPr lang="en-US" dirty="0" err="1" smtClean="0"/>
              <a:t>radiative</a:t>
            </a:r>
            <a:r>
              <a:rPr lang="en-US" dirty="0" smtClean="0"/>
              <a:t> corrections.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Invariant Mass</a:t>
            </a:r>
            <a:endParaRPr lang="en-US" sz="3600" dirty="0">
              <a:latin typeface="BernhardMod BT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1430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Law of Conservation of Energy: 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" y="2209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Invariant mass is a property of the energy and momentum of an object.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total invariant mass of a system </a:t>
            </a:r>
            <a:r>
              <a:rPr lang="en-US" dirty="0" smtClean="0">
                <a:solidFill>
                  <a:srgbClr val="FF0000"/>
                </a:solidFill>
              </a:rPr>
              <a:t>must remain constant 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" y="3733800"/>
            <a:ext cx="731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a scattering experiment results in numerous final-state products, the summation of the energy and momentum of these products can be used to determine the progenitor,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In </a:t>
            </a:r>
            <a:r>
              <a:rPr lang="en-US" dirty="0" err="1" smtClean="0">
                <a:solidFill>
                  <a:srgbClr val="7030A0"/>
                </a:solidFill>
              </a:rPr>
              <a:t>radiative</a:t>
            </a:r>
            <a:r>
              <a:rPr lang="en-US" dirty="0" smtClean="0">
                <a:solidFill>
                  <a:srgbClr val="7030A0"/>
                </a:solidFill>
              </a:rPr>
              <a:t> events</a:t>
            </a:r>
            <a:r>
              <a:rPr lang="en-US" dirty="0" smtClean="0"/>
              <a:t>, the energy and momentum of the photon must also be considered.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" y="16764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Einstein’s Mass-Energy </a:t>
            </a:r>
            <a:r>
              <a:rPr lang="en-US" sz="2800" dirty="0" err="1" smtClean="0">
                <a:solidFill>
                  <a:srgbClr val="0070C0"/>
                </a:solidFill>
              </a:rPr>
              <a:t>Equivalance</a:t>
            </a:r>
            <a:r>
              <a:rPr lang="en-US" sz="2800" dirty="0" smtClean="0">
                <a:solidFill>
                  <a:srgbClr val="0070C0"/>
                </a:solidFill>
              </a:rPr>
              <a:t>: 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3048000"/>
            <a:ext cx="3657600" cy="420560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1219200"/>
            <a:ext cx="2895600" cy="554144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1676400"/>
            <a:ext cx="1733550" cy="628650"/>
          </a:xfrm>
          <a:prstGeom prst="rect">
            <a:avLst/>
          </a:prstGeom>
          <a:noFill/>
        </p:spPr>
      </p:pic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Why do we need </a:t>
            </a:r>
            <a:r>
              <a:rPr lang="en-US" sz="3600" dirty="0" err="1" smtClean="0">
                <a:latin typeface="BernhardMod BT" pitchFamily="18" charset="0"/>
              </a:rPr>
              <a:t>radiative</a:t>
            </a:r>
            <a:r>
              <a:rPr lang="en-US" sz="3600" dirty="0" smtClean="0">
                <a:latin typeface="BernhardMod BT" pitchFamily="18" charset="0"/>
              </a:rPr>
              <a:t> corrections?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1371600"/>
            <a:ext cx="4191000" cy="303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reeform 4"/>
          <p:cNvSpPr/>
          <p:nvPr/>
        </p:nvSpPr>
        <p:spPr>
          <a:xfrm>
            <a:off x="5943600" y="1219200"/>
            <a:ext cx="762000" cy="666307"/>
          </a:xfrm>
          <a:custGeom>
            <a:avLst/>
            <a:gdLst>
              <a:gd name="connsiteX0" fmla="*/ 69112 w 457201"/>
              <a:gd name="connsiteY0" fmla="*/ 361507 h 361507"/>
              <a:gd name="connsiteX1" fmla="*/ 15949 w 457201"/>
              <a:gd name="connsiteY1" fmla="*/ 276446 h 361507"/>
              <a:gd name="connsiteX2" fmla="*/ 164805 w 457201"/>
              <a:gd name="connsiteY2" fmla="*/ 308344 h 361507"/>
              <a:gd name="connsiteX3" fmla="*/ 132908 w 457201"/>
              <a:gd name="connsiteY3" fmla="*/ 202018 h 361507"/>
              <a:gd name="connsiteX4" fmla="*/ 239233 w 457201"/>
              <a:gd name="connsiteY4" fmla="*/ 233916 h 361507"/>
              <a:gd name="connsiteX5" fmla="*/ 196703 w 457201"/>
              <a:gd name="connsiteY5" fmla="*/ 127590 h 361507"/>
              <a:gd name="connsiteX6" fmla="*/ 303029 w 457201"/>
              <a:gd name="connsiteY6" fmla="*/ 148855 h 361507"/>
              <a:gd name="connsiteX7" fmla="*/ 260498 w 457201"/>
              <a:gd name="connsiteY7" fmla="*/ 63795 h 361507"/>
              <a:gd name="connsiteX8" fmla="*/ 366824 w 457201"/>
              <a:gd name="connsiteY8" fmla="*/ 85060 h 361507"/>
              <a:gd name="connsiteX9" fmla="*/ 345559 w 457201"/>
              <a:gd name="connsiteY9" fmla="*/ 10632 h 361507"/>
              <a:gd name="connsiteX10" fmla="*/ 441252 w 457201"/>
              <a:gd name="connsiteY10" fmla="*/ 21265 h 361507"/>
              <a:gd name="connsiteX11" fmla="*/ 441252 w 457201"/>
              <a:gd name="connsiteY11" fmla="*/ 10632 h 361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7201" h="361507">
                <a:moveTo>
                  <a:pt x="69112" y="361507"/>
                </a:moveTo>
                <a:cubicBezTo>
                  <a:pt x="34556" y="323406"/>
                  <a:pt x="0" y="285306"/>
                  <a:pt x="15949" y="276446"/>
                </a:cubicBezTo>
                <a:cubicBezTo>
                  <a:pt x="31898" y="267586"/>
                  <a:pt x="145312" y="320749"/>
                  <a:pt x="164805" y="308344"/>
                </a:cubicBezTo>
                <a:cubicBezTo>
                  <a:pt x="184298" y="295939"/>
                  <a:pt x="120503" y="214423"/>
                  <a:pt x="132908" y="202018"/>
                </a:cubicBezTo>
                <a:cubicBezTo>
                  <a:pt x="145313" y="189613"/>
                  <a:pt x="228601" y="246321"/>
                  <a:pt x="239233" y="233916"/>
                </a:cubicBezTo>
                <a:cubicBezTo>
                  <a:pt x="249865" y="221511"/>
                  <a:pt x="186070" y="141767"/>
                  <a:pt x="196703" y="127590"/>
                </a:cubicBezTo>
                <a:cubicBezTo>
                  <a:pt x="207336" y="113413"/>
                  <a:pt x="292397" y="159487"/>
                  <a:pt x="303029" y="148855"/>
                </a:cubicBezTo>
                <a:cubicBezTo>
                  <a:pt x="313661" y="138223"/>
                  <a:pt x="249866" y="74427"/>
                  <a:pt x="260498" y="63795"/>
                </a:cubicBezTo>
                <a:cubicBezTo>
                  <a:pt x="271130" y="53163"/>
                  <a:pt x="352647" y="93920"/>
                  <a:pt x="366824" y="85060"/>
                </a:cubicBezTo>
                <a:cubicBezTo>
                  <a:pt x="381001" y="76200"/>
                  <a:pt x="333154" y="21264"/>
                  <a:pt x="345559" y="10632"/>
                </a:cubicBezTo>
                <a:cubicBezTo>
                  <a:pt x="357964" y="0"/>
                  <a:pt x="425303" y="21265"/>
                  <a:pt x="441252" y="21265"/>
                </a:cubicBezTo>
                <a:cubicBezTo>
                  <a:pt x="457201" y="21265"/>
                  <a:pt x="449226" y="15948"/>
                  <a:pt x="441252" y="10632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236220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The  square of the momentum transfer, </a:t>
            </a:r>
            <a:r>
              <a:rPr lang="en-US" i="1" dirty="0" smtClean="0">
                <a:solidFill>
                  <a:srgbClr val="7030A0"/>
                </a:solidFill>
              </a:rPr>
              <a:t>q</a:t>
            </a:r>
            <a:r>
              <a:rPr lang="en-US" dirty="0" smtClean="0"/>
              <a:t>, is denoted by </a:t>
            </a:r>
            <a:r>
              <a:rPr lang="en-US" dirty="0" smtClean="0">
                <a:solidFill>
                  <a:srgbClr val="7030A0"/>
                </a:solidFill>
              </a:rPr>
              <a:t>Q</a:t>
            </a:r>
            <a:r>
              <a:rPr lang="en-US" baseline="30000" dirty="0" smtClean="0">
                <a:solidFill>
                  <a:srgbClr val="7030A0"/>
                </a:solidFill>
              </a:rPr>
              <a:t>2</a:t>
            </a:r>
            <a:r>
              <a:rPr lang="en-US" dirty="0" smtClean="0"/>
              <a:t>.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57150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This approach is quite successful for </a:t>
            </a:r>
            <a:r>
              <a:rPr lang="en-US" dirty="0" smtClean="0">
                <a:solidFill>
                  <a:srgbClr val="7030A0"/>
                </a:solidFill>
              </a:rPr>
              <a:t>non-</a:t>
            </a:r>
            <a:r>
              <a:rPr lang="en-US" dirty="0" err="1" smtClean="0">
                <a:solidFill>
                  <a:srgbClr val="7030A0"/>
                </a:solidFill>
              </a:rPr>
              <a:t>radiative</a:t>
            </a:r>
            <a:r>
              <a:rPr lang="en-US" dirty="0" smtClean="0"/>
              <a:t> events, but fails to yield the correct value when a photon is emitted.</a:t>
            </a:r>
          </a:p>
          <a:p>
            <a:endParaRPr lang="en-US" dirty="0" smtClean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4953000"/>
            <a:ext cx="3457575" cy="485775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3352800"/>
            <a:ext cx="441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Since the virtual particle cannot be measured directly, </a:t>
            </a:r>
            <a:r>
              <a:rPr lang="en-US" dirty="0" smtClean="0">
                <a:solidFill>
                  <a:srgbClr val="FF0000"/>
                </a:solidFill>
              </a:rPr>
              <a:t>Q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is calculated using the measured quantities of the scattered lepton </a:t>
            </a:r>
            <a:r>
              <a:rPr lang="en-US" dirty="0" smtClean="0"/>
              <a:t>(i.e. energy and angle).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13716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In a </a:t>
            </a:r>
            <a:r>
              <a:rPr lang="en-US" dirty="0" err="1" smtClean="0"/>
              <a:t>radiative</a:t>
            </a:r>
            <a:r>
              <a:rPr lang="en-US" dirty="0" smtClean="0"/>
              <a:t> event the beam energy is reduced prior to its measurement.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Initial and Final-State Radiation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752600"/>
            <a:ext cx="4267200" cy="3640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reeform 9"/>
          <p:cNvSpPr/>
          <p:nvPr/>
        </p:nvSpPr>
        <p:spPr>
          <a:xfrm>
            <a:off x="5715000" y="1676400"/>
            <a:ext cx="685800" cy="666307"/>
          </a:xfrm>
          <a:custGeom>
            <a:avLst/>
            <a:gdLst>
              <a:gd name="connsiteX0" fmla="*/ 69112 w 457201"/>
              <a:gd name="connsiteY0" fmla="*/ 361507 h 361507"/>
              <a:gd name="connsiteX1" fmla="*/ 15949 w 457201"/>
              <a:gd name="connsiteY1" fmla="*/ 276446 h 361507"/>
              <a:gd name="connsiteX2" fmla="*/ 164805 w 457201"/>
              <a:gd name="connsiteY2" fmla="*/ 308344 h 361507"/>
              <a:gd name="connsiteX3" fmla="*/ 132908 w 457201"/>
              <a:gd name="connsiteY3" fmla="*/ 202018 h 361507"/>
              <a:gd name="connsiteX4" fmla="*/ 239233 w 457201"/>
              <a:gd name="connsiteY4" fmla="*/ 233916 h 361507"/>
              <a:gd name="connsiteX5" fmla="*/ 196703 w 457201"/>
              <a:gd name="connsiteY5" fmla="*/ 127590 h 361507"/>
              <a:gd name="connsiteX6" fmla="*/ 303029 w 457201"/>
              <a:gd name="connsiteY6" fmla="*/ 148855 h 361507"/>
              <a:gd name="connsiteX7" fmla="*/ 260498 w 457201"/>
              <a:gd name="connsiteY7" fmla="*/ 63795 h 361507"/>
              <a:gd name="connsiteX8" fmla="*/ 366824 w 457201"/>
              <a:gd name="connsiteY8" fmla="*/ 85060 h 361507"/>
              <a:gd name="connsiteX9" fmla="*/ 345559 w 457201"/>
              <a:gd name="connsiteY9" fmla="*/ 10632 h 361507"/>
              <a:gd name="connsiteX10" fmla="*/ 441252 w 457201"/>
              <a:gd name="connsiteY10" fmla="*/ 21265 h 361507"/>
              <a:gd name="connsiteX11" fmla="*/ 441252 w 457201"/>
              <a:gd name="connsiteY11" fmla="*/ 10632 h 361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7201" h="361507">
                <a:moveTo>
                  <a:pt x="69112" y="361507"/>
                </a:moveTo>
                <a:cubicBezTo>
                  <a:pt x="34556" y="323406"/>
                  <a:pt x="0" y="285306"/>
                  <a:pt x="15949" y="276446"/>
                </a:cubicBezTo>
                <a:cubicBezTo>
                  <a:pt x="31898" y="267586"/>
                  <a:pt x="145312" y="320749"/>
                  <a:pt x="164805" y="308344"/>
                </a:cubicBezTo>
                <a:cubicBezTo>
                  <a:pt x="184298" y="295939"/>
                  <a:pt x="120503" y="214423"/>
                  <a:pt x="132908" y="202018"/>
                </a:cubicBezTo>
                <a:cubicBezTo>
                  <a:pt x="145313" y="189613"/>
                  <a:pt x="228601" y="246321"/>
                  <a:pt x="239233" y="233916"/>
                </a:cubicBezTo>
                <a:cubicBezTo>
                  <a:pt x="249865" y="221511"/>
                  <a:pt x="186070" y="141767"/>
                  <a:pt x="196703" y="127590"/>
                </a:cubicBezTo>
                <a:cubicBezTo>
                  <a:pt x="207336" y="113413"/>
                  <a:pt x="292397" y="159487"/>
                  <a:pt x="303029" y="148855"/>
                </a:cubicBezTo>
                <a:cubicBezTo>
                  <a:pt x="313661" y="138223"/>
                  <a:pt x="249866" y="74427"/>
                  <a:pt x="260498" y="63795"/>
                </a:cubicBezTo>
                <a:cubicBezTo>
                  <a:pt x="271130" y="53163"/>
                  <a:pt x="352647" y="93920"/>
                  <a:pt x="366824" y="85060"/>
                </a:cubicBezTo>
                <a:cubicBezTo>
                  <a:pt x="381001" y="76200"/>
                  <a:pt x="333154" y="21264"/>
                  <a:pt x="345559" y="10632"/>
                </a:cubicBezTo>
                <a:cubicBezTo>
                  <a:pt x="357964" y="0"/>
                  <a:pt x="425303" y="21265"/>
                  <a:pt x="441252" y="21265"/>
                </a:cubicBezTo>
                <a:cubicBezTo>
                  <a:pt x="457201" y="21265"/>
                  <a:pt x="449226" y="15948"/>
                  <a:pt x="441252" y="10632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81000" y="3733800"/>
            <a:ext cx="3962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B050"/>
                </a:solidFill>
              </a:rPr>
              <a:t>Final-State Radiation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The scattered lepton emits a photon.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The momentum transfer has already occurred, so the lepton beam energy is reduced.</a:t>
            </a:r>
          </a:p>
          <a:p>
            <a:endParaRPr lang="en-US" sz="2800" u="sng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1219200"/>
            <a:ext cx="3505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B050"/>
                </a:solidFill>
              </a:rPr>
              <a:t>Initial-State Radiation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The incoming lepton emits a photon before the interaction with the proton.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Reduces the beam energy prior to the momentum transfer.</a:t>
            </a:r>
          </a:p>
          <a:p>
            <a:endParaRPr lang="en-US" sz="2800" u="sng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44444E-6 L 0.17083 -0.0263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-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Initial-State Radiation</a:t>
            </a:r>
            <a:endParaRPr lang="en-US" sz="3600" dirty="0">
              <a:latin typeface="BernhardMod BT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4478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Actual incoming lepton beam energy:</a:t>
            </a:r>
            <a:endParaRPr lang="en-US" sz="2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3200400"/>
            <a:ext cx="388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The true value of Q</a:t>
            </a:r>
            <a:r>
              <a:rPr lang="en-US" sz="2400" baseline="30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is now going to be less than that calculated from the measured lepton.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752600"/>
            <a:ext cx="4267200" cy="3640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reeform 11"/>
          <p:cNvSpPr/>
          <p:nvPr/>
        </p:nvSpPr>
        <p:spPr>
          <a:xfrm>
            <a:off x="5715000" y="1676400"/>
            <a:ext cx="685800" cy="666307"/>
          </a:xfrm>
          <a:custGeom>
            <a:avLst/>
            <a:gdLst>
              <a:gd name="connsiteX0" fmla="*/ 69112 w 457201"/>
              <a:gd name="connsiteY0" fmla="*/ 361507 h 361507"/>
              <a:gd name="connsiteX1" fmla="*/ 15949 w 457201"/>
              <a:gd name="connsiteY1" fmla="*/ 276446 h 361507"/>
              <a:gd name="connsiteX2" fmla="*/ 164805 w 457201"/>
              <a:gd name="connsiteY2" fmla="*/ 308344 h 361507"/>
              <a:gd name="connsiteX3" fmla="*/ 132908 w 457201"/>
              <a:gd name="connsiteY3" fmla="*/ 202018 h 361507"/>
              <a:gd name="connsiteX4" fmla="*/ 239233 w 457201"/>
              <a:gd name="connsiteY4" fmla="*/ 233916 h 361507"/>
              <a:gd name="connsiteX5" fmla="*/ 196703 w 457201"/>
              <a:gd name="connsiteY5" fmla="*/ 127590 h 361507"/>
              <a:gd name="connsiteX6" fmla="*/ 303029 w 457201"/>
              <a:gd name="connsiteY6" fmla="*/ 148855 h 361507"/>
              <a:gd name="connsiteX7" fmla="*/ 260498 w 457201"/>
              <a:gd name="connsiteY7" fmla="*/ 63795 h 361507"/>
              <a:gd name="connsiteX8" fmla="*/ 366824 w 457201"/>
              <a:gd name="connsiteY8" fmla="*/ 85060 h 361507"/>
              <a:gd name="connsiteX9" fmla="*/ 345559 w 457201"/>
              <a:gd name="connsiteY9" fmla="*/ 10632 h 361507"/>
              <a:gd name="connsiteX10" fmla="*/ 441252 w 457201"/>
              <a:gd name="connsiteY10" fmla="*/ 21265 h 361507"/>
              <a:gd name="connsiteX11" fmla="*/ 441252 w 457201"/>
              <a:gd name="connsiteY11" fmla="*/ 10632 h 361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7201" h="361507">
                <a:moveTo>
                  <a:pt x="69112" y="361507"/>
                </a:moveTo>
                <a:cubicBezTo>
                  <a:pt x="34556" y="323406"/>
                  <a:pt x="0" y="285306"/>
                  <a:pt x="15949" y="276446"/>
                </a:cubicBezTo>
                <a:cubicBezTo>
                  <a:pt x="31898" y="267586"/>
                  <a:pt x="145312" y="320749"/>
                  <a:pt x="164805" y="308344"/>
                </a:cubicBezTo>
                <a:cubicBezTo>
                  <a:pt x="184298" y="295939"/>
                  <a:pt x="120503" y="214423"/>
                  <a:pt x="132908" y="202018"/>
                </a:cubicBezTo>
                <a:cubicBezTo>
                  <a:pt x="145313" y="189613"/>
                  <a:pt x="228601" y="246321"/>
                  <a:pt x="239233" y="233916"/>
                </a:cubicBezTo>
                <a:cubicBezTo>
                  <a:pt x="249865" y="221511"/>
                  <a:pt x="186070" y="141767"/>
                  <a:pt x="196703" y="127590"/>
                </a:cubicBezTo>
                <a:cubicBezTo>
                  <a:pt x="207336" y="113413"/>
                  <a:pt x="292397" y="159487"/>
                  <a:pt x="303029" y="148855"/>
                </a:cubicBezTo>
                <a:cubicBezTo>
                  <a:pt x="313661" y="138223"/>
                  <a:pt x="249866" y="74427"/>
                  <a:pt x="260498" y="63795"/>
                </a:cubicBezTo>
                <a:cubicBezTo>
                  <a:pt x="271130" y="53163"/>
                  <a:pt x="352647" y="93920"/>
                  <a:pt x="366824" y="85060"/>
                </a:cubicBezTo>
                <a:cubicBezTo>
                  <a:pt x="381001" y="76200"/>
                  <a:pt x="333154" y="21264"/>
                  <a:pt x="345559" y="10632"/>
                </a:cubicBezTo>
                <a:cubicBezTo>
                  <a:pt x="357964" y="0"/>
                  <a:pt x="425303" y="21265"/>
                  <a:pt x="441252" y="21265"/>
                </a:cubicBezTo>
                <a:cubicBezTo>
                  <a:pt x="457201" y="21265"/>
                  <a:pt x="449226" y="15948"/>
                  <a:pt x="441252" y="10632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5410200"/>
            <a:ext cx="4343400" cy="495300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2438400"/>
            <a:ext cx="2281136" cy="503349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1352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457200" y="2438400"/>
            <a:ext cx="1219200" cy="60960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>
            <a:stCxn id="21" idx="4"/>
          </p:cNvCxnSpPr>
          <p:nvPr/>
        </p:nvCxnSpPr>
        <p:spPr>
          <a:xfrm rot="16200000" flipH="1">
            <a:off x="533400" y="3581400"/>
            <a:ext cx="2438400" cy="1371600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Final-State Radiation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752600"/>
            <a:ext cx="4267200" cy="3640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reeform 5"/>
          <p:cNvSpPr/>
          <p:nvPr/>
        </p:nvSpPr>
        <p:spPr>
          <a:xfrm>
            <a:off x="7086600" y="1447800"/>
            <a:ext cx="685800" cy="666307"/>
          </a:xfrm>
          <a:custGeom>
            <a:avLst/>
            <a:gdLst>
              <a:gd name="connsiteX0" fmla="*/ 69112 w 457201"/>
              <a:gd name="connsiteY0" fmla="*/ 361507 h 361507"/>
              <a:gd name="connsiteX1" fmla="*/ 15949 w 457201"/>
              <a:gd name="connsiteY1" fmla="*/ 276446 h 361507"/>
              <a:gd name="connsiteX2" fmla="*/ 164805 w 457201"/>
              <a:gd name="connsiteY2" fmla="*/ 308344 h 361507"/>
              <a:gd name="connsiteX3" fmla="*/ 132908 w 457201"/>
              <a:gd name="connsiteY3" fmla="*/ 202018 h 361507"/>
              <a:gd name="connsiteX4" fmla="*/ 239233 w 457201"/>
              <a:gd name="connsiteY4" fmla="*/ 233916 h 361507"/>
              <a:gd name="connsiteX5" fmla="*/ 196703 w 457201"/>
              <a:gd name="connsiteY5" fmla="*/ 127590 h 361507"/>
              <a:gd name="connsiteX6" fmla="*/ 303029 w 457201"/>
              <a:gd name="connsiteY6" fmla="*/ 148855 h 361507"/>
              <a:gd name="connsiteX7" fmla="*/ 260498 w 457201"/>
              <a:gd name="connsiteY7" fmla="*/ 63795 h 361507"/>
              <a:gd name="connsiteX8" fmla="*/ 366824 w 457201"/>
              <a:gd name="connsiteY8" fmla="*/ 85060 h 361507"/>
              <a:gd name="connsiteX9" fmla="*/ 345559 w 457201"/>
              <a:gd name="connsiteY9" fmla="*/ 10632 h 361507"/>
              <a:gd name="connsiteX10" fmla="*/ 441252 w 457201"/>
              <a:gd name="connsiteY10" fmla="*/ 21265 h 361507"/>
              <a:gd name="connsiteX11" fmla="*/ 441252 w 457201"/>
              <a:gd name="connsiteY11" fmla="*/ 10632 h 361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7201" h="361507">
                <a:moveTo>
                  <a:pt x="69112" y="361507"/>
                </a:moveTo>
                <a:cubicBezTo>
                  <a:pt x="34556" y="323406"/>
                  <a:pt x="0" y="285306"/>
                  <a:pt x="15949" y="276446"/>
                </a:cubicBezTo>
                <a:cubicBezTo>
                  <a:pt x="31898" y="267586"/>
                  <a:pt x="145312" y="320749"/>
                  <a:pt x="164805" y="308344"/>
                </a:cubicBezTo>
                <a:cubicBezTo>
                  <a:pt x="184298" y="295939"/>
                  <a:pt x="120503" y="214423"/>
                  <a:pt x="132908" y="202018"/>
                </a:cubicBezTo>
                <a:cubicBezTo>
                  <a:pt x="145313" y="189613"/>
                  <a:pt x="228601" y="246321"/>
                  <a:pt x="239233" y="233916"/>
                </a:cubicBezTo>
                <a:cubicBezTo>
                  <a:pt x="249865" y="221511"/>
                  <a:pt x="186070" y="141767"/>
                  <a:pt x="196703" y="127590"/>
                </a:cubicBezTo>
                <a:cubicBezTo>
                  <a:pt x="207336" y="113413"/>
                  <a:pt x="292397" y="159487"/>
                  <a:pt x="303029" y="148855"/>
                </a:cubicBezTo>
                <a:cubicBezTo>
                  <a:pt x="313661" y="138223"/>
                  <a:pt x="249866" y="74427"/>
                  <a:pt x="260498" y="63795"/>
                </a:cubicBezTo>
                <a:cubicBezTo>
                  <a:pt x="271130" y="53163"/>
                  <a:pt x="352647" y="93920"/>
                  <a:pt x="366824" y="85060"/>
                </a:cubicBezTo>
                <a:cubicBezTo>
                  <a:pt x="381001" y="76200"/>
                  <a:pt x="333154" y="21264"/>
                  <a:pt x="345559" y="10632"/>
                </a:cubicBezTo>
                <a:cubicBezTo>
                  <a:pt x="357964" y="0"/>
                  <a:pt x="425303" y="21265"/>
                  <a:pt x="441252" y="21265"/>
                </a:cubicBezTo>
                <a:cubicBezTo>
                  <a:pt x="457201" y="21265"/>
                  <a:pt x="449226" y="15948"/>
                  <a:pt x="441252" y="10632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2192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Actual scattered lepton beam energy before radiating photon:</a:t>
            </a:r>
            <a:endParaRPr lang="en-US" sz="2400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2514600"/>
            <a:ext cx="2381250" cy="523875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" y="3352800"/>
            <a:ext cx="365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The true value of Q</a:t>
            </a:r>
            <a:r>
              <a:rPr lang="en-US" sz="2400" baseline="30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is now going to be larger than that calculated from just the scattered lepton’s energy and angle.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5638800"/>
            <a:ext cx="4314825" cy="485775"/>
          </a:xfrm>
          <a:prstGeom prst="rect">
            <a:avLst/>
          </a:prstGeom>
          <a:noFill/>
        </p:spPr>
      </p:pic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85800" y="2514600"/>
            <a:ext cx="990600" cy="53340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rot="16200000" flipH="1">
            <a:off x="838200" y="3429000"/>
            <a:ext cx="2590800" cy="1828800"/>
          </a:xfrm>
          <a:prstGeom prst="straightConnector1">
            <a:avLst/>
          </a:prstGeom>
          <a:ln w="2222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Pythia 6.4</a:t>
            </a:r>
            <a:endParaRPr lang="en-US" sz="3600" dirty="0">
              <a:latin typeface="BernhardMod BT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3716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Monte Carlo program used to generate high-energy-physics events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625" t="18329" r="56250" b="14825"/>
          <a:stretch>
            <a:fillRect/>
          </a:stretch>
        </p:blipFill>
        <p:spPr bwMode="auto">
          <a:xfrm>
            <a:off x="3886200" y="1447800"/>
            <a:ext cx="5257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33400" y="2667000"/>
            <a:ext cx="2667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Using these simulations, we are able to study the events in detail by creating plots and observing relations.</a:t>
            </a:r>
            <a:endParaRPr lang="en-US" sz="24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 l="4399" t="10084" r="2273" b="3797"/>
          <a:stretch>
            <a:fillRect/>
          </a:stretch>
        </p:blipFill>
        <p:spPr bwMode="auto">
          <a:xfrm>
            <a:off x="4862052" y="2667000"/>
            <a:ext cx="4281948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33400" y="51054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Capable of enhancing certain </a:t>
            </a:r>
            <a:r>
              <a:rPr lang="en-US" sz="2400" dirty="0" err="1" smtClean="0"/>
              <a:t>subprocesses</a:t>
            </a:r>
            <a:r>
              <a:rPr lang="en-US" sz="2400" dirty="0" smtClean="0"/>
              <a:t>, such as DIS or elastic VMD.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BernhardMod BT" pitchFamily="18" charset="0"/>
              </a:rPr>
              <a:t>Pythia 6.4</a:t>
            </a:r>
            <a:endParaRPr lang="en-US" sz="3600" dirty="0">
              <a:latin typeface="BernhardMod BT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625" t="18329" r="56250" b="14825"/>
          <a:stretch>
            <a:fillRect/>
          </a:stretch>
        </p:blipFill>
        <p:spPr bwMode="auto">
          <a:xfrm>
            <a:off x="3886200" y="1447800"/>
            <a:ext cx="5257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4399" t="10084" r="2273" b="3797"/>
          <a:stretch>
            <a:fillRect/>
          </a:stretch>
        </p:blipFill>
        <p:spPr bwMode="auto">
          <a:xfrm>
            <a:off x="4862052" y="2667000"/>
            <a:ext cx="4281948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4800" y="1295400"/>
            <a:ext cx="327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In a Monte Carlo program, the true value of Q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can be calculated from the mass of the virtual particle.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36576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Q</a:t>
            </a:r>
            <a:r>
              <a:rPr lang="en-US" sz="2800" baseline="30000" dirty="0" smtClean="0">
                <a:solidFill>
                  <a:srgbClr val="FF0000"/>
                </a:solidFill>
              </a:rPr>
              <a:t>2</a:t>
            </a:r>
            <a:r>
              <a:rPr lang="en-US" sz="2800" baseline="-25000" dirty="0" smtClean="0">
                <a:solidFill>
                  <a:srgbClr val="FF0000"/>
                </a:solidFill>
              </a:rPr>
              <a:t>true</a:t>
            </a:r>
            <a:r>
              <a:rPr lang="en-US" sz="2800" dirty="0" smtClean="0">
                <a:solidFill>
                  <a:srgbClr val="FF0000"/>
                </a:solidFill>
              </a:rPr>
              <a:t> = m</a:t>
            </a:r>
            <a:r>
              <a:rPr lang="el-GR" sz="2800" baseline="-25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γ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*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∙</a:t>
            </a:r>
            <a:r>
              <a:rPr lang="en-US" sz="2800" dirty="0" smtClean="0">
                <a:solidFill>
                  <a:srgbClr val="FF0000"/>
                </a:solidFill>
              </a:rPr>
              <a:t> m</a:t>
            </a:r>
            <a:r>
              <a:rPr lang="el-GR" sz="2800" baseline="-25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γ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*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1467</TotalTime>
  <Words>890</Words>
  <Application>Microsoft Office PowerPoint</Application>
  <PresentationFormat>On-screen Show (4:3)</PresentationFormat>
  <Paragraphs>106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Radiative Corrections</vt:lpstr>
      <vt:lpstr>Radiative Events</vt:lpstr>
      <vt:lpstr>Invariant Mass</vt:lpstr>
      <vt:lpstr>Why do we need radiative corrections?</vt:lpstr>
      <vt:lpstr>Initial and Final-State Radiation</vt:lpstr>
      <vt:lpstr>Initial-State Radiation</vt:lpstr>
      <vt:lpstr>Final-State Radiation</vt:lpstr>
      <vt:lpstr>Pythia 6.4</vt:lpstr>
      <vt:lpstr>Pythia 6.4</vt:lpstr>
      <vt:lpstr>Q2 vs. Q2True Non-Radiative Electron-Proton Events</vt:lpstr>
      <vt:lpstr>Q2 vs. Q2True Radiative Electron-Proton Events</vt:lpstr>
      <vt:lpstr>Diffractive Scattering</vt:lpstr>
      <vt:lpstr>Mandelstam Variable, t</vt:lpstr>
      <vt:lpstr>Mandelstam t Plots From events generated by Pythia Subprocess 91 (elastic VMD) Without radiative corrections</vt:lpstr>
      <vt:lpstr>Comparison of t plots (4x100, t calculated from ρ0)</vt:lpstr>
      <vt:lpstr>Why is there smearing in the t plots for radiative events?</vt:lpstr>
      <vt:lpstr>Comparison of t plots (4x100, t calculated from proton)</vt:lpstr>
      <vt:lpstr>Why is there no smearing when we calculate t using the proton kinematics?</vt:lpstr>
      <vt:lpstr>Comparison of Correlation Plots</vt:lpstr>
      <vt:lpstr>Future Plans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Radiative Corrections</dc:title>
  <dc:creator>Peter Schnatz</dc:creator>
  <cp:lastModifiedBy>Peter Schnatz</cp:lastModifiedBy>
  <cp:revision>137</cp:revision>
  <dcterms:created xsi:type="dcterms:W3CDTF">2010-01-11T18:34:47Z</dcterms:created>
  <dcterms:modified xsi:type="dcterms:W3CDTF">2010-01-12T15:52:41Z</dcterms:modified>
</cp:coreProperties>
</file>