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6" r:id="rId2"/>
    <p:sldId id="523" r:id="rId3"/>
    <p:sldId id="452" r:id="rId4"/>
    <p:sldId id="516" r:id="rId5"/>
    <p:sldId id="416" r:id="rId6"/>
    <p:sldId id="474" r:id="rId7"/>
    <p:sldId id="475" r:id="rId8"/>
    <p:sldId id="495" r:id="rId9"/>
    <p:sldId id="478" r:id="rId10"/>
    <p:sldId id="481" r:id="rId11"/>
    <p:sldId id="492" r:id="rId12"/>
    <p:sldId id="505" r:id="rId13"/>
    <p:sldId id="514" r:id="rId14"/>
    <p:sldId id="480" r:id="rId15"/>
    <p:sldId id="466" r:id="rId16"/>
    <p:sldId id="519" r:id="rId17"/>
    <p:sldId id="525" r:id="rId18"/>
    <p:sldId id="527" r:id="rId19"/>
    <p:sldId id="506" r:id="rId20"/>
    <p:sldId id="508" r:id="rId21"/>
    <p:sldId id="498" r:id="rId22"/>
    <p:sldId id="464" r:id="rId23"/>
    <p:sldId id="507" r:id="rId24"/>
    <p:sldId id="468" r:id="rId25"/>
    <p:sldId id="496" r:id="rId26"/>
    <p:sldId id="454" r:id="rId27"/>
    <p:sldId id="471" r:id="rId28"/>
    <p:sldId id="497" r:id="rId29"/>
    <p:sldId id="484" r:id="rId30"/>
    <p:sldId id="455" r:id="rId31"/>
    <p:sldId id="486" r:id="rId32"/>
    <p:sldId id="500" r:id="rId33"/>
    <p:sldId id="518" r:id="rId34"/>
    <p:sldId id="469" r:id="rId35"/>
    <p:sldId id="510" r:id="rId36"/>
    <p:sldId id="502" r:id="rId37"/>
    <p:sldId id="522" r:id="rId38"/>
    <p:sldId id="526" r:id="rId39"/>
    <p:sldId id="503" r:id="rId40"/>
    <p:sldId id="512" r:id="rId41"/>
    <p:sldId id="504" r:id="rId42"/>
    <p:sldId id="511" r:id="rId43"/>
    <p:sldId id="476" r:id="rId44"/>
    <p:sldId id="477" r:id="rId45"/>
    <p:sldId id="513" r:id="rId46"/>
    <p:sldId id="494" r:id="rId47"/>
    <p:sldId id="483" r:id="rId48"/>
    <p:sldId id="499" r:id="rId49"/>
    <p:sldId id="488" r:id="rId50"/>
    <p:sldId id="438" r:id="rId51"/>
    <p:sldId id="515" r:id="rId52"/>
    <p:sldId id="517" r:id="rId53"/>
    <p:sldId id="528" r:id="rId54"/>
  </p:sldIdLst>
  <p:sldSz cx="9144000" cy="6858000" type="screen4x3"/>
  <p:notesSz cx="7099300" cy="10234613"/>
  <p:embeddedFontLst>
    <p:embeddedFont>
      <p:font typeface="Calibri" pitchFamily="34" charset="0"/>
      <p:regular r:id="rId57"/>
      <p:bold r:id="rId58"/>
      <p:italic r:id="rId59"/>
      <p:boldItalic r:id="rId60"/>
    </p:embeddedFont>
    <p:embeddedFont>
      <p:font typeface="Comic Sans MS" pitchFamily="66" charset="0"/>
      <p:regular r:id="rId61"/>
      <p:bold r:id="rId62"/>
    </p:embeddedFont>
    <p:embeddedFont>
      <p:font typeface="Franklin Gothic Book" pitchFamily="34" charset="0"/>
      <p:regular r:id="rId63"/>
      <p:italic r:id="rId64"/>
    </p:embeddedFont>
  </p:embeddedFont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9900"/>
    <a:srgbClr val="00CC00"/>
    <a:srgbClr val="FF0000"/>
    <a:srgbClr val="FFFF00"/>
    <a:srgbClr val="C0C0C0"/>
    <a:srgbClr val="EAEAEA"/>
    <a:srgbClr val="FFFF99"/>
    <a:srgbClr val="33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62" autoAdjust="0"/>
    <p:restoredTop sz="92953" autoAdjust="0"/>
  </p:normalViewPr>
  <p:slideViewPr>
    <p:cSldViewPr showGuides="1">
      <p:cViewPr>
        <p:scale>
          <a:sx n="70" d="100"/>
          <a:sy n="70" d="100"/>
        </p:scale>
        <p:origin x="-1224" y="-966"/>
      </p:cViewPr>
      <p:guideLst>
        <p:guide orient="horz" pos="3430"/>
        <p:guide pos="3515"/>
      </p:guideLst>
    </p:cSldViewPr>
  </p:slideViewPr>
  <p:outlineViewPr>
    <p:cViewPr>
      <p:scale>
        <a:sx n="33" d="100"/>
        <a:sy n="33" d="100"/>
      </p:scale>
      <p:origin x="0" y="89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008"/>
    </p:cViewPr>
  </p:sorterViewPr>
  <p:notesViewPr>
    <p:cSldViewPr showGuides="1">
      <p:cViewPr varScale="1">
        <p:scale>
          <a:sx n="49" d="100"/>
          <a:sy n="49" d="100"/>
        </p:scale>
        <p:origin x="-936" y="-114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63" Type="http://schemas.openxmlformats.org/officeDocument/2006/relationships/font" Target="fonts/font7.fnt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2.fntdata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1.fntdata"/><Relationship Id="rId61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4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64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3.fntdata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47" tIns="48022" rIns="96047" bIns="48022" numCol="1" anchor="t" anchorCtr="0" compatLnSpc="1">
            <a:prstTxWarp prst="textNoShape">
              <a:avLst/>
            </a:prstTxWarp>
          </a:bodyPr>
          <a:lstStyle>
            <a:lvl1pPr defTabSz="95885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47" tIns="48022" rIns="96047" bIns="48022" numCol="1" anchor="t" anchorCtr="0" compatLnSpc="1">
            <a:prstTxWarp prst="textNoShape">
              <a:avLst/>
            </a:prstTxWarp>
          </a:bodyPr>
          <a:lstStyle>
            <a:lvl1pPr algn="r" defTabSz="95885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47" tIns="48022" rIns="96047" bIns="48022" numCol="1" anchor="b" anchorCtr="0" compatLnSpc="1">
            <a:prstTxWarp prst="textNoShape">
              <a:avLst/>
            </a:prstTxWarp>
          </a:bodyPr>
          <a:lstStyle>
            <a:lvl1pPr defTabSz="95885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47" tIns="48022" rIns="96047" bIns="48022" numCol="1" anchor="b" anchorCtr="0" compatLnSpc="1">
            <a:prstTxWarp prst="textNoShape">
              <a:avLst/>
            </a:prstTxWarp>
          </a:bodyPr>
          <a:lstStyle>
            <a:lvl1pPr algn="r" defTabSz="958850">
              <a:defRPr sz="1300">
                <a:latin typeface="Arial" charset="0"/>
              </a:defRPr>
            </a:lvl1pPr>
          </a:lstStyle>
          <a:p>
            <a:pPr>
              <a:defRPr/>
            </a:pPr>
            <a:fld id="{958AFAA3-6CD4-4394-A207-7C9C929B23C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47" tIns="48022" rIns="96047" bIns="48022" numCol="1" anchor="t" anchorCtr="0" compatLnSpc="1">
            <a:prstTxWarp prst="textNoShape">
              <a:avLst/>
            </a:prstTxWarp>
          </a:bodyPr>
          <a:lstStyle>
            <a:lvl1pPr defTabSz="95885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47" tIns="48022" rIns="96047" bIns="48022" numCol="1" anchor="t" anchorCtr="0" compatLnSpc="1">
            <a:prstTxWarp prst="textNoShape">
              <a:avLst/>
            </a:prstTxWarp>
          </a:bodyPr>
          <a:lstStyle>
            <a:lvl1pPr algn="r" defTabSz="95885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9688" cy="3840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47" tIns="48022" rIns="96047" bIns="480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Cliquez pour modifier les styles du texte du masque</a:t>
            </a:r>
          </a:p>
          <a:p>
            <a:pPr lvl="1"/>
            <a:r>
              <a:rPr lang="en-US" noProof="0" smtClean="0"/>
              <a:t>Deuxième niveau</a:t>
            </a:r>
          </a:p>
          <a:p>
            <a:pPr lvl="2"/>
            <a:r>
              <a:rPr lang="en-US" noProof="0" smtClean="0"/>
              <a:t>Troisième niveau</a:t>
            </a:r>
          </a:p>
          <a:p>
            <a:pPr lvl="3"/>
            <a:r>
              <a:rPr lang="en-US" noProof="0" smtClean="0"/>
              <a:t>Quatrième niveau</a:t>
            </a:r>
          </a:p>
          <a:p>
            <a:pPr lvl="4"/>
            <a:r>
              <a:rPr lang="en-US" noProof="0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47" tIns="48022" rIns="96047" bIns="48022" numCol="1" anchor="b" anchorCtr="0" compatLnSpc="1">
            <a:prstTxWarp prst="textNoShape">
              <a:avLst/>
            </a:prstTxWarp>
          </a:bodyPr>
          <a:lstStyle>
            <a:lvl1pPr defTabSz="95885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47" tIns="48022" rIns="96047" bIns="48022" numCol="1" anchor="b" anchorCtr="0" compatLnSpc="1">
            <a:prstTxWarp prst="textNoShape">
              <a:avLst/>
            </a:prstTxWarp>
          </a:bodyPr>
          <a:lstStyle>
            <a:lvl1pPr algn="r" defTabSz="958850">
              <a:defRPr sz="1300">
                <a:latin typeface="Arial" charset="0"/>
              </a:defRPr>
            </a:lvl1pPr>
          </a:lstStyle>
          <a:p>
            <a:pPr>
              <a:defRPr/>
            </a:pPr>
            <a:fld id="{86461018-C098-41BB-88AE-1035C67E536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9F802-CCA2-4419-9CD4-7420CE4FD6E2}" type="slidenum">
              <a:rPr lang="fr-FR" smtClean="0"/>
              <a:pPr/>
              <a:t>1</a:t>
            </a:fld>
            <a:endParaRPr lang="fr-FR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61018-C098-41BB-88AE-1035C67E5369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smtClean="0"/>
              <a:t>No pA, single dA point, CuCu and AuAu</a:t>
            </a:r>
          </a:p>
        </p:txBody>
      </p:sp>
      <p:sp>
        <p:nvSpPr>
          <p:cNvPr id="655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1EE309-C2CA-483F-9A62-270BB04F1325}" type="slidenum">
              <a:rPr lang="fr-FR" smtClean="0"/>
              <a:pPr/>
              <a:t>27</a:t>
            </a:fld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smtClean="0"/>
              <a:t>No pA, single dA point, CuCu and AuAu</a:t>
            </a:r>
          </a:p>
        </p:txBody>
      </p:sp>
      <p:sp>
        <p:nvSpPr>
          <p:cNvPr id="6656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A3C498-471B-4F87-B5C1-C182D2E60B81}" type="slidenum">
              <a:rPr lang="fr-FR" smtClean="0"/>
              <a:pPr/>
              <a:t>28</a:t>
            </a:fld>
            <a:endParaRPr 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smtClean="0"/>
              <a:t>Between 5 and 6 : 12 – 6 = 6 pm 4.2 is a 1.4 sigma signal (upper limit) 2 10</a:t>
            </a:r>
            <a:r>
              <a:rPr lang="fr-FR" baseline="30000" smtClean="0"/>
              <a:t>–1</a:t>
            </a:r>
            <a:r>
              <a:rPr lang="fr-FR" smtClean="0"/>
              <a:t> pm 10</a:t>
            </a:r>
            <a:r>
              <a:rPr lang="fr-FR" baseline="30000" smtClean="0"/>
              <a:t>–1</a:t>
            </a:r>
            <a:r>
              <a:rPr lang="fr-FR" smtClean="0"/>
              <a:t> </a:t>
            </a:r>
          </a:p>
          <a:p>
            <a:r>
              <a:rPr lang="fr-FR" smtClean="0"/>
              <a:t>Between 6 and 8 : 17 – 7 = 10 pm 4.9 is a 2 sigma signal</a:t>
            </a:r>
          </a:p>
        </p:txBody>
      </p:sp>
      <p:sp>
        <p:nvSpPr>
          <p:cNvPr id="6144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274B36-F400-4E68-8AB2-2C79FBBB2148}" type="slidenum">
              <a:rPr lang="fr-FR" smtClean="0"/>
              <a:pPr/>
              <a:t>29</a:t>
            </a:fld>
            <a:endParaRPr 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ALICE</a:t>
            </a:r>
            <a:r>
              <a:rPr lang="en-US" baseline="0" dirty="0" smtClean="0"/>
              <a:t> central : 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0.001385</a:t>
            </a:r>
            <a:r>
              <a:rPr lang="fr-FR" dirty="0" smtClean="0"/>
              <a:t> 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0.000229</a:t>
            </a:r>
            <a:r>
              <a:rPr lang="fr-FR" dirty="0" smtClean="0"/>
              <a:t> 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0.000229</a:t>
            </a:r>
            <a:r>
              <a:rPr lang="fr-FR" dirty="0" smtClean="0"/>
              <a:t> 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0.001385</a:t>
            </a:r>
            <a:r>
              <a:rPr lang="fr-FR" dirty="0" smtClean="0"/>
              <a:t> </a:t>
            </a:r>
            <a:endParaRPr lang="en-US" dirty="0" smtClean="0"/>
          </a:p>
          <a:p>
            <a:r>
              <a:rPr lang="en-US" dirty="0" smtClean="0"/>
              <a:t>ALIC</a:t>
            </a:r>
            <a:r>
              <a:rPr lang="en-US" baseline="0" dirty="0" smtClean="0"/>
              <a:t>E dimuon : 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0.000046</a:t>
            </a:r>
            <a:r>
              <a:rPr lang="fr-FR" dirty="0" smtClean="0"/>
              <a:t> 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0.000010</a:t>
            </a:r>
            <a:r>
              <a:rPr lang="fr-FR" dirty="0" smtClean="0"/>
              <a:t> 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0.006860</a:t>
            </a:r>
            <a:r>
              <a:rPr lang="fr-FR" dirty="0" smtClean="0"/>
              <a:t> 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0.030744</a:t>
            </a:r>
            <a:r>
              <a:rPr lang="fr-FR" dirty="0" smtClean="0"/>
              <a:t> </a:t>
            </a:r>
            <a:endParaRPr lang="en-US" dirty="0" smtClean="0"/>
          </a:p>
          <a:p>
            <a:r>
              <a:rPr lang="en-US" baseline="0" dirty="0" smtClean="0"/>
              <a:t>CMS central : 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0.006207</a:t>
            </a:r>
            <a:r>
              <a:rPr lang="fr-FR" dirty="0" smtClean="0"/>
              <a:t> 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0.000051</a:t>
            </a:r>
            <a:r>
              <a:rPr lang="fr-FR" dirty="0" smtClean="0"/>
              <a:t> 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0.000051</a:t>
            </a:r>
            <a:r>
              <a:rPr lang="fr-FR" dirty="0" smtClean="0"/>
              <a:t> 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0.006207</a:t>
            </a:r>
            <a:r>
              <a:rPr lang="fr-FR" dirty="0" smtClean="0"/>
              <a:t> </a:t>
            </a:r>
          </a:p>
          <a:p>
            <a:endParaRPr lang="en-US" baseline="30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61018-C098-41BB-88AE-1035C67E5369}" type="slidenum">
              <a:rPr lang="fr-FR" smtClean="0"/>
              <a:pPr>
                <a:defRPr/>
              </a:pPr>
              <a:t>39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042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B6DA99-B12E-4EA9-8FB0-CA65649DC055}" type="slidenum">
              <a:rPr lang="fr-FR" smtClean="0"/>
              <a:pPr/>
              <a:t>43</a:t>
            </a:fld>
            <a:endParaRPr lang="fr-F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smtClean="0"/>
              <a:t>Between 5 and 6 : 12 – 6 = 6 pm 4.2 is a 1.4 sigma signal (upper limit) 2 10</a:t>
            </a:r>
            <a:r>
              <a:rPr lang="fr-FR" baseline="30000" smtClean="0"/>
              <a:t>–1</a:t>
            </a:r>
            <a:r>
              <a:rPr lang="fr-FR" smtClean="0"/>
              <a:t> pm 10</a:t>
            </a:r>
            <a:r>
              <a:rPr lang="fr-FR" baseline="30000" smtClean="0"/>
              <a:t>–1</a:t>
            </a:r>
            <a:r>
              <a:rPr lang="fr-FR" smtClean="0"/>
              <a:t> </a:t>
            </a:r>
          </a:p>
          <a:p>
            <a:r>
              <a:rPr lang="fr-FR" smtClean="0"/>
              <a:t>Between 6 and 8 : 17 – 7 = 10 pm 4.9 is a 2 sigma signal</a:t>
            </a:r>
          </a:p>
        </p:txBody>
      </p:sp>
      <p:sp>
        <p:nvSpPr>
          <p:cNvPr id="6144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274B36-F400-4E68-8AB2-2C79FBBB2148}" type="slidenum">
              <a:rPr lang="fr-FR" smtClean="0"/>
              <a:pPr/>
              <a:t>45</a:t>
            </a:fld>
            <a:endParaRPr lang="fr-F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err="1" smtClean="0"/>
              <a:t>Ramello</a:t>
            </a:r>
            <a:r>
              <a:rPr lang="en-US" dirty="0" smtClean="0"/>
              <a:t> : </a:t>
            </a:r>
          </a:p>
          <a:p>
            <a:r>
              <a:rPr lang="en-US" dirty="0" smtClean="0"/>
              <a:t>0708.1488 </a:t>
            </a:r>
          </a:p>
        </p:txBody>
      </p:sp>
      <p:sp>
        <p:nvSpPr>
          <p:cNvPr id="6246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56DC8F-D13C-4E8D-8315-6BA6880C7AA5}" type="slidenum">
              <a:rPr lang="fr-FR" smtClean="0"/>
              <a:pPr/>
              <a:t>46</a:t>
            </a:fld>
            <a:endParaRPr lang="fr-F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5B1282-AAD7-46B5-9C4B-F35ADE2932B7}" type="slidenum">
              <a:rPr lang="fr-FR" smtClean="0"/>
              <a:pPr/>
              <a:t>50</a:t>
            </a:fld>
            <a:endParaRPr lang="fr-FR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778217-6ED8-4F58-972C-89DCFF6CAAA6}" type="slidenum">
              <a:rPr lang="fr-FR" smtClean="0"/>
              <a:pPr/>
              <a:t>5</a:t>
            </a:fld>
            <a:endParaRPr lang="fr-FR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dirty="0" smtClean="0"/>
              <a:t>« as good on </a:t>
            </a:r>
            <a:r>
              <a:rPr lang="fr-FR" dirty="0" err="1" smtClean="0"/>
              <a:t>onset</a:t>
            </a:r>
            <a:r>
              <a:rPr lang="fr-FR" dirty="0" smtClean="0"/>
              <a:t> as the </a:t>
            </a:r>
            <a:r>
              <a:rPr lang="fr-FR" dirty="0" err="1" smtClean="0"/>
              <a:t>experimental</a:t>
            </a:r>
            <a:r>
              <a:rPr lang="fr-FR" dirty="0" smtClean="0"/>
              <a:t> </a:t>
            </a:r>
            <a:r>
              <a:rPr lang="fr-FR" dirty="0" err="1" smtClean="0"/>
              <a:t>resolution</a:t>
            </a:r>
            <a:r>
              <a:rPr lang="fr-FR" dirty="0" smtClean="0"/>
              <a:t> of </a:t>
            </a:r>
            <a:r>
              <a:rPr lang="fr-FR" dirty="0" err="1" smtClean="0"/>
              <a:t>centrality</a:t>
            </a:r>
            <a:r>
              <a:rPr lang="fr-FR" dirty="0" smtClean="0"/>
              <a:t> </a:t>
            </a:r>
            <a:r>
              <a:rPr lang="fr-FR" dirty="0" err="1" smtClean="0"/>
              <a:t>allows</a:t>
            </a:r>
            <a:r>
              <a:rPr lang="fr-FR" dirty="0" smtClean="0"/>
              <a:t> »</a:t>
            </a:r>
          </a:p>
          <a:p>
            <a:r>
              <a:rPr lang="fr-FR" dirty="0" smtClean="0"/>
              <a:t>« the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largest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systematic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study</a:t>
            </a:r>
            <a:r>
              <a:rPr lang="fr-FR" baseline="0" dirty="0" smtClean="0"/>
              <a:t> of a QGP signature… »</a:t>
            </a:r>
            <a:endParaRPr lang="fr-F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93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C69CA2-4D63-4C01-814A-DB501374207F}" type="slidenum">
              <a:rPr lang="fr-FR" smtClean="0"/>
              <a:pPr/>
              <a:t>7</a:t>
            </a:fld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ja-JP" smtClean="0"/>
              <a:t>R. Rapp et al, PRL 92, 212301 (2004)</a:t>
            </a:r>
          </a:p>
        </p:txBody>
      </p:sp>
      <p:sp>
        <p:nvSpPr>
          <p:cNvPr id="6349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96760-11B8-4091-94C5-9DC191020114}" type="slidenum">
              <a:rPr lang="fr-FR" smtClean="0"/>
              <a:pPr/>
              <a:t>9</a:t>
            </a:fld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593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715048-E8C4-4BD4-86E1-066A9B73A86A}" type="slidenum">
              <a:rPr lang="fr-FR" smtClean="0">
                <a:latin typeface="Arial" pitchFamily="34" charset="0"/>
              </a:rPr>
              <a:pPr/>
              <a:t>12</a:t>
            </a:fld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smtClean="0"/>
              <a:t>80 nb –1 </a:t>
            </a:r>
          </a:p>
        </p:txBody>
      </p:sp>
      <p:sp>
        <p:nvSpPr>
          <p:cNvPr id="6451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7F49D5-8B3F-467E-830A-F16D3FCA170A}" type="slidenum">
              <a:rPr lang="fr-FR" smtClean="0"/>
              <a:pPr/>
              <a:t>15</a:t>
            </a:fld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smtClean="0"/>
              <a:t>80 nb –1 </a:t>
            </a:r>
          </a:p>
        </p:txBody>
      </p:sp>
      <p:sp>
        <p:nvSpPr>
          <p:cNvPr id="6451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7F49D5-8B3F-467E-830A-F16D3FCA170A}" type="slidenum">
              <a:rPr lang="fr-FR" smtClean="0"/>
              <a:pPr/>
              <a:t>16</a:t>
            </a:fld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smtClean="0"/>
              <a:t>P127 Marisilvia P85 Cesar P98 Han Liu</a:t>
            </a:r>
          </a:p>
        </p:txBody>
      </p:sp>
      <p:sp>
        <p:nvSpPr>
          <p:cNvPr id="675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898A89-F90D-48F2-8D8E-AC9F477E283A}" type="slidenum">
              <a:rPr lang="fr-FR" smtClean="0"/>
              <a:pPr/>
              <a:t>22</a:t>
            </a:fld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7.3 pm 1.6</a:t>
            </a:r>
          </a:p>
          <a:p>
            <a:r>
              <a:rPr lang="en-GB" dirty="0" smtClean="0"/>
              <a:t>19.2 pm 2.4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61018-C098-41BB-88AE-1035C67E5369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2009, June 17th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Charmonia at SPS &amp; RHIC - raphael@in2p3.fr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00617-A087-4F51-A7E9-485462A11FE5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2009, June 17th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Charmonia at SPS &amp; RHIC - raphael@in2p3.fr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9F952-F73C-4D91-849D-DA72916EB509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44450"/>
            <a:ext cx="2057400" cy="608171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44450"/>
            <a:ext cx="6019800" cy="608171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2009, June 17th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Charmonia at SPS &amp; RHIC - raphael@in2p3.fr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488B5-FD8D-4776-8973-FF03765BF119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79216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341438"/>
            <a:ext cx="4038600" cy="4784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784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2009, June 17th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Charmonia at SPS &amp; RHIC - raphael@in2p3.fr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D25F4-F9E3-4253-BCB1-AADFABC64EC8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re. Contenu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79216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784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48200" y="1341438"/>
            <a:ext cx="4038600" cy="4784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2009, June 17th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Charmonia at SPS &amp; RHIC - raphael@in2p3.fr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D6598-4C54-40FE-8FA8-714D741DA806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re. Image de la bibliothèqu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79216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'image de la bibliothèque 2"/>
          <p:cNvSpPr>
            <a:spLocks noGrp="1"/>
          </p:cNvSpPr>
          <p:nvPr>
            <p:ph type="clipArt" sz="half" idx="1"/>
          </p:nvPr>
        </p:nvSpPr>
        <p:spPr>
          <a:xfrm>
            <a:off x="457200" y="1341438"/>
            <a:ext cx="4038600" cy="4784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48200" y="1341438"/>
            <a:ext cx="4038600" cy="4784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2009, June 17th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Charmonia at SPS &amp; RHIC - raphael@in2p3.fr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672DE-7AE1-41CA-A902-F5130A93E8F3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79216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341438"/>
            <a:ext cx="4038600" cy="4784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'image de la bibliothèque 3"/>
          <p:cNvSpPr>
            <a:spLocks noGrp="1"/>
          </p:cNvSpPr>
          <p:nvPr>
            <p:ph type="clipArt" sz="half" idx="2"/>
          </p:nvPr>
        </p:nvSpPr>
        <p:spPr>
          <a:xfrm>
            <a:off x="4648200" y="1341438"/>
            <a:ext cx="4038600" cy="4784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2009, June 17th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Charmonia at SPS &amp; RHIC - raphael@in2p3.fr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3C234-274C-4120-BAC0-BB16B9EF39DC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re et 2 contenus sur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79216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341438"/>
            <a:ext cx="4038600" cy="23161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341438"/>
            <a:ext cx="4038600" cy="23161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3"/>
          </p:nvPr>
        </p:nvSpPr>
        <p:spPr>
          <a:xfrm>
            <a:off x="457200" y="3810000"/>
            <a:ext cx="8229600" cy="23161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2009, June 17th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Charmonia at SPS &amp; RHIC - raphael@in2p3.fr</a:t>
            </a: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762AD-FDDF-4E17-92AC-58C4AE5A889A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18275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2009, June 17th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Charmonia at SPS &amp; RHIC - raphael@in2p3.fr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FC6FF-3AD2-44CC-A2C8-A2EF1A05A1E0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2009, June 17th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Charmonia at SPS &amp; RHIC - raphael@in2p3.fr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70853-D746-4D62-A33F-2144180B631A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2009, June 17th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Charmonia at SPS &amp; RHIC - raphael@in2p3.fr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30E21-DF7A-46F5-8266-1FF758349B26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2009, June 17th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Charmonia at SPS &amp; RHIC - raphael@in2p3.fr</a:t>
            </a: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D1BCC-57AC-4F16-BAC4-75E2174CA628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2009, June 17th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Charmonia at SPS &amp; RHIC - raphael@in2p3.fr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D3852-DBBB-406F-AF14-D71E3388CF58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2009, June 17th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Charmonia at SPS &amp; RHIC - raphael@in2p3.fr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8047B-9807-4107-A1F2-461699E76573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2009, June 17th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Charmonia at SPS &amp; RHIC - raphael@in2p3.fr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60DF1-1346-49DF-B1C4-036D8DC5319E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2009, June 17th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Charmonia at SPS &amp; RHIC - raphael@in2p3.fr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EA762-E227-4BCB-86AE-68CC263DF7C2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3825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fr-FR" smtClean="0"/>
              <a:t>2009, June 17th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500813"/>
            <a:ext cx="537368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Charmonia at SPS &amp; RHIC - raphael@in2p3.fr</a:t>
            </a: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00813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2"/>
                </a:solidFill>
                <a:latin typeface="Arial" charset="0"/>
              </a:defRPr>
            </a:lvl1pPr>
          </a:lstStyle>
          <a:p>
            <a:pPr>
              <a:defRPr/>
            </a:pPr>
            <a:fld id="{95FA4297-29CA-4C6C-91F7-5FA594C6D87A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7" name="ZoneTexte 6"/>
          <p:cNvSpPr txBox="1"/>
          <p:nvPr userDrawn="1"/>
        </p:nvSpPr>
        <p:spPr>
          <a:xfrm>
            <a:off x="8510458" y="6501106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/36</a:t>
            </a:r>
            <a:endParaRPr lang="en-GB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70" r:id="rId2"/>
    <p:sldLayoutId id="2147483871" r:id="rId3"/>
    <p:sldLayoutId id="2147483865" r:id="rId4"/>
    <p:sldLayoutId id="2147483866" r:id="rId5"/>
    <p:sldLayoutId id="2147483867" r:id="rId6"/>
    <p:sldLayoutId id="2147483868" r:id="rId7"/>
    <p:sldLayoutId id="2147483872" r:id="rId8"/>
    <p:sldLayoutId id="2147483873" r:id="rId9"/>
    <p:sldLayoutId id="2147483874" r:id="rId10"/>
    <p:sldLayoutId id="2147483875" r:id="rId11"/>
    <p:sldLayoutId id="2147483869" r:id="rId12"/>
    <p:sldLayoutId id="2147483876" r:id="rId13"/>
    <p:sldLayoutId id="2147483877" r:id="rId14"/>
    <p:sldLayoutId id="2147483878" r:id="rId15"/>
    <p:sldLayoutId id="2147483879" r:id="rId16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95625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9.jpeg"/><Relationship Id="rId4" Type="http://schemas.openxmlformats.org/officeDocument/2006/relationships/image" Target="../media/image4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8.xml"/><Relationship Id="rId4" Type="http://schemas.openxmlformats.org/officeDocument/2006/relationships/image" Target="../media/image7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lum bright="15000"/>
          </a:blip>
          <a:srcRect/>
          <a:stretch>
            <a:fillRect/>
          </a:stretch>
        </p:blipFill>
        <p:spPr bwMode="auto">
          <a:xfrm>
            <a:off x="-71470" y="3143248"/>
            <a:ext cx="928694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5728"/>
            <a:ext cx="7772400" cy="2232025"/>
          </a:xfrm>
        </p:spPr>
        <p:txBody>
          <a:bodyPr/>
          <a:lstStyle/>
          <a:p>
            <a:pPr eaLnBrk="1" hangingPunct="1"/>
            <a:r>
              <a:rPr lang="en-US" dirty="0" err="1" smtClean="0"/>
              <a:t>Charmonium</a:t>
            </a:r>
            <a:r>
              <a:rPr lang="en-US" dirty="0" smtClean="0"/>
              <a:t> suppression</a:t>
            </a:r>
            <a:br>
              <a:rPr lang="en-US" dirty="0" smtClean="0"/>
            </a:br>
            <a:r>
              <a:rPr lang="en-US" dirty="0" smtClean="0"/>
              <a:t>from SPS to RHIC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57290" y="2403490"/>
            <a:ext cx="6400800" cy="31686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Raphaël Granier de </a:t>
            </a:r>
            <a:r>
              <a:rPr lang="en-US" sz="2800" dirty="0" err="1" smtClean="0"/>
              <a:t>Cassagnac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LLR – </a:t>
            </a:r>
            <a:r>
              <a:rPr lang="en-US" sz="2800" dirty="0" err="1" smtClean="0"/>
              <a:t>École</a:t>
            </a:r>
            <a:r>
              <a:rPr lang="en-US" sz="2800" dirty="0" smtClean="0"/>
              <a:t> </a:t>
            </a:r>
            <a:r>
              <a:rPr lang="en-US" sz="2800" dirty="0" err="1" smtClean="0"/>
              <a:t>polytechnique</a:t>
            </a:r>
            <a:r>
              <a:rPr lang="en-US" sz="2800" dirty="0" smtClean="0"/>
              <a:t> / IN2P3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PHENIX &amp; CMS experiments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Seattle, 2009</a:t>
            </a:r>
            <a:r>
              <a:rPr lang="en-US" sz="2800" smtClean="0">
                <a:solidFill>
                  <a:srgbClr val="002060"/>
                </a:solidFill>
              </a:rPr>
              <a:t>, June 17</a:t>
            </a:r>
            <a:r>
              <a:rPr lang="en-US" sz="2800" baseline="30000" smtClean="0">
                <a:solidFill>
                  <a:srgbClr val="002060"/>
                </a:solidFill>
              </a:rPr>
              <a:t>th</a:t>
            </a:r>
            <a:endParaRPr lang="en-US" sz="2800" baseline="30000" dirty="0" smtClean="0">
              <a:solidFill>
                <a:srgbClr val="002060"/>
              </a:solidFill>
            </a:endParaRPr>
          </a:p>
        </p:txBody>
      </p:sp>
      <p:pic>
        <p:nvPicPr>
          <p:cNvPr id="12292" name="Picture 5" descr="logo_ll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95232"/>
            <a:ext cx="16779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14"/>
          <p:cNvSpPr>
            <a:spLocks noChangeArrowheads="1"/>
          </p:cNvSpPr>
          <p:nvPr/>
        </p:nvSpPr>
        <p:spPr bwMode="auto">
          <a:xfrm>
            <a:off x="684213" y="285728"/>
            <a:ext cx="77724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3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Line 33"/>
          <p:cNvSpPr>
            <a:spLocks noChangeShapeType="1"/>
          </p:cNvSpPr>
          <p:nvPr/>
        </p:nvSpPr>
        <p:spPr bwMode="auto">
          <a:xfrm>
            <a:off x="3419475" y="2163735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2009, June 17th</a:t>
            </a: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F00617-A087-4F51-A7E9-485462A11FE5}" type="slidenum">
              <a:rPr lang="fr-FR" smtClean="0"/>
              <a:pPr>
                <a:defRPr/>
              </a:pPr>
              <a:t>1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Charmonia at SPS &amp; RHIC - raphael@in2p3.fr</a:t>
            </a:r>
            <a:endParaRPr lang="fr-FR"/>
          </a:p>
        </p:txBody>
      </p:sp>
    </p:spTree>
  </p:cSld>
  <p:clrMapOvr>
    <a:masterClrMapping/>
  </p:clrMapOvr>
  <p:transition advTm="657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Espace réservé du contenu 9" descr="rdau_eksmodel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48819" y="0"/>
            <a:ext cx="3352337" cy="3234089"/>
          </a:xfrm>
        </p:spPr>
      </p:pic>
      <p:pic>
        <p:nvPicPr>
          <p:cNvPr id="22" name="Image 21" descr="rauau_mid_theory.gif"/>
          <p:cNvPicPr>
            <a:picLocks noChangeAspect="1"/>
          </p:cNvPicPr>
          <p:nvPr/>
        </p:nvPicPr>
        <p:blipFill>
          <a:blip r:embed="rId4"/>
          <a:srcRect t="2019" b="9151"/>
          <a:stretch>
            <a:fillRect/>
          </a:stretch>
        </p:blipFill>
        <p:spPr>
          <a:xfrm>
            <a:off x="4955438" y="-24"/>
            <a:ext cx="4188593" cy="3143272"/>
          </a:xfrm>
          <a:prstGeom prst="rect">
            <a:avLst/>
          </a:prstGeom>
        </p:spPr>
      </p:pic>
      <p:pic>
        <p:nvPicPr>
          <p:cNvPr id="20" name="Image 19" descr="rauau_forw_theory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9190" y="3091425"/>
            <a:ext cx="4214810" cy="356065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6626" name="Titre 1"/>
          <p:cNvSpPr>
            <a:spLocks noGrp="1"/>
          </p:cNvSpPr>
          <p:nvPr>
            <p:ph type="title"/>
          </p:nvPr>
        </p:nvSpPr>
        <p:spPr>
          <a:xfrm>
            <a:off x="1214414" y="0"/>
            <a:ext cx="2933700" cy="836613"/>
          </a:xfrm>
        </p:spPr>
        <p:txBody>
          <a:bodyPr/>
          <a:lstStyle/>
          <a:p>
            <a:r>
              <a:rPr lang="fr-FR" dirty="0" smtClean="0"/>
              <a:t>B. Cold </a:t>
            </a:r>
            <a:r>
              <a:rPr lang="fr-FR" dirty="0" err="1" smtClean="0"/>
              <a:t>matter</a:t>
            </a:r>
            <a:endParaRPr lang="fr-FR" dirty="0" smtClean="0"/>
          </a:p>
        </p:txBody>
      </p:sp>
      <p:sp>
        <p:nvSpPr>
          <p:cNvPr id="28675" name="Espace réservé du contenu 2"/>
          <p:cNvSpPr>
            <a:spLocks noGrp="1"/>
          </p:cNvSpPr>
          <p:nvPr>
            <p:ph sz="half" idx="1"/>
          </p:nvPr>
        </p:nvSpPr>
        <p:spPr>
          <a:xfrm>
            <a:off x="1" y="1071546"/>
            <a:ext cx="5143504" cy="4929222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Assuming two shadowing schemes, derive breakup cross sections from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dA</a:t>
            </a:r>
            <a:r>
              <a:rPr lang="en-US" dirty="0" smtClean="0"/>
              <a:t>(y)</a:t>
            </a:r>
          </a:p>
          <a:p>
            <a:pPr lvl="1">
              <a:defRPr/>
            </a:pPr>
            <a:r>
              <a:rPr lang="en-US" dirty="0" err="1" smtClean="0">
                <a:latin typeface="Franklin Gothic Book" pitchFamily="34" charset="0"/>
              </a:rPr>
              <a:t>σ</a:t>
            </a:r>
            <a:r>
              <a:rPr lang="en-US" baseline="-25000" dirty="0" err="1" smtClean="0">
                <a:latin typeface="Franklin Gothic Book" pitchFamily="34" charset="0"/>
              </a:rPr>
              <a:t>EKS</a:t>
            </a:r>
            <a:r>
              <a:rPr lang="en-US" dirty="0" smtClean="0">
                <a:latin typeface="Franklin Gothic Book" pitchFamily="34" charset="0"/>
              </a:rPr>
              <a:t> ≈ 2.8 </a:t>
            </a:r>
            <a:r>
              <a:rPr lang="en-US" baseline="30000" dirty="0" smtClean="0">
                <a:latin typeface="Franklin Gothic Book" pitchFamily="34" charset="0"/>
              </a:rPr>
              <a:t>+2.3</a:t>
            </a:r>
            <a:r>
              <a:rPr lang="en-US" baseline="-25000" dirty="0" smtClean="0">
                <a:latin typeface="Franklin Gothic Book" pitchFamily="34" charset="0"/>
              </a:rPr>
              <a:t>–2.1</a:t>
            </a:r>
            <a:r>
              <a:rPr lang="en-US" dirty="0" smtClean="0">
                <a:latin typeface="Franklin Gothic Book" pitchFamily="34" charset="0"/>
              </a:rPr>
              <a:t> </a:t>
            </a:r>
            <a:r>
              <a:rPr lang="en-US" dirty="0" err="1" smtClean="0">
                <a:latin typeface="Franklin Gothic Book" pitchFamily="34" charset="0"/>
              </a:rPr>
              <a:t>mb</a:t>
            </a:r>
            <a:endParaRPr lang="en-US" dirty="0" smtClean="0">
              <a:latin typeface="Franklin Gothic Book" pitchFamily="34" charset="0"/>
            </a:endParaRPr>
          </a:p>
          <a:p>
            <a:pPr lvl="1">
              <a:defRPr/>
            </a:pPr>
            <a:r>
              <a:rPr lang="en-US" dirty="0" err="1" smtClean="0">
                <a:latin typeface="Franklin Gothic Book" pitchFamily="34" charset="0"/>
              </a:rPr>
              <a:t>σ</a:t>
            </a:r>
            <a:r>
              <a:rPr lang="en-US" baseline="-25000" dirty="0" err="1" smtClean="0">
                <a:latin typeface="Franklin Gothic Book" pitchFamily="34" charset="0"/>
              </a:rPr>
              <a:t>NDSG</a:t>
            </a:r>
            <a:r>
              <a:rPr lang="en-US" dirty="0" smtClean="0">
                <a:latin typeface="Franklin Gothic Book" pitchFamily="34" charset="0"/>
              </a:rPr>
              <a:t> ≈ 2.6 </a:t>
            </a:r>
            <a:r>
              <a:rPr lang="en-US" baseline="30000" dirty="0" smtClean="0">
                <a:latin typeface="Franklin Gothic Book" pitchFamily="34" charset="0"/>
              </a:rPr>
              <a:t>+2.2</a:t>
            </a:r>
            <a:r>
              <a:rPr lang="en-US" baseline="-25000" dirty="0" smtClean="0">
                <a:latin typeface="Franklin Gothic Book" pitchFamily="34" charset="0"/>
              </a:rPr>
              <a:t>–2.6</a:t>
            </a:r>
            <a:r>
              <a:rPr lang="en-US" dirty="0" smtClean="0">
                <a:latin typeface="Franklin Gothic Book" pitchFamily="34" charset="0"/>
              </a:rPr>
              <a:t> </a:t>
            </a:r>
            <a:r>
              <a:rPr lang="en-US" dirty="0" err="1" smtClean="0">
                <a:latin typeface="Franklin Gothic Book" pitchFamily="34" charset="0"/>
              </a:rPr>
              <a:t>mb</a:t>
            </a:r>
            <a:endParaRPr lang="en-US" dirty="0" smtClean="0">
              <a:latin typeface="Franklin Gothic Book" pitchFamily="34" charset="0"/>
            </a:endParaRPr>
          </a:p>
          <a:p>
            <a:pPr>
              <a:defRPr/>
            </a:pPr>
            <a:r>
              <a:rPr lang="en-US" dirty="0" smtClean="0">
                <a:latin typeface="Franklin Gothic Book" pitchFamily="34" charset="0"/>
              </a:rPr>
              <a:t>Extrapolate to </a:t>
            </a:r>
            <a:r>
              <a:rPr lang="en-US" dirty="0" err="1" smtClean="0">
                <a:latin typeface="Franklin Gothic Book" pitchFamily="34" charset="0"/>
              </a:rPr>
              <a:t>AuAu</a:t>
            </a:r>
            <a:r>
              <a:rPr lang="en-US" dirty="0" smtClean="0">
                <a:latin typeface="Franklin Gothic Book" pitchFamily="34" charset="0"/>
              </a:rPr>
              <a:t> </a:t>
            </a:r>
            <a:r>
              <a:rPr lang="en-US" sz="2200" dirty="0" smtClean="0">
                <a:latin typeface="Franklin Gothic Book" pitchFamily="34" charset="0"/>
                <a:sym typeface="Wingdings" pitchFamily="2" charset="2"/>
              </a:rPr>
              <a:t></a:t>
            </a:r>
            <a:endParaRPr lang="en-US" dirty="0" smtClean="0">
              <a:latin typeface="Franklin Gothic Book" pitchFamily="34" charset="0"/>
            </a:endParaRPr>
          </a:p>
          <a:p>
            <a:pPr lvl="1">
              <a:defRPr/>
            </a:pPr>
            <a:r>
              <a:rPr lang="en-US" dirty="0" smtClean="0">
                <a:latin typeface="Franklin Gothic Book" pitchFamily="34" charset="0"/>
              </a:rPr>
              <a:t>(Also available for </a:t>
            </a:r>
            <a:r>
              <a:rPr lang="en-US" dirty="0" err="1" smtClean="0">
                <a:latin typeface="Franklin Gothic Book" pitchFamily="34" charset="0"/>
              </a:rPr>
              <a:t>CuCu</a:t>
            </a:r>
            <a:r>
              <a:rPr lang="en-US" dirty="0" smtClean="0">
                <a:latin typeface="Franklin Gothic Book" pitchFamily="34" charset="0"/>
              </a:rPr>
              <a:t>)</a:t>
            </a:r>
          </a:p>
          <a:p>
            <a:pPr lvl="1">
              <a:defRPr/>
            </a:pPr>
            <a:r>
              <a:rPr lang="en-US" dirty="0" smtClean="0">
                <a:latin typeface="Franklin Gothic Book" pitchFamily="34" charset="0"/>
              </a:rPr>
              <a:t>Mid and forward are correlated through shadowing scheme</a:t>
            </a:r>
          </a:p>
          <a:p>
            <a:pPr lvl="1">
              <a:defRPr/>
            </a:pPr>
            <a:r>
              <a:rPr lang="en-US" u="sng" dirty="0" smtClean="0">
                <a:solidFill>
                  <a:srgbClr val="FF0000"/>
                </a:solidFill>
                <a:latin typeface="Franklin Gothic Book" pitchFamily="34" charset="0"/>
              </a:rPr>
              <a:t>If you believe this shadowing + </a:t>
            </a:r>
            <a:r>
              <a:rPr lang="fr-FR" u="sng" dirty="0" smtClean="0">
                <a:solidFill>
                  <a:srgbClr val="FF0000"/>
                </a:solidFill>
                <a:latin typeface="Franklin Gothic Book" pitchFamily="34" charset="0"/>
              </a:rPr>
              <a:t>absorption</a:t>
            </a:r>
            <a:r>
              <a:rPr lang="en-US" dirty="0" smtClean="0">
                <a:solidFill>
                  <a:srgbClr val="FF0000"/>
                </a:solidFill>
                <a:latin typeface="Franklin Gothic Book" pitchFamily="34" charset="0"/>
              </a:rPr>
              <a:t>, there is anomalous suppression, larger at forward rapidity.</a:t>
            </a:r>
          </a:p>
        </p:txBody>
      </p:sp>
      <p:sp>
        <p:nvSpPr>
          <p:cNvPr id="26628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2009, June 17th</a:t>
            </a:r>
            <a:endParaRPr lang="en-US" smtClean="0"/>
          </a:p>
        </p:txBody>
      </p:sp>
      <p:sp>
        <p:nvSpPr>
          <p:cNvPr id="26629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Charmonia at SPS &amp; RHIC - raphael@in2p3.fr</a:t>
            </a:r>
            <a:endParaRPr lang="fr-FR" smtClean="0"/>
          </a:p>
        </p:txBody>
      </p:sp>
      <p:sp>
        <p:nvSpPr>
          <p:cNvPr id="26632" name="Line 25"/>
          <p:cNvSpPr>
            <a:spLocks noChangeShapeType="1"/>
          </p:cNvSpPr>
          <p:nvPr/>
        </p:nvSpPr>
        <p:spPr bwMode="auto">
          <a:xfrm>
            <a:off x="1504908" y="9080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ZoneTexte 12"/>
          <p:cNvSpPr txBox="1"/>
          <p:nvPr/>
        </p:nvSpPr>
        <p:spPr>
          <a:xfrm>
            <a:off x="5786446" y="5591730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Forward rapidity</a:t>
            </a:r>
            <a:endParaRPr lang="en-US" dirty="0"/>
          </a:p>
        </p:txBody>
      </p:sp>
      <p:sp>
        <p:nvSpPr>
          <p:cNvPr id="14" name="ZoneTexte 13"/>
          <p:cNvSpPr txBox="1"/>
          <p:nvPr/>
        </p:nvSpPr>
        <p:spPr>
          <a:xfrm>
            <a:off x="5786446" y="1988098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Midrapidity</a:t>
            </a:r>
            <a:endParaRPr lang="en-US" dirty="0"/>
          </a:p>
        </p:txBody>
      </p:sp>
      <p:sp>
        <p:nvSpPr>
          <p:cNvPr id="15" name="Double flèche verticale 14"/>
          <p:cNvSpPr/>
          <p:nvPr/>
        </p:nvSpPr>
        <p:spPr>
          <a:xfrm>
            <a:off x="8429652" y="4591598"/>
            <a:ext cx="214314" cy="107157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uble flèche verticale 15"/>
          <p:cNvSpPr/>
          <p:nvPr/>
        </p:nvSpPr>
        <p:spPr>
          <a:xfrm>
            <a:off x="8643966" y="1428736"/>
            <a:ext cx="204790" cy="78581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archemin horizontal 17"/>
          <p:cNvSpPr/>
          <p:nvPr/>
        </p:nvSpPr>
        <p:spPr>
          <a:xfrm>
            <a:off x="1989566" y="5500702"/>
            <a:ext cx="3153938" cy="71162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buSzPct val="80000"/>
              <a:defRPr/>
            </a:pPr>
            <a:r>
              <a:rPr lang="en-GB" sz="1600" dirty="0" smtClean="0">
                <a:latin typeface="Calibri" pitchFamily="34" charset="0"/>
              </a:rPr>
              <a:t>PHENIX</a:t>
            </a:r>
            <a:r>
              <a:rPr lang="en-GB" sz="1600" dirty="0">
                <a:latin typeface="Calibri" pitchFamily="34" charset="0"/>
              </a:rPr>
              <a:t>,</a:t>
            </a:r>
            <a:r>
              <a:rPr lang="en-US" sz="1600" dirty="0">
                <a:latin typeface="Calibri" pitchFamily="34" charset="0"/>
              </a:rPr>
              <a:t> PRC </a:t>
            </a:r>
            <a:r>
              <a:rPr lang="en-US" sz="1600" dirty="0" smtClean="0">
                <a:latin typeface="Calibri" pitchFamily="34" charset="0"/>
              </a:rPr>
              <a:t>77 (2008) 024912</a:t>
            </a:r>
          </a:p>
          <a:p>
            <a:pPr algn="ctr">
              <a:lnSpc>
                <a:spcPct val="90000"/>
              </a:lnSpc>
              <a:buSzPct val="80000"/>
              <a:defRPr/>
            </a:pPr>
            <a:r>
              <a:rPr lang="en-GB" sz="1600" dirty="0" smtClean="0">
                <a:latin typeface="Calibri" pitchFamily="34" charset="0"/>
              </a:rPr>
              <a:t>&amp; erratum: PRC 79 (2009) 059901</a:t>
            </a:r>
            <a:endParaRPr lang="en-GB" sz="1600" dirty="0">
              <a:latin typeface="Calibri" pitchFamily="34" charset="0"/>
            </a:endParaRPr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A30E21-DF7A-46F5-8266-1FF758349B26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</p:spTree>
    <p:custDataLst>
      <p:tags r:id="rId1"/>
    </p:custDataLst>
  </p:cSld>
  <p:clrMapOvr>
    <a:masterClrMapping/>
  </p:clrMapOvr>
  <p:transition advTm="808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4" grpId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C:\Documents and Settings\Raphaël\Bureau\QM08\PPG078\figure_glauber_projectauaumi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95" y="-142900"/>
            <a:ext cx="4067175" cy="34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itre 1"/>
          <p:cNvSpPr>
            <a:spLocks noGrp="1"/>
          </p:cNvSpPr>
          <p:nvPr>
            <p:ph type="title"/>
          </p:nvPr>
        </p:nvSpPr>
        <p:spPr>
          <a:xfrm>
            <a:off x="1209672" y="0"/>
            <a:ext cx="2933700" cy="836613"/>
          </a:xfrm>
        </p:spPr>
        <p:txBody>
          <a:bodyPr/>
          <a:lstStyle/>
          <a:p>
            <a:r>
              <a:rPr lang="fr-FR" dirty="0" smtClean="0"/>
              <a:t>B. Cold </a:t>
            </a:r>
            <a:r>
              <a:rPr lang="fr-FR" dirty="0" err="1" smtClean="0"/>
              <a:t>matter</a:t>
            </a:r>
            <a:endParaRPr lang="fr-FR" dirty="0" smtClean="0"/>
          </a:p>
        </p:txBody>
      </p:sp>
      <p:sp>
        <p:nvSpPr>
          <p:cNvPr id="2" name="Espace réservé du contenu 2"/>
          <p:cNvSpPr>
            <a:spLocks noGrp="1"/>
          </p:cNvSpPr>
          <p:nvPr>
            <p:ph sz="half" idx="1"/>
          </p:nvPr>
        </p:nvSpPr>
        <p:spPr>
          <a:xfrm>
            <a:off x="250826" y="1071546"/>
            <a:ext cx="4826000" cy="5310204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dirty="0" smtClean="0"/>
              <a:t>More model independent… </a:t>
            </a:r>
          </a:p>
          <a:p>
            <a:pPr>
              <a:defRPr/>
            </a:pPr>
            <a:r>
              <a:rPr lang="en-US" dirty="0" smtClean="0"/>
              <a:t>In a </a:t>
            </a:r>
            <a:r>
              <a:rPr lang="en-US" dirty="0" err="1" smtClean="0"/>
              <a:t>Glauber</a:t>
            </a:r>
            <a:r>
              <a:rPr lang="en-US" dirty="0" smtClean="0"/>
              <a:t> data-driven model, propagate what we know from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dA</a:t>
            </a:r>
            <a:r>
              <a:rPr lang="en-US" dirty="0" smtClean="0"/>
              <a:t>(</a:t>
            </a:r>
            <a:r>
              <a:rPr lang="en-US" dirty="0" err="1" smtClean="0"/>
              <a:t>y,centrality</a:t>
            </a:r>
            <a:r>
              <a:rPr lang="en-US" dirty="0" smtClean="0"/>
              <a:t>)</a:t>
            </a:r>
          </a:p>
          <a:p>
            <a:pPr lvl="1">
              <a:defRPr/>
            </a:pPr>
            <a:r>
              <a:rPr lang="en-US" dirty="0" smtClean="0"/>
              <a:t>R</a:t>
            </a:r>
            <a:r>
              <a:rPr lang="en-US" baseline="-25000" dirty="0" smtClean="0"/>
              <a:t>AA</a:t>
            </a:r>
            <a:r>
              <a:rPr lang="en-US" dirty="0" smtClean="0"/>
              <a:t>(</a:t>
            </a:r>
            <a:r>
              <a:rPr lang="en-US" dirty="0" err="1" smtClean="0"/>
              <a:t>y,b</a:t>
            </a:r>
            <a:r>
              <a:rPr lang="en-US" dirty="0" smtClean="0"/>
              <a:t>) = </a:t>
            </a:r>
            <a:r>
              <a:rPr lang="el-GR" dirty="0" smtClean="0">
                <a:latin typeface="Franklin Gothic Book"/>
              </a:rPr>
              <a:t>Σ</a:t>
            </a:r>
            <a:r>
              <a:rPr lang="fr-FR" baseline="-25000" dirty="0" smtClean="0">
                <a:latin typeface="Franklin Gothic Book"/>
              </a:rPr>
              <a:t>i</a:t>
            </a:r>
            <a:r>
              <a:rPr lang="fr-FR" dirty="0" smtClean="0">
                <a:latin typeface="Franklin Gothic Book"/>
              </a:rPr>
              <a:t>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dA</a:t>
            </a:r>
            <a:r>
              <a:rPr lang="en-US" dirty="0" smtClean="0"/>
              <a:t> (–y,b</a:t>
            </a:r>
            <a:r>
              <a:rPr lang="en-US" baseline="30000" dirty="0" smtClean="0"/>
              <a:t>i</a:t>
            </a:r>
            <a:r>
              <a:rPr lang="en-US" baseline="-25000" dirty="0" smtClean="0"/>
              <a:t>1</a:t>
            </a:r>
            <a:r>
              <a:rPr lang="en-US" dirty="0" smtClean="0"/>
              <a:t>) x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dA</a:t>
            </a:r>
            <a:r>
              <a:rPr lang="en-US" dirty="0" smtClean="0"/>
              <a:t>(+y,b</a:t>
            </a:r>
            <a:r>
              <a:rPr lang="en-US" baseline="30000" dirty="0" smtClean="0"/>
              <a:t>i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pPr lvl="1">
              <a:defRPr/>
            </a:pPr>
            <a:r>
              <a:rPr lang="en-US" dirty="0" smtClean="0"/>
              <a:t>No shadowing nor absorption  schemes</a:t>
            </a:r>
          </a:p>
          <a:p>
            <a:pPr lvl="1">
              <a:defRPr/>
            </a:pPr>
            <a:r>
              <a:rPr lang="en-US" dirty="0" smtClean="0"/>
              <a:t>Mid and forward are not correlated, less model dependent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larger uncertainties (especially @ y≈0)</a:t>
            </a:r>
          </a:p>
          <a:p>
            <a:pPr>
              <a:defRPr/>
            </a:pPr>
            <a:r>
              <a:rPr lang="en-US" dirty="0" smtClean="0">
                <a:solidFill>
                  <a:srgbClr val="FF9900"/>
                </a:solidFill>
                <a:latin typeface="Franklin Gothic Book" pitchFamily="34" charset="0"/>
              </a:rPr>
              <a:t>Anomalous suppression, at least at forward rapidity!</a:t>
            </a:r>
          </a:p>
          <a:p>
            <a:pPr>
              <a:defRPr/>
            </a:pPr>
            <a:r>
              <a:rPr lang="en-US" u="sng" dirty="0" smtClean="0">
                <a:solidFill>
                  <a:srgbClr val="FF0000"/>
                </a:solidFill>
                <a:latin typeface="Franklin Gothic Book" pitchFamily="34" charset="0"/>
              </a:rPr>
              <a:t>Anomalous suppression could be identical at different </a:t>
            </a:r>
            <a:r>
              <a:rPr lang="en-US" u="sng" dirty="0" err="1" smtClean="0">
                <a:solidFill>
                  <a:srgbClr val="FF0000"/>
                </a:solidFill>
                <a:latin typeface="Franklin Gothic Book" pitchFamily="34" charset="0"/>
              </a:rPr>
              <a:t>rapidities</a:t>
            </a:r>
            <a:endParaRPr lang="en-US" u="sng" dirty="0" smtClean="0">
              <a:solidFill>
                <a:srgbClr val="FF0000"/>
              </a:solidFill>
              <a:latin typeface="Franklin Gothic Book" pitchFamily="34" charset="0"/>
            </a:endParaRPr>
          </a:p>
          <a:p>
            <a:pPr>
              <a:defRPr/>
            </a:pPr>
            <a:r>
              <a:rPr lang="en-US" dirty="0" smtClean="0">
                <a:latin typeface="Franklin Gothic Book" pitchFamily="34" charset="0"/>
              </a:rPr>
              <a:t>(No </a:t>
            </a:r>
            <a:r>
              <a:rPr lang="en-US" dirty="0" err="1" smtClean="0">
                <a:latin typeface="Franklin Gothic Book" pitchFamily="34" charset="0"/>
              </a:rPr>
              <a:t>dCu</a:t>
            </a:r>
            <a:r>
              <a:rPr lang="en-US" dirty="0" smtClean="0">
                <a:latin typeface="Franklin Gothic Book" pitchFamily="34" charset="0"/>
              </a:rPr>
              <a:t>, so no </a:t>
            </a:r>
            <a:r>
              <a:rPr lang="en-US" dirty="0" err="1" smtClean="0">
                <a:latin typeface="Franklin Gothic Book" pitchFamily="34" charset="0"/>
              </a:rPr>
              <a:t>CuCu</a:t>
            </a:r>
            <a:r>
              <a:rPr lang="en-US" dirty="0" smtClean="0">
                <a:latin typeface="Franklin Gothic Book" pitchFamily="34" charset="0"/>
              </a:rPr>
              <a:t>)</a:t>
            </a:r>
          </a:p>
        </p:txBody>
      </p:sp>
      <p:sp>
        <p:nvSpPr>
          <p:cNvPr id="27653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2009, June 17th</a:t>
            </a:r>
            <a:endParaRPr lang="en-US" smtClean="0"/>
          </a:p>
        </p:txBody>
      </p:sp>
      <p:sp>
        <p:nvSpPr>
          <p:cNvPr id="27654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Charmonia at SPS &amp; RHIC - raphael@in2p3.fr</a:t>
            </a:r>
            <a:endParaRPr lang="fr-FR" smtClean="0"/>
          </a:p>
        </p:txBody>
      </p:sp>
      <p:pic>
        <p:nvPicPr>
          <p:cNvPr id="27658" name="Picture 2" descr="C:\Documents and Settings\Raphaël\Bureau\QM08\PPG078\figure_glauber_projectauauforw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295" y="3000372"/>
            <a:ext cx="4067175" cy="34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0" name="ZoneTexte 17"/>
          <p:cNvSpPr txBox="1">
            <a:spLocks noChangeArrowheads="1"/>
          </p:cNvSpPr>
          <p:nvPr/>
        </p:nvSpPr>
        <p:spPr bwMode="auto">
          <a:xfrm>
            <a:off x="6000783" y="3929060"/>
            <a:ext cx="2416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Survival = 38 </a:t>
            </a:r>
            <a:r>
              <a:rPr lang="en-US" baseline="30000"/>
              <a:t>+18</a:t>
            </a:r>
            <a:r>
              <a:rPr lang="en-US" baseline="-25000"/>
              <a:t>– 22</a:t>
            </a:r>
            <a:r>
              <a:rPr lang="en-US"/>
              <a:t> %</a:t>
            </a:r>
          </a:p>
        </p:txBody>
      </p:sp>
      <p:sp>
        <p:nvSpPr>
          <p:cNvPr id="27661" name="ZoneTexte 18"/>
          <p:cNvSpPr txBox="1">
            <a:spLocks noChangeArrowheads="1"/>
          </p:cNvSpPr>
          <p:nvPr/>
        </p:nvSpPr>
        <p:spPr bwMode="auto">
          <a:xfrm>
            <a:off x="6215095" y="2444725"/>
            <a:ext cx="2436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Survival = 55 </a:t>
            </a:r>
            <a:r>
              <a:rPr lang="en-US" baseline="30000"/>
              <a:t>+23</a:t>
            </a:r>
            <a:r>
              <a:rPr lang="en-US" baseline="-25000"/>
              <a:t>–38</a:t>
            </a:r>
            <a:r>
              <a:rPr lang="en-US"/>
              <a:t> %</a:t>
            </a:r>
          </a:p>
        </p:txBody>
      </p:sp>
      <p:sp>
        <p:nvSpPr>
          <p:cNvPr id="21" name="Flèche courbée vers la droite 20"/>
          <p:cNvSpPr/>
          <p:nvPr/>
        </p:nvSpPr>
        <p:spPr>
          <a:xfrm rot="10800000">
            <a:off x="8358220" y="4000497"/>
            <a:ext cx="428625" cy="142875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Parenthèse fermante 21"/>
          <p:cNvSpPr/>
          <p:nvPr/>
        </p:nvSpPr>
        <p:spPr>
          <a:xfrm>
            <a:off x="8501095" y="1730350"/>
            <a:ext cx="71438" cy="571500"/>
          </a:xfrm>
          <a:prstGeom prst="rightBracket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Flèche courbée vers la droite 22"/>
          <p:cNvSpPr/>
          <p:nvPr/>
        </p:nvSpPr>
        <p:spPr>
          <a:xfrm rot="10800000" flipV="1">
            <a:off x="8572533" y="1944663"/>
            <a:ext cx="428625" cy="78581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Parenthèse fermante 23"/>
          <p:cNvSpPr/>
          <p:nvPr/>
        </p:nvSpPr>
        <p:spPr>
          <a:xfrm>
            <a:off x="8286783" y="5000622"/>
            <a:ext cx="71437" cy="714375"/>
          </a:xfrm>
          <a:prstGeom prst="rightBracket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ZoneTexte 17"/>
          <p:cNvSpPr txBox="1"/>
          <p:nvPr/>
        </p:nvSpPr>
        <p:spPr>
          <a:xfrm>
            <a:off x="5590586" y="5702850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Forward rapidity</a:t>
            </a:r>
            <a:endParaRPr lang="en-US" dirty="0"/>
          </a:p>
        </p:txBody>
      </p:sp>
      <p:sp>
        <p:nvSpPr>
          <p:cNvPr id="19" name="ZoneTexte 18"/>
          <p:cNvSpPr txBox="1"/>
          <p:nvPr/>
        </p:nvSpPr>
        <p:spPr>
          <a:xfrm>
            <a:off x="5565009" y="2003971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Midrapidity</a:t>
            </a:r>
            <a:endParaRPr lang="en-US" dirty="0"/>
          </a:p>
        </p:txBody>
      </p:sp>
      <p:sp>
        <p:nvSpPr>
          <p:cNvPr id="20" name="Parchemin horizontal 19"/>
          <p:cNvSpPr/>
          <p:nvPr/>
        </p:nvSpPr>
        <p:spPr>
          <a:xfrm>
            <a:off x="5857938" y="214290"/>
            <a:ext cx="2907249" cy="71162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buSzPct val="80000"/>
              <a:defRPr/>
            </a:pPr>
            <a:r>
              <a:rPr lang="en-GB" sz="1600" dirty="0" err="1">
                <a:latin typeface="Calibri" pitchFamily="34" charset="0"/>
              </a:rPr>
              <a:t>RGdC</a:t>
            </a:r>
            <a:r>
              <a:rPr lang="en-GB" sz="1600" dirty="0">
                <a:latin typeface="Calibri" pitchFamily="34" charset="0"/>
              </a:rPr>
              <a:t>, HP06 and QM06</a:t>
            </a:r>
          </a:p>
          <a:p>
            <a:pPr algn="ctr">
              <a:lnSpc>
                <a:spcPct val="90000"/>
              </a:lnSpc>
              <a:buSzPct val="80000"/>
              <a:defRPr/>
            </a:pPr>
            <a:r>
              <a:rPr lang="en-GB" sz="1600" dirty="0">
                <a:latin typeface="Calibri" pitchFamily="34" charset="0"/>
              </a:rPr>
              <a:t>PHENIX,</a:t>
            </a:r>
            <a:r>
              <a:rPr lang="en-US" sz="1600" dirty="0">
                <a:latin typeface="Calibri" pitchFamily="34" charset="0"/>
              </a:rPr>
              <a:t> PRC 77, 024912 (2008)</a:t>
            </a:r>
            <a:endParaRPr lang="en-GB" sz="1600" dirty="0">
              <a:latin typeface="Calibri" pitchFamily="34" charset="0"/>
            </a:endParaRPr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1500166" y="9080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A30E21-DF7A-46F5-8266-1FF758349B26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</p:spTree>
  </p:cSld>
  <p:clrMapOvr>
    <a:masterClrMapping/>
  </p:clrMapOvr>
  <p:transition advTm="777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0" grpId="0"/>
      <p:bldP spid="27661" grpId="0"/>
      <p:bldP spid="21" grpId="0" animBg="1"/>
      <p:bldP spid="22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6"/>
          <p:cNvSpPr>
            <a:spLocks noGrp="1"/>
          </p:cNvSpPr>
          <p:nvPr>
            <p:ph type="title"/>
          </p:nvPr>
        </p:nvSpPr>
        <p:spPr>
          <a:xfrm>
            <a:off x="0" y="0"/>
            <a:ext cx="4572000" cy="836613"/>
          </a:xfrm>
        </p:spPr>
        <p:txBody>
          <a:bodyPr/>
          <a:lstStyle/>
          <a:p>
            <a:r>
              <a:rPr lang="en-US" dirty="0" smtClean="0"/>
              <a:t>B. Recent CGC paper</a:t>
            </a:r>
          </a:p>
        </p:txBody>
      </p:sp>
      <p:sp>
        <p:nvSpPr>
          <p:cNvPr id="28675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>
                <a:latin typeface="Arial" pitchFamily="34" charset="0"/>
              </a:rPr>
              <a:t>2009, June 17th</a:t>
            </a:r>
            <a:endParaRPr lang="en-US" smtClean="0">
              <a:latin typeface="Arial" pitchFamily="34" charset="0"/>
            </a:endParaRPr>
          </a:p>
        </p:txBody>
      </p:sp>
      <p:sp>
        <p:nvSpPr>
          <p:cNvPr id="28676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Charmonia at SPS &amp; RHIC - raphael@in2p3.fr</a:t>
            </a:r>
            <a:endParaRPr lang="fr-FR" smtClean="0">
              <a:latin typeface="Arial" pitchFamily="34" charset="0"/>
            </a:endParaRPr>
          </a:p>
        </p:txBody>
      </p:sp>
      <p:sp>
        <p:nvSpPr>
          <p:cNvPr id="28678" name="Line 33"/>
          <p:cNvSpPr>
            <a:spLocks noChangeShapeType="1"/>
          </p:cNvSpPr>
          <p:nvPr/>
        </p:nvSpPr>
        <p:spPr bwMode="auto">
          <a:xfrm>
            <a:off x="1169988" y="8572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1"/>
          </p:nvPr>
        </p:nvSpPr>
        <p:spPr>
          <a:xfrm>
            <a:off x="142875" y="1143000"/>
            <a:ext cx="4352925" cy="4500563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Gluon saturation could further suppress forward J/</a:t>
            </a:r>
            <a:r>
              <a:rPr lang="el-GR" dirty="0" smtClean="0"/>
              <a:t>ψ</a:t>
            </a:r>
            <a:r>
              <a:rPr lang="en-US" dirty="0" smtClean="0"/>
              <a:t> in </a:t>
            </a:r>
            <a:r>
              <a:rPr lang="en-US" dirty="0" err="1" smtClean="0"/>
              <a:t>AuAu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First numerical estimate</a:t>
            </a:r>
          </a:p>
          <a:p>
            <a:pPr lvl="1">
              <a:defRPr/>
            </a:pPr>
            <a:r>
              <a:rPr lang="en-US" u="sng" dirty="0" smtClean="0"/>
              <a:t>Absolute amount of suppression is fitted to the </a:t>
            </a:r>
            <a:r>
              <a:rPr lang="en-US" u="sng" dirty="0" err="1" smtClean="0"/>
              <a:t>AuAu</a:t>
            </a:r>
            <a:r>
              <a:rPr lang="en-US" u="sng" dirty="0" smtClean="0"/>
              <a:t> data</a:t>
            </a:r>
            <a:r>
              <a:rPr lang="en-US" dirty="0" smtClean="0"/>
              <a:t>!</a:t>
            </a:r>
          </a:p>
          <a:p>
            <a:pPr lvl="1">
              <a:defRPr/>
            </a:pPr>
            <a:r>
              <a:rPr lang="en-US" dirty="0" smtClean="0"/>
              <a:t>Waiting forward to new </a:t>
            </a:r>
            <a:r>
              <a:rPr lang="en-US" dirty="0" err="1" smtClean="0"/>
              <a:t>dAu</a:t>
            </a:r>
            <a:r>
              <a:rPr lang="en-US" dirty="0" smtClean="0"/>
              <a:t> data to fit them first</a:t>
            </a:r>
          </a:p>
          <a:p>
            <a:pPr lvl="1">
              <a:defRPr/>
            </a:pPr>
            <a:r>
              <a:rPr lang="en-US" dirty="0" smtClean="0"/>
              <a:t>However, rapidity dependence should be ok</a:t>
            </a:r>
          </a:p>
          <a:p>
            <a:pPr lvl="1">
              <a:defRPr/>
            </a:pPr>
            <a:r>
              <a:rPr lang="en-US" dirty="0" smtClean="0"/>
              <a:t>But it </a:t>
            </a:r>
            <a:r>
              <a:rPr lang="en-US" u="sng" dirty="0" smtClean="0"/>
              <a:t>does not reproduce peripheral data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</a:t>
            </a:r>
          </a:p>
          <a:p>
            <a:pPr lvl="1">
              <a:defRPr/>
            </a:pPr>
            <a:r>
              <a:rPr lang="en-US" dirty="0" smtClean="0">
                <a:sym typeface="Wingdings" pitchFamily="2" charset="2"/>
              </a:rPr>
              <a:t>Anyway… </a:t>
            </a:r>
            <a:endParaRPr lang="en-US" dirty="0" smtClean="0"/>
          </a:p>
        </p:txBody>
      </p:sp>
      <p:sp>
        <p:nvSpPr>
          <p:cNvPr id="14" name="Parchemin horizontal 13"/>
          <p:cNvSpPr/>
          <p:nvPr/>
        </p:nvSpPr>
        <p:spPr>
          <a:xfrm>
            <a:off x="4614987" y="136894"/>
            <a:ext cx="2831612" cy="100609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buSzPct val="80000"/>
              <a:defRPr/>
            </a:pPr>
            <a:r>
              <a:rPr lang="en-GB" sz="1600" dirty="0" err="1">
                <a:latin typeface="Calibri" pitchFamily="34" charset="0"/>
              </a:rPr>
              <a:t>Kharzeev</a:t>
            </a:r>
            <a:r>
              <a:rPr lang="en-GB" sz="1600" dirty="0">
                <a:latin typeface="Calibri" pitchFamily="34" charset="0"/>
              </a:rPr>
              <a:t>, Levin, </a:t>
            </a:r>
            <a:r>
              <a:rPr lang="en-GB" sz="1600" dirty="0" err="1">
                <a:latin typeface="Calibri" pitchFamily="34" charset="0"/>
              </a:rPr>
              <a:t>Nardi</a:t>
            </a:r>
            <a:r>
              <a:rPr lang="en-GB" sz="1600" dirty="0">
                <a:latin typeface="Calibri" pitchFamily="34" charset="0"/>
              </a:rPr>
              <a:t>, </a:t>
            </a:r>
            <a:r>
              <a:rPr lang="en-GB" sz="1600" dirty="0" err="1">
                <a:latin typeface="Calibri" pitchFamily="34" charset="0"/>
              </a:rPr>
              <a:t>Tuchin</a:t>
            </a:r>
            <a:endParaRPr lang="en-GB" sz="1600" dirty="0">
              <a:latin typeface="Calibri" pitchFamily="34" charset="0"/>
            </a:endParaRPr>
          </a:p>
          <a:p>
            <a:pPr algn="ctr">
              <a:lnSpc>
                <a:spcPct val="90000"/>
              </a:lnSpc>
              <a:buSzPct val="80000"/>
              <a:defRPr/>
            </a:pPr>
            <a:r>
              <a:rPr lang="en-GB" sz="1600" dirty="0" smtClean="0">
                <a:latin typeface="Calibri" pitchFamily="34" charset="0"/>
              </a:rPr>
              <a:t>PRL102 (2009) 152301</a:t>
            </a:r>
          </a:p>
          <a:p>
            <a:pPr algn="ctr">
              <a:lnSpc>
                <a:spcPct val="90000"/>
              </a:lnSpc>
              <a:buSzPct val="80000"/>
              <a:defRPr/>
            </a:pPr>
            <a:r>
              <a:rPr lang="en-GB" sz="1600" dirty="0" smtClean="0">
                <a:latin typeface="Calibri" pitchFamily="34" charset="0"/>
              </a:rPr>
              <a:t>and </a:t>
            </a:r>
            <a:r>
              <a:rPr lang="en-GB" sz="1600" dirty="0" err="1" smtClean="0">
                <a:latin typeface="Calibri" pitchFamily="34" charset="0"/>
              </a:rPr>
              <a:t>arXiv</a:t>
            </a:r>
            <a:r>
              <a:rPr lang="en-GB" sz="1600" dirty="0" smtClean="0">
                <a:latin typeface="Calibri" pitchFamily="34" charset="0"/>
              </a:rPr>
              <a:t>: 0809.2933</a:t>
            </a:r>
          </a:p>
        </p:txBody>
      </p:sp>
      <p:pic>
        <p:nvPicPr>
          <p:cNvPr id="28681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1285875"/>
            <a:ext cx="4116387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2" name="Text Box 23"/>
          <p:cNvSpPr txBox="1">
            <a:spLocks noChangeArrowheads="1"/>
          </p:cNvSpPr>
          <p:nvPr/>
        </p:nvSpPr>
        <p:spPr bwMode="auto">
          <a:xfrm>
            <a:off x="5372100" y="1384300"/>
            <a:ext cx="78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i="1">
                <a:ea typeface="ＭＳ Ｐゴシック"/>
                <a:cs typeface="ＭＳ Ｐゴシック"/>
              </a:rPr>
              <a:t>dN/dy</a:t>
            </a:r>
          </a:p>
        </p:txBody>
      </p:sp>
      <p:sp>
        <p:nvSpPr>
          <p:cNvPr id="13" name="Espace réservé du contenu 20"/>
          <p:cNvSpPr txBox="1">
            <a:spLocks/>
          </p:cNvSpPr>
          <p:nvPr/>
        </p:nvSpPr>
        <p:spPr bwMode="auto">
          <a:xfrm>
            <a:off x="676275" y="5500688"/>
            <a:ext cx="8110567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à"/>
              <a:defRPr/>
            </a:pPr>
            <a:r>
              <a:rPr lang="en-US" sz="2800" kern="0" dirty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en-US" sz="2800" kern="0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Again, J/</a:t>
            </a:r>
            <a:r>
              <a:rPr lang="el-GR" sz="2800" kern="0" dirty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ψ</a:t>
            </a:r>
            <a:r>
              <a:rPr lang="fr-FR" sz="2800" kern="0" dirty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fr-FR" sz="2800" u="sng" kern="0" dirty="0" err="1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anomalous</a:t>
            </a:r>
            <a:r>
              <a:rPr lang="fr-FR" sz="2800" kern="0" dirty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fr-FR" sz="2800" kern="0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suppression </a:t>
            </a:r>
            <a:r>
              <a:rPr lang="fr-FR" sz="2800" kern="0" dirty="0" err="1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could</a:t>
            </a:r>
            <a:r>
              <a:rPr lang="fr-FR" sz="2800" kern="0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fr-FR" sz="2800" kern="0" dirty="0" err="1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be</a:t>
            </a:r>
            <a:r>
              <a:rPr lang="fr-FR" sz="2800" kern="0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fr-FR" sz="2800" kern="0" dirty="0" err="1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identical</a:t>
            </a:r>
            <a:r>
              <a:rPr lang="fr-FR" sz="2800" kern="0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en-US" sz="2800" kern="0" dirty="0" smtClean="0">
                <a:solidFill>
                  <a:srgbClr val="FF0000"/>
                </a:solidFill>
                <a:latin typeface="Calibri" pitchFamily="34" charset="0"/>
              </a:rPr>
              <a:t>at </a:t>
            </a:r>
            <a:r>
              <a:rPr lang="en-US" sz="2800" kern="0" dirty="0">
                <a:solidFill>
                  <a:srgbClr val="FF0000"/>
                </a:solidFill>
                <a:latin typeface="Calibri" pitchFamily="34" charset="0"/>
              </a:rPr>
              <a:t>mid and forward rapidity!</a:t>
            </a:r>
          </a:p>
        </p:txBody>
      </p:sp>
      <p:pic>
        <p:nvPicPr>
          <p:cNvPr id="23560" name="Espace réservé du contenu 10" descr="raa_cgc_blank.gif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48200" y="1285875"/>
            <a:ext cx="4803775" cy="4376738"/>
          </a:xfrm>
        </p:spPr>
      </p:pic>
      <p:pic>
        <p:nvPicPr>
          <p:cNvPr id="15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13" y="71438"/>
            <a:ext cx="140335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A30E21-DF7A-46F5-8266-1FF758349B26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85800" y="1928802"/>
            <a:ext cx="7772400" cy="1470025"/>
          </a:xfrm>
        </p:spPr>
        <p:txBody>
          <a:bodyPr/>
          <a:lstStyle/>
          <a:p>
            <a:r>
              <a:rPr lang="en-US" dirty="0" smtClean="0"/>
              <a:t>How to disentangle these </a:t>
            </a:r>
            <a:br>
              <a:rPr lang="en-US" dirty="0" smtClean="0"/>
            </a:br>
            <a:r>
              <a:rPr lang="en-US" dirty="0" smtClean="0"/>
              <a:t>two scenarios </a:t>
            </a:r>
            <a:r>
              <a:rPr lang="en-US" u="sng" dirty="0" smtClean="0"/>
              <a:t>experimentally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>(now moving to preliminary material)</a:t>
            </a:r>
            <a:endParaRPr lang="en-US" dirty="0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50825" y="3886200"/>
            <a:ext cx="8607455" cy="1752600"/>
          </a:xfrm>
        </p:spPr>
        <p:txBody>
          <a:bodyPr/>
          <a:lstStyle/>
          <a:p>
            <a:r>
              <a:rPr lang="en-US" dirty="0" smtClean="0"/>
              <a:t>Two possible </a:t>
            </a:r>
            <a:r>
              <a:rPr lang="en-US" u="sng" dirty="0" smtClean="0"/>
              <a:t>theoretical</a:t>
            </a:r>
            <a:r>
              <a:rPr lang="en-US" dirty="0" smtClean="0"/>
              <a:t> explanations…</a:t>
            </a:r>
          </a:p>
          <a:p>
            <a:r>
              <a:rPr lang="en-US" dirty="0" smtClean="0"/>
              <a:t>A. One hot: coalescence, regeneration</a:t>
            </a:r>
          </a:p>
          <a:p>
            <a:r>
              <a:rPr lang="en-US" dirty="0" smtClean="0"/>
              <a:t>B. One cold: saturation, shadowing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Line 25"/>
          <p:cNvSpPr>
            <a:spLocks noChangeShapeType="1"/>
          </p:cNvSpPr>
          <p:nvPr/>
        </p:nvSpPr>
        <p:spPr bwMode="auto">
          <a:xfrm>
            <a:off x="3419475" y="37147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2009, June 17th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F00617-A087-4F51-A7E9-485462A11FE5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Charmonia at SPS &amp; RHIC - raphael@in2p3.fr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How to move </a:t>
            </a:r>
            <a:r>
              <a:rPr lang="fr-FR" dirty="0" err="1" smtClean="0"/>
              <a:t>forward</a:t>
            </a:r>
            <a:r>
              <a:rPr lang="fr-FR" dirty="0" smtClean="0"/>
              <a:t> </a:t>
            </a:r>
            <a:r>
              <a:rPr lang="fr-FR" u="sng" dirty="0" err="1" smtClean="0"/>
              <a:t>experimentally</a:t>
            </a:r>
            <a:r>
              <a:rPr lang="fr-FR" dirty="0" smtClean="0"/>
              <a:t>?</a:t>
            </a:r>
          </a:p>
        </p:txBody>
      </p:sp>
      <p:sp>
        <p:nvSpPr>
          <p:cNvPr id="25603" name="Espace réservé du contenu 7"/>
          <p:cNvSpPr>
            <a:spLocks noGrp="1"/>
          </p:cNvSpPr>
          <p:nvPr>
            <p:ph sz="half" idx="1"/>
          </p:nvPr>
        </p:nvSpPr>
        <p:spPr>
          <a:xfrm>
            <a:off x="457200" y="1573213"/>
            <a:ext cx="4038600" cy="4784725"/>
          </a:xfrm>
        </p:spPr>
        <p:txBody>
          <a:bodyPr/>
          <a:lstStyle/>
          <a:p>
            <a:pPr marL="514350" indent="-514350">
              <a:buFont typeface="Comic Sans MS" pitchFamily="66" charset="0"/>
              <a:buAutoNum type="arabicPeriod"/>
            </a:pPr>
            <a:r>
              <a:rPr lang="en-US" dirty="0" smtClean="0"/>
              <a:t>Calm down? </a:t>
            </a:r>
          </a:p>
          <a:p>
            <a:pPr marL="514350" indent="-514350">
              <a:buFont typeface="Comic Sans MS" pitchFamily="66" charset="0"/>
              <a:buAutoNum type="arabicPeriod"/>
            </a:pPr>
            <a:r>
              <a:rPr lang="en-US" dirty="0" smtClean="0"/>
              <a:t>Be more open?</a:t>
            </a:r>
          </a:p>
          <a:p>
            <a:pPr marL="514350" indent="-514350">
              <a:buFont typeface="Comic Sans MS" pitchFamily="66" charset="0"/>
              <a:buAutoNum type="arabicPeriod"/>
            </a:pPr>
            <a:r>
              <a:rPr lang="en-US" dirty="0" smtClean="0"/>
              <a:t>Get excited? </a:t>
            </a:r>
          </a:p>
          <a:p>
            <a:pPr marL="514350" indent="-514350">
              <a:buFont typeface="Comic Sans MS" pitchFamily="66" charset="0"/>
              <a:buAutoNum type="arabicPeriod"/>
            </a:pPr>
            <a:r>
              <a:rPr lang="en-US" dirty="0" smtClean="0"/>
              <a:t>Get high?</a:t>
            </a:r>
          </a:p>
          <a:p>
            <a:pPr marL="514350" indent="-514350">
              <a:buFont typeface="Comic Sans MS" pitchFamily="66" charset="0"/>
              <a:buAutoNum type="arabicPeriod"/>
            </a:pPr>
            <a:r>
              <a:rPr lang="en-US" dirty="0" smtClean="0"/>
              <a:t>Broaden interest? </a:t>
            </a:r>
          </a:p>
          <a:p>
            <a:pPr marL="514350" indent="-514350">
              <a:buFont typeface="Comic Sans MS" pitchFamily="66" charset="0"/>
              <a:buAutoNum type="arabicPeriod"/>
            </a:pPr>
            <a:r>
              <a:rPr lang="en-US" dirty="0" smtClean="0"/>
              <a:t>Let it flow? </a:t>
            </a:r>
          </a:p>
          <a:p>
            <a:pPr marL="514350" indent="-514350">
              <a:buFont typeface="Comic Sans MS" pitchFamily="66" charset="0"/>
              <a:buAutoNum type="arabicPeriod"/>
            </a:pPr>
            <a:r>
              <a:rPr lang="en-US" dirty="0" smtClean="0"/>
              <a:t>Be upset? </a:t>
            </a:r>
          </a:p>
          <a:p>
            <a:pPr marL="514350" indent="-514350">
              <a:buFont typeface="Comic Sans MS" pitchFamily="66" charset="0"/>
              <a:buAutoNum type="arabicPeriod"/>
            </a:pPr>
            <a:r>
              <a:rPr lang="en-US" dirty="0" smtClean="0"/>
              <a:t>Give up?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3857625" y="1573213"/>
            <a:ext cx="5143500" cy="478472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(Better </a:t>
            </a:r>
            <a:r>
              <a:rPr lang="en-US" dirty="0" err="1" smtClean="0"/>
              <a:t>pA</a:t>
            </a:r>
            <a:r>
              <a:rPr lang="en-US" dirty="0" smtClean="0"/>
              <a:t>/</a:t>
            </a:r>
            <a:r>
              <a:rPr lang="en-US" dirty="0" err="1" smtClean="0"/>
              <a:t>dA</a:t>
            </a:r>
            <a:r>
              <a:rPr lang="en-US" dirty="0" smtClean="0"/>
              <a:t> reference)</a:t>
            </a:r>
          </a:p>
          <a:p>
            <a:pPr>
              <a:buFontTx/>
              <a:buNone/>
            </a:pPr>
            <a:r>
              <a:rPr lang="en-US" dirty="0" smtClean="0"/>
              <a:t>(Measure cc to constrain </a:t>
            </a:r>
            <a:r>
              <a:rPr lang="en-US" dirty="0" err="1" smtClean="0"/>
              <a:t>regen</a:t>
            </a:r>
            <a:r>
              <a:rPr lang="en-US" dirty="0" smtClean="0"/>
              <a:t>.)</a:t>
            </a:r>
          </a:p>
          <a:p>
            <a:pPr>
              <a:buFontTx/>
              <a:buNone/>
            </a:pPr>
            <a:r>
              <a:rPr lang="en-US" dirty="0" smtClean="0"/>
              <a:t>(</a:t>
            </a:r>
            <a:r>
              <a:rPr lang="el-GR" dirty="0" smtClean="0"/>
              <a:t>ψ</a:t>
            </a:r>
            <a:r>
              <a:rPr lang="fr-FR" dirty="0" smtClean="0"/>
              <a:t>’, </a:t>
            </a:r>
            <a:r>
              <a:rPr lang="el-GR" dirty="0" smtClean="0"/>
              <a:t>χ</a:t>
            </a:r>
            <a:r>
              <a:rPr lang="fr-FR" baseline="-25000" dirty="0" smtClean="0"/>
              <a:t>c</a:t>
            </a:r>
            <a:r>
              <a:rPr lang="en-US" dirty="0" smtClean="0"/>
              <a:t>) </a:t>
            </a:r>
          </a:p>
          <a:p>
            <a:pPr>
              <a:buFontTx/>
              <a:buNone/>
            </a:pPr>
            <a:r>
              <a:rPr lang="en-US" dirty="0" smtClean="0"/>
              <a:t>(in mass, looking at upsilons)</a:t>
            </a:r>
          </a:p>
          <a:p>
            <a:pPr>
              <a:buFontTx/>
              <a:buNone/>
            </a:pPr>
            <a:r>
              <a:rPr lang="en-US" dirty="0" smtClean="0"/>
              <a:t>(in transverse momentum)</a:t>
            </a:r>
          </a:p>
          <a:p>
            <a:pPr>
              <a:buFontTx/>
              <a:buNone/>
            </a:pPr>
            <a:r>
              <a:rPr lang="en-US" dirty="0" smtClean="0"/>
              <a:t>(elliptically)</a:t>
            </a:r>
          </a:p>
          <a:p>
            <a:pPr>
              <a:buFontTx/>
              <a:buNone/>
            </a:pPr>
            <a:r>
              <a:rPr lang="en-US" dirty="0" smtClean="0"/>
              <a:t>(and search for onset)</a:t>
            </a:r>
          </a:p>
          <a:p>
            <a:pPr>
              <a:buFontTx/>
              <a:buNone/>
            </a:pPr>
            <a:r>
              <a:rPr lang="en-US" dirty="0" smtClean="0"/>
              <a:t>And move to the LHC?</a:t>
            </a:r>
          </a:p>
        </p:txBody>
      </p:sp>
      <p:sp>
        <p:nvSpPr>
          <p:cNvPr id="25605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2009, June 17th</a:t>
            </a:r>
            <a:endParaRPr lang="en-US" smtClean="0"/>
          </a:p>
        </p:txBody>
      </p:sp>
      <p:sp>
        <p:nvSpPr>
          <p:cNvPr id="25606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Charmonia at SPS &amp; RHIC - raphael@in2p3.fr</a:t>
            </a:r>
            <a:endParaRPr lang="fr-FR" smtClean="0"/>
          </a:p>
        </p:txBody>
      </p:sp>
      <p:sp>
        <p:nvSpPr>
          <p:cNvPr id="25609" name="Line 25"/>
          <p:cNvSpPr>
            <a:spLocks noChangeShapeType="1"/>
          </p:cNvSpPr>
          <p:nvPr/>
        </p:nvSpPr>
        <p:spPr bwMode="auto">
          <a:xfrm>
            <a:off x="3419475" y="9080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0" name="ZoneTexte 11"/>
          <p:cNvSpPr txBox="1">
            <a:spLocks noChangeArrowheads="1"/>
          </p:cNvSpPr>
          <p:nvPr/>
        </p:nvSpPr>
        <p:spPr bwMode="auto">
          <a:xfrm>
            <a:off x="857250" y="5834063"/>
            <a:ext cx="7550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Some progress on all these points at this meeting !</a:t>
            </a:r>
          </a:p>
        </p:txBody>
      </p:sp>
      <p:sp>
        <p:nvSpPr>
          <p:cNvPr id="13" name="Parchemin horizontal 12"/>
          <p:cNvSpPr/>
          <p:nvPr/>
        </p:nvSpPr>
        <p:spPr>
          <a:xfrm>
            <a:off x="1857356" y="797263"/>
            <a:ext cx="5500688" cy="41715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lnSpc>
                <a:spcPct val="90000"/>
              </a:lnSpc>
              <a:buSzPct val="80000"/>
              <a:buFont typeface="Symbol" pitchFamily="18" charset="2"/>
              <a:buNone/>
              <a:defRPr/>
            </a:pPr>
            <a:r>
              <a:rPr lang="en-GB" sz="1600" dirty="0" err="1">
                <a:latin typeface="Calibri" pitchFamily="34" charset="0"/>
              </a:rPr>
              <a:t>RGdC</a:t>
            </a:r>
            <a:r>
              <a:rPr lang="en-GB" sz="1600" dirty="0">
                <a:latin typeface="Calibri" pitchFamily="34" charset="0"/>
              </a:rPr>
              <a:t>, </a:t>
            </a:r>
            <a:r>
              <a:rPr lang="en-GB" sz="1600" dirty="0" err="1">
                <a:latin typeface="Calibri" pitchFamily="34" charset="0"/>
              </a:rPr>
              <a:t>Quarkonia</a:t>
            </a:r>
            <a:r>
              <a:rPr lang="en-GB" sz="1600" dirty="0">
                <a:latin typeface="Calibri" pitchFamily="34" charset="0"/>
              </a:rPr>
              <a:t> in hot and cold matters, Quark Matter 08</a:t>
            </a:r>
          </a:p>
        </p:txBody>
      </p:sp>
      <p:sp>
        <p:nvSpPr>
          <p:cNvPr id="14" name="Organigramme : Alternative 13"/>
          <p:cNvSpPr/>
          <p:nvPr/>
        </p:nvSpPr>
        <p:spPr>
          <a:xfrm>
            <a:off x="285720" y="1357298"/>
            <a:ext cx="8643998" cy="5072098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A30E21-DF7A-46F5-8266-1FF758349B26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</p:spTree>
    <p:custDataLst>
      <p:tags r:id="rId1"/>
    </p:custDataLst>
  </p:cSld>
  <p:clrMapOvr>
    <a:masterClrMapping/>
  </p:clrMapOvr>
  <p:transition advTm="438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4" descr="InPb_PRL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72000" y="2160000"/>
            <a:ext cx="4526280" cy="4251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30" descr="In_Pb_QM09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571990" y="2160000"/>
            <a:ext cx="4526280" cy="4251960"/>
          </a:xfrm>
          <a:prstGeom prst="rect">
            <a:avLst/>
          </a:prstGeom>
          <a:noFill/>
          <a:ln>
            <a:noFill/>
          </a:ln>
        </p:spPr>
      </p:pic>
      <p:sp>
        <p:nvSpPr>
          <p:cNvPr id="296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New preliminary reference @ SPS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NA60 </a:t>
            </a:r>
            <a:r>
              <a:rPr lang="en-GB" dirty="0" err="1" smtClean="0"/>
              <a:t>pA</a:t>
            </a:r>
            <a:r>
              <a:rPr lang="en-GB" dirty="0" smtClean="0"/>
              <a:t> @ 158 </a:t>
            </a:r>
            <a:r>
              <a:rPr lang="en-GB" dirty="0" err="1" smtClean="0"/>
              <a:t>GeV</a:t>
            </a:r>
            <a:r>
              <a:rPr lang="en-GB" dirty="0" smtClean="0"/>
              <a:t> </a:t>
            </a:r>
            <a:r>
              <a:rPr lang="en-GB" sz="1800" dirty="0" smtClean="0">
                <a:sym typeface="Wingdings" pitchFamily="2" charset="2"/>
              </a:rPr>
              <a:t></a:t>
            </a:r>
            <a:r>
              <a:rPr lang="en-GB" dirty="0" smtClean="0"/>
              <a:t>         </a:t>
            </a:r>
          </a:p>
          <a:p>
            <a:endParaRPr lang="en-GB" dirty="0" smtClean="0"/>
          </a:p>
        </p:txBody>
      </p:sp>
      <p:pic>
        <p:nvPicPr>
          <p:cNvPr id="24" name="Espace réservé du contenu 23" descr="NA60.jpg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214314" y="1857365"/>
            <a:ext cx="4143372" cy="2917234"/>
          </a:xfrm>
        </p:spPr>
      </p:pic>
      <p:sp>
        <p:nvSpPr>
          <p:cNvPr id="27" name="Espace réservé du texte 2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New absorption, considering </a:t>
            </a:r>
          </a:p>
          <a:p>
            <a:r>
              <a:rPr lang="en-GB" dirty="0" smtClean="0"/>
              <a:t>also </a:t>
            </a:r>
            <a:r>
              <a:rPr lang="en-GB" dirty="0" err="1" smtClean="0"/>
              <a:t>antishadowing</a:t>
            </a:r>
            <a:r>
              <a:rPr lang="en-GB" dirty="0" smtClean="0"/>
              <a:t> (EKS98)…</a:t>
            </a:r>
            <a:endParaRPr lang="en-GB" dirty="0"/>
          </a:p>
        </p:txBody>
      </p:sp>
      <p:sp>
        <p:nvSpPr>
          <p:cNvPr id="29702" name="Espace réservé de la date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fr-FR" smtClean="0"/>
              <a:t>2009, June 17th</a:t>
            </a:r>
            <a:endParaRPr lang="en-US" smtClean="0"/>
          </a:p>
        </p:txBody>
      </p:sp>
      <p:sp>
        <p:nvSpPr>
          <p:cNvPr id="29703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Charmonia at SPS &amp; RHIC - raphael@in2p3.fr</a:t>
            </a:r>
            <a:endParaRPr lang="fr-FR" smtClean="0"/>
          </a:p>
        </p:txBody>
      </p:sp>
      <p:sp>
        <p:nvSpPr>
          <p:cNvPr id="29705" name="Line 25"/>
          <p:cNvSpPr>
            <a:spLocks noChangeShapeType="1"/>
          </p:cNvSpPr>
          <p:nvPr/>
        </p:nvSpPr>
        <p:spPr bwMode="auto">
          <a:xfrm>
            <a:off x="3419475" y="9080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 rot="867625">
            <a:off x="875461" y="2525585"/>
            <a:ext cx="3422732" cy="33855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6666FF"/>
                </a:solidFill>
                <a:sym typeface="Symbol" pitchFamily="18" charset="2"/>
              </a:rPr>
              <a:t></a:t>
            </a:r>
            <a:r>
              <a:rPr lang="en-US" sz="1600" baseline="-25000" dirty="0">
                <a:solidFill>
                  <a:srgbClr val="6666FF"/>
                </a:solidFill>
                <a:sym typeface="Symbol" pitchFamily="18" charset="2"/>
              </a:rPr>
              <a:t>abs</a:t>
            </a:r>
            <a:r>
              <a:rPr lang="en-US" sz="1600" dirty="0">
                <a:solidFill>
                  <a:srgbClr val="6666FF"/>
                </a:solidFill>
                <a:sym typeface="Symbol" pitchFamily="18" charset="2"/>
              </a:rPr>
              <a:t> </a:t>
            </a:r>
            <a:r>
              <a:rPr lang="en-US" sz="1600" dirty="0" smtClean="0">
                <a:solidFill>
                  <a:srgbClr val="6666FF"/>
                </a:solidFill>
                <a:sym typeface="Symbol" pitchFamily="18" charset="2"/>
              </a:rPr>
              <a:t>(400 </a:t>
            </a:r>
            <a:r>
              <a:rPr lang="en-US" sz="1600" dirty="0" err="1">
                <a:solidFill>
                  <a:srgbClr val="6666FF"/>
                </a:solidFill>
                <a:sym typeface="Symbol" pitchFamily="18" charset="2"/>
              </a:rPr>
              <a:t>GeV</a:t>
            </a:r>
            <a:r>
              <a:rPr lang="en-US" sz="1600" dirty="0">
                <a:solidFill>
                  <a:srgbClr val="6666FF"/>
                </a:solidFill>
                <a:sym typeface="Symbol" pitchFamily="18" charset="2"/>
              </a:rPr>
              <a:t>) = 4.3 ± 0.8 ± 0.6 </a:t>
            </a:r>
            <a:r>
              <a:rPr lang="en-US" sz="1600" dirty="0" err="1">
                <a:solidFill>
                  <a:srgbClr val="6666FF"/>
                </a:solidFill>
                <a:sym typeface="Symbol" pitchFamily="18" charset="2"/>
              </a:rPr>
              <a:t>mb</a:t>
            </a:r>
            <a:endParaRPr lang="en-US" sz="1600" dirty="0">
              <a:solidFill>
                <a:srgbClr val="6666FF"/>
              </a:solidFill>
              <a:sym typeface="Symbol" pitchFamily="18" charset="2"/>
            </a:endParaRPr>
          </a:p>
        </p:txBody>
      </p:sp>
      <p:pic>
        <p:nvPicPr>
          <p:cNvPr id="39" name="Picture 9" descr="PbIn_MeasExp_shadowin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4572000" y="2160000"/>
            <a:ext cx="4526280" cy="425196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Text Box 35"/>
          <p:cNvSpPr txBox="1">
            <a:spLocks noChangeArrowheads="1"/>
          </p:cNvSpPr>
          <p:nvPr/>
        </p:nvSpPr>
        <p:spPr bwMode="auto">
          <a:xfrm>
            <a:off x="6798101" y="2472284"/>
            <a:ext cx="2060179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600" dirty="0">
                <a:solidFill>
                  <a:srgbClr val="FF0000"/>
                </a:solidFill>
                <a:latin typeface="Calibri" pitchFamily="34" charset="0"/>
              </a:rPr>
              <a:t>In-In 158 </a:t>
            </a:r>
            <a:r>
              <a:rPr lang="en-US" sz="1600" dirty="0" err="1">
                <a:solidFill>
                  <a:srgbClr val="FF0000"/>
                </a:solidFill>
                <a:latin typeface="Calibri" pitchFamily="34" charset="0"/>
              </a:rPr>
              <a:t>GeV</a:t>
            </a:r>
            <a:r>
              <a:rPr lang="en-US" sz="1600" dirty="0">
                <a:solidFill>
                  <a:srgbClr val="FF0000"/>
                </a:solidFill>
                <a:latin typeface="Calibri" pitchFamily="34" charset="0"/>
              </a:rPr>
              <a:t> (NA60)</a:t>
            </a:r>
          </a:p>
          <a:p>
            <a:pPr algn="r"/>
            <a:r>
              <a:rPr lang="en-US" sz="1600" dirty="0" err="1">
                <a:solidFill>
                  <a:srgbClr val="0070C0"/>
                </a:solidFill>
                <a:latin typeface="Calibri" pitchFamily="34" charset="0"/>
              </a:rPr>
              <a:t>Pb-Pb</a:t>
            </a:r>
            <a:r>
              <a:rPr lang="en-US" sz="1600" dirty="0">
                <a:solidFill>
                  <a:srgbClr val="0070C0"/>
                </a:solidFill>
                <a:latin typeface="Calibri" pitchFamily="34" charset="0"/>
              </a:rPr>
              <a:t> 158 </a:t>
            </a:r>
            <a:r>
              <a:rPr lang="en-US" sz="1600" dirty="0" err="1">
                <a:solidFill>
                  <a:srgbClr val="0070C0"/>
                </a:solidFill>
                <a:latin typeface="Calibri" pitchFamily="34" charset="0"/>
              </a:rPr>
              <a:t>GeV</a:t>
            </a:r>
            <a:r>
              <a:rPr lang="en-US" sz="1600" dirty="0">
                <a:solidFill>
                  <a:srgbClr val="0070C0"/>
                </a:solidFill>
                <a:latin typeface="Calibri" pitchFamily="34" charset="0"/>
              </a:rPr>
              <a:t> (NA50)</a:t>
            </a:r>
            <a:endParaRPr lang="it-IT" sz="16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4786322"/>
            <a:ext cx="4040188" cy="1643074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Still anomalous suppression in </a:t>
            </a:r>
            <a:r>
              <a:rPr lang="en-GB" dirty="0" err="1" smtClean="0">
                <a:solidFill>
                  <a:srgbClr val="0070C0"/>
                </a:solidFill>
              </a:rPr>
              <a:t>Pb+Pb</a:t>
            </a:r>
            <a:r>
              <a:rPr lang="en-GB" dirty="0" smtClean="0">
                <a:solidFill>
                  <a:srgbClr val="0070C0"/>
                </a:solidFill>
              </a:rPr>
              <a:t> (of </a:t>
            </a:r>
            <a:r>
              <a:rPr lang="el-GR" dirty="0" smtClean="0">
                <a:solidFill>
                  <a:srgbClr val="0070C0"/>
                </a:solidFill>
              </a:rPr>
              <a:t>ψ</a:t>
            </a:r>
            <a:r>
              <a:rPr lang="fr-FR" dirty="0" smtClean="0">
                <a:solidFill>
                  <a:srgbClr val="0070C0"/>
                </a:solidFill>
              </a:rPr>
              <a:t>’ </a:t>
            </a:r>
            <a:r>
              <a:rPr lang="en-GB" dirty="0" smtClean="0">
                <a:solidFill>
                  <a:srgbClr val="0070C0"/>
                </a:solidFill>
              </a:rPr>
              <a:t>and </a:t>
            </a:r>
            <a:r>
              <a:rPr lang="el-GR" dirty="0" smtClean="0">
                <a:solidFill>
                  <a:srgbClr val="0070C0"/>
                </a:solidFill>
              </a:rPr>
              <a:t>χ</a:t>
            </a:r>
            <a:r>
              <a:rPr lang="fr-FR" baseline="-25000" dirty="0" smtClean="0">
                <a:solidFill>
                  <a:srgbClr val="0070C0"/>
                </a:solidFill>
              </a:rPr>
              <a:t>c</a:t>
            </a:r>
            <a:r>
              <a:rPr lang="en-GB" dirty="0" smtClean="0">
                <a:solidFill>
                  <a:srgbClr val="0070C0"/>
                </a:solidFill>
              </a:rPr>
              <a:t>?)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Not sizeable in </a:t>
            </a:r>
            <a:r>
              <a:rPr lang="en-GB" dirty="0" err="1" smtClean="0">
                <a:solidFill>
                  <a:srgbClr val="FF0000"/>
                </a:solidFill>
              </a:rPr>
              <a:t>In+In</a:t>
            </a:r>
            <a:r>
              <a:rPr lang="en-GB" dirty="0" smtClean="0">
                <a:solidFill>
                  <a:srgbClr val="FF0000"/>
                </a:solidFill>
              </a:rPr>
              <a:t>, but such a peculiar shape…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500958" y="3129977"/>
            <a:ext cx="1285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latin typeface="Calibri" pitchFamily="34" charset="0"/>
              </a:rPr>
              <a:t>± 11% global </a:t>
            </a:r>
          </a:p>
          <a:p>
            <a:pPr algn="ctr"/>
            <a:r>
              <a:rPr lang="en-GB" sz="1600" dirty="0" smtClean="0">
                <a:latin typeface="Calibri" pitchFamily="34" charset="0"/>
              </a:rPr>
              <a:t>uncertainty</a:t>
            </a:r>
            <a:endParaRPr lang="en-GB" sz="1600" dirty="0">
              <a:latin typeface="Calibri" pitchFamily="34" charset="0"/>
            </a:endParaRP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AD1BCC-57AC-4F16-BAC4-75E2174CA628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 rot="1489638">
            <a:off x="807731" y="3316208"/>
            <a:ext cx="3422732" cy="33855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6666FF"/>
                </a:solidFill>
                <a:sym typeface="Symbol" pitchFamily="18" charset="2"/>
              </a:rPr>
              <a:t></a:t>
            </a:r>
            <a:r>
              <a:rPr lang="en-US" sz="1600" baseline="-25000" dirty="0">
                <a:solidFill>
                  <a:srgbClr val="6666FF"/>
                </a:solidFill>
                <a:sym typeface="Symbol" pitchFamily="18" charset="2"/>
              </a:rPr>
              <a:t>abs</a:t>
            </a:r>
            <a:r>
              <a:rPr lang="en-US" sz="1600" dirty="0">
                <a:solidFill>
                  <a:srgbClr val="6666FF"/>
                </a:solidFill>
                <a:sym typeface="Symbol" pitchFamily="18" charset="2"/>
              </a:rPr>
              <a:t> </a:t>
            </a:r>
            <a:r>
              <a:rPr lang="en-US" sz="1600" dirty="0" smtClean="0">
                <a:solidFill>
                  <a:srgbClr val="6666FF"/>
                </a:solidFill>
                <a:sym typeface="Symbol" pitchFamily="18" charset="2"/>
              </a:rPr>
              <a:t>(158 </a:t>
            </a:r>
            <a:r>
              <a:rPr lang="en-US" sz="1600" dirty="0" err="1">
                <a:solidFill>
                  <a:srgbClr val="6666FF"/>
                </a:solidFill>
                <a:sym typeface="Symbol" pitchFamily="18" charset="2"/>
              </a:rPr>
              <a:t>GeV</a:t>
            </a:r>
            <a:r>
              <a:rPr lang="en-US" sz="1600" dirty="0">
                <a:solidFill>
                  <a:srgbClr val="6666FF"/>
                </a:solidFill>
                <a:sym typeface="Symbol" pitchFamily="18" charset="2"/>
              </a:rPr>
              <a:t>) = 7.6 ± 0.7 ± 0.6 </a:t>
            </a:r>
            <a:r>
              <a:rPr lang="en-US" sz="1600" dirty="0" err="1" smtClean="0">
                <a:solidFill>
                  <a:srgbClr val="6666FF"/>
                </a:solidFill>
                <a:sym typeface="Symbol" pitchFamily="18" charset="2"/>
              </a:rPr>
              <a:t>mb</a:t>
            </a:r>
            <a:endParaRPr lang="en-US" sz="1600" dirty="0">
              <a:solidFill>
                <a:srgbClr val="6666FF"/>
              </a:solidFill>
              <a:sym typeface="Symbol" pitchFamily="18" charset="2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607757" y="4612759"/>
            <a:ext cx="3427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Considering shadowing    ≈75%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893509" y="4845618"/>
            <a:ext cx="3119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With new absorption    ≈68%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048448" y="5274246"/>
            <a:ext cx="2965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With old reference     ≈58%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21" name="Parchemin horizontal 20"/>
          <p:cNvSpPr/>
          <p:nvPr/>
        </p:nvSpPr>
        <p:spPr>
          <a:xfrm>
            <a:off x="857224" y="3929066"/>
            <a:ext cx="1467428" cy="41715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buSzPct val="80000"/>
              <a:defRPr/>
            </a:pPr>
            <a:r>
              <a:rPr lang="en-GB" sz="1600" dirty="0" err="1" smtClean="0">
                <a:latin typeface="Calibri" pitchFamily="34" charset="0"/>
              </a:rPr>
              <a:t>Arnaldi</a:t>
            </a:r>
            <a:r>
              <a:rPr lang="en-GB" sz="1600" dirty="0" smtClean="0">
                <a:latin typeface="Calibri" pitchFamily="34" charset="0"/>
              </a:rPr>
              <a:t>, QM09</a:t>
            </a:r>
            <a:endParaRPr lang="en-GB" sz="1600" dirty="0">
              <a:latin typeface="Calibri" pitchFamily="34" charset="0"/>
            </a:endParaRPr>
          </a:p>
        </p:txBody>
      </p:sp>
    </p:spTree>
  </p:cSld>
  <p:clrMapOvr>
    <a:masterClrMapping/>
  </p:clrMapOvr>
  <p:transition advTm="310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New preliminary reference @ RHIC</a:t>
            </a:r>
          </a:p>
        </p:txBody>
      </p:sp>
      <p:sp>
        <p:nvSpPr>
          <p:cNvPr id="27" name="Espace réservé du texte 26"/>
          <p:cNvSpPr>
            <a:spLocks noGrp="1"/>
          </p:cNvSpPr>
          <p:nvPr>
            <p:ph sz="half" idx="2"/>
          </p:nvPr>
        </p:nvSpPr>
        <p:spPr>
          <a:xfrm>
            <a:off x="4648200" y="1071547"/>
            <a:ext cx="4281518" cy="250033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R</a:t>
            </a:r>
            <a:r>
              <a:rPr lang="en-US" baseline="-25000" dirty="0" err="1" smtClean="0"/>
              <a:t>dA</a:t>
            </a:r>
            <a:r>
              <a:rPr lang="en-US" dirty="0" smtClean="0"/>
              <a:t> not yet available</a:t>
            </a:r>
          </a:p>
          <a:p>
            <a:pPr lvl="1"/>
            <a:r>
              <a:rPr lang="en-US" dirty="0" smtClean="0"/>
              <a:t>No data driven method</a:t>
            </a:r>
          </a:p>
          <a:p>
            <a:r>
              <a:rPr lang="en-US" dirty="0" smtClean="0"/>
              <a:t>Shadowing &amp; </a:t>
            </a:r>
            <a:r>
              <a:rPr lang="en-US" dirty="0" err="1" smtClean="0"/>
              <a:t>σ</a:t>
            </a:r>
            <a:r>
              <a:rPr lang="en-US" baseline="-25000" dirty="0" err="1" smtClean="0"/>
              <a:t>abs</a:t>
            </a:r>
            <a:r>
              <a:rPr lang="en-US" dirty="0" smtClean="0"/>
              <a:t> do not describe data anymore</a:t>
            </a:r>
          </a:p>
          <a:p>
            <a:r>
              <a:rPr lang="en-US" dirty="0" smtClean="0"/>
              <a:t>One way is to use various (effective) </a:t>
            </a:r>
            <a:r>
              <a:rPr lang="en-US" dirty="0" err="1" smtClean="0"/>
              <a:t>σ</a:t>
            </a:r>
            <a:r>
              <a:rPr lang="en-US" baseline="-25000" dirty="0" err="1" smtClean="0"/>
              <a:t>abs</a:t>
            </a:r>
            <a:r>
              <a:rPr lang="en-US" baseline="-25000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rapidity</a:t>
            </a:r>
          </a:p>
        </p:txBody>
      </p:sp>
      <p:sp>
        <p:nvSpPr>
          <p:cNvPr id="29702" name="Espace réservé de la date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fr-FR" smtClean="0"/>
              <a:t>2009, June 17th</a:t>
            </a:r>
            <a:endParaRPr lang="en-US" smtClean="0"/>
          </a:p>
        </p:txBody>
      </p:sp>
      <p:sp>
        <p:nvSpPr>
          <p:cNvPr id="29703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Charmonia at SPS &amp; RHIC - raphael@in2p3.fr</a:t>
            </a:r>
            <a:endParaRPr lang="fr-FR" smtClean="0"/>
          </a:p>
        </p:txBody>
      </p:sp>
      <p:sp>
        <p:nvSpPr>
          <p:cNvPr id="29705" name="Line 25"/>
          <p:cNvSpPr>
            <a:spLocks noChangeShapeType="1"/>
          </p:cNvSpPr>
          <p:nvPr/>
        </p:nvSpPr>
        <p:spPr bwMode="auto">
          <a:xfrm>
            <a:off x="5429256" y="9080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Espace réservé du contenu 1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TextBox 10"/>
          <p:cNvSpPr txBox="1">
            <a:spLocks noChangeArrowheads="1"/>
          </p:cNvSpPr>
          <p:nvPr/>
        </p:nvSpPr>
        <p:spPr bwMode="auto">
          <a:xfrm>
            <a:off x="1827182" y="2147248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EKS </a:t>
            </a:r>
            <a:r>
              <a:rPr lang="el-GR">
                <a:latin typeface="Calibri" pitchFamily="34" charset="0"/>
              </a:rPr>
              <a:t>σ</a:t>
            </a:r>
            <a:r>
              <a:rPr lang="en-US">
                <a:latin typeface="Calibri" pitchFamily="34" charset="0"/>
              </a:rPr>
              <a:t> = 0,1,2,3,</a:t>
            </a:r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4</a:t>
            </a:r>
            <a:r>
              <a:rPr lang="en-US">
                <a:latin typeface="Calibri" pitchFamily="34" charset="0"/>
              </a:rPr>
              <a:t>,…15</a:t>
            </a:r>
          </a:p>
        </p:txBody>
      </p:sp>
      <p:pic>
        <p:nvPicPr>
          <p:cNvPr id="19" name="Picture 11" descr="rcp_none.png"/>
          <p:cNvPicPr>
            <a:picLocks noChangeAspect="1"/>
          </p:cNvPicPr>
          <p:nvPr/>
        </p:nvPicPr>
        <p:blipFill>
          <a:blip r:embed="rId3"/>
          <a:srcRect t="1401" r="7327" b="3120"/>
          <a:stretch>
            <a:fillRect/>
          </a:stretch>
        </p:blipFill>
        <p:spPr bwMode="auto">
          <a:xfrm>
            <a:off x="215870" y="667698"/>
            <a:ext cx="4278312" cy="576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9" descr="rcp_eks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45" r="7327" b="3092"/>
          <a:stretch>
            <a:fillRect/>
          </a:stretch>
        </p:blipFill>
        <p:spPr bwMode="auto">
          <a:xfrm>
            <a:off x="214282" y="714356"/>
            <a:ext cx="4279900" cy="571504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1" name="TextBox 12"/>
          <p:cNvSpPr txBox="1">
            <a:spLocks noChangeArrowheads="1"/>
          </p:cNvSpPr>
          <p:nvPr/>
        </p:nvSpPr>
        <p:spPr bwMode="auto">
          <a:xfrm>
            <a:off x="2131982" y="2286948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EKS </a:t>
            </a:r>
            <a:r>
              <a:rPr lang="el-GR">
                <a:latin typeface="Calibri" pitchFamily="34" charset="0"/>
              </a:rPr>
              <a:t>σ</a:t>
            </a:r>
            <a:r>
              <a:rPr lang="en-US">
                <a:latin typeface="Calibri" pitchFamily="34" charset="0"/>
              </a:rPr>
              <a:t> = 0,1,2,3,</a:t>
            </a:r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4</a:t>
            </a:r>
            <a:r>
              <a:rPr lang="en-US">
                <a:latin typeface="Calibri" pitchFamily="34" charset="0"/>
              </a:rPr>
              <a:t>,…15</a:t>
            </a: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A30E21-DF7A-46F5-8266-1FF758349B26}" type="slidenum">
              <a:rPr lang="fr-FR" smtClean="0"/>
              <a:pPr>
                <a:defRPr/>
              </a:pPr>
              <a:t>16</a:t>
            </a:fld>
            <a:endParaRPr lang="fr-FR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3361369"/>
            <a:ext cx="3929090" cy="32357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8" name="Parchemin horizontal 27"/>
          <p:cNvSpPr/>
          <p:nvPr/>
        </p:nvSpPr>
        <p:spPr>
          <a:xfrm>
            <a:off x="2357422" y="4572008"/>
            <a:ext cx="1853495" cy="41715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buSzPct val="80000"/>
              <a:defRPr/>
            </a:pPr>
            <a:r>
              <a:rPr lang="en-GB" sz="1600" dirty="0" smtClean="0">
                <a:latin typeface="Calibri" pitchFamily="34" charset="0"/>
              </a:rPr>
              <a:t>Linden-Levy, QM09</a:t>
            </a:r>
            <a:endParaRPr lang="en-GB" sz="1600" dirty="0">
              <a:latin typeface="Calibri" pitchFamily="34" charset="0"/>
            </a:endParaRPr>
          </a:p>
        </p:txBody>
      </p:sp>
      <p:sp>
        <p:nvSpPr>
          <p:cNvPr id="30" name="Ellipse 29"/>
          <p:cNvSpPr/>
          <p:nvPr/>
        </p:nvSpPr>
        <p:spPr>
          <a:xfrm>
            <a:off x="3214678" y="3286124"/>
            <a:ext cx="857256" cy="107157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Ellipse 30"/>
          <p:cNvSpPr/>
          <p:nvPr/>
        </p:nvSpPr>
        <p:spPr>
          <a:xfrm>
            <a:off x="3214678" y="5286388"/>
            <a:ext cx="857256" cy="107157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Parchemin horizontal 31"/>
          <p:cNvSpPr/>
          <p:nvPr/>
        </p:nvSpPr>
        <p:spPr>
          <a:xfrm>
            <a:off x="5429256" y="5655047"/>
            <a:ext cx="2330299" cy="41715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buSzPct val="80000"/>
              <a:defRPr/>
            </a:pPr>
            <a:r>
              <a:rPr lang="en-GB" sz="1600" dirty="0" err="1" smtClean="0">
                <a:latin typeface="Calibri" pitchFamily="34" charset="0"/>
              </a:rPr>
              <a:t>Frawley</a:t>
            </a:r>
            <a:r>
              <a:rPr lang="en-GB" sz="1600" dirty="0" smtClean="0">
                <a:latin typeface="Calibri" pitchFamily="34" charset="0"/>
              </a:rPr>
              <a:t>, Trento &amp; Seattle</a:t>
            </a:r>
            <a:endParaRPr lang="en-GB" sz="1600" dirty="0">
              <a:latin typeface="Calibri" pitchFamily="34" charset="0"/>
            </a:endParaRPr>
          </a:p>
        </p:txBody>
      </p:sp>
    </p:spTree>
  </p:cSld>
  <p:clrMapOvr>
    <a:masterClrMapping/>
  </p:clrMapOvr>
  <p:transition advTm="310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30" grpId="0" animBg="1"/>
      <p:bldP spid="31" grpId="0" animBg="1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Now, a little word of caution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err="1" smtClean="0"/>
              <a:t>Tony’s</a:t>
            </a:r>
            <a:r>
              <a:rPr lang="en-GB" dirty="0" smtClean="0"/>
              <a:t> extrapolation of the </a:t>
            </a:r>
            <a:r>
              <a:rPr lang="en-GB" dirty="0" err="1" smtClean="0"/>
              <a:t>dAu</a:t>
            </a:r>
            <a:r>
              <a:rPr lang="en-GB" dirty="0" smtClean="0"/>
              <a:t> </a:t>
            </a:r>
            <a:r>
              <a:rPr lang="en-GB" dirty="0" err="1" smtClean="0"/>
              <a:t>Phenix</a:t>
            </a:r>
            <a:r>
              <a:rPr lang="en-GB" dirty="0" smtClean="0"/>
              <a:t> preliminary R</a:t>
            </a:r>
            <a:r>
              <a:rPr lang="en-GB" baseline="-25000" dirty="0" smtClean="0"/>
              <a:t>CP</a:t>
            </a:r>
            <a:r>
              <a:rPr lang="en-GB" dirty="0" smtClean="0"/>
              <a:t> does reinforce the cold hypothesis to explain the R</a:t>
            </a:r>
            <a:r>
              <a:rPr lang="en-GB" baseline="-25000" dirty="0" smtClean="0"/>
              <a:t>AA</a:t>
            </a:r>
            <a:r>
              <a:rPr lang="en-GB" dirty="0" smtClean="0"/>
              <a:t> rapidity difference…</a:t>
            </a:r>
          </a:p>
          <a:p>
            <a:r>
              <a:rPr lang="en-GB" dirty="0" smtClean="0"/>
              <a:t>However, need different </a:t>
            </a:r>
            <a:r>
              <a:rPr lang="el-GR" dirty="0" smtClean="0"/>
              <a:t>σ</a:t>
            </a:r>
            <a:r>
              <a:rPr lang="fr-FR" baseline="-25000" dirty="0" smtClean="0"/>
              <a:t>abs</a:t>
            </a:r>
            <a:r>
              <a:rPr lang="en-GB" dirty="0" smtClean="0"/>
              <a:t> for different rapidity</a:t>
            </a:r>
          </a:p>
          <a:p>
            <a:pPr lvl="1"/>
            <a:r>
              <a:rPr lang="en-GB" dirty="0" smtClean="0"/>
              <a:t>also seen at SPS, </a:t>
            </a:r>
            <a:r>
              <a:rPr lang="en-GB" dirty="0" err="1" smtClean="0"/>
              <a:t>Fermilab</a:t>
            </a:r>
            <a:r>
              <a:rPr lang="en-GB" dirty="0" smtClean="0"/>
              <a:t> </a:t>
            </a:r>
            <a:r>
              <a:rPr lang="en-GB" sz="1900" dirty="0" smtClean="0">
                <a:sym typeface="Wingdings" pitchFamily="2" charset="2"/>
              </a:rPr>
              <a:t></a:t>
            </a:r>
            <a:endParaRPr lang="en-GB" dirty="0" smtClean="0"/>
          </a:p>
          <a:p>
            <a:r>
              <a:rPr lang="en-GB" dirty="0" smtClean="0"/>
              <a:t>So, something else or different is going on there…</a:t>
            </a:r>
          </a:p>
          <a:p>
            <a:pPr lvl="1"/>
            <a:r>
              <a:rPr lang="en-GB" dirty="0" smtClean="0"/>
              <a:t>Something for which the extrapolation to R</a:t>
            </a:r>
            <a:r>
              <a:rPr lang="en-GB" baseline="-25000" dirty="0" smtClean="0"/>
              <a:t>AA</a:t>
            </a:r>
            <a:r>
              <a:rPr lang="en-GB" dirty="0" smtClean="0"/>
              <a:t> may or may not be appropriate…</a:t>
            </a:r>
          </a:p>
          <a:p>
            <a:r>
              <a:rPr lang="en-GB" dirty="0" smtClean="0"/>
              <a:t>So let us think!</a:t>
            </a:r>
          </a:p>
          <a:p>
            <a:pPr lvl="1"/>
            <a:r>
              <a:rPr lang="en-GB" dirty="0" smtClean="0"/>
              <a:t>(and wait for final </a:t>
            </a:r>
            <a:r>
              <a:rPr lang="en-GB" dirty="0" err="1" smtClean="0"/>
              <a:t>R</a:t>
            </a:r>
            <a:r>
              <a:rPr lang="en-GB" baseline="-25000" dirty="0" err="1" smtClean="0"/>
              <a:t>dA</a:t>
            </a:r>
            <a:r>
              <a:rPr lang="en-GB" dirty="0" smtClean="0"/>
              <a:t>)</a:t>
            </a:r>
          </a:p>
          <a:p>
            <a:endParaRPr lang="en-GB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2009, June 17th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Charmonia at SPS &amp; RHIC - raphael@in2p3.fr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A30E21-DF7A-46F5-8266-1FF758349B26}" type="slidenum">
              <a:rPr lang="fr-FR" smtClean="0"/>
              <a:pPr>
                <a:defRPr/>
              </a:pPr>
              <a:t>17</a:t>
            </a:fld>
            <a:endParaRPr lang="fr-FR" dirty="0"/>
          </a:p>
        </p:txBody>
      </p:sp>
      <p:sp>
        <p:nvSpPr>
          <p:cNvPr id="9" name="Line 27"/>
          <p:cNvSpPr>
            <a:spLocks noChangeShapeType="1"/>
          </p:cNvSpPr>
          <p:nvPr/>
        </p:nvSpPr>
        <p:spPr bwMode="auto">
          <a:xfrm>
            <a:off x="3419475" y="9080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Parchemin horizontal 9"/>
          <p:cNvSpPr/>
          <p:nvPr/>
        </p:nvSpPr>
        <p:spPr>
          <a:xfrm>
            <a:off x="5000628" y="5500702"/>
            <a:ext cx="3674254" cy="71162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buSzPct val="80000"/>
              <a:defRPr/>
            </a:pPr>
            <a:r>
              <a:rPr lang="en-GB" sz="1600" dirty="0" err="1" smtClean="0">
                <a:latin typeface="Calibri" pitchFamily="34" charset="0"/>
              </a:rPr>
              <a:t>Lourenço</a:t>
            </a:r>
            <a:r>
              <a:rPr lang="en-GB" sz="1600" dirty="0" smtClean="0">
                <a:latin typeface="Calibri" pitchFamily="34" charset="0"/>
              </a:rPr>
              <a:t>, Vogt, </a:t>
            </a:r>
            <a:r>
              <a:rPr lang="en-GB" sz="1600" dirty="0" err="1" smtClean="0">
                <a:latin typeface="Calibri" pitchFamily="34" charset="0"/>
              </a:rPr>
              <a:t>Woehri</a:t>
            </a:r>
            <a:r>
              <a:rPr lang="en-GB" sz="1600" dirty="0" smtClean="0">
                <a:latin typeface="Calibri" pitchFamily="34" charset="0"/>
              </a:rPr>
              <a:t> , JHEP 0902:014</a:t>
            </a:r>
          </a:p>
          <a:p>
            <a:pPr algn="ctr">
              <a:lnSpc>
                <a:spcPct val="90000"/>
              </a:lnSpc>
              <a:buSzPct val="80000"/>
              <a:defRPr/>
            </a:pPr>
            <a:r>
              <a:rPr lang="en-GB" sz="1600" dirty="0" err="1" smtClean="0">
                <a:latin typeface="Calibri" pitchFamily="34" charset="0"/>
              </a:rPr>
              <a:t>Frawley</a:t>
            </a:r>
            <a:r>
              <a:rPr lang="en-GB" sz="1600" dirty="0" smtClean="0">
                <a:latin typeface="Calibri" pitchFamily="34" charset="0"/>
              </a:rPr>
              <a:t>, Trento &amp; Seattle</a:t>
            </a:r>
            <a:endParaRPr lang="en-GB" sz="1600" dirty="0">
              <a:latin typeface="Calibri" pitchFamily="34" charset="0"/>
            </a:endParaRPr>
          </a:p>
        </p:txBody>
      </p:sp>
      <p:pic>
        <p:nvPicPr>
          <p:cNvPr id="11" name="Espace réservé du contenu 12" descr="snap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648200" y="1500174"/>
            <a:ext cx="4428956" cy="410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What else could bring information?</a:t>
            </a:r>
            <a:endParaRPr lang="en-GB" dirty="0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2. Open charm?</a:t>
            </a:r>
            <a:endParaRPr lang="en-GB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2009, June 17th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Charmonia at SPS &amp; RHIC - raphael@in2p3.fr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A30E21-DF7A-46F5-8266-1FF758349B26}" type="slidenum">
              <a:rPr lang="fr-FR" smtClean="0"/>
              <a:pPr>
                <a:defRPr/>
              </a:pPr>
              <a:t>18</a:t>
            </a:fld>
            <a:endParaRPr lang="fr-FR" dirty="0"/>
          </a:p>
        </p:txBody>
      </p:sp>
      <p:sp>
        <p:nvSpPr>
          <p:cNvPr id="10" name="Line 25"/>
          <p:cNvSpPr>
            <a:spLocks noChangeShapeType="1"/>
          </p:cNvSpPr>
          <p:nvPr/>
        </p:nvSpPr>
        <p:spPr bwMode="auto">
          <a:xfrm>
            <a:off x="3419475" y="3500438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Measuring open charm… 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42984"/>
            <a:ext cx="4038600" cy="478472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… could constrain both</a:t>
            </a:r>
          </a:p>
          <a:p>
            <a:pPr lvl="1"/>
            <a:r>
              <a:rPr lang="en-US" dirty="0" smtClean="0"/>
              <a:t>Regeneration </a:t>
            </a:r>
            <a:r>
              <a:rPr lang="el-GR" dirty="0" smtClean="0"/>
              <a:t>α</a:t>
            </a:r>
            <a:r>
              <a:rPr lang="fr-FR" dirty="0" smtClean="0"/>
              <a:t> (</a:t>
            </a:r>
            <a:r>
              <a:rPr lang="en-US" dirty="0" err="1" smtClean="0"/>
              <a:t>N</a:t>
            </a:r>
            <a:r>
              <a:rPr lang="en-US" baseline="-25000" dirty="0" err="1" smtClean="0"/>
              <a:t>cc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</a:p>
          <a:p>
            <a:pPr lvl="1"/>
            <a:r>
              <a:rPr lang="en-US" dirty="0" smtClean="0"/>
              <a:t>Initial state effect (shadowing…) shared with J/</a:t>
            </a:r>
            <a:r>
              <a:rPr lang="el-GR" dirty="0" smtClean="0"/>
              <a:t>ψ</a:t>
            </a:r>
            <a:endParaRPr lang="en-US" dirty="0" smtClean="0"/>
          </a:p>
          <a:p>
            <a:r>
              <a:rPr lang="en-US" dirty="0" smtClean="0"/>
              <a:t>A factor of 2 difference between experiments</a:t>
            </a:r>
          </a:p>
          <a:p>
            <a:r>
              <a:rPr lang="en-US" dirty="0" smtClean="0"/>
              <a:t>≈25% systematic error</a:t>
            </a:r>
          </a:p>
          <a:p>
            <a:r>
              <a:rPr lang="en-US" dirty="0" smtClean="0"/>
              <a:t>But binary scaling (within uncertainties…)</a:t>
            </a:r>
          </a:p>
          <a:p>
            <a:r>
              <a:rPr lang="en-US" dirty="0" smtClean="0"/>
              <a:t>At SPS too: 1.16 ± 0.16</a:t>
            </a:r>
          </a:p>
          <a:p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2009, June 17th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Charmonia at SPS &amp; RHIC - raphael@in2p3.fr</a:t>
            </a:r>
            <a:endParaRPr lang="fr-FR"/>
          </a:p>
        </p:txBody>
      </p:sp>
      <p:pic>
        <p:nvPicPr>
          <p:cNvPr id="9" name="Image 13" descr="fig0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3786188"/>
            <a:ext cx="3633788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ucu_cross_section"/>
          <p:cNvPicPr>
            <a:picLocks noChangeAspect="1" noChangeArrowheads="1"/>
          </p:cNvPicPr>
          <p:nvPr/>
        </p:nvPicPr>
        <p:blipFill>
          <a:blip r:embed="rId3"/>
          <a:srcRect t="7500" r="5080"/>
          <a:stretch>
            <a:fillRect/>
          </a:stretch>
        </p:blipFill>
        <p:spPr bwMode="auto">
          <a:xfrm>
            <a:off x="214313" y="1071563"/>
            <a:ext cx="40417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llipse 10"/>
          <p:cNvSpPr/>
          <p:nvPr/>
        </p:nvSpPr>
        <p:spPr>
          <a:xfrm>
            <a:off x="712788" y="1428750"/>
            <a:ext cx="428625" cy="6477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B050"/>
                </a:solidFill>
              </a:rPr>
              <a:t>?</a:t>
            </a:r>
          </a:p>
        </p:txBody>
      </p:sp>
      <p:sp>
        <p:nvSpPr>
          <p:cNvPr id="12" name="Ellipse 11"/>
          <p:cNvSpPr/>
          <p:nvPr/>
        </p:nvSpPr>
        <p:spPr>
          <a:xfrm>
            <a:off x="1355725" y="2465388"/>
            <a:ext cx="1428750" cy="6477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B050"/>
                </a:solidFill>
              </a:rPr>
              <a:t>???</a:t>
            </a:r>
          </a:p>
        </p:txBody>
      </p:sp>
      <p:sp>
        <p:nvSpPr>
          <p:cNvPr id="13" name="Parchemin horizontal 12"/>
          <p:cNvSpPr/>
          <p:nvPr/>
        </p:nvSpPr>
        <p:spPr>
          <a:xfrm>
            <a:off x="5357818" y="5715016"/>
            <a:ext cx="2858897" cy="71162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buSzPct val="80000"/>
              <a:defRPr/>
            </a:pPr>
            <a:r>
              <a:rPr lang="en-GB" sz="1600" dirty="0">
                <a:latin typeface="Calibri" pitchFamily="34" charset="0"/>
              </a:rPr>
              <a:t>PHENIX, PRL98 (2007) 172301 </a:t>
            </a:r>
            <a:endParaRPr lang="en-GB" sz="1600" dirty="0" smtClean="0">
              <a:latin typeface="Calibri" pitchFamily="34" charset="0"/>
            </a:endParaRPr>
          </a:p>
          <a:p>
            <a:pPr algn="ctr">
              <a:lnSpc>
                <a:spcPct val="90000"/>
              </a:lnSpc>
              <a:buSzPct val="80000"/>
              <a:defRPr/>
            </a:pPr>
            <a:r>
              <a:rPr lang="en-GB" sz="1600" dirty="0" smtClean="0">
                <a:latin typeface="Calibri" pitchFamily="34" charset="0"/>
              </a:rPr>
              <a:t>NA60, EPJ.C59 (2009) 607 </a:t>
            </a:r>
            <a:endParaRPr lang="en-GB" sz="1600" dirty="0">
              <a:latin typeface="Calibri" pitchFamily="34" charset="0"/>
            </a:endParaRPr>
          </a:p>
        </p:txBody>
      </p:sp>
      <p:sp>
        <p:nvSpPr>
          <p:cNvPr id="14" name="Line 27"/>
          <p:cNvSpPr>
            <a:spLocks noChangeShapeType="1"/>
          </p:cNvSpPr>
          <p:nvPr/>
        </p:nvSpPr>
        <p:spPr bwMode="auto">
          <a:xfrm>
            <a:off x="3419475" y="9080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Ellipse 14"/>
          <p:cNvSpPr/>
          <p:nvPr/>
        </p:nvSpPr>
        <p:spPr>
          <a:xfrm>
            <a:off x="3187382" y="4058294"/>
            <a:ext cx="500066" cy="7858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ZoneTexte 15"/>
          <p:cNvSpPr txBox="1"/>
          <p:nvPr/>
        </p:nvSpPr>
        <p:spPr>
          <a:xfrm>
            <a:off x="3083642" y="4773051"/>
            <a:ext cx="9168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2"/>
                </a:solidFill>
                <a:latin typeface="Calibri" pitchFamily="34" charset="0"/>
              </a:rPr>
              <a:t>10 to 20 </a:t>
            </a:r>
          </a:p>
          <a:p>
            <a:r>
              <a:rPr lang="en-US" sz="1600" dirty="0" smtClean="0">
                <a:solidFill>
                  <a:schemeClr val="accent2"/>
                </a:solidFill>
                <a:latin typeface="Calibri" pitchFamily="34" charset="0"/>
              </a:rPr>
              <a:t>cc pairs</a:t>
            </a:r>
            <a:endParaRPr lang="en-US" sz="160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A30E21-DF7A-46F5-8266-1FF758349B26}" type="slidenum">
              <a:rPr lang="fr-FR" smtClean="0"/>
              <a:pPr>
                <a:defRPr/>
              </a:pPr>
              <a:t>19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“overview talk on experimental status of </a:t>
            </a:r>
            <a:r>
              <a:rPr lang="en-US" i="1" dirty="0" err="1" smtClean="0"/>
              <a:t>charmonium</a:t>
            </a:r>
            <a:r>
              <a:rPr lang="en-US" i="1" dirty="0" smtClean="0"/>
              <a:t> suppression.”</a:t>
            </a:r>
            <a:endParaRPr lang="en-GB" i="1" dirty="0" smtClean="0"/>
          </a:p>
          <a:p>
            <a:r>
              <a:rPr lang="en-GB" dirty="0" smtClean="0"/>
              <a:t>Setting up the firm ground of observations</a:t>
            </a:r>
          </a:p>
          <a:p>
            <a:r>
              <a:rPr lang="en-GB" dirty="0" smtClean="0"/>
              <a:t>Leaving on the side</a:t>
            </a:r>
          </a:p>
          <a:p>
            <a:pPr lvl="1"/>
            <a:r>
              <a:rPr lang="en-GB" dirty="0" smtClean="0"/>
              <a:t>Production mechanisms, polarization, feed-downs, </a:t>
            </a:r>
            <a:r>
              <a:rPr lang="en-GB" dirty="0" err="1" smtClean="0"/>
              <a:t>fermilab</a:t>
            </a:r>
            <a:r>
              <a:rPr lang="en-GB" dirty="0" smtClean="0"/>
              <a:t> and </a:t>
            </a:r>
            <a:r>
              <a:rPr lang="en-GB" dirty="0" err="1" smtClean="0"/>
              <a:t>hera</a:t>
            </a:r>
            <a:r>
              <a:rPr lang="en-GB" dirty="0" smtClean="0"/>
              <a:t>-b…</a:t>
            </a:r>
          </a:p>
          <a:p>
            <a:r>
              <a:rPr lang="en-GB" dirty="0" smtClean="0"/>
              <a:t>Some redundancy with at least</a:t>
            </a:r>
          </a:p>
          <a:p>
            <a:pPr lvl="1"/>
            <a:r>
              <a:rPr lang="en-GB" dirty="0" smtClean="0"/>
              <a:t>Rapp, </a:t>
            </a:r>
            <a:r>
              <a:rPr lang="en-GB" dirty="0" err="1" smtClean="0"/>
              <a:t>Redlich</a:t>
            </a:r>
            <a:r>
              <a:rPr lang="en-GB" dirty="0" smtClean="0"/>
              <a:t>, </a:t>
            </a:r>
            <a:r>
              <a:rPr lang="en-GB" dirty="0" err="1" smtClean="0"/>
              <a:t>Stachel</a:t>
            </a:r>
            <a:r>
              <a:rPr lang="en-GB" dirty="0" smtClean="0"/>
              <a:t>, </a:t>
            </a:r>
            <a:r>
              <a:rPr lang="en-GB" dirty="0" err="1" smtClean="0"/>
              <a:t>Frawley</a:t>
            </a:r>
            <a:r>
              <a:rPr lang="en-GB" dirty="0" smtClean="0"/>
              <a:t>, </a:t>
            </a:r>
            <a:r>
              <a:rPr lang="en-GB" dirty="0" err="1" smtClean="0"/>
              <a:t>Lansberg</a:t>
            </a:r>
            <a:r>
              <a:rPr lang="en-GB" dirty="0" smtClean="0"/>
              <a:t>, </a:t>
            </a:r>
            <a:r>
              <a:rPr lang="en-GB" dirty="0" err="1" smtClean="0"/>
              <a:t>Tuchin</a:t>
            </a:r>
            <a:r>
              <a:rPr lang="en-GB" dirty="0" smtClean="0"/>
              <a:t>, </a:t>
            </a:r>
            <a:r>
              <a:rPr lang="en-GB" dirty="0" err="1" smtClean="0"/>
              <a:t>Faccioli</a:t>
            </a:r>
            <a:r>
              <a:rPr lang="en-GB" dirty="0" smtClean="0"/>
              <a:t>, </a:t>
            </a:r>
            <a:r>
              <a:rPr lang="en-GB" dirty="0" err="1" smtClean="0"/>
              <a:t>Leitch</a:t>
            </a:r>
            <a:r>
              <a:rPr lang="en-GB" dirty="0" smtClean="0"/>
              <a:t>, </a:t>
            </a:r>
            <a:r>
              <a:rPr lang="en-GB" dirty="0" err="1" smtClean="0"/>
              <a:t>Woehri</a:t>
            </a:r>
            <a:r>
              <a:rPr lang="en-GB" dirty="0" smtClean="0"/>
              <a:t>, Linden-Levy, </a:t>
            </a:r>
            <a:r>
              <a:rPr lang="en-GB" dirty="0" err="1" smtClean="0"/>
              <a:t>Lourenço</a:t>
            </a:r>
            <a:r>
              <a:rPr lang="en-GB" dirty="0" smtClean="0"/>
              <a:t>…</a:t>
            </a:r>
          </a:p>
          <a:p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2009, June 17th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Charmonia at SPS &amp; RHIC - raphael@in2p3.fr</a:t>
            </a:r>
            <a:endParaRPr lang="fr-FR"/>
          </a:p>
        </p:txBody>
      </p:sp>
      <p:sp>
        <p:nvSpPr>
          <p:cNvPr id="6" name="Line 27"/>
          <p:cNvSpPr>
            <a:spLocks noChangeShapeType="1"/>
          </p:cNvSpPr>
          <p:nvPr/>
        </p:nvSpPr>
        <p:spPr bwMode="auto">
          <a:xfrm>
            <a:off x="3419475" y="9080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FC6FF-3AD2-44CC-A2C8-A2EF1A05A1E0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Open charm </a:t>
            </a:r>
            <a:r>
              <a:rPr lang="en-US" dirty="0" err="1" smtClean="0"/>
              <a:t>vs</a:t>
            </a:r>
            <a:r>
              <a:rPr lang="en-US" dirty="0" smtClean="0"/>
              <a:t> rapidity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341439"/>
            <a:ext cx="8401080" cy="944554"/>
          </a:xfrm>
        </p:spPr>
        <p:txBody>
          <a:bodyPr/>
          <a:lstStyle/>
          <a:p>
            <a:r>
              <a:rPr lang="en-US" dirty="0" smtClean="0"/>
              <a:t>Only pp, and very poorly known</a:t>
            </a:r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2009, June 17th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Charmonia at SPS &amp; RHIC - raphael@in2p3.fr</a:t>
            </a:r>
            <a:endParaRPr lang="fr-FR"/>
          </a:p>
        </p:txBody>
      </p:sp>
      <p:pic>
        <p:nvPicPr>
          <p:cNvPr id="9" name="Picture 2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t="1136"/>
          <a:stretch>
            <a:fillRect/>
          </a:stretch>
        </p:blipFill>
        <p:spPr>
          <a:xfrm>
            <a:off x="428596" y="2000240"/>
            <a:ext cx="5373523" cy="3786214"/>
          </a:xfrm>
          <a:noFill/>
        </p:spPr>
      </p:pic>
      <p:sp>
        <p:nvSpPr>
          <p:cNvPr id="10" name="Line 27"/>
          <p:cNvSpPr>
            <a:spLocks noChangeShapeType="1"/>
          </p:cNvSpPr>
          <p:nvPr/>
        </p:nvSpPr>
        <p:spPr bwMode="auto">
          <a:xfrm>
            <a:off x="3419475" y="9080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5" name="Groupe 14"/>
          <p:cNvGrpSpPr/>
          <p:nvPr/>
        </p:nvGrpSpPr>
        <p:grpSpPr>
          <a:xfrm>
            <a:off x="5857884" y="1428736"/>
            <a:ext cx="3000396" cy="4810138"/>
            <a:chOff x="5857884" y="1571612"/>
            <a:chExt cx="3000396" cy="4810138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952229" y="3000372"/>
              <a:ext cx="2811707" cy="1428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66672" y="4500570"/>
              <a:ext cx="2582821" cy="1785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à coins arrondis 12"/>
            <p:cNvSpPr/>
            <p:nvPr/>
          </p:nvSpPr>
          <p:spPr>
            <a:xfrm>
              <a:off x="5857884" y="1571612"/>
              <a:ext cx="3000396" cy="481013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000" dirty="0" smtClean="0">
                  <a:solidFill>
                    <a:schemeClr val="accent2"/>
                  </a:solidFill>
                  <a:latin typeface="Calibri" pitchFamily="34" charset="0"/>
                </a:rPr>
                <a:t>To know more about open charm, wait for silicon upgrades in </a:t>
              </a:r>
              <a:r>
                <a:rPr lang="en-US" sz="2000" dirty="0" err="1" smtClean="0">
                  <a:solidFill>
                    <a:schemeClr val="accent2"/>
                  </a:solidFill>
                  <a:latin typeface="Calibri" pitchFamily="34" charset="0"/>
                </a:rPr>
                <a:t>Phenix</a:t>
              </a:r>
              <a:r>
                <a:rPr lang="en-US" sz="2000" dirty="0" smtClean="0">
                  <a:solidFill>
                    <a:schemeClr val="accent2"/>
                  </a:solidFill>
                  <a:latin typeface="Calibri" pitchFamily="34" charset="0"/>
                </a:rPr>
                <a:t> and Star</a:t>
              </a:r>
              <a:endParaRPr lang="en-US" sz="2000" dirty="0">
                <a:solidFill>
                  <a:schemeClr val="accent2"/>
                </a:solidFill>
                <a:latin typeface="Calibri" pitchFamily="34" charset="0"/>
              </a:endParaRPr>
            </a:p>
          </p:txBody>
        </p:sp>
      </p:grpSp>
      <p:sp>
        <p:nvSpPr>
          <p:cNvPr id="16" name="Parchemin horizontal 15"/>
          <p:cNvSpPr/>
          <p:nvPr/>
        </p:nvSpPr>
        <p:spPr>
          <a:xfrm>
            <a:off x="2000232" y="5643578"/>
            <a:ext cx="2620963" cy="41751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buSzPct val="80000"/>
              <a:defRPr/>
            </a:pPr>
            <a:r>
              <a:rPr lang="en-GB" sz="1600" dirty="0">
                <a:latin typeface="Calibri" pitchFamily="34" charset="0"/>
              </a:rPr>
              <a:t>D. </a:t>
            </a:r>
            <a:r>
              <a:rPr lang="en-GB" sz="1600" dirty="0" err="1">
                <a:latin typeface="Calibri" pitchFamily="34" charset="0"/>
              </a:rPr>
              <a:t>Hornback</a:t>
            </a:r>
            <a:r>
              <a:rPr lang="en-GB" sz="1600" dirty="0">
                <a:latin typeface="Calibri" pitchFamily="34" charset="0"/>
              </a:rPr>
              <a:t>, PHENIX, QM08</a:t>
            </a:r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A30E21-DF7A-46F5-8266-1FF758349B26}" type="slidenum">
              <a:rPr lang="fr-FR" smtClean="0"/>
              <a:pPr>
                <a:defRPr/>
              </a:pPr>
              <a:t>20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Look at other quarkonia</a:t>
            </a:r>
          </a:p>
        </p:txBody>
      </p:sp>
      <p:sp>
        <p:nvSpPr>
          <p:cNvPr id="36867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3. Excited charmonia</a:t>
            </a:r>
            <a:endParaRPr lang="fr-FR" dirty="0" smtClean="0"/>
          </a:p>
          <a:p>
            <a:r>
              <a:rPr lang="fr-FR" dirty="0" smtClean="0"/>
              <a:t>4. Upsilons</a:t>
            </a:r>
            <a:endParaRPr lang="en-US" dirty="0" smtClean="0"/>
          </a:p>
        </p:txBody>
      </p:sp>
      <p:sp>
        <p:nvSpPr>
          <p:cNvPr id="36868" name="Line 25"/>
          <p:cNvSpPr>
            <a:spLocks noChangeShapeType="1"/>
          </p:cNvSpPr>
          <p:nvPr/>
        </p:nvSpPr>
        <p:spPr bwMode="auto">
          <a:xfrm>
            <a:off x="3419475" y="3500438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2009, June 17th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F00617-A087-4F51-A7E9-485462A11FE5}" type="slidenum">
              <a:rPr lang="fr-FR" smtClean="0"/>
              <a:pPr>
                <a:defRPr/>
              </a:pPr>
              <a:t>21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Charmonia at SPS &amp; RHIC - raphael@in2p3.fr</a:t>
            </a:r>
            <a:endParaRPr lang="fr-FR"/>
          </a:p>
        </p:txBody>
      </p:sp>
    </p:spTree>
  </p:cSld>
  <p:clrMapOvr>
    <a:masterClrMapping/>
  </p:clrMapOvr>
  <p:transition advTm="4938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43438" y="1928802"/>
            <a:ext cx="4038600" cy="2344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789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3. </a:t>
            </a:r>
            <a:r>
              <a:rPr lang="fr-FR" dirty="0" err="1" smtClean="0"/>
              <a:t>Excited</a:t>
            </a:r>
            <a:r>
              <a:rPr lang="fr-FR" dirty="0" smtClean="0"/>
              <a:t> states (</a:t>
            </a:r>
            <a:r>
              <a:rPr lang="fr-FR" dirty="0" err="1" smtClean="0"/>
              <a:t>feed</a:t>
            </a:r>
            <a:r>
              <a:rPr lang="fr-FR" dirty="0" smtClean="0"/>
              <a:t> down to J/</a:t>
            </a:r>
            <a:r>
              <a:rPr lang="el-GR" dirty="0" smtClean="0"/>
              <a:t>ψ</a:t>
            </a:r>
            <a:r>
              <a:rPr lang="fr-FR" dirty="0" smtClean="0"/>
              <a:t>)</a:t>
            </a:r>
          </a:p>
        </p:txBody>
      </p:sp>
      <p:sp>
        <p:nvSpPr>
          <p:cNvPr id="18" name="Espace réservé du contenu 1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Excited states should…</a:t>
            </a:r>
          </a:p>
          <a:p>
            <a:pPr lvl="1">
              <a:buNone/>
            </a:pPr>
            <a:r>
              <a:rPr lang="en-US" dirty="0" smtClean="0"/>
              <a:t>A. melt if J/</a:t>
            </a:r>
            <a:r>
              <a:rPr lang="el-GR" dirty="0" smtClean="0"/>
              <a:t>ψ</a:t>
            </a:r>
            <a:r>
              <a:rPr lang="en-US" dirty="0" smtClean="0"/>
              <a:t> suppression is cold effects + sequential melting</a:t>
            </a:r>
          </a:p>
          <a:p>
            <a:pPr lvl="1">
              <a:buNone/>
            </a:pPr>
            <a:r>
              <a:rPr lang="en-US" dirty="0" smtClean="0"/>
              <a:t>B. also regenerate if J/</a:t>
            </a:r>
            <a:r>
              <a:rPr lang="el-GR" dirty="0" smtClean="0"/>
              <a:t>ψ</a:t>
            </a:r>
            <a:r>
              <a:rPr lang="fr-FR" dirty="0" smtClean="0"/>
              <a:t> do (and </a:t>
            </a:r>
            <a:r>
              <a:rPr lang="fr-FR" dirty="0" err="1" smtClean="0"/>
              <a:t>maybe</a:t>
            </a:r>
            <a:r>
              <a:rPr lang="fr-FR" dirty="0" smtClean="0"/>
              <a:t> </a:t>
            </a:r>
            <a:r>
              <a:rPr lang="fr-FR" dirty="0" err="1" smtClean="0"/>
              <a:t>even</a:t>
            </a:r>
            <a:r>
              <a:rPr lang="fr-FR" dirty="0" smtClean="0"/>
              <a:t> more)</a:t>
            </a:r>
          </a:p>
          <a:p>
            <a:r>
              <a:rPr lang="fr-FR" dirty="0" err="1" smtClean="0"/>
              <a:t>At</a:t>
            </a:r>
            <a:r>
              <a:rPr lang="fr-FR" dirty="0" smtClean="0"/>
              <a:t> RHIC, </a:t>
            </a:r>
            <a:r>
              <a:rPr lang="fr-FR" dirty="0" err="1" smtClean="0"/>
              <a:t>unfortunately</a:t>
            </a:r>
            <a:r>
              <a:rPr lang="fr-FR" dirty="0" smtClean="0"/>
              <a:t> </a:t>
            </a:r>
            <a:r>
              <a:rPr lang="fr-FR" dirty="0" err="1" smtClean="0"/>
              <a:t>only</a:t>
            </a:r>
            <a:r>
              <a:rPr lang="fr-FR" dirty="0" smtClean="0"/>
              <a:t> p+p for </a:t>
            </a:r>
            <a:r>
              <a:rPr lang="fr-FR" dirty="0" err="1" smtClean="0"/>
              <a:t>now</a:t>
            </a:r>
            <a:r>
              <a:rPr lang="fr-FR" dirty="0" smtClean="0"/>
              <a:t>…</a:t>
            </a:r>
          </a:p>
          <a:p>
            <a:pPr lvl="1">
              <a:buFont typeface="Wingdings" pitchFamily="2" charset="2"/>
              <a:buChar char="à"/>
            </a:pPr>
            <a:r>
              <a:rPr lang="fr-FR" dirty="0" err="1" smtClean="0">
                <a:sym typeface="Wingdings" pitchFamily="2" charset="2"/>
              </a:rPr>
              <a:t>Feeddown</a:t>
            </a:r>
            <a:r>
              <a:rPr lang="fr-FR" dirty="0" smtClean="0">
                <a:sym typeface="Wingdings" pitchFamily="2" charset="2"/>
              </a:rPr>
              <a:t> ratio</a:t>
            </a:r>
          </a:p>
          <a:p>
            <a:pPr lvl="1"/>
            <a:r>
              <a:rPr lang="el-GR" dirty="0" smtClean="0">
                <a:sym typeface="Wingdings" pitchFamily="2" charset="2"/>
              </a:rPr>
              <a:t>ψ</a:t>
            </a:r>
            <a:r>
              <a:rPr lang="fr-FR" dirty="0" smtClean="0">
                <a:sym typeface="Wingdings" pitchFamily="2" charset="2"/>
              </a:rPr>
              <a:t>‘ </a:t>
            </a:r>
            <a:r>
              <a:rPr lang="fr-FR" dirty="0" err="1" smtClean="0">
                <a:sym typeface="Wingdings" pitchFamily="2" charset="2"/>
              </a:rPr>
              <a:t>dAu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is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feasible</a:t>
            </a:r>
            <a:endParaRPr lang="fr-FR" dirty="0" smtClean="0">
              <a:sym typeface="Wingdings" pitchFamily="2" charset="2"/>
            </a:endParaRPr>
          </a:p>
          <a:p>
            <a:pPr lvl="1"/>
            <a:r>
              <a:rPr lang="el-GR" dirty="0" smtClean="0">
                <a:sym typeface="Wingdings" pitchFamily="2" charset="2"/>
              </a:rPr>
              <a:t>ψ</a:t>
            </a:r>
            <a:r>
              <a:rPr lang="fr-FR" dirty="0" smtClean="0">
                <a:sym typeface="Wingdings" pitchFamily="2" charset="2"/>
              </a:rPr>
              <a:t>‘ </a:t>
            </a:r>
            <a:r>
              <a:rPr lang="fr-FR" dirty="0" err="1" smtClean="0">
                <a:sym typeface="Wingdings" pitchFamily="2" charset="2"/>
              </a:rPr>
              <a:t>AuAu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needs</a:t>
            </a:r>
            <a:r>
              <a:rPr lang="fr-FR" dirty="0" smtClean="0">
                <a:sym typeface="Wingdings" pitchFamily="2" charset="2"/>
              </a:rPr>
              <a:t> new </a:t>
            </a:r>
            <a:r>
              <a:rPr lang="fr-FR" dirty="0" err="1" smtClean="0">
                <a:sym typeface="Wingdings" pitchFamily="2" charset="2"/>
              </a:rPr>
              <a:t>run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7891" name="Espace réservé du texte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ψ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el-GR" dirty="0" smtClean="0"/>
              <a:t>ψ</a:t>
            </a:r>
            <a:r>
              <a:rPr lang="fr-FR" dirty="0" smtClean="0"/>
              <a:t>’ = 8.6 ± 2.5%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el-GR" dirty="0" smtClean="0"/>
              <a:t>ψ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el-GR" dirty="0" smtClean="0"/>
              <a:t>χ</a:t>
            </a:r>
            <a:r>
              <a:rPr lang="fr-FR" baseline="-25000" dirty="0" smtClean="0"/>
              <a:t>c</a:t>
            </a:r>
            <a:r>
              <a:rPr lang="fr-FR" dirty="0" smtClean="0"/>
              <a:t> &lt; 42% (90%CL)</a:t>
            </a:r>
          </a:p>
          <a:p>
            <a:r>
              <a:rPr lang="en-US" dirty="0" smtClean="0"/>
              <a:t>Beauty cross section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ψ from B = 4 </a:t>
            </a:r>
            <a:r>
              <a:rPr lang="en-US" spc="-1400" baseline="30000" dirty="0" smtClean="0"/>
              <a:t>+</a:t>
            </a:r>
            <a:r>
              <a:rPr lang="en-US" spc="-1600" baseline="-25000" dirty="0" smtClean="0"/>
              <a:t> </a:t>
            </a:r>
            <a:r>
              <a:rPr lang="en-US" baseline="-25000" dirty="0" smtClean="0"/>
              <a:t>– </a:t>
            </a:r>
            <a:r>
              <a:rPr lang="en-US" spc="-1400" baseline="30000" dirty="0" smtClean="0"/>
              <a:t>3</a:t>
            </a:r>
            <a:r>
              <a:rPr lang="en-US" baseline="-25000" dirty="0" smtClean="0"/>
              <a:t>2</a:t>
            </a:r>
            <a:r>
              <a:rPr lang="en-US" dirty="0" smtClean="0"/>
              <a:t> %</a:t>
            </a:r>
          </a:p>
        </p:txBody>
      </p:sp>
      <p:sp>
        <p:nvSpPr>
          <p:cNvPr id="37893" name="Espace réservé de la date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fr-FR" smtClean="0"/>
              <a:t>2009, June 17th</a:t>
            </a:r>
            <a:endParaRPr lang="en-US" smtClean="0"/>
          </a:p>
        </p:txBody>
      </p:sp>
      <p:sp>
        <p:nvSpPr>
          <p:cNvPr id="37894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Charmonia at SPS &amp; RHIC - raphael@in2p3.fr</a:t>
            </a:r>
            <a:endParaRPr lang="fr-FR" smtClean="0"/>
          </a:p>
        </p:txBody>
      </p:sp>
      <p:sp>
        <p:nvSpPr>
          <p:cNvPr id="15" name="Parchemin horizontal 14"/>
          <p:cNvSpPr/>
          <p:nvPr/>
        </p:nvSpPr>
        <p:spPr>
          <a:xfrm>
            <a:off x="5072066" y="4154849"/>
            <a:ext cx="2857519" cy="41715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ct val="90000"/>
              </a:lnSpc>
              <a:buSzPct val="80000"/>
              <a:defRPr/>
            </a:pPr>
            <a:r>
              <a:rPr lang="en-US" sz="1600" dirty="0" smtClean="0"/>
              <a:t>M. </a:t>
            </a:r>
            <a:r>
              <a:rPr lang="en-US" sz="1600" dirty="0" err="1" smtClean="0"/>
              <a:t>Donadelli</a:t>
            </a:r>
            <a:r>
              <a:rPr lang="en-US" sz="1600" dirty="0" smtClean="0"/>
              <a:t> @ PANIC08</a:t>
            </a:r>
            <a:endParaRPr lang="en-GB" sz="1600" dirty="0"/>
          </a:p>
        </p:txBody>
      </p:sp>
      <p:sp>
        <p:nvSpPr>
          <p:cNvPr id="11" name="Line 27"/>
          <p:cNvSpPr>
            <a:spLocks noChangeShapeType="1"/>
          </p:cNvSpPr>
          <p:nvPr/>
        </p:nvSpPr>
        <p:spPr bwMode="auto">
          <a:xfrm>
            <a:off x="3419475" y="9080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A30E21-DF7A-46F5-8266-1FF758349B26}" type="slidenum">
              <a:rPr lang="fr-FR" smtClean="0"/>
              <a:pPr>
                <a:defRPr/>
              </a:pPr>
              <a:t>22</a:t>
            </a:fld>
            <a:endParaRPr lang="fr-FR" dirty="0"/>
          </a:p>
        </p:txBody>
      </p:sp>
      <p:sp>
        <p:nvSpPr>
          <p:cNvPr id="12" name="Parenthèses 11"/>
          <p:cNvSpPr/>
          <p:nvPr/>
        </p:nvSpPr>
        <p:spPr>
          <a:xfrm>
            <a:off x="4500562" y="1142984"/>
            <a:ext cx="4214842" cy="5143536"/>
          </a:xfrm>
          <a:prstGeom prst="bracket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advTm="408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uiExpand="1" build="p"/>
      <p:bldP spid="15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8"/>
          <p:cNvGrpSpPr>
            <a:grpSpLocks/>
          </p:cNvGrpSpPr>
          <p:nvPr/>
        </p:nvGrpSpPr>
        <p:grpSpPr bwMode="auto">
          <a:xfrm>
            <a:off x="3794088" y="928670"/>
            <a:ext cx="4926013" cy="4689475"/>
            <a:chOff x="113" y="1253"/>
            <a:chExt cx="3103" cy="2954"/>
          </a:xfrm>
        </p:grpSpPr>
        <p:pic>
          <p:nvPicPr>
            <p:cNvPr id="22" name="Picture 5" descr="PsiPDYIndium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3" y="1253"/>
              <a:ext cx="3103" cy="2954"/>
            </a:xfrm>
            <a:prstGeom prst="rect">
              <a:avLst/>
            </a:prstGeom>
            <a:noFill/>
          </p:spPr>
        </p:pic>
        <p:sp>
          <p:nvSpPr>
            <p:cNvPr id="23" name="Text Box 6"/>
            <p:cNvSpPr txBox="1">
              <a:spLocks noChangeArrowheads="1"/>
            </p:cNvSpPr>
            <p:nvPr/>
          </p:nvSpPr>
          <p:spPr bwMode="auto">
            <a:xfrm>
              <a:off x="1655" y="3592"/>
              <a:ext cx="753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1400">
                  <a:solidFill>
                    <a:srgbClr val="FF0000"/>
                  </a:solidFill>
                </a:rPr>
                <a:t>Preliminary</a:t>
              </a:r>
            </a:p>
          </p:txBody>
        </p:sp>
        <p:sp>
          <p:nvSpPr>
            <p:cNvPr id="24" name="Text Box 7"/>
            <p:cNvSpPr txBox="1">
              <a:spLocks noChangeArrowheads="1"/>
            </p:cNvSpPr>
            <p:nvPr/>
          </p:nvSpPr>
          <p:spPr bwMode="auto">
            <a:xfrm>
              <a:off x="610" y="2675"/>
              <a:ext cx="157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1200" dirty="0">
                  <a:solidFill>
                    <a:schemeClr val="tx1"/>
                  </a:solidFill>
                </a:rPr>
                <a:t>450, 400 and 200 GeV points </a:t>
              </a:r>
            </a:p>
            <a:p>
              <a:r>
                <a:rPr lang="it-IT" sz="1200" dirty="0">
                  <a:solidFill>
                    <a:schemeClr val="tx1"/>
                  </a:solidFill>
                </a:rPr>
                <a:t>rescaled to 158 GeV</a:t>
              </a: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ψ</a:t>
            </a:r>
            <a:r>
              <a:rPr lang="fr-FR" dirty="0" smtClean="0"/>
              <a:t>’ </a:t>
            </a:r>
            <a:r>
              <a:rPr lang="fr-FR" dirty="0" err="1" smtClean="0"/>
              <a:t>at</a:t>
            </a:r>
            <a:r>
              <a:rPr lang="fr-FR" dirty="0" smtClean="0"/>
              <a:t> SPS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5429264"/>
            <a:ext cx="8258204" cy="696899"/>
          </a:xfrm>
        </p:spPr>
        <p:txBody>
          <a:bodyPr/>
          <a:lstStyle/>
          <a:p>
            <a:pPr lvl="0">
              <a:defRPr/>
            </a:pPr>
            <a:r>
              <a:rPr lang="en-US" dirty="0" smtClean="0"/>
              <a:t>ψ’ are more absorbed  and suppressed than J/ψ</a:t>
            </a:r>
          </a:p>
          <a:p>
            <a:pPr lvl="1">
              <a:defRPr/>
            </a:pPr>
            <a:r>
              <a:rPr lang="el-GR" sz="2400" dirty="0" smtClean="0">
                <a:solidFill>
                  <a:schemeClr val="accent2"/>
                </a:solidFill>
              </a:rPr>
              <a:t>σ</a:t>
            </a:r>
            <a:r>
              <a:rPr lang="fr-FR" sz="2400" baseline="-25000" dirty="0" smtClean="0">
                <a:solidFill>
                  <a:schemeClr val="accent2"/>
                </a:solidFill>
              </a:rPr>
              <a:t>abs</a:t>
            </a:r>
            <a:r>
              <a:rPr lang="fr-FR" sz="2400" dirty="0" smtClean="0">
                <a:solidFill>
                  <a:schemeClr val="accent2"/>
                </a:solidFill>
              </a:rPr>
              <a:t> (158 </a:t>
            </a:r>
            <a:r>
              <a:rPr lang="fr-FR" sz="2400" dirty="0" err="1" smtClean="0">
                <a:solidFill>
                  <a:schemeClr val="accent2"/>
                </a:solidFill>
              </a:rPr>
              <a:t>AGeV</a:t>
            </a:r>
            <a:r>
              <a:rPr lang="fr-FR" sz="2400" dirty="0" smtClean="0">
                <a:solidFill>
                  <a:schemeClr val="accent2"/>
                </a:solidFill>
              </a:rPr>
              <a:t>) not </a:t>
            </a:r>
            <a:r>
              <a:rPr lang="fr-FR" sz="2400" dirty="0" err="1" smtClean="0">
                <a:solidFill>
                  <a:schemeClr val="accent2"/>
                </a:solidFill>
              </a:rPr>
              <a:t>available</a:t>
            </a:r>
            <a:endParaRPr lang="en-US" sz="2400" dirty="0" smtClean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2009, June 17th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Charmonia at SPS &amp; RHIC - raphael@in2p3.fr</a:t>
            </a:r>
            <a:endParaRPr lang="fr-FR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457200" y="5357812"/>
            <a:ext cx="8229600" cy="1000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/>
          <a:srcRect l="28517" t="9129" r="34841" b="59306"/>
          <a:stretch>
            <a:fillRect/>
          </a:stretch>
        </p:blipFill>
        <p:spPr bwMode="auto">
          <a:xfrm>
            <a:off x="71406" y="928688"/>
            <a:ext cx="3722682" cy="4537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6329328" y="2560638"/>
            <a:ext cx="1944688" cy="151130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038433" y="3770313"/>
            <a:ext cx="52705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>
                <a:latin typeface="Calibri" pitchFamily="34" charset="0"/>
              </a:rPr>
              <a:t>ψ’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008270" y="2160588"/>
            <a:ext cx="690563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dirty="0">
                <a:latin typeface="Calibri" pitchFamily="34" charset="0"/>
              </a:rPr>
              <a:t>J/ψ</a:t>
            </a:r>
          </a:p>
        </p:txBody>
      </p:sp>
      <p:sp>
        <p:nvSpPr>
          <p:cNvPr id="14" name="Line 33"/>
          <p:cNvSpPr>
            <a:spLocks noChangeShapeType="1"/>
          </p:cNvSpPr>
          <p:nvPr/>
        </p:nvSpPr>
        <p:spPr bwMode="auto">
          <a:xfrm>
            <a:off x="3455988" y="8572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Parchemin horizontal 14"/>
          <p:cNvSpPr/>
          <p:nvPr/>
        </p:nvSpPr>
        <p:spPr>
          <a:xfrm>
            <a:off x="6429388" y="65456"/>
            <a:ext cx="2491132" cy="100609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buSzPct val="80000"/>
              <a:buFont typeface="Symbol" pitchFamily="18" charset="2"/>
              <a:buNone/>
              <a:defRPr/>
            </a:pPr>
            <a:r>
              <a:rPr lang="pl-PL" sz="1600" dirty="0">
                <a:latin typeface="Calibri" pitchFamily="34" charset="0"/>
              </a:rPr>
              <a:t>NA50,</a:t>
            </a:r>
            <a:r>
              <a:rPr lang="fr-FR" sz="1600" dirty="0">
                <a:latin typeface="Calibri" pitchFamily="34" charset="0"/>
              </a:rPr>
              <a:t> EPJC48 (2006) 329</a:t>
            </a:r>
            <a:r>
              <a:rPr lang="pl-PL" sz="1600" dirty="0">
                <a:latin typeface="Calibri" pitchFamily="34" charset="0"/>
              </a:rPr>
              <a:t> </a:t>
            </a:r>
            <a:endParaRPr lang="fr-FR" sz="1600" dirty="0">
              <a:latin typeface="Calibri" pitchFamily="34" charset="0"/>
            </a:endParaRPr>
          </a:p>
          <a:p>
            <a:pPr algn="ctr">
              <a:lnSpc>
                <a:spcPct val="90000"/>
              </a:lnSpc>
              <a:buSzPct val="80000"/>
              <a:buFont typeface="Symbol" pitchFamily="18" charset="2"/>
              <a:buNone/>
              <a:defRPr/>
            </a:pPr>
            <a:r>
              <a:rPr lang="fr-FR" sz="1600" dirty="0">
                <a:latin typeface="Calibri" pitchFamily="34" charset="0"/>
              </a:rPr>
              <a:t>NA50, EPJC49 (2007) </a:t>
            </a:r>
            <a:r>
              <a:rPr lang="fr-FR" sz="1600" dirty="0" smtClean="0">
                <a:latin typeface="Calibri" pitchFamily="34" charset="0"/>
              </a:rPr>
              <a:t>559</a:t>
            </a:r>
          </a:p>
          <a:p>
            <a:pPr algn="ctr">
              <a:lnSpc>
                <a:spcPct val="90000"/>
              </a:lnSpc>
              <a:buSzPct val="80000"/>
              <a:buFont typeface="Symbol" pitchFamily="18" charset="2"/>
              <a:buNone/>
              <a:defRPr/>
            </a:pPr>
            <a:r>
              <a:rPr lang="fr-FR" sz="1600" dirty="0" err="1" smtClean="0">
                <a:latin typeface="Calibri" pitchFamily="34" charset="0"/>
              </a:rPr>
              <a:t>Scomparin</a:t>
            </a:r>
            <a:r>
              <a:rPr lang="fr-FR" sz="1600" dirty="0" smtClean="0">
                <a:latin typeface="Calibri" pitchFamily="34" charset="0"/>
              </a:rPr>
              <a:t> @ Trento</a:t>
            </a:r>
            <a:endParaRPr lang="it-IT" sz="1600" dirty="0">
              <a:latin typeface="Calibri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6607172" y="1071546"/>
            <a:ext cx="1973262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dirty="0">
                <a:latin typeface="Calibri" pitchFamily="34" charset="0"/>
              </a:rPr>
              <a:t>ψ’/</a:t>
            </a:r>
            <a:r>
              <a:rPr lang="en-US" sz="2800" dirty="0" err="1">
                <a:latin typeface="Calibri" pitchFamily="34" charset="0"/>
              </a:rPr>
              <a:t>Drell</a:t>
            </a:r>
            <a:r>
              <a:rPr lang="en-US" sz="2800" dirty="0">
                <a:latin typeface="Calibri" pitchFamily="34" charset="0"/>
              </a:rPr>
              <a:t>-Yan</a:t>
            </a:r>
          </a:p>
        </p:txBody>
      </p:sp>
      <p:sp>
        <p:nvSpPr>
          <p:cNvPr id="17" name="Rectangle 37"/>
          <p:cNvSpPr>
            <a:spLocks noChangeArrowheads="1"/>
          </p:cNvSpPr>
          <p:nvPr/>
        </p:nvSpPr>
        <p:spPr bwMode="auto">
          <a:xfrm rot="1295969">
            <a:off x="341281" y="1446213"/>
            <a:ext cx="27892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/>
            <a:r>
              <a:rPr lang="el-GR" sz="2000">
                <a:solidFill>
                  <a:srgbClr val="CC0000"/>
                </a:solidFill>
              </a:rPr>
              <a:t>σ</a:t>
            </a:r>
            <a:r>
              <a:rPr lang="fr-FR" sz="2000" baseline="-25000">
                <a:solidFill>
                  <a:srgbClr val="CC0000"/>
                </a:solidFill>
              </a:rPr>
              <a:t>abs</a:t>
            </a:r>
            <a:r>
              <a:rPr lang="fr-FR" sz="2000">
                <a:solidFill>
                  <a:srgbClr val="CC0000"/>
                </a:solidFill>
              </a:rPr>
              <a:t> = 4.2 </a:t>
            </a:r>
            <a:r>
              <a:rPr lang="en-US" sz="2000">
                <a:solidFill>
                  <a:srgbClr val="CC0000"/>
                </a:solidFill>
              </a:rPr>
              <a:t>± 0.5 mb</a:t>
            </a:r>
            <a:endParaRPr lang="en-US" sz="2000"/>
          </a:p>
        </p:txBody>
      </p:sp>
      <p:sp>
        <p:nvSpPr>
          <p:cNvPr id="18" name="Rectangle 37"/>
          <p:cNvSpPr>
            <a:spLocks noChangeArrowheads="1"/>
          </p:cNvSpPr>
          <p:nvPr/>
        </p:nvSpPr>
        <p:spPr bwMode="auto">
          <a:xfrm rot="2169039">
            <a:off x="92043" y="3127375"/>
            <a:ext cx="27892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/>
            <a:r>
              <a:rPr lang="el-GR" sz="2000">
                <a:solidFill>
                  <a:srgbClr val="CC0000"/>
                </a:solidFill>
              </a:rPr>
              <a:t>σ</a:t>
            </a:r>
            <a:r>
              <a:rPr lang="fr-FR" sz="2000" baseline="-25000">
                <a:solidFill>
                  <a:srgbClr val="CC0000"/>
                </a:solidFill>
              </a:rPr>
              <a:t>abs</a:t>
            </a:r>
            <a:r>
              <a:rPr lang="fr-FR" sz="2000">
                <a:solidFill>
                  <a:srgbClr val="CC0000"/>
                </a:solidFill>
              </a:rPr>
              <a:t> = 7.7 </a:t>
            </a:r>
            <a:r>
              <a:rPr lang="en-US" sz="2000">
                <a:solidFill>
                  <a:srgbClr val="CC0000"/>
                </a:solidFill>
              </a:rPr>
              <a:t>± 0.9 mb</a:t>
            </a:r>
            <a:endParaRPr lang="en-US" sz="2000"/>
          </a:p>
        </p:txBody>
      </p:sp>
      <p:sp>
        <p:nvSpPr>
          <p:cNvPr id="19" name="Rectangle 37"/>
          <p:cNvSpPr>
            <a:spLocks noChangeArrowheads="1"/>
          </p:cNvSpPr>
          <p:nvPr/>
        </p:nvSpPr>
        <p:spPr bwMode="auto">
          <a:xfrm rot="877776">
            <a:off x="6391408" y="2193895"/>
            <a:ext cx="20665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/>
            <a:r>
              <a:rPr lang="fr-FR" sz="2000" dirty="0" smtClean="0">
                <a:solidFill>
                  <a:srgbClr val="CC0000"/>
                </a:solidFill>
              </a:rPr>
              <a:t>7.3 </a:t>
            </a:r>
            <a:r>
              <a:rPr lang="en-US" sz="2000" dirty="0">
                <a:solidFill>
                  <a:srgbClr val="CC0000"/>
                </a:solidFill>
              </a:rPr>
              <a:t>± </a:t>
            </a:r>
            <a:r>
              <a:rPr lang="en-US" sz="2000" dirty="0" smtClean="0">
                <a:solidFill>
                  <a:srgbClr val="CC0000"/>
                </a:solidFill>
              </a:rPr>
              <a:t>1.6 </a:t>
            </a:r>
            <a:r>
              <a:rPr lang="en-US" sz="2000" dirty="0" err="1">
                <a:solidFill>
                  <a:srgbClr val="CC0000"/>
                </a:solidFill>
              </a:rPr>
              <a:t>mb</a:t>
            </a:r>
            <a:endParaRPr lang="en-US" sz="2000" dirty="0"/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507968" y="571500"/>
            <a:ext cx="121285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l-GR" sz="2800">
                <a:latin typeface="Calibri" pitchFamily="34" charset="0"/>
              </a:rPr>
              <a:t>ψ</a:t>
            </a:r>
            <a:r>
              <a:rPr lang="en-US" sz="2800" baseline="-25000">
                <a:latin typeface="Calibri" pitchFamily="34" charset="0"/>
              </a:rPr>
              <a:t>pA</a:t>
            </a:r>
            <a:r>
              <a:rPr lang="en-US" sz="2800">
                <a:latin typeface="Calibri" pitchFamily="34" charset="0"/>
              </a:rPr>
              <a:t> / A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2151014" y="1202280"/>
            <a:ext cx="1492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at 400 </a:t>
            </a:r>
            <a:r>
              <a:rPr lang="en-GB" dirty="0" err="1" smtClean="0"/>
              <a:t>AGeV</a:t>
            </a:r>
            <a:endParaRPr lang="en-GB" dirty="0"/>
          </a:p>
        </p:txBody>
      </p:sp>
      <p:sp>
        <p:nvSpPr>
          <p:cNvPr id="26" name="Double flèche verticale 25"/>
          <p:cNvSpPr/>
          <p:nvPr/>
        </p:nvSpPr>
        <p:spPr>
          <a:xfrm>
            <a:off x="8294682" y="2928934"/>
            <a:ext cx="357190" cy="150019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 rot="16200000">
            <a:off x="8198174" y="3275183"/>
            <a:ext cx="1267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latin typeface="Calibri" pitchFamily="34" charset="0"/>
              </a:rPr>
              <a:t>close to a </a:t>
            </a:r>
          </a:p>
          <a:p>
            <a:pPr algn="ctr"/>
            <a:r>
              <a:rPr lang="en-GB" dirty="0" smtClean="0">
                <a:latin typeface="Calibri" pitchFamily="34" charset="0"/>
              </a:rPr>
              <a:t>factor of 10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28" name="Espace réservé du numéro de diapositive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A30E21-DF7A-46F5-8266-1FF758349B26}" type="slidenum">
              <a:rPr lang="fr-FR" smtClean="0"/>
              <a:pPr>
                <a:defRPr/>
              </a:pPr>
              <a:t>23</a:t>
            </a:fld>
            <a:endParaRPr lang="fr-FR" dirty="0"/>
          </a:p>
        </p:txBody>
      </p:sp>
      <p:sp>
        <p:nvSpPr>
          <p:cNvPr id="29" name="Rectangle 37"/>
          <p:cNvSpPr>
            <a:spLocks noChangeArrowheads="1"/>
          </p:cNvSpPr>
          <p:nvPr/>
        </p:nvSpPr>
        <p:spPr bwMode="auto">
          <a:xfrm rot="2164819">
            <a:off x="6171577" y="3826851"/>
            <a:ext cx="22092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/>
            <a:r>
              <a:rPr lang="fr-FR" sz="2000" dirty="0" smtClean="0">
                <a:solidFill>
                  <a:srgbClr val="CC0000"/>
                </a:solidFill>
              </a:rPr>
              <a:t>19.2 </a:t>
            </a:r>
            <a:r>
              <a:rPr lang="en-US" sz="2000" dirty="0">
                <a:solidFill>
                  <a:srgbClr val="CC0000"/>
                </a:solidFill>
              </a:rPr>
              <a:t>± </a:t>
            </a:r>
            <a:r>
              <a:rPr lang="en-US" sz="2000" dirty="0" smtClean="0">
                <a:solidFill>
                  <a:srgbClr val="CC0000"/>
                </a:solidFill>
              </a:rPr>
              <a:t>2.4 </a:t>
            </a:r>
            <a:r>
              <a:rPr lang="en-US" sz="2000" dirty="0" err="1">
                <a:solidFill>
                  <a:srgbClr val="CC0000"/>
                </a:solidFill>
              </a:rPr>
              <a:t>mb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  <p:bldP spid="19" grpId="0"/>
      <p:bldP spid="26" grpId="0" animBg="1"/>
      <p:bldP spid="27" grpId="0"/>
      <p:bldP spid="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re 1"/>
          <p:cNvSpPr>
            <a:spLocks noGrp="1"/>
          </p:cNvSpPr>
          <p:nvPr>
            <p:ph type="title"/>
          </p:nvPr>
        </p:nvSpPr>
        <p:spPr>
          <a:xfrm>
            <a:off x="142844" y="44450"/>
            <a:ext cx="6643734" cy="792163"/>
          </a:xfrm>
        </p:spPr>
        <p:txBody>
          <a:bodyPr/>
          <a:lstStyle/>
          <a:p>
            <a:r>
              <a:rPr lang="en-US" dirty="0" smtClean="0"/>
              <a:t>4. Beginning of a bottomonia story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half" idx="3"/>
          </p:nvPr>
        </p:nvSpPr>
        <p:spPr>
          <a:xfrm>
            <a:off x="142875" y="1357298"/>
            <a:ext cx="4643439" cy="5072077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err="1" smtClean="0"/>
              <a:t>R</a:t>
            </a:r>
            <a:r>
              <a:rPr lang="en-US" baseline="-25000" dirty="0" err="1" smtClean="0"/>
              <a:t>dAu</a:t>
            </a:r>
            <a:r>
              <a:rPr lang="en-US" dirty="0" smtClean="0"/>
              <a:t> = 0.98 ± 0.32 ± 0.28 (from STAR)</a:t>
            </a:r>
          </a:p>
          <a:p>
            <a:pPr>
              <a:defRPr/>
            </a:pPr>
            <a:r>
              <a:rPr lang="en-US" dirty="0" err="1" smtClean="0"/>
              <a:t>R</a:t>
            </a:r>
            <a:r>
              <a:rPr lang="en-US" baseline="-25000" dirty="0" err="1" smtClean="0"/>
              <a:t>AuAu</a:t>
            </a:r>
            <a:r>
              <a:rPr lang="en-US" dirty="0" smtClean="0"/>
              <a:t> &lt; 0.64 @ 90% CL (from PHENIX </a:t>
            </a:r>
            <a:r>
              <a:rPr lang="en-US" sz="2200" dirty="0" smtClean="0">
                <a:sym typeface="Wingdings" pitchFamily="2" charset="2"/>
              </a:rPr>
              <a:t></a:t>
            </a:r>
            <a:r>
              <a:rPr lang="en-US" dirty="0" smtClean="0"/>
              <a:t>)</a:t>
            </a:r>
          </a:p>
          <a:p>
            <a:pPr lvl="1">
              <a:defRPr/>
            </a:pPr>
            <a:r>
              <a:rPr lang="en-US" dirty="0" smtClean="0"/>
              <a:t>Could be cold effects</a:t>
            </a:r>
          </a:p>
          <a:p>
            <a:pPr lvl="1">
              <a:defRPr/>
            </a:pPr>
            <a:r>
              <a:rPr lang="en-US" dirty="0" smtClean="0"/>
              <a:t>No continuum subtraction </a:t>
            </a:r>
          </a:p>
          <a:p>
            <a:pPr lvl="2">
              <a:defRPr/>
            </a:pPr>
            <a:r>
              <a:rPr lang="en-US" dirty="0" smtClean="0"/>
              <a:t>(but &lt; 15% from pp)</a:t>
            </a:r>
          </a:p>
          <a:p>
            <a:pPr lvl="1">
              <a:defRPr/>
            </a:pPr>
            <a:r>
              <a:rPr lang="en-US" dirty="0" err="1" smtClean="0"/>
              <a:t>Feeddown</a:t>
            </a:r>
            <a:r>
              <a:rPr lang="en-US" dirty="0" smtClean="0"/>
              <a:t> of </a:t>
            </a:r>
            <a:r>
              <a:rPr lang="el-GR" dirty="0" smtClean="0"/>
              <a:t>χ</a:t>
            </a:r>
            <a:r>
              <a:rPr lang="en-US" baseline="-25000" dirty="0" smtClean="0"/>
              <a:t>b</a:t>
            </a:r>
            <a:r>
              <a:rPr lang="en-US" dirty="0" smtClean="0"/>
              <a:t> important</a:t>
            </a:r>
          </a:p>
          <a:p>
            <a:pPr lvl="2">
              <a:defRPr/>
            </a:pPr>
            <a:r>
              <a:rPr lang="en-US" dirty="0" smtClean="0"/>
              <a:t>50% for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-25000" dirty="0" smtClean="0"/>
              <a:t> </a:t>
            </a:r>
            <a:r>
              <a:rPr lang="en-US" dirty="0" smtClean="0"/>
              <a:t>&gt; 8 </a:t>
            </a:r>
            <a:r>
              <a:rPr lang="en-US" dirty="0" err="1" smtClean="0"/>
              <a:t>GeV</a:t>
            </a:r>
            <a:r>
              <a:rPr lang="en-US" dirty="0" smtClean="0"/>
              <a:t>/c at CDF</a:t>
            </a:r>
          </a:p>
          <a:p>
            <a:pPr>
              <a:defRPr/>
            </a:pPr>
            <a:r>
              <a:rPr lang="en-US" dirty="0" smtClean="0"/>
              <a:t>Stay tuned…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38916" name="Espace réservé de la date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2009, June 17th</a:t>
            </a:r>
            <a:endParaRPr lang="en-US" smtClean="0"/>
          </a:p>
        </p:txBody>
      </p:sp>
      <p:sp>
        <p:nvSpPr>
          <p:cNvPr id="38917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Charmonia at SPS &amp; RHIC - raphael@in2p3.fr</a:t>
            </a:r>
            <a:endParaRPr lang="fr-FR" smtClean="0"/>
          </a:p>
        </p:txBody>
      </p:sp>
      <p:sp>
        <p:nvSpPr>
          <p:cNvPr id="38923" name="Line 27"/>
          <p:cNvSpPr>
            <a:spLocks noChangeShapeType="1"/>
          </p:cNvSpPr>
          <p:nvPr/>
        </p:nvSpPr>
        <p:spPr bwMode="auto">
          <a:xfrm>
            <a:off x="2357422" y="1000108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Parchemin horizontal 19"/>
          <p:cNvSpPr/>
          <p:nvPr/>
        </p:nvSpPr>
        <p:spPr>
          <a:xfrm>
            <a:off x="6858016" y="142852"/>
            <a:ext cx="2071707" cy="100609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ct val="90000"/>
              </a:lnSpc>
              <a:buSzPct val="80000"/>
              <a:defRPr/>
            </a:pPr>
            <a:r>
              <a:rPr lang="en-US" altLang="ja-JP" sz="1600" dirty="0" err="1" smtClean="0"/>
              <a:t>Atomssa</a:t>
            </a:r>
            <a:r>
              <a:rPr lang="en-US" altLang="ja-JP" sz="1600" dirty="0" smtClean="0"/>
              <a:t>, Liu, </a:t>
            </a:r>
            <a:r>
              <a:rPr lang="en-US" altLang="ja-JP" sz="1600" dirty="0" err="1" smtClean="0"/>
              <a:t>Conesa</a:t>
            </a:r>
            <a:r>
              <a:rPr lang="en-US" altLang="ja-JP" sz="1600" dirty="0" smtClean="0"/>
              <a:t> del Valle @ QM09</a:t>
            </a:r>
            <a:endParaRPr lang="en-GB" sz="1600" dirty="0"/>
          </a:p>
        </p:txBody>
      </p:sp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5722" y="3714753"/>
            <a:ext cx="409096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214422"/>
            <a:ext cx="4000496" cy="2576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1762AD-FDDF-4E17-92AC-58C4AE5A889A}" type="slidenum">
              <a:rPr lang="fr-FR" smtClean="0"/>
              <a:pPr>
                <a:defRPr/>
              </a:pPr>
              <a:t>24</a:t>
            </a:fld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6984674" y="5233586"/>
            <a:ext cx="1532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[8.5,11.5] </a:t>
            </a:r>
            <a:r>
              <a:rPr lang="en-GB" sz="1400" dirty="0" err="1" smtClean="0"/>
              <a:t>GeV</a:t>
            </a:r>
            <a:r>
              <a:rPr lang="en-GB" sz="1400" dirty="0" smtClean="0"/>
              <a:t>/c</a:t>
            </a:r>
            <a:r>
              <a:rPr lang="en-GB" sz="1400" baseline="30000" dirty="0" smtClean="0"/>
              <a:t>2</a:t>
            </a:r>
            <a:endParaRPr lang="en-GB" sz="1400" baseline="30000" dirty="0"/>
          </a:p>
        </p:txBody>
      </p:sp>
    </p:spTree>
  </p:cSld>
  <p:clrMapOvr>
    <a:masterClrMapping/>
  </p:clrMapOvr>
  <p:transition advTm="62969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r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Look at other observables</a:t>
            </a:r>
          </a:p>
        </p:txBody>
      </p:sp>
      <p:sp>
        <p:nvSpPr>
          <p:cNvPr id="30723" name="Sous-titr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5.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(broadening)</a:t>
            </a:r>
          </a:p>
          <a:p>
            <a:r>
              <a:rPr lang="en-US" dirty="0" smtClean="0"/>
              <a:t>6. Elliptic flow</a:t>
            </a:r>
          </a:p>
        </p:txBody>
      </p:sp>
      <p:sp>
        <p:nvSpPr>
          <p:cNvPr id="30724" name="Line 25"/>
          <p:cNvSpPr>
            <a:spLocks noChangeShapeType="1"/>
          </p:cNvSpPr>
          <p:nvPr/>
        </p:nvSpPr>
        <p:spPr bwMode="auto">
          <a:xfrm>
            <a:off x="3419475" y="3500438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2009, June 17th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F00617-A087-4F51-A7E9-485462A11FE5}" type="slidenum">
              <a:rPr lang="fr-FR" smtClean="0"/>
              <a:pPr>
                <a:defRPr/>
              </a:pPr>
              <a:t>25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Charmonia at SPS &amp; RHIC - raphael@in2p3.fr</a:t>
            </a:r>
            <a:endParaRPr lang="fr-FR"/>
          </a:p>
        </p:txBody>
      </p:sp>
    </p:spTree>
  </p:cSld>
  <p:clrMapOvr>
    <a:masterClrMapping/>
  </p:clrMapOvr>
  <p:transition advTm="12406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5. </a:t>
            </a:r>
            <a:r>
              <a:rPr lang="fr-FR" dirty="0" err="1" smtClean="0"/>
              <a:t>p</a:t>
            </a:r>
            <a:r>
              <a:rPr lang="fr-FR" baseline="-25000" dirty="0" err="1" smtClean="0"/>
              <a:t>T</a:t>
            </a:r>
            <a:r>
              <a:rPr lang="fr-FR" dirty="0" smtClean="0"/>
              <a:t> </a:t>
            </a:r>
            <a:r>
              <a:rPr lang="fr-FR" dirty="0" err="1" smtClean="0"/>
              <a:t>broadening</a:t>
            </a:r>
            <a:r>
              <a:rPr lang="fr-FR" dirty="0" smtClean="0"/>
              <a:t> @ SPS ?</a:t>
            </a:r>
          </a:p>
        </p:txBody>
      </p:sp>
      <p:sp>
        <p:nvSpPr>
          <p:cNvPr id="33795" name="Espace réservé du contenu 15"/>
          <p:cNvSpPr>
            <a:spLocks noGrp="1"/>
          </p:cNvSpPr>
          <p:nvPr>
            <p:ph sz="half" idx="1"/>
          </p:nvPr>
        </p:nvSpPr>
        <p:spPr>
          <a:xfrm>
            <a:off x="457200" y="1071546"/>
            <a:ext cx="8329642" cy="928695"/>
          </a:xfrm>
        </p:spPr>
        <p:txBody>
          <a:bodyPr/>
          <a:lstStyle/>
          <a:p>
            <a:r>
              <a:rPr lang="en-US" dirty="0" smtClean="0"/>
              <a:t>Tested on many systems… NA60 </a:t>
            </a:r>
            <a:r>
              <a:rPr lang="en-US" dirty="0" err="1" smtClean="0"/>
              <a:t>pA</a:t>
            </a:r>
            <a:r>
              <a:rPr lang="en-US" dirty="0" smtClean="0"/>
              <a:t> slope is unique…</a:t>
            </a:r>
          </a:p>
          <a:p>
            <a:pPr>
              <a:defRPr/>
            </a:pPr>
            <a:r>
              <a:rPr lang="en-US" dirty="0" smtClean="0"/>
              <a:t>Cronin goes like: &lt;p</a:t>
            </a:r>
            <a:r>
              <a:rPr lang="en-US" baseline="-25000" dirty="0" smtClean="0"/>
              <a:t>T</a:t>
            </a:r>
            <a:r>
              <a:rPr lang="en-US" baseline="30000" dirty="0" smtClean="0"/>
              <a:t>2</a:t>
            </a:r>
            <a:r>
              <a:rPr lang="en-US" dirty="0" smtClean="0"/>
              <a:t>&gt;</a:t>
            </a:r>
            <a:r>
              <a:rPr lang="en-US" baseline="-25000" dirty="0" smtClean="0"/>
              <a:t>AB</a:t>
            </a:r>
            <a:r>
              <a:rPr lang="en-US" dirty="0" smtClean="0"/>
              <a:t> = &lt;p</a:t>
            </a:r>
            <a:r>
              <a:rPr lang="en-US" baseline="-25000" dirty="0" smtClean="0"/>
              <a:t>T</a:t>
            </a:r>
            <a:r>
              <a:rPr lang="en-US" baseline="30000" dirty="0" smtClean="0"/>
              <a:t>2</a:t>
            </a:r>
            <a:r>
              <a:rPr lang="en-US" dirty="0" smtClean="0"/>
              <a:t>&gt;</a:t>
            </a:r>
            <a:r>
              <a:rPr lang="en-US" baseline="-25000" dirty="0" smtClean="0"/>
              <a:t>pp</a:t>
            </a:r>
            <a:r>
              <a:rPr lang="en-US" dirty="0" smtClean="0"/>
              <a:t> + </a:t>
            </a:r>
            <a:r>
              <a:rPr lang="el-GR" dirty="0" smtClean="0"/>
              <a:t>α</a:t>
            </a:r>
            <a:r>
              <a:rPr lang="fr-FR" dirty="0" smtClean="0"/>
              <a:t> x </a:t>
            </a:r>
            <a:r>
              <a:rPr lang="en-US" dirty="0" smtClean="0"/>
              <a:t>L </a:t>
            </a:r>
          </a:p>
        </p:txBody>
      </p:sp>
      <p:sp>
        <p:nvSpPr>
          <p:cNvPr id="3379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2009, June 17th</a:t>
            </a:r>
            <a:endParaRPr lang="en-US" smtClean="0"/>
          </a:p>
        </p:txBody>
      </p:sp>
      <p:sp>
        <p:nvSpPr>
          <p:cNvPr id="3379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Charmonia at SPS &amp; RHIC - raphael@in2p3.fr</a:t>
            </a:r>
            <a:endParaRPr lang="fr-FR" smtClean="0"/>
          </a:p>
        </p:txBody>
      </p:sp>
      <p:sp>
        <p:nvSpPr>
          <p:cNvPr id="33803" name="Line 27"/>
          <p:cNvSpPr>
            <a:spLocks noChangeShapeType="1"/>
          </p:cNvSpPr>
          <p:nvPr/>
        </p:nvSpPr>
        <p:spPr bwMode="auto">
          <a:xfrm>
            <a:off x="3419475" y="9080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3" name="Groupe 17"/>
          <p:cNvGrpSpPr>
            <a:grpSpLocks/>
          </p:cNvGrpSpPr>
          <p:nvPr/>
        </p:nvGrpSpPr>
        <p:grpSpPr bwMode="auto">
          <a:xfrm>
            <a:off x="1003305" y="1828809"/>
            <a:ext cx="7012007" cy="4600587"/>
            <a:chOff x="3917985" y="3071813"/>
            <a:chExt cx="5654675" cy="3529012"/>
          </a:xfrm>
        </p:grpSpPr>
        <p:cxnSp>
          <p:nvCxnSpPr>
            <p:cNvPr id="16" name="Connecteur droit 15"/>
            <p:cNvCxnSpPr/>
            <p:nvPr/>
          </p:nvCxnSpPr>
          <p:spPr>
            <a:xfrm rot="10800000" flipV="1">
              <a:off x="4775235" y="4214813"/>
              <a:ext cx="3241675" cy="15001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0" descr="allpoints_systerr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17985" y="3071813"/>
              <a:ext cx="5654675" cy="3529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8" name="Connecteur droit 17"/>
            <p:cNvCxnSpPr>
              <a:cxnSpLocks noChangeAspect="1"/>
            </p:cNvCxnSpPr>
            <p:nvPr/>
          </p:nvCxnSpPr>
          <p:spPr>
            <a:xfrm rot="10800000" flipV="1">
              <a:off x="6827873" y="3959225"/>
              <a:ext cx="2074862" cy="960438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>
              <a:cxnSpLocks noChangeAspect="1"/>
            </p:cNvCxnSpPr>
            <p:nvPr/>
          </p:nvCxnSpPr>
          <p:spPr>
            <a:xfrm rot="10800000" flipV="1">
              <a:off x="5064160" y="3743325"/>
              <a:ext cx="1789113" cy="828675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>
              <a:cxnSpLocks noChangeAspect="1"/>
            </p:cNvCxnSpPr>
            <p:nvPr/>
          </p:nvCxnSpPr>
          <p:spPr>
            <a:xfrm rot="10800000" flipV="1">
              <a:off x="5149885" y="4949669"/>
              <a:ext cx="1628775" cy="752475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>
              <a:cxnSpLocks/>
            </p:cNvCxnSpPr>
            <p:nvPr/>
          </p:nvCxnSpPr>
          <p:spPr>
            <a:xfrm rot="10800000" flipV="1">
              <a:off x="5132423" y="5429250"/>
              <a:ext cx="1643062" cy="254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ZoneTexte 21"/>
          <p:cNvSpPr txBox="1">
            <a:spLocks noChangeArrowheads="1"/>
          </p:cNvSpPr>
          <p:nvPr/>
        </p:nvSpPr>
        <p:spPr bwMode="auto">
          <a:xfrm>
            <a:off x="2071670" y="2471751"/>
            <a:ext cx="646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SPS</a:t>
            </a:r>
          </a:p>
        </p:txBody>
      </p:sp>
      <p:sp>
        <p:nvSpPr>
          <p:cNvPr id="23" name="Parchemin horizontal 22"/>
          <p:cNvSpPr/>
          <p:nvPr/>
        </p:nvSpPr>
        <p:spPr>
          <a:xfrm rot="16200000">
            <a:off x="6201059" y="3774618"/>
            <a:ext cx="3460234" cy="71162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ct val="90000"/>
              </a:lnSpc>
              <a:buSzPct val="80000"/>
              <a:buFont typeface="Symbol" pitchFamily="18" charset="2"/>
              <a:buNone/>
              <a:defRPr/>
            </a:pPr>
            <a:r>
              <a:rPr lang="fr-FR" sz="1600" dirty="0" err="1"/>
              <a:t>Cortese</a:t>
            </a:r>
            <a:r>
              <a:rPr lang="fr-FR" sz="1600" dirty="0"/>
              <a:t> (NA60), Hard probes 08</a:t>
            </a:r>
          </a:p>
          <a:p>
            <a:pPr algn="ctr">
              <a:lnSpc>
                <a:spcPct val="90000"/>
              </a:lnSpc>
              <a:buSzPct val="80000"/>
              <a:defRPr/>
            </a:pPr>
            <a:r>
              <a:rPr lang="en-US" sz="1600" dirty="0"/>
              <a:t>+ homemade </a:t>
            </a:r>
            <a:r>
              <a:rPr lang="en-US" sz="1600" dirty="0" err="1"/>
              <a:t>powerpoint</a:t>
            </a:r>
            <a:r>
              <a:rPr lang="en-US" sz="1600" dirty="0"/>
              <a:t> fits</a:t>
            </a:r>
          </a:p>
        </p:txBody>
      </p:sp>
      <p:sp>
        <p:nvSpPr>
          <p:cNvPr id="24" name="Espace réservé du numéro de diapositive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A30E21-DF7A-46F5-8266-1FF758349B26}" type="slidenum">
              <a:rPr lang="fr-FR" smtClean="0"/>
              <a:pPr>
                <a:defRPr/>
              </a:pPr>
              <a:t>26</a:t>
            </a:fld>
            <a:endParaRPr lang="fr-FR" dirty="0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5. </a:t>
            </a:r>
            <a:r>
              <a:rPr lang="fr-FR" dirty="0" err="1" smtClean="0"/>
              <a:t>p</a:t>
            </a:r>
            <a:r>
              <a:rPr lang="fr-FR" baseline="-25000" dirty="0" err="1" smtClean="0"/>
              <a:t>T</a:t>
            </a:r>
            <a:r>
              <a:rPr lang="fr-FR" dirty="0" smtClean="0"/>
              <a:t> </a:t>
            </a:r>
            <a:r>
              <a:rPr lang="fr-FR" dirty="0" err="1" smtClean="0"/>
              <a:t>broadening</a:t>
            </a:r>
            <a:r>
              <a:rPr lang="fr-FR" dirty="0" smtClean="0"/>
              <a:t> @ RHIC ? vs </a:t>
            </a:r>
            <a:r>
              <a:rPr lang="fr-FR" dirty="0" err="1" smtClean="0"/>
              <a:t>N</a:t>
            </a:r>
            <a:r>
              <a:rPr lang="fr-FR" baseline="-25000" dirty="0" err="1" smtClean="0"/>
              <a:t>part</a:t>
            </a:r>
            <a:r>
              <a:rPr lang="fr-FR" dirty="0" smtClean="0"/>
              <a:t> ?</a:t>
            </a:r>
          </a:p>
        </p:txBody>
      </p:sp>
      <p:pic>
        <p:nvPicPr>
          <p:cNvPr id="36867" name="Picture 4" descr="pt2_separated_rapidity_p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524250" y="1357313"/>
            <a:ext cx="5762625" cy="3643312"/>
          </a:xfrm>
          <a:noFill/>
        </p:spPr>
      </p:pic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>
          <a:xfrm>
            <a:off x="0" y="1428750"/>
            <a:ext cx="3700463" cy="4929188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smtClean="0"/>
              <a:t>Widely unknown initial charm production:</a:t>
            </a:r>
          </a:p>
          <a:p>
            <a:pPr lvl="1">
              <a:defRPr/>
            </a:pPr>
            <a:r>
              <a:rPr lang="en-US" dirty="0" smtClean="0"/>
              <a:t>Recombined R</a:t>
            </a:r>
            <a:r>
              <a:rPr lang="en-US" baseline="-25000" dirty="0" smtClean="0"/>
              <a:t>AA</a:t>
            </a:r>
            <a:r>
              <a:rPr lang="en-US" dirty="0" smtClean="0"/>
              <a:t> are poorly constrained…</a:t>
            </a:r>
          </a:p>
          <a:p>
            <a:pPr>
              <a:defRPr/>
            </a:pPr>
            <a:r>
              <a:rPr lang="en-US" dirty="0" smtClean="0"/>
              <a:t>Instead look at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:</a:t>
            </a:r>
          </a:p>
          <a:p>
            <a:pPr lvl="1">
              <a:defRPr/>
            </a:pPr>
            <a:r>
              <a:rPr lang="en-US" dirty="0" smtClean="0"/>
              <a:t>Hot: Inherited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-25000" dirty="0" smtClean="0"/>
              <a:t> </a:t>
            </a:r>
            <a:r>
              <a:rPr lang="en-US" dirty="0" smtClean="0"/>
              <a:t> should be lower than initial</a:t>
            </a:r>
          </a:p>
          <a:p>
            <a:pPr lvl="1">
              <a:defRPr/>
            </a:pPr>
            <a:r>
              <a:rPr lang="en-US" dirty="0" smtClean="0"/>
              <a:t>Cold: Cronin effect should broaden initial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endParaRPr lang="en-US" baseline="-25000" dirty="0" smtClean="0"/>
          </a:p>
          <a:p>
            <a:pPr>
              <a:defRPr/>
            </a:pPr>
            <a:r>
              <a:rPr lang="en-US" dirty="0" smtClean="0"/>
              <a:t>Cronin goes like:</a:t>
            </a:r>
          </a:p>
          <a:p>
            <a:pPr lvl="1">
              <a:buFontTx/>
              <a:buNone/>
              <a:defRPr/>
            </a:pPr>
            <a:r>
              <a:rPr lang="en-US" dirty="0" smtClean="0"/>
              <a:t>&lt;p</a:t>
            </a:r>
            <a:r>
              <a:rPr lang="en-US" baseline="-25000" dirty="0" smtClean="0"/>
              <a:t>T</a:t>
            </a:r>
            <a:r>
              <a:rPr lang="en-US" baseline="30000" dirty="0" smtClean="0"/>
              <a:t>2</a:t>
            </a:r>
            <a:r>
              <a:rPr lang="en-US" dirty="0" smtClean="0"/>
              <a:t>&gt;</a:t>
            </a:r>
            <a:r>
              <a:rPr lang="en-US" baseline="-25000" dirty="0" smtClean="0"/>
              <a:t>AB</a:t>
            </a:r>
            <a:r>
              <a:rPr lang="en-US" dirty="0" smtClean="0"/>
              <a:t> = &lt;p</a:t>
            </a:r>
            <a:r>
              <a:rPr lang="en-US" baseline="-25000" dirty="0" smtClean="0"/>
              <a:t>T</a:t>
            </a:r>
            <a:r>
              <a:rPr lang="en-US" baseline="30000" dirty="0" smtClean="0"/>
              <a:t>2</a:t>
            </a:r>
            <a:r>
              <a:rPr lang="en-US" dirty="0" smtClean="0"/>
              <a:t>&gt;</a:t>
            </a:r>
            <a:r>
              <a:rPr lang="en-US" baseline="-25000" dirty="0" smtClean="0"/>
              <a:t>pp</a:t>
            </a:r>
            <a:r>
              <a:rPr lang="en-US" dirty="0" smtClean="0"/>
              <a:t> + </a:t>
            </a:r>
            <a:r>
              <a:rPr lang="el-GR" dirty="0" smtClean="0"/>
              <a:t>α</a:t>
            </a:r>
            <a:r>
              <a:rPr lang="fr-FR" dirty="0" smtClean="0"/>
              <a:t> x </a:t>
            </a:r>
            <a:r>
              <a:rPr lang="en-US" dirty="0" smtClean="0"/>
              <a:t>L</a:t>
            </a:r>
          </a:p>
          <a:p>
            <a:pPr lvl="1">
              <a:defRPr/>
            </a:pPr>
            <a:endParaRPr lang="en-US" baseline="-25000" dirty="0" smtClean="0"/>
          </a:p>
          <a:p>
            <a:pPr>
              <a:defRPr/>
            </a:pPr>
            <a:endParaRPr lang="en-US" baseline="-25000" dirty="0"/>
          </a:p>
        </p:txBody>
      </p:sp>
      <p:sp>
        <p:nvSpPr>
          <p:cNvPr id="31749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2009, June 17th</a:t>
            </a:r>
            <a:endParaRPr lang="en-US" smtClean="0"/>
          </a:p>
        </p:txBody>
      </p:sp>
      <p:sp>
        <p:nvSpPr>
          <p:cNvPr id="31750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Charmonia at SPS &amp; RHIC - raphael@in2p3.fr</a:t>
            </a:r>
            <a:endParaRPr lang="fr-FR" smtClean="0"/>
          </a:p>
        </p:txBody>
      </p:sp>
      <p:sp>
        <p:nvSpPr>
          <p:cNvPr id="31752" name="Line 27"/>
          <p:cNvSpPr>
            <a:spLocks noChangeShapeType="1"/>
          </p:cNvSpPr>
          <p:nvPr/>
        </p:nvSpPr>
        <p:spPr bwMode="auto">
          <a:xfrm>
            <a:off x="3419475" y="9080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Espace réservé du contenu 7"/>
          <p:cNvSpPr txBox="1">
            <a:spLocks/>
          </p:cNvSpPr>
          <p:nvPr/>
        </p:nvSpPr>
        <p:spPr bwMode="auto">
          <a:xfrm>
            <a:off x="3929063" y="5143500"/>
            <a:ext cx="4929187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77500" lnSpcReduction="20000"/>
          </a:bodyPr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accent2"/>
                </a:solidFill>
                <a:latin typeface="Calibri" pitchFamily="34" charset="0"/>
              </a:rPr>
              <a:t>No strong &lt;p</a:t>
            </a:r>
            <a:r>
              <a:rPr lang="en-US" sz="2800" kern="0" baseline="-25000" dirty="0">
                <a:solidFill>
                  <a:schemeClr val="accent2"/>
                </a:solidFill>
                <a:latin typeface="Calibri" pitchFamily="34" charset="0"/>
              </a:rPr>
              <a:t>T</a:t>
            </a:r>
            <a:r>
              <a:rPr lang="en-US" sz="2800" kern="0" baseline="30000" dirty="0">
                <a:solidFill>
                  <a:schemeClr val="accent2"/>
                </a:solidFill>
                <a:latin typeface="Calibri" pitchFamily="34" charset="0"/>
              </a:rPr>
              <a:t>2</a:t>
            </a:r>
            <a:r>
              <a:rPr lang="en-US" sz="2800" kern="0" dirty="0">
                <a:solidFill>
                  <a:schemeClr val="accent2"/>
                </a:solidFill>
                <a:latin typeface="Calibri" pitchFamily="34" charset="0"/>
              </a:rPr>
              <a:t>&gt; dependence…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accent2"/>
                </a:solidFill>
                <a:latin typeface="Calibri" pitchFamily="34" charset="0"/>
              </a:rPr>
              <a:t>Modest rise at forward rapidity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accent2"/>
                </a:solidFill>
                <a:latin typeface="Calibri" pitchFamily="34" charset="0"/>
              </a:rPr>
              <a:t>Could be broadening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accent2"/>
                </a:solidFill>
                <a:latin typeface="Calibri" pitchFamily="34" charset="0"/>
              </a:rPr>
              <a:t>No need for recombination here</a:t>
            </a:r>
          </a:p>
        </p:txBody>
      </p:sp>
      <p:sp>
        <p:nvSpPr>
          <p:cNvPr id="10" name="Parchemin horizontal 9"/>
          <p:cNvSpPr/>
          <p:nvPr/>
        </p:nvSpPr>
        <p:spPr>
          <a:xfrm>
            <a:off x="5929313" y="1000125"/>
            <a:ext cx="2985661" cy="41715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buSzPct val="80000"/>
              <a:buFont typeface="Symbol" pitchFamily="18" charset="2"/>
              <a:buNone/>
              <a:defRPr/>
            </a:pPr>
            <a:r>
              <a:rPr lang="en-GB" sz="1600" dirty="0">
                <a:latin typeface="Calibri" pitchFamily="34" charset="0"/>
              </a:rPr>
              <a:t>PHENIX, </a:t>
            </a:r>
            <a:r>
              <a:rPr lang="en-GB" sz="1600" dirty="0" smtClean="0">
                <a:latin typeface="Calibri" pitchFamily="34" charset="0"/>
              </a:rPr>
              <a:t>PRL 101, 122301 (2008)</a:t>
            </a:r>
            <a:endParaRPr lang="en-GB" sz="1600" dirty="0">
              <a:latin typeface="Calibri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143372" y="1571612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Mid rapidity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6572264" y="1571612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Forward rapidity</a:t>
            </a:r>
            <a:endParaRPr lang="en-US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A30E21-DF7A-46F5-8266-1FF758349B26}" type="slidenum">
              <a:rPr lang="fr-FR" smtClean="0"/>
              <a:pPr>
                <a:defRPr/>
              </a:pPr>
              <a:t>27</a:t>
            </a:fld>
            <a:endParaRPr lang="fr-FR" dirty="0"/>
          </a:p>
        </p:txBody>
      </p:sp>
    </p:spTree>
    <p:custDataLst>
      <p:tags r:id="rId1"/>
    </p:custDataLst>
  </p:cSld>
  <p:clrMapOvr>
    <a:masterClrMapping/>
  </p:clrMapOvr>
  <p:transition advTm="762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5. </a:t>
            </a:r>
            <a:r>
              <a:rPr lang="fr-FR" dirty="0" err="1" smtClean="0"/>
              <a:t>p</a:t>
            </a:r>
            <a:r>
              <a:rPr lang="fr-FR" baseline="-25000" dirty="0" err="1" smtClean="0"/>
              <a:t>T</a:t>
            </a:r>
            <a:r>
              <a:rPr lang="fr-FR" dirty="0" smtClean="0"/>
              <a:t> </a:t>
            </a:r>
            <a:r>
              <a:rPr lang="fr-FR" dirty="0" err="1" smtClean="0"/>
              <a:t>broadening</a:t>
            </a:r>
            <a:r>
              <a:rPr lang="fr-FR" dirty="0" smtClean="0"/>
              <a:t> @ RHIC ? vs </a:t>
            </a:r>
            <a:r>
              <a:rPr lang="fr-FR" dirty="0" err="1" smtClean="0"/>
              <a:t>thickness</a:t>
            </a:r>
            <a:r>
              <a:rPr lang="fr-FR" dirty="0" smtClean="0"/>
              <a:t> ?</a:t>
            </a:r>
          </a:p>
        </p:txBody>
      </p:sp>
      <p:pic>
        <p:nvPicPr>
          <p:cNvPr id="32771" name="Picture 4" descr="pt2_separated_rapidity_p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524250" y="1357313"/>
            <a:ext cx="5762625" cy="3643312"/>
          </a:xfrm>
          <a:noFill/>
        </p:spPr>
      </p:pic>
      <p:sp>
        <p:nvSpPr>
          <p:cNvPr id="32772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2009, June 17th</a:t>
            </a:r>
            <a:endParaRPr lang="en-US" smtClean="0"/>
          </a:p>
        </p:txBody>
      </p:sp>
      <p:sp>
        <p:nvSpPr>
          <p:cNvPr id="32773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Charmonia at SPS &amp; RHIC - raphael@in2p3.fr</a:t>
            </a:r>
            <a:endParaRPr lang="fr-FR" smtClean="0"/>
          </a:p>
        </p:txBody>
      </p:sp>
      <p:sp>
        <p:nvSpPr>
          <p:cNvPr id="32775" name="Line 27"/>
          <p:cNvSpPr>
            <a:spLocks noChangeShapeType="1"/>
          </p:cNvSpPr>
          <p:nvPr/>
        </p:nvSpPr>
        <p:spPr bwMode="auto">
          <a:xfrm>
            <a:off x="3419475" y="9080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Espace réservé du contenu 7"/>
          <p:cNvSpPr txBox="1">
            <a:spLocks/>
          </p:cNvSpPr>
          <p:nvPr/>
        </p:nvSpPr>
        <p:spPr bwMode="auto">
          <a:xfrm>
            <a:off x="3929063" y="5143500"/>
            <a:ext cx="492918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77500" lnSpcReduction="20000"/>
          </a:bodyPr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accent2"/>
                </a:solidFill>
                <a:latin typeface="Calibri" pitchFamily="34" charset="0"/>
              </a:rPr>
              <a:t>No strong &lt;p</a:t>
            </a:r>
            <a:r>
              <a:rPr lang="en-US" sz="2800" kern="0" baseline="-25000" dirty="0">
                <a:solidFill>
                  <a:schemeClr val="accent2"/>
                </a:solidFill>
                <a:latin typeface="Calibri" pitchFamily="34" charset="0"/>
              </a:rPr>
              <a:t>T</a:t>
            </a:r>
            <a:r>
              <a:rPr lang="en-US" sz="2800" kern="0" baseline="30000" dirty="0">
                <a:solidFill>
                  <a:schemeClr val="accent2"/>
                </a:solidFill>
                <a:latin typeface="Calibri" pitchFamily="34" charset="0"/>
              </a:rPr>
              <a:t>2</a:t>
            </a:r>
            <a:r>
              <a:rPr lang="en-US" sz="2800" kern="0" dirty="0">
                <a:solidFill>
                  <a:schemeClr val="accent2"/>
                </a:solidFill>
                <a:latin typeface="Calibri" pitchFamily="34" charset="0"/>
              </a:rPr>
              <a:t>&gt; dependence…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accent2"/>
                </a:solidFill>
                <a:latin typeface="Calibri" pitchFamily="34" charset="0"/>
              </a:rPr>
              <a:t>Modest rise at forward rapidity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accent2"/>
                </a:solidFill>
                <a:latin typeface="Calibri" pitchFamily="34" charset="0"/>
              </a:rPr>
              <a:t>Could be broadening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accent2"/>
                </a:solidFill>
                <a:latin typeface="Calibri" pitchFamily="34" charset="0"/>
              </a:rPr>
              <a:t>No need for recombination here</a:t>
            </a:r>
          </a:p>
        </p:txBody>
      </p:sp>
      <p:pic>
        <p:nvPicPr>
          <p:cNvPr id="32777" name="Espace réservé du contenu 9" descr="pt2vsL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8" y="1357313"/>
            <a:ext cx="6008687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8" name="ZoneTexte 11"/>
          <p:cNvSpPr txBox="1">
            <a:spLocks noChangeArrowheads="1"/>
          </p:cNvSpPr>
          <p:nvPr/>
        </p:nvSpPr>
        <p:spPr bwMode="auto">
          <a:xfrm rot="-740070">
            <a:off x="6967538" y="2943225"/>
            <a:ext cx="1800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2.7 sigma slope</a:t>
            </a:r>
          </a:p>
        </p:txBody>
      </p:sp>
      <p:sp>
        <p:nvSpPr>
          <p:cNvPr id="12" name="Espace réservé du contenu 7"/>
          <p:cNvSpPr txBox="1">
            <a:spLocks/>
          </p:cNvSpPr>
          <p:nvPr/>
        </p:nvSpPr>
        <p:spPr bwMode="auto">
          <a:xfrm>
            <a:off x="0" y="1428750"/>
            <a:ext cx="3700463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92500"/>
          </a:bodyPr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kern="0">
                <a:solidFill>
                  <a:schemeClr val="accent2"/>
                </a:solidFill>
                <a:latin typeface="Calibri" pitchFamily="34" charset="0"/>
              </a:rPr>
              <a:t>Widely unknown initial charm production: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400" kern="0">
                <a:solidFill>
                  <a:srgbClr val="956251"/>
                </a:solidFill>
                <a:latin typeface="Calibri" pitchFamily="34" charset="0"/>
              </a:rPr>
              <a:t>Recombined R</a:t>
            </a:r>
            <a:r>
              <a:rPr lang="en-US" sz="2400" kern="0" baseline="-25000">
                <a:solidFill>
                  <a:srgbClr val="956251"/>
                </a:solidFill>
                <a:latin typeface="Calibri" pitchFamily="34" charset="0"/>
              </a:rPr>
              <a:t>AA</a:t>
            </a:r>
            <a:r>
              <a:rPr lang="en-US" sz="2400" kern="0">
                <a:solidFill>
                  <a:srgbClr val="956251"/>
                </a:solidFill>
                <a:latin typeface="Calibri" pitchFamily="34" charset="0"/>
              </a:rPr>
              <a:t> are poorly constrained…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kern="0">
                <a:solidFill>
                  <a:schemeClr val="accent2"/>
                </a:solidFill>
                <a:latin typeface="Calibri" pitchFamily="34" charset="0"/>
              </a:rPr>
              <a:t>Instead look at p</a:t>
            </a:r>
            <a:r>
              <a:rPr lang="en-US" sz="2800" kern="0" baseline="-25000">
                <a:solidFill>
                  <a:schemeClr val="accent2"/>
                </a:solidFill>
                <a:latin typeface="Calibri" pitchFamily="34" charset="0"/>
              </a:rPr>
              <a:t>T</a:t>
            </a:r>
            <a:r>
              <a:rPr lang="en-US" sz="2800" kern="0">
                <a:solidFill>
                  <a:schemeClr val="accent2"/>
                </a:solidFill>
                <a:latin typeface="Calibri" pitchFamily="34" charset="0"/>
              </a:rPr>
              <a:t>: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400" kern="0">
                <a:solidFill>
                  <a:srgbClr val="956251"/>
                </a:solidFill>
                <a:latin typeface="Calibri" pitchFamily="34" charset="0"/>
              </a:rPr>
              <a:t>Hot: Inherited p</a:t>
            </a:r>
            <a:r>
              <a:rPr lang="en-US" sz="2400" kern="0" baseline="-25000">
                <a:solidFill>
                  <a:srgbClr val="956251"/>
                </a:solidFill>
                <a:latin typeface="Calibri" pitchFamily="34" charset="0"/>
              </a:rPr>
              <a:t>T </a:t>
            </a:r>
            <a:r>
              <a:rPr lang="en-US" sz="2400" kern="0">
                <a:solidFill>
                  <a:srgbClr val="956251"/>
                </a:solidFill>
                <a:latin typeface="Calibri" pitchFamily="34" charset="0"/>
              </a:rPr>
              <a:t> should be lower than initial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400" kern="0">
                <a:solidFill>
                  <a:srgbClr val="956251"/>
                </a:solidFill>
                <a:latin typeface="Calibri" pitchFamily="34" charset="0"/>
              </a:rPr>
              <a:t>Cold: Cronin effect should broaden initial p</a:t>
            </a:r>
            <a:r>
              <a:rPr lang="en-US" sz="2400" kern="0" baseline="-25000">
                <a:solidFill>
                  <a:srgbClr val="956251"/>
                </a:solidFill>
                <a:latin typeface="Calibri" pitchFamily="34" charset="0"/>
              </a:rPr>
              <a:t>T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kern="0">
                <a:solidFill>
                  <a:schemeClr val="accent2"/>
                </a:solidFill>
                <a:latin typeface="Calibri" pitchFamily="34" charset="0"/>
              </a:rPr>
              <a:t>Cronin goes like:</a:t>
            </a:r>
          </a:p>
          <a:p>
            <a:pPr marL="742950" lvl="1" indent="-285750" eaLnBrk="0" hangingPunct="0">
              <a:spcBef>
                <a:spcPct val="20000"/>
              </a:spcBef>
              <a:defRPr/>
            </a:pPr>
            <a:r>
              <a:rPr lang="en-US" sz="2400" kern="0">
                <a:solidFill>
                  <a:srgbClr val="956251"/>
                </a:solidFill>
                <a:latin typeface="Calibri" pitchFamily="34" charset="0"/>
              </a:rPr>
              <a:t>&lt;p</a:t>
            </a:r>
            <a:r>
              <a:rPr lang="en-US" sz="2400" kern="0" baseline="-25000">
                <a:solidFill>
                  <a:srgbClr val="956251"/>
                </a:solidFill>
                <a:latin typeface="Calibri" pitchFamily="34" charset="0"/>
              </a:rPr>
              <a:t>T</a:t>
            </a:r>
            <a:r>
              <a:rPr lang="en-US" sz="2400" kern="0" baseline="30000">
                <a:solidFill>
                  <a:srgbClr val="956251"/>
                </a:solidFill>
                <a:latin typeface="Calibri" pitchFamily="34" charset="0"/>
              </a:rPr>
              <a:t>2</a:t>
            </a:r>
            <a:r>
              <a:rPr lang="en-US" sz="2400" kern="0">
                <a:solidFill>
                  <a:srgbClr val="956251"/>
                </a:solidFill>
                <a:latin typeface="Calibri" pitchFamily="34" charset="0"/>
              </a:rPr>
              <a:t>&gt;</a:t>
            </a:r>
            <a:r>
              <a:rPr lang="en-US" sz="2400" kern="0" baseline="-25000">
                <a:solidFill>
                  <a:srgbClr val="956251"/>
                </a:solidFill>
                <a:latin typeface="Calibri" pitchFamily="34" charset="0"/>
              </a:rPr>
              <a:t>AB</a:t>
            </a:r>
            <a:r>
              <a:rPr lang="en-US" sz="2400" kern="0">
                <a:solidFill>
                  <a:srgbClr val="956251"/>
                </a:solidFill>
                <a:latin typeface="Calibri" pitchFamily="34" charset="0"/>
              </a:rPr>
              <a:t> = &lt;p</a:t>
            </a:r>
            <a:r>
              <a:rPr lang="en-US" sz="2400" kern="0" baseline="-25000">
                <a:solidFill>
                  <a:srgbClr val="956251"/>
                </a:solidFill>
                <a:latin typeface="Calibri" pitchFamily="34" charset="0"/>
              </a:rPr>
              <a:t>T</a:t>
            </a:r>
            <a:r>
              <a:rPr lang="en-US" sz="2400" kern="0" baseline="30000">
                <a:solidFill>
                  <a:srgbClr val="956251"/>
                </a:solidFill>
                <a:latin typeface="Calibri" pitchFamily="34" charset="0"/>
              </a:rPr>
              <a:t>2</a:t>
            </a:r>
            <a:r>
              <a:rPr lang="en-US" sz="2400" kern="0">
                <a:solidFill>
                  <a:srgbClr val="956251"/>
                </a:solidFill>
                <a:latin typeface="Calibri" pitchFamily="34" charset="0"/>
              </a:rPr>
              <a:t>&gt;</a:t>
            </a:r>
            <a:r>
              <a:rPr lang="en-US" sz="2400" kern="0" baseline="-25000">
                <a:solidFill>
                  <a:srgbClr val="956251"/>
                </a:solidFill>
                <a:latin typeface="Calibri" pitchFamily="34" charset="0"/>
              </a:rPr>
              <a:t>pp</a:t>
            </a:r>
            <a:r>
              <a:rPr lang="en-US" sz="2400" kern="0">
                <a:solidFill>
                  <a:srgbClr val="956251"/>
                </a:solidFill>
                <a:latin typeface="Calibri" pitchFamily="34" charset="0"/>
              </a:rPr>
              <a:t> + </a:t>
            </a:r>
            <a:r>
              <a:rPr lang="el-GR" sz="2400" kern="0">
                <a:solidFill>
                  <a:srgbClr val="956251"/>
                </a:solidFill>
                <a:latin typeface="Calibri" pitchFamily="34" charset="0"/>
              </a:rPr>
              <a:t>α</a:t>
            </a:r>
            <a:r>
              <a:rPr lang="fr-FR" sz="2400" kern="0">
                <a:solidFill>
                  <a:srgbClr val="956251"/>
                </a:solidFill>
                <a:latin typeface="Calibri" pitchFamily="34" charset="0"/>
              </a:rPr>
              <a:t> x </a:t>
            </a:r>
            <a:r>
              <a:rPr lang="en-US" sz="2400" kern="0">
                <a:solidFill>
                  <a:srgbClr val="956251"/>
                </a:solidFill>
                <a:latin typeface="Calibri" pitchFamily="34" charset="0"/>
              </a:rPr>
              <a:t>L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endParaRPr lang="en-US" sz="2400" kern="0" baseline="-25000">
              <a:solidFill>
                <a:srgbClr val="956251"/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800" kern="0" baseline="-2500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143372" y="1571612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Mid rapidity</a:t>
            </a:r>
            <a:endParaRPr lang="en-US" dirty="0"/>
          </a:p>
        </p:txBody>
      </p:sp>
      <p:sp>
        <p:nvSpPr>
          <p:cNvPr id="14" name="ZoneTexte 13"/>
          <p:cNvSpPr txBox="1"/>
          <p:nvPr/>
        </p:nvSpPr>
        <p:spPr>
          <a:xfrm>
            <a:off x="6572264" y="1571612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Forward rapidity</a:t>
            </a:r>
            <a:endParaRPr lang="en-US" dirty="0"/>
          </a:p>
        </p:txBody>
      </p:sp>
      <p:sp>
        <p:nvSpPr>
          <p:cNvPr id="16" name="ZoneTexte 15"/>
          <p:cNvSpPr txBox="1"/>
          <p:nvPr/>
        </p:nvSpPr>
        <p:spPr>
          <a:xfrm>
            <a:off x="4071934" y="3437753"/>
            <a:ext cx="94769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1.2&lt;|y|&lt;2.2</a:t>
            </a:r>
            <a:endParaRPr lang="en-US" sz="1200" dirty="0"/>
          </a:p>
        </p:txBody>
      </p:sp>
      <p:sp>
        <p:nvSpPr>
          <p:cNvPr id="17" name="ZoneTexte 16"/>
          <p:cNvSpPr txBox="1"/>
          <p:nvPr/>
        </p:nvSpPr>
        <p:spPr>
          <a:xfrm>
            <a:off x="6565331" y="3437753"/>
            <a:ext cx="72968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|y|&lt;0.35</a:t>
            </a:r>
            <a:endParaRPr lang="en-US" sz="1200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A30E21-DF7A-46F5-8266-1FF758349B26}" type="slidenum">
              <a:rPr lang="fr-FR" smtClean="0"/>
              <a:pPr>
                <a:defRPr/>
              </a:pPr>
              <a:t>28</a:t>
            </a:fld>
            <a:endParaRPr lang="fr-FR" dirty="0"/>
          </a:p>
        </p:txBody>
      </p:sp>
    </p:spTree>
  </p:cSld>
  <p:clrMapOvr>
    <a:masterClrMapping/>
  </p:clrMapOvr>
  <p:transition advTm="21141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/>
          </p:cNvSpPr>
          <p:nvPr>
            <p:ph type="title"/>
          </p:nvPr>
        </p:nvSpPr>
        <p:spPr>
          <a:xfrm>
            <a:off x="28572" y="0"/>
            <a:ext cx="4757742" cy="836613"/>
          </a:xfrm>
        </p:spPr>
        <p:txBody>
          <a:bodyPr/>
          <a:lstStyle/>
          <a:p>
            <a:r>
              <a:rPr lang="en-US" dirty="0" smtClean="0"/>
              <a:t>5. Reaching higher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endParaRPr lang="en-US" baseline="-25000" dirty="0" smtClean="0"/>
          </a:p>
        </p:txBody>
      </p:sp>
      <p:sp>
        <p:nvSpPr>
          <p:cNvPr id="20487" name="Espace réservé de la date 4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fr-FR" smtClean="0"/>
              <a:t>2009, June 17th</a:t>
            </a:r>
            <a:endParaRPr lang="en-US" smtClean="0"/>
          </a:p>
        </p:txBody>
      </p:sp>
      <p:sp>
        <p:nvSpPr>
          <p:cNvPr id="20488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Charmonia at SPS &amp; RHIC - raphael@in2p3.fr</a:t>
            </a:r>
            <a:endParaRPr lang="fr-FR" smtClean="0"/>
          </a:p>
        </p:txBody>
      </p:sp>
      <p:sp>
        <p:nvSpPr>
          <p:cNvPr id="20490" name="Line 27"/>
          <p:cNvSpPr>
            <a:spLocks noChangeShapeType="1"/>
          </p:cNvSpPr>
          <p:nvPr/>
        </p:nvSpPr>
        <p:spPr bwMode="auto">
          <a:xfrm>
            <a:off x="1339843" y="9080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half" idx="2"/>
          </p:nvPr>
        </p:nvSpPr>
        <p:spPr>
          <a:xfrm>
            <a:off x="428596" y="1142984"/>
            <a:ext cx="4000528" cy="521497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STAR’s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CuCu</a:t>
            </a:r>
            <a:r>
              <a:rPr lang="en-US" dirty="0" smtClean="0"/>
              <a:t> (high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) ≈ 1</a:t>
            </a:r>
          </a:p>
          <a:p>
            <a:r>
              <a:rPr lang="en-US" dirty="0" smtClean="0"/>
              <a:t>Hot wind scenario → 0</a:t>
            </a:r>
          </a:p>
          <a:p>
            <a:pPr lvl="1"/>
            <a:r>
              <a:rPr lang="en-US" dirty="0" smtClean="0"/>
              <a:t>Screening length from </a:t>
            </a:r>
            <a:r>
              <a:rPr lang="en-US" dirty="0" err="1" smtClean="0"/>
              <a:t>AdS</a:t>
            </a:r>
            <a:r>
              <a:rPr lang="en-US" dirty="0" smtClean="0"/>
              <a:t>/CFT…</a:t>
            </a:r>
          </a:p>
          <a:p>
            <a:r>
              <a:rPr lang="en-US" dirty="0" smtClean="0"/>
              <a:t>But several reasons for R</a:t>
            </a:r>
            <a:r>
              <a:rPr lang="en-US" baseline="-25000" dirty="0" smtClean="0"/>
              <a:t>AA</a:t>
            </a:r>
            <a:r>
              <a:rPr lang="en-US" dirty="0" smtClean="0"/>
              <a:t> to grow at high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endParaRPr lang="en-US" baseline="-25000" dirty="0" smtClean="0"/>
          </a:p>
          <a:p>
            <a:pPr lvl="1"/>
            <a:r>
              <a:rPr lang="en-US" dirty="0" smtClean="0"/>
              <a:t>Cronin effect,</a:t>
            </a:r>
          </a:p>
          <a:p>
            <a:pPr lvl="1"/>
            <a:r>
              <a:rPr lang="en-US" dirty="0" smtClean="0"/>
              <a:t>Bottom contribution,</a:t>
            </a:r>
          </a:p>
          <a:p>
            <a:pPr lvl="1"/>
            <a:r>
              <a:rPr lang="en-US" dirty="0" smtClean="0"/>
              <a:t>Leakage,</a:t>
            </a:r>
          </a:p>
          <a:p>
            <a:pPr lvl="1"/>
            <a:r>
              <a:rPr lang="en-US" dirty="0" smtClean="0"/>
              <a:t>(Anti)shadowing…</a:t>
            </a:r>
          </a:p>
          <a:p>
            <a:r>
              <a:rPr lang="en-US" dirty="0" smtClean="0"/>
              <a:t> Already seen at SPS!</a:t>
            </a:r>
          </a:p>
          <a:p>
            <a:pPr lvl="1"/>
            <a:r>
              <a:rPr lang="en-US" dirty="0" smtClean="0"/>
              <a:t>R</a:t>
            </a:r>
            <a:r>
              <a:rPr lang="en-US" baseline="-25000" dirty="0" smtClean="0"/>
              <a:t>CP</a:t>
            </a:r>
            <a:r>
              <a:rPr lang="en-US" dirty="0" smtClean="0"/>
              <a:t> of </a:t>
            </a:r>
            <a:r>
              <a:rPr lang="en-US" dirty="0" err="1" smtClean="0"/>
              <a:t>Pb-Pb</a:t>
            </a:r>
            <a:r>
              <a:rPr lang="en-US" dirty="0" smtClean="0"/>
              <a:t> data </a:t>
            </a:r>
            <a:r>
              <a:rPr lang="en-US" dirty="0" smtClean="0">
                <a:sym typeface="Wingdings" pitchFamily="2" charset="2"/>
              </a:rPr>
              <a:t></a:t>
            </a:r>
          </a:p>
          <a:p>
            <a:r>
              <a:rPr lang="en-US" dirty="0" smtClean="0">
                <a:sym typeface="Wingdings" pitchFamily="2" charset="2"/>
              </a:rPr>
              <a:t>IMHO, not a big deal…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2" name="Parchemin horizontal 11"/>
          <p:cNvSpPr/>
          <p:nvPr/>
        </p:nvSpPr>
        <p:spPr>
          <a:xfrm>
            <a:off x="5572132" y="71414"/>
            <a:ext cx="2812984" cy="71162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buSzPct val="80000"/>
              <a:buFont typeface="Symbol" pitchFamily="18" charset="2"/>
              <a:buNone/>
              <a:defRPr/>
            </a:pPr>
            <a:r>
              <a:rPr lang="en-GB" sz="1600" dirty="0" smtClean="0">
                <a:latin typeface="Calibri" pitchFamily="34" charset="0"/>
              </a:rPr>
              <a:t>STAR, arXiv:0904.0439</a:t>
            </a:r>
          </a:p>
          <a:p>
            <a:pPr algn="ctr">
              <a:lnSpc>
                <a:spcPct val="90000"/>
              </a:lnSpc>
              <a:buSzPct val="80000"/>
              <a:defRPr/>
            </a:pPr>
            <a:r>
              <a:rPr lang="fr-FR" sz="1600" dirty="0" smtClean="0">
                <a:latin typeface="Calibri" pitchFamily="34" charset="0"/>
              </a:rPr>
              <a:t>Rapp &amp; Zhao, </a:t>
            </a:r>
            <a:r>
              <a:rPr lang="fr-FR" sz="1600" dirty="0" err="1" smtClean="0">
                <a:latin typeface="Calibri" pitchFamily="34" charset="0"/>
              </a:rPr>
              <a:t>arxiv</a:t>
            </a:r>
            <a:r>
              <a:rPr lang="fr-FR" sz="1600" dirty="0" smtClean="0">
                <a:latin typeface="Calibri" pitchFamily="34" charset="0"/>
              </a:rPr>
              <a:t>:0806.1239</a:t>
            </a:r>
            <a:endParaRPr lang="en-GB" sz="1600" dirty="0" smtClean="0">
              <a:latin typeface="Calibri" pitchFamily="34" charset="0"/>
            </a:endParaRPr>
          </a:p>
        </p:txBody>
      </p:sp>
      <p:pic>
        <p:nvPicPr>
          <p:cNvPr id="13" name="Picture 4" descr="raa_thom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8031" y="785794"/>
            <a:ext cx="4754563" cy="287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 descr="C:\Documents and Settings\leitch\My Documents\physics\2009\ucla_heavyq\pt_plot\rcucu_pt.gif"/>
          <p:cNvPicPr>
            <a:picLocks noChangeAspect="1" noChangeArrowheads="1"/>
          </p:cNvPicPr>
          <p:nvPr/>
        </p:nvPicPr>
        <p:blipFill>
          <a:blip r:embed="rId4"/>
          <a:srcRect l="6304"/>
          <a:stretch>
            <a:fillRect/>
          </a:stretch>
        </p:blipFill>
        <p:spPr bwMode="auto">
          <a:xfrm>
            <a:off x="9260638" y="2837848"/>
            <a:ext cx="4884054" cy="3773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1" descr="RCP.jpg"/>
          <p:cNvPicPr>
            <a:picLocks noChangeAspect="1"/>
          </p:cNvPicPr>
          <p:nvPr/>
        </p:nvPicPr>
        <p:blipFill>
          <a:blip r:embed="rId5"/>
          <a:srcRect r="2674"/>
          <a:stretch>
            <a:fillRect/>
          </a:stretch>
        </p:blipFill>
        <p:spPr bwMode="auto">
          <a:xfrm>
            <a:off x="5512162" y="3714752"/>
            <a:ext cx="2714644" cy="27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Parchemin horizontal 15"/>
          <p:cNvSpPr/>
          <p:nvPr/>
        </p:nvSpPr>
        <p:spPr>
          <a:xfrm rot="16200000">
            <a:off x="4078488" y="4862675"/>
            <a:ext cx="2284376" cy="41715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buSzPct val="80000"/>
              <a:buFont typeface="Symbol" pitchFamily="18" charset="2"/>
              <a:buNone/>
              <a:defRPr/>
            </a:pPr>
            <a:r>
              <a:rPr lang="en-GB" sz="1600" dirty="0" smtClean="0">
                <a:latin typeface="Calibri" pitchFamily="34" charset="0"/>
              </a:rPr>
              <a:t>NA50, L. </a:t>
            </a:r>
            <a:r>
              <a:rPr lang="en-GB" sz="1600" dirty="0" err="1" smtClean="0">
                <a:latin typeface="Calibri" pitchFamily="34" charset="0"/>
              </a:rPr>
              <a:t>Ramello</a:t>
            </a:r>
            <a:r>
              <a:rPr lang="en-GB" sz="1600" dirty="0" smtClean="0">
                <a:latin typeface="Calibri" pitchFamily="34" charset="0"/>
              </a:rPr>
              <a:t>, QM05</a:t>
            </a:r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A30E21-DF7A-46F5-8266-1FF758349B26}" type="slidenum">
              <a:rPr lang="fr-FR" smtClean="0"/>
              <a:pPr>
                <a:defRPr/>
              </a:pPr>
              <a:t>29</a:t>
            </a:fld>
            <a:endParaRPr lang="fr-FR" dirty="0"/>
          </a:p>
        </p:txBody>
      </p:sp>
    </p:spTree>
  </p:cSld>
  <p:clrMapOvr>
    <a:masterClrMapping/>
  </p:clrMapOvr>
  <p:transition advTm="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The normal introduction</a:t>
            </a:r>
          </a:p>
        </p:txBody>
      </p:sp>
      <p:sp>
        <p:nvSpPr>
          <p:cNvPr id="13315" name="Espace réservé du contenu 2"/>
          <p:cNvSpPr>
            <a:spLocks noGrp="1"/>
          </p:cNvSpPr>
          <p:nvPr>
            <p:ph idx="1"/>
          </p:nvPr>
        </p:nvSpPr>
        <p:spPr>
          <a:xfrm>
            <a:off x="457200" y="1644650"/>
            <a:ext cx="8229600" cy="4784725"/>
          </a:xfrm>
        </p:spPr>
        <p:txBody>
          <a:bodyPr/>
          <a:lstStyle/>
          <a:p>
            <a:r>
              <a:rPr lang="en-US" dirty="0" smtClean="0"/>
              <a:t>In 1986, Matsui &amp; </a:t>
            </a:r>
            <a:r>
              <a:rPr lang="en-US" dirty="0" err="1" smtClean="0"/>
              <a:t>Satz</a:t>
            </a:r>
            <a:r>
              <a:rPr lang="en-US" dirty="0" smtClean="0"/>
              <a:t> predicted an “unambiguous” signature of QGP</a:t>
            </a:r>
          </a:p>
          <a:p>
            <a:pPr lvl="1"/>
            <a:r>
              <a:rPr lang="en-US" dirty="0" smtClean="0"/>
              <a:t>Onset of quarkonia melting above a certain temperature / energy density threshold </a:t>
            </a:r>
          </a:p>
          <a:p>
            <a:r>
              <a:rPr lang="en-US" u="sng" dirty="0" smtClean="0"/>
              <a:t>Example</a:t>
            </a:r>
            <a:r>
              <a:rPr lang="en-US" dirty="0" smtClean="0"/>
              <a:t> of assumed T</a:t>
            </a:r>
            <a:r>
              <a:rPr lang="en-US" baseline="-25000" dirty="0" smtClean="0"/>
              <a:t>d</a:t>
            </a:r>
            <a:r>
              <a:rPr lang="en-US" dirty="0" smtClean="0"/>
              <a:t> (but theorists still working on it, remember yesterday):</a:t>
            </a:r>
          </a:p>
          <a:p>
            <a:endParaRPr lang="fr-FR" dirty="0" smtClean="0"/>
          </a:p>
        </p:txBody>
      </p:sp>
      <p:sp>
        <p:nvSpPr>
          <p:cNvPr id="1331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2009, June 17th</a:t>
            </a:r>
            <a:endParaRPr lang="en-US" smtClean="0"/>
          </a:p>
        </p:txBody>
      </p:sp>
      <p:sp>
        <p:nvSpPr>
          <p:cNvPr id="1331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Charmonia at SPS &amp; RHIC - raphael@in2p3.fr</a:t>
            </a:r>
            <a:endParaRPr lang="fr-FR" smtClean="0"/>
          </a:p>
        </p:txBody>
      </p:sp>
      <p:sp>
        <p:nvSpPr>
          <p:cNvPr id="13319" name="Line 27"/>
          <p:cNvSpPr>
            <a:spLocks noChangeShapeType="1"/>
          </p:cNvSpPr>
          <p:nvPr/>
        </p:nvSpPr>
        <p:spPr bwMode="auto">
          <a:xfrm>
            <a:off x="3419475" y="9080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3321" name="Picture 19"/>
          <p:cNvPicPr>
            <a:picLocks noChangeAspect="1" noChangeArrowheads="1"/>
          </p:cNvPicPr>
          <p:nvPr/>
        </p:nvPicPr>
        <p:blipFill>
          <a:blip r:embed="rId2"/>
          <a:srcRect b="31128"/>
          <a:stretch>
            <a:fillRect/>
          </a:stretch>
        </p:blipFill>
        <p:spPr bwMode="auto">
          <a:xfrm>
            <a:off x="-73386" y="4786322"/>
            <a:ext cx="9303240" cy="1500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4" name="Parchemin horizontal 13"/>
          <p:cNvSpPr/>
          <p:nvPr/>
        </p:nvSpPr>
        <p:spPr>
          <a:xfrm>
            <a:off x="3000375" y="1154453"/>
            <a:ext cx="3143250" cy="41715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buSzPct val="80000"/>
              <a:buFont typeface="Symbol" pitchFamily="18" charset="2"/>
              <a:buNone/>
              <a:defRPr/>
            </a:pPr>
            <a:r>
              <a:rPr lang="fi-FI" sz="1600" dirty="0">
                <a:latin typeface="Calibri" pitchFamily="34" charset="0"/>
              </a:rPr>
              <a:t>Matsui &amp; Satz, PLB178 (1986) 416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FC6FF-3AD2-44CC-A2C8-A2EF1A05A1E0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</p:spTree>
  </p:cSld>
  <p:clrMapOvr>
    <a:masterClrMapping/>
  </p:clrMapOvr>
  <p:transition advTm="2219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Cath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428868"/>
            <a:ext cx="5951207" cy="3888000"/>
          </a:xfrm>
          <a:prstGeom prst="rect">
            <a:avLst/>
          </a:prstGeom>
        </p:spPr>
      </p:pic>
      <p:sp>
        <p:nvSpPr>
          <p:cNvPr id="3481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J/ψ elliptic flow in PHENIX</a:t>
            </a:r>
          </a:p>
        </p:txBody>
      </p:sp>
      <p:sp>
        <p:nvSpPr>
          <p:cNvPr id="34820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2009, June 17th</a:t>
            </a:r>
            <a:endParaRPr lang="en-US" smtClean="0"/>
          </a:p>
        </p:txBody>
      </p:sp>
      <p:sp>
        <p:nvSpPr>
          <p:cNvPr id="34821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Charmonia at SPS &amp; RHIC - raphael@in2p3.fr</a:t>
            </a:r>
            <a:endParaRPr lang="fr-FR" smtClean="0"/>
          </a:p>
        </p:txBody>
      </p:sp>
      <p:sp>
        <p:nvSpPr>
          <p:cNvPr id="34823" name="Line 27"/>
          <p:cNvSpPr>
            <a:spLocks noChangeShapeType="1"/>
          </p:cNvSpPr>
          <p:nvPr/>
        </p:nvSpPr>
        <p:spPr bwMode="auto">
          <a:xfrm>
            <a:off x="3419475" y="9080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6" name="Espace réservé du contenu 13"/>
          <p:cNvSpPr>
            <a:spLocks noGrp="1"/>
          </p:cNvSpPr>
          <p:nvPr>
            <p:ph sz="half" idx="1"/>
          </p:nvPr>
        </p:nvSpPr>
        <p:spPr>
          <a:xfrm>
            <a:off x="285750" y="1341438"/>
            <a:ext cx="8572530" cy="4784725"/>
          </a:xfrm>
        </p:spPr>
        <p:txBody>
          <a:bodyPr/>
          <a:lstStyle/>
          <a:p>
            <a:r>
              <a:rPr lang="en-US" dirty="0" smtClean="0"/>
              <a:t>If recombined, J/ψ should inherit the (rather large) charm quark elliptic flow. First measurement:</a:t>
            </a:r>
          </a:p>
        </p:txBody>
      </p:sp>
      <p:pic>
        <p:nvPicPr>
          <p:cNvPr id="11" name="Picture 8" descr="v2_pt_central_forward_20-60_theori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 t="52003" r="7318" b="537"/>
          <a:stretch>
            <a:fillRect/>
          </a:stretch>
        </p:blipFill>
        <p:spPr bwMode="auto">
          <a:xfrm>
            <a:off x="272072" y="2436587"/>
            <a:ext cx="5975706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Double flèche verticale 11"/>
          <p:cNvSpPr/>
          <p:nvPr/>
        </p:nvSpPr>
        <p:spPr>
          <a:xfrm>
            <a:off x="5857884" y="3214686"/>
            <a:ext cx="285752" cy="100013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ZoneTexte 12"/>
          <p:cNvSpPr txBox="1"/>
          <p:nvPr/>
        </p:nvSpPr>
        <p:spPr>
          <a:xfrm>
            <a:off x="6422685" y="3286124"/>
            <a:ext cx="25070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Various levels of </a:t>
            </a:r>
          </a:p>
          <a:p>
            <a:r>
              <a:rPr lang="en-US" sz="2400" dirty="0" smtClean="0">
                <a:solidFill>
                  <a:schemeClr val="accent2"/>
                </a:solidFill>
              </a:rPr>
              <a:t>recombination…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6429388" y="4286256"/>
            <a:ext cx="2502670" cy="200906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/>
                </a:solidFill>
                <a:latin typeface="Calibri" pitchFamily="34" charset="0"/>
              </a:rPr>
              <a:t>Will require </a:t>
            </a:r>
          </a:p>
          <a:p>
            <a:pPr algn="ctr"/>
            <a:r>
              <a:rPr lang="en-US" sz="2800" dirty="0" smtClean="0">
                <a:solidFill>
                  <a:schemeClr val="accent2"/>
                </a:solidFill>
                <a:latin typeface="Calibri" pitchFamily="34" charset="0"/>
              </a:rPr>
              <a:t>RHIC2 for a </a:t>
            </a:r>
          </a:p>
          <a:p>
            <a:pPr algn="ctr"/>
            <a:r>
              <a:rPr lang="en-US" sz="2800" dirty="0" smtClean="0">
                <a:solidFill>
                  <a:schemeClr val="accent2"/>
                </a:solidFill>
                <a:latin typeface="Calibri" pitchFamily="34" charset="0"/>
              </a:rPr>
              <a:t>discriminating </a:t>
            </a:r>
          </a:p>
          <a:p>
            <a:pPr algn="ctr"/>
            <a:r>
              <a:rPr lang="en-US" sz="2800" dirty="0" smtClean="0">
                <a:solidFill>
                  <a:schemeClr val="accent2"/>
                </a:solidFill>
                <a:latin typeface="Calibri" pitchFamily="34" charset="0"/>
              </a:rPr>
              <a:t>measurement</a:t>
            </a:r>
            <a:endParaRPr lang="en-US" sz="280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7" name="Parchemin horizontal 16"/>
          <p:cNvSpPr/>
          <p:nvPr/>
        </p:nvSpPr>
        <p:spPr>
          <a:xfrm>
            <a:off x="6357950" y="2431623"/>
            <a:ext cx="2643206" cy="71162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ct val="90000"/>
              </a:lnSpc>
              <a:buSzPct val="80000"/>
              <a:defRPr/>
            </a:pPr>
            <a:r>
              <a:rPr lang="en-US" sz="1600" dirty="0" smtClean="0"/>
              <a:t>C. Silvestre @ QM08</a:t>
            </a:r>
          </a:p>
          <a:p>
            <a:pPr algn="ctr">
              <a:lnSpc>
                <a:spcPct val="90000"/>
              </a:lnSpc>
              <a:buSzPct val="80000"/>
              <a:defRPr/>
            </a:pPr>
            <a:r>
              <a:rPr lang="en-US" sz="1600" dirty="0" smtClean="0"/>
              <a:t>E.T. </a:t>
            </a:r>
            <a:r>
              <a:rPr lang="en-US" sz="1600" dirty="0" err="1" smtClean="0"/>
              <a:t>Atomssa</a:t>
            </a:r>
            <a:r>
              <a:rPr lang="en-US" sz="1600" dirty="0" smtClean="0"/>
              <a:t> @ HP08</a:t>
            </a:r>
            <a:endParaRPr lang="en-GB" sz="1600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A30E21-DF7A-46F5-8266-1FF758349B26}" type="slidenum">
              <a:rPr lang="fr-FR" smtClean="0"/>
              <a:pPr>
                <a:defRPr/>
              </a:pPr>
              <a:t>30</a:t>
            </a:fld>
            <a:endParaRPr lang="fr-FR" dirty="0"/>
          </a:p>
        </p:txBody>
      </p:sp>
    </p:spTree>
    <p:custDataLst>
      <p:tags r:id="rId1"/>
    </p:custDataLst>
  </p:cSld>
  <p:clrMapOvr>
    <a:masterClrMapping/>
  </p:clrMapOvr>
  <p:transition advTm="417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7" descr="v2-pt-final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549" y="1571612"/>
            <a:ext cx="3925103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But also J/ψ elliptic flow @ SPS</a:t>
            </a:r>
          </a:p>
        </p:txBody>
      </p:sp>
      <p:sp>
        <p:nvSpPr>
          <p:cNvPr id="35843" name="Espace réservé du contenu 2"/>
          <p:cNvSpPr>
            <a:spLocks noGrp="1"/>
          </p:cNvSpPr>
          <p:nvPr>
            <p:ph idx="1"/>
          </p:nvPr>
        </p:nvSpPr>
        <p:spPr>
          <a:xfrm>
            <a:off x="457200" y="5000625"/>
            <a:ext cx="8229600" cy="150020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Cannot be due to recombination </a:t>
            </a:r>
          </a:p>
          <a:p>
            <a:pPr lvl="1"/>
            <a:r>
              <a:rPr lang="en-US" dirty="0" smtClean="0"/>
              <a:t>(≈0.05 cc pairs in </a:t>
            </a:r>
            <a:r>
              <a:rPr lang="en-US" dirty="0" err="1" smtClean="0"/>
              <a:t>In+In</a:t>
            </a:r>
            <a:r>
              <a:rPr lang="en-US" dirty="0" smtClean="0"/>
              <a:t>)</a:t>
            </a:r>
          </a:p>
          <a:p>
            <a:r>
              <a:rPr lang="en-US" dirty="0" smtClean="0"/>
              <a:t>Needs confirmation and </a:t>
            </a:r>
            <a:r>
              <a:rPr lang="en-US" u="sng" dirty="0" smtClean="0"/>
              <a:t>understanding</a:t>
            </a:r>
          </a:p>
        </p:txBody>
      </p:sp>
      <p:sp>
        <p:nvSpPr>
          <p:cNvPr id="35844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2009, June 17th</a:t>
            </a:r>
            <a:endParaRPr lang="en-US" smtClean="0"/>
          </a:p>
        </p:txBody>
      </p:sp>
      <p:sp>
        <p:nvSpPr>
          <p:cNvPr id="35845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Charmonia at SPS &amp; RHIC - raphael@in2p3.fr</a:t>
            </a:r>
            <a:endParaRPr lang="fr-FR" smtClean="0"/>
          </a:p>
        </p:txBody>
      </p:sp>
      <p:pic>
        <p:nvPicPr>
          <p:cNvPr id="35848" name="Picture 9"/>
          <p:cNvPicPr>
            <a:picLocks noChangeAspect="1" noChangeArrowheads="1"/>
          </p:cNvPicPr>
          <p:nvPr/>
        </p:nvPicPr>
        <p:blipFill>
          <a:blip r:embed="rId3"/>
          <a:srcRect l="23611" t="12929" r="13368"/>
          <a:stretch>
            <a:fillRect/>
          </a:stretch>
        </p:blipFill>
        <p:spPr bwMode="auto">
          <a:xfrm>
            <a:off x="214282" y="1506538"/>
            <a:ext cx="2719387" cy="3506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5849" name="Picture 12" descr="phi_fit_JPsi_all_all_cent24_pt320_incl40appm"/>
          <p:cNvPicPr>
            <a:picLocks noChangeAspect="1" noChangeArrowheads="1"/>
          </p:cNvPicPr>
          <p:nvPr/>
        </p:nvPicPr>
        <p:blipFill>
          <a:blip r:embed="rId4"/>
          <a:srcRect l="24748" t="12589" r="12395"/>
          <a:stretch>
            <a:fillRect/>
          </a:stretch>
        </p:blipFill>
        <p:spPr bwMode="auto">
          <a:xfrm>
            <a:off x="2832069" y="1493838"/>
            <a:ext cx="2732088" cy="350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1" name="Line 27"/>
          <p:cNvSpPr>
            <a:spLocks noChangeShapeType="1"/>
          </p:cNvSpPr>
          <p:nvPr/>
        </p:nvSpPr>
        <p:spPr bwMode="auto">
          <a:xfrm>
            <a:off x="3419475" y="9080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3" name="ZoneTexte 13"/>
          <p:cNvSpPr txBox="1">
            <a:spLocks noChangeArrowheads="1"/>
          </p:cNvSpPr>
          <p:nvPr/>
        </p:nvSpPr>
        <p:spPr bwMode="auto">
          <a:xfrm>
            <a:off x="1525557" y="1643063"/>
            <a:ext cx="2717800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Eccentric In+In collisions</a:t>
            </a:r>
          </a:p>
        </p:txBody>
      </p:sp>
      <p:sp>
        <p:nvSpPr>
          <p:cNvPr id="16" name="Ellipse 15"/>
          <p:cNvSpPr/>
          <p:nvPr/>
        </p:nvSpPr>
        <p:spPr>
          <a:xfrm>
            <a:off x="3600419" y="4000500"/>
            <a:ext cx="1143000" cy="2857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Parchemin horizontal 18"/>
          <p:cNvSpPr/>
          <p:nvPr/>
        </p:nvSpPr>
        <p:spPr>
          <a:xfrm>
            <a:off x="6357950" y="1357298"/>
            <a:ext cx="2143140" cy="41715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ct val="90000"/>
              </a:lnSpc>
              <a:buSzPct val="80000"/>
              <a:defRPr/>
            </a:pPr>
            <a:r>
              <a:rPr lang="en-US" sz="1600" dirty="0" smtClean="0"/>
              <a:t>F. </a:t>
            </a:r>
            <a:r>
              <a:rPr lang="en-US" sz="1600" dirty="0" err="1" smtClean="0"/>
              <a:t>Prino</a:t>
            </a:r>
            <a:r>
              <a:rPr lang="en-US" sz="1600" dirty="0" smtClean="0"/>
              <a:t> @ HP08</a:t>
            </a:r>
            <a:endParaRPr lang="en-GB" sz="1600" dirty="0"/>
          </a:p>
        </p:txBody>
      </p:sp>
      <p:sp>
        <p:nvSpPr>
          <p:cNvPr id="20" name="ZoneTexte 19"/>
          <p:cNvSpPr txBox="1"/>
          <p:nvPr/>
        </p:nvSpPr>
        <p:spPr>
          <a:xfrm>
            <a:off x="6143636" y="2071678"/>
            <a:ext cx="2768707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 smtClean="0"/>
              <a:t>MinBias</a:t>
            </a:r>
            <a:r>
              <a:rPr lang="en-US" dirty="0" smtClean="0"/>
              <a:t> </a:t>
            </a:r>
            <a:r>
              <a:rPr lang="en-US" dirty="0" err="1" smtClean="0"/>
              <a:t>Pb+Pb</a:t>
            </a:r>
            <a:r>
              <a:rPr lang="en-US" dirty="0" smtClean="0"/>
              <a:t> collisions</a:t>
            </a:r>
            <a:endParaRPr lang="en-US" dirty="0"/>
          </a:p>
        </p:txBody>
      </p:sp>
      <p:sp>
        <p:nvSpPr>
          <p:cNvPr id="21" name="Parchemin horizontal 20"/>
          <p:cNvSpPr/>
          <p:nvPr/>
        </p:nvSpPr>
        <p:spPr>
          <a:xfrm>
            <a:off x="250825" y="1071546"/>
            <a:ext cx="2143140" cy="41715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ct val="90000"/>
              </a:lnSpc>
              <a:buSzPct val="80000"/>
              <a:defRPr/>
            </a:pPr>
            <a:r>
              <a:rPr lang="en-US" sz="1600" dirty="0" smtClean="0"/>
              <a:t>R. </a:t>
            </a:r>
            <a:r>
              <a:rPr lang="en-US" sz="1600" dirty="0" err="1" smtClean="0"/>
              <a:t>Arnaldi</a:t>
            </a:r>
            <a:r>
              <a:rPr lang="en-US" sz="1600" dirty="0" smtClean="0"/>
              <a:t> @ QM08</a:t>
            </a:r>
            <a:endParaRPr lang="en-GB" sz="1600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FC6FF-3AD2-44CC-A2C8-A2EF1A05A1E0}" type="slidenum">
              <a:rPr lang="fr-FR" smtClean="0"/>
              <a:pPr>
                <a:defRPr/>
              </a:pPr>
              <a:t>31</a:t>
            </a:fld>
            <a:endParaRPr lang="fr-FR" dirty="0"/>
          </a:p>
        </p:txBody>
      </p:sp>
    </p:spTree>
  </p:cSld>
  <p:clrMapOvr>
    <a:masterClrMapping/>
  </p:clrMapOvr>
  <p:transition advTm="36469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r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What else ?</a:t>
            </a:r>
          </a:p>
        </p:txBody>
      </p:sp>
      <p:sp>
        <p:nvSpPr>
          <p:cNvPr id="39939" name="Sous-titr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7. Look for onsets</a:t>
            </a:r>
          </a:p>
          <a:p>
            <a:r>
              <a:rPr lang="en-US" dirty="0" smtClean="0"/>
              <a:t>8. Go to LHC, the uncharted territory</a:t>
            </a:r>
          </a:p>
        </p:txBody>
      </p:sp>
      <p:sp>
        <p:nvSpPr>
          <p:cNvPr id="39940" name="Line 25"/>
          <p:cNvSpPr>
            <a:spLocks noChangeShapeType="1"/>
          </p:cNvSpPr>
          <p:nvPr/>
        </p:nvSpPr>
        <p:spPr bwMode="auto">
          <a:xfrm>
            <a:off x="3419475" y="3500438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2009, June 17th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F00617-A087-4F51-A7E9-485462A11FE5}" type="slidenum">
              <a:rPr lang="fr-FR" smtClean="0"/>
              <a:pPr>
                <a:defRPr/>
              </a:pPr>
              <a:t>32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Charmonia at SPS &amp; RHIC - raphael@in2p3.fr</a:t>
            </a:r>
            <a:endParaRPr lang="fr-FR"/>
          </a:p>
        </p:txBody>
      </p:sp>
    </p:spTree>
  </p:cSld>
  <p:clrMapOvr>
    <a:masterClrMapping/>
  </p:clrMapOvr>
  <p:transition advTm="1812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7. Common onset at SPS and RHIC?</a:t>
            </a:r>
            <a:endParaRPr lang="en-GB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idx="1"/>
          </p:nvPr>
        </p:nvSpPr>
        <p:spPr>
          <a:xfrm>
            <a:off x="457200" y="1000108"/>
            <a:ext cx="4040188" cy="639762"/>
          </a:xfrm>
        </p:spPr>
        <p:txBody>
          <a:bodyPr/>
          <a:lstStyle/>
          <a:p>
            <a:r>
              <a:rPr lang="en-GB" dirty="0" smtClean="0"/>
              <a:t>Clear misalignment </a:t>
            </a:r>
            <a:r>
              <a:rPr lang="en-GB" dirty="0" err="1" smtClean="0"/>
              <a:t>wrt</a:t>
            </a:r>
            <a:r>
              <a:rPr lang="en-GB" dirty="0" smtClean="0"/>
              <a:t> </a:t>
            </a:r>
            <a:r>
              <a:rPr lang="en-GB" dirty="0" err="1" smtClean="0"/>
              <a:t>N</a:t>
            </a:r>
            <a:r>
              <a:rPr lang="en-GB" baseline="-25000" dirty="0" err="1" smtClean="0"/>
              <a:t>part</a:t>
            </a:r>
            <a:endParaRPr lang="en-GB" baseline="-25000" dirty="0"/>
          </a:p>
        </p:txBody>
      </p:sp>
      <p:pic>
        <p:nvPicPr>
          <p:cNvPr id="11" name="Picture 16" descr="NA60_Phenix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57200" y="1659635"/>
            <a:ext cx="4040188" cy="3911758"/>
          </a:xfrm>
          <a:prstGeom prst="rect">
            <a:avLst/>
          </a:prstGeom>
          <a:noFill/>
        </p:spPr>
      </p:pic>
      <p:sp>
        <p:nvSpPr>
          <p:cNvPr id="15" name="Espace réservé du texte 14"/>
          <p:cNvSpPr>
            <a:spLocks noGrp="1"/>
          </p:cNvSpPr>
          <p:nvPr>
            <p:ph type="body" sz="quarter" idx="3"/>
          </p:nvPr>
        </p:nvSpPr>
        <p:spPr>
          <a:xfrm>
            <a:off x="4645025" y="1000108"/>
            <a:ext cx="4041775" cy="639762"/>
          </a:xfrm>
        </p:spPr>
        <p:txBody>
          <a:bodyPr/>
          <a:lstStyle/>
          <a:p>
            <a:r>
              <a:rPr lang="en-GB" dirty="0" smtClean="0"/>
              <a:t>Better </a:t>
            </a:r>
            <a:r>
              <a:rPr lang="en-GB" dirty="0" err="1" smtClean="0"/>
              <a:t>wrt</a:t>
            </a:r>
            <a:r>
              <a:rPr lang="en-GB" dirty="0" smtClean="0"/>
              <a:t> </a:t>
            </a:r>
            <a:r>
              <a:rPr lang="en-GB" dirty="0" err="1" smtClean="0"/>
              <a:t>dN</a:t>
            </a:r>
            <a:r>
              <a:rPr lang="en-GB" dirty="0" smtClean="0"/>
              <a:t>/</a:t>
            </a:r>
            <a:r>
              <a:rPr lang="en-GB" dirty="0" err="1" smtClean="0"/>
              <a:t>dη</a:t>
            </a:r>
            <a:endParaRPr lang="en-GB" dirty="0" smtClean="0"/>
          </a:p>
        </p:txBody>
      </p:sp>
      <p:pic>
        <p:nvPicPr>
          <p:cNvPr id="12" name="Picture 12" descr="NA60_Phenix_mult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 bwMode="auto">
          <a:xfrm>
            <a:off x="4645025" y="1658781"/>
            <a:ext cx="4041775" cy="3913465"/>
          </a:xfrm>
          <a:prstGeom prst="rect">
            <a:avLst/>
          </a:prstGeom>
          <a:noFill/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2009, June 17th</a:t>
            </a:r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Charmonia at SPS &amp; RHIC - raphael@in2p3.fr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FC6FF-3AD2-44CC-A2C8-A2EF1A05A1E0}" type="slidenum">
              <a:rPr lang="fr-FR" smtClean="0"/>
              <a:pPr>
                <a:defRPr/>
              </a:pPr>
              <a:t>33</a:t>
            </a:fld>
            <a:endParaRPr lang="fr-FR" dirty="0"/>
          </a:p>
        </p:txBody>
      </p:sp>
      <p:sp>
        <p:nvSpPr>
          <p:cNvPr id="13" name="Parchemin horizontal 12"/>
          <p:cNvSpPr/>
          <p:nvPr/>
        </p:nvSpPr>
        <p:spPr>
          <a:xfrm flipH="1">
            <a:off x="428596" y="5500702"/>
            <a:ext cx="2928958" cy="77706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80000"/>
              <a:defRPr/>
            </a:pPr>
            <a:r>
              <a:rPr lang="fr-FR" altLang="ja-JP" sz="1600" dirty="0" smtClean="0">
                <a:latin typeface="Calibri" pitchFamily="34" charset="0"/>
                <a:sym typeface="Symbol" pitchFamily="18" charset="2"/>
              </a:rPr>
              <a:t>R. </a:t>
            </a:r>
            <a:r>
              <a:rPr lang="fr-FR" altLang="ja-JP" sz="1600" dirty="0" err="1" smtClean="0">
                <a:latin typeface="Calibri" pitchFamily="34" charset="0"/>
                <a:sym typeface="Symbol" pitchFamily="18" charset="2"/>
              </a:rPr>
              <a:t>Arnaldi</a:t>
            </a:r>
            <a:r>
              <a:rPr lang="fr-FR" altLang="ja-JP" sz="1600" dirty="0" smtClean="0">
                <a:latin typeface="Calibri" pitchFamily="34" charset="0"/>
                <a:sym typeface="Symbol" pitchFamily="18" charset="2"/>
              </a:rPr>
              <a:t> + T. </a:t>
            </a:r>
            <a:r>
              <a:rPr lang="fr-FR" altLang="ja-JP" sz="1600" dirty="0" err="1" smtClean="0">
                <a:latin typeface="Calibri" pitchFamily="34" charset="0"/>
                <a:sym typeface="Symbol" pitchFamily="18" charset="2"/>
              </a:rPr>
              <a:t>Frawley</a:t>
            </a:r>
            <a:r>
              <a:rPr lang="fr-FR" altLang="ja-JP" sz="1600" dirty="0" smtClean="0">
                <a:latin typeface="Calibri" pitchFamily="34" charset="0"/>
                <a:sym typeface="Symbol" pitchFamily="18" charset="2"/>
              </a:rPr>
              <a:t>, Trento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80000"/>
              <a:defRPr/>
            </a:pPr>
            <a:r>
              <a:rPr lang="fr-FR" altLang="ja-JP" sz="1600" dirty="0" smtClean="0">
                <a:latin typeface="Calibri" pitchFamily="34" charset="0"/>
                <a:sym typeface="Symbol" pitchFamily="18" charset="2"/>
              </a:rPr>
              <a:t>More </a:t>
            </a:r>
            <a:r>
              <a:rPr lang="fr-FR" altLang="ja-JP" sz="1600" dirty="0" err="1" smtClean="0">
                <a:latin typeface="Calibri" pitchFamily="34" charset="0"/>
                <a:sym typeface="Symbol" pitchFamily="18" charset="2"/>
              </a:rPr>
              <a:t>next</a:t>
            </a:r>
            <a:r>
              <a:rPr lang="fr-FR" altLang="ja-JP" sz="1600" dirty="0" smtClean="0">
                <a:latin typeface="Calibri" pitchFamily="34" charset="0"/>
                <a:sym typeface="Symbol" pitchFamily="18" charset="2"/>
              </a:rPr>
              <a:t> </a:t>
            </a:r>
            <a:r>
              <a:rPr lang="fr-FR" altLang="ja-JP" sz="1600" dirty="0" err="1" smtClean="0">
                <a:latin typeface="Calibri" pitchFamily="34" charset="0"/>
                <a:sym typeface="Symbol" pitchFamily="18" charset="2"/>
              </a:rPr>
              <a:t>week</a:t>
            </a:r>
            <a:r>
              <a:rPr lang="fr-FR" altLang="ja-JP" sz="1600" dirty="0" smtClean="0">
                <a:latin typeface="Calibri" pitchFamily="34" charset="0"/>
                <a:sym typeface="Symbol" pitchFamily="18" charset="2"/>
              </a:rPr>
              <a:t>…</a:t>
            </a:r>
            <a:endParaRPr lang="fr-FR" altLang="ja-JP" sz="1600" dirty="0">
              <a:latin typeface="Calibri" pitchFamily="34" charset="0"/>
              <a:sym typeface="Symbol" pitchFamily="18" charset="2"/>
            </a:endParaRPr>
          </a:p>
        </p:txBody>
      </p:sp>
      <p:sp>
        <p:nvSpPr>
          <p:cNvPr id="16" name="Line 27"/>
          <p:cNvSpPr>
            <a:spLocks noChangeShapeType="1"/>
          </p:cNvSpPr>
          <p:nvPr/>
        </p:nvSpPr>
        <p:spPr bwMode="auto">
          <a:xfrm>
            <a:off x="3571875" y="8572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Espace réservé du texte 14"/>
          <p:cNvSpPr txBox="1">
            <a:spLocks/>
          </p:cNvSpPr>
          <p:nvPr/>
        </p:nvSpPr>
        <p:spPr bwMode="auto">
          <a:xfrm>
            <a:off x="4643438" y="5646758"/>
            <a:ext cx="404177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 smtClean="0">
                <a:solidFill>
                  <a:schemeClr val="accent2"/>
                </a:solidFill>
                <a:latin typeface="Calibri" pitchFamily="34" charset="0"/>
              </a:rPr>
              <a:t>Getting closer to energy density, more next week…</a:t>
            </a: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8. J/</a:t>
            </a:r>
            <a:r>
              <a:rPr lang="el-GR" dirty="0" smtClean="0"/>
              <a:t>ψ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LHC ? </a:t>
            </a:r>
          </a:p>
        </p:txBody>
      </p:sp>
      <p:sp>
        <p:nvSpPr>
          <p:cNvPr id="4096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50879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A new story will begin</a:t>
            </a:r>
          </a:p>
          <a:p>
            <a:pPr lvl="1">
              <a:buFontTx/>
              <a:buNone/>
              <a:defRPr/>
            </a:pPr>
            <a:r>
              <a:rPr lang="en-US" dirty="0" smtClean="0"/>
              <a:t>↓ More J/</a:t>
            </a:r>
            <a:r>
              <a:rPr lang="el-GR" dirty="0" smtClean="0"/>
              <a:t>ψ</a:t>
            </a:r>
            <a:r>
              <a:rPr lang="fr-FR" dirty="0" smtClean="0"/>
              <a:t> </a:t>
            </a:r>
            <a:r>
              <a:rPr lang="fr-FR" dirty="0" err="1" smtClean="0"/>
              <a:t>melting</a:t>
            </a:r>
            <a:endParaRPr lang="en-US" dirty="0" smtClean="0"/>
          </a:p>
          <a:p>
            <a:pPr lvl="1">
              <a:buFontTx/>
              <a:buNone/>
              <a:defRPr/>
            </a:pPr>
            <a:r>
              <a:rPr lang="en-US" dirty="0" smtClean="0"/>
              <a:t>↓ Larger shadowing / saturation effects</a:t>
            </a:r>
          </a:p>
          <a:p>
            <a:pPr lvl="1">
              <a:buFontTx/>
              <a:buNone/>
              <a:defRPr/>
            </a:pPr>
            <a:r>
              <a:rPr lang="en-US" dirty="0" smtClean="0"/>
              <a:t>↑ Larger recombination (maybe 200 cc pairs)</a:t>
            </a:r>
          </a:p>
          <a:p>
            <a:pPr>
              <a:defRPr/>
            </a:pPr>
            <a:r>
              <a:rPr lang="en-US" dirty="0" smtClean="0"/>
              <a:t>If recombination prevails </a:t>
            </a:r>
            <a:r>
              <a:rPr lang="en-US" dirty="0" smtClean="0">
                <a:latin typeface="Calibri"/>
              </a:rPr>
              <a:t>→ golden signal</a:t>
            </a:r>
          </a:p>
          <a:p>
            <a:pPr>
              <a:defRPr/>
            </a:pPr>
            <a:r>
              <a:rPr lang="en-US" dirty="0" smtClean="0">
                <a:latin typeface="Calibri"/>
              </a:rPr>
              <a:t>If not, expect same or worse difficulties as at RHIC…</a:t>
            </a: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41988" name="Espace réservé de la date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2009, June 17th</a:t>
            </a:r>
            <a:endParaRPr lang="en-US" smtClean="0"/>
          </a:p>
        </p:txBody>
      </p:sp>
      <p:sp>
        <p:nvSpPr>
          <p:cNvPr id="41989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Charmonia at SPS &amp; RHIC - raphael@in2p3.fr</a:t>
            </a:r>
            <a:endParaRPr lang="fr-FR" smtClean="0"/>
          </a:p>
        </p:txBody>
      </p:sp>
      <p:sp>
        <p:nvSpPr>
          <p:cNvPr id="41992" name="Line 27"/>
          <p:cNvSpPr>
            <a:spLocks noChangeShapeType="1"/>
          </p:cNvSpPr>
          <p:nvPr/>
        </p:nvSpPr>
        <p:spPr bwMode="auto">
          <a:xfrm>
            <a:off x="3571875" y="8572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Example of prediction</a:t>
            </a:r>
          </a:p>
        </p:txBody>
      </p:sp>
      <p:pic>
        <p:nvPicPr>
          <p:cNvPr id="12" name="Espace réservé du contenu 8" descr="Rec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199" y="1997074"/>
            <a:ext cx="4332099" cy="4218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archemin horizontal 13"/>
          <p:cNvSpPr/>
          <p:nvPr/>
        </p:nvSpPr>
        <p:spPr>
          <a:xfrm flipH="1">
            <a:off x="4572000" y="5786438"/>
            <a:ext cx="3714750" cy="77706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80000"/>
              <a:defRPr/>
            </a:pPr>
            <a:r>
              <a:rPr lang="fr-FR" altLang="ja-JP" sz="1600" dirty="0">
                <a:latin typeface="Calibri" pitchFamily="34" charset="0"/>
                <a:sym typeface="Symbol" pitchFamily="18" charset="2"/>
              </a:rPr>
              <a:t>A. Andronic et al., </a:t>
            </a:r>
            <a:r>
              <a:rPr lang="fr-FR" altLang="ja-JP" sz="1600" dirty="0" smtClean="0">
                <a:latin typeface="Calibri" pitchFamily="34" charset="0"/>
                <a:sym typeface="Symbol" pitchFamily="18" charset="2"/>
              </a:rPr>
              <a:t>NPA789 (2007) 334</a:t>
            </a:r>
            <a:endParaRPr lang="fr-FR" altLang="ja-JP" sz="1600" dirty="0">
              <a:latin typeface="Calibri" pitchFamily="34" charset="0"/>
              <a:sym typeface="Symbol" pitchFamily="18" charset="2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80000"/>
              <a:defRPr/>
            </a:pPr>
            <a:r>
              <a:rPr lang="fr-FR" altLang="ja-JP" sz="1600" dirty="0" smtClean="0">
                <a:latin typeface="Calibri" pitchFamily="34" charset="0"/>
                <a:sym typeface="Symbol" pitchFamily="18" charset="2"/>
              </a:rPr>
              <a:t>J. </a:t>
            </a:r>
            <a:r>
              <a:rPr lang="fr-FR" altLang="ja-JP" sz="1600" dirty="0" err="1" smtClean="0">
                <a:latin typeface="Calibri" pitchFamily="34" charset="0"/>
                <a:sym typeface="Symbol" pitchFamily="18" charset="2"/>
              </a:rPr>
              <a:t>Stachel</a:t>
            </a:r>
            <a:r>
              <a:rPr lang="fr-FR" altLang="ja-JP" sz="1600" dirty="0" smtClean="0">
                <a:latin typeface="Calibri" pitchFamily="34" charset="0"/>
                <a:sym typeface="Symbol" pitchFamily="18" charset="2"/>
              </a:rPr>
              <a:t>, Seattle</a:t>
            </a:r>
            <a:endParaRPr lang="fr-FR" altLang="ja-JP" sz="1600" dirty="0">
              <a:latin typeface="Calibri" pitchFamily="34" charset="0"/>
              <a:sym typeface="Symbol" pitchFamily="18" charset="2"/>
            </a:endParaRPr>
          </a:p>
        </p:txBody>
      </p:sp>
      <p:sp>
        <p:nvSpPr>
          <p:cNvPr id="15" name="ZoneTexte 14"/>
          <p:cNvSpPr txBox="1"/>
          <p:nvPr/>
        </p:nvSpPr>
        <p:spPr>
          <a:xfrm rot="20165680">
            <a:off x="6585908" y="2847986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That would be hot !</a:t>
            </a:r>
            <a:endParaRPr lang="en-US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A30E21-DF7A-46F5-8266-1FF758349B26}" type="slidenum">
              <a:rPr lang="fr-FR" smtClean="0"/>
              <a:pPr>
                <a:defRPr/>
              </a:pPr>
              <a:t>34</a:t>
            </a:fld>
            <a:endParaRPr lang="fr-FR" dirty="0"/>
          </a:p>
        </p:txBody>
      </p:sp>
    </p:spTree>
    <p:custDataLst>
      <p:tags r:id="rId1"/>
    </p:custDataLst>
  </p:cSld>
  <p:clrMapOvr>
    <a:masterClrMapping/>
  </p:clrMapOvr>
  <p:transition advTm="797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4" grpId="0" animBg="1"/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5829312" cy="836613"/>
          </a:xfrm>
        </p:spPr>
        <p:txBody>
          <a:bodyPr/>
          <a:lstStyle/>
          <a:p>
            <a:r>
              <a:rPr lang="en-US" dirty="0" smtClean="0"/>
              <a:t>8. More quarkonia @ LHC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073167"/>
            <a:ext cx="6972320" cy="4784725"/>
          </a:xfrm>
        </p:spPr>
        <p:txBody>
          <a:bodyPr/>
          <a:lstStyle/>
          <a:p>
            <a:r>
              <a:rPr lang="en-US" dirty="0" smtClean="0"/>
              <a:t>A lot of Upsilons</a:t>
            </a:r>
          </a:p>
          <a:p>
            <a:pPr lvl="1"/>
            <a:r>
              <a:rPr lang="en-US" dirty="0" smtClean="0"/>
              <a:t>Y’ and Y’’ should be suppressed</a:t>
            </a:r>
          </a:p>
          <a:p>
            <a:pPr lvl="1"/>
            <a:r>
              <a:rPr lang="en-US" dirty="0" smtClean="0"/>
              <a:t>Y shouldn’t (apart from 50% </a:t>
            </a:r>
            <a:r>
              <a:rPr lang="el-GR" dirty="0" smtClean="0"/>
              <a:t>χ</a:t>
            </a:r>
            <a:r>
              <a:rPr lang="fr-FR" baseline="-25000" dirty="0" smtClean="0"/>
              <a:t>b</a:t>
            </a:r>
            <a:r>
              <a:rPr lang="fr-FR" dirty="0" smtClean="0"/>
              <a:t> </a:t>
            </a:r>
            <a:r>
              <a:rPr lang="fr-FR" dirty="0" err="1" smtClean="0"/>
              <a:t>feeddown</a:t>
            </a:r>
            <a:r>
              <a:rPr lang="fr-FR" dirty="0" smtClean="0"/>
              <a:t>)</a:t>
            </a:r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2009, June 17th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Charmonia at SPS &amp; RHIC - raphael@in2p3.fr</a:t>
            </a:r>
            <a:endParaRPr lang="fr-FR"/>
          </a:p>
        </p:txBody>
      </p:sp>
      <p:pic>
        <p:nvPicPr>
          <p:cNvPr id="8" name="Espace réservé du contenu 6" descr="snap.jpg"/>
          <p:cNvPicPr>
            <a:picLocks noChangeAspect="1"/>
          </p:cNvPicPr>
          <p:nvPr/>
        </p:nvPicPr>
        <p:blipFill>
          <a:blip r:embed="rId2"/>
          <a:srcRect r="1337"/>
          <a:stretch>
            <a:fillRect/>
          </a:stretch>
        </p:blipFill>
        <p:spPr bwMode="auto">
          <a:xfrm>
            <a:off x="71438" y="2824185"/>
            <a:ext cx="8915400" cy="374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3745991" y="4286256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≈ 3,700 (10 </a:t>
            </a:r>
            <a:r>
              <a:rPr lang="el-GR" dirty="0" smtClean="0"/>
              <a:t>σ</a:t>
            </a:r>
            <a:r>
              <a:rPr lang="fr-FR" dirty="0" smtClean="0"/>
              <a:t>) ?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6200000">
            <a:off x="8108181" y="3736381"/>
            <a:ext cx="1643074" cy="3139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ct val="90000"/>
              </a:lnSpc>
              <a:buSzPct val="80000"/>
              <a:defRPr/>
            </a:pPr>
            <a:r>
              <a:rPr lang="en-US" sz="1600" dirty="0" err="1">
                <a:latin typeface="Calibri" pitchFamily="34" charset="0"/>
              </a:rPr>
              <a:t>Pb-Pb</a:t>
            </a:r>
            <a:r>
              <a:rPr lang="en-US" sz="1600" dirty="0">
                <a:latin typeface="Calibri" pitchFamily="34" charset="0"/>
              </a:rPr>
              <a:t> 0,5 nb</a:t>
            </a:r>
            <a:r>
              <a:rPr lang="en-US" sz="1600" baseline="30000" dirty="0">
                <a:latin typeface="Calibri" pitchFamily="34" charset="0"/>
              </a:rPr>
              <a:t>–1</a:t>
            </a:r>
            <a:r>
              <a:rPr lang="en-US" sz="1600" dirty="0">
                <a:latin typeface="Calibri" pitchFamily="34" charset="0"/>
              </a:rPr>
              <a:t> </a:t>
            </a:r>
          </a:p>
        </p:txBody>
      </p:sp>
      <p:sp>
        <p:nvSpPr>
          <p:cNvPr id="11" name="Ellipse 10"/>
          <p:cNvSpPr/>
          <p:nvPr/>
        </p:nvSpPr>
        <p:spPr>
          <a:xfrm>
            <a:off x="4714876" y="3286124"/>
            <a:ext cx="785818" cy="62864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lipse 11"/>
          <p:cNvSpPr/>
          <p:nvPr/>
        </p:nvSpPr>
        <p:spPr>
          <a:xfrm>
            <a:off x="2786050" y="3286124"/>
            <a:ext cx="1000132" cy="100013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chemin horizontal 12"/>
          <p:cNvSpPr/>
          <p:nvPr/>
        </p:nvSpPr>
        <p:spPr>
          <a:xfrm flipH="1">
            <a:off x="4214810" y="5786454"/>
            <a:ext cx="4357718" cy="41715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80000"/>
              <a:defRPr/>
            </a:pPr>
            <a:r>
              <a:rPr lang="fr-FR" altLang="ja-JP" sz="1600" dirty="0" err="1" smtClean="0">
                <a:latin typeface="Calibri" pitchFamily="34" charset="0"/>
                <a:sym typeface="Symbol" pitchFamily="18" charset="2"/>
              </a:rPr>
              <a:t>Frawley</a:t>
            </a:r>
            <a:r>
              <a:rPr lang="fr-FR" altLang="ja-JP" sz="1600" dirty="0" smtClean="0">
                <a:latin typeface="Calibri" pitchFamily="34" charset="0"/>
                <a:sym typeface="Symbol" pitchFamily="18" charset="2"/>
              </a:rPr>
              <a:t>, </a:t>
            </a:r>
            <a:r>
              <a:rPr lang="fr-FR" altLang="ja-JP" sz="1600" dirty="0" err="1" smtClean="0">
                <a:latin typeface="Calibri" pitchFamily="34" charset="0"/>
                <a:sym typeface="Symbol" pitchFamily="18" charset="2"/>
              </a:rPr>
              <a:t>Ullrich</a:t>
            </a:r>
            <a:r>
              <a:rPr lang="fr-FR" altLang="ja-JP" sz="1600" dirty="0" smtClean="0">
                <a:latin typeface="Calibri" pitchFamily="34" charset="0"/>
                <a:sym typeface="Symbol" pitchFamily="18" charset="2"/>
              </a:rPr>
              <a:t>, Vogt, </a:t>
            </a:r>
            <a:r>
              <a:rPr lang="fr-FR" altLang="ja-JP" sz="1600" dirty="0" err="1" smtClean="0">
                <a:latin typeface="Calibri" pitchFamily="34" charset="0"/>
                <a:sym typeface="Symbol" pitchFamily="18" charset="2"/>
              </a:rPr>
              <a:t>Phys</a:t>
            </a:r>
            <a:r>
              <a:rPr lang="fr-FR" altLang="ja-JP" sz="1600" dirty="0" smtClean="0">
                <a:latin typeface="Calibri" pitchFamily="34" charset="0"/>
                <a:sym typeface="Symbol" pitchFamily="18" charset="2"/>
              </a:rPr>
              <a:t> </a:t>
            </a:r>
            <a:r>
              <a:rPr lang="fr-FR" altLang="ja-JP" sz="1600" dirty="0" err="1" smtClean="0">
                <a:latin typeface="Calibri" pitchFamily="34" charset="0"/>
                <a:sym typeface="Symbol" pitchFamily="18" charset="2"/>
              </a:rPr>
              <a:t>Rept</a:t>
            </a:r>
            <a:r>
              <a:rPr lang="fr-FR" altLang="ja-JP" sz="1600" dirty="0" smtClean="0">
                <a:latin typeface="Calibri" pitchFamily="34" charset="0"/>
                <a:sym typeface="Symbol" pitchFamily="18" charset="2"/>
              </a:rPr>
              <a:t> 462 (2008) 125</a:t>
            </a:r>
            <a:endParaRPr lang="fr-FR" altLang="ja-JP" sz="1600" dirty="0">
              <a:latin typeface="Calibri" pitchFamily="34" charset="0"/>
              <a:sym typeface="Symbol" pitchFamily="18" charset="2"/>
            </a:endParaRPr>
          </a:p>
        </p:txBody>
      </p:sp>
      <p:sp>
        <p:nvSpPr>
          <p:cNvPr id="14" name="Line 27"/>
          <p:cNvSpPr>
            <a:spLocks noChangeShapeType="1"/>
          </p:cNvSpPr>
          <p:nvPr/>
        </p:nvSpPr>
        <p:spPr bwMode="auto">
          <a:xfrm>
            <a:off x="2428860" y="8572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5" name="Espace réservé du contenu 13" descr="massup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429388" y="285728"/>
            <a:ext cx="2448936" cy="2084385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7072330" y="85723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CMS</a:t>
            </a:r>
            <a:endParaRPr lang="en-US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A30E21-DF7A-46F5-8266-1FF758349B26}" type="slidenum">
              <a:rPr lang="fr-FR" smtClean="0"/>
              <a:pPr>
                <a:defRPr/>
              </a:pPr>
              <a:t>35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Anomalous conclusions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86412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One strong conclusion:</a:t>
            </a:r>
          </a:p>
          <a:p>
            <a:pPr lvl="1">
              <a:defRPr/>
            </a:pPr>
            <a:r>
              <a:rPr lang="en-US" dirty="0" smtClean="0"/>
              <a:t>“J/ψ suppression is not (well and yet) understood”</a:t>
            </a:r>
          </a:p>
          <a:p>
            <a:pPr lvl="1">
              <a:defRPr/>
            </a:pPr>
            <a:r>
              <a:rPr lang="en-US" dirty="0" smtClean="0"/>
              <a:t>Cold and hot effects going in the same direction…</a:t>
            </a:r>
          </a:p>
          <a:p>
            <a:pPr>
              <a:defRPr/>
            </a:pPr>
            <a:r>
              <a:rPr lang="en-US" dirty="0" smtClean="0"/>
              <a:t>Forward/mid rapidity difference could be due to:</a:t>
            </a:r>
          </a:p>
          <a:p>
            <a:pPr marL="914400" lvl="1" indent="-514350">
              <a:buFont typeface="+mj-lt"/>
              <a:buAutoNum type="alphaUcPeriod"/>
              <a:defRPr/>
            </a:pPr>
            <a:r>
              <a:rPr lang="en-US" dirty="0" smtClean="0"/>
              <a:t>Regeneration / coalescence of cc pairs?</a:t>
            </a:r>
          </a:p>
          <a:p>
            <a:pPr marL="914400" lvl="1" indent="-514350">
              <a:buFont typeface="+mj-lt"/>
              <a:buAutoNum type="alphaUcPeriod"/>
              <a:defRPr/>
            </a:pPr>
            <a:r>
              <a:rPr lang="en-US" dirty="0" smtClean="0"/>
              <a:t>Cold effects? </a:t>
            </a:r>
            <a:r>
              <a:rPr lang="en-US" sz="2200" dirty="0" smtClean="0">
                <a:sym typeface="Wingdings" pitchFamily="2" charset="2"/>
              </a:rPr>
              <a:t></a:t>
            </a:r>
            <a:r>
              <a:rPr lang="en-US" dirty="0" smtClean="0">
                <a:sym typeface="Wingdings" pitchFamily="2" charset="2"/>
              </a:rPr>
              <a:t> more and more favored (next talk)</a:t>
            </a:r>
            <a:endParaRPr lang="en-US" dirty="0" smtClean="0"/>
          </a:p>
          <a:p>
            <a:pPr marL="514350" indent="-514350">
              <a:defRPr/>
            </a:pPr>
            <a:r>
              <a:rPr lang="en-US" dirty="0" smtClean="0"/>
              <a:t>However, conservative cold matter approaches still give significant anomalous suppression at least at SPS and at forward rapidity…</a:t>
            </a:r>
          </a:p>
          <a:p>
            <a:pPr marL="914400" lvl="1" indent="-514350">
              <a:defRPr/>
            </a:pPr>
            <a:r>
              <a:rPr lang="en-US" dirty="0" smtClean="0"/>
              <a:t>The hot matter is </a:t>
            </a:r>
            <a:r>
              <a:rPr lang="en-US" dirty="0" err="1" smtClean="0"/>
              <a:t>deconfining</a:t>
            </a:r>
            <a:r>
              <a:rPr lang="en-US" dirty="0" smtClean="0"/>
              <a:t> some quarkonia</a:t>
            </a:r>
          </a:p>
          <a:p>
            <a:pPr marL="914400" lvl="1" indent="-514350">
              <a:defRPr/>
            </a:pPr>
            <a:r>
              <a:rPr lang="en-US" dirty="0" smtClean="0"/>
              <a:t>Could be only </a:t>
            </a:r>
            <a:r>
              <a:rPr lang="el-GR" dirty="0" smtClean="0"/>
              <a:t>ψ</a:t>
            </a:r>
            <a:r>
              <a:rPr lang="fr-FR" dirty="0" smtClean="0"/>
              <a:t>’ and </a:t>
            </a:r>
            <a:r>
              <a:rPr lang="el-GR" dirty="0" smtClean="0"/>
              <a:t>χ</a:t>
            </a:r>
            <a:r>
              <a:rPr lang="fr-FR" baseline="-25000" dirty="0" smtClean="0"/>
              <a:t>c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SPS…</a:t>
            </a:r>
            <a:endParaRPr lang="en-US" dirty="0" smtClean="0"/>
          </a:p>
          <a:p>
            <a:pPr marL="514350" indent="-514350">
              <a:defRPr/>
            </a:pPr>
            <a:r>
              <a:rPr lang="en-US" dirty="0" smtClean="0"/>
              <a:t>New data helps further understanding</a:t>
            </a:r>
          </a:p>
          <a:p>
            <a:pPr marL="914400" lvl="1" indent="-514350">
              <a:defRPr/>
            </a:pPr>
            <a:r>
              <a:rPr lang="en-US" dirty="0" err="1" smtClean="0"/>
              <a:t>dAu</a:t>
            </a:r>
            <a:r>
              <a:rPr lang="en-US" dirty="0" smtClean="0"/>
              <a:t> and </a:t>
            </a:r>
            <a:r>
              <a:rPr lang="en-US" dirty="0" err="1" smtClean="0"/>
              <a:t>pA</a:t>
            </a:r>
            <a:r>
              <a:rPr lang="en-US" dirty="0" smtClean="0"/>
              <a:t> data, </a:t>
            </a:r>
            <a:r>
              <a:rPr lang="el-GR" dirty="0" smtClean="0"/>
              <a:t>ψ</a:t>
            </a:r>
            <a:r>
              <a:rPr lang="fr-FR" dirty="0" smtClean="0"/>
              <a:t>’ and </a:t>
            </a:r>
            <a:r>
              <a:rPr lang="en-US" dirty="0" smtClean="0"/>
              <a:t>Upsilon, RHIC2 </a:t>
            </a:r>
            <a:r>
              <a:rPr lang="fr-FR" dirty="0" smtClean="0"/>
              <a:t>and LHC…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2009, June 17th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Charmonia at SPS &amp; RHIC - raphael@in2p3.fr</a:t>
            </a:r>
            <a:endParaRPr lang="fr-FR"/>
          </a:p>
        </p:txBody>
      </p:sp>
      <p:sp>
        <p:nvSpPr>
          <p:cNvPr id="7" name="Line 33"/>
          <p:cNvSpPr>
            <a:spLocks noChangeShapeType="1"/>
          </p:cNvSpPr>
          <p:nvPr/>
        </p:nvSpPr>
        <p:spPr bwMode="auto">
          <a:xfrm>
            <a:off x="3419475" y="9080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FC6FF-3AD2-44CC-A2C8-A2EF1A05A1E0}" type="slidenum">
              <a:rPr lang="fr-FR" smtClean="0"/>
              <a:pPr>
                <a:defRPr/>
              </a:pPr>
              <a:t>36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That’s all folks</a:t>
            </a:r>
            <a:endParaRPr lang="en-GB" dirty="0"/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2009, June 17th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F00617-A087-4F51-A7E9-485462A11FE5}" type="slidenum">
              <a:rPr lang="fr-FR" smtClean="0"/>
              <a:pPr>
                <a:defRPr/>
              </a:pPr>
              <a:t>37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Charmonia at SPS &amp; RHIC - raphael@in2p3.fr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 </a:t>
            </a:r>
            <a:r>
              <a:rPr lang="en-GB" dirty="0" err="1" smtClean="0"/>
              <a:t>R</a:t>
            </a:r>
            <a:r>
              <a:rPr lang="en-GB" baseline="-25000" dirty="0" err="1" smtClean="0"/>
              <a:t>dAu</a:t>
            </a:r>
            <a:r>
              <a:rPr lang="en-GB" dirty="0" smtClean="0"/>
              <a:t> versus rapidity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Espace réservé du contenu 9" descr="rdau_eksmodel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201680"/>
            <a:ext cx="4040188" cy="3897677"/>
          </a:xfrm>
        </p:spPr>
      </p:pic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" name="Espace réservé du contenu 10" descr="rdau_ndsgmodel.gif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200915"/>
            <a:ext cx="4041775" cy="3899208"/>
          </a:xfrm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2009, June 17th</a:t>
            </a:r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Charmonia at SPS &amp; RHIC - raphael@in2p3.fr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AD1BCC-57AC-4F16-BAC4-75E2174CA628}" type="slidenum">
              <a:rPr lang="fr-FR" smtClean="0"/>
              <a:pPr>
                <a:defRPr/>
              </a:pPr>
              <a:t>38</a:t>
            </a:fld>
            <a:endParaRPr lang="fr-FR" dirty="0"/>
          </a:p>
        </p:txBody>
      </p:sp>
      <p:sp>
        <p:nvSpPr>
          <p:cNvPr id="12" name="Line 33"/>
          <p:cNvSpPr>
            <a:spLocks noChangeShapeType="1"/>
          </p:cNvSpPr>
          <p:nvPr/>
        </p:nvSpPr>
        <p:spPr bwMode="auto">
          <a:xfrm>
            <a:off x="3455988" y="8572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e 34"/>
          <p:cNvGrpSpPr/>
          <p:nvPr/>
        </p:nvGrpSpPr>
        <p:grpSpPr>
          <a:xfrm>
            <a:off x="2928927" y="1142984"/>
            <a:ext cx="6215105" cy="5009255"/>
            <a:chOff x="2428861" y="1205826"/>
            <a:chExt cx="6215105" cy="5009255"/>
          </a:xfrm>
        </p:grpSpPr>
        <p:pic>
          <p:nvPicPr>
            <p:cNvPr id="33" name="Espace réservé du contenu 26" descr="EPS9GeV.jpg"/>
            <p:cNvPicPr>
              <a:picLocks noChangeAspect="1"/>
            </p:cNvPicPr>
            <p:nvPr/>
          </p:nvPicPr>
          <p:blipFill>
            <a:blip r:embed="rId3"/>
            <a:srcRect r="684"/>
            <a:stretch>
              <a:fillRect/>
            </a:stretch>
          </p:blipFill>
          <p:spPr bwMode="auto">
            <a:xfrm>
              <a:off x="2428861" y="1205826"/>
              <a:ext cx="6215105" cy="5009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4" name="Connecteur droit 33"/>
            <p:cNvCxnSpPr/>
            <p:nvPr/>
          </p:nvCxnSpPr>
          <p:spPr>
            <a:xfrm>
              <a:off x="3428992" y="4820826"/>
              <a:ext cx="500066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ZoneTexte 28"/>
            <p:cNvSpPr txBox="1">
              <a:spLocks noChangeArrowheads="1"/>
            </p:cNvSpPr>
            <p:nvPr/>
          </p:nvSpPr>
          <p:spPr bwMode="auto">
            <a:xfrm>
              <a:off x="7000917" y="1428736"/>
              <a:ext cx="78579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 err="1">
                  <a:latin typeface="Calibri" pitchFamily="34" charset="0"/>
                </a:rPr>
                <a:t>Pb</a:t>
              </a:r>
              <a:r>
                <a:rPr lang="en-US" sz="2400" dirty="0">
                  <a:latin typeface="Calibri" pitchFamily="34" charset="0"/>
                </a:rPr>
                <a:t>/p</a:t>
              </a: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 Quick look at shadowing on J/</a:t>
            </a:r>
            <a:r>
              <a:rPr lang="el-GR" dirty="0" smtClean="0"/>
              <a:t>ψ</a:t>
            </a:r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2009, June 17th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Charmonia at SPS &amp; RHIC - raphael@in2p3.fr</a:t>
            </a:r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715144" y="2437464"/>
            <a:ext cx="733410" cy="714381"/>
          </a:xfrm>
          <a:prstGeom prst="rect">
            <a:avLst/>
          </a:prstGeom>
          <a:solidFill>
            <a:srgbClr val="D34817">
              <a:alpha val="6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2.5 &lt; y &lt;</a:t>
            </a:r>
          </a:p>
          <a:p>
            <a:pPr algn="ctr">
              <a:defRPr/>
            </a:pPr>
            <a:r>
              <a:rPr lang="en-US" sz="1200" dirty="0"/>
              <a:t> 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19298" y="2651778"/>
            <a:ext cx="2095842" cy="1000132"/>
          </a:xfrm>
          <a:prstGeom prst="rect">
            <a:avLst/>
          </a:prstGeom>
          <a:solidFill>
            <a:srgbClr val="FFC000">
              <a:alpha val="6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>
            <a:off x="5214942" y="2731160"/>
            <a:ext cx="928694" cy="849312"/>
          </a:xfrm>
          <a:prstGeom prst="rect">
            <a:avLst/>
          </a:prstGeom>
          <a:solidFill>
            <a:srgbClr val="D34817">
              <a:alpha val="6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-0.9</a:t>
            </a:r>
          </a:p>
          <a:p>
            <a:pPr algn="ctr">
              <a:defRPr/>
            </a:pPr>
            <a:r>
              <a:rPr lang="en-US" sz="1200" dirty="0"/>
              <a:t>&lt; y &lt; </a:t>
            </a:r>
          </a:p>
          <a:p>
            <a:pPr algn="ctr">
              <a:defRPr/>
            </a:pPr>
            <a:r>
              <a:rPr lang="en-US" sz="1200" dirty="0"/>
              <a:t>0.9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929058" y="2866098"/>
            <a:ext cx="711208" cy="928688"/>
          </a:xfrm>
          <a:prstGeom prst="rect">
            <a:avLst/>
          </a:prstGeom>
          <a:solidFill>
            <a:srgbClr val="D34817">
              <a:alpha val="6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-4</a:t>
            </a:r>
          </a:p>
          <a:p>
            <a:pPr algn="ctr">
              <a:defRPr/>
            </a:pPr>
            <a:r>
              <a:rPr lang="en-US" sz="1200" dirty="0"/>
              <a:t>&lt; y &lt; </a:t>
            </a:r>
          </a:p>
          <a:p>
            <a:pPr algn="ctr">
              <a:defRPr/>
            </a:pPr>
            <a:r>
              <a:rPr lang="en-US" sz="1200" dirty="0"/>
              <a:t>-2.5</a:t>
            </a:r>
          </a:p>
        </p:txBody>
      </p:sp>
      <p:sp>
        <p:nvSpPr>
          <p:cNvPr id="22" name="ZoneTexte 21"/>
          <p:cNvSpPr txBox="1">
            <a:spLocks noChangeArrowheads="1"/>
          </p:cNvSpPr>
          <p:nvPr/>
        </p:nvSpPr>
        <p:spPr bwMode="auto">
          <a:xfrm>
            <a:off x="5292736" y="3937662"/>
            <a:ext cx="7665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ALICE</a:t>
            </a:r>
          </a:p>
        </p:txBody>
      </p:sp>
      <p:sp>
        <p:nvSpPr>
          <p:cNvPr id="26" name="ZoneTexte 25"/>
          <p:cNvSpPr txBox="1">
            <a:spLocks noChangeArrowheads="1"/>
          </p:cNvSpPr>
          <p:nvPr/>
        </p:nvSpPr>
        <p:spPr bwMode="auto">
          <a:xfrm>
            <a:off x="4667789" y="2651778"/>
            <a:ext cx="40427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C</a:t>
            </a:r>
          </a:p>
          <a:p>
            <a:pPr algn="ctr"/>
            <a:r>
              <a:rPr lang="en-US" sz="2000" dirty="0">
                <a:latin typeface="Calibri" pitchFamily="34" charset="0"/>
              </a:rPr>
              <a:t>M</a:t>
            </a:r>
          </a:p>
          <a:p>
            <a:pPr algn="ctr"/>
            <a:r>
              <a:rPr lang="en-US" sz="2000" dirty="0">
                <a:latin typeface="Calibri" pitchFamily="34" charset="0"/>
              </a:rPr>
              <a:t>S</a:t>
            </a:r>
          </a:p>
        </p:txBody>
      </p:sp>
      <p:sp>
        <p:nvSpPr>
          <p:cNvPr id="21" name="Line 27"/>
          <p:cNvSpPr>
            <a:spLocks noChangeShapeType="1"/>
          </p:cNvSpPr>
          <p:nvPr/>
        </p:nvSpPr>
        <p:spPr bwMode="auto">
          <a:xfrm>
            <a:off x="3571875" y="8572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Espace réservé du contenu 2"/>
          <p:cNvSpPr>
            <a:spLocks noGrp="1"/>
          </p:cNvSpPr>
          <p:nvPr>
            <p:ph sz="half" idx="1"/>
          </p:nvPr>
        </p:nvSpPr>
        <p:spPr>
          <a:xfrm>
            <a:off x="250825" y="1285860"/>
            <a:ext cx="2820977" cy="4784725"/>
          </a:xfrm>
        </p:spPr>
        <p:txBody>
          <a:bodyPr/>
          <a:lstStyle/>
          <a:p>
            <a:r>
              <a:rPr lang="en-US" sz="2400" dirty="0" smtClean="0"/>
              <a:t>(emitted gluons and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 are neglected)</a:t>
            </a:r>
          </a:p>
          <a:p>
            <a:r>
              <a:rPr lang="en-US" sz="2400" dirty="0" smtClean="0"/>
              <a:t>A factor of ≈2x2 uncertainty on charm production from current shadowing knowledge</a:t>
            </a:r>
            <a:endParaRPr lang="en-US" sz="2400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A30E21-DF7A-46F5-8266-1FF758349B26}" type="slidenum">
              <a:rPr lang="fr-FR" smtClean="0"/>
              <a:pPr>
                <a:defRPr/>
              </a:pPr>
              <a:t>39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0. The </a:t>
            </a:r>
            <a:r>
              <a:rPr lang="en-GB" u="sng" dirty="0" smtClean="0"/>
              <a:t>published</a:t>
            </a:r>
            <a:r>
              <a:rPr lang="en-GB" dirty="0" smtClean="0"/>
              <a:t> situation</a:t>
            </a:r>
            <a:endParaRPr lang="en-GB" dirty="0"/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before new SPS and RHIC </a:t>
            </a:r>
          </a:p>
          <a:p>
            <a:r>
              <a:rPr lang="en-GB" dirty="0" smtClean="0"/>
              <a:t>preliminary references </a:t>
            </a:r>
          </a:p>
          <a:p>
            <a:r>
              <a:rPr lang="en-GB" dirty="0" smtClean="0"/>
              <a:t>shown at QM09</a:t>
            </a:r>
            <a:endParaRPr lang="en-GB" dirty="0"/>
          </a:p>
        </p:txBody>
      </p:sp>
      <p:sp>
        <p:nvSpPr>
          <p:cNvPr id="8" name="Line 25"/>
          <p:cNvSpPr>
            <a:spLocks noChangeShapeType="1"/>
          </p:cNvSpPr>
          <p:nvPr/>
        </p:nvSpPr>
        <p:spPr bwMode="auto">
          <a:xfrm>
            <a:off x="3419475" y="37147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2009, June 17th</a:t>
            </a: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F00617-A087-4F51-A7E9-485462A11FE5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Charmonia at SPS &amp; RHIC - raphael@in2p3.fr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Lourenço</a:t>
            </a:r>
            <a:r>
              <a:rPr lang="en-US" dirty="0" smtClean="0"/>
              <a:t> et al, arxiv:0901.3054</a:t>
            </a:r>
            <a:endParaRPr lang="en-US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E866 : flat with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F</a:t>
            </a:r>
            <a:r>
              <a:rPr lang="en-US" dirty="0" smtClean="0"/>
              <a:t> if no shadowing is assumed…</a:t>
            </a:r>
            <a:endParaRPr lang="en-US" dirty="0"/>
          </a:p>
        </p:txBody>
      </p:sp>
      <p:pic>
        <p:nvPicPr>
          <p:cNvPr id="8" name="Espace réservé du contenu 7" descr="Woehri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259139"/>
            <a:ext cx="4040188" cy="3782760"/>
          </a:xfrm>
        </p:spPr>
      </p:pic>
      <p:sp>
        <p:nvSpPr>
          <p:cNvPr id="12" name="Espace réservé du texte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Even with no shadowing, little √s dependence of </a:t>
            </a:r>
            <a:r>
              <a:rPr lang="el-GR" dirty="0" smtClean="0"/>
              <a:t>σ</a:t>
            </a:r>
            <a:r>
              <a:rPr lang="fr-FR" baseline="-25000" dirty="0" smtClean="0"/>
              <a:t>abs</a:t>
            </a:r>
            <a:endParaRPr lang="en-US" baseline="-25000" dirty="0"/>
          </a:p>
        </p:txBody>
      </p:sp>
      <p:pic>
        <p:nvPicPr>
          <p:cNvPr id="9" name="Espace réservé du contenu 8" descr="Woehri2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290019"/>
            <a:ext cx="4041775" cy="3720999"/>
          </a:xfrm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2009, June 17th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Charmonia at SPS &amp; RHIC - raphael@in2p3.fr</a:t>
            </a:r>
            <a:endParaRPr lang="fr-FR"/>
          </a:p>
        </p:txBody>
      </p:sp>
      <p:sp>
        <p:nvSpPr>
          <p:cNvPr id="13" name="Line 33"/>
          <p:cNvSpPr>
            <a:spLocks noChangeShapeType="1"/>
          </p:cNvSpPr>
          <p:nvPr/>
        </p:nvSpPr>
        <p:spPr bwMode="auto">
          <a:xfrm>
            <a:off x="3455988" y="8572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AD1BCC-57AC-4F16-BAC4-75E2174CA628}" type="slidenum">
              <a:rPr lang="fr-FR" smtClean="0"/>
              <a:pPr>
                <a:defRPr/>
              </a:pPr>
              <a:t>40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71670" y="0"/>
            <a:ext cx="6615130" cy="836613"/>
          </a:xfrm>
        </p:spPr>
        <p:txBody>
          <a:bodyPr/>
          <a:lstStyle/>
          <a:p>
            <a:r>
              <a:rPr lang="en-US" dirty="0" smtClean="0"/>
              <a:t>Still open questions at SPS…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50165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Interplay shadowing – absorption </a:t>
            </a:r>
            <a:r>
              <a:rPr lang="en-US" dirty="0" smtClean="0">
                <a:sym typeface="Wingdings" pitchFamily="2" charset="2"/>
              </a:rPr>
              <a:t> </a:t>
            </a:r>
            <a:endParaRPr lang="en-US" dirty="0" smtClean="0"/>
          </a:p>
          <a:p>
            <a:r>
              <a:rPr lang="en-US" dirty="0" smtClean="0"/>
              <a:t>√s dependence of absorption?</a:t>
            </a:r>
          </a:p>
          <a:p>
            <a:pPr lvl="1"/>
            <a:r>
              <a:rPr lang="en-US" dirty="0" err="1" smtClean="0"/>
              <a:t>Lourenço</a:t>
            </a:r>
            <a:r>
              <a:rPr lang="en-US" dirty="0" smtClean="0"/>
              <a:t> et al, arxiv:0901:3054.</a:t>
            </a:r>
          </a:p>
          <a:p>
            <a:r>
              <a:rPr lang="en-US" dirty="0" smtClean="0"/>
              <a:t>NA60, </a:t>
            </a:r>
            <a:r>
              <a:rPr lang="en-US" dirty="0" err="1" smtClean="0"/>
              <a:t>pA</a:t>
            </a:r>
            <a:r>
              <a:rPr lang="en-US" dirty="0" smtClean="0"/>
              <a:t> @ 168 </a:t>
            </a:r>
            <a:r>
              <a:rPr lang="en-US" dirty="0" err="1" smtClean="0"/>
              <a:t>GeV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HP08? QM09? </a:t>
            </a:r>
          </a:p>
          <a:p>
            <a:r>
              <a:rPr lang="en-US" dirty="0" smtClean="0"/>
              <a:t>Unexplained rapidity dependence in </a:t>
            </a:r>
            <a:r>
              <a:rPr lang="en-US" dirty="0" err="1" smtClean="0"/>
              <a:t>pA</a:t>
            </a:r>
            <a:r>
              <a:rPr lang="en-US" dirty="0" smtClean="0"/>
              <a:t>?</a:t>
            </a:r>
          </a:p>
          <a:p>
            <a:pPr lvl="1"/>
            <a:r>
              <a:rPr lang="fr-FR" dirty="0" err="1" smtClean="0"/>
              <a:t>Eur</a:t>
            </a:r>
            <a:r>
              <a:rPr lang="fr-FR" dirty="0" smtClean="0"/>
              <a:t>.Phys.J.C48:329,2006</a:t>
            </a:r>
            <a:endParaRPr lang="en-US" dirty="0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2009, June 17th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Charmonia at SPS &amp; RHIC - raphael@in2p3.fr</a:t>
            </a:r>
            <a:endParaRPr lang="fr-FR"/>
          </a:p>
        </p:txBody>
      </p:sp>
      <p:sp>
        <p:nvSpPr>
          <p:cNvPr id="9" name="Line 33"/>
          <p:cNvSpPr>
            <a:spLocks noChangeShapeType="1"/>
          </p:cNvSpPr>
          <p:nvPr/>
        </p:nvSpPr>
        <p:spPr bwMode="auto">
          <a:xfrm>
            <a:off x="3455988" y="8572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4929190" y="1000108"/>
            <a:ext cx="13636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σ</a:t>
            </a:r>
            <a:r>
              <a:rPr lang="en-US" sz="2400" baseline="30000"/>
              <a:t>nDS</a:t>
            </a:r>
            <a:r>
              <a:rPr lang="en-US" sz="2400"/>
              <a:t>(mb)</a:t>
            </a:r>
            <a:endParaRPr lang="en-US" sz="2400" baseline="30000"/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7858148" y="4754575"/>
            <a:ext cx="8413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σ</a:t>
            </a:r>
            <a:r>
              <a:rPr lang="en-US" sz="2400" baseline="30000"/>
              <a:t>EKS </a:t>
            </a:r>
          </a:p>
        </p:txBody>
      </p:sp>
      <p:sp>
        <p:nvSpPr>
          <p:cNvPr id="14" name="Parchemin horizontal 13"/>
          <p:cNvSpPr/>
          <p:nvPr/>
        </p:nvSpPr>
        <p:spPr>
          <a:xfrm>
            <a:off x="5143504" y="5805507"/>
            <a:ext cx="3535080" cy="41715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buSzPct val="80000"/>
              <a:defRPr/>
            </a:pPr>
            <a:r>
              <a:rPr lang="en-US" sz="1600" dirty="0">
                <a:latin typeface="Calibri" pitchFamily="34" charset="0"/>
              </a:rPr>
              <a:t>Tram &amp; </a:t>
            </a:r>
            <a:r>
              <a:rPr lang="en-US" sz="1600" dirty="0" err="1">
                <a:latin typeface="Calibri" pitchFamily="34" charset="0"/>
              </a:rPr>
              <a:t>Arleo</a:t>
            </a:r>
            <a:r>
              <a:rPr lang="en-US" sz="1600" dirty="0">
                <a:latin typeface="Calibri" pitchFamily="34" charset="0"/>
              </a:rPr>
              <a:t>, EPJ. C 55, 449-461 (2008)</a:t>
            </a:r>
          </a:p>
        </p:txBody>
      </p:sp>
      <p:pic>
        <p:nvPicPr>
          <p:cNvPr id="15" name="Content Placeholder 12" descr="xseksnds.eps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5659" t="4050" b="2110"/>
          <a:stretch>
            <a:fillRect/>
          </a:stretch>
        </p:blipFill>
        <p:spPr bwMode="auto">
          <a:xfrm>
            <a:off x="4648200" y="1500174"/>
            <a:ext cx="4326982" cy="4188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A30E21-DF7A-46F5-8266-1FF758349B26}" type="slidenum">
              <a:rPr lang="fr-FR" smtClean="0"/>
              <a:pPr>
                <a:defRPr/>
              </a:pPr>
              <a:t>41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J/</a:t>
            </a:r>
            <a:r>
              <a:rPr lang="el-GR" dirty="0" smtClean="0"/>
              <a:t>ψ</a:t>
            </a:r>
            <a:r>
              <a:rPr lang="en-US" dirty="0" smtClean="0"/>
              <a:t> in </a:t>
            </a:r>
            <a:r>
              <a:rPr lang="en-US" dirty="0" err="1" smtClean="0"/>
              <a:t>pA</a:t>
            </a:r>
            <a:r>
              <a:rPr lang="en-US" dirty="0" smtClean="0"/>
              <a:t>, NA50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 err="1" smtClean="0"/>
              <a:t>pA</a:t>
            </a:r>
            <a:r>
              <a:rPr lang="en-US" dirty="0" smtClean="0"/>
              <a:t>, an unsolved rapidity dependence…</a:t>
            </a:r>
          </a:p>
          <a:p>
            <a:r>
              <a:rPr lang="en-US" dirty="0" smtClean="0"/>
              <a:t>EPJ…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2009, June 17th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Charmonia at SPS &amp; RHIC - raphael@in2p3.fr</a:t>
            </a:r>
            <a:endParaRPr lang="fr-FR"/>
          </a:p>
        </p:txBody>
      </p:sp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2"/>
          <a:srcRect l="9778" t="27696" r="8636" b="18367"/>
          <a:stretch>
            <a:fillRect/>
          </a:stretch>
        </p:blipFill>
        <p:spPr bwMode="auto">
          <a:xfrm>
            <a:off x="4603750" y="1125538"/>
            <a:ext cx="4071938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30"/>
          <p:cNvSpPr txBox="1">
            <a:spLocks noChangeArrowheads="1"/>
          </p:cNvSpPr>
          <p:nvPr/>
        </p:nvSpPr>
        <p:spPr bwMode="auto">
          <a:xfrm>
            <a:off x="5003800" y="1838325"/>
            <a:ext cx="774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00FF"/>
                </a:solidFill>
              </a:rPr>
              <a:t>+50%</a:t>
            </a: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5003800" y="4718050"/>
            <a:ext cx="774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solidFill>
                  <a:srgbClr val="0000FF"/>
                </a:solidFill>
              </a:rPr>
              <a:t>+30%</a:t>
            </a:r>
          </a:p>
        </p:txBody>
      </p:sp>
      <p:sp>
        <p:nvSpPr>
          <p:cNvPr id="11" name="Line 33"/>
          <p:cNvSpPr>
            <a:spLocks noChangeShapeType="1"/>
          </p:cNvSpPr>
          <p:nvPr/>
        </p:nvSpPr>
        <p:spPr bwMode="auto">
          <a:xfrm>
            <a:off x="3455988" y="8572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A30E21-DF7A-46F5-8266-1FF758349B26}" type="slidenum">
              <a:rPr lang="fr-FR" smtClean="0"/>
              <a:pPr>
                <a:defRPr/>
              </a:pPr>
              <a:t>42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2784475" algn="l"/>
              </a:tabLst>
            </a:pPr>
            <a:r>
              <a:rPr lang="fr-FR" smtClean="0">
                <a:solidFill>
                  <a:srgbClr val="0070C0"/>
                </a:solidFill>
              </a:rPr>
              <a:t>R</a:t>
            </a:r>
            <a:r>
              <a:rPr lang="fr-FR" baseline="-25000" smtClean="0">
                <a:solidFill>
                  <a:srgbClr val="0070C0"/>
                </a:solidFill>
              </a:rPr>
              <a:t>AuAu</a:t>
            </a:r>
            <a:r>
              <a:rPr lang="fr-FR" smtClean="0">
                <a:solidFill>
                  <a:srgbClr val="0070C0"/>
                </a:solidFill>
              </a:rPr>
              <a:t> (run 4) </a:t>
            </a:r>
            <a:r>
              <a:rPr lang="fr-FR" smtClean="0">
                <a:solidFill>
                  <a:schemeClr val="tx1"/>
                </a:solidFill>
              </a:rPr>
              <a:t>=</a:t>
            </a:r>
            <a:r>
              <a:rPr lang="fr-FR" smtClean="0">
                <a:solidFill>
                  <a:srgbClr val="0070C0"/>
                </a:solidFill>
              </a:rPr>
              <a:t> </a:t>
            </a:r>
            <a:r>
              <a:rPr lang="fr-FR" smtClean="0">
                <a:solidFill>
                  <a:schemeClr val="tx1"/>
                </a:solidFill>
              </a:rPr>
              <a:t>R</a:t>
            </a:r>
            <a:r>
              <a:rPr lang="fr-FR" baseline="-25000" smtClean="0">
                <a:solidFill>
                  <a:schemeClr val="tx1"/>
                </a:solidFill>
              </a:rPr>
              <a:t>AuAu</a:t>
            </a:r>
            <a:r>
              <a:rPr lang="fr-FR" smtClean="0">
                <a:solidFill>
                  <a:schemeClr val="tx1"/>
                </a:solidFill>
              </a:rPr>
              <a:t> (run 7)</a:t>
            </a:r>
            <a:endParaRPr lang="fr-FR" smtClean="0">
              <a:solidFill>
                <a:srgbClr val="0070C0"/>
              </a:solidFill>
            </a:endParaRP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71625"/>
            <a:ext cx="4038600" cy="4357688"/>
          </a:xfrm>
        </p:spPr>
        <p:txBody>
          <a:bodyPr/>
          <a:lstStyle/>
          <a:p>
            <a:pPr eaLnBrk="1" hangingPunct="1"/>
            <a:r>
              <a:rPr lang="en-US" sz="2800" dirty="0" smtClean="0"/>
              <a:t>Forward rapidity only (for now)</a:t>
            </a:r>
          </a:p>
          <a:p>
            <a:pPr eaLnBrk="1" hangingPunct="1"/>
            <a:r>
              <a:rPr lang="en-US" sz="2800" dirty="0" smtClean="0"/>
              <a:t>More bins at higher centrality</a:t>
            </a:r>
          </a:p>
          <a:p>
            <a:pPr eaLnBrk="1" hangingPunct="1"/>
            <a:r>
              <a:rPr lang="en-US" sz="2800" dirty="0" smtClean="0"/>
              <a:t>Confirm the trend</a:t>
            </a:r>
          </a:p>
          <a:p>
            <a:pPr lvl="1" eaLnBrk="1" hangingPunct="1"/>
            <a:r>
              <a:rPr lang="en-US" sz="2400" dirty="0" smtClean="0"/>
              <a:t>R</a:t>
            </a:r>
            <a:r>
              <a:rPr lang="en-US" sz="2400" baseline="-25000" dirty="0" smtClean="0"/>
              <a:t>AA</a:t>
            </a:r>
            <a:r>
              <a:rPr lang="en-US" sz="2400" dirty="0" smtClean="0"/>
              <a:t>(y≈1.7) &lt; R</a:t>
            </a:r>
            <a:r>
              <a:rPr lang="en-US" sz="2400" baseline="-25000" dirty="0" smtClean="0"/>
              <a:t>AA</a:t>
            </a:r>
            <a:r>
              <a:rPr lang="en-US" sz="2400" dirty="0" smtClean="0"/>
              <a:t>(y≈0) </a:t>
            </a:r>
          </a:p>
        </p:txBody>
      </p:sp>
      <p:sp>
        <p:nvSpPr>
          <p:cNvPr id="18436" name="Line 25"/>
          <p:cNvSpPr>
            <a:spLocks noChangeShapeType="1"/>
          </p:cNvSpPr>
          <p:nvPr/>
        </p:nvSpPr>
        <p:spPr bwMode="auto">
          <a:xfrm>
            <a:off x="3419475" y="9080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7" name="Espace réservé de la date 29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2009, June 17th</a:t>
            </a:r>
            <a:endParaRPr lang="en-US" smtClean="0"/>
          </a:p>
        </p:txBody>
      </p:sp>
      <p:sp>
        <p:nvSpPr>
          <p:cNvPr id="18438" name="Espace réservé du pied de page 3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Charmonia at SPS &amp; RHIC - raphael@in2p3.fr</a:t>
            </a:r>
            <a:endParaRPr lang="fr-FR" smtClean="0"/>
          </a:p>
        </p:txBody>
      </p:sp>
      <p:pic>
        <p:nvPicPr>
          <p:cNvPr id="18440" name="Espace réservé du contenu 24" descr="QM08_03.gif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268413"/>
            <a:ext cx="4587875" cy="4403725"/>
          </a:xfrm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D25F4-F9E3-4253-BCB1-AADFABC64EC8}" type="slidenum">
              <a:rPr lang="fr-FR" smtClean="0"/>
              <a:pPr>
                <a:defRPr/>
              </a:pPr>
              <a:t>43</a:t>
            </a:fld>
            <a:endParaRPr lang="fr-FR" dirty="0"/>
          </a:p>
        </p:txBody>
      </p:sp>
    </p:spTree>
  </p:cSld>
  <p:clrMapOvr>
    <a:masterClrMapping/>
  </p:clrMapOvr>
  <p:transition advTm="34828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R</a:t>
            </a:r>
            <a:r>
              <a:rPr lang="en-US" baseline="-25000" smtClean="0">
                <a:solidFill>
                  <a:srgbClr val="FF0000"/>
                </a:solidFill>
              </a:rPr>
              <a:t>AuAu</a:t>
            </a:r>
            <a:r>
              <a:rPr lang="en-US" smtClean="0"/>
              <a:t> vs </a:t>
            </a:r>
            <a:r>
              <a:rPr lang="en-US" smtClean="0">
                <a:solidFill>
                  <a:srgbClr val="FFC000"/>
                </a:solidFill>
              </a:rPr>
              <a:t>R</a:t>
            </a:r>
            <a:r>
              <a:rPr lang="en-US" baseline="-25000" smtClean="0">
                <a:solidFill>
                  <a:srgbClr val="FFC000"/>
                </a:solidFill>
              </a:rPr>
              <a:t>CuCu</a:t>
            </a:r>
            <a:r>
              <a:rPr lang="en-US" smtClean="0">
                <a:solidFill>
                  <a:schemeClr val="tx1"/>
                </a:solidFill>
              </a:rPr>
              <a:t> @RHIC</a:t>
            </a:r>
          </a:p>
        </p:txBody>
      </p:sp>
      <p:sp>
        <p:nvSpPr>
          <p:cNvPr id="19459" name="Espace réservé du texte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Final CuCu analysis</a:t>
            </a:r>
          </a:p>
          <a:p>
            <a:pPr eaLnBrk="1" hangingPunct="1"/>
            <a:r>
              <a:rPr lang="en-US" smtClean="0"/>
              <a:t>Slightly below 1 in CuCu</a:t>
            </a:r>
          </a:p>
          <a:p>
            <a:pPr eaLnBrk="1" hangingPunct="1"/>
            <a:endParaRPr lang="en-US" smtClean="0"/>
          </a:p>
        </p:txBody>
      </p:sp>
      <p:sp>
        <p:nvSpPr>
          <p:cNvPr id="19460" name="Line 25"/>
          <p:cNvSpPr>
            <a:spLocks noChangeShapeType="1"/>
          </p:cNvSpPr>
          <p:nvPr/>
        </p:nvSpPr>
        <p:spPr bwMode="auto">
          <a:xfrm>
            <a:off x="3419475" y="9080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1" name="Espace réservé de la date 2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2009, June 17th</a:t>
            </a:r>
            <a:endParaRPr lang="en-US" smtClean="0"/>
          </a:p>
        </p:txBody>
      </p:sp>
      <p:sp>
        <p:nvSpPr>
          <p:cNvPr id="19462" name="Espace réservé du pied de page 2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Charmonia at SPS &amp; RHIC - raphael@in2p3.fr</a:t>
            </a:r>
            <a:endParaRPr lang="fr-FR" smtClean="0"/>
          </a:p>
        </p:txBody>
      </p:sp>
      <p:sp>
        <p:nvSpPr>
          <p:cNvPr id="24" name="Parchemin horizontal 23"/>
          <p:cNvSpPr/>
          <p:nvPr/>
        </p:nvSpPr>
        <p:spPr>
          <a:xfrm>
            <a:off x="5715000" y="5927725"/>
            <a:ext cx="3178175" cy="381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lnSpc>
                <a:spcPct val="90000"/>
              </a:lnSpc>
              <a:buSzPct val="80000"/>
              <a:buFont typeface="Symbol" pitchFamily="18" charset="2"/>
              <a:buNone/>
              <a:defRPr/>
            </a:pPr>
            <a:r>
              <a:rPr lang="en-GB" sz="1400" dirty="0"/>
              <a:t>PHENIX, arXiv:0801.0220</a:t>
            </a:r>
          </a:p>
        </p:txBody>
      </p:sp>
      <p:pic>
        <p:nvPicPr>
          <p:cNvPr id="19465" name="Espace réservé du contenu 27" descr="QM08_04.gif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1268413"/>
            <a:ext cx="4559300" cy="4375150"/>
          </a:xfrm>
        </p:spPr>
      </p:pic>
      <p:pic>
        <p:nvPicPr>
          <p:cNvPr id="23565" name="Image 28" descr="QM08_04_bis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268413"/>
            <a:ext cx="4557712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8" name="Text Box 24"/>
          <p:cNvSpPr txBox="1">
            <a:spLocks noChangeArrowheads="1"/>
          </p:cNvSpPr>
          <p:nvPr/>
        </p:nvSpPr>
        <p:spPr bwMode="auto">
          <a:xfrm>
            <a:off x="3167063" y="3500438"/>
            <a:ext cx="13335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>
                <a:solidFill>
                  <a:srgbClr val="00B050"/>
                </a:solidFill>
              </a:rPr>
              <a:t>R</a:t>
            </a:r>
            <a:r>
              <a:rPr lang="fr-FR" baseline="-25000">
                <a:solidFill>
                  <a:srgbClr val="00B050"/>
                </a:solidFill>
              </a:rPr>
              <a:t>AA</a:t>
            </a:r>
            <a:r>
              <a:rPr lang="fr-FR">
                <a:solidFill>
                  <a:srgbClr val="00B050"/>
                </a:solidFill>
              </a:rPr>
              <a:t>(y~1.7) </a:t>
            </a:r>
          </a:p>
          <a:p>
            <a:pPr algn="ctr"/>
            <a:endParaRPr lang="fr-FR" sz="500">
              <a:solidFill>
                <a:srgbClr val="0000FF"/>
              </a:solidFill>
            </a:endParaRPr>
          </a:p>
          <a:p>
            <a:pPr algn="ctr"/>
            <a:r>
              <a:rPr lang="fr-FR">
                <a:solidFill>
                  <a:srgbClr val="FF9900"/>
                </a:solidFill>
              </a:rPr>
              <a:t>R</a:t>
            </a:r>
            <a:r>
              <a:rPr lang="fr-FR" baseline="-25000">
                <a:solidFill>
                  <a:srgbClr val="FF9900"/>
                </a:solidFill>
              </a:rPr>
              <a:t>AA</a:t>
            </a:r>
            <a:r>
              <a:rPr lang="fr-FR">
                <a:solidFill>
                  <a:srgbClr val="FF9900"/>
                </a:solidFill>
              </a:rPr>
              <a:t>(y~0)</a:t>
            </a:r>
          </a:p>
        </p:txBody>
      </p:sp>
      <p:sp>
        <p:nvSpPr>
          <p:cNvPr id="19469" name="Line 26"/>
          <p:cNvSpPr>
            <a:spLocks noChangeShapeType="1"/>
          </p:cNvSpPr>
          <p:nvPr/>
        </p:nvSpPr>
        <p:spPr bwMode="auto">
          <a:xfrm>
            <a:off x="3214688" y="3857625"/>
            <a:ext cx="11525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9471" name="Image 15" descr="r_aa_npart_separated_rapidity.gif"/>
          <p:cNvPicPr>
            <a:picLocks noChangeAspect="1"/>
          </p:cNvPicPr>
          <p:nvPr/>
        </p:nvPicPr>
        <p:blipFill>
          <a:blip r:embed="rId5"/>
          <a:srcRect t="63637"/>
          <a:stretch>
            <a:fillRect/>
          </a:stretch>
        </p:blipFill>
        <p:spPr bwMode="auto">
          <a:xfrm>
            <a:off x="285750" y="4357688"/>
            <a:ext cx="43910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D25F4-F9E3-4253-BCB1-AADFABC64EC8}" type="slidenum">
              <a:rPr lang="fr-FR" smtClean="0"/>
              <a:pPr>
                <a:defRPr/>
              </a:pPr>
              <a:t>44</a:t>
            </a:fld>
            <a:endParaRPr lang="fr-FR" dirty="0"/>
          </a:p>
        </p:txBody>
      </p:sp>
    </p:spTree>
    <p:custDataLst>
      <p:tags r:id="rId1"/>
    </p:custDataLst>
  </p:cSld>
  <p:clrMapOvr>
    <a:masterClrMapping/>
  </p:clrMapOvr>
  <p:transition advTm="377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</a:t>
            </a:r>
            <a:r>
              <a:rPr lang="fr-FR" baseline="-25000" dirty="0" err="1" smtClean="0"/>
              <a:t>CuCu</a:t>
            </a:r>
            <a:r>
              <a:rPr lang="fr-FR" dirty="0" smtClean="0"/>
              <a:t> (STAR,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p</a:t>
            </a:r>
            <a:r>
              <a:rPr lang="fr-FR" baseline="-25000" dirty="0" err="1" smtClean="0"/>
              <a:t>T</a:t>
            </a:r>
            <a:r>
              <a:rPr lang="fr-FR" dirty="0" smtClean="0"/>
              <a:t>) ≈ 1</a:t>
            </a:r>
          </a:p>
        </p:txBody>
      </p:sp>
      <p:sp>
        <p:nvSpPr>
          <p:cNvPr id="20483" name="Espace réservé du texte 22"/>
          <p:cNvSpPr>
            <a:spLocks noGrp="1"/>
          </p:cNvSpPr>
          <p:nvPr>
            <p:ph type="body" idx="1"/>
          </p:nvPr>
        </p:nvSpPr>
        <p:spPr>
          <a:xfrm>
            <a:off x="142875" y="1535113"/>
            <a:ext cx="4354513" cy="639762"/>
          </a:xfrm>
        </p:spPr>
        <p:txBody>
          <a:bodyPr/>
          <a:lstStyle/>
          <a:p>
            <a:r>
              <a:rPr lang="fr-FR" smtClean="0"/>
              <a:t>2 sigma J/</a:t>
            </a:r>
            <a:r>
              <a:rPr lang="el-GR" smtClean="0"/>
              <a:t>ψ</a:t>
            </a:r>
            <a:r>
              <a:rPr lang="fr-FR" smtClean="0"/>
              <a:t> signal in Cu+Cu</a:t>
            </a:r>
          </a:p>
          <a:p>
            <a:r>
              <a:rPr lang="fr-FR" smtClean="0"/>
              <a:t>STAR = PHENIX charm spectra </a:t>
            </a:r>
            <a:r>
              <a:rPr lang="fr-FR" smtClean="0">
                <a:sym typeface="Wingdings" pitchFamily="2" charset="2"/>
              </a:rPr>
              <a:t></a:t>
            </a:r>
            <a:endParaRPr lang="fr-FR" smtClean="0"/>
          </a:p>
        </p:txBody>
      </p:sp>
      <p:pic>
        <p:nvPicPr>
          <p:cNvPr id="20484" name="Picture 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2227263"/>
            <a:ext cx="4040188" cy="3538537"/>
          </a:xfrm>
          <a:noFill/>
        </p:spPr>
      </p:pic>
      <p:sp>
        <p:nvSpPr>
          <p:cNvPr id="20485" name="Espace réservé du texte 2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r"/>
            <a:r>
              <a:rPr lang="fr-FR" smtClean="0"/>
              <a:t>R</a:t>
            </a:r>
            <a:r>
              <a:rPr lang="fr-FR" baseline="-25000" smtClean="0"/>
              <a:t>CuCu</a:t>
            </a:r>
            <a:r>
              <a:rPr lang="fr-FR" smtClean="0"/>
              <a:t> raising with p</a:t>
            </a:r>
            <a:r>
              <a:rPr lang="fr-FR" baseline="-25000" smtClean="0"/>
              <a:t>T</a:t>
            </a:r>
            <a:endParaRPr lang="fr-FR" smtClean="0"/>
          </a:p>
        </p:txBody>
      </p:sp>
      <p:pic>
        <p:nvPicPr>
          <p:cNvPr id="20486" name="Espace réservé du contenu 8" descr="STAR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4645025" y="2143125"/>
            <a:ext cx="4041775" cy="3706813"/>
          </a:xfrm>
        </p:spPr>
      </p:pic>
      <p:sp>
        <p:nvSpPr>
          <p:cNvPr id="20487" name="Espace réservé de la date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2009, June 17th</a:t>
            </a:r>
            <a:endParaRPr lang="en-US" smtClean="0"/>
          </a:p>
        </p:txBody>
      </p:sp>
      <p:sp>
        <p:nvSpPr>
          <p:cNvPr id="20488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Charmonia at SPS &amp; RHIC - raphael@in2p3.fr</a:t>
            </a:r>
            <a:endParaRPr lang="fr-FR" smtClean="0"/>
          </a:p>
        </p:txBody>
      </p:sp>
      <p:sp>
        <p:nvSpPr>
          <p:cNvPr id="20490" name="Line 27"/>
          <p:cNvSpPr>
            <a:spLocks noChangeShapeType="1"/>
          </p:cNvSpPr>
          <p:nvPr/>
        </p:nvSpPr>
        <p:spPr bwMode="auto">
          <a:xfrm>
            <a:off x="3419475" y="9080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2813050" y="5845175"/>
            <a:ext cx="57594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* These are not </a:t>
            </a:r>
            <a:r>
              <a:rPr lang="en-US" dirty="0" err="1">
                <a:solidFill>
                  <a:schemeClr val="accent1"/>
                </a:solidFill>
              </a:rPr>
              <a:t>phenix</a:t>
            </a:r>
            <a:r>
              <a:rPr lang="en-US" dirty="0">
                <a:solidFill>
                  <a:schemeClr val="accent1"/>
                </a:solidFill>
              </a:rPr>
              <a:t> results yet, but could become </a:t>
            </a:r>
          </a:p>
          <a:p>
            <a:r>
              <a:rPr lang="en-US" dirty="0">
                <a:solidFill>
                  <a:schemeClr val="accent1"/>
                </a:solidFill>
              </a:rPr>
              <a:t>as soon as the two experiments talk to each others 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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8" name="ZoneTexte 17"/>
          <p:cNvSpPr txBox="1">
            <a:spLocks noChangeArrowheads="1"/>
          </p:cNvSpPr>
          <p:nvPr/>
        </p:nvSpPr>
        <p:spPr bwMode="auto">
          <a:xfrm>
            <a:off x="7643813" y="2428868"/>
            <a:ext cx="582612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  <a:sym typeface="Symbol" pitchFamily="18" charset="2"/>
              </a:rPr>
              <a:t> </a:t>
            </a:r>
            <a:r>
              <a:rPr lang="en-US" sz="3200" baseline="-25000">
                <a:solidFill>
                  <a:schemeClr val="accent1"/>
                </a:solidFill>
              </a:rPr>
              <a:t>*</a:t>
            </a:r>
          </a:p>
        </p:txBody>
      </p:sp>
      <p:sp>
        <p:nvSpPr>
          <p:cNvPr id="22" name="ZoneTexte 21"/>
          <p:cNvSpPr txBox="1">
            <a:spLocks noChangeArrowheads="1"/>
          </p:cNvSpPr>
          <p:nvPr/>
        </p:nvSpPr>
        <p:spPr bwMode="auto">
          <a:xfrm>
            <a:off x="7643813" y="2711450"/>
            <a:ext cx="582612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  <a:sym typeface="Symbol" pitchFamily="18" charset="2"/>
              </a:rPr>
              <a:t> </a:t>
            </a:r>
            <a:r>
              <a:rPr lang="en-US" sz="3200" baseline="-25000">
                <a:solidFill>
                  <a:schemeClr val="accent1"/>
                </a:solidFill>
              </a:rPr>
              <a:t>*</a:t>
            </a:r>
          </a:p>
        </p:txBody>
      </p:sp>
      <p:sp>
        <p:nvSpPr>
          <p:cNvPr id="23" name="ZoneTexte 22"/>
          <p:cNvSpPr txBox="1">
            <a:spLocks noChangeArrowheads="1"/>
          </p:cNvSpPr>
          <p:nvPr/>
        </p:nvSpPr>
        <p:spPr bwMode="auto">
          <a:xfrm>
            <a:off x="7643813" y="2262188"/>
            <a:ext cx="582612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  <a:sym typeface="Symbol" pitchFamily="18" charset="2"/>
              </a:rPr>
              <a:t> </a:t>
            </a:r>
            <a:r>
              <a:rPr lang="en-US" sz="3200" baseline="-25000">
                <a:solidFill>
                  <a:schemeClr val="accent1"/>
                </a:solidFill>
              </a:rPr>
              <a:t>*</a:t>
            </a:r>
          </a:p>
        </p:txBody>
      </p:sp>
      <p:pic>
        <p:nvPicPr>
          <p:cNvPr id="25" name="Espace réservé du contenu 7" descr="Rapp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48871" y="428604"/>
            <a:ext cx="33813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Parchemin horizontal 25"/>
          <p:cNvSpPr/>
          <p:nvPr/>
        </p:nvSpPr>
        <p:spPr>
          <a:xfrm>
            <a:off x="9858434" y="2619354"/>
            <a:ext cx="3000375" cy="381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lnSpc>
                <a:spcPct val="90000"/>
              </a:lnSpc>
              <a:buSzPct val="80000"/>
              <a:defRPr/>
            </a:pPr>
            <a:r>
              <a:rPr lang="fr-FR" sz="1400" dirty="0"/>
              <a:t>Rapp &amp; Zhao, </a:t>
            </a:r>
            <a:r>
              <a:rPr lang="fr-FR" sz="1400" dirty="0" err="1"/>
              <a:t>arxiv</a:t>
            </a:r>
            <a:r>
              <a:rPr lang="fr-FR" sz="1400" dirty="0"/>
              <a:t>:0806.1231</a:t>
            </a:r>
            <a:endParaRPr lang="en-GB" sz="1400" dirty="0"/>
          </a:p>
        </p:txBody>
      </p:sp>
      <p:pic>
        <p:nvPicPr>
          <p:cNvPr id="27" name="Image 12" descr="Rapp2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559984" y="2952729"/>
            <a:ext cx="3370262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AD1BCC-57AC-4F16-BAC4-75E2174CA628}" type="slidenum">
              <a:rPr lang="fr-FR" smtClean="0"/>
              <a:pPr>
                <a:defRPr/>
              </a:pPr>
              <a:t>45</a:t>
            </a:fld>
            <a:endParaRPr lang="fr-FR" dirty="0"/>
          </a:p>
        </p:txBody>
      </p:sp>
    </p:spTree>
  </p:cSld>
  <p:clrMapOvr>
    <a:masterClrMapping/>
  </p:clrMapOvr>
  <p:transition advTm="16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Espace réservé du contenu 16" descr="RdA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14875" y="2714625"/>
            <a:ext cx="3924300" cy="2798763"/>
          </a:xfrm>
        </p:spPr>
      </p:pic>
      <p:sp>
        <p:nvSpPr>
          <p:cNvPr id="21507" name="Titre 6"/>
          <p:cNvSpPr>
            <a:spLocks noGrp="1"/>
          </p:cNvSpPr>
          <p:nvPr>
            <p:ph type="title"/>
          </p:nvPr>
        </p:nvSpPr>
        <p:spPr>
          <a:xfrm>
            <a:off x="71438" y="0"/>
            <a:ext cx="3400425" cy="836613"/>
          </a:xfrm>
        </p:spPr>
        <p:txBody>
          <a:bodyPr/>
          <a:lstStyle/>
          <a:p>
            <a:r>
              <a:rPr lang="en-US" smtClean="0"/>
              <a:t>Various R</a:t>
            </a:r>
            <a:r>
              <a:rPr lang="en-US" baseline="-25000" smtClean="0"/>
              <a:t>XY</a:t>
            </a:r>
            <a:r>
              <a:rPr lang="en-US" smtClean="0"/>
              <a:t>(p</a:t>
            </a:r>
            <a:r>
              <a:rPr lang="en-US" baseline="-25000" smtClean="0"/>
              <a:t>T</a:t>
            </a:r>
            <a:r>
              <a:rPr lang="en-US" smtClean="0"/>
              <a:t>)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1"/>
          </p:nvPr>
        </p:nvSpPr>
        <p:spPr>
          <a:xfrm>
            <a:off x="142875" y="1143000"/>
            <a:ext cx="4786313" cy="51435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Several (hints of)             raising R</a:t>
            </a:r>
            <a:r>
              <a:rPr lang="en-US" baseline="-25000" dirty="0" smtClean="0"/>
              <a:t>AA</a:t>
            </a:r>
            <a:r>
              <a:rPr lang="en-US" dirty="0" smtClean="0"/>
              <a:t>(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)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dirty="0" smtClean="0"/>
              <a:t>R</a:t>
            </a:r>
            <a:r>
              <a:rPr lang="en-US" baseline="-25000" dirty="0" smtClean="0"/>
              <a:t>CP</a:t>
            </a:r>
            <a:r>
              <a:rPr lang="en-US" dirty="0" smtClean="0"/>
              <a:t> </a:t>
            </a:r>
            <a:r>
              <a:rPr lang="en-US" dirty="0" err="1" smtClean="0"/>
              <a:t>PbPb</a:t>
            </a:r>
            <a:r>
              <a:rPr lang="en-US" dirty="0" smtClean="0"/>
              <a:t> (NA50)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dirty="0" err="1" smtClean="0"/>
              <a:t>R</a:t>
            </a:r>
            <a:r>
              <a:rPr lang="en-US" baseline="-25000" dirty="0" err="1" smtClean="0"/>
              <a:t>AuAu</a:t>
            </a:r>
            <a:r>
              <a:rPr lang="en-US" dirty="0" smtClean="0"/>
              <a:t> (PHENIX)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dirty="0" err="1" smtClean="0"/>
              <a:t>R</a:t>
            </a:r>
            <a:r>
              <a:rPr lang="en-US" baseline="-25000" dirty="0" err="1" smtClean="0"/>
              <a:t>dAu</a:t>
            </a:r>
            <a:r>
              <a:rPr lang="en-US" dirty="0" smtClean="0"/>
              <a:t> (PHENIX) </a:t>
            </a:r>
          </a:p>
          <a:p>
            <a:pPr>
              <a:defRPr/>
            </a:pPr>
            <a:r>
              <a:rPr lang="en-US" dirty="0" smtClean="0"/>
              <a:t>Several potential reasons:</a:t>
            </a:r>
          </a:p>
          <a:p>
            <a:pPr lvl="1">
              <a:defRPr/>
            </a:pPr>
            <a:r>
              <a:rPr lang="en-US" dirty="0" smtClean="0"/>
              <a:t>Leakage effect, J/</a:t>
            </a:r>
            <a:r>
              <a:rPr lang="el-GR" dirty="0" smtClean="0"/>
              <a:t>ψ</a:t>
            </a:r>
            <a:r>
              <a:rPr lang="en-US" dirty="0" smtClean="0"/>
              <a:t> escape</a:t>
            </a:r>
          </a:p>
          <a:p>
            <a:pPr lvl="2">
              <a:defRPr/>
            </a:pPr>
            <a:r>
              <a:rPr lang="en-US" dirty="0" smtClean="0"/>
              <a:t>High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J/</a:t>
            </a:r>
            <a:r>
              <a:rPr lang="el-GR" dirty="0" smtClean="0"/>
              <a:t>ψ</a:t>
            </a:r>
            <a:r>
              <a:rPr lang="fr-FR" dirty="0" smtClean="0"/>
              <a:t> </a:t>
            </a:r>
            <a:r>
              <a:rPr lang="fr-FR" dirty="0" err="1" smtClean="0"/>
              <a:t>forming</a:t>
            </a:r>
            <a:r>
              <a:rPr lang="fr-FR" dirty="0" smtClean="0"/>
              <a:t> </a:t>
            </a:r>
            <a:r>
              <a:rPr lang="fr-FR" dirty="0" err="1" smtClean="0"/>
              <a:t>beyond</a:t>
            </a:r>
            <a:r>
              <a:rPr lang="fr-FR" dirty="0" smtClean="0"/>
              <a:t> QGP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Cronin effect</a:t>
            </a:r>
          </a:p>
          <a:p>
            <a:pPr lvl="1">
              <a:defRPr/>
            </a:pPr>
            <a:r>
              <a:rPr lang="en-US" dirty="0" smtClean="0"/>
              <a:t>Raising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Bj</a:t>
            </a:r>
            <a:r>
              <a:rPr lang="en-US" dirty="0" smtClean="0"/>
              <a:t> = less shadowing</a:t>
            </a:r>
          </a:p>
          <a:p>
            <a:pPr lvl="2">
              <a:defRPr/>
            </a:pPr>
            <a:r>
              <a:rPr lang="en-US" dirty="0" smtClean="0"/>
              <a:t>0.02 to 0.05 from 0 to 9 </a:t>
            </a:r>
            <a:r>
              <a:rPr lang="en-US" dirty="0" err="1" smtClean="0"/>
              <a:t>GeV</a:t>
            </a:r>
            <a:r>
              <a:rPr lang="en-US" dirty="0" smtClean="0"/>
              <a:t>/c</a:t>
            </a:r>
          </a:p>
          <a:p>
            <a:pPr lvl="2">
              <a:defRPr/>
            </a:pPr>
            <a:r>
              <a:rPr lang="en-US" dirty="0" smtClean="0"/>
              <a:t> See discussion in →</a:t>
            </a:r>
          </a:p>
          <a:p>
            <a:pPr>
              <a:defRPr/>
            </a:pPr>
            <a:r>
              <a:rPr lang="en-US" dirty="0" smtClean="0"/>
              <a:t>Think about it…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1509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2009, June 17th</a:t>
            </a:r>
            <a:endParaRPr lang="en-US" smtClean="0"/>
          </a:p>
        </p:txBody>
      </p:sp>
      <p:sp>
        <p:nvSpPr>
          <p:cNvPr id="21510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Charmonia at SPS &amp; RHIC - raphael@in2p3.fr</a:t>
            </a:r>
            <a:endParaRPr lang="fr-FR" smtClean="0"/>
          </a:p>
        </p:txBody>
      </p:sp>
      <p:pic>
        <p:nvPicPr>
          <p:cNvPr id="21512" name="Image 11" descr="RCP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8" y="0"/>
            <a:ext cx="2789237" cy="27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7" descr="Fig3"/>
          <p:cNvPicPr>
            <a:picLocks noChangeAspect="1" noChangeArrowheads="1"/>
          </p:cNvPicPr>
          <p:nvPr/>
        </p:nvPicPr>
        <p:blipFill>
          <a:blip r:embed="rId5"/>
          <a:srcRect r="1518"/>
          <a:stretch>
            <a:fillRect/>
          </a:stretch>
        </p:blipFill>
        <p:spPr bwMode="auto">
          <a:xfrm>
            <a:off x="6227763" y="0"/>
            <a:ext cx="2916237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Line 27"/>
          <p:cNvSpPr>
            <a:spLocks noChangeShapeType="1"/>
          </p:cNvSpPr>
          <p:nvPr/>
        </p:nvSpPr>
        <p:spPr bwMode="auto">
          <a:xfrm>
            <a:off x="668338" y="9080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Parchemin vertical 14"/>
          <p:cNvSpPr/>
          <p:nvPr/>
        </p:nvSpPr>
        <p:spPr>
          <a:xfrm>
            <a:off x="4857750" y="5526088"/>
            <a:ext cx="4214813" cy="903287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fr-FR" sz="1400" dirty="0"/>
              <a:t>PHENIX,</a:t>
            </a:r>
            <a:r>
              <a:rPr lang="en-GB" sz="1400" dirty="0"/>
              <a:t> arxiv:0711.3917 compared to</a:t>
            </a:r>
            <a:endParaRPr lang="fr-FR" sz="1400" dirty="0"/>
          </a:p>
          <a:p>
            <a:pPr algn="ctr">
              <a:defRPr/>
            </a:pPr>
            <a:r>
              <a:rPr lang="fr-FR" sz="1400" dirty="0" err="1"/>
              <a:t>Ferreiro</a:t>
            </a:r>
            <a:r>
              <a:rPr lang="fr-FR" sz="1400" dirty="0"/>
              <a:t>, Fleuret, </a:t>
            </a:r>
            <a:r>
              <a:rPr lang="fr-FR" sz="1400" dirty="0" err="1"/>
              <a:t>Rakotozafindrabe</a:t>
            </a:r>
            <a:r>
              <a:rPr lang="fr-FR" sz="1400" dirty="0"/>
              <a:t>, </a:t>
            </a:r>
          </a:p>
          <a:p>
            <a:pPr algn="ctr">
              <a:defRPr/>
            </a:pPr>
            <a:r>
              <a:rPr lang="fr-FR" sz="1400" dirty="0" err="1"/>
              <a:t>arxiv</a:t>
            </a:r>
            <a:r>
              <a:rPr lang="fr-FR" sz="1400" dirty="0"/>
              <a:t>: 0801.4949 </a:t>
            </a:r>
          </a:p>
        </p:txBody>
      </p:sp>
      <p:sp>
        <p:nvSpPr>
          <p:cNvPr id="20" name="Ellipse 19"/>
          <p:cNvSpPr/>
          <p:nvPr/>
        </p:nvSpPr>
        <p:spPr>
          <a:xfrm>
            <a:off x="5214938" y="142875"/>
            <a:ext cx="357187" cy="3571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21" name="Ellipse 20"/>
          <p:cNvSpPr/>
          <p:nvPr/>
        </p:nvSpPr>
        <p:spPr>
          <a:xfrm>
            <a:off x="7858125" y="285750"/>
            <a:ext cx="357188" cy="3571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22" name="Ellipse 21"/>
          <p:cNvSpPr/>
          <p:nvPr/>
        </p:nvSpPr>
        <p:spPr>
          <a:xfrm>
            <a:off x="8072438" y="2928938"/>
            <a:ext cx="357187" cy="3571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A30E21-DF7A-46F5-8266-1FF758349B26}" type="slidenum">
              <a:rPr lang="fr-FR" smtClean="0"/>
              <a:pPr>
                <a:defRPr/>
              </a:pPr>
              <a:t>46</a:t>
            </a:fld>
            <a:endParaRPr lang="fr-FR" dirty="0"/>
          </a:p>
        </p:txBody>
      </p:sp>
    </p:spTree>
  </p:cSld>
  <p:clrMapOvr>
    <a:masterClrMapping/>
  </p:clrMapOvr>
  <p:transition advTm="55203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2. Cold matter again ?</a:t>
            </a:r>
          </a:p>
        </p:txBody>
      </p:sp>
      <p:sp>
        <p:nvSpPr>
          <p:cNvPr id="3072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Fitting an effective break-up cross section (depending on y) and extrapolate to </a:t>
            </a:r>
            <a:r>
              <a:rPr lang="en-US" dirty="0" err="1" smtClean="0"/>
              <a:t>CuCu</a:t>
            </a:r>
            <a:r>
              <a:rPr lang="en-US" dirty="0" smtClean="0"/>
              <a:t> and </a:t>
            </a:r>
            <a:r>
              <a:rPr lang="en-US" dirty="0" err="1" smtClean="0"/>
              <a:t>AuAu</a:t>
            </a:r>
            <a:r>
              <a:rPr lang="en-US" dirty="0" smtClean="0"/>
              <a:t>…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Do you agree that we have poor handle on the cold nuclear matter effect?</a:t>
            </a:r>
          </a:p>
        </p:txBody>
      </p:sp>
      <p:sp>
        <p:nvSpPr>
          <p:cNvPr id="28676" name="Espace réservé de la date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2009, June 17th</a:t>
            </a:r>
            <a:endParaRPr lang="en-US" smtClean="0"/>
          </a:p>
        </p:txBody>
      </p:sp>
      <p:sp>
        <p:nvSpPr>
          <p:cNvPr id="28677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Charmonia at SPS &amp; RHIC - raphael@in2p3.fr</a:t>
            </a:r>
            <a:endParaRPr lang="fr-FR" smtClean="0"/>
          </a:p>
        </p:txBody>
      </p:sp>
      <p:pic>
        <p:nvPicPr>
          <p:cNvPr id="28679" name="Picture 34" descr="r_aa_npart_separated_rapidity_ratio_ek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214438"/>
            <a:ext cx="4630738" cy="4467225"/>
          </a:xfrm>
          <a:noFill/>
        </p:spPr>
      </p:pic>
      <p:sp>
        <p:nvSpPr>
          <p:cNvPr id="9" name="Parchemin horizontal 8"/>
          <p:cNvSpPr/>
          <p:nvPr/>
        </p:nvSpPr>
        <p:spPr>
          <a:xfrm>
            <a:off x="5572125" y="5715000"/>
            <a:ext cx="3000375" cy="41751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lnSpc>
                <a:spcPct val="90000"/>
              </a:lnSpc>
              <a:buSzPct val="80000"/>
              <a:buFont typeface="Symbol" pitchFamily="18" charset="2"/>
              <a:buNone/>
              <a:defRPr/>
            </a:pPr>
            <a:r>
              <a:rPr lang="en-GB" sz="1600" dirty="0"/>
              <a:t>PHENIX, arxiv:0801.0220</a:t>
            </a:r>
          </a:p>
        </p:txBody>
      </p:sp>
      <p:sp>
        <p:nvSpPr>
          <p:cNvPr id="28681" name="Line 25"/>
          <p:cNvSpPr>
            <a:spLocks noChangeShapeType="1"/>
          </p:cNvSpPr>
          <p:nvPr/>
        </p:nvSpPr>
        <p:spPr bwMode="auto">
          <a:xfrm>
            <a:off x="3419475" y="9080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Octogone 12"/>
          <p:cNvSpPr/>
          <p:nvPr/>
        </p:nvSpPr>
        <p:spPr>
          <a:xfrm>
            <a:off x="2071688" y="3000375"/>
            <a:ext cx="1643062" cy="1357313"/>
          </a:xfrm>
          <a:prstGeom prst="octag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STOP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A30E21-DF7A-46F5-8266-1FF758349B26}" type="slidenum">
              <a:rPr lang="fr-FR" smtClean="0"/>
              <a:pPr>
                <a:defRPr/>
              </a:pPr>
              <a:t>47</a:t>
            </a:fld>
            <a:endParaRPr lang="fr-FR" dirty="0"/>
          </a:p>
        </p:txBody>
      </p:sp>
    </p:spTree>
    <p:custDataLst>
      <p:tags r:id="rId1"/>
    </p:custDataLst>
  </p:cSld>
  <p:clrMapOvr>
    <a:masterClrMapping/>
  </p:clrMapOvr>
  <p:transition advTm="2611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saa_best_fit_new_cn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0463" y="714375"/>
            <a:ext cx="4173537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itr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4757738" cy="792163"/>
          </a:xfrm>
        </p:spPr>
        <p:txBody>
          <a:bodyPr/>
          <a:lstStyle/>
          <a:p>
            <a:r>
              <a:rPr lang="en-US" smtClean="0"/>
              <a:t>7. Search for an onset? 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3"/>
          </p:nvPr>
        </p:nvSpPr>
        <p:spPr>
          <a:xfrm>
            <a:off x="214313" y="928688"/>
            <a:ext cx="4857750" cy="542925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Onset curves fit the </a:t>
            </a:r>
            <a:r>
              <a:rPr lang="en-US" sz="2800" dirty="0" err="1" smtClean="0"/>
              <a:t>midrapidity</a:t>
            </a:r>
            <a:r>
              <a:rPr lang="en-US" sz="2800" dirty="0" smtClean="0"/>
              <a:t> </a:t>
            </a:r>
            <a:r>
              <a:rPr lang="en-US" sz="2800" dirty="0" err="1" smtClean="0"/>
              <a:t>AuAu</a:t>
            </a:r>
            <a:r>
              <a:rPr lang="en-US" sz="2800" dirty="0" smtClean="0"/>
              <a:t> data…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err="1" smtClean="0"/>
              <a:t>Chaudhury</a:t>
            </a:r>
            <a:r>
              <a:rPr lang="en-US" sz="2400" dirty="0" smtClean="0"/>
              <a:t>, </a:t>
            </a:r>
            <a:r>
              <a:rPr lang="en-US" sz="2400" dirty="0" err="1" smtClean="0"/>
              <a:t>nucl-th</a:t>
            </a:r>
            <a:r>
              <a:rPr lang="en-US" sz="2400" dirty="0" smtClean="0"/>
              <a:t>/0610031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err="1" smtClean="0"/>
              <a:t>Gunji</a:t>
            </a:r>
            <a:r>
              <a:rPr lang="en-US" sz="2400" dirty="0" smtClean="0"/>
              <a:t> et al, </a:t>
            </a:r>
            <a:r>
              <a:rPr lang="en-US" sz="2400" dirty="0" err="1" smtClean="0"/>
              <a:t>hep</a:t>
            </a:r>
            <a:r>
              <a:rPr lang="en-US" sz="2400" dirty="0" smtClean="0"/>
              <a:t>-ph/0703061</a:t>
            </a:r>
          </a:p>
          <a:p>
            <a:pPr marL="1200150" lvl="2" indent="-285750">
              <a:lnSpc>
                <a:spcPct val="90000"/>
              </a:lnSpc>
              <a:defRPr/>
            </a:pPr>
            <a:r>
              <a:rPr lang="en-US" dirty="0" smtClean="0"/>
              <a:t>(after CNM subtraction)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But so do smooth curves !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Nagle </a:t>
            </a:r>
            <a:r>
              <a:rPr lang="en-US" sz="2400" dirty="0" err="1" smtClean="0"/>
              <a:t>nucl</a:t>
            </a:r>
            <a:r>
              <a:rPr lang="en-US" sz="2400" dirty="0" smtClean="0"/>
              <a:t>-ex/0705.1712</a:t>
            </a:r>
            <a:endParaRPr lang="en-US" dirty="0" smtClean="0"/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Density threshold @ y=0 is incompatible with SPS onset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err="1" smtClean="0"/>
              <a:t>Linnyk</a:t>
            </a:r>
            <a:r>
              <a:rPr lang="en-US" sz="2400" dirty="0" smtClean="0"/>
              <a:t> &amp; al, </a:t>
            </a:r>
            <a:r>
              <a:rPr lang="en-US" sz="2400" dirty="0" err="1" smtClean="0"/>
              <a:t>nucl-th</a:t>
            </a:r>
            <a:r>
              <a:rPr lang="en-US" sz="2400" dirty="0" smtClean="0"/>
              <a:t>/0705.4443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No onset @ y=1.7 ?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Wait for run7 analysis            &amp; CNM constraints!</a:t>
            </a:r>
            <a:endParaRPr lang="en-US" sz="2800" dirty="0"/>
          </a:p>
        </p:txBody>
      </p:sp>
      <p:sp>
        <p:nvSpPr>
          <p:cNvPr id="40965" name="Espace réservé de la date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2009, June 17th</a:t>
            </a:r>
            <a:endParaRPr lang="en-US" smtClean="0"/>
          </a:p>
        </p:txBody>
      </p:sp>
      <p:sp>
        <p:nvSpPr>
          <p:cNvPr id="40966" name="Espace réservé du pied de page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Charmonia at SPS &amp; RHIC - raphael@in2p3.fr</a:t>
            </a:r>
            <a:endParaRPr lang="fr-FR" smtClean="0"/>
          </a:p>
        </p:txBody>
      </p:sp>
      <p:pic>
        <p:nvPicPr>
          <p:cNvPr id="40968" name="Picture 18" descr="raa_ee_th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3524250"/>
            <a:ext cx="4533900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archemin horizontal 11"/>
          <p:cNvSpPr/>
          <p:nvPr/>
        </p:nvSpPr>
        <p:spPr>
          <a:xfrm>
            <a:off x="5429250" y="2797175"/>
            <a:ext cx="3643313" cy="41751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lnSpc>
                <a:spcPct val="90000"/>
              </a:lnSpc>
              <a:buSzPct val="80000"/>
              <a:defRPr/>
            </a:pPr>
            <a:r>
              <a:rPr lang="en-US" altLang="ja-JP" sz="1600" dirty="0" err="1"/>
              <a:t>Gunji</a:t>
            </a:r>
            <a:r>
              <a:rPr lang="en-US" altLang="ja-JP" sz="1600" dirty="0"/>
              <a:t> et al, PRC 76 (2007) 051901</a:t>
            </a:r>
            <a:endParaRPr lang="en-GB" sz="1600" dirty="0"/>
          </a:p>
        </p:txBody>
      </p:sp>
      <p:sp>
        <p:nvSpPr>
          <p:cNvPr id="40971" name="Oval 20"/>
          <p:cNvSpPr>
            <a:spLocks noChangeArrowheads="1"/>
          </p:cNvSpPr>
          <p:nvPr/>
        </p:nvSpPr>
        <p:spPr bwMode="auto">
          <a:xfrm>
            <a:off x="6713538" y="4926013"/>
            <a:ext cx="358775" cy="36036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Parchemin horizontal 15"/>
          <p:cNvSpPr/>
          <p:nvPr/>
        </p:nvSpPr>
        <p:spPr>
          <a:xfrm>
            <a:off x="5429250" y="5857875"/>
            <a:ext cx="3500438" cy="41751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80000"/>
              <a:defRPr/>
            </a:pPr>
            <a:r>
              <a:rPr lang="en-US" altLang="ja-JP" sz="1600" dirty="0"/>
              <a:t>A.K. </a:t>
            </a:r>
            <a:r>
              <a:rPr lang="en-US" altLang="ja-JP" sz="1600" dirty="0" err="1"/>
              <a:t>Chaudhury</a:t>
            </a:r>
            <a:r>
              <a:rPr lang="en-US" altLang="ja-JP" sz="1600" dirty="0"/>
              <a:t>, </a:t>
            </a:r>
            <a:r>
              <a:rPr lang="en-US" altLang="ja-JP" sz="1600" dirty="0" err="1"/>
              <a:t>nucl-th</a:t>
            </a:r>
            <a:r>
              <a:rPr lang="en-US" altLang="ja-JP" sz="1600" dirty="0"/>
              <a:t>/0610031 </a:t>
            </a:r>
            <a:endParaRPr lang="fr-FR" altLang="ja-JP" sz="1600" dirty="0"/>
          </a:p>
        </p:txBody>
      </p:sp>
      <p:sp>
        <p:nvSpPr>
          <p:cNvPr id="40973" name="Line 27"/>
          <p:cNvSpPr>
            <a:spLocks noChangeShapeType="1"/>
          </p:cNvSpPr>
          <p:nvPr/>
        </p:nvSpPr>
        <p:spPr bwMode="auto">
          <a:xfrm>
            <a:off x="1554163" y="8572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Octogone 13"/>
          <p:cNvSpPr/>
          <p:nvPr/>
        </p:nvSpPr>
        <p:spPr>
          <a:xfrm>
            <a:off x="3857625" y="4857750"/>
            <a:ext cx="1357313" cy="1143000"/>
          </a:xfrm>
          <a:prstGeom prst="octag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STOP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1762AD-FDDF-4E17-92AC-58C4AE5A889A}" type="slidenum">
              <a:rPr lang="fr-FR" smtClean="0"/>
              <a:pPr>
                <a:defRPr/>
              </a:pPr>
              <a:t>48</a:t>
            </a:fld>
            <a:endParaRPr lang="fr-FR" dirty="0"/>
          </a:p>
        </p:txBody>
      </p:sp>
    </p:spTree>
    <p:custDataLst>
      <p:tags r:id="rId1"/>
    </p:custDataLst>
  </p:cSld>
  <p:clrMapOvr>
    <a:masterClrMapping/>
  </p:clrMapOvr>
  <p:transition advTm="7128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4"/>
                </a:solidFill>
              </a:rPr>
              <a:t>Density threshold ? No !</a:t>
            </a:r>
          </a:p>
        </p:txBody>
      </p:sp>
      <p:sp>
        <p:nvSpPr>
          <p:cNvPr id="45059" name="Line 17"/>
          <p:cNvSpPr>
            <a:spLocks noChangeShapeType="1"/>
          </p:cNvSpPr>
          <p:nvPr/>
        </p:nvSpPr>
        <p:spPr bwMode="auto">
          <a:xfrm>
            <a:off x="3419475" y="9080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5060" name="Image 25" descr="Nagle.jpg"/>
          <p:cNvPicPr>
            <a:picLocks noChangeAspect="1"/>
          </p:cNvPicPr>
          <p:nvPr/>
        </p:nvPicPr>
        <p:blipFill>
          <a:blip r:embed="rId3"/>
          <a:srcRect r="1060"/>
          <a:stretch>
            <a:fillRect/>
          </a:stretch>
        </p:blipFill>
        <p:spPr bwMode="auto">
          <a:xfrm>
            <a:off x="4862513" y="1143000"/>
            <a:ext cx="3995737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19"/>
          <p:cNvSpPr>
            <a:spLocks noChangeArrowheads="1"/>
          </p:cNvSpPr>
          <p:nvPr/>
        </p:nvSpPr>
        <p:spPr bwMode="auto">
          <a:xfrm>
            <a:off x="5143500" y="5961063"/>
            <a:ext cx="3643313" cy="3413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80000"/>
              <a:defRPr/>
            </a:pPr>
            <a:r>
              <a:rPr lang="en-US" altLang="ja-JP" dirty="0"/>
              <a:t>J. Nagle, </a:t>
            </a:r>
            <a:r>
              <a:rPr lang="en-US" altLang="ja-JP" dirty="0" err="1"/>
              <a:t>nucl</a:t>
            </a:r>
            <a:r>
              <a:rPr lang="en-US" altLang="ja-JP" dirty="0"/>
              <a:t>-ex/0705.1712</a:t>
            </a:r>
            <a:endParaRPr lang="fr-FR" altLang="ja-JP" dirty="0"/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0" y="1214438"/>
            <a:ext cx="51435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latin typeface="+mn-lt"/>
              </a:rPr>
              <a:t>Onset curves fit the </a:t>
            </a:r>
            <a:r>
              <a:rPr lang="en-US" sz="2800" kern="0" dirty="0" err="1">
                <a:latin typeface="+mn-lt"/>
              </a:rPr>
              <a:t>midrapidity</a:t>
            </a:r>
            <a:r>
              <a:rPr lang="en-US" sz="2800" kern="0" dirty="0">
                <a:latin typeface="+mn-lt"/>
              </a:rPr>
              <a:t> data…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400" kern="0" dirty="0" err="1">
                <a:latin typeface="+mn-lt"/>
              </a:rPr>
              <a:t>Chaudhury</a:t>
            </a:r>
            <a:r>
              <a:rPr lang="en-US" sz="2400" kern="0" dirty="0">
                <a:latin typeface="+mn-lt"/>
              </a:rPr>
              <a:t>, </a:t>
            </a:r>
            <a:r>
              <a:rPr lang="en-US" sz="2400" kern="0" dirty="0" err="1">
                <a:latin typeface="+mn-lt"/>
              </a:rPr>
              <a:t>nucl-th</a:t>
            </a:r>
            <a:r>
              <a:rPr lang="en-US" sz="2400" kern="0" dirty="0">
                <a:latin typeface="+mn-lt"/>
              </a:rPr>
              <a:t>/0610031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400" kern="0" dirty="0" err="1">
                <a:latin typeface="+mn-lt"/>
              </a:rPr>
              <a:t>Gunji</a:t>
            </a:r>
            <a:r>
              <a:rPr lang="en-US" sz="2400" kern="0" dirty="0">
                <a:latin typeface="+mn-lt"/>
              </a:rPr>
              <a:t> et al, </a:t>
            </a:r>
            <a:r>
              <a:rPr lang="en-US" sz="2400" kern="0" dirty="0" err="1">
                <a:latin typeface="+mn-lt"/>
              </a:rPr>
              <a:t>hep</a:t>
            </a:r>
            <a:r>
              <a:rPr lang="en-US" sz="2400" kern="0" dirty="0">
                <a:latin typeface="+mn-lt"/>
              </a:rPr>
              <a:t>-ph/0703061</a:t>
            </a:r>
          </a:p>
          <a:p>
            <a:pPr marL="1200150" lvl="2" indent="-28575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kern="0" dirty="0">
                <a:latin typeface="+mj-lt"/>
              </a:rPr>
              <a:t>(after CNM subtraction)</a:t>
            </a:r>
          </a:p>
          <a:p>
            <a:pPr marL="1200150" lvl="2" indent="-28575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400" kern="0" dirty="0">
              <a:latin typeface="+mj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latin typeface="+mn-lt"/>
              </a:rPr>
              <a:t>So do smooth curves !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400" kern="0" dirty="0">
                <a:latin typeface="+mn-lt"/>
              </a:rPr>
              <a:t>Nagle </a:t>
            </a:r>
            <a:r>
              <a:rPr lang="en-US" sz="2400" kern="0" dirty="0" err="1">
                <a:latin typeface="+mn-lt"/>
              </a:rPr>
              <a:t>nucl</a:t>
            </a:r>
            <a:r>
              <a:rPr lang="en-US" sz="2400" kern="0" dirty="0">
                <a:latin typeface="+mn-lt"/>
              </a:rPr>
              <a:t>-ex/0705.1712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endParaRPr lang="en-US" sz="2800" kern="0" dirty="0"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latin typeface="+mn-lt"/>
              </a:rPr>
              <a:t>Density threshold @ y=0 is incompatible with SPS onset or larger suppression @ y=1.7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400" kern="0" dirty="0" err="1">
                <a:latin typeface="+mn-lt"/>
              </a:rPr>
              <a:t>Linnyk</a:t>
            </a:r>
            <a:r>
              <a:rPr lang="en-US" sz="2400" kern="0" dirty="0">
                <a:latin typeface="+mn-lt"/>
              </a:rPr>
              <a:t> &amp; al, </a:t>
            </a:r>
            <a:r>
              <a:rPr lang="en-US" sz="2400" kern="0" dirty="0" err="1">
                <a:latin typeface="+mn-lt"/>
              </a:rPr>
              <a:t>nucl-th</a:t>
            </a:r>
            <a:r>
              <a:rPr lang="en-US" sz="2400" kern="0" dirty="0">
                <a:latin typeface="+mn-lt"/>
              </a:rPr>
              <a:t>/0705.4443</a:t>
            </a:r>
          </a:p>
        </p:txBody>
      </p:sp>
      <p:sp>
        <p:nvSpPr>
          <p:cNvPr id="45063" name="Espace réservé de la date 28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2009, June 17th</a:t>
            </a:r>
            <a:endParaRPr lang="en-US" smtClean="0"/>
          </a:p>
        </p:txBody>
      </p:sp>
      <p:sp>
        <p:nvSpPr>
          <p:cNvPr id="45064" name="Espace réservé du pied de page 3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Charmonia at SPS &amp; RHIC - raphael@in2p3.fr</a:t>
            </a:r>
            <a:endParaRPr lang="fr-FR" smtClean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D25F4-F9E3-4253-BCB1-AADFABC64EC8}" type="slidenum">
              <a:rPr lang="fr-FR" smtClean="0"/>
              <a:pPr>
                <a:defRPr/>
              </a:pPr>
              <a:t>49</a:t>
            </a:fld>
            <a:endParaRPr lang="fr-FR" dirty="0"/>
          </a:p>
        </p:txBody>
      </p:sp>
    </p:spTree>
    <p:custDataLst>
      <p:tags r:id="rId1"/>
    </p:custDataLst>
  </p:cSld>
  <p:clrMapOvr>
    <a:masterClrMapping/>
  </p:clrMapOvr>
  <p:transition advTm="391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4" descr="PsiDYvsLpA158"/>
          <p:cNvPicPr>
            <a:picLocks noChangeAspect="1" noChangeArrowheads="1"/>
          </p:cNvPicPr>
          <p:nvPr/>
        </p:nvPicPr>
        <p:blipFill>
          <a:blip r:embed="rId3"/>
          <a:srcRect l="-713" t="2736"/>
          <a:stretch>
            <a:fillRect/>
          </a:stretch>
        </p:blipFill>
        <p:spPr bwMode="auto">
          <a:xfrm>
            <a:off x="4248150" y="1341438"/>
            <a:ext cx="4932363" cy="462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and hot matter @ SPS</a:t>
            </a:r>
          </a:p>
        </p:txBody>
      </p:sp>
      <p:sp>
        <p:nvSpPr>
          <p:cNvPr id="39" name="Espace réservé du contenu 38"/>
          <p:cNvSpPr>
            <a:spLocks noGrp="1"/>
          </p:cNvSpPr>
          <p:nvPr>
            <p:ph sz="half" idx="2"/>
          </p:nvPr>
        </p:nvSpPr>
        <p:spPr>
          <a:xfrm>
            <a:off x="285750" y="1214438"/>
            <a:ext cx="4038600" cy="2944812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u="sng" dirty="0" smtClean="0"/>
              <a:t>Normal nuclear absorption alone</a:t>
            </a:r>
            <a:r>
              <a:rPr lang="en-US" dirty="0" smtClean="0"/>
              <a:t> does a splendid job describing </a:t>
            </a:r>
            <a:r>
              <a:rPr lang="en-US" dirty="0" err="1" smtClean="0"/>
              <a:t>pA</a:t>
            </a:r>
            <a:r>
              <a:rPr lang="en-US" dirty="0" smtClean="0"/>
              <a:t>, SU and peripheral </a:t>
            </a:r>
            <a:r>
              <a:rPr lang="en-US" dirty="0" err="1" smtClean="0"/>
              <a:t>InIn</a:t>
            </a:r>
            <a:r>
              <a:rPr lang="en-US" dirty="0" smtClean="0"/>
              <a:t> and </a:t>
            </a:r>
            <a:r>
              <a:rPr lang="en-US" dirty="0" err="1" smtClean="0"/>
              <a:t>PbPb</a:t>
            </a:r>
            <a:r>
              <a:rPr lang="en-US" dirty="0" smtClean="0"/>
              <a:t>:</a:t>
            </a:r>
          </a:p>
          <a:p>
            <a:pPr lvl="1">
              <a:defRPr/>
            </a:pPr>
            <a:r>
              <a:rPr lang="el-GR" dirty="0" smtClean="0">
                <a:solidFill>
                  <a:srgbClr val="CC0000"/>
                </a:solidFill>
              </a:rPr>
              <a:t>σ</a:t>
            </a:r>
            <a:r>
              <a:rPr lang="fr-FR" baseline="-25000" dirty="0" smtClean="0">
                <a:solidFill>
                  <a:srgbClr val="CC0000"/>
                </a:solidFill>
              </a:rPr>
              <a:t>abs</a:t>
            </a:r>
            <a:r>
              <a:rPr lang="fr-FR" dirty="0" smtClean="0">
                <a:solidFill>
                  <a:srgbClr val="CC0000"/>
                </a:solidFill>
              </a:rPr>
              <a:t> = 4.18 </a:t>
            </a:r>
            <a:r>
              <a:rPr lang="en-US" dirty="0" smtClean="0">
                <a:solidFill>
                  <a:srgbClr val="CC0000"/>
                </a:solidFill>
              </a:rPr>
              <a:t>± 0.35 </a:t>
            </a:r>
            <a:r>
              <a:rPr lang="en-US" dirty="0" err="1" smtClean="0">
                <a:solidFill>
                  <a:srgbClr val="CC0000"/>
                </a:solidFill>
              </a:rPr>
              <a:t>mb</a:t>
            </a:r>
            <a:endParaRPr lang="en-US" dirty="0" smtClean="0">
              <a:solidFill>
                <a:srgbClr val="CC0000"/>
              </a:solidFill>
            </a:endParaRPr>
          </a:p>
          <a:p>
            <a:pPr lvl="1">
              <a:defRPr/>
            </a:pPr>
            <a:r>
              <a:rPr lang="en-US" dirty="0" smtClean="0">
                <a:solidFill>
                  <a:srgbClr val="CC0000"/>
                </a:solidFill>
              </a:rPr>
              <a:t>Scaled from 400 to 158 </a:t>
            </a:r>
            <a:r>
              <a:rPr lang="en-US" dirty="0" err="1" smtClean="0">
                <a:solidFill>
                  <a:srgbClr val="CC0000"/>
                </a:solidFill>
              </a:rPr>
              <a:t>AGeV</a:t>
            </a:r>
            <a:endParaRPr lang="en-US" dirty="0" smtClean="0">
              <a:solidFill>
                <a:srgbClr val="CC0000"/>
              </a:solidFill>
            </a:endParaRPr>
          </a:p>
          <a:p>
            <a:pPr>
              <a:defRPr/>
            </a:pPr>
            <a:r>
              <a:rPr lang="en-US" dirty="0" smtClean="0"/>
              <a:t>Beyond is “anomalous suppression” </a:t>
            </a:r>
          </a:p>
          <a:p>
            <a:pPr lvl="1">
              <a:defRPr/>
            </a:pPr>
            <a:r>
              <a:rPr lang="en-US" dirty="0" err="1" smtClean="0"/>
              <a:t>InIn</a:t>
            </a:r>
            <a:r>
              <a:rPr lang="en-US" dirty="0" smtClean="0"/>
              <a:t> looks like an onset</a:t>
            </a:r>
          </a:p>
          <a:p>
            <a:pPr lvl="1">
              <a:defRPr/>
            </a:pPr>
            <a:endParaRPr lang="en-US" dirty="0"/>
          </a:p>
        </p:txBody>
      </p:sp>
      <p:sp>
        <p:nvSpPr>
          <p:cNvPr id="14341" name="Espace réservé de la date 38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2009, June 17th</a:t>
            </a:r>
            <a:endParaRPr lang="en-US" smtClean="0"/>
          </a:p>
        </p:txBody>
      </p:sp>
      <p:sp>
        <p:nvSpPr>
          <p:cNvPr id="14342" name="Espace réservé du pied de page 4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Charmonia at SPS &amp; RHIC - raphael@in2p3.fr</a:t>
            </a:r>
            <a:endParaRPr lang="fr-FR" smtClean="0"/>
          </a:p>
        </p:txBody>
      </p:sp>
      <p:sp>
        <p:nvSpPr>
          <p:cNvPr id="14344" name="Line 33"/>
          <p:cNvSpPr>
            <a:spLocks noChangeShapeType="1"/>
          </p:cNvSpPr>
          <p:nvPr/>
        </p:nvSpPr>
        <p:spPr bwMode="auto">
          <a:xfrm>
            <a:off x="3419475" y="9080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4345" name="Group 32"/>
          <p:cNvGrpSpPr>
            <a:grpSpLocks/>
          </p:cNvGrpSpPr>
          <p:nvPr/>
        </p:nvGrpSpPr>
        <p:grpSpPr bwMode="auto">
          <a:xfrm>
            <a:off x="7358063" y="801688"/>
            <a:ext cx="1531937" cy="1222375"/>
            <a:chOff x="3471" y="3249"/>
            <a:chExt cx="965" cy="771"/>
          </a:xfrm>
        </p:grpSpPr>
        <p:sp>
          <p:nvSpPr>
            <p:cNvPr id="14352" name="Oval 23"/>
            <p:cNvSpPr>
              <a:spLocks noChangeArrowheads="1"/>
            </p:cNvSpPr>
            <p:nvPr/>
          </p:nvSpPr>
          <p:spPr bwMode="auto">
            <a:xfrm>
              <a:off x="3651" y="3249"/>
              <a:ext cx="408" cy="589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3" name="Oval 24"/>
            <p:cNvSpPr>
              <a:spLocks noChangeArrowheads="1"/>
            </p:cNvSpPr>
            <p:nvPr/>
          </p:nvSpPr>
          <p:spPr bwMode="auto">
            <a:xfrm>
              <a:off x="3833" y="3431"/>
              <a:ext cx="408" cy="589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4" name="AutoShape 25"/>
            <p:cNvSpPr>
              <a:spLocks noChangeArrowheads="1"/>
            </p:cNvSpPr>
            <p:nvPr/>
          </p:nvSpPr>
          <p:spPr bwMode="auto">
            <a:xfrm>
              <a:off x="3471" y="3838"/>
              <a:ext cx="362" cy="181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5" name="Oval 26"/>
            <p:cNvSpPr>
              <a:spLocks noChangeArrowheads="1"/>
            </p:cNvSpPr>
            <p:nvPr/>
          </p:nvSpPr>
          <p:spPr bwMode="auto">
            <a:xfrm>
              <a:off x="3651" y="3249"/>
              <a:ext cx="408" cy="58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6" name="Line 27"/>
            <p:cNvSpPr>
              <a:spLocks noChangeShapeType="1"/>
            </p:cNvSpPr>
            <p:nvPr/>
          </p:nvSpPr>
          <p:spPr bwMode="auto">
            <a:xfrm>
              <a:off x="3651" y="3657"/>
              <a:ext cx="590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7" name="Oval 28"/>
            <p:cNvSpPr>
              <a:spLocks noChangeArrowheads="1"/>
            </p:cNvSpPr>
            <p:nvPr/>
          </p:nvSpPr>
          <p:spPr bwMode="auto">
            <a:xfrm>
              <a:off x="3878" y="3612"/>
              <a:ext cx="9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8" name="Text Box 29"/>
            <p:cNvSpPr txBox="1">
              <a:spLocks noChangeArrowheads="1"/>
            </p:cNvSpPr>
            <p:nvPr/>
          </p:nvSpPr>
          <p:spPr bwMode="auto">
            <a:xfrm>
              <a:off x="3651" y="3381"/>
              <a:ext cx="37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solidFill>
                    <a:srgbClr val="FF0000"/>
                  </a:solidFill>
                  <a:latin typeface="Comic Sans MS" pitchFamily="66" charset="0"/>
                </a:rPr>
                <a:t>J/</a:t>
              </a:r>
              <a:r>
                <a:rPr lang="el-GR">
                  <a:solidFill>
                    <a:srgbClr val="FF0000"/>
                  </a:solidFill>
                  <a:latin typeface="Comic Sans MS" pitchFamily="66" charset="0"/>
                </a:rPr>
                <a:t>ψ</a:t>
              </a:r>
              <a:endParaRPr lang="fr-FR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14359" name="AutoShape 30"/>
            <p:cNvSpPr>
              <a:spLocks noChangeArrowheads="1"/>
            </p:cNvSpPr>
            <p:nvPr/>
          </p:nvSpPr>
          <p:spPr bwMode="auto">
            <a:xfrm rot="10800000">
              <a:off x="4059" y="3249"/>
              <a:ext cx="362" cy="181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0" name="Text Box 31"/>
            <p:cNvSpPr txBox="1">
              <a:spLocks noChangeArrowheads="1"/>
            </p:cNvSpPr>
            <p:nvPr/>
          </p:nvSpPr>
          <p:spPr bwMode="auto">
            <a:xfrm>
              <a:off x="4241" y="3521"/>
              <a:ext cx="19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solidFill>
                    <a:srgbClr val="C00000"/>
                  </a:solidFill>
                  <a:latin typeface="Comic Sans MS" pitchFamily="66" charset="0"/>
                </a:rPr>
                <a:t>L</a:t>
              </a:r>
            </a:p>
          </p:txBody>
        </p:sp>
      </p:grpSp>
      <p:sp>
        <p:nvSpPr>
          <p:cNvPr id="14346" name="AutoShape 51"/>
          <p:cNvSpPr>
            <a:spLocks noChangeArrowheads="1"/>
          </p:cNvSpPr>
          <p:nvPr/>
        </p:nvSpPr>
        <p:spPr bwMode="auto">
          <a:xfrm>
            <a:off x="6877050" y="5084763"/>
            <a:ext cx="360363" cy="144462"/>
          </a:xfrm>
          <a:prstGeom prst="leftArrow">
            <a:avLst>
              <a:gd name="adj1" fmla="val 50000"/>
              <a:gd name="adj2" fmla="val 62363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52"/>
          <p:cNvSpPr txBox="1">
            <a:spLocks noChangeArrowheads="1"/>
          </p:cNvSpPr>
          <p:nvPr/>
        </p:nvSpPr>
        <p:spPr bwMode="auto">
          <a:xfrm>
            <a:off x="7218363" y="4989513"/>
            <a:ext cx="1544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NA60 preliminary</a:t>
            </a:r>
          </a:p>
        </p:txBody>
      </p:sp>
      <p:sp>
        <p:nvSpPr>
          <p:cNvPr id="14348" name="Rectangle 37"/>
          <p:cNvSpPr>
            <a:spLocks noChangeArrowheads="1"/>
          </p:cNvSpPr>
          <p:nvPr/>
        </p:nvSpPr>
        <p:spPr bwMode="auto">
          <a:xfrm rot="1295969">
            <a:off x="4818063" y="2690813"/>
            <a:ext cx="30749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/>
            <a:r>
              <a:rPr lang="el-GR" sz="2000">
                <a:solidFill>
                  <a:srgbClr val="CC0000"/>
                </a:solidFill>
              </a:rPr>
              <a:t>σ</a:t>
            </a:r>
            <a:r>
              <a:rPr lang="fr-FR" sz="2000" baseline="-25000">
                <a:solidFill>
                  <a:srgbClr val="CC0000"/>
                </a:solidFill>
              </a:rPr>
              <a:t>abs</a:t>
            </a:r>
            <a:r>
              <a:rPr lang="fr-FR" sz="2000">
                <a:solidFill>
                  <a:srgbClr val="CC0000"/>
                </a:solidFill>
              </a:rPr>
              <a:t> = 4.18 </a:t>
            </a:r>
            <a:r>
              <a:rPr lang="en-US" sz="2000">
                <a:solidFill>
                  <a:srgbClr val="CC0000"/>
                </a:solidFill>
              </a:rPr>
              <a:t>± 0.35 mb</a:t>
            </a:r>
            <a:endParaRPr lang="en-US" sz="2000"/>
          </a:p>
        </p:txBody>
      </p:sp>
      <p:sp>
        <p:nvSpPr>
          <p:cNvPr id="38" name="Parchemin horizontal 37"/>
          <p:cNvSpPr/>
          <p:nvPr/>
        </p:nvSpPr>
        <p:spPr>
          <a:xfrm>
            <a:off x="5072063" y="5715000"/>
            <a:ext cx="2637068" cy="71162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buSzPct val="80000"/>
              <a:buFont typeface="Symbol" pitchFamily="18" charset="2"/>
              <a:buNone/>
              <a:defRPr/>
            </a:pPr>
            <a:r>
              <a:rPr lang="pl-PL" sz="1600" dirty="0">
                <a:latin typeface="Calibri" pitchFamily="34" charset="0"/>
              </a:rPr>
              <a:t>NA50, EPJ C39 (2005) 335</a:t>
            </a:r>
            <a:endParaRPr lang="fr-FR" sz="1600" dirty="0">
              <a:latin typeface="Calibri" pitchFamily="34" charset="0"/>
            </a:endParaRPr>
          </a:p>
          <a:p>
            <a:pPr algn="ctr">
              <a:lnSpc>
                <a:spcPct val="90000"/>
              </a:lnSpc>
              <a:buSzPct val="80000"/>
              <a:defRPr/>
            </a:pPr>
            <a:r>
              <a:rPr lang="fr-FR" sz="1600" dirty="0">
                <a:latin typeface="Calibri" pitchFamily="34" charset="0"/>
              </a:rPr>
              <a:t>NA60, </a:t>
            </a:r>
            <a:r>
              <a:rPr lang="en-US" sz="1600" dirty="0">
                <a:latin typeface="Calibri" pitchFamily="34" charset="0"/>
              </a:rPr>
              <a:t>PRL99 (2007) 132302</a:t>
            </a:r>
            <a:endParaRPr lang="it-IT" sz="1600" dirty="0">
              <a:latin typeface="Calibri" pitchFamily="34" charset="0"/>
            </a:endParaRPr>
          </a:p>
        </p:txBody>
      </p:sp>
      <p:pic>
        <p:nvPicPr>
          <p:cNvPr id="14350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3984625"/>
            <a:ext cx="4000500" cy="251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1" name="ZoneTexte 40"/>
          <p:cNvSpPr txBox="1">
            <a:spLocks noChangeArrowheads="1"/>
          </p:cNvSpPr>
          <p:nvPr/>
        </p:nvSpPr>
        <p:spPr bwMode="auto">
          <a:xfrm>
            <a:off x="1000125" y="4143375"/>
            <a:ext cx="1990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0000"/>
                </a:solidFill>
                <a:latin typeface="Calibri" pitchFamily="34" charset="0"/>
              </a:rPr>
              <a:t>± 10% global systematics</a:t>
            </a:r>
          </a:p>
        </p:txBody>
      </p:sp>
      <p:sp>
        <p:nvSpPr>
          <p:cNvPr id="24" name="Espace réservé du numéro de diapositive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A30E21-DF7A-46F5-8266-1FF758349B26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</p:spTree>
  </p:cSld>
  <p:clrMapOvr>
    <a:masterClrMapping/>
  </p:clrMapOvr>
  <p:transition advTm="4986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smtClean="0">
                <a:solidFill>
                  <a:srgbClr val="FF9900"/>
                </a:solidFill>
              </a:rPr>
              <a:t>From dA to AA @ RHIC</a:t>
            </a:r>
            <a:endParaRPr lang="en-US" sz="3200" smtClean="0">
              <a:solidFill>
                <a:srgbClr val="FF9900"/>
              </a:solidFill>
            </a:endParaRPr>
          </a:p>
        </p:txBody>
      </p:sp>
      <p:sp>
        <p:nvSpPr>
          <p:cNvPr id="50179" name="Line 30"/>
          <p:cNvSpPr>
            <a:spLocks noChangeShapeType="1"/>
          </p:cNvSpPr>
          <p:nvPr/>
        </p:nvSpPr>
        <p:spPr bwMode="auto">
          <a:xfrm>
            <a:off x="3419475" y="9080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0180" name="Group 126"/>
          <p:cNvGrpSpPr>
            <a:grpSpLocks/>
          </p:cNvGrpSpPr>
          <p:nvPr/>
        </p:nvGrpSpPr>
        <p:grpSpPr bwMode="auto">
          <a:xfrm>
            <a:off x="6084888" y="1196975"/>
            <a:ext cx="2592387" cy="1584325"/>
            <a:chOff x="3969" y="890"/>
            <a:chExt cx="1633" cy="998"/>
          </a:xfrm>
        </p:grpSpPr>
        <p:sp>
          <p:nvSpPr>
            <p:cNvPr id="50247" name="Oval 19"/>
            <p:cNvSpPr>
              <a:spLocks noChangeArrowheads="1"/>
            </p:cNvSpPr>
            <p:nvPr/>
          </p:nvSpPr>
          <p:spPr bwMode="auto">
            <a:xfrm>
              <a:off x="4605" y="890"/>
              <a:ext cx="997" cy="99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48" name="Oval 20"/>
            <p:cNvSpPr>
              <a:spLocks noChangeArrowheads="1"/>
            </p:cNvSpPr>
            <p:nvPr/>
          </p:nvSpPr>
          <p:spPr bwMode="auto">
            <a:xfrm>
              <a:off x="3969" y="890"/>
              <a:ext cx="998" cy="998"/>
            </a:xfrm>
            <a:prstGeom prst="ellipse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49" name="Oval 21"/>
            <p:cNvSpPr>
              <a:spLocks noChangeArrowheads="1"/>
            </p:cNvSpPr>
            <p:nvPr/>
          </p:nvSpPr>
          <p:spPr bwMode="auto">
            <a:xfrm>
              <a:off x="4604" y="890"/>
              <a:ext cx="998" cy="998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50" name="Oval 22"/>
            <p:cNvSpPr>
              <a:spLocks noChangeArrowheads="1"/>
            </p:cNvSpPr>
            <p:nvPr/>
          </p:nvSpPr>
          <p:spPr bwMode="auto">
            <a:xfrm>
              <a:off x="4151" y="1072"/>
              <a:ext cx="635" cy="635"/>
            </a:xfrm>
            <a:prstGeom prst="ellips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51" name="Oval 23"/>
            <p:cNvSpPr>
              <a:spLocks noChangeArrowheads="1"/>
            </p:cNvSpPr>
            <p:nvPr/>
          </p:nvSpPr>
          <p:spPr bwMode="auto">
            <a:xfrm>
              <a:off x="4695" y="981"/>
              <a:ext cx="816" cy="816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52" name="Line 24"/>
            <p:cNvSpPr>
              <a:spLocks noChangeShapeType="1"/>
            </p:cNvSpPr>
            <p:nvPr/>
          </p:nvSpPr>
          <p:spPr bwMode="auto">
            <a:xfrm flipH="1" flipV="1">
              <a:off x="4740" y="1208"/>
              <a:ext cx="363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53" name="Line 25"/>
            <p:cNvSpPr>
              <a:spLocks noChangeShapeType="1"/>
            </p:cNvSpPr>
            <p:nvPr/>
          </p:nvSpPr>
          <p:spPr bwMode="auto">
            <a:xfrm flipH="1">
              <a:off x="4468" y="1208"/>
              <a:ext cx="272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54" name="Text Box 26"/>
            <p:cNvSpPr txBox="1">
              <a:spLocks noChangeArrowheads="1"/>
            </p:cNvSpPr>
            <p:nvPr/>
          </p:nvSpPr>
          <p:spPr bwMode="auto">
            <a:xfrm>
              <a:off x="4400" y="1072"/>
              <a:ext cx="24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/>
                <a:t>b</a:t>
              </a:r>
              <a:r>
                <a:rPr lang="fr-FR" baseline="-25000"/>
                <a:t>1</a:t>
              </a:r>
            </a:p>
          </p:txBody>
        </p:sp>
        <p:sp>
          <p:nvSpPr>
            <p:cNvPr id="50255" name="Text Box 27"/>
            <p:cNvSpPr txBox="1">
              <a:spLocks noChangeArrowheads="1"/>
            </p:cNvSpPr>
            <p:nvPr/>
          </p:nvSpPr>
          <p:spPr bwMode="auto">
            <a:xfrm>
              <a:off x="4876" y="1072"/>
              <a:ext cx="24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/>
                <a:t>b</a:t>
              </a:r>
              <a:r>
                <a:rPr lang="fr-FR" baseline="-25000"/>
                <a:t>2</a:t>
              </a:r>
            </a:p>
          </p:txBody>
        </p:sp>
        <p:sp>
          <p:nvSpPr>
            <p:cNvPr id="50256" name="Line 28"/>
            <p:cNvSpPr>
              <a:spLocks noChangeShapeType="1"/>
            </p:cNvSpPr>
            <p:nvPr/>
          </p:nvSpPr>
          <p:spPr bwMode="auto">
            <a:xfrm>
              <a:off x="4468" y="1389"/>
              <a:ext cx="6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57" name="Text Box 29"/>
            <p:cNvSpPr txBox="1">
              <a:spLocks noChangeArrowheads="1"/>
            </p:cNvSpPr>
            <p:nvPr/>
          </p:nvSpPr>
          <p:spPr bwMode="auto">
            <a:xfrm>
              <a:off x="4824" y="1343"/>
              <a:ext cx="3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/>
                <a:t>b</a:t>
              </a:r>
              <a:r>
                <a:rPr lang="fr-FR" baseline="-25000"/>
                <a:t>AA</a:t>
              </a:r>
            </a:p>
          </p:txBody>
        </p:sp>
        <p:sp>
          <p:nvSpPr>
            <p:cNvPr id="50258" name="Oval 87"/>
            <p:cNvSpPr>
              <a:spLocks noChangeArrowheads="1"/>
            </p:cNvSpPr>
            <p:nvPr/>
          </p:nvSpPr>
          <p:spPr bwMode="auto">
            <a:xfrm>
              <a:off x="3969" y="890"/>
              <a:ext cx="998" cy="99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97"/>
          <p:cNvGrpSpPr>
            <a:grpSpLocks/>
          </p:cNvGrpSpPr>
          <p:nvPr/>
        </p:nvGrpSpPr>
        <p:grpSpPr bwMode="auto">
          <a:xfrm>
            <a:off x="5724525" y="2997200"/>
            <a:ext cx="3382963" cy="3430588"/>
            <a:chOff x="3606" y="1859"/>
            <a:chExt cx="2131" cy="2161"/>
          </a:xfrm>
        </p:grpSpPr>
        <p:sp>
          <p:nvSpPr>
            <p:cNvPr id="50187" name="Line 109"/>
            <p:cNvSpPr>
              <a:spLocks noChangeShapeType="1"/>
            </p:cNvSpPr>
            <p:nvPr/>
          </p:nvSpPr>
          <p:spPr bwMode="auto">
            <a:xfrm flipH="1" flipV="1">
              <a:off x="3606" y="2025"/>
              <a:ext cx="317" cy="90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8" name="Oval 76"/>
            <p:cNvSpPr>
              <a:spLocks noChangeArrowheads="1"/>
            </p:cNvSpPr>
            <p:nvPr/>
          </p:nvSpPr>
          <p:spPr bwMode="auto">
            <a:xfrm flipH="1">
              <a:off x="4196" y="1888"/>
              <a:ext cx="136" cy="99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9" name="Oval 64"/>
            <p:cNvSpPr>
              <a:spLocks noChangeArrowheads="1"/>
            </p:cNvSpPr>
            <p:nvPr/>
          </p:nvSpPr>
          <p:spPr bwMode="auto">
            <a:xfrm>
              <a:off x="3970" y="1888"/>
              <a:ext cx="136" cy="998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0" name="Oval 70"/>
            <p:cNvSpPr>
              <a:spLocks noChangeArrowheads="1"/>
            </p:cNvSpPr>
            <p:nvPr/>
          </p:nvSpPr>
          <p:spPr bwMode="auto">
            <a:xfrm>
              <a:off x="3969" y="2160"/>
              <a:ext cx="136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1" name="Oval 82"/>
            <p:cNvSpPr>
              <a:spLocks noChangeArrowheads="1"/>
            </p:cNvSpPr>
            <p:nvPr/>
          </p:nvSpPr>
          <p:spPr bwMode="auto">
            <a:xfrm flipH="1">
              <a:off x="4196" y="2160"/>
              <a:ext cx="136" cy="13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2" name="Oval 92"/>
            <p:cNvSpPr>
              <a:spLocks noChangeArrowheads="1"/>
            </p:cNvSpPr>
            <p:nvPr/>
          </p:nvSpPr>
          <p:spPr bwMode="auto">
            <a:xfrm flipH="1">
              <a:off x="4831" y="1888"/>
              <a:ext cx="136" cy="99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3" name="Oval 94"/>
            <p:cNvSpPr>
              <a:spLocks noChangeArrowheads="1"/>
            </p:cNvSpPr>
            <p:nvPr/>
          </p:nvSpPr>
          <p:spPr bwMode="auto">
            <a:xfrm>
              <a:off x="4649" y="2160"/>
              <a:ext cx="136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4" name="Oval 97"/>
            <p:cNvSpPr>
              <a:spLocks noChangeArrowheads="1"/>
            </p:cNvSpPr>
            <p:nvPr/>
          </p:nvSpPr>
          <p:spPr bwMode="auto">
            <a:xfrm>
              <a:off x="5244" y="1888"/>
              <a:ext cx="136" cy="998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5" name="Oval 99"/>
            <p:cNvSpPr>
              <a:spLocks noChangeArrowheads="1"/>
            </p:cNvSpPr>
            <p:nvPr/>
          </p:nvSpPr>
          <p:spPr bwMode="auto">
            <a:xfrm flipH="1">
              <a:off x="5424" y="2160"/>
              <a:ext cx="136" cy="13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6" name="Text Box 101"/>
            <p:cNvSpPr txBox="1">
              <a:spLocks noChangeArrowheads="1"/>
            </p:cNvSpPr>
            <p:nvPr/>
          </p:nvSpPr>
          <p:spPr bwMode="auto">
            <a:xfrm>
              <a:off x="4377" y="2204"/>
              <a:ext cx="86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3200">
                  <a:latin typeface="Comic Sans MS" pitchFamily="66" charset="0"/>
                </a:rPr>
                <a:t>=      x</a:t>
              </a:r>
            </a:p>
          </p:txBody>
        </p:sp>
        <p:sp>
          <p:nvSpPr>
            <p:cNvPr id="50197" name="Text Box 110"/>
            <p:cNvSpPr txBox="1">
              <a:spLocks noChangeArrowheads="1"/>
            </p:cNvSpPr>
            <p:nvPr/>
          </p:nvSpPr>
          <p:spPr bwMode="auto">
            <a:xfrm>
              <a:off x="3651" y="1859"/>
              <a:ext cx="37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solidFill>
                    <a:srgbClr val="FF9900"/>
                  </a:solidFill>
                  <a:latin typeface="Comic Sans MS" pitchFamily="66" charset="0"/>
                </a:rPr>
                <a:t>J/</a:t>
              </a:r>
              <a:r>
                <a:rPr lang="el-GR">
                  <a:solidFill>
                    <a:srgbClr val="FF9900"/>
                  </a:solidFill>
                  <a:latin typeface="Comic Sans MS" pitchFamily="66" charset="0"/>
                </a:rPr>
                <a:t>ψ</a:t>
              </a:r>
            </a:p>
          </p:txBody>
        </p:sp>
        <p:sp>
          <p:nvSpPr>
            <p:cNvPr id="50198" name="Line 140"/>
            <p:cNvSpPr>
              <a:spLocks noChangeShapeType="1"/>
            </p:cNvSpPr>
            <p:nvPr/>
          </p:nvSpPr>
          <p:spPr bwMode="auto">
            <a:xfrm flipH="1">
              <a:off x="4898" y="1889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9" name="Line 144"/>
            <p:cNvSpPr>
              <a:spLocks noChangeShapeType="1"/>
            </p:cNvSpPr>
            <p:nvPr/>
          </p:nvSpPr>
          <p:spPr bwMode="auto">
            <a:xfrm flipH="1">
              <a:off x="4965" y="2206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0" name="Line 145"/>
            <p:cNvSpPr>
              <a:spLocks noChangeShapeType="1"/>
            </p:cNvSpPr>
            <p:nvPr/>
          </p:nvSpPr>
          <p:spPr bwMode="auto">
            <a:xfrm flipH="1">
              <a:off x="5171" y="1889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1" name="Line 146"/>
            <p:cNvSpPr>
              <a:spLocks noChangeShapeType="1"/>
            </p:cNvSpPr>
            <p:nvPr/>
          </p:nvSpPr>
          <p:spPr bwMode="auto">
            <a:xfrm flipH="1">
              <a:off x="4898" y="288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2" name="Line 147"/>
            <p:cNvSpPr>
              <a:spLocks noChangeShapeType="1"/>
            </p:cNvSpPr>
            <p:nvPr/>
          </p:nvSpPr>
          <p:spPr bwMode="auto">
            <a:xfrm flipH="1">
              <a:off x="5174" y="288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3" name="Line 152"/>
            <p:cNvSpPr>
              <a:spLocks noChangeShapeType="1"/>
            </p:cNvSpPr>
            <p:nvPr/>
          </p:nvSpPr>
          <p:spPr bwMode="auto">
            <a:xfrm flipH="1">
              <a:off x="3899" y="288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4" name="Line 153"/>
            <p:cNvSpPr>
              <a:spLocks noChangeShapeType="1"/>
            </p:cNvSpPr>
            <p:nvPr/>
          </p:nvSpPr>
          <p:spPr bwMode="auto">
            <a:xfrm flipH="1">
              <a:off x="3899" y="1889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5" name="Line 154"/>
            <p:cNvSpPr>
              <a:spLocks noChangeShapeType="1"/>
            </p:cNvSpPr>
            <p:nvPr/>
          </p:nvSpPr>
          <p:spPr bwMode="auto">
            <a:xfrm flipH="1">
              <a:off x="4262" y="1889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6" name="Line 155"/>
            <p:cNvSpPr>
              <a:spLocks noChangeShapeType="1"/>
            </p:cNvSpPr>
            <p:nvPr/>
          </p:nvSpPr>
          <p:spPr bwMode="auto">
            <a:xfrm flipH="1">
              <a:off x="4265" y="288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7" name="Line 157"/>
            <p:cNvSpPr>
              <a:spLocks noChangeShapeType="1"/>
            </p:cNvSpPr>
            <p:nvPr/>
          </p:nvSpPr>
          <p:spPr bwMode="auto">
            <a:xfrm flipH="1">
              <a:off x="5157" y="2206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8" name="Line 158"/>
            <p:cNvSpPr>
              <a:spLocks noChangeShapeType="1"/>
            </p:cNvSpPr>
            <p:nvPr/>
          </p:nvSpPr>
          <p:spPr bwMode="auto">
            <a:xfrm flipH="1">
              <a:off x="5156" y="2569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9" name="Line 159"/>
            <p:cNvSpPr>
              <a:spLocks noChangeShapeType="1"/>
            </p:cNvSpPr>
            <p:nvPr/>
          </p:nvSpPr>
          <p:spPr bwMode="auto">
            <a:xfrm flipH="1">
              <a:off x="4965" y="2569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0" name="Line 161"/>
            <p:cNvSpPr>
              <a:spLocks noChangeShapeType="1"/>
            </p:cNvSpPr>
            <p:nvPr/>
          </p:nvSpPr>
          <p:spPr bwMode="auto">
            <a:xfrm flipH="1">
              <a:off x="5511" y="2161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1" name="Line 162"/>
            <p:cNvSpPr>
              <a:spLocks noChangeShapeType="1"/>
            </p:cNvSpPr>
            <p:nvPr/>
          </p:nvSpPr>
          <p:spPr bwMode="auto">
            <a:xfrm flipH="1">
              <a:off x="5511" y="2297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2" name="Line 163"/>
            <p:cNvSpPr>
              <a:spLocks noChangeShapeType="1"/>
            </p:cNvSpPr>
            <p:nvPr/>
          </p:nvSpPr>
          <p:spPr bwMode="auto">
            <a:xfrm flipH="1">
              <a:off x="5556" y="2251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3" name="Line 164"/>
            <p:cNvSpPr>
              <a:spLocks noChangeShapeType="1"/>
            </p:cNvSpPr>
            <p:nvPr/>
          </p:nvSpPr>
          <p:spPr bwMode="auto">
            <a:xfrm flipH="1">
              <a:off x="5556" y="220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4" name="Line 165"/>
            <p:cNvSpPr>
              <a:spLocks noChangeShapeType="1"/>
            </p:cNvSpPr>
            <p:nvPr/>
          </p:nvSpPr>
          <p:spPr bwMode="auto">
            <a:xfrm flipH="1">
              <a:off x="4573" y="2297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5" name="Line 166"/>
            <p:cNvSpPr>
              <a:spLocks noChangeShapeType="1"/>
            </p:cNvSpPr>
            <p:nvPr/>
          </p:nvSpPr>
          <p:spPr bwMode="auto">
            <a:xfrm flipH="1">
              <a:off x="4570" y="2161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6" name="Line 167"/>
            <p:cNvSpPr>
              <a:spLocks noChangeShapeType="1"/>
            </p:cNvSpPr>
            <p:nvPr/>
          </p:nvSpPr>
          <p:spPr bwMode="auto">
            <a:xfrm flipH="1">
              <a:off x="4513" y="2251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7" name="Line 168"/>
            <p:cNvSpPr>
              <a:spLocks noChangeShapeType="1"/>
            </p:cNvSpPr>
            <p:nvPr/>
          </p:nvSpPr>
          <p:spPr bwMode="auto">
            <a:xfrm flipH="1">
              <a:off x="4513" y="220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8" name="Line 177"/>
            <p:cNvSpPr>
              <a:spLocks noChangeShapeType="1"/>
            </p:cNvSpPr>
            <p:nvPr/>
          </p:nvSpPr>
          <p:spPr bwMode="auto">
            <a:xfrm flipH="1">
              <a:off x="4332" y="2206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9" name="Line 178"/>
            <p:cNvSpPr>
              <a:spLocks noChangeShapeType="1"/>
            </p:cNvSpPr>
            <p:nvPr/>
          </p:nvSpPr>
          <p:spPr bwMode="auto">
            <a:xfrm flipH="1">
              <a:off x="3878" y="2206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0" name="Line 179"/>
            <p:cNvSpPr>
              <a:spLocks noChangeShapeType="1"/>
            </p:cNvSpPr>
            <p:nvPr/>
          </p:nvSpPr>
          <p:spPr bwMode="auto">
            <a:xfrm flipH="1">
              <a:off x="3878" y="2569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1" name="Line 180"/>
            <p:cNvSpPr>
              <a:spLocks noChangeShapeType="1"/>
            </p:cNvSpPr>
            <p:nvPr/>
          </p:nvSpPr>
          <p:spPr bwMode="auto">
            <a:xfrm flipH="1">
              <a:off x="4332" y="2569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2" name="Oval 104"/>
            <p:cNvSpPr>
              <a:spLocks noChangeArrowheads="1"/>
            </p:cNvSpPr>
            <p:nvPr/>
          </p:nvSpPr>
          <p:spPr bwMode="auto">
            <a:xfrm>
              <a:off x="5237" y="3022"/>
              <a:ext cx="136" cy="998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23" name="Oval 105"/>
            <p:cNvSpPr>
              <a:spLocks noChangeArrowheads="1"/>
            </p:cNvSpPr>
            <p:nvPr/>
          </p:nvSpPr>
          <p:spPr bwMode="auto">
            <a:xfrm flipH="1">
              <a:off x="5057" y="3294"/>
              <a:ext cx="136" cy="13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24" name="Text Box 106"/>
            <p:cNvSpPr txBox="1">
              <a:spLocks noChangeArrowheads="1"/>
            </p:cNvSpPr>
            <p:nvPr/>
          </p:nvSpPr>
          <p:spPr bwMode="auto">
            <a:xfrm>
              <a:off x="3969" y="3339"/>
              <a:ext cx="127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3200">
                  <a:latin typeface="Comic Sans MS" pitchFamily="66" charset="0"/>
                </a:rPr>
                <a:t>=        x</a:t>
              </a:r>
            </a:p>
          </p:txBody>
        </p:sp>
        <p:sp>
          <p:nvSpPr>
            <p:cNvPr id="50225" name="Oval 102"/>
            <p:cNvSpPr>
              <a:spLocks noChangeArrowheads="1"/>
            </p:cNvSpPr>
            <p:nvPr/>
          </p:nvSpPr>
          <p:spPr bwMode="auto">
            <a:xfrm flipH="1">
              <a:off x="4496" y="3022"/>
              <a:ext cx="136" cy="99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26" name="Oval 103"/>
            <p:cNvSpPr>
              <a:spLocks noChangeArrowheads="1"/>
            </p:cNvSpPr>
            <p:nvPr/>
          </p:nvSpPr>
          <p:spPr bwMode="auto">
            <a:xfrm>
              <a:off x="4314" y="3294"/>
              <a:ext cx="136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27" name="Line 111"/>
            <p:cNvSpPr>
              <a:spLocks noChangeShapeType="1"/>
            </p:cNvSpPr>
            <p:nvPr/>
          </p:nvSpPr>
          <p:spPr bwMode="auto">
            <a:xfrm flipH="1" flipV="1">
              <a:off x="3969" y="3158"/>
              <a:ext cx="317" cy="91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8" name="Text Box 112"/>
            <p:cNvSpPr txBox="1">
              <a:spLocks noChangeArrowheads="1"/>
            </p:cNvSpPr>
            <p:nvPr/>
          </p:nvSpPr>
          <p:spPr bwMode="auto">
            <a:xfrm>
              <a:off x="4047" y="2992"/>
              <a:ext cx="37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solidFill>
                    <a:srgbClr val="FF9900"/>
                  </a:solidFill>
                  <a:latin typeface="Comic Sans MS" pitchFamily="66" charset="0"/>
                </a:rPr>
                <a:t>J/</a:t>
              </a:r>
              <a:r>
                <a:rPr lang="el-GR">
                  <a:solidFill>
                    <a:srgbClr val="FF9900"/>
                  </a:solidFill>
                  <a:latin typeface="Comic Sans MS" pitchFamily="66" charset="0"/>
                </a:rPr>
                <a:t>ψ</a:t>
              </a:r>
            </a:p>
          </p:txBody>
        </p:sp>
        <p:sp>
          <p:nvSpPr>
            <p:cNvPr id="50229" name="Line 124"/>
            <p:cNvSpPr>
              <a:spLocks noChangeShapeType="1"/>
            </p:cNvSpPr>
            <p:nvPr/>
          </p:nvSpPr>
          <p:spPr bwMode="auto">
            <a:xfrm flipV="1">
              <a:off x="5420" y="3158"/>
              <a:ext cx="317" cy="91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0" name="Text Box 125"/>
            <p:cNvSpPr txBox="1">
              <a:spLocks noChangeArrowheads="1"/>
            </p:cNvSpPr>
            <p:nvPr/>
          </p:nvSpPr>
          <p:spPr bwMode="auto">
            <a:xfrm flipH="1">
              <a:off x="5327" y="2991"/>
              <a:ext cx="37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solidFill>
                    <a:srgbClr val="FF9900"/>
                  </a:solidFill>
                  <a:latin typeface="Comic Sans MS" pitchFamily="66" charset="0"/>
                </a:rPr>
                <a:t>J/</a:t>
              </a:r>
              <a:r>
                <a:rPr lang="el-GR">
                  <a:solidFill>
                    <a:srgbClr val="FF9900"/>
                  </a:solidFill>
                  <a:latin typeface="Comic Sans MS" pitchFamily="66" charset="0"/>
                </a:rPr>
                <a:t>ψ</a:t>
              </a:r>
            </a:p>
          </p:txBody>
        </p:sp>
        <p:sp>
          <p:nvSpPr>
            <p:cNvPr id="50231" name="Line 169"/>
            <p:cNvSpPr>
              <a:spLocks noChangeShapeType="1"/>
            </p:cNvSpPr>
            <p:nvPr/>
          </p:nvSpPr>
          <p:spPr bwMode="auto">
            <a:xfrm flipH="1">
              <a:off x="4241" y="3294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2" name="Line 170"/>
            <p:cNvSpPr>
              <a:spLocks noChangeShapeType="1"/>
            </p:cNvSpPr>
            <p:nvPr/>
          </p:nvSpPr>
          <p:spPr bwMode="auto">
            <a:xfrm flipH="1">
              <a:off x="4184" y="3339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3" name="Line 171"/>
            <p:cNvSpPr>
              <a:spLocks noChangeShapeType="1"/>
            </p:cNvSpPr>
            <p:nvPr/>
          </p:nvSpPr>
          <p:spPr bwMode="auto">
            <a:xfrm flipH="1">
              <a:off x="4241" y="343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4" name="Line 172"/>
            <p:cNvSpPr>
              <a:spLocks noChangeShapeType="1"/>
            </p:cNvSpPr>
            <p:nvPr/>
          </p:nvSpPr>
          <p:spPr bwMode="auto">
            <a:xfrm flipH="1">
              <a:off x="4183" y="3385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5" name="Line 173"/>
            <p:cNvSpPr>
              <a:spLocks noChangeShapeType="1"/>
            </p:cNvSpPr>
            <p:nvPr/>
          </p:nvSpPr>
          <p:spPr bwMode="auto">
            <a:xfrm flipH="1">
              <a:off x="4979" y="3294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6" name="Line 174"/>
            <p:cNvSpPr>
              <a:spLocks noChangeShapeType="1"/>
            </p:cNvSpPr>
            <p:nvPr/>
          </p:nvSpPr>
          <p:spPr bwMode="auto">
            <a:xfrm flipH="1">
              <a:off x="4921" y="3339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7" name="Line 175"/>
            <p:cNvSpPr>
              <a:spLocks noChangeShapeType="1"/>
            </p:cNvSpPr>
            <p:nvPr/>
          </p:nvSpPr>
          <p:spPr bwMode="auto">
            <a:xfrm flipH="1">
              <a:off x="4985" y="343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8" name="Line 176"/>
            <p:cNvSpPr>
              <a:spLocks noChangeShapeType="1"/>
            </p:cNvSpPr>
            <p:nvPr/>
          </p:nvSpPr>
          <p:spPr bwMode="auto">
            <a:xfrm flipH="1">
              <a:off x="4921" y="3385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9" name="Line 183"/>
            <p:cNvSpPr>
              <a:spLocks noChangeShapeType="1"/>
            </p:cNvSpPr>
            <p:nvPr/>
          </p:nvSpPr>
          <p:spPr bwMode="auto">
            <a:xfrm flipH="1">
              <a:off x="4573" y="3023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40" name="Line 184"/>
            <p:cNvSpPr>
              <a:spLocks noChangeShapeType="1"/>
            </p:cNvSpPr>
            <p:nvPr/>
          </p:nvSpPr>
          <p:spPr bwMode="auto">
            <a:xfrm flipH="1">
              <a:off x="4573" y="402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41" name="Line 185"/>
            <p:cNvSpPr>
              <a:spLocks noChangeShapeType="1"/>
            </p:cNvSpPr>
            <p:nvPr/>
          </p:nvSpPr>
          <p:spPr bwMode="auto">
            <a:xfrm flipH="1">
              <a:off x="4628" y="3340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42" name="Line 186"/>
            <p:cNvSpPr>
              <a:spLocks noChangeShapeType="1"/>
            </p:cNvSpPr>
            <p:nvPr/>
          </p:nvSpPr>
          <p:spPr bwMode="auto">
            <a:xfrm flipH="1">
              <a:off x="4628" y="3703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43" name="Line 191"/>
            <p:cNvSpPr>
              <a:spLocks noChangeShapeType="1"/>
            </p:cNvSpPr>
            <p:nvPr/>
          </p:nvSpPr>
          <p:spPr bwMode="auto">
            <a:xfrm flipH="1">
              <a:off x="5316" y="3023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44" name="Line 192"/>
            <p:cNvSpPr>
              <a:spLocks noChangeShapeType="1"/>
            </p:cNvSpPr>
            <p:nvPr/>
          </p:nvSpPr>
          <p:spPr bwMode="auto">
            <a:xfrm flipH="1">
              <a:off x="5316" y="402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45" name="Line 193"/>
            <p:cNvSpPr>
              <a:spLocks noChangeShapeType="1"/>
            </p:cNvSpPr>
            <p:nvPr/>
          </p:nvSpPr>
          <p:spPr bwMode="auto">
            <a:xfrm flipH="1">
              <a:off x="5368" y="3340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46" name="Line 194"/>
            <p:cNvSpPr>
              <a:spLocks noChangeShapeType="1"/>
            </p:cNvSpPr>
            <p:nvPr/>
          </p:nvSpPr>
          <p:spPr bwMode="auto">
            <a:xfrm flipH="1">
              <a:off x="5368" y="3703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7" name="Rectangle 38"/>
          <p:cNvSpPr>
            <a:spLocks noChangeArrowheads="1"/>
          </p:cNvSpPr>
          <p:nvPr/>
        </p:nvSpPr>
        <p:spPr bwMode="auto">
          <a:xfrm>
            <a:off x="1285875" y="6000750"/>
            <a:ext cx="2700338" cy="3413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80000"/>
              <a:defRPr/>
            </a:pPr>
            <a:r>
              <a:rPr lang="en-US" altLang="ja-JP" dirty="0" err="1"/>
              <a:t>RGdC</a:t>
            </a:r>
            <a:r>
              <a:rPr lang="en-US" altLang="ja-JP" dirty="0"/>
              <a:t>, </a:t>
            </a:r>
            <a:r>
              <a:rPr lang="en-US" altLang="ja-JP" dirty="0" err="1"/>
              <a:t>hep</a:t>
            </a:r>
            <a:r>
              <a:rPr lang="en-US" altLang="ja-JP" dirty="0"/>
              <a:t>-ph/0701222</a:t>
            </a:r>
            <a:endParaRPr lang="fr-FR" dirty="0"/>
          </a:p>
        </p:txBody>
      </p:sp>
      <p:sp>
        <p:nvSpPr>
          <p:cNvPr id="108" name="Espace réservé du contenu 107"/>
          <p:cNvSpPr>
            <a:spLocks noGrp="1"/>
          </p:cNvSpPr>
          <p:nvPr>
            <p:ph idx="1"/>
          </p:nvPr>
        </p:nvSpPr>
        <p:spPr>
          <a:xfrm>
            <a:off x="0" y="1341438"/>
            <a:ext cx="6143625" cy="4587875"/>
          </a:xfrm>
        </p:spPr>
        <p:txBody>
          <a:bodyPr/>
          <a:lstStyle/>
          <a:p>
            <a:r>
              <a:rPr lang="en-US" sz="2400" dirty="0" smtClean="0"/>
              <a:t>For a given A+A collision at </a:t>
            </a:r>
            <a:r>
              <a:rPr lang="en-US" sz="2400" dirty="0" err="1" smtClean="0"/>
              <a:t>b</a:t>
            </a:r>
            <a:r>
              <a:rPr lang="en-US" sz="2400" baseline="-25000" dirty="0" err="1" smtClean="0"/>
              <a:t>AA</a:t>
            </a:r>
            <a:r>
              <a:rPr lang="en-US" sz="2400" dirty="0" smtClean="0"/>
              <a:t>, </a:t>
            </a:r>
            <a:r>
              <a:rPr lang="en-US" sz="2400" dirty="0" err="1" smtClean="0"/>
              <a:t>Glauber</a:t>
            </a:r>
            <a:r>
              <a:rPr lang="en-US" sz="2400" dirty="0" smtClean="0"/>
              <a:t> provides a set of N+N collisions occurring at </a:t>
            </a:r>
            <a:r>
              <a:rPr lang="en-US" sz="2400" dirty="0" smtClean="0">
                <a:solidFill>
                  <a:srgbClr val="0070C0"/>
                </a:solidFill>
              </a:rPr>
              <a:t>b</a:t>
            </a:r>
            <a:r>
              <a:rPr lang="en-US" sz="2400" baseline="-25000" dirty="0" smtClean="0">
                <a:solidFill>
                  <a:srgbClr val="0070C0"/>
                </a:solidFill>
              </a:rPr>
              <a:t>i</a:t>
            </a:r>
            <a:r>
              <a:rPr lang="en-US" sz="2400" baseline="30000" dirty="0" smtClean="0">
                <a:solidFill>
                  <a:srgbClr val="0070C0"/>
                </a:solidFill>
              </a:rPr>
              <a:t>1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FF0000"/>
                </a:solidFill>
              </a:rPr>
              <a:t>b</a:t>
            </a:r>
            <a:r>
              <a:rPr lang="en-US" sz="2400" baseline="-25000" dirty="0" smtClean="0">
                <a:solidFill>
                  <a:srgbClr val="FF0000"/>
                </a:solidFill>
              </a:rPr>
              <a:t>i</a:t>
            </a:r>
            <a:r>
              <a:rPr lang="en-US" sz="2400" baseline="30000" dirty="0" smtClean="0">
                <a:solidFill>
                  <a:srgbClr val="FF0000"/>
                </a:solidFill>
              </a:rPr>
              <a:t>2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One minimal assumption is rapidity factorization: R</a:t>
            </a:r>
            <a:r>
              <a:rPr lang="en-US" sz="2400" baseline="-25000" dirty="0" smtClean="0"/>
              <a:t>AA</a:t>
            </a:r>
            <a:r>
              <a:rPr lang="en-US" sz="2400" dirty="0" smtClean="0"/>
              <a:t>(|</a:t>
            </a:r>
            <a:r>
              <a:rPr lang="en-US" sz="2400" dirty="0" err="1" smtClean="0"/>
              <a:t>y|,b</a:t>
            </a:r>
            <a:r>
              <a:rPr lang="en-US" sz="2400" baseline="-25000" dirty="0" err="1" smtClean="0"/>
              <a:t>AA</a:t>
            </a:r>
            <a:r>
              <a:rPr lang="en-US" sz="2400" dirty="0" smtClean="0"/>
              <a:t>) =</a:t>
            </a:r>
          </a:p>
          <a:p>
            <a:pPr algn="ctr">
              <a:buFontTx/>
              <a:buNone/>
            </a:pPr>
            <a:r>
              <a:rPr lang="el-GR" sz="2400" dirty="0" smtClean="0"/>
              <a:t>Σ</a:t>
            </a:r>
            <a:r>
              <a:rPr lang="en-US" sz="2400" baseline="-25000" dirty="0" smtClean="0"/>
              <a:t>collisions</a:t>
            </a:r>
            <a:r>
              <a:rPr lang="en-US" sz="2400" dirty="0" smtClean="0"/>
              <a:t> [</a:t>
            </a:r>
            <a:r>
              <a:rPr lang="en-US" sz="2400" dirty="0" err="1" smtClean="0">
                <a:solidFill>
                  <a:srgbClr val="0070C0"/>
                </a:solidFill>
              </a:rPr>
              <a:t>R</a:t>
            </a:r>
            <a:r>
              <a:rPr lang="en-US" sz="2400" baseline="-25000" dirty="0" err="1" smtClean="0">
                <a:solidFill>
                  <a:srgbClr val="0070C0"/>
                </a:solidFill>
              </a:rPr>
              <a:t>dA</a:t>
            </a:r>
            <a:r>
              <a:rPr lang="en-US" sz="2400" dirty="0" smtClean="0">
                <a:solidFill>
                  <a:srgbClr val="0070C0"/>
                </a:solidFill>
              </a:rPr>
              <a:t>(-y,b</a:t>
            </a:r>
            <a:r>
              <a:rPr lang="en-US" sz="2400" baseline="-25000" dirty="0" smtClean="0">
                <a:solidFill>
                  <a:srgbClr val="0070C0"/>
                </a:solidFill>
              </a:rPr>
              <a:t>i</a:t>
            </a:r>
            <a:r>
              <a:rPr lang="en-US" sz="2400" baseline="30000" dirty="0" smtClean="0">
                <a:solidFill>
                  <a:srgbClr val="0070C0"/>
                </a:solidFill>
              </a:rPr>
              <a:t>1</a:t>
            </a:r>
            <a:r>
              <a:rPr lang="en-US" sz="2400" dirty="0" smtClean="0">
                <a:solidFill>
                  <a:srgbClr val="0070C0"/>
                </a:solidFill>
              </a:rPr>
              <a:t>) </a:t>
            </a:r>
            <a:r>
              <a:rPr lang="en-US" sz="2400" dirty="0" smtClean="0"/>
              <a:t>x </a:t>
            </a:r>
            <a:r>
              <a:rPr lang="en-US" sz="2400" dirty="0" err="1" smtClean="0">
                <a:solidFill>
                  <a:srgbClr val="FF0000"/>
                </a:solidFill>
              </a:rPr>
              <a:t>R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dA</a:t>
            </a:r>
            <a:r>
              <a:rPr lang="en-US" sz="2400" dirty="0" smtClean="0">
                <a:solidFill>
                  <a:srgbClr val="FF0000"/>
                </a:solidFill>
              </a:rPr>
              <a:t>(+y,b</a:t>
            </a:r>
            <a:r>
              <a:rPr lang="en-US" sz="2400" baseline="-25000" dirty="0" smtClean="0">
                <a:solidFill>
                  <a:srgbClr val="FF0000"/>
                </a:solidFill>
              </a:rPr>
              <a:t>i</a:t>
            </a:r>
            <a:r>
              <a:rPr lang="en-US" sz="2400" baseline="30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  <a:r>
              <a:rPr lang="en-US" sz="2400" dirty="0" smtClean="0"/>
              <a:t>] / </a:t>
            </a:r>
            <a:r>
              <a:rPr lang="en-US" sz="2400" dirty="0" err="1" smtClean="0"/>
              <a:t>N</a:t>
            </a:r>
            <a:r>
              <a:rPr lang="en-US" sz="2400" baseline="-25000" dirty="0" err="1" smtClean="0"/>
              <a:t>coll</a:t>
            </a:r>
            <a:endParaRPr lang="en-US" sz="2400" baseline="-25000" dirty="0" smtClean="0"/>
          </a:p>
          <a:p>
            <a:endParaRPr lang="en-US" sz="2400" dirty="0" smtClean="0"/>
          </a:p>
          <a:p>
            <a:r>
              <a:rPr lang="en-US" sz="2400" dirty="0" smtClean="0"/>
              <a:t>Works (at least) for absorption &amp; shadowing since production</a:t>
            </a:r>
          </a:p>
          <a:p>
            <a:pPr>
              <a:buFontTx/>
              <a:buNone/>
            </a:pPr>
            <a:r>
              <a:rPr lang="en-US" sz="2400" dirty="0" smtClean="0"/>
              <a:t>	~ </a:t>
            </a:r>
            <a:r>
              <a:rPr lang="en-US" sz="2400" dirty="0" smtClean="0">
                <a:solidFill>
                  <a:srgbClr val="0070C0"/>
                </a:solidFill>
              </a:rPr>
              <a:t>pdf1</a:t>
            </a:r>
            <a:r>
              <a:rPr lang="en-US" sz="2400" dirty="0" smtClean="0"/>
              <a:t> x </a:t>
            </a:r>
            <a:r>
              <a:rPr lang="en-US" sz="2400" dirty="0" smtClean="0">
                <a:solidFill>
                  <a:srgbClr val="FF0000"/>
                </a:solidFill>
              </a:rPr>
              <a:t>pdf2</a:t>
            </a:r>
            <a:r>
              <a:rPr lang="en-US" sz="2400" dirty="0" smtClean="0"/>
              <a:t> x exp –</a:t>
            </a:r>
            <a:r>
              <a:rPr lang="el-GR" sz="2400" dirty="0" smtClean="0"/>
              <a:t>ρσ(</a:t>
            </a:r>
            <a:r>
              <a:rPr lang="en-US" sz="2400" dirty="0" smtClean="0">
                <a:solidFill>
                  <a:srgbClr val="0070C0"/>
                </a:solidFill>
              </a:rPr>
              <a:t>L</a:t>
            </a:r>
            <a:r>
              <a:rPr lang="en-US" sz="2400" baseline="-25000" dirty="0" smtClean="0">
                <a:solidFill>
                  <a:srgbClr val="0070C0"/>
                </a:solidFill>
              </a:rPr>
              <a:t>1</a:t>
            </a:r>
            <a:r>
              <a:rPr lang="en-US" sz="2400" dirty="0" smtClean="0"/>
              <a:t>+</a:t>
            </a:r>
            <a:r>
              <a:rPr lang="en-US" sz="2400" dirty="0" smtClean="0">
                <a:solidFill>
                  <a:srgbClr val="FF0000"/>
                </a:solidFill>
              </a:rPr>
              <a:t>L</a:t>
            </a:r>
            <a:r>
              <a:rPr lang="en-US" sz="2400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/>
              <a:t>)</a:t>
            </a:r>
          </a:p>
          <a:p>
            <a:endParaRPr lang="en-US" sz="2400" dirty="0" smtClean="0"/>
          </a:p>
        </p:txBody>
      </p:sp>
      <p:sp>
        <p:nvSpPr>
          <p:cNvPr id="50184" name="Espace réservé de la date 108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2009, June 17th</a:t>
            </a:r>
            <a:endParaRPr lang="en-US" smtClean="0"/>
          </a:p>
        </p:txBody>
      </p:sp>
      <p:sp>
        <p:nvSpPr>
          <p:cNvPr id="50185" name="Espace réservé du pied de page 1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Charmonia at SPS &amp; RHIC - raphael@in2p3.fr</a:t>
            </a:r>
            <a:endParaRPr lang="fr-FR" smtClean="0"/>
          </a:p>
        </p:txBody>
      </p:sp>
      <p:sp>
        <p:nvSpPr>
          <p:cNvPr id="82" name="Espace réservé du numéro de diapositive 8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FC6FF-3AD2-44CC-A2C8-A2EF1A05A1E0}" type="slidenum">
              <a:rPr lang="fr-FR" smtClean="0"/>
              <a:pPr>
                <a:defRPr/>
              </a:pPr>
              <a:t>50</a:t>
            </a:fld>
            <a:endParaRPr lang="fr-FR" dirty="0"/>
          </a:p>
        </p:txBody>
      </p:sp>
    </p:spTree>
    <p:custDataLst>
      <p:tags r:id="rId1"/>
    </p:custDataLst>
  </p:cSld>
  <p:clrMapOvr>
    <a:masterClrMapping/>
  </p:clrMapOvr>
  <p:transition advTm="61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Heavy flavor elliptic flow</a:t>
            </a:r>
          </a:p>
        </p:txBody>
      </p:sp>
      <p:sp>
        <p:nvSpPr>
          <p:cNvPr id="37891" name="Espace réservé du contenu 2"/>
          <p:cNvSpPr>
            <a:spLocks noGrp="1"/>
          </p:cNvSpPr>
          <p:nvPr>
            <p:ph sz="half" idx="1"/>
          </p:nvPr>
        </p:nvSpPr>
        <p:spPr>
          <a:xfrm>
            <a:off x="214313" y="2000250"/>
            <a:ext cx="3786187" cy="4340225"/>
          </a:xfrm>
        </p:spPr>
        <p:txBody>
          <a:bodyPr/>
          <a:lstStyle/>
          <a:p>
            <a:r>
              <a:rPr lang="en-US" smtClean="0"/>
              <a:t>Also a surprise!</a:t>
            </a:r>
          </a:p>
          <a:p>
            <a:r>
              <a:rPr lang="en-US" smtClean="0"/>
              <a:t>Now, do bees fly?</a:t>
            </a:r>
          </a:p>
          <a:p>
            <a:pPr lvl="1"/>
            <a:r>
              <a:rPr lang="en-US" smtClean="0"/>
              <a:t>Need the b/c+b in AA to properly estimate the b flow…</a:t>
            </a:r>
          </a:p>
          <a:p>
            <a:r>
              <a:rPr lang="en-US" smtClean="0"/>
              <a:t>(todo : average the 2 datasets cause they have different stat/syst balance) </a:t>
            </a:r>
          </a:p>
        </p:txBody>
      </p:sp>
      <p:sp>
        <p:nvSpPr>
          <p:cNvPr id="37892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>
                <a:latin typeface="Arial" pitchFamily="34" charset="0"/>
              </a:rPr>
              <a:t>2009, June 17th</a:t>
            </a:r>
            <a:endParaRPr lang="en-US" smtClean="0">
              <a:latin typeface="Arial" pitchFamily="34" charset="0"/>
            </a:endParaRPr>
          </a:p>
        </p:txBody>
      </p:sp>
      <p:sp>
        <p:nvSpPr>
          <p:cNvPr id="37893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Arial" pitchFamily="34" charset="0"/>
              </a:rPr>
              <a:t>Charmonia at SPS &amp; RHIC - raphael@in2p3.fr</a:t>
            </a:r>
            <a:endParaRPr lang="fr-FR" smtClean="0">
              <a:latin typeface="Arial" pitchFamily="34" charset="0"/>
            </a:endParaRPr>
          </a:p>
        </p:txBody>
      </p:sp>
      <p:pic>
        <p:nvPicPr>
          <p:cNvPr id="37895" name="Picture 12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968750" y="1565275"/>
            <a:ext cx="5246688" cy="3863975"/>
          </a:xfrm>
        </p:spPr>
      </p:pic>
      <p:sp>
        <p:nvSpPr>
          <p:cNvPr id="14" name="Forme libre 13"/>
          <p:cNvSpPr/>
          <p:nvPr/>
        </p:nvSpPr>
        <p:spPr>
          <a:xfrm>
            <a:off x="5199063" y="2933700"/>
            <a:ext cx="3440112" cy="631825"/>
          </a:xfrm>
          <a:custGeom>
            <a:avLst/>
            <a:gdLst>
              <a:gd name="connsiteX0" fmla="*/ 434454 w 4433248"/>
              <a:gd name="connsiteY0" fmla="*/ 2779594 h 2779594"/>
              <a:gd name="connsiteX1" fmla="*/ 1580866 w 4433248"/>
              <a:gd name="connsiteY1" fmla="*/ 2220036 h 2779594"/>
              <a:gd name="connsiteX2" fmla="*/ 3873690 w 4433248"/>
              <a:gd name="connsiteY2" fmla="*/ 2342866 h 2779594"/>
              <a:gd name="connsiteX3" fmla="*/ 3846394 w 4433248"/>
              <a:gd name="connsiteY3" fmla="*/ 2397457 h 2779594"/>
              <a:gd name="connsiteX4" fmla="*/ 352567 w 4433248"/>
              <a:gd name="connsiteY4" fmla="*/ 1182806 h 2779594"/>
              <a:gd name="connsiteX5" fmla="*/ 1730991 w 4433248"/>
              <a:gd name="connsiteY5" fmla="*/ 2179093 h 2779594"/>
              <a:gd name="connsiteX6" fmla="*/ 2659039 w 4433248"/>
              <a:gd name="connsiteY6" fmla="*/ 227463 h 2779594"/>
              <a:gd name="connsiteX7" fmla="*/ 2686335 w 4433248"/>
              <a:gd name="connsiteY7" fmla="*/ 814317 h 2779594"/>
              <a:gd name="connsiteX0" fmla="*/ 434454 w 4433248"/>
              <a:gd name="connsiteY0" fmla="*/ 2552131 h 2552131"/>
              <a:gd name="connsiteX1" fmla="*/ 1580866 w 4433248"/>
              <a:gd name="connsiteY1" fmla="*/ 1992573 h 2552131"/>
              <a:gd name="connsiteX2" fmla="*/ 3873690 w 4433248"/>
              <a:gd name="connsiteY2" fmla="*/ 2115403 h 2552131"/>
              <a:gd name="connsiteX3" fmla="*/ 3846394 w 4433248"/>
              <a:gd name="connsiteY3" fmla="*/ 2169994 h 2552131"/>
              <a:gd name="connsiteX4" fmla="*/ 352567 w 4433248"/>
              <a:gd name="connsiteY4" fmla="*/ 955343 h 2552131"/>
              <a:gd name="connsiteX5" fmla="*/ 1730991 w 4433248"/>
              <a:gd name="connsiteY5" fmla="*/ 1951630 h 2552131"/>
              <a:gd name="connsiteX6" fmla="*/ 2659039 w 4433248"/>
              <a:gd name="connsiteY6" fmla="*/ 0 h 2552131"/>
              <a:gd name="connsiteX0" fmla="*/ 434454 w 4433248"/>
              <a:gd name="connsiteY0" fmla="*/ 1633182 h 1633182"/>
              <a:gd name="connsiteX1" fmla="*/ 1580866 w 4433248"/>
              <a:gd name="connsiteY1" fmla="*/ 1073624 h 1633182"/>
              <a:gd name="connsiteX2" fmla="*/ 3873690 w 4433248"/>
              <a:gd name="connsiteY2" fmla="*/ 1196454 h 1633182"/>
              <a:gd name="connsiteX3" fmla="*/ 3846394 w 4433248"/>
              <a:gd name="connsiteY3" fmla="*/ 1251045 h 1633182"/>
              <a:gd name="connsiteX4" fmla="*/ 352567 w 4433248"/>
              <a:gd name="connsiteY4" fmla="*/ 36394 h 1633182"/>
              <a:gd name="connsiteX5" fmla="*/ 1730991 w 4433248"/>
              <a:gd name="connsiteY5" fmla="*/ 1032681 h 1633182"/>
              <a:gd name="connsiteX0" fmla="*/ 0 w 3816824"/>
              <a:gd name="connsiteY0" fmla="*/ 632346 h 632346"/>
              <a:gd name="connsiteX1" fmla="*/ 1146412 w 3816824"/>
              <a:gd name="connsiteY1" fmla="*/ 72788 h 632346"/>
              <a:gd name="connsiteX2" fmla="*/ 3439236 w 3816824"/>
              <a:gd name="connsiteY2" fmla="*/ 195618 h 632346"/>
              <a:gd name="connsiteX3" fmla="*/ 3411940 w 3816824"/>
              <a:gd name="connsiteY3" fmla="*/ 250209 h 632346"/>
              <a:gd name="connsiteX4" fmla="*/ 1296537 w 3816824"/>
              <a:gd name="connsiteY4" fmla="*/ 31845 h 632346"/>
              <a:gd name="connsiteX0" fmla="*/ 0 w 3816824"/>
              <a:gd name="connsiteY0" fmla="*/ 632346 h 632346"/>
              <a:gd name="connsiteX1" fmla="*/ 1146412 w 3816824"/>
              <a:gd name="connsiteY1" fmla="*/ 72788 h 632346"/>
              <a:gd name="connsiteX2" fmla="*/ 3439236 w 3816824"/>
              <a:gd name="connsiteY2" fmla="*/ 195618 h 632346"/>
              <a:gd name="connsiteX3" fmla="*/ 3411940 w 3816824"/>
              <a:gd name="connsiteY3" fmla="*/ 250209 h 632346"/>
              <a:gd name="connsiteX4" fmla="*/ 1296537 w 3816824"/>
              <a:gd name="connsiteY4" fmla="*/ 31845 h 632346"/>
              <a:gd name="connsiteX0" fmla="*/ 0 w 3464257"/>
              <a:gd name="connsiteY0" fmla="*/ 632346 h 632346"/>
              <a:gd name="connsiteX1" fmla="*/ 1146412 w 3464257"/>
              <a:gd name="connsiteY1" fmla="*/ 72788 h 632346"/>
              <a:gd name="connsiteX2" fmla="*/ 3439236 w 3464257"/>
              <a:gd name="connsiteY2" fmla="*/ 195618 h 632346"/>
              <a:gd name="connsiteX3" fmla="*/ 1296537 w 3464257"/>
              <a:gd name="connsiteY3" fmla="*/ 31845 h 632346"/>
              <a:gd name="connsiteX0" fmla="*/ 0 w 3464257"/>
              <a:gd name="connsiteY0" fmla="*/ 632346 h 632346"/>
              <a:gd name="connsiteX1" fmla="*/ 1146412 w 3464257"/>
              <a:gd name="connsiteY1" fmla="*/ 72788 h 632346"/>
              <a:gd name="connsiteX2" fmla="*/ 3439236 w 3464257"/>
              <a:gd name="connsiteY2" fmla="*/ 195618 h 632346"/>
              <a:gd name="connsiteX3" fmla="*/ 1296537 w 3464257"/>
              <a:gd name="connsiteY3" fmla="*/ 31845 h 632346"/>
              <a:gd name="connsiteX0" fmla="*/ 0 w 3439236"/>
              <a:gd name="connsiteY0" fmla="*/ 632346 h 632346"/>
              <a:gd name="connsiteX1" fmla="*/ 1146412 w 3439236"/>
              <a:gd name="connsiteY1" fmla="*/ 72788 h 632346"/>
              <a:gd name="connsiteX2" fmla="*/ 3439236 w 3439236"/>
              <a:gd name="connsiteY2" fmla="*/ 195618 h 632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39236" h="632346">
                <a:moveTo>
                  <a:pt x="0" y="632346"/>
                </a:moveTo>
                <a:cubicBezTo>
                  <a:pt x="286603" y="388961"/>
                  <a:pt x="573206" y="145576"/>
                  <a:pt x="1146412" y="72788"/>
                </a:cubicBezTo>
                <a:cubicBezTo>
                  <a:pt x="1719618" y="0"/>
                  <a:pt x="3414215" y="202442"/>
                  <a:pt x="3439236" y="195618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789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42875" y="-107950"/>
            <a:ext cx="2643188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9" name="Line 33"/>
          <p:cNvSpPr>
            <a:spLocks noChangeShapeType="1"/>
          </p:cNvSpPr>
          <p:nvPr/>
        </p:nvSpPr>
        <p:spPr bwMode="auto">
          <a:xfrm>
            <a:off x="3455988" y="8572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A30E21-DF7A-46F5-8266-1FF758349B26}" type="slidenum">
              <a:rPr lang="fr-FR" smtClean="0"/>
              <a:pPr>
                <a:defRPr/>
              </a:pPr>
              <a:t>51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r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NA60 </a:t>
            </a:r>
            <a:r>
              <a:rPr lang="en-GB" dirty="0" err="1" smtClean="0"/>
              <a:t>In+In</a:t>
            </a:r>
            <a:endParaRPr lang="en-GB" dirty="0"/>
          </a:p>
        </p:txBody>
      </p:sp>
      <p:sp>
        <p:nvSpPr>
          <p:cNvPr id="22" name="Espace réservé du contenu 2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2009, June 17th</a:t>
            </a:r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Charmonia at SPS &amp; RHIC - raphael@in2p3.fr</a:t>
            </a:r>
            <a:endParaRPr lang="fr-FR"/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8047B-9807-4107-A1F2-461699E76573}" type="slidenum">
              <a:rPr lang="fr-FR" smtClean="0"/>
              <a:pPr>
                <a:defRPr/>
              </a:pPr>
              <a:t>52</a:t>
            </a:fld>
            <a:endParaRPr lang="fr-FR" dirty="0"/>
          </a:p>
        </p:txBody>
      </p:sp>
      <p:pic>
        <p:nvPicPr>
          <p:cNvPr id="12" name="Picture 9" descr="InIn_PRL_Q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1571612"/>
            <a:ext cx="4648200" cy="4367212"/>
          </a:xfrm>
          <a:prstGeom prst="rect">
            <a:avLst/>
          </a:prstGeom>
          <a:noFill/>
        </p:spPr>
      </p:pic>
      <p:grpSp>
        <p:nvGrpSpPr>
          <p:cNvPr id="13" name="Group 29"/>
          <p:cNvGrpSpPr>
            <a:grpSpLocks/>
          </p:cNvGrpSpPr>
          <p:nvPr/>
        </p:nvGrpSpPr>
        <p:grpSpPr bwMode="auto">
          <a:xfrm>
            <a:off x="2620969" y="4643446"/>
            <a:ext cx="2951163" cy="512762"/>
            <a:chOff x="672" y="3218"/>
            <a:chExt cx="1859" cy="323"/>
          </a:xfrm>
        </p:grpSpPr>
        <p:grpSp>
          <p:nvGrpSpPr>
            <p:cNvPr id="14" name="Group 30"/>
            <p:cNvGrpSpPr>
              <a:grpSpLocks/>
            </p:cNvGrpSpPr>
            <p:nvPr/>
          </p:nvGrpSpPr>
          <p:grpSpPr bwMode="auto">
            <a:xfrm>
              <a:off x="672" y="3218"/>
              <a:ext cx="1859" cy="173"/>
              <a:chOff x="672" y="3218"/>
              <a:chExt cx="1859" cy="173"/>
            </a:xfrm>
          </p:grpSpPr>
          <p:sp>
            <p:nvSpPr>
              <p:cNvPr id="18" name="Oval 31"/>
              <p:cNvSpPr>
                <a:spLocks noChangeArrowheads="1"/>
              </p:cNvSpPr>
              <p:nvPr/>
            </p:nvSpPr>
            <p:spPr bwMode="auto">
              <a:xfrm>
                <a:off x="672" y="326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9" name="Text Box 32"/>
              <p:cNvSpPr txBox="1">
                <a:spLocks noChangeArrowheads="1"/>
              </p:cNvSpPr>
              <p:nvPr/>
            </p:nvSpPr>
            <p:spPr bwMode="auto">
              <a:xfrm>
                <a:off x="749" y="3218"/>
                <a:ext cx="1782" cy="17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new reference curve (</a:t>
                </a:r>
                <a:r>
                  <a:rPr lang="en-US" sz="1200">
                    <a:sym typeface="Symbol" pitchFamily="18" charset="2"/>
                  </a:rPr>
                  <a:t></a:t>
                </a:r>
                <a:r>
                  <a:rPr lang="en-US" sz="1200" baseline="-25000">
                    <a:sym typeface="Symbol" pitchFamily="18" charset="2"/>
                  </a:rPr>
                  <a:t>abs</a:t>
                </a:r>
                <a:r>
                  <a:rPr lang="en-US" sz="1200">
                    <a:sym typeface="Symbol" pitchFamily="18" charset="2"/>
                  </a:rPr>
                  <a:t>=7.6mb)</a:t>
                </a:r>
              </a:p>
            </p:txBody>
          </p:sp>
        </p:grpSp>
        <p:grpSp>
          <p:nvGrpSpPr>
            <p:cNvPr id="15" name="Group 33"/>
            <p:cNvGrpSpPr>
              <a:grpSpLocks/>
            </p:cNvGrpSpPr>
            <p:nvPr/>
          </p:nvGrpSpPr>
          <p:grpSpPr bwMode="auto">
            <a:xfrm>
              <a:off x="672" y="3368"/>
              <a:ext cx="1806" cy="173"/>
              <a:chOff x="672" y="3368"/>
              <a:chExt cx="1806" cy="173"/>
            </a:xfrm>
          </p:grpSpPr>
          <p:sp>
            <p:nvSpPr>
              <p:cNvPr id="16" name="Oval 34"/>
              <p:cNvSpPr>
                <a:spLocks noChangeArrowheads="1"/>
              </p:cNvSpPr>
              <p:nvPr/>
            </p:nvSpPr>
            <p:spPr bwMode="auto">
              <a:xfrm>
                <a:off x="672" y="3414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7" name="Text Box 35"/>
              <p:cNvSpPr txBox="1">
                <a:spLocks noChangeArrowheads="1"/>
              </p:cNvSpPr>
              <p:nvPr/>
            </p:nvSpPr>
            <p:spPr bwMode="auto">
              <a:xfrm>
                <a:off x="749" y="3368"/>
                <a:ext cx="1729" cy="17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old reference curve (</a:t>
                </a:r>
                <a:r>
                  <a:rPr lang="en-US" sz="1200" dirty="0">
                    <a:sym typeface="Symbol" pitchFamily="18" charset="2"/>
                  </a:rPr>
                  <a:t></a:t>
                </a:r>
                <a:r>
                  <a:rPr lang="en-US" sz="1200" baseline="-25000" dirty="0">
                    <a:sym typeface="Symbol" pitchFamily="18" charset="2"/>
                  </a:rPr>
                  <a:t>abs</a:t>
                </a:r>
                <a:r>
                  <a:rPr lang="en-US" sz="1200" dirty="0">
                    <a:sym typeface="Symbol" pitchFamily="18" charset="2"/>
                  </a:rPr>
                  <a:t>=4.2mb)</a:t>
                </a:r>
              </a:p>
            </p:txBody>
          </p:sp>
        </p:grpSp>
      </p:grpSp>
      <p:sp>
        <p:nvSpPr>
          <p:cNvPr id="23" name="Line 30"/>
          <p:cNvSpPr>
            <a:spLocks noChangeShapeType="1"/>
          </p:cNvSpPr>
          <p:nvPr/>
        </p:nvSpPr>
        <p:spPr bwMode="auto">
          <a:xfrm>
            <a:off x="3419475" y="9080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Espace réservé du contenu 6" descr="sna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520" y="1341438"/>
            <a:ext cx="4524959" cy="4784725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2009, June 17th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Charmonia at SPS &amp; RHIC - raphael@in2p3.fr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FC6FF-3AD2-44CC-A2C8-A2EF1A05A1E0}" type="slidenum">
              <a:rPr lang="fr-FR" smtClean="0"/>
              <a:pPr>
                <a:defRPr/>
              </a:pPr>
              <a:t>53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>
                <a:solidFill>
                  <a:srgbClr val="FF0000"/>
                </a:solidFill>
              </a:rPr>
              <a:t>R</a:t>
            </a:r>
            <a:r>
              <a:rPr lang="fr-FR" baseline="-25000" smtClean="0">
                <a:solidFill>
                  <a:srgbClr val="FF0000"/>
                </a:solidFill>
              </a:rPr>
              <a:t>AuAu</a:t>
            </a:r>
            <a:r>
              <a:rPr lang="fr-FR" smtClean="0">
                <a:solidFill>
                  <a:srgbClr val="FF0000"/>
                </a:solidFill>
              </a:rPr>
              <a:t> (y≈0 in PHENIX) </a:t>
            </a:r>
            <a:r>
              <a:rPr lang="fr-FR" smtClean="0">
                <a:solidFill>
                  <a:schemeClr val="tx1"/>
                </a:solidFill>
              </a:rPr>
              <a:t>≈ R</a:t>
            </a:r>
            <a:r>
              <a:rPr lang="fr-FR" baseline="-25000" smtClean="0">
                <a:solidFill>
                  <a:schemeClr val="tx1"/>
                </a:solidFill>
              </a:rPr>
              <a:t>PbPb</a:t>
            </a:r>
            <a:r>
              <a:rPr lang="fr-FR" smtClean="0">
                <a:solidFill>
                  <a:schemeClr val="tx1"/>
                </a:solidFill>
              </a:rPr>
              <a:t> (@ SPS)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14313" y="1341438"/>
            <a:ext cx="4281487" cy="478472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Lower rapidity R</a:t>
            </a:r>
            <a:r>
              <a:rPr lang="en-US" sz="2800" baseline="-25000" dirty="0" smtClean="0"/>
              <a:t>AA</a:t>
            </a:r>
            <a:r>
              <a:rPr lang="en-US" sz="2800" dirty="0" smtClean="0"/>
              <a:t> looks surprisingly similar, while there are obvious differences:</a:t>
            </a:r>
          </a:p>
          <a:p>
            <a:pPr lvl="1" eaLnBrk="1" hangingPunct="1"/>
            <a:r>
              <a:rPr lang="en-US" sz="2400" dirty="0" smtClean="0"/>
              <a:t>At a given </a:t>
            </a:r>
            <a:r>
              <a:rPr lang="en-US" sz="2400" dirty="0" err="1" smtClean="0"/>
              <a:t>N</a:t>
            </a:r>
            <a:r>
              <a:rPr lang="en-US" sz="2400" baseline="-25000" dirty="0" err="1" smtClean="0"/>
              <a:t>part</a:t>
            </a:r>
            <a:r>
              <a:rPr lang="en-US" sz="2400" dirty="0" smtClean="0"/>
              <a:t>, different energy densities…</a:t>
            </a:r>
          </a:p>
          <a:p>
            <a:pPr lvl="1" eaLnBrk="1" hangingPunct="1"/>
            <a:r>
              <a:rPr lang="en-US" sz="2400" dirty="0" smtClean="0"/>
              <a:t>Cold nuclear matter effects (</a:t>
            </a:r>
            <a:r>
              <a:rPr lang="en-US" sz="2400" dirty="0" err="1" smtClean="0"/>
              <a:t>x</a:t>
            </a:r>
            <a:r>
              <a:rPr lang="en-US" sz="2400" baseline="-25000" dirty="0" err="1" smtClean="0"/>
              <a:t>Bjorken</a:t>
            </a:r>
            <a:r>
              <a:rPr lang="en-US" sz="2400" dirty="0" smtClean="0"/>
              <a:t>, </a:t>
            </a:r>
            <a:r>
              <a:rPr lang="el-GR" sz="2400" dirty="0" smtClean="0"/>
              <a:t>σ</a:t>
            </a:r>
            <a:r>
              <a:rPr lang="fr-FR" sz="2400" baseline="-25000" dirty="0" smtClean="0"/>
              <a:t>abs</a:t>
            </a:r>
            <a:r>
              <a:rPr lang="fr-FR" sz="2400" dirty="0" smtClean="0"/>
              <a:t>…</a:t>
            </a:r>
            <a:r>
              <a:rPr lang="en-US" sz="2400" dirty="0" smtClean="0"/>
              <a:t>)</a:t>
            </a:r>
          </a:p>
          <a:p>
            <a:pPr lvl="1" eaLnBrk="1" hangingPunct="1"/>
            <a:r>
              <a:rPr lang="en-US" sz="2400" dirty="0" smtClean="0"/>
              <a:t>…</a:t>
            </a:r>
          </a:p>
        </p:txBody>
      </p:sp>
      <p:sp>
        <p:nvSpPr>
          <p:cNvPr id="16388" name="Line 27"/>
          <p:cNvSpPr>
            <a:spLocks noChangeShapeType="1"/>
          </p:cNvSpPr>
          <p:nvPr/>
        </p:nvSpPr>
        <p:spPr bwMode="auto">
          <a:xfrm>
            <a:off x="3419475" y="9080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9" name="Espace réservé de la date 2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2009, June 17th</a:t>
            </a:r>
            <a:endParaRPr lang="en-US" smtClean="0"/>
          </a:p>
        </p:txBody>
      </p:sp>
      <p:sp>
        <p:nvSpPr>
          <p:cNvPr id="16390" name="Espace réservé du pied de page 2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Charmonia at SPS &amp; RHIC - raphael@in2p3.fr</a:t>
            </a:r>
            <a:endParaRPr lang="fr-FR" smtClean="0"/>
          </a:p>
        </p:txBody>
      </p:sp>
      <p:sp>
        <p:nvSpPr>
          <p:cNvPr id="23" name="Rectangle 22"/>
          <p:cNvSpPr/>
          <p:nvPr/>
        </p:nvSpPr>
        <p:spPr>
          <a:xfrm>
            <a:off x="6500813" y="3643313"/>
            <a:ext cx="1643062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REDO</a:t>
            </a:r>
          </a:p>
          <a:p>
            <a:pPr algn="ctr">
              <a:defRPr/>
            </a:pPr>
            <a:r>
              <a:rPr lang="fr-FR" dirty="0" err="1"/>
              <a:t>Without</a:t>
            </a:r>
            <a:r>
              <a:rPr lang="fr-FR" dirty="0"/>
              <a:t> </a:t>
            </a:r>
            <a:r>
              <a:rPr lang="fr-FR" dirty="0" err="1"/>
              <a:t>forward</a:t>
            </a:r>
            <a:endParaRPr lang="fr-FR" dirty="0"/>
          </a:p>
        </p:txBody>
      </p:sp>
      <p:pic>
        <p:nvPicPr>
          <p:cNvPr id="16394" name="Espace réservé du contenu 25" descr="QM08_01_bis.gi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1268413"/>
            <a:ext cx="4587875" cy="4403725"/>
          </a:xfrm>
        </p:spPr>
      </p:pic>
      <p:sp>
        <p:nvSpPr>
          <p:cNvPr id="25" name="Parchemin horizontal 24"/>
          <p:cNvSpPr/>
          <p:nvPr/>
        </p:nvSpPr>
        <p:spPr>
          <a:xfrm>
            <a:off x="5333739" y="4286256"/>
            <a:ext cx="2810161" cy="71162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buSzPct val="80000"/>
              <a:buFont typeface="Symbol" pitchFamily="18" charset="2"/>
              <a:buNone/>
              <a:defRPr/>
            </a:pPr>
            <a:r>
              <a:rPr lang="en-GB" sz="1600" dirty="0">
                <a:latin typeface="Calibri" pitchFamily="34" charset="0"/>
              </a:rPr>
              <a:t>PHENIX, PRL98 (2007) 232301</a:t>
            </a:r>
          </a:p>
          <a:p>
            <a:pPr algn="ctr">
              <a:lnSpc>
                <a:spcPct val="90000"/>
              </a:lnSpc>
              <a:buSzPct val="80000"/>
              <a:buFont typeface="Symbol" pitchFamily="18" charset="2"/>
              <a:buNone/>
              <a:defRPr/>
            </a:pPr>
            <a:r>
              <a:rPr lang="en-GB" sz="1600" dirty="0">
                <a:latin typeface="Calibri" pitchFamily="34" charset="0"/>
              </a:rPr>
              <a:t>SPS from </a:t>
            </a:r>
            <a:r>
              <a:rPr lang="en-GB" sz="1600" dirty="0" err="1">
                <a:latin typeface="Calibri" pitchFamily="34" charset="0"/>
              </a:rPr>
              <a:t>Scomparin</a:t>
            </a:r>
            <a:r>
              <a:rPr lang="en-GB" sz="1600" dirty="0">
                <a:latin typeface="Calibri" pitchFamily="34" charset="0"/>
              </a:rPr>
              <a:t> @ QM06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D25F4-F9E3-4253-BCB1-AADFABC64EC8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</p:spTree>
  </p:cSld>
  <p:clrMapOvr>
    <a:masterClrMapping/>
  </p:clrMapOvr>
  <p:transition advTm="28406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>
                <a:solidFill>
                  <a:srgbClr val="0000FF"/>
                </a:solidFill>
              </a:rPr>
              <a:t>R</a:t>
            </a:r>
            <a:r>
              <a:rPr lang="fr-FR" baseline="-25000" smtClean="0">
                <a:solidFill>
                  <a:srgbClr val="0000FF"/>
                </a:solidFill>
              </a:rPr>
              <a:t>AuAu</a:t>
            </a:r>
            <a:r>
              <a:rPr lang="fr-FR" smtClean="0">
                <a:solidFill>
                  <a:srgbClr val="0000FF"/>
                </a:solidFill>
              </a:rPr>
              <a:t> (y≈1.7)</a:t>
            </a:r>
            <a:r>
              <a:rPr lang="fr-FR" smtClean="0">
                <a:solidFill>
                  <a:schemeClr val="accent1"/>
                </a:solidFill>
              </a:rPr>
              <a:t> &lt; </a:t>
            </a:r>
            <a:r>
              <a:rPr lang="fr-FR" smtClean="0">
                <a:solidFill>
                  <a:srgbClr val="FF0000"/>
                </a:solidFill>
              </a:rPr>
              <a:t>R</a:t>
            </a:r>
            <a:r>
              <a:rPr lang="fr-FR" baseline="-25000" smtClean="0">
                <a:solidFill>
                  <a:srgbClr val="FF0000"/>
                </a:solidFill>
              </a:rPr>
              <a:t>AuAu</a:t>
            </a:r>
            <a:r>
              <a:rPr lang="fr-FR" smtClean="0">
                <a:solidFill>
                  <a:srgbClr val="FF0000"/>
                </a:solidFill>
              </a:rPr>
              <a:t> (y≈0)</a:t>
            </a:r>
            <a:r>
              <a:rPr lang="fr-FR" smtClean="0"/>
              <a:t> </a:t>
            </a:r>
            <a:r>
              <a:rPr lang="fr-FR" smtClean="0">
                <a:solidFill>
                  <a:schemeClr val="accent1"/>
                </a:solidFill>
              </a:rPr>
              <a:t>in PHENIX</a:t>
            </a:r>
          </a:p>
        </p:txBody>
      </p:sp>
      <p:sp>
        <p:nvSpPr>
          <p:cNvPr id="1741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28736"/>
            <a:ext cx="4038600" cy="2214577"/>
          </a:xfrm>
        </p:spPr>
        <p:txBody>
          <a:bodyPr/>
          <a:lstStyle/>
          <a:p>
            <a:pPr eaLnBrk="1" hangingPunct="1"/>
            <a:r>
              <a:rPr lang="en-US" sz="2800" dirty="0" smtClean="0"/>
              <a:t>@ RHIC, more J/</a:t>
            </a:r>
            <a:r>
              <a:rPr lang="el-GR" sz="2800" dirty="0" smtClean="0"/>
              <a:t>ψ</a:t>
            </a:r>
            <a:r>
              <a:rPr lang="fr-FR" sz="2800" dirty="0" smtClean="0"/>
              <a:t> </a:t>
            </a:r>
            <a:r>
              <a:rPr lang="en-US" sz="2800" dirty="0" smtClean="0"/>
              <a:t>suppression at forward rapidity!</a:t>
            </a:r>
          </a:p>
          <a:p>
            <a:pPr eaLnBrk="1" hangingPunct="1"/>
            <a:r>
              <a:rPr lang="en-US" sz="2800" dirty="0" smtClean="0"/>
              <a:t>While energy density should be smaller…</a:t>
            </a:r>
          </a:p>
        </p:txBody>
      </p:sp>
      <p:sp>
        <p:nvSpPr>
          <p:cNvPr id="17412" name="Line 25"/>
          <p:cNvSpPr>
            <a:spLocks noChangeShapeType="1"/>
          </p:cNvSpPr>
          <p:nvPr/>
        </p:nvSpPr>
        <p:spPr bwMode="auto">
          <a:xfrm>
            <a:off x="3419475" y="9080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e 30"/>
          <p:cNvGrpSpPr>
            <a:grpSpLocks/>
          </p:cNvGrpSpPr>
          <p:nvPr/>
        </p:nvGrpSpPr>
        <p:grpSpPr bwMode="auto">
          <a:xfrm>
            <a:off x="98425" y="4030684"/>
            <a:ext cx="4616450" cy="2470150"/>
            <a:chOff x="98426" y="3316304"/>
            <a:chExt cx="4616450" cy="2470150"/>
          </a:xfrm>
        </p:grpSpPr>
        <p:grpSp>
          <p:nvGrpSpPr>
            <p:cNvPr id="17420" name="Group 28"/>
            <p:cNvGrpSpPr>
              <a:grpSpLocks/>
            </p:cNvGrpSpPr>
            <p:nvPr/>
          </p:nvGrpSpPr>
          <p:grpSpPr bwMode="auto">
            <a:xfrm>
              <a:off x="98426" y="3316304"/>
              <a:ext cx="4616450" cy="2470150"/>
              <a:chOff x="17" y="2432"/>
              <a:chExt cx="2908" cy="1556"/>
            </a:xfrm>
          </p:grpSpPr>
          <p:pic>
            <p:nvPicPr>
              <p:cNvPr id="17423" name="Picture 9" descr="raa_super_ratio_AuAu_1106"/>
              <p:cNvPicPr>
                <a:picLocks noChangeAspect="1" noChangeArrowheads="1"/>
              </p:cNvPicPr>
              <p:nvPr/>
            </p:nvPicPr>
            <p:blipFill>
              <a:blip r:embed="rId3"/>
              <a:srcRect t="52057"/>
              <a:stretch>
                <a:fillRect/>
              </a:stretch>
            </p:blipFill>
            <p:spPr bwMode="auto">
              <a:xfrm>
                <a:off x="17" y="2432"/>
                <a:ext cx="2908" cy="15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7424" name="Group 27"/>
              <p:cNvGrpSpPr>
                <a:grpSpLocks/>
              </p:cNvGrpSpPr>
              <p:nvPr/>
            </p:nvGrpSpPr>
            <p:grpSpPr bwMode="auto">
              <a:xfrm>
                <a:off x="486" y="3294"/>
                <a:ext cx="840" cy="452"/>
                <a:chOff x="566" y="3397"/>
                <a:chExt cx="840" cy="452"/>
              </a:xfrm>
            </p:grpSpPr>
            <p:sp>
              <p:nvSpPr>
                <p:cNvPr id="17425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566" y="3397"/>
                  <a:ext cx="840" cy="4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fr-FR">
                      <a:solidFill>
                        <a:srgbClr val="0000FF"/>
                      </a:solidFill>
                    </a:rPr>
                    <a:t>R</a:t>
                  </a:r>
                  <a:r>
                    <a:rPr lang="fr-FR" baseline="-25000">
                      <a:solidFill>
                        <a:srgbClr val="0000FF"/>
                      </a:solidFill>
                    </a:rPr>
                    <a:t>AA</a:t>
                  </a:r>
                  <a:r>
                    <a:rPr lang="fr-FR">
                      <a:solidFill>
                        <a:srgbClr val="0000FF"/>
                      </a:solidFill>
                    </a:rPr>
                    <a:t>(y~1.7)</a:t>
                  </a:r>
                  <a:r>
                    <a:rPr lang="fr-FR"/>
                    <a:t> </a:t>
                  </a:r>
                </a:p>
                <a:p>
                  <a:pPr algn="ctr"/>
                  <a:endParaRPr lang="fr-FR" sz="500">
                    <a:solidFill>
                      <a:srgbClr val="0000FF"/>
                    </a:solidFill>
                  </a:endParaRPr>
                </a:p>
                <a:p>
                  <a:pPr algn="ctr"/>
                  <a:r>
                    <a:rPr lang="fr-FR">
                      <a:solidFill>
                        <a:srgbClr val="FF0000"/>
                      </a:solidFill>
                    </a:rPr>
                    <a:t>R</a:t>
                  </a:r>
                  <a:r>
                    <a:rPr lang="fr-FR" baseline="-25000">
                      <a:solidFill>
                        <a:srgbClr val="FF0000"/>
                      </a:solidFill>
                    </a:rPr>
                    <a:t>AA</a:t>
                  </a:r>
                  <a:r>
                    <a:rPr lang="fr-FR">
                      <a:solidFill>
                        <a:srgbClr val="FF0000"/>
                      </a:solidFill>
                    </a:rPr>
                    <a:t>(y~0)</a:t>
                  </a:r>
                </a:p>
              </p:txBody>
            </p:sp>
            <p:sp>
              <p:nvSpPr>
                <p:cNvPr id="17426" name="Line 26"/>
                <p:cNvSpPr>
                  <a:spLocks noChangeShapeType="1"/>
                </p:cNvSpPr>
                <p:nvPr/>
              </p:nvSpPr>
              <p:spPr bwMode="auto">
                <a:xfrm>
                  <a:off x="612" y="3633"/>
                  <a:ext cx="72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7421" name="Line 29"/>
            <p:cNvSpPr>
              <a:spLocks noChangeShapeType="1"/>
            </p:cNvSpPr>
            <p:nvPr/>
          </p:nvSpPr>
          <p:spPr bwMode="auto">
            <a:xfrm>
              <a:off x="682626" y="4446604"/>
              <a:ext cx="388937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" name="Text Box 30"/>
            <p:cNvSpPr txBox="1">
              <a:spLocks noChangeArrowheads="1"/>
            </p:cNvSpPr>
            <p:nvPr/>
          </p:nvSpPr>
          <p:spPr bwMode="auto">
            <a:xfrm>
              <a:off x="3930651" y="4057667"/>
              <a:ext cx="6413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/>
                <a:t>60%</a:t>
              </a:r>
            </a:p>
          </p:txBody>
        </p:sp>
      </p:grpSp>
      <p:sp>
        <p:nvSpPr>
          <p:cNvPr id="17414" name="Espace réservé de la date 29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2009, June 17th</a:t>
            </a:r>
            <a:endParaRPr lang="en-US" smtClean="0"/>
          </a:p>
        </p:txBody>
      </p:sp>
      <p:sp>
        <p:nvSpPr>
          <p:cNvPr id="17415" name="Espace réservé du pied de page 3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Charmonia at SPS &amp; RHIC - raphael@in2p3.fr</a:t>
            </a:r>
            <a:endParaRPr lang="fr-FR" smtClean="0"/>
          </a:p>
        </p:txBody>
      </p:sp>
      <p:sp>
        <p:nvSpPr>
          <p:cNvPr id="32" name="Rectangle 31"/>
          <p:cNvSpPr/>
          <p:nvPr/>
        </p:nvSpPr>
        <p:spPr>
          <a:xfrm>
            <a:off x="6500813" y="3643313"/>
            <a:ext cx="1643062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REDO</a:t>
            </a:r>
          </a:p>
        </p:txBody>
      </p:sp>
      <p:pic>
        <p:nvPicPr>
          <p:cNvPr id="17418" name="Espace réservé du contenu 34" descr="QM08_02_bis.gif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48200" y="1268413"/>
            <a:ext cx="4587875" cy="4403725"/>
          </a:xfrm>
        </p:spPr>
      </p:pic>
      <p:sp>
        <p:nvSpPr>
          <p:cNvPr id="36" name="Parchemin horizontal 35"/>
          <p:cNvSpPr/>
          <p:nvPr/>
        </p:nvSpPr>
        <p:spPr>
          <a:xfrm>
            <a:off x="5214942" y="4643446"/>
            <a:ext cx="2758313" cy="41715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buSzPct val="80000"/>
              <a:buFont typeface="Symbol" pitchFamily="18" charset="2"/>
              <a:buNone/>
              <a:defRPr/>
            </a:pPr>
            <a:r>
              <a:rPr lang="en-GB" sz="1600" dirty="0">
                <a:latin typeface="Calibri" pitchFamily="34" charset="0"/>
              </a:rPr>
              <a:t>PHENIX, PRL98 (2007) 232301</a:t>
            </a:r>
          </a:p>
        </p:txBody>
      </p:sp>
      <p:sp>
        <p:nvSpPr>
          <p:cNvPr id="20" name="Rectangle 5"/>
          <p:cNvSpPr txBox="1">
            <a:spLocks noChangeArrowheads="1"/>
          </p:cNvSpPr>
          <p:nvPr/>
        </p:nvSpPr>
        <p:spPr bwMode="auto">
          <a:xfrm>
            <a:off x="4857752" y="5572141"/>
            <a:ext cx="4038600" cy="92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kern="0" dirty="0" smtClean="0">
                <a:solidFill>
                  <a:schemeClr val="accent2"/>
                </a:solidFill>
                <a:latin typeface="Calibri" pitchFamily="34" charset="0"/>
              </a:rPr>
              <a:t>What is this further 40% suppression due to?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1" name="Flèche droite 20"/>
          <p:cNvSpPr/>
          <p:nvPr/>
        </p:nvSpPr>
        <p:spPr>
          <a:xfrm rot="12659026">
            <a:off x="4038822" y="5229218"/>
            <a:ext cx="1213129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D25F4-F9E3-4253-BCB1-AADFABC64EC8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</p:spTree>
  </p:cSld>
  <p:clrMapOvr>
    <a:masterClrMapping/>
  </p:clrMapOvr>
  <p:transition advTm="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@ RHIC, more suppression </a:t>
            </a:r>
            <a:br>
              <a:rPr lang="en-US" dirty="0" smtClean="0"/>
            </a:br>
            <a:r>
              <a:rPr lang="en-US" dirty="0" smtClean="0"/>
              <a:t>at forward rapidity!</a:t>
            </a:r>
          </a:p>
        </p:txBody>
      </p:sp>
      <p:sp>
        <p:nvSpPr>
          <p:cNvPr id="22531" name="Sous-titre 8"/>
          <p:cNvSpPr>
            <a:spLocks noGrp="1"/>
          </p:cNvSpPr>
          <p:nvPr>
            <p:ph type="subTitle" idx="1"/>
          </p:nvPr>
        </p:nvSpPr>
        <p:spPr>
          <a:xfrm>
            <a:off x="571500" y="3886200"/>
            <a:ext cx="8001000" cy="1752600"/>
          </a:xfrm>
        </p:spPr>
        <p:txBody>
          <a:bodyPr/>
          <a:lstStyle/>
          <a:p>
            <a:r>
              <a:rPr lang="en-US" dirty="0" smtClean="0"/>
              <a:t>Two possible </a:t>
            </a:r>
            <a:r>
              <a:rPr lang="en-US" u="sng" dirty="0" smtClean="0"/>
              <a:t>theoretical</a:t>
            </a:r>
            <a:r>
              <a:rPr lang="en-US" dirty="0" smtClean="0"/>
              <a:t> explanations…</a:t>
            </a:r>
          </a:p>
          <a:p>
            <a:r>
              <a:rPr lang="en-US" dirty="0" smtClean="0"/>
              <a:t>A. One hot: coalescence, regeneration</a:t>
            </a:r>
          </a:p>
          <a:p>
            <a:r>
              <a:rPr lang="en-US" dirty="0" smtClean="0"/>
              <a:t>B. One cold: saturation, shadowing</a:t>
            </a:r>
          </a:p>
        </p:txBody>
      </p:sp>
      <p:sp>
        <p:nvSpPr>
          <p:cNvPr id="22532" name="Line 25"/>
          <p:cNvSpPr>
            <a:spLocks noChangeShapeType="1"/>
          </p:cNvSpPr>
          <p:nvPr/>
        </p:nvSpPr>
        <p:spPr bwMode="auto">
          <a:xfrm>
            <a:off x="3419475" y="37147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2009, June 17th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F00617-A087-4F51-A7E9-485462A11FE5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Charmonia at SPS &amp; RHIC - raphael@in2p3.fr</a:t>
            </a:r>
            <a:endParaRPr lang="fr-FR"/>
          </a:p>
        </p:txBody>
      </p:sp>
    </p:spTree>
  </p:cSld>
  <p:clrMapOvr>
    <a:masterClrMapping/>
  </p:clrMapOvr>
  <p:transition advTm="11563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1"/>
          <p:cNvSpPr>
            <a:spLocks noGrp="1"/>
          </p:cNvSpPr>
          <p:nvPr>
            <p:ph type="title"/>
          </p:nvPr>
        </p:nvSpPr>
        <p:spPr>
          <a:xfrm>
            <a:off x="1171575" y="44450"/>
            <a:ext cx="6757988" cy="792163"/>
          </a:xfrm>
        </p:spPr>
        <p:txBody>
          <a:bodyPr/>
          <a:lstStyle/>
          <a:p>
            <a:r>
              <a:rPr lang="en-US" dirty="0" smtClean="0"/>
              <a:t>A. Hot coalescence, regeneration</a:t>
            </a:r>
          </a:p>
        </p:txBody>
      </p:sp>
      <p:sp>
        <p:nvSpPr>
          <p:cNvPr id="23555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214313" y="1143000"/>
            <a:ext cx="4281487" cy="4784725"/>
          </a:xfrm>
        </p:spPr>
        <p:txBody>
          <a:bodyPr/>
          <a:lstStyle/>
          <a:p>
            <a:r>
              <a:rPr lang="en-US" smtClean="0"/>
              <a:t>Large variety of approaches, all justify:</a:t>
            </a:r>
          </a:p>
          <a:p>
            <a:pPr lvl="1"/>
            <a:r>
              <a:rPr lang="en-US" smtClean="0">
                <a:solidFill>
                  <a:srgbClr val="FF0000"/>
                </a:solidFill>
              </a:rPr>
              <a:t>R</a:t>
            </a:r>
            <a:r>
              <a:rPr lang="en-US" baseline="-25000" smtClean="0">
                <a:solidFill>
                  <a:srgbClr val="FF0000"/>
                </a:solidFill>
              </a:rPr>
              <a:t>AA</a:t>
            </a:r>
            <a:r>
              <a:rPr lang="en-US" smtClean="0">
                <a:solidFill>
                  <a:srgbClr val="FF0000"/>
                </a:solidFill>
              </a:rPr>
              <a:t>(y=0)</a:t>
            </a:r>
            <a:r>
              <a:rPr lang="en-US" smtClean="0"/>
              <a:t> &gt; </a:t>
            </a:r>
            <a:r>
              <a:rPr lang="en-US" smtClean="0">
                <a:solidFill>
                  <a:schemeClr val="accent2"/>
                </a:solidFill>
              </a:rPr>
              <a:t>R</a:t>
            </a:r>
            <a:r>
              <a:rPr lang="en-US" baseline="-25000" smtClean="0">
                <a:solidFill>
                  <a:schemeClr val="accent2"/>
                </a:solidFill>
              </a:rPr>
              <a:t>AA</a:t>
            </a:r>
            <a:r>
              <a:rPr lang="en-US" smtClean="0">
                <a:solidFill>
                  <a:schemeClr val="accent2"/>
                </a:solidFill>
              </a:rPr>
              <a:t>(y=1.7)</a:t>
            </a:r>
          </a:p>
          <a:p>
            <a:pPr lvl="1"/>
            <a:r>
              <a:rPr lang="en-US" smtClean="0"/>
              <a:t>(more c quarks to recombine at y=0) </a:t>
            </a:r>
          </a:p>
        </p:txBody>
      </p:sp>
      <p:sp>
        <p:nvSpPr>
          <p:cNvPr id="23556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784725"/>
          </a:xfrm>
        </p:spPr>
        <p:txBody>
          <a:bodyPr/>
          <a:lstStyle/>
          <a:p>
            <a:r>
              <a:rPr lang="en-US" dirty="0" smtClean="0"/>
              <a:t>As an </a:t>
            </a:r>
            <a:r>
              <a:rPr lang="en-US" u="sng" dirty="0" smtClean="0"/>
              <a:t>example</a:t>
            </a:r>
          </a:p>
        </p:txBody>
      </p:sp>
      <p:sp>
        <p:nvSpPr>
          <p:cNvPr id="23557" name="Espace réservé de la date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2009, June 17th</a:t>
            </a:r>
            <a:endParaRPr lang="en-US" smtClean="0"/>
          </a:p>
        </p:txBody>
      </p:sp>
      <p:sp>
        <p:nvSpPr>
          <p:cNvPr id="23558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Charmonia at SPS &amp; RHIC - raphael@in2p3.fr</a:t>
            </a:r>
            <a:endParaRPr lang="fr-FR" smtClean="0"/>
          </a:p>
        </p:txBody>
      </p:sp>
      <p:sp>
        <p:nvSpPr>
          <p:cNvPr id="23560" name="Line 25"/>
          <p:cNvSpPr>
            <a:spLocks noChangeShapeType="1"/>
          </p:cNvSpPr>
          <p:nvPr/>
        </p:nvSpPr>
        <p:spPr bwMode="auto">
          <a:xfrm>
            <a:off x="3419475" y="9080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Parchemin horizontal 23"/>
          <p:cNvSpPr/>
          <p:nvPr/>
        </p:nvSpPr>
        <p:spPr>
          <a:xfrm flipH="1">
            <a:off x="214282" y="3429000"/>
            <a:ext cx="3979341" cy="306734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buSzPct val="80000"/>
              <a:defRPr/>
            </a:pPr>
            <a:r>
              <a:rPr lang="en-US" altLang="ja-JP" sz="1600" dirty="0">
                <a:latin typeface="Calibri" pitchFamily="34" charset="0"/>
              </a:rPr>
              <a:t>Latest references</a:t>
            </a:r>
          </a:p>
          <a:p>
            <a:pPr algn="ctr">
              <a:lnSpc>
                <a:spcPct val="90000"/>
              </a:lnSpc>
              <a:buSzPct val="80000"/>
              <a:defRPr/>
            </a:pPr>
            <a:r>
              <a:rPr lang="en-US" altLang="ja-JP" sz="1600" dirty="0">
                <a:latin typeface="Calibri" pitchFamily="34" charset="0"/>
              </a:rPr>
              <a:t>R. </a:t>
            </a:r>
            <a:r>
              <a:rPr lang="en-US" altLang="ja-JP" sz="1600" dirty="0" err="1">
                <a:latin typeface="Calibri" pitchFamily="34" charset="0"/>
              </a:rPr>
              <a:t>Thews</a:t>
            </a:r>
            <a:r>
              <a:rPr lang="en-US" altLang="ja-JP" sz="1600" dirty="0">
                <a:latin typeface="Calibri" pitchFamily="34" charset="0"/>
              </a:rPr>
              <a:t> et al, </a:t>
            </a:r>
            <a:r>
              <a:rPr lang="en-US" altLang="ja-JP" sz="1600" dirty="0" smtClean="0">
                <a:latin typeface="Calibri" pitchFamily="34" charset="0"/>
              </a:rPr>
              <a:t>EPJ </a:t>
            </a:r>
            <a:r>
              <a:rPr lang="en-US" altLang="ja-JP" sz="1600" dirty="0">
                <a:latin typeface="Calibri" pitchFamily="34" charset="0"/>
              </a:rPr>
              <a:t>C43, 97 (2005)</a:t>
            </a:r>
          </a:p>
          <a:p>
            <a:pPr algn="ctr">
              <a:lnSpc>
                <a:spcPct val="90000"/>
              </a:lnSpc>
              <a:buSzPct val="80000"/>
              <a:defRPr/>
            </a:pPr>
            <a:r>
              <a:rPr lang="en-US" altLang="ja-JP" sz="1600" dirty="0">
                <a:latin typeface="Calibri" pitchFamily="34" charset="0"/>
                <a:sym typeface="Symbol" pitchFamily="18" charset="2"/>
              </a:rPr>
              <a:t>Yan, </a:t>
            </a:r>
            <a:r>
              <a:rPr lang="en-US" altLang="ja-JP" sz="1600" dirty="0" err="1">
                <a:latin typeface="Calibri" pitchFamily="34" charset="0"/>
                <a:sym typeface="Symbol" pitchFamily="18" charset="2"/>
              </a:rPr>
              <a:t>Zhuang</a:t>
            </a:r>
            <a:r>
              <a:rPr lang="en-US" altLang="ja-JP" sz="1600" dirty="0">
                <a:latin typeface="Calibri" pitchFamily="34" charset="0"/>
                <a:sym typeface="Symbol" pitchFamily="18" charset="2"/>
              </a:rPr>
              <a:t>, </a:t>
            </a:r>
            <a:r>
              <a:rPr lang="en-US" altLang="ja-JP" sz="1600" dirty="0" err="1">
                <a:latin typeface="Calibri" pitchFamily="34" charset="0"/>
                <a:sym typeface="Symbol" pitchFamily="18" charset="2"/>
              </a:rPr>
              <a:t>Xu</a:t>
            </a:r>
            <a:r>
              <a:rPr lang="en-US" altLang="ja-JP" sz="1600" dirty="0">
                <a:latin typeface="Calibri" pitchFamily="34" charset="0"/>
                <a:sym typeface="Symbol" pitchFamily="18" charset="2"/>
              </a:rPr>
              <a:t>, </a:t>
            </a:r>
            <a:r>
              <a:rPr lang="fr-FR" sz="1600" dirty="0">
                <a:latin typeface="Calibri" pitchFamily="34" charset="0"/>
              </a:rPr>
              <a:t>PRL97, 232301 (2006)</a:t>
            </a:r>
            <a:endParaRPr lang="en-US" altLang="ja-JP" sz="1600" dirty="0">
              <a:latin typeface="Calibri" pitchFamily="34" charset="0"/>
              <a:sym typeface="Symbol" pitchFamily="18" charset="2"/>
            </a:endParaRPr>
          </a:p>
          <a:p>
            <a:pPr algn="ctr">
              <a:lnSpc>
                <a:spcPct val="90000"/>
              </a:lnSpc>
              <a:buSzPct val="80000"/>
              <a:defRPr/>
            </a:pPr>
            <a:r>
              <a:rPr lang="en-US" altLang="ja-JP" sz="1600" dirty="0">
                <a:latin typeface="Calibri" pitchFamily="34" charset="0"/>
                <a:sym typeface="Symbol" pitchFamily="18" charset="2"/>
              </a:rPr>
              <a:t>A. </a:t>
            </a:r>
            <a:r>
              <a:rPr lang="en-US" altLang="ja-JP" sz="1600" dirty="0" err="1">
                <a:latin typeface="Calibri" pitchFamily="34" charset="0"/>
                <a:sym typeface="Symbol" pitchFamily="18" charset="2"/>
              </a:rPr>
              <a:t>Andronic</a:t>
            </a:r>
            <a:r>
              <a:rPr lang="en-US" altLang="ja-JP" sz="1600" dirty="0">
                <a:latin typeface="Calibri" pitchFamily="34" charset="0"/>
                <a:sym typeface="Symbol" pitchFamily="18" charset="2"/>
              </a:rPr>
              <a:t> et al., NPA789, 334 (2007) </a:t>
            </a:r>
          </a:p>
          <a:p>
            <a:pPr algn="ctr">
              <a:lnSpc>
                <a:spcPct val="90000"/>
              </a:lnSpc>
              <a:buSzPct val="80000"/>
              <a:defRPr/>
            </a:pPr>
            <a:r>
              <a:rPr lang="en-US" altLang="ja-JP" sz="1600" dirty="0" err="1">
                <a:latin typeface="Calibri" pitchFamily="34" charset="0"/>
                <a:sym typeface="Symbol" pitchFamily="18" charset="2"/>
              </a:rPr>
              <a:t>Ravagli</a:t>
            </a:r>
            <a:r>
              <a:rPr lang="en-US" altLang="ja-JP" sz="1600" dirty="0">
                <a:latin typeface="Calibri" pitchFamily="34" charset="0"/>
                <a:sym typeface="Symbol" pitchFamily="18" charset="2"/>
              </a:rPr>
              <a:t>, Rapp, </a:t>
            </a:r>
            <a:r>
              <a:rPr lang="en-US" altLang="ja-JP" sz="1600" dirty="0" smtClean="0">
                <a:latin typeface="Calibri" pitchFamily="34" charset="0"/>
                <a:sym typeface="Symbol" pitchFamily="18" charset="2"/>
              </a:rPr>
              <a:t>PLB655, 126 (2007)</a:t>
            </a:r>
            <a:endParaRPr lang="en-US" altLang="ja-JP" sz="1600" dirty="0">
              <a:latin typeface="Calibri" pitchFamily="34" charset="0"/>
              <a:sym typeface="Symbol" pitchFamily="18" charset="2"/>
            </a:endParaRPr>
          </a:p>
          <a:p>
            <a:pPr algn="ctr">
              <a:lnSpc>
                <a:spcPct val="90000"/>
              </a:lnSpc>
              <a:buSzPct val="80000"/>
              <a:defRPr/>
            </a:pPr>
            <a:r>
              <a:rPr lang="fr-FR" sz="1600" dirty="0">
                <a:latin typeface="Calibri" pitchFamily="34" charset="0"/>
              </a:rPr>
              <a:t>Zhao, Rapp</a:t>
            </a:r>
            <a:r>
              <a:rPr lang="fr-FR" sz="1600" dirty="0" smtClean="0">
                <a:latin typeface="Calibri" pitchFamily="34" charset="0"/>
              </a:rPr>
              <a:t>, PLB664, 253 (2008)</a:t>
            </a:r>
            <a:endParaRPr lang="en-US" altLang="ja-JP" sz="1600" dirty="0">
              <a:latin typeface="Calibri" pitchFamily="34" charset="0"/>
              <a:sym typeface="Symbol" pitchFamily="18" charset="2"/>
            </a:endParaRPr>
          </a:p>
          <a:p>
            <a:pPr algn="ctr">
              <a:lnSpc>
                <a:spcPct val="90000"/>
              </a:lnSpc>
              <a:buSzPct val="80000"/>
              <a:defRPr/>
            </a:pPr>
            <a:r>
              <a:rPr lang="en-US" altLang="ja-JP" sz="1600" dirty="0">
                <a:latin typeface="Calibri" pitchFamily="34" charset="0"/>
                <a:sym typeface="Symbol" pitchFamily="18" charset="2"/>
              </a:rPr>
              <a:t>A. </a:t>
            </a:r>
            <a:r>
              <a:rPr lang="en-US" altLang="ja-JP" sz="1600" dirty="0" err="1">
                <a:latin typeface="Calibri" pitchFamily="34" charset="0"/>
                <a:sym typeface="Symbol" pitchFamily="18" charset="2"/>
              </a:rPr>
              <a:t>Capella</a:t>
            </a:r>
            <a:r>
              <a:rPr lang="en-US" altLang="ja-JP" sz="1600" dirty="0">
                <a:latin typeface="Calibri" pitchFamily="34" charset="0"/>
                <a:sym typeface="Symbol" pitchFamily="18" charset="2"/>
              </a:rPr>
              <a:t> et al., </a:t>
            </a:r>
            <a:r>
              <a:rPr lang="en-US" altLang="ja-JP" sz="1600" dirty="0" smtClean="0">
                <a:latin typeface="Calibri" pitchFamily="34" charset="0"/>
                <a:sym typeface="Symbol" pitchFamily="18" charset="2"/>
              </a:rPr>
              <a:t>EPJ C58, (2008) </a:t>
            </a:r>
            <a:r>
              <a:rPr lang="en-US" altLang="ja-JP" sz="1600" dirty="0" smtClean="0">
                <a:latin typeface="Calibri" pitchFamily="34" charset="0"/>
                <a:sym typeface="Wingdings" pitchFamily="2" charset="2"/>
              </a:rPr>
              <a:t></a:t>
            </a:r>
            <a:endParaRPr lang="en-US" altLang="ja-JP" sz="1600" dirty="0">
              <a:latin typeface="Calibri" pitchFamily="34" charset="0"/>
              <a:sym typeface="Symbol" pitchFamily="18" charset="2"/>
            </a:endParaRPr>
          </a:p>
          <a:p>
            <a:pPr algn="ctr">
              <a:lnSpc>
                <a:spcPct val="90000"/>
              </a:lnSpc>
              <a:buSzPct val="80000"/>
              <a:defRPr/>
            </a:pPr>
            <a:r>
              <a:rPr lang="en-US" altLang="ja-JP" sz="1600" dirty="0">
                <a:latin typeface="Calibri" pitchFamily="34" charset="0"/>
                <a:sym typeface="Symbol" pitchFamily="18" charset="2"/>
              </a:rPr>
              <a:t>O. </a:t>
            </a:r>
            <a:r>
              <a:rPr lang="en-US" altLang="ja-JP" sz="1600" dirty="0" err="1">
                <a:latin typeface="Calibri" pitchFamily="34" charset="0"/>
                <a:sym typeface="Symbol" pitchFamily="18" charset="2"/>
              </a:rPr>
              <a:t>Linnyk</a:t>
            </a:r>
            <a:r>
              <a:rPr lang="en-US" altLang="ja-JP" sz="1600" dirty="0">
                <a:latin typeface="Calibri" pitchFamily="34" charset="0"/>
                <a:sym typeface="Symbol" pitchFamily="18" charset="2"/>
              </a:rPr>
              <a:t> et al., </a:t>
            </a:r>
            <a:r>
              <a:rPr lang="en-US" altLang="ja-JP" sz="1600" dirty="0" smtClean="0">
                <a:latin typeface="Calibri" pitchFamily="34" charset="0"/>
                <a:sym typeface="Symbol" pitchFamily="18" charset="2"/>
              </a:rPr>
              <a:t>NPA807, 79 (2008)</a:t>
            </a:r>
            <a:endParaRPr lang="en-US" altLang="ja-JP" sz="1600" dirty="0">
              <a:latin typeface="Calibri" pitchFamily="34" charset="0"/>
              <a:sym typeface="Symbol" pitchFamily="18" charset="2"/>
            </a:endParaRPr>
          </a:p>
          <a:p>
            <a:pPr algn="ctr">
              <a:lnSpc>
                <a:spcPct val="90000"/>
              </a:lnSpc>
              <a:buSzPct val="80000"/>
              <a:defRPr/>
            </a:pPr>
            <a:r>
              <a:rPr lang="en-US" altLang="ja-JP" sz="1600" dirty="0" smtClean="0">
                <a:latin typeface="Calibri" pitchFamily="34" charset="0"/>
                <a:sym typeface="Symbol" pitchFamily="18" charset="2"/>
              </a:rPr>
              <a:t>Rapp and </a:t>
            </a:r>
            <a:r>
              <a:rPr lang="en-US" altLang="ja-JP" sz="1600" dirty="0" err="1" smtClean="0">
                <a:latin typeface="Calibri" pitchFamily="34" charset="0"/>
                <a:sym typeface="Symbol" pitchFamily="18" charset="2"/>
              </a:rPr>
              <a:t>Stachel</a:t>
            </a:r>
            <a:r>
              <a:rPr lang="en-US" altLang="ja-JP" sz="1600" dirty="0" smtClean="0">
                <a:latin typeface="Calibri" pitchFamily="34" charset="0"/>
                <a:sym typeface="Symbol" pitchFamily="18" charset="2"/>
              </a:rPr>
              <a:t> at Seattle</a:t>
            </a:r>
          </a:p>
          <a:p>
            <a:pPr algn="ctr">
              <a:lnSpc>
                <a:spcPct val="90000"/>
              </a:lnSpc>
              <a:buSzPct val="80000"/>
              <a:defRPr/>
            </a:pPr>
            <a:r>
              <a:rPr lang="en-US" altLang="ja-JP" sz="1600" dirty="0" smtClean="0">
                <a:latin typeface="Calibri" pitchFamily="34" charset="0"/>
                <a:sym typeface="Symbol" pitchFamily="18" charset="2"/>
              </a:rPr>
              <a:t>(</a:t>
            </a:r>
            <a:r>
              <a:rPr lang="en-US" altLang="ja-JP" sz="1600" dirty="0">
                <a:latin typeface="Calibri" pitchFamily="34" charset="0"/>
                <a:sym typeface="Symbol" pitchFamily="18" charset="2"/>
              </a:rPr>
              <a:t>Apologies if I forgot somebody</a:t>
            </a:r>
            <a:r>
              <a:rPr lang="en-US" altLang="ja-JP" sz="1600" dirty="0" smtClean="0">
                <a:latin typeface="Calibri" pitchFamily="34" charset="0"/>
                <a:sym typeface="Symbol" pitchFamily="18" charset="2"/>
              </a:rPr>
              <a:t>)</a:t>
            </a:r>
          </a:p>
        </p:txBody>
      </p:sp>
      <p:pic>
        <p:nvPicPr>
          <p:cNvPr id="2356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1889125"/>
            <a:ext cx="1947862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75" y="1889125"/>
            <a:ext cx="1917700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3" y="3671888"/>
            <a:ext cx="19907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75" y="3746500"/>
            <a:ext cx="196215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8" name="ZoneTexte 30"/>
          <p:cNvSpPr txBox="1">
            <a:spLocks noChangeArrowheads="1"/>
          </p:cNvSpPr>
          <p:nvPr/>
        </p:nvSpPr>
        <p:spPr bwMode="auto">
          <a:xfrm>
            <a:off x="5429256" y="5576888"/>
            <a:ext cx="324165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latin typeface="Calibri" pitchFamily="34" charset="0"/>
              </a:rPr>
              <a:t>Capella</a:t>
            </a:r>
            <a:r>
              <a:rPr lang="en-US" dirty="0">
                <a:latin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</a:rPr>
              <a:t>Ferreiro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</a:rPr>
              <a:t>Tywoniuk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et al.</a:t>
            </a:r>
          </a:p>
          <a:p>
            <a:pPr algn="ctr"/>
            <a:r>
              <a:rPr lang="en-US" dirty="0">
                <a:latin typeface="Calibri" pitchFamily="34" charset="0"/>
              </a:rPr>
              <a:t>Fitting </a:t>
            </a:r>
            <a:r>
              <a:rPr lang="en-US" dirty="0" err="1">
                <a:latin typeface="Calibri" pitchFamily="34" charset="0"/>
              </a:rPr>
              <a:t>Cu+Cu</a:t>
            </a:r>
            <a:r>
              <a:rPr lang="en-US" dirty="0">
                <a:latin typeface="Calibri" pitchFamily="34" charset="0"/>
              </a:rPr>
              <a:t>, </a:t>
            </a:r>
            <a:r>
              <a:rPr lang="en-US" dirty="0" err="1">
                <a:latin typeface="Calibri" pitchFamily="34" charset="0"/>
              </a:rPr>
              <a:t>Au+Au</a:t>
            </a:r>
            <a:r>
              <a:rPr lang="en-US" dirty="0">
                <a:latin typeface="Calibri" pitchFamily="34" charset="0"/>
              </a:rPr>
              <a:t>,</a:t>
            </a:r>
          </a:p>
          <a:p>
            <a:pPr algn="ctr"/>
            <a:r>
              <a:rPr lang="en-US" dirty="0">
                <a:latin typeface="Calibri" pitchFamily="34" charset="0"/>
              </a:rPr>
              <a:t>Mid and forward rapidity</a:t>
            </a: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D25F4-F9E3-4253-BCB1-AADFABC64EC8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</p:spTree>
  </p:cSld>
  <p:clrMapOvr>
    <a:masterClrMapping/>
  </p:clrMapOvr>
  <p:transition advTm="43984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2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4|2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|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2|4.4|9.9|16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heme/theme1.xml><?xml version="1.0" encoding="utf-8"?>
<a:theme xmlns:a="http://schemas.openxmlformats.org/drawingml/2006/main" name="Modèle par défaut">
  <a:themeElements>
    <a:clrScheme name="Capitaux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odèle par défaut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34969</TotalTime>
  <Words>3786</Words>
  <Application>Microsoft Office PowerPoint</Application>
  <PresentationFormat>Affichage à l'écran (4:3)</PresentationFormat>
  <Paragraphs>694</Paragraphs>
  <Slides>53</Slides>
  <Notes>18</Notes>
  <HiddenSlides>1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53</vt:i4>
      </vt:variant>
    </vt:vector>
  </HeadingPairs>
  <TitlesOfParts>
    <vt:vector size="61" baseType="lpstr">
      <vt:lpstr>Arial</vt:lpstr>
      <vt:lpstr>Calibri</vt:lpstr>
      <vt:lpstr>Comic Sans MS</vt:lpstr>
      <vt:lpstr>Symbol</vt:lpstr>
      <vt:lpstr>Wingdings</vt:lpstr>
      <vt:lpstr>Franklin Gothic Book</vt:lpstr>
      <vt:lpstr>ＭＳ Ｐゴシック</vt:lpstr>
      <vt:lpstr>Modèle par défaut</vt:lpstr>
      <vt:lpstr>Charmonium suppression from SPS to RHIC</vt:lpstr>
      <vt:lpstr>Introduction</vt:lpstr>
      <vt:lpstr>The normal introduction</vt:lpstr>
      <vt:lpstr>0. The published situation</vt:lpstr>
      <vt:lpstr>Cold and hot matter @ SPS</vt:lpstr>
      <vt:lpstr>RAuAu (y≈0 in PHENIX) ≈ RPbPb (@ SPS)</vt:lpstr>
      <vt:lpstr>RAuAu (y≈1.7) &lt; RAuAu (y≈0) in PHENIX</vt:lpstr>
      <vt:lpstr>@ RHIC, more suppression  at forward rapidity!</vt:lpstr>
      <vt:lpstr>A. Hot coalescence, regeneration</vt:lpstr>
      <vt:lpstr>B. Cold matter</vt:lpstr>
      <vt:lpstr>B. Cold matter</vt:lpstr>
      <vt:lpstr>B. Recent CGC paper</vt:lpstr>
      <vt:lpstr>How to disentangle these  two scenarios experimentally? (now moving to preliminary material)</vt:lpstr>
      <vt:lpstr>How to move forward experimentally?</vt:lpstr>
      <vt:lpstr>1. New preliminary reference @ SPS</vt:lpstr>
      <vt:lpstr>1. New preliminary reference @ RHIC</vt:lpstr>
      <vt:lpstr>Now, a little word of caution</vt:lpstr>
      <vt:lpstr>What else could bring information?</vt:lpstr>
      <vt:lpstr>2. Measuring open charm… </vt:lpstr>
      <vt:lpstr>2. Open charm vs rapidity</vt:lpstr>
      <vt:lpstr>Look at other quarkonia</vt:lpstr>
      <vt:lpstr>3. Excited states (feed down to J/ψ)</vt:lpstr>
      <vt:lpstr>ψ’ at SPS</vt:lpstr>
      <vt:lpstr>4. Beginning of a bottomonia story</vt:lpstr>
      <vt:lpstr>Look at other observables</vt:lpstr>
      <vt:lpstr>5. pT broadening @ SPS ?</vt:lpstr>
      <vt:lpstr>5. pT broadening @ RHIC ? vs Npart ?</vt:lpstr>
      <vt:lpstr>5. pT broadening @ RHIC ? vs thickness ?</vt:lpstr>
      <vt:lpstr>5. Reaching higher pT</vt:lpstr>
      <vt:lpstr>6. J/ψ elliptic flow in PHENIX</vt:lpstr>
      <vt:lpstr>6. But also J/ψ elliptic flow @ SPS</vt:lpstr>
      <vt:lpstr>What else ?</vt:lpstr>
      <vt:lpstr>7. Common onset at SPS and RHIC?</vt:lpstr>
      <vt:lpstr>8. J/ψ at LHC ? </vt:lpstr>
      <vt:lpstr>8. More quarkonia @ LHC</vt:lpstr>
      <vt:lpstr>Anomalous conclusions</vt:lpstr>
      <vt:lpstr>That’s all folks</vt:lpstr>
      <vt:lpstr>1. RdAu versus rapidity</vt:lpstr>
      <vt:lpstr>8. Quick look at shadowing on J/ψ</vt:lpstr>
      <vt:lpstr>Lourenço et al, arxiv:0901.3054</vt:lpstr>
      <vt:lpstr>Still open questions at SPS…</vt:lpstr>
      <vt:lpstr>J/ψ in pA, NA50</vt:lpstr>
      <vt:lpstr>RAuAu (run 4) = RAuAu (run 7)</vt:lpstr>
      <vt:lpstr>RAuAu vs RCuCu @RHIC</vt:lpstr>
      <vt:lpstr>RCuCu (STAR, high pT) ≈ 1</vt:lpstr>
      <vt:lpstr>Various RXY(pT)</vt:lpstr>
      <vt:lpstr>2. Cold matter again ?</vt:lpstr>
      <vt:lpstr>7. Search for an onset? </vt:lpstr>
      <vt:lpstr>Density threshold ? No !</vt:lpstr>
      <vt:lpstr>From dA to AA @ RHIC</vt:lpstr>
      <vt:lpstr>Heavy flavor elliptic flow</vt:lpstr>
      <vt:lpstr>NA60 In+In</vt:lpstr>
      <vt:lpstr>Diapositive 53</vt:lpstr>
    </vt:vector>
  </TitlesOfParts>
  <Company> IN2P3 - CNRS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J/Psi production in p+p and Au+Au @ 200 GeV</dc:title>
  <dc:creator>Raphaël Granier de Cassagnac</dc:creator>
  <cp:lastModifiedBy>Raphaël Granier de Cassagnac</cp:lastModifiedBy>
  <cp:revision>338</cp:revision>
  <dcterms:created xsi:type="dcterms:W3CDTF">2003-06-17T06:00:35Z</dcterms:created>
  <dcterms:modified xsi:type="dcterms:W3CDTF">2009-06-29T20:36:01Z</dcterms:modified>
</cp:coreProperties>
</file>