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533" r:id="rId3"/>
    <p:sldId id="531" r:id="rId4"/>
    <p:sldId id="534" r:id="rId5"/>
    <p:sldId id="527" r:id="rId6"/>
    <p:sldId id="536" r:id="rId7"/>
    <p:sldId id="524" r:id="rId8"/>
    <p:sldId id="538" r:id="rId9"/>
    <p:sldId id="537" r:id="rId10"/>
    <p:sldId id="528" r:id="rId11"/>
    <p:sldId id="526" r:id="rId12"/>
    <p:sldId id="525" r:id="rId13"/>
    <p:sldId id="532" r:id="rId14"/>
    <p:sldId id="517" r:id="rId15"/>
    <p:sldId id="518" r:id="rId16"/>
    <p:sldId id="521" r:id="rId17"/>
    <p:sldId id="516" r:id="rId18"/>
    <p:sldId id="519" r:id="rId19"/>
    <p:sldId id="522" r:id="rId20"/>
    <p:sldId id="540" r:id="rId21"/>
    <p:sldId id="523" r:id="rId22"/>
    <p:sldId id="541" r:id="rId23"/>
    <p:sldId id="542" r:id="rId24"/>
    <p:sldId id="529" r:id="rId25"/>
    <p:sldId id="545" r:id="rId26"/>
    <p:sldId id="543" r:id="rId27"/>
    <p:sldId id="544" r:id="rId28"/>
    <p:sldId id="530" r:id="rId29"/>
    <p:sldId id="539" r:id="rId30"/>
  </p:sldIdLst>
  <p:sldSz cx="9144000" cy="6858000" type="screen4x3"/>
  <p:notesSz cx="7099300" cy="10234613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Comic Sans MS" pitchFamily="66" charset="0"/>
      <p:regular r:id="rId37"/>
      <p:bold r:id="rId38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00CC00"/>
    <a:srgbClr val="FF0000"/>
    <a:srgbClr val="FFFF00"/>
    <a:srgbClr val="C0C0C0"/>
    <a:srgbClr val="EAEAEA"/>
    <a:srgbClr val="FFFF99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78" autoAdjust="0"/>
    <p:restoredTop sz="93456" autoAdjust="0"/>
  </p:normalViewPr>
  <p:slideViewPr>
    <p:cSldViewPr showGuides="1">
      <p:cViewPr>
        <p:scale>
          <a:sx n="70" d="100"/>
          <a:sy n="70" d="100"/>
        </p:scale>
        <p:origin x="-366" y="-78"/>
      </p:cViewPr>
      <p:guideLst>
        <p:guide orient="horz" pos="10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-936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fld id="{958AFAA3-6CD4-4394-A207-7C9C929B23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47" tIns="48022" rIns="96047" bIns="48022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fld id="{86461018-C098-41BB-88AE-1035C67E53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9F802-CCA2-4419-9CD4-7420CE4FD6E2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Lambda negative means longitudinal</a:t>
            </a:r>
          </a:p>
          <a:p>
            <a:r>
              <a:rPr lang="en-GB" dirty="0" smtClean="0"/>
              <a:t>Lambda positive</a:t>
            </a:r>
            <a:r>
              <a:rPr lang="en-GB" baseline="0" dirty="0" smtClean="0"/>
              <a:t> means transverse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1018-C098-41BB-88AE-1035C67E536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>
                <a:latin typeface="Calibri" pitchFamily="34" charset="0"/>
              </a:rPr>
              <a:t>HERA-B: EPJC49 (2007) 545</a:t>
            </a:r>
          </a:p>
          <a:p>
            <a:pPr algn="l"/>
            <a:r>
              <a:rPr lang="en-GB" dirty="0" smtClean="0">
                <a:latin typeface="Calibri" pitchFamily="34" charset="0"/>
              </a:rPr>
              <a:t>CDF: PRL 79 (1997) 572.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1018-C098-41BB-88AE-1035C67E536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Redo formula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1018-C098-41BB-88AE-1035C67E536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0617-A087-4F51-A7E9-485462A11FE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F952-F73C-4D91-849D-DA72916EB50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88B5-FD8D-4776-8973-FF03765BF11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D25F4-F9E3-4253-BCB1-AADFABC64EC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6598-4C54-40FE-8FA8-714D741DA80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72DE-7AE1-41CA-A902-F5130A93E8F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3C234-274C-4120-BAC0-BB16B9EF39D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4038600" cy="2316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038600" cy="2316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62AD-FDDF-4E17-92AC-58C4AE5A889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50" y="92057"/>
            <a:ext cx="5905500" cy="8366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18275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0853-D746-4D62-A33F-2144180B631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250" y="92057"/>
            <a:ext cx="5905500" cy="836613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8812" y="92057"/>
            <a:ext cx="5895938" cy="83661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1BCC-57AC-4F16-BAC4-75E2174CA62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D3852-DBBB-406F-AF14-D71E3388CF5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8047B-9807-4107-A1F2-461699E7657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0DF1-1346-49DF-B1C4-036D8DC5319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A762-E227-4BCB-86AE-68CC263DF7C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38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500813"/>
            <a:ext cx="53736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00813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95FA4297-29CA-4C6C-91F7-5FA594C6D87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70" r:id="rId2"/>
    <p:sldLayoutId id="2147483871" r:id="rId3"/>
    <p:sldLayoutId id="2147483865" r:id="rId4"/>
    <p:sldLayoutId id="2147483866" r:id="rId5"/>
    <p:sldLayoutId id="2147483867" r:id="rId6"/>
    <p:sldLayoutId id="2147483868" r:id="rId7"/>
    <p:sldLayoutId id="2147483872" r:id="rId8"/>
    <p:sldLayoutId id="2147483873" r:id="rId9"/>
    <p:sldLayoutId id="2147483874" r:id="rId10"/>
    <p:sldLayoutId id="2147483875" r:id="rId11"/>
    <p:sldLayoutId id="2147483869" r:id="rId12"/>
    <p:sldLayoutId id="2147483876" r:id="rId13"/>
    <p:sldLayoutId id="2147483877" r:id="rId14"/>
    <p:sldLayoutId id="2147483878" r:id="rId15"/>
    <p:sldLayoutId id="2147483879" r:id="rId1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5625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7772400" cy="2232025"/>
          </a:xfrm>
        </p:spPr>
        <p:txBody>
          <a:bodyPr/>
          <a:lstStyle/>
          <a:p>
            <a:pPr eaLnBrk="1" hangingPunct="1"/>
            <a:r>
              <a:rPr lang="en-US" dirty="0" smtClean="0"/>
              <a:t>Heavy flavor results </a:t>
            </a:r>
            <a:br>
              <a:rPr lang="en-US" dirty="0" smtClean="0"/>
            </a:br>
            <a:r>
              <a:rPr lang="en-US" dirty="0" smtClean="0"/>
              <a:t>from PHENIX at RHIC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71810"/>
            <a:ext cx="6400800" cy="3168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Raphaël Granier de </a:t>
            </a:r>
            <a:r>
              <a:rPr lang="en-US" sz="2800" dirty="0" err="1" smtClean="0"/>
              <a:t>Cassagnac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on behalf of the PHENIX collaboration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LLR – </a:t>
            </a:r>
            <a:r>
              <a:rPr lang="en-US" sz="2800" dirty="0" err="1" smtClean="0"/>
              <a:t>École</a:t>
            </a:r>
            <a:r>
              <a:rPr lang="en-US" sz="2800" dirty="0" smtClean="0"/>
              <a:t> </a:t>
            </a:r>
            <a:r>
              <a:rPr lang="en-US" sz="2800" dirty="0" err="1" smtClean="0"/>
              <a:t>polytechnique</a:t>
            </a:r>
            <a:r>
              <a:rPr lang="en-US" sz="2800" dirty="0" smtClean="0"/>
              <a:t> / IN2P3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Deep Inelastic Scattering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Madrid, 2009, April 27</a:t>
            </a:r>
            <a:r>
              <a:rPr lang="en-US" sz="2800" baseline="30000" dirty="0" smtClean="0">
                <a:solidFill>
                  <a:srgbClr val="002060"/>
                </a:solidFill>
              </a:rPr>
              <a:t>th</a:t>
            </a:r>
          </a:p>
        </p:txBody>
      </p:sp>
      <p:pic>
        <p:nvPicPr>
          <p:cNvPr id="12292" name="Picture 5" descr="logo_l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907088"/>
            <a:ext cx="1677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684213" y="765175"/>
            <a:ext cx="7772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>
            <a:off x="3419475" y="2643182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16" descr="Logo2"/>
          <p:cNvPicPr>
            <a:picLocks noChangeAspect="1" noChangeArrowheads="1"/>
          </p:cNvPicPr>
          <p:nvPr/>
        </p:nvPicPr>
        <p:blipFill>
          <a:blip r:embed="rId4" cstate="print"/>
          <a:srcRect t="-18475"/>
          <a:stretch>
            <a:fillRect/>
          </a:stretch>
        </p:blipFill>
        <p:spPr bwMode="auto">
          <a:xfrm>
            <a:off x="6324631" y="5562623"/>
            <a:ext cx="2676525" cy="1152525"/>
          </a:xfrm>
          <a:prstGeom prst="rect">
            <a:avLst/>
          </a:prstGeom>
          <a:noFill/>
        </p:spPr>
      </p:pic>
    </p:spTree>
  </p:cSld>
  <p:clrMapOvr>
    <a:masterClrMapping/>
  </p:clrMapOvr>
  <p:transition advTm="65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 and b cross sections</a:t>
            </a:r>
            <a:endParaRPr lang="en-GB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58204" cy="639762"/>
          </a:xfrm>
        </p:spPr>
        <p:txBody>
          <a:bodyPr/>
          <a:lstStyle/>
          <a:p>
            <a:r>
              <a:rPr lang="en-US" dirty="0" err="1" smtClean="0"/>
              <a:t>σ</a:t>
            </a:r>
            <a:r>
              <a:rPr lang="en-US" baseline="-25000" dirty="0" err="1" smtClean="0"/>
              <a:t>cc</a:t>
            </a:r>
            <a:r>
              <a:rPr lang="en-US" dirty="0" smtClean="0"/>
              <a:t> and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bb</a:t>
            </a:r>
            <a:r>
              <a:rPr lang="en-US" dirty="0" smtClean="0"/>
              <a:t> from single electron and </a:t>
            </a:r>
            <a:r>
              <a:rPr lang="en-US" dirty="0" err="1" smtClean="0"/>
              <a:t>dielectron</a:t>
            </a:r>
            <a:r>
              <a:rPr lang="en-US" dirty="0" smtClean="0"/>
              <a:t> agree with each other, and with NLO </a:t>
            </a:r>
            <a:r>
              <a:rPr lang="en-US" dirty="0" err="1" smtClean="0"/>
              <a:t>pQCD</a:t>
            </a: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9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4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29" name="Picture 13" descr="plot_ro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7500" r="7047" b="2499"/>
          <a:stretch>
            <a:fillRect/>
          </a:stretch>
        </p:blipFill>
        <p:spPr bwMode="auto">
          <a:xfrm>
            <a:off x="7868" y="2606668"/>
            <a:ext cx="4661000" cy="317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C:\Documents and Settings\leitch\My Documents\physics\2009\qm09\preliminary\ppg094\cross_bbar_energy_ppg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t="9155" r="8907" b="1308"/>
          <a:stretch>
            <a:fillRect/>
          </a:stretch>
        </p:blipFill>
        <p:spPr bwMode="auto">
          <a:xfrm>
            <a:off x="4816505" y="2647432"/>
            <a:ext cx="4041775" cy="300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25"/>
          <p:cNvCxnSpPr/>
          <p:nvPr/>
        </p:nvCxnSpPr>
        <p:spPr>
          <a:xfrm>
            <a:off x="3500430" y="928670"/>
            <a:ext cx="214314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Charm from single </a:t>
            </a:r>
            <a:r>
              <a:rPr lang="en-GB" dirty="0" err="1" smtClean="0"/>
              <a:t>muon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at forward rapidity </a:t>
            </a:r>
            <a:endParaRPr lang="en-GB" dirty="0"/>
          </a:p>
        </p:txBody>
      </p:sp>
      <p:sp>
        <p:nvSpPr>
          <p:cNvPr id="26" name="Espace réservé du contenu 25"/>
          <p:cNvSpPr>
            <a:spLocks noGrp="1"/>
          </p:cNvSpPr>
          <p:nvPr>
            <p:ph sz="half" idx="1"/>
          </p:nvPr>
        </p:nvSpPr>
        <p:spPr>
          <a:xfrm>
            <a:off x="214282" y="1287481"/>
            <a:ext cx="4038600" cy="4784725"/>
          </a:xfrm>
        </p:spPr>
        <p:txBody>
          <a:bodyPr/>
          <a:lstStyle/>
          <a:p>
            <a:r>
              <a:rPr lang="en-GB" dirty="0" smtClean="0"/>
              <a:t>Use vertex distribution and stopped hadrons to control backgrounds</a:t>
            </a:r>
            <a:endParaRPr lang="en-GB" dirty="0"/>
          </a:p>
        </p:txBody>
      </p:sp>
      <p:sp>
        <p:nvSpPr>
          <p:cNvPr id="27" name="Espace réservé du contenu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1762"/>
          <a:stretch>
            <a:fillRect/>
          </a:stretch>
        </p:blipFill>
        <p:spPr bwMode="auto">
          <a:xfrm>
            <a:off x="402323" y="3643314"/>
            <a:ext cx="3812487" cy="287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6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1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2" name="Rectangle à coins arrondis 21"/>
          <p:cNvSpPr/>
          <p:nvPr/>
        </p:nvSpPr>
        <p:spPr>
          <a:xfrm>
            <a:off x="5929322" y="5715016"/>
            <a:ext cx="2929367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D. </a:t>
            </a:r>
            <a:r>
              <a:rPr lang="en-GB" dirty="0" err="1" smtClean="0">
                <a:latin typeface="Calibri" pitchFamily="34" charset="0"/>
              </a:rPr>
              <a:t>Hornback</a:t>
            </a:r>
            <a:r>
              <a:rPr lang="en-GB" dirty="0" smtClean="0">
                <a:latin typeface="Calibri" pitchFamily="34" charset="0"/>
              </a:rPr>
              <a:t>, QuarkMatter08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4" name="Espace réservé du contenu 24"/>
          <p:cNvSpPr txBox="1">
            <a:spLocks/>
          </p:cNvSpPr>
          <p:nvPr/>
        </p:nvSpPr>
        <p:spPr>
          <a:xfrm>
            <a:off x="1357290" y="2732101"/>
            <a:ext cx="2428892" cy="11969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 smtClean="0">
                <a:solidFill>
                  <a:schemeClr val="accent4"/>
                </a:solidFill>
                <a:latin typeface="Calibri" pitchFamily="34" charset="0"/>
              </a:rPr>
              <a:t>Extrapolation to low </a:t>
            </a:r>
            <a:r>
              <a:rPr lang="en-GB" sz="2800" kern="0" dirty="0" err="1" smtClean="0">
                <a:solidFill>
                  <a:schemeClr val="accent4"/>
                </a:solidFill>
                <a:latin typeface="Calibri" pitchFamily="34" charset="0"/>
              </a:rPr>
              <a:t>p</a:t>
            </a:r>
            <a:r>
              <a:rPr lang="en-GB" sz="2800" kern="0" baseline="-25000" dirty="0" err="1" smtClean="0">
                <a:solidFill>
                  <a:schemeClr val="accent4"/>
                </a:solidFill>
                <a:latin typeface="Calibri" pitchFamily="34" charset="0"/>
              </a:rPr>
              <a:t>T</a:t>
            </a:r>
            <a:endParaRPr kumimoji="0" lang="en-GB" sz="2800" b="0" i="0" u="none" strike="noStrike" kern="0" cap="none" spc="0" normalizeH="0" baseline="-2500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5" name="Image 24" descr="single_muon.jpg"/>
          <p:cNvPicPr>
            <a:picLocks noChangeAspect="1"/>
          </p:cNvPicPr>
          <p:nvPr/>
        </p:nvPicPr>
        <p:blipFill>
          <a:blip r:embed="rId3"/>
          <a:srcRect r="25937" b="16250"/>
          <a:stretch>
            <a:fillRect/>
          </a:stretch>
        </p:blipFill>
        <p:spPr>
          <a:xfrm>
            <a:off x="4214810" y="1209918"/>
            <a:ext cx="5143536" cy="4362221"/>
          </a:xfrm>
          <a:prstGeom prst="rect">
            <a:avLst/>
          </a:prstGeom>
        </p:spPr>
      </p:pic>
      <p:sp>
        <p:nvSpPr>
          <p:cNvPr id="23" name="Virage 22"/>
          <p:cNvSpPr/>
          <p:nvPr/>
        </p:nvSpPr>
        <p:spPr>
          <a:xfrm rot="5400000" flipV="1">
            <a:off x="3357554" y="2857496"/>
            <a:ext cx="1143008" cy="1285884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9" descr="final_diff_dphi.gif                                            0005D4C7Macintosh HD                   BF57D0C5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20845" y="1357298"/>
            <a:ext cx="5523187" cy="371477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Midrapidity</a:t>
            </a:r>
            <a:r>
              <a:rPr lang="en-GB" dirty="0" smtClean="0"/>
              <a:t> e + forward </a:t>
            </a:r>
            <a:r>
              <a:rPr lang="el-GR" dirty="0" smtClean="0"/>
              <a:t>μ</a:t>
            </a:r>
            <a:r>
              <a:rPr lang="en-GB" dirty="0" smtClean="0"/>
              <a:t> correlations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2844" y="1341438"/>
            <a:ext cx="3714776" cy="4784725"/>
          </a:xfrm>
        </p:spPr>
        <p:txBody>
          <a:bodyPr/>
          <a:lstStyle/>
          <a:p>
            <a:r>
              <a:rPr lang="en-GB" dirty="0" smtClean="0"/>
              <a:t>Long awaited golden channel for heavy </a:t>
            </a:r>
            <a:r>
              <a:rPr lang="en-GB" dirty="0" err="1" smtClean="0"/>
              <a:t>flavors</a:t>
            </a:r>
            <a:endParaRPr lang="en-GB" dirty="0" smtClean="0"/>
          </a:p>
          <a:p>
            <a:r>
              <a:rPr lang="en-GB" dirty="0" smtClean="0"/>
              <a:t>Angular correlation</a:t>
            </a:r>
            <a:r>
              <a:rPr lang="en-GB" dirty="0" smtClean="0">
                <a:sym typeface="Wingdings" pitchFamily="2" charset="2"/>
              </a:rPr>
              <a:t></a:t>
            </a:r>
          </a:p>
          <a:p>
            <a:r>
              <a:rPr lang="en-GB" dirty="0" smtClean="0"/>
              <a:t>Proof of principle for future charm cross section (intermediate rapidity)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6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1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1" name="Rectangle à coins arrondis 20"/>
          <p:cNvSpPr/>
          <p:nvPr/>
        </p:nvSpPr>
        <p:spPr>
          <a:xfrm>
            <a:off x="5357818" y="5857892"/>
            <a:ext cx="3094454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T. </a:t>
            </a:r>
            <a:r>
              <a:rPr lang="en-GB" dirty="0" err="1" smtClean="0">
                <a:latin typeface="Calibri" pitchFamily="34" charset="0"/>
              </a:rPr>
              <a:t>Engelmore</a:t>
            </a:r>
            <a:r>
              <a:rPr lang="en-GB" dirty="0" smtClean="0">
                <a:latin typeface="Calibri" pitchFamily="34" charset="0"/>
              </a:rPr>
              <a:t>, QuarkMatter09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Quarkonia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J/</a:t>
            </a:r>
            <a:r>
              <a:rPr lang="el-GR" dirty="0" smtClean="0"/>
              <a:t>ψ</a:t>
            </a:r>
            <a:r>
              <a:rPr lang="fr-FR" dirty="0" smtClean="0"/>
              <a:t> vs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 and y, J/</a:t>
            </a:r>
            <a:r>
              <a:rPr lang="el-GR" dirty="0" smtClean="0"/>
              <a:t>ψ</a:t>
            </a:r>
            <a:r>
              <a:rPr lang="fr-FR" dirty="0" smtClean="0"/>
              <a:t> polarisation, </a:t>
            </a:r>
            <a:r>
              <a:rPr lang="el-GR" dirty="0" smtClean="0"/>
              <a:t>ψ</a:t>
            </a:r>
            <a:r>
              <a:rPr lang="fr-FR" dirty="0" smtClean="0"/>
              <a:t>’ and Y, J/</a:t>
            </a:r>
            <a:r>
              <a:rPr lang="el-GR" dirty="0" smtClean="0"/>
              <a:t>ψ</a:t>
            </a:r>
            <a:r>
              <a:rPr lang="fr-FR" dirty="0" smtClean="0"/>
              <a:t> in d+Au collisions…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5376" y="428604"/>
            <a:ext cx="35814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J/</a:t>
            </a:r>
            <a:r>
              <a:rPr lang="el-GR" dirty="0" smtClean="0"/>
              <a:t>ψ</a:t>
            </a:r>
            <a:r>
              <a:rPr lang="fr-FR" dirty="0" smtClean="0"/>
              <a:t> versus </a:t>
            </a:r>
            <a:r>
              <a:rPr lang="fr-FR" dirty="0" err="1" smtClean="0"/>
              <a:t>rapidity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1438"/>
            <a:ext cx="3328982" cy="4784725"/>
          </a:xfrm>
        </p:spPr>
        <p:txBody>
          <a:bodyPr/>
          <a:lstStyle/>
          <a:p>
            <a:r>
              <a:rPr lang="en-GB" dirty="0" smtClean="0"/>
              <a:t>Improved statistics</a:t>
            </a:r>
          </a:p>
          <a:p>
            <a:r>
              <a:rPr lang="en-GB" dirty="0" smtClean="0"/>
              <a:t> Reducing </a:t>
            </a:r>
            <a:r>
              <a:rPr lang="en-GB" dirty="0" err="1" smtClean="0"/>
              <a:t>systematics</a:t>
            </a:r>
            <a:r>
              <a:rPr lang="en-GB" dirty="0" smtClean="0"/>
              <a:t>…</a:t>
            </a:r>
          </a:p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7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1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2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4" name="Rectangle à coins arrondis 43"/>
          <p:cNvSpPr/>
          <p:nvPr/>
        </p:nvSpPr>
        <p:spPr>
          <a:xfrm>
            <a:off x="5000628" y="5715016"/>
            <a:ext cx="2826170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C. </a:t>
            </a:r>
            <a:r>
              <a:rPr lang="en-GB" dirty="0" err="1" smtClean="0">
                <a:latin typeface="Calibri" pitchFamily="34" charset="0"/>
              </a:rPr>
              <a:t>da</a:t>
            </a:r>
            <a:r>
              <a:rPr lang="en-GB" dirty="0" smtClean="0">
                <a:latin typeface="Calibri" pitchFamily="34" charset="0"/>
              </a:rPr>
              <a:t> Silva, QuarkMatter09</a:t>
            </a:r>
            <a:endParaRPr lang="en-GB" dirty="0">
              <a:latin typeface="Calibri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3571868" y="1142984"/>
            <a:ext cx="5572132" cy="4915574"/>
            <a:chOff x="3571868" y="1514478"/>
            <a:chExt cx="5143695" cy="4544080"/>
          </a:xfrm>
        </p:grpSpPr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868" y="1514752"/>
              <a:ext cx="5143691" cy="45438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872" y="1514478"/>
              <a:ext cx="5143691" cy="45438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3" name="Rectangle 7"/>
            <p:cNvSpPr>
              <a:spLocks/>
            </p:cNvSpPr>
            <p:nvPr/>
          </p:nvSpPr>
          <p:spPr bwMode="auto">
            <a:xfrm>
              <a:off x="4425705" y="2499176"/>
              <a:ext cx="1503617" cy="21544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400" dirty="0" smtClean="0">
                  <a:solidFill>
                    <a:srgbClr val="1A1A1A"/>
                  </a:solidFill>
                  <a:latin typeface="Calibri" pitchFamily="34" charset="0"/>
                  <a:cs typeface="Times New Roman" pitchFamily="18" charset="0"/>
                  <a:sym typeface="Times New Roman" pitchFamily="18" charset="0"/>
                </a:rPr>
                <a:t>o PRL98 (2007) 2002</a:t>
              </a:r>
              <a:endParaRPr lang="en-US" sz="1400" dirty="0">
                <a:solidFill>
                  <a:srgbClr val="1A1A1A"/>
                </a:solidFill>
                <a:effectLst/>
                <a:latin typeface="Calibri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2"/>
            <a:srcRect l="49999" t="8812" r="8336" b="72322"/>
            <a:stretch>
              <a:fillRect/>
            </a:stretch>
          </p:blipFill>
          <p:spPr bwMode="auto">
            <a:xfrm>
              <a:off x="6143636" y="1915154"/>
              <a:ext cx="2143140" cy="85725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J/</a:t>
            </a:r>
            <a:r>
              <a:rPr lang="el-GR" dirty="0" smtClean="0"/>
              <a:t>ψ</a:t>
            </a:r>
            <a:r>
              <a:rPr lang="fr-FR" dirty="0" smtClean="0"/>
              <a:t> versus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endParaRPr lang="en-GB" baseline="-25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6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1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2" name="Rectangle à coins arrondis 21"/>
          <p:cNvSpPr/>
          <p:nvPr/>
        </p:nvSpPr>
        <p:spPr>
          <a:xfrm>
            <a:off x="428596" y="5857892"/>
            <a:ext cx="2826170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C. </a:t>
            </a:r>
            <a:r>
              <a:rPr lang="en-GB" dirty="0" err="1" smtClean="0">
                <a:latin typeface="Calibri" pitchFamily="34" charset="0"/>
              </a:rPr>
              <a:t>da</a:t>
            </a:r>
            <a:r>
              <a:rPr lang="en-GB" dirty="0" smtClean="0">
                <a:latin typeface="Calibri" pitchFamily="34" charset="0"/>
              </a:rPr>
              <a:t> Silva, QuarkMatter09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2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100406" y="1142984"/>
            <a:ext cx="5972188" cy="52756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" name="Espace réservé du contenu 27"/>
          <p:cNvSpPr>
            <a:spLocks noGrp="1"/>
          </p:cNvSpPr>
          <p:nvPr>
            <p:ph sz="half" idx="1"/>
          </p:nvPr>
        </p:nvSpPr>
        <p:spPr>
          <a:xfrm>
            <a:off x="457200" y="1341439"/>
            <a:ext cx="4038600" cy="4087826"/>
          </a:xfrm>
        </p:spPr>
        <p:txBody>
          <a:bodyPr/>
          <a:lstStyle/>
          <a:p>
            <a:r>
              <a:rPr lang="en-GB" dirty="0" smtClean="0"/>
              <a:t>Extended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endParaRPr lang="en-GB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J/</a:t>
            </a:r>
            <a:r>
              <a:rPr lang="el-GR" dirty="0" smtClean="0"/>
              <a:t>ψ</a:t>
            </a:r>
            <a:r>
              <a:rPr lang="en-GB" dirty="0" smtClean="0"/>
              <a:t> polarization</a:t>
            </a:r>
            <a:endParaRPr lang="en-GB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half" idx="1"/>
          </p:nvPr>
        </p:nvSpPr>
        <p:spPr>
          <a:xfrm>
            <a:off x="5143504" y="1341438"/>
            <a:ext cx="4000496" cy="4784725"/>
          </a:xfrm>
        </p:spPr>
        <p:txBody>
          <a:bodyPr>
            <a:normAutofit/>
          </a:bodyPr>
          <a:lstStyle/>
          <a:p>
            <a:r>
              <a:rPr lang="en-GB" dirty="0" smtClean="0"/>
              <a:t>New colour singlet model + s-channel cut (off shell charm quarks)</a:t>
            </a:r>
          </a:p>
          <a:p>
            <a:pPr lvl="1"/>
            <a:r>
              <a:rPr lang="en-GB" dirty="0" smtClean="0"/>
              <a:t>Adjusted to </a:t>
            </a:r>
            <a:r>
              <a:rPr lang="en-GB" dirty="0" err="1" smtClean="0"/>
              <a:t>Tevatron</a:t>
            </a:r>
            <a:r>
              <a:rPr lang="en-GB" dirty="0" smtClean="0"/>
              <a:t> </a:t>
            </a:r>
          </a:p>
          <a:p>
            <a:r>
              <a:rPr lang="en-GB" dirty="0" smtClean="0"/>
              <a:t>working well for:</a:t>
            </a:r>
          </a:p>
          <a:p>
            <a:pPr lvl="1"/>
            <a:r>
              <a:rPr lang="en-GB" dirty="0" smtClean="0"/>
              <a:t>rapidity and (low)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endParaRPr lang="en-GB" baseline="-25000" dirty="0" smtClean="0"/>
          </a:p>
          <a:p>
            <a:pPr lvl="1"/>
            <a:r>
              <a:rPr lang="en-GB" dirty="0" smtClean="0"/>
              <a:t>polarization at y≈0</a:t>
            </a:r>
          </a:p>
          <a:p>
            <a:r>
              <a:rPr lang="en-GB" dirty="0" smtClean="0"/>
              <a:t>less (≈2</a:t>
            </a:r>
            <a:r>
              <a:rPr lang="el-GR" dirty="0" smtClean="0"/>
              <a:t>σ</a:t>
            </a:r>
            <a:r>
              <a:rPr lang="fr-FR" dirty="0" smtClean="0"/>
              <a:t>) for: </a:t>
            </a:r>
            <a:endParaRPr lang="en-GB" dirty="0" smtClean="0"/>
          </a:p>
          <a:p>
            <a:pPr lvl="1"/>
            <a:r>
              <a:rPr lang="en-GB" dirty="0" smtClean="0"/>
              <a:t>Polarization at y≈1.7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6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1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22" name="Picture 9" descr="C:\Documents and Settings\leitch\My Documents\physics\2009\qm09\plots\jpsi_polariz\lambda_pt2.gif"/>
          <p:cNvPicPr>
            <a:picLocks noChangeAspect="1" noChangeArrowheads="1"/>
          </p:cNvPicPr>
          <p:nvPr/>
        </p:nvPicPr>
        <p:blipFill>
          <a:blip r:embed="rId3"/>
          <a:srcRect l="8542"/>
          <a:stretch>
            <a:fillRect/>
          </a:stretch>
        </p:blipFill>
        <p:spPr bwMode="auto">
          <a:xfrm>
            <a:off x="214282" y="1928828"/>
            <a:ext cx="492919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à coins arrondis 22"/>
          <p:cNvSpPr/>
          <p:nvPr/>
        </p:nvSpPr>
        <p:spPr>
          <a:xfrm>
            <a:off x="2826451" y="5857892"/>
            <a:ext cx="2317053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M. </a:t>
            </a:r>
            <a:r>
              <a:rPr lang="en-GB" dirty="0" err="1" smtClean="0">
                <a:latin typeface="Calibri" pitchFamily="34" charset="0"/>
              </a:rPr>
              <a:t>Donadelli</a:t>
            </a:r>
            <a:r>
              <a:rPr lang="en-GB" dirty="0" smtClean="0">
                <a:latin typeface="Calibri" pitchFamily="34" charset="0"/>
              </a:rPr>
              <a:t>, PANIC08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327405"/>
            <a:ext cx="2643206" cy="5299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428596" y="1285860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Calibri" pitchFamily="34" charset="0"/>
              </a:rPr>
              <a:t>λ</a:t>
            </a:r>
            <a:r>
              <a:rPr lang="fr-FR" sz="3200" baseline="-25000" dirty="0" smtClean="0">
                <a:latin typeface="Calibri" pitchFamily="34" charset="0"/>
              </a:rPr>
              <a:t>J/</a:t>
            </a:r>
            <a:r>
              <a:rPr lang="el-GR" sz="3200" baseline="-25000" dirty="0" smtClean="0">
                <a:latin typeface="Calibri" pitchFamily="34" charset="0"/>
              </a:rPr>
              <a:t>ψ</a:t>
            </a:r>
            <a:endParaRPr lang="en-GB" sz="3200" baseline="-25000" dirty="0">
              <a:latin typeface="Calibri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42910" y="4357694"/>
            <a:ext cx="220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(in the </a:t>
            </a:r>
            <a:r>
              <a:rPr lang="en-GB" u="sng" dirty="0" err="1" smtClean="0">
                <a:latin typeface="Calibri" pitchFamily="34" charset="0"/>
              </a:rPr>
              <a:t>helicity</a:t>
            </a:r>
            <a:r>
              <a:rPr lang="en-GB" dirty="0" smtClean="0">
                <a:latin typeface="Calibri" pitchFamily="34" charset="0"/>
              </a:rPr>
              <a:t> frame)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5898285" y="5715016"/>
            <a:ext cx="2565329" cy="715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err="1" smtClean="0">
                <a:latin typeface="Calibri" pitchFamily="34" charset="0"/>
              </a:rPr>
              <a:t>Habersettl</a:t>
            </a:r>
            <a:r>
              <a:rPr lang="en-GB" dirty="0" smtClean="0">
                <a:latin typeface="Calibri" pitchFamily="34" charset="0"/>
              </a:rPr>
              <a:t> and </a:t>
            </a:r>
            <a:r>
              <a:rPr lang="en-GB" dirty="0" err="1" smtClean="0">
                <a:latin typeface="Calibri" pitchFamily="34" charset="0"/>
              </a:rPr>
              <a:t>Lansberg</a:t>
            </a:r>
            <a:r>
              <a:rPr lang="en-GB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GB" dirty="0" smtClean="0">
                <a:latin typeface="Calibri" pitchFamily="34" charset="0"/>
              </a:rPr>
              <a:t>PRL100 (2008) 032006</a:t>
            </a:r>
            <a:endParaRPr lang="en-GB" dirty="0">
              <a:latin typeface="Calibri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3500430" y="928670"/>
            <a:ext cx="214314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91903" y="5711627"/>
            <a:ext cx="179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fr-FR" dirty="0" smtClean="0"/>
              <a:t>&lt;0 </a:t>
            </a:r>
            <a:r>
              <a:rPr lang="en-GB" dirty="0" smtClean="0"/>
              <a:t>longitudinal</a:t>
            </a:r>
          </a:p>
          <a:p>
            <a:r>
              <a:rPr lang="el-GR" dirty="0" smtClean="0"/>
              <a:t>λ</a:t>
            </a:r>
            <a:r>
              <a:rPr lang="fr-FR" dirty="0" smtClean="0"/>
              <a:t>&gt;0 transverse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quarkonia @ y=0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143240" y="6020773"/>
            <a:ext cx="2826170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C. </a:t>
            </a:r>
            <a:r>
              <a:rPr lang="en-GB" dirty="0" err="1" smtClean="0">
                <a:latin typeface="Calibri" pitchFamily="34" charset="0"/>
              </a:rPr>
              <a:t>da</a:t>
            </a:r>
            <a:r>
              <a:rPr lang="en-GB" dirty="0" smtClean="0">
                <a:latin typeface="Calibri" pitchFamily="34" charset="0"/>
              </a:rPr>
              <a:t> Silva, QuarkMatter09</a:t>
            </a:r>
            <a:endParaRPr lang="en-GB" dirty="0">
              <a:latin typeface="Calibri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1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7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25" name="Espace réservé du contenu 24" descr="invmass_fi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679" y="857232"/>
            <a:ext cx="6572469" cy="5086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5"/>
          <p:cNvSpPr/>
          <p:nvPr/>
        </p:nvSpPr>
        <p:spPr>
          <a:xfrm>
            <a:off x="428596" y="3857628"/>
            <a:ext cx="3714776" cy="2143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</a:t>
            </a:r>
            <a:r>
              <a:rPr lang="fr-FR" dirty="0" smtClean="0"/>
              <a:t>’ @ </a:t>
            </a:r>
            <a:r>
              <a:rPr lang="fr-FR" dirty="0" err="1" smtClean="0"/>
              <a:t>midrapidity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25" name="Espace réservé du contenu 2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ψ</a:t>
            </a:r>
            <a:r>
              <a:rPr lang="fr-FR" dirty="0" smtClean="0"/>
              <a:t> ’/</a:t>
            </a:r>
            <a:r>
              <a:rPr lang="el-GR" dirty="0" smtClean="0"/>
              <a:t>ψ</a:t>
            </a:r>
            <a:r>
              <a:rPr lang="fr-FR" dirty="0" smtClean="0"/>
              <a:t> ratio</a:t>
            </a:r>
          </a:p>
          <a:p>
            <a:pPr lvl="1"/>
            <a:r>
              <a:rPr lang="fr-FR" dirty="0" smtClean="0"/>
              <a:t>Of the </a:t>
            </a:r>
            <a:r>
              <a:rPr lang="fr-FR" dirty="0" err="1" smtClean="0"/>
              <a:t>order</a:t>
            </a:r>
            <a:r>
              <a:rPr lang="fr-FR" dirty="0" smtClean="0"/>
              <a:t> of 2%</a:t>
            </a:r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 </a:t>
            </a:r>
            <a:r>
              <a:rPr lang="fr-FR" dirty="0" err="1" smtClean="0"/>
              <a:t>dependence</a:t>
            </a:r>
            <a:endParaRPr lang="fr-FR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Feed down to J/</a:t>
            </a:r>
            <a:r>
              <a:rPr lang="el-GR" dirty="0" smtClean="0"/>
              <a:t>ψ</a:t>
            </a:r>
            <a:endParaRPr lang="en-GB" dirty="0" smtClean="0"/>
          </a:p>
          <a:p>
            <a:pPr lvl="1">
              <a:buNone/>
            </a:pPr>
            <a:r>
              <a:rPr lang="en-GB" dirty="0" smtClean="0"/>
              <a:t>= 8.6 ± 2.5 % from </a:t>
            </a:r>
            <a:r>
              <a:rPr lang="el-GR" dirty="0" smtClean="0"/>
              <a:t>ψ</a:t>
            </a:r>
            <a:endParaRPr lang="en-GB" dirty="0" smtClean="0"/>
          </a:p>
          <a:p>
            <a:pPr lvl="1">
              <a:buNone/>
            </a:pPr>
            <a:r>
              <a:rPr lang="en-GB" dirty="0" smtClean="0"/>
              <a:t>&lt; 42 % (90 % CL) from</a:t>
            </a:r>
            <a:r>
              <a:rPr lang="el-GR" dirty="0" smtClean="0"/>
              <a:t> χ</a:t>
            </a:r>
            <a:r>
              <a:rPr lang="fr-FR" baseline="-25000" dirty="0" smtClean="0"/>
              <a:t>c</a:t>
            </a:r>
          </a:p>
          <a:p>
            <a:pPr lvl="1">
              <a:buNone/>
            </a:pPr>
            <a:r>
              <a:rPr lang="fr-FR" dirty="0" smtClean="0"/>
              <a:t>≈ 1 to 4 % </a:t>
            </a:r>
            <a:r>
              <a:rPr lang="fr-FR" dirty="0" err="1" smtClean="0"/>
              <a:t>from</a:t>
            </a:r>
            <a:r>
              <a:rPr lang="fr-FR" dirty="0" smtClean="0"/>
              <a:t> B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9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4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7" name="Group 1"/>
          <p:cNvGrpSpPr>
            <a:grpSpLocks noGrp="1"/>
          </p:cNvGrpSpPr>
          <p:nvPr>
            <p:ph sz="half" idx="2"/>
          </p:nvPr>
        </p:nvGrpSpPr>
        <p:grpSpPr bwMode="auto">
          <a:xfrm>
            <a:off x="4286248" y="1214422"/>
            <a:ext cx="4400552" cy="4911741"/>
            <a:chOff x="0" y="0"/>
            <a:chExt cx="4768" cy="5433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768" cy="54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35" y="3605"/>
              <a:ext cx="1206" cy="1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4" y="3782"/>
              <a:ext cx="1105" cy="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5399" dir="2700000" algn="ctr" rotWithShape="0">
                <a:schemeClr val="bg2">
                  <a:alpha val="75000"/>
                </a:schemeClr>
              </a:outerShdw>
            </a:effectLst>
          </p:spPr>
        </p:pic>
      </p:grpSp>
      <p:sp>
        <p:nvSpPr>
          <p:cNvPr id="33" name="Rectangle à coins arrondis 32"/>
          <p:cNvSpPr/>
          <p:nvPr/>
        </p:nvSpPr>
        <p:spPr>
          <a:xfrm>
            <a:off x="5143504" y="6000768"/>
            <a:ext cx="2317053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M. </a:t>
            </a:r>
            <a:r>
              <a:rPr lang="en-GB" dirty="0" err="1" smtClean="0">
                <a:latin typeface="Calibri" pitchFamily="34" charset="0"/>
              </a:rPr>
              <a:t>Donadelli</a:t>
            </a:r>
            <a:r>
              <a:rPr lang="en-GB" dirty="0" smtClean="0">
                <a:latin typeface="Calibri" pitchFamily="34" charset="0"/>
              </a:rPr>
              <a:t>, PANIC08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4282" y="4214818"/>
            <a:ext cx="4214842" cy="10001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New: Upsilon @ </a:t>
            </a:r>
            <a:r>
              <a:rPr lang="en-GB" dirty="0" err="1" smtClean="0"/>
              <a:t>midrapidity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5720" y="1341438"/>
            <a:ext cx="4210080" cy="4784725"/>
          </a:xfrm>
        </p:spPr>
        <p:txBody>
          <a:bodyPr/>
          <a:lstStyle/>
          <a:p>
            <a:r>
              <a:rPr lang="en-GB" smtClean="0"/>
              <a:t>12 </a:t>
            </a:r>
            <a:r>
              <a:rPr lang="en-GB" smtClean="0"/>
              <a:t>unlike </a:t>
            </a:r>
            <a:r>
              <a:rPr lang="en-GB" dirty="0" smtClean="0"/>
              <a:t>and </a:t>
            </a:r>
            <a:r>
              <a:rPr lang="en-GB" smtClean="0"/>
              <a:t>1 </a:t>
            </a:r>
            <a:r>
              <a:rPr lang="en-GB" smtClean="0"/>
              <a:t>like </a:t>
            </a:r>
            <a:r>
              <a:rPr lang="en-GB" dirty="0" smtClean="0"/>
              <a:t>sign pairs in [8.5;11.5] </a:t>
            </a:r>
            <a:r>
              <a:rPr lang="en-GB" dirty="0" err="1" smtClean="0"/>
              <a:t>GeV</a:t>
            </a:r>
            <a:r>
              <a:rPr lang="en-GB" dirty="0" smtClean="0"/>
              <a:t>/</a:t>
            </a:r>
            <a:r>
              <a:rPr lang="en-GB" i="1" dirty="0" smtClean="0"/>
              <a:t>c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Background &lt; 15% </a:t>
            </a:r>
          </a:p>
          <a:p>
            <a:pPr lvl="1"/>
            <a:r>
              <a:rPr lang="en-GB" dirty="0" smtClean="0"/>
              <a:t>(1.6 counts)</a:t>
            </a:r>
          </a:p>
          <a:p>
            <a:pPr lvl="1"/>
            <a:r>
              <a:rPr lang="en-GB" dirty="0" err="1" smtClean="0"/>
              <a:t>Drell</a:t>
            </a:r>
            <a:r>
              <a:rPr lang="en-GB" dirty="0" smtClean="0"/>
              <a:t>-Yan and B decays</a:t>
            </a:r>
          </a:p>
          <a:p>
            <a:r>
              <a:rPr lang="en-GB" dirty="0" smtClean="0"/>
              <a:t>Derived </a:t>
            </a:r>
            <a:r>
              <a:rPr lang="en-GB" dirty="0" err="1" smtClean="0"/>
              <a:t>xsection</a:t>
            </a:r>
            <a:r>
              <a:rPr lang="en-GB" dirty="0" smtClean="0"/>
              <a:t>: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… follows world trend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3881" y="785794"/>
            <a:ext cx="4021417" cy="30718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038" y="3786190"/>
            <a:ext cx="4048993" cy="27860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</p:pic>
      <p:grpSp>
        <p:nvGrpSpPr>
          <p:cNvPr id="9" name="Groupe 8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7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2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4" name="Rectangle à coins arrondis 23"/>
          <p:cNvSpPr/>
          <p:nvPr/>
        </p:nvSpPr>
        <p:spPr>
          <a:xfrm>
            <a:off x="1000100" y="5857892"/>
            <a:ext cx="2826170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C. </a:t>
            </a:r>
            <a:r>
              <a:rPr lang="en-GB" dirty="0" err="1" smtClean="0">
                <a:latin typeface="Calibri" pitchFamily="34" charset="0"/>
              </a:rPr>
              <a:t>da</a:t>
            </a:r>
            <a:r>
              <a:rPr lang="en-GB" dirty="0" smtClean="0">
                <a:latin typeface="Calibri" pitchFamily="34" charset="0"/>
              </a:rPr>
              <a:t> Silva, QuarkMatter09</a:t>
            </a:r>
            <a:endParaRPr lang="en-GB" dirty="0">
              <a:latin typeface="Calibri" pitchFamily="34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232141" y="4035516"/>
            <a:ext cx="4196983" cy="1107996"/>
            <a:chOff x="-2714676" y="4572008"/>
            <a:chExt cx="4196983" cy="1107996"/>
          </a:xfrm>
        </p:grpSpPr>
        <p:sp>
          <p:nvSpPr>
            <p:cNvPr id="25" name="ZoneTexte 24"/>
            <p:cNvSpPr txBox="1"/>
            <p:nvPr/>
          </p:nvSpPr>
          <p:spPr>
            <a:xfrm>
              <a:off x="-2714676" y="4857760"/>
              <a:ext cx="41969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B           = 114         </a:t>
              </a:r>
              <a:r>
                <a:rPr lang="en-GB" sz="3200" dirty="0" err="1" smtClean="0"/>
                <a:t>pb</a:t>
              </a:r>
              <a:endParaRPr lang="en-GB" sz="32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-2385621" y="4701613"/>
              <a:ext cx="32960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d</a:t>
              </a:r>
              <a:r>
                <a:rPr lang="el-GR" sz="3200" dirty="0" smtClean="0"/>
                <a:t>σ</a:t>
              </a:r>
              <a:r>
                <a:rPr lang="fr-FR" sz="3200" dirty="0" smtClean="0"/>
                <a:t>                +46</a:t>
              </a:r>
              <a:r>
                <a:rPr lang="en-GB" sz="3200" dirty="0" smtClean="0"/>
                <a:t> </a:t>
              </a:r>
              <a:endParaRPr lang="en-GB" sz="32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-2398583" y="5072074"/>
              <a:ext cx="32944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d</a:t>
              </a:r>
              <a:r>
                <a:rPr lang="fr-FR" sz="3200" dirty="0" smtClean="0"/>
                <a:t>y  </a:t>
              </a:r>
              <a:r>
                <a:rPr lang="fr-FR" sz="3200" baseline="-25000" dirty="0" smtClean="0"/>
                <a:t>|y|&lt;0.35</a:t>
              </a:r>
              <a:r>
                <a:rPr lang="fr-FR" sz="3200" dirty="0" smtClean="0"/>
                <a:t>      –45</a:t>
              </a:r>
              <a:r>
                <a:rPr lang="en-GB" sz="3200" dirty="0" smtClean="0"/>
                <a:t> </a:t>
              </a:r>
              <a:endParaRPr lang="en-GB" sz="3200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-2337442" y="5201302"/>
              <a:ext cx="480022" cy="1364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-1959352" y="4572008"/>
              <a:ext cx="46679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600" dirty="0" smtClean="0"/>
                <a:t>)</a:t>
              </a:r>
              <a:endParaRPr lang="en-GB" sz="6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an introduction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en-GB" dirty="0" err="1" smtClean="0"/>
              <a:t>Phenix</a:t>
            </a:r>
            <a:r>
              <a:rPr lang="en-GB" dirty="0" smtClean="0"/>
              <a:t> primary goal is the study of the quark gluon plasma, through A+A collisions</a:t>
            </a:r>
          </a:p>
          <a:p>
            <a:r>
              <a:rPr lang="en-GB" dirty="0" smtClean="0"/>
              <a:t>Need good references from…                            </a:t>
            </a:r>
            <a:r>
              <a:rPr lang="en-GB" dirty="0" err="1" smtClean="0"/>
              <a:t>p+p</a:t>
            </a:r>
            <a:r>
              <a:rPr lang="en-GB" dirty="0" smtClean="0"/>
              <a:t> and </a:t>
            </a:r>
            <a:r>
              <a:rPr lang="en-GB" dirty="0" err="1" smtClean="0"/>
              <a:t>d+A</a:t>
            </a:r>
            <a:r>
              <a:rPr lang="en-GB" dirty="0" smtClean="0"/>
              <a:t> collisions </a:t>
            </a:r>
            <a:r>
              <a:rPr lang="en-GB" dirty="0" smtClean="0">
                <a:sym typeface="Wingdings" pitchFamily="2" charset="2"/>
              </a:rPr>
              <a:t> this talk, outlining:</a:t>
            </a:r>
            <a:endParaRPr lang="en-GB" dirty="0" smtClean="0"/>
          </a:p>
          <a:p>
            <a:pPr lvl="1"/>
            <a:r>
              <a:rPr lang="en-GB" dirty="0" smtClean="0"/>
              <a:t>Open charm and beauty in </a:t>
            </a:r>
            <a:r>
              <a:rPr lang="en-GB" dirty="0" err="1" smtClean="0"/>
              <a:t>p+p</a:t>
            </a:r>
            <a:r>
              <a:rPr lang="en-GB" dirty="0" smtClean="0"/>
              <a:t> collisions</a:t>
            </a:r>
          </a:p>
          <a:p>
            <a:pPr lvl="2"/>
            <a:r>
              <a:rPr lang="en-GB" dirty="0" smtClean="0"/>
              <a:t>From single electron at y ≈ 0, single </a:t>
            </a:r>
            <a:r>
              <a:rPr lang="en-GB" dirty="0" err="1" smtClean="0"/>
              <a:t>muon</a:t>
            </a:r>
            <a:r>
              <a:rPr lang="en-GB" dirty="0" smtClean="0"/>
              <a:t> at y≈1.7, </a:t>
            </a:r>
          </a:p>
          <a:p>
            <a:pPr lvl="2"/>
            <a:r>
              <a:rPr lang="en-GB" dirty="0" smtClean="0"/>
              <a:t>From </a:t>
            </a:r>
            <a:r>
              <a:rPr lang="en-GB" dirty="0" err="1" smtClean="0"/>
              <a:t>dielectron</a:t>
            </a:r>
            <a:r>
              <a:rPr lang="en-GB" dirty="0" smtClean="0"/>
              <a:t>, e-h and e-</a:t>
            </a:r>
            <a:r>
              <a:rPr lang="el-GR" dirty="0" smtClean="0"/>
              <a:t>μ</a:t>
            </a:r>
            <a:r>
              <a:rPr lang="en-GB" dirty="0" smtClean="0"/>
              <a:t> correlations…</a:t>
            </a:r>
          </a:p>
          <a:p>
            <a:pPr lvl="1"/>
            <a:r>
              <a:rPr lang="en-GB" dirty="0" smtClean="0"/>
              <a:t>Quarkonia in </a:t>
            </a:r>
            <a:r>
              <a:rPr lang="en-GB" dirty="0" err="1" smtClean="0"/>
              <a:t>p+p</a:t>
            </a:r>
            <a:r>
              <a:rPr lang="en-GB" dirty="0" smtClean="0"/>
              <a:t> collisions</a:t>
            </a:r>
          </a:p>
          <a:p>
            <a:pPr lvl="2"/>
            <a:r>
              <a:rPr lang="en-GB" dirty="0" smtClean="0"/>
              <a:t>J/</a:t>
            </a:r>
            <a:r>
              <a:rPr lang="el-GR" dirty="0" smtClean="0"/>
              <a:t>ψ</a:t>
            </a:r>
            <a:r>
              <a:rPr lang="en-GB" dirty="0" smtClean="0"/>
              <a:t>, </a:t>
            </a:r>
            <a:r>
              <a:rPr lang="el-GR" dirty="0" smtClean="0"/>
              <a:t>ψ</a:t>
            </a:r>
            <a:r>
              <a:rPr lang="en-GB" dirty="0" smtClean="0"/>
              <a:t>’ and Y at y=0, J/</a:t>
            </a:r>
            <a:r>
              <a:rPr lang="el-GR" dirty="0" smtClean="0"/>
              <a:t>ψ</a:t>
            </a:r>
            <a:r>
              <a:rPr lang="en-GB" dirty="0" smtClean="0"/>
              <a:t> at y≈1.7, J/</a:t>
            </a:r>
            <a:r>
              <a:rPr lang="el-GR" dirty="0" smtClean="0"/>
              <a:t>ψ</a:t>
            </a:r>
            <a:r>
              <a:rPr lang="fr-FR" dirty="0" smtClean="0"/>
              <a:t> polarisation</a:t>
            </a:r>
            <a:endParaRPr lang="en-GB" dirty="0" smtClean="0"/>
          </a:p>
          <a:p>
            <a:pPr lvl="1"/>
            <a:r>
              <a:rPr lang="en-GB" dirty="0" smtClean="0"/>
              <a:t>J/</a:t>
            </a:r>
            <a:r>
              <a:rPr lang="el-GR" dirty="0" smtClean="0"/>
              <a:t>ψ</a:t>
            </a:r>
            <a:r>
              <a:rPr lang="en-GB" dirty="0" smtClean="0"/>
              <a:t> in </a:t>
            </a:r>
            <a:r>
              <a:rPr lang="en-GB" dirty="0" err="1" smtClean="0"/>
              <a:t>d+Au</a:t>
            </a:r>
            <a:r>
              <a:rPr lang="en-GB" dirty="0" smtClean="0"/>
              <a:t> collisions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500430" y="928670"/>
            <a:ext cx="214314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J/</a:t>
            </a:r>
            <a:r>
              <a:rPr lang="el-GR" dirty="0" smtClean="0"/>
              <a:t>ψ</a:t>
            </a:r>
            <a:r>
              <a:rPr lang="fr-FR" dirty="0" smtClean="0"/>
              <a:t> in d+Au collisions</a:t>
            </a:r>
            <a:endParaRPr lang="en-GB" dirty="0"/>
          </a:p>
        </p:txBody>
      </p:sp>
      <p:sp>
        <p:nvSpPr>
          <p:cNvPr id="22" name="Espace réservé du contenu 2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At RHIC, we expect two normal nuclear effects:</a:t>
            </a:r>
          </a:p>
          <a:p>
            <a:pPr lvl="1"/>
            <a:r>
              <a:rPr lang="en-GB" dirty="0" smtClean="0"/>
              <a:t>Gluon </a:t>
            </a:r>
            <a:r>
              <a:rPr lang="en-GB" dirty="0" err="1" smtClean="0"/>
              <a:t>pdf</a:t>
            </a:r>
            <a:r>
              <a:rPr lang="en-GB" dirty="0" smtClean="0"/>
              <a:t> modification, various models…</a:t>
            </a:r>
          </a:p>
          <a:p>
            <a:pPr lvl="1"/>
            <a:r>
              <a:rPr lang="en-GB" dirty="0" smtClean="0"/>
              <a:t>J/</a:t>
            </a:r>
            <a:r>
              <a:rPr lang="el-GR" dirty="0" smtClean="0"/>
              <a:t>ψ</a:t>
            </a:r>
            <a:r>
              <a:rPr lang="en-GB" dirty="0" smtClean="0"/>
              <a:t> absorption on nucleons (</a:t>
            </a:r>
            <a:r>
              <a:rPr lang="el-GR" dirty="0" smtClean="0"/>
              <a:t>σ</a:t>
            </a:r>
            <a:r>
              <a:rPr lang="fr-FR" baseline="-25000" dirty="0" smtClean="0"/>
              <a:t>abs</a:t>
            </a:r>
            <a:r>
              <a:rPr lang="en-GB" dirty="0" smtClean="0"/>
              <a:t>)</a:t>
            </a:r>
            <a:endParaRPr lang="en-GB" baseline="-25000" dirty="0" smtClean="0"/>
          </a:p>
          <a:p>
            <a:r>
              <a:rPr lang="en-GB" dirty="0" smtClean="0"/>
              <a:t>As </a:t>
            </a:r>
            <a:r>
              <a:rPr lang="en-GB" u="sng" dirty="0" smtClean="0"/>
              <a:t>an example</a:t>
            </a:r>
            <a:r>
              <a:rPr lang="en-GB" dirty="0" smtClean="0"/>
              <a:t>, a fit to data assuming the EKS shadowing scheme </a:t>
            </a:r>
            <a:r>
              <a:rPr lang="en-GB" dirty="0" smtClean="0">
                <a:sym typeface="Wingdings" pitchFamily="2" charset="2"/>
              </a:rPr>
              <a:t></a:t>
            </a:r>
          </a:p>
          <a:p>
            <a:r>
              <a:rPr lang="en-GB" dirty="0" smtClean="0">
                <a:sym typeface="Wingdings" pitchFamily="2" charset="2"/>
              </a:rPr>
              <a:t>Large uncertainties </a:t>
            </a:r>
          </a:p>
          <a:p>
            <a:pPr lvl="1">
              <a:buNone/>
            </a:pPr>
            <a:r>
              <a:rPr lang="en-GB" dirty="0" smtClean="0">
                <a:sym typeface="Wingdings" pitchFamily="2" charset="2"/>
              </a:rPr>
              <a:t>&gt; 2 </a:t>
            </a:r>
            <a:r>
              <a:rPr lang="en-GB" dirty="0" err="1" smtClean="0">
                <a:sym typeface="Wingdings" pitchFamily="2" charset="2"/>
              </a:rPr>
              <a:t>mb</a:t>
            </a:r>
            <a:r>
              <a:rPr lang="en-GB" dirty="0" smtClean="0">
                <a:sym typeface="Wingdings" pitchFamily="2" charset="2"/>
              </a:rPr>
              <a:t> on </a:t>
            </a:r>
            <a:r>
              <a:rPr lang="el-GR" dirty="0" smtClean="0"/>
              <a:t>σ</a:t>
            </a:r>
            <a:r>
              <a:rPr lang="fr-FR" baseline="-25000" dirty="0" smtClean="0"/>
              <a:t>abs</a:t>
            </a:r>
            <a:endParaRPr lang="en-GB" dirty="0" smtClean="0">
              <a:sym typeface="Wingdings" pitchFamily="2" charset="2"/>
            </a:endParaRP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28" name="Picture 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1570903"/>
            <a:ext cx="4038600" cy="38421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 flipH="1">
            <a:off x="179388" y="115888"/>
            <a:ext cx="8785225" cy="936625"/>
            <a:chOff x="113" y="73"/>
            <a:chExt cx="5534" cy="590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 flipH="1">
              <a:off x="4830" y="210"/>
              <a:ext cx="817" cy="136"/>
              <a:chOff x="1428" y="3929"/>
              <a:chExt cx="817" cy="136"/>
            </a:xfrm>
            <a:grpFill/>
          </p:grpSpPr>
          <p:sp>
            <p:nvSpPr>
              <p:cNvPr id="16" name="Oval 22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113" y="73"/>
              <a:ext cx="817" cy="590"/>
              <a:chOff x="113" y="73"/>
              <a:chExt cx="817" cy="590"/>
            </a:xfrm>
            <a:grpFill/>
          </p:grpSpPr>
          <p:sp>
            <p:nvSpPr>
              <p:cNvPr id="11" name="Oval 28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Line 29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30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31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32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5" name="Rectangle à coins arrondis 24"/>
          <p:cNvSpPr/>
          <p:nvPr/>
        </p:nvSpPr>
        <p:spPr>
          <a:xfrm>
            <a:off x="5553668" y="5499993"/>
            <a:ext cx="2661670" cy="715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PRC77 (2008) 024912</a:t>
            </a:r>
          </a:p>
          <a:p>
            <a:pPr algn="ctr"/>
            <a:r>
              <a:rPr lang="en-GB" dirty="0" smtClean="0">
                <a:latin typeface="Calibri" pitchFamily="34" charset="0"/>
              </a:rPr>
              <a:t>Erratum: </a:t>
            </a:r>
            <a:r>
              <a:rPr lang="en-GB" dirty="0" err="1" smtClean="0">
                <a:latin typeface="Calibri" pitchFamily="34" charset="0"/>
              </a:rPr>
              <a:t>arXiv</a:t>
            </a:r>
            <a:r>
              <a:rPr lang="en-GB" dirty="0" smtClean="0">
                <a:latin typeface="Calibri" pitchFamily="34" charset="0"/>
              </a:rPr>
              <a:t>/0903.4845</a:t>
            </a:r>
          </a:p>
        </p:txBody>
      </p:sp>
      <p:cxnSp>
        <p:nvCxnSpPr>
          <p:cNvPr id="29" name="Connecteur droit 28"/>
          <p:cNvCxnSpPr/>
          <p:nvPr/>
        </p:nvCxnSpPr>
        <p:spPr>
          <a:xfrm>
            <a:off x="3500430" y="928670"/>
            <a:ext cx="214314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Image 22" descr="EPS9G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222" y="4743570"/>
            <a:ext cx="1838324" cy="147151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357818" y="1285151"/>
            <a:ext cx="32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 ≈ 0.09                    x ≈ 0.003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J/</a:t>
            </a:r>
            <a:r>
              <a:rPr lang="el-GR" dirty="0" smtClean="0"/>
              <a:t>ψ</a:t>
            </a:r>
            <a:r>
              <a:rPr lang="en-GB" dirty="0" smtClean="0"/>
              <a:t> in </a:t>
            </a:r>
            <a:r>
              <a:rPr lang="en-GB" dirty="0" err="1" smtClean="0"/>
              <a:t>d+Au</a:t>
            </a:r>
            <a:r>
              <a:rPr lang="en-GB" dirty="0" smtClean="0"/>
              <a:t> collisions</a:t>
            </a:r>
            <a:endParaRPr lang="en-GB" dirty="0"/>
          </a:p>
        </p:txBody>
      </p:sp>
      <p:sp>
        <p:nvSpPr>
          <p:cNvPr id="22" name="Espace réservé du contenu 2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Analysis of run 8</a:t>
            </a:r>
          </a:p>
          <a:p>
            <a:pPr lvl="1"/>
            <a:r>
              <a:rPr lang="en-GB" dirty="0" smtClean="0"/>
              <a:t>(30 x run3)</a:t>
            </a:r>
          </a:p>
          <a:p>
            <a:pPr lvl="1"/>
            <a:r>
              <a:rPr lang="en-GB" dirty="0" smtClean="0"/>
              <a:t>Allows more binning</a:t>
            </a:r>
          </a:p>
          <a:p>
            <a:pPr lvl="1"/>
            <a:r>
              <a:rPr lang="en-GB" dirty="0" smtClean="0"/>
              <a:t>R</a:t>
            </a:r>
            <a:r>
              <a:rPr lang="en-GB" baseline="-25000" dirty="0" smtClean="0"/>
              <a:t>CP</a:t>
            </a:r>
            <a:r>
              <a:rPr lang="en-GB" dirty="0" smtClean="0"/>
              <a:t> for now (systematic cancelling out)</a:t>
            </a:r>
          </a:p>
          <a:p>
            <a:pPr lvl="1"/>
            <a:r>
              <a:rPr lang="en-GB" dirty="0" err="1" smtClean="0"/>
              <a:t>R</a:t>
            </a:r>
            <a:r>
              <a:rPr lang="en-GB" baseline="-25000" dirty="0" err="1" smtClean="0"/>
              <a:t>dA</a:t>
            </a:r>
            <a:r>
              <a:rPr lang="en-GB" dirty="0" smtClean="0"/>
              <a:t> underway…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 flipH="1">
            <a:off x="179388" y="115888"/>
            <a:ext cx="8785225" cy="936625"/>
            <a:chOff x="113" y="73"/>
            <a:chExt cx="5534" cy="590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0" name="Group 21"/>
            <p:cNvGrpSpPr>
              <a:grpSpLocks/>
            </p:cNvGrpSpPr>
            <p:nvPr/>
          </p:nvGrpSpPr>
          <p:grpSpPr bwMode="auto">
            <a:xfrm flipH="1">
              <a:off x="4830" y="210"/>
              <a:ext cx="817" cy="136"/>
              <a:chOff x="1428" y="3929"/>
              <a:chExt cx="817" cy="136"/>
            </a:xfrm>
            <a:grpFill/>
          </p:grpSpPr>
          <p:sp>
            <p:nvSpPr>
              <p:cNvPr id="17" name="Oval 22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113" y="73"/>
              <a:ext cx="817" cy="590"/>
              <a:chOff x="113" y="73"/>
              <a:chExt cx="817" cy="590"/>
            </a:xfrm>
            <a:grpFill/>
          </p:grpSpPr>
          <p:sp>
            <p:nvSpPr>
              <p:cNvPr id="12" name="Oval 28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" name="Line 29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30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31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32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4" name="Rectangle à coins arrondis 23"/>
          <p:cNvSpPr/>
          <p:nvPr/>
        </p:nvSpPr>
        <p:spPr>
          <a:xfrm>
            <a:off x="500034" y="5806459"/>
            <a:ext cx="4156331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C. </a:t>
            </a:r>
            <a:r>
              <a:rPr lang="en-GB" dirty="0" err="1" smtClean="0">
                <a:latin typeface="Calibri" pitchFamily="34" charset="0"/>
              </a:rPr>
              <a:t>da</a:t>
            </a:r>
            <a:r>
              <a:rPr lang="en-GB" dirty="0" smtClean="0">
                <a:latin typeface="Calibri" pitchFamily="34" charset="0"/>
              </a:rPr>
              <a:t> Silva, A. Linden-Levy, QuarkMatter09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357188" y="4167202"/>
          <a:ext cx="4286250" cy="1333500"/>
        </p:xfrm>
        <a:graphic>
          <a:graphicData uri="http://schemas.openxmlformats.org/presentationml/2006/ole">
            <p:oleObj spid="_x0000_s2050" name="Equation" r:id="rId3" imgW="1714320" imgH="533160" progId="Equation.3">
              <p:embed/>
            </p:oleObj>
          </a:graphicData>
        </a:graphic>
      </p:graphicFrame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186" y="1000108"/>
            <a:ext cx="4260838" cy="5572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quarkonia in </a:t>
            </a:r>
            <a:r>
              <a:rPr lang="en-GB" dirty="0" err="1" smtClean="0"/>
              <a:t>d+Au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639762"/>
          </a:xfrm>
        </p:spPr>
        <p:txBody>
          <a:bodyPr/>
          <a:lstStyle/>
          <a:p>
            <a:r>
              <a:rPr lang="el-GR" dirty="0" smtClean="0"/>
              <a:t>ψ</a:t>
            </a:r>
            <a:r>
              <a:rPr lang="fr-FR" dirty="0" smtClean="0"/>
              <a:t>’ </a:t>
            </a:r>
            <a:r>
              <a:rPr lang="fr-FR" dirty="0" err="1" smtClean="0"/>
              <a:t>from</a:t>
            </a:r>
            <a:r>
              <a:rPr lang="fr-FR" dirty="0" smtClean="0"/>
              <a:t> dielectrons </a:t>
            </a:r>
            <a:endParaRPr lang="en-GB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Upsilon from dielectrons and dimuons… 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grpSp>
        <p:nvGrpSpPr>
          <p:cNvPr id="10" name="Group 33"/>
          <p:cNvGrpSpPr>
            <a:grpSpLocks/>
          </p:cNvGrpSpPr>
          <p:nvPr/>
        </p:nvGrpSpPr>
        <p:grpSpPr bwMode="auto">
          <a:xfrm flipH="1">
            <a:off x="179388" y="115888"/>
            <a:ext cx="8785225" cy="936625"/>
            <a:chOff x="113" y="73"/>
            <a:chExt cx="5534" cy="590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 flipH="1">
              <a:off x="4830" y="210"/>
              <a:ext cx="817" cy="136"/>
              <a:chOff x="1428" y="3929"/>
              <a:chExt cx="817" cy="136"/>
            </a:xfrm>
            <a:grpFill/>
          </p:grpSpPr>
          <p:sp>
            <p:nvSpPr>
              <p:cNvPr id="18" name="Oval 22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113" y="73"/>
              <a:ext cx="817" cy="590"/>
              <a:chOff x="113" y="73"/>
              <a:chExt cx="817" cy="590"/>
            </a:xfrm>
            <a:grpFill/>
          </p:grpSpPr>
          <p:sp>
            <p:nvSpPr>
              <p:cNvPr id="13" name="Oval 28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29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31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32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2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929" y="1909036"/>
            <a:ext cx="4453459" cy="3020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285992"/>
            <a:ext cx="4880763" cy="37353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</p:pic>
      <p:cxnSp>
        <p:nvCxnSpPr>
          <p:cNvPr id="29" name="Connecteur droit 28"/>
          <p:cNvCxnSpPr/>
          <p:nvPr/>
        </p:nvCxnSpPr>
        <p:spPr>
          <a:xfrm>
            <a:off x="3500430" y="928670"/>
            <a:ext cx="214314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47832" y="714356"/>
            <a:ext cx="2895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alibri" pitchFamily="34" charset="0"/>
              </a:rPr>
              <a:t>Work in progress…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26" name="Espace réservé du texte 22"/>
          <p:cNvSpPr txBox="1">
            <a:spLocks/>
          </p:cNvSpPr>
          <p:nvPr/>
        </p:nvSpPr>
        <p:spPr bwMode="auto">
          <a:xfrm>
            <a:off x="460374" y="557214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kern="0" noProof="0" dirty="0" smtClean="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fr-FR" sz="2400" b="1" kern="0" noProof="0" dirty="0" smtClean="0">
                <a:solidFill>
                  <a:schemeClr val="accent2"/>
                </a:solidFill>
                <a:latin typeface="Calibri" pitchFamily="34" charset="0"/>
              </a:rPr>
              <a:t>RHIC </a:t>
            </a:r>
            <a:r>
              <a:rPr lang="fr-FR" sz="2400" b="1" kern="0" noProof="0" dirty="0" err="1" smtClean="0">
                <a:solidFill>
                  <a:schemeClr val="accent2"/>
                </a:solidFill>
                <a:latin typeface="Calibri" pitchFamily="34" charset="0"/>
              </a:rPr>
              <a:t>also</a:t>
            </a:r>
            <a:r>
              <a:rPr lang="fr-FR" sz="2400" b="1" kern="0" noProof="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fr-FR" sz="2400" b="1" kern="0" noProof="0" dirty="0" err="1" smtClean="0">
                <a:solidFill>
                  <a:schemeClr val="accent2"/>
                </a:solidFill>
                <a:latin typeface="Calibri" pitchFamily="34" charset="0"/>
              </a:rPr>
              <a:t>providing</a:t>
            </a:r>
            <a:r>
              <a:rPr lang="fr-FR" sz="2400" b="1" kern="0" noProof="0" dirty="0" smtClean="0">
                <a:solidFill>
                  <a:schemeClr val="accent2"/>
                </a:solidFill>
                <a:latin typeface="Calibri" pitchFamily="34" charset="0"/>
              </a:rPr>
              <a:t> p+p collisions @ 500 </a:t>
            </a:r>
            <a:r>
              <a:rPr lang="fr-FR" sz="2400" b="1" kern="0" noProof="0" dirty="0" err="1" smtClean="0">
                <a:solidFill>
                  <a:schemeClr val="accent2"/>
                </a:solidFill>
                <a:latin typeface="Calibri" pitchFamily="34" charset="0"/>
              </a:rPr>
              <a:t>GeV</a:t>
            </a:r>
            <a:r>
              <a:rPr lang="fr-FR" sz="2400" b="1" kern="0" noProof="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fr-FR" sz="2400" b="1" kern="0" noProof="0" dirty="0" err="1" smtClean="0">
                <a:solidFill>
                  <a:schemeClr val="accent2"/>
                </a:solidFill>
                <a:latin typeface="Calibri" pitchFamily="34" charset="0"/>
              </a:rPr>
              <a:t>this</a:t>
            </a:r>
            <a:r>
              <a:rPr lang="fr-FR" sz="2400" b="1" kern="0" noProof="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fr-FR" sz="2400" b="1" kern="0" noProof="0" dirty="0" err="1" smtClean="0">
                <a:solidFill>
                  <a:schemeClr val="accent2"/>
                </a:solidFill>
                <a:latin typeface="Calibri" pitchFamily="34" charset="0"/>
              </a:rPr>
              <a:t>year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an outlook…</a:t>
            </a:r>
            <a:endParaRPr lang="en-GB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All of the above are important inputs to understand the quarkonia suppression observed in </a:t>
            </a:r>
            <a:r>
              <a:rPr lang="en-GB" dirty="0" err="1" smtClean="0"/>
              <a:t>Au+Au</a:t>
            </a:r>
            <a:r>
              <a:rPr lang="en-GB" dirty="0" smtClean="0"/>
              <a:t> collisions @ RHIC, which is indeed puzzling:</a:t>
            </a:r>
          </a:p>
          <a:p>
            <a:pPr lvl="1"/>
            <a:r>
              <a:rPr lang="en-GB" dirty="0" smtClean="0"/>
              <a:t>Why are J/</a:t>
            </a:r>
            <a:r>
              <a:rPr lang="el-GR" dirty="0" smtClean="0"/>
              <a:t>ψ</a:t>
            </a:r>
            <a:r>
              <a:rPr lang="en-GB" dirty="0" smtClean="0"/>
              <a:t> more suppressed at forward rapidity?</a:t>
            </a:r>
          </a:p>
          <a:p>
            <a:pPr lvl="1"/>
            <a:r>
              <a:rPr lang="en-GB" dirty="0" smtClean="0"/>
              <a:t>At </a:t>
            </a:r>
            <a:r>
              <a:rPr lang="en-GB" dirty="0" err="1" smtClean="0"/>
              <a:t>midrapidity</a:t>
            </a:r>
            <a:r>
              <a:rPr lang="en-GB" dirty="0" smtClean="0"/>
              <a:t>, why are they suppressed as at lower energy? </a:t>
            </a:r>
            <a:endParaRPr lang="en-GB" dirty="0"/>
          </a:p>
        </p:txBody>
      </p:sp>
      <p:sp>
        <p:nvSpPr>
          <p:cNvPr id="25" name="Espace réservé du contenu 2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D1BCC-57AC-4F16-BAC4-75E2174CA628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179388" y="115888"/>
            <a:ext cx="8785225" cy="936625"/>
            <a:chOff x="113" y="73"/>
            <a:chExt cx="5534" cy="590"/>
          </a:xfrm>
          <a:solidFill>
            <a:srgbClr val="C00000"/>
          </a:solidFill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 flipH="1">
              <a:off x="4830" y="73"/>
              <a:ext cx="817" cy="590"/>
              <a:chOff x="113" y="73"/>
              <a:chExt cx="817" cy="590"/>
            </a:xfrm>
            <a:grpFill/>
          </p:grpSpPr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13" y="73"/>
              <a:ext cx="817" cy="590"/>
              <a:chOff x="113" y="73"/>
              <a:chExt cx="817" cy="590"/>
            </a:xfrm>
            <a:grpFill/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26" name="Espace réservé du contenu 24" descr="HIC_AuAu_SP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00175"/>
            <a:ext cx="471805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26"/>
          <p:cNvCxnSpPr/>
          <p:nvPr/>
        </p:nvCxnSpPr>
        <p:spPr>
          <a:xfrm>
            <a:off x="3500430" y="928670"/>
            <a:ext cx="214314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up slides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Upsilon in </a:t>
            </a:r>
            <a:r>
              <a:rPr lang="en-GB" dirty="0" err="1" smtClean="0"/>
              <a:t>Au+Au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357694"/>
            <a:ext cx="3829048" cy="1768469"/>
          </a:xfrm>
        </p:spPr>
        <p:txBody>
          <a:bodyPr/>
          <a:lstStyle/>
          <a:p>
            <a:r>
              <a:rPr lang="en-GB" dirty="0" smtClean="0"/>
              <a:t>R</a:t>
            </a:r>
            <a:r>
              <a:rPr lang="en-GB" baseline="-25000" dirty="0" smtClean="0"/>
              <a:t>AA</a:t>
            </a:r>
            <a:r>
              <a:rPr lang="en-GB" dirty="0" smtClean="0"/>
              <a:t> &lt; 0.64 @ 90%</a:t>
            </a:r>
          </a:p>
          <a:p>
            <a:pPr lvl="1"/>
            <a:r>
              <a:rPr lang="en-GB" dirty="0" smtClean="0"/>
              <a:t>In [9.5;11.5]</a:t>
            </a:r>
            <a:r>
              <a:rPr lang="en-GB" dirty="0" err="1" smtClean="0"/>
              <a:t>GeV</a:t>
            </a:r>
            <a:r>
              <a:rPr lang="en-GB" dirty="0" smtClean="0"/>
              <a:t>/c</a:t>
            </a:r>
            <a:r>
              <a:rPr lang="en-GB" baseline="30000" dirty="0" smtClean="0"/>
              <a:t>2</a:t>
            </a:r>
          </a:p>
          <a:p>
            <a:pPr lvl="1"/>
            <a:r>
              <a:rPr lang="en-GB" dirty="0" smtClean="0"/>
              <a:t>Whatever it is…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pic>
        <p:nvPicPr>
          <p:cNvPr id="7" name="Picture 34" descr="C:\Documents and Settings\leitch\My Documents\physics\2009\qm09\preliminary\zaida\Sat\HighMass_AuAu_dielectr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00114"/>
            <a:ext cx="4572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:\Documents and Settings\leitch\My Documents\physics\2009\qm09\preliminary\cesar\upsilon_run6p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47742"/>
            <a:ext cx="40338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3" descr="C:\Documents and Settings\leitch\My Documents\physics\2009\qm09\preliminary\zaida\Sat\highmass_RaaRlumi_pro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654425"/>
            <a:ext cx="4038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179388" y="115888"/>
            <a:ext cx="8785225" cy="936625"/>
            <a:chOff x="113" y="73"/>
            <a:chExt cx="5534" cy="590"/>
          </a:xfrm>
          <a:solidFill>
            <a:srgbClr val="C00000"/>
          </a:solidFill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 flipH="1">
              <a:off x="4830" y="73"/>
              <a:ext cx="817" cy="590"/>
              <a:chOff x="113" y="73"/>
              <a:chExt cx="817" cy="590"/>
            </a:xfrm>
            <a:grpFill/>
          </p:grpSpPr>
          <p:sp>
            <p:nvSpPr>
              <p:cNvPr id="18" name="Oval 6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113" y="73"/>
              <a:ext cx="817" cy="590"/>
              <a:chOff x="113" y="73"/>
              <a:chExt cx="817" cy="590"/>
            </a:xfrm>
            <a:grpFill/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794" y="73"/>
                <a:ext cx="136" cy="59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flipH="1">
                <a:off x="113" y="73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386" y="48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476" y="663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H="1">
                <a:off x="250" y="255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electron cocktail</a:t>
            </a:r>
            <a:endParaRPr lang="en-GB" dirty="0"/>
          </a:p>
        </p:txBody>
      </p:sp>
      <p:pic>
        <p:nvPicPr>
          <p:cNvPr id="9" name="Espace réservé du contenu 8" descr="snap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3F1BE"/>
              </a:clrFrom>
              <a:clrTo>
                <a:srgbClr val="F3F1BE">
                  <a:alpha val="0"/>
                </a:srgbClr>
              </a:clrTo>
            </a:clrChange>
          </a:blip>
          <a:srcRect r="1651"/>
          <a:stretch>
            <a:fillRect/>
          </a:stretch>
        </p:blipFill>
        <p:spPr>
          <a:xfrm>
            <a:off x="0" y="1323267"/>
            <a:ext cx="4429124" cy="436997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70853-D746-4D62-A33F-2144180B631A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pic>
        <p:nvPicPr>
          <p:cNvPr id="12" name="Picture 9" descr="C:\Documents and Settings\leitch\My Documents\physics\2009\qm09\preliminary\alan\tmp\cocktail_pp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451" r="2376"/>
          <a:stretch>
            <a:fillRect/>
          </a:stretch>
        </p:blipFill>
        <p:spPr bwMode="auto">
          <a:xfrm>
            <a:off x="4572001" y="1357298"/>
            <a:ext cx="4548150" cy="440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12"/>
          <p:cNvCxnSpPr/>
          <p:nvPr/>
        </p:nvCxnSpPr>
        <p:spPr>
          <a:xfrm>
            <a:off x="3500430" y="928670"/>
            <a:ext cx="214314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e-h correlations</a:t>
            </a:r>
            <a:endParaRPr lang="en-GB" dirty="0"/>
          </a:p>
        </p:txBody>
      </p:sp>
      <p:pic>
        <p:nvPicPr>
          <p:cNvPr id="13" name="Espace réservé du contenu 12" descr="figure1_ppg94_v2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81449"/>
            <a:ext cx="4038600" cy="2190427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e-K (no </a:t>
            </a:r>
            <a:r>
              <a:rPr lang="en-GB" dirty="0" err="1" smtClean="0"/>
              <a:t>PId</a:t>
            </a:r>
            <a:r>
              <a:rPr lang="en-GB" dirty="0" smtClean="0"/>
              <a:t>)</a:t>
            </a:r>
          </a:p>
          <a:p>
            <a:r>
              <a:rPr lang="en-GB" dirty="0" smtClean="0"/>
              <a:t>Unlike sign near-side pairs</a:t>
            </a:r>
          </a:p>
          <a:p>
            <a:r>
              <a:rPr lang="en-GB" dirty="0" smtClean="0"/>
              <a:t>Subtract like sign pairs</a:t>
            </a:r>
          </a:p>
          <a:p>
            <a:r>
              <a:rPr lang="en-GB" dirty="0" smtClean="0"/>
              <a:t>Tagging efficiency for c and b from </a:t>
            </a:r>
            <a:r>
              <a:rPr lang="en-GB" dirty="0" err="1" smtClean="0"/>
              <a:t>Pythia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30E21-DF7A-46F5-8266-1FF758349B26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pic>
        <p:nvPicPr>
          <p:cNvPr id="9" name="Picture 8" descr="&#10;edata e-h.gif                                                  0005D4C7Macintosh HD                   BF57D0C5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57628"/>
            <a:ext cx="4421188" cy="708025"/>
          </a:xfrm>
          <a:prstGeom prst="rect">
            <a:avLst/>
          </a:prstGeom>
          <a:noFill/>
        </p:spPr>
      </p:pic>
      <p:pic>
        <p:nvPicPr>
          <p:cNvPr id="10" name="Picture 9" descr="charm bottom eff.gif                                           0005D4C7Macintosh HD                   BF57D0C5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543428"/>
            <a:ext cx="2743200" cy="727075"/>
          </a:xfrm>
          <a:prstGeom prst="rect">
            <a:avLst/>
          </a:prstGeom>
          <a:noFill/>
        </p:spPr>
      </p:pic>
      <p:pic>
        <p:nvPicPr>
          <p:cNvPr id="11" name="Picture 11" descr="charm bottom frac.gif                                          0005D4C7Macintosh HD                   BF57D0C5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638800"/>
            <a:ext cx="2819400" cy="711200"/>
          </a:xfrm>
          <a:prstGeom prst="rect">
            <a:avLst/>
          </a:prstGeom>
          <a:noFill/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438400" y="5214950"/>
            <a:ext cx="0" cy="609600"/>
          </a:xfrm>
          <a:prstGeom prst="line">
            <a:avLst/>
          </a:prstGeom>
          <a:noFill/>
          <a:ln w="76200">
            <a:solidFill>
              <a:srgbClr val="FF1C1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4" name="Connecteur droit 13"/>
          <p:cNvCxnSpPr/>
          <p:nvPr/>
        </p:nvCxnSpPr>
        <p:spPr>
          <a:xfrm>
            <a:off x="3500430" y="928670"/>
            <a:ext cx="214314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H="1" flipV="1">
            <a:off x="6067170" y="4977059"/>
            <a:ext cx="50006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245765" y="5155654"/>
            <a:ext cx="85725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174327" y="5654132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174459" y="49413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K</a:t>
            </a:r>
            <a:r>
              <a:rPr lang="en-GB" baseline="30000" dirty="0" smtClean="0">
                <a:solidFill>
                  <a:srgbClr val="FF0000"/>
                </a:solidFill>
              </a:rPr>
              <a:t>+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60145" y="550070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lepton</a:t>
            </a:r>
            <a:r>
              <a:rPr lang="en-GB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GB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5737989" y="5500702"/>
            <a:ext cx="436338" cy="369332"/>
            <a:chOff x="5700678" y="1571612"/>
            <a:chExt cx="436338" cy="369332"/>
          </a:xfrm>
        </p:grpSpPr>
        <p:sp>
          <p:nvSpPr>
            <p:cNvPr id="21" name="ZoneTexte 20"/>
            <p:cNvSpPr txBox="1"/>
            <p:nvPr/>
          </p:nvSpPr>
          <p:spPr>
            <a:xfrm>
              <a:off x="5700678" y="157161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D</a:t>
              </a:r>
              <a:r>
                <a:rPr lang="en-GB" baseline="30000" dirty="0" smtClean="0">
                  <a:solidFill>
                    <a:srgbClr val="FF0000"/>
                  </a:solidFill>
                </a:rPr>
                <a:t>0</a:t>
              </a:r>
              <a:endParaRPr lang="en-GB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5794518" y="1595465"/>
              <a:ext cx="203839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6531517" y="4643446"/>
            <a:ext cx="338554" cy="369332"/>
            <a:chOff x="6500826" y="773652"/>
            <a:chExt cx="338554" cy="369332"/>
          </a:xfrm>
        </p:grpSpPr>
        <p:sp>
          <p:nvSpPr>
            <p:cNvPr id="24" name="ZoneTexte 23"/>
            <p:cNvSpPr txBox="1"/>
            <p:nvPr/>
          </p:nvSpPr>
          <p:spPr>
            <a:xfrm>
              <a:off x="6500826" y="77365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sym typeface="Symbol"/>
                </a:rPr>
                <a:t></a:t>
              </a:r>
              <a:r>
                <a:rPr lang="fr-FR" baseline="-25000" dirty="0" smtClean="0">
                  <a:solidFill>
                    <a:srgbClr val="FF0000"/>
                  </a:solidFill>
                </a:rPr>
                <a:t>l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6572264" y="855644"/>
              <a:ext cx="203839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</a:t>
            </a:r>
            <a:r>
              <a:rPr lang="fr-FR" baseline="-25000" dirty="0" smtClean="0"/>
              <a:t>c</a:t>
            </a:r>
            <a:endParaRPr lang="en-GB" baseline="-250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70853-D746-4D62-A33F-2144180B631A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85984" y="1500174"/>
            <a:ext cx="4838700" cy="3930650"/>
            <a:chOff x="0" y="0"/>
            <a:chExt cx="3048" cy="247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048" cy="2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355" y="2180"/>
              <a:ext cx="2578" cy="29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mass(e</a:t>
              </a:r>
              <a:r>
                <a:rPr lang="en-US" sz="2400" baseline="3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e</a:t>
              </a:r>
              <a:r>
                <a:rPr lang="en-US" sz="2400" baseline="3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" charset="0"/>
                  <a:sym typeface="Times New Roman" pitchFamily="18" charset="0"/>
                </a:rPr>
                <a:t>γ)-mass(e</a:t>
              </a:r>
              <a:r>
                <a:rPr lang="en-US" sz="2400" baseline="3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e</a:t>
              </a:r>
              <a:r>
                <a:rPr lang="en-US" sz="2400" baseline="3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) [GeV/c</a:t>
              </a:r>
              <a:r>
                <a:rPr lang="en-US" sz="2400" baseline="3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650897"/>
            <a:ext cx="2743200" cy="187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48100" y="4297363"/>
            <a:ext cx="849313" cy="382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16000"/>
              </a:lnSpc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  <a:latin typeface="Comic Sans MS" pitchFamily="66" charset="0"/>
                <a:ea typeface="MS Gothic" charset="0"/>
                <a:cs typeface="MS Gothic" charset="0"/>
              </a:rPr>
              <a:t>90%CL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22663" y="6205538"/>
            <a:ext cx="849312" cy="382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16000"/>
              </a:lnSpc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  <a:latin typeface="Comic Sans MS" pitchFamily="66" charset="0"/>
                <a:ea typeface="MS Gothic" charset="0"/>
                <a:cs typeface="MS Gothic" charset="0"/>
              </a:rPr>
              <a:t>90%CL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015163" y="6134100"/>
            <a:ext cx="8286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16000"/>
              </a:lnSpc>
              <a:tabLst>
                <a:tab pos="723900" algn="l"/>
              </a:tabLst>
            </a:pPr>
            <a:r>
              <a:rPr lang="en-GB" sz="1400">
                <a:solidFill>
                  <a:srgbClr val="FFFFFF"/>
                </a:solidFill>
                <a:latin typeface="Comic Sans MS" pitchFamily="66" charset="0"/>
                <a:ea typeface="MS Gothic" charset="0"/>
                <a:cs typeface="MS Gothic" charset="0"/>
              </a:rPr>
              <a:t>90%CL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620734"/>
            <a:ext cx="2743200" cy="188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2624159"/>
            <a:ext cx="2743200" cy="188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650" y="4506934"/>
            <a:ext cx="2743200" cy="188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506934"/>
            <a:ext cx="2743200" cy="199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9100" y="2586059"/>
            <a:ext cx="2743200" cy="199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4143380"/>
            <a:ext cx="2743200" cy="185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3700" y="785794"/>
            <a:ext cx="4006661" cy="32289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J/</a:t>
            </a:r>
            <a:r>
              <a:rPr lang="el-GR" dirty="0" smtClean="0"/>
              <a:t>ψ</a:t>
            </a:r>
            <a:r>
              <a:rPr lang="fr-FR" dirty="0" smtClean="0"/>
              <a:t> </a:t>
            </a:r>
            <a:r>
              <a:rPr lang="en-GB" dirty="0" smtClean="0"/>
              <a:t>polarisation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PHENIX apparatus</a:t>
            </a:r>
            <a:endParaRPr lang="en-GB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6286512" y="1341438"/>
            <a:ext cx="2857488" cy="47847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Electron in RICH and EMCAL</a:t>
            </a:r>
          </a:p>
          <a:p>
            <a:pPr lvl="1"/>
            <a:r>
              <a:rPr lang="en-US" dirty="0" smtClean="0"/>
              <a:t>|η| &lt; 0.35 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dirty="0" smtClean="0"/>
              <a:t> &gt; 0.2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lvl="1"/>
            <a:r>
              <a:rPr lang="en-US" dirty="0" err="1" smtClean="0"/>
              <a:t>Δφ</a:t>
            </a:r>
            <a:r>
              <a:rPr lang="en-US" dirty="0" smtClean="0"/>
              <a:t> = 2 x 90°</a:t>
            </a:r>
          </a:p>
          <a:p>
            <a:pPr lvl="1">
              <a:buNone/>
            </a:pPr>
            <a:r>
              <a:rPr lang="en-US" dirty="0" smtClean="0">
                <a:solidFill>
                  <a:srgbClr val="FFC000"/>
                </a:solidFill>
              </a:rPr>
              <a:t>(also hadrons)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Muon</a:t>
            </a:r>
            <a:r>
              <a:rPr lang="en-US" dirty="0" smtClean="0">
                <a:solidFill>
                  <a:srgbClr val="FF0000"/>
                </a:solidFill>
              </a:rPr>
              <a:t> in tracker and identifier</a:t>
            </a:r>
          </a:p>
          <a:p>
            <a:pPr lvl="1"/>
            <a:r>
              <a:rPr lang="en-US" dirty="0" smtClean="0"/>
              <a:t>1.2 &lt; |η| &lt; 2.4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μ</a:t>
            </a:r>
            <a:r>
              <a:rPr lang="en-US" dirty="0" smtClean="0"/>
              <a:t> &gt; 2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lvl="1"/>
            <a:r>
              <a:rPr lang="en-US" dirty="0" err="1" smtClean="0"/>
              <a:t>Δφ</a:t>
            </a:r>
            <a:r>
              <a:rPr lang="en-US" dirty="0" smtClean="0"/>
              <a:t> = 360°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(stopped hadrons)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11" name="Picture 4" descr="PHENIX Good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110"/>
          <a:stretch>
            <a:fillRect/>
          </a:stretch>
        </p:blipFill>
        <p:spPr bwMode="auto">
          <a:xfrm>
            <a:off x="250825" y="1357299"/>
            <a:ext cx="5892811" cy="481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3500430" y="928670"/>
            <a:ext cx="214314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2143108" y="3643314"/>
            <a:ext cx="1143008" cy="85725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0800000">
            <a:off x="857224" y="2428869"/>
            <a:ext cx="2286016" cy="10715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143240" y="3429000"/>
            <a:ext cx="2357454" cy="714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5400000" flipH="1" flipV="1">
            <a:off x="2643174" y="2571744"/>
            <a:ext cx="1428760" cy="42862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charm and beauty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Single leptons, </a:t>
            </a:r>
            <a:r>
              <a:rPr lang="en-GB" dirty="0" err="1" smtClean="0"/>
              <a:t>dilepton</a:t>
            </a:r>
            <a:r>
              <a:rPr lang="en-GB" dirty="0" smtClean="0"/>
              <a:t> correlations, or </a:t>
            </a:r>
            <a:r>
              <a:rPr lang="en-GB" dirty="0" err="1" smtClean="0"/>
              <a:t>hadron</a:t>
            </a:r>
            <a:r>
              <a:rPr lang="en-GB" dirty="0" smtClean="0"/>
              <a:t>-lepton kinematics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225369" y="16902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c</a:t>
            </a:r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5400000" flipH="1" flipV="1">
            <a:off x="5832724" y="535761"/>
            <a:ext cx="50006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011319" y="714356"/>
            <a:ext cx="85725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939881" y="1212834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940013" y="50004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K</a:t>
            </a:r>
            <a:r>
              <a:rPr lang="en-GB" baseline="30000" dirty="0" smtClean="0">
                <a:solidFill>
                  <a:srgbClr val="FF0000"/>
                </a:solidFill>
              </a:rPr>
              <a:t>+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725699" y="105940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lepton</a:t>
            </a:r>
            <a:r>
              <a:rPr lang="en-GB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GB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5503543" y="1059404"/>
            <a:ext cx="436338" cy="369332"/>
            <a:chOff x="5700678" y="1571612"/>
            <a:chExt cx="436338" cy="369332"/>
          </a:xfrm>
        </p:grpSpPr>
        <p:sp>
          <p:nvSpPr>
            <p:cNvPr id="12" name="ZoneTexte 11"/>
            <p:cNvSpPr txBox="1"/>
            <p:nvPr/>
          </p:nvSpPr>
          <p:spPr>
            <a:xfrm>
              <a:off x="5700678" y="157161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D</a:t>
              </a:r>
              <a:r>
                <a:rPr lang="en-GB" baseline="30000" dirty="0" smtClean="0">
                  <a:solidFill>
                    <a:srgbClr val="FF0000"/>
                  </a:solidFill>
                </a:rPr>
                <a:t>0</a:t>
              </a:r>
              <a:endParaRPr lang="en-GB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5794518" y="1595465"/>
              <a:ext cx="203839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6297071" y="202148"/>
            <a:ext cx="338554" cy="369332"/>
            <a:chOff x="6500826" y="773652"/>
            <a:chExt cx="338554" cy="369332"/>
          </a:xfrm>
        </p:grpSpPr>
        <p:sp>
          <p:nvSpPr>
            <p:cNvPr id="23" name="ZoneTexte 22"/>
            <p:cNvSpPr txBox="1"/>
            <p:nvPr/>
          </p:nvSpPr>
          <p:spPr>
            <a:xfrm>
              <a:off x="6500826" y="77365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sym typeface="Symbol"/>
                </a:rPr>
                <a:t></a:t>
              </a:r>
              <a:r>
                <a:rPr lang="fr-FR" baseline="-25000" dirty="0" smtClean="0">
                  <a:solidFill>
                    <a:srgbClr val="FF0000"/>
                  </a:solidFill>
                </a:rPr>
                <a:t>l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6572264" y="855644"/>
              <a:ext cx="203839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4582559" y="1488032"/>
            <a:ext cx="300082" cy="369332"/>
            <a:chOff x="4786314" y="1928802"/>
            <a:chExt cx="300082" cy="369332"/>
          </a:xfrm>
        </p:grpSpPr>
        <p:sp>
          <p:nvSpPr>
            <p:cNvPr id="10" name="ZoneTexte 9"/>
            <p:cNvSpPr txBox="1"/>
            <p:nvPr/>
          </p:nvSpPr>
          <p:spPr>
            <a:xfrm>
              <a:off x="4786314" y="19288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4857752" y="2000240"/>
              <a:ext cx="14287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llipse 29"/>
          <p:cNvSpPr/>
          <p:nvPr/>
        </p:nvSpPr>
        <p:spPr>
          <a:xfrm rot="19874095">
            <a:off x="4128774" y="1544376"/>
            <a:ext cx="857256" cy="4560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cteur droit avec flèche 31"/>
          <p:cNvCxnSpPr>
            <a:stCxn id="30" idx="6"/>
          </p:cNvCxnSpPr>
          <p:nvPr/>
        </p:nvCxnSpPr>
        <p:spPr>
          <a:xfrm flipV="1">
            <a:off x="4933138" y="1244070"/>
            <a:ext cx="570405" cy="3220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30" idx="5"/>
          </p:cNvCxnSpPr>
          <p:nvPr/>
        </p:nvCxnSpPr>
        <p:spPr>
          <a:xfrm rot="16200000" flipH="1">
            <a:off x="5162024" y="1506551"/>
            <a:ext cx="148763" cy="671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5572132" y="17616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cxnSp>
        <p:nvCxnSpPr>
          <p:cNvPr id="38" name="Connecteur droit avec flèche 37"/>
          <p:cNvCxnSpPr>
            <a:stCxn id="30" idx="1"/>
          </p:cNvCxnSpPr>
          <p:nvPr/>
        </p:nvCxnSpPr>
        <p:spPr>
          <a:xfrm rot="16200000" flipV="1">
            <a:off x="3712838" y="1275624"/>
            <a:ext cx="217442" cy="7851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30" idx="2"/>
          </p:cNvCxnSpPr>
          <p:nvPr/>
        </p:nvCxnSpPr>
        <p:spPr>
          <a:xfrm rot="10800000" flipV="1">
            <a:off x="3500431" y="1978668"/>
            <a:ext cx="681237" cy="3666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3064092" y="220241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D</a:t>
            </a:r>
            <a:r>
              <a:rPr lang="en-GB" baseline="30000" dirty="0" smtClean="0">
                <a:solidFill>
                  <a:srgbClr val="002060"/>
                </a:solidFill>
              </a:rPr>
              <a:t>0</a:t>
            </a:r>
            <a:endParaRPr lang="en-GB" baseline="30000" dirty="0">
              <a:solidFill>
                <a:srgbClr val="002060"/>
              </a:solidFill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 rot="10800000">
            <a:off x="2285984" y="2130974"/>
            <a:ext cx="785818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rot="10800000" flipV="1">
            <a:off x="2000232" y="2488164"/>
            <a:ext cx="1009656" cy="1333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rot="5400000">
            <a:off x="2581260" y="2621516"/>
            <a:ext cx="642942" cy="5191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2214546" y="313110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lepton</a:t>
            </a:r>
            <a:r>
              <a:rPr lang="en-GB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GB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643042" y="241672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K</a:t>
            </a:r>
            <a:r>
              <a:rPr lang="en-GB" baseline="30000" dirty="0" smtClean="0">
                <a:solidFill>
                  <a:srgbClr val="002060"/>
                </a:solidFill>
              </a:rPr>
              <a:t>–</a:t>
            </a:r>
            <a:endParaRPr lang="en-GB" baseline="30000" dirty="0">
              <a:solidFill>
                <a:srgbClr val="00206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00232" y="191666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  <a:sym typeface="Symbol"/>
              </a:rPr>
              <a:t></a:t>
            </a:r>
            <a:r>
              <a:rPr lang="fr-FR" baseline="-25000" dirty="0" smtClean="0">
                <a:solidFill>
                  <a:srgbClr val="002060"/>
                </a:solidFill>
              </a:rPr>
              <a:t>l</a:t>
            </a:r>
            <a:endParaRPr lang="en-GB" baseline="-25000" dirty="0">
              <a:solidFill>
                <a:srgbClr val="00206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013494" y="12737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Total heavy flavour </a:t>
            </a:r>
            <a:br>
              <a:rPr lang="en-GB" dirty="0" smtClean="0"/>
            </a:br>
            <a:r>
              <a:rPr lang="en-GB" dirty="0" smtClean="0"/>
              <a:t>from single electrons</a:t>
            </a:r>
            <a:endParaRPr lang="en-GB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Subtract the cocktail of known (measured) sources:</a:t>
            </a:r>
          </a:p>
          <a:p>
            <a:pPr lvl="1"/>
            <a:r>
              <a:rPr lang="en-GB" dirty="0" smtClean="0"/>
              <a:t>π</a:t>
            </a:r>
            <a:r>
              <a:rPr lang="en-GB" baseline="30000" dirty="0" smtClean="0"/>
              <a:t>0</a:t>
            </a:r>
            <a:r>
              <a:rPr lang="en-GB" dirty="0" smtClean="0"/>
              <a:t> and </a:t>
            </a:r>
            <a:r>
              <a:rPr lang="el-GR" dirty="0" smtClean="0"/>
              <a:t>η</a:t>
            </a:r>
            <a:r>
              <a:rPr lang="fr-FR" dirty="0" smtClean="0"/>
              <a:t> </a:t>
            </a:r>
            <a:r>
              <a:rPr lang="en-GB" dirty="0" err="1" smtClean="0"/>
              <a:t>Dalitz</a:t>
            </a:r>
            <a:r>
              <a:rPr lang="en-GB" dirty="0" smtClean="0"/>
              <a:t> decays, conversion, etc.</a:t>
            </a:r>
          </a:p>
          <a:p>
            <a:r>
              <a:rPr lang="en-GB" dirty="0" smtClean="0"/>
              <a:t>Crosscheck by inserting a converter</a:t>
            </a:r>
          </a:p>
          <a:p>
            <a:r>
              <a:rPr lang="en-GB" dirty="0" smtClean="0"/>
              <a:t>Agreement with FONLL calculation, with uncertainties</a:t>
            </a:r>
          </a:p>
          <a:p>
            <a:r>
              <a:rPr lang="en-GB" dirty="0" smtClean="0"/>
              <a:t>Charm </a:t>
            </a:r>
            <a:r>
              <a:rPr lang="en-GB" dirty="0" err="1" smtClean="0"/>
              <a:t>xsection</a:t>
            </a:r>
            <a:r>
              <a:rPr lang="en-GB" dirty="0" smtClean="0"/>
              <a:t> derived:</a:t>
            </a:r>
            <a:endParaRPr lang="en-GB" dirty="0"/>
          </a:p>
        </p:txBody>
      </p:sp>
      <p:pic>
        <p:nvPicPr>
          <p:cNvPr id="27" name="Espace réservé du contenu 26" descr="PPG065_logo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1096" y="1077942"/>
            <a:ext cx="4757250" cy="4614616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8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3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3" name="Rectangle à coins arrondis 22"/>
          <p:cNvSpPr/>
          <p:nvPr/>
        </p:nvSpPr>
        <p:spPr>
          <a:xfrm>
            <a:off x="6143636" y="5857892"/>
            <a:ext cx="2198254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PRL97 (2006) 252002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252420" y="5988626"/>
            <a:ext cx="2605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GB" baseline="-25000" dirty="0" smtClean="0"/>
              <a:t>cc</a:t>
            </a:r>
            <a:r>
              <a:rPr lang="en-GB" dirty="0" smtClean="0"/>
              <a:t> = 567 ± 57 ± 224 </a:t>
            </a:r>
            <a:r>
              <a:rPr lang="el-GR" dirty="0" smtClean="0"/>
              <a:t>μ</a:t>
            </a:r>
            <a:r>
              <a:rPr lang="en-GB" dirty="0" smtClean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Open</a:t>
            </a:r>
            <a:r>
              <a:rPr lang="en-GB" dirty="0" smtClean="0"/>
              <a:t> heavy flavour </a:t>
            </a:r>
            <a:br>
              <a:rPr lang="en-GB" dirty="0" smtClean="0"/>
            </a:br>
            <a:r>
              <a:rPr lang="en-GB" dirty="0" smtClean="0"/>
              <a:t>from single electrons</a:t>
            </a:r>
            <a:endParaRPr lang="en-GB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New</a:t>
            </a:r>
            <a:r>
              <a:rPr lang="en-GB" dirty="0" smtClean="0"/>
              <a:t>: Subtract J/</a:t>
            </a:r>
            <a:r>
              <a:rPr lang="el-GR" dirty="0" smtClean="0"/>
              <a:t>ψ</a:t>
            </a:r>
            <a:r>
              <a:rPr lang="fr-FR" dirty="0" smtClean="0"/>
              <a:t>,</a:t>
            </a:r>
            <a:r>
              <a:rPr lang="en-GB" dirty="0" smtClean="0"/>
              <a:t> Upsilon and </a:t>
            </a:r>
            <a:r>
              <a:rPr lang="en-GB" dirty="0" err="1" smtClean="0"/>
              <a:t>Drell</a:t>
            </a:r>
            <a:r>
              <a:rPr lang="en-GB" dirty="0" smtClean="0"/>
              <a:t>-Yan</a:t>
            </a:r>
          </a:p>
          <a:p>
            <a:pPr lvl="1">
              <a:buNone/>
            </a:pPr>
            <a:r>
              <a:rPr lang="en-GB" dirty="0" smtClean="0"/>
              <a:t>&lt; 20% decrease for           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baseline="-25000" dirty="0" smtClean="0"/>
              <a:t> </a:t>
            </a:r>
            <a:r>
              <a:rPr lang="en-GB" dirty="0" smtClean="0"/>
              <a:t>&gt; 5 </a:t>
            </a:r>
            <a:r>
              <a:rPr lang="en-GB" dirty="0" err="1" smtClean="0"/>
              <a:t>Gev</a:t>
            </a:r>
            <a:r>
              <a:rPr lang="en-GB" dirty="0" smtClean="0"/>
              <a:t>/</a:t>
            </a:r>
            <a:r>
              <a:rPr lang="en-GB" i="1" dirty="0" smtClean="0"/>
              <a:t>c</a:t>
            </a:r>
          </a:p>
          <a:p>
            <a:r>
              <a:rPr lang="en-GB" dirty="0" smtClean="0"/>
              <a:t>Better agreement with FONLL calculation</a:t>
            </a:r>
          </a:p>
          <a:p>
            <a:r>
              <a:rPr lang="en-GB" dirty="0" smtClean="0"/>
              <a:t>Low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dominated by charm</a:t>
            </a:r>
          </a:p>
          <a:p>
            <a:r>
              <a:rPr lang="en-GB" dirty="0" smtClean="0"/>
              <a:t>Does not allow to separate b contribution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grpSp>
        <p:nvGrpSpPr>
          <p:cNvPr id="3" name="Groupe 9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8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3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3" name="Rectangle à coins arrondis 22"/>
          <p:cNvSpPr/>
          <p:nvPr/>
        </p:nvSpPr>
        <p:spPr>
          <a:xfrm>
            <a:off x="5970947" y="5857892"/>
            <a:ext cx="2458705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A. Dion, QuarkMatter09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26" name="Espace réservé du contenu 25" descr="pp_jpsi_sub_logo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4552" y="1128040"/>
            <a:ext cx="4638708" cy="46387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b/</a:t>
            </a:r>
            <a:r>
              <a:rPr lang="en-GB" dirty="0" err="1" smtClean="0"/>
              <a:t>c+b</a:t>
            </a:r>
            <a:r>
              <a:rPr lang="en-GB" dirty="0" smtClean="0"/>
              <a:t> from e-K correlations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/>
          <a:p>
            <a:r>
              <a:rPr lang="en-GB" dirty="0" smtClean="0"/>
              <a:t>e-K invariant mass per electron is different for c and b decays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7" name="Picture 4" descr="e-K mass ppg094.gif                                            0011EA83Macintosh HD                   BF57D0C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80" y="3643314"/>
            <a:ext cx="5105400" cy="2768600"/>
          </a:xfrm>
          <a:prstGeom prst="rect">
            <a:avLst/>
          </a:prstGeom>
          <a:noFill/>
        </p:spPr>
      </p:pic>
      <p:pic>
        <p:nvPicPr>
          <p:cNvPr id="8" name="Picture 3" descr="charm bottom ratio ppg094.gif                                  0011EA83Macintosh HD                   BF57D0C5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000108"/>
            <a:ext cx="4429124" cy="2888438"/>
          </a:xfrm>
          <a:prstGeom prst="rect">
            <a:avLst/>
          </a:prstGeom>
          <a:noFill/>
        </p:spPr>
      </p:pic>
      <p:grpSp>
        <p:nvGrpSpPr>
          <p:cNvPr id="10" name="Groupe 9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8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3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3" name="Rectangle à coins arrondis 22"/>
          <p:cNvSpPr/>
          <p:nvPr/>
        </p:nvSpPr>
        <p:spPr>
          <a:xfrm>
            <a:off x="5509526" y="5786454"/>
            <a:ext cx="3452598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arXiv:0903.4851, submitted to PRL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6" name="Virage 25"/>
          <p:cNvSpPr/>
          <p:nvPr/>
        </p:nvSpPr>
        <p:spPr>
          <a:xfrm rot="5400000" flipH="1">
            <a:off x="5500694" y="3857628"/>
            <a:ext cx="1143008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Espace réservé du contenu 24"/>
          <p:cNvSpPr>
            <a:spLocks noGrp="1"/>
          </p:cNvSpPr>
          <p:nvPr>
            <p:ph sz="half" idx="2"/>
          </p:nvPr>
        </p:nvSpPr>
        <p:spPr>
          <a:xfrm>
            <a:off x="6858016" y="3929067"/>
            <a:ext cx="2285984" cy="14287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Contribution from b large above 4 </a:t>
            </a:r>
            <a:r>
              <a:rPr lang="en-GB" dirty="0" err="1" smtClean="0"/>
              <a:t>GeV</a:t>
            </a:r>
            <a:r>
              <a:rPr lang="en-GB" dirty="0" smtClean="0"/>
              <a:t>/</a:t>
            </a:r>
            <a:r>
              <a:rPr lang="en-GB" i="1" dirty="0" smtClean="0"/>
              <a:t>c</a:t>
            </a:r>
            <a:endParaRPr lang="en-GB" i="1" dirty="0"/>
          </a:p>
        </p:txBody>
      </p:sp>
      <p:cxnSp>
        <p:nvCxnSpPr>
          <p:cNvPr id="25" name="Connecteur droit avec flèche 24"/>
          <p:cNvCxnSpPr/>
          <p:nvPr/>
        </p:nvCxnSpPr>
        <p:spPr>
          <a:xfrm rot="5400000" flipH="1" flipV="1">
            <a:off x="2781022" y="2476729"/>
            <a:ext cx="500066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2959617" y="2655324"/>
            <a:ext cx="85725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888179" y="3153802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888311" y="244101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K</a:t>
            </a:r>
            <a:r>
              <a:rPr lang="en-GB" baseline="30000" dirty="0" smtClean="0">
                <a:solidFill>
                  <a:srgbClr val="FF0000"/>
                </a:solidFill>
              </a:rPr>
              <a:t>+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673997" y="300037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lepton</a:t>
            </a:r>
            <a:r>
              <a:rPr lang="en-GB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GB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2451841" y="3000372"/>
            <a:ext cx="436338" cy="369332"/>
            <a:chOff x="5700678" y="1571612"/>
            <a:chExt cx="436338" cy="369332"/>
          </a:xfrm>
        </p:grpSpPr>
        <p:sp>
          <p:nvSpPr>
            <p:cNvPr id="33" name="ZoneTexte 32"/>
            <p:cNvSpPr txBox="1"/>
            <p:nvPr/>
          </p:nvSpPr>
          <p:spPr>
            <a:xfrm>
              <a:off x="5700678" y="157161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D</a:t>
              </a:r>
              <a:r>
                <a:rPr lang="en-GB" baseline="30000" dirty="0" smtClean="0">
                  <a:solidFill>
                    <a:srgbClr val="FF0000"/>
                  </a:solidFill>
                </a:rPr>
                <a:t>0</a:t>
              </a:r>
              <a:endParaRPr lang="en-GB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5794518" y="1595465"/>
              <a:ext cx="203839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3245369" y="2143116"/>
            <a:ext cx="338554" cy="369332"/>
            <a:chOff x="6500826" y="773652"/>
            <a:chExt cx="338554" cy="369332"/>
          </a:xfrm>
        </p:grpSpPr>
        <p:sp>
          <p:nvSpPr>
            <p:cNvPr id="36" name="ZoneTexte 35"/>
            <p:cNvSpPr txBox="1"/>
            <p:nvPr/>
          </p:nvSpPr>
          <p:spPr>
            <a:xfrm>
              <a:off x="6500826" y="77365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sym typeface="Symbol"/>
                </a:rPr>
                <a:t></a:t>
              </a:r>
              <a:r>
                <a:rPr lang="fr-FR" baseline="-25000" dirty="0" smtClean="0">
                  <a:solidFill>
                    <a:srgbClr val="FF0000"/>
                  </a:solidFill>
                </a:rPr>
                <a:t>l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6572264" y="855644"/>
              <a:ext cx="203839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du contenu 28" descr="figure3_ppg94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638" y="1290125"/>
            <a:ext cx="4495800" cy="435345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b/</a:t>
            </a:r>
            <a:r>
              <a:rPr lang="en-GB" dirty="0" err="1" smtClean="0"/>
              <a:t>c+b</a:t>
            </a:r>
            <a:r>
              <a:rPr lang="en-GB" dirty="0" smtClean="0"/>
              <a:t> from e-h correlations</a:t>
            </a:r>
            <a:endParaRPr lang="en-GB" dirty="0"/>
          </a:p>
        </p:txBody>
      </p:sp>
      <p:sp>
        <p:nvSpPr>
          <p:cNvPr id="25" name="Espace réservé du contenu 24"/>
          <p:cNvSpPr>
            <a:spLocks noGrp="1"/>
          </p:cNvSpPr>
          <p:nvPr>
            <p:ph sz="half" idx="2"/>
          </p:nvPr>
        </p:nvSpPr>
        <p:spPr>
          <a:xfrm>
            <a:off x="5929322" y="3929066"/>
            <a:ext cx="3000396" cy="1768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Together with single electron, provide individual b  and c spectra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8" name="Picture 3" descr="charm bottom ratio ppg094.gif                                  0011EA83Macintosh HD                   BF57D0C5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000108"/>
            <a:ext cx="4429124" cy="2888438"/>
          </a:xfrm>
          <a:prstGeom prst="rect">
            <a:avLst/>
          </a:prstGeom>
          <a:noFill/>
        </p:spPr>
      </p:pic>
      <p:grpSp>
        <p:nvGrpSpPr>
          <p:cNvPr id="9" name="Groupe 9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8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3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6" name="Virage 25"/>
          <p:cNvSpPr/>
          <p:nvPr/>
        </p:nvSpPr>
        <p:spPr>
          <a:xfrm rot="10800000">
            <a:off x="4500563" y="3929065"/>
            <a:ext cx="1143008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06659" y="5786454"/>
            <a:ext cx="27366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GB" baseline="-25000" dirty="0" smtClean="0"/>
              <a:t>bb</a:t>
            </a:r>
            <a:r>
              <a:rPr lang="en-GB" dirty="0" smtClean="0"/>
              <a:t> = 3.2 </a:t>
            </a:r>
            <a:r>
              <a:rPr lang="en-GB" baseline="-25000" dirty="0" smtClean="0"/>
              <a:t>–1.1</a:t>
            </a:r>
            <a:r>
              <a:rPr lang="en-GB" baseline="30000" dirty="0" smtClean="0"/>
              <a:t>+1.2</a:t>
            </a:r>
            <a:r>
              <a:rPr lang="en-GB" dirty="0" smtClean="0"/>
              <a:t> </a:t>
            </a:r>
            <a:r>
              <a:rPr lang="en-GB" baseline="-25000" dirty="0" smtClean="0"/>
              <a:t>–1.3</a:t>
            </a:r>
            <a:r>
              <a:rPr lang="en-GB" baseline="30000" dirty="0" smtClean="0"/>
              <a:t>+1.4</a:t>
            </a:r>
            <a:r>
              <a:rPr lang="en-GB" dirty="0" smtClean="0"/>
              <a:t> </a:t>
            </a:r>
            <a:r>
              <a:rPr lang="el-GR" dirty="0" smtClean="0"/>
              <a:t>μ</a:t>
            </a:r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509526" y="5786454"/>
            <a:ext cx="3452598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arXiv:0903.4851, submitted to PRL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 and b from </a:t>
            </a:r>
            <a:r>
              <a:rPr lang="en-GB" dirty="0" err="1" smtClean="0"/>
              <a:t>dielectron</a:t>
            </a:r>
            <a:endParaRPr lang="en-GB" dirty="0"/>
          </a:p>
        </p:txBody>
      </p:sp>
      <p:pic>
        <p:nvPicPr>
          <p:cNvPr id="21" name="Espace réservé du contenu 20" descr="PPG08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686" y="1341438"/>
            <a:ext cx="6494627" cy="478472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2009, April 27th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Heavy flavors from PHENIX - raphael@in2p3.fr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FC6FF-3AD2-44CC-A2C8-A2EF1A05A1E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grpSp>
        <p:nvGrpSpPr>
          <p:cNvPr id="8" name="Groupe 9"/>
          <p:cNvGrpSpPr/>
          <p:nvPr/>
        </p:nvGrpSpPr>
        <p:grpSpPr>
          <a:xfrm>
            <a:off x="107950" y="333375"/>
            <a:ext cx="8856663" cy="215900"/>
            <a:chOff x="107950" y="333375"/>
            <a:chExt cx="8856663" cy="215900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107950" y="333375"/>
              <a:ext cx="1296988" cy="215900"/>
              <a:chOff x="1746" y="2931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6" name="Oval 25"/>
              <p:cNvSpPr>
                <a:spLocks noChangeArrowheads="1"/>
              </p:cNvSpPr>
              <p:nvPr/>
            </p:nvSpPr>
            <p:spPr bwMode="auto">
              <a:xfrm>
                <a:off x="2427" y="2931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 flipH="1">
                <a:off x="1746" y="2931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 flipH="1">
                <a:off x="2019" y="3022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 flipH="1">
                <a:off x="2109" y="3067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 flipH="1">
                <a:off x="1883" y="2976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 flipH="1">
              <a:off x="7667625" y="333375"/>
              <a:ext cx="1296988" cy="215900"/>
              <a:chOff x="1428" y="3929"/>
              <a:chExt cx="817" cy="13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1" name="Oval 31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136" cy="1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Line 32"/>
              <p:cNvSpPr>
                <a:spLocks noChangeShapeType="1"/>
              </p:cNvSpPr>
              <p:nvPr/>
            </p:nvSpPr>
            <p:spPr bwMode="auto">
              <a:xfrm flipH="1">
                <a:off x="1428" y="3929"/>
                <a:ext cx="726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33"/>
              <p:cNvSpPr>
                <a:spLocks noChangeShapeType="1"/>
              </p:cNvSpPr>
              <p:nvPr/>
            </p:nvSpPr>
            <p:spPr bwMode="auto">
              <a:xfrm flipH="1">
                <a:off x="1701" y="4020"/>
                <a:ext cx="408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34"/>
              <p:cNvSpPr>
                <a:spLocks noChangeShapeType="1"/>
              </p:cNvSpPr>
              <p:nvPr/>
            </p:nvSpPr>
            <p:spPr bwMode="auto">
              <a:xfrm flipH="1">
                <a:off x="1791" y="4065"/>
                <a:ext cx="363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H="1">
                <a:off x="1565" y="3974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2" name="Rectangle à coins arrondis 21"/>
          <p:cNvSpPr/>
          <p:nvPr/>
        </p:nvSpPr>
        <p:spPr>
          <a:xfrm>
            <a:off x="3554666" y="5949335"/>
            <a:ext cx="2034668" cy="408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PLB 670 (2009) 313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429256" y="3214686"/>
            <a:ext cx="329609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GB" baseline="-25000" dirty="0" smtClean="0"/>
              <a:t>cc</a:t>
            </a:r>
            <a:r>
              <a:rPr lang="en-GB" dirty="0" smtClean="0"/>
              <a:t> = 518 ± 47 ± 135 ± 190 </a:t>
            </a:r>
            <a:r>
              <a:rPr lang="el-GR" dirty="0" smtClean="0"/>
              <a:t>μ</a:t>
            </a:r>
            <a:r>
              <a:rPr lang="en-GB" dirty="0" smtClean="0"/>
              <a:t>b</a:t>
            </a:r>
          </a:p>
          <a:p>
            <a:r>
              <a:rPr lang="en-GB" dirty="0" smtClean="0"/>
              <a:t>                (stat)  (sys)  (model)</a:t>
            </a:r>
          </a:p>
          <a:p>
            <a:r>
              <a:rPr lang="el-GR" dirty="0" smtClean="0"/>
              <a:t>σ</a:t>
            </a:r>
            <a:r>
              <a:rPr lang="en-GB" baseline="-25000" dirty="0" smtClean="0"/>
              <a:t>bb</a:t>
            </a:r>
            <a:r>
              <a:rPr lang="en-GB" dirty="0" smtClean="0"/>
              <a:t> = 3.9 ± 2.4 +3/–2 </a:t>
            </a:r>
            <a:r>
              <a:rPr lang="el-GR" dirty="0" smtClean="0"/>
              <a:t>μ</a:t>
            </a:r>
            <a:r>
              <a:rPr lang="en-GB" dirty="0" smtClean="0"/>
              <a:t>b</a:t>
            </a:r>
            <a:endParaRPr lang="en-GB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3500430" y="928670"/>
            <a:ext cx="214314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èle par défau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33785</TotalTime>
  <Words>1331</Words>
  <Application>Microsoft PowerPoint</Application>
  <PresentationFormat>Affichage à l'écran (4:3)</PresentationFormat>
  <Paragraphs>276</Paragraphs>
  <Slides>29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Comic Sans MS</vt:lpstr>
      <vt:lpstr>Wingdings</vt:lpstr>
      <vt:lpstr>Symbol</vt:lpstr>
      <vt:lpstr>Times New Roman</vt:lpstr>
      <vt:lpstr>Times</vt:lpstr>
      <vt:lpstr>MS Gothic</vt:lpstr>
      <vt:lpstr>Modèle par défaut</vt:lpstr>
      <vt:lpstr>Equation</vt:lpstr>
      <vt:lpstr>Heavy flavor results  from PHENIX at RHIC</vt:lpstr>
      <vt:lpstr>As an introduction</vt:lpstr>
      <vt:lpstr>The PHENIX apparatus</vt:lpstr>
      <vt:lpstr>Open charm and beauty</vt:lpstr>
      <vt:lpstr>Total heavy flavour  from single electrons</vt:lpstr>
      <vt:lpstr>Open heavy flavour  from single electrons</vt:lpstr>
      <vt:lpstr>b/c+b from e-K correlations</vt:lpstr>
      <vt:lpstr>b/c+b from e-h correlations</vt:lpstr>
      <vt:lpstr>c and b from dielectron</vt:lpstr>
      <vt:lpstr>c and b cross sections</vt:lpstr>
      <vt:lpstr>Charm from single muon  at forward rapidity </vt:lpstr>
      <vt:lpstr>Midrapidity e + forward μ correlations</vt:lpstr>
      <vt:lpstr>Quarkonia</vt:lpstr>
      <vt:lpstr>J/ψ versus rapidity</vt:lpstr>
      <vt:lpstr>J/ψ versus pT</vt:lpstr>
      <vt:lpstr>J/ψ polarization</vt:lpstr>
      <vt:lpstr>Other quarkonia @ y=0</vt:lpstr>
      <vt:lpstr>ψ’ @ midrapidity </vt:lpstr>
      <vt:lpstr>New: Upsilon @ midrapidity</vt:lpstr>
      <vt:lpstr>J/ψ in d+Au collisions</vt:lpstr>
      <vt:lpstr>J/ψ in d+Au collisions</vt:lpstr>
      <vt:lpstr>Other quarkonia in d+Au ?</vt:lpstr>
      <vt:lpstr>As an outlook…</vt:lpstr>
      <vt:lpstr>Back up slides</vt:lpstr>
      <vt:lpstr>Upsilon in Au+Au</vt:lpstr>
      <vt:lpstr>Single electron cocktail</vt:lpstr>
      <vt:lpstr>e-h correlations</vt:lpstr>
      <vt:lpstr>χc</vt:lpstr>
      <vt:lpstr>J/ψ polarisation</vt:lpstr>
    </vt:vector>
  </TitlesOfParts>
  <Company> IN2P3 - 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J/Psi production in p+p and Au+Au @ 200 GeV</dc:title>
  <dc:creator>Raphaël Granier de Cassagnac</dc:creator>
  <cp:lastModifiedBy>Raphaël Granier de Cassagnac</cp:lastModifiedBy>
  <cp:revision>341</cp:revision>
  <dcterms:created xsi:type="dcterms:W3CDTF">2003-06-17T06:00:35Z</dcterms:created>
  <dcterms:modified xsi:type="dcterms:W3CDTF">2009-04-27T16:18:34Z</dcterms:modified>
</cp:coreProperties>
</file>